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4230" r:id="rId2"/>
    <p:sldMasterId id="2147486470" r:id="rId3"/>
    <p:sldMasterId id="2147489249" r:id="rId4"/>
    <p:sldMasterId id="2147489313" r:id="rId5"/>
    <p:sldMasterId id="2147490608" r:id="rId6"/>
    <p:sldMasterId id="2147490622" r:id="rId7"/>
    <p:sldMasterId id="2147491136" r:id="rId8"/>
    <p:sldMasterId id="2147492744" r:id="rId9"/>
    <p:sldMasterId id="2147493338" r:id="rId10"/>
    <p:sldMasterId id="2147493581" r:id="rId11"/>
    <p:sldMasterId id="2147493594" r:id="rId12"/>
    <p:sldMasterId id="2147493894" r:id="rId13"/>
  </p:sldMasterIdLst>
  <p:notesMasterIdLst>
    <p:notesMasterId r:id="rId81"/>
  </p:notesMasterIdLst>
  <p:handoutMasterIdLst>
    <p:handoutMasterId r:id="rId82"/>
  </p:handoutMasterIdLst>
  <p:sldIdLst>
    <p:sldId id="266" r:id="rId14"/>
    <p:sldId id="475" r:id="rId15"/>
    <p:sldId id="592" r:id="rId16"/>
    <p:sldId id="459" r:id="rId17"/>
    <p:sldId id="461" r:id="rId18"/>
    <p:sldId id="479" r:id="rId19"/>
    <p:sldId id="590" r:id="rId20"/>
    <p:sldId id="480" r:id="rId21"/>
    <p:sldId id="492" r:id="rId22"/>
    <p:sldId id="614" r:id="rId23"/>
    <p:sldId id="613" r:id="rId24"/>
    <p:sldId id="481" r:id="rId25"/>
    <p:sldId id="498" r:id="rId26"/>
    <p:sldId id="473" r:id="rId27"/>
    <p:sldId id="627" r:id="rId28"/>
    <p:sldId id="464" r:id="rId29"/>
    <p:sldId id="486" r:id="rId30"/>
    <p:sldId id="620" r:id="rId31"/>
    <p:sldId id="621" r:id="rId32"/>
    <p:sldId id="478" r:id="rId33"/>
    <p:sldId id="477" r:id="rId34"/>
    <p:sldId id="625" r:id="rId35"/>
    <p:sldId id="489" r:id="rId36"/>
    <p:sldId id="539" r:id="rId37"/>
    <p:sldId id="603" r:id="rId38"/>
    <p:sldId id="600" r:id="rId39"/>
    <p:sldId id="570" r:id="rId40"/>
    <p:sldId id="543" r:id="rId41"/>
    <p:sldId id="504" r:id="rId42"/>
    <p:sldId id="573" r:id="rId43"/>
    <p:sldId id="507" r:id="rId44"/>
    <p:sldId id="599" r:id="rId45"/>
    <p:sldId id="506" r:id="rId46"/>
    <p:sldId id="606" r:id="rId47"/>
    <p:sldId id="567" r:id="rId48"/>
    <p:sldId id="568" r:id="rId49"/>
    <p:sldId id="612" r:id="rId50"/>
    <p:sldId id="617" r:id="rId51"/>
    <p:sldId id="616" r:id="rId52"/>
    <p:sldId id="623" r:id="rId53"/>
    <p:sldId id="530" r:id="rId54"/>
    <p:sldId id="531" r:id="rId55"/>
    <p:sldId id="596" r:id="rId56"/>
    <p:sldId id="572" r:id="rId57"/>
    <p:sldId id="469" r:id="rId58"/>
    <p:sldId id="532" r:id="rId59"/>
    <p:sldId id="467" r:id="rId60"/>
    <p:sldId id="466" r:id="rId61"/>
    <p:sldId id="468" r:id="rId62"/>
    <p:sldId id="465" r:id="rId63"/>
    <p:sldId id="497" r:id="rId64"/>
    <p:sldId id="505" r:id="rId65"/>
    <p:sldId id="538" r:id="rId66"/>
    <p:sldId id="624" r:id="rId67"/>
    <p:sldId id="595" r:id="rId68"/>
    <p:sldId id="626" r:id="rId69"/>
    <p:sldId id="618" r:id="rId70"/>
    <p:sldId id="619" r:id="rId71"/>
    <p:sldId id="571" r:id="rId72"/>
    <p:sldId id="598" r:id="rId73"/>
    <p:sldId id="604" r:id="rId74"/>
    <p:sldId id="622" r:id="rId75"/>
    <p:sldId id="584" r:id="rId76"/>
    <p:sldId id="607" r:id="rId77"/>
    <p:sldId id="547" r:id="rId78"/>
    <p:sldId id="488" r:id="rId79"/>
    <p:sldId id="610" r:id="rId80"/>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9500"/>
    <a:srgbClr val="004D84"/>
    <a:srgbClr val="0000FF"/>
    <a:srgbClr val="3E63A8"/>
    <a:srgbClr val="0057D6"/>
    <a:srgbClr val="5B9BD5"/>
    <a:srgbClr val="FFC000"/>
    <a:srgbClr val="254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72711" autoAdjust="0"/>
  </p:normalViewPr>
  <p:slideViewPr>
    <p:cSldViewPr snapToGrid="0">
      <p:cViewPr varScale="1">
        <p:scale>
          <a:sx n="57" d="100"/>
          <a:sy n="57" d="100"/>
        </p:scale>
        <p:origin x="470" y="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6272"/>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handoutMaster" Target="handoutMasters/handoutMaster1.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ADD23-120D-48F4-A4EE-AB9AA839AB4E}"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zh-CN" altLang="en-US"/>
        </a:p>
      </dgm:t>
    </dgm:pt>
    <dgm:pt modelId="{3D0E5DAD-8F63-46A6-8EB1-9F7BF99E7748}">
      <dgm:prSet phldrT="[文本]"/>
      <dgm:spPr/>
      <dgm:t>
        <a:bodyPr/>
        <a:lstStyle/>
        <a:p>
          <a:r>
            <a:rPr lang="en-US" altLang="zh-CN" dirty="0" smtClean="0">
              <a:latin typeface="Arial Unicode MS" pitchFamily="34" charset="-122"/>
              <a:ea typeface="Arial Unicode MS" pitchFamily="34" charset="-122"/>
              <a:cs typeface="Arial Unicode MS" pitchFamily="34" charset="-122"/>
            </a:rPr>
            <a:t>JINR</a:t>
          </a:r>
          <a:endParaRPr lang="zh-CN" altLang="en-US" dirty="0">
            <a:latin typeface="Arial Unicode MS" pitchFamily="34" charset="-122"/>
            <a:ea typeface="Arial Unicode MS" pitchFamily="34" charset="-122"/>
            <a:cs typeface="Arial Unicode MS" pitchFamily="34" charset="-122"/>
          </a:endParaRPr>
        </a:p>
      </dgm:t>
    </dgm:pt>
    <dgm:pt modelId="{C52732D4-FAD2-4E52-9A18-868FCAD49200}" type="parTrans" cxnId="{5469B41E-305F-4A34-A167-8AF9FC7BB4DB}">
      <dgm:prSet/>
      <dgm:spPr/>
      <dgm:t>
        <a:bodyPr/>
        <a:lstStyle/>
        <a:p>
          <a:endParaRPr lang="zh-CN" altLang="en-US"/>
        </a:p>
      </dgm:t>
    </dgm:pt>
    <dgm:pt modelId="{C26F4BAE-B2EF-4831-9C58-DCD6C2C2E074}" type="sibTrans" cxnId="{5469B41E-305F-4A34-A167-8AF9FC7BB4DB}">
      <dgm:prSet/>
      <dgm:spPr/>
      <dgm:t>
        <a:bodyPr/>
        <a:lstStyle/>
        <a:p>
          <a:endParaRPr lang="zh-CN" altLang="en-US"/>
        </a:p>
      </dgm:t>
    </dgm:pt>
    <dgm:pt modelId="{8510A84B-66D9-4F6F-A56E-BEB68A21E1D2}">
      <dgm:prSet phldrT="[文本]"/>
      <dgm:spPr/>
      <dgm:t>
        <a:bodyPr/>
        <a:lstStyle/>
        <a:p>
          <a:r>
            <a:rPr lang="en-US" altLang="zh-CN" dirty="0" smtClean="0"/>
            <a:t>Nuclear Physics</a:t>
          </a:r>
          <a:endParaRPr lang="zh-CN" altLang="en-US" dirty="0"/>
        </a:p>
      </dgm:t>
    </dgm:pt>
    <dgm:pt modelId="{A36CA687-CEF6-4674-9A26-D0D2AB8B3D8E}" type="parTrans" cxnId="{4A6B8B2B-E153-42DC-BE18-7C47151D54E3}">
      <dgm:prSet/>
      <dgm:spPr/>
      <dgm:t>
        <a:bodyPr/>
        <a:lstStyle/>
        <a:p>
          <a:endParaRPr lang="zh-CN" altLang="en-US"/>
        </a:p>
      </dgm:t>
    </dgm:pt>
    <dgm:pt modelId="{059BF46C-8183-4B6B-BB30-5A6B715D4EC2}" type="sibTrans" cxnId="{4A6B8B2B-E153-42DC-BE18-7C47151D54E3}">
      <dgm:prSet/>
      <dgm:spPr/>
      <dgm:t>
        <a:bodyPr/>
        <a:lstStyle/>
        <a:p>
          <a:endParaRPr lang="zh-CN" altLang="en-US"/>
        </a:p>
      </dgm:t>
    </dgm:pt>
    <dgm:pt modelId="{7CA493F6-15CE-482E-A056-B3F92968B539}">
      <dgm:prSet phldrT="[文本]"/>
      <dgm:spPr/>
      <dgm:t>
        <a:bodyPr/>
        <a:lstStyle/>
        <a:p>
          <a:r>
            <a:rPr lang="en-US" altLang="zh-CN" dirty="0" smtClean="0"/>
            <a:t>Accelerator</a:t>
          </a:r>
        </a:p>
        <a:p>
          <a:r>
            <a:rPr lang="en-US" altLang="zh-CN" dirty="0" smtClean="0"/>
            <a:t>Technology</a:t>
          </a:r>
          <a:endParaRPr lang="zh-CN" altLang="en-US" dirty="0"/>
        </a:p>
      </dgm:t>
    </dgm:pt>
    <dgm:pt modelId="{8AF781BD-BFC2-4A8B-A45A-2E784C48D636}" type="parTrans" cxnId="{08FECCF4-9242-4507-9833-6A42DCFF8176}">
      <dgm:prSet/>
      <dgm:spPr/>
      <dgm:t>
        <a:bodyPr/>
        <a:lstStyle/>
        <a:p>
          <a:endParaRPr lang="zh-CN" altLang="en-US"/>
        </a:p>
      </dgm:t>
    </dgm:pt>
    <dgm:pt modelId="{62FE295A-936F-40D5-A559-D2D1721108B6}" type="sibTrans" cxnId="{08FECCF4-9242-4507-9833-6A42DCFF8176}">
      <dgm:prSet/>
      <dgm:spPr/>
      <dgm:t>
        <a:bodyPr/>
        <a:lstStyle/>
        <a:p>
          <a:endParaRPr lang="zh-CN" altLang="en-US"/>
        </a:p>
      </dgm:t>
    </dgm:pt>
    <dgm:pt modelId="{6C7662C2-7445-4431-BCC8-EEA8CF3B6FA7}">
      <dgm:prSet phldrT="[文本]"/>
      <dgm:spPr/>
      <dgm:t>
        <a:bodyPr/>
        <a:lstStyle/>
        <a:p>
          <a:r>
            <a:rPr lang="en-US" altLang="zh-CN" dirty="0" smtClean="0"/>
            <a:t>Radiation</a:t>
          </a:r>
        </a:p>
        <a:p>
          <a:r>
            <a:rPr lang="en-US" altLang="zh-CN" dirty="0" smtClean="0"/>
            <a:t>Medical Technology</a:t>
          </a:r>
          <a:endParaRPr lang="zh-CN" altLang="en-US" dirty="0"/>
        </a:p>
      </dgm:t>
    </dgm:pt>
    <dgm:pt modelId="{5E8B5A08-5858-42F8-8FF7-B60651E05040}" type="parTrans" cxnId="{F454816A-2C41-4000-A180-30F05931E2E9}">
      <dgm:prSet/>
      <dgm:spPr/>
      <dgm:t>
        <a:bodyPr/>
        <a:lstStyle/>
        <a:p>
          <a:endParaRPr lang="zh-CN" altLang="en-US"/>
        </a:p>
      </dgm:t>
    </dgm:pt>
    <dgm:pt modelId="{C0005DAA-AADD-454E-B97C-823033F73A50}" type="sibTrans" cxnId="{F454816A-2C41-4000-A180-30F05931E2E9}">
      <dgm:prSet/>
      <dgm:spPr/>
      <dgm:t>
        <a:bodyPr/>
        <a:lstStyle/>
        <a:p>
          <a:endParaRPr lang="zh-CN" altLang="en-US"/>
        </a:p>
      </dgm:t>
    </dgm:pt>
    <dgm:pt modelId="{2AFB52E1-274A-488B-BBCE-6172491B751E}" type="pres">
      <dgm:prSet presAssocID="{ACDADD23-120D-48F4-A4EE-AB9AA839AB4E}" presName="cycle" presStyleCnt="0">
        <dgm:presLayoutVars>
          <dgm:chMax val="1"/>
          <dgm:dir/>
          <dgm:animLvl val="ctr"/>
          <dgm:resizeHandles val="exact"/>
        </dgm:presLayoutVars>
      </dgm:prSet>
      <dgm:spPr/>
      <dgm:t>
        <a:bodyPr/>
        <a:lstStyle/>
        <a:p>
          <a:endParaRPr lang="zh-CN" altLang="en-US"/>
        </a:p>
      </dgm:t>
    </dgm:pt>
    <dgm:pt modelId="{E91D776A-75BC-415E-8DCC-312A08A0F0D5}" type="pres">
      <dgm:prSet presAssocID="{3D0E5DAD-8F63-46A6-8EB1-9F7BF99E7748}" presName="centerShape" presStyleLbl="node0" presStyleIdx="0" presStyleCnt="1"/>
      <dgm:spPr/>
      <dgm:t>
        <a:bodyPr/>
        <a:lstStyle/>
        <a:p>
          <a:endParaRPr lang="zh-CN" altLang="en-US"/>
        </a:p>
      </dgm:t>
    </dgm:pt>
    <dgm:pt modelId="{001159F4-AC2B-42E4-A33B-B03080FB4A4F}" type="pres">
      <dgm:prSet presAssocID="{A36CA687-CEF6-4674-9A26-D0D2AB8B3D8E}" presName="parTrans" presStyleLbl="bgSibTrans2D1" presStyleIdx="0" presStyleCnt="3"/>
      <dgm:spPr/>
      <dgm:t>
        <a:bodyPr/>
        <a:lstStyle/>
        <a:p>
          <a:endParaRPr lang="zh-CN" altLang="en-US"/>
        </a:p>
      </dgm:t>
    </dgm:pt>
    <dgm:pt modelId="{489F64E8-D2B2-4D2F-8AB7-0C2911E91A7F}" type="pres">
      <dgm:prSet presAssocID="{8510A84B-66D9-4F6F-A56E-BEB68A21E1D2}" presName="node" presStyleLbl="node1" presStyleIdx="0" presStyleCnt="3">
        <dgm:presLayoutVars>
          <dgm:bulletEnabled val="1"/>
        </dgm:presLayoutVars>
      </dgm:prSet>
      <dgm:spPr/>
      <dgm:t>
        <a:bodyPr/>
        <a:lstStyle/>
        <a:p>
          <a:endParaRPr lang="zh-CN" altLang="en-US"/>
        </a:p>
      </dgm:t>
    </dgm:pt>
    <dgm:pt modelId="{866D73C9-9A5F-40B6-A46C-2D91BC4FBC80}" type="pres">
      <dgm:prSet presAssocID="{8AF781BD-BFC2-4A8B-A45A-2E784C48D636}" presName="parTrans" presStyleLbl="bgSibTrans2D1" presStyleIdx="1" presStyleCnt="3"/>
      <dgm:spPr/>
      <dgm:t>
        <a:bodyPr/>
        <a:lstStyle/>
        <a:p>
          <a:endParaRPr lang="zh-CN" altLang="en-US"/>
        </a:p>
      </dgm:t>
    </dgm:pt>
    <dgm:pt modelId="{4C35ACDC-584B-43B7-A18B-7E048B4320F0}" type="pres">
      <dgm:prSet presAssocID="{7CA493F6-15CE-482E-A056-B3F92968B539}" presName="node" presStyleLbl="node1" presStyleIdx="1" presStyleCnt="3">
        <dgm:presLayoutVars>
          <dgm:bulletEnabled val="1"/>
        </dgm:presLayoutVars>
      </dgm:prSet>
      <dgm:spPr/>
      <dgm:t>
        <a:bodyPr/>
        <a:lstStyle/>
        <a:p>
          <a:endParaRPr lang="zh-CN" altLang="en-US"/>
        </a:p>
      </dgm:t>
    </dgm:pt>
    <dgm:pt modelId="{96A99F55-EF24-4330-A005-5606EC48414F}" type="pres">
      <dgm:prSet presAssocID="{5E8B5A08-5858-42F8-8FF7-B60651E05040}" presName="parTrans" presStyleLbl="bgSibTrans2D1" presStyleIdx="2" presStyleCnt="3"/>
      <dgm:spPr/>
      <dgm:t>
        <a:bodyPr/>
        <a:lstStyle/>
        <a:p>
          <a:endParaRPr lang="zh-CN" altLang="en-US"/>
        </a:p>
      </dgm:t>
    </dgm:pt>
    <dgm:pt modelId="{43164250-68F5-4E06-A8D7-7E88A9DD2E6D}" type="pres">
      <dgm:prSet presAssocID="{6C7662C2-7445-4431-BCC8-EEA8CF3B6FA7}" presName="node" presStyleLbl="node1" presStyleIdx="2" presStyleCnt="3" custRadScaleRad="104118" custRadScaleInc="2620">
        <dgm:presLayoutVars>
          <dgm:bulletEnabled val="1"/>
        </dgm:presLayoutVars>
      </dgm:prSet>
      <dgm:spPr/>
      <dgm:t>
        <a:bodyPr/>
        <a:lstStyle/>
        <a:p>
          <a:endParaRPr lang="zh-CN" altLang="en-US"/>
        </a:p>
      </dgm:t>
    </dgm:pt>
  </dgm:ptLst>
  <dgm:cxnLst>
    <dgm:cxn modelId="{D5E2941D-6FD9-44C5-9768-427009BFB6E0}" type="presOf" srcId="{8510A84B-66D9-4F6F-A56E-BEB68A21E1D2}" destId="{489F64E8-D2B2-4D2F-8AB7-0C2911E91A7F}" srcOrd="0" destOrd="0" presId="urn:microsoft.com/office/officeart/2005/8/layout/radial4"/>
    <dgm:cxn modelId="{BDDF7052-439F-4217-BEDE-CD97822E4F9B}" type="presOf" srcId="{A36CA687-CEF6-4674-9A26-D0D2AB8B3D8E}" destId="{001159F4-AC2B-42E4-A33B-B03080FB4A4F}" srcOrd="0" destOrd="0" presId="urn:microsoft.com/office/officeart/2005/8/layout/radial4"/>
    <dgm:cxn modelId="{08FECCF4-9242-4507-9833-6A42DCFF8176}" srcId="{3D0E5DAD-8F63-46A6-8EB1-9F7BF99E7748}" destId="{7CA493F6-15CE-482E-A056-B3F92968B539}" srcOrd="1" destOrd="0" parTransId="{8AF781BD-BFC2-4A8B-A45A-2E784C48D636}" sibTransId="{62FE295A-936F-40D5-A559-D2D1721108B6}"/>
    <dgm:cxn modelId="{13620886-8B1F-487E-959A-6A8A4CAB2FB7}" type="presOf" srcId="{5E8B5A08-5858-42F8-8FF7-B60651E05040}" destId="{96A99F55-EF24-4330-A005-5606EC48414F}" srcOrd="0" destOrd="0" presId="urn:microsoft.com/office/officeart/2005/8/layout/radial4"/>
    <dgm:cxn modelId="{5469B41E-305F-4A34-A167-8AF9FC7BB4DB}" srcId="{ACDADD23-120D-48F4-A4EE-AB9AA839AB4E}" destId="{3D0E5DAD-8F63-46A6-8EB1-9F7BF99E7748}" srcOrd="0" destOrd="0" parTransId="{C52732D4-FAD2-4E52-9A18-868FCAD49200}" sibTransId="{C26F4BAE-B2EF-4831-9C58-DCD6C2C2E074}"/>
    <dgm:cxn modelId="{19000565-5FDC-4F8D-B98A-C658D4B6F511}" type="presOf" srcId="{ACDADD23-120D-48F4-A4EE-AB9AA839AB4E}" destId="{2AFB52E1-274A-488B-BBCE-6172491B751E}" srcOrd="0" destOrd="0" presId="urn:microsoft.com/office/officeart/2005/8/layout/radial4"/>
    <dgm:cxn modelId="{1985549F-374C-4509-8BDB-5441246A4B26}" type="presOf" srcId="{3D0E5DAD-8F63-46A6-8EB1-9F7BF99E7748}" destId="{E91D776A-75BC-415E-8DCC-312A08A0F0D5}" srcOrd="0" destOrd="0" presId="urn:microsoft.com/office/officeart/2005/8/layout/radial4"/>
    <dgm:cxn modelId="{B1B234BD-BEDB-4994-8B1D-15A272044B7D}" type="presOf" srcId="{7CA493F6-15CE-482E-A056-B3F92968B539}" destId="{4C35ACDC-584B-43B7-A18B-7E048B4320F0}" srcOrd="0" destOrd="0" presId="urn:microsoft.com/office/officeart/2005/8/layout/radial4"/>
    <dgm:cxn modelId="{4A6B8B2B-E153-42DC-BE18-7C47151D54E3}" srcId="{3D0E5DAD-8F63-46A6-8EB1-9F7BF99E7748}" destId="{8510A84B-66D9-4F6F-A56E-BEB68A21E1D2}" srcOrd="0" destOrd="0" parTransId="{A36CA687-CEF6-4674-9A26-D0D2AB8B3D8E}" sibTransId="{059BF46C-8183-4B6B-BB30-5A6B715D4EC2}"/>
    <dgm:cxn modelId="{E13F5BD6-16AE-4E09-84DB-53ACACFF36AF}" type="presOf" srcId="{6C7662C2-7445-4431-BCC8-EEA8CF3B6FA7}" destId="{43164250-68F5-4E06-A8D7-7E88A9DD2E6D}" srcOrd="0" destOrd="0" presId="urn:microsoft.com/office/officeart/2005/8/layout/radial4"/>
    <dgm:cxn modelId="{4AF6673F-93B6-40F2-A2AB-0E71EF096074}" type="presOf" srcId="{8AF781BD-BFC2-4A8B-A45A-2E784C48D636}" destId="{866D73C9-9A5F-40B6-A46C-2D91BC4FBC80}" srcOrd="0" destOrd="0" presId="urn:microsoft.com/office/officeart/2005/8/layout/radial4"/>
    <dgm:cxn modelId="{F454816A-2C41-4000-A180-30F05931E2E9}" srcId="{3D0E5DAD-8F63-46A6-8EB1-9F7BF99E7748}" destId="{6C7662C2-7445-4431-BCC8-EEA8CF3B6FA7}" srcOrd="2" destOrd="0" parTransId="{5E8B5A08-5858-42F8-8FF7-B60651E05040}" sibTransId="{C0005DAA-AADD-454E-B97C-823033F73A50}"/>
    <dgm:cxn modelId="{7668EBC6-D242-4691-ACFB-7B4FC277B7CC}" type="presParOf" srcId="{2AFB52E1-274A-488B-BBCE-6172491B751E}" destId="{E91D776A-75BC-415E-8DCC-312A08A0F0D5}" srcOrd="0" destOrd="0" presId="urn:microsoft.com/office/officeart/2005/8/layout/radial4"/>
    <dgm:cxn modelId="{261A9433-BFD9-4275-8E2D-23267A6407B0}" type="presParOf" srcId="{2AFB52E1-274A-488B-BBCE-6172491B751E}" destId="{001159F4-AC2B-42E4-A33B-B03080FB4A4F}" srcOrd="1" destOrd="0" presId="urn:microsoft.com/office/officeart/2005/8/layout/radial4"/>
    <dgm:cxn modelId="{A0133A34-84D3-489D-B194-34605A5C6D07}" type="presParOf" srcId="{2AFB52E1-274A-488B-BBCE-6172491B751E}" destId="{489F64E8-D2B2-4D2F-8AB7-0C2911E91A7F}" srcOrd="2" destOrd="0" presId="urn:microsoft.com/office/officeart/2005/8/layout/radial4"/>
    <dgm:cxn modelId="{03B41CAE-FF21-496A-9C1E-7E749A6C89EF}" type="presParOf" srcId="{2AFB52E1-274A-488B-BBCE-6172491B751E}" destId="{866D73C9-9A5F-40B6-A46C-2D91BC4FBC80}" srcOrd="3" destOrd="0" presId="urn:microsoft.com/office/officeart/2005/8/layout/radial4"/>
    <dgm:cxn modelId="{B0A2321D-6656-4319-8A54-B1AE833DF11F}" type="presParOf" srcId="{2AFB52E1-274A-488B-BBCE-6172491B751E}" destId="{4C35ACDC-584B-43B7-A18B-7E048B4320F0}" srcOrd="4" destOrd="0" presId="urn:microsoft.com/office/officeart/2005/8/layout/radial4"/>
    <dgm:cxn modelId="{6FD03DB9-77FA-46E9-B900-1CC838D5E17B}" type="presParOf" srcId="{2AFB52E1-274A-488B-BBCE-6172491B751E}" destId="{96A99F55-EF24-4330-A005-5606EC48414F}" srcOrd="5" destOrd="0" presId="urn:microsoft.com/office/officeart/2005/8/layout/radial4"/>
    <dgm:cxn modelId="{D1052551-2F40-4D66-861E-63E7CC18396E}" type="presParOf" srcId="{2AFB52E1-274A-488B-BBCE-6172491B751E}" destId="{43164250-68F5-4E06-A8D7-7E88A9DD2E6D}"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BA4573-AC25-4E5B-A889-6A836A4262F1}" type="doc">
      <dgm:prSet loTypeId="urn:microsoft.com/office/officeart/2005/8/layout/radial4" loCatId="relationship" qsTypeId="urn:microsoft.com/office/officeart/2005/8/quickstyle/simple1" qsCatId="simple" csTypeId="urn:microsoft.com/office/officeart/2005/8/colors/accent2_2" csCatId="accent2" phldr="1"/>
      <dgm:spPr/>
      <dgm:t>
        <a:bodyPr/>
        <a:lstStyle/>
        <a:p>
          <a:endParaRPr lang="zh-CN" altLang="en-US"/>
        </a:p>
      </dgm:t>
    </dgm:pt>
    <dgm:pt modelId="{62B6C7A9-BACF-4773-8CCE-1B0844A97697}">
      <dgm:prSet phldrT="[文本]" custT="1"/>
      <dgm:spPr/>
      <dgm:t>
        <a:bodyPr/>
        <a:lstStyle/>
        <a:p>
          <a:r>
            <a:rPr lang="en-US" altLang="zh-CN" sz="1800" dirty="0" smtClean="0">
              <a:latin typeface="Arial Unicode MS" pitchFamily="34" charset="-122"/>
              <a:ea typeface="Arial Unicode MS" pitchFamily="34" charset="-122"/>
              <a:cs typeface="Arial Unicode MS" pitchFamily="34" charset="-122"/>
            </a:rPr>
            <a:t>ASIPP</a:t>
          </a:r>
          <a:endParaRPr lang="zh-CN" altLang="en-US" sz="1800" dirty="0">
            <a:latin typeface="Arial Unicode MS" pitchFamily="34" charset="-122"/>
            <a:ea typeface="Arial Unicode MS" pitchFamily="34" charset="-122"/>
            <a:cs typeface="Arial Unicode MS" pitchFamily="34" charset="-122"/>
          </a:endParaRPr>
        </a:p>
      </dgm:t>
    </dgm:pt>
    <dgm:pt modelId="{64C17413-06C2-4347-B37C-064E7C7A5FAC}" type="parTrans" cxnId="{AE08C1C1-DF9C-4E31-892C-94CFB1BA3893}">
      <dgm:prSet/>
      <dgm:spPr/>
      <dgm:t>
        <a:bodyPr/>
        <a:lstStyle/>
        <a:p>
          <a:endParaRPr lang="zh-CN" altLang="en-US"/>
        </a:p>
      </dgm:t>
    </dgm:pt>
    <dgm:pt modelId="{F930C0B1-AD80-4060-88E3-CBDB3F1E2AD7}" type="sibTrans" cxnId="{AE08C1C1-DF9C-4E31-892C-94CFB1BA3893}">
      <dgm:prSet/>
      <dgm:spPr/>
      <dgm:t>
        <a:bodyPr/>
        <a:lstStyle/>
        <a:p>
          <a:endParaRPr lang="zh-CN" altLang="en-US"/>
        </a:p>
      </dgm:t>
    </dgm:pt>
    <dgm:pt modelId="{5EC36046-4569-4870-8EC1-1646D1D51568}">
      <dgm:prSet phldrT="[文本]" custT="1"/>
      <dgm:spPr/>
      <dgm:t>
        <a:bodyPr/>
        <a:lstStyle/>
        <a:p>
          <a:r>
            <a:rPr lang="en-US" sz="1200" b="0" i="0" dirty="0" smtClean="0"/>
            <a:t>plasma physics</a:t>
          </a:r>
          <a:endParaRPr lang="zh-CN" altLang="en-US" sz="1200" dirty="0"/>
        </a:p>
      </dgm:t>
    </dgm:pt>
    <dgm:pt modelId="{143BBDC0-BC96-43A5-88F9-BD1FB81F2244}" type="parTrans" cxnId="{CF42AAE7-0782-42EA-9155-10DC1F895E39}">
      <dgm:prSet/>
      <dgm:spPr/>
      <dgm:t>
        <a:bodyPr/>
        <a:lstStyle/>
        <a:p>
          <a:endParaRPr lang="zh-CN" altLang="en-US"/>
        </a:p>
      </dgm:t>
    </dgm:pt>
    <dgm:pt modelId="{813342F3-72D3-44AF-B255-80E4ADF85A61}" type="sibTrans" cxnId="{CF42AAE7-0782-42EA-9155-10DC1F895E39}">
      <dgm:prSet/>
      <dgm:spPr/>
      <dgm:t>
        <a:bodyPr/>
        <a:lstStyle/>
        <a:p>
          <a:endParaRPr lang="zh-CN" altLang="en-US"/>
        </a:p>
      </dgm:t>
    </dgm:pt>
    <dgm:pt modelId="{605AE43E-ECA4-4D08-ABEA-BF046E652E06}">
      <dgm:prSet phldrT="[文本]" custT="1"/>
      <dgm:spPr/>
      <dgm:t>
        <a:bodyPr/>
        <a:lstStyle/>
        <a:p>
          <a:r>
            <a:rPr lang="en-US" sz="1000" b="0" i="0" dirty="0" smtClean="0"/>
            <a:t>fusion energy application</a:t>
          </a:r>
          <a:endParaRPr lang="zh-CN" altLang="en-US" sz="1000" dirty="0"/>
        </a:p>
      </dgm:t>
    </dgm:pt>
    <dgm:pt modelId="{CD273C10-E55F-4DBE-8204-ADA756DC2612}" type="parTrans" cxnId="{32979A4C-A10F-4554-B358-728DB47EB973}">
      <dgm:prSet/>
      <dgm:spPr/>
      <dgm:t>
        <a:bodyPr/>
        <a:lstStyle/>
        <a:p>
          <a:endParaRPr lang="zh-CN" altLang="en-US"/>
        </a:p>
      </dgm:t>
    </dgm:pt>
    <dgm:pt modelId="{9672EFA6-B15A-4AA7-AE62-36E0CB3EBC1F}" type="sibTrans" cxnId="{32979A4C-A10F-4554-B358-728DB47EB973}">
      <dgm:prSet/>
      <dgm:spPr/>
      <dgm:t>
        <a:bodyPr/>
        <a:lstStyle/>
        <a:p>
          <a:endParaRPr lang="zh-CN" altLang="en-US"/>
        </a:p>
      </dgm:t>
    </dgm:pt>
    <dgm:pt modelId="{BBF7BE76-F285-4AFB-AB48-925DE0BD856A}">
      <dgm:prSet phldrT="[文本]" custT="1"/>
      <dgm:spPr/>
      <dgm:t>
        <a:bodyPr/>
        <a:lstStyle/>
        <a:p>
          <a:r>
            <a:rPr lang="en-US" altLang="zh-CN" sz="1000" dirty="0" err="1" smtClean="0"/>
            <a:t>Supercondu-cting</a:t>
          </a:r>
          <a:endParaRPr lang="en-US" altLang="zh-CN" sz="1000" dirty="0" smtClean="0"/>
        </a:p>
        <a:p>
          <a:r>
            <a:rPr lang="en-US" altLang="zh-CN" sz="1000" dirty="0" smtClean="0"/>
            <a:t>Technology</a:t>
          </a:r>
          <a:endParaRPr lang="zh-CN" altLang="en-US" sz="1000" dirty="0"/>
        </a:p>
      </dgm:t>
    </dgm:pt>
    <dgm:pt modelId="{76002DEC-BA66-4772-8E5C-2571E8989EBD}" type="parTrans" cxnId="{79EEAD96-6263-4BA4-B322-2D94948E96EC}">
      <dgm:prSet/>
      <dgm:spPr/>
      <dgm:t>
        <a:bodyPr/>
        <a:lstStyle/>
        <a:p>
          <a:endParaRPr lang="zh-CN" altLang="en-US"/>
        </a:p>
      </dgm:t>
    </dgm:pt>
    <dgm:pt modelId="{94ED762B-0791-4029-839E-B10E1A88F982}" type="sibTrans" cxnId="{79EEAD96-6263-4BA4-B322-2D94948E96EC}">
      <dgm:prSet/>
      <dgm:spPr/>
      <dgm:t>
        <a:bodyPr/>
        <a:lstStyle/>
        <a:p>
          <a:endParaRPr lang="zh-CN" altLang="en-US"/>
        </a:p>
      </dgm:t>
    </dgm:pt>
    <dgm:pt modelId="{6AD987E5-333B-4E6E-93E7-3EC333181888}" type="pres">
      <dgm:prSet presAssocID="{5EBA4573-AC25-4E5B-A889-6A836A4262F1}" presName="cycle" presStyleCnt="0">
        <dgm:presLayoutVars>
          <dgm:chMax val="1"/>
          <dgm:dir/>
          <dgm:animLvl val="ctr"/>
          <dgm:resizeHandles val="exact"/>
        </dgm:presLayoutVars>
      </dgm:prSet>
      <dgm:spPr/>
      <dgm:t>
        <a:bodyPr/>
        <a:lstStyle/>
        <a:p>
          <a:endParaRPr lang="zh-CN" altLang="en-US"/>
        </a:p>
      </dgm:t>
    </dgm:pt>
    <dgm:pt modelId="{3E150E8E-CD04-48B0-88B0-95066974971A}" type="pres">
      <dgm:prSet presAssocID="{62B6C7A9-BACF-4773-8CCE-1B0844A97697}" presName="centerShape" presStyleLbl="node0" presStyleIdx="0" presStyleCnt="1" custScaleX="126974"/>
      <dgm:spPr/>
      <dgm:t>
        <a:bodyPr/>
        <a:lstStyle/>
        <a:p>
          <a:endParaRPr lang="zh-CN" altLang="en-US"/>
        </a:p>
      </dgm:t>
    </dgm:pt>
    <dgm:pt modelId="{4190A7AC-0B9A-4524-838B-681FD16CE7A8}" type="pres">
      <dgm:prSet presAssocID="{143BBDC0-BC96-43A5-88F9-BD1FB81F2244}" presName="parTrans" presStyleLbl="bgSibTrans2D1" presStyleIdx="0" presStyleCnt="3"/>
      <dgm:spPr/>
      <dgm:t>
        <a:bodyPr/>
        <a:lstStyle/>
        <a:p>
          <a:endParaRPr lang="zh-CN" altLang="en-US"/>
        </a:p>
      </dgm:t>
    </dgm:pt>
    <dgm:pt modelId="{E54876A0-31B2-4568-926E-97A3E455982C}" type="pres">
      <dgm:prSet presAssocID="{5EC36046-4569-4870-8EC1-1646D1D51568}" presName="node" presStyleLbl="node1" presStyleIdx="0" presStyleCnt="3">
        <dgm:presLayoutVars>
          <dgm:bulletEnabled val="1"/>
        </dgm:presLayoutVars>
      </dgm:prSet>
      <dgm:spPr/>
      <dgm:t>
        <a:bodyPr/>
        <a:lstStyle/>
        <a:p>
          <a:endParaRPr lang="zh-CN" altLang="en-US"/>
        </a:p>
      </dgm:t>
    </dgm:pt>
    <dgm:pt modelId="{13C9D7DD-0427-4868-8874-22B18D4A259E}" type="pres">
      <dgm:prSet presAssocID="{CD273C10-E55F-4DBE-8204-ADA756DC2612}" presName="parTrans" presStyleLbl="bgSibTrans2D1" presStyleIdx="1" presStyleCnt="3"/>
      <dgm:spPr/>
      <dgm:t>
        <a:bodyPr/>
        <a:lstStyle/>
        <a:p>
          <a:endParaRPr lang="zh-CN" altLang="en-US"/>
        </a:p>
      </dgm:t>
    </dgm:pt>
    <dgm:pt modelId="{E7CD4A37-6873-4FAE-9206-8623BB35303D}" type="pres">
      <dgm:prSet presAssocID="{605AE43E-ECA4-4D08-ABEA-BF046E652E06}" presName="node" presStyleLbl="node1" presStyleIdx="1" presStyleCnt="3">
        <dgm:presLayoutVars>
          <dgm:bulletEnabled val="1"/>
        </dgm:presLayoutVars>
      </dgm:prSet>
      <dgm:spPr/>
      <dgm:t>
        <a:bodyPr/>
        <a:lstStyle/>
        <a:p>
          <a:endParaRPr lang="zh-CN" altLang="en-US"/>
        </a:p>
      </dgm:t>
    </dgm:pt>
    <dgm:pt modelId="{D544D7DC-ABA1-435F-AC78-C9B262DFA87E}" type="pres">
      <dgm:prSet presAssocID="{76002DEC-BA66-4772-8E5C-2571E8989EBD}" presName="parTrans" presStyleLbl="bgSibTrans2D1" presStyleIdx="2" presStyleCnt="3"/>
      <dgm:spPr/>
      <dgm:t>
        <a:bodyPr/>
        <a:lstStyle/>
        <a:p>
          <a:endParaRPr lang="zh-CN" altLang="en-US"/>
        </a:p>
      </dgm:t>
    </dgm:pt>
    <dgm:pt modelId="{A49F22F5-83D5-44D9-A168-B3F30BDC6CB7}" type="pres">
      <dgm:prSet presAssocID="{BBF7BE76-F285-4AFB-AB48-925DE0BD856A}" presName="node" presStyleLbl="node1" presStyleIdx="2" presStyleCnt="3">
        <dgm:presLayoutVars>
          <dgm:bulletEnabled val="1"/>
        </dgm:presLayoutVars>
      </dgm:prSet>
      <dgm:spPr/>
      <dgm:t>
        <a:bodyPr/>
        <a:lstStyle/>
        <a:p>
          <a:endParaRPr lang="zh-CN" altLang="en-US"/>
        </a:p>
      </dgm:t>
    </dgm:pt>
  </dgm:ptLst>
  <dgm:cxnLst>
    <dgm:cxn modelId="{D542453E-7B8B-4382-952B-E01E4DA62C8D}" type="presOf" srcId="{76002DEC-BA66-4772-8E5C-2571E8989EBD}" destId="{D544D7DC-ABA1-435F-AC78-C9B262DFA87E}" srcOrd="0" destOrd="0" presId="urn:microsoft.com/office/officeart/2005/8/layout/radial4"/>
    <dgm:cxn modelId="{9236D7AD-F3C0-43F1-ABEB-16DB454B8FE3}" type="presOf" srcId="{BBF7BE76-F285-4AFB-AB48-925DE0BD856A}" destId="{A49F22F5-83D5-44D9-A168-B3F30BDC6CB7}" srcOrd="0" destOrd="0" presId="urn:microsoft.com/office/officeart/2005/8/layout/radial4"/>
    <dgm:cxn modelId="{6A4D0DE6-FD42-498F-BB0A-A314FEBEC6BD}" type="presOf" srcId="{605AE43E-ECA4-4D08-ABEA-BF046E652E06}" destId="{E7CD4A37-6873-4FAE-9206-8623BB35303D}" srcOrd="0" destOrd="0" presId="urn:microsoft.com/office/officeart/2005/8/layout/radial4"/>
    <dgm:cxn modelId="{AE08C1C1-DF9C-4E31-892C-94CFB1BA3893}" srcId="{5EBA4573-AC25-4E5B-A889-6A836A4262F1}" destId="{62B6C7A9-BACF-4773-8CCE-1B0844A97697}" srcOrd="0" destOrd="0" parTransId="{64C17413-06C2-4347-B37C-064E7C7A5FAC}" sibTransId="{F930C0B1-AD80-4060-88E3-CBDB3F1E2AD7}"/>
    <dgm:cxn modelId="{CF42AAE7-0782-42EA-9155-10DC1F895E39}" srcId="{62B6C7A9-BACF-4773-8CCE-1B0844A97697}" destId="{5EC36046-4569-4870-8EC1-1646D1D51568}" srcOrd="0" destOrd="0" parTransId="{143BBDC0-BC96-43A5-88F9-BD1FB81F2244}" sibTransId="{813342F3-72D3-44AF-B255-80E4ADF85A61}"/>
    <dgm:cxn modelId="{48C0EF68-1527-4BA6-AACD-F31E71081388}" type="presOf" srcId="{62B6C7A9-BACF-4773-8CCE-1B0844A97697}" destId="{3E150E8E-CD04-48B0-88B0-95066974971A}" srcOrd="0" destOrd="0" presId="urn:microsoft.com/office/officeart/2005/8/layout/radial4"/>
    <dgm:cxn modelId="{63951735-D7F4-4908-87DD-E066C2DD767D}" type="presOf" srcId="{CD273C10-E55F-4DBE-8204-ADA756DC2612}" destId="{13C9D7DD-0427-4868-8874-22B18D4A259E}" srcOrd="0" destOrd="0" presId="urn:microsoft.com/office/officeart/2005/8/layout/radial4"/>
    <dgm:cxn modelId="{AB7BB3BF-C1DC-4371-B3A6-4199156D6C30}" type="presOf" srcId="{5EBA4573-AC25-4E5B-A889-6A836A4262F1}" destId="{6AD987E5-333B-4E6E-93E7-3EC333181888}" srcOrd="0" destOrd="0" presId="urn:microsoft.com/office/officeart/2005/8/layout/radial4"/>
    <dgm:cxn modelId="{32979A4C-A10F-4554-B358-728DB47EB973}" srcId="{62B6C7A9-BACF-4773-8CCE-1B0844A97697}" destId="{605AE43E-ECA4-4D08-ABEA-BF046E652E06}" srcOrd="1" destOrd="0" parTransId="{CD273C10-E55F-4DBE-8204-ADA756DC2612}" sibTransId="{9672EFA6-B15A-4AA7-AE62-36E0CB3EBC1F}"/>
    <dgm:cxn modelId="{675D73BC-16ED-4C5B-9058-277FE4A48D91}" type="presOf" srcId="{5EC36046-4569-4870-8EC1-1646D1D51568}" destId="{E54876A0-31B2-4568-926E-97A3E455982C}" srcOrd="0" destOrd="0" presId="urn:microsoft.com/office/officeart/2005/8/layout/radial4"/>
    <dgm:cxn modelId="{56C8F5BA-2472-49D6-BBA4-AD934066455D}" type="presOf" srcId="{143BBDC0-BC96-43A5-88F9-BD1FB81F2244}" destId="{4190A7AC-0B9A-4524-838B-681FD16CE7A8}" srcOrd="0" destOrd="0" presId="urn:microsoft.com/office/officeart/2005/8/layout/radial4"/>
    <dgm:cxn modelId="{79EEAD96-6263-4BA4-B322-2D94948E96EC}" srcId="{62B6C7A9-BACF-4773-8CCE-1B0844A97697}" destId="{BBF7BE76-F285-4AFB-AB48-925DE0BD856A}" srcOrd="2" destOrd="0" parTransId="{76002DEC-BA66-4772-8E5C-2571E8989EBD}" sibTransId="{94ED762B-0791-4029-839E-B10E1A88F982}"/>
    <dgm:cxn modelId="{994AF4C8-B5D8-4A5C-B997-693DAE485C15}" type="presParOf" srcId="{6AD987E5-333B-4E6E-93E7-3EC333181888}" destId="{3E150E8E-CD04-48B0-88B0-95066974971A}" srcOrd="0" destOrd="0" presId="urn:microsoft.com/office/officeart/2005/8/layout/radial4"/>
    <dgm:cxn modelId="{969BC9F6-22E4-47FC-98B6-D6F3FCCEB0F2}" type="presParOf" srcId="{6AD987E5-333B-4E6E-93E7-3EC333181888}" destId="{4190A7AC-0B9A-4524-838B-681FD16CE7A8}" srcOrd="1" destOrd="0" presId="urn:microsoft.com/office/officeart/2005/8/layout/radial4"/>
    <dgm:cxn modelId="{88C02987-6A22-468B-BECD-A450E76901F5}" type="presParOf" srcId="{6AD987E5-333B-4E6E-93E7-3EC333181888}" destId="{E54876A0-31B2-4568-926E-97A3E455982C}" srcOrd="2" destOrd="0" presId="urn:microsoft.com/office/officeart/2005/8/layout/radial4"/>
    <dgm:cxn modelId="{54D73F7A-56F8-4F1F-8A56-417B6282C224}" type="presParOf" srcId="{6AD987E5-333B-4E6E-93E7-3EC333181888}" destId="{13C9D7DD-0427-4868-8874-22B18D4A259E}" srcOrd="3" destOrd="0" presId="urn:microsoft.com/office/officeart/2005/8/layout/radial4"/>
    <dgm:cxn modelId="{A10A4E42-534A-4BDC-8E24-C2881DFB3440}" type="presParOf" srcId="{6AD987E5-333B-4E6E-93E7-3EC333181888}" destId="{E7CD4A37-6873-4FAE-9206-8623BB35303D}" srcOrd="4" destOrd="0" presId="urn:microsoft.com/office/officeart/2005/8/layout/radial4"/>
    <dgm:cxn modelId="{7A853036-E500-4588-8848-BD295F142A16}" type="presParOf" srcId="{6AD987E5-333B-4E6E-93E7-3EC333181888}" destId="{D544D7DC-ABA1-435F-AC78-C9B262DFA87E}" srcOrd="5" destOrd="0" presId="urn:microsoft.com/office/officeart/2005/8/layout/radial4"/>
    <dgm:cxn modelId="{E7BA808F-02C8-4360-9479-6BBDC9B2ACF4}" type="presParOf" srcId="{6AD987E5-333B-4E6E-93E7-3EC333181888}" destId="{A49F22F5-83D5-44D9-A168-B3F30BDC6CB7}" srcOrd="6"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D776A-75BC-415E-8DCC-312A08A0F0D5}">
      <dsp:nvSpPr>
        <dsp:cNvPr id="0" name=""/>
        <dsp:cNvSpPr/>
      </dsp:nvSpPr>
      <dsp:spPr>
        <a:xfrm>
          <a:off x="1325453" y="885556"/>
          <a:ext cx="742677" cy="74267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altLang="zh-CN" sz="1700" kern="1200" dirty="0" smtClean="0">
              <a:latin typeface="Arial Unicode MS" pitchFamily="34" charset="-122"/>
              <a:ea typeface="Arial Unicode MS" pitchFamily="34" charset="-122"/>
              <a:cs typeface="Arial Unicode MS" pitchFamily="34" charset="-122"/>
            </a:rPr>
            <a:t>JINR</a:t>
          </a:r>
          <a:endParaRPr lang="zh-CN" altLang="en-US" sz="1700" kern="1200" dirty="0">
            <a:latin typeface="Arial Unicode MS" pitchFamily="34" charset="-122"/>
            <a:ea typeface="Arial Unicode MS" pitchFamily="34" charset="-122"/>
            <a:cs typeface="Arial Unicode MS" pitchFamily="34" charset="-122"/>
          </a:endParaRPr>
        </a:p>
      </dsp:txBody>
      <dsp:txXfrm>
        <a:off x="1434216" y="994319"/>
        <a:ext cx="525151" cy="525151"/>
      </dsp:txXfrm>
    </dsp:sp>
    <dsp:sp modelId="{001159F4-AC2B-42E4-A33B-B03080FB4A4F}">
      <dsp:nvSpPr>
        <dsp:cNvPr id="0" name=""/>
        <dsp:cNvSpPr/>
      </dsp:nvSpPr>
      <dsp:spPr>
        <a:xfrm rot="12900000">
          <a:off x="846852" y="755534"/>
          <a:ext cx="570128" cy="21166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9F64E8-D2B2-4D2F-8AB7-0C2911E91A7F}">
      <dsp:nvSpPr>
        <dsp:cNvPr id="0" name=""/>
        <dsp:cNvSpPr/>
      </dsp:nvSpPr>
      <dsp:spPr>
        <a:xfrm>
          <a:off x="545634" y="415642"/>
          <a:ext cx="705544" cy="56443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altLang="zh-CN" sz="1000" kern="1200" dirty="0" smtClean="0"/>
            <a:t>Nuclear Physics</a:t>
          </a:r>
          <a:endParaRPr lang="zh-CN" altLang="en-US" sz="1000" kern="1200" dirty="0"/>
        </a:p>
      </dsp:txBody>
      <dsp:txXfrm>
        <a:off x="562166" y="432174"/>
        <a:ext cx="672480" cy="531371"/>
      </dsp:txXfrm>
    </dsp:sp>
    <dsp:sp modelId="{866D73C9-9A5F-40B6-A46C-2D91BC4FBC80}">
      <dsp:nvSpPr>
        <dsp:cNvPr id="0" name=""/>
        <dsp:cNvSpPr/>
      </dsp:nvSpPr>
      <dsp:spPr>
        <a:xfrm rot="16200000">
          <a:off x="1411727" y="461478"/>
          <a:ext cx="570128" cy="21166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35ACDC-584B-43B7-A18B-7E048B4320F0}">
      <dsp:nvSpPr>
        <dsp:cNvPr id="0" name=""/>
        <dsp:cNvSpPr/>
      </dsp:nvSpPr>
      <dsp:spPr>
        <a:xfrm>
          <a:off x="1344019" y="28"/>
          <a:ext cx="705544" cy="56443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altLang="zh-CN" sz="1000" kern="1200" dirty="0" smtClean="0"/>
            <a:t>Accelerator</a:t>
          </a:r>
        </a:p>
        <a:p>
          <a:pPr lvl="0" algn="ctr" defTabSz="444500">
            <a:lnSpc>
              <a:spcPct val="90000"/>
            </a:lnSpc>
            <a:spcBef>
              <a:spcPct val="0"/>
            </a:spcBef>
            <a:spcAft>
              <a:spcPct val="35000"/>
            </a:spcAft>
          </a:pPr>
          <a:r>
            <a:rPr lang="en-US" altLang="zh-CN" sz="1000" kern="1200" dirty="0" smtClean="0"/>
            <a:t>Technology</a:t>
          </a:r>
          <a:endParaRPr lang="zh-CN" altLang="en-US" sz="1000" kern="1200" dirty="0"/>
        </a:p>
      </dsp:txBody>
      <dsp:txXfrm>
        <a:off x="1360551" y="16560"/>
        <a:ext cx="672480" cy="531371"/>
      </dsp:txXfrm>
    </dsp:sp>
    <dsp:sp modelId="{96A99F55-EF24-4330-A005-5606EC48414F}">
      <dsp:nvSpPr>
        <dsp:cNvPr id="0" name=""/>
        <dsp:cNvSpPr/>
      </dsp:nvSpPr>
      <dsp:spPr>
        <a:xfrm rot="19594320">
          <a:off x="1985946" y="759515"/>
          <a:ext cx="608056" cy="21166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164250-68F5-4E06-A8D7-7E88A9DD2E6D}">
      <dsp:nvSpPr>
        <dsp:cNvPr id="0" name=""/>
        <dsp:cNvSpPr/>
      </dsp:nvSpPr>
      <dsp:spPr>
        <a:xfrm>
          <a:off x="2190938" y="415644"/>
          <a:ext cx="705544" cy="56443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altLang="zh-CN" sz="1000" kern="1200" dirty="0" smtClean="0"/>
            <a:t>Radiation</a:t>
          </a:r>
        </a:p>
        <a:p>
          <a:pPr lvl="0" algn="ctr" defTabSz="444500">
            <a:lnSpc>
              <a:spcPct val="90000"/>
            </a:lnSpc>
            <a:spcBef>
              <a:spcPct val="0"/>
            </a:spcBef>
            <a:spcAft>
              <a:spcPct val="35000"/>
            </a:spcAft>
          </a:pPr>
          <a:r>
            <a:rPr lang="en-US" altLang="zh-CN" sz="1000" kern="1200" dirty="0" smtClean="0"/>
            <a:t>Medical Technology</a:t>
          </a:r>
          <a:endParaRPr lang="zh-CN" altLang="en-US" sz="1000" kern="1200" dirty="0"/>
        </a:p>
      </dsp:txBody>
      <dsp:txXfrm>
        <a:off x="2207470" y="432176"/>
        <a:ext cx="672480" cy="531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50E8E-CD04-48B0-88B0-95066974971A}">
      <dsp:nvSpPr>
        <dsp:cNvPr id="0" name=""/>
        <dsp:cNvSpPr/>
      </dsp:nvSpPr>
      <dsp:spPr>
        <a:xfrm>
          <a:off x="1114044" y="1053206"/>
          <a:ext cx="1123073" cy="88449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latin typeface="Arial Unicode MS" pitchFamily="34" charset="-122"/>
              <a:ea typeface="Arial Unicode MS" pitchFamily="34" charset="-122"/>
              <a:cs typeface="Arial Unicode MS" pitchFamily="34" charset="-122"/>
            </a:rPr>
            <a:t>ASIPP</a:t>
          </a:r>
          <a:endParaRPr lang="zh-CN" altLang="en-US" sz="1800" kern="1200" dirty="0">
            <a:latin typeface="Arial Unicode MS" pitchFamily="34" charset="-122"/>
            <a:ea typeface="Arial Unicode MS" pitchFamily="34" charset="-122"/>
            <a:cs typeface="Arial Unicode MS" pitchFamily="34" charset="-122"/>
          </a:endParaRPr>
        </a:p>
      </dsp:txBody>
      <dsp:txXfrm>
        <a:off x="1278514" y="1182737"/>
        <a:ext cx="794133" cy="625429"/>
      </dsp:txXfrm>
    </dsp:sp>
    <dsp:sp modelId="{4190A7AC-0B9A-4524-838B-681FD16CE7A8}">
      <dsp:nvSpPr>
        <dsp:cNvPr id="0" name=""/>
        <dsp:cNvSpPr/>
      </dsp:nvSpPr>
      <dsp:spPr>
        <a:xfrm rot="12900000">
          <a:off x="670864" y="879880"/>
          <a:ext cx="611186" cy="252079"/>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4876A0-31B2-4568-926E-97A3E455982C}">
      <dsp:nvSpPr>
        <dsp:cNvPr id="0" name=""/>
        <dsp:cNvSpPr/>
      </dsp:nvSpPr>
      <dsp:spPr>
        <a:xfrm>
          <a:off x="305997" y="494533"/>
          <a:ext cx="840266" cy="6722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i="0" kern="1200" dirty="0" smtClean="0"/>
            <a:t>plasma physics</a:t>
          </a:r>
          <a:endParaRPr lang="zh-CN" altLang="en-US" sz="1200" kern="1200" dirty="0"/>
        </a:p>
      </dsp:txBody>
      <dsp:txXfrm>
        <a:off x="325685" y="514221"/>
        <a:ext cx="800890" cy="632837"/>
      </dsp:txXfrm>
    </dsp:sp>
    <dsp:sp modelId="{13C9D7DD-0427-4868-8874-22B18D4A259E}">
      <dsp:nvSpPr>
        <dsp:cNvPr id="0" name=""/>
        <dsp:cNvSpPr/>
      </dsp:nvSpPr>
      <dsp:spPr>
        <a:xfrm rot="16200000">
          <a:off x="1336884" y="549044"/>
          <a:ext cx="677394" cy="252079"/>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CD4A37-6873-4FAE-9206-8623BB35303D}">
      <dsp:nvSpPr>
        <dsp:cNvPr id="0" name=""/>
        <dsp:cNvSpPr/>
      </dsp:nvSpPr>
      <dsp:spPr>
        <a:xfrm>
          <a:off x="1255448" y="280"/>
          <a:ext cx="840266" cy="6722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b="0" i="0" kern="1200" dirty="0" smtClean="0"/>
            <a:t>fusion energy application</a:t>
          </a:r>
          <a:endParaRPr lang="zh-CN" altLang="en-US" sz="1000" kern="1200" dirty="0"/>
        </a:p>
      </dsp:txBody>
      <dsp:txXfrm>
        <a:off x="1275136" y="19968"/>
        <a:ext cx="800890" cy="632837"/>
      </dsp:txXfrm>
    </dsp:sp>
    <dsp:sp modelId="{D544D7DC-ABA1-435F-AC78-C9B262DFA87E}">
      <dsp:nvSpPr>
        <dsp:cNvPr id="0" name=""/>
        <dsp:cNvSpPr/>
      </dsp:nvSpPr>
      <dsp:spPr>
        <a:xfrm rot="19500000">
          <a:off x="2069111" y="879880"/>
          <a:ext cx="611186" cy="252079"/>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9F22F5-83D5-44D9-A168-B3F30BDC6CB7}">
      <dsp:nvSpPr>
        <dsp:cNvPr id="0" name=""/>
        <dsp:cNvSpPr/>
      </dsp:nvSpPr>
      <dsp:spPr>
        <a:xfrm>
          <a:off x="2204898" y="494533"/>
          <a:ext cx="840266" cy="6722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altLang="zh-CN" sz="1000" kern="1200" dirty="0" err="1" smtClean="0"/>
            <a:t>Supercondu-cting</a:t>
          </a:r>
          <a:endParaRPr lang="en-US" altLang="zh-CN" sz="1000" kern="1200" dirty="0" smtClean="0"/>
        </a:p>
        <a:p>
          <a:pPr lvl="0" algn="ctr" defTabSz="444500">
            <a:lnSpc>
              <a:spcPct val="90000"/>
            </a:lnSpc>
            <a:spcBef>
              <a:spcPct val="0"/>
            </a:spcBef>
            <a:spcAft>
              <a:spcPct val="35000"/>
            </a:spcAft>
          </a:pPr>
          <a:r>
            <a:rPr lang="en-US" altLang="zh-CN" sz="1000" kern="1200" dirty="0" smtClean="0"/>
            <a:t>Technology</a:t>
          </a:r>
          <a:endParaRPr lang="zh-CN" altLang="en-US" sz="1000" kern="1200" dirty="0"/>
        </a:p>
      </dsp:txBody>
      <dsp:txXfrm>
        <a:off x="2224586" y="514221"/>
        <a:ext cx="800890" cy="63283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5F13A6BE-AB27-46D9-AED3-57FE3787F25B}" type="datetimeFigureOut">
              <a:rPr lang="ru-RU"/>
              <a:pPr>
                <a:defRPr/>
              </a:pPr>
              <a:t>29.12.2018</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246B1E2-C48B-4239-AA72-26D0E2DAFA1B}" type="slidenum">
              <a:rPr lang="ru-RU" altLang="ru-RU"/>
              <a:pPr/>
              <a:t>‹#›</a:t>
            </a:fld>
            <a:endParaRPr lang="ru-RU" alt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18BC85AA-FE3E-48C8-BF7B-01D9C52151D8}" type="datetimeFigureOut">
              <a:rPr lang="ru-RU"/>
              <a:pPr>
                <a:defRPr/>
              </a:pPr>
              <a:t>29.12.2018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2C47A65-3D92-469E-A6DB-8F2BA58E8AB7}"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rfbr.ru/rffi/ru/contes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140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B07918-8F4A-471A-8040-D8563507E9C6}" type="slidenum">
              <a:rPr lang="ru-RU" altLang="ru-RU"/>
              <a:pPr/>
              <a:t>1</a:t>
            </a:fld>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smtClean="0"/>
              <a:t> </a:t>
            </a:r>
            <a:endParaRPr lang="ru-RU" altLang="ru-RU" smtClean="0"/>
          </a:p>
          <a:p>
            <a:pPr eaLnBrk="1" hangingPunct="1">
              <a:spcBef>
                <a:spcPct val="0"/>
              </a:spcBef>
            </a:pPr>
            <a:endParaRPr lang="ru-RU" altLang="ru-RU" smtClean="0"/>
          </a:p>
        </p:txBody>
      </p:sp>
      <p:sp>
        <p:nvSpPr>
          <p:cNvPr id="2232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38F771-096D-484B-A44C-379972D4884F}" type="slidenum">
              <a:rPr lang="ru-RU" altLang="ru-RU"/>
              <a:pPr/>
              <a:t>11</a:t>
            </a:fld>
            <a:endParaRPr lang="ru-RU"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242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D06199-E4AA-480A-85AD-7F4FECABB111}" type="slidenum">
              <a:rPr lang="ru-RU" altLang="ru-RU"/>
              <a:pPr/>
              <a:t>12</a:t>
            </a:fld>
            <a:endParaRPr lang="ru-RU"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252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1C2FD1-23FC-430E-8D72-3E215999BA3C}" type="slidenum">
              <a:rPr lang="ru-RU" altLang="ru-RU"/>
              <a:pPr/>
              <a:t>13</a:t>
            </a:fld>
            <a:endParaRPr lang="ru-RU"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263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E3A759-9B48-4C16-933E-A8B64CADD312}" type="slidenum">
              <a:rPr lang="ru-RU" altLang="ru-RU"/>
              <a:pPr/>
              <a:t>16</a:t>
            </a:fld>
            <a:endParaRPr lang="ru-RU"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273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5D04B0-B341-43E7-A544-92A71D81BBFF}" type="slidenum">
              <a:rPr lang="ru-RU" altLang="ru-RU">
                <a:solidFill>
                  <a:srgbClr val="000000"/>
                </a:solidFill>
              </a:rPr>
              <a:pPr/>
              <a:t>17</a:t>
            </a:fld>
            <a:endParaRPr lang="ru-RU" altLang="ru-RU">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1"/>
          <p:cNvSpPr>
            <a:spLocks noGrp="1" noRot="1" noChangeAspect="1" noChangeArrowheads="1" noTextEdit="1"/>
          </p:cNvSpPr>
          <p:nvPr>
            <p:ph type="sldImg"/>
          </p:nvPr>
        </p:nvSpPr>
        <p:spPr bwMode="auto">
          <a:xfrm>
            <a:off x="46038" y="733425"/>
            <a:ext cx="6416675" cy="3609975"/>
          </a:xfrm>
          <a:solidFill>
            <a:srgbClr val="FFFFFF"/>
          </a:solidFill>
          <a:ln>
            <a:solidFill>
              <a:srgbClr val="000000"/>
            </a:solidFill>
            <a:miter lim="800000"/>
            <a:headEnd/>
            <a:tailEnd/>
          </a:ln>
        </p:spPr>
      </p:sp>
      <p:sp>
        <p:nvSpPr>
          <p:cNvPr id="2283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ru-RU" altLang="ru-RU" smtClean="0"/>
              <a:t>Эти результаты нашли отражение в публикациях сотрудников Института. На данном слайде приведена статистика публикаций ОИЯИ за период прошедшего семилетнего периода (2011–2017), отдельно – за 2017 год, а также приведено сравнение метрики ОИЯИ и ЦЕРН за прошедший год.</a:t>
            </a:r>
          </a:p>
          <a:p>
            <a:pPr>
              <a:spcBef>
                <a:spcPct val="0"/>
              </a:spcBef>
            </a:pPr>
            <a:endParaRPr lang="en-US" alt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Важно отметить существенное количество работ, опубликованных в соавторстве с учеными государств-членов и ассоциированных членов ОИЯИ, а также других стран.</a:t>
            </a:r>
          </a:p>
          <a:p>
            <a:endParaRPr lang="ru-RU" altLang="ru-RU" smtClean="0"/>
          </a:p>
        </p:txBody>
      </p:sp>
      <p:sp>
        <p:nvSpPr>
          <p:cNvPr id="2293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A63F34-9BE4-43E8-A80B-311D48410F15}" type="slidenum">
              <a:rPr lang="ru-RU" altLang="ru-RU">
                <a:solidFill>
                  <a:srgbClr val="000000"/>
                </a:solidFill>
              </a:rPr>
              <a:pPr/>
              <a:t>19</a:t>
            </a:fld>
            <a:endParaRPr lang="ru-RU" altLang="ru-RU">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Заметки 2"/>
          <p:cNvSpPr>
            <a:spLocks noGrp="1"/>
          </p:cNvSpPr>
          <p:nvPr>
            <p:ph type="body" idx="1"/>
          </p:nvPr>
        </p:nvSpPr>
        <p:spPr bwMode="auto">
          <a:extLst/>
        </p:spPr>
        <p:txBody>
          <a:bodyPr wrap="square" numCol="1" anchor="t" anchorCtr="0" compatLnSpc="1">
            <a:prstTxWarp prst="textNoShape">
              <a:avLst/>
            </a:prstTxWarp>
          </a:bodyPr>
          <a:lstStyle/>
          <a:p>
            <a:pPr marL="261938" eaLnBrk="1" hangingPunct="1">
              <a:lnSpc>
                <a:spcPts val="4200"/>
              </a:lnSpc>
              <a:defRPr/>
            </a:pPr>
            <a:endParaRPr lang="en-US" altLang="ru-RU" b="1" dirty="0">
              <a:solidFill>
                <a:srgbClr val="FFC000"/>
              </a:solidFill>
              <a:effectLst>
                <a:outerShdw blurRad="38100" dist="38100" dir="2700000" algn="tl">
                  <a:srgbClr val="000000">
                    <a:alpha val="43137"/>
                  </a:srgbClr>
                </a:outerShdw>
              </a:effectLst>
              <a:cs typeface="Calibri" panose="020F0502020204030204" pitchFamily="34" charset="0"/>
              <a:sym typeface="Wingdings" pitchFamily="2" charset="2"/>
            </a:endParaRPr>
          </a:p>
        </p:txBody>
      </p:sp>
      <p:sp>
        <p:nvSpPr>
          <p:cNvPr id="2304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403F86-89FE-4655-A55F-91CB1FD46FAF}" type="slidenum">
              <a:rPr lang="ru-RU" altLang="ru-RU">
                <a:solidFill>
                  <a:srgbClr val="000000"/>
                </a:solidFill>
              </a:rPr>
              <a:pPr/>
              <a:t>23</a:t>
            </a:fld>
            <a:endParaRPr lang="ru-RU" altLang="ru-RU">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314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CF7BAB-3ABB-4FD4-AA1D-0B5A9BB3F532}" type="slidenum">
              <a:rPr lang="ru-RU" altLang="ru-RU">
                <a:solidFill>
                  <a:srgbClr val="000000"/>
                </a:solidFill>
              </a:rPr>
              <a:pPr/>
              <a:t>24</a:t>
            </a:fld>
            <a:endParaRPr lang="ru-RU" altLang="ru-RU">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cs typeface="Arial" panose="020B0604020202020204" pitchFamily="34" charset="0"/>
              </a:defRPr>
            </a:lvl1pPr>
            <a:lvl2pPr marL="742950" indent="-285750" defTabSz="911225">
              <a:defRPr>
                <a:solidFill>
                  <a:schemeClr val="tx1"/>
                </a:solidFill>
                <a:latin typeface="Arial" panose="020B0604020202020204" pitchFamily="34" charset="0"/>
                <a:cs typeface="Arial" panose="020B0604020202020204" pitchFamily="34" charset="0"/>
              </a:defRPr>
            </a:lvl2pPr>
            <a:lvl3pPr marL="1143000" indent="-228600" defTabSz="911225">
              <a:defRPr>
                <a:solidFill>
                  <a:schemeClr val="tx1"/>
                </a:solidFill>
                <a:latin typeface="Arial" panose="020B0604020202020204" pitchFamily="34" charset="0"/>
                <a:cs typeface="Arial" panose="020B0604020202020204" pitchFamily="34" charset="0"/>
              </a:defRPr>
            </a:lvl3pPr>
            <a:lvl4pPr marL="1600200" indent="-228600" defTabSz="911225">
              <a:defRPr>
                <a:solidFill>
                  <a:schemeClr val="tx1"/>
                </a:solidFill>
                <a:latin typeface="Arial" panose="020B0604020202020204" pitchFamily="34" charset="0"/>
                <a:cs typeface="Arial" panose="020B0604020202020204" pitchFamily="34" charset="0"/>
              </a:defRPr>
            </a:lvl4pPr>
            <a:lvl5pPr marL="2057400" indent="-228600" defTabSz="911225">
              <a:defRPr>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469255-AF0B-41B9-BDA9-21A3618364C1}" type="slidenum">
              <a:rPr lang="ru-RU" altLang="ru-RU">
                <a:solidFill>
                  <a:srgbClr val="000000"/>
                </a:solidFill>
              </a:rPr>
              <a:pPr/>
              <a:t>26</a:t>
            </a:fld>
            <a:endParaRPr lang="ru-RU" altLang="ru-RU">
              <a:solidFill>
                <a:srgbClr val="000000"/>
              </a:solidFill>
            </a:endParaRPr>
          </a:p>
        </p:txBody>
      </p:sp>
      <p:sp>
        <p:nvSpPr>
          <p:cNvPr id="232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150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A08DE4-E477-4BB4-A3B4-AAAEF6D4222C}" type="slidenum">
              <a:rPr lang="ru-RU" altLang="ru-RU"/>
              <a:pPr/>
              <a:t>2</a:t>
            </a:fld>
            <a:endParaRPr lang="ru-RU"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334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7BF2D8-DC79-42D7-8C98-21BBF08C826E}" type="slidenum">
              <a:rPr lang="ru-RU" altLang="ru-RU">
                <a:solidFill>
                  <a:srgbClr val="000000"/>
                </a:solidFill>
              </a:rPr>
              <a:pPr/>
              <a:t>27</a:t>
            </a:fld>
            <a:endParaRPr lang="ru-RU" altLang="ru-RU">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345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C0125F-58C7-415C-BEA3-FD69CCF469FB}" type="slidenum">
              <a:rPr lang="ru-RU" altLang="ru-RU">
                <a:solidFill>
                  <a:srgbClr val="000000"/>
                </a:solidFill>
              </a:rPr>
              <a:pPr/>
              <a:t>28</a:t>
            </a:fld>
            <a:endParaRPr lang="ru-RU" altLang="ru-RU">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355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9A9680-9EB2-4D58-AB4B-138AF91B4D24}" type="slidenum">
              <a:rPr lang="ru-RU" altLang="ru-RU"/>
              <a:pPr/>
              <a:t>29</a:t>
            </a:fld>
            <a:endParaRPr lang="ru-RU" alt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365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2491EC-A60C-44B6-B2EF-AB012B53CDB4}" type="slidenum">
              <a:rPr lang="ru-RU" altLang="ru-RU"/>
              <a:pPr/>
              <a:t>30</a:t>
            </a:fld>
            <a:endParaRPr lang="ru-RU"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375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6B8F21-7CC9-4071-A121-33BD3EF4E648}" type="slidenum">
              <a:rPr lang="ru-RU" altLang="ru-RU"/>
              <a:pPr/>
              <a:t>31</a:t>
            </a:fld>
            <a:endParaRPr lang="ru-RU" alt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385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66EE9B-702C-40D4-9376-B9F58EC78248}" type="slidenum">
              <a:rPr lang="ru-RU" altLang="ru-RU"/>
              <a:pPr/>
              <a:t>33</a:t>
            </a:fld>
            <a:endParaRPr lang="ru-RU"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lstStyle/>
          <a:p>
            <a:pPr eaLnBrk="1" hangingPunct="1">
              <a:spcBef>
                <a:spcPct val="20000"/>
              </a:spcBef>
              <a:defRPr/>
            </a:pPr>
            <a:r>
              <a:rPr lang="en-US" kern="0" dirty="0" smtClean="0">
                <a:solidFill>
                  <a:srgbClr val="000000"/>
                </a:solidFill>
                <a:latin typeface="Arial"/>
              </a:rPr>
              <a:t>Nuclear reactor is one of the most powerful neutrino sources – it has been mentioned by Bruno </a:t>
            </a:r>
            <a:r>
              <a:rPr lang="en-US" kern="0" dirty="0" err="1" smtClean="0">
                <a:solidFill>
                  <a:srgbClr val="000000"/>
                </a:solidFill>
                <a:latin typeface="Arial"/>
              </a:rPr>
              <a:t>Pontekorvo</a:t>
            </a:r>
            <a:r>
              <a:rPr lang="en-US" kern="0" dirty="0" smtClean="0">
                <a:solidFill>
                  <a:srgbClr val="000000"/>
                </a:solidFill>
                <a:latin typeface="Arial"/>
              </a:rPr>
              <a:t> in 1950. (Enter!) </a:t>
            </a:r>
          </a:p>
          <a:p>
            <a:pPr eaLnBrk="1" hangingPunct="1">
              <a:spcBef>
                <a:spcPct val="20000"/>
              </a:spcBef>
              <a:defRPr/>
            </a:pPr>
            <a:r>
              <a:rPr lang="en-US" kern="0" dirty="0" smtClean="0">
                <a:solidFill>
                  <a:srgbClr val="000000"/>
                </a:solidFill>
                <a:latin typeface="Arial"/>
              </a:rPr>
              <a:t>JINR (in collaboration with ITEP, Moscow) performs experiments with reactor neutrino at Kalinin Nuclear Power Plant for more than 15 years.</a:t>
            </a:r>
          </a:p>
          <a:p>
            <a:pPr eaLnBrk="1" hangingPunct="1">
              <a:spcBef>
                <a:spcPct val="20000"/>
              </a:spcBef>
              <a:defRPr/>
            </a:pPr>
            <a:endParaRPr lang="en-US" kern="0" dirty="0" smtClean="0">
              <a:solidFill>
                <a:srgbClr val="000000"/>
              </a:solidFill>
              <a:latin typeface="Arial"/>
            </a:endParaRPr>
          </a:p>
          <a:p>
            <a:pPr eaLnBrk="1" hangingPunct="1">
              <a:spcBef>
                <a:spcPct val="20000"/>
              </a:spcBef>
              <a:defRPr/>
            </a:pPr>
            <a:r>
              <a:rPr lang="ru-RU" kern="0" dirty="0" smtClean="0">
                <a:solidFill>
                  <a:srgbClr val="000000"/>
                </a:solidFill>
                <a:latin typeface="Arial"/>
              </a:rPr>
              <a:t>Ядерный реактор является одним из мощнейших источников нейтрино – на это обратил внимание Бруно </a:t>
            </a:r>
            <a:r>
              <a:rPr lang="ru-RU" kern="0" dirty="0" err="1" smtClean="0">
                <a:solidFill>
                  <a:srgbClr val="000000"/>
                </a:solidFill>
                <a:latin typeface="Arial"/>
              </a:rPr>
              <a:t>Понтекорво</a:t>
            </a:r>
            <a:r>
              <a:rPr lang="ru-RU" kern="0" dirty="0" smtClean="0">
                <a:solidFill>
                  <a:srgbClr val="000000"/>
                </a:solidFill>
                <a:latin typeface="Arial"/>
              </a:rPr>
              <a:t> еще в 1950 году. ОИЯИ (в содружестве с ИТЭФ)</a:t>
            </a:r>
            <a:r>
              <a:rPr lang="en-US" kern="0" dirty="0" smtClean="0">
                <a:solidFill>
                  <a:srgbClr val="000000"/>
                </a:solidFill>
                <a:latin typeface="Arial"/>
              </a:rPr>
              <a:t> </a:t>
            </a:r>
            <a:r>
              <a:rPr lang="ru-RU" kern="0" dirty="0" smtClean="0">
                <a:solidFill>
                  <a:srgbClr val="000000"/>
                </a:solidFill>
                <a:latin typeface="Arial"/>
              </a:rPr>
              <a:t>уже более 15 лет </a:t>
            </a:r>
            <a:r>
              <a:rPr lang="en-US" kern="0" dirty="0" smtClean="0">
                <a:solidFill>
                  <a:srgbClr val="000000"/>
                </a:solidFill>
                <a:latin typeface="Arial"/>
              </a:rPr>
              <a:t>п</a:t>
            </a:r>
            <a:r>
              <a:rPr lang="ru-RU" kern="0" dirty="0" err="1" smtClean="0">
                <a:solidFill>
                  <a:srgbClr val="000000"/>
                </a:solidFill>
                <a:latin typeface="Arial"/>
              </a:rPr>
              <a:t>роводит</a:t>
            </a:r>
            <a:r>
              <a:rPr lang="ru-RU" kern="0" dirty="0" smtClean="0">
                <a:solidFill>
                  <a:srgbClr val="000000"/>
                </a:solidFill>
                <a:latin typeface="Arial"/>
              </a:rPr>
              <a:t> эксперименты с реакторными нейтрино на Калининской АЭС</a:t>
            </a:r>
            <a:r>
              <a:rPr lang="ru-RU" i="1" kern="0" dirty="0" smtClean="0">
                <a:solidFill>
                  <a:srgbClr val="000000"/>
                </a:solidFill>
                <a:latin typeface="Arial"/>
              </a:rPr>
              <a:t>.  (ГЕММА</a:t>
            </a:r>
            <a:r>
              <a:rPr lang="en-US" i="1" kern="0" dirty="0" smtClean="0">
                <a:solidFill>
                  <a:srgbClr val="000000"/>
                </a:solidFill>
                <a:latin typeface="Arial"/>
              </a:rPr>
              <a:t> </a:t>
            </a:r>
            <a:r>
              <a:rPr lang="ru-RU" i="1" kern="0" dirty="0" smtClean="0">
                <a:solidFill>
                  <a:srgbClr val="000000"/>
                </a:solidFill>
                <a:latin typeface="Arial"/>
              </a:rPr>
              <a:t>уже завершен, </a:t>
            </a:r>
            <a:r>
              <a:rPr lang="ru-RU" i="1" kern="0" dirty="0" err="1" smtClean="0">
                <a:solidFill>
                  <a:srgbClr val="000000"/>
                </a:solidFill>
                <a:latin typeface="Arial"/>
              </a:rPr>
              <a:t>НюГЕН</a:t>
            </a:r>
            <a:r>
              <a:rPr lang="ru-RU" i="1" kern="0" dirty="0" smtClean="0">
                <a:solidFill>
                  <a:srgbClr val="000000"/>
                </a:solidFill>
                <a:latin typeface="Arial"/>
              </a:rPr>
              <a:t> – в стадии подготовки, а ДАНСС идет полным ходом) </a:t>
            </a:r>
          </a:p>
        </p:txBody>
      </p:sp>
      <p:sp>
        <p:nvSpPr>
          <p:cNvPr id="2396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EF72D3-FDD3-4C91-9784-FBBF975B9EF4}" type="slidenum">
              <a:rPr lang="ru-RU" altLang="ru-RU">
                <a:solidFill>
                  <a:srgbClr val="000000"/>
                </a:solidFill>
              </a:rPr>
              <a:pPr/>
              <a:t>34</a:t>
            </a:fld>
            <a:endParaRPr lang="ru-RU" altLang="ru-RU">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Заметки 2"/>
          <p:cNvSpPr>
            <a:spLocks noGrp="1"/>
          </p:cNvSpPr>
          <p:nvPr>
            <p:ph type="body" idx="1"/>
          </p:nvPr>
        </p:nvSpPr>
        <p:spPr bwMode="auto">
          <a:xfrm>
            <a:off x="679450" y="4778375"/>
            <a:ext cx="5438775" cy="459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z="1100" smtClean="0"/>
          </a:p>
        </p:txBody>
      </p:sp>
      <p:sp>
        <p:nvSpPr>
          <p:cNvPr id="2406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67ECAF-F038-4DCD-9849-6BDBE3D1F6E4}" type="slidenum">
              <a:rPr lang="ru-RU" altLang="ru-RU">
                <a:solidFill>
                  <a:srgbClr val="000000"/>
                </a:solidFill>
              </a:rPr>
              <a:pPr/>
              <a:t>35</a:t>
            </a:fld>
            <a:endParaRPr lang="ru-RU" altLang="ru-RU">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2416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47D66D-67D0-4D69-83BC-274CEAA52301}" type="slidenum">
              <a:rPr lang="ru-RU" altLang="ru-RU">
                <a:solidFill>
                  <a:srgbClr val="000000"/>
                </a:solidFill>
              </a:rPr>
              <a:pPr/>
              <a:t>36</a:t>
            </a:fld>
            <a:endParaRPr lang="ru-RU" altLang="ru-RU">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eaLnBrk="1" hangingPunct="1">
              <a:defRPr/>
            </a:pPr>
            <a:r>
              <a:rPr lang="en-CA" dirty="0">
                <a:effectLst>
                  <a:outerShdw blurRad="38100" dist="25400" dir="5400000" algn="tl" rotWithShape="0">
                    <a:srgbClr val="000000">
                      <a:alpha val="43000"/>
                    </a:srgbClr>
                  </a:outerShdw>
                </a:effectLst>
              </a:rPr>
              <a:t>The result of collaboration initiative between JINR and JU is a project for building a new JINR facility for structural research at synchrotron SOLARIS. </a:t>
            </a:r>
            <a:r>
              <a:rPr lang="en-CA" dirty="0">
                <a:cs typeface="Times New Roman" pitchFamily="18" charset="0"/>
              </a:rPr>
              <a:t>The research directions of SOLARIS are aligned well with the JINR’s scientific program in condensed matter physics. Some of the research will benefit from the complementarity of neutron and X-ray based measurements, some will achieve opportunity for further expansion, and others will help to create new competencies.</a:t>
            </a:r>
          </a:p>
          <a:p>
            <a:pPr eaLnBrk="1" hangingPunct="1">
              <a:defRPr/>
            </a:pPr>
            <a:endParaRPr lang="en-CA" dirty="0"/>
          </a:p>
          <a:p>
            <a:pPr eaLnBrk="1" hangingPunct="1">
              <a:defRPr/>
            </a:pPr>
            <a:r>
              <a:rPr lang="en-CA" dirty="0"/>
              <a:t>The joint work over the concept of new beamlines at Solaris has been started by the established mutual workgroup (SOLARIS: Marek </a:t>
            </a:r>
            <a:r>
              <a:rPr lang="en-CA" dirty="0" err="1"/>
              <a:t>Stankiewicz</a:t>
            </a:r>
            <a:r>
              <a:rPr lang="en-CA" dirty="0"/>
              <a:t>, </a:t>
            </a:r>
            <a:r>
              <a:rPr lang="en-CA" dirty="0" err="1"/>
              <a:t>Maciej</a:t>
            </a:r>
            <a:r>
              <a:rPr lang="en-CA" dirty="0"/>
              <a:t> Kozak, Jacek </a:t>
            </a:r>
            <a:r>
              <a:rPr lang="en-CA" dirty="0" err="1"/>
              <a:t>Szade</a:t>
            </a:r>
            <a:r>
              <a:rPr lang="en-CA" dirty="0"/>
              <a:t>, </a:t>
            </a:r>
            <a:r>
              <a:rPr lang="en-CA" dirty="0" err="1"/>
              <a:t>Michał</a:t>
            </a:r>
            <a:r>
              <a:rPr lang="en-CA" dirty="0"/>
              <a:t> </a:t>
            </a:r>
            <a:r>
              <a:rPr lang="en-CA" dirty="0" err="1"/>
              <a:t>Młynarczyk</a:t>
            </a:r>
            <a:r>
              <a:rPr lang="en-CA" dirty="0"/>
              <a:t>, and JINR: Norbert Kučerka, Alexander I. </a:t>
            </a:r>
            <a:r>
              <a:rPr lang="en-CA" dirty="0" err="1"/>
              <a:t>Kuklin</a:t>
            </a:r>
            <a:r>
              <a:rPr lang="en-CA" dirty="0"/>
              <a:t>, Evgeniy V. </a:t>
            </a:r>
            <a:r>
              <a:rPr lang="en-CA" dirty="0" err="1"/>
              <a:t>Lukin</a:t>
            </a:r>
            <a:r>
              <a:rPr lang="en-CA" dirty="0"/>
              <a:t>, Dorota </a:t>
            </a:r>
            <a:r>
              <a:rPr lang="en-CA" dirty="0" err="1"/>
              <a:t>Chudoba</a:t>
            </a:r>
            <a:r>
              <a:rPr lang="en-CA" dirty="0"/>
              <a:t>).</a:t>
            </a:r>
          </a:p>
          <a:p>
            <a:pPr eaLnBrk="1" hangingPunct="1">
              <a:defRPr/>
            </a:pPr>
            <a:r>
              <a:rPr lang="en-CA" dirty="0"/>
              <a:t>In a first place, the energy of source has been agreed to reach up to 20 </a:t>
            </a:r>
            <a:r>
              <a:rPr lang="en-CA" dirty="0" err="1"/>
              <a:t>keV</a:t>
            </a:r>
            <a:r>
              <a:rPr lang="en-CA" dirty="0"/>
              <a:t>.</a:t>
            </a:r>
          </a:p>
          <a:p>
            <a:pPr eaLnBrk="1" hangingPunct="1">
              <a:defRPr/>
            </a:pPr>
            <a:r>
              <a:rPr lang="en-CA" dirty="0"/>
              <a:t>Secondly, the </a:t>
            </a:r>
            <a:r>
              <a:rPr lang="en-CA" dirty="0" err="1"/>
              <a:t>endstation</a:t>
            </a:r>
            <a:r>
              <a:rPr lang="en-CA" dirty="0"/>
              <a:t> competencies have been selected to allow structural studies of macromolecular and bio-macromolecular solutions, </a:t>
            </a:r>
            <a:r>
              <a:rPr lang="en-CA" dirty="0" err="1"/>
              <a:t>crystallographiv</a:t>
            </a:r>
            <a:r>
              <a:rPr lang="en-CA" dirty="0"/>
              <a:t> studies, and studies of materials at extreme pressures and temperatures. The key parameters and their values desired for such studies have been discussed as outlined in the table.</a:t>
            </a:r>
          </a:p>
          <a:p>
            <a:pPr eaLnBrk="1" hangingPunct="1">
              <a:defRPr/>
            </a:pPr>
            <a:r>
              <a:rPr lang="en-CA" dirty="0"/>
              <a:t>Finally, the need for auxiliary equipment and personnel has been recognized and acknowledged, together with the idea of including the user program from the very beginning. The latter will need to address not only the beamline access through some proposal system, but also the exchange of specialist in both short- and long-time terms.</a:t>
            </a:r>
          </a:p>
        </p:txBody>
      </p:sp>
      <p:sp>
        <p:nvSpPr>
          <p:cNvPr id="242692" name="Footer Placeholder 3"/>
          <p:cNvSpPr>
            <a:spLocks noGrp="1"/>
          </p:cNvSpPr>
          <p:nvPr>
            <p:ph type="ftr" sz="quarter" idx="4"/>
          </p:nvPr>
        </p:nvSpPr>
        <p:spPr bwMode="auto">
          <a:xfrm>
            <a:off x="0" y="8686800"/>
            <a:ext cx="3657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CA" altLang="ru-RU" smtClean="0">
                <a:ea typeface="ヒラギノ角ゴ Pro W3"/>
                <a:cs typeface="ヒラギノ角ゴ Pro W3"/>
              </a:rPr>
              <a:t>UNRESTRICTED / </a:t>
            </a:r>
            <a:br>
              <a:rPr lang="en-CA" altLang="ru-RU" smtClean="0">
                <a:ea typeface="ヒラギノ角ゴ Pro W3"/>
                <a:cs typeface="ヒラギノ角ゴ Pro W3"/>
              </a:rPr>
            </a:br>
            <a:r>
              <a:rPr lang="en-CA" altLang="ru-RU" smtClean="0">
                <a:ea typeface="ヒラギノ角ゴ Pro W3"/>
                <a:cs typeface="ヒラギノ角ゴ Pro W3"/>
              </a:rPr>
              <a:t>ILLIMITÉE</a:t>
            </a:r>
          </a:p>
        </p:txBody>
      </p:sp>
      <p:sp>
        <p:nvSpPr>
          <p:cNvPr id="24269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51D686-8D81-4DF3-A723-0CB2C7F0138C}" type="slidenum">
              <a:rPr lang="en-CA" altLang="ru-RU">
                <a:ea typeface="ヒラギノ角ゴ Pro W3"/>
                <a:cs typeface="ヒラギノ角ゴ Pro W3"/>
              </a:rPr>
              <a:pPr/>
              <a:t>37</a:t>
            </a:fld>
            <a:endParaRPr lang="en-CA" altLang="ru-RU">
              <a:ea typeface="ヒラギノ角ゴ Pro W3"/>
              <a:cs typeface="ヒラギノ角ゴ Pro W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ct val="0"/>
              </a:spcBef>
            </a:pPr>
            <a:endParaRPr lang="ru-RU" altLang="ru-RU" smtClean="0">
              <a:latin typeface="Arial" panose="020B0604020202020204" pitchFamily="34" charset="0"/>
            </a:endParaRPr>
          </a:p>
        </p:txBody>
      </p:sp>
      <p:sp>
        <p:nvSpPr>
          <p:cNvPr id="2160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968EB0-C41F-4E04-9905-B2CB10153C53}" type="slidenum">
              <a:rPr lang="ru-RU" altLang="ru-RU" sz="1100">
                <a:solidFill>
                  <a:srgbClr val="000000"/>
                </a:solidFill>
              </a:rPr>
              <a:pPr/>
              <a:t>3</a:t>
            </a:fld>
            <a:endParaRPr lang="ru-RU" altLang="ru-RU" sz="11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ru-RU" sz="1100" smtClean="0"/>
              <a:t>       </a:t>
            </a:r>
            <a:r>
              <a:rPr lang="ru-RU" altLang="ru-RU" sz="1100" smtClean="0"/>
              <a:t>В ЛРБ предложена и обоснована «Новая концепция радиационного риска при осуществлении пилотируемых межпланетных полётов». Она основана на  учете повреждающего действия тяжёлых ядер галактического излучения на структуры и функции центральной нервной системы (ЦНС).  Эти повреждения могут приводить к нарушениям операторской деятельности экипажей непосредственно в ходе полёта. Для решения проблемы необходимо проведение радиобиологических экспериментов на ускорителях тяжёлых ионов. Доклад о состоянии проблемы и путях её решения был представлен на  Совете РАН по космосу в декабре прошлого года. Решения Совета направлены в Роскосмос и в более двадцати специализированных институтов РАН и других ведомств.</a:t>
            </a:r>
          </a:p>
        </p:txBody>
      </p:sp>
      <p:sp>
        <p:nvSpPr>
          <p:cNvPr id="2437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F01DDE-507A-41B1-A195-748907B4AB73}" type="slidenum">
              <a:rPr lang="ru-RU" altLang="ru-RU">
                <a:solidFill>
                  <a:srgbClr val="000000"/>
                </a:solidFill>
              </a:rPr>
              <a:pPr/>
              <a:t>38</a:t>
            </a:fld>
            <a:endParaRPr lang="ru-RU" altLang="ru-RU">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ru-RU" sz="1000" smtClean="0"/>
              <a:t>         </a:t>
            </a:r>
            <a:r>
              <a:rPr lang="ru-RU" altLang="ru-RU" sz="1000" smtClean="0"/>
              <a:t>Исследования по теоретической физике в ЛТФ проводились в традиционных для лаборатории и современных направлениях теоретической физики и характеризовались направленностью на поддержку экспериментальной программы ОИЯИ и интегрированностью в проекты ведущих мировых исследовательских центров. Около 390 статей были опубликованы в научных журналах и 170 в материалах конфереций. Четыре важные монографии были изданы сотрудниками ЛТФ в 2017 году.</a:t>
            </a:r>
          </a:p>
          <a:p>
            <a:pPr eaLnBrk="1" hangingPunct="1"/>
            <a:r>
              <a:rPr lang="en-US" altLang="ru-RU" sz="1000" smtClean="0"/>
              <a:t>         </a:t>
            </a:r>
            <a:r>
              <a:rPr lang="ru-RU" altLang="ru-RU" sz="1000" smtClean="0"/>
              <a:t>Было организовано 18 международных конференций, рабочих совещаний и школ. Среди них необходимо отметить рабочее совещание по классическим и квантовым интегрируемым системам. В этом году оно было посвящено памяти Людвига Дмитриевича Фаддеева, стало очень представительным, собрало много известных ученых, соратников и учеников Людвига Дмитриевича.</a:t>
            </a:r>
          </a:p>
          <a:p>
            <a:pPr eaLnBrk="1" hangingPunct="1"/>
            <a:endParaRPr lang="ru-RU" altLang="ru-RU" smtClean="0"/>
          </a:p>
        </p:txBody>
      </p:sp>
      <p:sp>
        <p:nvSpPr>
          <p:cNvPr id="2447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39DC6F-4B90-456C-9479-99EE3720BB67}" type="slidenum">
              <a:rPr lang="ru-RU" altLang="ru-RU">
                <a:solidFill>
                  <a:srgbClr val="000000"/>
                </a:solidFill>
              </a:rPr>
              <a:pPr/>
              <a:t>39</a:t>
            </a:fld>
            <a:endParaRPr lang="ru-RU" altLang="ru-RU">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ru-RU" sz="1000" smtClean="0"/>
              <a:t>         </a:t>
            </a:r>
            <a:r>
              <a:rPr lang="ru-RU" altLang="ru-RU" sz="1000" smtClean="0"/>
              <a:t>Исследования по теоретической физике в ЛТФ проводились в традиционных для лаборатории и современных направлениях теоретической физики и характеризовались направленностью на поддержку экспериментальной программы ОИЯИ и интегрированностью в проекты ведущих мировых исследовательских центров. Около 390 статей были опубликованы в научных журналах и 170 в материалах конфереций. Четыре важные монографии были изданы сотрудниками ЛТФ в 2017 году.</a:t>
            </a:r>
          </a:p>
          <a:p>
            <a:pPr eaLnBrk="1" hangingPunct="1"/>
            <a:r>
              <a:rPr lang="en-US" altLang="ru-RU" sz="1000" smtClean="0"/>
              <a:t>         </a:t>
            </a:r>
            <a:r>
              <a:rPr lang="ru-RU" altLang="ru-RU" sz="1000" smtClean="0"/>
              <a:t>Было организовано 18 международных конференций, рабочих совещаний и школ. Среди них необходимо отметить рабочее совещание по классическим и квантовым интегрируемым системам. В этом году оно было посвящено памяти Людвига Дмитриевича Фаддеева, стало очень представительным, собрало много известных ученых, соратников и учеников Людвига Дмитриевича.</a:t>
            </a:r>
          </a:p>
          <a:p>
            <a:pPr eaLnBrk="1" hangingPunct="1"/>
            <a:endParaRPr lang="ru-RU" altLang="ru-RU" smtClean="0"/>
          </a:p>
        </p:txBody>
      </p:sp>
      <p:sp>
        <p:nvSpPr>
          <p:cNvPr id="2457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A4EEB3-CA30-46EE-B8CE-D7ADE3BC3F04}" type="slidenum">
              <a:rPr lang="ru-RU" altLang="ru-RU">
                <a:solidFill>
                  <a:srgbClr val="000000"/>
                </a:solidFill>
              </a:rPr>
              <a:pPr/>
              <a:t>40</a:t>
            </a:fld>
            <a:endParaRPr lang="ru-RU" altLang="ru-RU">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467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6F3320-994C-4E6B-A089-C88DE1B2FE4C}" type="slidenum">
              <a:rPr lang="ru-RU" altLang="ru-RU"/>
              <a:pPr/>
              <a:t>41</a:t>
            </a:fld>
            <a:endParaRPr lang="ru-RU" alt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478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8113DD-1DD3-4F75-B9FF-6A63C2F0E078}" type="slidenum">
              <a:rPr lang="ru-RU" altLang="ru-RU"/>
              <a:pPr/>
              <a:t>42</a:t>
            </a:fld>
            <a:endParaRPr lang="ru-RU" alt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latin typeface="Arial" panose="020B0604020202020204" pitchFamily="34" charset="0"/>
              </a:rPr>
              <a:t>На заседании Ученого совета государственного университета «Дубна» 26 января 2018 г. было принято решение о создании на базе университета Международной инженерно-технической школы  (далее – Школа, название предварительное).</a:t>
            </a:r>
          </a:p>
          <a:p>
            <a:endParaRPr lang="ru-RU" altLang="ru-RU" smtClean="0">
              <a:latin typeface="Arial" panose="020B0604020202020204" pitchFamily="34" charset="0"/>
            </a:endParaRPr>
          </a:p>
        </p:txBody>
      </p:sp>
      <p:sp>
        <p:nvSpPr>
          <p:cNvPr id="2488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D13B670-C8D5-40B0-908F-2B8CF231ECE7}" type="slidenum">
              <a:rPr lang="ru-RU" altLang="ru-RU">
                <a:ea typeface="MS PGothic" panose="020B0600070205080204" pitchFamily="34" charset="-128"/>
              </a:rPr>
              <a:pPr/>
              <a:t>43</a:t>
            </a:fld>
            <a:endParaRPr lang="ru-RU" altLang="ru-RU">
              <a:ea typeface="MS PGothic"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498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670B2B-A513-4367-8514-9E4035579888}" type="slidenum">
              <a:rPr lang="ru-RU" altLang="ru-RU"/>
              <a:pPr/>
              <a:t>45</a:t>
            </a:fld>
            <a:endParaRPr lang="ru-RU" alt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Заметки 2"/>
          <p:cNvSpPr>
            <a:spLocks noGrp="1"/>
          </p:cNvSpPr>
          <p:nvPr>
            <p:ph type="body" idx="1"/>
          </p:nvPr>
        </p:nvSpPr>
        <p:spPr bwMode="auto">
          <a:extLst/>
        </p:spPr>
        <p:txBody>
          <a:bodyPr wrap="square" numCol="1" anchor="t" anchorCtr="0" compatLnSpc="1">
            <a:prstTxWarp prst="textNoShape">
              <a:avLst/>
            </a:prstTxWarp>
          </a:bodyPr>
          <a:lstStyle/>
          <a:p>
            <a:pPr marL="261938" eaLnBrk="1" hangingPunct="1">
              <a:defRPr/>
            </a:pPr>
            <a:r>
              <a:rPr lang="en-US" altLang="ru-RU" b="1" dirty="0" smtClean="0">
                <a:solidFill>
                  <a:schemeClr val="bg1"/>
                </a:solidFill>
                <a:effectLst>
                  <a:outerShdw blurRad="38100" dist="38100" dir="2700000" algn="tl">
                    <a:srgbClr val="000000">
                      <a:alpha val="43137"/>
                    </a:srgbClr>
                  </a:outerShdw>
                </a:effectLst>
                <a:cs typeface="Calibri" panose="020F0502020204030204" pitchFamily="34" charset="0"/>
                <a:sym typeface="Wingdings" pitchFamily="2" charset="2"/>
              </a:rPr>
              <a:t>Latest events in brief</a:t>
            </a:r>
            <a:endParaRPr lang="en-US" altLang="ru-RU" b="1" dirty="0">
              <a:solidFill>
                <a:schemeClr val="bg1"/>
              </a:solidFill>
              <a:effectLst>
                <a:outerShdw blurRad="38100" dist="38100" dir="2700000" algn="tl">
                  <a:srgbClr val="000000">
                    <a:alpha val="43137"/>
                  </a:srgbClr>
                </a:outerShdw>
              </a:effectLst>
              <a:cs typeface="Calibri" panose="020F0502020204030204" pitchFamily="34" charset="0"/>
              <a:sym typeface="Wingdings" pitchFamily="2" charset="2"/>
            </a:endParaRPr>
          </a:p>
        </p:txBody>
      </p:sp>
      <p:sp>
        <p:nvSpPr>
          <p:cNvPr id="2508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4F40F8-B2AF-4BC0-A5D8-723F23EC4ADA}" type="slidenum">
              <a:rPr lang="ru-RU" altLang="ru-RU">
                <a:solidFill>
                  <a:srgbClr val="000000"/>
                </a:solidFill>
              </a:rPr>
              <a:pPr/>
              <a:t>46</a:t>
            </a:fld>
            <a:endParaRPr lang="ru-RU" altLang="ru-RU">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smtClean="0"/>
              <a:t> </a:t>
            </a:r>
            <a:endParaRPr lang="ru-RU" altLang="ru-RU" smtClean="0"/>
          </a:p>
          <a:p>
            <a:endParaRPr lang="ru-RU" altLang="ru-RU" smtClean="0"/>
          </a:p>
        </p:txBody>
      </p:sp>
      <p:sp>
        <p:nvSpPr>
          <p:cNvPr id="2519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31603D-F746-4672-A65C-BC70606B7B5E}" type="slidenum">
              <a:rPr lang="ru-RU" altLang="ru-RU">
                <a:solidFill>
                  <a:srgbClr val="000000"/>
                </a:solidFill>
                <a:ea typeface="SimSun" panose="02010600030101010101" pitchFamily="2" charset="-122"/>
              </a:rPr>
              <a:pPr/>
              <a:t>47</a:t>
            </a:fld>
            <a:endParaRPr lang="ru-RU" altLang="ru-RU">
              <a:solidFill>
                <a:srgbClr val="000000"/>
              </a:solidFill>
              <a:ea typeface="SimSun"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smtClean="0"/>
              <a:t>   </a:t>
            </a:r>
            <a:endParaRPr lang="ru-RU" altLang="ru-RU" smtClean="0"/>
          </a:p>
          <a:p>
            <a:endParaRPr lang="ru-RU" altLang="ru-RU" smtClean="0"/>
          </a:p>
        </p:txBody>
      </p:sp>
      <p:sp>
        <p:nvSpPr>
          <p:cNvPr id="2529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07FFF6-B9C5-419D-B67E-50698D16FC89}" type="slidenum">
              <a:rPr lang="ru-RU" altLang="ru-RU">
                <a:solidFill>
                  <a:srgbClr val="000000"/>
                </a:solidFill>
                <a:ea typeface="SimSun" panose="02010600030101010101" pitchFamily="2" charset="-122"/>
              </a:rPr>
              <a:pPr/>
              <a:t>48</a:t>
            </a:fld>
            <a:endParaRPr lang="ru-RU" altLang="ru-RU">
              <a:solidFill>
                <a:srgbClr val="000000"/>
              </a:solidFill>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170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1FCFF7-BD06-4EA5-B88C-F4C2EB56C95F}" type="slidenum">
              <a:rPr lang="ru-RU" altLang="ru-RU">
                <a:solidFill>
                  <a:srgbClr val="000000"/>
                </a:solidFill>
              </a:rPr>
              <a:pPr/>
              <a:t>4</a:t>
            </a:fld>
            <a:endParaRPr lang="ru-RU" altLang="ru-RU">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39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5F99A2-73FC-4960-B96E-421F24884D80}" type="slidenum">
              <a:rPr lang="ru-RU" altLang="ru-RU">
                <a:solidFill>
                  <a:srgbClr val="000000"/>
                </a:solidFill>
                <a:ea typeface="SimSun" panose="02010600030101010101" pitchFamily="2" charset="-122"/>
              </a:rPr>
              <a:pPr/>
              <a:t>49</a:t>
            </a:fld>
            <a:endParaRPr lang="ru-RU" altLang="ru-RU">
              <a:solidFill>
                <a:srgbClr val="000000"/>
              </a:solidFill>
              <a:ea typeface="SimSun" panose="02010600030101010101"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smtClean="0"/>
              <a:t>   </a:t>
            </a:r>
            <a:endParaRPr lang="ru-RU" altLang="ru-RU" smtClean="0"/>
          </a:p>
          <a:p>
            <a:endParaRPr lang="ru-RU" altLang="ru-RU" smtClean="0"/>
          </a:p>
        </p:txBody>
      </p:sp>
      <p:sp>
        <p:nvSpPr>
          <p:cNvPr id="2549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B17380-C4B3-4FC7-86C4-E03A1964A586}" type="slidenum">
              <a:rPr lang="ru-RU" altLang="ru-RU">
                <a:solidFill>
                  <a:srgbClr val="000000"/>
                </a:solidFill>
                <a:ea typeface="SimSun" panose="02010600030101010101" pitchFamily="2" charset="-122"/>
              </a:rPr>
              <a:pPr/>
              <a:t>50</a:t>
            </a:fld>
            <a:endParaRPr lang="ru-RU" altLang="ru-RU">
              <a:solidFill>
                <a:srgbClr val="000000"/>
              </a:solidFill>
              <a:ea typeface="SimSun"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60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FBA68E-87E9-4A8B-90BF-4CEAF43BB7FD}" type="slidenum">
              <a:rPr lang="ru-RU" altLang="ru-RU">
                <a:solidFill>
                  <a:srgbClr val="000000"/>
                </a:solidFill>
              </a:rPr>
              <a:pPr/>
              <a:t>51</a:t>
            </a:fld>
            <a:endParaRPr lang="ru-RU" altLang="ru-RU">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70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04E26D-5ABD-464C-ADDD-CD76EA41E953}" type="slidenum">
              <a:rPr lang="ru-RU" altLang="ru-RU"/>
              <a:pPr/>
              <a:t>52</a:t>
            </a:fld>
            <a:endParaRPr lang="ru-RU" alt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80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DC0110-A506-4AB6-B76B-2403B3A0AA3C}" type="slidenum">
              <a:rPr lang="ru-RU" altLang="ru-RU"/>
              <a:pPr/>
              <a:t>53</a:t>
            </a:fld>
            <a:endParaRPr lang="ru-RU" alt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Сотрудничество в этом направлении с китайской стороной идёт на фоне тесного взаимодействия по линии правительств двух стран.</a:t>
            </a:r>
          </a:p>
          <a:p>
            <a:endParaRPr lang="ru-RU" altLang="ru-RU" smtClean="0"/>
          </a:p>
        </p:txBody>
      </p:sp>
      <p:sp>
        <p:nvSpPr>
          <p:cNvPr id="2590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0BC5D0-CF17-4D90-B977-B8EA47CFCD9A}" type="slidenum">
              <a:rPr lang="ru-RU" altLang="ru-RU"/>
              <a:pPr/>
              <a:t>57</a:t>
            </a:fld>
            <a:endParaRPr lang="ru-RU" alt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latin typeface="Arial" panose="020B0604020202020204" pitchFamily="34" charset="0"/>
            </a:endParaRPr>
          </a:p>
        </p:txBody>
      </p:sp>
      <p:sp>
        <p:nvSpPr>
          <p:cNvPr id="260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5B37BA-0ACA-481E-8EF8-29D63D5C8C3F}" type="slidenum">
              <a:rPr lang="ru-RU" altLang="ru-RU" sz="1100">
                <a:solidFill>
                  <a:srgbClr val="000000"/>
                </a:solidFill>
              </a:rPr>
              <a:pPr/>
              <a:t>59</a:t>
            </a:fld>
            <a:endParaRPr lang="ru-RU" altLang="ru-RU" sz="110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Физика частиц и астрофизика.</a:t>
            </a:r>
          </a:p>
          <a:p>
            <a:pPr eaLnBrk="1" hangingPunct="1">
              <a:spcBef>
                <a:spcPct val="0"/>
              </a:spcBef>
            </a:pPr>
            <a:endParaRPr lang="en-US" altLang="ru-RU" sz="1100" smtClean="0"/>
          </a:p>
          <a:p>
            <a:pPr eaLnBrk="1" hangingPunct="1">
              <a:spcBef>
                <a:spcPct val="0"/>
              </a:spcBef>
            </a:pPr>
            <a:r>
              <a:rPr lang="ru-RU" altLang="ru-RU" sz="1100" smtClean="0"/>
              <a:t>Поиск новой более фундаментальной теории и ее всестороннее экспериментальное подтверждение — это главная задача современной физики. На пути создания новой теории элементарных частиц (новой физической картины мира) главными источниками решающей информации сегодня считаются: прямой поиск «новой» физики на Большом адронном коллайдере LHC, нейтринная физика и астрофизика, объяснение природы темной материи и темной энергии, косвенный поиск «новой» физики преимущественно путем прецизионных исследований крайне редких превращений лептонов и адронов, нарушающих (флейворную) симметрию поколений. Не будучи напрямую связанной с «новой» физикой, структура адронов остается очень важным и уникальным источником информации для понимания основ квантовой хромодинамики (КХД).</a:t>
            </a:r>
          </a:p>
        </p:txBody>
      </p:sp>
      <p:sp>
        <p:nvSpPr>
          <p:cNvPr id="2611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3D0C11-9C5F-40B1-9271-C87511338B3D}" type="slidenum">
              <a:rPr lang="ru-RU" altLang="ru-RU">
                <a:solidFill>
                  <a:srgbClr val="000000"/>
                </a:solidFill>
              </a:rPr>
              <a:pPr/>
              <a:t>62</a:t>
            </a:fld>
            <a:endParaRPr lang="ru-RU" altLang="ru-RU">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lstStyle/>
          <a:p>
            <a:pPr eaLnBrk="1" hangingPunct="1">
              <a:spcBef>
                <a:spcPct val="20000"/>
              </a:spcBef>
              <a:defRPr/>
            </a:pPr>
            <a:r>
              <a:rPr lang="en-US" sz="1000" kern="0" dirty="0" smtClean="0">
                <a:solidFill>
                  <a:srgbClr val="000000"/>
                </a:solidFill>
                <a:latin typeface="Arial"/>
              </a:rPr>
              <a:t>The goal of the DANSS project is reactor monitoring as well as search for short-range neutrino oscillations (to a sterile state?). </a:t>
            </a:r>
          </a:p>
          <a:p>
            <a:pPr eaLnBrk="1" hangingPunct="1">
              <a:spcBef>
                <a:spcPct val="20000"/>
              </a:spcBef>
              <a:defRPr/>
            </a:pPr>
            <a:r>
              <a:rPr lang="en-US" sz="1000" kern="0" dirty="0" smtClean="0">
                <a:solidFill>
                  <a:srgbClr val="000000"/>
                </a:solidFill>
                <a:latin typeface="Arial"/>
              </a:rPr>
              <a:t>The detector has some unique features which makes it beyond comparison:</a:t>
            </a:r>
          </a:p>
          <a:p>
            <a:pPr marL="171450" indent="-171450" eaLnBrk="1" hangingPunct="1">
              <a:spcBef>
                <a:spcPct val="20000"/>
              </a:spcBef>
              <a:buFontTx/>
              <a:buChar char="-"/>
              <a:defRPr/>
            </a:pPr>
            <a:r>
              <a:rPr lang="en-US" sz="1000" kern="0" dirty="0" smtClean="0">
                <a:solidFill>
                  <a:srgbClr val="000000"/>
                </a:solidFill>
                <a:latin typeface="Arial"/>
              </a:rPr>
              <a:t>Absence of dangerous liquids</a:t>
            </a:r>
          </a:p>
          <a:p>
            <a:pPr marL="171450" indent="-171450" eaLnBrk="1" hangingPunct="1">
              <a:spcBef>
                <a:spcPct val="20000"/>
              </a:spcBef>
              <a:buFontTx/>
              <a:buChar char="-"/>
              <a:defRPr/>
            </a:pPr>
            <a:r>
              <a:rPr lang="en-US" sz="1000" kern="0" dirty="0" smtClean="0">
                <a:solidFill>
                  <a:srgbClr val="000000"/>
                </a:solidFill>
                <a:latin typeface="Arial"/>
              </a:rPr>
              <a:t>High segmentation</a:t>
            </a:r>
          </a:p>
          <a:p>
            <a:pPr marL="171450" indent="-171450" eaLnBrk="1" hangingPunct="1">
              <a:spcBef>
                <a:spcPct val="20000"/>
              </a:spcBef>
              <a:buFontTx/>
              <a:buChar char="-"/>
              <a:defRPr/>
            </a:pPr>
            <a:r>
              <a:rPr lang="en-US" sz="1000" kern="0" dirty="0" smtClean="0">
                <a:solidFill>
                  <a:srgbClr val="000000"/>
                </a:solidFill>
                <a:latin typeface="Arial"/>
              </a:rPr>
              <a:t>High overburden</a:t>
            </a:r>
          </a:p>
          <a:p>
            <a:pPr marL="171450" indent="-171450" eaLnBrk="1" hangingPunct="1">
              <a:spcBef>
                <a:spcPct val="20000"/>
              </a:spcBef>
              <a:buFontTx/>
              <a:buChar char="-"/>
              <a:defRPr/>
            </a:pPr>
            <a:r>
              <a:rPr lang="en-US" sz="1000" kern="0" dirty="0" smtClean="0">
                <a:solidFill>
                  <a:srgbClr val="000000"/>
                </a:solidFill>
                <a:latin typeface="Arial"/>
              </a:rPr>
              <a:t>Distance variable on-line</a:t>
            </a:r>
            <a:endParaRPr lang="ru-RU" sz="1000" kern="0" dirty="0" smtClean="0">
              <a:solidFill>
                <a:srgbClr val="000000"/>
              </a:solidFill>
              <a:latin typeface="Arial"/>
            </a:endParaRPr>
          </a:p>
          <a:p>
            <a:pPr eaLnBrk="1" hangingPunct="1">
              <a:spcBef>
                <a:spcPct val="20000"/>
              </a:spcBef>
              <a:defRPr/>
            </a:pPr>
            <a:r>
              <a:rPr lang="en-US" sz="1000" kern="0" dirty="0" smtClean="0">
                <a:solidFill>
                  <a:srgbClr val="000000"/>
                </a:solidFill>
                <a:latin typeface="Arial"/>
              </a:rPr>
              <a:t>As a result, it detects about 4000 neutrino events per day with a background as low as 2-3 % only.</a:t>
            </a:r>
          </a:p>
          <a:p>
            <a:pPr eaLnBrk="1" hangingPunct="1">
              <a:spcBef>
                <a:spcPct val="20000"/>
              </a:spcBef>
              <a:defRPr/>
            </a:pPr>
            <a:endParaRPr lang="ru-RU" sz="1000" kern="0" dirty="0" smtClean="0">
              <a:solidFill>
                <a:srgbClr val="000000"/>
              </a:solidFill>
              <a:latin typeface="Arial"/>
            </a:endParaRPr>
          </a:p>
          <a:p>
            <a:pPr eaLnBrk="1" hangingPunct="1">
              <a:spcBef>
                <a:spcPct val="20000"/>
              </a:spcBef>
              <a:defRPr/>
            </a:pPr>
            <a:r>
              <a:rPr lang="ru-RU" sz="1000" kern="0" dirty="0" smtClean="0">
                <a:solidFill>
                  <a:srgbClr val="000000"/>
                </a:solidFill>
                <a:latin typeface="Arial"/>
              </a:rPr>
              <a:t>Для нейтринной диагностики промышленных ядерных реакторов, а также для поиска короткопробежных осцилляций нейтрино в стерильное состояние нами </a:t>
            </a:r>
            <a:r>
              <a:rPr lang="en-US" sz="1000" kern="0" dirty="0" smtClean="0">
                <a:solidFill>
                  <a:srgbClr val="000000"/>
                </a:solidFill>
                <a:latin typeface="Arial"/>
              </a:rPr>
              <a:t>(</a:t>
            </a:r>
            <a:r>
              <a:rPr lang="ru-RU" sz="1000" kern="0" dirty="0" smtClean="0">
                <a:solidFill>
                  <a:srgbClr val="000000"/>
                </a:solidFill>
                <a:latin typeface="Arial"/>
              </a:rPr>
              <a:t>совместно с ИТЭФ</a:t>
            </a:r>
            <a:r>
              <a:rPr lang="en-US" sz="1000" kern="0" dirty="0" smtClean="0">
                <a:solidFill>
                  <a:srgbClr val="000000"/>
                </a:solidFill>
                <a:latin typeface="Arial"/>
              </a:rPr>
              <a:t>)</a:t>
            </a:r>
            <a:r>
              <a:rPr lang="ru-RU" sz="1000" kern="0" dirty="0" smtClean="0">
                <a:solidFill>
                  <a:srgbClr val="000000"/>
                </a:solidFill>
                <a:latin typeface="Arial"/>
              </a:rPr>
              <a:t> создан детектор реакторных антинейтрино – </a:t>
            </a:r>
            <a:r>
              <a:rPr lang="en-US" sz="1000" kern="0" dirty="0" smtClean="0">
                <a:solidFill>
                  <a:srgbClr val="000000"/>
                </a:solidFill>
                <a:latin typeface="Arial"/>
              </a:rPr>
              <a:t>DANSS</a:t>
            </a:r>
            <a:r>
              <a:rPr lang="ru-RU" sz="1000" kern="0" dirty="0" smtClean="0">
                <a:solidFill>
                  <a:srgbClr val="000000"/>
                </a:solidFill>
                <a:latin typeface="Arial"/>
              </a:rPr>
              <a:t>.</a:t>
            </a:r>
          </a:p>
          <a:p>
            <a:pPr eaLnBrk="1" hangingPunct="1">
              <a:spcBef>
                <a:spcPct val="20000"/>
              </a:spcBef>
              <a:defRPr/>
            </a:pPr>
            <a:r>
              <a:rPr lang="ru-RU" sz="1000" kern="0" dirty="0" smtClean="0">
                <a:solidFill>
                  <a:srgbClr val="000000"/>
                </a:solidFill>
                <a:latin typeface="Arial"/>
              </a:rPr>
              <a:t>	 Отличительная особенность нашего нейтринного детектора – это то, что он представляет собой не традиционно используемый кубометр жидкого сцинтиллятора (едкая токсичная жидкость вроде керосина, которую из соображений безопасности просто </a:t>
            </a:r>
            <a:r>
              <a:rPr lang="ru-RU" sz="1000" b="1" u="sng" kern="0" dirty="0" smtClean="0">
                <a:solidFill>
                  <a:srgbClr val="000000"/>
                </a:solidFill>
                <a:latin typeface="Arial"/>
              </a:rPr>
              <a:t>нельзя</a:t>
            </a:r>
            <a:r>
              <a:rPr lang="ru-RU" sz="1000" kern="0" dirty="0" smtClean="0">
                <a:solidFill>
                  <a:srgbClr val="000000"/>
                </a:solidFill>
                <a:latin typeface="Arial"/>
              </a:rPr>
              <a:t> располагать близко от реактора), а твердый сцинтиллятор на основе полистирола. Это позволило установить детектор в непосредственной близи от мощного промышленного реактора (на рисунке позиция детектора под котлом ВВЭР-1000  Калининской АЭС показана цветным квадратиком) и исследовать экстремально большие нейтринные потоки, что делает наш детектор на порядок более чувствительным по сравнению с другими (существующими или проектируемыми) аналогичными детекторами – даже грубый предварительный анализ данных показывает, что мы надежно регистрируем несколько тысяч ОБР-событий в сутки. </a:t>
            </a:r>
          </a:p>
          <a:p>
            <a:pPr eaLnBrk="1" hangingPunct="1">
              <a:spcBef>
                <a:spcPct val="20000"/>
              </a:spcBef>
              <a:defRPr/>
            </a:pPr>
            <a:r>
              <a:rPr lang="ru-RU" sz="1000" kern="0" dirty="0" smtClean="0">
                <a:solidFill>
                  <a:srgbClr val="000000"/>
                </a:solidFill>
                <a:latin typeface="Arial"/>
              </a:rPr>
              <a:t>	Близкое к реактору расположение детектора не только дает аномально высокий нейтринный поток, но и обеспечивает хорошую защиту от космического фона. Действительно, над нашим детектором расположена огромная масса самого реактора с 70 тоннами урана, толстый слой бетонной защиты и, главное – многометровый слой воды в бассейне выдержки отработанного топлива! Все это надежно прикрывает сверху наш детектор, полностью убирая быстрые нейтроны от космики, которые являются основным источником фона для такого рода детекторов. Все наши конкуренты лишены такой защиты.  </a:t>
            </a:r>
          </a:p>
          <a:p>
            <a:pPr eaLnBrk="1" hangingPunct="1">
              <a:spcBef>
                <a:spcPct val="20000"/>
              </a:spcBef>
              <a:defRPr/>
            </a:pPr>
            <a:r>
              <a:rPr lang="ru-RU" sz="1000" kern="0" dirty="0" smtClean="0">
                <a:solidFill>
                  <a:srgbClr val="000000"/>
                </a:solidFill>
                <a:latin typeface="Arial"/>
              </a:rPr>
              <a:t>	Высокая сегментация детектора (он состоит из 2500 независимых элементов в виде перекрещенных  </a:t>
            </a:r>
            <a:r>
              <a:rPr lang="en-US" sz="1000" kern="0" dirty="0" smtClean="0">
                <a:solidFill>
                  <a:srgbClr val="000000"/>
                </a:solidFill>
                <a:latin typeface="Arial"/>
              </a:rPr>
              <a:t>X- </a:t>
            </a:r>
            <a:r>
              <a:rPr lang="ru-RU" sz="1000" kern="0" dirty="0" smtClean="0">
                <a:solidFill>
                  <a:srgbClr val="000000"/>
                </a:solidFill>
                <a:latin typeface="Arial"/>
              </a:rPr>
              <a:t>и </a:t>
            </a:r>
            <a:r>
              <a:rPr lang="en-US" sz="1000" kern="0" dirty="0" smtClean="0">
                <a:solidFill>
                  <a:srgbClr val="000000"/>
                </a:solidFill>
                <a:latin typeface="Arial"/>
              </a:rPr>
              <a:t>Y-</a:t>
            </a:r>
            <a:r>
              <a:rPr lang="ru-RU" sz="1000" kern="0" dirty="0" smtClean="0">
                <a:solidFill>
                  <a:srgbClr val="000000"/>
                </a:solidFill>
                <a:latin typeface="Arial"/>
              </a:rPr>
              <a:t>полос) обеспечивает трехмерную картину каждого события ОБР, что позволяет значительно ужесточить условия отбора событий и тем самым дополнительно подавить фон, который в итоге не превышает </a:t>
            </a:r>
            <a:r>
              <a:rPr lang="en-US" sz="1000" kern="0" dirty="0" smtClean="0">
                <a:solidFill>
                  <a:srgbClr val="000000"/>
                </a:solidFill>
                <a:latin typeface="Arial"/>
              </a:rPr>
              <a:t>2-3</a:t>
            </a:r>
            <a:r>
              <a:rPr lang="ru-RU" sz="1000" kern="0" dirty="0" smtClean="0">
                <a:solidFill>
                  <a:srgbClr val="000000"/>
                </a:solidFill>
                <a:latin typeface="Arial"/>
              </a:rPr>
              <a:t> процентов.</a:t>
            </a:r>
          </a:p>
          <a:p>
            <a:pPr eaLnBrk="1" hangingPunct="1">
              <a:spcBef>
                <a:spcPct val="20000"/>
              </a:spcBef>
              <a:defRPr/>
            </a:pPr>
            <a:r>
              <a:rPr lang="ru-RU" sz="1000" kern="0" dirty="0" smtClean="0">
                <a:solidFill>
                  <a:srgbClr val="000000"/>
                </a:solidFill>
                <a:latin typeface="Arial"/>
              </a:rPr>
              <a:t>	Подъемный механизм позволяет за 5 минут переместить детектор на 2 метра по вертикали, не выключая его. Таким образом, можно измерять эволюцию нейтринного потока с расстоянием, максимально исключив возможные систематические ошибки, присущие подобным экспериментам в иной постановке (с неподвижными детекторами).</a:t>
            </a:r>
            <a:endParaRPr lang="en-US" sz="1000" kern="0" dirty="0" smtClean="0">
              <a:solidFill>
                <a:srgbClr val="000000"/>
              </a:solidFill>
              <a:latin typeface="Arial"/>
            </a:endParaRPr>
          </a:p>
        </p:txBody>
      </p:sp>
      <p:sp>
        <p:nvSpPr>
          <p:cNvPr id="2621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961F6D-5002-4D96-B39B-BF6C621D4A59}" type="slidenum">
              <a:rPr lang="ru-RU" altLang="ru-RU">
                <a:solidFill>
                  <a:srgbClr val="000000"/>
                </a:solidFill>
              </a:rPr>
              <a:pPr/>
              <a:t>64</a:t>
            </a:fld>
            <a:endParaRPr lang="ru-RU" altLang="ru-RU">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631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3AB2CC-C850-47D9-886F-5EC0476395FE}" type="slidenum">
              <a:rPr lang="ru-RU" altLang="ru-RU"/>
              <a:pPr/>
              <a:t>65</a:t>
            </a:fld>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181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A5A693-1EC6-4D41-AA00-336B6F2D3495}" type="slidenum">
              <a:rPr lang="ru-RU" altLang="ru-RU"/>
              <a:pPr/>
              <a:t>5</a:t>
            </a:fld>
            <a:endParaRPr lang="ru-RU" alt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ru-RU" smtClean="0"/>
          </a:p>
          <a:p>
            <a:endParaRPr lang="en-US" altLang="ru-RU" smtClean="0"/>
          </a:p>
          <a:p>
            <a:endParaRPr lang="en-US" altLang="ru-RU" smtClean="0"/>
          </a:p>
          <a:p>
            <a:endParaRPr lang="ru-RU" altLang="ru-RU" smtClean="0"/>
          </a:p>
        </p:txBody>
      </p:sp>
      <p:sp>
        <p:nvSpPr>
          <p:cNvPr id="2641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EACDBF-423B-4A59-96FC-718E469B7606}" type="slidenum">
              <a:rPr lang="ru-RU" altLang="ru-RU">
                <a:solidFill>
                  <a:srgbClr val="000000"/>
                </a:solidFill>
              </a:rPr>
              <a:pPr/>
              <a:t>66</a:t>
            </a:fld>
            <a:endParaRPr lang="ru-RU" altLang="ru-RU">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ea typeface="Times New Roman" panose="02020603050405020304" pitchFamily="18" charset="0"/>
              <a:cs typeface="Calibri" panose="020F0502020204030204" pitchFamily="34" charset="0"/>
            </a:endParaRPr>
          </a:p>
        </p:txBody>
      </p:sp>
      <p:sp>
        <p:nvSpPr>
          <p:cNvPr id="2191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293E43-6019-479E-8B22-E8A710353224}" type="slidenum">
              <a:rPr lang="ru-RU" altLang="ru-RU"/>
              <a:pPr/>
              <a:t>6</a:t>
            </a:fld>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altLang="ru-RU" smtClean="0"/>
              <a:t>On 25</a:t>
            </a:r>
            <a:r>
              <a:rPr lang="en-US" altLang="ru-RU" baseline="30000" smtClean="0"/>
              <a:t>th</a:t>
            </a:r>
            <a:r>
              <a:rPr lang="en-US" altLang="ru-RU" smtClean="0"/>
              <a:t> March 2018 a special Ministerial Conference of JINR Member States was organized to celebrate the 25</a:t>
            </a:r>
            <a:r>
              <a:rPr lang="en-US" altLang="ru-RU" baseline="30000" smtClean="0"/>
              <a:t>th</a:t>
            </a:r>
            <a:r>
              <a:rPr lang="en-US" altLang="ru-RU" smtClean="0"/>
              <a:t> anniversary of  the New Era in JINR development.</a:t>
            </a:r>
          </a:p>
          <a:p>
            <a:pPr algn="just"/>
            <a:r>
              <a:rPr lang="en-US" altLang="ru-RU" smtClean="0"/>
              <a:t>The Ministerial Conference was attended by delegates from JINR Member States, partner countries, national organizations from non-member countries and international organizations. Official welcoming messages were received from governmental authorities of JINR hosting country – the President of the Russian Federation, RF Ministry of Foreign Affairs, RF Ministry of Science, RF Academy of Sciences , “Rosatom” state corporation, etc. </a:t>
            </a:r>
          </a:p>
          <a:p>
            <a:pPr algn="just"/>
            <a:r>
              <a:rPr lang="en-US" altLang="ru-RU" smtClean="0"/>
              <a:t>The delegates adopted a Declaration, which, specifically, acknowledged the impressive expansion of JINR community, as well as the substantial contribution provided by JINR to world science. JINR flagship projects were highlighted as the major driving force for JINR development.</a:t>
            </a:r>
          </a:p>
          <a:p>
            <a:pPr algn="just"/>
            <a:r>
              <a:rPr lang="en-US" altLang="ru-RU" smtClean="0"/>
              <a:t>Currently a special JINR Task Force is elaborating a Development Strategy, which should specify JINR community and partner network as one of the pillars for future JINR growth.  </a:t>
            </a:r>
          </a:p>
        </p:txBody>
      </p:sp>
      <p:sp>
        <p:nvSpPr>
          <p:cNvPr id="2201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E2AC0F-79E2-4A63-875B-EA62EADCDDAF}" type="slidenum">
              <a:rPr lang="ru-RU" altLang="ru-RU"/>
              <a:pPr/>
              <a:t>7</a:t>
            </a:fld>
            <a:endParaRPr lang="ru-RU"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211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4D095C-1C36-4E0A-8CD8-A50F81295419}" type="slidenum">
              <a:rPr lang="ru-RU" altLang="ru-RU"/>
              <a:pPr/>
              <a:t>9</a:t>
            </a:fld>
            <a:endParaRPr lang="ru-RU"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smtClean="0"/>
              <a:t> The Russian Foundation for Basic Research has announced a competition for the best projects on the theme: </a:t>
            </a:r>
            <a:endParaRPr lang="ru-RU" altLang="ru-RU" smtClean="0"/>
          </a:p>
          <a:p>
            <a:r>
              <a:rPr lang="en-US" altLang="ru-RU" b="1" smtClean="0"/>
              <a:t>"Fundamental properties and phase transformations of hadronic and quark-gluon matter: a mega-science facility “NICA Complex”</a:t>
            </a:r>
            <a:endParaRPr lang="ru-RU" altLang="ru-RU" smtClean="0"/>
          </a:p>
          <a:p>
            <a:r>
              <a:rPr lang="en-US" altLang="ru-RU" smtClean="0"/>
              <a:t>Details of the competition: at the RFBR website </a:t>
            </a:r>
            <a:r>
              <a:rPr lang="en-US" altLang="ru-RU" u="sng" smtClean="0">
                <a:hlinkClick r:id="rId3"/>
              </a:rPr>
              <a:t>http://www.rfbr.ru/rffi/ru/contest</a:t>
            </a:r>
            <a:endParaRPr lang="ru-RU" altLang="ru-RU" smtClean="0"/>
          </a:p>
          <a:p>
            <a:r>
              <a:rPr lang="en-US" altLang="ru-RU" smtClean="0"/>
              <a:t>Application submission: 10 September – 19 October 2018	</a:t>
            </a:r>
            <a:endParaRPr lang="ru-RU" altLang="ru-RU" smtClean="0"/>
          </a:p>
          <a:p>
            <a:r>
              <a:rPr lang="en-US" altLang="ru-RU" smtClean="0"/>
              <a:t>Applicants: research teams from 2 to 10 participants</a:t>
            </a:r>
            <a:endParaRPr lang="ru-RU" altLang="ru-RU" smtClean="0"/>
          </a:p>
          <a:p>
            <a:r>
              <a:rPr lang="en-US" altLang="ru-RU" smtClean="0"/>
              <a:t>Duration of a project: 3 years</a:t>
            </a:r>
            <a:endParaRPr lang="ru-RU" altLang="ru-RU" smtClean="0"/>
          </a:p>
          <a:p>
            <a:r>
              <a:rPr lang="en-US" altLang="ru-RU" smtClean="0"/>
              <a:t>Maximum funding: 6 million rubles a year; minimum funding: 3 million rubles a year</a:t>
            </a:r>
            <a:endParaRPr lang="ru-RU" altLang="ru-RU" smtClean="0"/>
          </a:p>
        </p:txBody>
      </p:sp>
      <p:sp>
        <p:nvSpPr>
          <p:cNvPr id="2222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F99826-C9FD-4A4B-BA66-DDBE9FD49D8F}" type="slidenum">
              <a:rPr lang="ru-RU" altLang="ru-RU">
                <a:solidFill>
                  <a:srgbClr val="000000"/>
                </a:solidFill>
              </a:rPr>
              <a:pPr/>
              <a:t>10</a:t>
            </a:fld>
            <a:endParaRPr lang="ru-RU" altLang="ru-RU">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solidFill>
                  <a:srgbClr val="FFFF00"/>
                </a:solidFill>
                <a:effectLst>
                  <a:outerShdw blurRad="127000" dist="200000" dir="2700000" algn="tl" rotWithShape="0">
                    <a:srgbClr val="000000">
                      <a:alpha val="30000"/>
                    </a:srgbClr>
                  </a:outerShdw>
                </a:effectLst>
              </a:defRPr>
            </a:lvl1pPr>
          </a:lstStyle>
          <a:p>
            <a:r>
              <a:rPr lang="ru-RU" dirty="0" smtClean="0"/>
              <a:t>Образец заголовка</a:t>
            </a:r>
            <a:endParaRPr lang="en-US" dirty="0"/>
          </a:p>
        </p:txBody>
      </p:sp>
      <p:sp>
        <p:nvSpPr>
          <p:cNvPr id="9" name="Подзаголовок 8"/>
          <p:cNvSpPr>
            <a:spLocks noGrp="1"/>
          </p:cNvSpPr>
          <p:nvPr>
            <p:ph type="subTitle" idx="1"/>
          </p:nvPr>
        </p:nvSpPr>
        <p:spPr>
          <a:xfrm>
            <a:off x="1828800" y="3331698"/>
            <a:ext cx="8534400" cy="1752600"/>
          </a:xfrm>
        </p:spPr>
        <p:txBody>
          <a:bodyPr/>
          <a:lstStyle>
            <a:lvl1pPr marL="0" indent="0" algn="ctr">
              <a:buNone/>
              <a:defRPr>
                <a:solidFill>
                  <a:srgbClr val="FFFF00"/>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dirty="0" smtClean="0"/>
              <a:t>Образец подзаголовка</a:t>
            </a:r>
            <a:endParaRPr lang="en-US" dirty="0"/>
          </a:p>
        </p:txBody>
      </p:sp>
      <p:sp>
        <p:nvSpPr>
          <p:cNvPr id="4" name="Дата 13"/>
          <p:cNvSpPr>
            <a:spLocks noGrp="1"/>
          </p:cNvSpPr>
          <p:nvPr>
            <p:ph type="dt" sz="half" idx="10"/>
          </p:nvPr>
        </p:nvSpPr>
        <p:spPr/>
        <p:txBody>
          <a:bodyPr/>
          <a:lstStyle>
            <a:lvl1pPr>
              <a:defRPr/>
            </a:lvl1pPr>
          </a:lstStyle>
          <a:p>
            <a:pPr>
              <a:defRPr/>
            </a:pPr>
            <a:endParaRPr lang="en-US"/>
          </a:p>
        </p:txBody>
      </p:sp>
      <p:sp>
        <p:nvSpPr>
          <p:cNvPr id="5" name="Нижний колонтитул 2"/>
          <p:cNvSpPr>
            <a:spLocks noGrp="1"/>
          </p:cNvSpPr>
          <p:nvPr>
            <p:ph type="ftr" sz="quarter" idx="11"/>
          </p:nvPr>
        </p:nvSpPr>
        <p:spPr/>
        <p:txBody>
          <a:bodyPr/>
          <a:lstStyle>
            <a:lvl1pPr>
              <a:defRPr/>
            </a:lvl1pPr>
          </a:lstStyle>
          <a:p>
            <a:pPr>
              <a:defRPr/>
            </a:pPr>
            <a:endParaRPr lang="en-US"/>
          </a:p>
        </p:txBody>
      </p:sp>
      <p:sp>
        <p:nvSpPr>
          <p:cNvPr id="6" name="Номер слайда 22"/>
          <p:cNvSpPr>
            <a:spLocks noGrp="1"/>
          </p:cNvSpPr>
          <p:nvPr>
            <p:ph type="sldNum" sz="quarter" idx="12"/>
          </p:nvPr>
        </p:nvSpPr>
        <p:spPr/>
        <p:txBody>
          <a:bodyPr/>
          <a:lstStyle>
            <a:lvl1pPr>
              <a:defRPr/>
            </a:lvl1pPr>
          </a:lstStyle>
          <a:p>
            <a:fld id="{4AD985BB-F068-456F-81FF-1D6A5D4D32E0}" type="slidenum">
              <a:rPr lang="en-US" altLang="ru-RU"/>
              <a:pPr/>
              <a:t>‹#›</a:t>
            </a:fld>
            <a:endParaRPr lang="en-US" altLang="ru-RU"/>
          </a:p>
        </p:txBody>
      </p:sp>
    </p:spTree>
    <p:extLst>
      <p:ext uri="{BB962C8B-B14F-4D97-AF65-F5344CB8AC3E}">
        <p14:creationId xmlns:p14="http://schemas.microsoft.com/office/powerpoint/2010/main" val="3016576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11" y="273050"/>
            <a:ext cx="11525331"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a:defRPr>
                <a:cs typeface="Droid Sans Fallback"/>
              </a:defRPr>
            </a:lvl1pPr>
          </a:lstStyle>
          <a:p>
            <a:fld id="{889F405E-0B01-4671-B12C-062C7AD876A2}" type="slidenum">
              <a:rPr lang="en-US" altLang="ru-RU"/>
              <a:pPr/>
              <a:t>‹#›</a:t>
            </a:fld>
            <a:endParaRPr lang="en-US" altLang="ru-RU"/>
          </a:p>
        </p:txBody>
      </p:sp>
    </p:spTree>
    <p:extLst>
      <p:ext uri="{BB962C8B-B14F-4D97-AF65-F5344CB8AC3E}">
        <p14:creationId xmlns:p14="http://schemas.microsoft.com/office/powerpoint/2010/main" val="23037216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5" name="Прямоугольник 4"/>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prstClr val="white"/>
                </a:solidFill>
              </a:rPr>
              <a:t>V. </a:t>
            </a:r>
            <a:r>
              <a:rPr lang="en-US" altLang="ru-RU" sz="1400" dirty="0" err="1" smtClean="0">
                <a:solidFill>
                  <a:prstClr val="white"/>
                </a:solidFill>
              </a:rPr>
              <a:t>Matveev</a:t>
            </a:r>
            <a:endParaRPr lang="ru-RU" altLang="ru-RU" sz="1400" dirty="0" smtClean="0">
              <a:solidFill>
                <a:prstClr val="white"/>
              </a:solidFill>
            </a:endParaRPr>
          </a:p>
        </p:txBody>
      </p:sp>
      <p:sp>
        <p:nvSpPr>
          <p:cNvPr id="6" name="Прямоугольник 5"/>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prstClr val="white"/>
                </a:solidFill>
              </a:rPr>
              <a:t>124th  session of JINR Scientific Council</a:t>
            </a:r>
            <a:endParaRPr lang="ru-RU" altLang="ru-RU" sz="1400" dirty="0" smtClean="0">
              <a:solidFill>
                <a:prstClr val="white"/>
              </a:solidFill>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es-ES" altLang="ru-RU"/>
          </a:p>
        </p:txBody>
      </p:sp>
      <p:sp>
        <p:nvSpPr>
          <p:cNvPr id="8" name="Footer Placeholder 4"/>
          <p:cNvSpPr>
            <a:spLocks noGrp="1"/>
          </p:cNvSpPr>
          <p:nvPr>
            <p:ph type="ftr" sz="quarter" idx="11"/>
          </p:nvPr>
        </p:nvSpPr>
        <p:spPr/>
        <p:txBody>
          <a:bodyPr/>
          <a:lstStyle>
            <a:lvl1pPr>
              <a:defRPr/>
            </a:lvl1pPr>
          </a:lstStyle>
          <a:p>
            <a:pPr>
              <a:defRPr/>
            </a:pPr>
            <a:endParaRPr lang="es-ES" altLang="ru-RU"/>
          </a:p>
        </p:txBody>
      </p:sp>
      <p:sp>
        <p:nvSpPr>
          <p:cNvPr id="9" name="Slide Number Placeholder 5"/>
          <p:cNvSpPr>
            <a:spLocks noGrp="1"/>
          </p:cNvSpPr>
          <p:nvPr>
            <p:ph type="sldNum" sz="quarter" idx="12"/>
          </p:nvPr>
        </p:nvSpPr>
        <p:spPr>
          <a:xfrm>
            <a:off x="9448800" y="6570663"/>
            <a:ext cx="2743200" cy="365125"/>
          </a:xfrm>
        </p:spPr>
        <p:txBody>
          <a:bodyPr/>
          <a:lstStyle>
            <a:lvl1pPr>
              <a:defRPr/>
            </a:lvl1pPr>
          </a:lstStyle>
          <a:p>
            <a:fld id="{8B7D2207-590E-4DD5-B42B-93B10ACE57DB}" type="slidenum">
              <a:rPr lang="es-ES" altLang="ru-RU"/>
              <a:pPr/>
              <a:t>‹#›</a:t>
            </a:fld>
            <a:endParaRPr lang="es-ES" altLang="ru-RU"/>
          </a:p>
        </p:txBody>
      </p:sp>
    </p:spTree>
    <p:extLst>
      <p:ext uri="{BB962C8B-B14F-4D97-AF65-F5344CB8AC3E}">
        <p14:creationId xmlns:p14="http://schemas.microsoft.com/office/powerpoint/2010/main" val="37555014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endParaRPr lang="es-ES" altLang="ru-RU"/>
          </a:p>
        </p:txBody>
      </p:sp>
      <p:sp>
        <p:nvSpPr>
          <p:cNvPr id="6" name="Footer Placeholder 4"/>
          <p:cNvSpPr>
            <a:spLocks noGrp="1"/>
          </p:cNvSpPr>
          <p:nvPr>
            <p:ph type="ftr" sz="quarter" idx="11"/>
          </p:nvPr>
        </p:nvSpPr>
        <p:spPr/>
        <p:txBody>
          <a:bodyPr/>
          <a:lstStyle>
            <a:lvl1pPr>
              <a:defRPr/>
            </a:lvl1pPr>
          </a:lstStyle>
          <a:p>
            <a:pPr>
              <a:defRPr/>
            </a:pPr>
            <a:endParaRPr lang="es-ES" altLang="ru-RU"/>
          </a:p>
        </p:txBody>
      </p:sp>
      <p:sp>
        <p:nvSpPr>
          <p:cNvPr id="7" name="Slide Number Placeholder 5"/>
          <p:cNvSpPr>
            <a:spLocks noGrp="1"/>
          </p:cNvSpPr>
          <p:nvPr>
            <p:ph type="sldNum" sz="quarter" idx="12"/>
          </p:nvPr>
        </p:nvSpPr>
        <p:spPr>
          <a:xfrm>
            <a:off x="8610600" y="6356350"/>
            <a:ext cx="2743200" cy="365125"/>
          </a:xfrm>
        </p:spPr>
        <p:txBody>
          <a:bodyPr/>
          <a:lstStyle>
            <a:lvl1pPr>
              <a:defRPr/>
            </a:lvl1pPr>
          </a:lstStyle>
          <a:p>
            <a:fld id="{E9353576-3401-4DCB-9DAF-08563B0C80A5}" type="slidenum">
              <a:rPr lang="es-ES" altLang="ru-RU"/>
              <a:pPr/>
              <a:t>‹#›</a:t>
            </a:fld>
            <a:endParaRPr lang="es-ES" altLang="ru-RU"/>
          </a:p>
        </p:txBody>
      </p:sp>
    </p:spTree>
    <p:extLst>
      <p:ext uri="{BB962C8B-B14F-4D97-AF65-F5344CB8AC3E}">
        <p14:creationId xmlns:p14="http://schemas.microsoft.com/office/powerpoint/2010/main" val="403913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endParaRPr lang="es-ES" altLang="ru-RU"/>
          </a:p>
        </p:txBody>
      </p:sp>
      <p:sp>
        <p:nvSpPr>
          <p:cNvPr id="7" name="Footer Placeholder 5"/>
          <p:cNvSpPr>
            <a:spLocks noGrp="1"/>
          </p:cNvSpPr>
          <p:nvPr>
            <p:ph type="ftr" sz="quarter" idx="11"/>
          </p:nvPr>
        </p:nvSpPr>
        <p:spPr/>
        <p:txBody>
          <a:bodyPr/>
          <a:lstStyle>
            <a:lvl1pPr>
              <a:defRPr/>
            </a:lvl1pPr>
          </a:lstStyle>
          <a:p>
            <a:pPr>
              <a:defRPr/>
            </a:pPr>
            <a:endParaRPr lang="es-ES" altLang="ru-RU"/>
          </a:p>
        </p:txBody>
      </p:sp>
      <p:sp>
        <p:nvSpPr>
          <p:cNvPr id="8" name="Slide Number Placeholder 6"/>
          <p:cNvSpPr>
            <a:spLocks noGrp="1"/>
          </p:cNvSpPr>
          <p:nvPr>
            <p:ph type="sldNum" sz="quarter" idx="12"/>
          </p:nvPr>
        </p:nvSpPr>
        <p:spPr>
          <a:xfrm>
            <a:off x="8610600" y="6356350"/>
            <a:ext cx="2743200" cy="365125"/>
          </a:xfrm>
        </p:spPr>
        <p:txBody>
          <a:bodyPr/>
          <a:lstStyle>
            <a:lvl1pPr>
              <a:defRPr/>
            </a:lvl1pPr>
          </a:lstStyle>
          <a:p>
            <a:fld id="{672413E5-F757-423A-9914-011F1211BCF8}" type="slidenum">
              <a:rPr lang="es-ES" altLang="ru-RU"/>
              <a:pPr/>
              <a:t>‹#›</a:t>
            </a:fld>
            <a:endParaRPr lang="es-ES" altLang="ru-RU"/>
          </a:p>
        </p:txBody>
      </p:sp>
    </p:spTree>
    <p:extLst>
      <p:ext uri="{BB962C8B-B14F-4D97-AF65-F5344CB8AC3E}">
        <p14:creationId xmlns:p14="http://schemas.microsoft.com/office/powerpoint/2010/main" val="861926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6"/>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endParaRPr lang="es-ES" altLang="ru-RU"/>
          </a:p>
        </p:txBody>
      </p:sp>
      <p:sp>
        <p:nvSpPr>
          <p:cNvPr id="9" name="Footer Placeholder 7"/>
          <p:cNvSpPr>
            <a:spLocks noGrp="1"/>
          </p:cNvSpPr>
          <p:nvPr>
            <p:ph type="ftr" sz="quarter" idx="11"/>
          </p:nvPr>
        </p:nvSpPr>
        <p:spPr/>
        <p:txBody>
          <a:bodyPr/>
          <a:lstStyle>
            <a:lvl1pPr>
              <a:defRPr/>
            </a:lvl1pPr>
          </a:lstStyle>
          <a:p>
            <a:pPr>
              <a:defRPr/>
            </a:pPr>
            <a:endParaRPr lang="es-ES" altLang="ru-RU"/>
          </a:p>
        </p:txBody>
      </p:sp>
      <p:sp>
        <p:nvSpPr>
          <p:cNvPr id="10" name="Slide Number Placeholder 8"/>
          <p:cNvSpPr>
            <a:spLocks noGrp="1"/>
          </p:cNvSpPr>
          <p:nvPr>
            <p:ph type="sldNum" sz="quarter" idx="12"/>
          </p:nvPr>
        </p:nvSpPr>
        <p:spPr>
          <a:xfrm>
            <a:off x="8610600" y="6356350"/>
            <a:ext cx="2743200" cy="365125"/>
          </a:xfrm>
        </p:spPr>
        <p:txBody>
          <a:bodyPr/>
          <a:lstStyle>
            <a:lvl1pPr>
              <a:defRPr/>
            </a:lvl1pPr>
          </a:lstStyle>
          <a:p>
            <a:fld id="{3906507F-B361-4095-B818-BD797E0661B2}" type="slidenum">
              <a:rPr lang="es-ES" altLang="ru-RU"/>
              <a:pPr/>
              <a:t>‹#›</a:t>
            </a:fld>
            <a:endParaRPr lang="es-ES" altLang="ru-RU"/>
          </a:p>
        </p:txBody>
      </p:sp>
    </p:spTree>
    <p:extLst>
      <p:ext uri="{BB962C8B-B14F-4D97-AF65-F5344CB8AC3E}">
        <p14:creationId xmlns:p14="http://schemas.microsoft.com/office/powerpoint/2010/main" val="25474770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2"/>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endParaRPr lang="es-ES" altLang="ru-RU"/>
          </a:p>
        </p:txBody>
      </p:sp>
      <p:sp>
        <p:nvSpPr>
          <p:cNvPr id="5" name="Footer Placeholder 3"/>
          <p:cNvSpPr>
            <a:spLocks noGrp="1"/>
          </p:cNvSpPr>
          <p:nvPr>
            <p:ph type="ftr" sz="quarter" idx="11"/>
          </p:nvPr>
        </p:nvSpPr>
        <p:spPr/>
        <p:txBody>
          <a:bodyPr/>
          <a:lstStyle>
            <a:lvl1pPr>
              <a:defRPr/>
            </a:lvl1pPr>
          </a:lstStyle>
          <a:p>
            <a:pPr>
              <a:defRPr/>
            </a:pPr>
            <a:endParaRPr lang="es-ES" altLang="ru-RU"/>
          </a:p>
        </p:txBody>
      </p:sp>
      <p:sp>
        <p:nvSpPr>
          <p:cNvPr id="6" name="Slide Number Placeholder 4"/>
          <p:cNvSpPr>
            <a:spLocks noGrp="1"/>
          </p:cNvSpPr>
          <p:nvPr>
            <p:ph type="sldNum" sz="quarter" idx="12"/>
          </p:nvPr>
        </p:nvSpPr>
        <p:spPr>
          <a:xfrm>
            <a:off x="8610600" y="6356350"/>
            <a:ext cx="2743200" cy="365125"/>
          </a:xfrm>
        </p:spPr>
        <p:txBody>
          <a:bodyPr/>
          <a:lstStyle>
            <a:lvl1pPr>
              <a:defRPr/>
            </a:lvl1pPr>
          </a:lstStyle>
          <a:p>
            <a:fld id="{1EE8F636-D7EB-4AB5-9D8C-E45C3C4C4300}" type="slidenum">
              <a:rPr lang="es-ES" altLang="ru-RU"/>
              <a:pPr/>
              <a:t>‹#›</a:t>
            </a:fld>
            <a:endParaRPr lang="es-ES" altLang="ru-RU"/>
          </a:p>
        </p:txBody>
      </p:sp>
    </p:spTree>
    <p:extLst>
      <p:ext uri="{BB962C8B-B14F-4D97-AF65-F5344CB8AC3E}">
        <p14:creationId xmlns:p14="http://schemas.microsoft.com/office/powerpoint/2010/main" val="25105171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1"/>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3" name="Прямоугольник 2"/>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prstClr val="white"/>
                </a:solidFill>
              </a:rPr>
              <a:t>V. </a:t>
            </a:r>
            <a:r>
              <a:rPr lang="en-US" altLang="ru-RU" sz="1400" dirty="0" err="1" smtClean="0">
                <a:solidFill>
                  <a:prstClr val="white"/>
                </a:solidFill>
              </a:rPr>
              <a:t>Matveev</a:t>
            </a:r>
            <a:endParaRPr lang="ru-RU" altLang="ru-RU" sz="1400" dirty="0" smtClean="0">
              <a:solidFill>
                <a:prstClr val="white"/>
              </a:solidFill>
            </a:endParaRPr>
          </a:p>
        </p:txBody>
      </p:sp>
      <p:sp>
        <p:nvSpPr>
          <p:cNvPr id="4" name="Прямоугольник 3"/>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prstClr val="white"/>
                </a:solidFill>
              </a:rPr>
              <a:t>124th  session of JINR Scientific Council</a:t>
            </a:r>
            <a:endParaRPr lang="ru-RU" altLang="ru-RU" sz="1400" dirty="0" smtClean="0">
              <a:solidFill>
                <a:prstClr val="white"/>
              </a:solidFill>
            </a:endParaRPr>
          </a:p>
        </p:txBody>
      </p:sp>
      <p:sp>
        <p:nvSpPr>
          <p:cNvPr id="5" name="Date Placeholder 3"/>
          <p:cNvSpPr>
            <a:spLocks noGrp="1"/>
          </p:cNvSpPr>
          <p:nvPr>
            <p:ph type="dt" sz="half" idx="10"/>
          </p:nvPr>
        </p:nvSpPr>
        <p:spPr/>
        <p:txBody>
          <a:bodyPr/>
          <a:lstStyle>
            <a:lvl1pPr>
              <a:defRPr/>
            </a:lvl1pPr>
          </a:lstStyle>
          <a:p>
            <a:pPr>
              <a:defRPr/>
            </a:pPr>
            <a:endParaRPr lang="es-ES" altLang="ru-RU"/>
          </a:p>
        </p:txBody>
      </p:sp>
      <p:sp>
        <p:nvSpPr>
          <p:cNvPr id="6" name="Footer Placeholder 4"/>
          <p:cNvSpPr>
            <a:spLocks noGrp="1"/>
          </p:cNvSpPr>
          <p:nvPr>
            <p:ph type="ftr" sz="quarter" idx="11"/>
          </p:nvPr>
        </p:nvSpPr>
        <p:spPr/>
        <p:txBody>
          <a:bodyPr/>
          <a:lstStyle>
            <a:lvl1pPr>
              <a:defRPr/>
            </a:lvl1pPr>
          </a:lstStyle>
          <a:p>
            <a:pPr>
              <a:defRPr/>
            </a:pPr>
            <a:endParaRPr lang="es-ES" altLang="ru-RU"/>
          </a:p>
        </p:txBody>
      </p:sp>
      <p:sp>
        <p:nvSpPr>
          <p:cNvPr id="7" name="Slide Number Placeholder 5"/>
          <p:cNvSpPr>
            <a:spLocks noGrp="1"/>
          </p:cNvSpPr>
          <p:nvPr>
            <p:ph type="sldNum" sz="quarter" idx="12"/>
          </p:nvPr>
        </p:nvSpPr>
        <p:spPr/>
        <p:txBody>
          <a:bodyPr/>
          <a:lstStyle>
            <a:lvl1pPr>
              <a:defRPr/>
            </a:lvl1pPr>
          </a:lstStyle>
          <a:p>
            <a:fld id="{6DFFE38E-064B-4784-A895-1ED13369BD11}" type="slidenum">
              <a:rPr lang="es-ES" altLang="ru-RU"/>
              <a:pPr/>
              <a:t>‹#›</a:t>
            </a:fld>
            <a:endParaRPr lang="es-ES" altLang="ru-RU"/>
          </a:p>
        </p:txBody>
      </p:sp>
    </p:spTree>
    <p:extLst>
      <p:ext uri="{BB962C8B-B14F-4D97-AF65-F5344CB8AC3E}">
        <p14:creationId xmlns:p14="http://schemas.microsoft.com/office/powerpoint/2010/main" val="38901361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endParaRPr lang="es-ES" altLang="ru-RU"/>
          </a:p>
        </p:txBody>
      </p:sp>
      <p:sp>
        <p:nvSpPr>
          <p:cNvPr id="7" name="Footer Placeholder 5"/>
          <p:cNvSpPr>
            <a:spLocks noGrp="1"/>
          </p:cNvSpPr>
          <p:nvPr>
            <p:ph type="ftr" sz="quarter" idx="11"/>
          </p:nvPr>
        </p:nvSpPr>
        <p:spPr/>
        <p:txBody>
          <a:bodyPr/>
          <a:lstStyle>
            <a:lvl1pPr>
              <a:defRPr/>
            </a:lvl1pPr>
          </a:lstStyle>
          <a:p>
            <a:pPr>
              <a:defRPr/>
            </a:pPr>
            <a:endParaRPr lang="es-ES" altLang="ru-RU"/>
          </a:p>
        </p:txBody>
      </p:sp>
      <p:sp>
        <p:nvSpPr>
          <p:cNvPr id="8" name="Slide Number Placeholder 6"/>
          <p:cNvSpPr>
            <a:spLocks noGrp="1"/>
          </p:cNvSpPr>
          <p:nvPr>
            <p:ph type="sldNum" sz="quarter" idx="12"/>
          </p:nvPr>
        </p:nvSpPr>
        <p:spPr>
          <a:xfrm>
            <a:off x="8610600" y="6356350"/>
            <a:ext cx="2743200" cy="365125"/>
          </a:xfrm>
        </p:spPr>
        <p:txBody>
          <a:bodyPr/>
          <a:lstStyle>
            <a:lvl1pPr>
              <a:defRPr/>
            </a:lvl1pPr>
          </a:lstStyle>
          <a:p>
            <a:fld id="{883FF914-8342-4DCB-9F51-CDBC18B44D07}" type="slidenum">
              <a:rPr lang="es-ES" altLang="ru-RU"/>
              <a:pPr/>
              <a:t>‹#›</a:t>
            </a:fld>
            <a:endParaRPr lang="es-ES" altLang="ru-RU"/>
          </a:p>
        </p:txBody>
      </p:sp>
    </p:spTree>
    <p:extLst>
      <p:ext uri="{BB962C8B-B14F-4D97-AF65-F5344CB8AC3E}">
        <p14:creationId xmlns:p14="http://schemas.microsoft.com/office/powerpoint/2010/main" val="33582144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endParaRPr lang="es-ES" altLang="ru-RU"/>
          </a:p>
        </p:txBody>
      </p:sp>
      <p:sp>
        <p:nvSpPr>
          <p:cNvPr id="7" name="Footer Placeholder 5"/>
          <p:cNvSpPr>
            <a:spLocks noGrp="1"/>
          </p:cNvSpPr>
          <p:nvPr>
            <p:ph type="ftr" sz="quarter" idx="11"/>
          </p:nvPr>
        </p:nvSpPr>
        <p:spPr/>
        <p:txBody>
          <a:bodyPr/>
          <a:lstStyle>
            <a:lvl1pPr>
              <a:defRPr/>
            </a:lvl1pPr>
          </a:lstStyle>
          <a:p>
            <a:pPr>
              <a:defRPr/>
            </a:pPr>
            <a:endParaRPr lang="es-ES" altLang="ru-RU"/>
          </a:p>
        </p:txBody>
      </p:sp>
      <p:sp>
        <p:nvSpPr>
          <p:cNvPr id="8" name="Slide Number Placeholder 6"/>
          <p:cNvSpPr>
            <a:spLocks noGrp="1"/>
          </p:cNvSpPr>
          <p:nvPr>
            <p:ph type="sldNum" sz="quarter" idx="12"/>
          </p:nvPr>
        </p:nvSpPr>
        <p:spPr>
          <a:xfrm>
            <a:off x="8610600" y="6356350"/>
            <a:ext cx="2743200" cy="365125"/>
          </a:xfrm>
        </p:spPr>
        <p:txBody>
          <a:bodyPr/>
          <a:lstStyle>
            <a:lvl1pPr>
              <a:defRPr/>
            </a:lvl1pPr>
          </a:lstStyle>
          <a:p>
            <a:fld id="{63B8A5F6-B279-47EA-BB0E-6AEDC2F3B8AB}" type="slidenum">
              <a:rPr lang="es-ES" altLang="ru-RU"/>
              <a:pPr/>
              <a:t>‹#›</a:t>
            </a:fld>
            <a:endParaRPr lang="es-ES" altLang="ru-RU"/>
          </a:p>
        </p:txBody>
      </p:sp>
    </p:spTree>
    <p:extLst>
      <p:ext uri="{BB962C8B-B14F-4D97-AF65-F5344CB8AC3E}">
        <p14:creationId xmlns:p14="http://schemas.microsoft.com/office/powerpoint/2010/main" val="42309795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endParaRPr lang="es-ES" altLang="ru-RU"/>
          </a:p>
        </p:txBody>
      </p:sp>
      <p:sp>
        <p:nvSpPr>
          <p:cNvPr id="6" name="Footer Placeholder 4"/>
          <p:cNvSpPr>
            <a:spLocks noGrp="1"/>
          </p:cNvSpPr>
          <p:nvPr>
            <p:ph type="ftr" sz="quarter" idx="11"/>
          </p:nvPr>
        </p:nvSpPr>
        <p:spPr/>
        <p:txBody>
          <a:bodyPr/>
          <a:lstStyle>
            <a:lvl1pPr>
              <a:defRPr/>
            </a:lvl1pPr>
          </a:lstStyle>
          <a:p>
            <a:pPr>
              <a:defRPr/>
            </a:pPr>
            <a:endParaRPr lang="es-ES" altLang="ru-RU"/>
          </a:p>
        </p:txBody>
      </p:sp>
      <p:sp>
        <p:nvSpPr>
          <p:cNvPr id="7" name="Slide Number Placeholder 5"/>
          <p:cNvSpPr>
            <a:spLocks noGrp="1"/>
          </p:cNvSpPr>
          <p:nvPr>
            <p:ph type="sldNum" sz="quarter" idx="12"/>
          </p:nvPr>
        </p:nvSpPr>
        <p:spPr>
          <a:xfrm>
            <a:off x="8610600" y="6356350"/>
            <a:ext cx="2743200" cy="365125"/>
          </a:xfrm>
        </p:spPr>
        <p:txBody>
          <a:bodyPr/>
          <a:lstStyle>
            <a:lvl1pPr>
              <a:defRPr/>
            </a:lvl1pPr>
          </a:lstStyle>
          <a:p>
            <a:fld id="{DAF77B0E-98B4-488C-94AB-080F6046AAB6}" type="slidenum">
              <a:rPr lang="es-ES" altLang="ru-RU"/>
              <a:pPr/>
              <a:t>‹#›</a:t>
            </a:fld>
            <a:endParaRPr lang="es-ES" altLang="ru-RU"/>
          </a:p>
        </p:txBody>
      </p:sp>
    </p:spTree>
    <p:extLst>
      <p:ext uri="{BB962C8B-B14F-4D97-AF65-F5344CB8AC3E}">
        <p14:creationId xmlns:p14="http://schemas.microsoft.com/office/powerpoint/2010/main" val="15250177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endParaRPr lang="es-ES" altLang="ru-RU"/>
          </a:p>
        </p:txBody>
      </p:sp>
      <p:sp>
        <p:nvSpPr>
          <p:cNvPr id="6" name="Footer Placeholder 4"/>
          <p:cNvSpPr>
            <a:spLocks noGrp="1"/>
          </p:cNvSpPr>
          <p:nvPr>
            <p:ph type="ftr" sz="quarter" idx="11"/>
          </p:nvPr>
        </p:nvSpPr>
        <p:spPr/>
        <p:txBody>
          <a:bodyPr/>
          <a:lstStyle>
            <a:lvl1pPr>
              <a:defRPr/>
            </a:lvl1pPr>
          </a:lstStyle>
          <a:p>
            <a:pPr>
              <a:defRPr/>
            </a:pPr>
            <a:endParaRPr lang="es-ES" altLang="ru-RU"/>
          </a:p>
        </p:txBody>
      </p:sp>
      <p:sp>
        <p:nvSpPr>
          <p:cNvPr id="7" name="Slide Number Placeholder 5"/>
          <p:cNvSpPr>
            <a:spLocks noGrp="1"/>
          </p:cNvSpPr>
          <p:nvPr>
            <p:ph type="sldNum" sz="quarter" idx="12"/>
          </p:nvPr>
        </p:nvSpPr>
        <p:spPr>
          <a:xfrm>
            <a:off x="8610600" y="6356350"/>
            <a:ext cx="2743200" cy="365125"/>
          </a:xfrm>
        </p:spPr>
        <p:txBody>
          <a:bodyPr/>
          <a:lstStyle>
            <a:lvl1pPr>
              <a:defRPr/>
            </a:lvl1pPr>
          </a:lstStyle>
          <a:p>
            <a:fld id="{65A0B96E-D4EF-4314-A9C8-3CBB16F65972}" type="slidenum">
              <a:rPr lang="es-ES" altLang="ru-RU"/>
              <a:pPr/>
              <a:t>‹#›</a:t>
            </a:fld>
            <a:endParaRPr lang="es-ES" altLang="ru-RU"/>
          </a:p>
        </p:txBody>
      </p:sp>
    </p:spTree>
    <p:extLst>
      <p:ext uri="{BB962C8B-B14F-4D97-AF65-F5344CB8AC3E}">
        <p14:creationId xmlns:p14="http://schemas.microsoft.com/office/powerpoint/2010/main" val="12784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ru-RU" smtClean="0"/>
              <a:t>Образец текста</a:t>
            </a:r>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a:defRPr>
                <a:cs typeface="Droid Sans Fallback"/>
              </a:defRPr>
            </a:lvl1pPr>
          </a:lstStyle>
          <a:p>
            <a:fld id="{CD6C992A-0B71-4C2F-888A-1E3E11307E89}" type="slidenum">
              <a:rPr lang="en-US" altLang="ru-RU"/>
              <a:pPr/>
              <a:t>‹#›</a:t>
            </a:fld>
            <a:endParaRPr lang="en-US" altLang="ru-RU"/>
          </a:p>
        </p:txBody>
      </p:sp>
    </p:spTree>
    <p:extLst>
      <p:ext uri="{BB962C8B-B14F-4D97-AF65-F5344CB8AC3E}">
        <p14:creationId xmlns:p14="http://schemas.microsoft.com/office/powerpoint/2010/main" val="17288541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Прямоугольник 1"/>
          <p:cNvSpPr>
            <a:spLocks noChangeArrowheads="1"/>
          </p:cNvSpPr>
          <p:nvPr userDrawn="1"/>
        </p:nvSpPr>
        <p:spPr bwMode="auto">
          <a:xfrm>
            <a:off x="0" y="6597650"/>
            <a:ext cx="12192000" cy="260350"/>
          </a:xfrm>
          <a:prstGeom prst="rect">
            <a:avLst/>
          </a:prstGeom>
          <a:solidFill>
            <a:srgbClr val="000000"/>
          </a:solid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u-RU" altLang="ru-RU" smtClean="0">
              <a:solidFill>
                <a:srgbClr val="FFFFFF"/>
              </a:solidFill>
            </a:endParaRPr>
          </a:p>
        </p:txBody>
      </p:sp>
      <p:sp>
        <p:nvSpPr>
          <p:cNvPr id="3" name="Номер слайда 5"/>
          <p:cNvSpPr txBox="1">
            <a:spLocks/>
          </p:cNvSpPr>
          <p:nvPr userDrawn="1"/>
        </p:nvSpPr>
        <p:spPr bwMode="auto">
          <a:xfrm>
            <a:off x="9364663" y="6569075"/>
            <a:ext cx="2844800" cy="476250"/>
          </a:xfrm>
          <a:prstGeom prst="rect">
            <a:avLst/>
          </a:prstGeom>
          <a:noFill/>
          <a:ln>
            <a:noFill/>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D80FC3A-7B13-4C64-9E04-AA6662823A48}" type="slidenum">
              <a:rPr lang="es-ES" altLang="ru-RU" sz="1400">
                <a:solidFill>
                  <a:srgbClr val="FFFFFF"/>
                </a:solidFill>
              </a:rPr>
              <a:pPr algn="r" eaLnBrk="1" hangingPunct="1"/>
              <a:t>‹#›</a:t>
            </a:fld>
            <a:endParaRPr lang="es-ES" altLang="ru-RU" sz="1400">
              <a:solidFill>
                <a:srgbClr val="FFFFFF"/>
              </a:solidFill>
            </a:endParaRPr>
          </a:p>
        </p:txBody>
      </p:sp>
      <p:sp>
        <p:nvSpPr>
          <p:cNvPr id="4" name="Прямоугольник 3"/>
          <p:cNvSpPr>
            <a:spLocks noChangeArrowheads="1"/>
          </p:cNvSpPr>
          <p:nvPr userDrawn="1"/>
        </p:nvSpPr>
        <p:spPr bwMode="auto">
          <a:xfrm>
            <a:off x="5253038" y="6551613"/>
            <a:ext cx="106521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smtClean="0">
                <a:solidFill>
                  <a:srgbClr val="FFFFFF"/>
                </a:solidFill>
              </a:rPr>
              <a:t>V. Matveev</a:t>
            </a:r>
            <a:endParaRPr lang="ru-RU" altLang="ru-RU" sz="1400" smtClean="0">
              <a:solidFill>
                <a:srgbClr val="FFFFFF"/>
              </a:solidFill>
            </a:endParaRPr>
          </a:p>
        </p:txBody>
      </p:sp>
      <p:sp>
        <p:nvSpPr>
          <p:cNvPr id="5" name="Прямоугольник 4"/>
          <p:cNvSpPr>
            <a:spLocks noChangeArrowheads="1"/>
          </p:cNvSpPr>
          <p:nvPr userDrawn="1"/>
        </p:nvSpPr>
        <p:spPr bwMode="auto">
          <a:xfrm>
            <a:off x="46038" y="6564313"/>
            <a:ext cx="340201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rgbClr val="FFFFFF"/>
                </a:solidFill>
              </a:rPr>
              <a:t>124th session of JINR Scientific Council</a:t>
            </a:r>
            <a:endParaRPr lang="ru-RU" altLang="ru-RU" sz="1400" dirty="0" smtClean="0">
              <a:solidFill>
                <a:srgbClr val="FFFFFF"/>
              </a:solidFill>
            </a:endParaRPr>
          </a:p>
        </p:txBody>
      </p:sp>
    </p:spTree>
    <p:extLst>
      <p:ext uri="{BB962C8B-B14F-4D97-AF65-F5344CB8AC3E}">
        <p14:creationId xmlns:p14="http://schemas.microsoft.com/office/powerpoint/2010/main" val="23924319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7" name="PlaceHolder 2"/>
          <p:cNvSpPr>
            <a:spLocks noGrp="1"/>
          </p:cNvSpPr>
          <p:nvPr>
            <p:ph type="subTitle"/>
          </p:nvPr>
        </p:nvSpPr>
        <p:spPr>
          <a:xfrm>
            <a:off x="609600" y="1600200"/>
            <a:ext cx="1097232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1612691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9" name="PlaceHolder 2"/>
          <p:cNvSpPr>
            <a:spLocks noGrp="1"/>
          </p:cNvSpPr>
          <p:nvPr>
            <p:ph type="body"/>
          </p:nvPr>
        </p:nvSpPr>
        <p:spPr>
          <a:xfrm>
            <a:off x="609600" y="1600200"/>
            <a:ext cx="10972320" cy="4525560"/>
          </a:xfrm>
          <a:prstGeom prst="rect">
            <a:avLst/>
          </a:prstGeom>
        </p:spPr>
        <p:txBody>
          <a:bodyPr lIns="0" tIns="0" rIns="0" bIns="0"/>
          <a:lstStyle/>
          <a:p>
            <a:endParaRPr/>
          </a:p>
        </p:txBody>
      </p:sp>
    </p:spTree>
    <p:extLst>
      <p:ext uri="{BB962C8B-B14F-4D97-AF65-F5344CB8AC3E}">
        <p14:creationId xmlns:p14="http://schemas.microsoft.com/office/powerpoint/2010/main" val="4112887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11" name="PlaceHolder 2"/>
          <p:cNvSpPr>
            <a:spLocks noGrp="1"/>
          </p:cNvSpPr>
          <p:nvPr>
            <p:ph type="body"/>
          </p:nvPr>
        </p:nvSpPr>
        <p:spPr>
          <a:xfrm>
            <a:off x="609600" y="1600200"/>
            <a:ext cx="5354400" cy="4525560"/>
          </a:xfrm>
          <a:prstGeom prst="rect">
            <a:avLst/>
          </a:prstGeom>
        </p:spPr>
        <p:txBody>
          <a:bodyPr lIns="0" tIns="0" rIns="0" bIns="0"/>
          <a:lstStyle/>
          <a:p>
            <a:endParaRPr/>
          </a:p>
        </p:txBody>
      </p:sp>
      <p:sp>
        <p:nvSpPr>
          <p:cNvPr id="12" name="PlaceHolder 3"/>
          <p:cNvSpPr>
            <a:spLocks noGrp="1"/>
          </p:cNvSpPr>
          <p:nvPr>
            <p:ph type="body"/>
          </p:nvPr>
        </p:nvSpPr>
        <p:spPr>
          <a:xfrm>
            <a:off x="6232320" y="1600200"/>
            <a:ext cx="5354400" cy="4525560"/>
          </a:xfrm>
          <a:prstGeom prst="rect">
            <a:avLst/>
          </a:prstGeom>
        </p:spPr>
        <p:txBody>
          <a:bodyPr lIns="0" tIns="0" rIns="0" bIns="0"/>
          <a:lstStyle/>
          <a:p>
            <a:endParaRPr/>
          </a:p>
        </p:txBody>
      </p:sp>
    </p:spTree>
    <p:extLst>
      <p:ext uri="{BB962C8B-B14F-4D97-AF65-F5344CB8AC3E}">
        <p14:creationId xmlns:p14="http://schemas.microsoft.com/office/powerpoint/2010/main" val="42306742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600" y="274680"/>
            <a:ext cx="10972320" cy="1142640"/>
          </a:xfrm>
          <a:prstGeom prst="rect">
            <a:avLst/>
          </a:prstGeom>
        </p:spPr>
        <p:txBody>
          <a:bodyPr lIns="0" tIns="0" rIns="0" bIns="0"/>
          <a:lstStyle/>
          <a:p>
            <a:endParaRPr/>
          </a:p>
        </p:txBody>
      </p:sp>
    </p:spTree>
    <p:extLst>
      <p:ext uri="{BB962C8B-B14F-4D97-AF65-F5344CB8AC3E}">
        <p14:creationId xmlns:p14="http://schemas.microsoft.com/office/powerpoint/2010/main" val="1772347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600" y="274680"/>
            <a:ext cx="1097232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17601499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16"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17" name="PlaceHolder 3"/>
          <p:cNvSpPr>
            <a:spLocks noGrp="1"/>
          </p:cNvSpPr>
          <p:nvPr>
            <p:ph type="body"/>
          </p:nvPr>
        </p:nvSpPr>
        <p:spPr>
          <a:xfrm>
            <a:off x="609600" y="3964320"/>
            <a:ext cx="5354400" cy="2158560"/>
          </a:xfrm>
          <a:prstGeom prst="rect">
            <a:avLst/>
          </a:prstGeom>
        </p:spPr>
        <p:txBody>
          <a:bodyPr lIns="0" tIns="0" rIns="0" bIns="0"/>
          <a:lstStyle/>
          <a:p>
            <a:endParaRPr/>
          </a:p>
        </p:txBody>
      </p:sp>
      <p:sp>
        <p:nvSpPr>
          <p:cNvPr id="18" name="PlaceHolder 4"/>
          <p:cNvSpPr>
            <a:spLocks noGrp="1"/>
          </p:cNvSpPr>
          <p:nvPr>
            <p:ph type="body"/>
          </p:nvPr>
        </p:nvSpPr>
        <p:spPr>
          <a:xfrm>
            <a:off x="6232320" y="1600200"/>
            <a:ext cx="5354400" cy="4525560"/>
          </a:xfrm>
          <a:prstGeom prst="rect">
            <a:avLst/>
          </a:prstGeom>
        </p:spPr>
        <p:txBody>
          <a:bodyPr lIns="0" tIns="0" rIns="0" bIns="0"/>
          <a:lstStyle/>
          <a:p>
            <a:endParaRPr/>
          </a:p>
        </p:txBody>
      </p:sp>
    </p:spTree>
    <p:extLst>
      <p:ext uri="{BB962C8B-B14F-4D97-AF65-F5344CB8AC3E}">
        <p14:creationId xmlns:p14="http://schemas.microsoft.com/office/powerpoint/2010/main" val="32115208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0" name="PlaceHolder 2"/>
          <p:cNvSpPr>
            <a:spLocks noGrp="1"/>
          </p:cNvSpPr>
          <p:nvPr>
            <p:ph type="body"/>
          </p:nvPr>
        </p:nvSpPr>
        <p:spPr>
          <a:xfrm>
            <a:off x="609600" y="1600200"/>
            <a:ext cx="5354400" cy="4525560"/>
          </a:xfrm>
          <a:prstGeom prst="rect">
            <a:avLst/>
          </a:prstGeom>
        </p:spPr>
        <p:txBody>
          <a:bodyPr lIns="0" tIns="0" rIns="0" bIns="0"/>
          <a:lstStyle/>
          <a:p>
            <a:endParaRPr/>
          </a:p>
        </p:txBody>
      </p:sp>
      <p:sp>
        <p:nvSpPr>
          <p:cNvPr id="21"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22" name="PlaceHolder 4"/>
          <p:cNvSpPr>
            <a:spLocks noGrp="1"/>
          </p:cNvSpPr>
          <p:nvPr>
            <p:ph type="body"/>
          </p:nvPr>
        </p:nvSpPr>
        <p:spPr>
          <a:xfrm>
            <a:off x="6232320" y="3964320"/>
            <a:ext cx="5354400" cy="2158560"/>
          </a:xfrm>
          <a:prstGeom prst="rect">
            <a:avLst/>
          </a:prstGeom>
        </p:spPr>
        <p:txBody>
          <a:bodyPr lIns="0" tIns="0" rIns="0" bIns="0"/>
          <a:lstStyle/>
          <a:p>
            <a:endParaRPr/>
          </a:p>
        </p:txBody>
      </p:sp>
    </p:spTree>
    <p:extLst>
      <p:ext uri="{BB962C8B-B14F-4D97-AF65-F5344CB8AC3E}">
        <p14:creationId xmlns:p14="http://schemas.microsoft.com/office/powerpoint/2010/main" val="31944003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4"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25"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26" name="PlaceHolder 4"/>
          <p:cNvSpPr>
            <a:spLocks noGrp="1"/>
          </p:cNvSpPr>
          <p:nvPr>
            <p:ph type="body"/>
          </p:nvPr>
        </p:nvSpPr>
        <p:spPr>
          <a:xfrm>
            <a:off x="609600" y="3964320"/>
            <a:ext cx="10972320" cy="2158560"/>
          </a:xfrm>
          <a:prstGeom prst="rect">
            <a:avLst/>
          </a:prstGeom>
        </p:spPr>
        <p:txBody>
          <a:bodyPr lIns="0" tIns="0" rIns="0" bIns="0"/>
          <a:lstStyle/>
          <a:p>
            <a:endParaRPr/>
          </a:p>
        </p:txBody>
      </p:sp>
    </p:spTree>
    <p:extLst>
      <p:ext uri="{BB962C8B-B14F-4D97-AF65-F5344CB8AC3E}">
        <p14:creationId xmlns:p14="http://schemas.microsoft.com/office/powerpoint/2010/main" val="39392244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8" name="PlaceHolder 2"/>
          <p:cNvSpPr>
            <a:spLocks noGrp="1"/>
          </p:cNvSpPr>
          <p:nvPr>
            <p:ph type="body"/>
          </p:nvPr>
        </p:nvSpPr>
        <p:spPr>
          <a:xfrm>
            <a:off x="609600" y="1600200"/>
            <a:ext cx="10972320" cy="2158560"/>
          </a:xfrm>
          <a:prstGeom prst="rect">
            <a:avLst/>
          </a:prstGeom>
        </p:spPr>
        <p:txBody>
          <a:bodyPr lIns="0" tIns="0" rIns="0" bIns="0"/>
          <a:lstStyle/>
          <a:p>
            <a:endParaRPr/>
          </a:p>
        </p:txBody>
      </p:sp>
      <p:sp>
        <p:nvSpPr>
          <p:cNvPr id="29" name="PlaceHolder 3"/>
          <p:cNvSpPr>
            <a:spLocks noGrp="1"/>
          </p:cNvSpPr>
          <p:nvPr>
            <p:ph type="body"/>
          </p:nvPr>
        </p:nvSpPr>
        <p:spPr>
          <a:xfrm>
            <a:off x="609600" y="3964320"/>
            <a:ext cx="10972320" cy="2158560"/>
          </a:xfrm>
          <a:prstGeom prst="rect">
            <a:avLst/>
          </a:prstGeom>
        </p:spPr>
        <p:txBody>
          <a:bodyPr lIns="0" tIns="0" rIns="0" bIns="0"/>
          <a:lstStyle/>
          <a:p>
            <a:endParaRPr/>
          </a:p>
        </p:txBody>
      </p:sp>
    </p:spTree>
    <p:extLst>
      <p:ext uri="{BB962C8B-B14F-4D97-AF65-F5344CB8AC3E}">
        <p14:creationId xmlns:p14="http://schemas.microsoft.com/office/powerpoint/2010/main" val="3243903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1" y="1604963"/>
            <a:ext cx="5262035" cy="43830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74833" y="1604963"/>
            <a:ext cx="5262035" cy="43830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p:txBody>
          <a:bodyPr/>
          <a:lstStyle>
            <a:lvl1pPr>
              <a:defRPr/>
            </a:lvl1pPr>
          </a:lstStyle>
          <a:p>
            <a:pPr>
              <a:defRPr/>
            </a:pPr>
            <a:endParaRPr lang="en-US"/>
          </a:p>
        </p:txBody>
      </p:sp>
      <p:sp>
        <p:nvSpPr>
          <p:cNvPr id="6" name="Rectangle 5"/>
          <p:cNvSpPr>
            <a:spLocks noGrp="1" noChangeArrowheads="1"/>
          </p:cNvSpPr>
          <p:nvPr>
            <p:ph type="ftr" idx="11"/>
          </p:nvPr>
        </p:nvSpPr>
        <p:spPr/>
        <p:txBody>
          <a:bodyPr/>
          <a:lstStyle>
            <a:lvl1pPr>
              <a:defRPr/>
            </a:lvl1pPr>
          </a:lstStyle>
          <a:p>
            <a:pPr>
              <a:defRPr/>
            </a:pPr>
            <a:endParaRPr lang="en-US"/>
          </a:p>
        </p:txBody>
      </p:sp>
      <p:sp>
        <p:nvSpPr>
          <p:cNvPr id="7" name="Rectangle 6"/>
          <p:cNvSpPr>
            <a:spLocks noGrp="1" noChangeArrowheads="1"/>
          </p:cNvSpPr>
          <p:nvPr>
            <p:ph type="sldNum" idx="12"/>
          </p:nvPr>
        </p:nvSpPr>
        <p:spPr/>
        <p:txBody>
          <a:bodyPr/>
          <a:lstStyle>
            <a:lvl1pPr>
              <a:defRPr>
                <a:cs typeface="Droid Sans Fallback"/>
              </a:defRPr>
            </a:lvl1pPr>
          </a:lstStyle>
          <a:p>
            <a:fld id="{F2C552C6-3DD2-4DFB-8203-82FEE9B329C0}" type="slidenum">
              <a:rPr lang="en-US" altLang="ru-RU"/>
              <a:pPr/>
              <a:t>‹#›</a:t>
            </a:fld>
            <a:endParaRPr lang="en-US" altLang="ru-RU"/>
          </a:p>
        </p:txBody>
      </p:sp>
    </p:spTree>
    <p:extLst>
      <p:ext uri="{BB962C8B-B14F-4D97-AF65-F5344CB8AC3E}">
        <p14:creationId xmlns:p14="http://schemas.microsoft.com/office/powerpoint/2010/main" val="19681715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31"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32"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33" name="PlaceHolder 4"/>
          <p:cNvSpPr>
            <a:spLocks noGrp="1"/>
          </p:cNvSpPr>
          <p:nvPr>
            <p:ph type="body"/>
          </p:nvPr>
        </p:nvSpPr>
        <p:spPr>
          <a:xfrm>
            <a:off x="6232320" y="3964320"/>
            <a:ext cx="5354400" cy="2158560"/>
          </a:xfrm>
          <a:prstGeom prst="rect">
            <a:avLst/>
          </a:prstGeom>
        </p:spPr>
        <p:txBody>
          <a:bodyPr lIns="0" tIns="0" rIns="0" bIns="0"/>
          <a:lstStyle/>
          <a:p>
            <a:endParaRPr/>
          </a:p>
        </p:txBody>
      </p:sp>
      <p:sp>
        <p:nvSpPr>
          <p:cNvPr id="34" name="PlaceHolder 5"/>
          <p:cNvSpPr>
            <a:spLocks noGrp="1"/>
          </p:cNvSpPr>
          <p:nvPr>
            <p:ph type="body"/>
          </p:nvPr>
        </p:nvSpPr>
        <p:spPr>
          <a:xfrm>
            <a:off x="609600" y="3964320"/>
            <a:ext cx="5354400" cy="2158560"/>
          </a:xfrm>
          <a:prstGeom prst="rect">
            <a:avLst/>
          </a:prstGeom>
        </p:spPr>
        <p:txBody>
          <a:bodyPr lIns="0" tIns="0" rIns="0" bIns="0"/>
          <a:lstStyle/>
          <a:p>
            <a:endParaRPr/>
          </a:p>
        </p:txBody>
      </p:sp>
    </p:spTree>
    <p:extLst>
      <p:ext uri="{BB962C8B-B14F-4D97-AF65-F5344CB8AC3E}">
        <p14:creationId xmlns:p14="http://schemas.microsoft.com/office/powerpoint/2010/main" val="12199708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600200"/>
            <a:ext cx="7566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600200"/>
            <a:ext cx="7566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36" name="PlaceHolder 2"/>
          <p:cNvSpPr>
            <a:spLocks noGrp="1"/>
          </p:cNvSpPr>
          <p:nvPr>
            <p:ph type="body"/>
          </p:nvPr>
        </p:nvSpPr>
        <p:spPr>
          <a:xfrm>
            <a:off x="609600" y="1600200"/>
            <a:ext cx="10972320" cy="4525560"/>
          </a:xfrm>
          <a:prstGeom prst="rect">
            <a:avLst/>
          </a:prstGeom>
        </p:spPr>
        <p:txBody>
          <a:bodyPr lIns="0" tIns="0" rIns="0" bIns="0"/>
          <a:lstStyle/>
          <a:p>
            <a:endParaRPr/>
          </a:p>
        </p:txBody>
      </p:sp>
      <p:sp>
        <p:nvSpPr>
          <p:cNvPr id="37" name="PlaceHolder 3"/>
          <p:cNvSpPr>
            <a:spLocks noGrp="1"/>
          </p:cNvSpPr>
          <p:nvPr>
            <p:ph type="body"/>
          </p:nvPr>
        </p:nvSpPr>
        <p:spPr>
          <a:xfrm>
            <a:off x="609600" y="1600200"/>
            <a:ext cx="10972320" cy="4525560"/>
          </a:xfrm>
          <a:prstGeom prst="rect">
            <a:avLst/>
          </a:prstGeom>
        </p:spPr>
        <p:txBody>
          <a:bodyPr lIns="0" tIns="0" rIns="0" bIns="0"/>
          <a:lstStyle/>
          <a:p>
            <a:endParaRPr/>
          </a:p>
        </p:txBody>
      </p:sp>
    </p:spTree>
    <p:extLst>
      <p:ext uri="{BB962C8B-B14F-4D97-AF65-F5344CB8AC3E}">
        <p14:creationId xmlns:p14="http://schemas.microsoft.com/office/powerpoint/2010/main" val="27395238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a:spLocks noChangeArrowheads="1"/>
          </p:cNvSpPr>
          <p:nvPr userDrawn="1"/>
        </p:nvSpPr>
        <p:spPr bwMode="auto">
          <a:xfrm>
            <a:off x="0" y="6597650"/>
            <a:ext cx="12192000" cy="260350"/>
          </a:xfrm>
          <a:prstGeom prst="rect">
            <a:avLst/>
          </a:prstGeom>
          <a:solidFill>
            <a:srgbClr val="000000"/>
          </a:solid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u-RU" altLang="ru-RU" dirty="0" smtClean="0">
              <a:solidFill>
                <a:srgbClr val="FFFFFF"/>
              </a:solidFill>
            </a:endParaRPr>
          </a:p>
        </p:txBody>
      </p:sp>
      <p:sp>
        <p:nvSpPr>
          <p:cNvPr id="3" name="Номер слайда 5"/>
          <p:cNvSpPr txBox="1">
            <a:spLocks/>
          </p:cNvSpPr>
          <p:nvPr userDrawn="1"/>
        </p:nvSpPr>
        <p:spPr bwMode="auto">
          <a:xfrm>
            <a:off x="9364663" y="6569075"/>
            <a:ext cx="2844800" cy="476250"/>
          </a:xfrm>
          <a:prstGeom prst="rect">
            <a:avLst/>
          </a:prstGeom>
          <a:noFill/>
          <a:ln>
            <a:noFill/>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10E7ABF-6DAD-4C63-B238-B873CD8B9BA8}" type="slidenum">
              <a:rPr lang="es-ES" altLang="ru-RU" sz="1400">
                <a:solidFill>
                  <a:srgbClr val="FFFFFF"/>
                </a:solidFill>
              </a:rPr>
              <a:pPr algn="r" eaLnBrk="1" hangingPunct="1"/>
              <a:t>‹#›</a:t>
            </a:fld>
            <a:endParaRPr lang="es-ES" altLang="ru-RU" sz="1400">
              <a:solidFill>
                <a:srgbClr val="FFFFFF"/>
              </a:solidFill>
            </a:endParaRPr>
          </a:p>
        </p:txBody>
      </p:sp>
      <p:sp>
        <p:nvSpPr>
          <p:cNvPr id="4" name="Прямоугольник 3"/>
          <p:cNvSpPr>
            <a:spLocks noChangeArrowheads="1"/>
          </p:cNvSpPr>
          <p:nvPr userDrawn="1"/>
        </p:nvSpPr>
        <p:spPr bwMode="auto">
          <a:xfrm>
            <a:off x="5253038" y="6551613"/>
            <a:ext cx="106521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smtClean="0">
                <a:solidFill>
                  <a:srgbClr val="FFFFFF"/>
                </a:solidFill>
              </a:rPr>
              <a:t>V. Matveev</a:t>
            </a:r>
            <a:endParaRPr lang="ru-RU" altLang="ru-RU" sz="1400" smtClean="0">
              <a:solidFill>
                <a:srgbClr val="FFFFFF"/>
              </a:solidFill>
            </a:endParaRPr>
          </a:p>
        </p:txBody>
      </p:sp>
      <p:sp>
        <p:nvSpPr>
          <p:cNvPr id="5" name="Прямоугольник 4"/>
          <p:cNvSpPr>
            <a:spLocks noChangeArrowheads="1"/>
          </p:cNvSpPr>
          <p:nvPr userDrawn="1"/>
        </p:nvSpPr>
        <p:spPr bwMode="auto">
          <a:xfrm>
            <a:off x="46038" y="6564313"/>
            <a:ext cx="3481387"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rgbClr val="FFFFFF"/>
                </a:solidFill>
              </a:rPr>
              <a:t>124th session of JINR Scientific Council</a:t>
            </a:r>
            <a:endParaRPr lang="ru-RU" altLang="ru-RU" sz="1400" dirty="0" smtClean="0">
              <a:solidFill>
                <a:srgbClr val="FFFFFF"/>
              </a:solidFill>
            </a:endParaRPr>
          </a:p>
        </p:txBody>
      </p:sp>
    </p:spTree>
    <p:extLst>
      <p:ext uri="{BB962C8B-B14F-4D97-AF65-F5344CB8AC3E}">
        <p14:creationId xmlns:p14="http://schemas.microsoft.com/office/powerpoint/2010/main" val="300174633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736601" y="3986214"/>
            <a:ext cx="9980084" cy="1081087"/>
          </a:xfrm>
        </p:spPr>
        <p:txBody>
          <a:bodyPr anchor="b"/>
          <a:lstStyle>
            <a:lvl1pPr>
              <a:lnSpc>
                <a:spcPct val="110000"/>
              </a:lnSpc>
              <a:defRPr sz="3200">
                <a:solidFill>
                  <a:schemeClr val="tx1"/>
                </a:solidFill>
              </a:defRPr>
            </a:lvl1pPr>
          </a:lstStyle>
          <a:p>
            <a:r>
              <a:rPr lang="de-DE"/>
              <a:t>Titelmasterformat durch Klicken bearbeiten</a:t>
            </a:r>
          </a:p>
        </p:txBody>
      </p:sp>
      <p:sp>
        <p:nvSpPr>
          <p:cNvPr id="111632" name="Rectangle 12"/>
          <p:cNvSpPr>
            <a:spLocks noGrp="1" noChangeArrowheads="1"/>
          </p:cNvSpPr>
          <p:nvPr>
            <p:ph type="subTitle" idx="1"/>
          </p:nvPr>
        </p:nvSpPr>
        <p:spPr bwMode="gray">
          <a:xfrm>
            <a:off x="736600" y="5022850"/>
            <a:ext cx="9967384" cy="704850"/>
          </a:xfrm>
        </p:spPr>
        <p:txBody>
          <a:bodyPr tIns="45720" bIns="45720"/>
          <a:lstStyle>
            <a:lvl1pPr marL="0" indent="0">
              <a:buFont typeface="Wingdings" pitchFamily="2" charset="2"/>
              <a:buNone/>
              <a:defRPr sz="2400"/>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4165600" y="6245225"/>
            <a:ext cx="3860800" cy="476250"/>
          </a:xfrm>
        </p:spPr>
        <p:txBody>
          <a:bodyPr/>
          <a:lstStyle>
            <a:lvl1pPr eaLnBrk="0" hangingPunct="0">
              <a:defRPr>
                <a:solidFill>
                  <a:srgbClr val="000000"/>
                </a:solidFill>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12884108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11243090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39048354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93700" y="1489075"/>
            <a:ext cx="5581651"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8552" y="1489075"/>
            <a:ext cx="5581649"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9381998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30184406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12483906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3564078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1" y="1535113"/>
            <a:ext cx="538691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Содержимое 3"/>
          <p:cNvSpPr>
            <a:spLocks noGrp="1"/>
          </p:cNvSpPr>
          <p:nvPr>
            <p:ph sz="half" idx="2"/>
          </p:nvPr>
        </p:nvSpPr>
        <p:spPr>
          <a:xfrm>
            <a:off x="609601" y="2174875"/>
            <a:ext cx="538691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p:txBody>
          <a:bodyPr/>
          <a:lstStyle>
            <a:lvl1pPr>
              <a:defRPr/>
            </a:lvl1pPr>
          </a:lstStyle>
          <a:p>
            <a:pPr>
              <a:defRPr/>
            </a:pPr>
            <a:endParaRPr lang="en-US"/>
          </a:p>
        </p:txBody>
      </p:sp>
      <p:sp>
        <p:nvSpPr>
          <p:cNvPr id="8" name="Rectangle 5"/>
          <p:cNvSpPr>
            <a:spLocks noGrp="1" noChangeArrowheads="1"/>
          </p:cNvSpPr>
          <p:nvPr>
            <p:ph type="ftr" idx="11"/>
          </p:nvPr>
        </p:nvSpPr>
        <p:spPr/>
        <p:txBody>
          <a:bodyPr/>
          <a:lstStyle>
            <a:lvl1pPr>
              <a:defRPr/>
            </a:lvl1pPr>
          </a:lstStyle>
          <a:p>
            <a:pPr>
              <a:defRPr/>
            </a:pPr>
            <a:endParaRPr lang="en-US"/>
          </a:p>
        </p:txBody>
      </p:sp>
      <p:sp>
        <p:nvSpPr>
          <p:cNvPr id="9" name="Rectangle 6"/>
          <p:cNvSpPr>
            <a:spLocks noGrp="1" noChangeArrowheads="1"/>
          </p:cNvSpPr>
          <p:nvPr>
            <p:ph type="sldNum" idx="12"/>
          </p:nvPr>
        </p:nvSpPr>
        <p:spPr/>
        <p:txBody>
          <a:bodyPr/>
          <a:lstStyle>
            <a:lvl1pPr>
              <a:defRPr>
                <a:cs typeface="Droid Sans Fallback"/>
              </a:defRPr>
            </a:lvl1pPr>
          </a:lstStyle>
          <a:p>
            <a:fld id="{BF8A0C87-5F72-4B72-9545-A4EF8EED1B6B}" type="slidenum">
              <a:rPr lang="en-US" altLang="ru-RU"/>
              <a:pPr/>
              <a:t>‹#›</a:t>
            </a:fld>
            <a:endParaRPr lang="en-US" altLang="ru-RU"/>
          </a:p>
        </p:txBody>
      </p:sp>
    </p:spTree>
    <p:extLst>
      <p:ext uri="{BB962C8B-B14F-4D97-AF65-F5344CB8AC3E}">
        <p14:creationId xmlns:p14="http://schemas.microsoft.com/office/powerpoint/2010/main" val="28871570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6079597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5735442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4793175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30217" y="246063"/>
            <a:ext cx="2844800" cy="55562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93700" y="246063"/>
            <a:ext cx="8333317" cy="55562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18541999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93700" y="246063"/>
            <a:ext cx="11381317" cy="55562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5"/>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endParaRPr lang="ru-RU"/>
          </a:p>
        </p:txBody>
      </p:sp>
    </p:spTree>
    <p:extLst>
      <p:ext uri="{BB962C8B-B14F-4D97-AF65-F5344CB8AC3E}">
        <p14:creationId xmlns:p14="http://schemas.microsoft.com/office/powerpoint/2010/main" val="38955388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7" name="Title 56">
            <a:extLst/>
          </p:cNvPr>
          <p:cNvSpPr>
            <a:spLocks noGrp="1"/>
          </p:cNvSpPr>
          <p:nvPr>
            <p:ph type="title"/>
          </p:nvPr>
        </p:nvSpPr>
        <p:spPr>
          <a:xfrm>
            <a:off x="609600" y="720000"/>
            <a:ext cx="10670400" cy="475200"/>
          </a:xfrm>
          <a:prstGeom prst="rect">
            <a:avLst/>
          </a:prstGeom>
        </p:spPr>
        <p:txBody>
          <a:bodyPr bIns="0"/>
          <a:lstStyle>
            <a:lvl1pPr algn="l" rtl="0" eaLnBrk="1" latinLnBrk="0" hangingPunct="1">
              <a:spcBef>
                <a:spcPct val="0"/>
              </a:spcBef>
              <a:buNone/>
              <a:defRPr kumimoji="0" lang="en-CA" sz="3000" b="1" kern="1200" dirty="0">
                <a:ln>
                  <a:noFill/>
                </a:ln>
                <a:solidFill>
                  <a:schemeClr val="tx2">
                    <a:lumMod val="90000"/>
                  </a:schemeClr>
                </a:solidFill>
                <a:effectLst>
                  <a:outerShdw blurRad="38100" dist="38100" dir="2700000" algn="tl">
                    <a:srgbClr val="000000">
                      <a:alpha val="43137"/>
                    </a:srgbClr>
                  </a:outerShdw>
                </a:effectLst>
                <a:latin typeface="+mj-lt"/>
                <a:ea typeface="+mj-ea"/>
                <a:cs typeface="+mj-cs"/>
              </a:defRPr>
            </a:lvl1pPr>
          </a:lstStyle>
          <a:p>
            <a:r>
              <a:rPr lang="en-US" dirty="0"/>
              <a:t>Click to edit Master title style</a:t>
            </a:r>
            <a:endParaRPr lang="en-CA" dirty="0"/>
          </a:p>
        </p:txBody>
      </p:sp>
      <p:sp>
        <p:nvSpPr>
          <p:cNvPr id="3" name="Slide Number Placeholder 9">
            <a:extLst/>
          </p:cNvPr>
          <p:cNvSpPr>
            <a:spLocks noGrp="1"/>
          </p:cNvSpPr>
          <p:nvPr>
            <p:ph type="sldNum" sz="quarter" idx="10"/>
          </p:nvPr>
        </p:nvSpPr>
        <p:spPr>
          <a:xfrm>
            <a:off x="11374438" y="6526213"/>
            <a:ext cx="673100" cy="215900"/>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ru-RU" altLang="ru-RU"/>
              <a:t>p. </a:t>
            </a:r>
            <a:fld id="{E366A257-B978-4724-ACFD-3D7090D060D2}" type="slidenum">
              <a:rPr lang="ru-RU" altLang="ru-RU"/>
              <a:pPr/>
              <a:t>‹#›</a:t>
            </a:fld>
            <a:endParaRPr lang="ru-RU" altLang="ru-RU"/>
          </a:p>
        </p:txBody>
      </p:sp>
    </p:spTree>
    <p:extLst>
      <p:ext uri="{BB962C8B-B14F-4D97-AF65-F5344CB8AC3E}">
        <p14:creationId xmlns:p14="http://schemas.microsoft.com/office/powerpoint/2010/main" val="13790831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Прямоугольник 1"/>
          <p:cNvSpPr>
            <a:spLocks noChangeArrowheads="1"/>
          </p:cNvSpPr>
          <p:nvPr userDrawn="1"/>
        </p:nvSpPr>
        <p:spPr bwMode="auto">
          <a:xfrm>
            <a:off x="0" y="6597650"/>
            <a:ext cx="12192000" cy="260350"/>
          </a:xfrm>
          <a:prstGeom prst="rect">
            <a:avLst/>
          </a:prstGeom>
          <a:solidFill>
            <a:srgbClr val="000000"/>
          </a:solid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u-RU" altLang="ru-RU" smtClean="0">
              <a:solidFill>
                <a:srgbClr val="FFFFFF"/>
              </a:solidFill>
            </a:endParaRPr>
          </a:p>
        </p:txBody>
      </p:sp>
      <p:sp>
        <p:nvSpPr>
          <p:cNvPr id="3" name="Номер слайда 5"/>
          <p:cNvSpPr txBox="1">
            <a:spLocks/>
          </p:cNvSpPr>
          <p:nvPr userDrawn="1"/>
        </p:nvSpPr>
        <p:spPr bwMode="auto">
          <a:xfrm>
            <a:off x="9364663" y="6569075"/>
            <a:ext cx="2844800" cy="476250"/>
          </a:xfrm>
          <a:prstGeom prst="rect">
            <a:avLst/>
          </a:prstGeom>
          <a:noFill/>
          <a:ln>
            <a:noFill/>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7563B68-CF04-4FD2-80D1-CA0EBBD0A929}" type="slidenum">
              <a:rPr lang="es-ES" altLang="ru-RU" sz="1400">
                <a:solidFill>
                  <a:srgbClr val="FFFFFF"/>
                </a:solidFill>
              </a:rPr>
              <a:pPr algn="r" eaLnBrk="1" hangingPunct="1"/>
              <a:t>‹#›</a:t>
            </a:fld>
            <a:endParaRPr lang="es-ES" altLang="ru-RU" sz="1400">
              <a:solidFill>
                <a:srgbClr val="FFFFFF"/>
              </a:solidFill>
            </a:endParaRPr>
          </a:p>
        </p:txBody>
      </p:sp>
      <p:sp>
        <p:nvSpPr>
          <p:cNvPr id="4" name="Прямоугольник 3"/>
          <p:cNvSpPr>
            <a:spLocks noChangeArrowheads="1"/>
          </p:cNvSpPr>
          <p:nvPr userDrawn="1"/>
        </p:nvSpPr>
        <p:spPr bwMode="auto">
          <a:xfrm>
            <a:off x="5253038" y="6551613"/>
            <a:ext cx="106521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smtClean="0">
                <a:solidFill>
                  <a:srgbClr val="FFFFFF"/>
                </a:solidFill>
              </a:rPr>
              <a:t>V. Matveev</a:t>
            </a:r>
            <a:endParaRPr lang="ru-RU" altLang="ru-RU" sz="1400" smtClean="0">
              <a:solidFill>
                <a:srgbClr val="FFFFFF"/>
              </a:solidFill>
            </a:endParaRPr>
          </a:p>
        </p:txBody>
      </p:sp>
      <p:sp>
        <p:nvSpPr>
          <p:cNvPr id="5" name="Прямоугольник 4"/>
          <p:cNvSpPr>
            <a:spLocks noChangeArrowheads="1"/>
          </p:cNvSpPr>
          <p:nvPr userDrawn="1"/>
        </p:nvSpPr>
        <p:spPr bwMode="auto">
          <a:xfrm>
            <a:off x="46038" y="6564313"/>
            <a:ext cx="33528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rgbClr val="FFFFFF"/>
                </a:solidFill>
              </a:rPr>
              <a:t>124th session of JINR Scientific Council</a:t>
            </a:r>
            <a:endParaRPr lang="ru-RU" altLang="ru-RU" sz="1400" dirty="0" smtClean="0">
              <a:solidFill>
                <a:srgbClr val="FFFFFF"/>
              </a:solidFill>
            </a:endParaRPr>
          </a:p>
        </p:txBody>
      </p:sp>
    </p:spTree>
    <p:extLst>
      <p:ext uri="{BB962C8B-B14F-4D97-AF65-F5344CB8AC3E}">
        <p14:creationId xmlns:p14="http://schemas.microsoft.com/office/powerpoint/2010/main" val="263421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7" name="PlaceHolder 2"/>
          <p:cNvSpPr>
            <a:spLocks noGrp="1"/>
          </p:cNvSpPr>
          <p:nvPr>
            <p:ph type="subTitle"/>
          </p:nvPr>
        </p:nvSpPr>
        <p:spPr>
          <a:xfrm>
            <a:off x="609600" y="1600200"/>
            <a:ext cx="1097232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2035872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9" name="PlaceHolder 2"/>
          <p:cNvSpPr>
            <a:spLocks noGrp="1"/>
          </p:cNvSpPr>
          <p:nvPr>
            <p:ph type="body"/>
          </p:nvPr>
        </p:nvSpPr>
        <p:spPr>
          <a:xfrm>
            <a:off x="609600" y="1600200"/>
            <a:ext cx="10972320" cy="4525560"/>
          </a:xfrm>
          <a:prstGeom prst="rect">
            <a:avLst/>
          </a:prstGeom>
        </p:spPr>
        <p:txBody>
          <a:bodyPr lIns="0" tIns="0" rIns="0" bIns="0"/>
          <a:lstStyle/>
          <a:p>
            <a:endParaRPr/>
          </a:p>
        </p:txBody>
      </p:sp>
    </p:spTree>
    <p:extLst>
      <p:ext uri="{BB962C8B-B14F-4D97-AF65-F5344CB8AC3E}">
        <p14:creationId xmlns:p14="http://schemas.microsoft.com/office/powerpoint/2010/main" val="11732566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11" name="PlaceHolder 2"/>
          <p:cNvSpPr>
            <a:spLocks noGrp="1"/>
          </p:cNvSpPr>
          <p:nvPr>
            <p:ph type="body"/>
          </p:nvPr>
        </p:nvSpPr>
        <p:spPr>
          <a:xfrm>
            <a:off x="609600" y="1600200"/>
            <a:ext cx="5354400" cy="4525560"/>
          </a:xfrm>
          <a:prstGeom prst="rect">
            <a:avLst/>
          </a:prstGeom>
        </p:spPr>
        <p:txBody>
          <a:bodyPr lIns="0" tIns="0" rIns="0" bIns="0"/>
          <a:lstStyle/>
          <a:p>
            <a:endParaRPr/>
          </a:p>
        </p:txBody>
      </p:sp>
      <p:sp>
        <p:nvSpPr>
          <p:cNvPr id="12" name="PlaceHolder 3"/>
          <p:cNvSpPr>
            <a:spLocks noGrp="1"/>
          </p:cNvSpPr>
          <p:nvPr>
            <p:ph type="body"/>
          </p:nvPr>
        </p:nvSpPr>
        <p:spPr>
          <a:xfrm>
            <a:off x="6232320" y="1600200"/>
            <a:ext cx="5354400" cy="4525560"/>
          </a:xfrm>
          <a:prstGeom prst="rect">
            <a:avLst/>
          </a:prstGeom>
        </p:spPr>
        <p:txBody>
          <a:bodyPr lIns="0" tIns="0" rIns="0" bIns="0"/>
          <a:lstStyle/>
          <a:p>
            <a:endParaRPr/>
          </a:p>
        </p:txBody>
      </p:sp>
    </p:spTree>
    <p:extLst>
      <p:ext uri="{BB962C8B-B14F-4D97-AF65-F5344CB8AC3E}">
        <p14:creationId xmlns:p14="http://schemas.microsoft.com/office/powerpoint/2010/main" val="2889389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p:txBody>
          <a:bodyPr/>
          <a:lstStyle>
            <a:lvl1pPr>
              <a:defRPr/>
            </a:lvl1pPr>
          </a:lstStyle>
          <a:p>
            <a:pPr>
              <a:defRPr/>
            </a:pPr>
            <a:endParaRPr lang="en-US"/>
          </a:p>
        </p:txBody>
      </p:sp>
      <p:sp>
        <p:nvSpPr>
          <p:cNvPr id="4" name="Rectangle 5"/>
          <p:cNvSpPr>
            <a:spLocks noGrp="1" noChangeArrowheads="1"/>
          </p:cNvSpPr>
          <p:nvPr>
            <p:ph type="ftr" idx="11"/>
          </p:nvPr>
        </p:nvSpPr>
        <p:spPr/>
        <p:txBody>
          <a:bodyPr/>
          <a:lstStyle>
            <a:lvl1pPr>
              <a:defRPr/>
            </a:lvl1pPr>
          </a:lstStyle>
          <a:p>
            <a:pPr>
              <a:defRPr/>
            </a:pPr>
            <a:endParaRPr lang="en-US"/>
          </a:p>
        </p:txBody>
      </p:sp>
      <p:sp>
        <p:nvSpPr>
          <p:cNvPr id="5" name="Rectangle 6"/>
          <p:cNvSpPr>
            <a:spLocks noGrp="1" noChangeArrowheads="1"/>
          </p:cNvSpPr>
          <p:nvPr>
            <p:ph type="sldNum" idx="12"/>
          </p:nvPr>
        </p:nvSpPr>
        <p:spPr/>
        <p:txBody>
          <a:bodyPr/>
          <a:lstStyle>
            <a:lvl1pPr>
              <a:defRPr>
                <a:cs typeface="Droid Sans Fallback"/>
              </a:defRPr>
            </a:lvl1pPr>
          </a:lstStyle>
          <a:p>
            <a:fld id="{65260213-A6C3-4CF1-A37B-10FEAEE3A2A0}" type="slidenum">
              <a:rPr lang="en-US" altLang="ru-RU"/>
              <a:pPr/>
              <a:t>‹#›</a:t>
            </a:fld>
            <a:endParaRPr lang="en-US" altLang="ru-RU"/>
          </a:p>
        </p:txBody>
      </p:sp>
    </p:spTree>
    <p:extLst>
      <p:ext uri="{BB962C8B-B14F-4D97-AF65-F5344CB8AC3E}">
        <p14:creationId xmlns:p14="http://schemas.microsoft.com/office/powerpoint/2010/main" val="404634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600" y="274680"/>
            <a:ext cx="10972320" cy="1142640"/>
          </a:xfrm>
          <a:prstGeom prst="rect">
            <a:avLst/>
          </a:prstGeom>
        </p:spPr>
        <p:txBody>
          <a:bodyPr lIns="0" tIns="0" rIns="0" bIns="0"/>
          <a:lstStyle/>
          <a:p>
            <a:endParaRPr/>
          </a:p>
        </p:txBody>
      </p:sp>
    </p:spTree>
    <p:extLst>
      <p:ext uri="{BB962C8B-B14F-4D97-AF65-F5344CB8AC3E}">
        <p14:creationId xmlns:p14="http://schemas.microsoft.com/office/powerpoint/2010/main" val="32954616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600" y="274680"/>
            <a:ext cx="1097232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2691401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16"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17" name="PlaceHolder 3"/>
          <p:cNvSpPr>
            <a:spLocks noGrp="1"/>
          </p:cNvSpPr>
          <p:nvPr>
            <p:ph type="body"/>
          </p:nvPr>
        </p:nvSpPr>
        <p:spPr>
          <a:xfrm>
            <a:off x="609600" y="3964320"/>
            <a:ext cx="5354400" cy="2158560"/>
          </a:xfrm>
          <a:prstGeom prst="rect">
            <a:avLst/>
          </a:prstGeom>
        </p:spPr>
        <p:txBody>
          <a:bodyPr lIns="0" tIns="0" rIns="0" bIns="0"/>
          <a:lstStyle/>
          <a:p>
            <a:endParaRPr/>
          </a:p>
        </p:txBody>
      </p:sp>
      <p:sp>
        <p:nvSpPr>
          <p:cNvPr id="18" name="PlaceHolder 4"/>
          <p:cNvSpPr>
            <a:spLocks noGrp="1"/>
          </p:cNvSpPr>
          <p:nvPr>
            <p:ph type="body"/>
          </p:nvPr>
        </p:nvSpPr>
        <p:spPr>
          <a:xfrm>
            <a:off x="6232320" y="1600200"/>
            <a:ext cx="5354400" cy="4525560"/>
          </a:xfrm>
          <a:prstGeom prst="rect">
            <a:avLst/>
          </a:prstGeom>
        </p:spPr>
        <p:txBody>
          <a:bodyPr lIns="0" tIns="0" rIns="0" bIns="0"/>
          <a:lstStyle/>
          <a:p>
            <a:endParaRPr/>
          </a:p>
        </p:txBody>
      </p:sp>
    </p:spTree>
    <p:extLst>
      <p:ext uri="{BB962C8B-B14F-4D97-AF65-F5344CB8AC3E}">
        <p14:creationId xmlns:p14="http://schemas.microsoft.com/office/powerpoint/2010/main" val="11260733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0" name="PlaceHolder 2"/>
          <p:cNvSpPr>
            <a:spLocks noGrp="1"/>
          </p:cNvSpPr>
          <p:nvPr>
            <p:ph type="body"/>
          </p:nvPr>
        </p:nvSpPr>
        <p:spPr>
          <a:xfrm>
            <a:off x="609600" y="1600200"/>
            <a:ext cx="5354400" cy="4525560"/>
          </a:xfrm>
          <a:prstGeom prst="rect">
            <a:avLst/>
          </a:prstGeom>
        </p:spPr>
        <p:txBody>
          <a:bodyPr lIns="0" tIns="0" rIns="0" bIns="0"/>
          <a:lstStyle/>
          <a:p>
            <a:endParaRPr/>
          </a:p>
        </p:txBody>
      </p:sp>
      <p:sp>
        <p:nvSpPr>
          <p:cNvPr id="21"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22" name="PlaceHolder 4"/>
          <p:cNvSpPr>
            <a:spLocks noGrp="1"/>
          </p:cNvSpPr>
          <p:nvPr>
            <p:ph type="body"/>
          </p:nvPr>
        </p:nvSpPr>
        <p:spPr>
          <a:xfrm>
            <a:off x="6232320" y="3964320"/>
            <a:ext cx="5354400" cy="2158560"/>
          </a:xfrm>
          <a:prstGeom prst="rect">
            <a:avLst/>
          </a:prstGeom>
        </p:spPr>
        <p:txBody>
          <a:bodyPr lIns="0" tIns="0" rIns="0" bIns="0"/>
          <a:lstStyle/>
          <a:p>
            <a:endParaRPr/>
          </a:p>
        </p:txBody>
      </p:sp>
    </p:spTree>
    <p:extLst>
      <p:ext uri="{BB962C8B-B14F-4D97-AF65-F5344CB8AC3E}">
        <p14:creationId xmlns:p14="http://schemas.microsoft.com/office/powerpoint/2010/main" val="11868129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4"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25"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26" name="PlaceHolder 4"/>
          <p:cNvSpPr>
            <a:spLocks noGrp="1"/>
          </p:cNvSpPr>
          <p:nvPr>
            <p:ph type="body"/>
          </p:nvPr>
        </p:nvSpPr>
        <p:spPr>
          <a:xfrm>
            <a:off x="609600" y="3964320"/>
            <a:ext cx="10972320" cy="2158560"/>
          </a:xfrm>
          <a:prstGeom prst="rect">
            <a:avLst/>
          </a:prstGeom>
        </p:spPr>
        <p:txBody>
          <a:bodyPr lIns="0" tIns="0" rIns="0" bIns="0"/>
          <a:lstStyle/>
          <a:p>
            <a:endParaRPr/>
          </a:p>
        </p:txBody>
      </p:sp>
    </p:spTree>
    <p:extLst>
      <p:ext uri="{BB962C8B-B14F-4D97-AF65-F5344CB8AC3E}">
        <p14:creationId xmlns:p14="http://schemas.microsoft.com/office/powerpoint/2010/main" val="10730753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8" name="PlaceHolder 2"/>
          <p:cNvSpPr>
            <a:spLocks noGrp="1"/>
          </p:cNvSpPr>
          <p:nvPr>
            <p:ph type="body"/>
          </p:nvPr>
        </p:nvSpPr>
        <p:spPr>
          <a:xfrm>
            <a:off x="609600" y="1600200"/>
            <a:ext cx="10972320" cy="2158560"/>
          </a:xfrm>
          <a:prstGeom prst="rect">
            <a:avLst/>
          </a:prstGeom>
        </p:spPr>
        <p:txBody>
          <a:bodyPr lIns="0" tIns="0" rIns="0" bIns="0"/>
          <a:lstStyle/>
          <a:p>
            <a:endParaRPr/>
          </a:p>
        </p:txBody>
      </p:sp>
      <p:sp>
        <p:nvSpPr>
          <p:cNvPr id="29" name="PlaceHolder 3"/>
          <p:cNvSpPr>
            <a:spLocks noGrp="1"/>
          </p:cNvSpPr>
          <p:nvPr>
            <p:ph type="body"/>
          </p:nvPr>
        </p:nvSpPr>
        <p:spPr>
          <a:xfrm>
            <a:off x="609600" y="3964320"/>
            <a:ext cx="10972320" cy="2158560"/>
          </a:xfrm>
          <a:prstGeom prst="rect">
            <a:avLst/>
          </a:prstGeom>
        </p:spPr>
        <p:txBody>
          <a:bodyPr lIns="0" tIns="0" rIns="0" bIns="0"/>
          <a:lstStyle/>
          <a:p>
            <a:endParaRPr/>
          </a:p>
        </p:txBody>
      </p:sp>
    </p:spTree>
    <p:extLst>
      <p:ext uri="{BB962C8B-B14F-4D97-AF65-F5344CB8AC3E}">
        <p14:creationId xmlns:p14="http://schemas.microsoft.com/office/powerpoint/2010/main" val="7055250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31"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32"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33" name="PlaceHolder 4"/>
          <p:cNvSpPr>
            <a:spLocks noGrp="1"/>
          </p:cNvSpPr>
          <p:nvPr>
            <p:ph type="body"/>
          </p:nvPr>
        </p:nvSpPr>
        <p:spPr>
          <a:xfrm>
            <a:off x="6232320" y="3964320"/>
            <a:ext cx="5354400" cy="2158560"/>
          </a:xfrm>
          <a:prstGeom prst="rect">
            <a:avLst/>
          </a:prstGeom>
        </p:spPr>
        <p:txBody>
          <a:bodyPr lIns="0" tIns="0" rIns="0" bIns="0"/>
          <a:lstStyle/>
          <a:p>
            <a:endParaRPr/>
          </a:p>
        </p:txBody>
      </p:sp>
      <p:sp>
        <p:nvSpPr>
          <p:cNvPr id="34" name="PlaceHolder 5"/>
          <p:cNvSpPr>
            <a:spLocks noGrp="1"/>
          </p:cNvSpPr>
          <p:nvPr>
            <p:ph type="body"/>
          </p:nvPr>
        </p:nvSpPr>
        <p:spPr>
          <a:xfrm>
            <a:off x="609600" y="3964320"/>
            <a:ext cx="5354400" cy="2158560"/>
          </a:xfrm>
          <a:prstGeom prst="rect">
            <a:avLst/>
          </a:prstGeom>
        </p:spPr>
        <p:txBody>
          <a:bodyPr lIns="0" tIns="0" rIns="0" bIns="0"/>
          <a:lstStyle/>
          <a:p>
            <a:endParaRPr/>
          </a:p>
        </p:txBody>
      </p:sp>
    </p:spTree>
    <p:extLst>
      <p:ext uri="{BB962C8B-B14F-4D97-AF65-F5344CB8AC3E}">
        <p14:creationId xmlns:p14="http://schemas.microsoft.com/office/powerpoint/2010/main" val="31005967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600200"/>
            <a:ext cx="7566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600200"/>
            <a:ext cx="7566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36" name="PlaceHolder 2"/>
          <p:cNvSpPr>
            <a:spLocks noGrp="1"/>
          </p:cNvSpPr>
          <p:nvPr>
            <p:ph type="body"/>
          </p:nvPr>
        </p:nvSpPr>
        <p:spPr>
          <a:xfrm>
            <a:off x="609600" y="1600200"/>
            <a:ext cx="10972320" cy="4525560"/>
          </a:xfrm>
          <a:prstGeom prst="rect">
            <a:avLst/>
          </a:prstGeom>
        </p:spPr>
        <p:txBody>
          <a:bodyPr lIns="0" tIns="0" rIns="0" bIns="0"/>
          <a:lstStyle/>
          <a:p>
            <a:endParaRPr/>
          </a:p>
        </p:txBody>
      </p:sp>
      <p:sp>
        <p:nvSpPr>
          <p:cNvPr id="37" name="PlaceHolder 3"/>
          <p:cNvSpPr>
            <a:spLocks noGrp="1"/>
          </p:cNvSpPr>
          <p:nvPr>
            <p:ph type="body"/>
          </p:nvPr>
        </p:nvSpPr>
        <p:spPr>
          <a:xfrm>
            <a:off x="609600" y="1600200"/>
            <a:ext cx="10972320" cy="4525560"/>
          </a:xfrm>
          <a:prstGeom prst="rect">
            <a:avLst/>
          </a:prstGeom>
        </p:spPr>
        <p:txBody>
          <a:bodyPr lIns="0" tIns="0" rIns="0" bIns="0"/>
          <a:lstStyle/>
          <a:p>
            <a:endParaRPr/>
          </a:p>
        </p:txBody>
      </p:sp>
    </p:spTree>
    <p:extLst>
      <p:ext uri="{BB962C8B-B14F-4D97-AF65-F5344CB8AC3E}">
        <p14:creationId xmlns:p14="http://schemas.microsoft.com/office/powerpoint/2010/main" val="30165588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a:spLocks noChangeArrowheads="1"/>
          </p:cNvSpPr>
          <p:nvPr userDrawn="1"/>
        </p:nvSpPr>
        <p:spPr bwMode="auto">
          <a:xfrm>
            <a:off x="0" y="6597650"/>
            <a:ext cx="12192000" cy="260350"/>
          </a:xfrm>
          <a:prstGeom prst="rect">
            <a:avLst/>
          </a:prstGeom>
          <a:solidFill>
            <a:srgbClr val="000000"/>
          </a:solid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u-RU" altLang="ru-RU" smtClean="0">
              <a:solidFill>
                <a:srgbClr val="FFFFFF"/>
              </a:solidFill>
            </a:endParaRPr>
          </a:p>
        </p:txBody>
      </p:sp>
      <p:sp>
        <p:nvSpPr>
          <p:cNvPr id="3" name="Номер слайда 5"/>
          <p:cNvSpPr txBox="1">
            <a:spLocks/>
          </p:cNvSpPr>
          <p:nvPr userDrawn="1"/>
        </p:nvSpPr>
        <p:spPr bwMode="auto">
          <a:xfrm>
            <a:off x="9364663" y="6569075"/>
            <a:ext cx="2844800" cy="476250"/>
          </a:xfrm>
          <a:prstGeom prst="rect">
            <a:avLst/>
          </a:prstGeom>
          <a:noFill/>
          <a:ln>
            <a:noFill/>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4A6C4A9-501B-4D00-8A29-248158569492}" type="slidenum">
              <a:rPr lang="es-ES" altLang="ru-RU" sz="1400">
                <a:solidFill>
                  <a:srgbClr val="FFFFFF"/>
                </a:solidFill>
              </a:rPr>
              <a:pPr algn="r" eaLnBrk="1" hangingPunct="1"/>
              <a:t>‹#›</a:t>
            </a:fld>
            <a:endParaRPr lang="es-ES" altLang="ru-RU" sz="1400">
              <a:solidFill>
                <a:srgbClr val="FFFFFF"/>
              </a:solidFill>
            </a:endParaRPr>
          </a:p>
        </p:txBody>
      </p:sp>
      <p:sp>
        <p:nvSpPr>
          <p:cNvPr id="4" name="Прямоугольник 3"/>
          <p:cNvSpPr>
            <a:spLocks noChangeArrowheads="1"/>
          </p:cNvSpPr>
          <p:nvPr userDrawn="1"/>
        </p:nvSpPr>
        <p:spPr bwMode="auto">
          <a:xfrm>
            <a:off x="5253038" y="6551613"/>
            <a:ext cx="106521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smtClean="0">
                <a:solidFill>
                  <a:srgbClr val="FFFFFF"/>
                </a:solidFill>
              </a:rPr>
              <a:t>V. Matveev</a:t>
            </a:r>
            <a:endParaRPr lang="ru-RU" altLang="ru-RU" sz="1400" smtClean="0">
              <a:solidFill>
                <a:srgbClr val="FFFFFF"/>
              </a:solidFill>
            </a:endParaRPr>
          </a:p>
        </p:txBody>
      </p:sp>
      <p:sp>
        <p:nvSpPr>
          <p:cNvPr id="5" name="Прямоугольник 4"/>
          <p:cNvSpPr>
            <a:spLocks noChangeArrowheads="1"/>
          </p:cNvSpPr>
          <p:nvPr userDrawn="1"/>
        </p:nvSpPr>
        <p:spPr bwMode="auto">
          <a:xfrm>
            <a:off x="46038" y="6564313"/>
            <a:ext cx="13811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rgbClr val="FFFFFF"/>
                </a:solidFill>
              </a:rPr>
              <a:t>JINR Overview</a:t>
            </a:r>
            <a:endParaRPr lang="ru-RU" altLang="ru-RU" sz="1400" dirty="0" smtClean="0">
              <a:solidFill>
                <a:srgbClr val="FFFFFF"/>
              </a:solidFill>
            </a:endParaRPr>
          </a:p>
        </p:txBody>
      </p:sp>
    </p:spTree>
    <p:extLst>
      <p:ext uri="{BB962C8B-B14F-4D97-AF65-F5344CB8AC3E}">
        <p14:creationId xmlns:p14="http://schemas.microsoft.com/office/powerpoint/2010/main" val="313302426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4745"/>
            <a:ext cx="10363200" cy="2475708"/>
          </a:xfrm>
        </p:spPr>
        <p:txBody>
          <a:bodyPr>
            <a:noAutofit/>
          </a:bodyPr>
          <a:lstStyle>
            <a:lvl1pPr algn="ctr">
              <a:defRPr sz="3600"/>
            </a:lvl1pPr>
          </a:lstStyle>
          <a:p>
            <a:r>
              <a:rPr lang="ru-RU" smtClean="0"/>
              <a:t>Образец заголовка</a:t>
            </a:r>
            <a:endParaRPr lang="en-GB" dirty="0"/>
          </a:p>
        </p:txBody>
      </p:sp>
      <p:sp>
        <p:nvSpPr>
          <p:cNvPr id="3" name="Subtitle 2"/>
          <p:cNvSpPr>
            <a:spLocks noGrp="1"/>
          </p:cNvSpPr>
          <p:nvPr>
            <p:ph type="subTitle" idx="1"/>
          </p:nvPr>
        </p:nvSpPr>
        <p:spPr>
          <a:xfrm>
            <a:off x="1828800" y="3813045"/>
            <a:ext cx="8534400" cy="790939"/>
          </a:xfrm>
        </p:spPr>
        <p:txBody>
          <a:bodyPr/>
          <a:lstStyle>
            <a:lvl1pPr marL="0" indent="0" algn="ctr">
              <a:buNone/>
              <a:defRPr baseline="0">
                <a:solidFill>
                  <a:srgbClr val="00009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ru-RU" smtClean="0"/>
              <a:t>Образец подзаголовка</a:t>
            </a:r>
            <a:endParaRPr lang="en-GB" dirty="0"/>
          </a:p>
        </p:txBody>
      </p:sp>
      <p:sp>
        <p:nvSpPr>
          <p:cNvPr id="12" name="Text Placeholder 11"/>
          <p:cNvSpPr>
            <a:spLocks noGrp="1"/>
          </p:cNvSpPr>
          <p:nvPr>
            <p:ph type="body" sz="quarter" idx="10"/>
          </p:nvPr>
        </p:nvSpPr>
        <p:spPr>
          <a:xfrm>
            <a:off x="1295468" y="164640"/>
            <a:ext cx="9409045" cy="575733"/>
          </a:xfrm>
        </p:spPr>
        <p:txBody>
          <a:bodyPr anchor="ctr"/>
          <a:lstStyle>
            <a:lvl1pPr marL="0" indent="0" algn="l">
              <a:buNone/>
              <a:defRPr b="1" baseline="0">
                <a:solidFill>
                  <a:srgbClr val="000099"/>
                </a:solidFill>
              </a:defRPr>
            </a:lvl1pPr>
          </a:lstStyle>
          <a:p>
            <a:pPr lvl="0"/>
            <a:r>
              <a:rPr lang="ru-RU" smtClean="0"/>
              <a:t>Образец текста</a:t>
            </a:r>
          </a:p>
        </p:txBody>
      </p:sp>
      <p:sp>
        <p:nvSpPr>
          <p:cNvPr id="17" name="Text Placeholder 16"/>
          <p:cNvSpPr>
            <a:spLocks noGrp="1"/>
          </p:cNvSpPr>
          <p:nvPr>
            <p:ph type="body" sz="quarter" idx="11"/>
          </p:nvPr>
        </p:nvSpPr>
        <p:spPr>
          <a:xfrm>
            <a:off x="47328" y="164640"/>
            <a:ext cx="1152128" cy="575733"/>
          </a:xfrm>
        </p:spPr>
        <p:txBody>
          <a:bodyPr anchor="ctr"/>
          <a:lstStyle>
            <a:lvl1pPr marL="0" indent="0" algn="l">
              <a:buNone/>
              <a:defRPr b="1"/>
            </a:lvl1pPr>
          </a:lstStyle>
          <a:p>
            <a:pPr lvl="0"/>
            <a:r>
              <a:rPr lang="ru-RU" smtClean="0"/>
              <a:t>Образец текста</a:t>
            </a:r>
          </a:p>
        </p:txBody>
      </p:sp>
      <p:sp>
        <p:nvSpPr>
          <p:cNvPr id="19" name="Text Placeholder 18"/>
          <p:cNvSpPr>
            <a:spLocks noGrp="1"/>
          </p:cNvSpPr>
          <p:nvPr>
            <p:ph type="body" sz="quarter" idx="12"/>
          </p:nvPr>
        </p:nvSpPr>
        <p:spPr>
          <a:xfrm>
            <a:off x="1824917" y="4869162"/>
            <a:ext cx="8549931" cy="1632181"/>
          </a:xfrm>
        </p:spPr>
        <p:txBody>
          <a:bodyPr anchor="ctr"/>
          <a:lstStyle>
            <a:lvl1pPr marL="0" indent="0" algn="ctr">
              <a:buNone/>
              <a:defRPr lang="en-US" i="1" baseline="0" dirty="0" smtClean="0"/>
            </a:lvl1pPr>
            <a:lvl2pPr marL="457189" indent="0">
              <a:buNone/>
              <a:defRPr lang="en-US" dirty="0" smtClean="0"/>
            </a:lvl2pPr>
            <a:lvl3pPr marL="914378" indent="0">
              <a:buNone/>
              <a:defRPr lang="en-US" dirty="0" smtClean="0"/>
            </a:lvl3pPr>
            <a:lvl4pPr marL="1371566" indent="0">
              <a:buFont typeface="Arial" panose="020B0604020202020204" pitchFamily="34" charset="0"/>
              <a:buNone/>
              <a:defRPr lang="en-US" dirty="0" smtClean="0"/>
            </a:lvl4pPr>
            <a:lvl5pPr marL="1828754" indent="0">
              <a:buNone/>
              <a:defRPr lang="en-GB" dirty="0"/>
            </a:lvl5pPr>
          </a:lstStyle>
          <a:p>
            <a:pPr lvl="0"/>
            <a:r>
              <a:rPr lang="ru-RU" smtClean="0"/>
              <a:t>Образец текста</a:t>
            </a:r>
          </a:p>
        </p:txBody>
      </p:sp>
      <p:sp>
        <p:nvSpPr>
          <p:cNvPr id="8" name="Text Placeholder 18"/>
          <p:cNvSpPr>
            <a:spLocks noGrp="1"/>
          </p:cNvSpPr>
          <p:nvPr>
            <p:ph type="body" sz="quarter" idx="13"/>
          </p:nvPr>
        </p:nvSpPr>
        <p:spPr>
          <a:xfrm>
            <a:off x="0" y="6597352"/>
            <a:ext cx="12192000" cy="260648"/>
          </a:xfrm>
        </p:spPr>
        <p:txBody>
          <a:bodyPr anchor="ctr">
            <a:noAutofit/>
          </a:bodyPr>
          <a:lstStyle>
            <a:lvl1pPr marL="0" indent="0" algn="ctr">
              <a:buNone/>
              <a:defRPr lang="en-US" sz="1125" i="0" baseline="0" dirty="0" smtClean="0"/>
            </a:lvl1pPr>
            <a:lvl2pPr marL="457189" indent="0">
              <a:buNone/>
              <a:defRPr lang="en-US" dirty="0" smtClean="0"/>
            </a:lvl2pPr>
            <a:lvl3pPr marL="914378" indent="0">
              <a:buNone/>
              <a:defRPr lang="en-US" dirty="0" smtClean="0"/>
            </a:lvl3pPr>
            <a:lvl4pPr marL="1371566" indent="0">
              <a:buFont typeface="Arial" panose="020B0604020202020204" pitchFamily="34" charset="0"/>
              <a:buNone/>
              <a:defRPr lang="en-US" dirty="0" smtClean="0"/>
            </a:lvl4pPr>
            <a:lvl5pPr marL="1828754" indent="0">
              <a:buNone/>
              <a:defRPr lang="en-GB" dirty="0"/>
            </a:lvl5pPr>
          </a:lstStyle>
          <a:p>
            <a:pPr lvl="0"/>
            <a:r>
              <a:rPr lang="ru-RU" smtClean="0"/>
              <a:t>Образец текста</a:t>
            </a:r>
          </a:p>
        </p:txBody>
      </p:sp>
    </p:spTree>
    <p:extLst>
      <p:ext uri="{BB962C8B-B14F-4D97-AF65-F5344CB8AC3E}">
        <p14:creationId xmlns:p14="http://schemas.microsoft.com/office/powerpoint/2010/main" val="101382831"/>
      </p:ext>
    </p:extLst>
  </p:cSld>
  <p:clrMapOvr>
    <a:masterClrMapping/>
  </p:clrMapOvr>
  <p:transition spd="slow">
    <p:push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p:txBody>
          <a:bodyPr/>
          <a:lstStyle>
            <a:lvl1pPr>
              <a:defRPr/>
            </a:lvl1pPr>
          </a:lstStyle>
          <a:p>
            <a:pPr>
              <a:defRPr/>
            </a:pPr>
            <a:endParaRPr lang="en-US"/>
          </a:p>
        </p:txBody>
      </p:sp>
      <p:sp>
        <p:nvSpPr>
          <p:cNvPr id="3" name="Rectangle 5"/>
          <p:cNvSpPr>
            <a:spLocks noGrp="1" noChangeArrowheads="1"/>
          </p:cNvSpPr>
          <p:nvPr>
            <p:ph type="ftr" idx="11"/>
          </p:nvPr>
        </p:nvSpPr>
        <p:spPr/>
        <p:txBody>
          <a:bodyPr/>
          <a:lstStyle>
            <a:lvl1pPr>
              <a:defRPr/>
            </a:lvl1pPr>
          </a:lstStyle>
          <a:p>
            <a:pPr>
              <a:defRPr/>
            </a:pPr>
            <a:endParaRPr lang="en-US"/>
          </a:p>
        </p:txBody>
      </p:sp>
      <p:sp>
        <p:nvSpPr>
          <p:cNvPr id="4" name="Rectangle 6"/>
          <p:cNvSpPr>
            <a:spLocks noGrp="1" noChangeArrowheads="1"/>
          </p:cNvSpPr>
          <p:nvPr>
            <p:ph type="sldNum" idx="12"/>
          </p:nvPr>
        </p:nvSpPr>
        <p:spPr/>
        <p:txBody>
          <a:bodyPr/>
          <a:lstStyle>
            <a:lvl1pPr>
              <a:defRPr>
                <a:cs typeface="Droid Sans Fallback"/>
              </a:defRPr>
            </a:lvl1pPr>
          </a:lstStyle>
          <a:p>
            <a:fld id="{6F1EE5D6-9A93-42F2-A153-8EBBC64801BD}" type="slidenum">
              <a:rPr lang="en-US" altLang="ru-RU"/>
              <a:pPr/>
              <a:t>‹#›</a:t>
            </a:fld>
            <a:endParaRPr lang="en-US" altLang="ru-RU"/>
          </a:p>
        </p:txBody>
      </p:sp>
    </p:spTree>
    <p:extLst>
      <p:ext uri="{BB962C8B-B14F-4D97-AF65-F5344CB8AC3E}">
        <p14:creationId xmlns:p14="http://schemas.microsoft.com/office/powerpoint/2010/main" val="10188841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1124748"/>
            <a:ext cx="10972800" cy="5472607"/>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18170038"/>
      </p:ext>
    </p:extLst>
  </p:cSld>
  <p:clrMapOvr>
    <a:masterClrMapping/>
  </p:clrMapOvr>
  <p:transition spd="slow">
    <p:push dir="d"/>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335360" y="1124747"/>
            <a:ext cx="5384800" cy="4525433"/>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480043" y="1124744"/>
            <a:ext cx="5384800" cy="5472608"/>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9" name="Text Placeholder 8"/>
          <p:cNvSpPr>
            <a:spLocks noGrp="1"/>
          </p:cNvSpPr>
          <p:nvPr>
            <p:ph type="body" sz="quarter" idx="10"/>
          </p:nvPr>
        </p:nvSpPr>
        <p:spPr>
          <a:xfrm>
            <a:off x="335362" y="5829303"/>
            <a:ext cx="5377524" cy="768351"/>
          </a:xfrm>
        </p:spPr>
        <p:txBody>
          <a:bodyPr anchor="ctr"/>
          <a:lstStyle>
            <a:lvl1pPr marL="0" indent="0" algn="ctr">
              <a:buNone/>
              <a:defRPr sz="2025"/>
            </a:lvl1pPr>
            <a:lvl2pPr marL="457189" indent="0">
              <a:buNone/>
              <a:defRPr/>
            </a:lvl2pPr>
            <a:lvl3pPr marL="914378" indent="0">
              <a:buNone/>
              <a:defRPr/>
            </a:lvl3pPr>
            <a:lvl4pPr marL="1371566" indent="0">
              <a:buFont typeface="Arial" panose="020B0604020202020204" pitchFamily="34" charset="0"/>
              <a:buNone/>
              <a:defRPr/>
            </a:lvl4pPr>
            <a:lvl5pPr marL="1828754" indent="0">
              <a:buNone/>
              <a:defRPr/>
            </a:lvl5pPr>
          </a:lstStyle>
          <a:p>
            <a:pPr lvl="0"/>
            <a:r>
              <a:rPr lang="ru-RU" smtClean="0"/>
              <a:t>Образец текста</a:t>
            </a:r>
          </a:p>
        </p:txBody>
      </p:sp>
    </p:spTree>
    <p:extLst>
      <p:ext uri="{BB962C8B-B14F-4D97-AF65-F5344CB8AC3E}">
        <p14:creationId xmlns:p14="http://schemas.microsoft.com/office/powerpoint/2010/main" val="1976890124"/>
      </p:ext>
    </p:extLst>
  </p:cSld>
  <p:clrMapOvr>
    <a:masterClrMapping/>
  </p:clrMapOvr>
  <p:transition spd="slow">
    <p:push dir="d"/>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335360" y="1124747"/>
            <a:ext cx="5384800" cy="4525433"/>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480043" y="1124747"/>
            <a:ext cx="5384800" cy="4525433"/>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Text Placeholder 8"/>
          <p:cNvSpPr>
            <a:spLocks noGrp="1"/>
          </p:cNvSpPr>
          <p:nvPr>
            <p:ph type="body" sz="quarter" idx="10"/>
          </p:nvPr>
        </p:nvSpPr>
        <p:spPr>
          <a:xfrm>
            <a:off x="335362" y="5829303"/>
            <a:ext cx="5377524" cy="768351"/>
          </a:xfrm>
        </p:spPr>
        <p:txBody>
          <a:bodyPr anchor="ctr"/>
          <a:lstStyle>
            <a:lvl1pPr marL="0" indent="0" algn="ctr">
              <a:buNone/>
              <a:defRPr sz="2025"/>
            </a:lvl1pPr>
            <a:lvl2pPr marL="457189" indent="0">
              <a:buNone/>
              <a:defRPr/>
            </a:lvl2pPr>
            <a:lvl3pPr marL="914378" indent="0">
              <a:buNone/>
              <a:defRPr/>
            </a:lvl3pPr>
            <a:lvl4pPr marL="1371566" indent="0">
              <a:buFont typeface="Arial" panose="020B0604020202020204" pitchFamily="34" charset="0"/>
              <a:buNone/>
              <a:defRPr/>
            </a:lvl4pPr>
            <a:lvl5pPr marL="1828754" indent="0">
              <a:buNone/>
              <a:defRPr/>
            </a:lvl5pPr>
          </a:lstStyle>
          <a:p>
            <a:pPr lvl="0"/>
            <a:r>
              <a:rPr lang="ru-RU" smtClean="0"/>
              <a:t>Образец текста</a:t>
            </a:r>
          </a:p>
        </p:txBody>
      </p:sp>
      <p:sp>
        <p:nvSpPr>
          <p:cNvPr id="8" name="Text Placeholder 8"/>
          <p:cNvSpPr>
            <a:spLocks noGrp="1"/>
          </p:cNvSpPr>
          <p:nvPr>
            <p:ph type="body" sz="quarter" idx="11"/>
          </p:nvPr>
        </p:nvSpPr>
        <p:spPr>
          <a:xfrm>
            <a:off x="6480044" y="5829269"/>
            <a:ext cx="5401333" cy="768351"/>
          </a:xfrm>
        </p:spPr>
        <p:txBody>
          <a:bodyPr anchor="ctr"/>
          <a:lstStyle>
            <a:lvl1pPr marL="0" indent="0" algn="ctr">
              <a:buNone/>
              <a:defRPr sz="2025"/>
            </a:lvl1pPr>
            <a:lvl2pPr marL="457189" indent="0">
              <a:buNone/>
              <a:defRPr/>
            </a:lvl2pPr>
            <a:lvl3pPr marL="914378" indent="0">
              <a:buNone/>
              <a:defRPr/>
            </a:lvl3pPr>
            <a:lvl4pPr marL="1371566" indent="0">
              <a:buFont typeface="Arial" panose="020B0604020202020204" pitchFamily="34" charset="0"/>
              <a:buNone/>
              <a:defRPr/>
            </a:lvl4pPr>
            <a:lvl5pPr marL="1828754" indent="0">
              <a:buNone/>
              <a:defRPr/>
            </a:lvl5pPr>
          </a:lstStyle>
          <a:p>
            <a:pPr lvl="0"/>
            <a:r>
              <a:rPr lang="ru-RU" smtClean="0"/>
              <a:t>Образец текста</a:t>
            </a:r>
          </a:p>
        </p:txBody>
      </p:sp>
    </p:spTree>
    <p:extLst>
      <p:ext uri="{BB962C8B-B14F-4D97-AF65-F5344CB8AC3E}">
        <p14:creationId xmlns:p14="http://schemas.microsoft.com/office/powerpoint/2010/main" val="3788065264"/>
      </p:ext>
    </p:extLst>
  </p:cSld>
  <p:clrMapOvr>
    <a:masterClrMapping/>
  </p:clrMapOvr>
  <p:transition spd="slow">
    <p:push dir="d"/>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197429061"/>
      </p:ext>
    </p:extLst>
  </p:cSld>
  <p:clrMapOvr>
    <a:masterClrMapping/>
  </p:clrMapOvr>
  <p:transition spd="slow">
    <p:push dir="d"/>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extLst>
      <p:ext uri="{BB962C8B-B14F-4D97-AF65-F5344CB8AC3E}">
        <p14:creationId xmlns:p14="http://schemas.microsoft.com/office/powerpoint/2010/main" val="42661644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365751" rIns="365751" anchorCtr="1"/>
          <a:lstStyle>
            <a:lvl1pPr algn="ctr">
              <a:defRPr sz="2850">
                <a:solidFill>
                  <a:srgbClr val="262626"/>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695195" y="4352547"/>
            <a:ext cx="6801612" cy="1239895"/>
          </a:xfrm>
          <a:noFill/>
        </p:spPr>
        <p:txBody>
          <a:bodyPr/>
          <a:lstStyle>
            <a:lvl1pPr marL="0" indent="0" algn="ctr">
              <a:buNone/>
              <a:defRPr sz="1500">
                <a:solidFill>
                  <a:schemeClr val="tx1">
                    <a:lumMod val="75000"/>
                    <a:lumOff val="2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endParaRPr lang="en-US" dirty="0"/>
          </a:p>
        </p:txBody>
      </p:sp>
    </p:spTree>
    <p:extLst>
      <p:ext uri="{BB962C8B-B14F-4D97-AF65-F5344CB8AC3E}">
        <p14:creationId xmlns:p14="http://schemas.microsoft.com/office/powerpoint/2010/main" val="369280695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1500" b="1"/>
            </a:lvl1pPr>
          </a:lstStyle>
          <a:p>
            <a:r>
              <a:rPr lang="ru-RU" smtClean="0"/>
              <a:t>Образец заголовка</a:t>
            </a:r>
            <a:endParaRPr lang="ru-RU"/>
          </a:p>
        </p:txBody>
      </p:sp>
      <p:sp>
        <p:nvSpPr>
          <p:cNvPr id="3" name="Содержимое 2"/>
          <p:cNvSpPr>
            <a:spLocks noGrp="1"/>
          </p:cNvSpPr>
          <p:nvPr>
            <p:ph idx="1"/>
          </p:nvPr>
        </p:nvSpPr>
        <p:spPr>
          <a:xfrm>
            <a:off x="4766735"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Rectangle 4"/>
          <p:cNvSpPr>
            <a:spLocks noGrp="1" noChangeArrowheads="1"/>
          </p:cNvSpPr>
          <p:nvPr>
            <p:ph type="dt" idx="10"/>
          </p:nvPr>
        </p:nvSpPr>
        <p:spPr/>
        <p:txBody>
          <a:bodyPr/>
          <a:lstStyle>
            <a:lvl1pPr>
              <a:defRPr/>
            </a:lvl1pPr>
          </a:lstStyle>
          <a:p>
            <a:pPr>
              <a:defRPr/>
            </a:pPr>
            <a:endParaRPr lang="en-US"/>
          </a:p>
        </p:txBody>
      </p:sp>
      <p:sp>
        <p:nvSpPr>
          <p:cNvPr id="6" name="Rectangle 5"/>
          <p:cNvSpPr>
            <a:spLocks noGrp="1" noChangeArrowheads="1"/>
          </p:cNvSpPr>
          <p:nvPr>
            <p:ph type="ftr" idx="11"/>
          </p:nvPr>
        </p:nvSpPr>
        <p:spPr/>
        <p:txBody>
          <a:bodyPr/>
          <a:lstStyle>
            <a:lvl1pPr>
              <a:defRPr/>
            </a:lvl1pPr>
          </a:lstStyle>
          <a:p>
            <a:pPr>
              <a:defRPr/>
            </a:pPr>
            <a:endParaRPr lang="en-US"/>
          </a:p>
        </p:txBody>
      </p:sp>
      <p:sp>
        <p:nvSpPr>
          <p:cNvPr id="7" name="Rectangle 6"/>
          <p:cNvSpPr>
            <a:spLocks noGrp="1" noChangeArrowheads="1"/>
          </p:cNvSpPr>
          <p:nvPr>
            <p:ph type="sldNum" idx="12"/>
          </p:nvPr>
        </p:nvSpPr>
        <p:spPr/>
        <p:txBody>
          <a:bodyPr/>
          <a:lstStyle>
            <a:lvl1pPr>
              <a:defRPr>
                <a:cs typeface="Droid Sans Fallback"/>
              </a:defRPr>
            </a:lvl1pPr>
          </a:lstStyle>
          <a:p>
            <a:fld id="{6ECC06DA-813C-4228-8F60-1899A67F3D18}" type="slidenum">
              <a:rPr lang="en-US" altLang="ru-RU"/>
              <a:pPr/>
              <a:t>‹#›</a:t>
            </a:fld>
            <a:endParaRPr lang="en-US" altLang="ru-RU"/>
          </a:p>
        </p:txBody>
      </p:sp>
    </p:spTree>
    <p:extLst>
      <p:ext uri="{BB962C8B-B14F-4D97-AF65-F5344CB8AC3E}">
        <p14:creationId xmlns:p14="http://schemas.microsoft.com/office/powerpoint/2010/main" val="286079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9" y="4800600"/>
            <a:ext cx="7315200" cy="566738"/>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2389719"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ru-RU" noProof="0" smtClean="0"/>
              <a:t>Вставка рисунка</a:t>
            </a:r>
          </a:p>
        </p:txBody>
      </p:sp>
      <p:sp>
        <p:nvSpPr>
          <p:cNvPr id="4" name="Текст 3"/>
          <p:cNvSpPr>
            <a:spLocks noGrp="1"/>
          </p:cNvSpPr>
          <p:nvPr>
            <p:ph type="body" sz="half" idx="2"/>
          </p:nvPr>
        </p:nvSpPr>
        <p:spPr>
          <a:xfrm>
            <a:off x="2389719"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Rectangle 4"/>
          <p:cNvSpPr>
            <a:spLocks noGrp="1" noChangeArrowheads="1"/>
          </p:cNvSpPr>
          <p:nvPr>
            <p:ph type="dt" idx="10"/>
          </p:nvPr>
        </p:nvSpPr>
        <p:spPr/>
        <p:txBody>
          <a:bodyPr/>
          <a:lstStyle>
            <a:lvl1pPr>
              <a:defRPr/>
            </a:lvl1pPr>
          </a:lstStyle>
          <a:p>
            <a:pPr>
              <a:defRPr/>
            </a:pPr>
            <a:endParaRPr lang="en-US"/>
          </a:p>
        </p:txBody>
      </p:sp>
      <p:sp>
        <p:nvSpPr>
          <p:cNvPr id="6" name="Rectangle 5"/>
          <p:cNvSpPr>
            <a:spLocks noGrp="1" noChangeArrowheads="1"/>
          </p:cNvSpPr>
          <p:nvPr>
            <p:ph type="ftr" idx="11"/>
          </p:nvPr>
        </p:nvSpPr>
        <p:spPr/>
        <p:txBody>
          <a:bodyPr/>
          <a:lstStyle>
            <a:lvl1pPr>
              <a:defRPr/>
            </a:lvl1pPr>
          </a:lstStyle>
          <a:p>
            <a:pPr>
              <a:defRPr/>
            </a:pPr>
            <a:endParaRPr lang="en-US"/>
          </a:p>
        </p:txBody>
      </p:sp>
      <p:sp>
        <p:nvSpPr>
          <p:cNvPr id="7" name="Rectangle 6"/>
          <p:cNvSpPr>
            <a:spLocks noGrp="1" noChangeArrowheads="1"/>
          </p:cNvSpPr>
          <p:nvPr>
            <p:ph type="sldNum" idx="12"/>
          </p:nvPr>
        </p:nvSpPr>
        <p:spPr/>
        <p:txBody>
          <a:bodyPr/>
          <a:lstStyle>
            <a:lvl1pPr>
              <a:defRPr>
                <a:cs typeface="Droid Sans Fallback"/>
              </a:defRPr>
            </a:lvl1pPr>
          </a:lstStyle>
          <a:p>
            <a:fld id="{426E18C4-6193-4ABB-9997-E498B393DBF6}" type="slidenum">
              <a:rPr lang="en-US" altLang="ru-RU"/>
              <a:pPr/>
              <a:t>‹#›</a:t>
            </a:fld>
            <a:endParaRPr lang="en-US" altLang="ru-RU"/>
          </a:p>
        </p:txBody>
      </p:sp>
    </p:spTree>
    <p:extLst>
      <p:ext uri="{BB962C8B-B14F-4D97-AF65-F5344CB8AC3E}">
        <p14:creationId xmlns:p14="http://schemas.microsoft.com/office/powerpoint/2010/main" val="2133580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a:defRPr>
                <a:cs typeface="Droid Sans Fallback"/>
              </a:defRPr>
            </a:lvl1pPr>
          </a:lstStyle>
          <a:p>
            <a:fld id="{FEF82EDA-715C-46B7-B667-2147AA9BEF51}" type="slidenum">
              <a:rPr lang="en-US" altLang="ru-RU"/>
              <a:pPr/>
              <a:t>‹#›</a:t>
            </a:fld>
            <a:endParaRPr lang="en-US" altLang="ru-RU"/>
          </a:p>
        </p:txBody>
      </p:sp>
    </p:spTree>
    <p:extLst>
      <p:ext uri="{BB962C8B-B14F-4D97-AF65-F5344CB8AC3E}">
        <p14:creationId xmlns:p14="http://schemas.microsoft.com/office/powerpoint/2010/main" val="3583465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73050"/>
            <a:ext cx="7842251"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a:defRPr>
                <a:cs typeface="Droid Sans Fallback"/>
              </a:defRPr>
            </a:lvl1pPr>
          </a:lstStyle>
          <a:p>
            <a:fld id="{F487777A-0C0B-4D0D-B2F2-062BD01EC2F5}" type="slidenum">
              <a:rPr lang="en-US" altLang="ru-RU"/>
              <a:pPr/>
              <a:t>‹#›</a:t>
            </a:fld>
            <a:endParaRPr lang="en-US" altLang="ru-RU"/>
          </a:p>
        </p:txBody>
      </p:sp>
    </p:spTree>
    <p:extLst>
      <p:ext uri="{BB962C8B-B14F-4D97-AF65-F5344CB8AC3E}">
        <p14:creationId xmlns:p14="http://schemas.microsoft.com/office/powerpoint/2010/main" val="376839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endParaRPr lang="en-US"/>
          </a:p>
        </p:txBody>
      </p:sp>
      <p:sp>
        <p:nvSpPr>
          <p:cNvPr id="5" name="Нижний колонтитул 2"/>
          <p:cNvSpPr>
            <a:spLocks noGrp="1"/>
          </p:cNvSpPr>
          <p:nvPr>
            <p:ph type="ftr" sz="quarter" idx="11"/>
          </p:nvPr>
        </p:nvSpPr>
        <p:spPr/>
        <p:txBody>
          <a:bodyPr/>
          <a:lstStyle>
            <a:lvl1pPr>
              <a:defRPr/>
            </a:lvl1pPr>
          </a:lstStyle>
          <a:p>
            <a:pPr>
              <a:defRPr/>
            </a:pPr>
            <a:endParaRPr lang="en-US"/>
          </a:p>
        </p:txBody>
      </p:sp>
      <p:sp>
        <p:nvSpPr>
          <p:cNvPr id="6" name="Номер слайда 22"/>
          <p:cNvSpPr>
            <a:spLocks noGrp="1"/>
          </p:cNvSpPr>
          <p:nvPr>
            <p:ph type="sldNum" sz="quarter" idx="12"/>
          </p:nvPr>
        </p:nvSpPr>
        <p:spPr/>
        <p:txBody>
          <a:bodyPr/>
          <a:lstStyle>
            <a:lvl1pPr>
              <a:defRPr/>
            </a:lvl1pPr>
          </a:lstStyle>
          <a:p>
            <a:fld id="{8723C1BB-3499-43E0-B64E-E25E06936AE9}" type="slidenum">
              <a:rPr lang="en-US" altLang="ru-RU"/>
              <a:pPr/>
              <a:t>‹#›</a:t>
            </a:fld>
            <a:endParaRPr lang="en-US" altLang="ru-RU"/>
          </a:p>
        </p:txBody>
      </p:sp>
    </p:spTree>
    <p:extLst>
      <p:ext uri="{BB962C8B-B14F-4D97-AF65-F5344CB8AC3E}">
        <p14:creationId xmlns:p14="http://schemas.microsoft.com/office/powerpoint/2010/main" val="663703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5"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p:txBody>
          <a:bodyPr/>
          <a:lstStyle>
            <a:lvl1pPr>
              <a:defRPr/>
            </a:lvl1pPr>
          </a:lstStyle>
          <a:p>
            <a:pPr>
              <a:defRPr/>
            </a:pPr>
            <a:endParaRPr lang="en-US"/>
          </a:p>
        </p:txBody>
      </p:sp>
      <p:sp>
        <p:nvSpPr>
          <p:cNvPr id="4" name="Rectangle 5"/>
          <p:cNvSpPr>
            <a:spLocks noGrp="1" noChangeArrowheads="1"/>
          </p:cNvSpPr>
          <p:nvPr>
            <p:ph type="ftr" idx="11"/>
          </p:nvPr>
        </p:nvSpPr>
        <p:spPr/>
        <p:txBody>
          <a:bodyPr/>
          <a:lstStyle>
            <a:lvl1pPr>
              <a:defRPr/>
            </a:lvl1pPr>
          </a:lstStyle>
          <a:p>
            <a:pPr>
              <a:defRPr/>
            </a:pPr>
            <a:endParaRPr lang="en-US"/>
          </a:p>
        </p:txBody>
      </p:sp>
      <p:sp>
        <p:nvSpPr>
          <p:cNvPr id="5" name="Rectangle 6"/>
          <p:cNvSpPr>
            <a:spLocks noGrp="1" noChangeArrowheads="1"/>
          </p:cNvSpPr>
          <p:nvPr>
            <p:ph type="sldNum" idx="12"/>
          </p:nvPr>
        </p:nvSpPr>
        <p:spPr/>
        <p:txBody>
          <a:bodyPr/>
          <a:lstStyle>
            <a:lvl1pPr>
              <a:defRPr>
                <a:cs typeface="Droid Sans Fallback"/>
              </a:defRPr>
            </a:lvl1pPr>
          </a:lstStyle>
          <a:p>
            <a:fld id="{99D35EB5-FAD4-49BB-A74C-F4810129FB1C}" type="slidenum">
              <a:rPr lang="en-US" altLang="ru-RU"/>
              <a:pPr/>
              <a:t>‹#›</a:t>
            </a:fld>
            <a:endParaRPr lang="en-US" altLang="ru-RU"/>
          </a:p>
        </p:txBody>
      </p:sp>
    </p:spTree>
    <p:extLst>
      <p:ext uri="{BB962C8B-B14F-4D97-AF65-F5344CB8AC3E}">
        <p14:creationId xmlns:p14="http://schemas.microsoft.com/office/powerpoint/2010/main" val="319593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5"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1" y="1604963"/>
            <a:ext cx="5262035"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1" y="3871916"/>
            <a:ext cx="5262035"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74833" y="1604963"/>
            <a:ext cx="5262035"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p:txBody>
          <a:bodyPr/>
          <a:lstStyle>
            <a:lvl1pPr>
              <a:defRPr/>
            </a:lvl1pPr>
          </a:lstStyle>
          <a:p>
            <a:pPr>
              <a:defRPr/>
            </a:pPr>
            <a:endParaRPr lang="en-US"/>
          </a:p>
        </p:txBody>
      </p:sp>
      <p:sp>
        <p:nvSpPr>
          <p:cNvPr id="7" name="Rectangle 5"/>
          <p:cNvSpPr>
            <a:spLocks noGrp="1" noChangeArrowheads="1"/>
          </p:cNvSpPr>
          <p:nvPr>
            <p:ph type="ftr" idx="11"/>
          </p:nvPr>
        </p:nvSpPr>
        <p:spPr/>
        <p:txBody>
          <a:bodyPr/>
          <a:lstStyle>
            <a:lvl1pPr>
              <a:defRPr/>
            </a:lvl1pPr>
          </a:lstStyle>
          <a:p>
            <a:pPr>
              <a:defRPr/>
            </a:pPr>
            <a:endParaRPr lang="en-US"/>
          </a:p>
        </p:txBody>
      </p:sp>
      <p:sp>
        <p:nvSpPr>
          <p:cNvPr id="8" name="Rectangle 6"/>
          <p:cNvSpPr>
            <a:spLocks noGrp="1" noChangeArrowheads="1"/>
          </p:cNvSpPr>
          <p:nvPr>
            <p:ph type="sldNum" idx="12"/>
          </p:nvPr>
        </p:nvSpPr>
        <p:spPr/>
        <p:txBody>
          <a:bodyPr/>
          <a:lstStyle>
            <a:lvl1pPr>
              <a:defRPr>
                <a:cs typeface="Droid Sans Fallback"/>
              </a:defRPr>
            </a:lvl1pPr>
          </a:lstStyle>
          <a:p>
            <a:fld id="{F5D32F8B-E608-417E-918B-C4BA8AE267CB}" type="slidenum">
              <a:rPr lang="en-US" altLang="ru-RU"/>
              <a:pPr/>
              <a:t>‹#›</a:t>
            </a:fld>
            <a:endParaRPr lang="en-US" altLang="ru-RU"/>
          </a:p>
        </p:txBody>
      </p:sp>
    </p:spTree>
    <p:extLst>
      <p:ext uri="{BB962C8B-B14F-4D97-AF65-F5344CB8AC3E}">
        <p14:creationId xmlns:p14="http://schemas.microsoft.com/office/powerpoint/2010/main" val="536893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2AF14F43-FC33-48C9-BBFD-08BD40FF02B2}" type="slidenum">
              <a:rPr lang="en-US" altLang="ru-RU"/>
              <a:pPr/>
              <a:t>‹#›</a:t>
            </a:fld>
            <a:endParaRPr lang="en-US" altLang="ru-RU"/>
          </a:p>
        </p:txBody>
      </p:sp>
    </p:spTree>
    <p:extLst>
      <p:ext uri="{BB962C8B-B14F-4D97-AF65-F5344CB8AC3E}">
        <p14:creationId xmlns:p14="http://schemas.microsoft.com/office/powerpoint/2010/main" val="3403197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D3DA5C3D-9551-458B-9828-3FB9123FD6CD}" type="slidenum">
              <a:rPr lang="en-US" altLang="ru-RU"/>
              <a:pPr/>
              <a:t>‹#›</a:t>
            </a:fld>
            <a:endParaRPr lang="en-US" altLang="ru-RU"/>
          </a:p>
        </p:txBody>
      </p:sp>
    </p:spTree>
    <p:extLst>
      <p:ext uri="{BB962C8B-B14F-4D97-AF65-F5344CB8AC3E}">
        <p14:creationId xmlns:p14="http://schemas.microsoft.com/office/powerpoint/2010/main" val="2977101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8F1636-0E51-40A7-B7ED-15971DB194C2}" type="slidenum">
              <a:rPr lang="en-US" altLang="ru-RU"/>
              <a:pPr/>
              <a:t>‹#›</a:t>
            </a:fld>
            <a:endParaRPr lang="en-US" altLang="ru-RU"/>
          </a:p>
        </p:txBody>
      </p:sp>
    </p:spTree>
    <p:extLst>
      <p:ext uri="{BB962C8B-B14F-4D97-AF65-F5344CB8AC3E}">
        <p14:creationId xmlns:p14="http://schemas.microsoft.com/office/powerpoint/2010/main" val="3348727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ED819636-1C46-4BDC-B2F1-4A7944651A6F}" type="slidenum">
              <a:rPr lang="en-US" altLang="ru-RU"/>
              <a:pPr/>
              <a:t>‹#›</a:t>
            </a:fld>
            <a:endParaRPr lang="en-US" altLang="ru-RU"/>
          </a:p>
        </p:txBody>
      </p:sp>
    </p:spTree>
    <p:extLst>
      <p:ext uri="{BB962C8B-B14F-4D97-AF65-F5344CB8AC3E}">
        <p14:creationId xmlns:p14="http://schemas.microsoft.com/office/powerpoint/2010/main" val="1541518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49AD5DD-5883-41C5-ACE7-6AA0FBF20EAE}" type="slidenum">
              <a:rPr lang="en-US" altLang="ru-RU"/>
              <a:pPr/>
              <a:t>‹#›</a:t>
            </a:fld>
            <a:endParaRPr lang="en-US" altLang="ru-RU"/>
          </a:p>
        </p:txBody>
      </p:sp>
    </p:spTree>
    <p:extLst>
      <p:ext uri="{BB962C8B-B14F-4D97-AF65-F5344CB8AC3E}">
        <p14:creationId xmlns:p14="http://schemas.microsoft.com/office/powerpoint/2010/main" val="3930597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C88C68-CF09-4D71-B45B-4FE9AA8980DF}" type="slidenum">
              <a:rPr lang="en-US" altLang="ru-RU"/>
              <a:pPr/>
              <a:t>‹#›</a:t>
            </a:fld>
            <a:endParaRPr lang="en-US" altLang="ru-RU"/>
          </a:p>
        </p:txBody>
      </p:sp>
    </p:spTree>
    <p:extLst>
      <p:ext uri="{BB962C8B-B14F-4D97-AF65-F5344CB8AC3E}">
        <p14:creationId xmlns:p14="http://schemas.microsoft.com/office/powerpoint/2010/main" val="2182827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885619BE-3CDC-4F4E-AAE5-AE24D423971D}" type="slidenum">
              <a:rPr lang="en-US" altLang="ru-RU"/>
              <a:pPr/>
              <a:t>‹#›</a:t>
            </a:fld>
            <a:endParaRPr lang="en-US" altLang="ru-RU"/>
          </a:p>
        </p:txBody>
      </p:sp>
    </p:spTree>
    <p:extLst>
      <p:ext uri="{BB962C8B-B14F-4D97-AF65-F5344CB8AC3E}">
        <p14:creationId xmlns:p14="http://schemas.microsoft.com/office/powerpoint/2010/main" val="3354739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261E72FB-B4DE-475A-BDE5-1CF055C35488}" type="slidenum">
              <a:rPr lang="en-US" altLang="ru-RU"/>
              <a:pPr/>
              <a:t>‹#›</a:t>
            </a:fld>
            <a:endParaRPr lang="en-US" altLang="ru-RU"/>
          </a:p>
        </p:txBody>
      </p:sp>
    </p:spTree>
    <p:extLst>
      <p:ext uri="{BB962C8B-B14F-4D97-AF65-F5344CB8AC3E}">
        <p14:creationId xmlns:p14="http://schemas.microsoft.com/office/powerpoint/2010/main" val="251193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endParaRPr lang="en-US"/>
          </a:p>
        </p:txBody>
      </p:sp>
      <p:sp>
        <p:nvSpPr>
          <p:cNvPr id="6" name="Нижний колонтитул 2"/>
          <p:cNvSpPr>
            <a:spLocks noGrp="1"/>
          </p:cNvSpPr>
          <p:nvPr>
            <p:ph type="ftr" sz="quarter" idx="11"/>
          </p:nvPr>
        </p:nvSpPr>
        <p:spPr/>
        <p:txBody>
          <a:bodyPr/>
          <a:lstStyle>
            <a:lvl1pPr>
              <a:defRPr/>
            </a:lvl1pPr>
          </a:lstStyle>
          <a:p>
            <a:pPr>
              <a:defRPr/>
            </a:pPr>
            <a:endParaRPr lang="en-US"/>
          </a:p>
        </p:txBody>
      </p:sp>
      <p:sp>
        <p:nvSpPr>
          <p:cNvPr id="7" name="Номер слайда 22"/>
          <p:cNvSpPr>
            <a:spLocks noGrp="1"/>
          </p:cNvSpPr>
          <p:nvPr>
            <p:ph type="sldNum" sz="quarter" idx="12"/>
          </p:nvPr>
        </p:nvSpPr>
        <p:spPr/>
        <p:txBody>
          <a:bodyPr/>
          <a:lstStyle>
            <a:lvl1pPr>
              <a:defRPr/>
            </a:lvl1pPr>
          </a:lstStyle>
          <a:p>
            <a:fld id="{7F7E7765-06C0-44A9-962B-46F9A851DF80}" type="slidenum">
              <a:rPr lang="en-US" altLang="ru-RU"/>
              <a:pPr/>
              <a:t>‹#›</a:t>
            </a:fld>
            <a:endParaRPr lang="en-US" altLang="ru-RU"/>
          </a:p>
        </p:txBody>
      </p:sp>
    </p:spTree>
    <p:extLst>
      <p:ext uri="{BB962C8B-B14F-4D97-AF65-F5344CB8AC3E}">
        <p14:creationId xmlns:p14="http://schemas.microsoft.com/office/powerpoint/2010/main" val="2551585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2E403A31-F765-49FA-8213-ABA1539DC2EA}" type="slidenum">
              <a:rPr lang="en-US" altLang="ru-RU"/>
              <a:pPr/>
              <a:t>‹#›</a:t>
            </a:fld>
            <a:endParaRPr lang="en-US" altLang="ru-RU"/>
          </a:p>
        </p:txBody>
      </p:sp>
    </p:spTree>
    <p:extLst>
      <p:ext uri="{BB962C8B-B14F-4D97-AF65-F5344CB8AC3E}">
        <p14:creationId xmlns:p14="http://schemas.microsoft.com/office/powerpoint/2010/main" val="4091580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6D680B64-D562-48D4-9DD7-6F7A2821118A}" type="slidenum">
              <a:rPr lang="en-US" altLang="ru-RU"/>
              <a:pPr/>
              <a:t>‹#›</a:t>
            </a:fld>
            <a:endParaRPr lang="en-US" altLang="ru-RU"/>
          </a:p>
        </p:txBody>
      </p:sp>
    </p:spTree>
    <p:extLst>
      <p:ext uri="{BB962C8B-B14F-4D97-AF65-F5344CB8AC3E}">
        <p14:creationId xmlns:p14="http://schemas.microsoft.com/office/powerpoint/2010/main" val="2890835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E0193506-4B89-4674-98A9-89DC6CE9415B}" type="slidenum">
              <a:rPr lang="en-US" altLang="ru-RU"/>
              <a:pPr/>
              <a:t>‹#›</a:t>
            </a:fld>
            <a:endParaRPr lang="en-US" altLang="ru-RU"/>
          </a:p>
        </p:txBody>
      </p:sp>
    </p:spTree>
    <p:extLst>
      <p:ext uri="{BB962C8B-B14F-4D97-AF65-F5344CB8AC3E}">
        <p14:creationId xmlns:p14="http://schemas.microsoft.com/office/powerpoint/2010/main" val="3084944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ACA387E0-178F-4E74-84DA-92CBE4129D63}" type="slidenum">
              <a:rPr lang="en-US" altLang="ru-RU"/>
              <a:pPr/>
              <a:t>‹#›</a:t>
            </a:fld>
            <a:endParaRPr lang="en-US" altLang="ru-RU"/>
          </a:p>
        </p:txBody>
      </p:sp>
    </p:spTree>
    <p:extLst>
      <p:ext uri="{BB962C8B-B14F-4D97-AF65-F5344CB8AC3E}">
        <p14:creationId xmlns:p14="http://schemas.microsoft.com/office/powerpoint/2010/main" val="483323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1" y="1604963"/>
            <a:ext cx="5262033"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1" y="3871914"/>
            <a:ext cx="5262033"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74834" y="1604963"/>
            <a:ext cx="5262033"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B502BBEF-98F3-4166-AE42-0AC5E5F949AD}" type="slidenum">
              <a:rPr lang="en-US" altLang="ru-RU"/>
              <a:pPr/>
              <a:t>‹#›</a:t>
            </a:fld>
            <a:endParaRPr lang="en-US" altLang="ru-RU"/>
          </a:p>
        </p:txBody>
      </p:sp>
    </p:spTree>
    <p:extLst>
      <p:ext uri="{BB962C8B-B14F-4D97-AF65-F5344CB8AC3E}">
        <p14:creationId xmlns:p14="http://schemas.microsoft.com/office/powerpoint/2010/main" val="1330359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endParaRPr lang="es-ES" altLang="ru-RU"/>
          </a:p>
        </p:txBody>
      </p:sp>
      <p:sp>
        <p:nvSpPr>
          <p:cNvPr id="5" name="Footer Placeholder 4"/>
          <p:cNvSpPr>
            <a:spLocks noGrp="1"/>
          </p:cNvSpPr>
          <p:nvPr>
            <p:ph type="ftr" sz="quarter" idx="11"/>
          </p:nvPr>
        </p:nvSpPr>
        <p:spPr/>
        <p:txBody>
          <a:bodyPr/>
          <a:lstStyle>
            <a:lvl1pPr>
              <a:defRPr/>
            </a:lvl1pPr>
          </a:lstStyle>
          <a:p>
            <a:pPr>
              <a:defRPr/>
            </a:pPr>
            <a:endParaRPr lang="es-ES" altLang="ru-RU"/>
          </a:p>
        </p:txBody>
      </p:sp>
      <p:sp>
        <p:nvSpPr>
          <p:cNvPr id="6" name="Slide Number Placeholder 5"/>
          <p:cNvSpPr>
            <a:spLocks noGrp="1"/>
          </p:cNvSpPr>
          <p:nvPr>
            <p:ph type="sldNum" sz="quarter" idx="12"/>
          </p:nvPr>
        </p:nvSpPr>
        <p:spPr>
          <a:xfrm>
            <a:off x="8610600" y="6356350"/>
            <a:ext cx="2743200" cy="365125"/>
          </a:xfrm>
        </p:spPr>
        <p:txBody>
          <a:bodyPr/>
          <a:lstStyle>
            <a:lvl1pPr>
              <a:defRPr/>
            </a:lvl1pPr>
          </a:lstStyle>
          <a:p>
            <a:fld id="{94F54376-23EB-44DE-9E40-322CE84D3860}" type="slidenum">
              <a:rPr lang="es-ES" altLang="ru-RU"/>
              <a:pPr/>
              <a:t>‹#›</a:t>
            </a:fld>
            <a:endParaRPr lang="es-ES" altLang="ru-RU"/>
          </a:p>
        </p:txBody>
      </p:sp>
    </p:spTree>
    <p:extLst>
      <p:ext uri="{BB962C8B-B14F-4D97-AF65-F5344CB8AC3E}">
        <p14:creationId xmlns:p14="http://schemas.microsoft.com/office/powerpoint/2010/main" val="1013224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5" name="Прямоугольник 4"/>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V. </a:t>
            </a:r>
            <a:r>
              <a:rPr lang="en-US" altLang="ru-RU" sz="1400" dirty="0" err="1" smtClean="0">
                <a:solidFill>
                  <a:schemeClr val="bg1"/>
                </a:solidFill>
              </a:rPr>
              <a:t>Matveev</a:t>
            </a:r>
            <a:endParaRPr lang="ru-RU" altLang="ru-RU" sz="1400" dirty="0" smtClean="0">
              <a:solidFill>
                <a:schemeClr val="bg1"/>
              </a:solidFill>
            </a:endParaRPr>
          </a:p>
        </p:txBody>
      </p:sp>
      <p:sp>
        <p:nvSpPr>
          <p:cNvPr id="6" name="Прямоугольник 5"/>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124th  session of JINR Scientific Council</a:t>
            </a:r>
            <a:endParaRPr lang="ru-RU" altLang="ru-RU" sz="1400" dirty="0" smtClean="0">
              <a:solidFill>
                <a:schemeClr val="bg1"/>
              </a:solidFill>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es-ES" altLang="ru-RU"/>
          </a:p>
        </p:txBody>
      </p:sp>
      <p:sp>
        <p:nvSpPr>
          <p:cNvPr id="8" name="Footer Placeholder 4"/>
          <p:cNvSpPr>
            <a:spLocks noGrp="1"/>
          </p:cNvSpPr>
          <p:nvPr>
            <p:ph type="ftr" sz="quarter" idx="11"/>
          </p:nvPr>
        </p:nvSpPr>
        <p:spPr/>
        <p:txBody>
          <a:bodyPr/>
          <a:lstStyle>
            <a:lvl1pPr>
              <a:defRPr/>
            </a:lvl1pPr>
          </a:lstStyle>
          <a:p>
            <a:pPr>
              <a:defRPr/>
            </a:pPr>
            <a:endParaRPr lang="es-ES" altLang="ru-RU"/>
          </a:p>
        </p:txBody>
      </p:sp>
      <p:sp>
        <p:nvSpPr>
          <p:cNvPr id="9" name="Slide Number Placeholder 5"/>
          <p:cNvSpPr>
            <a:spLocks noGrp="1"/>
          </p:cNvSpPr>
          <p:nvPr>
            <p:ph type="sldNum" sz="quarter" idx="12"/>
          </p:nvPr>
        </p:nvSpPr>
        <p:spPr>
          <a:xfrm>
            <a:off x="9448800" y="6570663"/>
            <a:ext cx="2743200" cy="365125"/>
          </a:xfrm>
        </p:spPr>
        <p:txBody>
          <a:bodyPr/>
          <a:lstStyle>
            <a:lvl1pPr>
              <a:defRPr/>
            </a:lvl1pPr>
          </a:lstStyle>
          <a:p>
            <a:fld id="{C8494DCB-1F66-486C-B3F1-AE560E5862D9}" type="slidenum">
              <a:rPr lang="es-ES" altLang="ru-RU"/>
              <a:pPr/>
              <a:t>‹#›</a:t>
            </a:fld>
            <a:endParaRPr lang="es-ES" altLang="ru-RU"/>
          </a:p>
        </p:txBody>
      </p:sp>
    </p:spTree>
    <p:extLst>
      <p:ext uri="{BB962C8B-B14F-4D97-AF65-F5344CB8AC3E}">
        <p14:creationId xmlns:p14="http://schemas.microsoft.com/office/powerpoint/2010/main" val="112218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endParaRPr lang="es-ES" altLang="ru-RU"/>
          </a:p>
        </p:txBody>
      </p:sp>
      <p:sp>
        <p:nvSpPr>
          <p:cNvPr id="6" name="Footer Placeholder 4"/>
          <p:cNvSpPr>
            <a:spLocks noGrp="1"/>
          </p:cNvSpPr>
          <p:nvPr>
            <p:ph type="ftr" sz="quarter" idx="11"/>
          </p:nvPr>
        </p:nvSpPr>
        <p:spPr/>
        <p:txBody>
          <a:bodyPr/>
          <a:lstStyle>
            <a:lvl1pPr>
              <a:defRPr/>
            </a:lvl1pPr>
          </a:lstStyle>
          <a:p>
            <a:pPr>
              <a:defRPr/>
            </a:pPr>
            <a:endParaRPr lang="es-ES" altLang="ru-RU"/>
          </a:p>
        </p:txBody>
      </p:sp>
      <p:sp>
        <p:nvSpPr>
          <p:cNvPr id="7" name="Slide Number Placeholder 5"/>
          <p:cNvSpPr>
            <a:spLocks noGrp="1"/>
          </p:cNvSpPr>
          <p:nvPr>
            <p:ph type="sldNum" sz="quarter" idx="12"/>
          </p:nvPr>
        </p:nvSpPr>
        <p:spPr>
          <a:xfrm>
            <a:off x="8610600" y="6356350"/>
            <a:ext cx="2743200" cy="365125"/>
          </a:xfrm>
        </p:spPr>
        <p:txBody>
          <a:bodyPr/>
          <a:lstStyle>
            <a:lvl1pPr>
              <a:defRPr/>
            </a:lvl1pPr>
          </a:lstStyle>
          <a:p>
            <a:fld id="{1C4CC955-7100-4C58-A412-3E4945BBF949}" type="slidenum">
              <a:rPr lang="es-ES" altLang="ru-RU"/>
              <a:pPr/>
              <a:t>‹#›</a:t>
            </a:fld>
            <a:endParaRPr lang="es-ES" altLang="ru-RU"/>
          </a:p>
        </p:txBody>
      </p:sp>
    </p:spTree>
    <p:extLst>
      <p:ext uri="{BB962C8B-B14F-4D97-AF65-F5344CB8AC3E}">
        <p14:creationId xmlns:p14="http://schemas.microsoft.com/office/powerpoint/2010/main" val="4124654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endParaRPr lang="es-ES" altLang="ru-RU"/>
          </a:p>
        </p:txBody>
      </p:sp>
      <p:sp>
        <p:nvSpPr>
          <p:cNvPr id="7" name="Footer Placeholder 5"/>
          <p:cNvSpPr>
            <a:spLocks noGrp="1"/>
          </p:cNvSpPr>
          <p:nvPr>
            <p:ph type="ftr" sz="quarter" idx="11"/>
          </p:nvPr>
        </p:nvSpPr>
        <p:spPr/>
        <p:txBody>
          <a:bodyPr/>
          <a:lstStyle>
            <a:lvl1pPr>
              <a:defRPr/>
            </a:lvl1pPr>
          </a:lstStyle>
          <a:p>
            <a:pPr>
              <a:defRPr/>
            </a:pPr>
            <a:endParaRPr lang="es-ES" altLang="ru-RU"/>
          </a:p>
        </p:txBody>
      </p:sp>
      <p:sp>
        <p:nvSpPr>
          <p:cNvPr id="8" name="Slide Number Placeholder 6"/>
          <p:cNvSpPr>
            <a:spLocks noGrp="1"/>
          </p:cNvSpPr>
          <p:nvPr>
            <p:ph type="sldNum" sz="quarter" idx="12"/>
          </p:nvPr>
        </p:nvSpPr>
        <p:spPr>
          <a:xfrm>
            <a:off x="8610600" y="6356350"/>
            <a:ext cx="2743200" cy="365125"/>
          </a:xfrm>
        </p:spPr>
        <p:txBody>
          <a:bodyPr/>
          <a:lstStyle>
            <a:lvl1pPr>
              <a:defRPr/>
            </a:lvl1pPr>
          </a:lstStyle>
          <a:p>
            <a:fld id="{7844B7A8-4699-4EF6-A9FB-50E587C13AB7}" type="slidenum">
              <a:rPr lang="es-ES" altLang="ru-RU"/>
              <a:pPr/>
              <a:t>‹#›</a:t>
            </a:fld>
            <a:endParaRPr lang="es-ES" altLang="ru-RU"/>
          </a:p>
        </p:txBody>
      </p:sp>
    </p:spTree>
    <p:extLst>
      <p:ext uri="{BB962C8B-B14F-4D97-AF65-F5344CB8AC3E}">
        <p14:creationId xmlns:p14="http://schemas.microsoft.com/office/powerpoint/2010/main" val="1090513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6"/>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endParaRPr lang="es-ES" altLang="ru-RU"/>
          </a:p>
        </p:txBody>
      </p:sp>
      <p:sp>
        <p:nvSpPr>
          <p:cNvPr id="9" name="Footer Placeholder 7"/>
          <p:cNvSpPr>
            <a:spLocks noGrp="1"/>
          </p:cNvSpPr>
          <p:nvPr>
            <p:ph type="ftr" sz="quarter" idx="11"/>
          </p:nvPr>
        </p:nvSpPr>
        <p:spPr/>
        <p:txBody>
          <a:bodyPr/>
          <a:lstStyle>
            <a:lvl1pPr>
              <a:defRPr/>
            </a:lvl1pPr>
          </a:lstStyle>
          <a:p>
            <a:pPr>
              <a:defRPr/>
            </a:pPr>
            <a:endParaRPr lang="es-ES" altLang="ru-RU"/>
          </a:p>
        </p:txBody>
      </p:sp>
      <p:sp>
        <p:nvSpPr>
          <p:cNvPr id="10" name="Slide Number Placeholder 8"/>
          <p:cNvSpPr>
            <a:spLocks noGrp="1"/>
          </p:cNvSpPr>
          <p:nvPr>
            <p:ph type="sldNum" sz="quarter" idx="12"/>
          </p:nvPr>
        </p:nvSpPr>
        <p:spPr>
          <a:xfrm>
            <a:off x="8610600" y="6356350"/>
            <a:ext cx="2743200" cy="365125"/>
          </a:xfrm>
        </p:spPr>
        <p:txBody>
          <a:bodyPr/>
          <a:lstStyle>
            <a:lvl1pPr>
              <a:defRPr/>
            </a:lvl1pPr>
          </a:lstStyle>
          <a:p>
            <a:fld id="{E1E22D2D-8A59-4ABD-A7BE-3139CD44FAA9}" type="slidenum">
              <a:rPr lang="es-ES" altLang="ru-RU"/>
              <a:pPr/>
              <a:t>‹#›</a:t>
            </a:fld>
            <a:endParaRPr lang="es-ES" altLang="ru-RU"/>
          </a:p>
        </p:txBody>
      </p:sp>
    </p:spTree>
    <p:extLst>
      <p:ext uri="{BB962C8B-B14F-4D97-AF65-F5344CB8AC3E}">
        <p14:creationId xmlns:p14="http://schemas.microsoft.com/office/powerpoint/2010/main" val="4129904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pPr>
              <a:defRPr/>
            </a:pPr>
            <a:endParaRPr lang="en-US"/>
          </a:p>
        </p:txBody>
      </p:sp>
      <p:sp>
        <p:nvSpPr>
          <p:cNvPr id="8" name="Нижний колонтитул 2"/>
          <p:cNvSpPr>
            <a:spLocks noGrp="1"/>
          </p:cNvSpPr>
          <p:nvPr>
            <p:ph type="ftr" sz="quarter" idx="11"/>
          </p:nvPr>
        </p:nvSpPr>
        <p:spPr/>
        <p:txBody>
          <a:bodyPr/>
          <a:lstStyle>
            <a:lvl1pPr>
              <a:defRPr/>
            </a:lvl1pPr>
          </a:lstStyle>
          <a:p>
            <a:pPr>
              <a:defRPr/>
            </a:pPr>
            <a:endParaRPr lang="en-US"/>
          </a:p>
        </p:txBody>
      </p:sp>
      <p:sp>
        <p:nvSpPr>
          <p:cNvPr id="9" name="Номер слайда 22"/>
          <p:cNvSpPr>
            <a:spLocks noGrp="1"/>
          </p:cNvSpPr>
          <p:nvPr>
            <p:ph type="sldNum" sz="quarter" idx="12"/>
          </p:nvPr>
        </p:nvSpPr>
        <p:spPr/>
        <p:txBody>
          <a:bodyPr/>
          <a:lstStyle>
            <a:lvl1pPr>
              <a:defRPr/>
            </a:lvl1pPr>
          </a:lstStyle>
          <a:p>
            <a:fld id="{AA6C3B93-1E36-48B6-8811-3CD266C6E350}" type="slidenum">
              <a:rPr lang="en-US" altLang="ru-RU"/>
              <a:pPr/>
              <a:t>‹#›</a:t>
            </a:fld>
            <a:endParaRPr lang="en-US" altLang="ru-RU"/>
          </a:p>
        </p:txBody>
      </p:sp>
    </p:spTree>
    <p:extLst>
      <p:ext uri="{BB962C8B-B14F-4D97-AF65-F5344CB8AC3E}">
        <p14:creationId xmlns:p14="http://schemas.microsoft.com/office/powerpoint/2010/main" val="2396362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2"/>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endParaRPr lang="es-ES" altLang="ru-RU"/>
          </a:p>
        </p:txBody>
      </p:sp>
      <p:sp>
        <p:nvSpPr>
          <p:cNvPr id="5" name="Footer Placeholder 3"/>
          <p:cNvSpPr>
            <a:spLocks noGrp="1"/>
          </p:cNvSpPr>
          <p:nvPr>
            <p:ph type="ftr" sz="quarter" idx="11"/>
          </p:nvPr>
        </p:nvSpPr>
        <p:spPr/>
        <p:txBody>
          <a:bodyPr/>
          <a:lstStyle>
            <a:lvl1pPr>
              <a:defRPr/>
            </a:lvl1pPr>
          </a:lstStyle>
          <a:p>
            <a:pPr>
              <a:defRPr/>
            </a:pPr>
            <a:endParaRPr lang="es-ES" altLang="ru-RU"/>
          </a:p>
        </p:txBody>
      </p:sp>
      <p:sp>
        <p:nvSpPr>
          <p:cNvPr id="6" name="Slide Number Placeholder 4"/>
          <p:cNvSpPr>
            <a:spLocks noGrp="1"/>
          </p:cNvSpPr>
          <p:nvPr>
            <p:ph type="sldNum" sz="quarter" idx="12"/>
          </p:nvPr>
        </p:nvSpPr>
        <p:spPr>
          <a:xfrm>
            <a:off x="8610600" y="6356350"/>
            <a:ext cx="2743200" cy="365125"/>
          </a:xfrm>
        </p:spPr>
        <p:txBody>
          <a:bodyPr/>
          <a:lstStyle>
            <a:lvl1pPr>
              <a:defRPr/>
            </a:lvl1pPr>
          </a:lstStyle>
          <a:p>
            <a:fld id="{0B7245E3-60AD-4F3C-928C-CF419BB72BA3}" type="slidenum">
              <a:rPr lang="es-ES" altLang="ru-RU"/>
              <a:pPr/>
              <a:t>‹#›</a:t>
            </a:fld>
            <a:endParaRPr lang="es-ES" altLang="ru-RU"/>
          </a:p>
        </p:txBody>
      </p:sp>
    </p:spTree>
    <p:extLst>
      <p:ext uri="{BB962C8B-B14F-4D97-AF65-F5344CB8AC3E}">
        <p14:creationId xmlns:p14="http://schemas.microsoft.com/office/powerpoint/2010/main" val="2913407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1"/>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3" name="Прямоугольник 2"/>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V. </a:t>
            </a:r>
            <a:r>
              <a:rPr lang="en-US" altLang="ru-RU" sz="1400" dirty="0" err="1" smtClean="0">
                <a:solidFill>
                  <a:schemeClr val="bg1"/>
                </a:solidFill>
              </a:rPr>
              <a:t>Matveev</a:t>
            </a:r>
            <a:endParaRPr lang="ru-RU" altLang="ru-RU" sz="1400" dirty="0" smtClean="0">
              <a:solidFill>
                <a:schemeClr val="bg1"/>
              </a:solidFill>
            </a:endParaRPr>
          </a:p>
        </p:txBody>
      </p:sp>
      <p:sp>
        <p:nvSpPr>
          <p:cNvPr id="4" name="Прямоугольник 3"/>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124th  session of JINR Scientific Council</a:t>
            </a:r>
            <a:endParaRPr lang="ru-RU" altLang="ru-RU" sz="1400" dirty="0" smtClean="0">
              <a:solidFill>
                <a:schemeClr val="bg1"/>
              </a:solidFill>
            </a:endParaRPr>
          </a:p>
        </p:txBody>
      </p:sp>
      <p:sp>
        <p:nvSpPr>
          <p:cNvPr id="5" name="Date Placeholder 3"/>
          <p:cNvSpPr>
            <a:spLocks noGrp="1"/>
          </p:cNvSpPr>
          <p:nvPr>
            <p:ph type="dt" sz="half" idx="10"/>
          </p:nvPr>
        </p:nvSpPr>
        <p:spPr/>
        <p:txBody>
          <a:bodyPr/>
          <a:lstStyle>
            <a:lvl1pPr>
              <a:defRPr/>
            </a:lvl1pPr>
          </a:lstStyle>
          <a:p>
            <a:pPr>
              <a:defRPr/>
            </a:pPr>
            <a:endParaRPr lang="es-ES" altLang="ru-RU"/>
          </a:p>
        </p:txBody>
      </p:sp>
      <p:sp>
        <p:nvSpPr>
          <p:cNvPr id="6" name="Footer Placeholder 4"/>
          <p:cNvSpPr>
            <a:spLocks noGrp="1"/>
          </p:cNvSpPr>
          <p:nvPr>
            <p:ph type="ftr" sz="quarter" idx="11"/>
          </p:nvPr>
        </p:nvSpPr>
        <p:spPr/>
        <p:txBody>
          <a:bodyPr/>
          <a:lstStyle>
            <a:lvl1pPr>
              <a:defRPr/>
            </a:lvl1pPr>
          </a:lstStyle>
          <a:p>
            <a:pPr>
              <a:defRPr/>
            </a:pPr>
            <a:endParaRPr lang="es-ES" altLang="ru-RU"/>
          </a:p>
        </p:txBody>
      </p:sp>
      <p:sp>
        <p:nvSpPr>
          <p:cNvPr id="7" name="Slide Number Placeholder 5"/>
          <p:cNvSpPr>
            <a:spLocks noGrp="1"/>
          </p:cNvSpPr>
          <p:nvPr>
            <p:ph type="sldNum" sz="quarter" idx="12"/>
          </p:nvPr>
        </p:nvSpPr>
        <p:spPr/>
        <p:txBody>
          <a:bodyPr/>
          <a:lstStyle>
            <a:lvl1pPr>
              <a:defRPr/>
            </a:lvl1pPr>
          </a:lstStyle>
          <a:p>
            <a:fld id="{9C09B469-03E9-4E0E-85C4-9E420961F7A0}" type="slidenum">
              <a:rPr lang="es-ES" altLang="ru-RU"/>
              <a:pPr/>
              <a:t>‹#›</a:t>
            </a:fld>
            <a:endParaRPr lang="es-ES" altLang="ru-RU"/>
          </a:p>
        </p:txBody>
      </p:sp>
    </p:spTree>
    <p:extLst>
      <p:ext uri="{BB962C8B-B14F-4D97-AF65-F5344CB8AC3E}">
        <p14:creationId xmlns:p14="http://schemas.microsoft.com/office/powerpoint/2010/main" val="329939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endParaRPr lang="es-ES" altLang="ru-RU"/>
          </a:p>
        </p:txBody>
      </p:sp>
      <p:sp>
        <p:nvSpPr>
          <p:cNvPr id="7" name="Footer Placeholder 5"/>
          <p:cNvSpPr>
            <a:spLocks noGrp="1"/>
          </p:cNvSpPr>
          <p:nvPr>
            <p:ph type="ftr" sz="quarter" idx="11"/>
          </p:nvPr>
        </p:nvSpPr>
        <p:spPr/>
        <p:txBody>
          <a:bodyPr/>
          <a:lstStyle>
            <a:lvl1pPr>
              <a:defRPr/>
            </a:lvl1pPr>
          </a:lstStyle>
          <a:p>
            <a:pPr>
              <a:defRPr/>
            </a:pPr>
            <a:endParaRPr lang="es-ES" altLang="ru-RU"/>
          </a:p>
        </p:txBody>
      </p:sp>
      <p:sp>
        <p:nvSpPr>
          <p:cNvPr id="8" name="Slide Number Placeholder 6"/>
          <p:cNvSpPr>
            <a:spLocks noGrp="1"/>
          </p:cNvSpPr>
          <p:nvPr>
            <p:ph type="sldNum" sz="quarter" idx="12"/>
          </p:nvPr>
        </p:nvSpPr>
        <p:spPr>
          <a:xfrm>
            <a:off x="8610600" y="6356350"/>
            <a:ext cx="2743200" cy="365125"/>
          </a:xfrm>
        </p:spPr>
        <p:txBody>
          <a:bodyPr/>
          <a:lstStyle>
            <a:lvl1pPr>
              <a:defRPr/>
            </a:lvl1pPr>
          </a:lstStyle>
          <a:p>
            <a:fld id="{560D2734-BA8E-4C9C-A59A-7579A6AF0CE2}" type="slidenum">
              <a:rPr lang="es-ES" altLang="ru-RU"/>
              <a:pPr/>
              <a:t>‹#›</a:t>
            </a:fld>
            <a:endParaRPr lang="es-ES" altLang="ru-RU"/>
          </a:p>
        </p:txBody>
      </p:sp>
    </p:spTree>
    <p:extLst>
      <p:ext uri="{BB962C8B-B14F-4D97-AF65-F5344CB8AC3E}">
        <p14:creationId xmlns:p14="http://schemas.microsoft.com/office/powerpoint/2010/main" val="4063642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endParaRPr lang="es-ES" altLang="ru-RU"/>
          </a:p>
        </p:txBody>
      </p:sp>
      <p:sp>
        <p:nvSpPr>
          <p:cNvPr id="7" name="Footer Placeholder 5"/>
          <p:cNvSpPr>
            <a:spLocks noGrp="1"/>
          </p:cNvSpPr>
          <p:nvPr>
            <p:ph type="ftr" sz="quarter" idx="11"/>
          </p:nvPr>
        </p:nvSpPr>
        <p:spPr/>
        <p:txBody>
          <a:bodyPr/>
          <a:lstStyle>
            <a:lvl1pPr>
              <a:defRPr/>
            </a:lvl1pPr>
          </a:lstStyle>
          <a:p>
            <a:pPr>
              <a:defRPr/>
            </a:pPr>
            <a:endParaRPr lang="es-ES" altLang="ru-RU"/>
          </a:p>
        </p:txBody>
      </p:sp>
      <p:sp>
        <p:nvSpPr>
          <p:cNvPr id="8" name="Slide Number Placeholder 6"/>
          <p:cNvSpPr>
            <a:spLocks noGrp="1"/>
          </p:cNvSpPr>
          <p:nvPr>
            <p:ph type="sldNum" sz="quarter" idx="12"/>
          </p:nvPr>
        </p:nvSpPr>
        <p:spPr>
          <a:xfrm>
            <a:off x="8610600" y="6356350"/>
            <a:ext cx="2743200" cy="365125"/>
          </a:xfrm>
        </p:spPr>
        <p:txBody>
          <a:bodyPr/>
          <a:lstStyle>
            <a:lvl1pPr>
              <a:defRPr/>
            </a:lvl1pPr>
          </a:lstStyle>
          <a:p>
            <a:fld id="{AC5D7595-9998-42F9-B94E-0D57D2D8DEB4}" type="slidenum">
              <a:rPr lang="es-ES" altLang="ru-RU"/>
              <a:pPr/>
              <a:t>‹#›</a:t>
            </a:fld>
            <a:endParaRPr lang="es-ES" altLang="ru-RU"/>
          </a:p>
        </p:txBody>
      </p:sp>
    </p:spTree>
    <p:extLst>
      <p:ext uri="{BB962C8B-B14F-4D97-AF65-F5344CB8AC3E}">
        <p14:creationId xmlns:p14="http://schemas.microsoft.com/office/powerpoint/2010/main" val="1557817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endParaRPr lang="es-ES" altLang="ru-RU"/>
          </a:p>
        </p:txBody>
      </p:sp>
      <p:sp>
        <p:nvSpPr>
          <p:cNvPr id="6" name="Footer Placeholder 4"/>
          <p:cNvSpPr>
            <a:spLocks noGrp="1"/>
          </p:cNvSpPr>
          <p:nvPr>
            <p:ph type="ftr" sz="quarter" idx="11"/>
          </p:nvPr>
        </p:nvSpPr>
        <p:spPr/>
        <p:txBody>
          <a:bodyPr/>
          <a:lstStyle>
            <a:lvl1pPr>
              <a:defRPr/>
            </a:lvl1pPr>
          </a:lstStyle>
          <a:p>
            <a:pPr>
              <a:defRPr/>
            </a:pPr>
            <a:endParaRPr lang="es-ES" altLang="ru-RU"/>
          </a:p>
        </p:txBody>
      </p:sp>
      <p:sp>
        <p:nvSpPr>
          <p:cNvPr id="7" name="Slide Number Placeholder 5"/>
          <p:cNvSpPr>
            <a:spLocks noGrp="1"/>
          </p:cNvSpPr>
          <p:nvPr>
            <p:ph type="sldNum" sz="quarter" idx="12"/>
          </p:nvPr>
        </p:nvSpPr>
        <p:spPr>
          <a:xfrm>
            <a:off x="8610600" y="6356350"/>
            <a:ext cx="2743200" cy="365125"/>
          </a:xfrm>
        </p:spPr>
        <p:txBody>
          <a:bodyPr/>
          <a:lstStyle>
            <a:lvl1pPr>
              <a:defRPr/>
            </a:lvl1pPr>
          </a:lstStyle>
          <a:p>
            <a:fld id="{6D450D69-E6DF-4B7C-80ED-B9B5F8354A7D}" type="slidenum">
              <a:rPr lang="es-ES" altLang="ru-RU"/>
              <a:pPr/>
              <a:t>‹#›</a:t>
            </a:fld>
            <a:endParaRPr lang="es-ES" altLang="ru-RU"/>
          </a:p>
        </p:txBody>
      </p:sp>
    </p:spTree>
    <p:extLst>
      <p:ext uri="{BB962C8B-B14F-4D97-AF65-F5344CB8AC3E}">
        <p14:creationId xmlns:p14="http://schemas.microsoft.com/office/powerpoint/2010/main" val="13673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endParaRPr lang="es-ES" altLang="ru-RU"/>
          </a:p>
        </p:txBody>
      </p:sp>
      <p:sp>
        <p:nvSpPr>
          <p:cNvPr id="6" name="Footer Placeholder 4"/>
          <p:cNvSpPr>
            <a:spLocks noGrp="1"/>
          </p:cNvSpPr>
          <p:nvPr>
            <p:ph type="ftr" sz="quarter" idx="11"/>
          </p:nvPr>
        </p:nvSpPr>
        <p:spPr/>
        <p:txBody>
          <a:bodyPr/>
          <a:lstStyle>
            <a:lvl1pPr>
              <a:defRPr/>
            </a:lvl1pPr>
          </a:lstStyle>
          <a:p>
            <a:pPr>
              <a:defRPr/>
            </a:pPr>
            <a:endParaRPr lang="es-ES" altLang="ru-RU"/>
          </a:p>
        </p:txBody>
      </p:sp>
      <p:sp>
        <p:nvSpPr>
          <p:cNvPr id="7" name="Slide Number Placeholder 5"/>
          <p:cNvSpPr>
            <a:spLocks noGrp="1"/>
          </p:cNvSpPr>
          <p:nvPr>
            <p:ph type="sldNum" sz="quarter" idx="12"/>
          </p:nvPr>
        </p:nvSpPr>
        <p:spPr>
          <a:xfrm>
            <a:off x="8610600" y="6356350"/>
            <a:ext cx="2743200" cy="365125"/>
          </a:xfrm>
        </p:spPr>
        <p:txBody>
          <a:bodyPr/>
          <a:lstStyle>
            <a:lvl1pPr>
              <a:defRPr/>
            </a:lvl1pPr>
          </a:lstStyle>
          <a:p>
            <a:fld id="{611EBDBC-56B0-4B20-A278-531CFE55EFE0}" type="slidenum">
              <a:rPr lang="es-ES" altLang="ru-RU"/>
              <a:pPr/>
              <a:t>‹#›</a:t>
            </a:fld>
            <a:endParaRPr lang="es-ES" altLang="ru-RU"/>
          </a:p>
        </p:txBody>
      </p:sp>
    </p:spTree>
    <p:extLst>
      <p:ext uri="{BB962C8B-B14F-4D97-AF65-F5344CB8AC3E}">
        <p14:creationId xmlns:p14="http://schemas.microsoft.com/office/powerpoint/2010/main" val="3570100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Прямоугольник 1"/>
          <p:cNvSpPr/>
          <p:nvPr userDrawn="1"/>
        </p:nvSpPr>
        <p:spPr>
          <a:xfrm>
            <a:off x="0" y="6591300"/>
            <a:ext cx="12209463" cy="307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Прямоугольник 2"/>
          <p:cNvSpPr>
            <a:spLocks noChangeArrowheads="1"/>
          </p:cNvSpPr>
          <p:nvPr userDrawn="1"/>
        </p:nvSpPr>
        <p:spPr bwMode="auto">
          <a:xfrm>
            <a:off x="5240338" y="6578600"/>
            <a:ext cx="106521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rgbClr val="FFFFFF"/>
                </a:solidFill>
              </a:rPr>
              <a:t>V. </a:t>
            </a:r>
            <a:r>
              <a:rPr lang="en-US" altLang="ru-RU" sz="1400" dirty="0" err="1" smtClean="0">
                <a:solidFill>
                  <a:srgbClr val="FFFFFF"/>
                </a:solidFill>
              </a:rPr>
              <a:t>Matveev</a:t>
            </a:r>
            <a:endParaRPr lang="ru-RU" altLang="ru-RU" sz="1400" dirty="0" smtClean="0">
              <a:solidFill>
                <a:srgbClr val="FFFFFF"/>
              </a:solidFill>
            </a:endParaRPr>
          </a:p>
        </p:txBody>
      </p:sp>
      <p:sp>
        <p:nvSpPr>
          <p:cNvPr id="4" name="Прямоугольник 3"/>
          <p:cNvSpPr>
            <a:spLocks noChangeArrowheads="1"/>
          </p:cNvSpPr>
          <p:nvPr userDrawn="1"/>
        </p:nvSpPr>
        <p:spPr bwMode="auto">
          <a:xfrm>
            <a:off x="33338" y="6591300"/>
            <a:ext cx="202406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rgbClr val="FFFFFF"/>
                </a:solidFill>
              </a:rPr>
              <a:t>JINR CP </a:t>
            </a:r>
            <a:r>
              <a:rPr lang="en-US" altLang="ru-RU" sz="1400" dirty="0" smtClean="0">
                <a:solidFill>
                  <a:schemeClr val="bg1"/>
                </a:solidFill>
              </a:rPr>
              <a:t>– March 2018</a:t>
            </a:r>
            <a:endParaRPr lang="ru-RU" altLang="ru-RU" sz="1400" dirty="0" smtClean="0">
              <a:solidFill>
                <a:srgbClr val="FFFFFF"/>
              </a:solidFill>
            </a:endParaRPr>
          </a:p>
        </p:txBody>
      </p:sp>
      <p:sp>
        <p:nvSpPr>
          <p:cNvPr id="5" name="Номер слайда 5"/>
          <p:cNvSpPr txBox="1">
            <a:spLocks/>
          </p:cNvSpPr>
          <p:nvPr userDrawn="1"/>
        </p:nvSpPr>
        <p:spPr bwMode="auto">
          <a:xfrm>
            <a:off x="9364663" y="6580188"/>
            <a:ext cx="2844800" cy="476250"/>
          </a:xfrm>
          <a:prstGeom prst="rect">
            <a:avLst/>
          </a:prstGeom>
          <a:noFill/>
          <a:ln>
            <a:noFill/>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DE7D11E-01F0-4CE8-A3F3-DD07DA48FE42}" type="slidenum">
              <a:rPr lang="es-ES" altLang="ru-RU" sz="1400">
                <a:solidFill>
                  <a:schemeClr val="bg1"/>
                </a:solidFill>
              </a:rPr>
              <a:pPr algn="r" eaLnBrk="1" hangingPunct="1"/>
              <a:t>‹#›</a:t>
            </a:fld>
            <a:endParaRPr lang="es-ES" altLang="ru-RU" sz="1400">
              <a:solidFill>
                <a:schemeClr val="bg1"/>
              </a:solidFill>
            </a:endParaRPr>
          </a:p>
        </p:txBody>
      </p:sp>
    </p:spTree>
    <p:extLst>
      <p:ext uri="{BB962C8B-B14F-4D97-AF65-F5344CB8AC3E}">
        <p14:creationId xmlns:p14="http://schemas.microsoft.com/office/powerpoint/2010/main" val="54039832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Блок-схема: процесс 3"/>
          <p:cNvSpPr/>
          <p:nvPr userDrawn="1"/>
        </p:nvSpPr>
        <p:spPr>
          <a:xfrm>
            <a:off x="0" y="6553200"/>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6" name="Дата 3"/>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7" name="Нижний колонтитул 4"/>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8" name="Номер слайда 5"/>
          <p:cNvSpPr>
            <a:spLocks noGrp="1"/>
          </p:cNvSpPr>
          <p:nvPr>
            <p:ph type="sldNum" sz="quarter" idx="12"/>
          </p:nvPr>
        </p:nvSpPr>
        <p:spPr>
          <a:xfrm>
            <a:off x="9347200" y="6530975"/>
            <a:ext cx="2844800" cy="476250"/>
          </a:xfrm>
        </p:spPr>
        <p:txBody>
          <a:bodyPr/>
          <a:lstStyle>
            <a:lvl1pPr>
              <a:defRPr>
                <a:solidFill>
                  <a:srgbClr val="FFFFFF"/>
                </a:solidFill>
              </a:defRPr>
            </a:lvl1pPr>
          </a:lstStyle>
          <a:p>
            <a:fld id="{0A0C35C9-1C21-4909-A4D3-465DB5282EE5}" type="slidenum">
              <a:rPr lang="es-ES" altLang="ru-RU"/>
              <a:pPr/>
              <a:t>‹#›</a:t>
            </a:fld>
            <a:endParaRPr lang="es-ES" altLang="ru-RU"/>
          </a:p>
        </p:txBody>
      </p:sp>
    </p:spTree>
    <p:extLst>
      <p:ext uri="{BB962C8B-B14F-4D97-AF65-F5344CB8AC3E}">
        <p14:creationId xmlns:p14="http://schemas.microsoft.com/office/powerpoint/2010/main" val="1316063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6" name="Нижний колонтитул 4"/>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7" name="Номер слайда 5"/>
          <p:cNvSpPr>
            <a:spLocks noGrp="1"/>
          </p:cNvSpPr>
          <p:nvPr>
            <p:ph type="sldNum" sz="quarter" idx="12"/>
          </p:nvPr>
        </p:nvSpPr>
        <p:spPr>
          <a:xfrm>
            <a:off x="9364663" y="6534150"/>
            <a:ext cx="2844800" cy="476250"/>
          </a:xfrm>
        </p:spPr>
        <p:txBody>
          <a:bodyPr/>
          <a:lstStyle>
            <a:lvl1pPr>
              <a:defRPr>
                <a:solidFill>
                  <a:srgbClr val="FFFFFF"/>
                </a:solidFill>
              </a:defRPr>
            </a:lvl1pPr>
          </a:lstStyle>
          <a:p>
            <a:fld id="{FA4FA7F1-385A-4CF0-B93C-9704D81195BF}" type="slidenum">
              <a:rPr lang="es-ES" altLang="ru-RU"/>
              <a:pPr/>
              <a:t>‹#›</a:t>
            </a:fld>
            <a:endParaRPr lang="es-ES" altLang="ru-RU"/>
          </a:p>
        </p:txBody>
      </p:sp>
    </p:spTree>
    <p:extLst>
      <p:ext uri="{BB962C8B-B14F-4D97-AF65-F5344CB8AC3E}">
        <p14:creationId xmlns:p14="http://schemas.microsoft.com/office/powerpoint/2010/main" val="1709749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5" name="Дата 3"/>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6" name="Нижний колонтитул 4"/>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7" name="Номер слайда 5"/>
          <p:cNvSpPr>
            <a:spLocks noGrp="1"/>
          </p:cNvSpPr>
          <p:nvPr>
            <p:ph type="sldNum" sz="quarter" idx="12"/>
          </p:nvPr>
        </p:nvSpPr>
        <p:spPr>
          <a:xfrm>
            <a:off x="9347200" y="6546850"/>
            <a:ext cx="2844800" cy="476250"/>
          </a:xfrm>
        </p:spPr>
        <p:txBody>
          <a:bodyPr/>
          <a:lstStyle>
            <a:lvl1pPr>
              <a:defRPr>
                <a:solidFill>
                  <a:srgbClr val="FFFFFF"/>
                </a:solidFill>
              </a:defRPr>
            </a:lvl1pPr>
          </a:lstStyle>
          <a:p>
            <a:fld id="{949EBB56-66CE-4161-BD1F-1E07616D31CA}" type="slidenum">
              <a:rPr lang="es-ES" altLang="ru-RU"/>
              <a:pPr/>
              <a:t>‹#›</a:t>
            </a:fld>
            <a:endParaRPr lang="es-ES" altLang="ru-RU"/>
          </a:p>
        </p:txBody>
      </p:sp>
    </p:spTree>
    <p:extLst>
      <p:ext uri="{BB962C8B-B14F-4D97-AF65-F5344CB8AC3E}">
        <p14:creationId xmlns:p14="http://schemas.microsoft.com/office/powerpoint/2010/main" val="55227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endParaRPr lang="en-US"/>
          </a:p>
        </p:txBody>
      </p:sp>
      <p:sp>
        <p:nvSpPr>
          <p:cNvPr id="4" name="Нижний колонтитул 2"/>
          <p:cNvSpPr>
            <a:spLocks noGrp="1"/>
          </p:cNvSpPr>
          <p:nvPr>
            <p:ph type="ftr" sz="quarter" idx="11"/>
          </p:nvPr>
        </p:nvSpPr>
        <p:spPr/>
        <p:txBody>
          <a:bodyPr/>
          <a:lstStyle>
            <a:lvl1pPr>
              <a:defRPr/>
            </a:lvl1pPr>
          </a:lstStyle>
          <a:p>
            <a:pPr>
              <a:defRPr/>
            </a:pPr>
            <a:endParaRPr lang="en-US"/>
          </a:p>
        </p:txBody>
      </p:sp>
      <p:sp>
        <p:nvSpPr>
          <p:cNvPr id="5" name="Номер слайда 22"/>
          <p:cNvSpPr>
            <a:spLocks noGrp="1"/>
          </p:cNvSpPr>
          <p:nvPr>
            <p:ph type="sldNum" sz="quarter" idx="12"/>
          </p:nvPr>
        </p:nvSpPr>
        <p:spPr/>
        <p:txBody>
          <a:bodyPr/>
          <a:lstStyle>
            <a:lvl1pPr>
              <a:defRPr/>
            </a:lvl1pPr>
          </a:lstStyle>
          <a:p>
            <a:fld id="{2E427434-B0A2-472E-A001-48530AE1C52A}" type="slidenum">
              <a:rPr lang="en-US" altLang="ru-RU"/>
              <a:pPr/>
              <a:t>‹#›</a:t>
            </a:fld>
            <a:endParaRPr lang="en-US" altLang="ru-RU"/>
          </a:p>
        </p:txBody>
      </p:sp>
    </p:spTree>
    <p:extLst>
      <p:ext uri="{BB962C8B-B14F-4D97-AF65-F5344CB8AC3E}">
        <p14:creationId xmlns:p14="http://schemas.microsoft.com/office/powerpoint/2010/main" val="2821849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4"/>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7" name="Нижний колонтитул 5"/>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8" name="Номер слайда 6"/>
          <p:cNvSpPr>
            <a:spLocks noGrp="1"/>
          </p:cNvSpPr>
          <p:nvPr>
            <p:ph type="sldNum" sz="quarter" idx="12"/>
          </p:nvPr>
        </p:nvSpPr>
        <p:spPr>
          <a:xfrm>
            <a:off x="9364663" y="6534150"/>
            <a:ext cx="2844800" cy="476250"/>
          </a:xfrm>
        </p:spPr>
        <p:txBody>
          <a:bodyPr/>
          <a:lstStyle>
            <a:lvl1pPr>
              <a:defRPr>
                <a:solidFill>
                  <a:srgbClr val="FFFFFF"/>
                </a:solidFill>
              </a:defRPr>
            </a:lvl1pPr>
          </a:lstStyle>
          <a:p>
            <a:fld id="{F41CDB71-2225-410D-979F-594D40317E35}" type="slidenum">
              <a:rPr lang="es-ES" altLang="ru-RU"/>
              <a:pPr/>
              <a:t>‹#›</a:t>
            </a:fld>
            <a:endParaRPr lang="es-ES" altLang="ru-RU"/>
          </a:p>
        </p:txBody>
      </p:sp>
    </p:spTree>
    <p:extLst>
      <p:ext uri="{BB962C8B-B14F-4D97-AF65-F5344CB8AC3E}">
        <p14:creationId xmlns:p14="http://schemas.microsoft.com/office/powerpoint/2010/main" val="648628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6"/>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Дата 6"/>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9" name="Нижний колонтитул 7"/>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10" name="Номер слайда 8"/>
          <p:cNvSpPr>
            <a:spLocks noGrp="1"/>
          </p:cNvSpPr>
          <p:nvPr>
            <p:ph type="sldNum" sz="quarter" idx="12"/>
          </p:nvPr>
        </p:nvSpPr>
        <p:spPr>
          <a:xfrm>
            <a:off x="8737600" y="6245225"/>
            <a:ext cx="2844800" cy="476250"/>
          </a:xfrm>
        </p:spPr>
        <p:txBody>
          <a:bodyPr/>
          <a:lstStyle>
            <a:lvl1pPr>
              <a:defRPr>
                <a:solidFill>
                  <a:srgbClr val="000000"/>
                </a:solidFill>
              </a:defRPr>
            </a:lvl1pPr>
          </a:lstStyle>
          <a:p>
            <a:fld id="{FAEABCDF-FFD6-40EA-A8E4-C2C3EE5803B1}" type="slidenum">
              <a:rPr lang="es-ES" altLang="ru-RU"/>
              <a:pPr/>
              <a:t>‹#›</a:t>
            </a:fld>
            <a:endParaRPr lang="es-ES" altLang="ru-RU"/>
          </a:p>
        </p:txBody>
      </p:sp>
    </p:spTree>
    <p:extLst>
      <p:ext uri="{BB962C8B-B14F-4D97-AF65-F5344CB8AC3E}">
        <p14:creationId xmlns:p14="http://schemas.microsoft.com/office/powerpoint/2010/main" val="241206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2"/>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Дата 2"/>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5" name="Нижний колонтитул 3"/>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6" name="Номер слайда 4"/>
          <p:cNvSpPr>
            <a:spLocks noGrp="1"/>
          </p:cNvSpPr>
          <p:nvPr>
            <p:ph type="sldNum" sz="quarter" idx="12"/>
          </p:nvPr>
        </p:nvSpPr>
        <p:spPr>
          <a:xfrm>
            <a:off x="8737600" y="6245225"/>
            <a:ext cx="2844800" cy="476250"/>
          </a:xfrm>
        </p:spPr>
        <p:txBody>
          <a:bodyPr/>
          <a:lstStyle>
            <a:lvl1pPr>
              <a:defRPr>
                <a:solidFill>
                  <a:srgbClr val="000000"/>
                </a:solidFill>
              </a:defRPr>
            </a:lvl1pPr>
          </a:lstStyle>
          <a:p>
            <a:fld id="{5DAB62AF-07D9-4C71-B977-3DD9FDEE1085}" type="slidenum">
              <a:rPr lang="es-ES" altLang="ru-RU"/>
              <a:pPr/>
              <a:t>‹#›</a:t>
            </a:fld>
            <a:endParaRPr lang="es-ES" altLang="ru-RU"/>
          </a:p>
        </p:txBody>
      </p:sp>
    </p:spTree>
    <p:extLst>
      <p:ext uri="{BB962C8B-B14F-4D97-AF65-F5344CB8AC3E}">
        <p14:creationId xmlns:p14="http://schemas.microsoft.com/office/powerpoint/2010/main" val="1405719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1"/>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3" name="Прямоугольник 2"/>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V. </a:t>
            </a:r>
            <a:r>
              <a:rPr lang="en-US" altLang="ru-RU" sz="1400" dirty="0" err="1" smtClean="0">
                <a:solidFill>
                  <a:schemeClr val="bg1"/>
                </a:solidFill>
              </a:rPr>
              <a:t>Matveev</a:t>
            </a:r>
            <a:endParaRPr lang="ru-RU" altLang="ru-RU" sz="1400" dirty="0" smtClean="0">
              <a:solidFill>
                <a:schemeClr val="bg1"/>
              </a:solidFill>
            </a:endParaRPr>
          </a:p>
        </p:txBody>
      </p:sp>
      <p:sp>
        <p:nvSpPr>
          <p:cNvPr id="4" name="Прямоугольник 3"/>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124th  session of JINR Scientific Council</a:t>
            </a:r>
            <a:endParaRPr lang="ru-RU" altLang="ru-RU" sz="1400" dirty="0" smtClean="0">
              <a:solidFill>
                <a:schemeClr val="bg1"/>
              </a:solidFill>
            </a:endParaRPr>
          </a:p>
        </p:txBody>
      </p:sp>
      <p:sp>
        <p:nvSpPr>
          <p:cNvPr id="5" name="Slide Number Placeholder 5"/>
          <p:cNvSpPr>
            <a:spLocks noGrp="1"/>
          </p:cNvSpPr>
          <p:nvPr>
            <p:ph type="sldNum" sz="quarter" idx="10"/>
          </p:nvPr>
        </p:nvSpPr>
        <p:spPr/>
        <p:txBody>
          <a:bodyPr/>
          <a:lstStyle>
            <a:lvl1pPr>
              <a:defRPr/>
            </a:lvl1pPr>
          </a:lstStyle>
          <a:p>
            <a:fld id="{BC2AAABD-C3F0-4590-944E-3DC4EFB0B8E5}" type="slidenum">
              <a:rPr lang="es-ES" altLang="ru-RU"/>
              <a:pPr/>
              <a:t>‹#›</a:t>
            </a:fld>
            <a:endParaRPr lang="es-ES" altLang="ru-RU"/>
          </a:p>
        </p:txBody>
      </p:sp>
    </p:spTree>
    <p:extLst>
      <p:ext uri="{BB962C8B-B14F-4D97-AF65-F5344CB8AC3E}">
        <p14:creationId xmlns:p14="http://schemas.microsoft.com/office/powerpoint/2010/main" val="275850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Пусто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Блок-схема: процесс 1"/>
          <p:cNvSpPr/>
          <p:nvPr userDrawn="1"/>
        </p:nvSpPr>
        <p:spPr>
          <a:xfrm>
            <a:off x="0" y="6553200"/>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3" name="Прямоугольник 2"/>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pic>
        <p:nvPicPr>
          <p:cNvPr id="4" name="Рисунок 8"/>
          <p:cNvPicPr>
            <a:picLocks noChangeAspect="1"/>
          </p:cNvPicPr>
          <p:nvPr userDrawn="1"/>
        </p:nvPicPr>
        <p:blipFill>
          <a:blip r:embed="rId3">
            <a:extLst>
              <a:ext uri="{28A0092B-C50C-407E-A947-70E740481C1C}">
                <a14:useLocalDpi xmlns:a14="http://schemas.microsoft.com/office/drawing/2010/main" val="0"/>
              </a:ext>
            </a:extLst>
          </a:blip>
          <a:srcRect l="3523" r="3493"/>
          <a:stretch>
            <a:fillRect/>
          </a:stretch>
        </p:blipFill>
        <p:spPr bwMode="auto">
          <a:xfrm>
            <a:off x="0" y="-3810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Дата 1"/>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6" name="Нижний колонтитул 2"/>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7" name="Номер слайда 3"/>
          <p:cNvSpPr>
            <a:spLocks noGrp="1"/>
          </p:cNvSpPr>
          <p:nvPr>
            <p:ph type="sldNum" sz="quarter" idx="12"/>
          </p:nvPr>
        </p:nvSpPr>
        <p:spPr>
          <a:xfrm>
            <a:off x="9329738" y="6572250"/>
            <a:ext cx="2844800" cy="476250"/>
          </a:xfrm>
        </p:spPr>
        <p:txBody>
          <a:bodyPr/>
          <a:lstStyle>
            <a:lvl1pPr>
              <a:defRPr>
                <a:solidFill>
                  <a:srgbClr val="FFFFFF"/>
                </a:solidFill>
              </a:defRPr>
            </a:lvl1pPr>
          </a:lstStyle>
          <a:p>
            <a:fld id="{A430098B-7BB8-4EE7-A66C-13A572A93030}" type="slidenum">
              <a:rPr lang="es-ES" altLang="ru-RU"/>
              <a:pPr/>
              <a:t>‹#›</a:t>
            </a:fld>
            <a:endParaRPr lang="es-ES" altLang="ru-RU"/>
          </a:p>
        </p:txBody>
      </p:sp>
    </p:spTree>
    <p:extLst>
      <p:ext uri="{BB962C8B-B14F-4D97-AF65-F5344CB8AC3E}">
        <p14:creationId xmlns:p14="http://schemas.microsoft.com/office/powerpoint/2010/main" val="659144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Дата 4"/>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7" name="Нижний колонтитул 5"/>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8" name="Номер слайда 6"/>
          <p:cNvSpPr>
            <a:spLocks noGrp="1"/>
          </p:cNvSpPr>
          <p:nvPr>
            <p:ph type="sldNum" sz="quarter" idx="12"/>
          </p:nvPr>
        </p:nvSpPr>
        <p:spPr>
          <a:xfrm>
            <a:off x="8737600" y="6245225"/>
            <a:ext cx="2844800" cy="476250"/>
          </a:xfrm>
        </p:spPr>
        <p:txBody>
          <a:bodyPr/>
          <a:lstStyle>
            <a:lvl1pPr>
              <a:defRPr>
                <a:solidFill>
                  <a:srgbClr val="000000"/>
                </a:solidFill>
              </a:defRPr>
            </a:lvl1pPr>
          </a:lstStyle>
          <a:p>
            <a:fld id="{6D737202-7DB9-4E41-93BD-F494D1EC8EF4}" type="slidenum">
              <a:rPr lang="es-ES" altLang="ru-RU"/>
              <a:pPr/>
              <a:t>‹#›</a:t>
            </a:fld>
            <a:endParaRPr lang="es-ES" altLang="ru-RU"/>
          </a:p>
        </p:txBody>
      </p:sp>
    </p:spTree>
    <p:extLst>
      <p:ext uri="{BB962C8B-B14F-4D97-AF65-F5344CB8AC3E}">
        <p14:creationId xmlns:p14="http://schemas.microsoft.com/office/powerpoint/2010/main" val="276043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Дата 4"/>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7" name="Нижний колонтитул 5"/>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8" name="Номер слайда 6"/>
          <p:cNvSpPr>
            <a:spLocks noGrp="1"/>
          </p:cNvSpPr>
          <p:nvPr>
            <p:ph type="sldNum" sz="quarter" idx="12"/>
          </p:nvPr>
        </p:nvSpPr>
        <p:spPr>
          <a:xfrm>
            <a:off x="8737600" y="6245225"/>
            <a:ext cx="2844800" cy="476250"/>
          </a:xfrm>
        </p:spPr>
        <p:txBody>
          <a:bodyPr/>
          <a:lstStyle>
            <a:lvl1pPr>
              <a:defRPr>
                <a:solidFill>
                  <a:srgbClr val="000000"/>
                </a:solidFill>
              </a:defRPr>
            </a:lvl1pPr>
          </a:lstStyle>
          <a:p>
            <a:fld id="{00B43A2A-8F2A-46FB-BCC9-2F2047B4E25D}" type="slidenum">
              <a:rPr lang="es-ES" altLang="ru-RU"/>
              <a:pPr/>
              <a:t>‹#›</a:t>
            </a:fld>
            <a:endParaRPr lang="es-ES" altLang="ru-RU"/>
          </a:p>
        </p:txBody>
      </p:sp>
    </p:spTree>
    <p:extLst>
      <p:ext uri="{BB962C8B-B14F-4D97-AF65-F5344CB8AC3E}">
        <p14:creationId xmlns:p14="http://schemas.microsoft.com/office/powerpoint/2010/main" val="2158282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6" name="Нижний колонтитул 4"/>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7" name="Номер слайда 5"/>
          <p:cNvSpPr>
            <a:spLocks noGrp="1"/>
          </p:cNvSpPr>
          <p:nvPr>
            <p:ph type="sldNum" sz="quarter" idx="12"/>
          </p:nvPr>
        </p:nvSpPr>
        <p:spPr>
          <a:xfrm>
            <a:off x="8737600" y="6245225"/>
            <a:ext cx="2844800" cy="476250"/>
          </a:xfrm>
        </p:spPr>
        <p:txBody>
          <a:bodyPr/>
          <a:lstStyle>
            <a:lvl1pPr>
              <a:defRPr>
                <a:solidFill>
                  <a:srgbClr val="000000"/>
                </a:solidFill>
              </a:defRPr>
            </a:lvl1pPr>
          </a:lstStyle>
          <a:p>
            <a:fld id="{32ED2FEF-D849-4B17-99D1-1D3F2D8A206B}" type="slidenum">
              <a:rPr lang="es-ES" altLang="ru-RU"/>
              <a:pPr/>
              <a:t>‹#›</a:t>
            </a:fld>
            <a:endParaRPr lang="es-ES" altLang="ru-RU"/>
          </a:p>
        </p:txBody>
      </p:sp>
    </p:spTree>
    <p:extLst>
      <p:ext uri="{BB962C8B-B14F-4D97-AF65-F5344CB8AC3E}">
        <p14:creationId xmlns:p14="http://schemas.microsoft.com/office/powerpoint/2010/main" val="1000349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a:xfrm>
            <a:off x="609600" y="6245225"/>
            <a:ext cx="2844800" cy="476250"/>
          </a:xfrm>
          <a:prstGeom prst="rect">
            <a:avLst/>
          </a:prstGeom>
        </p:spPr>
        <p:txBody>
          <a:bodyPr/>
          <a:lstStyle>
            <a:lvl1pPr>
              <a:defRPr>
                <a:solidFill>
                  <a:srgbClr val="000000"/>
                </a:solidFill>
              </a:defRPr>
            </a:lvl1pPr>
          </a:lstStyle>
          <a:p>
            <a:pPr>
              <a:defRPr/>
            </a:pPr>
            <a:endParaRPr lang="es-ES" altLang="ru-RU"/>
          </a:p>
        </p:txBody>
      </p:sp>
      <p:sp>
        <p:nvSpPr>
          <p:cNvPr id="6" name="Нижний колонтитул 4"/>
          <p:cNvSpPr>
            <a:spLocks noGrp="1"/>
          </p:cNvSpPr>
          <p:nvPr>
            <p:ph type="ftr" sz="quarter" idx="11"/>
          </p:nvPr>
        </p:nvSpPr>
        <p:spPr>
          <a:xfrm>
            <a:off x="4165600" y="6245225"/>
            <a:ext cx="3860800" cy="476250"/>
          </a:xfrm>
          <a:prstGeom prst="rect">
            <a:avLst/>
          </a:prstGeom>
        </p:spPr>
        <p:txBody>
          <a:bodyPr/>
          <a:lstStyle>
            <a:lvl1pPr>
              <a:defRPr>
                <a:solidFill>
                  <a:srgbClr val="000000"/>
                </a:solidFill>
              </a:defRPr>
            </a:lvl1pPr>
          </a:lstStyle>
          <a:p>
            <a:pPr>
              <a:defRPr/>
            </a:pPr>
            <a:endParaRPr lang="es-ES" altLang="ru-RU"/>
          </a:p>
        </p:txBody>
      </p:sp>
      <p:sp>
        <p:nvSpPr>
          <p:cNvPr id="7" name="Номер слайда 5"/>
          <p:cNvSpPr>
            <a:spLocks noGrp="1"/>
          </p:cNvSpPr>
          <p:nvPr>
            <p:ph type="sldNum" sz="quarter" idx="12"/>
          </p:nvPr>
        </p:nvSpPr>
        <p:spPr>
          <a:xfrm>
            <a:off x="8737600" y="6245225"/>
            <a:ext cx="2844800" cy="476250"/>
          </a:xfrm>
        </p:spPr>
        <p:txBody>
          <a:bodyPr/>
          <a:lstStyle>
            <a:lvl1pPr>
              <a:defRPr>
                <a:solidFill>
                  <a:srgbClr val="000000"/>
                </a:solidFill>
              </a:defRPr>
            </a:lvl1pPr>
          </a:lstStyle>
          <a:p>
            <a:fld id="{31577D2D-C8FA-4701-9686-158C5FFAC7B9}" type="slidenum">
              <a:rPr lang="es-ES" altLang="ru-RU"/>
              <a:pPr/>
              <a:t>‹#›</a:t>
            </a:fld>
            <a:endParaRPr lang="es-ES" altLang="ru-RU"/>
          </a:p>
        </p:txBody>
      </p:sp>
    </p:spTree>
    <p:extLst>
      <p:ext uri="{BB962C8B-B14F-4D97-AF65-F5344CB8AC3E}">
        <p14:creationId xmlns:p14="http://schemas.microsoft.com/office/powerpoint/2010/main" val="2865534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eaLnBrk="0" hangingPunct="0">
              <a:defRPr/>
            </a:lvl1pPr>
          </a:lstStyle>
          <a:p>
            <a:fld id="{CD20410C-0274-4C8C-96E6-15D9E0BFCFD6}" type="slidenum">
              <a:rPr lang="en-US" altLang="ru-RU"/>
              <a:pPr/>
              <a:t>‹#›</a:t>
            </a:fld>
            <a:endParaRPr lang="en-US" altLang="ru-RU"/>
          </a:p>
        </p:txBody>
      </p:sp>
    </p:spTree>
    <p:extLst>
      <p:ext uri="{BB962C8B-B14F-4D97-AF65-F5344CB8AC3E}">
        <p14:creationId xmlns:p14="http://schemas.microsoft.com/office/powerpoint/2010/main" val="357033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endParaRPr lang="en-US"/>
          </a:p>
        </p:txBody>
      </p:sp>
      <p:sp>
        <p:nvSpPr>
          <p:cNvPr id="3" name="Нижний колонтитул 2"/>
          <p:cNvSpPr>
            <a:spLocks noGrp="1"/>
          </p:cNvSpPr>
          <p:nvPr>
            <p:ph type="ftr" sz="quarter" idx="11"/>
          </p:nvPr>
        </p:nvSpPr>
        <p:spPr/>
        <p:txBody>
          <a:bodyPr/>
          <a:lstStyle>
            <a:lvl1pPr>
              <a:defRPr/>
            </a:lvl1pPr>
          </a:lstStyle>
          <a:p>
            <a:pPr>
              <a:defRPr/>
            </a:pPr>
            <a:endParaRPr lang="en-US"/>
          </a:p>
        </p:txBody>
      </p:sp>
      <p:sp>
        <p:nvSpPr>
          <p:cNvPr id="4" name="Номер слайда 22"/>
          <p:cNvSpPr>
            <a:spLocks noGrp="1"/>
          </p:cNvSpPr>
          <p:nvPr>
            <p:ph type="sldNum" sz="quarter" idx="12"/>
          </p:nvPr>
        </p:nvSpPr>
        <p:spPr/>
        <p:txBody>
          <a:bodyPr/>
          <a:lstStyle>
            <a:lvl1pPr>
              <a:defRPr/>
            </a:lvl1pPr>
          </a:lstStyle>
          <a:p>
            <a:fld id="{71B3BAE0-F911-4641-86C3-C9158F749AD5}" type="slidenum">
              <a:rPr lang="en-US" altLang="ru-RU"/>
              <a:pPr/>
              <a:t>‹#›</a:t>
            </a:fld>
            <a:endParaRPr lang="en-US" altLang="ru-RU"/>
          </a:p>
        </p:txBody>
      </p:sp>
    </p:spTree>
    <p:extLst>
      <p:ext uri="{BB962C8B-B14F-4D97-AF65-F5344CB8AC3E}">
        <p14:creationId xmlns:p14="http://schemas.microsoft.com/office/powerpoint/2010/main" val="12780174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eaLnBrk="0" hangingPunct="0">
              <a:defRPr/>
            </a:lvl1pPr>
          </a:lstStyle>
          <a:p>
            <a:fld id="{3CBA5BEF-2E1C-4AC9-A6CD-2EA2A2C2815D}" type="slidenum">
              <a:rPr lang="en-US" altLang="ru-RU"/>
              <a:pPr/>
              <a:t>‹#›</a:t>
            </a:fld>
            <a:endParaRPr lang="en-US" altLang="ru-RU"/>
          </a:p>
        </p:txBody>
      </p:sp>
    </p:spTree>
    <p:extLst>
      <p:ext uri="{BB962C8B-B14F-4D97-AF65-F5344CB8AC3E}">
        <p14:creationId xmlns:p14="http://schemas.microsoft.com/office/powerpoint/2010/main" val="1798264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eaLnBrk="0" hangingPunct="0">
              <a:defRPr/>
            </a:lvl1pPr>
          </a:lstStyle>
          <a:p>
            <a:fld id="{2ECAEF00-591C-4488-A2C3-8C34A1EA809A}" type="slidenum">
              <a:rPr lang="en-US" altLang="ru-RU"/>
              <a:pPr/>
              <a:t>‹#›</a:t>
            </a:fld>
            <a:endParaRPr lang="en-US" altLang="ru-RU"/>
          </a:p>
        </p:txBody>
      </p:sp>
    </p:spTree>
    <p:extLst>
      <p:ext uri="{BB962C8B-B14F-4D97-AF65-F5344CB8AC3E}">
        <p14:creationId xmlns:p14="http://schemas.microsoft.com/office/powerpoint/2010/main" val="655458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p:txBody>
          <a:bodyPr/>
          <a:lstStyle>
            <a:lvl1pPr>
              <a:defRPr/>
            </a:lvl1pPr>
          </a:lstStyle>
          <a:p>
            <a:pPr>
              <a:defRPr/>
            </a:pPr>
            <a:endParaRPr lang="en-US"/>
          </a:p>
        </p:txBody>
      </p:sp>
      <p:sp>
        <p:nvSpPr>
          <p:cNvPr id="6" name="Rectangle 5"/>
          <p:cNvSpPr>
            <a:spLocks noGrp="1" noChangeArrowheads="1"/>
          </p:cNvSpPr>
          <p:nvPr>
            <p:ph type="ftr" idx="11"/>
          </p:nvPr>
        </p:nvSpPr>
        <p:spPr/>
        <p:txBody>
          <a:bodyPr/>
          <a:lstStyle>
            <a:lvl1pPr>
              <a:defRPr/>
            </a:lvl1pPr>
          </a:lstStyle>
          <a:p>
            <a:pPr>
              <a:defRPr/>
            </a:pPr>
            <a:endParaRPr lang="en-US"/>
          </a:p>
        </p:txBody>
      </p:sp>
      <p:sp>
        <p:nvSpPr>
          <p:cNvPr id="7" name="Rectangle 6"/>
          <p:cNvSpPr>
            <a:spLocks noGrp="1" noChangeArrowheads="1"/>
          </p:cNvSpPr>
          <p:nvPr>
            <p:ph type="sldNum" idx="12"/>
          </p:nvPr>
        </p:nvSpPr>
        <p:spPr/>
        <p:txBody>
          <a:bodyPr/>
          <a:lstStyle>
            <a:lvl1pPr eaLnBrk="0" hangingPunct="0">
              <a:defRPr/>
            </a:lvl1pPr>
          </a:lstStyle>
          <a:p>
            <a:fld id="{6A00DFAE-BD5C-4877-9E44-074C399F38A7}" type="slidenum">
              <a:rPr lang="en-US" altLang="ru-RU"/>
              <a:pPr/>
              <a:t>‹#›</a:t>
            </a:fld>
            <a:endParaRPr lang="en-US" altLang="ru-RU"/>
          </a:p>
        </p:txBody>
      </p:sp>
    </p:spTree>
    <p:extLst>
      <p:ext uri="{BB962C8B-B14F-4D97-AF65-F5344CB8AC3E}">
        <p14:creationId xmlns:p14="http://schemas.microsoft.com/office/powerpoint/2010/main" val="3824979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p:txBody>
          <a:bodyPr/>
          <a:lstStyle>
            <a:lvl1pPr>
              <a:defRPr/>
            </a:lvl1pPr>
          </a:lstStyle>
          <a:p>
            <a:pPr>
              <a:defRPr/>
            </a:pPr>
            <a:endParaRPr lang="en-US"/>
          </a:p>
        </p:txBody>
      </p:sp>
      <p:sp>
        <p:nvSpPr>
          <p:cNvPr id="8" name="Rectangle 5"/>
          <p:cNvSpPr>
            <a:spLocks noGrp="1" noChangeArrowheads="1"/>
          </p:cNvSpPr>
          <p:nvPr>
            <p:ph type="ftr" idx="11"/>
          </p:nvPr>
        </p:nvSpPr>
        <p:spPr/>
        <p:txBody>
          <a:bodyPr/>
          <a:lstStyle>
            <a:lvl1pPr>
              <a:defRPr/>
            </a:lvl1pPr>
          </a:lstStyle>
          <a:p>
            <a:pPr>
              <a:defRPr/>
            </a:pPr>
            <a:endParaRPr lang="en-US"/>
          </a:p>
        </p:txBody>
      </p:sp>
      <p:sp>
        <p:nvSpPr>
          <p:cNvPr id="9" name="Rectangle 6"/>
          <p:cNvSpPr>
            <a:spLocks noGrp="1" noChangeArrowheads="1"/>
          </p:cNvSpPr>
          <p:nvPr>
            <p:ph type="sldNum" idx="12"/>
          </p:nvPr>
        </p:nvSpPr>
        <p:spPr/>
        <p:txBody>
          <a:bodyPr/>
          <a:lstStyle>
            <a:lvl1pPr eaLnBrk="0" hangingPunct="0">
              <a:defRPr/>
            </a:lvl1pPr>
          </a:lstStyle>
          <a:p>
            <a:fld id="{37F8694A-491C-4F8A-BF80-6E1624619605}" type="slidenum">
              <a:rPr lang="en-US" altLang="ru-RU"/>
              <a:pPr/>
              <a:t>‹#›</a:t>
            </a:fld>
            <a:endParaRPr lang="en-US" altLang="ru-RU"/>
          </a:p>
        </p:txBody>
      </p:sp>
    </p:spTree>
    <p:extLst>
      <p:ext uri="{BB962C8B-B14F-4D97-AF65-F5344CB8AC3E}">
        <p14:creationId xmlns:p14="http://schemas.microsoft.com/office/powerpoint/2010/main" val="14025691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p:txBody>
          <a:bodyPr/>
          <a:lstStyle>
            <a:lvl1pPr>
              <a:defRPr/>
            </a:lvl1pPr>
          </a:lstStyle>
          <a:p>
            <a:pPr>
              <a:defRPr/>
            </a:pPr>
            <a:endParaRPr lang="en-US"/>
          </a:p>
        </p:txBody>
      </p:sp>
      <p:sp>
        <p:nvSpPr>
          <p:cNvPr id="4" name="Rectangle 5"/>
          <p:cNvSpPr>
            <a:spLocks noGrp="1" noChangeArrowheads="1"/>
          </p:cNvSpPr>
          <p:nvPr>
            <p:ph type="ftr" idx="11"/>
          </p:nvPr>
        </p:nvSpPr>
        <p:spPr/>
        <p:txBody>
          <a:bodyPr/>
          <a:lstStyle>
            <a:lvl1pPr>
              <a:defRPr/>
            </a:lvl1pPr>
          </a:lstStyle>
          <a:p>
            <a:pPr>
              <a:defRPr/>
            </a:pPr>
            <a:endParaRPr lang="en-US"/>
          </a:p>
        </p:txBody>
      </p:sp>
      <p:sp>
        <p:nvSpPr>
          <p:cNvPr id="5" name="Rectangle 6"/>
          <p:cNvSpPr>
            <a:spLocks noGrp="1" noChangeArrowheads="1"/>
          </p:cNvSpPr>
          <p:nvPr>
            <p:ph type="sldNum" idx="12"/>
          </p:nvPr>
        </p:nvSpPr>
        <p:spPr/>
        <p:txBody>
          <a:bodyPr/>
          <a:lstStyle>
            <a:lvl1pPr eaLnBrk="0" hangingPunct="0">
              <a:defRPr/>
            </a:lvl1pPr>
          </a:lstStyle>
          <a:p>
            <a:fld id="{F901325A-EB4E-4EA3-B89E-087582A45498}" type="slidenum">
              <a:rPr lang="en-US" altLang="ru-RU"/>
              <a:pPr/>
              <a:t>‹#›</a:t>
            </a:fld>
            <a:endParaRPr lang="en-US" altLang="ru-RU"/>
          </a:p>
        </p:txBody>
      </p:sp>
    </p:spTree>
    <p:extLst>
      <p:ext uri="{BB962C8B-B14F-4D97-AF65-F5344CB8AC3E}">
        <p14:creationId xmlns:p14="http://schemas.microsoft.com/office/powerpoint/2010/main" val="31273291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p:txBody>
          <a:bodyPr/>
          <a:lstStyle>
            <a:lvl1pPr>
              <a:defRPr/>
            </a:lvl1pPr>
          </a:lstStyle>
          <a:p>
            <a:pPr>
              <a:defRPr/>
            </a:pPr>
            <a:endParaRPr lang="en-US"/>
          </a:p>
        </p:txBody>
      </p:sp>
      <p:sp>
        <p:nvSpPr>
          <p:cNvPr id="3" name="Rectangle 5"/>
          <p:cNvSpPr>
            <a:spLocks noGrp="1" noChangeArrowheads="1"/>
          </p:cNvSpPr>
          <p:nvPr>
            <p:ph type="ftr" idx="11"/>
          </p:nvPr>
        </p:nvSpPr>
        <p:spPr/>
        <p:txBody>
          <a:bodyPr/>
          <a:lstStyle>
            <a:lvl1pPr>
              <a:defRPr/>
            </a:lvl1pPr>
          </a:lstStyle>
          <a:p>
            <a:pPr>
              <a:defRPr/>
            </a:pPr>
            <a:endParaRPr lang="en-US"/>
          </a:p>
        </p:txBody>
      </p:sp>
      <p:sp>
        <p:nvSpPr>
          <p:cNvPr id="4" name="Rectangle 6"/>
          <p:cNvSpPr>
            <a:spLocks noGrp="1" noChangeArrowheads="1"/>
          </p:cNvSpPr>
          <p:nvPr>
            <p:ph type="sldNum" idx="12"/>
          </p:nvPr>
        </p:nvSpPr>
        <p:spPr/>
        <p:txBody>
          <a:bodyPr/>
          <a:lstStyle>
            <a:lvl1pPr eaLnBrk="0" hangingPunct="0">
              <a:defRPr/>
            </a:lvl1pPr>
          </a:lstStyle>
          <a:p>
            <a:fld id="{166BCD43-396A-4B4E-B38F-FBFE5F069965}" type="slidenum">
              <a:rPr lang="en-US" altLang="ru-RU"/>
              <a:pPr/>
              <a:t>‹#›</a:t>
            </a:fld>
            <a:endParaRPr lang="en-US" altLang="ru-RU"/>
          </a:p>
        </p:txBody>
      </p:sp>
    </p:spTree>
    <p:extLst>
      <p:ext uri="{BB962C8B-B14F-4D97-AF65-F5344CB8AC3E}">
        <p14:creationId xmlns:p14="http://schemas.microsoft.com/office/powerpoint/2010/main" val="2542014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p:txBody>
          <a:bodyPr/>
          <a:lstStyle>
            <a:lvl1pPr>
              <a:defRPr/>
            </a:lvl1pPr>
          </a:lstStyle>
          <a:p>
            <a:pPr>
              <a:defRPr/>
            </a:pPr>
            <a:endParaRPr lang="en-US"/>
          </a:p>
        </p:txBody>
      </p:sp>
      <p:sp>
        <p:nvSpPr>
          <p:cNvPr id="6" name="Rectangle 5"/>
          <p:cNvSpPr>
            <a:spLocks noGrp="1" noChangeArrowheads="1"/>
          </p:cNvSpPr>
          <p:nvPr>
            <p:ph type="ftr" idx="11"/>
          </p:nvPr>
        </p:nvSpPr>
        <p:spPr/>
        <p:txBody>
          <a:bodyPr/>
          <a:lstStyle>
            <a:lvl1pPr>
              <a:defRPr/>
            </a:lvl1pPr>
          </a:lstStyle>
          <a:p>
            <a:pPr>
              <a:defRPr/>
            </a:pPr>
            <a:endParaRPr lang="en-US"/>
          </a:p>
        </p:txBody>
      </p:sp>
      <p:sp>
        <p:nvSpPr>
          <p:cNvPr id="7" name="Rectangle 6"/>
          <p:cNvSpPr>
            <a:spLocks noGrp="1" noChangeArrowheads="1"/>
          </p:cNvSpPr>
          <p:nvPr>
            <p:ph type="sldNum" idx="12"/>
          </p:nvPr>
        </p:nvSpPr>
        <p:spPr/>
        <p:txBody>
          <a:bodyPr/>
          <a:lstStyle>
            <a:lvl1pPr eaLnBrk="0" hangingPunct="0">
              <a:defRPr/>
            </a:lvl1pPr>
          </a:lstStyle>
          <a:p>
            <a:fld id="{CD6E318A-6AD9-43FA-B068-37115A5C1F30}" type="slidenum">
              <a:rPr lang="en-US" altLang="ru-RU"/>
              <a:pPr/>
              <a:t>‹#›</a:t>
            </a:fld>
            <a:endParaRPr lang="en-US" altLang="ru-RU"/>
          </a:p>
        </p:txBody>
      </p:sp>
    </p:spTree>
    <p:extLst>
      <p:ext uri="{BB962C8B-B14F-4D97-AF65-F5344CB8AC3E}">
        <p14:creationId xmlns:p14="http://schemas.microsoft.com/office/powerpoint/2010/main" val="41233422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p:txBody>
          <a:bodyPr/>
          <a:lstStyle>
            <a:lvl1pPr>
              <a:defRPr/>
            </a:lvl1pPr>
          </a:lstStyle>
          <a:p>
            <a:pPr>
              <a:defRPr/>
            </a:pPr>
            <a:endParaRPr lang="en-US"/>
          </a:p>
        </p:txBody>
      </p:sp>
      <p:sp>
        <p:nvSpPr>
          <p:cNvPr id="6" name="Rectangle 5"/>
          <p:cNvSpPr>
            <a:spLocks noGrp="1" noChangeArrowheads="1"/>
          </p:cNvSpPr>
          <p:nvPr>
            <p:ph type="ftr" idx="11"/>
          </p:nvPr>
        </p:nvSpPr>
        <p:spPr/>
        <p:txBody>
          <a:bodyPr/>
          <a:lstStyle>
            <a:lvl1pPr>
              <a:defRPr/>
            </a:lvl1pPr>
          </a:lstStyle>
          <a:p>
            <a:pPr>
              <a:defRPr/>
            </a:pPr>
            <a:endParaRPr lang="en-US"/>
          </a:p>
        </p:txBody>
      </p:sp>
      <p:sp>
        <p:nvSpPr>
          <p:cNvPr id="7" name="Rectangle 6"/>
          <p:cNvSpPr>
            <a:spLocks noGrp="1" noChangeArrowheads="1"/>
          </p:cNvSpPr>
          <p:nvPr>
            <p:ph type="sldNum" idx="12"/>
          </p:nvPr>
        </p:nvSpPr>
        <p:spPr/>
        <p:txBody>
          <a:bodyPr/>
          <a:lstStyle>
            <a:lvl1pPr eaLnBrk="0" hangingPunct="0">
              <a:defRPr/>
            </a:lvl1pPr>
          </a:lstStyle>
          <a:p>
            <a:fld id="{BD7D1B6D-752B-40DC-B7E3-DDAF1D71CF81}" type="slidenum">
              <a:rPr lang="en-US" altLang="ru-RU"/>
              <a:pPr/>
              <a:t>‹#›</a:t>
            </a:fld>
            <a:endParaRPr lang="en-US" altLang="ru-RU"/>
          </a:p>
        </p:txBody>
      </p:sp>
    </p:spTree>
    <p:extLst>
      <p:ext uri="{BB962C8B-B14F-4D97-AF65-F5344CB8AC3E}">
        <p14:creationId xmlns:p14="http://schemas.microsoft.com/office/powerpoint/2010/main" val="1933581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eaLnBrk="0" hangingPunct="0">
              <a:defRPr/>
            </a:lvl1pPr>
          </a:lstStyle>
          <a:p>
            <a:fld id="{D7B37A66-331E-4D5D-BCEE-815B228DA2FC}" type="slidenum">
              <a:rPr lang="en-US" altLang="ru-RU"/>
              <a:pPr/>
              <a:t>‹#›</a:t>
            </a:fld>
            <a:endParaRPr lang="en-US" altLang="ru-RU"/>
          </a:p>
        </p:txBody>
      </p:sp>
    </p:spTree>
    <p:extLst>
      <p:ext uri="{BB962C8B-B14F-4D97-AF65-F5344CB8AC3E}">
        <p14:creationId xmlns:p14="http://schemas.microsoft.com/office/powerpoint/2010/main" val="1495758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eaLnBrk="0" hangingPunct="0">
              <a:defRPr/>
            </a:lvl1pPr>
          </a:lstStyle>
          <a:p>
            <a:fld id="{49B004F8-AC55-4EAB-9DEA-965DF2E71473}" type="slidenum">
              <a:rPr lang="en-US" altLang="ru-RU"/>
              <a:pPr/>
              <a:t>‹#›</a:t>
            </a:fld>
            <a:endParaRPr lang="en-US" altLang="ru-RU"/>
          </a:p>
        </p:txBody>
      </p:sp>
    </p:spTree>
    <p:extLst>
      <p:ext uri="{BB962C8B-B14F-4D97-AF65-F5344CB8AC3E}">
        <p14:creationId xmlns:p14="http://schemas.microsoft.com/office/powerpoint/2010/main" val="293246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endParaRPr lang="en-US"/>
          </a:p>
        </p:txBody>
      </p:sp>
      <p:sp>
        <p:nvSpPr>
          <p:cNvPr id="6" name="Нижний колонтитул 2"/>
          <p:cNvSpPr>
            <a:spLocks noGrp="1"/>
          </p:cNvSpPr>
          <p:nvPr>
            <p:ph type="ftr" sz="quarter" idx="11"/>
          </p:nvPr>
        </p:nvSpPr>
        <p:spPr/>
        <p:txBody>
          <a:bodyPr/>
          <a:lstStyle>
            <a:lvl1pPr>
              <a:defRPr/>
            </a:lvl1pPr>
          </a:lstStyle>
          <a:p>
            <a:pPr>
              <a:defRPr/>
            </a:pPr>
            <a:endParaRPr lang="en-US"/>
          </a:p>
        </p:txBody>
      </p:sp>
      <p:sp>
        <p:nvSpPr>
          <p:cNvPr id="7" name="Номер слайда 22"/>
          <p:cNvSpPr>
            <a:spLocks noGrp="1"/>
          </p:cNvSpPr>
          <p:nvPr>
            <p:ph type="sldNum" sz="quarter" idx="12"/>
          </p:nvPr>
        </p:nvSpPr>
        <p:spPr/>
        <p:txBody>
          <a:bodyPr/>
          <a:lstStyle>
            <a:lvl1pPr>
              <a:defRPr/>
            </a:lvl1pPr>
          </a:lstStyle>
          <a:p>
            <a:fld id="{22DEAD78-9875-42FB-90F8-CD977A93F109}" type="slidenum">
              <a:rPr lang="en-US" altLang="ru-RU"/>
              <a:pPr/>
              <a:t>‹#›</a:t>
            </a:fld>
            <a:endParaRPr lang="en-US" altLang="ru-RU"/>
          </a:p>
        </p:txBody>
      </p:sp>
    </p:spTree>
    <p:extLst>
      <p:ext uri="{BB962C8B-B14F-4D97-AF65-F5344CB8AC3E}">
        <p14:creationId xmlns:p14="http://schemas.microsoft.com/office/powerpoint/2010/main" val="21749759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p:txBody>
          <a:bodyPr/>
          <a:lstStyle>
            <a:lvl1pPr>
              <a:defRPr/>
            </a:lvl1pPr>
          </a:lstStyle>
          <a:p>
            <a:pPr>
              <a:defRPr/>
            </a:pPr>
            <a:endParaRPr lang="en-US"/>
          </a:p>
        </p:txBody>
      </p:sp>
      <p:sp>
        <p:nvSpPr>
          <p:cNvPr id="4" name="Rectangle 5"/>
          <p:cNvSpPr>
            <a:spLocks noGrp="1" noChangeArrowheads="1"/>
          </p:cNvSpPr>
          <p:nvPr>
            <p:ph type="ftr" idx="11"/>
          </p:nvPr>
        </p:nvSpPr>
        <p:spPr/>
        <p:txBody>
          <a:bodyPr/>
          <a:lstStyle>
            <a:lvl1pPr>
              <a:defRPr/>
            </a:lvl1pPr>
          </a:lstStyle>
          <a:p>
            <a:pPr>
              <a:defRPr/>
            </a:pPr>
            <a:endParaRPr lang="en-US"/>
          </a:p>
        </p:txBody>
      </p:sp>
      <p:sp>
        <p:nvSpPr>
          <p:cNvPr id="5" name="Rectangle 6"/>
          <p:cNvSpPr>
            <a:spLocks noGrp="1" noChangeArrowheads="1"/>
          </p:cNvSpPr>
          <p:nvPr>
            <p:ph type="sldNum" idx="12"/>
          </p:nvPr>
        </p:nvSpPr>
        <p:spPr/>
        <p:txBody>
          <a:bodyPr/>
          <a:lstStyle>
            <a:lvl1pPr eaLnBrk="0" hangingPunct="0">
              <a:defRPr/>
            </a:lvl1pPr>
          </a:lstStyle>
          <a:p>
            <a:fld id="{0F3BED7C-ACF9-4B22-BA45-E55A4FF5056B}" type="slidenum">
              <a:rPr lang="en-US" altLang="ru-RU"/>
              <a:pPr/>
              <a:t>‹#›</a:t>
            </a:fld>
            <a:endParaRPr lang="en-US" altLang="ru-RU"/>
          </a:p>
        </p:txBody>
      </p:sp>
    </p:spTree>
    <p:extLst>
      <p:ext uri="{BB962C8B-B14F-4D97-AF65-F5344CB8AC3E}">
        <p14:creationId xmlns:p14="http://schemas.microsoft.com/office/powerpoint/2010/main" val="24594916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1" y="1604963"/>
            <a:ext cx="5262033"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1" y="3871914"/>
            <a:ext cx="5262033"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74834" y="1604963"/>
            <a:ext cx="5262033"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p:txBody>
          <a:bodyPr/>
          <a:lstStyle>
            <a:lvl1pPr>
              <a:defRPr/>
            </a:lvl1pPr>
          </a:lstStyle>
          <a:p>
            <a:pPr>
              <a:defRPr/>
            </a:pPr>
            <a:endParaRPr lang="en-US"/>
          </a:p>
        </p:txBody>
      </p:sp>
      <p:sp>
        <p:nvSpPr>
          <p:cNvPr id="7" name="Rectangle 5"/>
          <p:cNvSpPr>
            <a:spLocks noGrp="1" noChangeArrowheads="1"/>
          </p:cNvSpPr>
          <p:nvPr>
            <p:ph type="ftr" idx="11"/>
          </p:nvPr>
        </p:nvSpPr>
        <p:spPr/>
        <p:txBody>
          <a:bodyPr/>
          <a:lstStyle>
            <a:lvl1pPr>
              <a:defRPr/>
            </a:lvl1pPr>
          </a:lstStyle>
          <a:p>
            <a:pPr>
              <a:defRPr/>
            </a:pPr>
            <a:endParaRPr lang="en-US"/>
          </a:p>
        </p:txBody>
      </p:sp>
      <p:sp>
        <p:nvSpPr>
          <p:cNvPr id="8" name="Rectangle 6"/>
          <p:cNvSpPr>
            <a:spLocks noGrp="1" noChangeArrowheads="1"/>
          </p:cNvSpPr>
          <p:nvPr>
            <p:ph type="sldNum" idx="12"/>
          </p:nvPr>
        </p:nvSpPr>
        <p:spPr/>
        <p:txBody>
          <a:bodyPr/>
          <a:lstStyle>
            <a:lvl1pPr eaLnBrk="0" hangingPunct="0">
              <a:defRPr/>
            </a:lvl1pPr>
          </a:lstStyle>
          <a:p>
            <a:fld id="{D736D77A-A517-45A3-ADAB-8F0F94C9EDCF}" type="slidenum">
              <a:rPr lang="en-US" altLang="ru-RU"/>
              <a:pPr/>
              <a:t>‹#›</a:t>
            </a:fld>
            <a:endParaRPr lang="en-US" altLang="ru-RU"/>
          </a:p>
        </p:txBody>
      </p:sp>
    </p:spTree>
    <p:extLst>
      <p:ext uri="{BB962C8B-B14F-4D97-AF65-F5344CB8AC3E}">
        <p14:creationId xmlns:p14="http://schemas.microsoft.com/office/powerpoint/2010/main" val="1440030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Прямоугольник 1"/>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3" name="Прямоугольник 2"/>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V. </a:t>
            </a:r>
            <a:r>
              <a:rPr lang="en-US" altLang="ru-RU" sz="1400" dirty="0" err="1" smtClean="0">
                <a:solidFill>
                  <a:schemeClr val="bg1"/>
                </a:solidFill>
              </a:rPr>
              <a:t>Matveev</a:t>
            </a:r>
            <a:endParaRPr lang="ru-RU" altLang="ru-RU" sz="1400" dirty="0" smtClean="0">
              <a:solidFill>
                <a:schemeClr val="bg1"/>
              </a:solidFill>
            </a:endParaRPr>
          </a:p>
        </p:txBody>
      </p:sp>
      <p:sp>
        <p:nvSpPr>
          <p:cNvPr id="4" name="Прямоугольник 3"/>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124th  session of JINR Scientific Council</a:t>
            </a:r>
            <a:endParaRPr lang="ru-RU" altLang="ru-RU" sz="1400" dirty="0" smtClean="0">
              <a:solidFill>
                <a:schemeClr val="bg1"/>
              </a:solidFill>
            </a:endParaRPr>
          </a:p>
        </p:txBody>
      </p:sp>
      <p:sp>
        <p:nvSpPr>
          <p:cNvPr id="5" name="Slide Number Placeholder 5"/>
          <p:cNvSpPr>
            <a:spLocks noGrp="1"/>
          </p:cNvSpPr>
          <p:nvPr>
            <p:ph type="sldNum" sz="quarter" idx="10"/>
          </p:nvPr>
        </p:nvSpPr>
        <p:spPr>
          <a:xfrm>
            <a:off x="9448800" y="6526213"/>
            <a:ext cx="2743200" cy="365125"/>
          </a:xfrm>
        </p:spPr>
        <p:txBody>
          <a:bodyPr/>
          <a:lstStyle>
            <a:lvl1pPr>
              <a:defRPr sz="1400">
                <a:solidFill>
                  <a:schemeClr val="bg1"/>
                </a:solidFill>
              </a:defRPr>
            </a:lvl1pPr>
          </a:lstStyle>
          <a:p>
            <a:fld id="{283E8693-E88D-4F93-B873-CCC9E67C32F2}" type="slidenum">
              <a:rPr lang="es-ES" altLang="ru-RU"/>
              <a:pPr/>
              <a:t>‹#›</a:t>
            </a:fld>
            <a:endParaRPr lang="es-ES" altLang="ru-RU"/>
          </a:p>
        </p:txBody>
      </p:sp>
    </p:spTree>
    <p:extLst>
      <p:ext uri="{BB962C8B-B14F-4D97-AF65-F5344CB8AC3E}">
        <p14:creationId xmlns:p14="http://schemas.microsoft.com/office/powerpoint/2010/main" val="20380062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7" name="PlaceHolder 2"/>
          <p:cNvSpPr>
            <a:spLocks noGrp="1"/>
          </p:cNvSpPr>
          <p:nvPr>
            <p:ph type="subTitle"/>
          </p:nvPr>
        </p:nvSpPr>
        <p:spPr>
          <a:xfrm>
            <a:off x="609600" y="1600200"/>
            <a:ext cx="1097232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3751497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9" name="PlaceHolder 2"/>
          <p:cNvSpPr>
            <a:spLocks noGrp="1"/>
          </p:cNvSpPr>
          <p:nvPr>
            <p:ph type="body"/>
          </p:nvPr>
        </p:nvSpPr>
        <p:spPr>
          <a:xfrm>
            <a:off x="609600" y="1600200"/>
            <a:ext cx="10972320" cy="4525560"/>
          </a:xfrm>
          <a:prstGeom prst="rect">
            <a:avLst/>
          </a:prstGeom>
        </p:spPr>
        <p:txBody>
          <a:bodyPr lIns="0" tIns="0" rIns="0" bIns="0"/>
          <a:lstStyle/>
          <a:p>
            <a:endParaRPr/>
          </a:p>
        </p:txBody>
      </p:sp>
    </p:spTree>
    <p:extLst>
      <p:ext uri="{BB962C8B-B14F-4D97-AF65-F5344CB8AC3E}">
        <p14:creationId xmlns:p14="http://schemas.microsoft.com/office/powerpoint/2010/main" val="1833327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11" name="PlaceHolder 2"/>
          <p:cNvSpPr>
            <a:spLocks noGrp="1"/>
          </p:cNvSpPr>
          <p:nvPr>
            <p:ph type="body"/>
          </p:nvPr>
        </p:nvSpPr>
        <p:spPr>
          <a:xfrm>
            <a:off x="609600" y="1600200"/>
            <a:ext cx="5354400" cy="4525560"/>
          </a:xfrm>
          <a:prstGeom prst="rect">
            <a:avLst/>
          </a:prstGeom>
        </p:spPr>
        <p:txBody>
          <a:bodyPr lIns="0" tIns="0" rIns="0" bIns="0"/>
          <a:lstStyle/>
          <a:p>
            <a:endParaRPr/>
          </a:p>
        </p:txBody>
      </p:sp>
      <p:sp>
        <p:nvSpPr>
          <p:cNvPr id="12" name="PlaceHolder 3"/>
          <p:cNvSpPr>
            <a:spLocks noGrp="1"/>
          </p:cNvSpPr>
          <p:nvPr>
            <p:ph type="body"/>
          </p:nvPr>
        </p:nvSpPr>
        <p:spPr>
          <a:xfrm>
            <a:off x="6232320" y="1600200"/>
            <a:ext cx="5354400" cy="4525560"/>
          </a:xfrm>
          <a:prstGeom prst="rect">
            <a:avLst/>
          </a:prstGeom>
        </p:spPr>
        <p:txBody>
          <a:bodyPr lIns="0" tIns="0" rIns="0" bIns="0"/>
          <a:lstStyle/>
          <a:p>
            <a:endParaRPr/>
          </a:p>
        </p:txBody>
      </p:sp>
    </p:spTree>
    <p:extLst>
      <p:ext uri="{BB962C8B-B14F-4D97-AF65-F5344CB8AC3E}">
        <p14:creationId xmlns:p14="http://schemas.microsoft.com/office/powerpoint/2010/main" val="715716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600" y="274680"/>
            <a:ext cx="10972320" cy="1142640"/>
          </a:xfrm>
          <a:prstGeom prst="rect">
            <a:avLst/>
          </a:prstGeom>
        </p:spPr>
        <p:txBody>
          <a:bodyPr lIns="0" tIns="0" rIns="0" bIns="0"/>
          <a:lstStyle/>
          <a:p>
            <a:endParaRPr/>
          </a:p>
        </p:txBody>
      </p:sp>
    </p:spTree>
    <p:extLst>
      <p:ext uri="{BB962C8B-B14F-4D97-AF65-F5344CB8AC3E}">
        <p14:creationId xmlns:p14="http://schemas.microsoft.com/office/powerpoint/2010/main" val="3145733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600" y="274680"/>
            <a:ext cx="1097232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34855728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16"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17" name="PlaceHolder 3"/>
          <p:cNvSpPr>
            <a:spLocks noGrp="1"/>
          </p:cNvSpPr>
          <p:nvPr>
            <p:ph type="body"/>
          </p:nvPr>
        </p:nvSpPr>
        <p:spPr>
          <a:xfrm>
            <a:off x="609600" y="3964320"/>
            <a:ext cx="5354400" cy="2158560"/>
          </a:xfrm>
          <a:prstGeom prst="rect">
            <a:avLst/>
          </a:prstGeom>
        </p:spPr>
        <p:txBody>
          <a:bodyPr lIns="0" tIns="0" rIns="0" bIns="0"/>
          <a:lstStyle/>
          <a:p>
            <a:endParaRPr/>
          </a:p>
        </p:txBody>
      </p:sp>
      <p:sp>
        <p:nvSpPr>
          <p:cNvPr id="18" name="PlaceHolder 4"/>
          <p:cNvSpPr>
            <a:spLocks noGrp="1"/>
          </p:cNvSpPr>
          <p:nvPr>
            <p:ph type="body"/>
          </p:nvPr>
        </p:nvSpPr>
        <p:spPr>
          <a:xfrm>
            <a:off x="6232320" y="1600200"/>
            <a:ext cx="5354400" cy="4525560"/>
          </a:xfrm>
          <a:prstGeom prst="rect">
            <a:avLst/>
          </a:prstGeom>
        </p:spPr>
        <p:txBody>
          <a:bodyPr lIns="0" tIns="0" rIns="0" bIns="0"/>
          <a:lstStyle/>
          <a:p>
            <a:endParaRPr/>
          </a:p>
        </p:txBody>
      </p:sp>
    </p:spTree>
    <p:extLst>
      <p:ext uri="{BB962C8B-B14F-4D97-AF65-F5344CB8AC3E}">
        <p14:creationId xmlns:p14="http://schemas.microsoft.com/office/powerpoint/2010/main" val="3702202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0" name="PlaceHolder 2"/>
          <p:cNvSpPr>
            <a:spLocks noGrp="1"/>
          </p:cNvSpPr>
          <p:nvPr>
            <p:ph type="body"/>
          </p:nvPr>
        </p:nvSpPr>
        <p:spPr>
          <a:xfrm>
            <a:off x="609600" y="1600200"/>
            <a:ext cx="5354400" cy="4525560"/>
          </a:xfrm>
          <a:prstGeom prst="rect">
            <a:avLst/>
          </a:prstGeom>
        </p:spPr>
        <p:txBody>
          <a:bodyPr lIns="0" tIns="0" rIns="0" bIns="0"/>
          <a:lstStyle/>
          <a:p>
            <a:endParaRPr/>
          </a:p>
        </p:txBody>
      </p:sp>
      <p:sp>
        <p:nvSpPr>
          <p:cNvPr id="21"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22" name="PlaceHolder 4"/>
          <p:cNvSpPr>
            <a:spLocks noGrp="1"/>
          </p:cNvSpPr>
          <p:nvPr>
            <p:ph type="body"/>
          </p:nvPr>
        </p:nvSpPr>
        <p:spPr>
          <a:xfrm>
            <a:off x="6232320" y="3964320"/>
            <a:ext cx="5354400" cy="2158560"/>
          </a:xfrm>
          <a:prstGeom prst="rect">
            <a:avLst/>
          </a:prstGeom>
        </p:spPr>
        <p:txBody>
          <a:bodyPr lIns="0" tIns="0" rIns="0" bIns="0"/>
          <a:lstStyle/>
          <a:p>
            <a:endParaRPr/>
          </a:p>
        </p:txBody>
      </p:sp>
    </p:spTree>
    <p:extLst>
      <p:ext uri="{BB962C8B-B14F-4D97-AF65-F5344CB8AC3E}">
        <p14:creationId xmlns:p14="http://schemas.microsoft.com/office/powerpoint/2010/main" val="797288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userDrawn="1"/>
        </p:nvSpPr>
        <p:spPr>
          <a:xfrm>
            <a:off x="0" y="6597650"/>
            <a:ext cx="12192000"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400">
              <a:solidFill>
                <a:schemeClr val="tx1"/>
              </a:solidFill>
              <a:latin typeface="+mj-lt"/>
            </a:endParaRPr>
          </a:p>
        </p:txBody>
      </p:sp>
      <p:sp>
        <p:nvSpPr>
          <p:cNvPr id="3" name="Прямоугольник 2"/>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latin typeface="+mj-lt"/>
              </a:rPr>
              <a:t>V. </a:t>
            </a:r>
            <a:r>
              <a:rPr lang="en-US" altLang="ru-RU" sz="1400" dirty="0" err="1" smtClean="0">
                <a:latin typeface="+mj-lt"/>
              </a:rPr>
              <a:t>Matveev</a:t>
            </a:r>
            <a:endParaRPr lang="ru-RU" altLang="ru-RU" sz="1400" dirty="0" smtClean="0">
              <a:latin typeface="+mj-lt"/>
            </a:endParaRPr>
          </a:p>
        </p:txBody>
      </p:sp>
      <p:sp>
        <p:nvSpPr>
          <p:cNvPr id="4" name="Прямоугольник 3"/>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latin typeface="+mj-lt"/>
              </a:rPr>
              <a:t>124th  session of JINR Scientific Council</a:t>
            </a:r>
            <a:endParaRPr lang="ru-RU" altLang="ru-RU" sz="1400" dirty="0" smtClean="0">
              <a:latin typeface="+mj-lt"/>
            </a:endParaRPr>
          </a:p>
        </p:txBody>
      </p:sp>
      <p:sp>
        <p:nvSpPr>
          <p:cNvPr id="5" name="Slide Number Placeholder 5"/>
          <p:cNvSpPr>
            <a:spLocks noGrp="1"/>
          </p:cNvSpPr>
          <p:nvPr>
            <p:ph type="sldNum" sz="quarter" idx="10"/>
          </p:nvPr>
        </p:nvSpPr>
        <p:spPr>
          <a:xfrm>
            <a:off x="9448800" y="6526213"/>
            <a:ext cx="2743200" cy="365125"/>
          </a:xfrm>
        </p:spPr>
        <p:txBody>
          <a:bodyPr/>
          <a:lstStyle>
            <a:lvl1pPr>
              <a:defRPr sz="1400">
                <a:solidFill>
                  <a:schemeClr val="tx1"/>
                </a:solidFill>
                <a:latin typeface="Arial" panose="020B0604020202020204" pitchFamily="34" charset="0"/>
              </a:defRPr>
            </a:lvl1pPr>
          </a:lstStyle>
          <a:p>
            <a:fld id="{687ABC8B-7F71-49B4-944E-6FE0C37C3A3F}" type="slidenum">
              <a:rPr lang="es-ES" altLang="ru-RU"/>
              <a:pPr/>
              <a:t>‹#›</a:t>
            </a:fld>
            <a:endParaRPr lang="es-ES" altLang="ru-RU"/>
          </a:p>
        </p:txBody>
      </p:sp>
    </p:spTree>
    <p:extLst>
      <p:ext uri="{BB962C8B-B14F-4D97-AF65-F5344CB8AC3E}">
        <p14:creationId xmlns:p14="http://schemas.microsoft.com/office/powerpoint/2010/main" val="314735662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4"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25"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26" name="PlaceHolder 4"/>
          <p:cNvSpPr>
            <a:spLocks noGrp="1"/>
          </p:cNvSpPr>
          <p:nvPr>
            <p:ph type="body"/>
          </p:nvPr>
        </p:nvSpPr>
        <p:spPr>
          <a:xfrm>
            <a:off x="609600" y="3964320"/>
            <a:ext cx="10972320" cy="2158560"/>
          </a:xfrm>
          <a:prstGeom prst="rect">
            <a:avLst/>
          </a:prstGeom>
        </p:spPr>
        <p:txBody>
          <a:bodyPr lIns="0" tIns="0" rIns="0" bIns="0"/>
          <a:lstStyle/>
          <a:p>
            <a:endParaRPr/>
          </a:p>
        </p:txBody>
      </p:sp>
    </p:spTree>
    <p:extLst>
      <p:ext uri="{BB962C8B-B14F-4D97-AF65-F5344CB8AC3E}">
        <p14:creationId xmlns:p14="http://schemas.microsoft.com/office/powerpoint/2010/main" val="348453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8" name="PlaceHolder 2"/>
          <p:cNvSpPr>
            <a:spLocks noGrp="1"/>
          </p:cNvSpPr>
          <p:nvPr>
            <p:ph type="body"/>
          </p:nvPr>
        </p:nvSpPr>
        <p:spPr>
          <a:xfrm>
            <a:off x="609600" y="1600200"/>
            <a:ext cx="10972320" cy="2158560"/>
          </a:xfrm>
          <a:prstGeom prst="rect">
            <a:avLst/>
          </a:prstGeom>
        </p:spPr>
        <p:txBody>
          <a:bodyPr lIns="0" tIns="0" rIns="0" bIns="0"/>
          <a:lstStyle/>
          <a:p>
            <a:endParaRPr/>
          </a:p>
        </p:txBody>
      </p:sp>
      <p:sp>
        <p:nvSpPr>
          <p:cNvPr id="29" name="PlaceHolder 3"/>
          <p:cNvSpPr>
            <a:spLocks noGrp="1"/>
          </p:cNvSpPr>
          <p:nvPr>
            <p:ph type="body"/>
          </p:nvPr>
        </p:nvSpPr>
        <p:spPr>
          <a:xfrm>
            <a:off x="609600" y="3964320"/>
            <a:ext cx="10972320" cy="2158560"/>
          </a:xfrm>
          <a:prstGeom prst="rect">
            <a:avLst/>
          </a:prstGeom>
        </p:spPr>
        <p:txBody>
          <a:bodyPr lIns="0" tIns="0" rIns="0" bIns="0"/>
          <a:lstStyle/>
          <a:p>
            <a:endParaRPr/>
          </a:p>
        </p:txBody>
      </p:sp>
    </p:spTree>
    <p:extLst>
      <p:ext uri="{BB962C8B-B14F-4D97-AF65-F5344CB8AC3E}">
        <p14:creationId xmlns:p14="http://schemas.microsoft.com/office/powerpoint/2010/main" val="3282260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31"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32"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33" name="PlaceHolder 4"/>
          <p:cNvSpPr>
            <a:spLocks noGrp="1"/>
          </p:cNvSpPr>
          <p:nvPr>
            <p:ph type="body"/>
          </p:nvPr>
        </p:nvSpPr>
        <p:spPr>
          <a:xfrm>
            <a:off x="6232320" y="3964320"/>
            <a:ext cx="5354400" cy="2158560"/>
          </a:xfrm>
          <a:prstGeom prst="rect">
            <a:avLst/>
          </a:prstGeom>
        </p:spPr>
        <p:txBody>
          <a:bodyPr lIns="0" tIns="0" rIns="0" bIns="0"/>
          <a:lstStyle/>
          <a:p>
            <a:endParaRPr/>
          </a:p>
        </p:txBody>
      </p:sp>
      <p:sp>
        <p:nvSpPr>
          <p:cNvPr id="34" name="PlaceHolder 5"/>
          <p:cNvSpPr>
            <a:spLocks noGrp="1"/>
          </p:cNvSpPr>
          <p:nvPr>
            <p:ph type="body"/>
          </p:nvPr>
        </p:nvSpPr>
        <p:spPr>
          <a:xfrm>
            <a:off x="609600" y="3964320"/>
            <a:ext cx="5354400" cy="2158560"/>
          </a:xfrm>
          <a:prstGeom prst="rect">
            <a:avLst/>
          </a:prstGeom>
        </p:spPr>
        <p:txBody>
          <a:bodyPr lIns="0" tIns="0" rIns="0" bIns="0"/>
          <a:lstStyle/>
          <a:p>
            <a:endParaRPr/>
          </a:p>
        </p:txBody>
      </p:sp>
    </p:spTree>
    <p:extLst>
      <p:ext uri="{BB962C8B-B14F-4D97-AF65-F5344CB8AC3E}">
        <p14:creationId xmlns:p14="http://schemas.microsoft.com/office/powerpoint/2010/main" val="15957991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600200"/>
            <a:ext cx="7566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600200"/>
            <a:ext cx="7566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36" name="PlaceHolder 2"/>
          <p:cNvSpPr>
            <a:spLocks noGrp="1"/>
          </p:cNvSpPr>
          <p:nvPr>
            <p:ph type="body"/>
          </p:nvPr>
        </p:nvSpPr>
        <p:spPr>
          <a:xfrm>
            <a:off x="609600" y="1600200"/>
            <a:ext cx="10972320" cy="4525560"/>
          </a:xfrm>
          <a:prstGeom prst="rect">
            <a:avLst/>
          </a:prstGeom>
        </p:spPr>
        <p:txBody>
          <a:bodyPr lIns="0" tIns="0" rIns="0" bIns="0"/>
          <a:lstStyle/>
          <a:p>
            <a:endParaRPr/>
          </a:p>
        </p:txBody>
      </p:sp>
      <p:sp>
        <p:nvSpPr>
          <p:cNvPr id="37" name="PlaceHolder 3"/>
          <p:cNvSpPr>
            <a:spLocks noGrp="1"/>
          </p:cNvSpPr>
          <p:nvPr>
            <p:ph type="body"/>
          </p:nvPr>
        </p:nvSpPr>
        <p:spPr>
          <a:xfrm>
            <a:off x="609600" y="1600200"/>
            <a:ext cx="10972320" cy="4525560"/>
          </a:xfrm>
          <a:prstGeom prst="rect">
            <a:avLst/>
          </a:prstGeom>
        </p:spPr>
        <p:txBody>
          <a:bodyPr lIns="0" tIns="0" rIns="0" bIns="0"/>
          <a:lstStyle/>
          <a:p>
            <a:endParaRPr/>
          </a:p>
        </p:txBody>
      </p:sp>
    </p:spTree>
    <p:extLst>
      <p:ext uri="{BB962C8B-B14F-4D97-AF65-F5344CB8AC3E}">
        <p14:creationId xmlns:p14="http://schemas.microsoft.com/office/powerpoint/2010/main" val="9522084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fld id="{F4D7F3C7-A35C-46DB-AEC3-18E391855681}" type="slidenum">
              <a:rPr lang="ru-RU" altLang="ru-RU"/>
              <a:pPr/>
              <a:t>‹#›</a:t>
            </a:fld>
            <a:endParaRPr lang="ru-RU" altLang="ru-RU"/>
          </a:p>
        </p:txBody>
      </p:sp>
    </p:spTree>
    <p:extLst>
      <p:ext uri="{BB962C8B-B14F-4D97-AF65-F5344CB8AC3E}">
        <p14:creationId xmlns:p14="http://schemas.microsoft.com/office/powerpoint/2010/main" val="4970028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71286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Прямоугольник 1"/>
          <p:cNvSpPr>
            <a:spLocks noChangeArrowheads="1"/>
          </p:cNvSpPr>
          <p:nvPr userDrawn="1"/>
        </p:nvSpPr>
        <p:spPr bwMode="auto">
          <a:xfrm>
            <a:off x="0" y="6597650"/>
            <a:ext cx="12192000" cy="260350"/>
          </a:xfrm>
          <a:prstGeom prst="rect">
            <a:avLst/>
          </a:prstGeom>
          <a:solidFill>
            <a:srgbClr val="000000"/>
          </a:solid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u-RU" altLang="ru-RU" smtClean="0">
              <a:solidFill>
                <a:srgbClr val="FFFFFF"/>
              </a:solidFill>
            </a:endParaRPr>
          </a:p>
        </p:txBody>
      </p:sp>
      <p:sp>
        <p:nvSpPr>
          <p:cNvPr id="3" name="Номер слайда 5"/>
          <p:cNvSpPr txBox="1">
            <a:spLocks/>
          </p:cNvSpPr>
          <p:nvPr userDrawn="1"/>
        </p:nvSpPr>
        <p:spPr bwMode="auto">
          <a:xfrm>
            <a:off x="9364663" y="6569075"/>
            <a:ext cx="2844800" cy="476250"/>
          </a:xfrm>
          <a:prstGeom prst="rect">
            <a:avLst/>
          </a:prstGeom>
          <a:noFill/>
          <a:ln>
            <a:noFill/>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2C5586A-61A7-4A5F-9D9A-5CDC14CBF236}" type="slidenum">
              <a:rPr lang="es-ES" altLang="ru-RU" sz="1400">
                <a:solidFill>
                  <a:srgbClr val="FFFFFF"/>
                </a:solidFill>
              </a:rPr>
              <a:pPr algn="r" eaLnBrk="1" hangingPunct="1"/>
              <a:t>‹#›</a:t>
            </a:fld>
            <a:endParaRPr lang="es-ES" altLang="ru-RU" sz="1400">
              <a:solidFill>
                <a:srgbClr val="FFFFFF"/>
              </a:solidFill>
            </a:endParaRPr>
          </a:p>
        </p:txBody>
      </p:sp>
      <p:sp>
        <p:nvSpPr>
          <p:cNvPr id="4" name="Прямоугольник 3"/>
          <p:cNvSpPr>
            <a:spLocks noChangeArrowheads="1"/>
          </p:cNvSpPr>
          <p:nvPr userDrawn="1"/>
        </p:nvSpPr>
        <p:spPr bwMode="auto">
          <a:xfrm>
            <a:off x="5253038" y="6551613"/>
            <a:ext cx="106521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smtClean="0">
                <a:solidFill>
                  <a:srgbClr val="FFFFFF"/>
                </a:solidFill>
              </a:rPr>
              <a:t>V. Matveev</a:t>
            </a:r>
            <a:endParaRPr lang="ru-RU" altLang="ru-RU" sz="1400" smtClean="0">
              <a:solidFill>
                <a:srgbClr val="FFFFFF"/>
              </a:solidFill>
            </a:endParaRPr>
          </a:p>
        </p:txBody>
      </p:sp>
      <p:sp>
        <p:nvSpPr>
          <p:cNvPr id="5" name="Прямоугольник 4"/>
          <p:cNvSpPr>
            <a:spLocks noChangeArrowheads="1"/>
          </p:cNvSpPr>
          <p:nvPr userDrawn="1"/>
        </p:nvSpPr>
        <p:spPr bwMode="auto">
          <a:xfrm>
            <a:off x="46038" y="6564313"/>
            <a:ext cx="33528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rgbClr val="FFFFFF"/>
                </a:solidFill>
              </a:rPr>
              <a:t>124th session of JINR Scientific Council</a:t>
            </a:r>
            <a:endParaRPr lang="ru-RU" altLang="ru-RU" sz="1400" dirty="0" smtClean="0">
              <a:solidFill>
                <a:srgbClr val="FFFFFF"/>
              </a:solidFill>
            </a:endParaRPr>
          </a:p>
        </p:txBody>
      </p:sp>
    </p:spTree>
    <p:extLst>
      <p:ext uri="{BB962C8B-B14F-4D97-AF65-F5344CB8AC3E}">
        <p14:creationId xmlns:p14="http://schemas.microsoft.com/office/powerpoint/2010/main" val="2403451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7" name="PlaceHolder 2"/>
          <p:cNvSpPr>
            <a:spLocks noGrp="1"/>
          </p:cNvSpPr>
          <p:nvPr>
            <p:ph type="subTitle"/>
          </p:nvPr>
        </p:nvSpPr>
        <p:spPr>
          <a:xfrm>
            <a:off x="609600" y="1600200"/>
            <a:ext cx="1097232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11229032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9" name="PlaceHolder 2"/>
          <p:cNvSpPr>
            <a:spLocks noGrp="1"/>
          </p:cNvSpPr>
          <p:nvPr>
            <p:ph type="body"/>
          </p:nvPr>
        </p:nvSpPr>
        <p:spPr>
          <a:xfrm>
            <a:off x="609600" y="1600200"/>
            <a:ext cx="10972320" cy="4525560"/>
          </a:xfrm>
          <a:prstGeom prst="rect">
            <a:avLst/>
          </a:prstGeom>
        </p:spPr>
        <p:txBody>
          <a:bodyPr lIns="0" tIns="0" rIns="0" bIns="0"/>
          <a:lstStyle/>
          <a:p>
            <a:endParaRPr/>
          </a:p>
        </p:txBody>
      </p:sp>
    </p:spTree>
    <p:extLst>
      <p:ext uri="{BB962C8B-B14F-4D97-AF65-F5344CB8AC3E}">
        <p14:creationId xmlns:p14="http://schemas.microsoft.com/office/powerpoint/2010/main" val="3439908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11" name="PlaceHolder 2"/>
          <p:cNvSpPr>
            <a:spLocks noGrp="1"/>
          </p:cNvSpPr>
          <p:nvPr>
            <p:ph type="body"/>
          </p:nvPr>
        </p:nvSpPr>
        <p:spPr>
          <a:xfrm>
            <a:off x="609600" y="1600200"/>
            <a:ext cx="5354400" cy="4525560"/>
          </a:xfrm>
          <a:prstGeom prst="rect">
            <a:avLst/>
          </a:prstGeom>
        </p:spPr>
        <p:txBody>
          <a:bodyPr lIns="0" tIns="0" rIns="0" bIns="0"/>
          <a:lstStyle/>
          <a:p>
            <a:endParaRPr/>
          </a:p>
        </p:txBody>
      </p:sp>
      <p:sp>
        <p:nvSpPr>
          <p:cNvPr id="12" name="PlaceHolder 3"/>
          <p:cNvSpPr>
            <a:spLocks noGrp="1"/>
          </p:cNvSpPr>
          <p:nvPr>
            <p:ph type="body"/>
          </p:nvPr>
        </p:nvSpPr>
        <p:spPr>
          <a:xfrm>
            <a:off x="6232320" y="1600200"/>
            <a:ext cx="5354400" cy="4525560"/>
          </a:xfrm>
          <a:prstGeom prst="rect">
            <a:avLst/>
          </a:prstGeom>
        </p:spPr>
        <p:txBody>
          <a:bodyPr lIns="0" tIns="0" rIns="0" bIns="0"/>
          <a:lstStyle/>
          <a:p>
            <a:endParaRPr/>
          </a:p>
        </p:txBody>
      </p:sp>
    </p:spTree>
    <p:extLst>
      <p:ext uri="{BB962C8B-B14F-4D97-AF65-F5344CB8AC3E}">
        <p14:creationId xmlns:p14="http://schemas.microsoft.com/office/powerpoint/2010/main" val="111984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p:txBody>
          <a:bodyPr/>
          <a:lstStyle>
            <a:lvl1pPr>
              <a:defRPr/>
            </a:lvl1pPr>
          </a:lstStyle>
          <a:p>
            <a:pPr>
              <a:defRPr/>
            </a:pPr>
            <a:endParaRPr lang="en-US"/>
          </a:p>
        </p:txBody>
      </p:sp>
      <p:sp>
        <p:nvSpPr>
          <p:cNvPr id="5" name="Rectangle 5"/>
          <p:cNvSpPr>
            <a:spLocks noGrp="1" noChangeArrowheads="1"/>
          </p:cNvSpPr>
          <p:nvPr>
            <p:ph type="ftr" idx="11"/>
          </p:nvPr>
        </p:nvSpPr>
        <p:spPr/>
        <p:txBody>
          <a:bodyPr/>
          <a:lstStyle>
            <a:lvl1pPr>
              <a:defRPr/>
            </a:lvl1pPr>
          </a:lstStyle>
          <a:p>
            <a:pPr>
              <a:defRPr/>
            </a:pPr>
            <a:endParaRPr lang="en-US"/>
          </a:p>
        </p:txBody>
      </p:sp>
      <p:sp>
        <p:nvSpPr>
          <p:cNvPr id="6" name="Rectangle 6"/>
          <p:cNvSpPr>
            <a:spLocks noGrp="1" noChangeArrowheads="1"/>
          </p:cNvSpPr>
          <p:nvPr>
            <p:ph type="sldNum" idx="12"/>
          </p:nvPr>
        </p:nvSpPr>
        <p:spPr/>
        <p:txBody>
          <a:bodyPr/>
          <a:lstStyle>
            <a:lvl1pPr>
              <a:defRPr>
                <a:cs typeface="Droid Sans Fallback"/>
              </a:defRPr>
            </a:lvl1pPr>
          </a:lstStyle>
          <a:p>
            <a:fld id="{A49CCE8E-9571-40D1-9481-F15989AFC066}" type="slidenum">
              <a:rPr lang="en-US" altLang="ru-RU"/>
              <a:pPr/>
              <a:t>‹#›</a:t>
            </a:fld>
            <a:endParaRPr lang="en-US" altLang="ru-RU"/>
          </a:p>
        </p:txBody>
      </p:sp>
    </p:spTree>
    <p:extLst>
      <p:ext uri="{BB962C8B-B14F-4D97-AF65-F5344CB8AC3E}">
        <p14:creationId xmlns:p14="http://schemas.microsoft.com/office/powerpoint/2010/main" val="25690647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600" y="274680"/>
            <a:ext cx="10972320" cy="1142640"/>
          </a:xfrm>
          <a:prstGeom prst="rect">
            <a:avLst/>
          </a:prstGeom>
        </p:spPr>
        <p:txBody>
          <a:bodyPr lIns="0" tIns="0" rIns="0" bIns="0"/>
          <a:lstStyle/>
          <a:p>
            <a:endParaRPr/>
          </a:p>
        </p:txBody>
      </p:sp>
    </p:spTree>
    <p:extLst>
      <p:ext uri="{BB962C8B-B14F-4D97-AF65-F5344CB8AC3E}">
        <p14:creationId xmlns:p14="http://schemas.microsoft.com/office/powerpoint/2010/main" val="2053181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600" y="274680"/>
            <a:ext cx="1097232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1430664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16"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17" name="PlaceHolder 3"/>
          <p:cNvSpPr>
            <a:spLocks noGrp="1"/>
          </p:cNvSpPr>
          <p:nvPr>
            <p:ph type="body"/>
          </p:nvPr>
        </p:nvSpPr>
        <p:spPr>
          <a:xfrm>
            <a:off x="609600" y="3964320"/>
            <a:ext cx="5354400" cy="2158560"/>
          </a:xfrm>
          <a:prstGeom prst="rect">
            <a:avLst/>
          </a:prstGeom>
        </p:spPr>
        <p:txBody>
          <a:bodyPr lIns="0" tIns="0" rIns="0" bIns="0"/>
          <a:lstStyle/>
          <a:p>
            <a:endParaRPr/>
          </a:p>
        </p:txBody>
      </p:sp>
      <p:sp>
        <p:nvSpPr>
          <p:cNvPr id="18" name="PlaceHolder 4"/>
          <p:cNvSpPr>
            <a:spLocks noGrp="1"/>
          </p:cNvSpPr>
          <p:nvPr>
            <p:ph type="body"/>
          </p:nvPr>
        </p:nvSpPr>
        <p:spPr>
          <a:xfrm>
            <a:off x="6232320" y="1600200"/>
            <a:ext cx="5354400" cy="4525560"/>
          </a:xfrm>
          <a:prstGeom prst="rect">
            <a:avLst/>
          </a:prstGeom>
        </p:spPr>
        <p:txBody>
          <a:bodyPr lIns="0" tIns="0" rIns="0" bIns="0"/>
          <a:lstStyle/>
          <a:p>
            <a:endParaRPr/>
          </a:p>
        </p:txBody>
      </p:sp>
    </p:spTree>
    <p:extLst>
      <p:ext uri="{BB962C8B-B14F-4D97-AF65-F5344CB8AC3E}">
        <p14:creationId xmlns:p14="http://schemas.microsoft.com/office/powerpoint/2010/main" val="29807348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0" name="PlaceHolder 2"/>
          <p:cNvSpPr>
            <a:spLocks noGrp="1"/>
          </p:cNvSpPr>
          <p:nvPr>
            <p:ph type="body"/>
          </p:nvPr>
        </p:nvSpPr>
        <p:spPr>
          <a:xfrm>
            <a:off x="609600" y="1600200"/>
            <a:ext cx="5354400" cy="4525560"/>
          </a:xfrm>
          <a:prstGeom prst="rect">
            <a:avLst/>
          </a:prstGeom>
        </p:spPr>
        <p:txBody>
          <a:bodyPr lIns="0" tIns="0" rIns="0" bIns="0"/>
          <a:lstStyle/>
          <a:p>
            <a:endParaRPr/>
          </a:p>
        </p:txBody>
      </p:sp>
      <p:sp>
        <p:nvSpPr>
          <p:cNvPr id="21"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22" name="PlaceHolder 4"/>
          <p:cNvSpPr>
            <a:spLocks noGrp="1"/>
          </p:cNvSpPr>
          <p:nvPr>
            <p:ph type="body"/>
          </p:nvPr>
        </p:nvSpPr>
        <p:spPr>
          <a:xfrm>
            <a:off x="6232320" y="3964320"/>
            <a:ext cx="5354400" cy="2158560"/>
          </a:xfrm>
          <a:prstGeom prst="rect">
            <a:avLst/>
          </a:prstGeom>
        </p:spPr>
        <p:txBody>
          <a:bodyPr lIns="0" tIns="0" rIns="0" bIns="0"/>
          <a:lstStyle/>
          <a:p>
            <a:endParaRPr/>
          </a:p>
        </p:txBody>
      </p:sp>
    </p:spTree>
    <p:extLst>
      <p:ext uri="{BB962C8B-B14F-4D97-AF65-F5344CB8AC3E}">
        <p14:creationId xmlns:p14="http://schemas.microsoft.com/office/powerpoint/2010/main" val="12120287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4"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25"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26" name="PlaceHolder 4"/>
          <p:cNvSpPr>
            <a:spLocks noGrp="1"/>
          </p:cNvSpPr>
          <p:nvPr>
            <p:ph type="body"/>
          </p:nvPr>
        </p:nvSpPr>
        <p:spPr>
          <a:xfrm>
            <a:off x="609600" y="3964320"/>
            <a:ext cx="10972320" cy="2158560"/>
          </a:xfrm>
          <a:prstGeom prst="rect">
            <a:avLst/>
          </a:prstGeom>
        </p:spPr>
        <p:txBody>
          <a:bodyPr lIns="0" tIns="0" rIns="0" bIns="0"/>
          <a:lstStyle/>
          <a:p>
            <a:endParaRPr/>
          </a:p>
        </p:txBody>
      </p:sp>
    </p:spTree>
    <p:extLst>
      <p:ext uri="{BB962C8B-B14F-4D97-AF65-F5344CB8AC3E}">
        <p14:creationId xmlns:p14="http://schemas.microsoft.com/office/powerpoint/2010/main" val="32163195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28" name="PlaceHolder 2"/>
          <p:cNvSpPr>
            <a:spLocks noGrp="1"/>
          </p:cNvSpPr>
          <p:nvPr>
            <p:ph type="body"/>
          </p:nvPr>
        </p:nvSpPr>
        <p:spPr>
          <a:xfrm>
            <a:off x="609600" y="1600200"/>
            <a:ext cx="10972320" cy="2158560"/>
          </a:xfrm>
          <a:prstGeom prst="rect">
            <a:avLst/>
          </a:prstGeom>
        </p:spPr>
        <p:txBody>
          <a:bodyPr lIns="0" tIns="0" rIns="0" bIns="0"/>
          <a:lstStyle/>
          <a:p>
            <a:endParaRPr/>
          </a:p>
        </p:txBody>
      </p:sp>
      <p:sp>
        <p:nvSpPr>
          <p:cNvPr id="29" name="PlaceHolder 3"/>
          <p:cNvSpPr>
            <a:spLocks noGrp="1"/>
          </p:cNvSpPr>
          <p:nvPr>
            <p:ph type="body"/>
          </p:nvPr>
        </p:nvSpPr>
        <p:spPr>
          <a:xfrm>
            <a:off x="609600" y="3964320"/>
            <a:ext cx="10972320" cy="2158560"/>
          </a:xfrm>
          <a:prstGeom prst="rect">
            <a:avLst/>
          </a:prstGeom>
        </p:spPr>
        <p:txBody>
          <a:bodyPr lIns="0" tIns="0" rIns="0" bIns="0"/>
          <a:lstStyle/>
          <a:p>
            <a:endParaRPr/>
          </a:p>
        </p:txBody>
      </p:sp>
    </p:spTree>
    <p:extLst>
      <p:ext uri="{BB962C8B-B14F-4D97-AF65-F5344CB8AC3E}">
        <p14:creationId xmlns:p14="http://schemas.microsoft.com/office/powerpoint/2010/main" val="2865857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31" name="PlaceHolder 2"/>
          <p:cNvSpPr>
            <a:spLocks noGrp="1"/>
          </p:cNvSpPr>
          <p:nvPr>
            <p:ph type="body"/>
          </p:nvPr>
        </p:nvSpPr>
        <p:spPr>
          <a:xfrm>
            <a:off x="609600" y="1600200"/>
            <a:ext cx="5354400" cy="2158560"/>
          </a:xfrm>
          <a:prstGeom prst="rect">
            <a:avLst/>
          </a:prstGeom>
        </p:spPr>
        <p:txBody>
          <a:bodyPr lIns="0" tIns="0" rIns="0" bIns="0"/>
          <a:lstStyle/>
          <a:p>
            <a:endParaRPr/>
          </a:p>
        </p:txBody>
      </p:sp>
      <p:sp>
        <p:nvSpPr>
          <p:cNvPr id="32" name="PlaceHolder 3"/>
          <p:cNvSpPr>
            <a:spLocks noGrp="1"/>
          </p:cNvSpPr>
          <p:nvPr>
            <p:ph type="body"/>
          </p:nvPr>
        </p:nvSpPr>
        <p:spPr>
          <a:xfrm>
            <a:off x="6232320" y="1600200"/>
            <a:ext cx="5354400" cy="2158560"/>
          </a:xfrm>
          <a:prstGeom prst="rect">
            <a:avLst/>
          </a:prstGeom>
        </p:spPr>
        <p:txBody>
          <a:bodyPr lIns="0" tIns="0" rIns="0" bIns="0"/>
          <a:lstStyle/>
          <a:p>
            <a:endParaRPr/>
          </a:p>
        </p:txBody>
      </p:sp>
      <p:sp>
        <p:nvSpPr>
          <p:cNvPr id="33" name="PlaceHolder 4"/>
          <p:cNvSpPr>
            <a:spLocks noGrp="1"/>
          </p:cNvSpPr>
          <p:nvPr>
            <p:ph type="body"/>
          </p:nvPr>
        </p:nvSpPr>
        <p:spPr>
          <a:xfrm>
            <a:off x="6232320" y="3964320"/>
            <a:ext cx="5354400" cy="2158560"/>
          </a:xfrm>
          <a:prstGeom prst="rect">
            <a:avLst/>
          </a:prstGeom>
        </p:spPr>
        <p:txBody>
          <a:bodyPr lIns="0" tIns="0" rIns="0" bIns="0"/>
          <a:lstStyle/>
          <a:p>
            <a:endParaRPr/>
          </a:p>
        </p:txBody>
      </p:sp>
      <p:sp>
        <p:nvSpPr>
          <p:cNvPr id="34" name="PlaceHolder 5"/>
          <p:cNvSpPr>
            <a:spLocks noGrp="1"/>
          </p:cNvSpPr>
          <p:nvPr>
            <p:ph type="body"/>
          </p:nvPr>
        </p:nvSpPr>
        <p:spPr>
          <a:xfrm>
            <a:off x="609600" y="3964320"/>
            <a:ext cx="5354400" cy="2158560"/>
          </a:xfrm>
          <a:prstGeom prst="rect">
            <a:avLst/>
          </a:prstGeom>
        </p:spPr>
        <p:txBody>
          <a:bodyPr lIns="0" tIns="0" rIns="0" bIns="0"/>
          <a:lstStyle/>
          <a:p>
            <a:endParaRPr/>
          </a:p>
        </p:txBody>
      </p:sp>
    </p:spTree>
    <p:extLst>
      <p:ext uri="{BB962C8B-B14F-4D97-AF65-F5344CB8AC3E}">
        <p14:creationId xmlns:p14="http://schemas.microsoft.com/office/powerpoint/2010/main" val="2263783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600200"/>
            <a:ext cx="7566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600200"/>
            <a:ext cx="75660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laceHolder 1"/>
          <p:cNvSpPr>
            <a:spLocks noGrp="1"/>
          </p:cNvSpPr>
          <p:nvPr>
            <p:ph type="title"/>
          </p:nvPr>
        </p:nvSpPr>
        <p:spPr>
          <a:xfrm>
            <a:off x="609600" y="274680"/>
            <a:ext cx="10972320" cy="1142640"/>
          </a:xfrm>
          <a:prstGeom prst="rect">
            <a:avLst/>
          </a:prstGeom>
        </p:spPr>
        <p:txBody>
          <a:bodyPr lIns="0" tIns="0" rIns="0" bIns="0"/>
          <a:lstStyle/>
          <a:p>
            <a:endParaRPr/>
          </a:p>
        </p:txBody>
      </p:sp>
      <p:sp>
        <p:nvSpPr>
          <p:cNvPr id="36" name="PlaceHolder 2"/>
          <p:cNvSpPr>
            <a:spLocks noGrp="1"/>
          </p:cNvSpPr>
          <p:nvPr>
            <p:ph type="body"/>
          </p:nvPr>
        </p:nvSpPr>
        <p:spPr>
          <a:xfrm>
            <a:off x="609600" y="1600200"/>
            <a:ext cx="10972320" cy="4525560"/>
          </a:xfrm>
          <a:prstGeom prst="rect">
            <a:avLst/>
          </a:prstGeom>
        </p:spPr>
        <p:txBody>
          <a:bodyPr lIns="0" tIns="0" rIns="0" bIns="0"/>
          <a:lstStyle/>
          <a:p>
            <a:endParaRPr/>
          </a:p>
        </p:txBody>
      </p:sp>
      <p:sp>
        <p:nvSpPr>
          <p:cNvPr id="37" name="PlaceHolder 3"/>
          <p:cNvSpPr>
            <a:spLocks noGrp="1"/>
          </p:cNvSpPr>
          <p:nvPr>
            <p:ph type="body"/>
          </p:nvPr>
        </p:nvSpPr>
        <p:spPr>
          <a:xfrm>
            <a:off x="609600" y="1600200"/>
            <a:ext cx="10972320" cy="4525560"/>
          </a:xfrm>
          <a:prstGeom prst="rect">
            <a:avLst/>
          </a:prstGeom>
        </p:spPr>
        <p:txBody>
          <a:bodyPr lIns="0" tIns="0" rIns="0" bIns="0"/>
          <a:lstStyle/>
          <a:p>
            <a:endParaRPr/>
          </a:p>
        </p:txBody>
      </p:sp>
    </p:spTree>
    <p:extLst>
      <p:ext uri="{BB962C8B-B14F-4D97-AF65-F5344CB8AC3E}">
        <p14:creationId xmlns:p14="http://schemas.microsoft.com/office/powerpoint/2010/main" val="39234466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fld id="{D23FD145-4FD4-40A8-A8EC-789001E63975}" type="slidenum">
              <a:rPr lang="ru-RU" altLang="ru-RU"/>
              <a:pPr/>
              <a:t>‹#›</a:t>
            </a:fld>
            <a:endParaRPr lang="ru-RU" altLang="ru-RU"/>
          </a:p>
        </p:txBody>
      </p:sp>
    </p:spTree>
    <p:extLst>
      <p:ext uri="{BB962C8B-B14F-4D97-AF65-F5344CB8AC3E}">
        <p14:creationId xmlns:p14="http://schemas.microsoft.com/office/powerpoint/2010/main" val="23866790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Блок-схема: процесс 3"/>
          <p:cNvSpPr/>
          <p:nvPr userDrawn="1"/>
        </p:nvSpPr>
        <p:spPr>
          <a:xfrm>
            <a:off x="0" y="6553200"/>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5" name="Прямоугольник 4"/>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6" name="Date Placeholder 3"/>
          <p:cNvSpPr>
            <a:spLocks noGrp="1"/>
          </p:cNvSpPr>
          <p:nvPr>
            <p:ph type="dt" sz="half" idx="10"/>
          </p:nvPr>
        </p:nvSpPr>
        <p:spPr/>
        <p:txBody>
          <a:bodyPr/>
          <a:lstStyle>
            <a:lvl1pPr>
              <a:defRPr/>
            </a:lvl1pPr>
          </a:lstStyle>
          <a:p>
            <a:pPr>
              <a:defRPr/>
            </a:pPr>
            <a:endParaRPr lang="es-ES" altLang="ru-RU"/>
          </a:p>
        </p:txBody>
      </p:sp>
      <p:sp>
        <p:nvSpPr>
          <p:cNvPr id="7" name="Footer Placeholder 4"/>
          <p:cNvSpPr>
            <a:spLocks noGrp="1"/>
          </p:cNvSpPr>
          <p:nvPr>
            <p:ph type="ftr" sz="quarter" idx="11"/>
          </p:nvPr>
        </p:nvSpPr>
        <p:spPr/>
        <p:txBody>
          <a:bodyPr/>
          <a:lstStyle>
            <a:lvl1pPr>
              <a:defRPr/>
            </a:lvl1pPr>
          </a:lstStyle>
          <a:p>
            <a:pPr>
              <a:defRPr/>
            </a:pPr>
            <a:endParaRPr lang="es-ES" altLang="ru-RU"/>
          </a:p>
        </p:txBody>
      </p:sp>
      <p:sp>
        <p:nvSpPr>
          <p:cNvPr id="8" name="Slide Number Placeholder 5"/>
          <p:cNvSpPr>
            <a:spLocks noGrp="1"/>
          </p:cNvSpPr>
          <p:nvPr>
            <p:ph type="sldNum" sz="quarter" idx="12"/>
          </p:nvPr>
        </p:nvSpPr>
        <p:spPr>
          <a:xfrm>
            <a:off x="8610600" y="6356350"/>
            <a:ext cx="2743200" cy="365125"/>
          </a:xfrm>
        </p:spPr>
        <p:txBody>
          <a:bodyPr/>
          <a:lstStyle>
            <a:lvl1pPr>
              <a:defRPr/>
            </a:lvl1pPr>
          </a:lstStyle>
          <a:p>
            <a:fld id="{B3D9EF55-B85E-4C22-BC80-13A36600E799}" type="slidenum">
              <a:rPr lang="es-ES" altLang="ru-RU"/>
              <a:pPr/>
              <a:t>‹#›</a:t>
            </a:fld>
            <a:endParaRPr lang="es-ES" altLang="ru-RU"/>
          </a:p>
        </p:txBody>
      </p:sp>
    </p:spTree>
    <p:extLst>
      <p:ext uri="{BB962C8B-B14F-4D97-AF65-F5344CB8AC3E}">
        <p14:creationId xmlns:p14="http://schemas.microsoft.com/office/powerpoint/2010/main" val="3743325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8.jpe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5" Type="http://schemas.openxmlformats.org/officeDocument/2006/relationships/slideLayout" Target="../slideLayouts/slideLayout153.xml"/><Relationship Id="rId4" Type="http://schemas.openxmlformats.org/officeDocument/2006/relationships/slideLayout" Target="../slideLayouts/slideLayout152.xml"/><Relationship Id="rId9"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3.emf"/><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3.emf"/><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3.emf"/><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7.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070"/>
        </a:soli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dirty="0" smtClean="0"/>
              <a:t>Образец заголовка</a:t>
            </a:r>
            <a:endParaRPr lang="en-US" dirty="0"/>
          </a:p>
        </p:txBody>
      </p:sp>
      <p:sp>
        <p:nvSpPr>
          <p:cNvPr id="2051" name="Текст 12"/>
          <p:cNvSpPr>
            <a:spLocks noGrp="1"/>
          </p:cNvSpPr>
          <p:nvPr>
            <p:ph type="body" idx="1"/>
          </p:nvPr>
        </p:nvSpPr>
        <p:spPr bwMode="auto">
          <a:xfrm>
            <a:off x="609600" y="1600200"/>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4" name="Дата 13"/>
          <p:cNvSpPr>
            <a:spLocks noGrp="1"/>
          </p:cNvSpPr>
          <p:nvPr>
            <p:ph type="dt" sz="half" idx="2"/>
          </p:nvPr>
        </p:nvSpPr>
        <p:spPr>
          <a:xfrm>
            <a:off x="609600" y="6416675"/>
            <a:ext cx="2844800" cy="365125"/>
          </a:xfrm>
          <a:prstGeom prst="rect">
            <a:avLst/>
          </a:prstGeom>
        </p:spPr>
        <p:txBody>
          <a:bodyPr vert="horz" anchor="b"/>
          <a:lstStyle>
            <a:lvl1pPr algn="l"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endParaRPr lang="en-US"/>
          </a:p>
        </p:txBody>
      </p:sp>
      <p:sp>
        <p:nvSpPr>
          <p:cNvPr id="3" name="Нижний колонтитул 2"/>
          <p:cNvSpPr>
            <a:spLocks noGrp="1"/>
          </p:cNvSpPr>
          <p:nvPr>
            <p:ph type="ftr" sz="quarter" idx="3"/>
          </p:nvPr>
        </p:nvSpPr>
        <p:spPr>
          <a:xfrm>
            <a:off x="4165600" y="6416675"/>
            <a:ext cx="38608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endParaRPr lang="en-US"/>
          </a:p>
        </p:txBody>
      </p:sp>
      <p:sp>
        <p:nvSpPr>
          <p:cNvPr id="23" name="Номер слайда 22"/>
          <p:cNvSpPr>
            <a:spLocks noGrp="1"/>
          </p:cNvSpPr>
          <p:nvPr>
            <p:ph type="sldNum" sz="quarter" idx="4"/>
          </p:nvPr>
        </p:nvSpPr>
        <p:spPr>
          <a:xfrm>
            <a:off x="10566400" y="6416675"/>
            <a:ext cx="10160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BCBCBC"/>
                </a:solidFill>
                <a:latin typeface="Times New Roman" panose="02020603050405020304" pitchFamily="18" charset="0"/>
              </a:defRPr>
            </a:lvl1pPr>
          </a:lstStyle>
          <a:p>
            <a:fld id="{46CB7F03-9921-4261-BFEC-F272748219C3}" type="slidenum">
              <a:rPr lang="en-US" altLang="ru-RU"/>
              <a:pPr/>
              <a:t>‹#›</a:t>
            </a:fld>
            <a:endParaRPr lang="en-US" altLang="ru-RU"/>
          </a:p>
        </p:txBody>
      </p:sp>
    </p:spTree>
  </p:cSld>
  <p:clrMap bg1="dk1" tx1="lt1" bg2="dk2" tx2="lt2" accent1="accent1" accent2="accent2" accent3="accent3" accent4="accent4" accent5="accent5" accent6="accent6" hlink="hlink" folHlink="folHlink"/>
  <p:sldLayoutIdLst>
    <p:sldLayoutId id="2147497222" r:id="rId1"/>
    <p:sldLayoutId id="2147497223" r:id="rId2"/>
    <p:sldLayoutId id="2147497224" r:id="rId3"/>
    <p:sldLayoutId id="2147497225" r:id="rId4"/>
    <p:sldLayoutId id="2147497226" r:id="rId5"/>
    <p:sldLayoutId id="2147497227" r:id="rId6"/>
    <p:sldLayoutId id="2147497228" r:id="rId7"/>
    <p:sldLayoutId id="2147497250" r:id="rId8"/>
  </p:sldLayoutIdLst>
  <p:timing>
    <p:tnLst>
      <p:par>
        <p:cTn id="1" dur="indefinite" restart="never" nodeType="tmRoot"/>
      </p:par>
    </p:tnLst>
  </p:timing>
  <p:hf hdr="0" ftr="0" dt="0"/>
  <p:txStyles>
    <p:titleStyle>
      <a:lvl1pPr algn="ctr" rtl="0" eaLnBrk="0" fontAlgn="base" hangingPunct="0">
        <a:spcBef>
          <a:spcPct val="0"/>
        </a:spcBef>
        <a:spcAft>
          <a:spcPct val="0"/>
        </a:spcAft>
        <a:defRPr sz="4100" b="1" kern="1200">
          <a:ln w="6350">
            <a:noFill/>
          </a:ln>
          <a:solidFill>
            <a:srgbClr val="FFFF00"/>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rgbClr val="FFFF00"/>
          </a:solidFill>
          <a:latin typeface="Arial" pitchFamily="34" charset="0"/>
        </a:defRPr>
      </a:lvl2pPr>
      <a:lvl3pPr algn="ctr" rtl="0" eaLnBrk="0" fontAlgn="base" hangingPunct="0">
        <a:spcBef>
          <a:spcPct val="0"/>
        </a:spcBef>
        <a:spcAft>
          <a:spcPct val="0"/>
        </a:spcAft>
        <a:defRPr sz="4100" b="1">
          <a:solidFill>
            <a:srgbClr val="FFFF00"/>
          </a:solidFill>
          <a:latin typeface="Arial" pitchFamily="34" charset="0"/>
        </a:defRPr>
      </a:lvl3pPr>
      <a:lvl4pPr algn="ctr" rtl="0" eaLnBrk="0" fontAlgn="base" hangingPunct="0">
        <a:spcBef>
          <a:spcPct val="0"/>
        </a:spcBef>
        <a:spcAft>
          <a:spcPct val="0"/>
        </a:spcAft>
        <a:defRPr sz="4100" b="1">
          <a:solidFill>
            <a:srgbClr val="FFFF00"/>
          </a:solidFill>
          <a:latin typeface="Arial" pitchFamily="34" charset="0"/>
        </a:defRPr>
      </a:lvl4pPr>
      <a:lvl5pPr algn="ctr" rtl="0" eaLnBrk="0" fontAlgn="base" hangingPunct="0">
        <a:spcBef>
          <a:spcPct val="0"/>
        </a:spcBef>
        <a:spcAft>
          <a:spcPct val="0"/>
        </a:spcAft>
        <a:defRPr sz="4100" b="1">
          <a:solidFill>
            <a:srgbClr val="FFFF00"/>
          </a:solidFill>
          <a:latin typeface="Arial" pitchFamily="34" charset="0"/>
        </a:defRPr>
      </a:lvl5pPr>
      <a:lvl6pPr marL="457200" algn="ctr" rtl="0" fontAlgn="base">
        <a:spcBef>
          <a:spcPct val="0"/>
        </a:spcBef>
        <a:spcAft>
          <a:spcPct val="0"/>
        </a:spcAft>
        <a:defRPr sz="4100" b="1">
          <a:solidFill>
            <a:srgbClr val="FFFF00"/>
          </a:solidFill>
          <a:latin typeface="Arial" pitchFamily="34" charset="0"/>
        </a:defRPr>
      </a:lvl6pPr>
      <a:lvl7pPr marL="914400" algn="ctr" rtl="0" fontAlgn="base">
        <a:spcBef>
          <a:spcPct val="0"/>
        </a:spcBef>
        <a:spcAft>
          <a:spcPct val="0"/>
        </a:spcAft>
        <a:defRPr sz="4100" b="1">
          <a:solidFill>
            <a:srgbClr val="FFFF00"/>
          </a:solidFill>
          <a:latin typeface="Arial" pitchFamily="34" charset="0"/>
        </a:defRPr>
      </a:lvl7pPr>
      <a:lvl8pPr marL="1371600" algn="ctr" rtl="0" fontAlgn="base">
        <a:spcBef>
          <a:spcPct val="0"/>
        </a:spcBef>
        <a:spcAft>
          <a:spcPct val="0"/>
        </a:spcAft>
        <a:defRPr sz="4100" b="1">
          <a:solidFill>
            <a:srgbClr val="FFFF00"/>
          </a:solidFill>
          <a:latin typeface="Arial" pitchFamily="34" charset="0"/>
        </a:defRPr>
      </a:lvl8pPr>
      <a:lvl9pPr marL="1828800" algn="ctr" rtl="0" fontAlgn="base">
        <a:spcBef>
          <a:spcPct val="0"/>
        </a:spcBef>
        <a:spcAft>
          <a:spcPct val="0"/>
        </a:spcAft>
        <a:defRPr sz="4100" b="1">
          <a:solidFill>
            <a:srgbClr val="FFFF00"/>
          </a:solidFill>
          <a:latin typeface="Arial"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endParaRPr lang="ru-RU" altLang="ru-RU" smtClean="0"/>
          </a:p>
        </p:txBody>
      </p:sp>
      <p:sp>
        <p:nvSpPr>
          <p:cNvPr id="1126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endParaRPr lang="ru-RU" altLang="ru-RU" smtClean="0"/>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mn-cs"/>
              </a:defRPr>
            </a:lvl1pPr>
          </a:lstStyle>
          <a:p>
            <a:pPr>
              <a:defRPr/>
            </a:pPr>
            <a:r>
              <a:rPr lang="en-US"/>
              <a:t>29 декабря 2016</a:t>
            </a:r>
            <a:endParaRPr lang="ru-RU"/>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r>
              <a:rPr lang="ru-RU"/>
              <a:t>В.Кекелидзе: итоги ЛФВЭ</a:t>
            </a: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fld id="{D14E09B6-308D-4CEF-882A-CF2BCFE2CDE1}"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97337" r:id="rId1"/>
    <p:sldLayoutId id="2147497338" r:id="rId2"/>
    <p:sldLayoutId id="2147497339" r:id="rId3"/>
    <p:sldLayoutId id="2147497340" r:id="rId4"/>
    <p:sldLayoutId id="2147497341" r:id="rId5"/>
    <p:sldLayoutId id="2147497342" r:id="rId6"/>
    <p:sldLayoutId id="2147497343" r:id="rId7"/>
    <p:sldLayoutId id="2147497344" r:id="rId8"/>
    <p:sldLayoutId id="2147497345" r:id="rId9"/>
    <p:sldLayoutId id="2147497346" r:id="rId10"/>
    <p:sldLayoutId id="2147497347" r:id="rId11"/>
    <p:sldLayoutId id="2147497348" r:id="rId12"/>
    <p:sldLayoutId id="2147497349" r:id="rId13"/>
  </p:sldLayoutIdLst>
  <p:hf hdr="0"/>
  <p:txStyles>
    <p:titleStyle>
      <a:lvl1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bwMode="auto">
          <a:xfrm>
            <a:off x="393700" y="1489075"/>
            <a:ext cx="11366500"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ru-RU" smtClean="0"/>
              <a:t>Textmasterformate durch Klicken bearbeiten</a:t>
            </a:r>
          </a:p>
          <a:p>
            <a:pPr lvl="1"/>
            <a:r>
              <a:rPr lang="de-DE" altLang="ru-RU" smtClean="0"/>
              <a:t>Zweite Ebene</a:t>
            </a:r>
          </a:p>
          <a:p>
            <a:pPr lvl="2"/>
            <a:r>
              <a:rPr lang="de-DE" altLang="ru-RU" smtClean="0"/>
              <a:t>Dritte Ebene</a:t>
            </a:r>
          </a:p>
          <a:p>
            <a:pPr lvl="3"/>
            <a:r>
              <a:rPr lang="de-DE" altLang="ru-RU" smtClean="0"/>
              <a:t>Vierte Ebene</a:t>
            </a:r>
          </a:p>
          <a:p>
            <a:pPr lvl="4"/>
            <a:r>
              <a:rPr lang="de-DE" altLang="ru-RU" smtClean="0"/>
              <a:t>Fünfte Ebene</a:t>
            </a:r>
          </a:p>
        </p:txBody>
      </p:sp>
      <p:sp>
        <p:nvSpPr>
          <p:cNvPr id="110595" name="Rectangle 5"/>
          <p:cNvSpPr>
            <a:spLocks noGrp="1" noChangeArrowheads="1"/>
          </p:cNvSpPr>
          <p:nvPr>
            <p:ph type="ftr" sz="quarter" idx="3"/>
          </p:nvPr>
        </p:nvSpPr>
        <p:spPr bwMode="gray">
          <a:xfrm>
            <a:off x="4241800" y="6010275"/>
            <a:ext cx="38608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noProof="1">
                <a:solidFill>
                  <a:srgbClr val="FFFFFF"/>
                </a:solidFill>
                <a:latin typeface="Times New Roman" pitchFamily="18" charset="0"/>
                <a:cs typeface="Times New Roman" pitchFamily="18" charset="0"/>
              </a:defRPr>
            </a:lvl1pPr>
          </a:lstStyle>
          <a:p>
            <a:pPr>
              <a:defRPr/>
            </a:pPr>
            <a:endParaRPr lang="ru-RU"/>
          </a:p>
        </p:txBody>
      </p:sp>
      <p:sp>
        <p:nvSpPr>
          <p:cNvPr id="12292" name="Rectangle 7"/>
          <p:cNvSpPr>
            <a:spLocks noGrp="1" noChangeArrowheads="1"/>
          </p:cNvSpPr>
          <p:nvPr>
            <p:ph type="title"/>
          </p:nvPr>
        </p:nvSpPr>
        <p:spPr bwMode="gray">
          <a:xfrm>
            <a:off x="414338" y="246063"/>
            <a:ext cx="11360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ru-RU" smtClean="0"/>
              <a:t>Klicken Sie, um das Titelformat zu bearbeiten</a:t>
            </a:r>
          </a:p>
        </p:txBody>
      </p:sp>
      <p:sp>
        <p:nvSpPr>
          <p:cNvPr id="6" name="Прямоугольник 5"/>
          <p:cNvSpPr>
            <a:spLocks noChangeArrowheads="1"/>
          </p:cNvSpPr>
          <p:nvPr userDrawn="1"/>
        </p:nvSpPr>
        <p:spPr bwMode="auto">
          <a:xfrm>
            <a:off x="0" y="6597650"/>
            <a:ext cx="12192000" cy="260350"/>
          </a:xfrm>
          <a:prstGeom prst="rect">
            <a:avLst/>
          </a:prstGeom>
          <a:solidFill>
            <a:srgbClr val="000000"/>
          </a:solid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ru-RU" altLang="ru-RU" smtClean="0">
              <a:solidFill>
                <a:srgbClr val="FFFFFF"/>
              </a:solidFill>
            </a:endParaRPr>
          </a:p>
        </p:txBody>
      </p:sp>
      <p:sp>
        <p:nvSpPr>
          <p:cNvPr id="7" name="Номер слайда 5"/>
          <p:cNvSpPr txBox="1">
            <a:spLocks/>
          </p:cNvSpPr>
          <p:nvPr userDrawn="1"/>
        </p:nvSpPr>
        <p:spPr bwMode="auto">
          <a:xfrm>
            <a:off x="9364663" y="6569075"/>
            <a:ext cx="2844800" cy="476250"/>
          </a:xfrm>
          <a:prstGeom prst="rect">
            <a:avLst/>
          </a:prstGeom>
          <a:noFill/>
          <a:ln>
            <a:noFill/>
          </a:ln>
          <a:effectLs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45E6BE4-7538-4F74-8B9F-8C6D3DEE80D1}" type="slidenum">
              <a:rPr lang="es-ES" altLang="ru-RU" sz="1400">
                <a:solidFill>
                  <a:srgbClr val="FFFFFF"/>
                </a:solidFill>
              </a:rPr>
              <a:pPr algn="r" eaLnBrk="1" hangingPunct="1"/>
              <a:t>‹#›</a:t>
            </a:fld>
            <a:endParaRPr lang="es-ES" altLang="ru-RU" sz="1400">
              <a:solidFill>
                <a:srgbClr val="FFFFFF"/>
              </a:solidFill>
            </a:endParaRPr>
          </a:p>
        </p:txBody>
      </p:sp>
      <p:sp>
        <p:nvSpPr>
          <p:cNvPr id="8" name="Прямоугольник 7"/>
          <p:cNvSpPr>
            <a:spLocks noChangeArrowheads="1"/>
          </p:cNvSpPr>
          <p:nvPr userDrawn="1"/>
        </p:nvSpPr>
        <p:spPr bwMode="auto">
          <a:xfrm>
            <a:off x="5253038" y="6551613"/>
            <a:ext cx="106521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smtClean="0">
                <a:solidFill>
                  <a:srgbClr val="FFFFFF"/>
                </a:solidFill>
              </a:rPr>
              <a:t>V. Matveev</a:t>
            </a:r>
            <a:endParaRPr lang="ru-RU" altLang="ru-RU" sz="1400" smtClean="0">
              <a:solidFill>
                <a:srgbClr val="FFFFFF"/>
              </a:solidFill>
            </a:endParaRPr>
          </a:p>
        </p:txBody>
      </p:sp>
      <p:sp>
        <p:nvSpPr>
          <p:cNvPr id="9" name="Прямоугольник 8"/>
          <p:cNvSpPr>
            <a:spLocks noChangeArrowheads="1"/>
          </p:cNvSpPr>
          <p:nvPr userDrawn="1"/>
        </p:nvSpPr>
        <p:spPr bwMode="auto">
          <a:xfrm>
            <a:off x="46038" y="6564313"/>
            <a:ext cx="3402012"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rgbClr val="FFFFFF"/>
                </a:solidFill>
              </a:rPr>
              <a:t>124th session of JINR Scientific Council</a:t>
            </a:r>
            <a:endParaRPr lang="ru-RU" altLang="ru-RU" sz="1400" dirty="0" smtClean="0">
              <a:solidFill>
                <a:srgbClr val="FFFFFF"/>
              </a:solidFill>
            </a:endParaRPr>
          </a:p>
        </p:txBody>
      </p:sp>
    </p:spTree>
  </p:cSld>
  <p:clrMap bg1="lt1" tx1="dk1" bg2="lt2" tx2="dk2" accent1="accent1" accent2="accent2" accent3="accent3" accent4="accent4" accent5="accent5" accent6="accent6" hlink="hlink" folHlink="folHlink"/>
  <p:sldLayoutIdLst>
    <p:sldLayoutId id="2147497350" r:id="rId1"/>
    <p:sldLayoutId id="2147497351" r:id="rId2"/>
    <p:sldLayoutId id="2147497352" r:id="rId3"/>
    <p:sldLayoutId id="2147497353" r:id="rId4"/>
    <p:sldLayoutId id="2147497354" r:id="rId5"/>
    <p:sldLayoutId id="2147497355" r:id="rId6"/>
    <p:sldLayoutId id="2147497356" r:id="rId7"/>
    <p:sldLayoutId id="2147497357" r:id="rId8"/>
    <p:sldLayoutId id="2147497358" r:id="rId9"/>
    <p:sldLayoutId id="2147497359" r:id="rId10"/>
    <p:sldLayoutId id="2147497360" r:id="rId11"/>
    <p:sldLayoutId id="2147497361" r:id="rId12"/>
    <p:sldLayoutId id="2147497362" r:id="rId13"/>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2600" b="1">
          <a:solidFill>
            <a:schemeClr val="bg1"/>
          </a:solidFill>
          <a:latin typeface="Times New Roman" pitchFamily="18" charset="0"/>
          <a:ea typeface="+mj-ea"/>
          <a:cs typeface="Times New Roman" pitchFamily="18" charset="0"/>
        </a:defRPr>
      </a:lvl1pPr>
      <a:lvl2pPr algn="l" rtl="0" eaLnBrk="0" fontAlgn="base" hangingPunct="0">
        <a:lnSpc>
          <a:spcPct val="90000"/>
        </a:lnSpc>
        <a:spcBef>
          <a:spcPct val="0"/>
        </a:spcBef>
        <a:spcAft>
          <a:spcPct val="0"/>
        </a:spcAft>
        <a:defRPr sz="2600" b="1">
          <a:solidFill>
            <a:schemeClr val="bg1"/>
          </a:solidFill>
          <a:latin typeface="Times New Roman" pitchFamily="18" charset="0"/>
          <a:cs typeface="Times New Roman" pitchFamily="18" charset="0"/>
        </a:defRPr>
      </a:lvl2pPr>
      <a:lvl3pPr algn="l" rtl="0" eaLnBrk="0" fontAlgn="base" hangingPunct="0">
        <a:lnSpc>
          <a:spcPct val="90000"/>
        </a:lnSpc>
        <a:spcBef>
          <a:spcPct val="0"/>
        </a:spcBef>
        <a:spcAft>
          <a:spcPct val="0"/>
        </a:spcAft>
        <a:defRPr sz="2600" b="1">
          <a:solidFill>
            <a:schemeClr val="bg1"/>
          </a:solidFill>
          <a:latin typeface="Times New Roman" pitchFamily="18" charset="0"/>
          <a:cs typeface="Times New Roman" pitchFamily="18" charset="0"/>
        </a:defRPr>
      </a:lvl3pPr>
      <a:lvl4pPr algn="l" rtl="0" eaLnBrk="0" fontAlgn="base" hangingPunct="0">
        <a:lnSpc>
          <a:spcPct val="90000"/>
        </a:lnSpc>
        <a:spcBef>
          <a:spcPct val="0"/>
        </a:spcBef>
        <a:spcAft>
          <a:spcPct val="0"/>
        </a:spcAft>
        <a:defRPr sz="2600" b="1">
          <a:solidFill>
            <a:schemeClr val="bg1"/>
          </a:solidFill>
          <a:latin typeface="Times New Roman" pitchFamily="18" charset="0"/>
          <a:cs typeface="Times New Roman" pitchFamily="18" charset="0"/>
        </a:defRPr>
      </a:lvl4pPr>
      <a:lvl5pPr algn="l" rtl="0" eaLnBrk="0" fontAlgn="base" hangingPunct="0">
        <a:lnSpc>
          <a:spcPct val="90000"/>
        </a:lnSpc>
        <a:spcBef>
          <a:spcPct val="0"/>
        </a:spcBef>
        <a:spcAft>
          <a:spcPct val="0"/>
        </a:spcAft>
        <a:defRPr sz="2600" b="1">
          <a:solidFill>
            <a:schemeClr val="bg1"/>
          </a:solidFill>
          <a:latin typeface="Times New Roman" pitchFamily="18" charset="0"/>
          <a:cs typeface="Times New Roman" pitchFamily="18"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panose="05000000000000000000" pitchFamily="2" charset="2"/>
        <a:buChar char="§"/>
        <a:defRPr sz="2000">
          <a:solidFill>
            <a:schemeClr val="tx1"/>
          </a:solidFill>
          <a:latin typeface="Times New Roman" pitchFamily="18" charset="0"/>
          <a:ea typeface="+mn-ea"/>
          <a:cs typeface="Times New Roman" pitchFamily="18" charset="0"/>
        </a:defRPr>
      </a:lvl1pPr>
      <a:lvl2pPr marL="444500" indent="-261938" algn="l" rtl="0" eaLnBrk="0" fontAlgn="base" hangingPunct="0">
        <a:spcBef>
          <a:spcPct val="0"/>
        </a:spcBef>
        <a:spcAft>
          <a:spcPct val="40000"/>
        </a:spcAft>
        <a:buChar char="–"/>
        <a:defRPr sz="2800">
          <a:solidFill>
            <a:schemeClr val="tx1"/>
          </a:solidFill>
          <a:latin typeface="Times New Roman" pitchFamily="18" charset="0"/>
          <a:cs typeface="Times New Roman" pitchFamily="18" charset="0"/>
        </a:defRPr>
      </a:lvl2pPr>
      <a:lvl3pPr marL="720725" indent="-274638" algn="l" rtl="0" eaLnBrk="0" fontAlgn="base" hangingPunct="0">
        <a:spcBef>
          <a:spcPct val="0"/>
        </a:spcBef>
        <a:spcAft>
          <a:spcPct val="40000"/>
        </a:spcAft>
        <a:buChar char="•"/>
        <a:defRPr sz="2400">
          <a:solidFill>
            <a:schemeClr val="tx1"/>
          </a:solidFill>
          <a:latin typeface="Times New Roman" pitchFamily="18" charset="0"/>
          <a:cs typeface="Times New Roman" pitchFamily="18" charset="0"/>
        </a:defRPr>
      </a:lvl3pPr>
      <a:lvl4pPr marL="987425" indent="-265113" algn="l" rtl="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4pPr>
      <a:lvl5pPr marL="1254125" indent="-265113" algn="l" rtl="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endParaRPr lang="ru-RU" altLang="ru-RU" smtClean="0"/>
          </a:p>
        </p:txBody>
      </p:sp>
      <p:sp>
        <p:nvSpPr>
          <p:cNvPr id="1331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endParaRPr lang="ru-RU" altLang="ru-RU" smtClean="0"/>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mn-cs"/>
              </a:defRPr>
            </a:lvl1pPr>
          </a:lstStyle>
          <a:p>
            <a:pPr>
              <a:defRPr/>
            </a:pPr>
            <a:r>
              <a:rPr lang="en-US"/>
              <a:t>29 декабря 2016</a:t>
            </a:r>
            <a:endParaRPr lang="ru-RU"/>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r>
              <a:rPr lang="ru-RU"/>
              <a:t>В.Кекелидзе: итоги ЛФВЭ</a:t>
            </a: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fld id="{47855F0E-F4E7-429C-B6BB-AFFB9FCB546C}"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97363" r:id="rId1"/>
    <p:sldLayoutId id="2147497364" r:id="rId2"/>
    <p:sldLayoutId id="2147497365" r:id="rId3"/>
    <p:sldLayoutId id="2147497366" r:id="rId4"/>
    <p:sldLayoutId id="2147497367" r:id="rId5"/>
    <p:sldLayoutId id="2147497368" r:id="rId6"/>
    <p:sldLayoutId id="2147497369" r:id="rId7"/>
    <p:sldLayoutId id="2147497370" r:id="rId8"/>
    <p:sldLayoutId id="2147497371" r:id="rId9"/>
    <p:sldLayoutId id="2147497372" r:id="rId10"/>
    <p:sldLayoutId id="2147497373" r:id="rId11"/>
    <p:sldLayoutId id="2147497374" r:id="rId12"/>
    <p:sldLayoutId id="2147497375" r:id="rId13"/>
  </p:sldLayoutIdLst>
  <p:hf hdr="0"/>
  <p:txStyles>
    <p:titleStyle>
      <a:lvl1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4" descr="\\NAHU-Home\NAHU-Home\BELYAKOVO\Desktop\slide b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39700"/>
            <a:ext cx="12192000"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Placeholder 1"/>
          <p:cNvSpPr>
            <a:spLocks noGrp="1"/>
          </p:cNvSpPr>
          <p:nvPr userDrawn="1">
            <p:ph type="title"/>
          </p:nvPr>
        </p:nvSpPr>
        <p:spPr bwMode="auto">
          <a:xfrm>
            <a:off x="1008063" y="139700"/>
            <a:ext cx="96964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ctr" anchorCtr="0" compatLnSpc="1">
            <a:prstTxWarp prst="textNoShape">
              <a:avLst/>
            </a:prstTxWarp>
          </a:bodyPr>
          <a:lstStyle/>
          <a:p>
            <a:pPr lvl="0"/>
            <a:r>
              <a:rPr lang="en-US" altLang="ru-RU" smtClean="0"/>
              <a:t>Title</a:t>
            </a:r>
            <a:endParaRPr lang="en-GB" altLang="ru-RU" smtClean="0"/>
          </a:p>
        </p:txBody>
      </p:sp>
      <p:sp>
        <p:nvSpPr>
          <p:cNvPr id="14340" name="Text Placeholder 2"/>
          <p:cNvSpPr>
            <a:spLocks noGrp="1"/>
          </p:cNvSpPr>
          <p:nvPr userDrawn="1">
            <p:ph type="body" idx="1"/>
          </p:nvPr>
        </p:nvSpPr>
        <p:spPr bwMode="auto">
          <a:xfrm>
            <a:off x="609600" y="1125538"/>
            <a:ext cx="109728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endParaRPr lang="en-US" altLang="ru-RU" smtClean="0"/>
          </a:p>
        </p:txBody>
      </p:sp>
    </p:spTree>
  </p:cSld>
  <p:clrMap bg1="lt1" tx1="dk1" bg2="lt2" tx2="dk2" accent1="accent1" accent2="accent2" accent3="accent3" accent4="accent4" accent5="accent5" accent6="accent6" hlink="hlink" folHlink="folHlink"/>
  <p:sldLayoutIdLst>
    <p:sldLayoutId id="2147497244" r:id="rId1"/>
    <p:sldLayoutId id="2147497245" r:id="rId2"/>
    <p:sldLayoutId id="2147497246" r:id="rId3"/>
    <p:sldLayoutId id="2147497247" r:id="rId4"/>
    <p:sldLayoutId id="2147497248" r:id="rId5"/>
    <p:sldLayoutId id="2147497249" r:id="rId6"/>
    <p:sldLayoutId id="2147497376" r:id="rId7"/>
  </p:sldLayoutIdLst>
  <p:transition spd="slow">
    <p:push dir="d"/>
  </p:transition>
  <p:hf hdr="0" ftr="0" dt="0"/>
  <p:txStyles>
    <p:titleStyle>
      <a:lvl1pPr algn="l" defTabSz="912813" rtl="0" eaLnBrk="0" fontAlgn="base" hangingPunct="0">
        <a:spcBef>
          <a:spcPct val="0"/>
        </a:spcBef>
        <a:spcAft>
          <a:spcPct val="0"/>
        </a:spcAft>
        <a:defRPr sz="2700" b="1" kern="1200">
          <a:solidFill>
            <a:srgbClr val="000099"/>
          </a:solidFill>
          <a:latin typeface="Arial" panose="020B0604020202020204" pitchFamily="34" charset="0"/>
          <a:ea typeface="+mj-ea"/>
          <a:cs typeface="Arial" panose="020B0604020202020204" pitchFamily="34" charset="0"/>
        </a:defRPr>
      </a:lvl1pPr>
      <a:lvl2pPr algn="l" defTabSz="912813" rtl="0" eaLnBrk="0" fontAlgn="base" hangingPunct="0">
        <a:spcBef>
          <a:spcPct val="0"/>
        </a:spcBef>
        <a:spcAft>
          <a:spcPct val="0"/>
        </a:spcAft>
        <a:defRPr sz="2700" b="1">
          <a:solidFill>
            <a:srgbClr val="000099"/>
          </a:solidFill>
          <a:latin typeface="Arial" panose="020B0604020202020204" pitchFamily="34" charset="0"/>
          <a:cs typeface="Arial" panose="020B0604020202020204" pitchFamily="34" charset="0"/>
        </a:defRPr>
      </a:lvl2pPr>
      <a:lvl3pPr algn="l" defTabSz="912813" rtl="0" eaLnBrk="0" fontAlgn="base" hangingPunct="0">
        <a:spcBef>
          <a:spcPct val="0"/>
        </a:spcBef>
        <a:spcAft>
          <a:spcPct val="0"/>
        </a:spcAft>
        <a:defRPr sz="2700" b="1">
          <a:solidFill>
            <a:srgbClr val="000099"/>
          </a:solidFill>
          <a:latin typeface="Arial" panose="020B0604020202020204" pitchFamily="34" charset="0"/>
          <a:cs typeface="Arial" panose="020B0604020202020204" pitchFamily="34" charset="0"/>
        </a:defRPr>
      </a:lvl3pPr>
      <a:lvl4pPr algn="l" defTabSz="912813" rtl="0" eaLnBrk="0" fontAlgn="base" hangingPunct="0">
        <a:spcBef>
          <a:spcPct val="0"/>
        </a:spcBef>
        <a:spcAft>
          <a:spcPct val="0"/>
        </a:spcAft>
        <a:defRPr sz="2700" b="1">
          <a:solidFill>
            <a:srgbClr val="000099"/>
          </a:solidFill>
          <a:latin typeface="Arial" panose="020B0604020202020204" pitchFamily="34" charset="0"/>
          <a:cs typeface="Arial" panose="020B0604020202020204" pitchFamily="34" charset="0"/>
        </a:defRPr>
      </a:lvl4pPr>
      <a:lvl5pPr algn="l" defTabSz="912813" rtl="0" eaLnBrk="0" fontAlgn="base" hangingPunct="0">
        <a:spcBef>
          <a:spcPct val="0"/>
        </a:spcBef>
        <a:spcAft>
          <a:spcPct val="0"/>
        </a:spcAft>
        <a:defRPr sz="2700" b="1">
          <a:solidFill>
            <a:srgbClr val="000099"/>
          </a:solidFill>
          <a:latin typeface="Arial" panose="020B0604020202020204" pitchFamily="34" charset="0"/>
          <a:cs typeface="Arial" panose="020B0604020202020204" pitchFamily="34" charset="0"/>
        </a:defRPr>
      </a:lvl5pPr>
      <a:lvl6pPr marL="457200" algn="l" defTabSz="912813" rtl="0" fontAlgn="base">
        <a:spcBef>
          <a:spcPct val="0"/>
        </a:spcBef>
        <a:spcAft>
          <a:spcPct val="0"/>
        </a:spcAft>
        <a:defRPr sz="2700" b="1">
          <a:solidFill>
            <a:srgbClr val="000099"/>
          </a:solidFill>
          <a:latin typeface="Arial" panose="020B0604020202020204" pitchFamily="34" charset="0"/>
          <a:cs typeface="Arial" panose="020B0604020202020204" pitchFamily="34" charset="0"/>
        </a:defRPr>
      </a:lvl6pPr>
      <a:lvl7pPr marL="914400" algn="l" defTabSz="912813" rtl="0" fontAlgn="base">
        <a:spcBef>
          <a:spcPct val="0"/>
        </a:spcBef>
        <a:spcAft>
          <a:spcPct val="0"/>
        </a:spcAft>
        <a:defRPr sz="2700" b="1">
          <a:solidFill>
            <a:srgbClr val="000099"/>
          </a:solidFill>
          <a:latin typeface="Arial" panose="020B0604020202020204" pitchFamily="34" charset="0"/>
          <a:cs typeface="Arial" panose="020B0604020202020204" pitchFamily="34" charset="0"/>
        </a:defRPr>
      </a:lvl7pPr>
      <a:lvl8pPr marL="1371600" algn="l" defTabSz="912813" rtl="0" fontAlgn="base">
        <a:spcBef>
          <a:spcPct val="0"/>
        </a:spcBef>
        <a:spcAft>
          <a:spcPct val="0"/>
        </a:spcAft>
        <a:defRPr sz="2700" b="1">
          <a:solidFill>
            <a:srgbClr val="000099"/>
          </a:solidFill>
          <a:latin typeface="Arial" panose="020B0604020202020204" pitchFamily="34" charset="0"/>
          <a:cs typeface="Arial" panose="020B0604020202020204" pitchFamily="34" charset="0"/>
        </a:defRPr>
      </a:lvl8pPr>
      <a:lvl9pPr marL="1828800" algn="l" defTabSz="912813" rtl="0" fontAlgn="base">
        <a:spcBef>
          <a:spcPct val="0"/>
        </a:spcBef>
        <a:spcAft>
          <a:spcPct val="0"/>
        </a:spcAft>
        <a:defRPr sz="2700" b="1">
          <a:solidFill>
            <a:srgbClr val="000099"/>
          </a:solidFill>
          <a:latin typeface="Arial" panose="020B0604020202020204" pitchFamily="34" charset="0"/>
          <a:cs typeface="Arial" panose="020B0604020202020204"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2700" kern="1200">
          <a:solidFill>
            <a:srgbClr val="000099"/>
          </a:solidFill>
          <a:latin typeface="Arial" panose="020B0604020202020204" pitchFamily="34" charset="0"/>
          <a:ea typeface="+mn-ea"/>
          <a:cs typeface="Arial" panose="020B0604020202020204" pitchFamily="34" charset="0"/>
        </a:defRPr>
      </a:lvl1pPr>
      <a:lvl2pPr marL="741363" indent="-284163" algn="l" defTabSz="912813" rtl="0" eaLnBrk="0" fontAlgn="base" hangingPunct="0">
        <a:spcBef>
          <a:spcPct val="20000"/>
        </a:spcBef>
        <a:spcAft>
          <a:spcPct val="0"/>
        </a:spcAft>
        <a:buFont typeface="Arial" panose="020B0604020202020204" pitchFamily="34" charset="0"/>
        <a:buChar char="•"/>
        <a:defRPr sz="2400" kern="1200">
          <a:solidFill>
            <a:srgbClr val="000099"/>
          </a:solidFill>
          <a:latin typeface="Arial" panose="020B0604020202020204" pitchFamily="34" charset="0"/>
          <a:ea typeface="+mn-ea"/>
          <a:cs typeface="Arial" panose="020B0604020202020204" pitchFamily="34" charset="0"/>
        </a:defRPr>
      </a:lvl2pPr>
      <a:lvl3pPr marL="1141413" indent="-227013" algn="l" defTabSz="912813" rtl="0" eaLnBrk="0" fontAlgn="base" hangingPunct="0">
        <a:spcBef>
          <a:spcPct val="20000"/>
        </a:spcBef>
        <a:spcAft>
          <a:spcPct val="0"/>
        </a:spcAft>
        <a:buFont typeface="Arial" panose="020B0604020202020204" pitchFamily="34" charset="0"/>
        <a:buChar char="•"/>
        <a:defRPr sz="2000" kern="1200">
          <a:solidFill>
            <a:srgbClr val="000099"/>
          </a:solidFill>
          <a:latin typeface="Arial" panose="020B0604020202020204" pitchFamily="34" charset="0"/>
          <a:ea typeface="+mn-ea"/>
          <a:cs typeface="Arial" panose="020B0604020202020204" pitchFamily="34" charset="0"/>
        </a:defRPr>
      </a:lvl3pPr>
      <a:lvl4pPr marL="1370013" algn="l" defTabSz="912813" rtl="0" eaLnBrk="0" fontAlgn="base" hangingPunct="0">
        <a:spcBef>
          <a:spcPct val="20000"/>
        </a:spcBef>
        <a:spcAft>
          <a:spcPct val="0"/>
        </a:spcAft>
        <a:buFont typeface="Arial" panose="020B0604020202020204" pitchFamily="34" charset="0"/>
        <a:defRPr kern="1200">
          <a:solidFill>
            <a:srgbClr val="000099"/>
          </a:solidFill>
          <a:latin typeface="Arial" panose="020B0604020202020204" pitchFamily="34" charset="0"/>
          <a:ea typeface="+mn-ea"/>
          <a:cs typeface="Arial" panose="020B0604020202020204" pitchFamily="34" charset="0"/>
        </a:defRPr>
      </a:lvl4pPr>
      <a:lvl5pPr marL="2055813" indent="-227013" algn="l" defTabSz="912813" rtl="0" eaLnBrk="0" fontAlgn="base" hangingPunct="0">
        <a:spcBef>
          <a:spcPct val="20000"/>
        </a:spcBef>
        <a:spcAft>
          <a:spcPct val="0"/>
        </a:spcAft>
        <a:buFont typeface="Arial" panose="020B0604020202020204" pitchFamily="34" charset="0"/>
        <a:buChar char="»"/>
        <a:defRPr kern="1200">
          <a:solidFill>
            <a:srgbClr val="000099"/>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25"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25"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25"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2874963" y="273050"/>
            <a:ext cx="6442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3076" name="Rectangle 3"/>
          <p:cNvSpPr>
            <a:spLocks noGrp="1" noChangeArrowheads="1"/>
          </p:cNvSpPr>
          <p:nvPr>
            <p:ph type="body" idx="1"/>
          </p:nvPr>
        </p:nvSpPr>
        <p:spPr bwMode="auto">
          <a:xfrm>
            <a:off x="609600" y="1604963"/>
            <a:ext cx="10726738"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609600" y="6246813"/>
            <a:ext cx="2838450"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336947" algn="l"/>
                <a:tab pos="673894" algn="l"/>
                <a:tab pos="1010841" algn="l"/>
                <a:tab pos="1347788" algn="l"/>
              </a:tabLst>
              <a:defRPr sz="1050">
                <a:solidFill>
                  <a:srgbClr val="FFFFFF"/>
                </a:solidFill>
                <a:latin typeface="Times New Roman" pitchFamily="16" charset="0"/>
                <a:ea typeface="SimSun" charset="-122"/>
                <a:cs typeface="+mn-cs"/>
                <a:sym typeface="Arial"/>
              </a:defRPr>
            </a:lvl1pPr>
          </a:lstStyle>
          <a:p>
            <a:pPr>
              <a:defRPr/>
            </a:pPr>
            <a:endParaRPr lang="en-US"/>
          </a:p>
        </p:txBody>
      </p:sp>
      <p:sp>
        <p:nvSpPr>
          <p:cNvPr id="3077" name="Rectangle 5"/>
          <p:cNvSpPr>
            <a:spLocks noGrp="1" noChangeArrowheads="1"/>
          </p:cNvSpPr>
          <p:nvPr>
            <p:ph type="ftr"/>
          </p:nvPr>
        </p:nvSpPr>
        <p:spPr bwMode="auto">
          <a:xfrm>
            <a:off x="4170363" y="6246813"/>
            <a:ext cx="386238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336947" algn="l"/>
                <a:tab pos="673894" algn="l"/>
                <a:tab pos="1010841" algn="l"/>
                <a:tab pos="1347788" algn="l"/>
                <a:tab pos="1684735" algn="l"/>
                <a:tab pos="2021681" algn="l"/>
              </a:tabLst>
              <a:defRPr sz="1050">
                <a:solidFill>
                  <a:srgbClr val="FFFFFF"/>
                </a:solidFill>
                <a:latin typeface="Times New Roman" pitchFamily="16" charset="0"/>
                <a:ea typeface="SimSun" charset="-122"/>
                <a:cs typeface="+mn-cs"/>
                <a:sym typeface="Arial"/>
              </a:defRPr>
            </a:lvl1pPr>
          </a:lstStyle>
          <a:p>
            <a:pPr>
              <a:defRPr/>
            </a:pPr>
            <a:endParaRPr lang="en-US"/>
          </a:p>
        </p:txBody>
      </p:sp>
      <p:sp>
        <p:nvSpPr>
          <p:cNvPr id="3078" name="Rectangle 6"/>
          <p:cNvSpPr>
            <a:spLocks noGrp="1" noChangeArrowheads="1"/>
          </p:cNvSpPr>
          <p:nvPr>
            <p:ph type="sldNum"/>
          </p:nvPr>
        </p:nvSpPr>
        <p:spPr bwMode="auto">
          <a:xfrm>
            <a:off x="8742363" y="6246813"/>
            <a:ext cx="2838450"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000">
                <a:solidFill>
                  <a:srgbClr val="FFFFFF"/>
                </a:solidFill>
                <a:latin typeface="Times New Roman" panose="02020603050405020304" pitchFamily="18" charset="0"/>
                <a:ea typeface="SimSun" panose="02010600030101010101" pitchFamily="2" charset="-122"/>
                <a:sym typeface="Arial" panose="020B0604020202020204" pitchFamily="34" charset="0"/>
              </a:defRPr>
            </a:lvl1pPr>
          </a:lstStyle>
          <a:p>
            <a:fld id="{EA891F71-6841-4D90-8E21-4178A186C0F6}"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7251" r:id="rId1"/>
    <p:sldLayoutId id="2147497252" r:id="rId2"/>
    <p:sldLayoutId id="2147497253" r:id="rId3"/>
    <p:sldLayoutId id="2147497254" r:id="rId4"/>
    <p:sldLayoutId id="2147497255" r:id="rId5"/>
    <p:sldLayoutId id="2147497256" r:id="rId6"/>
    <p:sldLayoutId id="2147497257" r:id="rId7"/>
    <p:sldLayoutId id="2147497258" r:id="rId8"/>
    <p:sldLayoutId id="2147497259" r:id="rId9"/>
    <p:sldLayoutId id="2147497260" r:id="rId10"/>
    <p:sldLayoutId id="2147497261" r:id="rId11"/>
    <p:sldLayoutId id="2147497262" r:id="rId12"/>
    <p:sldLayoutId id="2147497263" r:id="rId13"/>
  </p:sldLayoutIdLst>
  <p:hf hdr="0" ftr="0" dt="0"/>
  <p:txStyles>
    <p:titleStyle>
      <a:lvl1pPr algn="ctr" defTabSz="3365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FFFFFF"/>
          </a:solidFill>
          <a:latin typeface="+mj-lt"/>
          <a:ea typeface="MS PGothic" panose="020B0600070205080204" pitchFamily="34" charset="-128"/>
          <a:cs typeface="+mj-cs"/>
        </a:defRPr>
      </a:lvl1pPr>
      <a:lvl2pPr algn="ctr" defTabSz="3365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FFFFFF"/>
          </a:solidFill>
          <a:latin typeface="Arial" charset="0"/>
          <a:ea typeface="MS PGothic" panose="020B0600070205080204" pitchFamily="34" charset="-128"/>
          <a:cs typeface="Droid Sans Fallback" charset="0"/>
        </a:defRPr>
      </a:lvl2pPr>
      <a:lvl3pPr algn="ctr" defTabSz="3365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FFFFFF"/>
          </a:solidFill>
          <a:latin typeface="Arial" charset="0"/>
          <a:ea typeface="MS PGothic" panose="020B0600070205080204" pitchFamily="34" charset="-128"/>
          <a:cs typeface="Droid Sans Fallback" charset="0"/>
        </a:defRPr>
      </a:lvl3pPr>
      <a:lvl4pPr algn="ctr" defTabSz="3365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FFFFFF"/>
          </a:solidFill>
          <a:latin typeface="Arial" charset="0"/>
          <a:ea typeface="MS PGothic" panose="020B0600070205080204" pitchFamily="34" charset="-128"/>
          <a:cs typeface="Droid Sans Fallback" charset="0"/>
        </a:defRPr>
      </a:lvl4pPr>
      <a:lvl5pPr algn="ctr" defTabSz="336550" rtl="0" eaLnBrk="0" fontAlgn="base" hangingPunct="0">
        <a:lnSpc>
          <a:spcPct val="93000"/>
        </a:lnSpc>
        <a:spcBef>
          <a:spcPct val="0"/>
        </a:spcBef>
        <a:spcAft>
          <a:spcPct val="0"/>
        </a:spcAft>
        <a:buClr>
          <a:srgbClr val="000000"/>
        </a:buClr>
        <a:buSzPct val="100000"/>
        <a:buFont typeface="Times New Roman" panose="02020603050405020304" pitchFamily="18" charset="0"/>
        <a:defRPr sz="3000">
          <a:solidFill>
            <a:srgbClr val="FFFFFF"/>
          </a:solidFill>
          <a:latin typeface="Arial" charset="0"/>
          <a:ea typeface="MS PGothic" panose="020B0600070205080204" pitchFamily="34" charset="-128"/>
          <a:cs typeface="Droid Sans Fallback" charset="0"/>
        </a:defRPr>
      </a:lvl5pPr>
      <a:lvl6pPr marL="1885950" indent="-171450" algn="ctr" defTabSz="336947" rtl="0" eaLnBrk="1" fontAlgn="base" hangingPunct="1">
        <a:lnSpc>
          <a:spcPct val="93000"/>
        </a:lnSpc>
        <a:spcBef>
          <a:spcPct val="0"/>
        </a:spcBef>
        <a:spcAft>
          <a:spcPct val="0"/>
        </a:spcAft>
        <a:buClr>
          <a:srgbClr val="000000"/>
        </a:buClr>
        <a:buSzPct val="100000"/>
        <a:buFont typeface="Times New Roman" pitchFamily="16" charset="0"/>
        <a:defRPr sz="3000">
          <a:solidFill>
            <a:srgbClr val="FFFFFF"/>
          </a:solidFill>
          <a:latin typeface="Arial" charset="0"/>
          <a:ea typeface="Droid Sans Fallback" charset="0"/>
          <a:cs typeface="Droid Sans Fallback" charset="0"/>
        </a:defRPr>
      </a:lvl6pPr>
      <a:lvl7pPr marL="2228850" indent="-171450" algn="ctr" defTabSz="336947" rtl="0" eaLnBrk="1" fontAlgn="base" hangingPunct="1">
        <a:lnSpc>
          <a:spcPct val="93000"/>
        </a:lnSpc>
        <a:spcBef>
          <a:spcPct val="0"/>
        </a:spcBef>
        <a:spcAft>
          <a:spcPct val="0"/>
        </a:spcAft>
        <a:buClr>
          <a:srgbClr val="000000"/>
        </a:buClr>
        <a:buSzPct val="100000"/>
        <a:buFont typeface="Times New Roman" pitchFamily="16" charset="0"/>
        <a:defRPr sz="3000">
          <a:solidFill>
            <a:srgbClr val="FFFFFF"/>
          </a:solidFill>
          <a:latin typeface="Arial" charset="0"/>
          <a:ea typeface="Droid Sans Fallback" charset="0"/>
          <a:cs typeface="Droid Sans Fallback" charset="0"/>
        </a:defRPr>
      </a:lvl7pPr>
      <a:lvl8pPr marL="2571750" indent="-171450" algn="ctr" defTabSz="336947" rtl="0" eaLnBrk="1" fontAlgn="base" hangingPunct="1">
        <a:lnSpc>
          <a:spcPct val="93000"/>
        </a:lnSpc>
        <a:spcBef>
          <a:spcPct val="0"/>
        </a:spcBef>
        <a:spcAft>
          <a:spcPct val="0"/>
        </a:spcAft>
        <a:buClr>
          <a:srgbClr val="000000"/>
        </a:buClr>
        <a:buSzPct val="100000"/>
        <a:buFont typeface="Times New Roman" pitchFamily="16" charset="0"/>
        <a:defRPr sz="3000">
          <a:solidFill>
            <a:srgbClr val="FFFFFF"/>
          </a:solidFill>
          <a:latin typeface="Arial" charset="0"/>
          <a:ea typeface="Droid Sans Fallback" charset="0"/>
          <a:cs typeface="Droid Sans Fallback" charset="0"/>
        </a:defRPr>
      </a:lvl8pPr>
      <a:lvl9pPr marL="2914650" indent="-171450" algn="ctr" defTabSz="336947" rtl="0" eaLnBrk="1" fontAlgn="base" hangingPunct="1">
        <a:lnSpc>
          <a:spcPct val="93000"/>
        </a:lnSpc>
        <a:spcBef>
          <a:spcPct val="0"/>
        </a:spcBef>
        <a:spcAft>
          <a:spcPct val="0"/>
        </a:spcAft>
        <a:buClr>
          <a:srgbClr val="000000"/>
        </a:buClr>
        <a:buSzPct val="100000"/>
        <a:buFont typeface="Times New Roman" pitchFamily="16" charset="0"/>
        <a:defRPr sz="3000">
          <a:solidFill>
            <a:srgbClr val="FFFFFF"/>
          </a:solidFill>
          <a:latin typeface="Arial" charset="0"/>
          <a:ea typeface="Droid Sans Fallback" charset="0"/>
          <a:cs typeface="Droid Sans Fallback" charset="0"/>
        </a:defRPr>
      </a:lvl9pPr>
    </p:titleStyle>
    <p:bodyStyle>
      <a:lvl1pPr marL="257175" indent="-257175" algn="l" defTabSz="336550" rtl="0" eaLnBrk="0" fontAlgn="base" hangingPunct="0">
        <a:lnSpc>
          <a:spcPct val="93000"/>
        </a:lnSpc>
        <a:spcBef>
          <a:spcPct val="0"/>
        </a:spcBef>
        <a:spcAft>
          <a:spcPts val="963"/>
        </a:spcAft>
        <a:buClr>
          <a:srgbClr val="000000"/>
        </a:buClr>
        <a:buSzPct val="100000"/>
        <a:buFont typeface="Times New Roman" panose="02020603050405020304" pitchFamily="18" charset="0"/>
        <a:buChar char="•"/>
        <a:defRPr sz="2100">
          <a:solidFill>
            <a:srgbClr val="FFFFFF"/>
          </a:solidFill>
          <a:latin typeface="+mn-lt"/>
          <a:ea typeface="MS PGothic" panose="020B0600070205080204" pitchFamily="34" charset="-128"/>
          <a:cs typeface="+mn-cs"/>
        </a:defRPr>
      </a:lvl1pPr>
      <a:lvl2pPr marL="557213" indent="-214313" algn="l" defTabSz="336550" rtl="0" eaLnBrk="0" fontAlgn="base" hangingPunct="0">
        <a:lnSpc>
          <a:spcPct val="93000"/>
        </a:lnSpc>
        <a:spcBef>
          <a:spcPct val="0"/>
        </a:spcBef>
        <a:spcAft>
          <a:spcPts val="775"/>
        </a:spcAft>
        <a:buClr>
          <a:srgbClr val="000000"/>
        </a:buClr>
        <a:buSzPct val="100000"/>
        <a:buFont typeface="Times New Roman" panose="02020603050405020304" pitchFamily="18" charset="0"/>
        <a:buChar char="–"/>
        <a:defRPr>
          <a:solidFill>
            <a:srgbClr val="FFFFFF"/>
          </a:solidFill>
          <a:latin typeface="+mn-lt"/>
          <a:ea typeface="+mn-ea"/>
          <a:cs typeface="+mn-cs"/>
        </a:defRPr>
      </a:lvl2pPr>
      <a:lvl3pPr marL="857250" indent="-171450" algn="l" defTabSz="336550" rtl="0" eaLnBrk="0" fontAlgn="base" hangingPunct="0">
        <a:lnSpc>
          <a:spcPct val="93000"/>
        </a:lnSpc>
        <a:spcBef>
          <a:spcPct val="0"/>
        </a:spcBef>
        <a:spcAft>
          <a:spcPts val="575"/>
        </a:spcAft>
        <a:buClr>
          <a:srgbClr val="000000"/>
        </a:buClr>
        <a:buSzPct val="100000"/>
        <a:buFont typeface="Times New Roman" panose="02020603050405020304" pitchFamily="18" charset="0"/>
        <a:buChar char="•"/>
        <a:defRPr sz="1600">
          <a:solidFill>
            <a:srgbClr val="FFFFFF"/>
          </a:solidFill>
          <a:latin typeface="+mn-lt"/>
          <a:ea typeface="+mn-ea"/>
          <a:cs typeface="+mn-cs"/>
        </a:defRPr>
      </a:lvl3pPr>
      <a:lvl4pPr marL="1200150" indent="-171450" algn="l" defTabSz="336550" rtl="0" eaLnBrk="0" fontAlgn="base" hangingPunct="0">
        <a:lnSpc>
          <a:spcPct val="93000"/>
        </a:lnSpc>
        <a:spcBef>
          <a:spcPct val="0"/>
        </a:spcBef>
        <a:spcAft>
          <a:spcPts val="388"/>
        </a:spcAft>
        <a:buClr>
          <a:srgbClr val="000000"/>
        </a:buClr>
        <a:buSzPct val="100000"/>
        <a:buFont typeface="Times New Roman" panose="02020603050405020304" pitchFamily="18" charset="0"/>
        <a:buChar char="–"/>
        <a:defRPr sz="1500">
          <a:solidFill>
            <a:srgbClr val="FFFFFF"/>
          </a:solidFill>
          <a:latin typeface="+mn-lt"/>
          <a:ea typeface="+mn-ea"/>
          <a:cs typeface="+mn-cs"/>
        </a:defRPr>
      </a:lvl4pPr>
      <a:lvl5pPr marL="1543050" indent="-171450" algn="l" defTabSz="336550" rtl="0" eaLnBrk="0" fontAlgn="base" hangingPunct="0">
        <a:lnSpc>
          <a:spcPct val="93000"/>
        </a:lnSpc>
        <a:spcBef>
          <a:spcPct val="0"/>
        </a:spcBef>
        <a:spcAft>
          <a:spcPts val="188"/>
        </a:spcAft>
        <a:buClr>
          <a:srgbClr val="000000"/>
        </a:buClr>
        <a:buSzPct val="100000"/>
        <a:buFont typeface="Times New Roman" panose="02020603050405020304" pitchFamily="18" charset="0"/>
        <a:buChar char="»"/>
        <a:defRPr sz="1500">
          <a:solidFill>
            <a:srgbClr val="FFFFFF"/>
          </a:solidFill>
          <a:latin typeface="+mn-lt"/>
          <a:ea typeface="+mn-ea"/>
          <a:cs typeface="+mn-cs"/>
        </a:defRPr>
      </a:lvl5pPr>
      <a:lvl6pPr marL="1885950" indent="-171450" algn="l" defTabSz="336947" rtl="0" eaLnBrk="1" fontAlgn="base" hangingPunct="1">
        <a:lnSpc>
          <a:spcPct val="93000"/>
        </a:lnSpc>
        <a:spcBef>
          <a:spcPct val="0"/>
        </a:spcBef>
        <a:spcAft>
          <a:spcPts val="188"/>
        </a:spcAft>
        <a:buClr>
          <a:srgbClr val="000000"/>
        </a:buClr>
        <a:buSzPct val="100000"/>
        <a:buFont typeface="Times New Roman" pitchFamily="16" charset="0"/>
        <a:defRPr>
          <a:solidFill>
            <a:srgbClr val="FFFFFF"/>
          </a:solidFill>
          <a:latin typeface="+mn-lt"/>
          <a:ea typeface="+mn-ea"/>
          <a:cs typeface="+mn-cs"/>
        </a:defRPr>
      </a:lvl6pPr>
      <a:lvl7pPr marL="2228850" indent="-171450" algn="l" defTabSz="336947" rtl="0" eaLnBrk="1" fontAlgn="base" hangingPunct="1">
        <a:lnSpc>
          <a:spcPct val="93000"/>
        </a:lnSpc>
        <a:spcBef>
          <a:spcPct val="0"/>
        </a:spcBef>
        <a:spcAft>
          <a:spcPts val="188"/>
        </a:spcAft>
        <a:buClr>
          <a:srgbClr val="000000"/>
        </a:buClr>
        <a:buSzPct val="100000"/>
        <a:buFont typeface="Times New Roman" pitchFamily="16" charset="0"/>
        <a:defRPr>
          <a:solidFill>
            <a:srgbClr val="FFFFFF"/>
          </a:solidFill>
          <a:latin typeface="+mn-lt"/>
          <a:ea typeface="+mn-ea"/>
          <a:cs typeface="+mn-cs"/>
        </a:defRPr>
      </a:lvl7pPr>
      <a:lvl8pPr marL="2571750" indent="-171450" algn="l" defTabSz="336947" rtl="0" eaLnBrk="1" fontAlgn="base" hangingPunct="1">
        <a:lnSpc>
          <a:spcPct val="93000"/>
        </a:lnSpc>
        <a:spcBef>
          <a:spcPct val="0"/>
        </a:spcBef>
        <a:spcAft>
          <a:spcPts val="188"/>
        </a:spcAft>
        <a:buClr>
          <a:srgbClr val="000000"/>
        </a:buClr>
        <a:buSzPct val="100000"/>
        <a:buFont typeface="Times New Roman" pitchFamily="16" charset="0"/>
        <a:defRPr>
          <a:solidFill>
            <a:srgbClr val="FFFFFF"/>
          </a:solidFill>
          <a:latin typeface="+mn-lt"/>
          <a:ea typeface="+mn-ea"/>
          <a:cs typeface="+mn-cs"/>
        </a:defRPr>
      </a:lvl8pPr>
      <a:lvl9pPr marL="2914650" indent="-171450" algn="l" defTabSz="336947" rtl="0" eaLnBrk="1" fontAlgn="base" hangingPunct="1">
        <a:lnSpc>
          <a:spcPct val="93000"/>
        </a:lnSpc>
        <a:spcBef>
          <a:spcPct val="0"/>
        </a:spcBef>
        <a:spcAft>
          <a:spcPts val="188"/>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9" name="Rectangle 2"/>
          <p:cNvSpPr>
            <a:spLocks noGrp="1" noChangeArrowheads="1"/>
          </p:cNvSpPr>
          <p:nvPr>
            <p:ph type="title"/>
          </p:nvPr>
        </p:nvSpPr>
        <p:spPr bwMode="auto">
          <a:xfrm>
            <a:off x="2874963" y="273050"/>
            <a:ext cx="6442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4100" name="Rectangle 3"/>
          <p:cNvSpPr>
            <a:spLocks noGrp="1" noChangeArrowheads="1"/>
          </p:cNvSpPr>
          <p:nvPr>
            <p:ph type="body" idx="1"/>
          </p:nvPr>
        </p:nvSpPr>
        <p:spPr bwMode="auto">
          <a:xfrm>
            <a:off x="609600" y="1604963"/>
            <a:ext cx="10726738"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609600" y="6246813"/>
            <a:ext cx="2838450"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70363" y="6246813"/>
            <a:ext cx="386238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2363" y="6246813"/>
            <a:ext cx="2838450"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A44523FF-223D-4918-9C0B-62645363B0EF}"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7229" r:id="rId1"/>
    <p:sldLayoutId id="2147497230" r:id="rId2"/>
    <p:sldLayoutId id="2147497231" r:id="rId3"/>
    <p:sldLayoutId id="2147497232" r:id="rId4"/>
    <p:sldLayoutId id="2147497233" r:id="rId5"/>
    <p:sldLayoutId id="2147497234" r:id="rId6"/>
    <p:sldLayoutId id="2147497235" r:id="rId7"/>
    <p:sldLayoutId id="2147497236" r:id="rId8"/>
    <p:sldLayoutId id="2147497237" r:id="rId9"/>
    <p:sldLayoutId id="2147497238" r:id="rId10"/>
    <p:sldLayoutId id="2147497239" r:id="rId11"/>
    <p:sldLayoutId id="2147497240" r:id="rId12"/>
    <p:sldLayoutId id="2147497241" r:id="rId13"/>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512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8" name="Date Placeholder 3"/>
          <p:cNvSpPr>
            <a:spLocks noGrp="1"/>
          </p:cNvSpPr>
          <p:nvPr>
            <p:ph type="dt" sz="half" idx="2"/>
          </p:nvPr>
        </p:nvSpPr>
        <p:spPr>
          <a:xfrm>
            <a:off x="838200" y="6356350"/>
            <a:ext cx="2743200" cy="365125"/>
          </a:xfrm>
          <a:prstGeom prst="rect">
            <a:avLst/>
          </a:prstGeom>
        </p:spPr>
        <p:txBody>
          <a:bodyPr/>
          <a:lstStyle>
            <a:lvl1pPr>
              <a:defRPr/>
            </a:lvl1pPr>
          </a:lstStyle>
          <a:p>
            <a:pPr>
              <a:defRPr/>
            </a:pPr>
            <a:endParaRPr lang="es-ES" altLang="ru-RU"/>
          </a:p>
        </p:txBody>
      </p:sp>
      <p:sp>
        <p:nvSpPr>
          <p:cNvPr id="9" name="Footer Placeholder 4"/>
          <p:cNvSpPr>
            <a:spLocks noGrp="1"/>
          </p:cNvSpPr>
          <p:nvPr>
            <p:ph type="ftr" sz="quarter" idx="3"/>
          </p:nvPr>
        </p:nvSpPr>
        <p:spPr>
          <a:xfrm>
            <a:off x="4038600" y="6356350"/>
            <a:ext cx="4114800" cy="365125"/>
          </a:xfrm>
          <a:prstGeom prst="rect">
            <a:avLst/>
          </a:prstGeom>
        </p:spPr>
        <p:txBody>
          <a:bodyPr/>
          <a:lstStyle>
            <a:lvl1pPr>
              <a:defRPr/>
            </a:lvl1pPr>
          </a:lstStyle>
          <a:p>
            <a:pPr>
              <a:defRPr/>
            </a:pPr>
            <a:endParaRPr lang="es-ES" altLang="ru-RU"/>
          </a:p>
        </p:txBody>
      </p:sp>
      <p:sp>
        <p:nvSpPr>
          <p:cNvPr id="14" name="Прямоугольник 1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5" name="Прямоугольник 14"/>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V. </a:t>
            </a:r>
            <a:r>
              <a:rPr lang="en-US" altLang="ru-RU" sz="1400" dirty="0" err="1" smtClean="0">
                <a:solidFill>
                  <a:schemeClr val="bg1"/>
                </a:solidFill>
              </a:rPr>
              <a:t>Matveev</a:t>
            </a:r>
            <a:endParaRPr lang="ru-RU" altLang="ru-RU" sz="1400" dirty="0" smtClean="0">
              <a:solidFill>
                <a:schemeClr val="bg1"/>
              </a:solidFill>
            </a:endParaRPr>
          </a:p>
        </p:txBody>
      </p:sp>
      <p:sp>
        <p:nvSpPr>
          <p:cNvPr id="16" name="Прямоугольник 15"/>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124th  session of JINR Scientific Council</a:t>
            </a:r>
            <a:endParaRPr lang="ru-RU" altLang="ru-RU" sz="1400" dirty="0" smtClean="0">
              <a:solidFill>
                <a:schemeClr val="bg1"/>
              </a:solidFill>
            </a:endParaRPr>
          </a:p>
        </p:txBody>
      </p:sp>
      <p:sp>
        <p:nvSpPr>
          <p:cNvPr id="17" name="Slide Number Placeholder 5"/>
          <p:cNvSpPr>
            <a:spLocks noGrp="1"/>
          </p:cNvSpPr>
          <p:nvPr>
            <p:ph type="sldNum" sz="quarter" idx="4"/>
          </p:nvPr>
        </p:nvSpPr>
        <p:spPr>
          <a:xfrm>
            <a:off x="9448800" y="6526213"/>
            <a:ext cx="2743200"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FB4CB29D-751B-4742-AD0A-2618126CF738}" type="slidenum">
              <a:rPr lang="es-ES" altLang="ru-RU"/>
              <a:pPr/>
              <a:t>‹#›</a:t>
            </a:fld>
            <a:endParaRPr lang="es-ES" altLang="ru-RU"/>
          </a:p>
        </p:txBody>
      </p:sp>
    </p:spTree>
  </p:cSld>
  <p:clrMap bg1="lt1" tx1="dk1" bg2="lt2" tx2="dk2" accent1="accent1" accent2="accent2" accent3="accent3" accent4="accent4" accent5="accent5" accent6="accent6" hlink="hlink" folHlink="folHlink"/>
  <p:sldLayoutIdLst>
    <p:sldLayoutId id="2147497264" r:id="rId1"/>
    <p:sldLayoutId id="2147497265" r:id="rId2"/>
    <p:sldLayoutId id="2147497266" r:id="rId3"/>
    <p:sldLayoutId id="2147497267" r:id="rId4"/>
    <p:sldLayoutId id="2147497268" r:id="rId5"/>
    <p:sldLayoutId id="2147497269" r:id="rId6"/>
    <p:sldLayoutId id="2147497270" r:id="rId7"/>
    <p:sldLayoutId id="2147497271" r:id="rId8"/>
    <p:sldLayoutId id="2147497272" r:id="rId9"/>
    <p:sldLayoutId id="2147497273" r:id="rId10"/>
    <p:sldLayoutId id="2147497274" r:id="rId11"/>
    <p:sldLayoutId id="2147497275" r:id="rId12"/>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ru-RU" smtClean="0"/>
              <a:t>Haga clic para cambiar el estilo de título	</a:t>
            </a:r>
          </a:p>
        </p:txBody>
      </p:sp>
      <p:sp>
        <p:nvSpPr>
          <p:cNvPr id="614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ru-RU" smtClean="0"/>
              <a:t>Haga clic para modificar el estilo de texto del patrón</a:t>
            </a:r>
          </a:p>
          <a:p>
            <a:pPr lvl="1"/>
            <a:r>
              <a:rPr lang="es-ES" altLang="ru-RU" smtClean="0"/>
              <a:t>Segundo nivel</a:t>
            </a:r>
          </a:p>
          <a:p>
            <a:pPr lvl="2"/>
            <a:r>
              <a:rPr lang="es-ES" altLang="ru-RU" smtClean="0"/>
              <a:t>Tercer nivel</a:t>
            </a:r>
          </a:p>
          <a:p>
            <a:pPr lvl="3"/>
            <a:r>
              <a:rPr lang="es-ES" altLang="ru-RU" smtClean="0"/>
              <a:t>Cuarto nivel</a:t>
            </a:r>
          </a:p>
          <a:p>
            <a:pPr lvl="4"/>
            <a:r>
              <a:rPr lang="es-ES" altLang="ru-RU" smtClean="0"/>
              <a:t>Quinto nivel</a:t>
            </a:r>
          </a:p>
        </p:txBody>
      </p:sp>
      <p:sp>
        <p:nvSpPr>
          <p:cNvPr id="8"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9" name="Прямоугольник 8"/>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V. </a:t>
            </a:r>
            <a:r>
              <a:rPr lang="en-US" altLang="ru-RU" sz="1400" dirty="0" err="1" smtClean="0">
                <a:solidFill>
                  <a:schemeClr val="bg1"/>
                </a:solidFill>
              </a:rPr>
              <a:t>Matveev</a:t>
            </a:r>
            <a:endParaRPr lang="ru-RU" altLang="ru-RU" sz="1400" dirty="0" smtClean="0">
              <a:solidFill>
                <a:schemeClr val="bg1"/>
              </a:solidFill>
            </a:endParaRPr>
          </a:p>
        </p:txBody>
      </p:sp>
      <p:sp>
        <p:nvSpPr>
          <p:cNvPr id="10" name="Прямоугольник 9"/>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schemeClr val="bg1"/>
                </a:solidFill>
              </a:rPr>
              <a:t>124th  session of JINR Scientific Council</a:t>
            </a:r>
            <a:endParaRPr lang="ru-RU" altLang="ru-RU" sz="1400" dirty="0" smtClean="0">
              <a:solidFill>
                <a:schemeClr val="bg1"/>
              </a:solidFill>
            </a:endParaRPr>
          </a:p>
        </p:txBody>
      </p:sp>
      <p:sp>
        <p:nvSpPr>
          <p:cNvPr id="11" name="Slide Number Placeholder 5"/>
          <p:cNvSpPr>
            <a:spLocks noGrp="1"/>
          </p:cNvSpPr>
          <p:nvPr>
            <p:ph type="sldNum" sz="quarter" idx="4"/>
          </p:nvPr>
        </p:nvSpPr>
        <p:spPr>
          <a:xfrm>
            <a:off x="9448800" y="6526213"/>
            <a:ext cx="2743200"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0F0DC9D0-BEBF-4A8B-A905-92E1E436B4A9}" type="slidenum">
              <a:rPr lang="es-ES" altLang="ru-RU"/>
              <a:pPr/>
              <a:t>‹#›</a:t>
            </a:fld>
            <a:endParaRPr lang="es-ES" altLang="ru-RU"/>
          </a:p>
        </p:txBody>
      </p:sp>
    </p:spTree>
  </p:cSld>
  <p:clrMap bg1="lt1" tx1="dk1" bg2="lt2" tx2="dk2" accent1="accent1" accent2="accent2" accent3="accent3" accent4="accent4" accent5="accent5" accent6="accent6" hlink="hlink" folHlink="folHlink"/>
  <p:sldLayoutIdLst>
    <p:sldLayoutId id="2147497276" r:id="rId1"/>
    <p:sldLayoutId id="2147497277" r:id="rId2"/>
    <p:sldLayoutId id="2147497278" r:id="rId3"/>
    <p:sldLayoutId id="2147497279" r:id="rId4"/>
    <p:sldLayoutId id="2147497280" r:id="rId5"/>
    <p:sldLayoutId id="2147497281" r:id="rId6"/>
    <p:sldLayoutId id="2147497282" r:id="rId7"/>
    <p:sldLayoutId id="2147497283" r:id="rId8"/>
    <p:sldLayoutId id="2147497284" r:id="rId9"/>
    <p:sldLayoutId id="2147497285" r:id="rId10"/>
    <p:sldLayoutId id="2147497286" r:id="rId11"/>
    <p:sldLayoutId id="2147497287"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1" name="Rectangle 2"/>
          <p:cNvSpPr>
            <a:spLocks noGrp="1" noChangeArrowheads="1"/>
          </p:cNvSpPr>
          <p:nvPr>
            <p:ph type="title"/>
          </p:nvPr>
        </p:nvSpPr>
        <p:spPr bwMode="auto">
          <a:xfrm>
            <a:off x="2874963" y="273050"/>
            <a:ext cx="6442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7172" name="Rectangle 3"/>
          <p:cNvSpPr>
            <a:spLocks noGrp="1" noChangeArrowheads="1"/>
          </p:cNvSpPr>
          <p:nvPr>
            <p:ph type="body" idx="1"/>
          </p:nvPr>
        </p:nvSpPr>
        <p:spPr bwMode="auto">
          <a:xfrm>
            <a:off x="609600" y="1604963"/>
            <a:ext cx="10726738"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609600" y="6246813"/>
            <a:ext cx="2838450"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70363" y="6246813"/>
            <a:ext cx="386238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2363" y="6246813"/>
            <a:ext cx="2838450"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DD598740-4B20-4EA6-BC9E-45156D6B24B4}"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7288" r:id="rId1"/>
    <p:sldLayoutId id="2147497289" r:id="rId2"/>
    <p:sldLayoutId id="2147497290" r:id="rId3"/>
    <p:sldLayoutId id="2147497291" r:id="rId4"/>
    <p:sldLayoutId id="2147497292" r:id="rId5"/>
    <p:sldLayoutId id="2147497293" r:id="rId6"/>
    <p:sldLayoutId id="2147497294" r:id="rId7"/>
    <p:sldLayoutId id="2147497295" r:id="rId8"/>
    <p:sldLayoutId id="2147497296" r:id="rId9"/>
    <p:sldLayoutId id="2147497297" r:id="rId10"/>
    <p:sldLayoutId id="2147497298" r:id="rId11"/>
    <p:sldLayoutId id="2147497299" r:id="rId12"/>
    <p:sldLayoutId id="2147497300" r:id="rId13"/>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anose="02020603050405020304"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anose="02020603050405020304"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anose="02020603050405020304"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anose="02020603050405020304"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endParaRPr lang="ru-RU" altLang="ru-RU" smtClean="0"/>
          </a:p>
        </p:txBody>
      </p:sp>
      <p:sp>
        <p:nvSpPr>
          <p:cNvPr id="819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endParaRPr lang="ru-RU" altLang="ru-RU" smtClean="0"/>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mn-cs"/>
              </a:defRPr>
            </a:lvl1pPr>
          </a:lstStyle>
          <a:p>
            <a:pPr>
              <a:defRPr/>
            </a:pPr>
            <a:endParaRPr lang="ru-RU"/>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ru-RU"/>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fld id="{5B04C03B-E360-436C-989A-7B01B11B3278}"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97301" r:id="rId1"/>
    <p:sldLayoutId id="2147497302" r:id="rId2"/>
    <p:sldLayoutId id="2147497303" r:id="rId3"/>
    <p:sldLayoutId id="2147497304" r:id="rId4"/>
    <p:sldLayoutId id="2147497305" r:id="rId5"/>
    <p:sldLayoutId id="2147497306" r:id="rId6"/>
    <p:sldLayoutId id="2147497307" r:id="rId7"/>
    <p:sldLayoutId id="2147497308" r:id="rId8"/>
    <p:sldLayoutId id="2147497309" r:id="rId9"/>
    <p:sldLayoutId id="2147497310" r:id="rId10"/>
    <p:sldLayoutId id="2147497311" r:id="rId11"/>
    <p:sldLayoutId id="2147497312" r:id="rId12"/>
    <p:sldLayoutId id="2147497242" r:id="rId13"/>
    <p:sldLayoutId id="2147497313" r:id="rId14"/>
  </p:sldLayoutIdLst>
  <p:hf hdr="0" ftr="0" dt="0"/>
  <p:txStyles>
    <p:titleStyle>
      <a:lvl1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endParaRPr lang="ru-RU" altLang="ru-RU" smtClean="0"/>
          </a:p>
        </p:txBody>
      </p:sp>
      <p:sp>
        <p:nvSpPr>
          <p:cNvPr id="921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endParaRPr lang="ru-RU" altLang="ru-RU" smtClean="0"/>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mn-cs"/>
              </a:defRPr>
            </a:lvl1pPr>
          </a:lstStyle>
          <a:p>
            <a:pPr>
              <a:defRPr/>
            </a:pPr>
            <a:endParaRPr lang="ru-RU"/>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ru-RU"/>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fld id="{563F1AE3-C9B1-4EEA-89B6-7799DD1E1328}"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97314" r:id="rId1"/>
    <p:sldLayoutId id="2147497315" r:id="rId2"/>
    <p:sldLayoutId id="2147497316" r:id="rId3"/>
    <p:sldLayoutId id="2147497317" r:id="rId4"/>
    <p:sldLayoutId id="2147497318" r:id="rId5"/>
    <p:sldLayoutId id="2147497319" r:id="rId6"/>
    <p:sldLayoutId id="2147497320" r:id="rId7"/>
    <p:sldLayoutId id="2147497321" r:id="rId8"/>
    <p:sldLayoutId id="2147497322" r:id="rId9"/>
    <p:sldLayoutId id="2147497323" r:id="rId10"/>
    <p:sldLayoutId id="2147497324" r:id="rId11"/>
    <p:sldLayoutId id="2147497325" r:id="rId12"/>
    <p:sldLayoutId id="2147497243" r:id="rId13"/>
  </p:sldLayoutIdLst>
  <p:hf hdr="0" ftr="0" dt="0"/>
  <p:txStyles>
    <p:titleStyle>
      <a:lvl1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1024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8" name="Date Placeholder 3"/>
          <p:cNvSpPr>
            <a:spLocks noGrp="1"/>
          </p:cNvSpPr>
          <p:nvPr>
            <p:ph type="dt" sz="half" idx="2"/>
          </p:nvPr>
        </p:nvSpPr>
        <p:spPr>
          <a:xfrm>
            <a:off x="838200" y="6356350"/>
            <a:ext cx="2743200" cy="365125"/>
          </a:xfrm>
          <a:prstGeom prst="rect">
            <a:avLst/>
          </a:prstGeom>
        </p:spPr>
        <p:txBody>
          <a:bodyPr/>
          <a:lstStyle>
            <a:lvl1pPr>
              <a:defRPr>
                <a:solidFill>
                  <a:prstClr val="black"/>
                </a:solidFill>
              </a:defRPr>
            </a:lvl1pPr>
          </a:lstStyle>
          <a:p>
            <a:pPr>
              <a:defRPr/>
            </a:pPr>
            <a:endParaRPr lang="es-ES" altLang="ru-RU"/>
          </a:p>
        </p:txBody>
      </p:sp>
      <p:sp>
        <p:nvSpPr>
          <p:cNvPr id="9" name="Footer Placeholder 4"/>
          <p:cNvSpPr>
            <a:spLocks noGrp="1"/>
          </p:cNvSpPr>
          <p:nvPr>
            <p:ph type="ftr" sz="quarter" idx="3"/>
          </p:nvPr>
        </p:nvSpPr>
        <p:spPr>
          <a:xfrm>
            <a:off x="4038600" y="6356350"/>
            <a:ext cx="4114800" cy="365125"/>
          </a:xfrm>
          <a:prstGeom prst="rect">
            <a:avLst/>
          </a:prstGeom>
        </p:spPr>
        <p:txBody>
          <a:bodyPr/>
          <a:lstStyle>
            <a:lvl1pPr>
              <a:defRPr>
                <a:solidFill>
                  <a:prstClr val="black"/>
                </a:solidFill>
              </a:defRPr>
            </a:lvl1pPr>
          </a:lstStyle>
          <a:p>
            <a:pPr>
              <a:defRPr/>
            </a:pPr>
            <a:endParaRPr lang="es-ES" altLang="ru-RU"/>
          </a:p>
        </p:txBody>
      </p:sp>
      <p:sp>
        <p:nvSpPr>
          <p:cNvPr id="14" name="Прямоугольник 13"/>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prstClr val="white"/>
              </a:solidFill>
            </a:endParaRPr>
          </a:p>
        </p:txBody>
      </p:sp>
      <p:sp>
        <p:nvSpPr>
          <p:cNvPr id="15" name="Прямоугольник 14"/>
          <p:cNvSpPr>
            <a:spLocks noChangeArrowheads="1"/>
          </p:cNvSpPr>
          <p:nvPr userDrawn="1"/>
        </p:nvSpPr>
        <p:spPr bwMode="auto">
          <a:xfrm>
            <a:off x="5464175" y="6551613"/>
            <a:ext cx="1063625"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prstClr val="white"/>
                </a:solidFill>
              </a:rPr>
              <a:t>V. </a:t>
            </a:r>
            <a:r>
              <a:rPr lang="en-US" altLang="ru-RU" sz="1400" dirty="0" err="1" smtClean="0">
                <a:solidFill>
                  <a:prstClr val="white"/>
                </a:solidFill>
              </a:rPr>
              <a:t>Matveev</a:t>
            </a:r>
            <a:endParaRPr lang="ru-RU" altLang="ru-RU" sz="1400" dirty="0" smtClean="0">
              <a:solidFill>
                <a:prstClr val="white"/>
              </a:solidFill>
            </a:endParaRPr>
          </a:p>
        </p:txBody>
      </p:sp>
      <p:sp>
        <p:nvSpPr>
          <p:cNvPr id="16" name="Прямоугольник 15"/>
          <p:cNvSpPr>
            <a:spLocks noChangeArrowheads="1"/>
          </p:cNvSpPr>
          <p:nvPr userDrawn="1"/>
        </p:nvSpPr>
        <p:spPr bwMode="auto">
          <a:xfrm>
            <a:off x="79375" y="6564313"/>
            <a:ext cx="3530600" cy="307975"/>
          </a:xfrm>
          <a:prstGeom prst="rect">
            <a:avLst/>
          </a:prstGeom>
          <a:noFill/>
          <a:ln>
            <a:noFill/>
          </a:ln>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u-RU" sz="1400" dirty="0" smtClean="0">
                <a:solidFill>
                  <a:prstClr val="white"/>
                </a:solidFill>
              </a:rPr>
              <a:t>124th  session of JINR Scientific Council</a:t>
            </a:r>
            <a:endParaRPr lang="ru-RU" altLang="ru-RU" sz="1400" dirty="0" smtClean="0">
              <a:solidFill>
                <a:prstClr val="white"/>
              </a:solidFill>
            </a:endParaRPr>
          </a:p>
        </p:txBody>
      </p:sp>
      <p:sp>
        <p:nvSpPr>
          <p:cNvPr id="17" name="Slide Number Placeholder 5"/>
          <p:cNvSpPr>
            <a:spLocks noGrp="1"/>
          </p:cNvSpPr>
          <p:nvPr>
            <p:ph type="sldNum" sz="quarter" idx="4"/>
          </p:nvPr>
        </p:nvSpPr>
        <p:spPr>
          <a:xfrm>
            <a:off x="9448800" y="6526213"/>
            <a:ext cx="2743200"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C32A2596-010C-4278-8511-013AADCEFE2F}" type="slidenum">
              <a:rPr lang="es-ES" altLang="ru-RU"/>
              <a:pPr/>
              <a:t>‹#›</a:t>
            </a:fld>
            <a:endParaRPr lang="es-ES" altLang="ru-RU"/>
          </a:p>
        </p:txBody>
      </p:sp>
    </p:spTree>
  </p:cSld>
  <p:clrMap bg1="lt1" tx1="dk1" bg2="lt2" tx2="dk2" accent1="accent1" accent2="accent2" accent3="accent3" accent4="accent4" accent5="accent5" accent6="accent6" hlink="hlink" folHlink="folHlink"/>
  <p:sldLayoutIdLst>
    <p:sldLayoutId id="2147497326" r:id="rId1"/>
    <p:sldLayoutId id="2147497327" r:id="rId2"/>
    <p:sldLayoutId id="2147497328" r:id="rId3"/>
    <p:sldLayoutId id="2147497329" r:id="rId4"/>
    <p:sldLayoutId id="2147497330" r:id="rId5"/>
    <p:sldLayoutId id="2147497331" r:id="rId6"/>
    <p:sldLayoutId id="2147497332" r:id="rId7"/>
    <p:sldLayoutId id="2147497333" r:id="rId8"/>
    <p:sldLayoutId id="2147497334" r:id="rId9"/>
    <p:sldLayoutId id="2147497335" r:id="rId10"/>
    <p:sldLayoutId id="2147497336" r:id="rId11"/>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e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www.rfbr.ru/rffi/ru/classifieds/o_2076537"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9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jpe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86.xml"/><Relationship Id="rId6" Type="http://schemas.openxmlformats.org/officeDocument/2006/relationships/image" Target="../media/image97.jpe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 Id="rId14"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108.jpeg"/><Relationship Id="rId4" Type="http://schemas.openxmlformats.org/officeDocument/2006/relationships/image" Target="../media/image107.jpeg"/></Relationships>
</file>

<file path=ppt/slides/_rels/slide2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12.jpeg"/><Relationship Id="rId2" Type="http://schemas.openxmlformats.org/officeDocument/2006/relationships/slideLayout" Target="../slideLayouts/slideLayout75.xml"/><Relationship Id="rId1" Type="http://schemas.openxmlformats.org/officeDocument/2006/relationships/vmlDrawing" Target="../drawings/vmlDrawing1.vml"/><Relationship Id="rId6" Type="http://schemas.openxmlformats.org/officeDocument/2006/relationships/image" Target="../media/image110.wmf"/><Relationship Id="rId5" Type="http://schemas.openxmlformats.org/officeDocument/2006/relationships/oleObject" Target="../embeddings/oleObject1.bin"/><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136.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72.xml"/><Relationship Id="rId5" Type="http://schemas.openxmlformats.org/officeDocument/2006/relationships/image" Target="../media/image123.png"/><Relationship Id="rId4" Type="http://schemas.openxmlformats.org/officeDocument/2006/relationships/image" Target="../media/image122.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43.png"/><Relationship Id="rId21" Type="http://schemas.openxmlformats.org/officeDocument/2006/relationships/image" Target="../media/image55.png"/><Relationship Id="rId7" Type="http://schemas.openxmlformats.org/officeDocument/2006/relationships/image" Target="../media/image37.png"/><Relationship Id="rId12" Type="http://schemas.openxmlformats.org/officeDocument/2006/relationships/image" Target="../media/image46.jpe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110.xml"/><Relationship Id="rId6" Type="http://schemas.openxmlformats.org/officeDocument/2006/relationships/image" Target="../media/image26.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23.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17.png"/><Relationship Id="rId9" Type="http://schemas.openxmlformats.org/officeDocument/2006/relationships/image" Target="../media/image38.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72.xml"/><Relationship Id="rId5" Type="http://schemas.openxmlformats.org/officeDocument/2006/relationships/image" Target="../media/image123.png"/><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emf"/><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image" Target="../media/image127.png"/><Relationship Id="rId5" Type="http://schemas.openxmlformats.org/officeDocument/2006/relationships/image" Target="../media/image126.jpe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jpeg"/></Relationships>
</file>

<file path=ppt/slides/_rels/slide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72.xml"/><Relationship Id="rId6" Type="http://schemas.openxmlformats.org/officeDocument/2006/relationships/image" Target="../media/image136.jpe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jpeg"/><Relationship Id="rId9" Type="http://schemas.openxmlformats.org/officeDocument/2006/relationships/image" Target="../media/image139.png"/></Relationships>
</file>

<file path=ppt/slides/_rels/slide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144.jpeg"/><Relationship Id="rId5" Type="http://schemas.openxmlformats.org/officeDocument/2006/relationships/hyperlink" Target="http://ru.wikipedia.org/wiki/%D0%A4%D0%B0%D0%B9%D0%BB:Bruno_Pontecorvo.jpg" TargetMode="External"/><Relationship Id="rId4" Type="http://schemas.openxmlformats.org/officeDocument/2006/relationships/image" Target="../media/image143.png"/></Relationships>
</file>

<file path=ppt/slides/_rels/slide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128.xml"/><Relationship Id="rId5" Type="http://schemas.openxmlformats.org/officeDocument/2006/relationships/image" Target="../media/image147.jpeg"/><Relationship Id="rId4" Type="http://schemas.openxmlformats.org/officeDocument/2006/relationships/image" Target="../media/image146.jpeg"/></Relationships>
</file>

<file path=ppt/slides/_rels/slide36.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28.xml"/><Relationship Id="rId1" Type="http://schemas.openxmlformats.org/officeDocument/2006/relationships/slideLayout" Target="../slideLayouts/slideLayout124.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0.xml"/><Relationship Id="rId1" Type="http://schemas.openxmlformats.org/officeDocument/2006/relationships/slideLayout" Target="../slideLayouts/slideLayout41.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3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3.xml"/><Relationship Id="rId5" Type="http://schemas.openxmlformats.org/officeDocument/2006/relationships/image" Target="../media/image64.jpeg"/><Relationship Id="rId4" Type="http://schemas.openxmlformats.org/officeDocument/2006/relationships/image" Target="../media/image63.jpeg"/></Relationships>
</file>

<file path=ppt/slides/_rels/slide4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4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162.png"/></Relationships>
</file>

<file path=ppt/slides/_rels/slide4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165.jpeg"/><Relationship Id="rId4" Type="http://schemas.openxmlformats.org/officeDocument/2006/relationships/image" Target="../media/image164.jpeg"/></Relationships>
</file>

<file path=ppt/slides/_rels/slide4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37.xm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171.jpeg"/><Relationship Id="rId5" Type="http://schemas.openxmlformats.org/officeDocument/2006/relationships/image" Target="../media/image170.png"/><Relationship Id="rId4" Type="http://schemas.openxmlformats.org/officeDocument/2006/relationships/image" Target="../media/image169.jpeg"/></Relationships>
</file>

<file path=ppt/slides/_rels/slide48.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jpe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177.jpeg"/><Relationship Id="rId5" Type="http://schemas.openxmlformats.org/officeDocument/2006/relationships/image" Target="../media/image176.png"/><Relationship Id="rId4" Type="http://schemas.openxmlformats.org/officeDocument/2006/relationships/image" Target="../media/image175.jpeg"/></Relationships>
</file>

<file path=ppt/slides/_rels/slide4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png"/><Relationship Id="rId18" Type="http://schemas.openxmlformats.org/officeDocument/2006/relationships/image" Target="../media/image200.jpeg"/><Relationship Id="rId26" Type="http://schemas.openxmlformats.org/officeDocument/2006/relationships/image" Target="../media/image208.jpeg"/><Relationship Id="rId3" Type="http://schemas.openxmlformats.org/officeDocument/2006/relationships/image" Target="../media/image185.jpeg"/><Relationship Id="rId21" Type="http://schemas.openxmlformats.org/officeDocument/2006/relationships/image" Target="../media/image203.jpeg"/><Relationship Id="rId7" Type="http://schemas.openxmlformats.org/officeDocument/2006/relationships/image" Target="../media/image189.jpeg"/><Relationship Id="rId12" Type="http://schemas.openxmlformats.org/officeDocument/2006/relationships/image" Target="../media/image194.png"/><Relationship Id="rId17" Type="http://schemas.openxmlformats.org/officeDocument/2006/relationships/image" Target="../media/image199.jpeg"/><Relationship Id="rId25" Type="http://schemas.openxmlformats.org/officeDocument/2006/relationships/image" Target="../media/image207.jpeg"/><Relationship Id="rId2" Type="http://schemas.openxmlformats.org/officeDocument/2006/relationships/notesSlide" Target="../notesSlides/notesSlide41.xml"/><Relationship Id="rId16" Type="http://schemas.openxmlformats.org/officeDocument/2006/relationships/image" Target="../media/image198.png"/><Relationship Id="rId20" Type="http://schemas.openxmlformats.org/officeDocument/2006/relationships/image" Target="../media/image202.png"/><Relationship Id="rId29" Type="http://schemas.openxmlformats.org/officeDocument/2006/relationships/image" Target="../media/image211.jpeg"/><Relationship Id="rId1" Type="http://schemas.openxmlformats.org/officeDocument/2006/relationships/slideLayout" Target="../slideLayouts/slideLayout8.xml"/><Relationship Id="rId6" Type="http://schemas.openxmlformats.org/officeDocument/2006/relationships/image" Target="../media/image188.png"/><Relationship Id="rId11" Type="http://schemas.openxmlformats.org/officeDocument/2006/relationships/image" Target="../media/image193.png"/><Relationship Id="rId24" Type="http://schemas.openxmlformats.org/officeDocument/2006/relationships/image" Target="../media/image206.jpeg"/><Relationship Id="rId5" Type="http://schemas.openxmlformats.org/officeDocument/2006/relationships/image" Target="../media/image187.jpeg"/><Relationship Id="rId15" Type="http://schemas.openxmlformats.org/officeDocument/2006/relationships/image" Target="../media/image197.jpeg"/><Relationship Id="rId23" Type="http://schemas.openxmlformats.org/officeDocument/2006/relationships/image" Target="../media/image205.jpeg"/><Relationship Id="rId28" Type="http://schemas.openxmlformats.org/officeDocument/2006/relationships/image" Target="../media/image210.png"/><Relationship Id="rId10" Type="http://schemas.openxmlformats.org/officeDocument/2006/relationships/image" Target="../media/image192.png"/><Relationship Id="rId19" Type="http://schemas.openxmlformats.org/officeDocument/2006/relationships/image" Target="../media/image201.png"/><Relationship Id="rId31" Type="http://schemas.openxmlformats.org/officeDocument/2006/relationships/image" Target="../media/image213.png"/><Relationship Id="rId4" Type="http://schemas.openxmlformats.org/officeDocument/2006/relationships/image" Target="../media/image186.png"/><Relationship Id="rId9" Type="http://schemas.openxmlformats.org/officeDocument/2006/relationships/image" Target="../media/image191.jpeg"/><Relationship Id="rId14" Type="http://schemas.openxmlformats.org/officeDocument/2006/relationships/image" Target="../media/image196.jpeg"/><Relationship Id="rId22" Type="http://schemas.openxmlformats.org/officeDocument/2006/relationships/image" Target="../media/image204.png"/><Relationship Id="rId27" Type="http://schemas.openxmlformats.org/officeDocument/2006/relationships/image" Target="../media/image209.jpeg"/><Relationship Id="rId30" Type="http://schemas.openxmlformats.org/officeDocument/2006/relationships/image" Target="../media/image212.png"/></Relationships>
</file>

<file path=ppt/slides/_rels/slide51.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5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221.jpeg"/><Relationship Id="rId4" Type="http://schemas.openxmlformats.org/officeDocument/2006/relationships/image" Target="../media/image220.jpeg"/></Relationships>
</file>

<file path=ppt/slides/_rels/slide5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224.jpeg"/><Relationship Id="rId4" Type="http://schemas.openxmlformats.org/officeDocument/2006/relationships/image" Target="../media/image223.png"/></Relationships>
</file>

<file path=ppt/slides/_rels/slide5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png"/><Relationship Id="rId1" Type="http://schemas.openxmlformats.org/officeDocument/2006/relationships/slideLayout" Target="../slideLayouts/slideLayout100.xml"/><Relationship Id="rId4" Type="http://schemas.openxmlformats.org/officeDocument/2006/relationships/image" Target="../media/image227.jpeg"/></Relationships>
</file>

<file path=ppt/slides/_rels/slide5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105.xml"/><Relationship Id="rId4" Type="http://schemas.openxmlformats.org/officeDocument/2006/relationships/image" Target="../media/image230.jpeg"/></Relationships>
</file>

<file path=ppt/slides/_rels/slide56.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05.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32.png"/><Relationship Id="rId18" Type="http://schemas.openxmlformats.org/officeDocument/2006/relationships/image" Target="../media/image237.jpeg"/><Relationship Id="rId3" Type="http://schemas.openxmlformats.org/officeDocument/2006/relationships/diagramData" Target="../diagrams/data1.xml"/><Relationship Id="rId21" Type="http://schemas.openxmlformats.org/officeDocument/2006/relationships/image" Target="../media/image240.jpeg"/><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236.png"/><Relationship Id="rId2" Type="http://schemas.openxmlformats.org/officeDocument/2006/relationships/notesSlide" Target="../notesSlides/notesSlide45.xml"/><Relationship Id="rId16" Type="http://schemas.openxmlformats.org/officeDocument/2006/relationships/image" Target="../media/image235.jpeg"/><Relationship Id="rId20" Type="http://schemas.openxmlformats.org/officeDocument/2006/relationships/image" Target="../media/image239.png"/><Relationship Id="rId1" Type="http://schemas.openxmlformats.org/officeDocument/2006/relationships/slideLayout" Target="../slideLayouts/slideLayout46.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243.jpeg"/><Relationship Id="rId5" Type="http://schemas.openxmlformats.org/officeDocument/2006/relationships/diagramQuickStyle" Target="../diagrams/quickStyle1.xml"/><Relationship Id="rId15" Type="http://schemas.openxmlformats.org/officeDocument/2006/relationships/image" Target="../media/image234.jpeg"/><Relationship Id="rId23" Type="http://schemas.openxmlformats.org/officeDocument/2006/relationships/image" Target="../media/image242.jpeg"/><Relationship Id="rId10" Type="http://schemas.openxmlformats.org/officeDocument/2006/relationships/diagramQuickStyle" Target="../diagrams/quickStyle2.xml"/><Relationship Id="rId19" Type="http://schemas.openxmlformats.org/officeDocument/2006/relationships/image" Target="../media/image238.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33.png"/><Relationship Id="rId22" Type="http://schemas.openxmlformats.org/officeDocument/2006/relationships/image" Target="../media/image241.jpeg"/></Relationships>
</file>

<file path=ppt/slides/_rels/slide58.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46.xml"/><Relationship Id="rId1" Type="http://schemas.openxmlformats.org/officeDocument/2006/relationships/slideLayout" Target="../slideLayouts/slideLayout36.xml"/><Relationship Id="rId4" Type="http://schemas.openxmlformats.org/officeDocument/2006/relationships/image" Target="../media/image246.jpeg"/></Relationships>
</file>

<file path=ppt/slides/_rels/slide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image" Target="../media/image247.png"/><Relationship Id="rId1" Type="http://schemas.openxmlformats.org/officeDocument/2006/relationships/slideLayout" Target="../slideLayouts/slideLayout6.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 Id="rId9" Type="http://schemas.openxmlformats.org/officeDocument/2006/relationships/image" Target="../media/image254.png"/></Relationships>
</file>

<file path=ppt/slides/_rels/slide61.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47.xml"/><Relationship Id="rId1" Type="http://schemas.openxmlformats.org/officeDocument/2006/relationships/slideLayout" Target="../slideLayouts/slideLayout41.xml"/><Relationship Id="rId4" Type="http://schemas.openxmlformats.org/officeDocument/2006/relationships/image" Target="../media/image257.png"/></Relationships>
</file>

<file path=ppt/slides/_rels/slide63.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105.xml"/><Relationship Id="rId4" Type="http://schemas.openxmlformats.org/officeDocument/2006/relationships/image" Target="../media/image260.jpeg"/></Relationships>
</file>

<file path=ppt/slides/_rels/slide64.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image" Target="../media/image125.png"/><Relationship Id="rId7" Type="http://schemas.openxmlformats.org/officeDocument/2006/relationships/image" Target="../media/image128.emf"/><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6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49.xml"/><Relationship Id="rId1" Type="http://schemas.openxmlformats.org/officeDocument/2006/relationships/slideLayout" Target="../slideLayouts/slideLayout72.xml"/><Relationship Id="rId4" Type="http://schemas.openxmlformats.org/officeDocument/2006/relationships/image" Target="../media/image266.jpeg"/></Relationships>
</file>

<file path=ppt/slides/_rels/slide66.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50.xml"/><Relationship Id="rId1" Type="http://schemas.openxmlformats.org/officeDocument/2006/relationships/slideLayout" Target="../slideLayouts/slideLayout72.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s>
</file>

<file path=ppt/slides/_rels/slide67.xml.rels><?xml version="1.0" encoding="UTF-8" standalone="yes"?>
<Relationships xmlns="http://schemas.openxmlformats.org/package/2006/relationships"><Relationship Id="rId2" Type="http://schemas.openxmlformats.org/officeDocument/2006/relationships/hyperlink" Target="http://www.jinr.ru/" TargetMode="Externa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105.xml"/><Relationship Id="rId5" Type="http://schemas.openxmlformats.org/officeDocument/2006/relationships/image" Target="../media/image68.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45410" name="Группа 1"/>
          <p:cNvGrpSpPr>
            <a:grpSpLocks/>
          </p:cNvGrpSpPr>
          <p:nvPr/>
        </p:nvGrpSpPr>
        <p:grpSpPr bwMode="auto">
          <a:xfrm>
            <a:off x="-12700" y="2990850"/>
            <a:ext cx="12204700" cy="3886200"/>
            <a:chOff x="-12700" y="2990852"/>
            <a:chExt cx="12204701" cy="3886200"/>
          </a:xfrm>
        </p:grpSpPr>
        <p:pic>
          <p:nvPicPr>
            <p:cNvPr id="145446" name="Рисунок 8"/>
            <p:cNvPicPr>
              <a:picLocks noChangeAspect="1"/>
            </p:cNvPicPr>
            <p:nvPr/>
          </p:nvPicPr>
          <p:blipFill>
            <a:blip r:embed="rId4">
              <a:extLst>
                <a:ext uri="{28A0092B-C50C-407E-A947-70E740481C1C}">
                  <a14:useLocalDpi xmlns:a14="http://schemas.microsoft.com/office/drawing/2010/main" val="0"/>
                </a:ext>
              </a:extLst>
            </a:blip>
            <a:srcRect r="6720" b="8450"/>
            <a:stretch>
              <a:fillRect/>
            </a:stretch>
          </p:blipFill>
          <p:spPr bwMode="auto">
            <a:xfrm>
              <a:off x="2781301" y="4301557"/>
              <a:ext cx="9410700" cy="255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47" name="Рисунок 5"/>
            <p:cNvPicPr>
              <a:picLocks noChangeAspect="1"/>
            </p:cNvPicPr>
            <p:nvPr/>
          </p:nvPicPr>
          <p:blipFill>
            <a:blip r:embed="rId5">
              <a:extLst>
                <a:ext uri="{28A0092B-C50C-407E-A947-70E740481C1C}">
                  <a14:useLocalDpi xmlns:a14="http://schemas.microsoft.com/office/drawing/2010/main" val="0"/>
                </a:ext>
              </a:extLst>
            </a:blip>
            <a:srcRect l="21445" b="37965"/>
            <a:stretch>
              <a:fillRect/>
            </a:stretch>
          </p:blipFill>
          <p:spPr bwMode="auto">
            <a:xfrm>
              <a:off x="-12700" y="2990852"/>
              <a:ext cx="8680451"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8" name="Rectangle 110"/>
          <p:cNvSpPr>
            <a:spLocks noGrp="1" noChangeArrowheads="1"/>
          </p:cNvSpPr>
          <p:nvPr>
            <p:ph type="ctrTitle"/>
          </p:nvPr>
        </p:nvSpPr>
        <p:spPr>
          <a:xfrm>
            <a:off x="6032500" y="2422525"/>
            <a:ext cx="6051550" cy="544513"/>
          </a:xfrm>
        </p:spPr>
        <p:txBody>
          <a:bodyPr rtlCol="0" anchor="ctr">
            <a:noAutofit/>
          </a:bodyPr>
          <a:lstStyle/>
          <a:p>
            <a:pPr eaLnBrk="1" fontAlgn="auto" hangingPunct="1">
              <a:spcAft>
                <a:spcPts val="0"/>
              </a:spcAft>
              <a:defRPr/>
            </a:pPr>
            <a:r>
              <a:rPr lang="es-UY"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Report by JINR Director</a:t>
            </a:r>
            <a:endParaRPr lang="es-ES"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70" name="Rectangle 122"/>
          <p:cNvSpPr>
            <a:spLocks noChangeArrowheads="1"/>
          </p:cNvSpPr>
          <p:nvPr/>
        </p:nvSpPr>
        <p:spPr bwMode="auto">
          <a:xfrm>
            <a:off x="6400800" y="3108325"/>
            <a:ext cx="5462588" cy="1079500"/>
          </a:xfrm>
          <a:prstGeom prst="rect">
            <a:avLst/>
          </a:prstGeom>
          <a:noFill/>
          <a:ln>
            <a:noFill/>
          </a:ln>
          <a:effectLs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eaLnBrk="1" hangingPunct="1">
              <a:lnSpc>
                <a:spcPts val="3800"/>
              </a:lnSpc>
              <a:defRPr/>
            </a:pPr>
            <a:r>
              <a:rPr lang="es-UY" altLang="ru-RU" sz="4000" b="1" i="1" dirty="0">
                <a:solidFill>
                  <a:schemeClr val="bg1"/>
                </a:solidFill>
                <a:latin typeface="Calibri" panose="020F0502020204030204" pitchFamily="34" charset="0"/>
                <a:cs typeface="Calibri" panose="020F0502020204030204" pitchFamily="34" charset="0"/>
              </a:rPr>
              <a:t> </a:t>
            </a:r>
            <a:r>
              <a:rPr lang="es-UY" altLang="ru-RU" b="1" i="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JINR Scientific Council</a:t>
            </a:r>
            <a:br>
              <a:rPr lang="es-UY" altLang="ru-RU" b="1" i="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s-UY" altLang="ru-RU" b="1" i="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(124th session</a:t>
            </a:r>
            <a:r>
              <a:rPr lang="es-UY" altLang="ru-RU" sz="3600" b="1" i="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1" name="TextBox 10"/>
          <p:cNvSpPr txBox="1"/>
          <p:nvPr/>
        </p:nvSpPr>
        <p:spPr>
          <a:xfrm>
            <a:off x="0" y="3954463"/>
            <a:ext cx="7175500" cy="2978150"/>
          </a:xfrm>
          <a:prstGeom prst="rect">
            <a:avLst/>
          </a:prstGeom>
          <a:noFill/>
        </p:spPr>
        <p:txBody>
          <a:bodyPr>
            <a:spAutoFit/>
          </a:bodyPr>
          <a:lstStyle/>
          <a:p>
            <a:pPr marL="261938" eaLnBrk="1" hangingPunct="1">
              <a:lnSpc>
                <a:spcPts val="4500"/>
              </a:lnSpc>
              <a:spcBef>
                <a:spcPts val="0"/>
              </a:spcBef>
              <a:buFont typeface="Wingdings" pitchFamily="2" charset="2"/>
              <a:buChar char="r"/>
              <a:defRPr/>
            </a:pPr>
            <a:r>
              <a:rPr lang="en-US" altLang="ru-RU" sz="28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a:t>
            </a:r>
            <a:r>
              <a:rPr lang="en-US" alt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The JINR Committee of Plenipotentiaries,            </a:t>
            </a:r>
          </a:p>
          <a:p>
            <a:pPr marL="261938" eaLnBrk="1" hangingPunct="1">
              <a:lnSpc>
                <a:spcPts val="4500"/>
              </a:lnSpc>
              <a:spcBef>
                <a:spcPts val="0"/>
              </a:spcBef>
              <a:defRPr/>
            </a:pPr>
            <a:r>
              <a:rPr lang="en-US" alt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Highlights of the CP decisions                   </a:t>
            </a:r>
          </a:p>
          <a:p>
            <a:pPr marL="261938" eaLnBrk="1" hangingPunct="1">
              <a:lnSpc>
                <a:spcPts val="4500"/>
              </a:lnSpc>
              <a:spcBef>
                <a:spcPts val="0"/>
              </a:spcBef>
              <a:defRPr/>
            </a:pPr>
            <a:r>
              <a:rPr lang="en-US" alt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a:t>
            </a:r>
            <a:r>
              <a:rPr lang="en-US" altLang="ru-RU"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26</a:t>
            </a:r>
            <a:r>
              <a:rPr lang="en-US" alt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a:t>
            </a:r>
            <a:r>
              <a:rPr lang="en-US" altLang="ru-RU"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27 March, 2018, Dubna</a:t>
            </a:r>
            <a:r>
              <a:rPr lang="en-US" alt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a:t>
            </a:r>
          </a:p>
          <a:p>
            <a:pPr marL="261938" eaLnBrk="1" hangingPunct="1">
              <a:lnSpc>
                <a:spcPts val="4500"/>
              </a:lnSpc>
              <a:defRPr/>
            </a:pPr>
            <a:r>
              <a:rPr lang="en-US" altLang="ru-RU" sz="28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a:t>
            </a:r>
            <a:r>
              <a:rPr lang="en-US" alt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Development of  major JINR facilities</a:t>
            </a:r>
          </a:p>
          <a:p>
            <a:pPr marL="261938" eaLnBrk="1" hangingPunct="1">
              <a:lnSpc>
                <a:spcPts val="4500"/>
              </a:lnSpc>
              <a:defRPr/>
            </a:pPr>
            <a:r>
              <a:rPr lang="en-US" altLang="ru-RU" sz="28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a:t>
            </a:r>
            <a:r>
              <a:rPr lang="en-US" alt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Latest events in brief</a:t>
            </a:r>
          </a:p>
        </p:txBody>
      </p:sp>
      <p:pic>
        <p:nvPicPr>
          <p:cNvPr id="145414" name="Рисунок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6500" y="261938"/>
            <a:ext cx="26606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TextBox 12"/>
          <p:cNvSpPr txBox="1">
            <a:spLocks noChangeArrowheads="1"/>
          </p:cNvSpPr>
          <p:nvPr/>
        </p:nvSpPr>
        <p:spPr bwMode="auto">
          <a:xfrm>
            <a:off x="549275" y="2066925"/>
            <a:ext cx="394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400" b="1">
                <a:solidFill>
                  <a:srgbClr val="343456"/>
                </a:solidFill>
              </a:rPr>
              <a:t>Joint Institute for Nuclear Research</a:t>
            </a:r>
            <a:endParaRPr lang="ru-RU" altLang="ru-RU" sz="1400" b="1">
              <a:solidFill>
                <a:srgbClr val="343456"/>
              </a:solidFill>
            </a:endParaRPr>
          </a:p>
        </p:txBody>
      </p:sp>
      <p:sp>
        <p:nvSpPr>
          <p:cNvPr id="16" name="TextBox 15"/>
          <p:cNvSpPr txBox="1"/>
          <p:nvPr/>
        </p:nvSpPr>
        <p:spPr>
          <a:xfrm>
            <a:off x="931863" y="2432050"/>
            <a:ext cx="3133725" cy="254000"/>
          </a:xfrm>
          <a:prstGeom prst="rect">
            <a:avLst/>
          </a:prstGeom>
          <a:noFill/>
        </p:spPr>
        <p:txBody>
          <a:bodyPr wrap="none">
            <a:spAutoFit/>
          </a:bodyPr>
          <a:lstStyle/>
          <a:p>
            <a:pPr algn="ctr" eaLnBrk="1" hangingPunct="1">
              <a:defRPr/>
            </a:pPr>
            <a:r>
              <a:rPr lang="en-US" sz="1050" b="1" spc="50" dirty="0">
                <a:solidFill>
                  <a:srgbClr val="C00000"/>
                </a:solidFill>
              </a:rPr>
              <a:t>SCIENCE BRINGING NATIONS TOGETHER</a:t>
            </a:r>
            <a:endParaRPr lang="ru-RU" sz="1050" b="1" spc="50" dirty="0">
              <a:solidFill>
                <a:srgbClr val="C00000"/>
              </a:solidFill>
            </a:endParaRPr>
          </a:p>
        </p:txBody>
      </p:sp>
      <p:cxnSp>
        <p:nvCxnSpPr>
          <p:cNvPr id="15" name="Прямая соединительная линия 14"/>
          <p:cNvCxnSpPr/>
          <p:nvPr/>
        </p:nvCxnSpPr>
        <p:spPr>
          <a:xfrm>
            <a:off x="1085850" y="2414588"/>
            <a:ext cx="2800350" cy="0"/>
          </a:xfrm>
          <a:prstGeom prst="line">
            <a:avLst/>
          </a:prstGeom>
          <a:ln>
            <a:solidFill>
              <a:srgbClr val="002060">
                <a:alpha val="62000"/>
              </a:srgbClr>
            </a:solidFill>
          </a:ln>
        </p:spPr>
        <p:style>
          <a:lnRef idx="1">
            <a:schemeClr val="accent1"/>
          </a:lnRef>
          <a:fillRef idx="0">
            <a:schemeClr val="accent1"/>
          </a:fillRef>
          <a:effectRef idx="0">
            <a:schemeClr val="accent1"/>
          </a:effectRef>
          <a:fontRef idx="minor">
            <a:schemeClr val="tx1"/>
          </a:fontRef>
        </p:style>
      </p:cxnSp>
      <p:sp>
        <p:nvSpPr>
          <p:cNvPr id="66" name="Скругленный прямоугольник 65"/>
          <p:cNvSpPr/>
          <p:nvPr/>
        </p:nvSpPr>
        <p:spPr bwMode="auto">
          <a:xfrm>
            <a:off x="7762875" y="1524000"/>
            <a:ext cx="2352675" cy="234950"/>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62" name="Скругленный прямоугольник 61"/>
          <p:cNvSpPr/>
          <p:nvPr/>
        </p:nvSpPr>
        <p:spPr bwMode="auto">
          <a:xfrm>
            <a:off x="7069138" y="998538"/>
            <a:ext cx="3697287" cy="446087"/>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dirty="0"/>
          </a:p>
        </p:txBody>
      </p:sp>
      <p:sp>
        <p:nvSpPr>
          <p:cNvPr id="145420" name="TextBox 17"/>
          <p:cNvSpPr txBox="1">
            <a:spLocks noChangeArrowheads="1"/>
          </p:cNvSpPr>
          <p:nvPr/>
        </p:nvSpPr>
        <p:spPr bwMode="auto">
          <a:xfrm>
            <a:off x="6921500" y="128588"/>
            <a:ext cx="401796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ts val="1200"/>
              </a:lnSpc>
            </a:pPr>
            <a:r>
              <a:rPr lang="en-US" altLang="ru-RU" sz="1100" b="1">
                <a:solidFill>
                  <a:schemeClr val="bg1"/>
                </a:solidFill>
                <a:latin typeface="Calibri" panose="020F0502020204030204" pitchFamily="34" charset="0"/>
              </a:rPr>
              <a:t>INTERNATIONAL INTERGOVERNMENTAL ORGANIZATION</a:t>
            </a:r>
          </a:p>
          <a:p>
            <a:pPr algn="ctr" eaLnBrk="1" hangingPunct="1">
              <a:lnSpc>
                <a:spcPts val="1200"/>
              </a:lnSpc>
            </a:pPr>
            <a:r>
              <a:rPr lang="ru-RU" altLang="ru-RU" sz="1100" b="1">
                <a:solidFill>
                  <a:schemeClr val="bg1"/>
                </a:solidFill>
                <a:latin typeface="Calibri" panose="020F0502020204030204" pitchFamily="34" charset="0"/>
              </a:rPr>
              <a:t>МЕЖДУНАРОДНАЯ МЕЖПРАВИТЕЛЬСТВЕННАЯ ОРГАНИЗАЦИЯ</a:t>
            </a:r>
            <a:endParaRPr lang="ru-RU" altLang="ru-RU" sz="700" b="1">
              <a:solidFill>
                <a:schemeClr val="bg1"/>
              </a:solidFill>
              <a:latin typeface="Calibri" panose="020F0502020204030204" pitchFamily="34" charset="0"/>
            </a:endParaRPr>
          </a:p>
          <a:p>
            <a:pPr algn="ctr" eaLnBrk="1" hangingPunct="1"/>
            <a:endParaRPr lang="en-US" altLang="ru-RU" sz="600" b="1">
              <a:solidFill>
                <a:schemeClr val="bg1"/>
              </a:solidFill>
              <a:latin typeface="Calibri" panose="020F0502020204030204" pitchFamily="34" charset="0"/>
            </a:endParaRPr>
          </a:p>
          <a:p>
            <a:pPr algn="ctr" eaLnBrk="1" hangingPunct="1">
              <a:lnSpc>
                <a:spcPts val="1200"/>
              </a:lnSpc>
            </a:pPr>
            <a:r>
              <a:rPr lang="en-US" altLang="ru-RU" sz="1100" b="1">
                <a:solidFill>
                  <a:srgbClr val="CCECFF"/>
                </a:solidFill>
                <a:latin typeface="Calibri" panose="020F0502020204030204" pitchFamily="34" charset="0"/>
              </a:rPr>
              <a:t>JOINT INSTITUTE FOR NUCLEAR</a:t>
            </a:r>
            <a:r>
              <a:rPr lang="ru-RU" altLang="ru-RU" sz="1100" b="1">
                <a:solidFill>
                  <a:srgbClr val="CCECFF"/>
                </a:solidFill>
                <a:latin typeface="Calibri" panose="020F0502020204030204" pitchFamily="34" charset="0"/>
              </a:rPr>
              <a:t> </a:t>
            </a:r>
            <a:r>
              <a:rPr lang="en-US" altLang="ru-RU" sz="1100" b="1">
                <a:solidFill>
                  <a:srgbClr val="CCECFF"/>
                </a:solidFill>
                <a:latin typeface="Calibri" panose="020F0502020204030204" pitchFamily="34" charset="0"/>
              </a:rPr>
              <a:t>RESEARCH</a:t>
            </a:r>
            <a:endParaRPr lang="ru-RU" altLang="ru-RU" sz="1100" b="1">
              <a:solidFill>
                <a:srgbClr val="CCECFF"/>
              </a:solidFill>
              <a:latin typeface="Calibri" panose="020F0502020204030204" pitchFamily="34" charset="0"/>
            </a:endParaRPr>
          </a:p>
          <a:p>
            <a:pPr algn="ctr" eaLnBrk="1" hangingPunct="1">
              <a:lnSpc>
                <a:spcPts val="1200"/>
              </a:lnSpc>
            </a:pPr>
            <a:r>
              <a:rPr lang="ru-RU" altLang="ru-RU" sz="1100" b="1">
                <a:solidFill>
                  <a:srgbClr val="CCECFF"/>
                </a:solidFill>
                <a:latin typeface="Calibri" panose="020F0502020204030204" pitchFamily="34" charset="0"/>
              </a:rPr>
              <a:t>ОБЪЕДИНЕННЫЙ ИНСТИТУТ ЯДЕРНЫХ ИССЛЕДОВАНИЙ</a:t>
            </a:r>
            <a:endParaRPr lang="en-US" altLang="ru-RU" sz="1100" b="1">
              <a:solidFill>
                <a:srgbClr val="CCECFF"/>
              </a:solidFill>
              <a:latin typeface="Calibri" panose="020F0502020204030204" pitchFamily="34" charset="0"/>
            </a:endParaRPr>
          </a:p>
          <a:p>
            <a:pPr algn="ctr" eaLnBrk="1" hangingPunct="1"/>
            <a:endParaRPr lang="ru-RU" altLang="ru-RU" sz="1000" b="1">
              <a:solidFill>
                <a:srgbClr val="002342"/>
              </a:solidFill>
              <a:latin typeface="Calibri" panose="020F0502020204030204" pitchFamily="34" charset="0"/>
            </a:endParaRPr>
          </a:p>
        </p:txBody>
      </p:sp>
      <p:pic>
        <p:nvPicPr>
          <p:cNvPr id="145421"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4525" y="1044575"/>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2" name="Picture 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1463" y="1039813"/>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3" name="Picture 9" descr="https://upload.wikimedia.org/wikipedia/commons/thumb/2/2f/Flag_of_Armenia.svg/250px-Flag_of_Armenia.svg.pn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37425" y="1046163"/>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4" name="Picture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0763" y="1041400"/>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5" name="Picture 1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0738" y="1041400"/>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6" name="Picture 1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04138" y="1041400"/>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7" name="Picture 19"/>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0850" y="1041400"/>
            <a:ext cx="2365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8" name="Picture 26" descr="https://upload.wikimedia.org/wikipedia/commons/thumb/b/bd/Flag_of_Cuba.svg/250px-Flag_of_Cuba.svg.png"/>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01100" y="1039813"/>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9" name="Рисунок 18"/>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80650" y="1041400"/>
            <a:ext cx="2365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0" name="Picture 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99513" y="1270000"/>
            <a:ext cx="2365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1" name="Picture 10"/>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31350" y="1274763"/>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2" name="Picture 12"/>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8788" y="1271588"/>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3" name="Picture 18"/>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87000" y="1268413"/>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4" name="Picture 24"/>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42325" y="1271588"/>
            <a:ext cx="2365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5" name="Picture 27"/>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61463" y="1271588"/>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6" name="Рисунок 21"/>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9910763" y="1271588"/>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7" name="Picture 4"/>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85163" y="1568450"/>
            <a:ext cx="2365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8" name="Picture 17"/>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005888" y="1568450"/>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9" name="Picture 20"/>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642350" y="1571625"/>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40" name="Рисунок 31"/>
          <p:cNvPicPr>
            <a:picLocks/>
          </p:cNvPicPr>
          <p:nvPr/>
        </p:nvPicPr>
        <p:blipFill>
          <a:blip r:embed="rId26">
            <a:extLst>
              <a:ext uri="{28A0092B-C50C-407E-A947-70E740481C1C}">
                <a14:useLocalDpi xmlns:a14="http://schemas.microsoft.com/office/drawing/2010/main" val="0"/>
              </a:ext>
            </a:extLst>
          </a:blip>
          <a:srcRect/>
          <a:stretch>
            <a:fillRect/>
          </a:stretch>
        </p:blipFill>
        <p:spPr bwMode="auto">
          <a:xfrm>
            <a:off x="7905750" y="1566863"/>
            <a:ext cx="2349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41" name="Рисунок 43"/>
          <p:cNvPicPr>
            <a:picLocks/>
          </p:cNvPicPr>
          <p:nvPr/>
        </p:nvPicPr>
        <p:blipFill>
          <a:blip r:embed="rId27">
            <a:extLst>
              <a:ext uri="{28A0092B-C50C-407E-A947-70E740481C1C}">
                <a14:useLocalDpi xmlns:a14="http://schemas.microsoft.com/office/drawing/2010/main" val="0"/>
              </a:ext>
            </a:extLst>
          </a:blip>
          <a:srcRect/>
          <a:stretch>
            <a:fillRect/>
          </a:stretch>
        </p:blipFill>
        <p:spPr bwMode="auto">
          <a:xfrm>
            <a:off x="9371013" y="1571625"/>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42" name="Рисунок 47"/>
          <p:cNvPicPr>
            <a:picLocks/>
          </p:cNvPicPr>
          <p:nvPr/>
        </p:nvPicPr>
        <p:blipFill>
          <a:blip r:embed="rId28">
            <a:extLst>
              <a:ext uri="{28A0092B-C50C-407E-A947-70E740481C1C}">
                <a14:useLocalDpi xmlns:a14="http://schemas.microsoft.com/office/drawing/2010/main" val="0"/>
              </a:ext>
            </a:extLst>
          </a:blip>
          <a:srcRect/>
          <a:stretch>
            <a:fillRect/>
          </a:stretch>
        </p:blipFill>
        <p:spPr bwMode="auto">
          <a:xfrm>
            <a:off x="7334250" y="1271588"/>
            <a:ext cx="2349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43" name="Рисунок 48"/>
          <p:cNvPicPr>
            <a:picLocks/>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700963" y="1276350"/>
            <a:ext cx="2365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44" name="Рисунок 39"/>
          <p:cNvPicPr>
            <a:picLocks/>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728200" y="1570038"/>
            <a:ext cx="23653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Прямоугольник 68"/>
          <p:cNvSpPr/>
          <p:nvPr/>
        </p:nvSpPr>
        <p:spPr>
          <a:xfrm>
            <a:off x="9150350" y="4664075"/>
            <a:ext cx="2630488" cy="554038"/>
          </a:xfrm>
          <a:prstGeom prst="rect">
            <a:avLst/>
          </a:prstGeom>
        </p:spPr>
        <p:txBody>
          <a:bodyPr wrap="none">
            <a:spAutoFit/>
          </a:bodyPr>
          <a:lstStyle/>
          <a:p>
            <a:pPr eaLnBrk="1" hangingPunct="1">
              <a:defRPr/>
            </a:pPr>
            <a:r>
              <a:rPr lang="en-US" sz="3000" b="1"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Victor Matveev</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EC7E353-0475-4B23-95AE-E4D5601DD405}" type="slidenum">
              <a:rPr lang="es-ES" altLang="ru-RU">
                <a:solidFill>
                  <a:srgbClr val="FFFFFF"/>
                </a:solidFill>
              </a:rPr>
              <a:pPr/>
              <a:t>10</a:t>
            </a:fld>
            <a:endParaRPr lang="es-ES" altLang="ru-RU">
              <a:solidFill>
                <a:srgbClr val="FFFFFF"/>
              </a:solidFill>
            </a:endParaRPr>
          </a:p>
        </p:txBody>
      </p:sp>
      <p:sp>
        <p:nvSpPr>
          <p:cNvPr id="154627" name="Скругленный прямоугольник 4"/>
          <p:cNvSpPr>
            <a:spLocks noChangeArrowheads="1"/>
          </p:cNvSpPr>
          <p:nvPr/>
        </p:nvSpPr>
        <p:spPr bwMode="auto">
          <a:xfrm>
            <a:off x="136525" y="77788"/>
            <a:ext cx="11944350" cy="923925"/>
          </a:xfrm>
          <a:prstGeom prst="roundRect">
            <a:avLst>
              <a:gd name="adj" fmla="val 50000"/>
            </a:avLst>
          </a:prstGeom>
          <a:gradFill rotWithShape="1">
            <a:gsLst>
              <a:gs pos="0">
                <a:srgbClr val="0063A4"/>
              </a:gs>
              <a:gs pos="42999">
                <a:srgbClr val="0069AB"/>
              </a:gs>
              <a:gs pos="67999">
                <a:srgbClr val="005E9C"/>
              </a:gs>
              <a:gs pos="100000">
                <a:srgbClr val="002F59"/>
              </a:gs>
            </a:gsLst>
            <a:lin ang="0" scaled="1"/>
          </a:gradFill>
          <a:ln w="107950">
            <a:solidFill>
              <a:srgbClr val="F2F2F2">
                <a:alpha val="89018"/>
              </a:srgbClr>
            </a:solidFill>
            <a:round/>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FontTx/>
              <a:buChar char="•"/>
            </a:pPr>
            <a:endParaRPr lang="ru-RU" altLang="ru-RU" sz="2400" b="1" i="1">
              <a:solidFill>
                <a:srgbClr val="FFFFFF"/>
              </a:solidFill>
            </a:endParaRPr>
          </a:p>
        </p:txBody>
      </p:sp>
      <p:sp>
        <p:nvSpPr>
          <p:cNvPr id="154628" name="Прямоугольник 3"/>
          <p:cNvSpPr>
            <a:spLocks noChangeArrowheads="1"/>
          </p:cNvSpPr>
          <p:nvPr/>
        </p:nvSpPr>
        <p:spPr bwMode="auto">
          <a:xfrm>
            <a:off x="292100" y="206375"/>
            <a:ext cx="1149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800" b="1">
                <a:solidFill>
                  <a:srgbClr val="FFFFFF"/>
                </a:solidFill>
                <a:ea typeface="MS PGothic" panose="020B0600070205080204" pitchFamily="34" charset="-128"/>
              </a:rPr>
              <a:t>   NICA grants by the Russian Foundation for Basic  Research</a:t>
            </a:r>
            <a:endParaRPr lang="ru-RU" altLang="ru-RU" sz="3600" b="1">
              <a:solidFill>
                <a:srgbClr val="FFFFFF"/>
              </a:solidFill>
              <a:ea typeface="MS PGothic" panose="020B0600070205080204" pitchFamily="34" charset="-128"/>
            </a:endParaRPr>
          </a:p>
        </p:txBody>
      </p:sp>
      <p:sp>
        <p:nvSpPr>
          <p:cNvPr id="154629" name="Прямоугольник 6"/>
          <p:cNvSpPr>
            <a:spLocks noChangeArrowheads="1"/>
          </p:cNvSpPr>
          <p:nvPr/>
        </p:nvSpPr>
        <p:spPr bwMode="auto">
          <a:xfrm>
            <a:off x="0" y="1000125"/>
            <a:ext cx="681355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800" b="1">
                <a:solidFill>
                  <a:srgbClr val="254061"/>
                </a:solidFill>
              </a:rPr>
              <a:t>The Russian Foundation for Basic Research has announced a competition for the best projects on the theme: </a:t>
            </a:r>
          </a:p>
          <a:p>
            <a:r>
              <a:rPr lang="en-US" altLang="ru-RU" sz="2800" b="1">
                <a:solidFill>
                  <a:srgbClr val="254061"/>
                </a:solidFill>
              </a:rPr>
              <a:t>"Fundamental properties and phase transformations of hadronic and quark-gluon matter: </a:t>
            </a:r>
            <a:r>
              <a:rPr lang="en-US" altLang="ru-RU" sz="2800" b="1">
                <a:solidFill>
                  <a:srgbClr val="C00000"/>
                </a:solidFill>
              </a:rPr>
              <a:t>a mega-science facility “NICA Complex”</a:t>
            </a:r>
            <a:endParaRPr lang="ru-RU" altLang="ru-RU" sz="2800" b="1">
              <a:solidFill>
                <a:srgbClr val="C00000"/>
              </a:solidFill>
            </a:endParaRPr>
          </a:p>
        </p:txBody>
      </p:sp>
      <p:pic>
        <p:nvPicPr>
          <p:cNvPr id="154630" name="Рисунок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538" y="1368425"/>
            <a:ext cx="503555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1" name="Прямоугольник 8"/>
          <p:cNvSpPr>
            <a:spLocks noChangeArrowheads="1"/>
          </p:cNvSpPr>
          <p:nvPr/>
        </p:nvSpPr>
        <p:spPr bwMode="auto">
          <a:xfrm>
            <a:off x="1704975" y="4479925"/>
            <a:ext cx="9917113"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ts val="2500"/>
              </a:lnSpc>
            </a:pPr>
            <a:r>
              <a:rPr lang="en-US" altLang="ru-RU" b="1">
                <a:solidFill>
                  <a:srgbClr val="7030A0"/>
                </a:solidFill>
              </a:rPr>
              <a:t>Details of the competition: at the RFBR website </a:t>
            </a:r>
            <a:r>
              <a:rPr lang="en-US" altLang="ru-RU" b="1">
                <a:solidFill>
                  <a:srgbClr val="7030A0"/>
                </a:solidFill>
                <a:hlinkClick r:id="rId4"/>
              </a:rPr>
              <a:t>http://www.rfbr.ru/rffi/ru/classifieds/o_2076537</a:t>
            </a:r>
            <a:r>
              <a:rPr lang="en-US" altLang="ru-RU" b="1">
                <a:solidFill>
                  <a:srgbClr val="7030A0"/>
                </a:solidFill>
              </a:rPr>
              <a:t> </a:t>
            </a:r>
          </a:p>
          <a:p>
            <a:pPr>
              <a:lnSpc>
                <a:spcPts val="2500"/>
              </a:lnSpc>
            </a:pPr>
            <a:r>
              <a:rPr lang="en-US" altLang="ru-RU" b="1">
                <a:solidFill>
                  <a:srgbClr val="7030A0"/>
                </a:solidFill>
              </a:rPr>
              <a:t>Application submission: 10 September – 19 October 2018	</a:t>
            </a:r>
          </a:p>
          <a:p>
            <a:pPr>
              <a:lnSpc>
                <a:spcPts val="2500"/>
              </a:lnSpc>
            </a:pPr>
            <a:r>
              <a:rPr lang="en-US" altLang="ru-RU" b="1">
                <a:solidFill>
                  <a:srgbClr val="7030A0"/>
                </a:solidFill>
              </a:rPr>
              <a:t>Applicants: research teams from 2 to 10 participants</a:t>
            </a:r>
          </a:p>
          <a:p>
            <a:pPr>
              <a:lnSpc>
                <a:spcPts val="2500"/>
              </a:lnSpc>
            </a:pPr>
            <a:r>
              <a:rPr lang="en-US" altLang="ru-RU" b="1">
                <a:solidFill>
                  <a:srgbClr val="7030A0"/>
                </a:solidFill>
              </a:rPr>
              <a:t>Duration of a project: 3 years</a:t>
            </a:r>
          </a:p>
          <a:p>
            <a:pPr>
              <a:lnSpc>
                <a:spcPts val="2500"/>
              </a:lnSpc>
            </a:pPr>
            <a:r>
              <a:rPr lang="en-US" altLang="ru-RU" b="1">
                <a:solidFill>
                  <a:srgbClr val="7030A0"/>
                </a:solidFill>
              </a:rPr>
              <a:t>Maximum funding: 6 million rubles a year; minimum funding: 3 million rubles a year</a:t>
            </a:r>
            <a:endParaRPr lang="ru-RU" altLang="ru-RU" b="1">
              <a:solidFill>
                <a:srgbClr val="7030A0"/>
              </a:solidFill>
            </a:endParaRPr>
          </a:p>
        </p:txBody>
      </p:sp>
      <p:cxnSp>
        <p:nvCxnSpPr>
          <p:cNvPr id="11" name="Прямая соединительная линия 10"/>
          <p:cNvCxnSpPr/>
          <p:nvPr/>
        </p:nvCxnSpPr>
        <p:spPr>
          <a:xfrm>
            <a:off x="1597025" y="4833938"/>
            <a:ext cx="0" cy="1538287"/>
          </a:xfrm>
          <a:prstGeom prst="line">
            <a:avLst/>
          </a:prstGeom>
          <a:ln w="88900">
            <a:solidFill>
              <a:srgbClr val="7030A0"/>
            </a:solidFill>
          </a:ln>
        </p:spPr>
        <p:style>
          <a:lnRef idx="1">
            <a:schemeClr val="accent1"/>
          </a:lnRef>
          <a:fillRef idx="0">
            <a:schemeClr val="accent1"/>
          </a:fillRef>
          <a:effectRef idx="0">
            <a:schemeClr val="accent1"/>
          </a:effectRef>
          <a:fontRef idx="minor">
            <a:schemeClr val="tx1"/>
          </a:fontRef>
        </p:style>
      </p:cxnSp>
      <p:sp>
        <p:nvSpPr>
          <p:cNvPr id="154633" name="TextBox 8"/>
          <p:cNvSpPr txBox="1">
            <a:spLocks noChangeArrowheads="1"/>
          </p:cNvSpPr>
          <p:nvPr/>
        </p:nvSpPr>
        <p:spPr bwMode="auto">
          <a:xfrm rot="-1314458">
            <a:off x="6035675" y="1042988"/>
            <a:ext cx="1627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t> </a:t>
            </a:r>
            <a:r>
              <a:rPr lang="en-US" altLang="ru-RU" sz="2400" b="1">
                <a:solidFill>
                  <a:srgbClr val="FF0000"/>
                </a:solidFill>
              </a:rPr>
              <a:t>NEW !</a:t>
            </a:r>
            <a:endParaRPr lang="ru-RU" altLang="ru-RU" sz="2400" b="1">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0025" y="1755775"/>
            <a:ext cx="17335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312738" y="131763"/>
            <a:ext cx="8755062" cy="1477962"/>
          </a:xfrm>
          <a:prstGeom prst="rect">
            <a:avLst/>
          </a:prstGeom>
        </p:spPr>
        <p:txBody>
          <a:bodyPr>
            <a:spAutoFit/>
          </a:bodyPr>
          <a:lstStyle/>
          <a:p>
            <a:pPr eaLnBrk="1" fontAlgn="auto" hangingPunct="1">
              <a:spcBef>
                <a:spcPts val="0"/>
              </a:spcBef>
              <a:spcAft>
                <a:spcPts val="0"/>
              </a:spcAft>
              <a:defRPr/>
            </a:pPr>
            <a:r>
              <a:rPr lang="en-US" sz="4500" b="1" dirty="0">
                <a:solidFill>
                  <a:srgbClr val="8868AE"/>
                </a:solidFill>
                <a:effectLst>
                  <a:outerShdw blurRad="38100" dist="38100" dir="2700000" algn="tl">
                    <a:srgbClr val="000000">
                      <a:alpha val="43137"/>
                    </a:srgbClr>
                  </a:outerShdw>
                </a:effectLst>
                <a:latin typeface="+mn-lt"/>
              </a:rPr>
              <a:t>JINR facilities in European</a:t>
            </a:r>
          </a:p>
          <a:p>
            <a:pPr eaLnBrk="1" fontAlgn="auto" hangingPunct="1">
              <a:spcBef>
                <a:spcPts val="0"/>
              </a:spcBef>
              <a:spcAft>
                <a:spcPts val="0"/>
              </a:spcAft>
              <a:defRPr/>
            </a:pPr>
            <a:r>
              <a:rPr lang="en-US" sz="4500" b="1" dirty="0">
                <a:solidFill>
                  <a:srgbClr val="8868AE"/>
                </a:solidFill>
                <a:effectLst>
                  <a:outerShdw blurRad="38100" dist="38100" dir="2700000" algn="tl">
                    <a:srgbClr val="000000">
                      <a:alpha val="43137"/>
                    </a:srgbClr>
                  </a:outerShdw>
                </a:effectLst>
                <a:latin typeface="+mn-lt"/>
              </a:rPr>
              <a:t>research </a:t>
            </a:r>
            <a:r>
              <a:rPr lang="en-US" sz="4500" b="1" dirty="0" err="1">
                <a:solidFill>
                  <a:srgbClr val="8868AE"/>
                </a:solidFill>
                <a:effectLst>
                  <a:outerShdw blurRad="38100" dist="38100" dir="2700000" algn="tl">
                    <a:srgbClr val="000000">
                      <a:alpha val="43137"/>
                    </a:srgbClr>
                  </a:outerShdw>
                </a:effectLst>
                <a:latin typeface="+mn-lt"/>
              </a:rPr>
              <a:t>programmes</a:t>
            </a:r>
            <a:endParaRPr lang="en-US" sz="4500" b="1" dirty="0">
              <a:solidFill>
                <a:srgbClr val="8868AE"/>
              </a:solidFill>
              <a:effectLst>
                <a:outerShdw blurRad="38100" dist="38100" dir="2700000" algn="tl">
                  <a:srgbClr val="000000">
                    <a:alpha val="43137"/>
                  </a:srgbClr>
                </a:outerShdw>
              </a:effectLst>
              <a:latin typeface="+mn-lt"/>
            </a:endParaRPr>
          </a:p>
        </p:txBody>
      </p:sp>
      <p:pic>
        <p:nvPicPr>
          <p:cNvPr id="155652"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8563" y="1741488"/>
            <a:ext cx="1443037"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55653" name="Рисунок 6"/>
          <p:cNvPicPr>
            <a:picLocks noChangeAspect="1"/>
          </p:cNvPicPr>
          <p:nvPr/>
        </p:nvPicPr>
        <p:blipFill>
          <a:blip r:embed="rId5">
            <a:extLst>
              <a:ext uri="{28A0092B-C50C-407E-A947-70E740481C1C}">
                <a14:useLocalDpi xmlns:a14="http://schemas.microsoft.com/office/drawing/2010/main" val="0"/>
              </a:ext>
            </a:extLst>
          </a:blip>
          <a:srcRect t="8150" b="3954"/>
          <a:stretch>
            <a:fillRect/>
          </a:stretch>
        </p:blipFill>
        <p:spPr bwMode="auto">
          <a:xfrm>
            <a:off x="10188575" y="101600"/>
            <a:ext cx="16256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5654" name="Группа 21"/>
          <p:cNvGrpSpPr>
            <a:grpSpLocks/>
          </p:cNvGrpSpPr>
          <p:nvPr/>
        </p:nvGrpSpPr>
        <p:grpSpPr bwMode="auto">
          <a:xfrm>
            <a:off x="0" y="1803400"/>
            <a:ext cx="6626225" cy="4762500"/>
            <a:chOff x="0" y="1803400"/>
            <a:chExt cx="6626710" cy="4762183"/>
          </a:xfrm>
        </p:grpSpPr>
        <p:pic>
          <p:nvPicPr>
            <p:cNvPr id="6" name="Рисунок 5"/>
            <p:cNvPicPr>
              <a:picLocks noChangeAspect="1"/>
            </p:cNvPicPr>
            <p:nvPr/>
          </p:nvPicPr>
          <p:blipFill>
            <a:blip r:embed="rId6"/>
            <a:srcRect r="3596" b="3018"/>
            <a:stretch>
              <a:fillRect/>
            </a:stretch>
          </p:blipFill>
          <p:spPr bwMode="auto">
            <a:xfrm>
              <a:off x="0" y="1803400"/>
              <a:ext cx="5999602" cy="4762183"/>
            </a:xfrm>
            <a:prstGeom prst="rect">
              <a:avLst/>
            </a:prstGeom>
            <a:noFill/>
            <a:ln w="9525">
              <a:noFill/>
              <a:miter lim="800000"/>
              <a:headEnd/>
              <a:tailEnd/>
            </a:ln>
            <a:effectLst>
              <a:outerShdw dist="139700" dir="2700000" algn="tl" rotWithShape="0">
                <a:srgbClr val="333333">
                  <a:alpha val="64998"/>
                </a:srgbClr>
              </a:outerShdw>
            </a:effectLst>
          </p:spPr>
        </p:pic>
        <p:sp>
          <p:nvSpPr>
            <p:cNvPr id="16" name="Прямоугольник 15"/>
            <p:cNvSpPr/>
            <p:nvPr/>
          </p:nvSpPr>
          <p:spPr>
            <a:xfrm>
              <a:off x="4356419" y="6005233"/>
              <a:ext cx="2270291" cy="366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17" name="Скругленный прямоугольник 16"/>
            <p:cNvSpPr/>
            <p:nvPr/>
          </p:nvSpPr>
          <p:spPr bwMode="auto">
            <a:xfrm>
              <a:off x="2436991" y="3608268"/>
              <a:ext cx="344512" cy="204773"/>
            </a:xfrm>
            <a:prstGeom prst="roundRect">
              <a:avLst/>
            </a:prstGeom>
            <a:noFill/>
            <a:ln w="38100">
              <a:solidFill>
                <a:srgbClr val="FF0000"/>
              </a:solidFill>
              <a:prstDash val="solid"/>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ru-RU" sz="1200">
                <a:solidFill>
                  <a:srgbClr val="FFFFFF"/>
                </a:solidFill>
              </a:endParaRPr>
            </a:p>
          </p:txBody>
        </p:sp>
        <p:sp>
          <p:nvSpPr>
            <p:cNvPr id="18" name="Скругленный прямоугольник 17"/>
            <p:cNvSpPr/>
            <p:nvPr/>
          </p:nvSpPr>
          <p:spPr bwMode="auto">
            <a:xfrm>
              <a:off x="4237348" y="5322654"/>
              <a:ext cx="677912" cy="192074"/>
            </a:xfrm>
            <a:prstGeom prst="roundRect">
              <a:avLst/>
            </a:prstGeom>
            <a:noFill/>
            <a:ln w="38100">
              <a:solidFill>
                <a:srgbClr val="FF0000"/>
              </a:solidFill>
              <a:prstDash val="solid"/>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ru-RU" sz="1200">
                <a:solidFill>
                  <a:srgbClr val="FFFFFF"/>
                </a:solidFill>
              </a:endParaRPr>
            </a:p>
          </p:txBody>
        </p:sp>
      </p:grpSp>
      <p:grpSp>
        <p:nvGrpSpPr>
          <p:cNvPr id="155655" name="Группа 22"/>
          <p:cNvGrpSpPr>
            <a:grpSpLocks/>
          </p:cNvGrpSpPr>
          <p:nvPr/>
        </p:nvGrpSpPr>
        <p:grpSpPr bwMode="auto">
          <a:xfrm>
            <a:off x="5524500" y="1790700"/>
            <a:ext cx="3167063" cy="3271838"/>
            <a:chOff x="5524499" y="1790707"/>
            <a:chExt cx="3167079" cy="3272345"/>
          </a:xfrm>
        </p:grpSpPr>
        <p:pic>
          <p:nvPicPr>
            <p:cNvPr id="15" name="Рисунок 14"/>
            <p:cNvPicPr>
              <a:picLocks noChangeAspect="1"/>
            </p:cNvPicPr>
            <p:nvPr/>
          </p:nvPicPr>
          <p:blipFill>
            <a:blip r:embed="rId7"/>
            <a:srcRect l="51366" t="23093" r="4063" b="15871"/>
            <a:stretch>
              <a:fillRect/>
            </a:stretch>
          </p:blipFill>
          <p:spPr bwMode="auto">
            <a:xfrm rot="5400000">
              <a:off x="5471867" y="1843339"/>
              <a:ext cx="3272345" cy="3167079"/>
            </a:xfrm>
            <a:prstGeom prst="rect">
              <a:avLst/>
            </a:prstGeom>
            <a:noFill/>
            <a:ln w="9525">
              <a:noFill/>
              <a:miter lim="800000"/>
              <a:headEnd/>
              <a:tailEnd/>
            </a:ln>
            <a:effectLst>
              <a:outerShdw dist="139700" dir="2700000" algn="tl" rotWithShape="0">
                <a:srgbClr val="333333">
                  <a:alpha val="64998"/>
                </a:srgbClr>
              </a:outerShdw>
            </a:effectLst>
          </p:spPr>
        </p:pic>
        <p:sp>
          <p:nvSpPr>
            <p:cNvPr id="19" name="Скругленный прямоугольник 18"/>
            <p:cNvSpPr/>
            <p:nvPr/>
          </p:nvSpPr>
          <p:spPr bwMode="auto">
            <a:xfrm>
              <a:off x="7810511" y="3151406"/>
              <a:ext cx="533403" cy="192117"/>
            </a:xfrm>
            <a:prstGeom prst="roundRect">
              <a:avLst/>
            </a:prstGeom>
            <a:noFill/>
            <a:ln w="38100">
              <a:solidFill>
                <a:srgbClr val="FF0000"/>
              </a:solidFill>
              <a:prstDash val="solid"/>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ru-RU" sz="1200">
                <a:solidFill>
                  <a:srgbClr val="FFFFFF"/>
                </a:solidFill>
              </a:endParaRPr>
            </a:p>
          </p:txBody>
        </p:sp>
      </p:grpSp>
      <p:grpSp>
        <p:nvGrpSpPr>
          <p:cNvPr id="155656" name="Группа 24"/>
          <p:cNvGrpSpPr>
            <a:grpSpLocks/>
          </p:cNvGrpSpPr>
          <p:nvPr/>
        </p:nvGrpSpPr>
        <p:grpSpPr bwMode="auto">
          <a:xfrm>
            <a:off x="8813800" y="3889375"/>
            <a:ext cx="3267075" cy="1189038"/>
            <a:chOff x="8813800" y="3859594"/>
            <a:chExt cx="3266652" cy="1189926"/>
          </a:xfrm>
        </p:grpSpPr>
        <p:pic>
          <p:nvPicPr>
            <p:cNvPr id="9" name="Рисунок 8"/>
            <p:cNvPicPr>
              <a:picLocks noChangeAspect="1"/>
            </p:cNvPicPr>
            <p:nvPr/>
          </p:nvPicPr>
          <p:blipFill>
            <a:blip r:embed="rId8"/>
            <a:stretch>
              <a:fillRect/>
            </a:stretch>
          </p:blipFill>
          <p:spPr>
            <a:xfrm>
              <a:off x="8813800" y="3859594"/>
              <a:ext cx="3266652" cy="1189926"/>
            </a:xfrm>
            <a:prstGeom prst="rect">
              <a:avLst/>
            </a:prstGeom>
            <a:ln>
              <a:solidFill>
                <a:schemeClr val="accent4">
                  <a:lumMod val="60000"/>
                  <a:lumOff val="40000"/>
                </a:schemeClr>
              </a:solidFill>
            </a:ln>
          </p:spPr>
        </p:pic>
        <p:sp>
          <p:nvSpPr>
            <p:cNvPr id="20" name="Скругленный прямоугольник 19"/>
            <p:cNvSpPr/>
            <p:nvPr/>
          </p:nvSpPr>
          <p:spPr bwMode="auto">
            <a:xfrm>
              <a:off x="10889981" y="4499835"/>
              <a:ext cx="684124" cy="163634"/>
            </a:xfrm>
            <a:prstGeom prst="roundRect">
              <a:avLst/>
            </a:prstGeom>
            <a:noFill/>
            <a:ln w="38100">
              <a:solidFill>
                <a:srgbClr val="FF0000"/>
              </a:solidFill>
              <a:prstDash val="solid"/>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ru-RU" sz="1200">
                <a:solidFill>
                  <a:srgbClr val="FFFFFF"/>
                </a:solidFill>
              </a:endParaRPr>
            </a:p>
          </p:txBody>
        </p:sp>
      </p:grpSp>
      <p:grpSp>
        <p:nvGrpSpPr>
          <p:cNvPr id="155657" name="Группа 23"/>
          <p:cNvGrpSpPr>
            <a:grpSpLocks/>
          </p:cNvGrpSpPr>
          <p:nvPr/>
        </p:nvGrpSpPr>
        <p:grpSpPr bwMode="auto">
          <a:xfrm>
            <a:off x="5791200" y="5122863"/>
            <a:ext cx="6400800" cy="1443037"/>
            <a:chOff x="5791200" y="5122969"/>
            <a:chExt cx="6400800" cy="1443281"/>
          </a:xfrm>
        </p:grpSpPr>
        <p:grpSp>
          <p:nvGrpSpPr>
            <p:cNvPr id="155659" name="Группа 13"/>
            <p:cNvGrpSpPr>
              <a:grpSpLocks/>
            </p:cNvGrpSpPr>
            <p:nvPr/>
          </p:nvGrpSpPr>
          <p:grpSpPr bwMode="auto">
            <a:xfrm>
              <a:off x="5791200" y="5122969"/>
              <a:ext cx="6400800" cy="1443281"/>
              <a:chOff x="3773033" y="-910546"/>
              <a:chExt cx="9130393" cy="2058762"/>
            </a:xfrm>
          </p:grpSpPr>
          <p:pic>
            <p:nvPicPr>
              <p:cNvPr id="155661" name="Рисунок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88001" y="-910546"/>
                <a:ext cx="91154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2" name="Рисунок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73033" y="-328159"/>
                <a:ext cx="90582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Скругленный прямоугольник 20"/>
            <p:cNvSpPr/>
            <p:nvPr/>
          </p:nvSpPr>
          <p:spPr bwMode="auto">
            <a:xfrm>
              <a:off x="7148513" y="5529438"/>
              <a:ext cx="357187" cy="163540"/>
            </a:xfrm>
            <a:prstGeom prst="roundRect">
              <a:avLst/>
            </a:prstGeom>
            <a:noFill/>
            <a:ln w="38100">
              <a:solidFill>
                <a:srgbClr val="FF0000"/>
              </a:solidFill>
              <a:prstDash val="solid"/>
            </a:ln>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ru-RU" sz="1200">
                <a:solidFill>
                  <a:srgbClr val="FFFFFF"/>
                </a:solidFill>
              </a:endParaRPr>
            </a:p>
          </p:txBody>
        </p:sp>
      </p:grpSp>
      <p:sp>
        <p:nvSpPr>
          <p:cNvPr id="26" name="Прямоугольник 25"/>
          <p:cNvSpPr/>
          <p:nvPr/>
        </p:nvSpPr>
        <p:spPr>
          <a:xfrm>
            <a:off x="6831013" y="325438"/>
            <a:ext cx="3149600" cy="1228725"/>
          </a:xfrm>
          <a:prstGeom prst="rect">
            <a:avLst/>
          </a:prstGeom>
        </p:spPr>
        <p:txBody>
          <a:bodyPr>
            <a:spAutoFit/>
          </a:bodyPr>
          <a:lstStyle/>
          <a:p>
            <a:pPr algn="r" eaLnBrk="1" hangingPunct="1">
              <a:defRPr/>
            </a:pPr>
            <a:r>
              <a:rPr lang="en-US" b="1" i="1" dirty="0">
                <a:solidFill>
                  <a:srgbClr val="C00000"/>
                </a:solidFill>
                <a:effectLst>
                  <a:outerShdw blurRad="38100" dist="38100" dir="2700000" algn="tl">
                    <a:srgbClr val="C0C0C0"/>
                  </a:outerShdw>
                </a:effectLst>
              </a:rPr>
              <a:t>The new ESFRI Roadmap 2018 was officially presented</a:t>
            </a:r>
            <a:br>
              <a:rPr lang="en-US" b="1" i="1" dirty="0">
                <a:solidFill>
                  <a:srgbClr val="C00000"/>
                </a:solidFill>
                <a:effectLst>
                  <a:outerShdw blurRad="38100" dist="38100" dir="2700000" algn="tl">
                    <a:srgbClr val="C0C0C0"/>
                  </a:outerShdw>
                </a:effectLst>
              </a:rPr>
            </a:br>
            <a:r>
              <a:rPr lang="en-US" b="1" i="1" dirty="0">
                <a:solidFill>
                  <a:srgbClr val="C00000"/>
                </a:solidFill>
                <a:effectLst>
                  <a:outerShdw blurRad="38100" dist="38100" dir="2700000" algn="tl">
                    <a:srgbClr val="C0C0C0"/>
                  </a:outerShdw>
                </a:effectLst>
              </a:rPr>
              <a:t>on September 11  in Vienna</a:t>
            </a:r>
            <a:endParaRPr lang="ru-RU" b="1" i="1" dirty="0">
              <a:solidFill>
                <a:srgbClr val="C0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08ED30-FB86-4F36-9765-17F4A8810093}" type="slidenum">
              <a:rPr lang="es-ES" altLang="ru-RU">
                <a:solidFill>
                  <a:schemeClr val="bg1"/>
                </a:solidFill>
              </a:rPr>
              <a:pPr/>
              <a:t>12</a:t>
            </a:fld>
            <a:endParaRPr lang="es-ES" altLang="ru-RU">
              <a:solidFill>
                <a:schemeClr val="bg1"/>
              </a:solidFill>
            </a:endParaRPr>
          </a:p>
        </p:txBody>
      </p:sp>
      <p:sp>
        <p:nvSpPr>
          <p:cNvPr id="5" name="Rectangle 3"/>
          <p:cNvSpPr>
            <a:spLocks noGrp="1" noChangeArrowheads="1"/>
          </p:cNvSpPr>
          <p:nvPr>
            <p:ph idx="1"/>
          </p:nvPr>
        </p:nvSpPr>
        <p:spPr>
          <a:xfrm>
            <a:off x="268288" y="1271588"/>
            <a:ext cx="11576050" cy="1979612"/>
          </a:xfrm>
        </p:spPr>
        <p:txBody>
          <a:bodyPr/>
          <a:lstStyle/>
          <a:p>
            <a:pPr algn="ctr" eaLnBrk="1" hangingPunct="1">
              <a:buFontTx/>
              <a:buNone/>
              <a:defRPr/>
            </a:pPr>
            <a:r>
              <a:rPr lang="en-US" sz="3000" b="1" dirty="0" smtClean="0">
                <a:solidFill>
                  <a:srgbClr val="C00000"/>
                </a:solidFill>
              </a:rPr>
              <a:t>Supercomputer “GOVORUN”</a:t>
            </a:r>
          </a:p>
          <a:p>
            <a:pPr marL="0" indent="0" algn="just">
              <a:buFont typeface="Times New Roman" panose="02020603050405020304" pitchFamily="18" charset="0"/>
              <a:buNone/>
              <a:defRPr/>
            </a:pPr>
            <a:r>
              <a:rPr lang="en-US" sz="2100" b="1" dirty="0" smtClean="0">
                <a:solidFill>
                  <a:srgbClr val="004060"/>
                </a:solidFill>
              </a:rPr>
              <a:t>The CP appreciated the report </a:t>
            </a:r>
            <a:r>
              <a:rPr lang="en-US" sz="2100" b="1" dirty="0">
                <a:solidFill>
                  <a:srgbClr val="004060"/>
                </a:solidFill>
              </a:rPr>
              <a:t>“Supercomputer –– a state-of-the-art project for the development of JINR basic facilities” presented by </a:t>
            </a:r>
            <a:r>
              <a:rPr lang="en-US" sz="2100" b="1" dirty="0">
                <a:solidFill>
                  <a:srgbClr val="7030A0"/>
                </a:solidFill>
              </a:rPr>
              <a:t>V. Korenkov, Director of </a:t>
            </a:r>
            <a:r>
              <a:rPr lang="en-US" sz="2100" b="1" dirty="0" smtClean="0">
                <a:solidFill>
                  <a:srgbClr val="7030A0"/>
                </a:solidFill>
              </a:rPr>
              <a:t>LIT</a:t>
            </a:r>
            <a:r>
              <a:rPr lang="en-US" sz="2100" b="1" dirty="0" smtClean="0">
                <a:solidFill>
                  <a:srgbClr val="004060"/>
                </a:solidFill>
              </a:rPr>
              <a:t>, </a:t>
            </a:r>
            <a:r>
              <a:rPr lang="en-US" sz="2100" b="1" dirty="0">
                <a:solidFill>
                  <a:srgbClr val="004060"/>
                </a:solidFill>
              </a:rPr>
              <a:t>and </a:t>
            </a:r>
            <a:r>
              <a:rPr lang="en-US" sz="2100" b="1" dirty="0" smtClean="0">
                <a:solidFill>
                  <a:srgbClr val="004060"/>
                </a:solidFill>
              </a:rPr>
              <a:t>also the visit to LIT </a:t>
            </a:r>
            <a:r>
              <a:rPr lang="en-US" sz="2100" b="1" dirty="0">
                <a:solidFill>
                  <a:srgbClr val="004060"/>
                </a:solidFill>
              </a:rPr>
              <a:t>to participate in the presentation of the Supercomputer named after N. </a:t>
            </a:r>
            <a:r>
              <a:rPr lang="en-US" sz="2100" b="1" dirty="0" smtClean="0">
                <a:solidFill>
                  <a:srgbClr val="004060"/>
                </a:solidFill>
              </a:rPr>
              <a:t>Govorun. In view of this, the Committee:</a:t>
            </a:r>
            <a:endParaRPr lang="ru-RU" sz="2100" b="1" dirty="0">
              <a:solidFill>
                <a:srgbClr val="004060"/>
              </a:solidFill>
            </a:endParaRPr>
          </a:p>
        </p:txBody>
      </p:sp>
      <p:pic>
        <p:nvPicPr>
          <p:cNvPr id="156676" name="Рисунок 1"/>
          <p:cNvPicPr>
            <a:picLocks noChangeAspect="1"/>
          </p:cNvPicPr>
          <p:nvPr/>
        </p:nvPicPr>
        <p:blipFill>
          <a:blip r:embed="rId3">
            <a:extLst>
              <a:ext uri="{28A0092B-C50C-407E-A947-70E740481C1C}">
                <a14:useLocalDpi xmlns:a14="http://schemas.microsoft.com/office/drawing/2010/main" val="0"/>
              </a:ext>
            </a:extLst>
          </a:blip>
          <a:srcRect l="21613" r="-475"/>
          <a:stretch>
            <a:fillRect/>
          </a:stretch>
        </p:blipFill>
        <p:spPr bwMode="auto">
          <a:xfrm>
            <a:off x="327025" y="2974975"/>
            <a:ext cx="36798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Скругленный прямоугольник 6"/>
          <p:cNvSpPr/>
          <p:nvPr/>
        </p:nvSpPr>
        <p:spPr>
          <a:xfrm>
            <a:off x="301625" y="168275"/>
            <a:ext cx="11631613" cy="814388"/>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sp>
        <p:nvSpPr>
          <p:cNvPr id="8" name="TextBox 5"/>
          <p:cNvSpPr txBox="1">
            <a:spLocks noChangeArrowheads="1"/>
          </p:cNvSpPr>
          <p:nvPr/>
        </p:nvSpPr>
        <p:spPr bwMode="auto">
          <a:xfrm>
            <a:off x="2197100" y="236538"/>
            <a:ext cx="7835900" cy="6778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Highlights of </a:t>
            </a:r>
            <a:r>
              <a:rPr lang="en-US" altLang="ru-RU" sz="38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CP Decisions</a:t>
            </a:r>
            <a:endParaRPr lang="ru-RU"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6679" name="Rectangle 3"/>
          <p:cNvSpPr txBox="1">
            <a:spLocks noChangeArrowheads="1"/>
          </p:cNvSpPr>
          <p:nvPr/>
        </p:nvSpPr>
        <p:spPr bwMode="auto">
          <a:xfrm>
            <a:off x="4256088" y="3025775"/>
            <a:ext cx="754380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25578" rIns="0" bIns="0"/>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93000"/>
              </a:lnSpc>
              <a:spcAft>
                <a:spcPts val="1288"/>
              </a:spcAft>
              <a:buClr>
                <a:srgbClr val="000000"/>
              </a:buClr>
              <a:buFont typeface="Times New Roman" panose="02020603050405020304" pitchFamily="18" charset="0"/>
              <a:buNone/>
            </a:pPr>
            <a:r>
              <a:rPr lang="en-US" altLang="ru-RU" sz="2100" b="1">
                <a:solidFill>
                  <a:srgbClr val="004060"/>
                </a:solidFill>
                <a:latin typeface="Calibri" panose="020F0502020204030204" pitchFamily="34" charset="0"/>
              </a:rPr>
              <a:t>– noted the significant progress in developing high-performance computing at JINR required for the radical acceleration of complex theoretical research in hadron matter physics underway at BLTP and other laboratories  for enabling the use of newest computing platforms in the NICA project;</a:t>
            </a:r>
            <a:endParaRPr lang="ru-RU" altLang="ru-RU" sz="2100" b="1">
              <a:solidFill>
                <a:srgbClr val="004060"/>
              </a:solidFill>
              <a:latin typeface="Calibri" panose="020F0502020204030204" pitchFamily="34" charset="0"/>
            </a:endParaRPr>
          </a:p>
          <a:p>
            <a:pPr algn="just">
              <a:lnSpc>
                <a:spcPct val="93000"/>
              </a:lnSpc>
              <a:spcAft>
                <a:spcPts val="1288"/>
              </a:spcAft>
              <a:buClr>
                <a:srgbClr val="000000"/>
              </a:buClr>
              <a:buFont typeface="Times New Roman" panose="02020603050405020304" pitchFamily="18" charset="0"/>
              <a:buNone/>
            </a:pPr>
            <a:r>
              <a:rPr lang="en-US" altLang="ru-RU" sz="2100" b="1">
                <a:solidFill>
                  <a:srgbClr val="004060"/>
                </a:solidFill>
                <a:latin typeface="Calibri" panose="020F0502020204030204" pitchFamily="34" charset="0"/>
              </a:rPr>
              <a:t>– welcomed the efforts undertaken by the LIT Directorate for the development of IT at JINR, amongst others to support the Laboratory’s initiative to create a unified cloud infrastructure with JINR participating countries based on the Supercomputer “Govorun”.</a:t>
            </a:r>
            <a:endParaRPr lang="ru-RU" altLang="ru-RU" sz="2100" b="1">
              <a:solidFill>
                <a:srgbClr val="00406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Рисунок 3"/>
          <p:cNvPicPr>
            <a:picLocks noChangeAspect="1" noChangeArrowheads="1"/>
          </p:cNvPicPr>
          <p:nvPr/>
        </p:nvPicPr>
        <p:blipFill>
          <a:blip r:embed="rId3">
            <a:extLst>
              <a:ext uri="{28A0092B-C50C-407E-A947-70E740481C1C}">
                <a14:useLocalDpi xmlns:a14="http://schemas.microsoft.com/office/drawing/2010/main" val="0"/>
              </a:ext>
            </a:extLst>
          </a:blip>
          <a:srcRect t="5879" b="3349"/>
          <a:stretch>
            <a:fillRect/>
          </a:stretch>
        </p:blipFill>
        <p:spPr bwMode="auto">
          <a:xfrm>
            <a:off x="192088" y="752475"/>
            <a:ext cx="54006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1000381" y="56425"/>
            <a:ext cx="10706777" cy="584775"/>
          </a:xfrm>
          <a:prstGeom prst="rect">
            <a:avLst/>
          </a:prstGeom>
        </p:spPr>
        <p:txBody>
          <a:bodyPr wrap="none">
            <a:spAutoFit/>
          </a:bodyPr>
          <a:lstStyle/>
          <a:p>
            <a:pPr algn="ctr" eaLnBrk="1" fontAlgn="auto" hangingPunct="1">
              <a:spcBef>
                <a:spcPts val="0"/>
              </a:spcBef>
              <a:spcAft>
                <a:spcPts val="0"/>
              </a:spcAft>
              <a:defRPr/>
            </a:pPr>
            <a:r>
              <a:rPr lang="en-US" sz="3200" b="1" dirty="0">
                <a:ln w="6600">
                  <a:solidFill>
                    <a:srgbClr val="C0504D"/>
                  </a:solidFill>
                  <a:prstDash val="solid"/>
                </a:ln>
                <a:solidFill>
                  <a:srgbClr val="FFFFFF"/>
                </a:solidFill>
                <a:effectLst>
                  <a:outerShdw dist="38100" dir="2700000" algn="tl" rotWithShape="0">
                    <a:srgbClr val="C0504D"/>
                  </a:outerShdw>
                </a:effectLst>
                <a:latin typeface="Arial"/>
              </a:rPr>
              <a:t>New computing facility: Supercomputer “GOVORUN”</a:t>
            </a:r>
            <a:endParaRPr lang="en-GB" sz="3200" b="1" dirty="0">
              <a:ln w="6600">
                <a:solidFill>
                  <a:srgbClr val="C0504D"/>
                </a:solidFill>
                <a:prstDash val="solid"/>
              </a:ln>
              <a:solidFill>
                <a:srgbClr val="FFFFFF"/>
              </a:solidFill>
              <a:effectLst>
                <a:outerShdw dist="38100" dir="2700000" algn="tl" rotWithShape="0">
                  <a:srgbClr val="C0504D"/>
                </a:outerShdw>
              </a:effectLst>
              <a:latin typeface="Arial"/>
            </a:endParaRPr>
          </a:p>
        </p:txBody>
      </p:sp>
      <p:sp>
        <p:nvSpPr>
          <p:cNvPr id="157700" name="Прямоугольник 6"/>
          <p:cNvSpPr>
            <a:spLocks noChangeArrowheads="1"/>
          </p:cNvSpPr>
          <p:nvPr/>
        </p:nvSpPr>
        <p:spPr bwMode="auto">
          <a:xfrm>
            <a:off x="5616575" y="654050"/>
            <a:ext cx="64881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ru-RU">
                <a:solidFill>
                  <a:srgbClr val="FFFFFF"/>
                </a:solidFill>
                <a:latin typeface="Calibri" panose="020F0502020204030204" pitchFamily="34" charset="0"/>
              </a:rPr>
              <a:t>On March 27, a presentation of a new supercomputer named after Nikolai Nikolayevich Govorun, whose name is associated with the development of information technologies at JINR since 1966, took place in LIT in frames of a session of the Committee of Plenipotentiaries of the Governments of the JINR Member States.</a:t>
            </a:r>
            <a:endParaRPr lang="ru-RU" altLang="ru-RU">
              <a:solidFill>
                <a:srgbClr val="FFFFFF"/>
              </a:solidFill>
              <a:latin typeface="Calibri" panose="020F0502020204030204" pitchFamily="34" charset="0"/>
            </a:endParaRPr>
          </a:p>
        </p:txBody>
      </p:sp>
      <p:grpSp>
        <p:nvGrpSpPr>
          <p:cNvPr id="157701" name="Группа 8"/>
          <p:cNvGrpSpPr>
            <a:grpSpLocks/>
          </p:cNvGrpSpPr>
          <p:nvPr/>
        </p:nvGrpSpPr>
        <p:grpSpPr bwMode="auto">
          <a:xfrm>
            <a:off x="173038" y="3055938"/>
            <a:ext cx="5235575" cy="2565400"/>
            <a:chOff x="140208" y="3234295"/>
            <a:chExt cx="6273236" cy="3163779"/>
          </a:xfrm>
        </p:grpSpPr>
        <p:pic>
          <p:nvPicPr>
            <p:cNvPr id="157721" name="Рисунок 1"/>
            <p:cNvPicPr>
              <a:picLocks noChangeAspect="1"/>
            </p:cNvPicPr>
            <p:nvPr/>
          </p:nvPicPr>
          <p:blipFill>
            <a:blip r:embed="rId4" cstate="print">
              <a:extLst>
                <a:ext uri="{28A0092B-C50C-407E-A947-70E740481C1C}">
                  <a14:useLocalDpi xmlns:a14="http://schemas.microsoft.com/office/drawing/2010/main" val="0"/>
                </a:ext>
              </a:extLst>
            </a:blip>
            <a:srcRect l="22350" t="21761" r="23199" b="29422"/>
            <a:stretch>
              <a:fillRect/>
            </a:stretch>
          </p:blipFill>
          <p:spPr bwMode="auto">
            <a:xfrm>
              <a:off x="140208" y="3234295"/>
              <a:ext cx="6273236" cy="316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Скругленный прямоугольник 2"/>
            <p:cNvSpPr/>
            <p:nvPr/>
          </p:nvSpPr>
          <p:spPr>
            <a:xfrm>
              <a:off x="311400" y="5759836"/>
              <a:ext cx="5228964" cy="178158"/>
            </a:xfrm>
            <a:prstGeom prst="roundRect">
              <a:avLst>
                <a:gd name="adj" fmla="val 50000"/>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solidFill>
                  <a:prstClr val="white"/>
                </a:solidFill>
              </a:endParaRPr>
            </a:p>
          </p:txBody>
        </p:sp>
      </p:grpSp>
      <p:grpSp>
        <p:nvGrpSpPr>
          <p:cNvPr id="157702" name="Группа 9"/>
          <p:cNvGrpSpPr>
            <a:grpSpLocks/>
          </p:cNvGrpSpPr>
          <p:nvPr/>
        </p:nvGrpSpPr>
        <p:grpSpPr bwMode="auto">
          <a:xfrm>
            <a:off x="3376613" y="4681538"/>
            <a:ext cx="2414587" cy="1909762"/>
            <a:chOff x="4102990" y="1187733"/>
            <a:chExt cx="4864226" cy="3995389"/>
          </a:xfrm>
        </p:grpSpPr>
        <p:pic>
          <p:nvPicPr>
            <p:cNvPr id="157714" name="Рисунок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71674" y="1458387"/>
              <a:ext cx="4695542" cy="372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7715" name="Группа 11"/>
            <p:cNvGrpSpPr>
              <a:grpSpLocks/>
            </p:cNvGrpSpPr>
            <p:nvPr/>
          </p:nvGrpSpPr>
          <p:grpSpPr bwMode="auto">
            <a:xfrm>
              <a:off x="5137310" y="1187733"/>
              <a:ext cx="3613757" cy="1197511"/>
              <a:chOff x="5951984" y="1430249"/>
              <a:chExt cx="4818342" cy="1197511"/>
            </a:xfrm>
          </p:grpSpPr>
          <p:sp>
            <p:nvSpPr>
              <p:cNvPr id="16" name="TextBox 15"/>
              <p:cNvSpPr txBox="1"/>
              <p:nvPr/>
            </p:nvSpPr>
            <p:spPr>
              <a:xfrm>
                <a:off x="6734769" y="1855361"/>
                <a:ext cx="4033801" cy="773836"/>
              </a:xfrm>
              <a:prstGeom prst="rect">
                <a:avLst/>
              </a:prstGeom>
              <a:noFill/>
            </p:spPr>
            <p:txBody>
              <a:bodyPr wrap="none">
                <a:spAutoFit/>
              </a:bodyPr>
              <a:lstStyle/>
              <a:p>
                <a:pPr eaLnBrk="1" fontAlgn="auto" hangingPunct="1">
                  <a:spcBef>
                    <a:spcPts val="0"/>
                  </a:spcBef>
                  <a:spcAft>
                    <a:spcPts val="0"/>
                  </a:spcAft>
                  <a:defRPr/>
                </a:pPr>
                <a:r>
                  <a:rPr lang="en-US" sz="1400" b="1" dirty="0">
                    <a:solidFill>
                      <a:srgbClr val="FF0000"/>
                    </a:solidFill>
                    <a:latin typeface="Arial"/>
                    <a:cs typeface="+mn-cs"/>
                  </a:rPr>
                  <a:t>56GB/s</a:t>
                </a:r>
                <a:r>
                  <a:rPr lang="en-US" sz="1400" dirty="0">
                    <a:solidFill>
                      <a:srgbClr val="FF0000"/>
                    </a:solidFill>
                    <a:latin typeface="Arial"/>
                    <a:cs typeface="+mn-cs"/>
                  </a:rPr>
                  <a:t> read </a:t>
                </a:r>
                <a:r>
                  <a:rPr lang="en-US" sz="1600" dirty="0" err="1">
                    <a:solidFill>
                      <a:srgbClr val="FF0000"/>
                    </a:solidFill>
                    <a:latin typeface="Arial"/>
                    <a:cs typeface="+mn-cs"/>
                  </a:rPr>
                  <a:t>io</a:t>
                </a:r>
                <a:r>
                  <a:rPr lang="en-US" dirty="0">
                    <a:solidFill>
                      <a:srgbClr val="FF0000"/>
                    </a:solidFill>
                    <a:latin typeface="Arial"/>
                    <a:cs typeface="+mn-cs"/>
                  </a:rPr>
                  <a:t> </a:t>
                </a:r>
                <a:endParaRPr lang="ru-RU" dirty="0">
                  <a:solidFill>
                    <a:srgbClr val="FF0000"/>
                  </a:solidFill>
                  <a:latin typeface="Arial"/>
                  <a:cs typeface="+mn-cs"/>
                </a:endParaRPr>
              </a:p>
            </p:txBody>
          </p:sp>
          <p:sp>
            <p:nvSpPr>
              <p:cNvPr id="17" name="Овал 16"/>
              <p:cNvSpPr/>
              <p:nvPr/>
            </p:nvSpPr>
            <p:spPr>
              <a:xfrm flipH="1">
                <a:off x="5950182" y="1430249"/>
                <a:ext cx="46906" cy="46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solidFill>
                    <a:prstClr val="white"/>
                  </a:solidFill>
                </a:endParaRPr>
              </a:p>
            </p:txBody>
          </p:sp>
        </p:grpSp>
        <p:grpSp>
          <p:nvGrpSpPr>
            <p:cNvPr id="157716" name="Группа 12"/>
            <p:cNvGrpSpPr>
              <a:grpSpLocks/>
            </p:cNvGrpSpPr>
            <p:nvPr/>
          </p:nvGrpSpPr>
          <p:grpSpPr bwMode="auto">
            <a:xfrm>
              <a:off x="4102990" y="2887950"/>
              <a:ext cx="4564121" cy="1197915"/>
              <a:chOff x="4764356" y="2830153"/>
              <a:chExt cx="6085494" cy="1197915"/>
            </a:xfrm>
          </p:grpSpPr>
          <p:sp>
            <p:nvSpPr>
              <p:cNvPr id="14" name="TextBox 13"/>
              <p:cNvSpPr txBox="1"/>
              <p:nvPr/>
            </p:nvSpPr>
            <p:spPr>
              <a:xfrm>
                <a:off x="7037098" y="3385023"/>
                <a:ext cx="3812069" cy="644311"/>
              </a:xfrm>
              <a:prstGeom prst="rect">
                <a:avLst/>
              </a:prstGeom>
              <a:noFill/>
            </p:spPr>
            <p:txBody>
              <a:bodyPr wrap="none">
                <a:spAutoFit/>
              </a:bodyPr>
              <a:lstStyle/>
              <a:p>
                <a:pPr eaLnBrk="1" fontAlgn="auto" hangingPunct="1">
                  <a:spcBef>
                    <a:spcPts val="0"/>
                  </a:spcBef>
                  <a:spcAft>
                    <a:spcPts val="0"/>
                  </a:spcAft>
                  <a:defRPr/>
                </a:pPr>
                <a:r>
                  <a:rPr lang="en-US" sz="1400" b="1" dirty="0">
                    <a:solidFill>
                      <a:srgbClr val="FF0000"/>
                    </a:solidFill>
                    <a:latin typeface="Arial"/>
                    <a:cs typeface="+mn-cs"/>
                  </a:rPr>
                  <a:t>36GB/s</a:t>
                </a:r>
                <a:r>
                  <a:rPr lang="en-US" sz="1400" dirty="0">
                    <a:solidFill>
                      <a:srgbClr val="FF0000"/>
                    </a:solidFill>
                    <a:latin typeface="Arial"/>
                    <a:cs typeface="+mn-cs"/>
                  </a:rPr>
                  <a:t> write </a:t>
                </a:r>
                <a:r>
                  <a:rPr lang="en-US" sz="1400" dirty="0" err="1">
                    <a:solidFill>
                      <a:srgbClr val="FF0000"/>
                    </a:solidFill>
                    <a:latin typeface="Arial"/>
                    <a:cs typeface="+mn-cs"/>
                  </a:rPr>
                  <a:t>io</a:t>
                </a:r>
                <a:endParaRPr lang="ru-RU" sz="1400" dirty="0">
                  <a:solidFill>
                    <a:srgbClr val="FF0000"/>
                  </a:solidFill>
                  <a:latin typeface="Arial"/>
                  <a:cs typeface="+mn-cs"/>
                </a:endParaRPr>
              </a:p>
            </p:txBody>
          </p:sp>
          <p:sp>
            <p:nvSpPr>
              <p:cNvPr id="15" name="Овал 14"/>
              <p:cNvSpPr/>
              <p:nvPr/>
            </p:nvSpPr>
            <p:spPr>
              <a:xfrm flipH="1">
                <a:off x="4764356" y="2830385"/>
                <a:ext cx="46903" cy="46497"/>
              </a:xfrm>
              <a:prstGeom prst="ellipse">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solidFill>
                    <a:prstClr val="white"/>
                  </a:solidFill>
                </a:endParaRPr>
              </a:p>
            </p:txBody>
          </p:sp>
        </p:grpSp>
      </p:grpSp>
      <p:sp>
        <p:nvSpPr>
          <p:cNvPr id="20" name="Прямоугольник 19"/>
          <p:cNvSpPr/>
          <p:nvPr/>
        </p:nvSpPr>
        <p:spPr>
          <a:xfrm>
            <a:off x="5694363" y="3224213"/>
            <a:ext cx="6380162" cy="368300"/>
          </a:xfrm>
          <a:prstGeom prst="rect">
            <a:avLst/>
          </a:prstGeom>
          <a:ln w="28575">
            <a:solidFill>
              <a:schemeClr val="bg2">
                <a:lumMod val="20000"/>
                <a:lumOff val="80000"/>
              </a:schemeClr>
            </a:solidFill>
          </a:ln>
        </p:spPr>
        <p:txBody>
          <a:bodyPr>
            <a:spAutoFit/>
          </a:bodyPr>
          <a:lstStyle/>
          <a:p>
            <a:pPr algn="ctr" eaLnBrk="1" fontAlgn="auto" hangingPunct="1">
              <a:spcBef>
                <a:spcPts val="0"/>
              </a:spcBef>
              <a:spcAft>
                <a:spcPts val="0"/>
              </a:spcAft>
              <a:defRPr/>
            </a:pPr>
            <a:r>
              <a:rPr lang="en-US" dirty="0">
                <a:solidFill>
                  <a:prstClr val="white"/>
                </a:solidFill>
                <a:latin typeface="Times New Roman" panose="02020603050405020304" pitchFamily="18" charset="0"/>
                <a:cs typeface="Times New Roman" panose="02020603050405020304" pitchFamily="18" charset="0"/>
              </a:rPr>
              <a:t>Current workload of supercomputer GOVORUN</a:t>
            </a:r>
            <a:endParaRPr lang="ru-RU" dirty="0">
              <a:solidFill>
                <a:prstClr val="white"/>
              </a:solidFill>
              <a:latin typeface="Times New Roman" panose="02020603050405020304" pitchFamily="18" charset="0"/>
              <a:cs typeface="Times New Roman" panose="02020603050405020304" pitchFamily="18" charset="0"/>
            </a:endParaRPr>
          </a:p>
        </p:txBody>
      </p:sp>
      <p:sp>
        <p:nvSpPr>
          <p:cNvPr id="157704" name="Прямоугольник 21"/>
          <p:cNvSpPr>
            <a:spLocks noChangeArrowheads="1"/>
          </p:cNvSpPr>
          <p:nvPr/>
        </p:nvSpPr>
        <p:spPr bwMode="auto">
          <a:xfrm>
            <a:off x="114300" y="5680075"/>
            <a:ext cx="331152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600"/>
              </a:lnSpc>
            </a:pPr>
            <a:r>
              <a:rPr lang="en-US" altLang="ru-RU" sz="1600">
                <a:solidFill>
                  <a:srgbClr val="FFFF00"/>
                </a:solidFill>
                <a:latin typeface="Calibri" panose="020F0502020204030204" pitchFamily="34" charset="0"/>
              </a:rPr>
              <a:t>GOVORUN is highly ranked on 9</a:t>
            </a:r>
            <a:r>
              <a:rPr lang="en-US" altLang="ru-RU" sz="1600" baseline="30000">
                <a:solidFill>
                  <a:srgbClr val="FFFF00"/>
                </a:solidFill>
                <a:latin typeface="Calibri" panose="020F0502020204030204" pitchFamily="34" charset="0"/>
              </a:rPr>
              <a:t>th</a:t>
            </a:r>
            <a:r>
              <a:rPr lang="en-US" altLang="ru-RU" sz="1600">
                <a:solidFill>
                  <a:srgbClr val="FFFF00"/>
                </a:solidFill>
                <a:latin typeface="Calibri" panose="020F0502020204030204" pitchFamily="34" charset="0"/>
              </a:rPr>
              <a:t> </a:t>
            </a:r>
          </a:p>
          <a:p>
            <a:pPr eaLnBrk="1" hangingPunct="1">
              <a:lnSpc>
                <a:spcPts val="1600"/>
              </a:lnSpc>
            </a:pPr>
            <a:r>
              <a:rPr lang="en-US" altLang="ru-RU" sz="1600">
                <a:solidFill>
                  <a:srgbClr val="FFFF00"/>
                </a:solidFill>
                <a:latin typeface="Calibri" panose="020F0502020204030204" pitchFamily="34" charset="0"/>
              </a:rPr>
              <a:t>position in the latest edition of </a:t>
            </a:r>
            <a:r>
              <a:rPr lang="en-US" altLang="ru-RU" sz="1600" u="sng">
                <a:solidFill>
                  <a:srgbClr val="FFFF00"/>
                </a:solidFill>
                <a:latin typeface="Calibri" panose="020F0502020204030204" pitchFamily="34" charset="0"/>
              </a:rPr>
              <a:t>IO500 List</a:t>
            </a:r>
            <a:r>
              <a:rPr lang="en-US" altLang="ru-RU" sz="1600">
                <a:solidFill>
                  <a:srgbClr val="FFFF00"/>
                </a:solidFill>
                <a:latin typeface="Calibri" panose="020F0502020204030204" pitchFamily="34" charset="0"/>
              </a:rPr>
              <a:t> a new industry benchmark for HPC storage systems.</a:t>
            </a:r>
            <a:endParaRPr lang="ru-RU" altLang="ru-RU" sz="1600">
              <a:solidFill>
                <a:srgbClr val="FFFF00"/>
              </a:solidFill>
              <a:latin typeface="Calibri" panose="020F0502020204030204" pitchFamily="34" charset="0"/>
            </a:endParaRPr>
          </a:p>
        </p:txBody>
      </p:sp>
      <p:sp>
        <p:nvSpPr>
          <p:cNvPr id="23" name="Прямоугольник 22"/>
          <p:cNvSpPr/>
          <p:nvPr/>
        </p:nvSpPr>
        <p:spPr>
          <a:xfrm>
            <a:off x="5556250" y="2173288"/>
            <a:ext cx="6653213" cy="923925"/>
          </a:xfrm>
          <a:prstGeom prst="rect">
            <a:avLst/>
          </a:prstGeom>
        </p:spPr>
        <p:txBody>
          <a:bodyPr>
            <a:spAutoFit/>
          </a:bodyPr>
          <a:lstStyle/>
          <a:p>
            <a:pPr algn="ctr" eaLnBrk="1" fontAlgn="auto" hangingPunct="1">
              <a:spcBef>
                <a:spcPts val="0"/>
              </a:spcBef>
              <a:spcAft>
                <a:spcPts val="0"/>
              </a:spcAft>
              <a:defRPr/>
            </a:pPr>
            <a:r>
              <a:rPr lang="en-US" b="1" dirty="0">
                <a:solidFill>
                  <a:srgbClr val="FFFF00"/>
                </a:solidFill>
                <a:latin typeface="Arial"/>
                <a:cs typeface="+mn-cs"/>
              </a:rPr>
              <a:t>The GOVORUN is aimed to radically accelerate complex theoretical and experimental studies underway at JINR, including the NICA complex</a:t>
            </a:r>
            <a:endParaRPr lang="ru-RU" b="1" dirty="0">
              <a:solidFill>
                <a:srgbClr val="FFFF00"/>
              </a:solidFill>
              <a:latin typeface="Arial"/>
              <a:cs typeface="+mn-cs"/>
            </a:endParaRPr>
          </a:p>
        </p:txBody>
      </p:sp>
      <p:grpSp>
        <p:nvGrpSpPr>
          <p:cNvPr id="157706" name="Группа 3"/>
          <p:cNvGrpSpPr>
            <a:grpSpLocks/>
          </p:cNvGrpSpPr>
          <p:nvPr/>
        </p:nvGrpSpPr>
        <p:grpSpPr bwMode="auto">
          <a:xfrm>
            <a:off x="5678488" y="3679825"/>
            <a:ext cx="6392862" cy="2916238"/>
            <a:chOff x="5678488" y="3679825"/>
            <a:chExt cx="6392686" cy="2916414"/>
          </a:xfrm>
        </p:grpSpPr>
        <p:pic>
          <p:nvPicPr>
            <p:cNvPr id="157709" name="Рисунок 18"/>
            <p:cNvPicPr>
              <a:picLocks noChangeAspect="1" noChangeArrowheads="1"/>
            </p:cNvPicPr>
            <p:nvPr/>
          </p:nvPicPr>
          <p:blipFill>
            <a:blip r:embed="rId6">
              <a:extLst>
                <a:ext uri="{28A0092B-C50C-407E-A947-70E740481C1C}">
                  <a14:useLocalDpi xmlns:a14="http://schemas.microsoft.com/office/drawing/2010/main" val="0"/>
                </a:ext>
              </a:extLst>
            </a:blip>
            <a:srcRect t="2800" b="3734"/>
            <a:stretch>
              <a:fillRect/>
            </a:stretch>
          </p:blipFill>
          <p:spPr bwMode="auto">
            <a:xfrm>
              <a:off x="5678488" y="3679825"/>
              <a:ext cx="5408612"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p:cNvPicPr/>
            <p:nvPr/>
          </p:nvPicPr>
          <p:blipFill rotWithShape="1">
            <a:blip r:embed="rId7"/>
            <a:srcRect l="66238" t="20946" r="17418" b="48442"/>
            <a:stretch/>
          </p:blipFill>
          <p:spPr bwMode="auto">
            <a:xfrm>
              <a:off x="10499592" y="3692526"/>
              <a:ext cx="1558882" cy="1493928"/>
            </a:xfrm>
            <a:prstGeom prst="rect">
              <a:avLst/>
            </a:prstGeom>
            <a:ln>
              <a:solidFill>
                <a:schemeClr val="bg2">
                  <a:lumMod val="20000"/>
                  <a:lumOff val="80000"/>
                </a:schemeClr>
              </a:solidFill>
            </a:ln>
            <a:extLst/>
          </p:spPr>
        </p:pic>
        <p:grpSp>
          <p:nvGrpSpPr>
            <p:cNvPr id="157711" name="Группа 25"/>
            <p:cNvGrpSpPr>
              <a:grpSpLocks/>
            </p:cNvGrpSpPr>
            <p:nvPr/>
          </p:nvGrpSpPr>
          <p:grpSpPr bwMode="auto">
            <a:xfrm>
              <a:off x="10512249" y="5173839"/>
              <a:ext cx="1558925" cy="1422400"/>
              <a:chOff x="5880970" y="2317315"/>
              <a:chExt cx="1734855" cy="1734855"/>
            </a:xfrm>
          </p:grpSpPr>
          <p:pic>
            <p:nvPicPr>
              <p:cNvPr id="157712" name="Рисунок 23"/>
              <p:cNvPicPr>
                <a:picLocks noChangeAspect="1"/>
              </p:cNvPicPr>
              <p:nvPr/>
            </p:nvPicPr>
            <p:blipFill>
              <a:blip r:embed="rId8">
                <a:extLst>
                  <a:ext uri="{28A0092B-C50C-407E-A947-70E740481C1C}">
                    <a14:useLocalDpi xmlns:a14="http://schemas.microsoft.com/office/drawing/2010/main" val="0"/>
                  </a:ext>
                </a:extLst>
              </a:blip>
              <a:srcRect l="59889" t="23196" r="22862" b="45355"/>
              <a:stretch>
                <a:fillRect/>
              </a:stretch>
            </p:blipFill>
            <p:spPr bwMode="auto">
              <a:xfrm>
                <a:off x="5880970" y="2317315"/>
                <a:ext cx="1734855" cy="173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Прямоугольник 24"/>
              <p:cNvSpPr/>
              <p:nvPr/>
            </p:nvSpPr>
            <p:spPr>
              <a:xfrm>
                <a:off x="6437499" y="2983311"/>
                <a:ext cx="621845" cy="214933"/>
              </a:xfrm>
              <a:prstGeom prst="rect">
                <a:avLst/>
              </a:prstGeom>
            </p:spPr>
            <p:txBody>
              <a:bodyPr wrap="none">
                <a:spAutoFit/>
              </a:bodyPr>
              <a:lstStyle/>
              <a:p>
                <a:pPr eaLnBrk="1" fontAlgn="auto" hangingPunct="1">
                  <a:spcBef>
                    <a:spcPts val="0"/>
                  </a:spcBef>
                  <a:spcAft>
                    <a:spcPts val="0"/>
                  </a:spcAft>
                  <a:defRPr/>
                </a:pPr>
                <a:r>
                  <a:rPr lang="en-US" sz="600" dirty="0">
                    <a:solidFill>
                      <a:prstClr val="black"/>
                    </a:solidFill>
                    <a:latin typeface="Arial"/>
                    <a:cs typeface="+mn-cs"/>
                  </a:rPr>
                  <a:t>GPU LOAD</a:t>
                </a:r>
                <a:endParaRPr lang="ru-RU" sz="600" dirty="0">
                  <a:solidFill>
                    <a:prstClr val="black"/>
                  </a:solidFill>
                  <a:latin typeface="Arial"/>
                  <a:cs typeface="+mn-cs"/>
                </a:endParaRPr>
              </a:p>
            </p:txBody>
          </p:sp>
        </p:grpSp>
      </p:grpSp>
      <p:sp>
        <p:nvSpPr>
          <p:cNvPr id="157707" name="Номер слайда 1"/>
          <p:cNvSpPr>
            <a:spLocks noGrp="1"/>
          </p:cNvSpPr>
          <p:nvPr>
            <p:ph type="sldNum" sz="quarter" idx="10"/>
          </p:nvPr>
        </p:nvSpPr>
        <p:spPr bwMode="auto">
          <a:xfrm>
            <a:off x="9347200" y="65262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942CEA-EA3C-42CB-9C55-2BE9396E51A4}" type="slidenum">
              <a:rPr lang="es-ES" altLang="ru-RU"/>
              <a:pPr/>
              <a:t>13</a:t>
            </a:fld>
            <a:endParaRPr lang="es-ES" altLang="ru-RU"/>
          </a:p>
        </p:txBody>
      </p:sp>
      <p:sp>
        <p:nvSpPr>
          <p:cNvPr id="157708" name="Прямоугольник 13"/>
          <p:cNvSpPr>
            <a:spLocks noChangeArrowheads="1"/>
          </p:cNvSpPr>
          <p:nvPr/>
        </p:nvSpPr>
        <p:spPr bwMode="auto">
          <a:xfrm>
            <a:off x="9553575" y="6489700"/>
            <a:ext cx="2173288" cy="368300"/>
          </a:xfrm>
          <a:prstGeom prst="rect">
            <a:avLst/>
          </a:prstGeom>
          <a:solidFill>
            <a:srgbClr val="C49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t>Talk by R. Lednický</a:t>
            </a:r>
            <a:endParaRPr lang="ru-RU" altLang="ru-RU"/>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55E5F4-0F06-4CD5-89F8-EC49FFB79502}" type="slidenum">
              <a:rPr lang="es-ES" altLang="ru-RU">
                <a:solidFill>
                  <a:schemeClr val="bg1"/>
                </a:solidFill>
              </a:rPr>
              <a:pPr/>
              <a:t>14</a:t>
            </a:fld>
            <a:endParaRPr lang="es-ES" altLang="ru-RU">
              <a:solidFill>
                <a:schemeClr val="bg1"/>
              </a:solidFill>
            </a:endParaRPr>
          </a:p>
        </p:txBody>
      </p:sp>
      <p:sp>
        <p:nvSpPr>
          <p:cNvPr id="5" name="Скругленный прямоугольник 4"/>
          <p:cNvSpPr/>
          <p:nvPr/>
        </p:nvSpPr>
        <p:spPr>
          <a:xfrm>
            <a:off x="301625" y="168275"/>
            <a:ext cx="11631613" cy="814388"/>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sp>
        <p:nvSpPr>
          <p:cNvPr id="6" name="TextBox 5"/>
          <p:cNvSpPr txBox="1">
            <a:spLocks noChangeArrowheads="1"/>
          </p:cNvSpPr>
          <p:nvPr/>
        </p:nvSpPr>
        <p:spPr bwMode="auto">
          <a:xfrm>
            <a:off x="2197100" y="236538"/>
            <a:ext cx="7835900" cy="6778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Highlights of </a:t>
            </a:r>
            <a:r>
              <a:rPr lang="en-US" altLang="ru-RU" sz="38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CP Decisions</a:t>
            </a:r>
            <a:endParaRPr lang="ru-RU"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Прямоугольник 8"/>
          <p:cNvSpPr/>
          <p:nvPr/>
        </p:nvSpPr>
        <p:spPr>
          <a:xfrm>
            <a:off x="1501775" y="1373188"/>
            <a:ext cx="9042400" cy="554037"/>
          </a:xfrm>
          <a:prstGeom prst="rect">
            <a:avLst/>
          </a:prstGeom>
        </p:spPr>
        <p:txBody>
          <a:bodyPr>
            <a:spAutoFit/>
          </a:bodyPr>
          <a:lstStyle/>
          <a:p>
            <a:pPr algn="ctr">
              <a:defRPr/>
            </a:pPr>
            <a:r>
              <a:rPr lang="en-US" sz="3000" b="1" dirty="0">
                <a:solidFill>
                  <a:srgbClr val="C00000"/>
                </a:solidFill>
                <a:latin typeface="+mn-lt"/>
              </a:rPr>
              <a:t>D</a:t>
            </a:r>
            <a:r>
              <a:rPr lang="ru-RU" sz="3000" b="1" dirty="0" err="1">
                <a:solidFill>
                  <a:srgbClr val="C00000"/>
                </a:solidFill>
                <a:latin typeface="+mn-lt"/>
              </a:rPr>
              <a:t>evelopment</a:t>
            </a:r>
            <a:r>
              <a:rPr lang="ru-RU" sz="3000" b="1" dirty="0">
                <a:solidFill>
                  <a:srgbClr val="C00000"/>
                </a:solidFill>
                <a:latin typeface="+mn-lt"/>
              </a:rPr>
              <a:t> </a:t>
            </a:r>
            <a:r>
              <a:rPr lang="ru-RU" sz="3000" b="1" dirty="0" err="1">
                <a:solidFill>
                  <a:srgbClr val="C00000"/>
                </a:solidFill>
                <a:latin typeface="+mn-lt"/>
              </a:rPr>
              <a:t>of</a:t>
            </a:r>
            <a:r>
              <a:rPr lang="ru-RU" sz="3000" b="1" dirty="0">
                <a:solidFill>
                  <a:srgbClr val="C00000"/>
                </a:solidFill>
                <a:latin typeface="+mn-lt"/>
              </a:rPr>
              <a:t> </a:t>
            </a:r>
            <a:r>
              <a:rPr lang="ru-RU" sz="3000" b="1" dirty="0" err="1">
                <a:solidFill>
                  <a:srgbClr val="C00000"/>
                </a:solidFill>
                <a:latin typeface="+mn-lt"/>
              </a:rPr>
              <a:t>the</a:t>
            </a:r>
            <a:r>
              <a:rPr lang="ru-RU" sz="3000" b="1" dirty="0">
                <a:solidFill>
                  <a:srgbClr val="C00000"/>
                </a:solidFill>
                <a:latin typeface="+mn-lt"/>
              </a:rPr>
              <a:t> JINR </a:t>
            </a:r>
            <a:r>
              <a:rPr lang="ru-RU" sz="3000" b="1" dirty="0" err="1">
                <a:solidFill>
                  <a:srgbClr val="C00000"/>
                </a:solidFill>
                <a:latin typeface="+mn-lt"/>
              </a:rPr>
              <a:t>strategic</a:t>
            </a:r>
            <a:r>
              <a:rPr lang="ru-RU" sz="3000" b="1" dirty="0">
                <a:solidFill>
                  <a:srgbClr val="C00000"/>
                </a:solidFill>
                <a:latin typeface="+mn-lt"/>
              </a:rPr>
              <a:t> </a:t>
            </a:r>
            <a:r>
              <a:rPr lang="ru-RU" sz="3000" b="1" dirty="0" err="1">
                <a:solidFill>
                  <a:srgbClr val="C00000"/>
                </a:solidFill>
                <a:latin typeface="+mn-lt"/>
              </a:rPr>
              <a:t>long-range</a:t>
            </a:r>
            <a:r>
              <a:rPr lang="ru-RU" sz="3000" b="1" dirty="0">
                <a:solidFill>
                  <a:srgbClr val="C00000"/>
                </a:solidFill>
                <a:latin typeface="+mn-lt"/>
              </a:rPr>
              <a:t> </a:t>
            </a:r>
            <a:r>
              <a:rPr lang="ru-RU" sz="3000" b="1" dirty="0" err="1">
                <a:solidFill>
                  <a:srgbClr val="C00000"/>
                </a:solidFill>
                <a:latin typeface="+mn-lt"/>
              </a:rPr>
              <a:t>plan</a:t>
            </a:r>
            <a:endParaRPr lang="ru-RU" sz="3000" b="1" dirty="0">
              <a:solidFill>
                <a:srgbClr val="C00000"/>
              </a:solidFill>
              <a:latin typeface="+mn-lt"/>
            </a:endParaRPr>
          </a:p>
        </p:txBody>
      </p:sp>
      <p:pic>
        <p:nvPicPr>
          <p:cNvPr id="158726" name="Рисунок 1"/>
          <p:cNvPicPr>
            <a:picLocks noChangeAspect="1"/>
          </p:cNvPicPr>
          <p:nvPr/>
        </p:nvPicPr>
        <p:blipFill>
          <a:blip r:embed="rId2">
            <a:extLst>
              <a:ext uri="{28A0092B-C50C-407E-A947-70E740481C1C}">
                <a14:useLocalDpi xmlns:a14="http://schemas.microsoft.com/office/drawing/2010/main" val="0"/>
              </a:ext>
            </a:extLst>
          </a:blip>
          <a:srcRect l="17880" r="2016"/>
          <a:stretch>
            <a:fillRect/>
          </a:stretch>
        </p:blipFill>
        <p:spPr bwMode="auto">
          <a:xfrm>
            <a:off x="7499350" y="2339975"/>
            <a:ext cx="43862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628650" y="2216150"/>
            <a:ext cx="6535738" cy="2678113"/>
          </a:xfrm>
          <a:prstGeom prst="rect">
            <a:avLst/>
          </a:prstGeom>
        </p:spPr>
        <p:txBody>
          <a:bodyPr>
            <a:spAutoFit/>
          </a:bodyPr>
          <a:lstStyle/>
          <a:p>
            <a:pPr algn="just">
              <a:buFont typeface="Times New Roman" panose="02020603050405020304" pitchFamily="18" charset="0"/>
              <a:buNone/>
              <a:defRPr/>
            </a:pPr>
            <a:r>
              <a:rPr lang="en-US" sz="2400" b="1" dirty="0">
                <a:solidFill>
                  <a:srgbClr val="004060"/>
                </a:solidFill>
                <a:latin typeface="+mn-lt"/>
              </a:rPr>
              <a:t>Based on the report presented by Vice- Director of JINR</a:t>
            </a:r>
            <a:r>
              <a:rPr lang="en-US" sz="2400" b="1" dirty="0">
                <a:solidFill>
                  <a:srgbClr val="004060"/>
                </a:solidFill>
              </a:rPr>
              <a:t> </a:t>
            </a:r>
            <a:r>
              <a:rPr lang="en-US" sz="2400" b="1" dirty="0">
                <a:solidFill>
                  <a:srgbClr val="7030A0"/>
                </a:solidFill>
              </a:rPr>
              <a:t>B. </a:t>
            </a:r>
            <a:r>
              <a:rPr lang="en-US" sz="2400" b="1" dirty="0" err="1">
                <a:solidFill>
                  <a:srgbClr val="7030A0"/>
                </a:solidFill>
              </a:rPr>
              <a:t>Sharkov</a:t>
            </a:r>
            <a:r>
              <a:rPr lang="en-US" sz="2400" b="1" dirty="0">
                <a:solidFill>
                  <a:srgbClr val="004060"/>
                </a:solidFill>
              </a:rPr>
              <a:t>,</a:t>
            </a:r>
            <a:r>
              <a:rPr lang="en-US" sz="2400" b="1" dirty="0">
                <a:solidFill>
                  <a:srgbClr val="004060"/>
                </a:solidFill>
                <a:latin typeface="+mn-lt"/>
              </a:rPr>
              <a:t> the CP took note of the activity of the International Working Group for JINR Strategic Long-Range Planning and commissioned the JINR Directorate to regularly inform the CP about the progress of work of this International Working Group.</a:t>
            </a:r>
            <a:endParaRPr lang="ru-RU" sz="2400" b="1" dirty="0">
              <a:solidFill>
                <a:srgbClr val="004060"/>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1463" y="152400"/>
            <a:ext cx="11649075" cy="1000125"/>
          </a:xfrm>
          <a:solidFill>
            <a:schemeClr val="accent1">
              <a:lumMod val="60000"/>
              <a:lumOff val="40000"/>
            </a:schemeClr>
          </a:solidFill>
        </p:spPr>
        <p:txBody>
          <a:bodyPr/>
          <a:lstStyle/>
          <a:p>
            <a:pPr>
              <a:defRPr/>
            </a:pPr>
            <a:r>
              <a:rPr lang="en-US" sz="3600" b="1" dirty="0" smtClean="0"/>
              <a:t/>
            </a:r>
            <a:br>
              <a:rPr lang="en-US" sz="3600" b="1" dirty="0" smtClean="0"/>
            </a:br>
            <a:r>
              <a:rPr lang="en-US" sz="3600" b="1" dirty="0" smtClean="0"/>
              <a:t/>
            </a:r>
            <a:br>
              <a:rPr lang="en-US" sz="3600" b="1" dirty="0" smtClean="0"/>
            </a:br>
            <a:r>
              <a:rPr lang="en-US" b="1" dirty="0" smtClean="0">
                <a:solidFill>
                  <a:srgbClr val="C00000"/>
                </a:solidFill>
              </a:rPr>
              <a:t>JINR Future:  </a:t>
            </a:r>
            <a:r>
              <a:rPr lang="en-US" sz="4000" b="1" i="1" dirty="0" smtClean="0">
                <a:solidFill>
                  <a:srgbClr val="C00000"/>
                </a:solidFill>
              </a:rPr>
              <a:t>Long Range Strategy  plan for up to 2030</a:t>
            </a:r>
            <a:r>
              <a:rPr lang="en-US" sz="3600" b="1" i="1" dirty="0" smtClean="0"/>
              <a:t/>
            </a:r>
            <a:br>
              <a:rPr lang="en-US" sz="3600" b="1" i="1" dirty="0" smtClean="0"/>
            </a:br>
            <a:r>
              <a:rPr lang="en-US" sz="3200" b="1" i="1" dirty="0" smtClean="0"/>
              <a:t/>
            </a:r>
            <a:br>
              <a:rPr lang="en-US" sz="3200" b="1" i="1" dirty="0" smtClean="0"/>
            </a:br>
            <a:endParaRPr lang="ru-RU" sz="3600" b="1" i="1" dirty="0"/>
          </a:p>
        </p:txBody>
      </p:sp>
      <p:sp>
        <p:nvSpPr>
          <p:cNvPr id="3" name="Содержимое 2"/>
          <p:cNvSpPr>
            <a:spLocks noGrp="1"/>
          </p:cNvSpPr>
          <p:nvPr>
            <p:ph idx="1"/>
          </p:nvPr>
        </p:nvSpPr>
        <p:spPr>
          <a:xfrm>
            <a:off x="287338" y="1262063"/>
            <a:ext cx="11684000" cy="4992687"/>
          </a:xfrm>
          <a:solidFill>
            <a:schemeClr val="accent1">
              <a:lumMod val="40000"/>
              <a:lumOff val="60000"/>
            </a:schemeClr>
          </a:solidFill>
        </p:spPr>
        <p:txBody>
          <a:bodyPr/>
          <a:lstStyle/>
          <a:p>
            <a:pPr>
              <a:defRPr/>
            </a:pPr>
            <a:r>
              <a:rPr lang="en-US" sz="3200" b="1" dirty="0" smtClean="0"/>
              <a:t>NICA – II and III (SC </a:t>
            </a:r>
            <a:r>
              <a:rPr lang="en-US" sz="3200" b="1" dirty="0" err="1" smtClean="0"/>
              <a:t>Nuclotrone</a:t>
            </a:r>
            <a:r>
              <a:rPr lang="en-US" sz="3200" b="1" dirty="0" smtClean="0"/>
              <a:t>, HL-NICA)</a:t>
            </a:r>
          </a:p>
          <a:p>
            <a:pPr>
              <a:defRPr/>
            </a:pPr>
            <a:r>
              <a:rPr lang="en-US" sz="3200" b="1" dirty="0" smtClean="0"/>
              <a:t>DRIBS-III (Dubna Radioactive Beam Complex)</a:t>
            </a:r>
          </a:p>
          <a:p>
            <a:pPr>
              <a:buFont typeface="Arial" panose="020B0604020202020204" pitchFamily="34" charset="0"/>
              <a:buNone/>
              <a:defRPr/>
            </a:pPr>
            <a:r>
              <a:rPr lang="en-US" sz="3200" b="1" dirty="0" smtClean="0"/>
              <a:t>   (Super-heavy Elements and Exotic Nuclei studies)</a:t>
            </a:r>
          </a:p>
          <a:p>
            <a:pPr>
              <a:defRPr/>
            </a:pPr>
            <a:r>
              <a:rPr lang="en-US" sz="3200" b="1" dirty="0" smtClean="0"/>
              <a:t>DERICA (</a:t>
            </a:r>
            <a:r>
              <a:rPr lang="en-US" sz="3200" b="1" dirty="0" smtClean="0">
                <a:solidFill>
                  <a:srgbClr val="FF0000"/>
                </a:solidFill>
              </a:rPr>
              <a:t>D</a:t>
            </a:r>
            <a:r>
              <a:rPr lang="en-US" sz="3200" b="1" dirty="0" smtClean="0"/>
              <a:t>ubna </a:t>
            </a:r>
            <a:r>
              <a:rPr lang="en-US" sz="3200" b="1" dirty="0" smtClean="0">
                <a:solidFill>
                  <a:srgbClr val="FF0000"/>
                </a:solidFill>
              </a:rPr>
              <a:t>E</a:t>
            </a:r>
            <a:r>
              <a:rPr lang="en-US" sz="3200" b="1" dirty="0" smtClean="0"/>
              <a:t>lectron </a:t>
            </a:r>
            <a:r>
              <a:rPr lang="en-US" sz="3200" b="1" dirty="0" smtClean="0">
                <a:solidFill>
                  <a:srgbClr val="FF0000"/>
                </a:solidFill>
              </a:rPr>
              <a:t>R</a:t>
            </a:r>
            <a:r>
              <a:rPr lang="en-US" sz="3200" b="1" dirty="0" smtClean="0"/>
              <a:t>adioactive </a:t>
            </a:r>
            <a:r>
              <a:rPr lang="en-US" sz="3200" b="1" dirty="0" smtClean="0">
                <a:solidFill>
                  <a:srgbClr val="FF0000"/>
                </a:solidFill>
              </a:rPr>
              <a:t>I</a:t>
            </a:r>
            <a:r>
              <a:rPr lang="en-US" sz="3200" b="1" dirty="0" smtClean="0"/>
              <a:t>on </a:t>
            </a:r>
            <a:r>
              <a:rPr lang="en-US" sz="3200" b="1" dirty="0" smtClean="0">
                <a:solidFill>
                  <a:srgbClr val="FF0000"/>
                </a:solidFill>
              </a:rPr>
              <a:t>C</a:t>
            </a:r>
            <a:r>
              <a:rPr lang="en-US" sz="3200" b="1" dirty="0" smtClean="0"/>
              <a:t>ollider </a:t>
            </a:r>
            <a:r>
              <a:rPr lang="en-US" sz="3200" b="1" dirty="0" err="1" smtClean="0"/>
              <a:t>f</a:t>
            </a:r>
            <a:r>
              <a:rPr lang="en-US" sz="3200" b="1" dirty="0" err="1" smtClean="0">
                <a:solidFill>
                  <a:srgbClr val="FF0000"/>
                </a:solidFill>
              </a:rPr>
              <a:t>A</a:t>
            </a:r>
            <a:r>
              <a:rPr lang="en-US" sz="3200" b="1" dirty="0" err="1" smtClean="0"/>
              <a:t>cility</a:t>
            </a:r>
            <a:r>
              <a:rPr lang="en-US" sz="3200" b="1" dirty="0" smtClean="0"/>
              <a:t>)</a:t>
            </a:r>
          </a:p>
          <a:p>
            <a:pPr>
              <a:defRPr/>
            </a:pPr>
            <a:r>
              <a:rPr lang="en-US" sz="3200" b="1" dirty="0" smtClean="0"/>
              <a:t>Physics with the ultra cold neutrons at IBR-2M</a:t>
            </a:r>
          </a:p>
          <a:p>
            <a:pPr>
              <a:defRPr/>
            </a:pPr>
            <a:r>
              <a:rPr lang="en-US" sz="3200" b="1" dirty="0" smtClean="0"/>
              <a:t>Super booster  “NEPTUNE”                                                                                  (SC proton beam  initiated pulsed Np-237 Neutron Reactor)</a:t>
            </a:r>
          </a:p>
          <a:p>
            <a:pPr>
              <a:defRPr/>
            </a:pPr>
            <a:r>
              <a:rPr lang="en-US" sz="3200" b="1" dirty="0" smtClean="0"/>
              <a:t>Baikal –GVD –II Neutrino Telescope ( above 1 km*3 )</a:t>
            </a:r>
          </a:p>
          <a:p>
            <a:pPr>
              <a:defRPr/>
            </a:pPr>
            <a:r>
              <a:rPr lang="en-US" sz="3200" b="1" dirty="0" smtClean="0"/>
              <a:t>Hadrons Therapy research complex </a:t>
            </a:r>
          </a:p>
          <a:p>
            <a:pPr>
              <a:buFont typeface="Arial" panose="020B0604020202020204" pitchFamily="34" charset="0"/>
              <a:buNone/>
              <a:defRPr/>
            </a:pPr>
            <a:endParaRPr lang="en-US" sz="3200" b="1" dirty="0" smtClean="0"/>
          </a:p>
          <a:p>
            <a:pPr>
              <a:buFontTx/>
              <a:buNone/>
              <a:defRPr/>
            </a:pPr>
            <a:r>
              <a:rPr lang="en-US" sz="3200" b="1" dirty="0" smtClean="0"/>
              <a:t> </a:t>
            </a:r>
            <a:endParaRPr lang="ru-RU" sz="3200" b="1" dirty="0"/>
          </a:p>
        </p:txBody>
      </p:sp>
      <p:sp>
        <p:nvSpPr>
          <p:cNvPr id="159748"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30D69F-137F-48DB-8021-991B701C6D16}" type="slidenum">
              <a:rPr lang="ru-RU" altLang="ru-RU">
                <a:solidFill>
                  <a:srgbClr val="FFFFFF"/>
                </a:solidFill>
                <a:ea typeface="MS PGothic" panose="020B0600070205080204" pitchFamily="34" charset="-128"/>
              </a:rPr>
              <a:pPr/>
              <a:t>15</a:t>
            </a:fld>
            <a:endParaRPr lang="ru-RU" altLang="ru-RU">
              <a:solidFill>
                <a:srgbClr val="FFFFFF"/>
              </a:solidFill>
              <a:ea typeface="MS PGothic" panose="020B0600070205080204" pitchFamily="34" charset="-128"/>
            </a:endParaRPr>
          </a:p>
        </p:txBody>
      </p:sp>
      <p:sp>
        <p:nvSpPr>
          <p:cNvPr id="5" name="TextBox 4"/>
          <p:cNvSpPr txBox="1"/>
          <p:nvPr/>
        </p:nvSpPr>
        <p:spPr>
          <a:xfrm>
            <a:off x="7591425" y="6081713"/>
            <a:ext cx="4267200" cy="369887"/>
          </a:xfrm>
          <a:prstGeom prst="rect">
            <a:avLst/>
          </a:prstGeom>
          <a:solidFill>
            <a:schemeClr val="accent6">
              <a:lumMod val="60000"/>
              <a:lumOff val="40000"/>
            </a:schemeClr>
          </a:solidFill>
        </p:spPr>
        <p:txBody>
          <a:bodyPr>
            <a:spAutoFit/>
          </a:bodyPr>
          <a:lstStyle/>
          <a:p>
            <a:pPr>
              <a:defRPr/>
            </a:pPr>
            <a:r>
              <a:rPr lang="en-US" dirty="0"/>
              <a:t> </a:t>
            </a:r>
            <a:r>
              <a:rPr lang="en-US" b="1" dirty="0">
                <a:solidFill>
                  <a:srgbClr val="7030A0"/>
                </a:solidFill>
              </a:rPr>
              <a:t>Talks be the PAC`s Chairpersons</a:t>
            </a:r>
            <a:endParaRPr lang="ru-RU" b="1" dirty="0">
              <a:solidFill>
                <a:srgbClr val="7030A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4" descr="F:\Prezentacii\2018-06_PKK\2018.03.27 КПП\IMG_8699.jpg"/>
          <p:cNvPicPr>
            <a:picLocks noChangeAspect="1" noChangeArrowheads="1"/>
          </p:cNvPicPr>
          <p:nvPr/>
        </p:nvPicPr>
        <p:blipFill>
          <a:blip r:embed="rId3">
            <a:extLst>
              <a:ext uri="{28A0092B-C50C-407E-A947-70E740481C1C}">
                <a14:useLocalDpi xmlns:a14="http://schemas.microsoft.com/office/drawing/2010/main" val="0"/>
              </a:ext>
            </a:extLst>
          </a:blip>
          <a:srcRect r="16728"/>
          <a:stretch>
            <a:fillRect/>
          </a:stretch>
        </p:blipFill>
        <p:spPr bwMode="auto">
          <a:xfrm>
            <a:off x="215900" y="2187575"/>
            <a:ext cx="264795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1"/>
          <p:cNvPicPr>
            <a:picLocks noChangeAspect="1"/>
          </p:cNvPicPr>
          <p:nvPr/>
        </p:nvPicPr>
        <p:blipFill rotWithShape="1">
          <a:blip r:embed="rId4"/>
          <a:srcRect l="-1568" t="8006" r="-2"/>
          <a:stretch/>
        </p:blipFill>
        <p:spPr bwMode="auto">
          <a:xfrm>
            <a:off x="9318625" y="2176463"/>
            <a:ext cx="2641600" cy="2695575"/>
          </a:xfrm>
          <a:prstGeom prst="rect">
            <a:avLst/>
          </a:prstGeom>
          <a:ln>
            <a:noFill/>
          </a:ln>
          <a:effectLst>
            <a:outerShdw blurRad="292100" dist="139700" dir="2700000" algn="tl" rotWithShape="0">
              <a:srgbClr val="333333">
                <a:alpha val="65000"/>
              </a:srgbClr>
            </a:outerShdw>
          </a:effectLst>
          <a:extLst/>
        </p:spPr>
      </p:pic>
      <p:sp>
        <p:nvSpPr>
          <p:cNvPr id="16077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515806-4A5F-486F-9B71-EB3F8C27FCFC}" type="slidenum">
              <a:rPr lang="es-ES" altLang="ru-RU">
                <a:solidFill>
                  <a:schemeClr val="bg1"/>
                </a:solidFill>
              </a:rPr>
              <a:pPr/>
              <a:t>16</a:t>
            </a:fld>
            <a:endParaRPr lang="es-ES" altLang="ru-RU">
              <a:solidFill>
                <a:schemeClr val="bg1"/>
              </a:solidFill>
            </a:endParaRPr>
          </a:p>
        </p:txBody>
      </p:sp>
      <p:sp>
        <p:nvSpPr>
          <p:cNvPr id="160773" name="Прямоугольник 5"/>
          <p:cNvSpPr>
            <a:spLocks noChangeArrowheads="1"/>
          </p:cNvSpPr>
          <p:nvPr/>
        </p:nvSpPr>
        <p:spPr bwMode="auto">
          <a:xfrm>
            <a:off x="4695825" y="1339850"/>
            <a:ext cx="264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3000" b="1">
                <a:solidFill>
                  <a:srgbClr val="C00000"/>
                </a:solidFill>
                <a:latin typeface="Calibri" panose="020F0502020204030204" pitchFamily="34" charset="0"/>
                <a:ea typeface="Times New Roman" panose="02020603050405020304" pitchFamily="18" charset="0"/>
                <a:cs typeface="Calibri" panose="020F0502020204030204" pitchFamily="34" charset="0"/>
              </a:rPr>
              <a:t>Financial issues</a:t>
            </a:r>
            <a:endParaRPr lang="ru-RU" altLang="ru-RU" sz="3000">
              <a:solidFill>
                <a:srgbClr val="C00000"/>
              </a:solidFill>
              <a:ea typeface="Times New Roman" panose="02020603050405020304" pitchFamily="18" charset="0"/>
              <a:cs typeface="Calibri" panose="020F0502020204030204" pitchFamily="34" charset="0"/>
            </a:endParaRPr>
          </a:p>
        </p:txBody>
      </p:sp>
      <p:sp>
        <p:nvSpPr>
          <p:cNvPr id="15" name="Прямоугольник 14"/>
          <p:cNvSpPr>
            <a:spLocks noChangeArrowheads="1"/>
          </p:cNvSpPr>
          <p:nvPr/>
        </p:nvSpPr>
        <p:spPr bwMode="auto">
          <a:xfrm>
            <a:off x="3178175" y="2227263"/>
            <a:ext cx="5907088" cy="3446462"/>
          </a:xfrm>
          <a:prstGeom prst="rect">
            <a:avLst/>
          </a:prstGeom>
          <a:noFill/>
          <a:ln>
            <a:noFill/>
          </a:ln>
          <a:extLst/>
        </p:spPr>
        <p:txBody>
          <a:bodyPr>
            <a:spAutoFit/>
          </a:bodyPr>
          <a:lstStyle>
            <a:lvl1pPr marL="285750" indent="-1968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spcAft>
                <a:spcPts val="2400"/>
              </a:spcAft>
              <a:buFont typeface="Arial" panose="020B0604020202020204" pitchFamily="34" charset="0"/>
              <a:buNone/>
              <a:defRPr/>
            </a:pPr>
            <a:r>
              <a:rPr lang="en-US" altLang="ru-RU" sz="2200" b="1" dirty="0" smtClean="0">
                <a:solidFill>
                  <a:srgbClr val="003366"/>
                </a:solidFill>
                <a:ea typeface="Times New Roman" panose="02020603050405020304" pitchFamily="18" charset="0"/>
                <a:cs typeface="Calibri" panose="020F0502020204030204" pitchFamily="34" charset="0"/>
              </a:rPr>
              <a:t>Based on the reports presented by </a:t>
            </a:r>
            <a:r>
              <a:rPr lang="en-US" altLang="ru-RU" sz="2200" b="1" dirty="0" smtClean="0">
                <a:solidFill>
                  <a:srgbClr val="7030A0"/>
                </a:solidFill>
                <a:ea typeface="Times New Roman" panose="02020603050405020304" pitchFamily="18" charset="0"/>
                <a:cs typeface="Calibri" panose="020F0502020204030204" pitchFamily="34" charset="0"/>
              </a:rPr>
              <a:t>S. Dotsenko</a:t>
            </a:r>
            <a:r>
              <a:rPr lang="en-US" altLang="ru-RU" sz="2200" b="1" dirty="0" smtClean="0">
                <a:solidFill>
                  <a:srgbClr val="003366"/>
                </a:solidFill>
                <a:ea typeface="Times New Roman" panose="02020603050405020304" pitchFamily="18" charset="0"/>
                <a:cs typeface="Calibri" panose="020F0502020204030204" pitchFamily="34" charset="0"/>
              </a:rPr>
              <a:t>, </a:t>
            </a:r>
            <a:r>
              <a:rPr lang="en-US" altLang="ru-RU" sz="2200" b="1" dirty="0" smtClean="0">
                <a:solidFill>
                  <a:srgbClr val="7030A0"/>
                </a:solidFill>
                <a:ea typeface="Times New Roman" panose="02020603050405020304" pitchFamily="18" charset="0"/>
                <a:cs typeface="Calibri" panose="020F0502020204030204" pitchFamily="34" charset="0"/>
              </a:rPr>
              <a:t>Chief Accountant of JINR</a:t>
            </a:r>
            <a:r>
              <a:rPr lang="en-US" altLang="ru-RU" sz="2200" b="1" dirty="0" smtClean="0">
                <a:solidFill>
                  <a:srgbClr val="003366"/>
                </a:solidFill>
                <a:ea typeface="Times New Roman" panose="02020603050405020304" pitchFamily="18" charset="0"/>
                <a:cs typeface="Calibri" panose="020F0502020204030204" pitchFamily="34" charset="0"/>
              </a:rPr>
              <a:t>, and </a:t>
            </a:r>
            <a:r>
              <a:rPr lang="en-US" altLang="ru-RU" sz="2200" b="1" dirty="0" smtClean="0">
                <a:solidFill>
                  <a:srgbClr val="7030A0"/>
                </a:solidFill>
                <a:ea typeface="Times New Roman" panose="02020603050405020304" pitchFamily="18" charset="0"/>
                <a:cs typeface="Calibri" panose="020F0502020204030204" pitchFamily="34" charset="0"/>
              </a:rPr>
              <a:t>M. </a:t>
            </a:r>
            <a:r>
              <a:rPr lang="en-US" altLang="ru-RU" sz="2200" b="1" dirty="0" err="1" smtClean="0">
                <a:solidFill>
                  <a:srgbClr val="7030A0"/>
                </a:solidFill>
                <a:ea typeface="Times New Roman" panose="02020603050405020304" pitchFamily="18" charset="0"/>
                <a:cs typeface="Calibri" panose="020F0502020204030204" pitchFamily="34" charset="0"/>
              </a:rPr>
              <a:t>Vasiliev</a:t>
            </a:r>
            <a:r>
              <a:rPr lang="en-US" altLang="ru-RU" sz="2200" b="1" dirty="0" smtClean="0">
                <a:solidFill>
                  <a:srgbClr val="7030A0"/>
                </a:solidFill>
                <a:ea typeface="Times New Roman" panose="02020603050405020304" pitchFamily="18" charset="0"/>
                <a:cs typeface="Calibri" panose="020F0502020204030204" pitchFamily="34" charset="0"/>
              </a:rPr>
              <a:t>, Deputy Head of the JINR Finance and Economy Office</a:t>
            </a:r>
            <a:r>
              <a:rPr lang="en-US" altLang="ru-RU" sz="2200" b="1" dirty="0" smtClean="0">
                <a:solidFill>
                  <a:srgbClr val="003366"/>
                </a:solidFill>
                <a:ea typeface="Times New Roman" panose="02020603050405020304" pitchFamily="18" charset="0"/>
                <a:cs typeface="Calibri" panose="020F0502020204030204" pitchFamily="34" charset="0"/>
              </a:rPr>
              <a:t>, the CP took note of the information on the execution of the JINR budget in 2017 and approved the revised budget of JINR for the year 2018 with the total income and expenditure amounting to </a:t>
            </a:r>
            <a:r>
              <a:rPr lang="en-US" altLang="ru-RU" sz="2200" b="1" dirty="0" smtClean="0">
                <a:solidFill>
                  <a:srgbClr val="FF0000"/>
                </a:solidFill>
                <a:ea typeface="Times New Roman" panose="02020603050405020304" pitchFamily="18" charset="0"/>
                <a:cs typeface="Calibri" panose="020F0502020204030204" pitchFamily="34" charset="0"/>
              </a:rPr>
              <a:t>US $  268.79 millions.</a:t>
            </a:r>
          </a:p>
          <a:p>
            <a:pPr marL="88900" indent="0" algn="just">
              <a:lnSpc>
                <a:spcPct val="100000"/>
              </a:lnSpc>
              <a:spcBef>
                <a:spcPct val="0"/>
              </a:spcBef>
              <a:spcAft>
                <a:spcPts val="1200"/>
              </a:spcAft>
              <a:buFont typeface="Arial" panose="020B0604020202020204" pitchFamily="34" charset="0"/>
              <a:buNone/>
              <a:defRPr/>
            </a:pPr>
            <a:endParaRPr lang="en-US" altLang="ru-RU" sz="2200" b="1" dirty="0" smtClean="0">
              <a:solidFill>
                <a:srgbClr val="003366"/>
              </a:solidFill>
              <a:ea typeface="Times New Roman" panose="02020603050405020304" pitchFamily="18" charset="0"/>
              <a:cs typeface="Calibri" panose="020F0502020204030204" pitchFamily="34" charset="0"/>
            </a:endParaRPr>
          </a:p>
        </p:txBody>
      </p:sp>
      <p:sp>
        <p:nvSpPr>
          <p:cNvPr id="19" name="Скругленный прямоугольник 18"/>
          <p:cNvSpPr/>
          <p:nvPr/>
        </p:nvSpPr>
        <p:spPr>
          <a:xfrm>
            <a:off x="301625" y="168275"/>
            <a:ext cx="11631613" cy="814388"/>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sp>
        <p:nvSpPr>
          <p:cNvPr id="20" name="TextBox 5"/>
          <p:cNvSpPr txBox="1">
            <a:spLocks noChangeArrowheads="1"/>
          </p:cNvSpPr>
          <p:nvPr/>
        </p:nvSpPr>
        <p:spPr bwMode="auto">
          <a:xfrm>
            <a:off x="2197100" y="236538"/>
            <a:ext cx="7835900" cy="6778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Highlights of </a:t>
            </a:r>
            <a:r>
              <a:rPr lang="en-US" altLang="ru-RU" sz="38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CP Decisions</a:t>
            </a:r>
            <a:endParaRPr lang="ru-RU"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уб 3"/>
          <p:cNvSpPr/>
          <p:nvPr/>
        </p:nvSpPr>
        <p:spPr>
          <a:xfrm>
            <a:off x="2351088" y="4673600"/>
            <a:ext cx="7562850" cy="1509713"/>
          </a:xfrm>
          <a:prstGeom prst="cube">
            <a:avLst>
              <a:gd name="adj" fmla="val 8780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5" name="Куб 4"/>
          <p:cNvSpPr/>
          <p:nvPr/>
        </p:nvSpPr>
        <p:spPr>
          <a:xfrm>
            <a:off x="2351088" y="3394075"/>
            <a:ext cx="7704137" cy="2665413"/>
          </a:xfrm>
          <a:prstGeom prst="cube">
            <a:avLst>
              <a:gd name="adj" fmla="val 5552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7" name="Куб 6"/>
          <p:cNvSpPr/>
          <p:nvPr/>
        </p:nvSpPr>
        <p:spPr>
          <a:xfrm>
            <a:off x="2351088" y="1809750"/>
            <a:ext cx="7561262" cy="2952750"/>
          </a:xfrm>
          <a:prstGeom prst="cube">
            <a:avLst>
              <a:gd name="adj" fmla="val 43984"/>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61797" name="TextBox 15"/>
          <p:cNvSpPr txBox="1">
            <a:spLocks noChangeArrowheads="1"/>
          </p:cNvSpPr>
          <p:nvPr/>
        </p:nvSpPr>
        <p:spPr bwMode="auto">
          <a:xfrm>
            <a:off x="2495550" y="6275388"/>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b="1">
                <a:solidFill>
                  <a:srgbClr val="17375E"/>
                </a:solidFill>
                <a:latin typeface="Calibri" panose="020F0502020204030204" pitchFamily="34" charset="0"/>
                <a:ea typeface="MS PGothic" panose="020B0600070205080204" pitchFamily="34" charset="-128"/>
              </a:rPr>
              <a:t>                        </a:t>
            </a:r>
            <a:r>
              <a:rPr lang="en-US" altLang="ru-RU" b="1">
                <a:solidFill>
                  <a:srgbClr val="17375E"/>
                </a:solidFill>
                <a:latin typeface="Calibri" panose="020F0502020204030204" pitchFamily="34" charset="0"/>
                <a:ea typeface="MS PGothic" panose="020B0600070205080204" pitchFamily="34" charset="-128"/>
              </a:rPr>
              <a:t> </a:t>
            </a:r>
            <a:endParaRPr lang="ru-RU" altLang="ru-RU" b="1">
              <a:solidFill>
                <a:srgbClr val="17375E"/>
              </a:solidFill>
              <a:latin typeface="Calibri" panose="020F0502020204030204" pitchFamily="34" charset="0"/>
              <a:ea typeface="MS PGothic" panose="020B0600070205080204" pitchFamily="34" charset="-128"/>
            </a:endParaRPr>
          </a:p>
        </p:txBody>
      </p:sp>
      <p:sp>
        <p:nvSpPr>
          <p:cNvPr id="161798" name="Прямоугольник 22"/>
          <p:cNvSpPr>
            <a:spLocks noChangeArrowheads="1"/>
          </p:cNvSpPr>
          <p:nvPr/>
        </p:nvSpPr>
        <p:spPr bwMode="auto">
          <a:xfrm>
            <a:off x="2495550" y="4803775"/>
            <a:ext cx="6129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u-RU" b="1">
                <a:solidFill>
                  <a:srgbClr val="FFFF00"/>
                </a:solidFill>
                <a:latin typeface="Calibri" panose="020F0502020204030204" pitchFamily="34" charset="0"/>
                <a:ea typeface="MS PGothic" panose="020B0600070205080204" pitchFamily="34" charset="-128"/>
              </a:rPr>
              <a:t>The Debts of the Member States in</a:t>
            </a:r>
            <a:r>
              <a:rPr lang="ru-RU" altLang="ru-RU" b="1">
                <a:solidFill>
                  <a:srgbClr val="FFFF00"/>
                </a:solidFill>
                <a:latin typeface="Calibri" panose="020F0502020204030204" pitchFamily="34" charset="0"/>
                <a:ea typeface="MS PGothic" panose="020B0600070205080204" pitchFamily="34" charset="-128"/>
              </a:rPr>
              <a:t> 2014-2016 </a:t>
            </a:r>
            <a:endParaRPr lang="en-US" altLang="ru-RU" b="1">
              <a:solidFill>
                <a:srgbClr val="FFFF00"/>
              </a:solidFill>
              <a:latin typeface="Calibri" panose="020F0502020204030204" pitchFamily="34" charset="0"/>
              <a:ea typeface="MS PGothic" panose="020B0600070205080204" pitchFamily="34" charset="-128"/>
            </a:endParaRPr>
          </a:p>
          <a:p>
            <a:pPr algn="ctr"/>
            <a:r>
              <a:rPr lang="ru-RU" altLang="ru-RU" b="1">
                <a:solidFill>
                  <a:srgbClr val="FFFF00"/>
                </a:solidFill>
                <a:latin typeface="Calibri" panose="020F0502020204030204" pitchFamily="34" charset="0"/>
                <a:ea typeface="MS PGothic" panose="020B0600070205080204" pitchFamily="34" charset="-128"/>
              </a:rPr>
              <a:t>149,74 </a:t>
            </a:r>
            <a:r>
              <a:rPr lang="en-US" altLang="ru-RU" b="1">
                <a:solidFill>
                  <a:srgbClr val="FFFF00"/>
                </a:solidFill>
                <a:latin typeface="Calibri" panose="020F0502020204030204" pitchFamily="34" charset="0"/>
                <a:ea typeface="MS PGothic" panose="020B0600070205080204" pitchFamily="34" charset="-128"/>
              </a:rPr>
              <a:t>MUSD</a:t>
            </a:r>
          </a:p>
          <a:p>
            <a:pPr algn="ctr"/>
            <a:r>
              <a:rPr lang="en-US" altLang="ru-RU" b="1">
                <a:solidFill>
                  <a:srgbClr val="FFFF00"/>
                </a:solidFill>
                <a:latin typeface="Calibri" panose="020F0502020204030204" pitchFamily="34" charset="0"/>
                <a:ea typeface="MS PGothic" panose="020B0600070205080204" pitchFamily="34" charset="-128"/>
              </a:rPr>
              <a:t>The Russia has  transferred 47.4 MUSD at the end of 2017 as the partial compensation of its debts </a:t>
            </a:r>
            <a:endParaRPr lang="ru-RU" altLang="ru-RU">
              <a:solidFill>
                <a:srgbClr val="FFFFFF"/>
              </a:solidFill>
              <a:latin typeface="Calibri" panose="020F0502020204030204" pitchFamily="34" charset="0"/>
              <a:ea typeface="MS PGothic" panose="020B0600070205080204" pitchFamily="34" charset="-128"/>
            </a:endParaRPr>
          </a:p>
        </p:txBody>
      </p:sp>
      <p:sp>
        <p:nvSpPr>
          <p:cNvPr id="161799" name="TextBox 23"/>
          <p:cNvSpPr txBox="1">
            <a:spLocks noChangeArrowheads="1"/>
          </p:cNvSpPr>
          <p:nvPr/>
        </p:nvSpPr>
        <p:spPr bwMode="auto">
          <a:xfrm>
            <a:off x="2351088" y="3394075"/>
            <a:ext cx="6408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b="1">
                <a:solidFill>
                  <a:srgbClr val="FF0000"/>
                </a:solidFill>
                <a:latin typeface="Calibri" panose="020F0502020204030204" pitchFamily="34" charset="0"/>
                <a:ea typeface="MS PGothic" panose="020B0600070205080204" pitchFamily="34" charset="-128"/>
              </a:rPr>
              <a:t>  </a:t>
            </a:r>
            <a:r>
              <a:rPr lang="en-US" altLang="ru-RU" b="1">
                <a:solidFill>
                  <a:srgbClr val="FF0000"/>
                </a:solidFill>
                <a:latin typeface="Calibri" panose="020F0502020204030204" pitchFamily="34" charset="0"/>
                <a:ea typeface="MS PGothic" panose="020B0600070205080204" pitchFamily="34" charset="-128"/>
              </a:rPr>
              <a:t> The special contribution by Russia to the Complex</a:t>
            </a:r>
            <a:r>
              <a:rPr lang="ru-RU" altLang="ru-RU" b="1">
                <a:solidFill>
                  <a:srgbClr val="FF0000"/>
                </a:solidFill>
                <a:latin typeface="Calibri" panose="020F0502020204030204" pitchFamily="34" charset="0"/>
                <a:ea typeface="MS PGothic" panose="020B0600070205080204" pitchFamily="34" charset="-128"/>
              </a:rPr>
              <a:t> </a:t>
            </a:r>
            <a:r>
              <a:rPr lang="en-US" altLang="ru-RU" b="1">
                <a:solidFill>
                  <a:srgbClr val="FF0000"/>
                </a:solidFill>
                <a:latin typeface="Calibri" panose="020F0502020204030204" pitchFamily="34" charset="0"/>
                <a:ea typeface="MS PGothic" panose="020B0600070205080204" pitchFamily="34" charset="-128"/>
              </a:rPr>
              <a:t>NICA</a:t>
            </a:r>
          </a:p>
          <a:p>
            <a:r>
              <a:rPr lang="en-US" altLang="ru-RU" b="1">
                <a:solidFill>
                  <a:srgbClr val="FF0000"/>
                </a:solidFill>
                <a:latin typeface="Calibri" panose="020F0502020204030204" pitchFamily="34" charset="0"/>
                <a:ea typeface="MS PGothic" panose="020B0600070205080204" pitchFamily="34" charset="-128"/>
              </a:rPr>
              <a:t> </a:t>
            </a:r>
            <a:r>
              <a:rPr lang="ru-RU" altLang="ru-RU" b="1">
                <a:solidFill>
                  <a:srgbClr val="FF0000"/>
                </a:solidFill>
                <a:latin typeface="Calibri" panose="020F0502020204030204" pitchFamily="34" charset="0"/>
                <a:ea typeface="MS PGothic" panose="020B0600070205080204" pitchFamily="34" charset="-128"/>
              </a:rPr>
              <a:t>                    </a:t>
            </a:r>
            <a:r>
              <a:rPr lang="en-US" altLang="ru-RU" b="1">
                <a:solidFill>
                  <a:srgbClr val="FF0000"/>
                </a:solidFill>
                <a:latin typeface="Calibri" panose="020F0502020204030204" pitchFamily="34" charset="0"/>
                <a:ea typeface="MS PGothic" panose="020B0600070205080204" pitchFamily="34" charset="-128"/>
              </a:rPr>
              <a:t>8 800 M Rubls</a:t>
            </a:r>
            <a:r>
              <a:rPr lang="ru-RU" altLang="ru-RU" b="1">
                <a:solidFill>
                  <a:srgbClr val="FF0000"/>
                </a:solidFill>
                <a:latin typeface="Calibri" panose="020F0502020204030204" pitchFamily="34" charset="0"/>
                <a:ea typeface="MS PGothic" panose="020B0600070205080204" pitchFamily="34" charset="-128"/>
              </a:rPr>
              <a:t>  ( </a:t>
            </a:r>
            <a:r>
              <a:rPr lang="en-US" altLang="ru-RU" b="1">
                <a:solidFill>
                  <a:srgbClr val="FF0000"/>
                </a:solidFill>
                <a:latin typeface="Calibri" panose="020F0502020204030204" pitchFamily="34" charset="0"/>
                <a:ea typeface="MS PGothic" panose="020B0600070205080204" pitchFamily="34" charset="-128"/>
              </a:rPr>
              <a:t>in the prices of</a:t>
            </a:r>
            <a:r>
              <a:rPr lang="ru-RU" altLang="ru-RU" b="1">
                <a:solidFill>
                  <a:srgbClr val="FF0000"/>
                </a:solidFill>
                <a:latin typeface="Calibri" panose="020F0502020204030204" pitchFamily="34" charset="0"/>
                <a:ea typeface="MS PGothic" panose="020B0600070205080204" pitchFamily="34" charset="-128"/>
              </a:rPr>
              <a:t> 2013  )</a:t>
            </a:r>
          </a:p>
          <a:p>
            <a:r>
              <a:rPr lang="ru-RU" altLang="ru-RU" b="1">
                <a:solidFill>
                  <a:srgbClr val="FF0000"/>
                </a:solidFill>
                <a:latin typeface="Calibri" panose="020F0502020204030204" pitchFamily="34" charset="0"/>
                <a:ea typeface="MS PGothic" panose="020B0600070205080204" pitchFamily="34" charset="-128"/>
              </a:rPr>
              <a:t>    ( 4 837,9 </a:t>
            </a:r>
            <a:r>
              <a:rPr lang="en-US" altLang="ru-RU" b="1">
                <a:solidFill>
                  <a:srgbClr val="FF0000"/>
                </a:solidFill>
                <a:latin typeface="Calibri" panose="020F0502020204030204" pitchFamily="34" charset="0"/>
                <a:ea typeface="MS PGothic" panose="020B0600070205080204" pitchFamily="34" charset="-128"/>
              </a:rPr>
              <a:t>MRubls</a:t>
            </a:r>
            <a:r>
              <a:rPr lang="ru-RU" altLang="ru-RU" b="1">
                <a:solidFill>
                  <a:srgbClr val="FF0000"/>
                </a:solidFill>
                <a:latin typeface="Calibri" panose="020F0502020204030204" pitchFamily="34" charset="0"/>
                <a:ea typeface="MS PGothic" panose="020B0600070205080204" pitchFamily="34" charset="-128"/>
              </a:rPr>
              <a:t>  +  3 962,1 </a:t>
            </a:r>
            <a:r>
              <a:rPr lang="en-US" altLang="ru-RU" b="1">
                <a:solidFill>
                  <a:srgbClr val="FF0000"/>
                </a:solidFill>
                <a:latin typeface="Calibri" panose="020F0502020204030204" pitchFamily="34" charset="0"/>
                <a:ea typeface="MS PGothic" panose="020B0600070205080204" pitchFamily="34" charset="-128"/>
              </a:rPr>
              <a:t>MRubls</a:t>
            </a:r>
            <a:r>
              <a:rPr lang="ru-RU" altLang="ru-RU" b="1">
                <a:solidFill>
                  <a:srgbClr val="FF0000"/>
                </a:solidFill>
                <a:latin typeface="Calibri" panose="020F0502020204030204" pitchFamily="34" charset="0"/>
                <a:ea typeface="MS PGothic" panose="020B0600070205080204" pitchFamily="34" charset="-128"/>
              </a:rPr>
              <a:t> = 8 800 </a:t>
            </a:r>
            <a:r>
              <a:rPr lang="en-US" altLang="ru-RU" b="1">
                <a:solidFill>
                  <a:srgbClr val="FF0000"/>
                </a:solidFill>
                <a:latin typeface="Calibri" panose="020F0502020204030204" pitchFamily="34" charset="0"/>
                <a:ea typeface="MS PGothic" panose="020B0600070205080204" pitchFamily="34" charset="-128"/>
              </a:rPr>
              <a:t>MRubles</a:t>
            </a:r>
            <a:r>
              <a:rPr lang="ru-RU" altLang="ru-RU" b="1">
                <a:solidFill>
                  <a:srgbClr val="FF0000"/>
                </a:solidFill>
                <a:latin typeface="Calibri" panose="020F0502020204030204" pitchFamily="34" charset="0"/>
                <a:ea typeface="MS PGothic" panose="020B0600070205080204" pitchFamily="34" charset="-128"/>
              </a:rPr>
              <a:t> )</a:t>
            </a:r>
            <a:endParaRPr lang="en-US" altLang="ru-RU" b="1">
              <a:solidFill>
                <a:srgbClr val="FF0000"/>
              </a:solidFill>
              <a:latin typeface="Calibri" panose="020F0502020204030204" pitchFamily="34" charset="0"/>
              <a:ea typeface="MS PGothic" panose="020B0600070205080204" pitchFamily="34" charset="-128"/>
            </a:endParaRPr>
          </a:p>
          <a:p>
            <a:r>
              <a:rPr lang="en-US" altLang="ru-RU" b="1">
                <a:solidFill>
                  <a:srgbClr val="FF0000"/>
                </a:solidFill>
                <a:latin typeface="Calibri" panose="020F0502020204030204" pitchFamily="34" charset="0"/>
                <a:ea typeface="MS PGothic" panose="020B0600070205080204" pitchFamily="34" charset="-128"/>
              </a:rPr>
              <a:t>                     </a:t>
            </a:r>
            <a:r>
              <a:rPr lang="ru-RU" altLang="ru-RU" b="1">
                <a:solidFill>
                  <a:srgbClr val="FF0000"/>
                </a:solidFill>
                <a:latin typeface="Calibri" panose="020F0502020204030204" pitchFamily="34" charset="0"/>
                <a:ea typeface="MS PGothic" panose="020B0600070205080204" pitchFamily="34" charset="-128"/>
              </a:rPr>
              <a:t>                      </a:t>
            </a:r>
            <a:r>
              <a:rPr lang="en-US" altLang="ru-RU" b="1">
                <a:solidFill>
                  <a:srgbClr val="FF0000"/>
                </a:solidFill>
                <a:latin typeface="Calibri" panose="020F0502020204030204" pitchFamily="34" charset="0"/>
                <a:ea typeface="MS PGothic" panose="020B0600070205080204" pitchFamily="34" charset="-128"/>
              </a:rPr>
              <a:t>( 2016  -  2020 </a:t>
            </a:r>
            <a:r>
              <a:rPr lang="ru-RU" altLang="ru-RU" b="1">
                <a:solidFill>
                  <a:srgbClr val="FF0000"/>
                </a:solidFill>
                <a:latin typeface="Calibri" panose="020F0502020204030204" pitchFamily="34" charset="0"/>
                <a:ea typeface="MS PGothic" panose="020B0600070205080204" pitchFamily="34" charset="-128"/>
              </a:rPr>
              <a:t>г.г. ) </a:t>
            </a:r>
          </a:p>
        </p:txBody>
      </p:sp>
      <p:sp>
        <p:nvSpPr>
          <p:cNvPr id="27" name="Куб 26"/>
          <p:cNvSpPr/>
          <p:nvPr/>
        </p:nvSpPr>
        <p:spPr>
          <a:xfrm>
            <a:off x="3503613" y="442913"/>
            <a:ext cx="1216025" cy="2511425"/>
          </a:xfrm>
          <a:prstGeom prst="cub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0000"/>
                </a:solidFill>
              </a:rPr>
              <a:t>206,3</a:t>
            </a:r>
          </a:p>
          <a:p>
            <a:pPr algn="ctr" fontAlgn="auto">
              <a:spcBef>
                <a:spcPts val="0"/>
              </a:spcBef>
              <a:spcAft>
                <a:spcPts val="0"/>
              </a:spcAft>
              <a:defRPr/>
            </a:pPr>
            <a:r>
              <a:rPr lang="en-US" dirty="0">
                <a:solidFill>
                  <a:srgbClr val="FF0000"/>
                </a:solidFill>
              </a:rPr>
              <a:t>M$</a:t>
            </a:r>
            <a:endParaRPr lang="ru-RU" dirty="0">
              <a:solidFill>
                <a:srgbClr val="FF0000"/>
              </a:solidFill>
            </a:endParaRPr>
          </a:p>
        </p:txBody>
      </p:sp>
      <p:sp>
        <p:nvSpPr>
          <p:cNvPr id="29" name="Куб 28"/>
          <p:cNvSpPr/>
          <p:nvPr/>
        </p:nvSpPr>
        <p:spPr>
          <a:xfrm>
            <a:off x="5375275" y="442913"/>
            <a:ext cx="1216025" cy="2511425"/>
          </a:xfrm>
          <a:prstGeom prst="cub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0000"/>
                </a:solidFill>
              </a:rPr>
              <a:t>207,3</a:t>
            </a:r>
          </a:p>
          <a:p>
            <a:pPr algn="ctr" fontAlgn="auto">
              <a:spcBef>
                <a:spcPts val="0"/>
              </a:spcBef>
              <a:spcAft>
                <a:spcPts val="0"/>
              </a:spcAft>
              <a:defRPr/>
            </a:pPr>
            <a:r>
              <a:rPr lang="en-US" dirty="0">
                <a:solidFill>
                  <a:srgbClr val="FF0000"/>
                </a:solidFill>
              </a:rPr>
              <a:t>M$</a:t>
            </a:r>
            <a:endParaRPr lang="ru-RU" dirty="0">
              <a:solidFill>
                <a:srgbClr val="FF0000"/>
              </a:solidFill>
            </a:endParaRPr>
          </a:p>
        </p:txBody>
      </p:sp>
      <p:sp>
        <p:nvSpPr>
          <p:cNvPr id="30" name="Куб 29"/>
          <p:cNvSpPr/>
          <p:nvPr/>
        </p:nvSpPr>
        <p:spPr>
          <a:xfrm>
            <a:off x="7319963" y="442913"/>
            <a:ext cx="1216025" cy="2519362"/>
          </a:xfrm>
          <a:prstGeom prst="cub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0000"/>
                </a:solidFill>
              </a:rPr>
              <a:t>205,7</a:t>
            </a:r>
          </a:p>
          <a:p>
            <a:pPr algn="ctr" fontAlgn="auto">
              <a:spcBef>
                <a:spcPts val="0"/>
              </a:spcBef>
              <a:spcAft>
                <a:spcPts val="0"/>
              </a:spcAft>
              <a:defRPr/>
            </a:pPr>
            <a:r>
              <a:rPr lang="en-US" dirty="0">
                <a:solidFill>
                  <a:srgbClr val="FF0000"/>
                </a:solidFill>
              </a:rPr>
              <a:t>M$</a:t>
            </a:r>
            <a:endParaRPr lang="ru-RU" dirty="0">
              <a:solidFill>
                <a:srgbClr val="FF0000"/>
              </a:solidFill>
            </a:endParaRPr>
          </a:p>
        </p:txBody>
      </p:sp>
      <p:sp>
        <p:nvSpPr>
          <p:cNvPr id="161803" name="TextBox 30"/>
          <p:cNvSpPr txBox="1">
            <a:spLocks noChangeArrowheads="1"/>
          </p:cNvSpPr>
          <p:nvPr/>
        </p:nvSpPr>
        <p:spPr bwMode="auto">
          <a:xfrm>
            <a:off x="3863975" y="82550"/>
            <a:ext cx="100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a:solidFill>
                  <a:srgbClr val="000000"/>
                </a:solidFill>
                <a:latin typeface="Calibri" panose="020F0502020204030204" pitchFamily="34" charset="0"/>
                <a:ea typeface="MS PGothic" panose="020B0600070205080204" pitchFamily="34" charset="-128"/>
              </a:rPr>
              <a:t> </a:t>
            </a:r>
            <a:r>
              <a:rPr lang="ru-RU" altLang="ru-RU" sz="2000" b="1">
                <a:solidFill>
                  <a:srgbClr val="000000"/>
                </a:solidFill>
                <a:latin typeface="Calibri" panose="020F0502020204030204" pitchFamily="34" charset="0"/>
                <a:ea typeface="MS PGothic" panose="020B0600070205080204" pitchFamily="34" charset="-128"/>
              </a:rPr>
              <a:t>2017</a:t>
            </a:r>
          </a:p>
        </p:txBody>
      </p:sp>
      <p:sp>
        <p:nvSpPr>
          <p:cNvPr id="161804" name="TextBox 31"/>
          <p:cNvSpPr txBox="1">
            <a:spLocks noChangeArrowheads="1"/>
          </p:cNvSpPr>
          <p:nvPr/>
        </p:nvSpPr>
        <p:spPr bwMode="auto">
          <a:xfrm>
            <a:off x="5735638" y="82550"/>
            <a:ext cx="86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2000" b="1">
                <a:solidFill>
                  <a:srgbClr val="000000"/>
                </a:solidFill>
                <a:latin typeface="Calibri" panose="020F0502020204030204" pitchFamily="34" charset="0"/>
                <a:ea typeface="MS PGothic" panose="020B0600070205080204" pitchFamily="34" charset="-128"/>
              </a:rPr>
              <a:t> 2018</a:t>
            </a:r>
          </a:p>
        </p:txBody>
      </p:sp>
      <p:sp>
        <p:nvSpPr>
          <p:cNvPr id="161805" name="TextBox 32"/>
          <p:cNvSpPr txBox="1">
            <a:spLocks noChangeArrowheads="1"/>
          </p:cNvSpPr>
          <p:nvPr/>
        </p:nvSpPr>
        <p:spPr bwMode="auto">
          <a:xfrm>
            <a:off x="7629525" y="101600"/>
            <a:ext cx="86518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2000" b="1">
                <a:solidFill>
                  <a:srgbClr val="000000"/>
                </a:solidFill>
                <a:latin typeface="Calibri" panose="020F0502020204030204" pitchFamily="34" charset="0"/>
                <a:ea typeface="MS PGothic" panose="020B0600070205080204" pitchFamily="34" charset="-128"/>
              </a:rPr>
              <a:t> 2019</a:t>
            </a:r>
          </a:p>
        </p:txBody>
      </p:sp>
      <p:cxnSp>
        <p:nvCxnSpPr>
          <p:cNvPr id="36" name="Прямая со стрелкой 35"/>
          <p:cNvCxnSpPr/>
          <p:nvPr/>
        </p:nvCxnSpPr>
        <p:spPr>
          <a:xfrm flipV="1">
            <a:off x="1990725" y="369888"/>
            <a:ext cx="0" cy="5976937"/>
          </a:xfrm>
          <a:prstGeom prst="straightConnector1">
            <a:avLst/>
          </a:prstGeom>
          <a:ln w="9525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1807" name="TextBox 14"/>
          <p:cNvSpPr txBox="1">
            <a:spLocks noChangeArrowheads="1"/>
          </p:cNvSpPr>
          <p:nvPr/>
        </p:nvSpPr>
        <p:spPr bwMode="auto">
          <a:xfrm rot="-5400000">
            <a:off x="197643" y="2834482"/>
            <a:ext cx="312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solidFill>
                  <a:srgbClr val="000000"/>
                </a:solidFill>
                <a:ea typeface="MS PGothic" panose="020B0600070205080204" pitchFamily="34" charset="-128"/>
              </a:rPr>
              <a:t> </a:t>
            </a:r>
            <a:r>
              <a:rPr lang="en-US" altLang="ru-RU" b="1">
                <a:solidFill>
                  <a:srgbClr val="7030A0"/>
                </a:solidFill>
                <a:ea typeface="MS PGothic" panose="020B0600070205080204" pitchFamily="34" charset="-128"/>
              </a:rPr>
              <a:t>Prognosis on </a:t>
            </a:r>
            <a:r>
              <a:rPr lang="ru-RU" altLang="ru-RU" b="1">
                <a:solidFill>
                  <a:srgbClr val="7030A0"/>
                </a:solidFill>
                <a:ea typeface="MS PGothic" panose="020B0600070205080204" pitchFamily="34" charset="-128"/>
              </a:rPr>
              <a:t> 2017-2019 </a:t>
            </a:r>
          </a:p>
        </p:txBody>
      </p:sp>
      <p:sp>
        <p:nvSpPr>
          <p:cNvPr id="16" name="Скругленный прямоугольник 15"/>
          <p:cNvSpPr/>
          <p:nvPr/>
        </p:nvSpPr>
        <p:spPr>
          <a:xfrm>
            <a:off x="9259888" y="198438"/>
            <a:ext cx="2787650" cy="814387"/>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sp>
        <p:nvSpPr>
          <p:cNvPr id="17" name="Rectangle 2"/>
          <p:cNvSpPr txBox="1">
            <a:spLocks noChangeArrowheads="1"/>
          </p:cNvSpPr>
          <p:nvPr/>
        </p:nvSpPr>
        <p:spPr>
          <a:xfrm>
            <a:off x="9180513" y="327025"/>
            <a:ext cx="2836862" cy="558800"/>
          </a:xfrm>
          <a:prstGeom prst="rect">
            <a:avLst/>
          </a:prstGeom>
          <a:noFill/>
          <a:ln/>
        </p:spPr>
        <p:txBody>
          <a:bodyPr anchor="ctr">
            <a:normAutofit/>
          </a:bodyPr>
          <a:lstStyle/>
          <a:p>
            <a:pPr algn="ctr" fontAlgn="auto">
              <a:spcBef>
                <a:spcPts val="0"/>
              </a:spcBef>
              <a:spcAft>
                <a:spcPts val="0"/>
              </a:spcAft>
              <a:defRPr/>
            </a:pPr>
            <a:r>
              <a:rPr lang="en-US" sz="2400" b="1" dirty="0">
                <a:solidFill>
                  <a:srgbClr val="FFFF00"/>
                </a:solidFill>
                <a:ea typeface="+mj-ea"/>
              </a:rPr>
              <a:t>JINR Budget </a:t>
            </a:r>
            <a:endParaRPr lang="en-US" sz="2800" b="1" dirty="0">
              <a:solidFill>
                <a:srgbClr val="FFFF00"/>
              </a:solidFill>
              <a:ea typeface="+mj-ea"/>
            </a:endParaRPr>
          </a:p>
        </p:txBody>
      </p:sp>
      <p:sp>
        <p:nvSpPr>
          <p:cNvPr id="161810" name="Номер слайда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5CAD7F-85C5-4FB5-96F5-E926B224391B}" type="slidenum">
              <a:rPr lang="es-ES" altLang="ru-RU">
                <a:solidFill>
                  <a:schemeClr val="bg1"/>
                </a:solidFill>
                <a:latin typeface="Calibri" panose="020F0502020204030204" pitchFamily="34" charset="0"/>
              </a:rPr>
              <a:pPr/>
              <a:t>17</a:t>
            </a:fld>
            <a:endParaRPr lang="es-ES" altLang="ru-RU">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Блок-схема: задержка 5"/>
          <p:cNvSpPr/>
          <p:nvPr/>
        </p:nvSpPr>
        <p:spPr>
          <a:xfrm rot="5400000">
            <a:off x="5556250" y="-5549900"/>
            <a:ext cx="1092200" cy="12192000"/>
          </a:xfrm>
          <a:prstGeom prst="flowChartDelay">
            <a:avLst/>
          </a:prstGeom>
          <a:solidFill>
            <a:srgbClr val="01528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62819" name="Text Box 1"/>
          <p:cNvSpPr txBox="1">
            <a:spLocks noChangeArrowheads="1"/>
          </p:cNvSpPr>
          <p:nvPr/>
        </p:nvSpPr>
        <p:spPr bwMode="auto">
          <a:xfrm>
            <a:off x="-7938" y="-123825"/>
            <a:ext cx="1219993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ctr" eaLnBrk="1" hangingPunct="1">
              <a:buFont typeface="Times New Roman" panose="02020603050405020304" pitchFamily="18" charset="0"/>
              <a:buNone/>
            </a:pPr>
            <a:r>
              <a:rPr lang="en-US" altLang="ru-RU" sz="3500" b="1">
                <a:solidFill>
                  <a:srgbClr val="FFFF00"/>
                </a:solidFill>
                <a:ea typeface="SimSun" panose="02010600030101010101" pitchFamily="2" charset="-122"/>
                <a:sym typeface="Arial" panose="020B0604020202020204" pitchFamily="34" charset="0"/>
              </a:rPr>
              <a:t>JINR metrics</a:t>
            </a:r>
          </a:p>
        </p:txBody>
      </p:sp>
      <p:graphicFrame>
        <p:nvGraphicFramePr>
          <p:cNvPr id="3074" name="Group 2"/>
          <p:cNvGraphicFramePr>
            <a:graphicFrameLocks noGrp="1"/>
          </p:cNvGraphicFramePr>
          <p:nvPr/>
        </p:nvGraphicFramePr>
        <p:xfrm>
          <a:off x="1543050" y="1304925"/>
          <a:ext cx="9078913" cy="2379663"/>
        </p:xfrm>
        <a:graphic>
          <a:graphicData uri="http://schemas.openxmlformats.org/drawingml/2006/table">
            <a:tbl>
              <a:tblPr/>
              <a:tblGrid>
                <a:gridCol w="4540509">
                  <a:extLst>
                    <a:ext uri="{9D8B030D-6E8A-4147-A177-3AD203B41FA5}">
                      <a16:colId xmlns:a16="http://schemas.microsoft.com/office/drawing/2014/main" val="20000"/>
                    </a:ext>
                  </a:extLst>
                </a:gridCol>
                <a:gridCol w="4538404">
                  <a:extLst>
                    <a:ext uri="{9D8B030D-6E8A-4147-A177-3AD203B41FA5}">
                      <a16:colId xmlns:a16="http://schemas.microsoft.com/office/drawing/2014/main" val="20001"/>
                    </a:ext>
                  </a:extLst>
                </a:gridCol>
              </a:tblGrid>
              <a:tr h="454912">
                <a:tc gridSpan="2">
                  <a:txBody>
                    <a:bodyPr/>
                    <a:lstStyle>
                      <a:lvl1pPr>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800">
                          <a:solidFill>
                            <a:srgbClr val="000000"/>
                          </a:solidFill>
                          <a:latin typeface="Calibri" pitchFamily="32" charset="0"/>
                          <a:ea typeface="Droid Sans Fallback" charset="0"/>
                          <a:cs typeface="Droid Sans Fallback" charset="0"/>
                        </a:defRPr>
                      </a:lvl1pPr>
                      <a:lvl2pPr>
                        <a:spcBef>
                          <a:spcPts val="7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400">
                          <a:solidFill>
                            <a:srgbClr val="000000"/>
                          </a:solidFill>
                          <a:latin typeface="Calibri" pitchFamily="32" charset="0"/>
                          <a:ea typeface="Droid Sans Fallback" charset="0"/>
                          <a:cs typeface="Droid Sans Fallback" charset="0"/>
                        </a:defRPr>
                      </a:lvl2pPr>
                      <a:lvl3pPr>
                        <a:spcBef>
                          <a:spcPts val="6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sz="2000">
                          <a:solidFill>
                            <a:srgbClr val="000000"/>
                          </a:solidFill>
                          <a:latin typeface="Calibri" pitchFamily="32" charset="0"/>
                          <a:ea typeface="Droid Sans Fallback" charset="0"/>
                          <a:cs typeface="Droid Sans Fallback" charset="0"/>
                        </a:defRPr>
                      </a:lvl3pPr>
                      <a:lvl4pPr>
                        <a:spcBef>
                          <a:spcPts val="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Calibri" pitchFamily="32" charset="0"/>
                          <a:ea typeface="Droid Sans Fallback" charset="0"/>
                          <a:cs typeface="Droid Sans Fallback" charset="0"/>
                        </a:defRPr>
                      </a:lvl4pPr>
                      <a:lvl5pPr>
                        <a:spcBef>
                          <a:spcPts val="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Calibri" pitchFamily="32" charset="0"/>
                          <a:ea typeface="Droid Sans Fallback" charset="0"/>
                          <a:cs typeface="Droid Sans Fallback" charset="0"/>
                        </a:defRPr>
                      </a:lvl9pPr>
                    </a:lstStyle>
                    <a:p>
                      <a:pPr marL="0" marR="0" lvl="0" indent="0" algn="ctr" defTabSz="457200" rtl="0" eaLnBrk="1" fontAlgn="base" latinLnBrk="0" hangingPunct="1">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kumimoji="0" lang="en-US" altLang="ru-RU" sz="1800" b="1" i="0" u="none" strike="noStrike" cap="none" normalizeH="0" baseline="0" dirty="0" smtClean="0">
                          <a:ln>
                            <a:noFill/>
                          </a:ln>
                          <a:solidFill>
                            <a:schemeClr val="tx1"/>
                          </a:solidFill>
                          <a:effectLst/>
                          <a:latin typeface="Calibri" panose="020F0502020204030204" pitchFamily="34" charset="0"/>
                          <a:ea typeface="DejaVu Sans" charset="0"/>
                          <a:cs typeface="Calibri" panose="020F0502020204030204" pitchFamily="34" charset="0"/>
                        </a:rPr>
                        <a:t>JINR publication statistics</a:t>
                      </a:r>
                    </a:p>
                  </a:txBody>
                  <a:tcPr marL="89982" marR="89982" marT="48331" marB="35101"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E6E6E6"/>
                    </a:solidFill>
                  </a:tcPr>
                </a:tc>
                <a:tc hMerge="1">
                  <a:txBody>
                    <a:bodyPr/>
                    <a:lstStyle/>
                    <a:p>
                      <a:endParaRPr lang="ru-RU"/>
                    </a:p>
                  </a:txBody>
                  <a:tcPr/>
                </a:tc>
                <a:extLst>
                  <a:ext uri="{0D108BD9-81ED-4DB2-BD59-A6C34878D82A}">
                    <a16:rowId xmlns:a16="http://schemas.microsoft.com/office/drawing/2014/main" val="10000"/>
                  </a:ext>
                </a:extLst>
              </a:tr>
              <a:tr h="329419">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Droid Sans Fallback" charset="0"/>
                          <a:cs typeface="Droid Sans Fallback" charset="0"/>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Droid Sans Fallback" charset="0"/>
                          <a:cs typeface="Droid Sans Fallback" charset="0"/>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Droid Sans Fallback" charset="0"/>
                          <a:cs typeface="Droid Sans Fallback" charset="0"/>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9pPr>
                    </a:lstStyle>
                    <a:p>
                      <a:pPr marL="0" marR="0" lvl="0" indent="0" algn="ctr" defTabSz="457200" rtl="0" eaLnBrk="1" fontAlgn="base" latinLnBrk="0" hangingPunct="1">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rPr>
                        <a:t>201</a:t>
                      </a:r>
                      <a:r>
                        <a:rPr kumimoji="0" lang="ru-RU"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rPr>
                        <a:t>1</a:t>
                      </a:r>
                      <a:r>
                        <a:rPr kumimoji="0" lang="en-US"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rPr>
                        <a:t> – 201</a:t>
                      </a:r>
                      <a:r>
                        <a:rPr kumimoji="0" lang="ru-RU"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rPr>
                        <a:t>7</a:t>
                      </a:r>
                      <a:endParaRPr kumimoji="0" lang="en-US"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endParaRPr>
                    </a:p>
                  </a:txBody>
                  <a:tcPr marL="89982" marR="89982" marT="35101" marB="35101"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Droid Sans Fallback" charset="0"/>
                          <a:cs typeface="Droid Sans Fallback" charset="0"/>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Droid Sans Fallback" charset="0"/>
                          <a:cs typeface="Droid Sans Fallback" charset="0"/>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Droid Sans Fallback" charset="0"/>
                          <a:cs typeface="Droid Sans Fallback" charset="0"/>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9pPr>
                    </a:lstStyle>
                    <a:p>
                      <a:pPr marL="0" marR="0" lvl="0" indent="0" algn="ctr" defTabSz="457200" rtl="0" eaLnBrk="1" fontAlgn="base" latinLnBrk="0" hangingPunct="1">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rPr>
                        <a:t>201</a:t>
                      </a:r>
                      <a:r>
                        <a:rPr kumimoji="0" lang="ru-RU"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rPr>
                        <a:t>7</a:t>
                      </a:r>
                      <a:endParaRPr kumimoji="0" lang="en-US"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endParaRPr>
                    </a:p>
                  </a:txBody>
                  <a:tcPr marL="89982" marR="89982" marT="35101" marB="35101"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1"/>
                  </a:ext>
                </a:extLst>
              </a:tr>
              <a:tr h="1595332">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Droid Sans Fallback" charset="0"/>
                          <a:cs typeface="Droid Sans Fallback" charset="0"/>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Droid Sans Fallback" charset="0"/>
                          <a:cs typeface="Droid Sans Fallback" charset="0"/>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Droid Sans Fallback" charset="0"/>
                          <a:cs typeface="Droid Sans Fallback" charset="0"/>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9pPr>
                    </a:lstStyle>
                    <a:p>
                      <a:pPr marL="0" marR="0" lvl="0" indent="0" algn="l" defTabSz="457200" rtl="0" eaLnBrk="1" fontAlgn="base" latinLnBrk="0" hangingPunct="1">
                        <a:lnSpc>
                          <a:spcPct val="83000"/>
                        </a:lnSpc>
                        <a:spcBef>
                          <a:spcPts val="12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Total number of publications: 8 178</a:t>
                      </a:r>
                      <a:endParaRPr kumimoji="0" lang="ru-RU"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Total number of citations:   97 711 </a:t>
                      </a:r>
                      <a:endParaRPr kumimoji="0" lang="ru-RU"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Excluding self-citations:       77 861 </a:t>
                      </a:r>
                      <a:endParaRPr kumimoji="0" lang="ru-RU"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Average citations per article:  11,95 </a:t>
                      </a:r>
                      <a:endParaRPr kumimoji="0" lang="ru-RU"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h-index: 106</a:t>
                      </a:r>
                      <a:endParaRPr kumimoji="0" lang="ru-RU"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endParaRPr>
                    </a:p>
                  </a:txBody>
                  <a:tcPr marL="68745" marR="68745" marT="0" marB="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Droid Sans Fallback" charset="0"/>
                          <a:cs typeface="Droid Sans Fallback" charset="0"/>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Droid Sans Fallback" charset="0"/>
                          <a:cs typeface="Droid Sans Fallback" charset="0"/>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Droid Sans Fallback" charset="0"/>
                          <a:cs typeface="Droid Sans Fallback" charset="0"/>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9pPr>
                    </a:lstStyle>
                    <a:p>
                      <a:pPr marL="0" marR="0" lvl="0" indent="0" algn="l" defTabSz="457200" rtl="0" eaLnBrk="1" fontAlgn="base" latinLnBrk="0" hangingPunct="1">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cs typeface="Times New Roman" pitchFamily="16" charset="0"/>
                        </a:rPr>
                        <a:t>Total number of publications: 1 260 </a:t>
                      </a:r>
                      <a:endParaRPr kumimoji="0" lang="ru-RU" altLang="ru-RU" sz="1600" b="1" i="0" u="none" strike="noStrike" cap="none" normalizeH="0" baseline="0" dirty="0" smtClean="0">
                        <a:ln>
                          <a:noFill/>
                        </a:ln>
                        <a:solidFill>
                          <a:srgbClr val="000000"/>
                        </a:solidFill>
                        <a:effectLst/>
                        <a:latin typeface="Calibri" pitchFamily="32" charset="0"/>
                        <a:cs typeface="Times New Roman" pitchFamily="16" charset="0"/>
                      </a:endParaRPr>
                    </a:p>
                    <a:p>
                      <a:pPr marL="0" marR="0" lvl="0" indent="0" algn="l" defTabSz="457200" rtl="0" eaLnBrk="1" fontAlgn="base" latinLnBrk="0" hangingPunct="1">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cs typeface="Times New Roman" pitchFamily="16" charset="0"/>
                        </a:rPr>
                        <a:t>Total number of citations: 1 202 </a:t>
                      </a:r>
                      <a:endParaRPr kumimoji="0" lang="ru-RU" altLang="ru-RU" sz="1600" b="1" i="0" u="none" strike="noStrike" cap="none" normalizeH="0" baseline="0" dirty="0" smtClean="0">
                        <a:ln>
                          <a:noFill/>
                        </a:ln>
                        <a:solidFill>
                          <a:srgbClr val="000000"/>
                        </a:solidFill>
                        <a:effectLst/>
                        <a:latin typeface="Calibri" pitchFamily="32" charset="0"/>
                        <a:cs typeface="Times New Roman" pitchFamily="16"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cs typeface="Times New Roman" pitchFamily="16" charset="0"/>
                        </a:rPr>
                        <a:t>Excluding self-citations:         837        </a:t>
                      </a:r>
                      <a:endParaRPr kumimoji="0" lang="ru-RU" altLang="ru-RU" sz="1600" b="1" i="0" u="none" strike="noStrike" cap="none" normalizeH="0" baseline="0" dirty="0" smtClean="0">
                        <a:ln>
                          <a:noFill/>
                        </a:ln>
                        <a:solidFill>
                          <a:srgbClr val="000000"/>
                        </a:solidFill>
                        <a:effectLst/>
                        <a:latin typeface="Calibri" pitchFamily="32" charset="0"/>
                        <a:cs typeface="Times New Roman" pitchFamily="16"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cs typeface="Times New Roman" pitchFamily="16" charset="0"/>
                        </a:rPr>
                        <a:t>Average citations per article:  0,95 </a:t>
                      </a:r>
                      <a:endParaRPr kumimoji="0" lang="ru-RU" altLang="ru-RU" sz="1600" b="1" i="0" u="none" strike="noStrike" cap="none" normalizeH="0" baseline="0" dirty="0" smtClean="0">
                        <a:ln>
                          <a:noFill/>
                        </a:ln>
                        <a:solidFill>
                          <a:srgbClr val="000000"/>
                        </a:solidFill>
                        <a:effectLst/>
                        <a:latin typeface="Calibri" pitchFamily="32" charset="0"/>
                        <a:cs typeface="Times New Roman" pitchFamily="16"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cs typeface="Times New Roman" pitchFamily="16" charset="0"/>
                        </a:rPr>
                        <a:t>h-index:  14</a:t>
                      </a:r>
                      <a:endParaRPr kumimoji="0" lang="ru-RU" altLang="ru-RU" sz="1600" b="1" i="0" u="none" strike="noStrike" cap="none" normalizeH="0" baseline="0" dirty="0" smtClean="0">
                        <a:ln>
                          <a:noFill/>
                        </a:ln>
                        <a:solidFill>
                          <a:srgbClr val="000000"/>
                        </a:solidFill>
                        <a:effectLst/>
                        <a:latin typeface="Calibri" pitchFamily="32" charset="0"/>
                        <a:cs typeface="Times New Roman" pitchFamily="16" charset="0"/>
                      </a:endParaRPr>
                    </a:p>
                  </a:txBody>
                  <a:tcPr marL="89982" marR="89982" marT="35101" marB="35101"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2"/>
                  </a:ext>
                </a:extLst>
              </a:tr>
            </a:tbl>
          </a:graphicData>
        </a:graphic>
      </p:graphicFrame>
      <p:graphicFrame>
        <p:nvGraphicFramePr>
          <p:cNvPr id="3095" name="Group 23"/>
          <p:cNvGraphicFramePr>
            <a:graphicFrameLocks noGrp="1"/>
          </p:cNvGraphicFramePr>
          <p:nvPr/>
        </p:nvGraphicFramePr>
        <p:xfrm>
          <a:off x="1543050" y="3895725"/>
          <a:ext cx="9091613" cy="2528888"/>
        </p:xfrm>
        <a:graphic>
          <a:graphicData uri="http://schemas.openxmlformats.org/drawingml/2006/table">
            <a:tbl>
              <a:tblPr/>
              <a:tblGrid>
                <a:gridCol w="4435188">
                  <a:extLst>
                    <a:ext uri="{9D8B030D-6E8A-4147-A177-3AD203B41FA5}">
                      <a16:colId xmlns:a16="http://schemas.microsoft.com/office/drawing/2014/main" val="20000"/>
                    </a:ext>
                  </a:extLst>
                </a:gridCol>
                <a:gridCol w="4656425">
                  <a:extLst>
                    <a:ext uri="{9D8B030D-6E8A-4147-A177-3AD203B41FA5}">
                      <a16:colId xmlns:a16="http://schemas.microsoft.com/office/drawing/2014/main" val="20001"/>
                    </a:ext>
                  </a:extLst>
                </a:gridCol>
              </a:tblGrid>
              <a:tr h="389272">
                <a:tc gridSpan="2">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Droid Sans Fallback" charset="0"/>
                          <a:cs typeface="Droid Sans Fallback" charset="0"/>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Droid Sans Fallback" charset="0"/>
                          <a:cs typeface="Droid Sans Fallback" charset="0"/>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Droid Sans Fallback" charset="0"/>
                          <a:cs typeface="Droid Sans Fallback" charset="0"/>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rPr>
                        <a:t>201</a:t>
                      </a:r>
                      <a:r>
                        <a:rPr kumimoji="0" lang="ru-RU"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rPr>
                        <a:t>7</a:t>
                      </a:r>
                      <a:r>
                        <a:rPr kumimoji="0" lang="en-US" altLang="ru-RU" sz="1600" b="1" i="0" u="none" strike="noStrike" cap="none" normalizeH="0" baseline="0" dirty="0" smtClean="0">
                          <a:ln>
                            <a:noFill/>
                          </a:ln>
                          <a:solidFill>
                            <a:srgbClr val="FF0000"/>
                          </a:solidFill>
                          <a:effectLst/>
                          <a:latin typeface="Calibri" pitchFamily="32" charset="0"/>
                          <a:ea typeface="Droid Sans Fallback" charset="0"/>
                          <a:cs typeface="Droid Sans Fallback" charset="0"/>
                        </a:rPr>
                        <a:t>:</a:t>
                      </a: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  JINR in comparison with CERN</a:t>
                      </a:r>
                    </a:p>
                  </a:txBody>
                  <a:tcPr marL="90009" marR="90009" marT="67143" marB="35057"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CFE7E5"/>
                    </a:solidFill>
                  </a:tcPr>
                </a:tc>
                <a:tc hMerge="1">
                  <a:txBody>
                    <a:bodyPr/>
                    <a:lstStyle/>
                    <a:p>
                      <a:endParaRPr lang="ru-RU"/>
                    </a:p>
                  </a:txBody>
                  <a:tcPr/>
                </a:tc>
                <a:extLst>
                  <a:ext uri="{0D108BD9-81ED-4DB2-BD59-A6C34878D82A}">
                    <a16:rowId xmlns:a16="http://schemas.microsoft.com/office/drawing/2014/main" val="10000"/>
                  </a:ext>
                </a:extLst>
              </a:tr>
              <a:tr h="413243">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Droid Sans Fallback" charset="0"/>
                          <a:cs typeface="Droid Sans Fallback" charset="0"/>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Droid Sans Fallback" charset="0"/>
                          <a:cs typeface="Droid Sans Fallback" charset="0"/>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Droid Sans Fallback" charset="0"/>
                          <a:cs typeface="Droid Sans Fallback" charset="0"/>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9pPr>
                    </a:lstStyle>
                    <a:p>
                      <a:pPr marL="0" marR="0" lvl="0" indent="0" algn="ctr" defTabSz="457200" rtl="0" eaLnBrk="1" fontAlgn="base" latinLnBrk="0" hangingPunct="1">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JINR</a:t>
                      </a:r>
                    </a:p>
                  </a:txBody>
                  <a:tcPr marL="90009" marR="90009" marT="35057" marB="35057"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CFE7E5"/>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Droid Sans Fallback" charset="0"/>
                          <a:cs typeface="Droid Sans Fallback" charset="0"/>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Droid Sans Fallback" charset="0"/>
                          <a:cs typeface="Droid Sans Fallback" charset="0"/>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Droid Sans Fallback" charset="0"/>
                          <a:cs typeface="Droid Sans Fallback" charset="0"/>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9pPr>
                    </a:lstStyle>
                    <a:p>
                      <a:pPr marL="0" marR="0" lvl="0" indent="0" algn="ctr" defTabSz="457200" rtl="0" eaLnBrk="1" fontAlgn="base" latinLnBrk="0" hangingPunct="1">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80"/>
                          </a:solidFill>
                          <a:effectLst/>
                          <a:latin typeface="Calibri" pitchFamily="32" charset="0"/>
                          <a:ea typeface="Droid Sans Fallback" charset="0"/>
                          <a:cs typeface="Droid Sans Fallback" charset="0"/>
                        </a:rPr>
                        <a:t>CERN</a:t>
                      </a:r>
                    </a:p>
                  </a:txBody>
                  <a:tcPr marL="90009" marR="90009" marT="35057" marB="35057"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CFE7E5"/>
                    </a:solidFill>
                  </a:tcPr>
                </a:tc>
                <a:extLst>
                  <a:ext uri="{0D108BD9-81ED-4DB2-BD59-A6C34878D82A}">
                    <a16:rowId xmlns:a16="http://schemas.microsoft.com/office/drawing/2014/main" val="10001"/>
                  </a:ext>
                </a:extLst>
              </a:tr>
              <a:tr h="1726374">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Droid Sans Fallback" charset="0"/>
                          <a:cs typeface="Droid Sans Fallback" charset="0"/>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Droid Sans Fallback" charset="0"/>
                          <a:cs typeface="Droid Sans Fallback" charset="0"/>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Droid Sans Fallback" charset="0"/>
                          <a:cs typeface="Droid Sans Fallback" charset="0"/>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9pPr>
                    </a:lstStyle>
                    <a:p>
                      <a:pPr marL="0" marR="0" lvl="0" indent="0" algn="l" defTabSz="457200" rtl="0" eaLnBrk="1" fontAlgn="base" latinLnBrk="0" hangingPunct="1">
                        <a:lnSpc>
                          <a:spcPct val="83000"/>
                        </a:lnSpc>
                        <a:spcBef>
                          <a:spcPts val="12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Total number of publications: 1 260 </a:t>
                      </a: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Total number of citations:  1 202 </a:t>
                      </a: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Excluding self-citations:  837 </a:t>
                      </a:r>
                      <a:endParaRPr kumimoji="0" lang="ru-RU"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rPr>
                        <a:t>Average citations per article: 0,95 </a:t>
                      </a:r>
                      <a:endParaRPr kumimoji="0" lang="ru-RU"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smtClean="0">
                          <a:ln>
                            <a:noFill/>
                          </a:ln>
                          <a:solidFill>
                            <a:srgbClr val="000000"/>
                          </a:solidFill>
                          <a:effectLst/>
                          <a:latin typeface="Calibri" pitchFamily="32" charset="0"/>
                          <a:ea typeface="Droid Sans Fallback" charset="0"/>
                          <a:cs typeface="Droid Sans Fallback" charset="0"/>
                        </a:rPr>
                        <a:t>h-index: 14</a:t>
                      </a: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ru-RU" altLang="ru-RU" sz="1600" b="1" i="0" u="none" strike="noStrike" cap="none" normalizeH="0" baseline="0" dirty="0" smtClean="0">
                        <a:ln>
                          <a:noFill/>
                        </a:ln>
                        <a:solidFill>
                          <a:srgbClr val="000000"/>
                        </a:solidFill>
                        <a:effectLst/>
                        <a:latin typeface="Calibri" pitchFamily="32" charset="0"/>
                        <a:ea typeface="Droid Sans Fallback" charset="0"/>
                        <a:cs typeface="Droid Sans Fallback" charset="0"/>
                      </a:endParaRPr>
                    </a:p>
                  </a:txBody>
                  <a:tcPr marL="68767" marR="68767" marT="0" marB="0"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CFE7E5"/>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Droid Sans Fallback" charset="0"/>
                          <a:cs typeface="Droid Sans Fallback" charset="0"/>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Droid Sans Fallback" charset="0"/>
                          <a:cs typeface="Droid Sans Fallback" charset="0"/>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Droid Sans Fallback" charset="0"/>
                          <a:cs typeface="Droid Sans Fallback" charset="0"/>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5pPr>
                      <a:lvl6pPr marL="25146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6pPr>
                      <a:lvl7pPr marL="29718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7pPr>
                      <a:lvl8pPr marL="34290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8pPr>
                      <a:lvl9pPr marL="3886200" indent="-228600" defTabSz="457200" fontAlgn="base">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itchFamily="32" charset="0"/>
                          <a:ea typeface="Droid Sans Fallback" charset="0"/>
                          <a:cs typeface="Droid Sans Fallback" charset="0"/>
                        </a:defRPr>
                      </a:lvl9pPr>
                    </a:lstStyle>
                    <a:p>
                      <a:pPr marL="0" marR="0" lvl="0" indent="0" algn="l" defTabSz="457200" rtl="0" eaLnBrk="1" fontAlgn="base" latinLnBrk="0" hangingPunct="1">
                        <a:lnSpc>
                          <a:spcPct val="8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80"/>
                          </a:solidFill>
                          <a:effectLst/>
                          <a:latin typeface="Calibri" pitchFamily="32" charset="0"/>
                          <a:cs typeface="Times New Roman" pitchFamily="16" charset="0"/>
                        </a:rPr>
                        <a:t>Total number of publications: 1 287</a:t>
                      </a:r>
                      <a:endParaRPr kumimoji="0" lang="ru-RU" altLang="ru-RU" sz="1600" b="1" i="0" u="none" strike="noStrike" cap="none" normalizeH="0" baseline="0" dirty="0" smtClean="0">
                        <a:ln>
                          <a:noFill/>
                        </a:ln>
                        <a:solidFill>
                          <a:srgbClr val="000080"/>
                        </a:solidFill>
                        <a:effectLst/>
                        <a:latin typeface="Calibri" pitchFamily="32" charset="0"/>
                        <a:cs typeface="Times New Roman" pitchFamily="16"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80"/>
                          </a:solidFill>
                          <a:effectLst/>
                          <a:latin typeface="Calibri" pitchFamily="32" charset="0"/>
                          <a:cs typeface="Times New Roman" pitchFamily="16" charset="0"/>
                        </a:rPr>
                        <a:t>Total number of citations:  1 694</a:t>
                      </a:r>
                      <a:endParaRPr kumimoji="0" lang="ru-RU" altLang="ru-RU" sz="1600" b="1" i="0" u="none" strike="noStrike" cap="none" normalizeH="0" baseline="0" dirty="0" smtClean="0">
                        <a:ln>
                          <a:noFill/>
                        </a:ln>
                        <a:solidFill>
                          <a:srgbClr val="000080"/>
                        </a:solidFill>
                        <a:effectLst/>
                        <a:latin typeface="Calibri" pitchFamily="32" charset="0"/>
                        <a:cs typeface="Times New Roman" pitchFamily="16"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80"/>
                          </a:solidFill>
                          <a:effectLst/>
                          <a:latin typeface="Calibri" pitchFamily="32" charset="0"/>
                          <a:cs typeface="Times New Roman" pitchFamily="16" charset="0"/>
                        </a:rPr>
                        <a:t>Excluding self-citations:  1 226</a:t>
                      </a:r>
                      <a:endParaRPr kumimoji="0" lang="ru-RU" altLang="ru-RU" sz="1600" b="1" i="0" u="none" strike="noStrike" cap="none" normalizeH="0" baseline="0" dirty="0" smtClean="0">
                        <a:ln>
                          <a:noFill/>
                        </a:ln>
                        <a:solidFill>
                          <a:srgbClr val="000080"/>
                        </a:solidFill>
                        <a:effectLst/>
                        <a:latin typeface="Calibri" pitchFamily="32" charset="0"/>
                        <a:cs typeface="Times New Roman" pitchFamily="16"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80"/>
                          </a:solidFill>
                          <a:effectLst/>
                          <a:latin typeface="Calibri" pitchFamily="32" charset="0"/>
                          <a:cs typeface="Times New Roman" pitchFamily="16" charset="0"/>
                        </a:rPr>
                        <a:t>Average citations per article: 1,32</a:t>
                      </a:r>
                      <a:endParaRPr kumimoji="0" lang="ru-RU" altLang="ru-RU" sz="1600" b="1" i="0" u="none" strike="noStrike" cap="none" normalizeH="0" baseline="0" dirty="0" smtClean="0">
                        <a:ln>
                          <a:noFill/>
                        </a:ln>
                        <a:solidFill>
                          <a:srgbClr val="000080"/>
                        </a:solidFill>
                        <a:effectLst/>
                        <a:latin typeface="Calibri" pitchFamily="32" charset="0"/>
                        <a:cs typeface="Times New Roman" pitchFamily="16" charset="0"/>
                      </a:endParaRPr>
                    </a:p>
                    <a:p>
                      <a:pPr marL="0" marR="0" lvl="0" indent="0" algn="l" defTabSz="457200" rtl="0" eaLnBrk="1" fontAlgn="base" latinLnBrk="0" hangingPunct="1">
                        <a:lnSpc>
                          <a:spcPct val="12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ru-RU" sz="1600" b="1" i="0" u="none" strike="noStrike" cap="none" normalizeH="0" baseline="0" dirty="0" smtClean="0">
                          <a:ln>
                            <a:noFill/>
                          </a:ln>
                          <a:solidFill>
                            <a:srgbClr val="000080"/>
                          </a:solidFill>
                          <a:effectLst/>
                          <a:latin typeface="Calibri" pitchFamily="32" charset="0"/>
                          <a:cs typeface="Times New Roman" pitchFamily="16" charset="0"/>
                        </a:rPr>
                        <a:t>h-index:  15</a:t>
                      </a:r>
                      <a:endParaRPr kumimoji="0" lang="ru-RU" altLang="ru-RU" sz="1600" b="1" i="0" u="none" strike="noStrike" cap="none" normalizeH="0" baseline="0" dirty="0" smtClean="0">
                        <a:ln>
                          <a:noFill/>
                        </a:ln>
                        <a:solidFill>
                          <a:srgbClr val="000080"/>
                        </a:solidFill>
                        <a:effectLst/>
                        <a:latin typeface="Calibri" pitchFamily="32" charset="0"/>
                        <a:cs typeface="Times New Roman" pitchFamily="16" charset="0"/>
                      </a:endParaRPr>
                    </a:p>
                  </a:txBody>
                  <a:tcPr marL="90009" marR="90009" marT="35057" marB="35057"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solidFill>
                      <a:srgbClr val="CFE7E5"/>
                    </a:solidFill>
                  </a:tcPr>
                </a:tc>
                <a:extLst>
                  <a:ext uri="{0D108BD9-81ED-4DB2-BD59-A6C34878D82A}">
                    <a16:rowId xmlns:a16="http://schemas.microsoft.com/office/drawing/2014/main" val="10002"/>
                  </a:ext>
                </a:extLst>
              </a:tr>
            </a:tbl>
          </a:graphicData>
        </a:graphic>
      </p:graphicFrame>
      <p:sp>
        <p:nvSpPr>
          <p:cNvPr id="162846" name="Прямоугольник 1"/>
          <p:cNvSpPr>
            <a:spLocks noChangeArrowheads="1"/>
          </p:cNvSpPr>
          <p:nvPr/>
        </p:nvSpPr>
        <p:spPr bwMode="auto">
          <a:xfrm>
            <a:off x="6350" y="581025"/>
            <a:ext cx="121999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Times New Roman" panose="02020603050405020304" pitchFamily="18" charset="0"/>
              <a:buNone/>
            </a:pPr>
            <a:r>
              <a:rPr lang="en-US" altLang="ru-RU" sz="2300" b="1">
                <a:solidFill>
                  <a:schemeClr val="bg1"/>
                </a:solidFill>
                <a:ea typeface="SimSun" panose="02010600030101010101" pitchFamily="2" charset="-122"/>
                <a:sym typeface="Arial" panose="020B0604020202020204" pitchFamily="34" charset="0"/>
              </a:rPr>
              <a:t>Web of Science®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588" y="6210300"/>
            <a:ext cx="121920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 name="Прямоугольник 3"/>
          <p:cNvSpPr/>
          <p:nvPr/>
        </p:nvSpPr>
        <p:spPr>
          <a:xfrm>
            <a:off x="0" y="0"/>
            <a:ext cx="12192000" cy="360363"/>
          </a:xfrm>
          <a:prstGeom prst="rect">
            <a:avLst/>
          </a:prstGeom>
          <a:solidFill>
            <a:srgbClr val="0152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aphicFrame>
        <p:nvGraphicFramePr>
          <p:cNvPr id="2" name="Таблица 1"/>
          <p:cNvGraphicFramePr>
            <a:graphicFrameLocks noGrp="1"/>
          </p:cNvGraphicFramePr>
          <p:nvPr/>
        </p:nvGraphicFramePr>
        <p:xfrm>
          <a:off x="361950" y="411163"/>
          <a:ext cx="3678238" cy="4297362"/>
        </p:xfrm>
        <a:graphic>
          <a:graphicData uri="http://schemas.openxmlformats.org/drawingml/2006/table">
            <a:tbl>
              <a:tblPr firstRow="1" firstCol="1" bandRow="1">
                <a:tableStyleId>{69CF1AB2-1976-4502-BF36-3FF5EA218861}</a:tableStyleId>
              </a:tblPr>
              <a:tblGrid>
                <a:gridCol w="2022672">
                  <a:extLst>
                    <a:ext uri="{9D8B030D-6E8A-4147-A177-3AD203B41FA5}">
                      <a16:colId xmlns:a16="http://schemas.microsoft.com/office/drawing/2014/main" val="20000"/>
                    </a:ext>
                  </a:extLst>
                </a:gridCol>
                <a:gridCol w="1655566">
                  <a:extLst>
                    <a:ext uri="{9D8B030D-6E8A-4147-A177-3AD203B41FA5}">
                      <a16:colId xmlns:a16="http://schemas.microsoft.com/office/drawing/2014/main" val="20001"/>
                    </a:ext>
                  </a:extLst>
                </a:gridCol>
              </a:tblGrid>
              <a:tr h="446336">
                <a:tc>
                  <a:txBody>
                    <a:bodyPr/>
                    <a:lstStyle/>
                    <a:p>
                      <a:pPr algn="ctr">
                        <a:lnSpc>
                          <a:spcPct val="100000"/>
                        </a:lnSpc>
                        <a:spcAft>
                          <a:spcPts val="0"/>
                        </a:spcAft>
                      </a:pPr>
                      <a:r>
                        <a:rPr lang="ru-RU" sz="1200" dirty="0" smtClean="0">
                          <a:solidFill>
                            <a:srgbClr val="C00000"/>
                          </a:solidFill>
                          <a:effectLst/>
                        </a:rPr>
                        <a:t>JINR</a:t>
                      </a:r>
                      <a:r>
                        <a:rPr lang="en-US" sz="1200" dirty="0" smtClean="0">
                          <a:solidFill>
                            <a:srgbClr val="C00000"/>
                          </a:solidFill>
                          <a:effectLst/>
                        </a:rPr>
                        <a:t> </a:t>
                      </a:r>
                      <a:r>
                        <a:rPr lang="ru-RU" sz="1200" dirty="0" err="1" smtClean="0">
                          <a:solidFill>
                            <a:srgbClr val="C00000"/>
                          </a:solidFill>
                          <a:effectLst/>
                        </a:rPr>
                        <a:t>Member</a:t>
                      </a:r>
                      <a:r>
                        <a:rPr lang="ru-RU" sz="1200" dirty="0" smtClean="0">
                          <a:solidFill>
                            <a:srgbClr val="C00000"/>
                          </a:solidFill>
                          <a:effectLst/>
                        </a:rPr>
                        <a:t> </a:t>
                      </a:r>
                      <a:r>
                        <a:rPr lang="ru-RU" sz="1200" dirty="0" err="1">
                          <a:solidFill>
                            <a:srgbClr val="C00000"/>
                          </a:solidFill>
                          <a:effectLst/>
                        </a:rPr>
                        <a:t>States</a:t>
                      </a:r>
                      <a:endParaRPr lang="ru-RU" sz="1200" dirty="0">
                        <a:solidFill>
                          <a:srgbClr val="C00000"/>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00000"/>
                        </a:lnSpc>
                        <a:spcAft>
                          <a:spcPts val="0"/>
                        </a:spcAft>
                      </a:pPr>
                      <a:r>
                        <a:rPr lang="en-US" sz="1200" dirty="0">
                          <a:solidFill>
                            <a:srgbClr val="C00000"/>
                          </a:solidFill>
                          <a:effectLst/>
                        </a:rPr>
                        <a:t>Number of Publications</a:t>
                      </a:r>
                      <a:endParaRPr lang="ru-RU" sz="1200" dirty="0">
                        <a:solidFill>
                          <a:srgbClr val="C00000"/>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0"/>
                  </a:ext>
                </a:extLst>
              </a:tr>
              <a:tr h="240689">
                <a:tc>
                  <a:txBody>
                    <a:bodyPr/>
                    <a:lstStyle/>
                    <a:p>
                      <a:pPr>
                        <a:lnSpc>
                          <a:spcPct val="115000"/>
                        </a:lnSpc>
                        <a:spcAft>
                          <a:spcPts val="0"/>
                        </a:spcAft>
                        <a:tabLst>
                          <a:tab pos="1620520" algn="l"/>
                        </a:tabLst>
                      </a:pPr>
                      <a:r>
                        <a:rPr lang="ru-RU" sz="1200">
                          <a:solidFill>
                            <a:srgbClr val="3333CC"/>
                          </a:solidFill>
                          <a:effectLst/>
                        </a:rPr>
                        <a:t>ARMENIA</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b="1" dirty="0">
                          <a:solidFill>
                            <a:srgbClr val="3333CC"/>
                          </a:solidFill>
                          <a:effectLst/>
                        </a:rPr>
                        <a:t>261</a:t>
                      </a:r>
                      <a:endParaRPr lang="ru-RU" sz="1200" b="1"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1"/>
                  </a:ext>
                </a:extLst>
              </a:tr>
              <a:tr h="240689">
                <a:tc>
                  <a:txBody>
                    <a:bodyPr/>
                    <a:lstStyle/>
                    <a:p>
                      <a:pPr>
                        <a:lnSpc>
                          <a:spcPct val="115000"/>
                        </a:lnSpc>
                        <a:spcAft>
                          <a:spcPts val="0"/>
                        </a:spcAft>
                        <a:tabLst>
                          <a:tab pos="1620520" algn="l"/>
                        </a:tabLst>
                      </a:pPr>
                      <a:r>
                        <a:rPr lang="ru-RU" sz="1200">
                          <a:solidFill>
                            <a:srgbClr val="3333CC"/>
                          </a:solidFill>
                          <a:effectLst/>
                        </a:rPr>
                        <a:t>AZERBAIJAN</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dirty="0">
                          <a:solidFill>
                            <a:srgbClr val="3333CC"/>
                          </a:solidFill>
                          <a:effectLst/>
                        </a:rPr>
                        <a:t>118</a:t>
                      </a:r>
                      <a:endParaRPr lang="ru-RU" sz="1200"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2"/>
                  </a:ext>
                </a:extLst>
              </a:tr>
              <a:tr h="240689">
                <a:tc>
                  <a:txBody>
                    <a:bodyPr/>
                    <a:lstStyle/>
                    <a:p>
                      <a:pPr>
                        <a:lnSpc>
                          <a:spcPct val="115000"/>
                        </a:lnSpc>
                        <a:spcAft>
                          <a:spcPts val="0"/>
                        </a:spcAft>
                        <a:tabLst>
                          <a:tab pos="1620520" algn="l"/>
                        </a:tabLst>
                      </a:pPr>
                      <a:r>
                        <a:rPr lang="ru-RU" sz="1200">
                          <a:solidFill>
                            <a:srgbClr val="3333CC"/>
                          </a:solidFill>
                          <a:effectLst/>
                        </a:rPr>
                        <a:t>BULGARIA</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b="1" dirty="0">
                          <a:solidFill>
                            <a:srgbClr val="3333CC"/>
                          </a:solidFill>
                          <a:effectLst/>
                        </a:rPr>
                        <a:t>245</a:t>
                      </a:r>
                      <a:endParaRPr lang="ru-RU" sz="1200" b="1"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3"/>
                  </a:ext>
                </a:extLst>
              </a:tr>
              <a:tr h="240689">
                <a:tc>
                  <a:txBody>
                    <a:bodyPr/>
                    <a:lstStyle/>
                    <a:p>
                      <a:pPr>
                        <a:lnSpc>
                          <a:spcPct val="115000"/>
                        </a:lnSpc>
                        <a:spcAft>
                          <a:spcPts val="0"/>
                        </a:spcAft>
                        <a:tabLst>
                          <a:tab pos="1620520" algn="l"/>
                        </a:tabLst>
                      </a:pPr>
                      <a:r>
                        <a:rPr lang="ru-RU" sz="1200">
                          <a:solidFill>
                            <a:srgbClr val="3333CC"/>
                          </a:solidFill>
                          <a:effectLst/>
                        </a:rPr>
                        <a:t>BYELARUS</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b="1" dirty="0">
                          <a:solidFill>
                            <a:srgbClr val="3333CC"/>
                          </a:solidFill>
                          <a:effectLst/>
                        </a:rPr>
                        <a:t>265</a:t>
                      </a:r>
                      <a:endParaRPr lang="ru-RU" sz="1200" b="1"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4"/>
                  </a:ext>
                </a:extLst>
              </a:tr>
              <a:tr h="240689">
                <a:tc>
                  <a:txBody>
                    <a:bodyPr/>
                    <a:lstStyle/>
                    <a:p>
                      <a:pPr>
                        <a:lnSpc>
                          <a:spcPct val="115000"/>
                        </a:lnSpc>
                        <a:spcAft>
                          <a:spcPts val="0"/>
                        </a:spcAft>
                        <a:tabLst>
                          <a:tab pos="1620520" algn="l"/>
                        </a:tabLst>
                      </a:pPr>
                      <a:r>
                        <a:rPr lang="ru-RU" sz="1200">
                          <a:solidFill>
                            <a:srgbClr val="3333CC"/>
                          </a:solidFill>
                          <a:effectLst/>
                        </a:rPr>
                        <a:t>CUBA</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a:solidFill>
                            <a:srgbClr val="3333CC"/>
                          </a:solidFill>
                          <a:effectLst/>
                        </a:rPr>
                        <a:t>28</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5"/>
                  </a:ext>
                </a:extLst>
              </a:tr>
              <a:tr h="240689">
                <a:tc>
                  <a:txBody>
                    <a:bodyPr/>
                    <a:lstStyle/>
                    <a:p>
                      <a:pPr>
                        <a:lnSpc>
                          <a:spcPct val="115000"/>
                        </a:lnSpc>
                        <a:spcAft>
                          <a:spcPts val="0"/>
                        </a:spcAft>
                        <a:tabLst>
                          <a:tab pos="1620520" algn="l"/>
                        </a:tabLst>
                      </a:pPr>
                      <a:r>
                        <a:rPr lang="ru-RU" sz="1200">
                          <a:solidFill>
                            <a:srgbClr val="3333CC"/>
                          </a:solidFill>
                          <a:effectLst/>
                        </a:rPr>
                        <a:t>CZECH REPUBLIC</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b="1" dirty="0">
                          <a:solidFill>
                            <a:srgbClr val="3333CC"/>
                          </a:solidFill>
                          <a:effectLst/>
                        </a:rPr>
                        <a:t>365</a:t>
                      </a:r>
                      <a:endParaRPr lang="ru-RU" sz="1200" b="1"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6"/>
                  </a:ext>
                </a:extLst>
              </a:tr>
              <a:tr h="240689">
                <a:tc>
                  <a:txBody>
                    <a:bodyPr/>
                    <a:lstStyle/>
                    <a:p>
                      <a:pPr>
                        <a:lnSpc>
                          <a:spcPct val="115000"/>
                        </a:lnSpc>
                        <a:spcAft>
                          <a:spcPts val="0"/>
                        </a:spcAft>
                        <a:tabLst>
                          <a:tab pos="1620520" algn="l"/>
                        </a:tabLst>
                      </a:pPr>
                      <a:r>
                        <a:rPr lang="ru-RU" sz="1200" dirty="0">
                          <a:solidFill>
                            <a:srgbClr val="3333CC"/>
                          </a:solidFill>
                          <a:effectLst/>
                        </a:rPr>
                        <a:t>KAZAKHSTAN</a:t>
                      </a:r>
                      <a:endParaRPr lang="ru-RU" sz="1200"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a:solidFill>
                            <a:srgbClr val="3333CC"/>
                          </a:solidFill>
                          <a:effectLst/>
                        </a:rPr>
                        <a:t>18</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7"/>
                  </a:ext>
                </a:extLst>
              </a:tr>
              <a:tr h="240689">
                <a:tc>
                  <a:txBody>
                    <a:bodyPr/>
                    <a:lstStyle/>
                    <a:p>
                      <a:pPr>
                        <a:lnSpc>
                          <a:spcPct val="115000"/>
                        </a:lnSpc>
                        <a:spcAft>
                          <a:spcPts val="0"/>
                        </a:spcAft>
                        <a:tabLst>
                          <a:tab pos="1620520" algn="l"/>
                        </a:tabLst>
                      </a:pPr>
                      <a:r>
                        <a:rPr lang="ru-RU" sz="1200" dirty="0">
                          <a:solidFill>
                            <a:srgbClr val="3333CC"/>
                          </a:solidFill>
                          <a:effectLst/>
                        </a:rPr>
                        <a:t>MOLDOVA</a:t>
                      </a:r>
                      <a:endParaRPr lang="ru-RU" sz="1200"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dirty="0">
                          <a:solidFill>
                            <a:srgbClr val="3333CC"/>
                          </a:solidFill>
                          <a:effectLst/>
                        </a:rPr>
                        <a:t>14</a:t>
                      </a:r>
                      <a:endParaRPr lang="ru-RU" sz="1200"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8"/>
                  </a:ext>
                </a:extLst>
              </a:tr>
              <a:tr h="240689">
                <a:tc>
                  <a:txBody>
                    <a:bodyPr/>
                    <a:lstStyle/>
                    <a:p>
                      <a:pPr>
                        <a:lnSpc>
                          <a:spcPct val="115000"/>
                        </a:lnSpc>
                        <a:spcAft>
                          <a:spcPts val="0"/>
                        </a:spcAft>
                        <a:tabLst>
                          <a:tab pos="1620520" algn="l"/>
                        </a:tabLst>
                      </a:pPr>
                      <a:r>
                        <a:rPr lang="ru-RU" sz="1200" dirty="0" smtClean="0">
                          <a:solidFill>
                            <a:srgbClr val="3333CC"/>
                          </a:solidFill>
                          <a:effectLst/>
                        </a:rPr>
                        <a:t>MONGOL</a:t>
                      </a:r>
                      <a:r>
                        <a:rPr lang="en-US" sz="1200" dirty="0" smtClean="0">
                          <a:solidFill>
                            <a:srgbClr val="3333CC"/>
                          </a:solidFill>
                          <a:effectLst/>
                        </a:rPr>
                        <a:t>IA</a:t>
                      </a:r>
                      <a:endParaRPr lang="ru-RU" sz="1200"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a:solidFill>
                            <a:srgbClr val="3333CC"/>
                          </a:solidFill>
                          <a:effectLst/>
                        </a:rPr>
                        <a:t>28</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09"/>
                  </a:ext>
                </a:extLst>
              </a:tr>
              <a:tr h="240689">
                <a:tc>
                  <a:txBody>
                    <a:bodyPr/>
                    <a:lstStyle/>
                    <a:p>
                      <a:pPr>
                        <a:lnSpc>
                          <a:spcPct val="115000"/>
                        </a:lnSpc>
                        <a:spcAft>
                          <a:spcPts val="0"/>
                        </a:spcAft>
                        <a:tabLst>
                          <a:tab pos="1620520" algn="l"/>
                        </a:tabLst>
                      </a:pPr>
                      <a:r>
                        <a:rPr lang="ru-RU" sz="1200" dirty="0">
                          <a:solidFill>
                            <a:srgbClr val="3333CC"/>
                          </a:solidFill>
                          <a:effectLst/>
                        </a:rPr>
                        <a:t>POLAND</a:t>
                      </a:r>
                      <a:endParaRPr lang="ru-RU" sz="1200"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b="1" dirty="0">
                          <a:solidFill>
                            <a:srgbClr val="3333CC"/>
                          </a:solidFill>
                          <a:effectLst/>
                        </a:rPr>
                        <a:t>395</a:t>
                      </a:r>
                      <a:endParaRPr lang="ru-RU" sz="1200" b="1"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10"/>
                  </a:ext>
                </a:extLst>
              </a:tr>
              <a:tr h="240689">
                <a:tc>
                  <a:txBody>
                    <a:bodyPr/>
                    <a:lstStyle/>
                    <a:p>
                      <a:pPr>
                        <a:lnSpc>
                          <a:spcPct val="115000"/>
                        </a:lnSpc>
                        <a:spcAft>
                          <a:spcPts val="0"/>
                        </a:spcAft>
                        <a:tabLst>
                          <a:tab pos="1620520" algn="l"/>
                        </a:tabLst>
                      </a:pPr>
                      <a:r>
                        <a:rPr lang="ru-RU" sz="1200" dirty="0" smtClean="0">
                          <a:solidFill>
                            <a:srgbClr val="3333CC"/>
                          </a:solidFill>
                          <a:effectLst/>
                        </a:rPr>
                        <a:t>GEORGIA</a:t>
                      </a:r>
                      <a:endParaRPr lang="ru-RU" sz="1200"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b="1" dirty="0">
                          <a:solidFill>
                            <a:srgbClr val="3333CC"/>
                          </a:solidFill>
                          <a:effectLst/>
                        </a:rPr>
                        <a:t>210</a:t>
                      </a:r>
                      <a:endParaRPr lang="ru-RU" sz="1200" b="1"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11"/>
                  </a:ext>
                </a:extLst>
              </a:tr>
              <a:tr h="240689">
                <a:tc>
                  <a:txBody>
                    <a:bodyPr/>
                    <a:lstStyle/>
                    <a:p>
                      <a:pPr>
                        <a:lnSpc>
                          <a:spcPct val="115000"/>
                        </a:lnSpc>
                        <a:spcAft>
                          <a:spcPts val="0"/>
                        </a:spcAft>
                        <a:tabLst>
                          <a:tab pos="1620520" algn="l"/>
                        </a:tabLst>
                      </a:pPr>
                      <a:r>
                        <a:rPr lang="ru-RU" sz="1200">
                          <a:solidFill>
                            <a:srgbClr val="3333CC"/>
                          </a:solidFill>
                          <a:effectLst/>
                        </a:rPr>
                        <a:t>ROMANIA</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a:solidFill>
                            <a:srgbClr val="3333CC"/>
                          </a:solidFill>
                          <a:effectLst/>
                        </a:rPr>
                        <a:t>183</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12"/>
                  </a:ext>
                </a:extLst>
              </a:tr>
              <a:tr h="240689">
                <a:tc>
                  <a:txBody>
                    <a:bodyPr/>
                    <a:lstStyle/>
                    <a:p>
                      <a:pPr>
                        <a:lnSpc>
                          <a:spcPct val="115000"/>
                        </a:lnSpc>
                        <a:spcAft>
                          <a:spcPts val="0"/>
                        </a:spcAft>
                        <a:tabLst>
                          <a:tab pos="1620520" algn="l"/>
                        </a:tabLst>
                      </a:pPr>
                      <a:r>
                        <a:rPr lang="ru-RU" sz="1200">
                          <a:solidFill>
                            <a:srgbClr val="3333CC"/>
                          </a:solidFill>
                          <a:effectLst/>
                        </a:rPr>
                        <a:t>SLOVAKIA</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a:solidFill>
                            <a:srgbClr val="3333CC"/>
                          </a:solidFill>
                          <a:effectLst/>
                        </a:rPr>
                        <a:t>198</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13"/>
                  </a:ext>
                </a:extLst>
              </a:tr>
              <a:tr h="240689">
                <a:tc>
                  <a:txBody>
                    <a:bodyPr/>
                    <a:lstStyle/>
                    <a:p>
                      <a:pPr>
                        <a:lnSpc>
                          <a:spcPct val="115000"/>
                        </a:lnSpc>
                        <a:spcAft>
                          <a:spcPts val="0"/>
                        </a:spcAft>
                        <a:tabLst>
                          <a:tab pos="1620520" algn="l"/>
                        </a:tabLst>
                      </a:pPr>
                      <a:r>
                        <a:rPr lang="ru-RU" sz="1200">
                          <a:solidFill>
                            <a:srgbClr val="3333CC"/>
                          </a:solidFill>
                          <a:effectLst/>
                        </a:rPr>
                        <a:t>UKRAINE</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b="1" dirty="0">
                          <a:solidFill>
                            <a:srgbClr val="3333CC"/>
                          </a:solidFill>
                          <a:effectLst/>
                        </a:rPr>
                        <a:t>218</a:t>
                      </a:r>
                      <a:endParaRPr lang="ru-RU" sz="1200" b="1"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14"/>
                  </a:ext>
                </a:extLst>
              </a:tr>
              <a:tr h="240689">
                <a:tc>
                  <a:txBody>
                    <a:bodyPr/>
                    <a:lstStyle/>
                    <a:p>
                      <a:pPr>
                        <a:lnSpc>
                          <a:spcPct val="115000"/>
                        </a:lnSpc>
                        <a:spcAft>
                          <a:spcPts val="0"/>
                        </a:spcAft>
                        <a:tabLst>
                          <a:tab pos="1620520" algn="l"/>
                        </a:tabLst>
                      </a:pPr>
                      <a:r>
                        <a:rPr lang="ru-RU" sz="1200">
                          <a:solidFill>
                            <a:srgbClr val="3333CC"/>
                          </a:solidFill>
                          <a:effectLst/>
                        </a:rPr>
                        <a:t>UZBEKISTAN</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a:solidFill>
                            <a:srgbClr val="3333CC"/>
                          </a:solidFill>
                          <a:effectLst/>
                        </a:rPr>
                        <a:t>11</a:t>
                      </a:r>
                      <a:endParaRPr lang="ru-RU" sz="120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15"/>
                  </a:ext>
                </a:extLst>
              </a:tr>
              <a:tr h="240689">
                <a:tc>
                  <a:txBody>
                    <a:bodyPr/>
                    <a:lstStyle/>
                    <a:p>
                      <a:pPr>
                        <a:lnSpc>
                          <a:spcPct val="115000"/>
                        </a:lnSpc>
                        <a:spcAft>
                          <a:spcPts val="0"/>
                        </a:spcAft>
                        <a:tabLst>
                          <a:tab pos="1620520" algn="l"/>
                        </a:tabLst>
                      </a:pPr>
                      <a:r>
                        <a:rPr lang="ru-RU" sz="1200" dirty="0">
                          <a:solidFill>
                            <a:srgbClr val="3333CC"/>
                          </a:solidFill>
                          <a:effectLst/>
                        </a:rPr>
                        <a:t>VIETNAM</a:t>
                      </a:r>
                      <a:endParaRPr lang="ru-RU" sz="1200"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tc>
                  <a:txBody>
                    <a:bodyPr/>
                    <a:lstStyle/>
                    <a:p>
                      <a:pPr algn="ctr">
                        <a:lnSpc>
                          <a:spcPct val="115000"/>
                        </a:lnSpc>
                        <a:spcAft>
                          <a:spcPts val="0"/>
                        </a:spcAft>
                        <a:tabLst>
                          <a:tab pos="1620520" algn="l"/>
                        </a:tabLst>
                      </a:pPr>
                      <a:r>
                        <a:rPr lang="ru-RU" sz="1200" dirty="0">
                          <a:solidFill>
                            <a:srgbClr val="3333CC"/>
                          </a:solidFill>
                          <a:effectLst/>
                        </a:rPr>
                        <a:t>9</a:t>
                      </a:r>
                      <a:endParaRPr lang="ru-RU" sz="1200" dirty="0">
                        <a:solidFill>
                          <a:srgbClr val="3333CC"/>
                        </a:solidFill>
                        <a:effectLst/>
                        <a:latin typeface="+mj-lt"/>
                        <a:ea typeface="Calibri" panose="020F0502020204030204" pitchFamily="34" charset="0"/>
                        <a:cs typeface="Calibri" panose="020F0502020204030204" pitchFamily="34" charset="0"/>
                      </a:endParaRPr>
                    </a:p>
                  </a:txBody>
                  <a:tcPr marL="91458" marR="91458" marT="0" marB="0"/>
                </a:tc>
                <a:extLst>
                  <a:ext uri="{0D108BD9-81ED-4DB2-BD59-A6C34878D82A}">
                    <a16:rowId xmlns:a16="http://schemas.microsoft.com/office/drawing/2014/main" val="10016"/>
                  </a:ext>
                </a:extLst>
              </a:tr>
            </a:tbl>
          </a:graphicData>
        </a:graphic>
      </p:graphicFrame>
      <p:graphicFrame>
        <p:nvGraphicFramePr>
          <p:cNvPr id="3" name="Таблица 2"/>
          <p:cNvGraphicFramePr>
            <a:graphicFrameLocks noGrp="1"/>
          </p:cNvGraphicFramePr>
          <p:nvPr/>
        </p:nvGraphicFramePr>
        <p:xfrm>
          <a:off x="361950" y="4854575"/>
          <a:ext cx="3659188" cy="1719263"/>
        </p:xfrm>
        <a:graphic>
          <a:graphicData uri="http://schemas.openxmlformats.org/drawingml/2006/table">
            <a:tbl>
              <a:tblPr firstRow="1" firstCol="1" bandRow="1">
                <a:tableStyleId>{69CF1AB2-1976-4502-BF36-3FF5EA218861}</a:tableStyleId>
              </a:tblPr>
              <a:tblGrid>
                <a:gridCol w="2004010">
                  <a:extLst>
                    <a:ext uri="{9D8B030D-6E8A-4147-A177-3AD203B41FA5}">
                      <a16:colId xmlns:a16="http://schemas.microsoft.com/office/drawing/2014/main" val="20000"/>
                    </a:ext>
                  </a:extLst>
                </a:gridCol>
                <a:gridCol w="1655178">
                  <a:extLst>
                    <a:ext uri="{9D8B030D-6E8A-4147-A177-3AD203B41FA5}">
                      <a16:colId xmlns:a16="http://schemas.microsoft.com/office/drawing/2014/main" val="20001"/>
                    </a:ext>
                  </a:extLst>
                </a:gridCol>
              </a:tblGrid>
              <a:tr h="457392">
                <a:tc>
                  <a:txBody>
                    <a:bodyPr/>
                    <a:lstStyle/>
                    <a:p>
                      <a:pPr algn="ctr">
                        <a:lnSpc>
                          <a:spcPct val="115000"/>
                        </a:lnSpc>
                        <a:spcAft>
                          <a:spcPts val="0"/>
                        </a:spcAft>
                        <a:tabLst>
                          <a:tab pos="1620520" algn="l"/>
                        </a:tabLst>
                      </a:pPr>
                      <a:r>
                        <a:rPr lang="en-US" sz="1200" dirty="0" smtClean="0">
                          <a:solidFill>
                            <a:srgbClr val="C00000"/>
                          </a:solidFill>
                          <a:effectLst/>
                        </a:rPr>
                        <a:t>JINR Associate</a:t>
                      </a:r>
                    </a:p>
                    <a:p>
                      <a:pPr algn="ctr">
                        <a:lnSpc>
                          <a:spcPct val="115000"/>
                        </a:lnSpc>
                        <a:spcAft>
                          <a:spcPts val="0"/>
                        </a:spcAft>
                        <a:tabLst>
                          <a:tab pos="1620520" algn="l"/>
                        </a:tabLst>
                      </a:pPr>
                      <a:r>
                        <a:rPr lang="en-US" sz="1200" dirty="0" smtClean="0">
                          <a:solidFill>
                            <a:srgbClr val="C00000"/>
                          </a:solidFill>
                          <a:effectLst/>
                        </a:rPr>
                        <a:t>Members</a:t>
                      </a:r>
                      <a:endParaRPr lang="ru-RU" sz="1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tc>
                  <a:txBody>
                    <a:bodyPr/>
                    <a:lstStyle/>
                    <a:p>
                      <a:pPr algn="ctr">
                        <a:lnSpc>
                          <a:spcPct val="115000"/>
                        </a:lnSpc>
                        <a:spcAft>
                          <a:spcPts val="0"/>
                        </a:spcAft>
                        <a:tabLst>
                          <a:tab pos="1620520" algn="l"/>
                        </a:tabLst>
                      </a:pPr>
                      <a:r>
                        <a:rPr lang="en-US" sz="1200" dirty="0">
                          <a:solidFill>
                            <a:srgbClr val="C00000"/>
                          </a:solidFill>
                          <a:effectLst/>
                        </a:rPr>
                        <a:t>Number of Publications</a:t>
                      </a:r>
                      <a:endParaRPr lang="ru-RU" sz="1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extLst>
                  <a:ext uri="{0D108BD9-81ED-4DB2-BD59-A6C34878D82A}">
                    <a16:rowId xmlns:a16="http://schemas.microsoft.com/office/drawing/2014/main" val="10000"/>
                  </a:ext>
                </a:extLst>
              </a:tr>
              <a:tr h="210312">
                <a:tc>
                  <a:txBody>
                    <a:bodyPr/>
                    <a:lstStyle/>
                    <a:p>
                      <a:pPr>
                        <a:lnSpc>
                          <a:spcPct val="115000"/>
                        </a:lnSpc>
                        <a:spcAft>
                          <a:spcPts val="0"/>
                        </a:spcAft>
                        <a:tabLst>
                          <a:tab pos="1620520" algn="l"/>
                        </a:tabLst>
                      </a:pPr>
                      <a:r>
                        <a:rPr lang="ru-RU" sz="1200" dirty="0">
                          <a:solidFill>
                            <a:srgbClr val="3333CC"/>
                          </a:solidFill>
                          <a:effectLst/>
                        </a:rPr>
                        <a:t>EGYPT</a:t>
                      </a:r>
                      <a:endParaRPr lang="ru-RU" sz="1200"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tc>
                  <a:txBody>
                    <a:bodyPr/>
                    <a:lstStyle/>
                    <a:p>
                      <a:pPr algn="ctr">
                        <a:lnSpc>
                          <a:spcPct val="115000"/>
                        </a:lnSpc>
                        <a:spcAft>
                          <a:spcPts val="0"/>
                        </a:spcAft>
                        <a:tabLst>
                          <a:tab pos="1620520" algn="l"/>
                        </a:tabLst>
                      </a:pPr>
                      <a:r>
                        <a:rPr lang="ru-RU" sz="1200" dirty="0">
                          <a:solidFill>
                            <a:srgbClr val="3333CC"/>
                          </a:solidFill>
                          <a:effectLst/>
                        </a:rPr>
                        <a:t>141</a:t>
                      </a:r>
                      <a:endParaRPr lang="ru-RU" sz="1200"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extLst>
                  <a:ext uri="{0D108BD9-81ED-4DB2-BD59-A6C34878D82A}">
                    <a16:rowId xmlns:a16="http://schemas.microsoft.com/office/drawing/2014/main" val="10001"/>
                  </a:ext>
                </a:extLst>
              </a:tr>
              <a:tr h="210312">
                <a:tc>
                  <a:txBody>
                    <a:bodyPr/>
                    <a:lstStyle/>
                    <a:p>
                      <a:pPr>
                        <a:lnSpc>
                          <a:spcPct val="115000"/>
                        </a:lnSpc>
                        <a:spcAft>
                          <a:spcPts val="0"/>
                        </a:spcAft>
                        <a:tabLst>
                          <a:tab pos="1620520" algn="l"/>
                        </a:tabLst>
                      </a:pPr>
                      <a:r>
                        <a:rPr lang="ru-RU" sz="1200" dirty="0">
                          <a:solidFill>
                            <a:srgbClr val="3333CC"/>
                          </a:solidFill>
                          <a:effectLst/>
                        </a:rPr>
                        <a:t>GERMANY</a:t>
                      </a:r>
                      <a:endParaRPr lang="ru-RU" sz="1200"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tc>
                  <a:txBody>
                    <a:bodyPr/>
                    <a:lstStyle/>
                    <a:p>
                      <a:pPr algn="ctr">
                        <a:lnSpc>
                          <a:spcPct val="115000"/>
                        </a:lnSpc>
                        <a:spcAft>
                          <a:spcPts val="0"/>
                        </a:spcAft>
                        <a:tabLst>
                          <a:tab pos="1620520" algn="l"/>
                        </a:tabLst>
                      </a:pPr>
                      <a:r>
                        <a:rPr lang="ru-RU" sz="1200" b="1" dirty="0">
                          <a:solidFill>
                            <a:srgbClr val="3333CC"/>
                          </a:solidFill>
                          <a:effectLst/>
                        </a:rPr>
                        <a:t>513</a:t>
                      </a:r>
                      <a:endParaRPr lang="ru-RU" sz="1200" b="1"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extLst>
                  <a:ext uri="{0D108BD9-81ED-4DB2-BD59-A6C34878D82A}">
                    <a16:rowId xmlns:a16="http://schemas.microsoft.com/office/drawing/2014/main" val="10002"/>
                  </a:ext>
                </a:extLst>
              </a:tr>
              <a:tr h="210312">
                <a:tc>
                  <a:txBody>
                    <a:bodyPr/>
                    <a:lstStyle/>
                    <a:p>
                      <a:pPr>
                        <a:lnSpc>
                          <a:spcPct val="115000"/>
                        </a:lnSpc>
                        <a:spcAft>
                          <a:spcPts val="0"/>
                        </a:spcAft>
                        <a:tabLst>
                          <a:tab pos="1620520" algn="l"/>
                        </a:tabLst>
                      </a:pPr>
                      <a:r>
                        <a:rPr lang="ru-RU" sz="1200" dirty="0">
                          <a:solidFill>
                            <a:srgbClr val="3333CC"/>
                          </a:solidFill>
                          <a:effectLst/>
                        </a:rPr>
                        <a:t>HUNGARY</a:t>
                      </a:r>
                      <a:endParaRPr lang="ru-RU" sz="1200"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tc>
                  <a:txBody>
                    <a:bodyPr/>
                    <a:lstStyle/>
                    <a:p>
                      <a:pPr algn="ctr">
                        <a:lnSpc>
                          <a:spcPct val="115000"/>
                        </a:lnSpc>
                        <a:spcAft>
                          <a:spcPts val="0"/>
                        </a:spcAft>
                        <a:tabLst>
                          <a:tab pos="1620520" algn="l"/>
                        </a:tabLst>
                      </a:pPr>
                      <a:r>
                        <a:rPr lang="ru-RU" sz="1200" b="1" dirty="0">
                          <a:solidFill>
                            <a:srgbClr val="3333CC"/>
                          </a:solidFill>
                          <a:effectLst/>
                        </a:rPr>
                        <a:t>245</a:t>
                      </a:r>
                      <a:endParaRPr lang="ru-RU" sz="1200" b="1"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extLst>
                  <a:ext uri="{0D108BD9-81ED-4DB2-BD59-A6C34878D82A}">
                    <a16:rowId xmlns:a16="http://schemas.microsoft.com/office/drawing/2014/main" val="10003"/>
                  </a:ext>
                </a:extLst>
              </a:tr>
              <a:tr h="210312">
                <a:tc>
                  <a:txBody>
                    <a:bodyPr/>
                    <a:lstStyle/>
                    <a:p>
                      <a:pPr>
                        <a:lnSpc>
                          <a:spcPct val="115000"/>
                        </a:lnSpc>
                        <a:spcAft>
                          <a:spcPts val="0"/>
                        </a:spcAft>
                        <a:tabLst>
                          <a:tab pos="1620520" algn="l"/>
                        </a:tabLst>
                      </a:pPr>
                      <a:r>
                        <a:rPr lang="ru-RU" sz="1200" dirty="0">
                          <a:solidFill>
                            <a:srgbClr val="3333CC"/>
                          </a:solidFill>
                          <a:effectLst/>
                        </a:rPr>
                        <a:t>ITALY</a:t>
                      </a:r>
                      <a:endParaRPr lang="ru-RU" sz="1200"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tc>
                  <a:txBody>
                    <a:bodyPr/>
                    <a:lstStyle/>
                    <a:p>
                      <a:pPr algn="ctr">
                        <a:lnSpc>
                          <a:spcPct val="115000"/>
                        </a:lnSpc>
                        <a:spcAft>
                          <a:spcPts val="0"/>
                        </a:spcAft>
                        <a:tabLst>
                          <a:tab pos="1620520" algn="l"/>
                        </a:tabLst>
                      </a:pPr>
                      <a:r>
                        <a:rPr lang="ru-RU" sz="1200" b="1" dirty="0">
                          <a:solidFill>
                            <a:srgbClr val="3333CC"/>
                          </a:solidFill>
                          <a:effectLst/>
                        </a:rPr>
                        <a:t>395</a:t>
                      </a:r>
                      <a:endParaRPr lang="ru-RU" sz="1200" b="1"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extLst>
                  <a:ext uri="{0D108BD9-81ED-4DB2-BD59-A6C34878D82A}">
                    <a16:rowId xmlns:a16="http://schemas.microsoft.com/office/drawing/2014/main" val="10004"/>
                  </a:ext>
                </a:extLst>
              </a:tr>
              <a:tr h="210312">
                <a:tc>
                  <a:txBody>
                    <a:bodyPr/>
                    <a:lstStyle/>
                    <a:p>
                      <a:pPr>
                        <a:lnSpc>
                          <a:spcPct val="115000"/>
                        </a:lnSpc>
                        <a:spcAft>
                          <a:spcPts val="0"/>
                        </a:spcAft>
                        <a:tabLst>
                          <a:tab pos="1620520" algn="l"/>
                        </a:tabLst>
                      </a:pPr>
                      <a:r>
                        <a:rPr lang="ru-RU" sz="1200" dirty="0">
                          <a:solidFill>
                            <a:srgbClr val="3333CC"/>
                          </a:solidFill>
                          <a:effectLst/>
                        </a:rPr>
                        <a:t>SERBIA</a:t>
                      </a:r>
                      <a:endParaRPr lang="ru-RU" sz="1200"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tc>
                  <a:txBody>
                    <a:bodyPr/>
                    <a:lstStyle/>
                    <a:p>
                      <a:pPr algn="ctr">
                        <a:lnSpc>
                          <a:spcPct val="115000"/>
                        </a:lnSpc>
                        <a:spcAft>
                          <a:spcPts val="0"/>
                        </a:spcAft>
                        <a:tabLst>
                          <a:tab pos="1620520" algn="l"/>
                        </a:tabLst>
                      </a:pPr>
                      <a:r>
                        <a:rPr lang="ru-RU" sz="1200" b="1" dirty="0">
                          <a:solidFill>
                            <a:srgbClr val="3333CC"/>
                          </a:solidFill>
                          <a:effectLst/>
                        </a:rPr>
                        <a:t>220</a:t>
                      </a:r>
                      <a:endParaRPr lang="ru-RU" sz="1200" b="1"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extLst>
                  <a:ext uri="{0D108BD9-81ED-4DB2-BD59-A6C34878D82A}">
                    <a16:rowId xmlns:a16="http://schemas.microsoft.com/office/drawing/2014/main" val="10005"/>
                  </a:ext>
                </a:extLst>
              </a:tr>
              <a:tr h="210312">
                <a:tc>
                  <a:txBody>
                    <a:bodyPr/>
                    <a:lstStyle/>
                    <a:p>
                      <a:pPr>
                        <a:lnSpc>
                          <a:spcPct val="115000"/>
                        </a:lnSpc>
                        <a:spcAft>
                          <a:spcPts val="0"/>
                        </a:spcAft>
                        <a:tabLst>
                          <a:tab pos="1620520" algn="l"/>
                        </a:tabLst>
                      </a:pPr>
                      <a:r>
                        <a:rPr lang="ru-RU" sz="1200" dirty="0">
                          <a:solidFill>
                            <a:srgbClr val="3333CC"/>
                          </a:solidFill>
                          <a:effectLst/>
                        </a:rPr>
                        <a:t>SOUTH AFRICA</a:t>
                      </a:r>
                      <a:endParaRPr lang="ru-RU" sz="1200"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tc>
                  <a:txBody>
                    <a:bodyPr/>
                    <a:lstStyle/>
                    <a:p>
                      <a:pPr algn="ctr">
                        <a:lnSpc>
                          <a:spcPct val="115000"/>
                        </a:lnSpc>
                        <a:spcAft>
                          <a:spcPts val="0"/>
                        </a:spcAft>
                        <a:tabLst>
                          <a:tab pos="1620520" algn="l"/>
                        </a:tabLst>
                      </a:pPr>
                      <a:r>
                        <a:rPr lang="ru-RU" sz="1200" dirty="0">
                          <a:solidFill>
                            <a:srgbClr val="3333CC"/>
                          </a:solidFill>
                          <a:effectLst/>
                        </a:rPr>
                        <a:t>144</a:t>
                      </a:r>
                      <a:endParaRPr lang="ru-RU" sz="1200"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436" marR="91436" marT="0" marB="0"/>
                </a:tc>
                <a:extLst>
                  <a:ext uri="{0D108BD9-81ED-4DB2-BD59-A6C34878D82A}">
                    <a16:rowId xmlns:a16="http://schemas.microsoft.com/office/drawing/2014/main" val="10006"/>
                  </a:ext>
                </a:extLst>
              </a:tr>
            </a:tbl>
          </a:graphicData>
        </a:graphic>
      </p:graphicFrame>
      <p:graphicFrame>
        <p:nvGraphicFramePr>
          <p:cNvPr id="7" name="Таблица 6"/>
          <p:cNvGraphicFramePr>
            <a:graphicFrameLocks noGrp="1"/>
          </p:cNvGraphicFramePr>
          <p:nvPr/>
        </p:nvGraphicFramePr>
        <p:xfrm>
          <a:off x="8262938" y="423863"/>
          <a:ext cx="3519487" cy="6142037"/>
        </p:xfrm>
        <a:graphic>
          <a:graphicData uri="http://schemas.openxmlformats.org/drawingml/2006/table">
            <a:tbl>
              <a:tblPr firstRow="1" firstCol="1" bandRow="1">
                <a:tableStyleId>{69CF1AB2-1976-4502-BF36-3FF5EA218861}</a:tableStyleId>
              </a:tblPr>
              <a:tblGrid>
                <a:gridCol w="2376886">
                  <a:extLst>
                    <a:ext uri="{9D8B030D-6E8A-4147-A177-3AD203B41FA5}">
                      <a16:colId xmlns:a16="http://schemas.microsoft.com/office/drawing/2014/main" val="20000"/>
                    </a:ext>
                  </a:extLst>
                </a:gridCol>
                <a:gridCol w="1142601">
                  <a:extLst>
                    <a:ext uri="{9D8B030D-6E8A-4147-A177-3AD203B41FA5}">
                      <a16:colId xmlns:a16="http://schemas.microsoft.com/office/drawing/2014/main" val="20001"/>
                    </a:ext>
                  </a:extLst>
                </a:gridCol>
              </a:tblGrid>
              <a:tr h="204735">
                <a:tc>
                  <a:txBody>
                    <a:bodyPr/>
                    <a:lstStyle/>
                    <a:p>
                      <a:pPr>
                        <a:lnSpc>
                          <a:spcPct val="100000"/>
                        </a:lnSpc>
                        <a:spcAft>
                          <a:spcPts val="0"/>
                        </a:spcAft>
                      </a:pPr>
                      <a:r>
                        <a:rPr lang="ru-RU" sz="1200" dirty="0">
                          <a:effectLst/>
                        </a:rPr>
                        <a:t>IRAN</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b="0" dirty="0">
                          <a:effectLst/>
                        </a:rPr>
                        <a:t>123</a:t>
                      </a:r>
                      <a:endParaRPr lang="ru-RU"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0"/>
                  </a:ext>
                </a:extLst>
              </a:tr>
              <a:tr h="204735">
                <a:tc>
                  <a:txBody>
                    <a:bodyPr/>
                    <a:lstStyle/>
                    <a:p>
                      <a:pPr>
                        <a:lnSpc>
                          <a:spcPct val="100000"/>
                        </a:lnSpc>
                        <a:spcAft>
                          <a:spcPts val="0"/>
                        </a:spcAft>
                      </a:pPr>
                      <a:r>
                        <a:rPr lang="ru-RU" sz="1200">
                          <a:effectLst/>
                        </a:rPr>
                        <a:t>IRELAND</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121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1"/>
                  </a:ext>
                </a:extLst>
              </a:tr>
              <a:tr h="204735">
                <a:tc>
                  <a:txBody>
                    <a:bodyPr/>
                    <a:lstStyle/>
                    <a:p>
                      <a:pPr>
                        <a:lnSpc>
                          <a:spcPct val="100000"/>
                        </a:lnSpc>
                        <a:spcAft>
                          <a:spcPts val="0"/>
                        </a:spcAft>
                      </a:pPr>
                      <a:r>
                        <a:rPr lang="ru-RU" sz="1200">
                          <a:effectLst/>
                        </a:rPr>
                        <a:t>ESTONIA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118</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2"/>
                  </a:ext>
                </a:extLst>
              </a:tr>
              <a:tr h="204735">
                <a:tc>
                  <a:txBody>
                    <a:bodyPr/>
                    <a:lstStyle/>
                    <a:p>
                      <a:pPr>
                        <a:lnSpc>
                          <a:spcPct val="100000"/>
                        </a:lnSpc>
                        <a:spcAft>
                          <a:spcPts val="0"/>
                        </a:spcAft>
                      </a:pPr>
                      <a:r>
                        <a:rPr lang="ru-RU" sz="1200">
                          <a:effectLst/>
                        </a:rPr>
                        <a:t>LITHUANIA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116</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3"/>
                  </a:ext>
                </a:extLst>
              </a:tr>
              <a:tr h="204735">
                <a:tc>
                  <a:txBody>
                    <a:bodyPr/>
                    <a:lstStyle/>
                    <a:p>
                      <a:pPr>
                        <a:lnSpc>
                          <a:spcPct val="100000"/>
                        </a:lnSpc>
                        <a:spcAft>
                          <a:spcPts val="0"/>
                        </a:spcAft>
                      </a:pPr>
                      <a:r>
                        <a:rPr lang="ru-RU" sz="1200">
                          <a:effectLst/>
                        </a:rPr>
                        <a:t>NEW ZEALAND</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115</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4"/>
                  </a:ext>
                </a:extLst>
              </a:tr>
              <a:tr h="204735">
                <a:tc>
                  <a:txBody>
                    <a:bodyPr/>
                    <a:lstStyle/>
                    <a:p>
                      <a:pPr>
                        <a:lnSpc>
                          <a:spcPct val="100000"/>
                        </a:lnSpc>
                        <a:spcAft>
                          <a:spcPts val="0"/>
                        </a:spcAft>
                      </a:pPr>
                      <a:r>
                        <a:rPr lang="ru-RU" sz="1200" dirty="0">
                          <a:effectLst/>
                        </a:rPr>
                        <a:t>SRI LANKA</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113</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5"/>
                  </a:ext>
                </a:extLst>
              </a:tr>
              <a:tr h="204735">
                <a:tc>
                  <a:txBody>
                    <a:bodyPr/>
                    <a:lstStyle/>
                    <a:p>
                      <a:pPr>
                        <a:lnSpc>
                          <a:spcPct val="100000"/>
                        </a:lnSpc>
                        <a:spcAft>
                          <a:spcPts val="0"/>
                        </a:spcAft>
                      </a:pPr>
                      <a:r>
                        <a:rPr lang="ru-RU" sz="1200">
                          <a:effectLst/>
                        </a:rPr>
                        <a:t>ECUADOR</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112</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6"/>
                  </a:ext>
                </a:extLst>
              </a:tr>
              <a:tr h="204735">
                <a:tc>
                  <a:txBody>
                    <a:bodyPr/>
                    <a:lstStyle/>
                    <a:p>
                      <a:pPr>
                        <a:lnSpc>
                          <a:spcPct val="100000"/>
                        </a:lnSpc>
                        <a:spcAft>
                          <a:spcPts val="0"/>
                        </a:spcAft>
                      </a:pPr>
                      <a:r>
                        <a:rPr lang="ru-RU" sz="1200">
                          <a:effectLst/>
                        </a:rPr>
                        <a:t>SCOTLAND</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dirty="0">
                          <a:effectLst/>
                        </a:rPr>
                        <a:t>112</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7"/>
                  </a:ext>
                </a:extLst>
              </a:tr>
              <a:tr h="204735">
                <a:tc>
                  <a:txBody>
                    <a:bodyPr/>
                    <a:lstStyle/>
                    <a:p>
                      <a:pPr>
                        <a:lnSpc>
                          <a:spcPct val="100000"/>
                        </a:lnSpc>
                        <a:spcAft>
                          <a:spcPts val="0"/>
                        </a:spcAft>
                      </a:pPr>
                      <a:r>
                        <a:rPr lang="ru-RU" sz="1200">
                          <a:effectLst/>
                        </a:rPr>
                        <a:t>CHILE</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110</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8"/>
                  </a:ext>
                </a:extLst>
              </a:tr>
              <a:tr h="204735">
                <a:tc>
                  <a:txBody>
                    <a:bodyPr/>
                    <a:lstStyle/>
                    <a:p>
                      <a:pPr>
                        <a:lnSpc>
                          <a:spcPct val="100000"/>
                        </a:lnSpc>
                        <a:spcAft>
                          <a:spcPts val="0"/>
                        </a:spcAft>
                      </a:pPr>
                      <a:r>
                        <a:rPr lang="ru-RU" sz="1200">
                          <a:effectLst/>
                        </a:rPr>
                        <a:t>LATVIA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109</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09"/>
                  </a:ext>
                </a:extLst>
              </a:tr>
              <a:tr h="204735">
                <a:tc>
                  <a:txBody>
                    <a:bodyPr/>
                    <a:lstStyle/>
                    <a:p>
                      <a:pPr>
                        <a:lnSpc>
                          <a:spcPct val="100000"/>
                        </a:lnSpc>
                        <a:spcAft>
                          <a:spcPts val="0"/>
                        </a:spcAft>
                      </a:pPr>
                      <a:r>
                        <a:rPr lang="ru-RU" sz="1200">
                          <a:effectLst/>
                        </a:rPr>
                        <a:t>QATAR</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109</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0"/>
                  </a:ext>
                </a:extLst>
              </a:tr>
              <a:tr h="204735">
                <a:tc>
                  <a:txBody>
                    <a:bodyPr/>
                    <a:lstStyle/>
                    <a:p>
                      <a:pPr>
                        <a:lnSpc>
                          <a:spcPct val="100000"/>
                        </a:lnSpc>
                        <a:spcAft>
                          <a:spcPts val="0"/>
                        </a:spcAft>
                      </a:pPr>
                      <a:r>
                        <a:rPr lang="ru-RU" sz="1200">
                          <a:effectLst/>
                        </a:rPr>
                        <a:t>ISRAEL</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dirty="0">
                          <a:effectLst/>
                        </a:rPr>
                        <a:t>107</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1"/>
                  </a:ext>
                </a:extLst>
              </a:tr>
              <a:tr h="204735">
                <a:tc>
                  <a:txBody>
                    <a:bodyPr/>
                    <a:lstStyle/>
                    <a:p>
                      <a:pPr>
                        <a:lnSpc>
                          <a:spcPct val="100000"/>
                        </a:lnSpc>
                        <a:spcAft>
                          <a:spcPts val="0"/>
                        </a:spcAft>
                      </a:pPr>
                      <a:r>
                        <a:rPr lang="ru-RU" sz="1200">
                          <a:effectLst/>
                        </a:rPr>
                        <a:t>AUSTRALIA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dirty="0">
                          <a:effectLst/>
                        </a:rPr>
                        <a:t>106</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2"/>
                  </a:ext>
                </a:extLst>
              </a:tr>
              <a:tr h="204735">
                <a:tc>
                  <a:txBody>
                    <a:bodyPr/>
                    <a:lstStyle/>
                    <a:p>
                      <a:pPr>
                        <a:lnSpc>
                          <a:spcPct val="100000"/>
                        </a:lnSpc>
                        <a:spcAft>
                          <a:spcPts val="0"/>
                        </a:spcAft>
                      </a:pPr>
                      <a:r>
                        <a:rPr lang="ru-RU" sz="1200">
                          <a:effectLst/>
                        </a:rPr>
                        <a:t>ARGENTINA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101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3"/>
                  </a:ext>
                </a:extLst>
              </a:tr>
              <a:tr h="204735">
                <a:tc>
                  <a:txBody>
                    <a:bodyPr/>
                    <a:lstStyle/>
                    <a:p>
                      <a:pPr>
                        <a:lnSpc>
                          <a:spcPct val="100000"/>
                        </a:lnSpc>
                        <a:spcAft>
                          <a:spcPts val="0"/>
                        </a:spcAft>
                      </a:pPr>
                      <a:r>
                        <a:rPr lang="ru-RU" sz="1200">
                          <a:effectLst/>
                        </a:rPr>
                        <a:t>SLOVENIA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94</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4"/>
                  </a:ext>
                </a:extLst>
              </a:tr>
              <a:tr h="204735">
                <a:tc>
                  <a:txBody>
                    <a:bodyPr/>
                    <a:lstStyle/>
                    <a:p>
                      <a:pPr>
                        <a:lnSpc>
                          <a:spcPct val="100000"/>
                        </a:lnSpc>
                        <a:spcAft>
                          <a:spcPts val="0"/>
                        </a:spcAft>
                      </a:pPr>
                      <a:r>
                        <a:rPr lang="ru-RU" sz="1200">
                          <a:effectLst/>
                        </a:rPr>
                        <a:t>MOROCCO</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92</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5"/>
                  </a:ext>
                </a:extLst>
              </a:tr>
              <a:tr h="204735">
                <a:tc>
                  <a:txBody>
                    <a:bodyPr/>
                    <a:lstStyle/>
                    <a:p>
                      <a:pPr>
                        <a:lnSpc>
                          <a:spcPct val="100000"/>
                        </a:lnSpc>
                        <a:spcAft>
                          <a:spcPts val="0"/>
                        </a:spcAft>
                      </a:pPr>
                      <a:r>
                        <a:rPr lang="ru-RU" sz="1200">
                          <a:effectLst/>
                        </a:rPr>
                        <a:t>PALESTINE</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81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6"/>
                  </a:ext>
                </a:extLst>
              </a:tr>
              <a:tr h="204735">
                <a:tc>
                  <a:txBody>
                    <a:bodyPr/>
                    <a:lstStyle/>
                    <a:p>
                      <a:pPr>
                        <a:lnSpc>
                          <a:spcPct val="100000"/>
                        </a:lnSpc>
                        <a:spcAft>
                          <a:spcPts val="0"/>
                        </a:spcAft>
                      </a:pPr>
                      <a:r>
                        <a:rPr lang="ru-RU" sz="1200">
                          <a:effectLst/>
                        </a:rPr>
                        <a:t>PERU</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29</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7"/>
                  </a:ext>
                </a:extLst>
              </a:tr>
              <a:tr h="204735">
                <a:tc>
                  <a:txBody>
                    <a:bodyPr/>
                    <a:lstStyle/>
                    <a:p>
                      <a:pPr>
                        <a:lnSpc>
                          <a:spcPct val="100000"/>
                        </a:lnSpc>
                        <a:spcAft>
                          <a:spcPts val="0"/>
                        </a:spcAft>
                      </a:pPr>
                      <a:r>
                        <a:rPr lang="ru-RU" sz="1200">
                          <a:effectLst/>
                        </a:rPr>
                        <a:t>INDONESIA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25</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8"/>
                  </a:ext>
                </a:extLst>
              </a:tr>
              <a:tr h="204735">
                <a:tc>
                  <a:txBody>
                    <a:bodyPr/>
                    <a:lstStyle/>
                    <a:p>
                      <a:pPr>
                        <a:lnSpc>
                          <a:spcPct val="100000"/>
                        </a:lnSpc>
                        <a:spcAft>
                          <a:spcPts val="0"/>
                        </a:spcAft>
                      </a:pPr>
                      <a:r>
                        <a:rPr lang="ru-RU" sz="1200">
                          <a:effectLst/>
                        </a:rPr>
                        <a:t>SAUDI ARABIA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19"/>
                  </a:ext>
                </a:extLst>
              </a:tr>
              <a:tr h="204735">
                <a:tc>
                  <a:txBody>
                    <a:bodyPr/>
                    <a:lstStyle/>
                    <a:p>
                      <a:pPr>
                        <a:lnSpc>
                          <a:spcPct val="100000"/>
                        </a:lnSpc>
                        <a:spcAft>
                          <a:spcPts val="0"/>
                        </a:spcAft>
                      </a:pPr>
                      <a:r>
                        <a:rPr lang="ru-RU" sz="1200">
                          <a:effectLst/>
                        </a:rPr>
                        <a:t>TAJIKISTAN</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6</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0"/>
                  </a:ext>
                </a:extLst>
              </a:tr>
              <a:tr h="204735">
                <a:tc>
                  <a:txBody>
                    <a:bodyPr/>
                    <a:lstStyle/>
                    <a:p>
                      <a:pPr>
                        <a:lnSpc>
                          <a:spcPct val="100000"/>
                        </a:lnSpc>
                        <a:spcAft>
                          <a:spcPts val="0"/>
                        </a:spcAft>
                      </a:pPr>
                      <a:r>
                        <a:rPr lang="ru-RU" sz="1200">
                          <a:effectLst/>
                        </a:rPr>
                        <a:t>JORDAN</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dirty="0">
                          <a:effectLst/>
                        </a:rPr>
                        <a:t>4</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1"/>
                  </a:ext>
                </a:extLst>
              </a:tr>
              <a:tr h="204735">
                <a:tc>
                  <a:txBody>
                    <a:bodyPr/>
                    <a:lstStyle/>
                    <a:p>
                      <a:pPr>
                        <a:lnSpc>
                          <a:spcPct val="100000"/>
                        </a:lnSpc>
                        <a:spcAft>
                          <a:spcPts val="0"/>
                        </a:spcAft>
                      </a:pPr>
                      <a:r>
                        <a:rPr lang="ru-RU" sz="1200">
                          <a:effectLst/>
                        </a:rPr>
                        <a:t>MONTENEGRO</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dirty="0">
                          <a:effectLst/>
                        </a:rPr>
                        <a:t>3</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2"/>
                  </a:ext>
                </a:extLst>
              </a:tr>
              <a:tr h="204735">
                <a:tc>
                  <a:txBody>
                    <a:bodyPr/>
                    <a:lstStyle/>
                    <a:p>
                      <a:pPr>
                        <a:lnSpc>
                          <a:spcPct val="100000"/>
                        </a:lnSpc>
                        <a:spcAft>
                          <a:spcPts val="0"/>
                        </a:spcAft>
                      </a:pPr>
                      <a:r>
                        <a:rPr lang="ru-RU" sz="1200">
                          <a:effectLst/>
                        </a:rPr>
                        <a:t>VENEZUELA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dirty="0">
                          <a:effectLst/>
                        </a:rPr>
                        <a:t>3</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3"/>
                  </a:ext>
                </a:extLst>
              </a:tr>
              <a:tr h="204735">
                <a:tc>
                  <a:txBody>
                    <a:bodyPr/>
                    <a:lstStyle/>
                    <a:p>
                      <a:pPr>
                        <a:lnSpc>
                          <a:spcPct val="100000"/>
                        </a:lnSpc>
                        <a:spcAft>
                          <a:spcPts val="0"/>
                        </a:spcAft>
                      </a:pPr>
                      <a:r>
                        <a:rPr lang="ru-RU" sz="1200">
                          <a:effectLst/>
                        </a:rPr>
                        <a:t>ALBANIA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dirty="0">
                          <a:effectLst/>
                        </a:rPr>
                        <a:t>2</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4"/>
                  </a:ext>
                </a:extLst>
              </a:tr>
              <a:tr h="204735">
                <a:tc>
                  <a:txBody>
                    <a:bodyPr/>
                    <a:lstStyle/>
                    <a:p>
                      <a:pPr>
                        <a:lnSpc>
                          <a:spcPct val="100000"/>
                        </a:lnSpc>
                        <a:spcAft>
                          <a:spcPts val="0"/>
                        </a:spcAft>
                      </a:pPr>
                      <a:r>
                        <a:rPr lang="ru-RU" sz="1200">
                          <a:effectLst/>
                        </a:rPr>
                        <a:t>ALGERIA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2</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5"/>
                  </a:ext>
                </a:extLst>
              </a:tr>
              <a:tr h="204735">
                <a:tc>
                  <a:txBody>
                    <a:bodyPr/>
                    <a:lstStyle/>
                    <a:p>
                      <a:pPr>
                        <a:lnSpc>
                          <a:spcPct val="100000"/>
                        </a:lnSpc>
                        <a:spcAft>
                          <a:spcPts val="0"/>
                        </a:spcAft>
                      </a:pPr>
                      <a:r>
                        <a:rPr lang="ru-RU" sz="1200" dirty="0">
                          <a:effectLst/>
                        </a:rPr>
                        <a:t>MACEDONIA</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2</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6"/>
                  </a:ext>
                </a:extLst>
              </a:tr>
              <a:tr h="204735">
                <a:tc>
                  <a:txBody>
                    <a:bodyPr/>
                    <a:lstStyle/>
                    <a:p>
                      <a:pPr>
                        <a:lnSpc>
                          <a:spcPct val="100000"/>
                        </a:lnSpc>
                        <a:spcAft>
                          <a:spcPts val="0"/>
                        </a:spcAft>
                      </a:pPr>
                      <a:r>
                        <a:rPr lang="ru-RU" sz="1200">
                          <a:effectLst/>
                        </a:rPr>
                        <a:t>ICELAND</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7"/>
                  </a:ext>
                </a:extLst>
              </a:tr>
              <a:tr h="204735">
                <a:tc>
                  <a:txBody>
                    <a:bodyPr/>
                    <a:lstStyle/>
                    <a:p>
                      <a:pPr>
                        <a:lnSpc>
                          <a:spcPct val="100000"/>
                        </a:lnSpc>
                        <a:spcAft>
                          <a:spcPts val="0"/>
                        </a:spcAft>
                      </a:pPr>
                      <a:r>
                        <a:rPr lang="ru-RU" sz="1200" dirty="0">
                          <a:effectLst/>
                        </a:rPr>
                        <a:t>TUNISIA</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a:effectLst/>
                        </a:rPr>
                        <a:t>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8"/>
                  </a:ext>
                </a:extLst>
              </a:tr>
              <a:tr h="204735">
                <a:tc>
                  <a:txBody>
                    <a:bodyPr/>
                    <a:lstStyle/>
                    <a:p>
                      <a:pPr>
                        <a:lnSpc>
                          <a:spcPct val="100000"/>
                        </a:lnSpc>
                        <a:spcAft>
                          <a:spcPts val="0"/>
                        </a:spcAft>
                      </a:pPr>
                      <a:r>
                        <a:rPr lang="ru-RU" sz="1200" dirty="0">
                          <a:effectLst/>
                        </a:rPr>
                        <a:t>WALES</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tc>
                  <a:txBody>
                    <a:bodyPr/>
                    <a:lstStyle/>
                    <a:p>
                      <a:pPr algn="ctr">
                        <a:lnSpc>
                          <a:spcPct val="100000"/>
                        </a:lnSpc>
                        <a:spcAft>
                          <a:spcPts val="0"/>
                        </a:spcAft>
                      </a:pPr>
                      <a:r>
                        <a:rPr lang="ru-RU" sz="1200" dirty="0">
                          <a:effectLst/>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491" marR="63491" marT="0" marB="0"/>
                </a:tc>
                <a:extLst>
                  <a:ext uri="{0D108BD9-81ED-4DB2-BD59-A6C34878D82A}">
                    <a16:rowId xmlns:a16="http://schemas.microsoft.com/office/drawing/2014/main" val="10029"/>
                  </a:ext>
                </a:extLst>
              </a:tr>
            </a:tbl>
          </a:graphicData>
        </a:graphic>
      </p:graphicFrame>
      <p:graphicFrame>
        <p:nvGraphicFramePr>
          <p:cNvPr id="8" name="Таблица 7"/>
          <p:cNvGraphicFramePr>
            <a:graphicFrameLocks noGrp="1"/>
          </p:cNvGraphicFramePr>
          <p:nvPr/>
        </p:nvGraphicFramePr>
        <p:xfrm>
          <a:off x="4337050" y="417513"/>
          <a:ext cx="3651250" cy="6153150"/>
        </p:xfrm>
        <a:graphic>
          <a:graphicData uri="http://schemas.openxmlformats.org/drawingml/2006/table">
            <a:tbl>
              <a:tblPr firstRow="1" firstCol="1" bandRow="1">
                <a:tableStyleId>{69CF1AB2-1976-4502-BF36-3FF5EA218861}</a:tableStyleId>
              </a:tblPr>
              <a:tblGrid>
                <a:gridCol w="1996293">
                  <a:extLst>
                    <a:ext uri="{9D8B030D-6E8A-4147-A177-3AD203B41FA5}">
                      <a16:colId xmlns:a16="http://schemas.microsoft.com/office/drawing/2014/main" val="20000"/>
                    </a:ext>
                  </a:extLst>
                </a:gridCol>
                <a:gridCol w="1654957">
                  <a:extLst>
                    <a:ext uri="{9D8B030D-6E8A-4147-A177-3AD203B41FA5}">
                      <a16:colId xmlns:a16="http://schemas.microsoft.com/office/drawing/2014/main" val="20001"/>
                    </a:ext>
                  </a:extLst>
                </a:gridCol>
              </a:tblGrid>
              <a:tr h="365787">
                <a:tc>
                  <a:txBody>
                    <a:bodyPr/>
                    <a:lstStyle/>
                    <a:p>
                      <a:pPr algn="ctr">
                        <a:lnSpc>
                          <a:spcPct val="100000"/>
                        </a:lnSpc>
                        <a:spcAft>
                          <a:spcPts val="0"/>
                        </a:spcAft>
                      </a:pPr>
                      <a:r>
                        <a:rPr lang="en-US" sz="1200" dirty="0">
                          <a:solidFill>
                            <a:srgbClr val="C00000"/>
                          </a:solidFill>
                          <a:effectLst/>
                        </a:rPr>
                        <a:t>Other States</a:t>
                      </a:r>
                      <a:endParaRPr lang="ru-RU" sz="1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en-US" sz="1200" dirty="0">
                          <a:solidFill>
                            <a:srgbClr val="C00000"/>
                          </a:solidFill>
                          <a:effectLst/>
                        </a:rPr>
                        <a:t>Number of Publications</a:t>
                      </a:r>
                      <a:endParaRPr lang="ru-RU" sz="1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0"/>
                  </a:ext>
                </a:extLst>
              </a:tr>
              <a:tr h="199412">
                <a:tc>
                  <a:txBody>
                    <a:bodyPr/>
                    <a:lstStyle/>
                    <a:p>
                      <a:pPr>
                        <a:lnSpc>
                          <a:spcPct val="100000"/>
                        </a:lnSpc>
                        <a:spcAft>
                          <a:spcPts val="0"/>
                        </a:spcAft>
                      </a:pPr>
                      <a:r>
                        <a:rPr lang="ru-RU" sz="1200">
                          <a:effectLst/>
                        </a:rPr>
                        <a:t>USA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b="0" dirty="0">
                          <a:effectLst/>
                        </a:rPr>
                        <a:t>443</a:t>
                      </a:r>
                      <a:endParaRPr lang="ru-RU"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1"/>
                  </a:ext>
                </a:extLst>
              </a:tr>
              <a:tr h="199412">
                <a:tc>
                  <a:txBody>
                    <a:bodyPr/>
                    <a:lstStyle/>
                    <a:p>
                      <a:pPr>
                        <a:lnSpc>
                          <a:spcPct val="100000"/>
                        </a:lnSpc>
                        <a:spcAft>
                          <a:spcPts val="0"/>
                        </a:spcAft>
                      </a:pPr>
                      <a:r>
                        <a:rPr lang="ru-RU" sz="1200">
                          <a:effectLst/>
                        </a:rPr>
                        <a:t>FRANCE</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b="0" dirty="0">
                          <a:effectLst/>
                        </a:rPr>
                        <a:t>369</a:t>
                      </a:r>
                      <a:endParaRPr lang="ru-RU"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2"/>
                  </a:ext>
                </a:extLst>
              </a:tr>
              <a:tr h="203835">
                <a:tc>
                  <a:txBody>
                    <a:bodyPr/>
                    <a:lstStyle/>
                    <a:p>
                      <a:pPr>
                        <a:lnSpc>
                          <a:spcPct val="100000"/>
                        </a:lnSpc>
                        <a:spcAft>
                          <a:spcPts val="0"/>
                        </a:spcAft>
                      </a:pPr>
                      <a:r>
                        <a:rPr lang="ru-RU" sz="1200" dirty="0">
                          <a:effectLst/>
                        </a:rPr>
                        <a:t>PEOPLES R CHINA</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b="0" dirty="0">
                          <a:effectLst/>
                        </a:rPr>
                        <a:t>333</a:t>
                      </a:r>
                      <a:endParaRPr lang="ru-RU"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3"/>
                  </a:ext>
                </a:extLst>
              </a:tr>
              <a:tr h="199412">
                <a:tc>
                  <a:txBody>
                    <a:bodyPr/>
                    <a:lstStyle/>
                    <a:p>
                      <a:pPr>
                        <a:lnSpc>
                          <a:spcPct val="100000"/>
                        </a:lnSpc>
                        <a:spcAft>
                          <a:spcPts val="0"/>
                        </a:spcAft>
                      </a:pPr>
                      <a:r>
                        <a:rPr lang="ru-RU" sz="1200">
                          <a:effectLst/>
                        </a:rPr>
                        <a:t>SWITZERLAND</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b="0" dirty="0">
                          <a:effectLst/>
                        </a:rPr>
                        <a:t>319</a:t>
                      </a:r>
                      <a:endParaRPr lang="ru-RU"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4"/>
                  </a:ext>
                </a:extLst>
              </a:tr>
              <a:tr h="199412">
                <a:tc>
                  <a:txBody>
                    <a:bodyPr/>
                    <a:lstStyle/>
                    <a:p>
                      <a:pPr>
                        <a:lnSpc>
                          <a:spcPct val="100000"/>
                        </a:lnSpc>
                        <a:spcAft>
                          <a:spcPts val="0"/>
                        </a:spcAft>
                      </a:pPr>
                      <a:r>
                        <a:rPr lang="ru-RU" sz="1200">
                          <a:effectLst/>
                        </a:rPr>
                        <a:t>ENGLAND</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b="0" dirty="0">
                          <a:effectLst/>
                        </a:rPr>
                        <a:t>298</a:t>
                      </a:r>
                      <a:endParaRPr lang="ru-RU"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5"/>
                  </a:ext>
                </a:extLst>
              </a:tr>
              <a:tr h="199412">
                <a:tc>
                  <a:txBody>
                    <a:bodyPr/>
                    <a:lstStyle/>
                    <a:p>
                      <a:pPr>
                        <a:lnSpc>
                          <a:spcPct val="100000"/>
                        </a:lnSpc>
                        <a:spcAft>
                          <a:spcPts val="0"/>
                        </a:spcAft>
                      </a:pPr>
                      <a:r>
                        <a:rPr lang="ru-RU" sz="1200">
                          <a:effectLst/>
                        </a:rPr>
                        <a:t>SPAIN</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b="0" dirty="0">
                          <a:effectLst/>
                        </a:rPr>
                        <a:t>292</a:t>
                      </a:r>
                      <a:endParaRPr lang="ru-RU"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6"/>
                  </a:ext>
                </a:extLst>
              </a:tr>
              <a:tr h="199412">
                <a:tc>
                  <a:txBody>
                    <a:bodyPr/>
                    <a:lstStyle/>
                    <a:p>
                      <a:pPr>
                        <a:lnSpc>
                          <a:spcPct val="100000"/>
                        </a:lnSpc>
                        <a:spcAft>
                          <a:spcPts val="0"/>
                        </a:spcAft>
                      </a:pPr>
                      <a:r>
                        <a:rPr lang="ru-RU" sz="1200">
                          <a:effectLst/>
                        </a:rPr>
                        <a:t>TURKEY</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b="0" dirty="0">
                          <a:effectLst/>
                        </a:rPr>
                        <a:t>278</a:t>
                      </a:r>
                      <a:endParaRPr lang="ru-RU"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7"/>
                  </a:ext>
                </a:extLst>
              </a:tr>
              <a:tr h="199412">
                <a:tc>
                  <a:txBody>
                    <a:bodyPr/>
                    <a:lstStyle/>
                    <a:p>
                      <a:pPr>
                        <a:lnSpc>
                          <a:spcPct val="100000"/>
                        </a:lnSpc>
                        <a:spcAft>
                          <a:spcPts val="0"/>
                        </a:spcAft>
                      </a:pPr>
                      <a:r>
                        <a:rPr lang="ru-RU" sz="1200">
                          <a:effectLst/>
                        </a:rPr>
                        <a:t>BRAZIL</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258</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8"/>
                  </a:ext>
                </a:extLst>
              </a:tr>
              <a:tr h="199412">
                <a:tc>
                  <a:txBody>
                    <a:bodyPr/>
                    <a:lstStyle/>
                    <a:p>
                      <a:pPr>
                        <a:lnSpc>
                          <a:spcPct val="100000"/>
                        </a:lnSpc>
                        <a:spcAft>
                          <a:spcPts val="0"/>
                        </a:spcAft>
                      </a:pPr>
                      <a:r>
                        <a:rPr lang="ru-RU" sz="1200">
                          <a:effectLst/>
                        </a:rPr>
                        <a:t>AUSTRIA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247</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09"/>
                  </a:ext>
                </a:extLst>
              </a:tr>
              <a:tr h="199412">
                <a:tc>
                  <a:txBody>
                    <a:bodyPr/>
                    <a:lstStyle/>
                    <a:p>
                      <a:pPr>
                        <a:lnSpc>
                          <a:spcPct val="100000"/>
                        </a:lnSpc>
                        <a:spcAft>
                          <a:spcPts val="0"/>
                        </a:spcAft>
                      </a:pPr>
                      <a:r>
                        <a:rPr lang="ru-RU" sz="1200">
                          <a:effectLst/>
                        </a:rPr>
                        <a:t>GREECE</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247</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0"/>
                  </a:ext>
                </a:extLst>
              </a:tr>
              <a:tr h="199412">
                <a:tc>
                  <a:txBody>
                    <a:bodyPr/>
                    <a:lstStyle/>
                    <a:p>
                      <a:pPr>
                        <a:lnSpc>
                          <a:spcPct val="100000"/>
                        </a:lnSpc>
                        <a:spcAft>
                          <a:spcPts val="0"/>
                        </a:spcAft>
                      </a:pPr>
                      <a:r>
                        <a:rPr lang="ru-RU" sz="1200">
                          <a:effectLst/>
                        </a:rPr>
                        <a:t>TAIWAN</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dirty="0">
                          <a:effectLst/>
                        </a:rPr>
                        <a:t>245</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1"/>
                  </a:ext>
                </a:extLst>
              </a:tr>
              <a:tr h="199412">
                <a:tc>
                  <a:txBody>
                    <a:bodyPr/>
                    <a:lstStyle/>
                    <a:p>
                      <a:pPr>
                        <a:lnSpc>
                          <a:spcPct val="100000"/>
                        </a:lnSpc>
                        <a:spcAft>
                          <a:spcPts val="0"/>
                        </a:spcAft>
                      </a:pPr>
                      <a:r>
                        <a:rPr lang="ru-RU" sz="1200">
                          <a:effectLst/>
                        </a:rPr>
                        <a:t>SOUTH KOREA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238</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2"/>
                  </a:ext>
                </a:extLst>
              </a:tr>
              <a:tr h="199412">
                <a:tc>
                  <a:txBody>
                    <a:bodyPr/>
                    <a:lstStyle/>
                    <a:p>
                      <a:pPr>
                        <a:lnSpc>
                          <a:spcPct val="100000"/>
                        </a:lnSpc>
                        <a:spcAft>
                          <a:spcPts val="0"/>
                        </a:spcAft>
                      </a:pPr>
                      <a:r>
                        <a:rPr lang="ru-RU" sz="1200">
                          <a:effectLst/>
                        </a:rPr>
                        <a:t>PORTUGAL</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236</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3"/>
                  </a:ext>
                </a:extLst>
              </a:tr>
              <a:tr h="199412">
                <a:tc>
                  <a:txBody>
                    <a:bodyPr/>
                    <a:lstStyle/>
                    <a:p>
                      <a:pPr>
                        <a:lnSpc>
                          <a:spcPct val="100000"/>
                        </a:lnSpc>
                        <a:spcAft>
                          <a:spcPts val="0"/>
                        </a:spcAft>
                      </a:pPr>
                      <a:r>
                        <a:rPr lang="ru-RU" sz="1200">
                          <a:effectLst/>
                        </a:rPr>
                        <a:t>COLOMBIA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dirty="0">
                          <a:effectLst/>
                        </a:rPr>
                        <a:t>214</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4"/>
                  </a:ext>
                </a:extLst>
              </a:tr>
              <a:tr h="199412">
                <a:tc>
                  <a:txBody>
                    <a:bodyPr/>
                    <a:lstStyle/>
                    <a:p>
                      <a:pPr>
                        <a:lnSpc>
                          <a:spcPct val="100000"/>
                        </a:lnSpc>
                        <a:spcAft>
                          <a:spcPts val="0"/>
                        </a:spcAft>
                      </a:pPr>
                      <a:r>
                        <a:rPr lang="ru-RU" sz="1200">
                          <a:effectLst/>
                        </a:rPr>
                        <a:t>INDIA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204</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5"/>
                  </a:ext>
                </a:extLst>
              </a:tr>
              <a:tr h="199412">
                <a:tc>
                  <a:txBody>
                    <a:bodyPr/>
                    <a:lstStyle/>
                    <a:p>
                      <a:pPr>
                        <a:lnSpc>
                          <a:spcPct val="100000"/>
                        </a:lnSpc>
                        <a:spcAft>
                          <a:spcPts val="0"/>
                        </a:spcAft>
                      </a:pPr>
                      <a:r>
                        <a:rPr lang="ru-RU" sz="1200">
                          <a:effectLst/>
                        </a:rPr>
                        <a:t>MALAYSIA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dirty="0">
                          <a:effectLst/>
                        </a:rPr>
                        <a:t>204</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6"/>
                  </a:ext>
                </a:extLst>
              </a:tr>
              <a:tr h="199412">
                <a:tc>
                  <a:txBody>
                    <a:bodyPr/>
                    <a:lstStyle/>
                    <a:p>
                      <a:pPr>
                        <a:lnSpc>
                          <a:spcPct val="100000"/>
                        </a:lnSpc>
                        <a:spcAft>
                          <a:spcPts val="0"/>
                        </a:spcAft>
                      </a:pPr>
                      <a:r>
                        <a:rPr lang="ru-RU" sz="1200">
                          <a:effectLst/>
                        </a:rPr>
                        <a:t>JAPAN</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191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7"/>
                  </a:ext>
                </a:extLst>
              </a:tr>
              <a:tr h="199412">
                <a:tc>
                  <a:txBody>
                    <a:bodyPr/>
                    <a:lstStyle/>
                    <a:p>
                      <a:pPr>
                        <a:lnSpc>
                          <a:spcPct val="100000"/>
                        </a:lnSpc>
                        <a:spcAft>
                          <a:spcPts val="0"/>
                        </a:spcAft>
                      </a:pPr>
                      <a:r>
                        <a:rPr lang="ru-RU" sz="1200">
                          <a:effectLst/>
                        </a:rPr>
                        <a:t>SWEDEN</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191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8"/>
                  </a:ext>
                </a:extLst>
              </a:tr>
              <a:tr h="199412">
                <a:tc>
                  <a:txBody>
                    <a:bodyPr/>
                    <a:lstStyle/>
                    <a:p>
                      <a:pPr>
                        <a:lnSpc>
                          <a:spcPct val="100000"/>
                        </a:lnSpc>
                        <a:spcAft>
                          <a:spcPts val="0"/>
                        </a:spcAft>
                      </a:pPr>
                      <a:r>
                        <a:rPr lang="ru-RU" sz="1200">
                          <a:effectLst/>
                        </a:rPr>
                        <a:t>PAKISTAN</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dirty="0">
                          <a:effectLst/>
                        </a:rPr>
                        <a:t>183</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19"/>
                  </a:ext>
                </a:extLst>
              </a:tr>
              <a:tr h="199412">
                <a:tc>
                  <a:txBody>
                    <a:bodyPr/>
                    <a:lstStyle/>
                    <a:p>
                      <a:pPr>
                        <a:lnSpc>
                          <a:spcPct val="100000"/>
                        </a:lnSpc>
                        <a:spcAft>
                          <a:spcPts val="0"/>
                        </a:spcAft>
                      </a:pPr>
                      <a:r>
                        <a:rPr lang="ru-RU" sz="1200">
                          <a:effectLst/>
                        </a:rPr>
                        <a:t>NETHERLANDS</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dirty="0">
                          <a:effectLst/>
                        </a:rPr>
                        <a:t>169</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0"/>
                  </a:ext>
                </a:extLst>
              </a:tr>
              <a:tr h="199412">
                <a:tc>
                  <a:txBody>
                    <a:bodyPr/>
                    <a:lstStyle/>
                    <a:p>
                      <a:pPr>
                        <a:lnSpc>
                          <a:spcPct val="100000"/>
                        </a:lnSpc>
                        <a:spcAft>
                          <a:spcPts val="0"/>
                        </a:spcAft>
                      </a:pPr>
                      <a:r>
                        <a:rPr lang="ru-RU" sz="1200">
                          <a:effectLst/>
                        </a:rPr>
                        <a:t>MEXICO</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167</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1"/>
                  </a:ext>
                </a:extLst>
              </a:tr>
              <a:tr h="199412">
                <a:tc>
                  <a:txBody>
                    <a:bodyPr/>
                    <a:lstStyle/>
                    <a:p>
                      <a:pPr>
                        <a:lnSpc>
                          <a:spcPct val="100000"/>
                        </a:lnSpc>
                        <a:spcAft>
                          <a:spcPts val="0"/>
                        </a:spcAft>
                      </a:pPr>
                      <a:r>
                        <a:rPr lang="ru-RU" sz="1200">
                          <a:effectLst/>
                        </a:rPr>
                        <a:t>CROATIA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156</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2"/>
                  </a:ext>
                </a:extLst>
              </a:tr>
              <a:tr h="199412">
                <a:tc>
                  <a:txBody>
                    <a:bodyPr/>
                    <a:lstStyle/>
                    <a:p>
                      <a:pPr>
                        <a:lnSpc>
                          <a:spcPct val="100000"/>
                        </a:lnSpc>
                        <a:spcAft>
                          <a:spcPts val="0"/>
                        </a:spcAft>
                      </a:pPr>
                      <a:r>
                        <a:rPr lang="ru-RU" sz="1200">
                          <a:effectLst/>
                        </a:rPr>
                        <a:t>FINLAND</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153</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3"/>
                  </a:ext>
                </a:extLst>
              </a:tr>
              <a:tr h="199412">
                <a:tc>
                  <a:txBody>
                    <a:bodyPr/>
                    <a:lstStyle/>
                    <a:p>
                      <a:pPr>
                        <a:lnSpc>
                          <a:spcPct val="100000"/>
                        </a:lnSpc>
                        <a:spcAft>
                          <a:spcPts val="0"/>
                        </a:spcAft>
                      </a:pPr>
                      <a:r>
                        <a:rPr lang="ru-RU" sz="1200">
                          <a:effectLst/>
                        </a:rPr>
                        <a:t>THAILAND</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147</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4"/>
                  </a:ext>
                </a:extLst>
              </a:tr>
              <a:tr h="199412">
                <a:tc>
                  <a:txBody>
                    <a:bodyPr/>
                    <a:lstStyle/>
                    <a:p>
                      <a:pPr>
                        <a:lnSpc>
                          <a:spcPct val="100000"/>
                        </a:lnSpc>
                        <a:spcAft>
                          <a:spcPts val="0"/>
                        </a:spcAft>
                      </a:pPr>
                      <a:r>
                        <a:rPr lang="ru-RU" sz="1200">
                          <a:effectLst/>
                        </a:rPr>
                        <a:t>BELGIUM</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141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5"/>
                  </a:ext>
                </a:extLst>
              </a:tr>
              <a:tr h="199412">
                <a:tc>
                  <a:txBody>
                    <a:bodyPr/>
                    <a:lstStyle/>
                    <a:p>
                      <a:pPr>
                        <a:lnSpc>
                          <a:spcPct val="100000"/>
                        </a:lnSpc>
                        <a:spcAft>
                          <a:spcPts val="0"/>
                        </a:spcAft>
                      </a:pPr>
                      <a:r>
                        <a:rPr lang="ru-RU" sz="1200">
                          <a:effectLst/>
                        </a:rPr>
                        <a:t>CANADA</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133</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6"/>
                  </a:ext>
                </a:extLst>
              </a:tr>
              <a:tr h="199412">
                <a:tc>
                  <a:txBody>
                    <a:bodyPr/>
                    <a:lstStyle/>
                    <a:p>
                      <a:pPr>
                        <a:lnSpc>
                          <a:spcPct val="100000"/>
                        </a:lnSpc>
                        <a:spcAft>
                          <a:spcPts val="0"/>
                        </a:spcAft>
                      </a:pPr>
                      <a:r>
                        <a:rPr lang="ru-RU" sz="1200">
                          <a:effectLst/>
                        </a:rPr>
                        <a:t>CYPRUS</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133</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7"/>
                  </a:ext>
                </a:extLst>
              </a:tr>
              <a:tr h="199412">
                <a:tc>
                  <a:txBody>
                    <a:bodyPr/>
                    <a:lstStyle/>
                    <a:p>
                      <a:pPr>
                        <a:lnSpc>
                          <a:spcPct val="100000"/>
                        </a:lnSpc>
                        <a:spcAft>
                          <a:spcPts val="0"/>
                        </a:spcAft>
                      </a:pPr>
                      <a:r>
                        <a:rPr lang="ru-RU" sz="1200">
                          <a:effectLst/>
                        </a:rPr>
                        <a:t>NORWAY</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a:effectLst/>
                        </a:rPr>
                        <a:t>132</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8"/>
                  </a:ext>
                </a:extLst>
              </a:tr>
              <a:tr h="199412">
                <a:tc>
                  <a:txBody>
                    <a:bodyPr/>
                    <a:lstStyle/>
                    <a:p>
                      <a:pPr>
                        <a:lnSpc>
                          <a:spcPct val="100000"/>
                        </a:lnSpc>
                        <a:spcAft>
                          <a:spcPts val="0"/>
                        </a:spcAft>
                      </a:pPr>
                      <a:r>
                        <a:rPr lang="ru-RU" sz="1200">
                          <a:effectLst/>
                        </a:rPr>
                        <a:t>DENMARK</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tc>
                  <a:txBody>
                    <a:bodyPr/>
                    <a:lstStyle/>
                    <a:p>
                      <a:pPr algn="ctr">
                        <a:lnSpc>
                          <a:spcPct val="100000"/>
                        </a:lnSpc>
                        <a:spcAft>
                          <a:spcPts val="0"/>
                        </a:spcAft>
                      </a:pPr>
                      <a:r>
                        <a:rPr lang="ru-RU" sz="1200" dirty="0">
                          <a:effectLst/>
                        </a:rPr>
                        <a:t>124</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543" marR="59543" marT="0" marB="0"/>
                </a:tc>
                <a:extLst>
                  <a:ext uri="{0D108BD9-81ED-4DB2-BD59-A6C34878D82A}">
                    <a16:rowId xmlns:a16="http://schemas.microsoft.com/office/drawing/2014/main" val="10029"/>
                  </a:ext>
                </a:extLst>
              </a:tr>
            </a:tbl>
          </a:graphicData>
        </a:graphic>
      </p:graphicFrame>
      <p:sp>
        <p:nvSpPr>
          <p:cNvPr id="164116" name="Прямоугольник 9"/>
          <p:cNvSpPr>
            <a:spLocks noChangeArrowheads="1"/>
          </p:cNvSpPr>
          <p:nvPr/>
        </p:nvSpPr>
        <p:spPr bwMode="auto">
          <a:xfrm>
            <a:off x="17463" y="33338"/>
            <a:ext cx="120142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ts val="2000"/>
              </a:lnSpc>
            </a:pPr>
            <a:r>
              <a:rPr lang="en-US" altLang="ru-RU" b="1">
                <a:solidFill>
                  <a:srgbClr val="FFFF00"/>
                </a:solidFill>
                <a:ea typeface="Droid Sans Fallback"/>
                <a:cs typeface="Droid Sans Fallback"/>
              </a:rPr>
              <a:t>Joint publications with JINR authors and authors from different countries (2017)</a:t>
            </a:r>
            <a:endParaRPr lang="ru-RU" altLang="ru-RU" b="1">
              <a:solidFill>
                <a:srgbClr val="FFFF00"/>
              </a:solidFill>
              <a:ea typeface="Droid Sans Fallback"/>
              <a:cs typeface="Droid Sans Fallback"/>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993"/>
        </a:solidFill>
        <a:effectLst/>
      </p:bgPr>
    </p:bg>
    <p:spTree>
      <p:nvGrpSpPr>
        <p:cNvPr id="1" name=""/>
        <p:cNvGrpSpPr/>
        <p:nvPr/>
      </p:nvGrpSpPr>
      <p:grpSpPr>
        <a:xfrm>
          <a:off x="0" y="0"/>
          <a:ext cx="0" cy="0"/>
          <a:chOff x="0" y="0"/>
          <a:chExt cx="0" cy="0"/>
        </a:xfrm>
      </p:grpSpPr>
      <p:grpSp>
        <p:nvGrpSpPr>
          <p:cNvPr id="146434" name="Группа 12"/>
          <p:cNvGrpSpPr>
            <a:grpSpLocks/>
          </p:cNvGrpSpPr>
          <p:nvPr/>
        </p:nvGrpSpPr>
        <p:grpSpPr bwMode="auto">
          <a:xfrm>
            <a:off x="10572750" y="4829175"/>
            <a:ext cx="1560513" cy="1724025"/>
            <a:chOff x="10187508" y="1111255"/>
            <a:chExt cx="1672409" cy="1848126"/>
          </a:xfrm>
        </p:grpSpPr>
        <p:pic>
          <p:nvPicPr>
            <p:cNvPr id="11" name="Рисунок 10"/>
            <p:cNvPicPr>
              <a:picLocks noChangeAspect="1"/>
            </p:cNvPicPr>
            <p:nvPr/>
          </p:nvPicPr>
          <p:blipFill rotWithShape="1">
            <a:blip r:embed="rId3"/>
            <a:srcRect r="25186" b="6394"/>
            <a:stretch/>
          </p:blipFill>
          <p:spPr>
            <a:xfrm rot="5400000">
              <a:off x="10099650" y="1199114"/>
              <a:ext cx="1848126" cy="167240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0207924" y="1128273"/>
              <a:ext cx="1643486" cy="399917"/>
            </a:xfrm>
            <a:prstGeom prst="rect">
              <a:avLst/>
            </a:prstGeom>
            <a:solidFill>
              <a:schemeClr val="tx1"/>
            </a:solidFill>
          </p:spPr>
          <p:txBody>
            <a:bodyPr>
              <a:spAutoFit/>
            </a:bodyPr>
            <a:lstStyle/>
            <a:p>
              <a:pPr algn="ctr">
                <a:spcAft>
                  <a:spcPts val="400"/>
                </a:spcAft>
                <a:defRPr/>
              </a:pPr>
              <a:r>
                <a:rPr lang="en-US" sz="900" b="1" dirty="0">
                  <a:solidFill>
                    <a:schemeClr val="bg1"/>
                  </a:solidFill>
                  <a:latin typeface="+mn-lt"/>
                </a:rPr>
                <a:t>JOINT DECLARATION</a:t>
              </a:r>
            </a:p>
            <a:p>
              <a:pPr algn="ctr">
                <a:defRPr/>
              </a:pPr>
              <a:r>
                <a:rPr lang="en-US" sz="500" b="1" dirty="0">
                  <a:solidFill>
                    <a:schemeClr val="bg1"/>
                  </a:solidFill>
                  <a:latin typeface="+mn-lt"/>
                </a:rPr>
                <a:t>of participants of the international conference</a:t>
              </a:r>
            </a:p>
          </p:txBody>
        </p:sp>
      </p:grpSp>
      <p:pic>
        <p:nvPicPr>
          <p:cNvPr id="146435" name="Рисунок 1"/>
          <p:cNvPicPr>
            <a:picLocks noChangeAspect="1"/>
          </p:cNvPicPr>
          <p:nvPr/>
        </p:nvPicPr>
        <p:blipFill>
          <a:blip r:embed="rId4">
            <a:extLst>
              <a:ext uri="{28A0092B-C50C-407E-A947-70E740481C1C}">
                <a14:useLocalDpi xmlns:a14="http://schemas.microsoft.com/office/drawing/2010/main" val="0"/>
              </a:ext>
            </a:extLst>
          </a:blip>
          <a:srcRect t="24434" b="29066"/>
          <a:stretch>
            <a:fillRect/>
          </a:stretch>
        </p:blipFill>
        <p:spPr bwMode="auto">
          <a:xfrm>
            <a:off x="0" y="0"/>
            <a:ext cx="12192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Номер слайда 3"/>
          <p:cNvSpPr>
            <a:spLocks noGrp="1"/>
          </p:cNvSpPr>
          <p:nvPr>
            <p:ph type="sldNum" sz="quarter" idx="10"/>
          </p:nvPr>
        </p:nvSpPr>
        <p:spPr bwMode="auto">
          <a:xfrm>
            <a:off x="11837988" y="6623050"/>
            <a:ext cx="266700" cy="26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131241-D0DA-4682-9B86-3C5D112B2A77}" type="slidenum">
              <a:rPr lang="es-ES" altLang="ru-RU"/>
              <a:pPr/>
              <a:t>2</a:t>
            </a:fld>
            <a:endParaRPr lang="es-ES" altLang="ru-RU"/>
          </a:p>
        </p:txBody>
      </p:sp>
      <p:pic>
        <p:nvPicPr>
          <p:cNvPr id="5" name="Объект 3"/>
          <p:cNvPicPr>
            <a:picLocks noGrp="1" noChangeAspect="1"/>
          </p:cNvPicPr>
          <p:nvPr>
            <p:ph sz="half" idx="4294967295"/>
          </p:nvPr>
        </p:nvPicPr>
        <p:blipFill rotWithShape="1">
          <a:blip r:embed="rId5"/>
          <a:srcRect t="7416"/>
          <a:stretch/>
        </p:blipFill>
        <p:spPr>
          <a:xfrm>
            <a:off x="7373938" y="4838700"/>
            <a:ext cx="3121025" cy="1716088"/>
          </a:xfrm>
          <a:effectLst>
            <a:outerShdw blurRad="292100" dist="139700" dir="2700000" algn="tl" rotWithShape="0">
              <a:srgbClr val="333333">
                <a:alpha val="65000"/>
              </a:srgbClr>
            </a:outerShdw>
          </a:effectLst>
        </p:spPr>
      </p:pic>
      <p:pic>
        <p:nvPicPr>
          <p:cNvPr id="6" name="Объект 5"/>
          <p:cNvPicPr>
            <a:picLocks noChangeAspect="1"/>
          </p:cNvPicPr>
          <p:nvPr/>
        </p:nvPicPr>
        <p:blipFill rotWithShape="1">
          <a:blip r:embed="rId6"/>
          <a:srcRect t="37841" b="12940"/>
          <a:stretch/>
        </p:blipFill>
        <p:spPr>
          <a:xfrm>
            <a:off x="8342313" y="3600450"/>
            <a:ext cx="3789362" cy="1179513"/>
          </a:xfrm>
          <a:prstGeom prst="rect">
            <a:avLst/>
          </a:prstGeom>
          <a:ln>
            <a:noFill/>
          </a:ln>
          <a:effectLst>
            <a:outerShdw blurRad="292100" dist="139700" dir="2700000" algn="tl" rotWithShape="0">
              <a:srgbClr val="333333">
                <a:alpha val="65000"/>
              </a:srgbClr>
            </a:outerShdw>
          </a:effectLst>
        </p:spPr>
      </p:pic>
      <p:sp>
        <p:nvSpPr>
          <p:cNvPr id="146439" name="Прямоугольник 7"/>
          <p:cNvSpPr>
            <a:spLocks noChangeArrowheads="1"/>
          </p:cNvSpPr>
          <p:nvPr/>
        </p:nvSpPr>
        <p:spPr bwMode="auto">
          <a:xfrm>
            <a:off x="177800" y="4799013"/>
            <a:ext cx="7061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solidFill>
                  <a:srgbClr val="FFCC99"/>
                </a:solidFill>
                <a:latin typeface="Calibri" panose="020F0502020204030204" pitchFamily="34" charset="0"/>
              </a:rPr>
              <a:t>Members of the Committee of Plenipotentiaries </a:t>
            </a:r>
            <a:r>
              <a:rPr lang="en-US" altLang="ru-RU">
                <a:latin typeface="Calibri" panose="020F0502020204030204" pitchFamily="34" charset="0"/>
              </a:rPr>
              <a:t>of the Governments of the JINR Member States, representatives of Russian and foreign </a:t>
            </a:r>
            <a:r>
              <a:rPr lang="en-US" altLang="ru-RU">
                <a:solidFill>
                  <a:srgbClr val="FFCC99"/>
                </a:solidFill>
                <a:latin typeface="Calibri" panose="020F0502020204030204" pitchFamily="34" charset="0"/>
              </a:rPr>
              <a:t>ministries</a:t>
            </a:r>
            <a:r>
              <a:rPr lang="en-US" altLang="ru-RU">
                <a:latin typeface="Calibri" panose="020F0502020204030204" pitchFamily="34" charset="0"/>
              </a:rPr>
              <a:t> and departments, </a:t>
            </a:r>
            <a:r>
              <a:rPr lang="en-US" altLang="ru-RU">
                <a:solidFill>
                  <a:srgbClr val="FFCC99"/>
                </a:solidFill>
                <a:latin typeface="Calibri" panose="020F0502020204030204" pitchFamily="34" charset="0"/>
              </a:rPr>
              <a:t>ambassadors extraordinary </a:t>
            </a:r>
            <a:r>
              <a:rPr lang="en-US" altLang="ru-RU">
                <a:latin typeface="Calibri" panose="020F0502020204030204" pitchFamily="34" charset="0"/>
              </a:rPr>
              <a:t>and </a:t>
            </a:r>
            <a:r>
              <a:rPr lang="en-US" altLang="ru-RU">
                <a:solidFill>
                  <a:srgbClr val="FFCC99"/>
                </a:solidFill>
                <a:latin typeface="Calibri" panose="020F0502020204030204" pitchFamily="34" charset="0"/>
              </a:rPr>
              <a:t>plenipotentiary and representatives of Embassies </a:t>
            </a:r>
            <a:r>
              <a:rPr lang="en-US" altLang="ru-RU">
                <a:latin typeface="Calibri" panose="020F0502020204030204" pitchFamily="34" charset="0"/>
              </a:rPr>
              <a:t>of foreign states in the Russian Federation, </a:t>
            </a:r>
            <a:r>
              <a:rPr lang="en-US" altLang="ru-RU">
                <a:solidFill>
                  <a:srgbClr val="FFCC99"/>
                </a:solidFill>
                <a:latin typeface="Calibri" panose="020F0502020204030204" pitchFamily="34" charset="0"/>
              </a:rPr>
              <a:t>representatives of numerous media</a:t>
            </a:r>
            <a:r>
              <a:rPr lang="en-US" altLang="ru-RU">
                <a:latin typeface="Calibri" panose="020F0502020204030204" pitchFamily="34" charset="0"/>
              </a:rPr>
              <a:t> were among the participants of the conference.</a:t>
            </a:r>
          </a:p>
        </p:txBody>
      </p:sp>
      <p:sp>
        <p:nvSpPr>
          <p:cNvPr id="146440" name="Прямоугольник 7"/>
          <p:cNvSpPr>
            <a:spLocks noChangeArrowheads="1"/>
          </p:cNvSpPr>
          <p:nvPr/>
        </p:nvSpPr>
        <p:spPr bwMode="auto">
          <a:xfrm>
            <a:off x="176213" y="3700463"/>
            <a:ext cx="80724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latin typeface="Calibri" panose="020F0502020204030204" pitchFamily="34" charset="0"/>
              </a:rPr>
              <a:t>The conference was dedicated to the 25th anniversary of a new era in the history of JINR (when a group of independent states entered JINR as its new Member States) and was held on the occasion of the 62nd anniversary of foundation of the Institute.</a:t>
            </a:r>
            <a:endParaRPr lang="ru-RU" altLang="ru-RU">
              <a:latin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8ADC9D-70A3-4669-B451-6B2472EB8F77}" type="slidenum">
              <a:rPr lang="es-ES" altLang="ru-RU">
                <a:solidFill>
                  <a:schemeClr val="bg1"/>
                </a:solidFill>
              </a:rPr>
              <a:pPr/>
              <a:t>20</a:t>
            </a:fld>
            <a:endParaRPr lang="es-ES" altLang="ru-RU">
              <a:solidFill>
                <a:schemeClr val="bg1"/>
              </a:solidFill>
            </a:endParaRPr>
          </a:p>
        </p:txBody>
      </p:sp>
      <p:sp>
        <p:nvSpPr>
          <p:cNvPr id="164867" name="Rectangle 3"/>
          <p:cNvSpPr>
            <a:spLocks noGrp="1" noChangeArrowheads="1"/>
          </p:cNvSpPr>
          <p:nvPr>
            <p:ph idx="1"/>
          </p:nvPr>
        </p:nvSpPr>
        <p:spPr>
          <a:xfrm>
            <a:off x="476250" y="1079500"/>
            <a:ext cx="11430000" cy="4533900"/>
          </a:xfrm>
        </p:spPr>
        <p:txBody>
          <a:bodyPr/>
          <a:lstStyle/>
          <a:p>
            <a:pPr algn="ctr" eaLnBrk="1" hangingPunct="1">
              <a:buFontTx/>
              <a:buNone/>
            </a:pPr>
            <a:r>
              <a:rPr lang="en-US" altLang="ru-RU" sz="3000" b="1" smtClean="0">
                <a:solidFill>
                  <a:srgbClr val="C00000"/>
                </a:solidFill>
              </a:rPr>
              <a:t>Membership of the JINR Scientific Council</a:t>
            </a:r>
          </a:p>
          <a:p>
            <a:pPr algn="ctr" eaLnBrk="1" hangingPunct="1">
              <a:buFontTx/>
              <a:buNone/>
            </a:pPr>
            <a:r>
              <a:rPr lang="en-US" altLang="ru-RU" sz="3000" b="1" smtClean="0">
                <a:solidFill>
                  <a:srgbClr val="C00000"/>
                </a:solidFill>
              </a:rPr>
              <a:t>(2018 – 2023 )</a:t>
            </a:r>
          </a:p>
          <a:p>
            <a:pPr algn="ctr" eaLnBrk="1" hangingPunct="1">
              <a:buFontTx/>
              <a:buNone/>
            </a:pPr>
            <a:endParaRPr lang="en-US" altLang="ru-RU" sz="3000" b="1" smtClean="0">
              <a:solidFill>
                <a:srgbClr val="C00000"/>
              </a:solidFill>
            </a:endParaRPr>
          </a:p>
        </p:txBody>
      </p:sp>
      <p:sp>
        <p:nvSpPr>
          <p:cNvPr id="164868" name="Рисунок 1"/>
          <p:cNvSpPr>
            <a:spLocks noChangeAspect="1"/>
          </p:cNvSpPr>
          <p:nvPr/>
        </p:nvSpPr>
        <p:spPr bwMode="auto">
          <a:xfrm>
            <a:off x="7404100" y="2743200"/>
            <a:ext cx="4430713"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p>
        </p:txBody>
      </p:sp>
      <p:sp>
        <p:nvSpPr>
          <p:cNvPr id="9" name="Скругленный прямоугольник 8"/>
          <p:cNvSpPr/>
          <p:nvPr/>
        </p:nvSpPr>
        <p:spPr>
          <a:xfrm>
            <a:off x="301625" y="168275"/>
            <a:ext cx="11631613" cy="814388"/>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sp>
        <p:nvSpPr>
          <p:cNvPr id="10" name="TextBox 5"/>
          <p:cNvSpPr txBox="1">
            <a:spLocks noChangeArrowheads="1"/>
          </p:cNvSpPr>
          <p:nvPr/>
        </p:nvSpPr>
        <p:spPr bwMode="auto">
          <a:xfrm>
            <a:off x="2197100" y="236538"/>
            <a:ext cx="7835900" cy="6778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Highlights of </a:t>
            </a:r>
            <a:r>
              <a:rPr lang="en-US" altLang="ru-RU" sz="38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CP Decisions</a:t>
            </a:r>
            <a:endParaRPr lang="ru-RU"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Прямоугольник 10"/>
          <p:cNvSpPr/>
          <p:nvPr/>
        </p:nvSpPr>
        <p:spPr>
          <a:xfrm>
            <a:off x="617538" y="3389313"/>
            <a:ext cx="6457950" cy="2176462"/>
          </a:xfrm>
          <a:prstGeom prst="rect">
            <a:avLst/>
          </a:prstGeom>
        </p:spPr>
        <p:txBody>
          <a:bodyPr>
            <a:spAutoFit/>
          </a:bodyPr>
          <a:lstStyle/>
          <a:p>
            <a:pPr algn="just">
              <a:lnSpc>
                <a:spcPct val="90000"/>
              </a:lnSpc>
              <a:spcBef>
                <a:spcPts val="1000"/>
              </a:spcBef>
              <a:defRPr/>
            </a:pPr>
            <a:r>
              <a:rPr lang="en-US" sz="2200" dirty="0">
                <a:solidFill>
                  <a:srgbClr val="004060"/>
                </a:solidFill>
                <a:latin typeface="+mn-lt"/>
                <a:cs typeface="+mn-cs"/>
              </a:rPr>
              <a:t>– </a:t>
            </a:r>
            <a:r>
              <a:rPr lang="en-US" sz="2200" b="1" dirty="0">
                <a:solidFill>
                  <a:srgbClr val="004060"/>
                </a:solidFill>
                <a:latin typeface="+mn-lt"/>
                <a:cs typeface="+mn-cs"/>
              </a:rPr>
              <a:t>thanked the members of the SC for the successful work accomplished during  2013–2018;</a:t>
            </a:r>
            <a:endParaRPr lang="ru-RU" sz="2200" b="1" dirty="0">
              <a:solidFill>
                <a:srgbClr val="004060"/>
              </a:solidFill>
              <a:latin typeface="+mn-lt"/>
              <a:cs typeface="+mn-cs"/>
            </a:endParaRPr>
          </a:p>
          <a:p>
            <a:pPr algn="just">
              <a:lnSpc>
                <a:spcPct val="90000"/>
              </a:lnSpc>
              <a:spcBef>
                <a:spcPts val="1000"/>
              </a:spcBef>
              <a:defRPr/>
            </a:pPr>
            <a:r>
              <a:rPr lang="en-US" sz="2200" b="1" dirty="0">
                <a:solidFill>
                  <a:srgbClr val="004060"/>
                </a:solidFill>
                <a:latin typeface="+mn-lt"/>
                <a:cs typeface="+mn-cs"/>
              </a:rPr>
              <a:t>– established the maximum composition of the SC comprising 50 members;</a:t>
            </a:r>
            <a:endParaRPr lang="ru-RU" sz="2200" b="1" dirty="0">
              <a:solidFill>
                <a:srgbClr val="004060"/>
              </a:solidFill>
              <a:latin typeface="+mn-lt"/>
              <a:cs typeface="+mn-cs"/>
            </a:endParaRPr>
          </a:p>
          <a:p>
            <a:pPr algn="just">
              <a:lnSpc>
                <a:spcPct val="90000"/>
              </a:lnSpc>
              <a:spcBef>
                <a:spcPts val="1000"/>
              </a:spcBef>
              <a:defRPr/>
            </a:pPr>
            <a:r>
              <a:rPr lang="en-US" sz="2200" b="1" dirty="0">
                <a:solidFill>
                  <a:srgbClr val="004060"/>
                </a:solidFill>
                <a:latin typeface="+mn-lt"/>
                <a:cs typeface="+mn-cs"/>
              </a:rPr>
              <a:t>– by open ballot, approved the membership of the SC for a new term of five years (2018–2023).</a:t>
            </a:r>
            <a:endParaRPr lang="ru-RU" sz="2200" b="1" dirty="0">
              <a:solidFill>
                <a:srgbClr val="004060"/>
              </a:solidFill>
              <a:latin typeface="+mn-lt"/>
              <a:cs typeface="+mn-cs"/>
            </a:endParaRPr>
          </a:p>
        </p:txBody>
      </p:sp>
      <p:sp>
        <p:nvSpPr>
          <p:cNvPr id="12" name="Прямоугольник 11"/>
          <p:cNvSpPr/>
          <p:nvPr/>
        </p:nvSpPr>
        <p:spPr>
          <a:xfrm>
            <a:off x="552450" y="2066925"/>
            <a:ext cx="11190288" cy="1108075"/>
          </a:xfrm>
          <a:prstGeom prst="rect">
            <a:avLst/>
          </a:prstGeom>
        </p:spPr>
        <p:txBody>
          <a:bodyPr>
            <a:spAutoFit/>
          </a:bodyPr>
          <a:lstStyle/>
          <a:p>
            <a:pPr algn="just">
              <a:defRPr/>
            </a:pPr>
            <a:r>
              <a:rPr lang="en-US" sz="2200" b="1" dirty="0">
                <a:solidFill>
                  <a:srgbClr val="004060"/>
                </a:solidFill>
                <a:latin typeface="+mn-lt"/>
              </a:rPr>
              <a:t>Based on the Directorate proposal “Election to membership of the JINR Scientific Council” presented by </a:t>
            </a:r>
            <a:r>
              <a:rPr lang="en-US" sz="2200" b="1" dirty="0">
                <a:solidFill>
                  <a:srgbClr val="7030A0"/>
                </a:solidFill>
                <a:latin typeface="+mn-lt"/>
              </a:rPr>
              <a:t>A. </a:t>
            </a:r>
            <a:r>
              <a:rPr lang="en-US" sz="2200" b="1" dirty="0" err="1">
                <a:solidFill>
                  <a:srgbClr val="7030A0"/>
                </a:solidFill>
                <a:latin typeface="+mn-lt"/>
              </a:rPr>
              <a:t>Sorin</a:t>
            </a:r>
            <a:r>
              <a:rPr lang="en-US" sz="2200" b="1" dirty="0">
                <a:solidFill>
                  <a:srgbClr val="7030A0"/>
                </a:solidFill>
                <a:latin typeface="+mn-lt"/>
              </a:rPr>
              <a:t>, Chief Scientific Secretary of JINR</a:t>
            </a:r>
            <a:r>
              <a:rPr lang="en-US" sz="2200" b="1" dirty="0">
                <a:solidFill>
                  <a:srgbClr val="004060"/>
                </a:solidFill>
                <a:latin typeface="+mn-lt"/>
              </a:rPr>
              <a:t>, </a:t>
            </a:r>
          </a:p>
          <a:p>
            <a:pPr algn="just">
              <a:defRPr/>
            </a:pPr>
            <a:r>
              <a:rPr lang="en-US" sz="2200" b="1" dirty="0">
                <a:solidFill>
                  <a:srgbClr val="004060"/>
                </a:solidFill>
                <a:latin typeface="+mn-lt"/>
              </a:rPr>
              <a:t>the CP:</a:t>
            </a:r>
          </a:p>
        </p:txBody>
      </p:sp>
      <p:pic>
        <p:nvPicPr>
          <p:cNvPr id="164873" name="Рисунок 1"/>
          <p:cNvPicPr>
            <a:picLocks noChangeAspect="1"/>
          </p:cNvPicPr>
          <p:nvPr/>
        </p:nvPicPr>
        <p:blipFill>
          <a:blip r:embed="rId2">
            <a:extLst>
              <a:ext uri="{28A0092B-C50C-407E-A947-70E740481C1C}">
                <a14:useLocalDpi xmlns:a14="http://schemas.microsoft.com/office/drawing/2010/main" val="0"/>
              </a:ext>
            </a:extLst>
          </a:blip>
          <a:srcRect l="28745" t="15553" r="29709" b="62112"/>
          <a:stretch>
            <a:fillRect/>
          </a:stretch>
        </p:blipFill>
        <p:spPr bwMode="auto">
          <a:xfrm>
            <a:off x="7316788" y="2654300"/>
            <a:ext cx="4494212"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CBF8E8-A294-4DAC-BED3-6FFAE02084FA}" type="slidenum">
              <a:rPr lang="es-ES" altLang="ru-RU">
                <a:solidFill>
                  <a:schemeClr val="bg1"/>
                </a:solidFill>
              </a:rPr>
              <a:pPr/>
              <a:t>21</a:t>
            </a:fld>
            <a:endParaRPr lang="es-ES" altLang="ru-RU">
              <a:solidFill>
                <a:schemeClr val="bg1"/>
              </a:solidFill>
            </a:endParaRPr>
          </a:p>
        </p:txBody>
      </p:sp>
      <p:sp>
        <p:nvSpPr>
          <p:cNvPr id="5" name="Скругленный прямоугольник 4"/>
          <p:cNvSpPr/>
          <p:nvPr/>
        </p:nvSpPr>
        <p:spPr>
          <a:xfrm>
            <a:off x="301625" y="168275"/>
            <a:ext cx="11631613" cy="814388"/>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sp>
        <p:nvSpPr>
          <p:cNvPr id="6" name="TextBox 5"/>
          <p:cNvSpPr txBox="1">
            <a:spLocks noChangeArrowheads="1"/>
          </p:cNvSpPr>
          <p:nvPr/>
        </p:nvSpPr>
        <p:spPr bwMode="auto">
          <a:xfrm>
            <a:off x="2197100" y="236538"/>
            <a:ext cx="7835900" cy="6778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Highlights of </a:t>
            </a:r>
            <a:r>
              <a:rPr lang="en-US" altLang="ru-RU" sz="38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CP Decisions</a:t>
            </a:r>
            <a:endParaRPr lang="ru-RU"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Прямоугольник 6"/>
          <p:cNvSpPr/>
          <p:nvPr/>
        </p:nvSpPr>
        <p:spPr>
          <a:xfrm>
            <a:off x="666750" y="1036638"/>
            <a:ext cx="10842625" cy="554037"/>
          </a:xfrm>
          <a:prstGeom prst="rect">
            <a:avLst/>
          </a:prstGeom>
        </p:spPr>
        <p:txBody>
          <a:bodyPr>
            <a:spAutoFit/>
          </a:bodyPr>
          <a:lstStyle/>
          <a:p>
            <a:pPr algn="ctr">
              <a:defRPr/>
            </a:pPr>
            <a:r>
              <a:rPr lang="en-US" sz="3000" b="1" dirty="0">
                <a:solidFill>
                  <a:srgbClr val="C00000"/>
                </a:solidFill>
                <a:latin typeface="+mn-lt"/>
              </a:rPr>
              <a:t>Appointment </a:t>
            </a:r>
            <a:r>
              <a:rPr lang="ru-RU" sz="3000" b="1" dirty="0" err="1">
                <a:solidFill>
                  <a:srgbClr val="C00000"/>
                </a:solidFill>
                <a:latin typeface="+mn-lt"/>
              </a:rPr>
              <a:t>of</a:t>
            </a:r>
            <a:r>
              <a:rPr lang="ru-RU" sz="3000" b="1" dirty="0">
                <a:solidFill>
                  <a:srgbClr val="C00000"/>
                </a:solidFill>
                <a:latin typeface="+mn-lt"/>
              </a:rPr>
              <a:t> JINR </a:t>
            </a:r>
            <a:r>
              <a:rPr lang="ru-RU" sz="3000" b="1" dirty="0" err="1">
                <a:solidFill>
                  <a:srgbClr val="C00000"/>
                </a:solidFill>
                <a:latin typeface="+mn-lt"/>
              </a:rPr>
              <a:t>Vice-Directors</a:t>
            </a:r>
            <a:endParaRPr lang="ru-RU" sz="3000" b="1" dirty="0">
              <a:solidFill>
                <a:srgbClr val="C00000"/>
              </a:solidFill>
              <a:latin typeface="+mn-lt"/>
            </a:endParaRPr>
          </a:p>
        </p:txBody>
      </p:sp>
      <p:sp>
        <p:nvSpPr>
          <p:cNvPr id="165894" name="Rectangle 3"/>
          <p:cNvSpPr>
            <a:spLocks noGrp="1" noChangeArrowheads="1"/>
          </p:cNvSpPr>
          <p:nvPr>
            <p:ph idx="1"/>
          </p:nvPr>
        </p:nvSpPr>
        <p:spPr>
          <a:xfrm>
            <a:off x="363538" y="1566863"/>
            <a:ext cx="11552237" cy="5008562"/>
          </a:xfrm>
        </p:spPr>
        <p:txBody>
          <a:bodyPr/>
          <a:lstStyle/>
          <a:p>
            <a:pPr marL="0" indent="0" algn="just">
              <a:spcBef>
                <a:spcPts val="1800"/>
              </a:spcBef>
              <a:buFont typeface="Times New Roman" panose="02020603050405020304" pitchFamily="18" charset="0"/>
              <a:buNone/>
            </a:pPr>
            <a:r>
              <a:rPr lang="en-US" altLang="ru-RU" b="1" smtClean="0">
                <a:solidFill>
                  <a:srgbClr val="004060"/>
                </a:solidFill>
              </a:rPr>
              <a:t>As proposed by Director V. Matveev in his report “Endorsement of the appointment to positions of JINR Vice-Directors”, the CP:</a:t>
            </a:r>
          </a:p>
          <a:p>
            <a:pPr marL="0" indent="0" algn="just">
              <a:spcBef>
                <a:spcPts val="1800"/>
              </a:spcBef>
              <a:buFont typeface="Times New Roman" panose="02020603050405020304" pitchFamily="18" charset="0"/>
              <a:buNone/>
            </a:pPr>
            <a:r>
              <a:rPr lang="en-US" altLang="ru-RU" b="1" smtClean="0">
                <a:solidFill>
                  <a:srgbClr val="004060"/>
                </a:solidFill>
              </a:rPr>
              <a:t>– endorsed the appointment of </a:t>
            </a:r>
            <a:r>
              <a:rPr lang="en-US" altLang="ru-RU" b="1" smtClean="0">
                <a:solidFill>
                  <a:srgbClr val="7030A0"/>
                </a:solidFill>
              </a:rPr>
              <a:t>R. Lednický</a:t>
            </a:r>
            <a:r>
              <a:rPr lang="en-US" altLang="ru-RU" b="1" smtClean="0">
                <a:solidFill>
                  <a:srgbClr val="004060"/>
                </a:solidFill>
              </a:rPr>
              <a:t> as Vice-Director of JINR until the end of 2021.</a:t>
            </a:r>
          </a:p>
          <a:p>
            <a:pPr marL="0" indent="0" algn="just">
              <a:spcBef>
                <a:spcPts val="1800"/>
              </a:spcBef>
              <a:buFont typeface="Times New Roman" panose="02020603050405020304" pitchFamily="18" charset="0"/>
              <a:buNone/>
            </a:pPr>
            <a:r>
              <a:rPr lang="en-US" altLang="ru-RU" b="1" smtClean="0">
                <a:solidFill>
                  <a:srgbClr val="004060"/>
                </a:solidFill>
              </a:rPr>
              <a:t>– entrusted the Leader of the NICA Project, </a:t>
            </a:r>
            <a:r>
              <a:rPr lang="en-US" altLang="ru-RU" b="1" smtClean="0">
                <a:solidFill>
                  <a:srgbClr val="7030A0"/>
                </a:solidFill>
              </a:rPr>
              <a:t>V. Kekelidze</a:t>
            </a:r>
            <a:r>
              <a:rPr lang="en-US" altLang="ru-RU" b="1" smtClean="0">
                <a:solidFill>
                  <a:srgbClr val="004060"/>
                </a:solidFill>
              </a:rPr>
              <a:t>, to execute partially the powers of JINR’s Vice-Director until the end of 2021 with the continuation of his work as Director of the VBLHEP, whose term of office expires in September 2019.</a:t>
            </a:r>
          </a:p>
          <a:p>
            <a:pPr marL="0" indent="0" algn="just">
              <a:spcBef>
                <a:spcPts val="1800"/>
              </a:spcBef>
              <a:buFont typeface="Times New Roman" panose="02020603050405020304" pitchFamily="18" charset="0"/>
              <a:buNone/>
            </a:pPr>
            <a:r>
              <a:rPr lang="en-US" altLang="ru-RU" b="1" smtClean="0">
                <a:solidFill>
                  <a:srgbClr val="004060"/>
                </a:solidFill>
              </a:rPr>
              <a:t>– prolonged for one year the right granted to the JINR Director to extend the term of office or to assign temporary duties of JINR Vice-Directors, including to other persons, until their official approval by the CP.</a:t>
            </a:r>
            <a:endParaRPr lang="ru-RU" altLang="ru-RU" b="1" smtClean="0">
              <a:solidFill>
                <a:srgbClr val="00406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Заголовок 2"/>
          <p:cNvSpPr>
            <a:spLocks noGrp="1"/>
          </p:cNvSpPr>
          <p:nvPr>
            <p:ph type="title"/>
          </p:nvPr>
        </p:nvSpPr>
        <p:spPr>
          <a:xfrm>
            <a:off x="261938" y="365125"/>
            <a:ext cx="11712575" cy="1325563"/>
          </a:xfrm>
        </p:spPr>
        <p:txBody>
          <a:bodyPr/>
          <a:lstStyle/>
          <a:p>
            <a:r>
              <a:rPr lang="en-US" altLang="ru-RU" sz="4000" b="1" smtClean="0"/>
              <a:t>Members of the JINR Directorate elected by the JINR CP: </a:t>
            </a:r>
            <a:r>
              <a:rPr lang="en-US" altLang="ru-RU" sz="4000" smtClean="0"/>
              <a:t/>
            </a:r>
            <a:br>
              <a:rPr lang="en-US" altLang="ru-RU" sz="4000" smtClean="0"/>
            </a:br>
            <a:r>
              <a:rPr lang="en-US" altLang="ru-RU" sz="4000" smtClean="0"/>
              <a:t>  </a:t>
            </a:r>
            <a:r>
              <a:rPr lang="en-US" altLang="ru-RU" sz="2800" b="1" i="1" smtClean="0">
                <a:solidFill>
                  <a:srgbClr val="7030A0"/>
                </a:solidFill>
              </a:rPr>
              <a:t>B. Gikal,  V. Kekelidze, B. Sharkov, M. Itkis, V. Matveev, R. Lednicky, A. Sorin  </a:t>
            </a:r>
            <a:endParaRPr lang="ru-RU" altLang="ru-RU" sz="4000" b="1" i="1" smtClean="0">
              <a:solidFill>
                <a:srgbClr val="7030A0"/>
              </a:solidFill>
            </a:endParaRPr>
          </a:p>
        </p:txBody>
      </p:sp>
      <p:sp>
        <p:nvSpPr>
          <p:cNvPr id="166915"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6A1FDC-9E4D-4047-B34F-175F420D7013}" type="slidenum">
              <a:rPr lang="es-ES" altLang="ru-RU">
                <a:solidFill>
                  <a:schemeClr val="bg1"/>
                </a:solidFill>
              </a:rPr>
              <a:pPr/>
              <a:t>22</a:t>
            </a:fld>
            <a:endParaRPr lang="es-ES" altLang="ru-RU">
              <a:solidFill>
                <a:schemeClr val="bg1"/>
              </a:solidFill>
            </a:endParaRPr>
          </a:p>
        </p:txBody>
      </p:sp>
      <p:pic>
        <p:nvPicPr>
          <p:cNvPr id="166916" name="Picture 2" descr="C:\Users\C2BB~1\AppData\Local\Temp\IGOR2560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785938"/>
            <a:ext cx="11660187"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TextBox 4"/>
          <p:cNvSpPr txBox="1">
            <a:spLocks noChangeArrowheads="1"/>
          </p:cNvSpPr>
          <p:nvPr/>
        </p:nvSpPr>
        <p:spPr bwMode="auto">
          <a:xfrm>
            <a:off x="8548688" y="6183313"/>
            <a:ext cx="325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i="1">
                <a:solidFill>
                  <a:srgbClr val="7030A0"/>
                </a:solidFill>
              </a:rPr>
              <a:t>            17 September, 2018</a:t>
            </a:r>
            <a:endParaRPr lang="ru-RU" altLang="ru-RU" b="1" i="1">
              <a:solidFill>
                <a:srgbClr val="7030A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8" name="Группа 9"/>
          <p:cNvGrpSpPr>
            <a:grpSpLocks/>
          </p:cNvGrpSpPr>
          <p:nvPr/>
        </p:nvGrpSpPr>
        <p:grpSpPr bwMode="auto">
          <a:xfrm>
            <a:off x="152400" y="122238"/>
            <a:ext cx="11877675" cy="6351587"/>
            <a:chOff x="153079" y="122905"/>
            <a:chExt cx="11876995" cy="6350466"/>
          </a:xfrm>
        </p:grpSpPr>
        <p:pic>
          <p:nvPicPr>
            <p:cNvPr id="167941" name="Рисунок 29"/>
            <p:cNvPicPr>
              <a:picLocks noChangeAspect="1"/>
            </p:cNvPicPr>
            <p:nvPr/>
          </p:nvPicPr>
          <p:blipFill>
            <a:blip r:embed="rId3">
              <a:extLst>
                <a:ext uri="{28A0092B-C50C-407E-A947-70E740481C1C}">
                  <a14:useLocalDpi xmlns:a14="http://schemas.microsoft.com/office/drawing/2010/main" val="0"/>
                </a:ext>
              </a:extLst>
            </a:blip>
            <a:srcRect l="1044" t="27544" b="6323"/>
            <a:stretch>
              <a:fillRect/>
            </a:stretch>
          </p:blipFill>
          <p:spPr bwMode="auto">
            <a:xfrm>
              <a:off x="3338289" y="4417182"/>
              <a:ext cx="6168568" cy="205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7942" name="Группа 8"/>
            <p:cNvGrpSpPr>
              <a:grpSpLocks/>
            </p:cNvGrpSpPr>
            <p:nvPr/>
          </p:nvGrpSpPr>
          <p:grpSpPr bwMode="auto">
            <a:xfrm>
              <a:off x="7116819" y="1953483"/>
              <a:ext cx="2375524" cy="1936346"/>
              <a:chOff x="7102305" y="1953483"/>
              <a:chExt cx="2375524" cy="1936346"/>
            </a:xfrm>
          </p:grpSpPr>
          <p:pic>
            <p:nvPicPr>
              <p:cNvPr id="167952" name="Рисунок 18"/>
              <p:cNvPicPr>
                <a:picLocks noChangeAspect="1"/>
              </p:cNvPicPr>
              <p:nvPr/>
            </p:nvPicPr>
            <p:blipFill>
              <a:blip r:embed="rId4">
                <a:extLst>
                  <a:ext uri="{28A0092B-C50C-407E-A947-70E740481C1C}">
                    <a14:useLocalDpi xmlns:a14="http://schemas.microsoft.com/office/drawing/2010/main" val="0"/>
                  </a:ext>
                </a:extLst>
              </a:blip>
              <a:srcRect l="1727" t="262" r="14185" b="1141"/>
              <a:stretch>
                <a:fillRect/>
              </a:stretch>
            </p:blipFill>
            <p:spPr bwMode="auto">
              <a:xfrm>
                <a:off x="7102305" y="1953483"/>
                <a:ext cx="2375524" cy="193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3" name="Рисунок 68" descr="OM_vid_subcon.png"/>
              <p:cNvPicPr>
                <a:picLocks noChangeAspect="1"/>
              </p:cNvPicPr>
              <p:nvPr/>
            </p:nvPicPr>
            <p:blipFill>
              <a:blip r:embed="rId5">
                <a:extLst>
                  <a:ext uri="{28A0092B-C50C-407E-A947-70E740481C1C}">
                    <a14:useLocalDpi xmlns:a14="http://schemas.microsoft.com/office/drawing/2010/main" val="0"/>
                  </a:ext>
                </a:extLst>
              </a:blip>
              <a:srcRect l="14172" r="14172"/>
              <a:stretch>
                <a:fillRect/>
              </a:stretch>
            </p:blipFill>
            <p:spPr bwMode="auto">
              <a:xfrm>
                <a:off x="9028452" y="3153640"/>
                <a:ext cx="385724" cy="40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4" name="Рисунок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6604" y="2042331"/>
                <a:ext cx="785100" cy="658231"/>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Прямоугольник 21"/>
            <p:cNvSpPr/>
            <p:nvPr/>
          </p:nvSpPr>
          <p:spPr bwMode="auto">
            <a:xfrm>
              <a:off x="7144029" y="2995773"/>
              <a:ext cx="2404925" cy="368235"/>
            </a:xfrm>
            <a:prstGeom prst="rect">
              <a:avLst/>
            </a:prstGeom>
          </p:spPr>
          <p:txBody>
            <a:bodyPr>
              <a:spAutoFit/>
            </a:bodyPr>
            <a:lstStyle/>
            <a:p>
              <a:pPr>
                <a:defRPr/>
              </a:pPr>
              <a:endParaRPr lang="ru-RU" b="1" dirty="0">
                <a:solidFill>
                  <a:srgbClr val="FFFF00"/>
                </a:solidFill>
                <a:effectLst>
                  <a:outerShdw blurRad="38100" dist="38100" dir="2700000" algn="tl">
                    <a:srgbClr val="000000">
                      <a:alpha val="43137"/>
                    </a:srgbClr>
                  </a:outerShdw>
                </a:effectLst>
                <a:latin typeface="Calibri"/>
                <a:cs typeface="Times New Roman" panose="02020603050405020304" pitchFamily="18" charset="0"/>
              </a:endParaRPr>
            </a:p>
          </p:txBody>
        </p:sp>
        <p:pic>
          <p:nvPicPr>
            <p:cNvPr id="167944" name="Рисунок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7640" y="4475858"/>
              <a:ext cx="2989580" cy="199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Рисунок 15"/>
            <p:cNvPicPr>
              <a:picLocks noChangeAspect="1"/>
            </p:cNvPicPr>
            <p:nvPr/>
          </p:nvPicPr>
          <p:blipFill>
            <a:blip r:embed="rId8">
              <a:extLst>
                <a:ext uri="{28A0092B-C50C-407E-A947-70E740481C1C}">
                  <a14:useLocalDpi xmlns:a14="http://schemas.microsoft.com/office/drawing/2010/main" val="0"/>
                </a:ext>
              </a:extLst>
            </a:blip>
            <a:srcRect l="8195" t="7787" r="12718"/>
            <a:stretch>
              <a:fillRect/>
            </a:stretch>
          </p:blipFill>
          <p:spPr bwMode="auto">
            <a:xfrm>
              <a:off x="153079" y="1959395"/>
              <a:ext cx="3658184" cy="239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image15.jpeg" descr="http://wwwnew.jinr.ru/img_sections/image/Fazotron1(1).jpg"/>
            <p:cNvPicPr>
              <a:picLocks noChangeAspect="1"/>
            </p:cNvPicPr>
            <p:nvPr/>
          </p:nvPicPr>
          <p:blipFill>
            <a:blip r:embed="rId9">
              <a:extLst>
                <a:ext uri="{28A0092B-C50C-407E-A947-70E740481C1C}">
                  <a14:useLocalDpi xmlns:a14="http://schemas.microsoft.com/office/drawing/2010/main" val="0"/>
                </a:ext>
              </a:extLst>
            </a:blip>
            <a:srcRect t="5177" b="10399"/>
            <a:stretch>
              <a:fillRect/>
            </a:stretch>
          </p:blipFill>
          <p:spPr bwMode="auto">
            <a:xfrm>
              <a:off x="3975943" y="1962735"/>
              <a:ext cx="2957136" cy="187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7947" name="Рисунок 41"/>
            <p:cNvPicPr>
              <a:picLocks noChangeAspect="1"/>
            </p:cNvPicPr>
            <p:nvPr/>
          </p:nvPicPr>
          <p:blipFill>
            <a:blip r:embed="rId10">
              <a:extLst>
                <a:ext uri="{28A0092B-C50C-407E-A947-70E740481C1C}">
                  <a14:useLocalDpi xmlns:a14="http://schemas.microsoft.com/office/drawing/2010/main" val="0"/>
                </a:ext>
              </a:extLst>
            </a:blip>
            <a:srcRect l="2" r="285" b="9398"/>
            <a:stretch>
              <a:fillRect/>
            </a:stretch>
          </p:blipFill>
          <p:spPr bwMode="auto">
            <a:xfrm>
              <a:off x="8707668" y="133350"/>
              <a:ext cx="3303981"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8" name="Picture 2"/>
            <p:cNvPicPr>
              <a:picLocks noChangeAspect="1" noChangeArrowheads="1"/>
            </p:cNvPicPr>
            <p:nvPr/>
          </p:nvPicPr>
          <p:blipFill>
            <a:blip r:embed="rId11">
              <a:extLst>
                <a:ext uri="{28A0092B-C50C-407E-A947-70E740481C1C}">
                  <a14:useLocalDpi xmlns:a14="http://schemas.microsoft.com/office/drawing/2010/main" val="0"/>
                </a:ext>
              </a:extLst>
            </a:blip>
            <a:srcRect l="10811" t="11237" r="18587" b="9627"/>
            <a:stretch>
              <a:fillRect/>
            </a:stretch>
          </p:blipFill>
          <p:spPr bwMode="auto">
            <a:xfrm>
              <a:off x="9667874" y="4786483"/>
              <a:ext cx="2362200" cy="167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9" name="Рисунок 9"/>
            <p:cNvPicPr>
              <a:picLocks noChangeAspect="1"/>
            </p:cNvPicPr>
            <p:nvPr/>
          </p:nvPicPr>
          <p:blipFill>
            <a:blip r:embed="rId12">
              <a:extLst>
                <a:ext uri="{28A0092B-C50C-407E-A947-70E740481C1C}">
                  <a14:useLocalDpi xmlns:a14="http://schemas.microsoft.com/office/drawing/2010/main" val="0"/>
                </a:ext>
              </a:extLst>
            </a:blip>
            <a:srcRect l="-111" r="-159"/>
            <a:stretch>
              <a:fillRect/>
            </a:stretch>
          </p:blipFill>
          <p:spPr bwMode="auto">
            <a:xfrm>
              <a:off x="168606" y="122905"/>
              <a:ext cx="4726379" cy="172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0" name="image105.jpg"/>
            <p:cNvPicPr>
              <a:picLocks noChangeAspect="1"/>
            </p:cNvPicPr>
            <p:nvPr/>
          </p:nvPicPr>
          <p:blipFill>
            <a:blip r:embed="rId13">
              <a:extLst>
                <a:ext uri="{28A0092B-C50C-407E-A947-70E740481C1C}">
                  <a14:useLocalDpi xmlns:a14="http://schemas.microsoft.com/office/drawing/2010/main" val="0"/>
                </a:ext>
              </a:extLst>
            </a:blip>
            <a:srcRect t="12936"/>
            <a:stretch>
              <a:fillRect/>
            </a:stretch>
          </p:blipFill>
          <p:spPr bwMode="auto">
            <a:xfrm>
              <a:off x="9646062" y="1961243"/>
              <a:ext cx="2366688" cy="269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7951" name="Рисунок 7"/>
            <p:cNvPicPr>
              <a:picLocks noChangeAspect="1"/>
            </p:cNvPicPr>
            <p:nvPr/>
          </p:nvPicPr>
          <p:blipFill>
            <a:blip r:embed="rId14">
              <a:extLst>
                <a:ext uri="{28A0092B-C50C-407E-A947-70E740481C1C}">
                  <a14:useLocalDpi xmlns:a14="http://schemas.microsoft.com/office/drawing/2010/main" val="0"/>
                </a:ext>
              </a:extLst>
            </a:blip>
            <a:srcRect t="7906" b="597"/>
            <a:stretch>
              <a:fillRect/>
            </a:stretch>
          </p:blipFill>
          <p:spPr bwMode="auto">
            <a:xfrm>
              <a:off x="5052917" y="133350"/>
              <a:ext cx="352576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Овал 4"/>
          <p:cNvSpPr/>
          <p:nvPr/>
        </p:nvSpPr>
        <p:spPr>
          <a:xfrm>
            <a:off x="3016250" y="3103563"/>
            <a:ext cx="6645275" cy="2913062"/>
          </a:xfrm>
          <a:prstGeom prst="ellipse">
            <a:avLst/>
          </a:prstGeom>
          <a:gradFill flip="none" rotWithShape="1">
            <a:gsLst>
              <a:gs pos="68000">
                <a:srgbClr val="005E9C"/>
              </a:gs>
              <a:gs pos="43000">
                <a:srgbClr val="0069AB"/>
              </a:gs>
              <a:gs pos="0">
                <a:srgbClr val="0063A4"/>
              </a:gs>
              <a:gs pos="100000">
                <a:srgbClr val="002F59"/>
              </a:gs>
            </a:gsLst>
            <a:lin ang="0" scaled="1"/>
            <a:tileRect/>
          </a:gradFill>
          <a:ln w="206375">
            <a:solidFill>
              <a:schemeClr val="bg1">
                <a:lumMod val="95000"/>
                <a:alpha val="89000"/>
              </a:schemeClr>
            </a:solidFill>
          </a:ln>
          <a:effectLst/>
        </p:spPr>
        <p:txBody>
          <a:bodyPr/>
          <a:lstStyle/>
          <a:p>
            <a:pPr marL="342900" indent="-342900">
              <a:lnSpc>
                <a:spcPct val="90000"/>
              </a:lnSpc>
              <a:spcBef>
                <a:spcPct val="20000"/>
              </a:spcBef>
              <a:buFontTx/>
              <a:buChar char="•"/>
              <a:defRPr/>
            </a:pPr>
            <a:endParaRPr lang="ru-RU" sz="2400" b="1" i="1">
              <a:solidFill>
                <a:srgbClr val="FFFFFF"/>
              </a:solidFill>
            </a:endParaRPr>
          </a:p>
        </p:txBody>
      </p:sp>
      <p:sp>
        <p:nvSpPr>
          <p:cNvPr id="4" name="Прямоугольник 3"/>
          <p:cNvSpPr/>
          <p:nvPr/>
        </p:nvSpPr>
        <p:spPr>
          <a:xfrm>
            <a:off x="3028950" y="4164013"/>
            <a:ext cx="6370638" cy="630237"/>
          </a:xfrm>
          <a:prstGeom prst="rect">
            <a:avLst/>
          </a:prstGeom>
        </p:spPr>
        <p:txBody>
          <a:bodyPr>
            <a:spAutoFit/>
          </a:bodyPr>
          <a:lstStyle/>
          <a:p>
            <a:pPr marL="261938" algn="ctr" eaLnBrk="1" hangingPunct="1">
              <a:lnSpc>
                <a:spcPts val="4200"/>
              </a:lnSpc>
              <a:defRPr/>
            </a:pPr>
            <a:r>
              <a:rPr lang="en-US" altLang="ru-RU" sz="35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Development of JINR facilities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Изображение 3" descr="NICA 7 both.jpg"/>
          <p:cNvPicPr>
            <a:picLocks noChangeAspect="1"/>
          </p:cNvPicPr>
          <p:nvPr/>
        </p:nvPicPr>
        <p:blipFill>
          <a:blip r:embed="rId3">
            <a:extLst>
              <a:ext uri="{28A0092B-C50C-407E-A947-70E740481C1C}">
                <a14:useLocalDpi xmlns:a14="http://schemas.microsoft.com/office/drawing/2010/main" val="0"/>
              </a:ext>
            </a:extLst>
          </a:blip>
          <a:srcRect t="143" b="18591"/>
          <a:stretch>
            <a:fillRect/>
          </a:stretch>
        </p:blipFill>
        <p:spPr bwMode="auto">
          <a:xfrm>
            <a:off x="0" y="0"/>
            <a:ext cx="12192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0" y="0"/>
            <a:ext cx="12192000" cy="939800"/>
          </a:xfrm>
          <a:prstGeom prst="rect">
            <a:avLst/>
          </a:prstGeom>
          <a:gradFill>
            <a:gsLst>
              <a:gs pos="0">
                <a:srgbClr val="042743"/>
              </a:gs>
              <a:gs pos="35000">
                <a:srgbClr val="075989"/>
              </a:gs>
              <a:gs pos="69000">
                <a:srgbClr val="2B5580"/>
              </a:gs>
            </a:gsLst>
            <a:lin ang="5400000" scaled="1"/>
          </a:gradFill>
          <a:ln>
            <a:noFill/>
          </a:ln>
          <a:effectLst>
            <a:outerShdw blurRad="50800" dist="381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 name="Прямоугольник 9"/>
          <p:cNvSpPr/>
          <p:nvPr/>
        </p:nvSpPr>
        <p:spPr>
          <a:xfrm>
            <a:off x="139700" y="92075"/>
            <a:ext cx="11988800" cy="708025"/>
          </a:xfrm>
          <a:prstGeom prst="rect">
            <a:avLst/>
          </a:prstGeom>
          <a:noFill/>
        </p:spPr>
        <p:txBody>
          <a:bodyPr>
            <a:spAutoFit/>
          </a:bodyPr>
          <a:lstStyle/>
          <a:p>
            <a:pPr algn="ctr">
              <a:defRPr/>
            </a:pPr>
            <a:r>
              <a:rPr lang="en-US" sz="4000" b="1" dirty="0">
                <a:solidFill>
                  <a:srgbClr val="FFFF00"/>
                </a:solidFill>
                <a:effectLst>
                  <a:outerShdw blurRad="38100" dist="38100" dir="2700000" algn="tl">
                    <a:srgbClr val="000000">
                      <a:alpha val="43137"/>
                    </a:srgbClr>
                  </a:outerShdw>
                </a:effectLst>
              </a:rPr>
              <a:t>NICA Complex</a:t>
            </a:r>
            <a:r>
              <a:rPr lang="ru-RU" sz="4000" b="1" dirty="0">
                <a:solidFill>
                  <a:srgbClr val="FFFF00"/>
                </a:solidFill>
                <a:effectLst>
                  <a:outerShdw blurRad="38100" dist="38100" dir="2700000" algn="tl">
                    <a:srgbClr val="000000">
                      <a:alpha val="43137"/>
                    </a:srgbClr>
                  </a:outerShdw>
                </a:effectLst>
              </a:rPr>
              <a:t>:</a:t>
            </a:r>
            <a:r>
              <a:rPr lang="en-US" sz="4000" b="1" dirty="0">
                <a:solidFill>
                  <a:prstClr val="white"/>
                </a:solidFill>
                <a:effectLst>
                  <a:outerShdw blurRad="38100" dist="38100" dir="2700000" algn="tl">
                    <a:srgbClr val="000000">
                      <a:alpha val="43137"/>
                    </a:srgbClr>
                  </a:outerShdw>
                </a:effectLst>
              </a:rPr>
              <a:t> mega-science project at JINR</a:t>
            </a:r>
            <a:endParaRPr lang="ru-RU" sz="4000" b="1" dirty="0">
              <a:solidFill>
                <a:prstClr val="white"/>
              </a:solidFill>
              <a:effectLst>
                <a:outerShdw blurRad="38100" dist="38100" dir="2700000" algn="tl">
                  <a:srgbClr val="000000">
                    <a:alpha val="43137"/>
                  </a:srgbClr>
                </a:outerShdw>
              </a:effectLst>
            </a:endParaRPr>
          </a:p>
        </p:txBody>
      </p:sp>
      <p:sp>
        <p:nvSpPr>
          <p:cNvPr id="14" name="Rectangle 13"/>
          <p:cNvSpPr/>
          <p:nvPr/>
        </p:nvSpPr>
        <p:spPr>
          <a:xfrm>
            <a:off x="6494463" y="5724525"/>
            <a:ext cx="973137" cy="400050"/>
          </a:xfrm>
          <a:prstGeom prst="rect">
            <a:avLst/>
          </a:prstGeom>
          <a:solidFill>
            <a:schemeClr val="bg1"/>
          </a:solidFill>
        </p:spPr>
        <p:txBody>
          <a:bodyPr>
            <a:spAutoFit/>
          </a:bodyPr>
          <a:lstStyle/>
          <a:p>
            <a:pPr algn="ctr" eaLnBrk="1" hangingPunct="1">
              <a:spcBef>
                <a:spcPct val="20000"/>
              </a:spcBef>
              <a:buClr>
                <a:srgbClr val="000090"/>
              </a:buClr>
              <a:defRPr/>
            </a:pPr>
            <a:r>
              <a:rPr lang="en-US" sz="2000" b="1" i="1" dirty="0">
                <a:solidFill>
                  <a:srgbClr val="000090"/>
                </a:solidFill>
                <a:latin typeface="+mn-lt"/>
              </a:rPr>
              <a:t>MPD </a:t>
            </a:r>
          </a:p>
        </p:txBody>
      </p:sp>
      <p:sp>
        <p:nvSpPr>
          <p:cNvPr id="16" name="Rectangle 15"/>
          <p:cNvSpPr/>
          <p:nvPr/>
        </p:nvSpPr>
        <p:spPr>
          <a:xfrm>
            <a:off x="8391525" y="3268663"/>
            <a:ext cx="973138" cy="400050"/>
          </a:xfrm>
          <a:prstGeom prst="rect">
            <a:avLst/>
          </a:prstGeom>
          <a:solidFill>
            <a:schemeClr val="bg1"/>
          </a:solidFill>
        </p:spPr>
        <p:txBody>
          <a:bodyPr>
            <a:spAutoFit/>
          </a:bodyPr>
          <a:lstStyle/>
          <a:p>
            <a:pPr algn="ctr" eaLnBrk="1" hangingPunct="1">
              <a:spcBef>
                <a:spcPct val="20000"/>
              </a:spcBef>
              <a:buClr>
                <a:srgbClr val="000090"/>
              </a:buClr>
              <a:defRPr/>
            </a:pPr>
            <a:r>
              <a:rPr lang="en-US" sz="2000" b="1" i="1" dirty="0">
                <a:solidFill>
                  <a:srgbClr val="000090"/>
                </a:solidFill>
                <a:latin typeface="+mn-lt"/>
              </a:rPr>
              <a:t>SPD </a:t>
            </a:r>
          </a:p>
        </p:txBody>
      </p:sp>
      <p:sp>
        <p:nvSpPr>
          <p:cNvPr id="17" name="Rectangle 16"/>
          <p:cNvSpPr/>
          <p:nvPr/>
        </p:nvSpPr>
        <p:spPr>
          <a:xfrm>
            <a:off x="6546850" y="2151063"/>
            <a:ext cx="1090613" cy="400050"/>
          </a:xfrm>
          <a:prstGeom prst="rect">
            <a:avLst/>
          </a:prstGeom>
          <a:solidFill>
            <a:schemeClr val="bg1"/>
          </a:solidFill>
        </p:spPr>
        <p:txBody>
          <a:bodyPr>
            <a:spAutoFit/>
          </a:bodyPr>
          <a:lstStyle/>
          <a:p>
            <a:pPr algn="ctr" eaLnBrk="1" hangingPunct="1">
              <a:spcBef>
                <a:spcPct val="20000"/>
              </a:spcBef>
              <a:buClr>
                <a:srgbClr val="000090"/>
              </a:buClr>
              <a:defRPr/>
            </a:pPr>
            <a:r>
              <a:rPr lang="en-US" sz="2000" b="1" i="1" dirty="0">
                <a:solidFill>
                  <a:srgbClr val="000090"/>
                </a:solidFill>
                <a:latin typeface="+mn-lt"/>
              </a:rPr>
              <a:t>BM@N</a:t>
            </a:r>
          </a:p>
        </p:txBody>
      </p:sp>
      <p:pic>
        <p:nvPicPr>
          <p:cNvPr id="168968" name="Picture 18" descr="Macintosh HD:Users:air:Desktop:АРЕНА:20180118_Dubna_IQ-2_cam11_2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73600"/>
            <a:ext cx="3081338"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630363" y="6211888"/>
            <a:ext cx="1465262" cy="400050"/>
          </a:xfrm>
          <a:prstGeom prst="rect">
            <a:avLst/>
          </a:prstGeom>
          <a:solidFill>
            <a:srgbClr val="FFFFFF"/>
          </a:solidFill>
        </p:spPr>
        <p:txBody>
          <a:bodyPr wrap="none">
            <a:spAutoFit/>
          </a:bodyPr>
          <a:lstStyle/>
          <a:p>
            <a:pPr algn="ctr">
              <a:defRPr/>
            </a:pPr>
            <a:r>
              <a:rPr lang="en-US" sz="2000" b="1" i="1" dirty="0">
                <a:solidFill>
                  <a:srgbClr val="000090"/>
                </a:solidFill>
                <a:latin typeface="+mn-lt"/>
                <a:cs typeface="Arial"/>
              </a:rPr>
              <a:t>NICA Centre</a:t>
            </a:r>
          </a:p>
        </p:txBody>
      </p:sp>
      <p:sp>
        <p:nvSpPr>
          <p:cNvPr id="168970" name="Номер слайда 1"/>
          <p:cNvSpPr>
            <a:spLocks noGrp="1"/>
          </p:cNvSpPr>
          <p:nvPr>
            <p:ph type="sldNum" sz="quarter" idx="12"/>
          </p:nvPr>
        </p:nvSpPr>
        <p:spPr bwMode="auto">
          <a:xfrm>
            <a:off x="9448800" y="657066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28B6D6-F55C-4CAD-AA47-1F293139C37B}" type="slidenum">
              <a:rPr lang="es-ES" altLang="ru-RU">
                <a:solidFill>
                  <a:schemeClr val="bg1"/>
                </a:solidFill>
              </a:rPr>
              <a:pPr/>
              <a:t>24</a:t>
            </a:fld>
            <a:endParaRPr lang="es-ES" altLang="ru-RU">
              <a:solidFill>
                <a:schemeClr val="bg1"/>
              </a:solidFill>
            </a:endParaRPr>
          </a:p>
        </p:txBody>
      </p:sp>
      <p:pic>
        <p:nvPicPr>
          <p:cNvPr id="13" name="Рисунок 12"/>
          <p:cNvPicPr>
            <a:picLocks noChangeAspect="1"/>
          </p:cNvPicPr>
          <p:nvPr/>
        </p:nvPicPr>
        <p:blipFill rotWithShape="1">
          <a:blip r:embed="rId5"/>
          <a:srcRect l="12500" r="12175"/>
          <a:stretch/>
        </p:blipFill>
        <p:spPr>
          <a:xfrm>
            <a:off x="8650288" y="1095375"/>
            <a:ext cx="3367087" cy="1631950"/>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68972" name="Прямоугольник 14"/>
          <p:cNvSpPr>
            <a:spLocks noChangeArrowheads="1"/>
          </p:cNvSpPr>
          <p:nvPr/>
        </p:nvSpPr>
        <p:spPr bwMode="auto">
          <a:xfrm>
            <a:off x="9661525" y="2995613"/>
            <a:ext cx="2351088" cy="368300"/>
          </a:xfrm>
          <a:prstGeom prst="rect">
            <a:avLst/>
          </a:prstGeom>
          <a:solidFill>
            <a:srgbClr val="C49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a:solidFill>
                  <a:schemeClr val="bg1"/>
                </a:solidFill>
              </a:rPr>
              <a:t>Talk by V. Kekelidze</a:t>
            </a:r>
            <a:endParaRPr lang="ru-RU" altLang="ru-RU" b="1">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Изображение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1219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Box 2"/>
          <p:cNvSpPr txBox="1">
            <a:spLocks noChangeArrowheads="1"/>
          </p:cNvSpPr>
          <p:nvPr/>
        </p:nvSpPr>
        <p:spPr bwMode="auto">
          <a:xfrm>
            <a:off x="334963" y="333375"/>
            <a:ext cx="115220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a:t>                        </a:t>
            </a:r>
            <a:r>
              <a:rPr lang="en-US" altLang="ru-RU" sz="2400" b="1"/>
              <a:t>NICA site: Civil construction work by  the “Strabag” </a:t>
            </a:r>
          </a:p>
          <a:p>
            <a:r>
              <a:rPr lang="en-US" altLang="ru-RU" sz="2000" b="1">
                <a:solidFill>
                  <a:srgbClr val="7030A0"/>
                </a:solidFill>
              </a:rPr>
              <a:t>                                                                                                                              (14 September, 2018)</a:t>
            </a:r>
            <a:endParaRPr lang="ru-RU" altLang="ru-RU" sz="2000" b="1">
              <a:solidFill>
                <a:srgbClr val="7030A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2"/>
          <p:cNvGrpSpPr>
            <a:grpSpLocks/>
          </p:cNvGrpSpPr>
          <p:nvPr/>
        </p:nvGrpSpPr>
        <p:grpSpPr bwMode="auto">
          <a:xfrm>
            <a:off x="7427913" y="1185863"/>
            <a:ext cx="3214687" cy="1060450"/>
            <a:chOff x="3515" y="799"/>
            <a:chExt cx="1519" cy="668"/>
          </a:xfrm>
        </p:grpSpPr>
        <p:sp>
          <p:nvSpPr>
            <p:cNvPr id="1172" name="Text Box 3"/>
            <p:cNvSpPr txBox="1">
              <a:spLocks noChangeArrowheads="1"/>
            </p:cNvSpPr>
            <p:nvPr/>
          </p:nvSpPr>
          <p:spPr bwMode="auto">
            <a:xfrm>
              <a:off x="4377" y="799"/>
              <a:ext cx="657"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latin typeface="Times New Roman" panose="02020603050405020304" pitchFamily="18" charset="0"/>
                </a:rPr>
                <a:t>Island of </a:t>
              </a:r>
            </a:p>
            <a:p>
              <a:r>
                <a:rPr lang="en-US" altLang="ru-RU" sz="1600" b="1">
                  <a:solidFill>
                    <a:srgbClr val="FFFFFF"/>
                  </a:solidFill>
                  <a:latin typeface="Times New Roman" panose="02020603050405020304" pitchFamily="18" charset="0"/>
                </a:rPr>
                <a:t>         Stability</a:t>
              </a:r>
            </a:p>
            <a:p>
              <a:endParaRPr lang="en-US" altLang="ru-RU" sz="1600" b="1">
                <a:solidFill>
                  <a:srgbClr val="FFFFFF"/>
                </a:solidFill>
                <a:latin typeface="Times New Roman" panose="02020603050405020304" pitchFamily="18" charset="0"/>
              </a:endParaRPr>
            </a:p>
          </p:txBody>
        </p:sp>
        <p:sp>
          <p:nvSpPr>
            <p:cNvPr id="1173" name="Text Box 4"/>
            <p:cNvSpPr txBox="1">
              <a:spLocks noChangeArrowheads="1"/>
            </p:cNvSpPr>
            <p:nvPr/>
          </p:nvSpPr>
          <p:spPr bwMode="auto">
            <a:xfrm>
              <a:off x="3515" y="1253"/>
              <a:ext cx="30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latin typeface="Times New Roman" panose="02020603050405020304" pitchFamily="18" charset="0"/>
                </a:rPr>
                <a:t>shoal</a:t>
              </a:r>
            </a:p>
          </p:txBody>
        </p:sp>
      </p:grpSp>
      <p:grpSp>
        <p:nvGrpSpPr>
          <p:cNvPr id="1028" name="Group 5"/>
          <p:cNvGrpSpPr>
            <a:grpSpLocks/>
          </p:cNvGrpSpPr>
          <p:nvPr/>
        </p:nvGrpSpPr>
        <p:grpSpPr bwMode="auto">
          <a:xfrm>
            <a:off x="1377950" y="2770188"/>
            <a:ext cx="4033838" cy="1276350"/>
            <a:chOff x="657" y="1797"/>
            <a:chExt cx="1906" cy="804"/>
          </a:xfrm>
        </p:grpSpPr>
        <p:sp>
          <p:nvSpPr>
            <p:cNvPr id="1170" name="Text Box 6"/>
            <p:cNvSpPr txBox="1">
              <a:spLocks noChangeArrowheads="1"/>
            </p:cNvSpPr>
            <p:nvPr/>
          </p:nvSpPr>
          <p:spPr bwMode="auto">
            <a:xfrm>
              <a:off x="2076" y="1797"/>
              <a:ext cx="487"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latin typeface="Times New Roman" panose="02020603050405020304" pitchFamily="18" charset="0"/>
                </a:rPr>
                <a:t>peninsula</a:t>
              </a:r>
            </a:p>
          </p:txBody>
        </p:sp>
        <p:sp>
          <p:nvSpPr>
            <p:cNvPr id="1171" name="Text Box 7"/>
            <p:cNvSpPr txBox="1">
              <a:spLocks noChangeArrowheads="1"/>
            </p:cNvSpPr>
            <p:nvPr/>
          </p:nvSpPr>
          <p:spPr bwMode="auto">
            <a:xfrm>
              <a:off x="657" y="2387"/>
              <a:ext cx="47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latin typeface="Times New Roman" panose="02020603050405020304" pitchFamily="18" charset="0"/>
                </a:rPr>
                <a:t>continent</a:t>
              </a:r>
            </a:p>
          </p:txBody>
        </p:sp>
      </p:grpSp>
      <p:grpSp>
        <p:nvGrpSpPr>
          <p:cNvPr id="1029" name="Group 8"/>
          <p:cNvGrpSpPr>
            <a:grpSpLocks/>
          </p:cNvGrpSpPr>
          <p:nvPr/>
        </p:nvGrpSpPr>
        <p:grpSpPr bwMode="auto">
          <a:xfrm>
            <a:off x="1090613" y="322263"/>
            <a:ext cx="1336675" cy="417512"/>
            <a:chOff x="521" y="255"/>
            <a:chExt cx="632" cy="263"/>
          </a:xfrm>
        </p:grpSpPr>
        <p:sp>
          <p:nvSpPr>
            <p:cNvPr id="1168" name="Text Box 9"/>
            <p:cNvSpPr txBox="1">
              <a:spLocks noChangeArrowheads="1"/>
            </p:cNvSpPr>
            <p:nvPr/>
          </p:nvSpPr>
          <p:spPr bwMode="auto">
            <a:xfrm>
              <a:off x="530" y="266"/>
              <a:ext cx="62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b="1">
                  <a:solidFill>
                    <a:srgbClr val="FFFFFF"/>
                  </a:solidFill>
                  <a:latin typeface="Times New Roman" panose="02020603050405020304" pitchFamily="18" charset="0"/>
                </a:rPr>
                <a:t>New lands</a:t>
              </a:r>
            </a:p>
          </p:txBody>
        </p:sp>
        <p:sp>
          <p:nvSpPr>
            <p:cNvPr id="1169" name="Text Box 10"/>
            <p:cNvSpPr txBox="1">
              <a:spLocks noChangeArrowheads="1"/>
            </p:cNvSpPr>
            <p:nvPr/>
          </p:nvSpPr>
          <p:spPr bwMode="auto">
            <a:xfrm>
              <a:off x="521" y="255"/>
              <a:ext cx="62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b="1">
                  <a:solidFill>
                    <a:srgbClr val="808080"/>
                  </a:solidFill>
                  <a:latin typeface="Times New Roman" panose="02020603050405020304" pitchFamily="18" charset="0"/>
                </a:rPr>
                <a:t>New lands</a:t>
              </a:r>
            </a:p>
          </p:txBody>
        </p:sp>
      </p:grpSp>
      <p:grpSp>
        <p:nvGrpSpPr>
          <p:cNvPr id="1030" name="Group 11"/>
          <p:cNvGrpSpPr>
            <a:grpSpLocks noChangeAspect="1"/>
          </p:cNvGrpSpPr>
          <p:nvPr/>
        </p:nvGrpSpPr>
        <p:grpSpPr bwMode="auto">
          <a:xfrm>
            <a:off x="-101600" y="0"/>
            <a:ext cx="12293600" cy="7100888"/>
            <a:chOff x="2" y="0"/>
            <a:chExt cx="5755" cy="4387"/>
          </a:xfrm>
        </p:grpSpPr>
        <p:sp>
          <p:nvSpPr>
            <p:cNvPr id="1069" name="AutoShape 12"/>
            <p:cNvSpPr>
              <a:spLocks noChangeAspect="1" noChangeArrowheads="1" noTextEdit="1"/>
            </p:cNvSpPr>
            <p:nvPr/>
          </p:nvSpPr>
          <p:spPr bwMode="auto">
            <a:xfrm>
              <a:off x="2" y="0"/>
              <a:ext cx="575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2" name="Rectangle 13"/>
            <p:cNvSpPr>
              <a:spLocks noChangeArrowheads="1"/>
            </p:cNvSpPr>
            <p:nvPr/>
          </p:nvSpPr>
          <p:spPr bwMode="auto">
            <a:xfrm>
              <a:off x="9" y="94"/>
              <a:ext cx="5742" cy="4293"/>
            </a:xfrm>
            <a:prstGeom prst="rect">
              <a:avLst/>
            </a:prstGeom>
            <a:solidFill>
              <a:schemeClr val="accent4">
                <a:lumMod val="50000"/>
              </a:schemeClr>
            </a:solidFill>
            <a:ln w="9525">
              <a:noFill/>
              <a:miter lim="800000"/>
              <a:headEnd/>
              <a:tailEnd/>
            </a:ln>
          </p:spPr>
          <p:txBody>
            <a:bodyPr/>
            <a:lstStyle/>
            <a:p>
              <a:pPr>
                <a:defRPr/>
              </a:pPr>
              <a:endParaRPr lang="ru-RU" sz="2000" dirty="0">
                <a:solidFill>
                  <a:srgbClr val="000000"/>
                </a:solidFill>
                <a:latin typeface="Times New Roman" pitchFamily="18" charset="0"/>
              </a:endParaRPr>
            </a:p>
          </p:txBody>
        </p:sp>
        <p:pic>
          <p:nvPicPr>
            <p:cNvPr id="107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 y="700"/>
              <a:ext cx="509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2" name="Rectangle 15"/>
            <p:cNvSpPr>
              <a:spLocks noChangeArrowheads="1"/>
            </p:cNvSpPr>
            <p:nvPr/>
          </p:nvSpPr>
          <p:spPr bwMode="auto">
            <a:xfrm>
              <a:off x="2822" y="3872"/>
              <a:ext cx="66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Neutron  number</a:t>
              </a:r>
              <a:endParaRPr lang="ru-RU" altLang="ru-RU" sz="2000">
                <a:solidFill>
                  <a:srgbClr val="000000"/>
                </a:solidFill>
                <a:latin typeface="Times New Roman" panose="02020603050405020304" pitchFamily="18" charset="0"/>
              </a:endParaRPr>
            </a:p>
          </p:txBody>
        </p:sp>
        <p:sp>
          <p:nvSpPr>
            <p:cNvPr id="1073" name="Rectangle 16"/>
            <p:cNvSpPr>
              <a:spLocks noChangeArrowheads="1"/>
            </p:cNvSpPr>
            <p:nvPr/>
          </p:nvSpPr>
          <p:spPr bwMode="auto">
            <a:xfrm rot="-5400000">
              <a:off x="70" y="1977"/>
              <a:ext cx="7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P</a:t>
              </a:r>
              <a:endParaRPr lang="ru-RU" altLang="ru-RU" sz="2000">
                <a:solidFill>
                  <a:srgbClr val="000000"/>
                </a:solidFill>
                <a:latin typeface="Times New Roman" panose="02020603050405020304" pitchFamily="18" charset="0"/>
              </a:endParaRPr>
            </a:p>
          </p:txBody>
        </p:sp>
        <p:sp>
          <p:nvSpPr>
            <p:cNvPr id="1074" name="Rectangle 17"/>
            <p:cNvSpPr>
              <a:spLocks noChangeArrowheads="1"/>
            </p:cNvSpPr>
            <p:nvPr/>
          </p:nvSpPr>
          <p:spPr bwMode="auto">
            <a:xfrm rot="-5400000">
              <a:off x="80" y="1911"/>
              <a:ext cx="5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r</a:t>
              </a:r>
              <a:endParaRPr lang="ru-RU" altLang="ru-RU" sz="2000">
                <a:solidFill>
                  <a:srgbClr val="000000"/>
                </a:solidFill>
                <a:latin typeface="Times New Roman" panose="02020603050405020304" pitchFamily="18" charset="0"/>
              </a:endParaRPr>
            </a:p>
          </p:txBody>
        </p:sp>
        <p:sp>
          <p:nvSpPr>
            <p:cNvPr id="1075" name="Rectangle 18"/>
            <p:cNvSpPr>
              <a:spLocks noChangeArrowheads="1"/>
            </p:cNvSpPr>
            <p:nvPr/>
          </p:nvSpPr>
          <p:spPr bwMode="auto">
            <a:xfrm rot="-5400000">
              <a:off x="75" y="1852"/>
              <a:ext cx="59"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o</a:t>
              </a:r>
              <a:endParaRPr lang="ru-RU" altLang="ru-RU" sz="2000">
                <a:solidFill>
                  <a:srgbClr val="000000"/>
                </a:solidFill>
                <a:latin typeface="Times New Roman" panose="02020603050405020304" pitchFamily="18" charset="0"/>
              </a:endParaRPr>
            </a:p>
          </p:txBody>
        </p:sp>
        <p:sp>
          <p:nvSpPr>
            <p:cNvPr id="1076" name="Rectangle 19"/>
            <p:cNvSpPr>
              <a:spLocks noChangeArrowheads="1"/>
            </p:cNvSpPr>
            <p:nvPr/>
          </p:nvSpPr>
          <p:spPr bwMode="auto">
            <a:xfrm rot="-5400000">
              <a:off x="86" y="1796"/>
              <a:ext cx="4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t</a:t>
              </a:r>
              <a:endParaRPr lang="ru-RU" altLang="ru-RU" sz="2000">
                <a:solidFill>
                  <a:srgbClr val="000000"/>
                </a:solidFill>
                <a:latin typeface="Times New Roman" panose="02020603050405020304" pitchFamily="18" charset="0"/>
              </a:endParaRPr>
            </a:p>
          </p:txBody>
        </p:sp>
        <p:sp>
          <p:nvSpPr>
            <p:cNvPr id="1077" name="Rectangle 20"/>
            <p:cNvSpPr>
              <a:spLocks noChangeArrowheads="1"/>
            </p:cNvSpPr>
            <p:nvPr/>
          </p:nvSpPr>
          <p:spPr bwMode="auto">
            <a:xfrm rot="-5400000">
              <a:off x="76" y="1738"/>
              <a:ext cx="59"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o</a:t>
              </a:r>
              <a:endParaRPr lang="ru-RU" altLang="ru-RU" sz="2000">
                <a:solidFill>
                  <a:srgbClr val="000000"/>
                </a:solidFill>
                <a:latin typeface="Times New Roman" panose="02020603050405020304" pitchFamily="18" charset="0"/>
              </a:endParaRPr>
            </a:p>
          </p:txBody>
        </p:sp>
        <p:sp>
          <p:nvSpPr>
            <p:cNvPr id="1078" name="Rectangle 21"/>
            <p:cNvSpPr>
              <a:spLocks noChangeArrowheads="1"/>
            </p:cNvSpPr>
            <p:nvPr/>
          </p:nvSpPr>
          <p:spPr bwMode="auto">
            <a:xfrm rot="-5400000">
              <a:off x="74" y="1665"/>
              <a:ext cx="6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n</a:t>
              </a:r>
              <a:endParaRPr lang="ru-RU" altLang="ru-RU" sz="2000">
                <a:solidFill>
                  <a:srgbClr val="000000"/>
                </a:solidFill>
                <a:latin typeface="Times New Roman" panose="02020603050405020304" pitchFamily="18" charset="0"/>
              </a:endParaRPr>
            </a:p>
          </p:txBody>
        </p:sp>
        <p:sp>
          <p:nvSpPr>
            <p:cNvPr id="1079" name="Rectangle 22"/>
            <p:cNvSpPr>
              <a:spLocks noChangeArrowheads="1"/>
            </p:cNvSpPr>
            <p:nvPr/>
          </p:nvSpPr>
          <p:spPr bwMode="auto">
            <a:xfrm rot="-5400000">
              <a:off x="91" y="1610"/>
              <a:ext cx="3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 </a:t>
              </a:r>
              <a:endParaRPr lang="ru-RU" altLang="ru-RU" sz="2000">
                <a:solidFill>
                  <a:srgbClr val="000000"/>
                </a:solidFill>
                <a:latin typeface="Times New Roman" panose="02020603050405020304" pitchFamily="18" charset="0"/>
              </a:endParaRPr>
            </a:p>
          </p:txBody>
        </p:sp>
        <p:sp>
          <p:nvSpPr>
            <p:cNvPr id="1080" name="Rectangle 23"/>
            <p:cNvSpPr>
              <a:spLocks noChangeArrowheads="1"/>
            </p:cNvSpPr>
            <p:nvPr/>
          </p:nvSpPr>
          <p:spPr bwMode="auto">
            <a:xfrm rot="-5400000">
              <a:off x="91" y="1575"/>
              <a:ext cx="3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 </a:t>
              </a:r>
              <a:endParaRPr lang="ru-RU" altLang="ru-RU" sz="2000">
                <a:solidFill>
                  <a:srgbClr val="000000"/>
                </a:solidFill>
                <a:latin typeface="Times New Roman" panose="02020603050405020304" pitchFamily="18" charset="0"/>
              </a:endParaRPr>
            </a:p>
          </p:txBody>
        </p:sp>
        <p:sp>
          <p:nvSpPr>
            <p:cNvPr id="1081" name="Rectangle 24"/>
            <p:cNvSpPr>
              <a:spLocks noChangeArrowheads="1"/>
            </p:cNvSpPr>
            <p:nvPr/>
          </p:nvSpPr>
          <p:spPr bwMode="auto">
            <a:xfrm rot="-5400000">
              <a:off x="73" y="1524"/>
              <a:ext cx="6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n</a:t>
              </a:r>
              <a:endParaRPr lang="ru-RU" altLang="ru-RU" sz="2000">
                <a:solidFill>
                  <a:srgbClr val="000000"/>
                </a:solidFill>
                <a:latin typeface="Times New Roman" panose="02020603050405020304" pitchFamily="18" charset="0"/>
              </a:endParaRPr>
            </a:p>
          </p:txBody>
        </p:sp>
        <p:sp>
          <p:nvSpPr>
            <p:cNvPr id="1082" name="Rectangle 25"/>
            <p:cNvSpPr>
              <a:spLocks noChangeArrowheads="1"/>
            </p:cNvSpPr>
            <p:nvPr/>
          </p:nvSpPr>
          <p:spPr bwMode="auto">
            <a:xfrm rot="-5400000">
              <a:off x="72" y="1449"/>
              <a:ext cx="6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u</a:t>
              </a:r>
              <a:endParaRPr lang="ru-RU" altLang="ru-RU" sz="2000">
                <a:solidFill>
                  <a:srgbClr val="000000"/>
                </a:solidFill>
                <a:latin typeface="Times New Roman" panose="02020603050405020304" pitchFamily="18" charset="0"/>
              </a:endParaRPr>
            </a:p>
          </p:txBody>
        </p:sp>
        <p:sp>
          <p:nvSpPr>
            <p:cNvPr id="1083" name="Rectangle 26"/>
            <p:cNvSpPr>
              <a:spLocks noChangeArrowheads="1"/>
            </p:cNvSpPr>
            <p:nvPr/>
          </p:nvSpPr>
          <p:spPr bwMode="auto">
            <a:xfrm rot="-5400000">
              <a:off x="56" y="1357"/>
              <a:ext cx="99"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m</a:t>
              </a:r>
              <a:endParaRPr lang="ru-RU" altLang="ru-RU" sz="2000">
                <a:solidFill>
                  <a:srgbClr val="000000"/>
                </a:solidFill>
                <a:latin typeface="Times New Roman" panose="02020603050405020304" pitchFamily="18" charset="0"/>
              </a:endParaRPr>
            </a:p>
          </p:txBody>
        </p:sp>
        <p:sp>
          <p:nvSpPr>
            <p:cNvPr id="1084" name="Rectangle 27"/>
            <p:cNvSpPr>
              <a:spLocks noChangeArrowheads="1"/>
            </p:cNvSpPr>
            <p:nvPr/>
          </p:nvSpPr>
          <p:spPr bwMode="auto">
            <a:xfrm rot="-5400000">
              <a:off x="73" y="1268"/>
              <a:ext cx="6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b</a:t>
              </a:r>
              <a:endParaRPr lang="ru-RU" altLang="ru-RU" sz="2000">
                <a:solidFill>
                  <a:srgbClr val="000000"/>
                </a:solidFill>
                <a:latin typeface="Times New Roman" panose="02020603050405020304" pitchFamily="18" charset="0"/>
              </a:endParaRPr>
            </a:p>
          </p:txBody>
        </p:sp>
        <p:sp>
          <p:nvSpPr>
            <p:cNvPr id="1085" name="Rectangle 28"/>
            <p:cNvSpPr>
              <a:spLocks noChangeArrowheads="1"/>
            </p:cNvSpPr>
            <p:nvPr/>
          </p:nvSpPr>
          <p:spPr bwMode="auto">
            <a:xfrm rot="-5400000">
              <a:off x="79" y="1196"/>
              <a:ext cx="5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e</a:t>
              </a:r>
              <a:endParaRPr lang="ru-RU" altLang="ru-RU" sz="2000">
                <a:solidFill>
                  <a:srgbClr val="000000"/>
                </a:solidFill>
                <a:latin typeface="Times New Roman" panose="02020603050405020304" pitchFamily="18" charset="0"/>
              </a:endParaRPr>
            </a:p>
          </p:txBody>
        </p:sp>
        <p:sp>
          <p:nvSpPr>
            <p:cNvPr id="1086" name="Rectangle 29"/>
            <p:cNvSpPr>
              <a:spLocks noChangeArrowheads="1"/>
            </p:cNvSpPr>
            <p:nvPr/>
          </p:nvSpPr>
          <p:spPr bwMode="auto">
            <a:xfrm rot="-5400000">
              <a:off x="79" y="1138"/>
              <a:ext cx="5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r</a:t>
              </a:r>
              <a:endParaRPr lang="ru-RU" altLang="ru-RU" sz="2000">
                <a:solidFill>
                  <a:srgbClr val="000000"/>
                </a:solidFill>
                <a:latin typeface="Times New Roman" panose="02020603050405020304" pitchFamily="18" charset="0"/>
              </a:endParaRPr>
            </a:p>
          </p:txBody>
        </p:sp>
        <p:sp>
          <p:nvSpPr>
            <p:cNvPr id="1087" name="Rectangle 30"/>
            <p:cNvSpPr>
              <a:spLocks noChangeArrowheads="1"/>
            </p:cNvSpPr>
            <p:nvPr/>
          </p:nvSpPr>
          <p:spPr bwMode="auto">
            <a:xfrm>
              <a:off x="458" y="3640"/>
              <a:ext cx="5003" cy="18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088" name="Rectangle 31"/>
            <p:cNvSpPr>
              <a:spLocks noChangeArrowheads="1"/>
            </p:cNvSpPr>
            <p:nvPr/>
          </p:nvSpPr>
          <p:spPr bwMode="auto">
            <a:xfrm>
              <a:off x="472" y="526"/>
              <a:ext cx="5004" cy="18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089" name="Rectangle 32"/>
            <p:cNvSpPr>
              <a:spLocks noChangeArrowheads="1"/>
            </p:cNvSpPr>
            <p:nvPr/>
          </p:nvSpPr>
          <p:spPr bwMode="auto">
            <a:xfrm>
              <a:off x="276" y="650"/>
              <a:ext cx="196" cy="314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090" name="Rectangle 33"/>
            <p:cNvSpPr>
              <a:spLocks noChangeArrowheads="1"/>
            </p:cNvSpPr>
            <p:nvPr/>
          </p:nvSpPr>
          <p:spPr bwMode="auto">
            <a:xfrm>
              <a:off x="401" y="3684"/>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100</a:t>
              </a:r>
              <a:endParaRPr lang="ru-RU" altLang="ru-RU" sz="2000">
                <a:solidFill>
                  <a:srgbClr val="000000"/>
                </a:solidFill>
                <a:latin typeface="Times New Roman" panose="02020603050405020304" pitchFamily="18" charset="0"/>
              </a:endParaRPr>
            </a:p>
          </p:txBody>
        </p:sp>
        <p:sp>
          <p:nvSpPr>
            <p:cNvPr id="1091" name="Rectangle 34"/>
            <p:cNvSpPr>
              <a:spLocks noChangeArrowheads="1"/>
            </p:cNvSpPr>
            <p:nvPr/>
          </p:nvSpPr>
          <p:spPr bwMode="auto">
            <a:xfrm>
              <a:off x="902" y="3684"/>
              <a:ext cx="13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110</a:t>
              </a:r>
              <a:endParaRPr lang="ru-RU" altLang="ru-RU" sz="2000">
                <a:solidFill>
                  <a:srgbClr val="000000"/>
                </a:solidFill>
                <a:latin typeface="Times New Roman" panose="02020603050405020304" pitchFamily="18" charset="0"/>
              </a:endParaRPr>
            </a:p>
          </p:txBody>
        </p:sp>
        <p:sp>
          <p:nvSpPr>
            <p:cNvPr id="1092" name="Rectangle 35"/>
            <p:cNvSpPr>
              <a:spLocks noChangeArrowheads="1"/>
            </p:cNvSpPr>
            <p:nvPr/>
          </p:nvSpPr>
          <p:spPr bwMode="auto">
            <a:xfrm>
              <a:off x="1427" y="3685"/>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120</a:t>
              </a:r>
              <a:endParaRPr lang="ru-RU" altLang="ru-RU" sz="2000">
                <a:solidFill>
                  <a:srgbClr val="000000"/>
                </a:solidFill>
                <a:latin typeface="Times New Roman" panose="02020603050405020304" pitchFamily="18" charset="0"/>
              </a:endParaRPr>
            </a:p>
          </p:txBody>
        </p:sp>
        <p:sp>
          <p:nvSpPr>
            <p:cNvPr id="1093" name="Rectangle 36"/>
            <p:cNvSpPr>
              <a:spLocks noChangeArrowheads="1"/>
            </p:cNvSpPr>
            <p:nvPr/>
          </p:nvSpPr>
          <p:spPr bwMode="auto">
            <a:xfrm>
              <a:off x="1951" y="3684"/>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130</a:t>
              </a:r>
              <a:endParaRPr lang="ru-RU" altLang="ru-RU" sz="2000">
                <a:solidFill>
                  <a:srgbClr val="000000"/>
                </a:solidFill>
                <a:latin typeface="Times New Roman" panose="02020603050405020304" pitchFamily="18" charset="0"/>
              </a:endParaRPr>
            </a:p>
          </p:txBody>
        </p:sp>
        <p:sp>
          <p:nvSpPr>
            <p:cNvPr id="1094" name="Rectangle 37"/>
            <p:cNvSpPr>
              <a:spLocks noChangeArrowheads="1"/>
            </p:cNvSpPr>
            <p:nvPr/>
          </p:nvSpPr>
          <p:spPr bwMode="auto">
            <a:xfrm>
              <a:off x="2459" y="3684"/>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140</a:t>
              </a:r>
              <a:endParaRPr lang="ru-RU" altLang="ru-RU" sz="2000">
                <a:solidFill>
                  <a:srgbClr val="000000"/>
                </a:solidFill>
                <a:latin typeface="Times New Roman" panose="02020603050405020304" pitchFamily="18" charset="0"/>
              </a:endParaRPr>
            </a:p>
          </p:txBody>
        </p:sp>
        <p:sp>
          <p:nvSpPr>
            <p:cNvPr id="1095" name="Rectangle 38"/>
            <p:cNvSpPr>
              <a:spLocks noChangeArrowheads="1"/>
            </p:cNvSpPr>
            <p:nvPr/>
          </p:nvSpPr>
          <p:spPr bwMode="auto">
            <a:xfrm>
              <a:off x="2989" y="3682"/>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150</a:t>
              </a:r>
              <a:endParaRPr lang="ru-RU" altLang="ru-RU" sz="2000">
                <a:solidFill>
                  <a:srgbClr val="000000"/>
                </a:solidFill>
                <a:latin typeface="Times New Roman" panose="02020603050405020304" pitchFamily="18" charset="0"/>
              </a:endParaRPr>
            </a:p>
          </p:txBody>
        </p:sp>
        <p:sp>
          <p:nvSpPr>
            <p:cNvPr id="1096" name="Rectangle 39"/>
            <p:cNvSpPr>
              <a:spLocks noChangeArrowheads="1"/>
            </p:cNvSpPr>
            <p:nvPr/>
          </p:nvSpPr>
          <p:spPr bwMode="auto">
            <a:xfrm>
              <a:off x="3508" y="3685"/>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160</a:t>
              </a:r>
              <a:endParaRPr lang="ru-RU" altLang="ru-RU" sz="2000">
                <a:solidFill>
                  <a:srgbClr val="000000"/>
                </a:solidFill>
                <a:latin typeface="Times New Roman" panose="02020603050405020304" pitchFamily="18" charset="0"/>
              </a:endParaRPr>
            </a:p>
          </p:txBody>
        </p:sp>
        <p:sp>
          <p:nvSpPr>
            <p:cNvPr id="1097" name="Rectangle 40"/>
            <p:cNvSpPr>
              <a:spLocks noChangeArrowheads="1"/>
            </p:cNvSpPr>
            <p:nvPr/>
          </p:nvSpPr>
          <p:spPr bwMode="auto">
            <a:xfrm>
              <a:off x="4029" y="3682"/>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170</a:t>
              </a:r>
              <a:endParaRPr lang="ru-RU" altLang="ru-RU" sz="2000">
                <a:solidFill>
                  <a:srgbClr val="000000"/>
                </a:solidFill>
                <a:latin typeface="Times New Roman" panose="02020603050405020304" pitchFamily="18" charset="0"/>
              </a:endParaRPr>
            </a:p>
          </p:txBody>
        </p:sp>
        <p:sp>
          <p:nvSpPr>
            <p:cNvPr id="1098" name="Rectangle 41"/>
            <p:cNvSpPr>
              <a:spLocks noChangeArrowheads="1"/>
            </p:cNvSpPr>
            <p:nvPr/>
          </p:nvSpPr>
          <p:spPr bwMode="auto">
            <a:xfrm>
              <a:off x="4554" y="3685"/>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180</a:t>
              </a:r>
              <a:endParaRPr lang="ru-RU" altLang="ru-RU" sz="2000">
                <a:solidFill>
                  <a:srgbClr val="000000"/>
                </a:solidFill>
                <a:latin typeface="Times New Roman" panose="02020603050405020304" pitchFamily="18" charset="0"/>
              </a:endParaRPr>
            </a:p>
          </p:txBody>
        </p:sp>
        <p:sp>
          <p:nvSpPr>
            <p:cNvPr id="1099" name="Rectangle 42"/>
            <p:cNvSpPr>
              <a:spLocks noChangeArrowheads="1"/>
            </p:cNvSpPr>
            <p:nvPr/>
          </p:nvSpPr>
          <p:spPr bwMode="auto">
            <a:xfrm>
              <a:off x="5080" y="3684"/>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190</a:t>
              </a:r>
              <a:endParaRPr lang="ru-RU" altLang="ru-RU" sz="2000">
                <a:solidFill>
                  <a:srgbClr val="000000"/>
                </a:solidFill>
                <a:latin typeface="Times New Roman" panose="02020603050405020304" pitchFamily="18" charset="0"/>
              </a:endParaRPr>
            </a:p>
          </p:txBody>
        </p:sp>
        <p:sp>
          <p:nvSpPr>
            <p:cNvPr id="1100" name="Rectangle 43"/>
            <p:cNvSpPr>
              <a:spLocks noChangeArrowheads="1"/>
            </p:cNvSpPr>
            <p:nvPr/>
          </p:nvSpPr>
          <p:spPr bwMode="auto">
            <a:xfrm>
              <a:off x="234" y="928"/>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120</a:t>
              </a:r>
              <a:endParaRPr lang="ru-RU" altLang="ru-RU" sz="2000">
                <a:solidFill>
                  <a:srgbClr val="000000"/>
                </a:solidFill>
                <a:latin typeface="Times New Roman" panose="02020603050405020304" pitchFamily="18" charset="0"/>
              </a:endParaRPr>
            </a:p>
          </p:txBody>
        </p:sp>
        <p:sp>
          <p:nvSpPr>
            <p:cNvPr id="1101" name="Rectangle 44"/>
            <p:cNvSpPr>
              <a:spLocks noChangeArrowheads="1"/>
            </p:cNvSpPr>
            <p:nvPr/>
          </p:nvSpPr>
          <p:spPr bwMode="auto">
            <a:xfrm>
              <a:off x="236" y="1447"/>
              <a:ext cx="13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110</a:t>
              </a:r>
              <a:endParaRPr lang="ru-RU" altLang="ru-RU" sz="2000">
                <a:solidFill>
                  <a:srgbClr val="000000"/>
                </a:solidFill>
                <a:latin typeface="Times New Roman" panose="02020603050405020304" pitchFamily="18" charset="0"/>
              </a:endParaRPr>
            </a:p>
          </p:txBody>
        </p:sp>
        <p:sp>
          <p:nvSpPr>
            <p:cNvPr id="1102" name="Rectangle 45"/>
            <p:cNvSpPr>
              <a:spLocks noChangeArrowheads="1"/>
            </p:cNvSpPr>
            <p:nvPr/>
          </p:nvSpPr>
          <p:spPr bwMode="auto">
            <a:xfrm>
              <a:off x="232" y="1976"/>
              <a:ext cx="13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100</a:t>
              </a:r>
              <a:endParaRPr lang="ru-RU" altLang="ru-RU" sz="2000">
                <a:solidFill>
                  <a:srgbClr val="000000"/>
                </a:solidFill>
                <a:latin typeface="Times New Roman" panose="02020603050405020304" pitchFamily="18" charset="0"/>
              </a:endParaRPr>
            </a:p>
          </p:txBody>
        </p:sp>
        <p:sp>
          <p:nvSpPr>
            <p:cNvPr id="1103" name="Rectangle 46"/>
            <p:cNvSpPr>
              <a:spLocks noChangeArrowheads="1"/>
            </p:cNvSpPr>
            <p:nvPr/>
          </p:nvSpPr>
          <p:spPr bwMode="auto">
            <a:xfrm>
              <a:off x="287" y="2493"/>
              <a:ext cx="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90</a:t>
              </a:r>
              <a:endParaRPr lang="ru-RU" altLang="ru-RU" sz="2000">
                <a:solidFill>
                  <a:srgbClr val="000000"/>
                </a:solidFill>
                <a:latin typeface="Times New Roman" panose="02020603050405020304" pitchFamily="18" charset="0"/>
              </a:endParaRPr>
            </a:p>
          </p:txBody>
        </p:sp>
        <p:sp>
          <p:nvSpPr>
            <p:cNvPr id="1104" name="Rectangle 47"/>
            <p:cNvSpPr>
              <a:spLocks noChangeArrowheads="1"/>
            </p:cNvSpPr>
            <p:nvPr/>
          </p:nvSpPr>
          <p:spPr bwMode="auto">
            <a:xfrm>
              <a:off x="289" y="3020"/>
              <a:ext cx="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80</a:t>
              </a:r>
              <a:endParaRPr lang="ru-RU" altLang="ru-RU" sz="2000">
                <a:solidFill>
                  <a:srgbClr val="000000"/>
                </a:solidFill>
                <a:latin typeface="Times New Roman" panose="02020603050405020304" pitchFamily="18" charset="0"/>
              </a:endParaRPr>
            </a:p>
          </p:txBody>
        </p:sp>
        <p:sp>
          <p:nvSpPr>
            <p:cNvPr id="1105" name="Rectangle 48"/>
            <p:cNvSpPr>
              <a:spLocks noChangeArrowheads="1"/>
            </p:cNvSpPr>
            <p:nvPr/>
          </p:nvSpPr>
          <p:spPr bwMode="auto">
            <a:xfrm>
              <a:off x="285" y="3548"/>
              <a:ext cx="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500" b="1">
                  <a:solidFill>
                    <a:srgbClr val="FFFFFF"/>
                  </a:solidFill>
                  <a:latin typeface="Times New Roman" panose="02020603050405020304" pitchFamily="18" charset="0"/>
                </a:rPr>
                <a:t>70</a:t>
              </a:r>
              <a:endParaRPr lang="ru-RU" altLang="ru-RU" sz="2000">
                <a:solidFill>
                  <a:srgbClr val="000000"/>
                </a:solidFill>
                <a:latin typeface="Times New Roman" panose="02020603050405020304" pitchFamily="18" charset="0"/>
              </a:endParaRPr>
            </a:p>
          </p:txBody>
        </p:sp>
        <p:sp>
          <p:nvSpPr>
            <p:cNvPr id="1106" name="Rectangle 49"/>
            <p:cNvSpPr>
              <a:spLocks noChangeArrowheads="1"/>
            </p:cNvSpPr>
            <p:nvPr/>
          </p:nvSpPr>
          <p:spPr bwMode="auto">
            <a:xfrm>
              <a:off x="5134" y="3574"/>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07" name="Rectangle 50"/>
            <p:cNvSpPr>
              <a:spLocks noChangeArrowheads="1"/>
            </p:cNvSpPr>
            <p:nvPr/>
          </p:nvSpPr>
          <p:spPr bwMode="auto">
            <a:xfrm>
              <a:off x="5134" y="3574"/>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08" name="Rectangle 51"/>
            <p:cNvSpPr>
              <a:spLocks noChangeArrowheads="1"/>
            </p:cNvSpPr>
            <p:nvPr/>
          </p:nvSpPr>
          <p:spPr bwMode="auto">
            <a:xfrm>
              <a:off x="4614" y="3574"/>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09" name="Rectangle 52"/>
            <p:cNvSpPr>
              <a:spLocks noChangeArrowheads="1"/>
            </p:cNvSpPr>
            <p:nvPr/>
          </p:nvSpPr>
          <p:spPr bwMode="auto">
            <a:xfrm>
              <a:off x="4614" y="3574"/>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0" name="Rectangle 53"/>
            <p:cNvSpPr>
              <a:spLocks noChangeArrowheads="1"/>
            </p:cNvSpPr>
            <p:nvPr/>
          </p:nvSpPr>
          <p:spPr bwMode="auto">
            <a:xfrm>
              <a:off x="4091" y="3574"/>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1" name="Rectangle 54"/>
            <p:cNvSpPr>
              <a:spLocks noChangeArrowheads="1"/>
            </p:cNvSpPr>
            <p:nvPr/>
          </p:nvSpPr>
          <p:spPr bwMode="auto">
            <a:xfrm>
              <a:off x="4091" y="3574"/>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2" name="Rectangle 55"/>
            <p:cNvSpPr>
              <a:spLocks noChangeArrowheads="1"/>
            </p:cNvSpPr>
            <p:nvPr/>
          </p:nvSpPr>
          <p:spPr bwMode="auto">
            <a:xfrm>
              <a:off x="3570" y="3574"/>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3" name="Rectangle 56"/>
            <p:cNvSpPr>
              <a:spLocks noChangeArrowheads="1"/>
            </p:cNvSpPr>
            <p:nvPr/>
          </p:nvSpPr>
          <p:spPr bwMode="auto">
            <a:xfrm>
              <a:off x="3570" y="3574"/>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4" name="Rectangle 57"/>
            <p:cNvSpPr>
              <a:spLocks noChangeArrowheads="1"/>
            </p:cNvSpPr>
            <p:nvPr/>
          </p:nvSpPr>
          <p:spPr bwMode="auto">
            <a:xfrm>
              <a:off x="3046"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5" name="Rectangle 58"/>
            <p:cNvSpPr>
              <a:spLocks noChangeArrowheads="1"/>
            </p:cNvSpPr>
            <p:nvPr/>
          </p:nvSpPr>
          <p:spPr bwMode="auto">
            <a:xfrm>
              <a:off x="3046"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6" name="Rectangle 59"/>
            <p:cNvSpPr>
              <a:spLocks noChangeArrowheads="1"/>
            </p:cNvSpPr>
            <p:nvPr/>
          </p:nvSpPr>
          <p:spPr bwMode="auto">
            <a:xfrm>
              <a:off x="2525"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7" name="Rectangle 60"/>
            <p:cNvSpPr>
              <a:spLocks noChangeArrowheads="1"/>
            </p:cNvSpPr>
            <p:nvPr/>
          </p:nvSpPr>
          <p:spPr bwMode="auto">
            <a:xfrm>
              <a:off x="2525"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8" name="Rectangle 61"/>
            <p:cNvSpPr>
              <a:spLocks noChangeArrowheads="1"/>
            </p:cNvSpPr>
            <p:nvPr/>
          </p:nvSpPr>
          <p:spPr bwMode="auto">
            <a:xfrm>
              <a:off x="490" y="2012"/>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19" name="Rectangle 62"/>
            <p:cNvSpPr>
              <a:spLocks noChangeArrowheads="1"/>
            </p:cNvSpPr>
            <p:nvPr/>
          </p:nvSpPr>
          <p:spPr bwMode="auto">
            <a:xfrm>
              <a:off x="490" y="2012"/>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0" name="Rectangle 63"/>
            <p:cNvSpPr>
              <a:spLocks noChangeArrowheads="1"/>
            </p:cNvSpPr>
            <p:nvPr/>
          </p:nvSpPr>
          <p:spPr bwMode="auto">
            <a:xfrm>
              <a:off x="5405" y="2012"/>
              <a:ext cx="43"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1" name="Rectangle 64"/>
            <p:cNvSpPr>
              <a:spLocks noChangeArrowheads="1"/>
            </p:cNvSpPr>
            <p:nvPr/>
          </p:nvSpPr>
          <p:spPr bwMode="auto">
            <a:xfrm>
              <a:off x="5405" y="2012"/>
              <a:ext cx="43"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2" name="Rectangle 65"/>
            <p:cNvSpPr>
              <a:spLocks noChangeArrowheads="1"/>
            </p:cNvSpPr>
            <p:nvPr/>
          </p:nvSpPr>
          <p:spPr bwMode="auto">
            <a:xfrm>
              <a:off x="488" y="1491"/>
              <a:ext cx="46"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3" name="Rectangle 66"/>
            <p:cNvSpPr>
              <a:spLocks noChangeArrowheads="1"/>
            </p:cNvSpPr>
            <p:nvPr/>
          </p:nvSpPr>
          <p:spPr bwMode="auto">
            <a:xfrm>
              <a:off x="488" y="1491"/>
              <a:ext cx="46"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4" name="Rectangle 67"/>
            <p:cNvSpPr>
              <a:spLocks noChangeArrowheads="1"/>
            </p:cNvSpPr>
            <p:nvPr/>
          </p:nvSpPr>
          <p:spPr bwMode="auto">
            <a:xfrm>
              <a:off x="5403" y="1490"/>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5" name="Rectangle 68"/>
            <p:cNvSpPr>
              <a:spLocks noChangeArrowheads="1"/>
            </p:cNvSpPr>
            <p:nvPr/>
          </p:nvSpPr>
          <p:spPr bwMode="auto">
            <a:xfrm>
              <a:off x="5403" y="1490"/>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6" name="Rectangle 69"/>
            <p:cNvSpPr>
              <a:spLocks noChangeArrowheads="1"/>
            </p:cNvSpPr>
            <p:nvPr/>
          </p:nvSpPr>
          <p:spPr bwMode="auto">
            <a:xfrm>
              <a:off x="487" y="971"/>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7" name="Rectangle 70"/>
            <p:cNvSpPr>
              <a:spLocks noChangeArrowheads="1"/>
            </p:cNvSpPr>
            <p:nvPr/>
          </p:nvSpPr>
          <p:spPr bwMode="auto">
            <a:xfrm>
              <a:off x="487" y="971"/>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8" name="Rectangle 71"/>
            <p:cNvSpPr>
              <a:spLocks noChangeArrowheads="1"/>
            </p:cNvSpPr>
            <p:nvPr/>
          </p:nvSpPr>
          <p:spPr bwMode="auto">
            <a:xfrm>
              <a:off x="5401" y="971"/>
              <a:ext cx="46"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29" name="Rectangle 72"/>
            <p:cNvSpPr>
              <a:spLocks noChangeArrowheads="1"/>
            </p:cNvSpPr>
            <p:nvPr/>
          </p:nvSpPr>
          <p:spPr bwMode="auto">
            <a:xfrm>
              <a:off x="5401" y="971"/>
              <a:ext cx="46"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0" name="Rectangle 73"/>
            <p:cNvSpPr>
              <a:spLocks noChangeArrowheads="1"/>
            </p:cNvSpPr>
            <p:nvPr/>
          </p:nvSpPr>
          <p:spPr bwMode="auto">
            <a:xfrm>
              <a:off x="488" y="2535"/>
              <a:ext cx="46"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1" name="Rectangle 74"/>
            <p:cNvSpPr>
              <a:spLocks noChangeArrowheads="1"/>
            </p:cNvSpPr>
            <p:nvPr/>
          </p:nvSpPr>
          <p:spPr bwMode="auto">
            <a:xfrm>
              <a:off x="488" y="2535"/>
              <a:ext cx="46"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2" name="Rectangle 75"/>
            <p:cNvSpPr>
              <a:spLocks noChangeArrowheads="1"/>
            </p:cNvSpPr>
            <p:nvPr/>
          </p:nvSpPr>
          <p:spPr bwMode="auto">
            <a:xfrm>
              <a:off x="5403" y="2533"/>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3" name="Rectangle 76"/>
            <p:cNvSpPr>
              <a:spLocks noChangeArrowheads="1"/>
            </p:cNvSpPr>
            <p:nvPr/>
          </p:nvSpPr>
          <p:spPr bwMode="auto">
            <a:xfrm>
              <a:off x="5403" y="2533"/>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4" name="Rectangle 77"/>
            <p:cNvSpPr>
              <a:spLocks noChangeArrowheads="1"/>
            </p:cNvSpPr>
            <p:nvPr/>
          </p:nvSpPr>
          <p:spPr bwMode="auto">
            <a:xfrm>
              <a:off x="490" y="3055"/>
              <a:ext cx="44"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5" name="Rectangle 78"/>
            <p:cNvSpPr>
              <a:spLocks noChangeArrowheads="1"/>
            </p:cNvSpPr>
            <p:nvPr/>
          </p:nvSpPr>
          <p:spPr bwMode="auto">
            <a:xfrm>
              <a:off x="490" y="3055"/>
              <a:ext cx="44"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6" name="Rectangle 79"/>
            <p:cNvSpPr>
              <a:spLocks noChangeArrowheads="1"/>
            </p:cNvSpPr>
            <p:nvPr/>
          </p:nvSpPr>
          <p:spPr bwMode="auto">
            <a:xfrm>
              <a:off x="5403" y="3055"/>
              <a:ext cx="45"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7" name="Rectangle 80"/>
            <p:cNvSpPr>
              <a:spLocks noChangeArrowheads="1"/>
            </p:cNvSpPr>
            <p:nvPr/>
          </p:nvSpPr>
          <p:spPr bwMode="auto">
            <a:xfrm>
              <a:off x="5403" y="3055"/>
              <a:ext cx="45"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8" name="Rectangle 81"/>
            <p:cNvSpPr>
              <a:spLocks noChangeArrowheads="1"/>
            </p:cNvSpPr>
            <p:nvPr/>
          </p:nvSpPr>
          <p:spPr bwMode="auto">
            <a:xfrm>
              <a:off x="2004"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39" name="Rectangle 82"/>
            <p:cNvSpPr>
              <a:spLocks noChangeArrowheads="1"/>
            </p:cNvSpPr>
            <p:nvPr/>
          </p:nvSpPr>
          <p:spPr bwMode="auto">
            <a:xfrm>
              <a:off x="2004"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0" name="Rectangle 83"/>
            <p:cNvSpPr>
              <a:spLocks noChangeArrowheads="1"/>
            </p:cNvSpPr>
            <p:nvPr/>
          </p:nvSpPr>
          <p:spPr bwMode="auto">
            <a:xfrm>
              <a:off x="1481" y="3574"/>
              <a:ext cx="46"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1" name="Rectangle 84"/>
            <p:cNvSpPr>
              <a:spLocks noChangeArrowheads="1"/>
            </p:cNvSpPr>
            <p:nvPr/>
          </p:nvSpPr>
          <p:spPr bwMode="auto">
            <a:xfrm>
              <a:off x="1481" y="3574"/>
              <a:ext cx="46"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2" name="Rectangle 85"/>
            <p:cNvSpPr>
              <a:spLocks noChangeArrowheads="1"/>
            </p:cNvSpPr>
            <p:nvPr/>
          </p:nvSpPr>
          <p:spPr bwMode="auto">
            <a:xfrm>
              <a:off x="960" y="3574"/>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3" name="Rectangle 86"/>
            <p:cNvSpPr>
              <a:spLocks noChangeArrowheads="1"/>
            </p:cNvSpPr>
            <p:nvPr/>
          </p:nvSpPr>
          <p:spPr bwMode="auto">
            <a:xfrm>
              <a:off x="960" y="3574"/>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4" name="Rectangle 87"/>
            <p:cNvSpPr>
              <a:spLocks noChangeArrowheads="1"/>
            </p:cNvSpPr>
            <p:nvPr/>
          </p:nvSpPr>
          <p:spPr bwMode="auto">
            <a:xfrm>
              <a:off x="487" y="3582"/>
              <a:ext cx="43"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5" name="Rectangle 88"/>
            <p:cNvSpPr>
              <a:spLocks noChangeArrowheads="1"/>
            </p:cNvSpPr>
            <p:nvPr/>
          </p:nvSpPr>
          <p:spPr bwMode="auto">
            <a:xfrm>
              <a:off x="487" y="3582"/>
              <a:ext cx="43"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6" name="Rectangle 89"/>
            <p:cNvSpPr>
              <a:spLocks noChangeArrowheads="1"/>
            </p:cNvSpPr>
            <p:nvPr/>
          </p:nvSpPr>
          <p:spPr bwMode="auto">
            <a:xfrm>
              <a:off x="5136" y="720"/>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7" name="Rectangle 90"/>
            <p:cNvSpPr>
              <a:spLocks noChangeArrowheads="1"/>
            </p:cNvSpPr>
            <p:nvPr/>
          </p:nvSpPr>
          <p:spPr bwMode="auto">
            <a:xfrm>
              <a:off x="5136" y="720"/>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8" name="Rectangle 91"/>
            <p:cNvSpPr>
              <a:spLocks noChangeArrowheads="1"/>
            </p:cNvSpPr>
            <p:nvPr/>
          </p:nvSpPr>
          <p:spPr bwMode="auto">
            <a:xfrm>
              <a:off x="4614" y="720"/>
              <a:ext cx="45"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49" name="Rectangle 92"/>
            <p:cNvSpPr>
              <a:spLocks noChangeArrowheads="1"/>
            </p:cNvSpPr>
            <p:nvPr/>
          </p:nvSpPr>
          <p:spPr bwMode="auto">
            <a:xfrm>
              <a:off x="4614" y="720"/>
              <a:ext cx="45"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0" name="Rectangle 93"/>
            <p:cNvSpPr>
              <a:spLocks noChangeArrowheads="1"/>
            </p:cNvSpPr>
            <p:nvPr/>
          </p:nvSpPr>
          <p:spPr bwMode="auto">
            <a:xfrm>
              <a:off x="4093" y="718"/>
              <a:ext cx="43"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1" name="Rectangle 94"/>
            <p:cNvSpPr>
              <a:spLocks noChangeArrowheads="1"/>
            </p:cNvSpPr>
            <p:nvPr/>
          </p:nvSpPr>
          <p:spPr bwMode="auto">
            <a:xfrm>
              <a:off x="4093" y="718"/>
              <a:ext cx="43"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2" name="Rectangle 95"/>
            <p:cNvSpPr>
              <a:spLocks noChangeArrowheads="1"/>
            </p:cNvSpPr>
            <p:nvPr/>
          </p:nvSpPr>
          <p:spPr bwMode="auto">
            <a:xfrm>
              <a:off x="3570" y="720"/>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3" name="Rectangle 96"/>
            <p:cNvSpPr>
              <a:spLocks noChangeArrowheads="1"/>
            </p:cNvSpPr>
            <p:nvPr/>
          </p:nvSpPr>
          <p:spPr bwMode="auto">
            <a:xfrm>
              <a:off x="3570" y="720"/>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4" name="Rectangle 97"/>
            <p:cNvSpPr>
              <a:spLocks noChangeArrowheads="1"/>
            </p:cNvSpPr>
            <p:nvPr/>
          </p:nvSpPr>
          <p:spPr bwMode="auto">
            <a:xfrm>
              <a:off x="3047" y="720"/>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5" name="Rectangle 98"/>
            <p:cNvSpPr>
              <a:spLocks noChangeArrowheads="1"/>
            </p:cNvSpPr>
            <p:nvPr/>
          </p:nvSpPr>
          <p:spPr bwMode="auto">
            <a:xfrm>
              <a:off x="3047" y="720"/>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6" name="Rectangle 99"/>
            <p:cNvSpPr>
              <a:spLocks noChangeArrowheads="1"/>
            </p:cNvSpPr>
            <p:nvPr/>
          </p:nvSpPr>
          <p:spPr bwMode="auto">
            <a:xfrm>
              <a:off x="2527" y="718"/>
              <a:ext cx="43"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7" name="Rectangle 100"/>
            <p:cNvSpPr>
              <a:spLocks noChangeArrowheads="1"/>
            </p:cNvSpPr>
            <p:nvPr/>
          </p:nvSpPr>
          <p:spPr bwMode="auto">
            <a:xfrm>
              <a:off x="2527" y="718"/>
              <a:ext cx="43"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8" name="Rectangle 101"/>
            <p:cNvSpPr>
              <a:spLocks noChangeArrowheads="1"/>
            </p:cNvSpPr>
            <p:nvPr/>
          </p:nvSpPr>
          <p:spPr bwMode="auto">
            <a:xfrm>
              <a:off x="2006" y="720"/>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59" name="Rectangle 102"/>
            <p:cNvSpPr>
              <a:spLocks noChangeArrowheads="1"/>
            </p:cNvSpPr>
            <p:nvPr/>
          </p:nvSpPr>
          <p:spPr bwMode="auto">
            <a:xfrm>
              <a:off x="2006" y="720"/>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60" name="Rectangle 103"/>
            <p:cNvSpPr>
              <a:spLocks noChangeArrowheads="1"/>
            </p:cNvSpPr>
            <p:nvPr/>
          </p:nvSpPr>
          <p:spPr bwMode="auto">
            <a:xfrm>
              <a:off x="1483" y="720"/>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61" name="Rectangle 104"/>
            <p:cNvSpPr>
              <a:spLocks noChangeArrowheads="1"/>
            </p:cNvSpPr>
            <p:nvPr/>
          </p:nvSpPr>
          <p:spPr bwMode="auto">
            <a:xfrm>
              <a:off x="1483" y="720"/>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62" name="Rectangle 105"/>
            <p:cNvSpPr>
              <a:spLocks noChangeArrowheads="1"/>
            </p:cNvSpPr>
            <p:nvPr/>
          </p:nvSpPr>
          <p:spPr bwMode="auto">
            <a:xfrm>
              <a:off x="962" y="718"/>
              <a:ext cx="44"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63" name="Rectangle 106"/>
            <p:cNvSpPr>
              <a:spLocks noChangeArrowheads="1"/>
            </p:cNvSpPr>
            <p:nvPr/>
          </p:nvSpPr>
          <p:spPr bwMode="auto">
            <a:xfrm>
              <a:off x="962" y="718"/>
              <a:ext cx="44"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64" name="Rectangle 107"/>
            <p:cNvSpPr>
              <a:spLocks noChangeArrowheads="1"/>
            </p:cNvSpPr>
            <p:nvPr/>
          </p:nvSpPr>
          <p:spPr bwMode="auto">
            <a:xfrm>
              <a:off x="487" y="713"/>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65" name="Rectangle 108"/>
            <p:cNvSpPr>
              <a:spLocks noChangeArrowheads="1"/>
            </p:cNvSpPr>
            <p:nvPr/>
          </p:nvSpPr>
          <p:spPr bwMode="auto">
            <a:xfrm>
              <a:off x="487" y="713"/>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66" name="Rectangle 109"/>
            <p:cNvSpPr>
              <a:spLocks noChangeArrowheads="1"/>
            </p:cNvSpPr>
            <p:nvPr/>
          </p:nvSpPr>
          <p:spPr bwMode="auto">
            <a:xfrm>
              <a:off x="5454" y="555"/>
              <a:ext cx="276" cy="15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sp>
          <p:nvSpPr>
            <p:cNvPr id="1167" name="Rectangle 110"/>
            <p:cNvSpPr>
              <a:spLocks noChangeArrowheads="1"/>
            </p:cNvSpPr>
            <p:nvPr/>
          </p:nvSpPr>
          <p:spPr bwMode="auto">
            <a:xfrm>
              <a:off x="5380" y="3636"/>
              <a:ext cx="370" cy="15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solidFill>
                  <a:srgbClr val="000000"/>
                </a:solidFill>
                <a:latin typeface="Times New Roman" panose="02020603050405020304" pitchFamily="18" charset="0"/>
              </a:endParaRPr>
            </a:p>
          </p:txBody>
        </p:sp>
      </p:grpSp>
      <p:grpSp>
        <p:nvGrpSpPr>
          <p:cNvPr id="1031" name="Group 111"/>
          <p:cNvGrpSpPr>
            <a:grpSpLocks/>
          </p:cNvGrpSpPr>
          <p:nvPr/>
        </p:nvGrpSpPr>
        <p:grpSpPr bwMode="auto">
          <a:xfrm>
            <a:off x="7404100" y="1160463"/>
            <a:ext cx="3811588" cy="1066800"/>
            <a:chOff x="3515" y="799"/>
            <a:chExt cx="1801" cy="666"/>
          </a:xfrm>
        </p:grpSpPr>
        <p:sp>
          <p:nvSpPr>
            <p:cNvPr id="1067" name="Text Box 112"/>
            <p:cNvSpPr txBox="1">
              <a:spLocks noChangeArrowheads="1"/>
            </p:cNvSpPr>
            <p:nvPr/>
          </p:nvSpPr>
          <p:spPr bwMode="auto">
            <a:xfrm>
              <a:off x="4377" y="799"/>
              <a:ext cx="939"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latin typeface="Times New Roman" panose="02020603050405020304" pitchFamily="18" charset="0"/>
                </a:rPr>
                <a:t>Island of </a:t>
              </a:r>
            </a:p>
            <a:p>
              <a:r>
                <a:rPr lang="en-US" altLang="ru-RU" sz="1600" b="1">
                  <a:solidFill>
                    <a:srgbClr val="FFFFFF"/>
                  </a:solidFill>
                  <a:latin typeface="Times New Roman" panose="02020603050405020304" pitchFamily="18" charset="0"/>
                </a:rPr>
                <a:t>         Stability</a:t>
              </a:r>
            </a:p>
            <a:p>
              <a:endParaRPr lang="en-US" altLang="ru-RU" sz="1600" b="1">
                <a:solidFill>
                  <a:srgbClr val="FFFFFF"/>
                </a:solidFill>
                <a:latin typeface="Times New Roman" panose="02020603050405020304" pitchFamily="18" charset="0"/>
              </a:endParaRPr>
            </a:p>
          </p:txBody>
        </p:sp>
        <p:sp>
          <p:nvSpPr>
            <p:cNvPr id="1068" name="Text Box 113"/>
            <p:cNvSpPr txBox="1">
              <a:spLocks noChangeArrowheads="1"/>
            </p:cNvSpPr>
            <p:nvPr/>
          </p:nvSpPr>
          <p:spPr bwMode="auto">
            <a:xfrm>
              <a:off x="3515" y="1253"/>
              <a:ext cx="3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latin typeface="Times New Roman" panose="02020603050405020304" pitchFamily="18" charset="0"/>
                </a:rPr>
                <a:t>shoal</a:t>
              </a:r>
            </a:p>
          </p:txBody>
        </p:sp>
      </p:grpSp>
      <p:grpSp>
        <p:nvGrpSpPr>
          <p:cNvPr id="1032" name="Group 114"/>
          <p:cNvGrpSpPr>
            <a:grpSpLocks/>
          </p:cNvGrpSpPr>
          <p:nvPr/>
        </p:nvGrpSpPr>
        <p:grpSpPr bwMode="auto">
          <a:xfrm>
            <a:off x="1295400" y="2708275"/>
            <a:ext cx="4033838" cy="1276350"/>
            <a:chOff x="657" y="1797"/>
            <a:chExt cx="1906" cy="804"/>
          </a:xfrm>
        </p:grpSpPr>
        <p:sp>
          <p:nvSpPr>
            <p:cNvPr id="1065" name="Text Box 115"/>
            <p:cNvSpPr txBox="1">
              <a:spLocks noChangeArrowheads="1"/>
            </p:cNvSpPr>
            <p:nvPr/>
          </p:nvSpPr>
          <p:spPr bwMode="auto">
            <a:xfrm>
              <a:off x="2076" y="1797"/>
              <a:ext cx="487"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latin typeface="Times New Roman" panose="02020603050405020304" pitchFamily="18" charset="0"/>
                </a:rPr>
                <a:t>peninsula</a:t>
              </a:r>
            </a:p>
          </p:txBody>
        </p:sp>
        <p:sp>
          <p:nvSpPr>
            <p:cNvPr id="1066" name="Text Box 116"/>
            <p:cNvSpPr txBox="1">
              <a:spLocks noChangeArrowheads="1"/>
            </p:cNvSpPr>
            <p:nvPr/>
          </p:nvSpPr>
          <p:spPr bwMode="auto">
            <a:xfrm>
              <a:off x="657" y="2387"/>
              <a:ext cx="47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latin typeface="Times New Roman" panose="02020603050405020304" pitchFamily="18" charset="0"/>
                </a:rPr>
                <a:t>continent</a:t>
              </a:r>
            </a:p>
          </p:txBody>
        </p:sp>
      </p:grpSp>
      <p:grpSp>
        <p:nvGrpSpPr>
          <p:cNvPr id="1033" name="Group 117"/>
          <p:cNvGrpSpPr>
            <a:grpSpLocks/>
          </p:cNvGrpSpPr>
          <p:nvPr/>
        </p:nvGrpSpPr>
        <p:grpSpPr bwMode="auto">
          <a:xfrm>
            <a:off x="234950" y="0"/>
            <a:ext cx="11957050" cy="658813"/>
            <a:chOff x="362" y="170"/>
            <a:chExt cx="901" cy="415"/>
          </a:xfrm>
        </p:grpSpPr>
        <p:sp>
          <p:nvSpPr>
            <p:cNvPr id="3" name="Text Box 118"/>
            <p:cNvSpPr txBox="1">
              <a:spLocks noChangeArrowheads="1"/>
            </p:cNvSpPr>
            <p:nvPr/>
          </p:nvSpPr>
          <p:spPr bwMode="auto">
            <a:xfrm>
              <a:off x="362" y="170"/>
              <a:ext cx="901" cy="369"/>
            </a:xfrm>
            <a:prstGeom prst="rect">
              <a:avLst/>
            </a:prstGeom>
            <a:solidFill>
              <a:schemeClr val="accent4">
                <a:lumMod val="75000"/>
              </a:schemeClr>
            </a:solidFill>
            <a:ln w="9525">
              <a:noFill/>
              <a:miter lim="800000"/>
              <a:headEnd type="none" w="sm" len="sm"/>
              <a:tailEnd type="none" w="sm" len="sm"/>
            </a:ln>
          </p:spPr>
          <p:txBody>
            <a:bodyPr lIns="92075" tIns="46038" rIns="92075" bIns="46038">
              <a:spAutoFit/>
            </a:bodyPr>
            <a:lstStyle/>
            <a:p>
              <a:pPr>
                <a:defRPr/>
              </a:pPr>
              <a:r>
                <a:rPr lang="en-US" sz="3200" b="1" dirty="0">
                  <a:solidFill>
                    <a:srgbClr val="FFFFFF"/>
                  </a:solidFill>
                  <a:latin typeface="Times New Roman" pitchFamily="18" charset="0"/>
                </a:rPr>
                <a:t>   New lands      </a:t>
              </a:r>
              <a:r>
                <a:rPr lang="en-US" sz="3200" b="1" dirty="0">
                  <a:solidFill>
                    <a:srgbClr val="FFFF00"/>
                  </a:solidFill>
                  <a:latin typeface="Times New Roman" pitchFamily="18" charset="0"/>
                </a:rPr>
                <a:t>Search for new Island of Stability</a:t>
              </a:r>
            </a:p>
          </p:txBody>
        </p:sp>
        <p:sp>
          <p:nvSpPr>
            <p:cNvPr id="1064" name="Text Box 119"/>
            <p:cNvSpPr txBox="1">
              <a:spLocks noChangeArrowheads="1"/>
            </p:cNvSpPr>
            <p:nvPr/>
          </p:nvSpPr>
          <p:spPr bwMode="auto">
            <a:xfrm>
              <a:off x="521" y="255"/>
              <a:ext cx="1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2800" b="1">
                <a:latin typeface="Times New Roman" panose="02020603050405020304" pitchFamily="18" charset="0"/>
              </a:endParaRPr>
            </a:p>
          </p:txBody>
        </p:sp>
      </p:grpSp>
      <p:grpSp>
        <p:nvGrpSpPr>
          <p:cNvPr id="1034" name="Group 120"/>
          <p:cNvGrpSpPr>
            <a:grpSpLocks/>
          </p:cNvGrpSpPr>
          <p:nvPr/>
        </p:nvGrpSpPr>
        <p:grpSpPr bwMode="auto">
          <a:xfrm>
            <a:off x="292100" y="611188"/>
            <a:ext cx="5497513" cy="884237"/>
            <a:chOff x="2875" y="124"/>
            <a:chExt cx="2597" cy="557"/>
          </a:xfrm>
        </p:grpSpPr>
        <p:graphicFrame>
          <p:nvGraphicFramePr>
            <p:cNvPr id="1026" name="Object 11"/>
            <p:cNvGraphicFramePr>
              <a:graphicFrameLocks noChangeAspect="1"/>
            </p:cNvGraphicFramePr>
            <p:nvPr/>
          </p:nvGraphicFramePr>
          <p:xfrm>
            <a:off x="2928" y="144"/>
            <a:ext cx="2544" cy="513"/>
          </p:xfrm>
          <a:graphic>
            <a:graphicData uri="http://schemas.openxmlformats.org/presentationml/2006/ole">
              <mc:AlternateContent xmlns:mc="http://schemas.openxmlformats.org/markup-compatibility/2006">
                <mc:Choice xmlns:v="urn:schemas-microsoft-com:vml" Requires="v">
                  <p:oleObj spid="_x0000_s1174" name="CorelDRAW" r:id="rId5" imgW="8113776" imgH="1636776" progId="">
                    <p:embed/>
                  </p:oleObj>
                </mc:Choice>
                <mc:Fallback>
                  <p:oleObj name="CorelDRAW" r:id="rId5" imgW="8113776" imgH="1636776" progId="">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44"/>
                          <a:ext cx="2544" cy="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52" name="Text Box 122"/>
            <p:cNvSpPr txBox="1">
              <a:spLocks noChangeArrowheads="1"/>
            </p:cNvSpPr>
            <p:nvPr/>
          </p:nvSpPr>
          <p:spPr bwMode="auto">
            <a:xfrm>
              <a:off x="2986" y="124"/>
              <a:ext cx="16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-5</a:t>
              </a:r>
              <a:endParaRPr lang="ru-RU" altLang="ru-RU" sz="1600">
                <a:solidFill>
                  <a:srgbClr val="FFFFFF"/>
                </a:solidFill>
                <a:latin typeface="Times New Roman" panose="02020603050405020304" pitchFamily="18" charset="0"/>
              </a:endParaRPr>
            </a:p>
          </p:txBody>
        </p:sp>
        <p:sp>
          <p:nvSpPr>
            <p:cNvPr id="1053" name="Text Box 123"/>
            <p:cNvSpPr txBox="1">
              <a:spLocks noChangeArrowheads="1"/>
            </p:cNvSpPr>
            <p:nvPr/>
          </p:nvSpPr>
          <p:spPr bwMode="auto">
            <a:xfrm>
              <a:off x="3461" y="124"/>
              <a:ext cx="13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0</a:t>
              </a:r>
              <a:endParaRPr lang="ru-RU" altLang="ru-RU" sz="1600">
                <a:solidFill>
                  <a:srgbClr val="FFFFFF"/>
                </a:solidFill>
                <a:latin typeface="Times New Roman" panose="02020603050405020304" pitchFamily="18" charset="0"/>
              </a:endParaRPr>
            </a:p>
          </p:txBody>
        </p:sp>
        <p:sp>
          <p:nvSpPr>
            <p:cNvPr id="1054" name="Text Box 124"/>
            <p:cNvSpPr txBox="1">
              <a:spLocks noChangeArrowheads="1"/>
            </p:cNvSpPr>
            <p:nvPr/>
          </p:nvSpPr>
          <p:spPr bwMode="auto">
            <a:xfrm>
              <a:off x="3900" y="124"/>
              <a:ext cx="13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5</a:t>
              </a:r>
              <a:endParaRPr lang="ru-RU" altLang="ru-RU" sz="1600">
                <a:solidFill>
                  <a:srgbClr val="FFFFFF"/>
                </a:solidFill>
                <a:latin typeface="Times New Roman" panose="02020603050405020304" pitchFamily="18" charset="0"/>
              </a:endParaRPr>
            </a:p>
          </p:txBody>
        </p:sp>
        <p:sp>
          <p:nvSpPr>
            <p:cNvPr id="1055" name="Text Box 125"/>
            <p:cNvSpPr txBox="1">
              <a:spLocks noChangeArrowheads="1"/>
            </p:cNvSpPr>
            <p:nvPr/>
          </p:nvSpPr>
          <p:spPr bwMode="auto">
            <a:xfrm>
              <a:off x="4296" y="124"/>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10</a:t>
              </a:r>
              <a:endParaRPr lang="ru-RU" altLang="ru-RU" sz="1600">
                <a:solidFill>
                  <a:srgbClr val="FFFFFF"/>
                </a:solidFill>
                <a:latin typeface="Times New Roman" panose="02020603050405020304" pitchFamily="18" charset="0"/>
              </a:endParaRPr>
            </a:p>
          </p:txBody>
        </p:sp>
        <p:sp>
          <p:nvSpPr>
            <p:cNvPr id="1056" name="Text Box 126"/>
            <p:cNvSpPr txBox="1">
              <a:spLocks noChangeArrowheads="1"/>
            </p:cNvSpPr>
            <p:nvPr/>
          </p:nvSpPr>
          <p:spPr bwMode="auto">
            <a:xfrm>
              <a:off x="4726" y="124"/>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15</a:t>
              </a:r>
              <a:endParaRPr lang="ru-RU" altLang="ru-RU" sz="1600">
                <a:solidFill>
                  <a:srgbClr val="FFFFFF"/>
                </a:solidFill>
                <a:latin typeface="Times New Roman" panose="02020603050405020304" pitchFamily="18" charset="0"/>
              </a:endParaRPr>
            </a:p>
          </p:txBody>
        </p:sp>
        <p:sp>
          <p:nvSpPr>
            <p:cNvPr id="1057" name="Text Box 127"/>
            <p:cNvSpPr txBox="1">
              <a:spLocks noChangeArrowheads="1"/>
            </p:cNvSpPr>
            <p:nvPr/>
          </p:nvSpPr>
          <p:spPr bwMode="auto">
            <a:xfrm>
              <a:off x="5017" y="124"/>
              <a:ext cx="44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LogT</a:t>
              </a:r>
              <a:r>
                <a:rPr lang="en-US" altLang="ru-RU" sz="1600" baseline="-25000">
                  <a:solidFill>
                    <a:srgbClr val="FFFFFF"/>
                  </a:solidFill>
                  <a:latin typeface="Times New Roman" panose="02020603050405020304" pitchFamily="18" charset="0"/>
                </a:rPr>
                <a:t>1/2</a:t>
              </a:r>
              <a:r>
                <a:rPr lang="en-US" altLang="ru-RU" sz="1600">
                  <a:solidFill>
                    <a:srgbClr val="FFFFFF"/>
                  </a:solidFill>
                  <a:latin typeface="Times New Roman" panose="02020603050405020304" pitchFamily="18" charset="0"/>
                </a:rPr>
                <a:t> s</a:t>
              </a:r>
              <a:endParaRPr lang="ru-RU" altLang="ru-RU" sz="1600">
                <a:solidFill>
                  <a:srgbClr val="FFFFFF"/>
                </a:solidFill>
                <a:latin typeface="Times New Roman" panose="02020603050405020304" pitchFamily="18" charset="0"/>
              </a:endParaRPr>
            </a:p>
          </p:txBody>
        </p:sp>
        <p:sp>
          <p:nvSpPr>
            <p:cNvPr id="1058" name="Text Box 128"/>
            <p:cNvSpPr txBox="1">
              <a:spLocks noChangeArrowheads="1"/>
            </p:cNvSpPr>
            <p:nvPr/>
          </p:nvSpPr>
          <p:spPr bwMode="auto">
            <a:xfrm>
              <a:off x="2875" y="460"/>
              <a:ext cx="23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1µs</a:t>
              </a:r>
            </a:p>
          </p:txBody>
        </p:sp>
        <p:sp>
          <p:nvSpPr>
            <p:cNvPr id="1059" name="Text Box 129"/>
            <p:cNvSpPr txBox="1">
              <a:spLocks noChangeArrowheads="1"/>
            </p:cNvSpPr>
            <p:nvPr/>
          </p:nvSpPr>
          <p:spPr bwMode="auto">
            <a:xfrm>
              <a:off x="3429" y="464"/>
              <a:ext cx="17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1s</a:t>
              </a:r>
            </a:p>
          </p:txBody>
        </p:sp>
        <p:sp>
          <p:nvSpPr>
            <p:cNvPr id="1060" name="Text Box 130"/>
            <p:cNvSpPr txBox="1">
              <a:spLocks noChangeArrowheads="1"/>
            </p:cNvSpPr>
            <p:nvPr/>
          </p:nvSpPr>
          <p:spPr bwMode="auto">
            <a:xfrm>
              <a:off x="3738" y="464"/>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1h</a:t>
              </a:r>
            </a:p>
          </p:txBody>
        </p:sp>
        <p:sp>
          <p:nvSpPr>
            <p:cNvPr id="1061" name="Text Box 131"/>
            <p:cNvSpPr txBox="1">
              <a:spLocks noChangeArrowheads="1"/>
            </p:cNvSpPr>
            <p:nvPr/>
          </p:nvSpPr>
          <p:spPr bwMode="auto">
            <a:xfrm>
              <a:off x="4078" y="468"/>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1y</a:t>
              </a:r>
            </a:p>
          </p:txBody>
        </p:sp>
        <p:sp>
          <p:nvSpPr>
            <p:cNvPr id="1062" name="Text Box 132"/>
            <p:cNvSpPr txBox="1">
              <a:spLocks noChangeArrowheads="1"/>
            </p:cNvSpPr>
            <p:nvPr/>
          </p:nvSpPr>
          <p:spPr bwMode="auto">
            <a:xfrm>
              <a:off x="4554" y="464"/>
              <a:ext cx="27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latin typeface="Times New Roman" panose="02020603050405020304" pitchFamily="18" charset="0"/>
                </a:rPr>
                <a:t>1My</a:t>
              </a:r>
            </a:p>
          </p:txBody>
        </p:sp>
      </p:grpSp>
      <p:sp>
        <p:nvSpPr>
          <p:cNvPr id="1035" name="Text Box 133"/>
          <p:cNvSpPr txBox="1">
            <a:spLocks noChangeArrowheads="1"/>
          </p:cNvSpPr>
          <p:nvPr/>
        </p:nvSpPr>
        <p:spPr bwMode="auto">
          <a:xfrm>
            <a:off x="6288088" y="4508500"/>
            <a:ext cx="2403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latin typeface="Times New Roman" panose="02020603050405020304" pitchFamily="18" charset="0"/>
              </a:rPr>
              <a:t>Sea of Instability</a:t>
            </a:r>
            <a:endParaRPr lang="ru-RU" altLang="ru-RU" sz="1600" b="1">
              <a:solidFill>
                <a:srgbClr val="FFFFFF"/>
              </a:solidFill>
              <a:latin typeface="Times New Roman" panose="02020603050405020304" pitchFamily="18" charset="0"/>
            </a:endParaRPr>
          </a:p>
        </p:txBody>
      </p:sp>
      <p:sp>
        <p:nvSpPr>
          <p:cNvPr id="1036" name="TextBox 133"/>
          <p:cNvSpPr txBox="1">
            <a:spLocks noChangeArrowheads="1"/>
          </p:cNvSpPr>
          <p:nvPr/>
        </p:nvSpPr>
        <p:spPr bwMode="auto">
          <a:xfrm>
            <a:off x="12815888" y="3141663"/>
            <a:ext cx="4321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t> </a:t>
            </a:r>
            <a:endParaRPr lang="ru-RU" altLang="ru-RU"/>
          </a:p>
        </p:txBody>
      </p:sp>
      <p:pic>
        <p:nvPicPr>
          <p:cNvPr id="1037" name="Picture 7" descr="http://www.moebius-bcn.com/wp-content/uploads/2012/07/Fabiola-Gianott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22488" y="4149725"/>
            <a:ext cx="355282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TextBox 135"/>
          <p:cNvSpPr txBox="1">
            <a:spLocks noChangeArrowheads="1"/>
          </p:cNvSpPr>
          <p:nvPr/>
        </p:nvSpPr>
        <p:spPr bwMode="auto">
          <a:xfrm>
            <a:off x="6096000" y="4508500"/>
            <a:ext cx="508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p>
        </p:txBody>
      </p:sp>
      <p:sp>
        <p:nvSpPr>
          <p:cNvPr id="1039" name="TextBox 136"/>
          <p:cNvSpPr txBox="1">
            <a:spLocks noChangeArrowheads="1"/>
          </p:cNvSpPr>
          <p:nvPr/>
        </p:nvSpPr>
        <p:spPr bwMode="auto">
          <a:xfrm>
            <a:off x="7823200" y="3213100"/>
            <a:ext cx="3744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a:solidFill>
                  <a:srgbClr val="FFFF00"/>
                </a:solidFill>
              </a:rPr>
              <a:t> Predicted 50 years ago </a:t>
            </a:r>
          </a:p>
          <a:p>
            <a:r>
              <a:rPr lang="en-US" altLang="ru-RU" b="1">
                <a:solidFill>
                  <a:srgbClr val="FFFF00"/>
                </a:solidFill>
              </a:rPr>
              <a:t> In Dubna and Frankfurt</a:t>
            </a:r>
            <a:endParaRPr lang="ru-RU" altLang="ru-RU" b="1">
              <a:solidFill>
                <a:srgbClr val="FFFF00"/>
              </a:solidFill>
            </a:endParaRPr>
          </a:p>
        </p:txBody>
      </p:sp>
      <p:sp>
        <p:nvSpPr>
          <p:cNvPr id="138" name="Стрелка вверх 137"/>
          <p:cNvSpPr/>
          <p:nvPr/>
        </p:nvSpPr>
        <p:spPr>
          <a:xfrm>
            <a:off x="9840913" y="2852738"/>
            <a:ext cx="287337" cy="36036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accent5">
                  <a:lumMod val="50000"/>
                </a:schemeClr>
              </a:solidFill>
            </a:endParaRPr>
          </a:p>
        </p:txBody>
      </p:sp>
      <p:sp>
        <p:nvSpPr>
          <p:cNvPr id="139" name="Счетверенная стрелка 138"/>
          <p:cNvSpPr/>
          <p:nvPr/>
        </p:nvSpPr>
        <p:spPr>
          <a:xfrm>
            <a:off x="12914313" y="2060575"/>
            <a:ext cx="574675" cy="288925"/>
          </a:xfrm>
          <a:prstGeom prst="quadArrow">
            <a:avLst>
              <a:gd name="adj1" fmla="val 22500"/>
              <a:gd name="adj2" fmla="val 22500"/>
              <a:gd name="adj3" fmla="val 2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0" name="Счетверенная стрелка 139"/>
          <p:cNvSpPr/>
          <p:nvPr/>
        </p:nvSpPr>
        <p:spPr>
          <a:xfrm>
            <a:off x="9264650" y="2060575"/>
            <a:ext cx="287338" cy="288925"/>
          </a:xfrm>
          <a:prstGeom prst="quad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43" name="TextBox 140"/>
          <p:cNvSpPr txBox="1">
            <a:spLocks noChangeArrowheads="1"/>
          </p:cNvSpPr>
          <p:nvPr/>
        </p:nvSpPr>
        <p:spPr bwMode="auto">
          <a:xfrm>
            <a:off x="8783638" y="184467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400" b="1">
                <a:solidFill>
                  <a:srgbClr val="FF0000"/>
                </a:solidFill>
              </a:rPr>
              <a:t>Fl</a:t>
            </a:r>
            <a:endParaRPr lang="ru-RU" altLang="ru-RU" sz="2400" b="1">
              <a:solidFill>
                <a:srgbClr val="FF0000"/>
              </a:solidFill>
            </a:endParaRPr>
          </a:p>
        </p:txBody>
      </p:sp>
      <p:sp>
        <p:nvSpPr>
          <p:cNvPr id="142" name="Счетверенная стрелка 141"/>
          <p:cNvSpPr/>
          <p:nvPr/>
        </p:nvSpPr>
        <p:spPr>
          <a:xfrm>
            <a:off x="15216188" y="1557338"/>
            <a:ext cx="288925" cy="71437"/>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3" name="Счетверенная стрелка 142"/>
          <p:cNvSpPr/>
          <p:nvPr/>
        </p:nvSpPr>
        <p:spPr>
          <a:xfrm>
            <a:off x="10128250" y="1844675"/>
            <a:ext cx="385763" cy="288925"/>
          </a:xfrm>
          <a:prstGeom prst="quad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46" name="TextBox 144"/>
          <p:cNvSpPr txBox="1">
            <a:spLocks noChangeArrowheads="1"/>
          </p:cNvSpPr>
          <p:nvPr/>
        </p:nvSpPr>
        <p:spPr bwMode="auto">
          <a:xfrm>
            <a:off x="10320338" y="1412875"/>
            <a:ext cx="86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a:solidFill>
                  <a:srgbClr val="FF0000"/>
                </a:solidFill>
              </a:rPr>
              <a:t> </a:t>
            </a:r>
            <a:r>
              <a:rPr lang="en-US" altLang="ru-RU" sz="2400" b="1">
                <a:solidFill>
                  <a:srgbClr val="FF0000"/>
                </a:solidFill>
              </a:rPr>
              <a:t>Og</a:t>
            </a:r>
            <a:endParaRPr lang="ru-RU" altLang="ru-RU" sz="2000" b="1">
              <a:solidFill>
                <a:srgbClr val="FF0000"/>
              </a:solidFill>
            </a:endParaRPr>
          </a:p>
        </p:txBody>
      </p:sp>
      <p:sp>
        <p:nvSpPr>
          <p:cNvPr id="1047" name="Прямоугольник 146"/>
          <p:cNvSpPr>
            <a:spLocks noChangeArrowheads="1"/>
          </p:cNvSpPr>
          <p:nvPr/>
        </p:nvSpPr>
        <p:spPr bwMode="auto">
          <a:xfrm>
            <a:off x="4846638" y="2997200"/>
            <a:ext cx="84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b="1">
                <a:solidFill>
                  <a:srgbClr val="FF0000"/>
                </a:solidFill>
              </a:rPr>
              <a:t>Th,</a:t>
            </a:r>
            <a:r>
              <a:rPr lang="en-US" altLang="ru-RU" b="1">
                <a:solidFill>
                  <a:srgbClr val="FF0000"/>
                </a:solidFill>
              </a:rPr>
              <a:t> </a:t>
            </a:r>
            <a:endParaRPr lang="ru-RU" altLang="ru-RU"/>
          </a:p>
        </p:txBody>
      </p:sp>
      <p:cxnSp>
        <p:nvCxnSpPr>
          <p:cNvPr id="149" name="Прямая соединительная линия 148"/>
          <p:cNvCxnSpPr/>
          <p:nvPr/>
        </p:nvCxnSpPr>
        <p:spPr>
          <a:xfrm>
            <a:off x="-3792538" y="1989138"/>
            <a:ext cx="0" cy="144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Прямая соединительная линия 150"/>
          <p:cNvCxnSpPr>
            <a:stCxn id="1047" idx="2"/>
          </p:cNvCxnSpPr>
          <p:nvPr/>
        </p:nvCxnSpPr>
        <p:spPr>
          <a:xfrm>
            <a:off x="5270500" y="3397250"/>
            <a:ext cx="730250" cy="463550"/>
          </a:xfrm>
          <a:prstGeom prst="line">
            <a:avLst/>
          </a:prstGeom>
        </p:spPr>
        <p:style>
          <a:lnRef idx="1">
            <a:schemeClr val="accent1"/>
          </a:lnRef>
          <a:fillRef idx="0">
            <a:schemeClr val="accent1"/>
          </a:fillRef>
          <a:effectRef idx="0">
            <a:schemeClr val="accent1"/>
          </a:effectRef>
          <a:fontRef idx="minor">
            <a:schemeClr val="tx1"/>
          </a:fontRef>
        </p:style>
      </p:cxnSp>
      <p:sp>
        <p:nvSpPr>
          <p:cNvPr id="1050" name="Прямоугольник 157"/>
          <p:cNvSpPr>
            <a:spLocks noChangeArrowheads="1"/>
          </p:cNvSpPr>
          <p:nvPr/>
        </p:nvSpPr>
        <p:spPr bwMode="auto">
          <a:xfrm>
            <a:off x="2735263" y="3644900"/>
            <a:ext cx="51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b="1">
                <a:solidFill>
                  <a:srgbClr val="FF0000"/>
                </a:solidFill>
              </a:rPr>
              <a:t>Pb</a:t>
            </a:r>
            <a:endParaRPr lang="ru-RU" altLang="ru-RU" sz="2000" b="1">
              <a:solidFill>
                <a:srgbClr val="FF0000"/>
              </a:solidFill>
            </a:endParaRPr>
          </a:p>
        </p:txBody>
      </p:sp>
      <p:cxnSp>
        <p:nvCxnSpPr>
          <p:cNvPr id="160" name="Прямая соединительная линия 159"/>
          <p:cNvCxnSpPr/>
          <p:nvPr/>
        </p:nvCxnSpPr>
        <p:spPr>
          <a:xfrm flipH="1" flipV="1">
            <a:off x="3408363" y="3860800"/>
            <a:ext cx="382587" cy="863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1025" y="290513"/>
            <a:ext cx="96647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image5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99738" y="2097088"/>
            <a:ext cx="129222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1012" name="image55.jpg" descr="http://flerovlab.jinr.ru/flnr/dimg/oganessia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72763" y="3371850"/>
            <a:ext cx="118268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71013" name="Group 729"/>
          <p:cNvGrpSpPr>
            <a:grpSpLocks/>
          </p:cNvGrpSpPr>
          <p:nvPr/>
        </p:nvGrpSpPr>
        <p:grpSpPr bwMode="auto">
          <a:xfrm>
            <a:off x="10599738" y="347663"/>
            <a:ext cx="1292225" cy="1511300"/>
            <a:chOff x="0" y="103813"/>
            <a:chExt cx="4678633" cy="2959251"/>
          </a:xfrm>
        </p:grpSpPr>
        <p:sp>
          <p:nvSpPr>
            <p:cNvPr id="6" name="Shape 724"/>
            <p:cNvSpPr/>
            <p:nvPr/>
          </p:nvSpPr>
          <p:spPr>
            <a:xfrm>
              <a:off x="0" y="103813"/>
              <a:ext cx="4649045" cy="2959251"/>
            </a:xfrm>
            <a:prstGeom prst="rect">
              <a:avLst/>
            </a:prstGeom>
            <a:gradFill flip="none" rotWithShape="1">
              <a:gsLst>
                <a:gs pos="0">
                  <a:srgbClr val="C7ECFF"/>
                </a:gs>
                <a:gs pos="100000">
                  <a:srgbClr val="66CCFF"/>
                </a:gs>
              </a:gsLst>
              <a:path path="circle">
                <a:fillToRect l="37721" t="-19636" r="62278" b="119636"/>
              </a:path>
            </a:gradFill>
            <a:ln w="25400" cap="sq">
              <a:solidFill>
                <a:srgbClr val="000099"/>
              </a:solidFill>
              <a:prstDash val="solid"/>
              <a:miter lim="800000"/>
            </a:ln>
            <a:effectLst/>
          </p:spPr>
          <p:txBody>
            <a:bodyPr lIns="91439" tIns="91439" rIns="91439" bIns="91439" anchor="ctr"/>
            <a:lstStyle/>
            <a:p>
              <a:pPr algn="ctr" fontAlgn="auto">
                <a:spcBef>
                  <a:spcPts val="0"/>
                </a:spcBef>
                <a:spcAft>
                  <a:spcPts val="0"/>
                </a:spcAft>
                <a:defRPr>
                  <a:solidFill>
                    <a:srgbClr val="000000"/>
                  </a:solidFill>
                </a:defRPr>
              </a:pPr>
              <a:endParaRPr kern="0" dirty="0">
                <a:solidFill>
                  <a:srgbClr val="000000"/>
                </a:solidFill>
                <a:latin typeface="Arial"/>
                <a:ea typeface="Arial"/>
                <a:cs typeface="Arial"/>
                <a:sym typeface="Arial"/>
              </a:endParaRPr>
            </a:p>
          </p:txBody>
        </p:sp>
        <p:sp>
          <p:nvSpPr>
            <p:cNvPr id="171018" name="Shape 725"/>
            <p:cNvSpPr>
              <a:spLocks noChangeArrowheads="1"/>
            </p:cNvSpPr>
            <p:nvPr/>
          </p:nvSpPr>
          <p:spPr bwMode="auto">
            <a:xfrm>
              <a:off x="609257" y="2052815"/>
              <a:ext cx="4069376" cy="96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91439" tIns="91439" rIns="91439" bIns="91439"/>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600" b="1">
                  <a:solidFill>
                    <a:srgbClr val="000099"/>
                  </a:solidFill>
                  <a:ea typeface="MS PGothic" panose="020B0600070205080204" pitchFamily="34" charset="-128"/>
                </a:rPr>
                <a:t>Dubnium</a:t>
              </a:r>
            </a:p>
          </p:txBody>
        </p:sp>
        <p:sp>
          <p:nvSpPr>
            <p:cNvPr id="171019" name="Shape 726"/>
            <p:cNvSpPr>
              <a:spLocks noChangeArrowheads="1"/>
            </p:cNvSpPr>
            <p:nvPr/>
          </p:nvSpPr>
          <p:spPr bwMode="auto">
            <a:xfrm>
              <a:off x="160936" y="253019"/>
              <a:ext cx="4172835" cy="133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400000"/>
                  <a:headEnd/>
                  <a:tailEnd/>
                </a14:hiddenLine>
              </a:ext>
            </a:extLst>
          </p:spPr>
          <p:txBody>
            <a:bodyPr lIns="91439" tIns="91439" rIns="91439" bIns="91439"/>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2000" b="1">
                  <a:solidFill>
                    <a:srgbClr val="000099"/>
                  </a:solidFill>
                  <a:latin typeface="Verdana" panose="020B0604030504040204" pitchFamily="34" charset="0"/>
                  <a:ea typeface="MS PGothic" panose="020B0600070205080204" pitchFamily="34" charset="-128"/>
                  <a:sym typeface="Verdana" panose="020B0604030504040204" pitchFamily="34" charset="0"/>
                </a:rPr>
                <a:t>  105</a:t>
              </a:r>
              <a:endParaRPr lang="ru-RU" altLang="ru-RU" sz="2400" b="1">
                <a:solidFill>
                  <a:srgbClr val="000099"/>
                </a:solidFill>
                <a:latin typeface="Verdana" panose="020B0604030504040204" pitchFamily="34" charset="0"/>
                <a:ea typeface="MS PGothic" panose="020B0600070205080204" pitchFamily="34" charset="-128"/>
                <a:sym typeface="Verdana" panose="020B0604030504040204" pitchFamily="34" charset="0"/>
              </a:endParaRPr>
            </a:p>
          </p:txBody>
        </p:sp>
        <p:sp>
          <p:nvSpPr>
            <p:cNvPr id="10" name="Shape 728"/>
            <p:cNvSpPr/>
            <p:nvPr/>
          </p:nvSpPr>
          <p:spPr>
            <a:xfrm>
              <a:off x="1220512" y="1128169"/>
              <a:ext cx="2034187" cy="1024356"/>
            </a:xfrm>
            <a:prstGeom prst="rect">
              <a:avLst/>
            </a:prstGeom>
            <a:noFill/>
            <a:ln w="25400" cap="flat">
              <a:noFill/>
              <a:miter lim="400000"/>
            </a:ln>
            <a:effectLst/>
            <a:extLst>
              <a:ext uri="{C572A759-6A51-4108-AA02-DFA0A04FC94B}"/>
            </a:extLst>
          </p:spPr>
          <p:txBody>
            <a:bodyPr lIns="0" tIns="0" rIns="0" bIns="0" anchor="ctr">
              <a:normAutofit fontScale="62500" lnSpcReduction="20000"/>
            </a:bodyPr>
            <a:lstStyle>
              <a:lvl1pPr algn="ctr" defTabSz="1168400">
                <a:defRPr sz="4992">
                  <a:ln w="7802">
                    <a:solidFill>
                      <a:srgbClr val="000099"/>
                    </a:solidFill>
                  </a:ln>
                  <a:solidFill>
                    <a:srgbClr val="FFFFFF"/>
                  </a:solidFill>
                  <a:effectLst>
                    <a:outerShdw dist="22989" dir="2700000" rotWithShape="0">
                      <a:srgbClr val="000099">
                        <a:alpha val="79999"/>
                      </a:srgbClr>
                    </a:outerShdw>
                  </a:effectLst>
                  <a:latin typeface="Arial Black"/>
                  <a:ea typeface="Arial Black"/>
                  <a:cs typeface="Arial Black"/>
                  <a:sym typeface="Arial Black"/>
                </a:defRPr>
              </a:lvl1pPr>
            </a:lstStyle>
            <a:p>
              <a:pPr fontAlgn="auto">
                <a:spcBef>
                  <a:spcPts val="0"/>
                </a:spcBef>
                <a:spcAft>
                  <a:spcPts val="0"/>
                </a:spcAft>
                <a:defRPr/>
              </a:pPr>
              <a:r>
                <a:rPr sz="4400" kern="0" dirty="0"/>
                <a:t>Db</a:t>
              </a:r>
            </a:p>
          </p:txBody>
        </p:sp>
      </p:grpSp>
      <p:pic>
        <p:nvPicPr>
          <p:cNvPr id="2" name="Рисунок 1"/>
          <p:cNvPicPr>
            <a:picLocks noChangeAspect="1"/>
          </p:cNvPicPr>
          <p:nvPr/>
        </p:nvPicPr>
        <p:blipFill>
          <a:blip r:embed="rId6"/>
          <a:stretch>
            <a:fillRect/>
          </a:stretch>
        </p:blipFill>
        <p:spPr>
          <a:xfrm>
            <a:off x="225425" y="2892425"/>
            <a:ext cx="2371725" cy="3597275"/>
          </a:xfrm>
          <a:prstGeom prst="rect">
            <a:avLst/>
          </a:prstGeom>
          <a:ln w="38100">
            <a:solidFill>
              <a:srgbClr val="FFC000"/>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0"/>
            <a:ext cx="3236913" cy="66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Прямоугольник 5"/>
          <p:cNvSpPr/>
          <p:nvPr/>
        </p:nvSpPr>
        <p:spPr>
          <a:xfrm>
            <a:off x="0" y="5849938"/>
            <a:ext cx="12192000" cy="754062"/>
          </a:xfrm>
          <a:prstGeom prst="rect">
            <a:avLst/>
          </a:prstGeom>
          <a:solidFill>
            <a:srgbClr val="0000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72036" name="Рисунок 11"/>
          <p:cNvPicPr>
            <a:picLocks noChangeAspect="1"/>
          </p:cNvPicPr>
          <p:nvPr/>
        </p:nvPicPr>
        <p:blipFill>
          <a:blip r:embed="rId3">
            <a:extLst>
              <a:ext uri="{28A0092B-C50C-407E-A947-70E740481C1C}">
                <a14:useLocalDpi xmlns:a14="http://schemas.microsoft.com/office/drawing/2010/main" val="0"/>
              </a:ext>
            </a:extLst>
          </a:blip>
          <a:srcRect l="8195" t="11812" r="19054" b="241"/>
          <a:stretch>
            <a:fillRect/>
          </a:stretch>
        </p:blipFill>
        <p:spPr bwMode="auto">
          <a:xfrm>
            <a:off x="3081338" y="0"/>
            <a:ext cx="910748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Номер слайда 2"/>
          <p:cNvSpPr>
            <a:spLocks noGrp="1"/>
          </p:cNvSpPr>
          <p:nvPr>
            <p:ph type="sldNum" sz="quarter" idx="10"/>
          </p:nvPr>
        </p:nvSpPr>
        <p:spPr bwMode="auto">
          <a:xfrm>
            <a:off x="9391650" y="650716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15F005-9123-4E33-BB6C-AB2A4F673751}" type="slidenum">
              <a:rPr lang="es-ES" altLang="ru-RU"/>
              <a:pPr/>
              <a:t>28</a:t>
            </a:fld>
            <a:endParaRPr lang="es-ES" altLang="ru-RU"/>
          </a:p>
        </p:txBody>
      </p:sp>
      <p:sp>
        <p:nvSpPr>
          <p:cNvPr id="8" name="Прямоугольник 7"/>
          <p:cNvSpPr/>
          <p:nvPr/>
        </p:nvSpPr>
        <p:spPr>
          <a:xfrm>
            <a:off x="2895600" y="4746625"/>
            <a:ext cx="9296400" cy="18557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p:cNvSpPr/>
          <p:nvPr/>
        </p:nvSpPr>
        <p:spPr>
          <a:xfrm>
            <a:off x="0" y="4324350"/>
            <a:ext cx="3136900" cy="2274888"/>
          </a:xfrm>
          <a:prstGeom prst="rect">
            <a:avLst/>
          </a:pr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TextBox 11"/>
          <p:cNvSpPr txBox="1"/>
          <p:nvPr/>
        </p:nvSpPr>
        <p:spPr>
          <a:xfrm>
            <a:off x="3282950" y="4830763"/>
            <a:ext cx="8924925" cy="1727200"/>
          </a:xfrm>
          <a:prstGeom prst="rect">
            <a:avLst/>
          </a:prstGeom>
          <a:noFill/>
        </p:spPr>
        <p:txBody>
          <a:bodyPr>
            <a:spAutoFit/>
          </a:bodyPr>
          <a:lstStyle/>
          <a:p>
            <a:pPr>
              <a:lnSpc>
                <a:spcPct val="90000"/>
              </a:lnSpc>
              <a:defRPr/>
            </a:pPr>
            <a:r>
              <a:rPr lang="en-US" b="1" dirty="0">
                <a:solidFill>
                  <a:srgbClr val="FFFF00"/>
                </a:solidFill>
                <a:latin typeface="Calibri" panose="020F0502020204030204" pitchFamily="34" charset="0"/>
                <a:cs typeface="Calibri" panose="020F0502020204030204" pitchFamily="34" charset="0"/>
              </a:rPr>
              <a:t>The most critical tasks for the end of 2018 – beginning of 2019:</a:t>
            </a:r>
          </a:p>
          <a:p>
            <a:pPr marL="285750" indent="-198438">
              <a:lnSpc>
                <a:spcPct val="90000"/>
              </a:lnSpc>
              <a:buFont typeface="Arial" panose="020B0604020202020204" pitchFamily="34" charset="0"/>
              <a:buChar char="•"/>
              <a:defRPr/>
            </a:pPr>
            <a:r>
              <a:rPr lang="en-US" dirty="0">
                <a:solidFill>
                  <a:srgbClr val="FFFF00"/>
                </a:solidFill>
                <a:latin typeface="Calibri" panose="020F0502020204030204" pitchFamily="34" charset="0"/>
                <a:cs typeface="Calibri" panose="020F0502020204030204" pitchFamily="34" charset="0"/>
              </a:rPr>
              <a:t>certifying;</a:t>
            </a:r>
          </a:p>
          <a:p>
            <a:pPr marL="285750" indent="-198438">
              <a:lnSpc>
                <a:spcPct val="90000"/>
              </a:lnSpc>
              <a:buFont typeface="Arial" panose="020B0604020202020204" pitchFamily="34" charset="0"/>
              <a:buChar char="•"/>
              <a:defRPr/>
            </a:pPr>
            <a:r>
              <a:rPr lang="en-US" dirty="0">
                <a:solidFill>
                  <a:srgbClr val="FFFF00"/>
                </a:solidFill>
                <a:latin typeface="Calibri" panose="020F0502020204030204" pitchFamily="34" charset="0"/>
                <a:cs typeface="Calibri" panose="020F0502020204030204" pitchFamily="34" charset="0"/>
              </a:rPr>
              <a:t>full commissioning;</a:t>
            </a:r>
            <a:endParaRPr lang="ru-RU" dirty="0">
              <a:solidFill>
                <a:srgbClr val="FFFF00"/>
              </a:solidFill>
              <a:latin typeface="Calibri" panose="020F0502020204030204" pitchFamily="34" charset="0"/>
              <a:cs typeface="Calibri" panose="020F0502020204030204" pitchFamily="34" charset="0"/>
            </a:endParaRPr>
          </a:p>
          <a:p>
            <a:pPr marL="285750" indent="-198438">
              <a:lnSpc>
                <a:spcPct val="90000"/>
              </a:lnSpc>
              <a:buFont typeface="Arial" panose="020B0604020202020204" pitchFamily="34" charset="0"/>
              <a:buChar char="•"/>
              <a:defRPr/>
            </a:pPr>
            <a:r>
              <a:rPr lang="en-US" dirty="0">
                <a:solidFill>
                  <a:srgbClr val="FFFF00"/>
                </a:solidFill>
                <a:latin typeface="Calibri" panose="020F0502020204030204" pitchFamily="34" charset="0"/>
                <a:cs typeface="Calibri" panose="020F0502020204030204" pitchFamily="34" charset="0"/>
              </a:rPr>
              <a:t>preparing and conducting day-first test experiments </a:t>
            </a:r>
            <a:r>
              <a:rPr lang="en-US" sz="1600" dirty="0">
                <a:solidFill>
                  <a:srgbClr val="FFFF00"/>
                </a:solidFill>
                <a:latin typeface="Calibri" panose="020F0502020204030204" pitchFamily="34" charset="0"/>
                <a:cs typeface="Calibri" panose="020F0502020204030204" pitchFamily="34" charset="0"/>
              </a:rPr>
              <a:t>(</a:t>
            </a:r>
            <a:r>
              <a:rPr lang="en-US" sz="1600" baseline="30000" dirty="0">
                <a:solidFill>
                  <a:srgbClr val="FFFF00"/>
                </a:solidFill>
                <a:latin typeface="Calibri" panose="020F0502020204030204" pitchFamily="34" charset="0"/>
                <a:cs typeface="Calibri" panose="020F0502020204030204" pitchFamily="34" charset="0"/>
              </a:rPr>
              <a:t>48</a:t>
            </a:r>
            <a:r>
              <a:rPr lang="en-US" sz="1600" dirty="0">
                <a:solidFill>
                  <a:srgbClr val="FFFF00"/>
                </a:solidFill>
                <a:latin typeface="Calibri" panose="020F0502020204030204" pitchFamily="34" charset="0"/>
                <a:cs typeface="Calibri" panose="020F0502020204030204" pitchFamily="34" charset="0"/>
              </a:rPr>
              <a:t>Ca+</a:t>
            </a:r>
            <a:r>
              <a:rPr lang="en-US" sz="1600" baseline="30000" dirty="0">
                <a:solidFill>
                  <a:srgbClr val="FFFF00"/>
                </a:solidFill>
                <a:latin typeface="Calibri" panose="020F0502020204030204" pitchFamily="34" charset="0"/>
                <a:cs typeface="Calibri" panose="020F0502020204030204" pitchFamily="34" charset="0"/>
              </a:rPr>
              <a:t>243</a:t>
            </a:r>
            <a:r>
              <a:rPr lang="en-US" sz="1600" dirty="0">
                <a:solidFill>
                  <a:srgbClr val="FFFF00"/>
                </a:solidFill>
                <a:latin typeface="Calibri" panose="020F0502020204030204" pitchFamily="34" charset="0"/>
                <a:cs typeface="Calibri" panose="020F0502020204030204" pitchFamily="34" charset="0"/>
              </a:rPr>
              <a:t>Am);</a:t>
            </a:r>
          </a:p>
          <a:p>
            <a:pPr>
              <a:lnSpc>
                <a:spcPct val="90000"/>
              </a:lnSpc>
              <a:defRPr/>
            </a:pPr>
            <a:endParaRPr lang="en-US" sz="1000" b="1" dirty="0">
              <a:solidFill>
                <a:srgbClr val="FFFF00"/>
              </a:solidFill>
              <a:latin typeface="Calibri" panose="020F0502020204030204" pitchFamily="34" charset="0"/>
              <a:cs typeface="Calibri" panose="020F0502020204030204" pitchFamily="34" charset="0"/>
            </a:endParaRPr>
          </a:p>
          <a:p>
            <a:pPr>
              <a:lnSpc>
                <a:spcPct val="90000"/>
              </a:lnSpc>
              <a:defRPr/>
            </a:pPr>
            <a:r>
              <a:rPr lang="en-US" b="1" dirty="0">
                <a:solidFill>
                  <a:srgbClr val="FFFF00"/>
                </a:solidFill>
                <a:latin typeface="Calibri" panose="020F0502020204030204" pitchFamily="34" charset="0"/>
                <a:cs typeface="Calibri" panose="020F0502020204030204" pitchFamily="34" charset="0"/>
              </a:rPr>
              <a:t>2</a:t>
            </a:r>
            <a:r>
              <a:rPr lang="en-US" b="1" baseline="30000" dirty="0">
                <a:solidFill>
                  <a:srgbClr val="FFFF00"/>
                </a:solidFill>
                <a:latin typeface="Calibri" panose="020F0502020204030204" pitchFamily="34" charset="0"/>
                <a:cs typeface="Calibri" panose="020F0502020204030204" pitchFamily="34" charset="0"/>
              </a:rPr>
              <a:t>nd</a:t>
            </a:r>
            <a:r>
              <a:rPr lang="en-US" b="1" dirty="0">
                <a:solidFill>
                  <a:srgbClr val="FFFF00"/>
                </a:solidFill>
                <a:latin typeface="Calibri" panose="020F0502020204030204" pitchFamily="34" charset="0"/>
                <a:cs typeface="Calibri" panose="020F0502020204030204" pitchFamily="34" charset="0"/>
              </a:rPr>
              <a:t> half of 2019:</a:t>
            </a:r>
          </a:p>
          <a:p>
            <a:pPr marL="285750" indent="-198438">
              <a:lnSpc>
                <a:spcPct val="90000"/>
              </a:lnSpc>
              <a:buFont typeface="Arial" panose="020B0604020202020204" pitchFamily="34" charset="0"/>
              <a:buChar char="•"/>
              <a:defRPr/>
            </a:pPr>
            <a:r>
              <a:rPr lang="en-US" dirty="0">
                <a:solidFill>
                  <a:srgbClr val="FFFF00"/>
                </a:solidFill>
                <a:latin typeface="Calibri" panose="020F0502020204030204" pitchFamily="34" charset="0"/>
                <a:cs typeface="Calibri" panose="020F0502020204030204" pitchFamily="34" charset="0"/>
              </a:rPr>
              <a:t>preparing and conducting experiment on synthesis of element 119 in the </a:t>
            </a:r>
            <a:r>
              <a:rPr lang="en-US" sz="1600" b="1" baseline="30000" dirty="0">
                <a:solidFill>
                  <a:srgbClr val="FFFF00"/>
                </a:solidFill>
                <a:latin typeface="Calibri" panose="020F0502020204030204" pitchFamily="34" charset="0"/>
                <a:cs typeface="Calibri" panose="020F0502020204030204" pitchFamily="34" charset="0"/>
              </a:rPr>
              <a:t>50</a:t>
            </a:r>
            <a:r>
              <a:rPr lang="en-US" sz="1600" b="1" dirty="0">
                <a:solidFill>
                  <a:srgbClr val="FFFF00"/>
                </a:solidFill>
                <a:latin typeface="Calibri" panose="020F0502020204030204" pitchFamily="34" charset="0"/>
                <a:cs typeface="Calibri" panose="020F0502020204030204" pitchFamily="34" charset="0"/>
              </a:rPr>
              <a:t>Ti+</a:t>
            </a:r>
            <a:r>
              <a:rPr lang="en-US" sz="1600" b="1" baseline="30000" dirty="0">
                <a:solidFill>
                  <a:srgbClr val="FFFF00"/>
                </a:solidFill>
                <a:latin typeface="Calibri" panose="020F0502020204030204" pitchFamily="34" charset="0"/>
                <a:cs typeface="Calibri" panose="020F0502020204030204" pitchFamily="34" charset="0"/>
              </a:rPr>
              <a:t>249</a:t>
            </a:r>
            <a:r>
              <a:rPr lang="en-US" sz="1600" b="1" dirty="0">
                <a:solidFill>
                  <a:srgbClr val="FFFF00"/>
                </a:solidFill>
                <a:latin typeface="Calibri" panose="020F0502020204030204" pitchFamily="34" charset="0"/>
                <a:cs typeface="Calibri" panose="020F0502020204030204" pitchFamily="34" charset="0"/>
              </a:rPr>
              <a:t>Bk</a:t>
            </a:r>
            <a:r>
              <a:rPr lang="en-US" sz="1600" dirty="0">
                <a:solidFill>
                  <a:srgbClr val="FFFF00"/>
                </a:solidFill>
                <a:latin typeface="Calibri" panose="020F0502020204030204" pitchFamily="34" charset="0"/>
                <a:cs typeface="Calibri" panose="020F0502020204030204" pitchFamily="34" charset="0"/>
              </a:rPr>
              <a:t> reaction.</a:t>
            </a:r>
          </a:p>
        </p:txBody>
      </p:sp>
      <p:sp>
        <p:nvSpPr>
          <p:cNvPr id="172041" name="TextBox 12"/>
          <p:cNvSpPr txBox="1">
            <a:spLocks noChangeArrowheads="1"/>
          </p:cNvSpPr>
          <p:nvPr/>
        </p:nvSpPr>
        <p:spPr bwMode="auto">
          <a:xfrm>
            <a:off x="190500" y="4370388"/>
            <a:ext cx="2801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C00000"/>
                </a:solidFill>
                <a:ea typeface="MS PGothic" panose="020B0600070205080204" pitchFamily="34" charset="-128"/>
              </a:rPr>
              <a:t>Existing data for </a:t>
            </a:r>
            <a:r>
              <a:rPr lang="en-US" altLang="ru-RU" sz="1600" b="1" baseline="30000">
                <a:solidFill>
                  <a:srgbClr val="C00000"/>
                </a:solidFill>
                <a:ea typeface="MS PGothic" panose="020B0600070205080204" pitchFamily="34" charset="-128"/>
              </a:rPr>
              <a:t>48</a:t>
            </a:r>
            <a:r>
              <a:rPr lang="en-US" altLang="ru-RU" sz="1600" b="1">
                <a:solidFill>
                  <a:srgbClr val="C00000"/>
                </a:solidFill>
                <a:ea typeface="MS PGothic" panose="020B0600070205080204" pitchFamily="34" charset="-128"/>
              </a:rPr>
              <a:t>Ca+</a:t>
            </a:r>
            <a:r>
              <a:rPr lang="en-US" altLang="ru-RU" sz="1600" b="1" baseline="30000">
                <a:solidFill>
                  <a:srgbClr val="C00000"/>
                </a:solidFill>
                <a:ea typeface="MS PGothic" panose="020B0600070205080204" pitchFamily="34" charset="-128"/>
              </a:rPr>
              <a:t>243</a:t>
            </a:r>
            <a:r>
              <a:rPr lang="en-US" altLang="ru-RU" sz="1600" b="1">
                <a:solidFill>
                  <a:srgbClr val="C00000"/>
                </a:solidFill>
                <a:ea typeface="MS PGothic" panose="020B0600070205080204" pitchFamily="34" charset="-128"/>
              </a:rPr>
              <a:t>Am</a:t>
            </a:r>
          </a:p>
        </p:txBody>
      </p:sp>
      <p:pic>
        <p:nvPicPr>
          <p:cNvPr id="172042" name="Рисунок 13"/>
          <p:cNvPicPr>
            <a:picLocks noChangeAspect="1"/>
          </p:cNvPicPr>
          <p:nvPr/>
        </p:nvPicPr>
        <p:blipFill>
          <a:blip r:embed="rId4" cstate="print">
            <a:extLst>
              <a:ext uri="{28A0092B-C50C-407E-A947-70E740481C1C}">
                <a14:useLocalDpi xmlns:a14="http://schemas.microsoft.com/office/drawing/2010/main" val="0"/>
              </a:ext>
            </a:extLst>
          </a:blip>
          <a:srcRect l="51746" t="10403" r="5853" b="16106"/>
          <a:stretch>
            <a:fillRect/>
          </a:stretch>
        </p:blipFill>
        <p:spPr bwMode="auto">
          <a:xfrm>
            <a:off x="95250" y="4722813"/>
            <a:ext cx="298132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3" name="Рисунок 4"/>
          <p:cNvPicPr>
            <a:picLocks noChangeAspect="1"/>
          </p:cNvPicPr>
          <p:nvPr/>
        </p:nvPicPr>
        <p:blipFill>
          <a:blip r:embed="rId5">
            <a:extLst>
              <a:ext uri="{28A0092B-C50C-407E-A947-70E740481C1C}">
                <a14:useLocalDpi xmlns:a14="http://schemas.microsoft.com/office/drawing/2010/main" val="0"/>
              </a:ext>
            </a:extLst>
          </a:blip>
          <a:srcRect l="2638"/>
          <a:stretch>
            <a:fillRect/>
          </a:stretch>
        </p:blipFill>
        <p:spPr bwMode="auto">
          <a:xfrm>
            <a:off x="-9525" y="-14288"/>
            <a:ext cx="3141663"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2"/>
          <p:cNvSpPr>
            <a:spLocks noChangeArrowheads="1"/>
          </p:cNvSpPr>
          <p:nvPr/>
        </p:nvSpPr>
        <p:spPr bwMode="auto">
          <a:xfrm>
            <a:off x="0" y="1633538"/>
            <a:ext cx="2813050" cy="554037"/>
          </a:xfrm>
          <a:prstGeom prst="rect">
            <a:avLst/>
          </a:prstGeom>
          <a:solidFill>
            <a:schemeClr val="bg1">
              <a:alpha val="44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88900">
              <a:spcBef>
                <a:spcPct val="0"/>
              </a:spcBef>
              <a:buFontTx/>
              <a:buNone/>
              <a:defRPr/>
            </a:pPr>
            <a:r>
              <a:rPr kumimoji="1" lang="en-US" altLang="ru-RU" sz="1500" b="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DC-280 </a:t>
            </a:r>
            <a:r>
              <a:rPr kumimoji="1" lang="en-US" altLang="ru-RU" sz="1500" b="1" dirty="0" smtClean="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cyclotron: autonomous </a:t>
            </a:r>
            <a:r>
              <a:rPr kumimoji="1" lang="en-US" altLang="ru-RU" sz="1500" b="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launching </a:t>
            </a:r>
            <a:r>
              <a:rPr kumimoji="1" lang="en-US" altLang="ru-RU" sz="1500" b="1" dirty="0" smtClean="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and tuning </a:t>
            </a:r>
            <a:r>
              <a:rPr kumimoji="1" lang="en-US" altLang="ru-RU" sz="1500" b="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works</a:t>
            </a:r>
          </a:p>
        </p:txBody>
      </p:sp>
      <p:pic>
        <p:nvPicPr>
          <p:cNvPr id="172045"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192338"/>
            <a:ext cx="314483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3"/>
          <p:cNvSpPr>
            <a:spLocks noChangeArrowheads="1"/>
          </p:cNvSpPr>
          <p:nvPr/>
        </p:nvSpPr>
        <p:spPr bwMode="auto">
          <a:xfrm>
            <a:off x="0" y="3738563"/>
            <a:ext cx="2327275" cy="554037"/>
          </a:xfrm>
          <a:prstGeom prst="rect">
            <a:avLst/>
          </a:prstGeom>
          <a:solidFill>
            <a:schemeClr val="bg1">
              <a:alpha val="43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88900">
              <a:spcBef>
                <a:spcPct val="0"/>
              </a:spcBef>
              <a:buFontTx/>
              <a:buNone/>
              <a:defRPr/>
            </a:pPr>
            <a:r>
              <a:rPr kumimoji="1" lang="en-US" altLang="ru-RU" sz="1500" b="1" dirty="0" smtClean="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Gas-filled recoil separator (GFRS-2): assembled</a:t>
            </a:r>
          </a:p>
        </p:txBody>
      </p:sp>
      <p:sp>
        <p:nvSpPr>
          <p:cNvPr id="4" name="TextBox 3"/>
          <p:cNvSpPr txBox="1"/>
          <p:nvPr/>
        </p:nvSpPr>
        <p:spPr>
          <a:xfrm>
            <a:off x="3128963" y="114300"/>
            <a:ext cx="8289925" cy="862013"/>
          </a:xfrm>
          <a:prstGeom prst="rect">
            <a:avLst/>
          </a:prstGeom>
          <a:solidFill>
            <a:schemeClr val="bg1">
              <a:alpha val="44000"/>
            </a:schemeClr>
          </a:solidFill>
        </p:spPr>
        <p:txBody>
          <a:bodyPr>
            <a:spAutoFit/>
          </a:bodyPr>
          <a:lstStyle/>
          <a:p>
            <a:pPr marL="261938">
              <a:defRPr/>
            </a:pPr>
            <a:r>
              <a:rPr lang="en-US" sz="5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Superheavy</a:t>
            </a:r>
            <a:r>
              <a:rPr lang="en-US" sz="5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Elements Factory</a:t>
            </a:r>
          </a:p>
        </p:txBody>
      </p:sp>
      <p:sp>
        <p:nvSpPr>
          <p:cNvPr id="172048" name="Прямоугольник 15"/>
          <p:cNvSpPr>
            <a:spLocks noChangeArrowheads="1"/>
          </p:cNvSpPr>
          <p:nvPr/>
        </p:nvSpPr>
        <p:spPr bwMode="auto">
          <a:xfrm>
            <a:off x="10339388" y="5156200"/>
            <a:ext cx="1698625" cy="369888"/>
          </a:xfrm>
          <a:prstGeom prst="rect">
            <a:avLst/>
          </a:prstGeom>
          <a:solidFill>
            <a:srgbClr val="C49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t>Talk by M. Itkis</a:t>
            </a:r>
            <a:endParaRPr lang="ru-RU" altLang="ru-RU"/>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Рисунок 3"/>
          <p:cNvPicPr>
            <a:picLocks noChangeAspect="1"/>
          </p:cNvPicPr>
          <p:nvPr/>
        </p:nvPicPr>
        <p:blipFill>
          <a:blip r:embed="rId3">
            <a:extLst>
              <a:ext uri="{28A0092B-C50C-407E-A947-70E740481C1C}">
                <a14:useLocalDpi xmlns:a14="http://schemas.microsoft.com/office/drawing/2010/main" val="0"/>
              </a:ext>
            </a:extLst>
          </a:blip>
          <a:srcRect l="18756" t="17300" r="18158" b="4846"/>
          <a:stretch>
            <a:fillRect/>
          </a:stretch>
        </p:blipFill>
        <p:spPr bwMode="auto">
          <a:xfrm>
            <a:off x="371475" y="2687638"/>
            <a:ext cx="56642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Рисунок 4"/>
          <p:cNvPicPr>
            <a:picLocks noChangeAspect="1"/>
          </p:cNvPicPr>
          <p:nvPr/>
        </p:nvPicPr>
        <p:blipFill>
          <a:blip r:embed="rId4" cstate="print">
            <a:extLst>
              <a:ext uri="{28A0092B-C50C-407E-A947-70E740481C1C}">
                <a14:useLocalDpi xmlns:a14="http://schemas.microsoft.com/office/drawing/2010/main" val="0"/>
              </a:ext>
            </a:extLst>
          </a:blip>
          <a:srcRect l="3745" t="20816" r="2237" b="38576"/>
          <a:stretch>
            <a:fillRect/>
          </a:stretch>
        </p:blipFill>
        <p:spPr bwMode="auto">
          <a:xfrm>
            <a:off x="0" y="1382713"/>
            <a:ext cx="59182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Номер слайда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F9AD9F-D3BC-41FE-8E3C-F749A2434BAB}" type="slidenum">
              <a:rPr lang="es-ES" altLang="ru-RU">
                <a:solidFill>
                  <a:schemeClr val="bg1"/>
                </a:solidFill>
              </a:rPr>
              <a:pPr/>
              <a:t>29</a:t>
            </a:fld>
            <a:endParaRPr lang="es-ES" altLang="ru-RU">
              <a:solidFill>
                <a:schemeClr val="bg1"/>
              </a:solidFill>
            </a:endParaRPr>
          </a:p>
        </p:txBody>
      </p:sp>
      <p:sp>
        <p:nvSpPr>
          <p:cNvPr id="157700" name="Заголовок 1"/>
          <p:cNvSpPr>
            <a:spLocks noGrp="1"/>
          </p:cNvSpPr>
          <p:nvPr>
            <p:ph type="title" idx="4294967295"/>
          </p:nvPr>
        </p:nvSpPr>
        <p:spPr>
          <a:xfrm>
            <a:off x="0" y="139700"/>
            <a:ext cx="12192000" cy="1206500"/>
          </a:xfrm>
          <a:solidFill>
            <a:schemeClr val="bg1">
              <a:lumMod val="85000"/>
              <a:alpha val="72000"/>
            </a:schemeClr>
          </a:solidFill>
        </p:spPr>
        <p:txBody>
          <a:bodyPr/>
          <a:lstStyle/>
          <a:p>
            <a:pPr marL="444500" algn="l">
              <a:defRPr/>
            </a:pPr>
            <a:r>
              <a:rPr lang="ru-RU"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rPr>
              <a:t>2019</a:t>
            </a:r>
            <a:r>
              <a:rPr lang="en-US"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rPr>
              <a:t> – International Year of the Periodic Table</a:t>
            </a:r>
            <a:br>
              <a:rPr lang="en-US"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rPr>
            </a:br>
            <a:r>
              <a:rPr lang="en-US"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rPr>
              <a:t>of Chemical Elements</a:t>
            </a:r>
            <a:endParaRPr lang="ru-RU"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endParaRPr>
          </a:p>
        </p:txBody>
      </p:sp>
      <p:pic>
        <p:nvPicPr>
          <p:cNvPr id="173062" name="Рисунок 8"/>
          <p:cNvPicPr>
            <a:picLocks noChangeAspect="1"/>
          </p:cNvPicPr>
          <p:nvPr/>
        </p:nvPicPr>
        <p:blipFill>
          <a:blip r:embed="rId5">
            <a:extLst>
              <a:ext uri="{28A0092B-C50C-407E-A947-70E740481C1C}">
                <a14:useLocalDpi xmlns:a14="http://schemas.microsoft.com/office/drawing/2010/main" val="0"/>
              </a:ext>
            </a:extLst>
          </a:blip>
          <a:srcRect t="8292" b="1932"/>
          <a:stretch>
            <a:fillRect/>
          </a:stretch>
        </p:blipFill>
        <p:spPr bwMode="auto">
          <a:xfrm>
            <a:off x="6359525" y="3314700"/>
            <a:ext cx="55276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TextBox 9"/>
          <p:cNvSpPr txBox="1">
            <a:spLocks noChangeArrowheads="1"/>
          </p:cNvSpPr>
          <p:nvPr/>
        </p:nvSpPr>
        <p:spPr bwMode="auto">
          <a:xfrm>
            <a:off x="10120313" y="6159500"/>
            <a:ext cx="1684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i="1">
                <a:ea typeface="MS PGothic" panose="020B0600070205080204" pitchFamily="34" charset="-128"/>
              </a:rPr>
              <a:t>www.iupac.org</a:t>
            </a:r>
            <a:endParaRPr lang="ru-RU" altLang="ru-RU" i="1">
              <a:ea typeface="MS PGothic" panose="020B0600070205080204" pitchFamily="34" charset="-128"/>
            </a:endParaRPr>
          </a:p>
        </p:txBody>
      </p:sp>
      <p:cxnSp>
        <p:nvCxnSpPr>
          <p:cNvPr id="4" name="Прямая соединительная линия 3"/>
          <p:cNvCxnSpPr/>
          <p:nvPr/>
        </p:nvCxnSpPr>
        <p:spPr>
          <a:xfrm>
            <a:off x="520700" y="2717800"/>
            <a:ext cx="4978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7701" name="TextBox 7"/>
          <p:cNvSpPr txBox="1">
            <a:spLocks noChangeArrowheads="1"/>
          </p:cNvSpPr>
          <p:nvPr/>
        </p:nvSpPr>
        <p:spPr bwMode="auto">
          <a:xfrm>
            <a:off x="6400800" y="1350963"/>
            <a:ext cx="5280025" cy="1938337"/>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defRPr/>
            </a:pPr>
            <a:r>
              <a:rPr lang="en-US" altLang="ru-RU" sz="1800" dirty="0" err="1" smtClean="0">
                <a:solidFill>
                  <a:srgbClr val="FF0000"/>
                </a:solidFill>
                <a:effectLst>
                  <a:outerShdw blurRad="38100" dist="38100" dir="2700000" algn="tl">
                    <a:srgbClr val="000000">
                      <a:alpha val="43137"/>
                    </a:srgbClr>
                  </a:outerShdw>
                </a:effectLst>
                <a:latin typeface="+mn-lt"/>
              </a:rPr>
              <a:t>Dubna</a:t>
            </a:r>
            <a:r>
              <a:rPr lang="en-US" altLang="ru-RU" sz="1800" dirty="0" smtClean="0">
                <a:solidFill>
                  <a:srgbClr val="FF0000"/>
                </a:solidFill>
                <a:effectLst>
                  <a:outerShdw blurRad="38100" dist="38100" dir="2700000" algn="tl">
                    <a:srgbClr val="000000">
                      <a:alpha val="43137"/>
                    </a:srgbClr>
                  </a:outerShdw>
                </a:effectLst>
                <a:latin typeface="+mn-lt"/>
              </a:rPr>
              <a:t>, May 30-31, 2019:</a:t>
            </a:r>
          </a:p>
          <a:p>
            <a:pPr algn="ctr">
              <a:spcBef>
                <a:spcPct val="0"/>
              </a:spcBef>
              <a:buFontTx/>
              <a:buNone/>
              <a:defRPr/>
            </a:pPr>
            <a:endParaRPr lang="en-US" altLang="ru-RU" sz="1200" dirty="0" smtClean="0">
              <a:effectLst>
                <a:outerShdw blurRad="38100" dist="38100" dir="2700000" algn="tl">
                  <a:srgbClr val="000000">
                    <a:alpha val="43137"/>
                  </a:srgbClr>
                </a:outerShdw>
              </a:effectLst>
              <a:latin typeface="+mn-lt"/>
            </a:endParaRPr>
          </a:p>
          <a:p>
            <a:pPr algn="ctr">
              <a:spcBef>
                <a:spcPct val="0"/>
              </a:spcBef>
              <a:buFontTx/>
              <a:buNone/>
              <a:defRPr/>
            </a:pPr>
            <a:r>
              <a:rPr lang="en-US" altLang="ru-RU" sz="1800" b="1" dirty="0" smtClean="0">
                <a:effectLst>
                  <a:outerShdw blurRad="38100" dist="38100" dir="2700000" algn="tl">
                    <a:srgbClr val="000000">
                      <a:alpha val="43137"/>
                    </a:srgbClr>
                  </a:outerShdw>
                </a:effectLst>
                <a:latin typeface="+mn-lt"/>
              </a:rPr>
              <a:t>International symposium</a:t>
            </a:r>
            <a:br>
              <a:rPr lang="en-US" altLang="ru-RU" sz="1800" b="1" dirty="0" smtClean="0">
                <a:effectLst>
                  <a:outerShdw blurRad="38100" dist="38100" dir="2700000" algn="tl">
                    <a:srgbClr val="000000">
                      <a:alpha val="43137"/>
                    </a:srgbClr>
                  </a:outerShdw>
                </a:effectLst>
                <a:latin typeface="+mn-lt"/>
              </a:rPr>
            </a:br>
            <a:r>
              <a:rPr lang="en-US" altLang="ru-RU" sz="1800" b="1" dirty="0" smtClean="0">
                <a:effectLst>
                  <a:outerShdw blurRad="38100" dist="38100" dir="2700000" algn="tl">
                    <a:srgbClr val="000000">
                      <a:alpha val="43137"/>
                    </a:srgbClr>
                  </a:outerShdw>
                </a:effectLst>
                <a:latin typeface="+mn-lt"/>
              </a:rPr>
              <a:t>“</a:t>
            </a:r>
            <a:r>
              <a:rPr lang="en-US" altLang="ru-RU" sz="1800" b="1" i="1" dirty="0" smtClean="0">
                <a:effectLst>
                  <a:outerShdw blurRad="38100" dist="38100" dir="2700000" algn="tl">
                    <a:srgbClr val="000000">
                      <a:alpha val="43137"/>
                    </a:srgbClr>
                  </a:outerShdw>
                </a:effectLst>
                <a:latin typeface="+mn-lt"/>
              </a:rPr>
              <a:t>The present and the future of the Periodic Table</a:t>
            </a:r>
            <a:br>
              <a:rPr lang="en-US" altLang="ru-RU" sz="1800" b="1" i="1" dirty="0" smtClean="0">
                <a:effectLst>
                  <a:outerShdw blurRad="38100" dist="38100" dir="2700000" algn="tl">
                    <a:srgbClr val="000000">
                      <a:alpha val="43137"/>
                    </a:srgbClr>
                  </a:outerShdw>
                </a:effectLst>
                <a:latin typeface="+mn-lt"/>
              </a:rPr>
            </a:br>
            <a:r>
              <a:rPr lang="en-US" altLang="ru-RU" sz="1800" b="1" i="1" dirty="0" smtClean="0">
                <a:effectLst>
                  <a:outerShdw blurRad="38100" dist="38100" dir="2700000" algn="tl">
                    <a:srgbClr val="000000">
                      <a:alpha val="43137"/>
                    </a:srgbClr>
                  </a:outerShdw>
                </a:effectLst>
                <a:latin typeface="+mn-lt"/>
              </a:rPr>
              <a:t>of Chemical Elements</a:t>
            </a:r>
            <a:r>
              <a:rPr lang="en-US" altLang="ru-RU" sz="1800" b="1" dirty="0" smtClean="0">
                <a:effectLst>
                  <a:outerShdw blurRad="38100" dist="38100" dir="2700000" algn="tl">
                    <a:srgbClr val="000000">
                      <a:alpha val="43137"/>
                    </a:srgbClr>
                  </a:outerShdw>
                </a:effectLst>
                <a:latin typeface="+mn-lt"/>
              </a:rPr>
              <a:t>”</a:t>
            </a:r>
          </a:p>
          <a:p>
            <a:pPr algn="ctr">
              <a:spcBef>
                <a:spcPct val="0"/>
              </a:spcBef>
              <a:buFontTx/>
              <a:buNone/>
              <a:defRPr/>
            </a:pPr>
            <a:r>
              <a:rPr lang="en-US" altLang="ru-RU" sz="1800" b="1" i="1" dirty="0" smtClean="0">
                <a:effectLst>
                  <a:outerShdw blurRad="38100" dist="38100" dir="2700000" algn="tl">
                    <a:srgbClr val="000000">
                      <a:alpha val="43137"/>
                    </a:srgbClr>
                  </a:outerShdw>
                </a:effectLst>
                <a:latin typeface="+mn-lt"/>
              </a:rPr>
              <a:t>Co-chairmen:</a:t>
            </a:r>
            <a:br>
              <a:rPr lang="en-US" altLang="ru-RU" sz="1800" b="1" i="1" dirty="0" smtClean="0">
                <a:effectLst>
                  <a:outerShdw blurRad="38100" dist="38100" dir="2700000" algn="tl">
                    <a:srgbClr val="000000">
                      <a:alpha val="43137"/>
                    </a:srgbClr>
                  </a:outerShdw>
                </a:effectLst>
                <a:latin typeface="+mn-lt"/>
              </a:rPr>
            </a:br>
            <a:r>
              <a:rPr lang="en-US" altLang="ru-RU" sz="1800" b="1" i="1" dirty="0" smtClean="0">
                <a:effectLst>
                  <a:outerShdw blurRad="38100" dist="38100" dir="2700000" algn="tl">
                    <a:srgbClr val="000000">
                      <a:alpha val="43137"/>
                    </a:srgbClr>
                  </a:outerShdw>
                </a:effectLst>
                <a:latin typeface="+mn-lt"/>
              </a:rPr>
              <a:t>V.A. </a:t>
            </a:r>
            <a:r>
              <a:rPr lang="en-US" altLang="ru-RU" sz="1800" b="1" i="1" dirty="0" err="1" smtClean="0">
                <a:effectLst>
                  <a:outerShdw blurRad="38100" dist="38100" dir="2700000" algn="tl">
                    <a:srgbClr val="000000">
                      <a:alpha val="43137"/>
                    </a:srgbClr>
                  </a:outerShdw>
                </a:effectLst>
                <a:latin typeface="+mn-lt"/>
              </a:rPr>
              <a:t>Matveev</a:t>
            </a:r>
            <a:r>
              <a:rPr lang="en-US" altLang="ru-RU" sz="1800" b="1" i="1" dirty="0" smtClean="0">
                <a:effectLst>
                  <a:outerShdw blurRad="38100" dist="38100" dir="2700000" algn="tl">
                    <a:srgbClr val="000000">
                      <a:alpha val="43137"/>
                    </a:srgbClr>
                  </a:outerShdw>
                </a:effectLst>
                <a:latin typeface="+mn-lt"/>
              </a:rPr>
              <a:t>, </a:t>
            </a:r>
            <a:r>
              <a:rPr lang="en-US" altLang="ru-RU" sz="1800" b="1" i="1" dirty="0" err="1" smtClean="0">
                <a:effectLst>
                  <a:outerShdw blurRad="38100" dist="38100" dir="2700000" algn="tl">
                    <a:srgbClr val="000000">
                      <a:alpha val="43137"/>
                    </a:srgbClr>
                  </a:outerShdw>
                </a:effectLst>
                <a:latin typeface="+mn-lt"/>
              </a:rPr>
              <a:t>Yu.Ts</a:t>
            </a:r>
            <a:r>
              <a:rPr lang="en-US" altLang="ru-RU" sz="1800" b="1" i="1" dirty="0" smtClean="0">
                <a:effectLst>
                  <a:outerShdw blurRad="38100" dist="38100" dir="2700000" algn="tl">
                    <a:srgbClr val="000000">
                      <a:alpha val="43137"/>
                    </a:srgbClr>
                  </a:outerShdw>
                </a:effectLst>
                <a:latin typeface="+mn-lt"/>
              </a:rPr>
              <a:t>. </a:t>
            </a:r>
            <a:r>
              <a:rPr lang="en-US" altLang="ru-RU" sz="1800" b="1" i="1" dirty="0" err="1" smtClean="0">
                <a:effectLst>
                  <a:outerShdw blurRad="38100" dist="38100" dir="2700000" algn="tl">
                    <a:srgbClr val="000000">
                      <a:alpha val="43137"/>
                    </a:srgbClr>
                  </a:outerShdw>
                </a:effectLst>
                <a:latin typeface="+mn-lt"/>
              </a:rPr>
              <a:t>Oganessian</a:t>
            </a:r>
            <a:r>
              <a:rPr lang="en-US" altLang="ru-RU" sz="1800" b="1" i="1" dirty="0" smtClean="0">
                <a:effectLst>
                  <a:outerShdw blurRad="38100" dist="38100" dir="2700000" algn="tl">
                    <a:srgbClr val="000000">
                      <a:alpha val="43137"/>
                    </a:srgbClr>
                  </a:outerShdw>
                </a:effectLst>
                <a:latin typeface="+mn-lt"/>
              </a:rPr>
              <a:t>, S.N. </a:t>
            </a:r>
            <a:r>
              <a:rPr lang="en-US" altLang="ru-RU" sz="1800" b="1" i="1" dirty="0" err="1" smtClean="0">
                <a:effectLst>
                  <a:outerShdw blurRad="38100" dist="38100" dir="2700000" algn="tl">
                    <a:srgbClr val="000000">
                      <a:alpha val="43137"/>
                    </a:srgbClr>
                  </a:outerShdw>
                </a:effectLst>
                <a:latin typeface="+mn-lt"/>
              </a:rPr>
              <a:t>Dmitriev</a:t>
            </a:r>
            <a:endParaRPr lang="ru-RU" altLang="ru-RU" sz="1800" b="1" i="1" dirty="0" smtClean="0">
              <a:effectLst>
                <a:outerShdw blurRad="38100" dist="38100" dir="2700000" algn="tl">
                  <a:srgbClr val="000000">
                    <a:alpha val="43137"/>
                  </a:srgbClr>
                </a:outerShdw>
              </a:effectLst>
              <a:latin typeface="+mn-lt"/>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Рисунок 1"/>
          <p:cNvPicPr>
            <a:picLocks noChangeAspect="1"/>
          </p:cNvPicPr>
          <p:nvPr/>
        </p:nvPicPr>
        <p:blipFill>
          <a:blip r:embed="rId3">
            <a:extLst>
              <a:ext uri="{28A0092B-C50C-407E-A947-70E740481C1C}">
                <a14:useLocalDpi xmlns:a14="http://schemas.microsoft.com/office/drawing/2010/main" val="0"/>
              </a:ext>
            </a:extLst>
          </a:blip>
          <a:srcRect l="38174" t="12239" b="13301"/>
          <a:stretch>
            <a:fillRect/>
          </a:stretch>
        </p:blipFill>
        <p:spPr bwMode="auto">
          <a:xfrm>
            <a:off x="0" y="0"/>
            <a:ext cx="5767388" cy="661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hape 840"/>
          <p:cNvSpPr/>
          <p:nvPr/>
        </p:nvSpPr>
        <p:spPr>
          <a:xfrm>
            <a:off x="0" y="741363"/>
            <a:ext cx="4114800" cy="914400"/>
          </a:xfrm>
          <a:prstGeom prst="rect">
            <a:avLst/>
          </a:prstGeom>
          <a:ln w="25400">
            <a:miter lim="400000"/>
          </a:ln>
          <a:extLst/>
        </p:spPr>
        <p:txBody>
          <a:bodyPr lIns="34288" tIns="34287" rIns="34288" bIns="34287">
            <a:spAutoFit/>
          </a:bodyPr>
          <a:lstStyle/>
          <a:p>
            <a:pPr algn="ctr" defTabSz="1828800" eaLnBrk="1">
              <a:defRPr/>
            </a:pPr>
            <a:r>
              <a:rPr lang="en-US" sz="5500" b="1" dirty="0">
                <a:solidFill>
                  <a:srgbClr val="FFFFFF"/>
                </a:solidFill>
                <a:effectLst>
                  <a:outerShdw blurRad="38100" dist="38100" dir="2700000" algn="tl">
                    <a:srgbClr val="000000">
                      <a:alpha val="43137"/>
                    </a:srgbClr>
                  </a:outerShdw>
                </a:effectLst>
                <a:latin typeface="+mn-lt"/>
                <a:ea typeface="Verdana" pitchFamily="34" charset="0"/>
                <a:cs typeface="Verdana" pitchFamily="34" charset="0"/>
                <a:sym typeface="Verdana" pitchFamily="34" charset="0"/>
              </a:rPr>
              <a:t>JINR</a:t>
            </a:r>
            <a:r>
              <a:rPr lang="ru-RU" sz="5500" b="1" dirty="0">
                <a:solidFill>
                  <a:srgbClr val="FFFFFF"/>
                </a:solidFill>
                <a:effectLst>
                  <a:outerShdw blurRad="38100" dist="38100" dir="2700000" algn="tl">
                    <a:srgbClr val="000000">
                      <a:alpha val="43137"/>
                    </a:srgbClr>
                  </a:outerShdw>
                </a:effectLst>
                <a:latin typeface="+mn-lt"/>
                <a:ea typeface="Verdana" pitchFamily="34" charset="0"/>
                <a:cs typeface="Verdana" pitchFamily="34" charset="0"/>
                <a:sym typeface="Verdana" pitchFamily="34" charset="0"/>
              </a:rPr>
              <a:t> </a:t>
            </a:r>
            <a:r>
              <a:rPr lang="en-US" sz="5500" b="1" dirty="0">
                <a:solidFill>
                  <a:srgbClr val="FFFFFF"/>
                </a:solidFill>
                <a:effectLst>
                  <a:outerShdw blurRad="38100" dist="38100" dir="2700000" algn="tl">
                    <a:srgbClr val="000000">
                      <a:alpha val="43137"/>
                    </a:srgbClr>
                  </a:outerShdw>
                </a:effectLst>
                <a:latin typeface="+mn-lt"/>
                <a:ea typeface="Verdana" pitchFamily="34" charset="0"/>
                <a:cs typeface="Verdana" pitchFamily="34" charset="0"/>
                <a:sym typeface="Verdana" pitchFamily="34" charset="0"/>
              </a:rPr>
              <a:t>today</a:t>
            </a:r>
            <a:endParaRPr lang="ru-RU" sz="5500" b="1" dirty="0">
              <a:solidFill>
                <a:srgbClr val="FFFFFF"/>
              </a:solidFill>
              <a:effectLst>
                <a:outerShdw blurRad="38100" dist="38100" dir="2700000" algn="tl">
                  <a:srgbClr val="000000">
                    <a:alpha val="43137"/>
                  </a:srgbClr>
                </a:outerShdw>
              </a:effectLst>
              <a:latin typeface="+mn-lt"/>
              <a:ea typeface="Verdana" pitchFamily="34" charset="0"/>
              <a:cs typeface="Verdana" pitchFamily="34" charset="0"/>
              <a:sym typeface="Verdana" pitchFamily="34" charset="0"/>
            </a:endParaRPr>
          </a:p>
        </p:txBody>
      </p:sp>
      <p:sp>
        <p:nvSpPr>
          <p:cNvPr id="21" name="Shape 843"/>
          <p:cNvSpPr/>
          <p:nvPr/>
        </p:nvSpPr>
        <p:spPr>
          <a:xfrm>
            <a:off x="6908800" y="5921375"/>
            <a:ext cx="5414963" cy="530225"/>
          </a:xfrm>
          <a:prstGeom prst="rect">
            <a:avLst/>
          </a:prstGeom>
          <a:ln w="25400">
            <a:miter lim="400000"/>
          </a:ln>
          <a:extLst/>
        </p:spPr>
        <p:txBody>
          <a:bodyPr lIns="34288" tIns="34287" rIns="34288" bIns="34287">
            <a:spAutoFit/>
          </a:bodyPr>
          <a:lstStyle/>
          <a:p>
            <a:pPr algn="ctr" defTabSz="684213" eaLnBrk="1">
              <a:defRPr/>
            </a:pPr>
            <a:r>
              <a:rPr lang="en-US" sz="1500" b="1" u="sng" dirty="0">
                <a:solidFill>
                  <a:srgbClr val="C00000"/>
                </a:solidFill>
                <a:latin typeface="+mn-lt"/>
                <a:ea typeface="Verdana" pitchFamily="34" charset="0"/>
                <a:cs typeface="Verdana" pitchFamily="34" charset="0"/>
                <a:sym typeface="Verdana" pitchFamily="34" charset="0"/>
              </a:rPr>
              <a:t>6 Associate Members </a:t>
            </a:r>
            <a:r>
              <a:rPr lang="en-US" sz="1500" b="1" u="sng" dirty="0">
                <a:solidFill>
                  <a:schemeClr val="accent6">
                    <a:lumMod val="50000"/>
                  </a:schemeClr>
                </a:solidFill>
                <a:latin typeface="+mn-lt"/>
                <a:ea typeface="Verdana" pitchFamily="34" charset="0"/>
                <a:cs typeface="Verdana" pitchFamily="34" charset="0"/>
                <a:sym typeface="Verdana" pitchFamily="34" charset="0"/>
              </a:rPr>
              <a:t>( </a:t>
            </a:r>
            <a:r>
              <a:rPr lang="en-US" sz="1500" b="1" u="sng" dirty="0" err="1">
                <a:solidFill>
                  <a:schemeClr val="accent6">
                    <a:lumMod val="50000"/>
                  </a:schemeClr>
                </a:solidFill>
                <a:latin typeface="+mn-lt"/>
                <a:ea typeface="Verdana" pitchFamily="34" charset="0"/>
                <a:cs typeface="Verdana" pitchFamily="34" charset="0"/>
                <a:sym typeface="Verdana" pitchFamily="34" charset="0"/>
              </a:rPr>
              <a:t>inl</a:t>
            </a:r>
            <a:r>
              <a:rPr lang="en-US" sz="1500" b="1" u="sng" dirty="0">
                <a:solidFill>
                  <a:schemeClr val="accent6">
                    <a:lumMod val="50000"/>
                  </a:schemeClr>
                </a:solidFill>
                <a:latin typeface="+mn-lt"/>
                <a:ea typeface="Verdana" pitchFamily="34" charset="0"/>
                <a:cs typeface="Verdana" pitchFamily="34" charset="0"/>
                <a:sym typeface="Verdana" pitchFamily="34" charset="0"/>
              </a:rPr>
              <a:t>. 3 from EU)</a:t>
            </a:r>
            <a:r>
              <a:rPr lang="ru-RU" sz="1500" b="1" dirty="0">
                <a:solidFill>
                  <a:srgbClr val="C00000"/>
                </a:solidFill>
                <a:latin typeface="+mn-lt"/>
                <a:ea typeface="Verdana" pitchFamily="34" charset="0"/>
                <a:cs typeface="Verdana" pitchFamily="34" charset="0"/>
                <a:sym typeface="Verdana" pitchFamily="34" charset="0"/>
              </a:rPr>
              <a:t> </a:t>
            </a:r>
            <a:r>
              <a:rPr lang="en-US" sz="1500" b="1" dirty="0">
                <a:solidFill>
                  <a:schemeClr val="accent6">
                    <a:lumMod val="50000"/>
                  </a:schemeClr>
                </a:solidFill>
                <a:latin typeface="+mn-lt"/>
                <a:ea typeface="Verdana" pitchFamily="34" charset="0"/>
                <a:cs typeface="Verdana" pitchFamily="34" charset="0"/>
                <a:sym typeface="Verdana" pitchFamily="34" charset="0"/>
              </a:rPr>
              <a:t>:</a:t>
            </a:r>
            <a:endParaRPr lang="ru-RU" sz="1500" b="1" dirty="0">
              <a:solidFill>
                <a:schemeClr val="accent6">
                  <a:lumMod val="50000"/>
                </a:schemeClr>
              </a:solidFill>
              <a:latin typeface="+mn-lt"/>
              <a:ea typeface="Verdana" pitchFamily="34" charset="0"/>
              <a:cs typeface="Verdana" pitchFamily="34" charset="0"/>
              <a:sym typeface="Verdana" pitchFamily="34" charset="0"/>
            </a:endParaRPr>
          </a:p>
          <a:p>
            <a:pPr algn="ctr" defTabSz="684213" eaLnBrk="1">
              <a:defRPr/>
            </a:pPr>
            <a:r>
              <a:rPr lang="en-US" sz="1500" b="1" dirty="0">
                <a:solidFill>
                  <a:schemeClr val="accent6">
                    <a:lumMod val="50000"/>
                  </a:schemeClr>
                </a:solidFill>
                <a:latin typeface="+mn-lt"/>
                <a:ea typeface="Verdana" pitchFamily="34" charset="0"/>
                <a:cs typeface="Verdana" pitchFamily="34" charset="0"/>
                <a:sym typeface="Verdana" pitchFamily="34" charset="0"/>
              </a:rPr>
              <a:t>Hungary, Germany, </a:t>
            </a:r>
            <a:r>
              <a:rPr lang="en-US" sz="1500" b="1" dirty="0">
                <a:solidFill>
                  <a:srgbClr val="7030A0"/>
                </a:solidFill>
                <a:latin typeface="+mn-lt"/>
                <a:ea typeface="Verdana" pitchFamily="34" charset="0"/>
                <a:cs typeface="Verdana" pitchFamily="34" charset="0"/>
                <a:sym typeface="Verdana" pitchFamily="34" charset="0"/>
              </a:rPr>
              <a:t>Egypt,</a:t>
            </a:r>
            <a:r>
              <a:rPr lang="en-US" sz="1500" b="1" dirty="0">
                <a:solidFill>
                  <a:schemeClr val="accent1">
                    <a:lumMod val="50000"/>
                  </a:schemeClr>
                </a:solidFill>
                <a:latin typeface="+mn-lt"/>
                <a:ea typeface="Verdana" pitchFamily="34" charset="0"/>
                <a:cs typeface="Verdana" pitchFamily="34" charset="0"/>
                <a:sym typeface="Verdana" pitchFamily="34" charset="0"/>
              </a:rPr>
              <a:t> </a:t>
            </a:r>
            <a:r>
              <a:rPr lang="en-US" sz="1500" b="1" dirty="0">
                <a:solidFill>
                  <a:schemeClr val="accent6">
                    <a:lumMod val="50000"/>
                  </a:schemeClr>
                </a:solidFill>
                <a:latin typeface="+mn-lt"/>
                <a:ea typeface="Verdana" pitchFamily="34" charset="0"/>
                <a:cs typeface="Verdana" pitchFamily="34" charset="0"/>
                <a:sym typeface="Verdana" pitchFamily="34" charset="0"/>
              </a:rPr>
              <a:t>Italy, </a:t>
            </a:r>
            <a:r>
              <a:rPr lang="en-US" sz="1500" b="1" dirty="0">
                <a:solidFill>
                  <a:srgbClr val="7030A0"/>
                </a:solidFill>
                <a:latin typeface="+mn-lt"/>
                <a:ea typeface="Verdana" pitchFamily="34" charset="0"/>
                <a:cs typeface="Verdana" pitchFamily="34" charset="0"/>
                <a:sym typeface="Verdana" pitchFamily="34" charset="0"/>
              </a:rPr>
              <a:t>Serbia, SAR</a:t>
            </a:r>
            <a:endParaRPr lang="ru-RU" sz="1500" b="1" dirty="0">
              <a:solidFill>
                <a:srgbClr val="7030A0"/>
              </a:solidFill>
              <a:latin typeface="+mn-lt"/>
              <a:ea typeface="Verdana" pitchFamily="34" charset="0"/>
              <a:cs typeface="Verdana" pitchFamily="34" charset="0"/>
              <a:sym typeface="Verdana" pitchFamily="34" charset="0"/>
            </a:endParaRPr>
          </a:p>
        </p:txBody>
      </p:sp>
      <p:sp>
        <p:nvSpPr>
          <p:cNvPr id="20" name="Shape 842"/>
          <p:cNvSpPr/>
          <p:nvPr/>
        </p:nvSpPr>
        <p:spPr>
          <a:xfrm>
            <a:off x="5832475" y="542925"/>
            <a:ext cx="2232025" cy="4762500"/>
          </a:xfrm>
          <a:prstGeom prst="rect">
            <a:avLst/>
          </a:prstGeom>
          <a:ln w="25400">
            <a:miter lim="400000"/>
          </a:ln>
          <a:extLst/>
        </p:spPr>
        <p:txBody>
          <a:bodyPr lIns="34288" tIns="34287" rIns="34288" bIns="34287">
            <a:spAutoFit/>
          </a:bodyPr>
          <a:lstStyle/>
          <a:p>
            <a:pPr defTabSz="684213" eaLnBrk="1">
              <a:defRPr/>
            </a:pPr>
            <a:r>
              <a:rPr lang="en-US" sz="1500" b="1" u="sng" dirty="0">
                <a:solidFill>
                  <a:srgbClr val="C00000"/>
                </a:solidFill>
                <a:latin typeface="+mn-lt"/>
                <a:ea typeface="Verdana" pitchFamily="34" charset="0"/>
                <a:cs typeface="Verdana" pitchFamily="34" charset="0"/>
                <a:sym typeface="Verdana" pitchFamily="34" charset="0"/>
              </a:rPr>
              <a:t>18 Member States</a:t>
            </a:r>
          </a:p>
          <a:p>
            <a:pPr defTabSz="684213" eaLnBrk="1">
              <a:spcAft>
                <a:spcPts val="600"/>
              </a:spcAft>
              <a:defRPr/>
            </a:pPr>
            <a:r>
              <a:rPr lang="en-US" sz="1500" b="1" dirty="0">
                <a:solidFill>
                  <a:schemeClr val="accent6">
                    <a:lumMod val="50000"/>
                  </a:schemeClr>
                </a:solidFill>
                <a:latin typeface="+mn-lt"/>
                <a:ea typeface="Verdana" pitchFamily="34" charset="0"/>
                <a:cs typeface="Verdana" pitchFamily="34" charset="0"/>
                <a:sym typeface="Verdana" pitchFamily="34" charset="0"/>
              </a:rPr>
              <a:t>(incl. </a:t>
            </a:r>
            <a:r>
              <a:rPr lang="ru-RU" sz="1500" b="1" dirty="0">
                <a:solidFill>
                  <a:schemeClr val="accent6">
                    <a:lumMod val="50000"/>
                  </a:schemeClr>
                </a:solidFill>
                <a:latin typeface="+mn-lt"/>
                <a:ea typeface="Verdana" pitchFamily="34" charset="0"/>
                <a:cs typeface="Verdana" pitchFamily="34" charset="0"/>
                <a:sym typeface="Verdana" pitchFamily="34" charset="0"/>
              </a:rPr>
              <a:t>5</a:t>
            </a:r>
            <a:r>
              <a:rPr lang="en-US" sz="1500" b="1" dirty="0">
                <a:solidFill>
                  <a:schemeClr val="accent6">
                    <a:lumMod val="50000"/>
                  </a:schemeClr>
                </a:solidFill>
                <a:latin typeface="+mn-lt"/>
                <a:ea typeface="Verdana" pitchFamily="34" charset="0"/>
                <a:cs typeface="Verdana" pitchFamily="34" charset="0"/>
                <a:sym typeface="Verdana" pitchFamily="34" charset="0"/>
              </a:rPr>
              <a:t> from EU):</a:t>
            </a: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Azerbaijan</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Armenia</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Belarus</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6">
                    <a:lumMod val="50000"/>
                  </a:schemeClr>
                </a:solidFill>
                <a:latin typeface="+mn-lt"/>
                <a:ea typeface="Verdana" pitchFamily="34" charset="0"/>
                <a:cs typeface="Verdana" pitchFamily="34" charset="0"/>
                <a:sym typeface="Verdana" pitchFamily="34" charset="0"/>
              </a:rPr>
              <a:t>Bulgaria</a:t>
            </a:r>
            <a:endParaRPr lang="ru-RU" sz="1500" b="1" dirty="0">
              <a:solidFill>
                <a:schemeClr val="accent6">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Vietnam</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Georgia</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Kazakhstan</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Cuba</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DPRK</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Moldova</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Mongolia</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6">
                    <a:lumMod val="50000"/>
                  </a:schemeClr>
                </a:solidFill>
                <a:latin typeface="+mn-lt"/>
                <a:ea typeface="Verdana" pitchFamily="34" charset="0"/>
                <a:cs typeface="Verdana" pitchFamily="34" charset="0"/>
                <a:sym typeface="Verdana" pitchFamily="34" charset="0"/>
              </a:rPr>
              <a:t>Poland</a:t>
            </a:r>
            <a:endParaRPr lang="ru-RU" sz="1500" b="1" dirty="0">
              <a:solidFill>
                <a:schemeClr val="accent6">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Russia</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6">
                    <a:lumMod val="50000"/>
                  </a:schemeClr>
                </a:solidFill>
                <a:latin typeface="+mn-lt"/>
                <a:ea typeface="Verdana" pitchFamily="34" charset="0"/>
                <a:cs typeface="Verdana" pitchFamily="34" charset="0"/>
                <a:sym typeface="Verdana" pitchFamily="34" charset="0"/>
              </a:rPr>
              <a:t>Romania</a:t>
            </a:r>
            <a:endParaRPr lang="ru-RU" sz="1500" b="1" dirty="0">
              <a:solidFill>
                <a:schemeClr val="accent6">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6">
                    <a:lumMod val="50000"/>
                  </a:schemeClr>
                </a:solidFill>
                <a:latin typeface="+mn-lt"/>
                <a:ea typeface="Verdana" pitchFamily="34" charset="0"/>
                <a:cs typeface="Verdana" pitchFamily="34" charset="0"/>
                <a:sym typeface="Verdana" pitchFamily="34" charset="0"/>
              </a:rPr>
              <a:t>Slovakia</a:t>
            </a:r>
            <a:endParaRPr lang="ru-RU" sz="1500" b="1" dirty="0">
              <a:solidFill>
                <a:schemeClr val="accent6">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Uzbekistan</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1">
                    <a:lumMod val="50000"/>
                  </a:schemeClr>
                </a:solidFill>
                <a:latin typeface="+mn-lt"/>
                <a:ea typeface="Verdana" pitchFamily="34" charset="0"/>
                <a:cs typeface="Verdana" pitchFamily="34" charset="0"/>
                <a:sym typeface="Verdana" pitchFamily="34" charset="0"/>
              </a:rPr>
              <a:t>Ukraine</a:t>
            </a:r>
            <a:endParaRPr lang="ru-RU" sz="1500" b="1" dirty="0">
              <a:solidFill>
                <a:schemeClr val="accent1">
                  <a:lumMod val="50000"/>
                </a:schemeClr>
              </a:solidFill>
              <a:latin typeface="+mn-lt"/>
              <a:ea typeface="Verdana" pitchFamily="34" charset="0"/>
              <a:cs typeface="Verdana" pitchFamily="34" charset="0"/>
              <a:sym typeface="Verdana" pitchFamily="34" charset="0"/>
            </a:endParaRPr>
          </a:p>
          <a:p>
            <a:pPr defTabSz="684213" eaLnBrk="1">
              <a:defRPr/>
            </a:pPr>
            <a:r>
              <a:rPr lang="en-US" sz="1500" b="1" dirty="0">
                <a:solidFill>
                  <a:schemeClr val="accent6">
                    <a:lumMod val="50000"/>
                  </a:schemeClr>
                </a:solidFill>
                <a:latin typeface="+mn-lt"/>
                <a:ea typeface="Verdana" pitchFamily="34" charset="0"/>
                <a:cs typeface="Verdana" pitchFamily="34" charset="0"/>
                <a:sym typeface="Verdana" pitchFamily="34" charset="0"/>
              </a:rPr>
              <a:t>Czech Republic</a:t>
            </a:r>
            <a:endParaRPr lang="ru-RU" sz="1500" b="1" dirty="0">
              <a:solidFill>
                <a:schemeClr val="accent6">
                  <a:lumMod val="50000"/>
                </a:schemeClr>
              </a:solidFill>
              <a:latin typeface="+mn-lt"/>
              <a:ea typeface="Verdana" pitchFamily="34" charset="0"/>
              <a:cs typeface="Verdana" pitchFamily="34" charset="0"/>
              <a:sym typeface="Verdana" pitchFamily="34" charset="0"/>
            </a:endParaRPr>
          </a:p>
        </p:txBody>
      </p:sp>
      <p:sp>
        <p:nvSpPr>
          <p:cNvPr id="8" name="Заголовок 1"/>
          <p:cNvSpPr txBox="1">
            <a:spLocks/>
          </p:cNvSpPr>
          <p:nvPr/>
        </p:nvSpPr>
        <p:spPr>
          <a:xfrm>
            <a:off x="219075" y="1722438"/>
            <a:ext cx="4711700" cy="4513262"/>
          </a:xfrm>
          <a:prstGeom prst="rect">
            <a:avLst/>
          </a:prstGeom>
        </p:spPr>
        <p:txBody>
          <a:bodyPr/>
          <a:lstStyle>
            <a:lvl1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lgn="l">
              <a:defRPr/>
            </a:pPr>
            <a:r>
              <a:rPr lang="en-US" sz="2400" b="1" kern="0" dirty="0" smtClean="0">
                <a:solidFill>
                  <a:schemeClr val="bg1"/>
                </a:solidFill>
                <a:effectLst>
                  <a:outerShdw blurRad="38100" dist="38100" dir="2700000" algn="tl">
                    <a:srgbClr val="000000">
                      <a:alpha val="43137"/>
                    </a:srgbClr>
                  </a:outerShdw>
                </a:effectLst>
                <a:latin typeface="+mn-lt"/>
              </a:rPr>
              <a:t>Being a worldwide centre for fundamental physics research,</a:t>
            </a:r>
            <a:br>
              <a:rPr lang="en-US" sz="2400" b="1" kern="0" dirty="0" smtClean="0">
                <a:solidFill>
                  <a:schemeClr val="bg1"/>
                </a:solidFill>
                <a:effectLst>
                  <a:outerShdw blurRad="38100" dist="38100" dir="2700000" algn="tl">
                    <a:srgbClr val="000000">
                      <a:alpha val="43137"/>
                    </a:srgbClr>
                  </a:outerShdw>
                </a:effectLst>
                <a:latin typeface="+mn-lt"/>
              </a:rPr>
            </a:br>
            <a:r>
              <a:rPr lang="en-US" sz="2400" b="1" kern="0" dirty="0" smtClean="0">
                <a:solidFill>
                  <a:schemeClr val="bg1"/>
                </a:solidFill>
                <a:effectLst>
                  <a:outerShdw blurRad="38100" dist="38100" dir="2700000" algn="tl">
                    <a:srgbClr val="000000">
                      <a:alpha val="43137"/>
                    </a:srgbClr>
                  </a:outerShdw>
                </a:effectLst>
                <a:latin typeface="+mn-lt"/>
              </a:rPr>
              <a:t>JINR sets ambitious goals, which assumes the corresponding high level of international cooperation and integration into the global and first of all the European research programmes,  and wide developing of the multidisciplinary research, including  innovation studies  and  also the modern advanced educational programmes.</a:t>
            </a:r>
            <a:endParaRPr lang="ru-RU" sz="2400" b="1" kern="0" dirty="0">
              <a:solidFill>
                <a:schemeClr val="bg1"/>
              </a:solidFill>
              <a:effectLst>
                <a:outerShdw blurRad="38100" dist="38100" dir="2700000" algn="tl">
                  <a:srgbClr val="000000">
                    <a:alpha val="43137"/>
                  </a:srgbClr>
                </a:outerShdw>
              </a:effectLst>
              <a:latin typeface="+mn-lt"/>
            </a:endParaRPr>
          </a:p>
        </p:txBody>
      </p:sp>
      <p:grpSp>
        <p:nvGrpSpPr>
          <p:cNvPr id="147463" name="Группа 6"/>
          <p:cNvGrpSpPr>
            <a:grpSpLocks/>
          </p:cNvGrpSpPr>
          <p:nvPr/>
        </p:nvGrpSpPr>
        <p:grpSpPr bwMode="auto">
          <a:xfrm>
            <a:off x="7110413" y="533400"/>
            <a:ext cx="4956175" cy="5170488"/>
            <a:chOff x="7110867" y="533401"/>
            <a:chExt cx="4955493" cy="5169845"/>
          </a:xfrm>
        </p:grpSpPr>
        <p:cxnSp>
          <p:nvCxnSpPr>
            <p:cNvPr id="5" name="Прямая соединительная линия 4"/>
            <p:cNvCxnSpPr/>
            <p:nvPr/>
          </p:nvCxnSpPr>
          <p:spPr>
            <a:xfrm>
              <a:off x="7460069" y="5515944"/>
              <a:ext cx="4499943" cy="0"/>
            </a:xfrm>
            <a:prstGeom prst="lin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 name="Овал 2"/>
            <p:cNvSpPr/>
            <p:nvPr/>
          </p:nvSpPr>
          <p:spPr>
            <a:xfrm>
              <a:off x="7518798" y="696894"/>
              <a:ext cx="4136456" cy="4136511"/>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5" name="Picture 9" descr="https://upload.wikimedia.org/wikipedia/commons/thumb/2/2f/Flag_of_Armenia.svg/250px-Flag_of_Armenia.svg.png"/>
            <p:cNvPicPr>
              <a:picLocks noChangeArrowheads="1"/>
            </p:cNvPicPr>
            <p:nvPr/>
          </p:nvPicPr>
          <p:blipFill>
            <a:blip r:embed="rId4"/>
            <a:srcRect/>
            <a:stretch>
              <a:fillRect/>
            </a:stretch>
          </p:blipFill>
          <p:spPr bwMode="auto">
            <a:xfrm>
              <a:off x="7560067" y="1309592"/>
              <a:ext cx="593643" cy="404762"/>
            </a:xfrm>
            <a:prstGeom prst="rect">
              <a:avLst/>
            </a:prstGeom>
            <a:ln>
              <a:noFill/>
            </a:ln>
            <a:effectLst>
              <a:outerShdw blurRad="292100" dist="139700" dir="2700000" algn="tl" rotWithShape="0">
                <a:srgbClr val="333333">
                  <a:alpha val="65000"/>
                </a:srgbClr>
              </a:outerShdw>
            </a:effectLst>
            <a:extLst/>
          </p:spPr>
        </p:pic>
        <p:pic>
          <p:nvPicPr>
            <p:cNvPr id="24" name="Рисунок 18"/>
            <p:cNvPicPr>
              <a:picLocks/>
            </p:cNvPicPr>
            <p:nvPr/>
          </p:nvPicPr>
          <p:blipFill>
            <a:blip r:embed="rId5"/>
            <a:srcRect/>
            <a:stretch>
              <a:fillRect/>
            </a:stretch>
          </p:blipFill>
          <p:spPr bwMode="auto">
            <a:xfrm>
              <a:off x="11344146" y="3249276"/>
              <a:ext cx="593643" cy="360317"/>
            </a:xfrm>
            <a:prstGeom prst="rect">
              <a:avLst/>
            </a:prstGeom>
            <a:ln>
              <a:noFill/>
            </a:ln>
            <a:effectLst>
              <a:outerShdw blurRad="292100" dist="139700" dir="2700000" algn="tl" rotWithShape="0">
                <a:srgbClr val="333333">
                  <a:alpha val="65000"/>
                </a:srgbClr>
              </a:outerShdw>
            </a:effectLst>
            <a:extLst/>
          </p:spPr>
        </p:pic>
        <p:pic>
          <p:nvPicPr>
            <p:cNvPr id="28" name="Picture 12"/>
            <p:cNvPicPr>
              <a:picLocks noChangeArrowheads="1"/>
            </p:cNvPicPr>
            <p:nvPr/>
          </p:nvPicPr>
          <p:blipFill>
            <a:blip r:embed="rId6"/>
            <a:srcRect/>
            <a:stretch>
              <a:fillRect/>
            </a:stretch>
          </p:blipFill>
          <p:spPr bwMode="auto">
            <a:xfrm>
              <a:off x="9623533" y="4587372"/>
              <a:ext cx="592057" cy="406349"/>
            </a:xfrm>
            <a:prstGeom prst="rect">
              <a:avLst/>
            </a:prstGeom>
            <a:ln>
              <a:noFill/>
            </a:ln>
            <a:effectLst>
              <a:outerShdw blurRad="292100" dist="139700" dir="2700000" algn="tl" rotWithShape="0">
                <a:srgbClr val="333333">
                  <a:alpha val="65000"/>
                </a:srgbClr>
              </a:outerShdw>
            </a:effectLst>
            <a:extLst/>
          </p:spPr>
        </p:pic>
        <p:pic>
          <p:nvPicPr>
            <p:cNvPr id="34" name="Рисунок 48"/>
            <p:cNvPicPr>
              <a:picLocks/>
            </p:cNvPicPr>
            <p:nvPr/>
          </p:nvPicPr>
          <p:blipFill>
            <a:blip r:embed="rId7"/>
            <a:srcRect/>
            <a:stretch>
              <a:fillRect/>
            </a:stretch>
          </p:blipFill>
          <p:spPr bwMode="auto">
            <a:xfrm>
              <a:off x="10374318" y="4308007"/>
              <a:ext cx="688880" cy="406349"/>
            </a:xfrm>
            <a:prstGeom prst="rect">
              <a:avLst/>
            </a:prstGeom>
            <a:ln>
              <a:noFill/>
            </a:ln>
            <a:effectLst>
              <a:outerShdw blurRad="292100" dist="139700" dir="2700000" algn="tl" rotWithShape="0">
                <a:srgbClr val="333333">
                  <a:alpha val="65000"/>
                </a:srgbClr>
              </a:outerShdw>
            </a:effectLst>
            <a:extLst/>
          </p:spPr>
        </p:pic>
        <p:pic>
          <p:nvPicPr>
            <p:cNvPr id="36" name="Picture 17"/>
            <p:cNvPicPr>
              <a:picLocks noChangeArrowheads="1"/>
            </p:cNvPicPr>
            <p:nvPr/>
          </p:nvPicPr>
          <p:blipFill>
            <a:blip r:embed="rId8"/>
            <a:srcRect/>
            <a:stretch>
              <a:fillRect/>
            </a:stretch>
          </p:blipFill>
          <p:spPr bwMode="auto">
            <a:xfrm>
              <a:off x="9755278" y="5311182"/>
              <a:ext cx="557135" cy="380953"/>
            </a:xfrm>
            <a:prstGeom prst="rect">
              <a:avLst/>
            </a:prstGeom>
            <a:ln>
              <a:noFill/>
            </a:ln>
            <a:effectLst>
              <a:outerShdw blurRad="292100" dist="139700" dir="2700000" algn="tl" rotWithShape="0">
                <a:srgbClr val="333333">
                  <a:alpha val="65000"/>
                </a:srgbClr>
              </a:outerShdw>
            </a:effectLst>
            <a:extLst/>
          </p:spPr>
        </p:pic>
        <p:pic>
          <p:nvPicPr>
            <p:cNvPr id="40" name="Рисунок 39"/>
            <p:cNvPicPr>
              <a:picLocks/>
            </p:cNvPicPr>
            <p:nvPr/>
          </p:nvPicPr>
          <p:blipFill>
            <a:blip r:embed="rId9"/>
            <a:srcRect/>
            <a:stretch>
              <a:fillRect/>
            </a:stretch>
          </p:blipFill>
          <p:spPr bwMode="auto">
            <a:xfrm>
              <a:off x="11174308" y="5314356"/>
              <a:ext cx="560310" cy="388890"/>
            </a:xfrm>
            <a:prstGeom prst="rect">
              <a:avLst/>
            </a:prstGeom>
            <a:ln>
              <a:noFill/>
            </a:ln>
            <a:effectLst>
              <a:outerShdw blurRad="292100" dist="139700" dir="2700000" algn="tl" rotWithShape="0">
                <a:srgbClr val="333333">
                  <a:alpha val="65000"/>
                </a:srgbClr>
              </a:outerShdw>
            </a:effectLst>
            <a:extLst/>
          </p:spPr>
        </p:pic>
        <p:pic>
          <p:nvPicPr>
            <p:cNvPr id="147474" name="Рисунок 4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58188" y="1433513"/>
              <a:ext cx="2474912"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Рисунок 48"/>
            <p:cNvPicPr>
              <a:picLocks noChangeAspect="1"/>
            </p:cNvPicPr>
            <p:nvPr/>
          </p:nvPicPr>
          <p:blipFill>
            <a:blip r:embed="rId11"/>
            <a:stretch>
              <a:fillRect/>
            </a:stretch>
          </p:blipFill>
          <p:spPr>
            <a:xfrm>
              <a:off x="11090181" y="1450862"/>
              <a:ext cx="557136" cy="371429"/>
            </a:xfrm>
            <a:prstGeom prst="rect">
              <a:avLst/>
            </a:prstGeom>
            <a:ln>
              <a:noFill/>
            </a:ln>
            <a:effectLst>
              <a:outerShdw blurRad="292100" dist="139700" dir="2700000" algn="tl" rotWithShape="0">
                <a:srgbClr val="333333">
                  <a:alpha val="65000"/>
                </a:srgbClr>
              </a:outerShdw>
            </a:effectLst>
          </p:spPr>
        </p:pic>
        <p:pic>
          <p:nvPicPr>
            <p:cNvPr id="51" name="Рисунок 50"/>
            <p:cNvPicPr>
              <a:picLocks noChangeAspect="1"/>
            </p:cNvPicPr>
            <p:nvPr/>
          </p:nvPicPr>
          <p:blipFill>
            <a:blip r:embed="rId12"/>
            <a:stretch>
              <a:fillRect/>
            </a:stretch>
          </p:blipFill>
          <p:spPr>
            <a:xfrm>
              <a:off x="11433034" y="2015942"/>
              <a:ext cx="544438" cy="396826"/>
            </a:xfrm>
            <a:prstGeom prst="rect">
              <a:avLst/>
            </a:prstGeom>
            <a:ln>
              <a:noFill/>
            </a:ln>
            <a:effectLst>
              <a:outerShdw blurRad="292100" dist="139700" dir="2700000" algn="tl" rotWithShape="0">
                <a:srgbClr val="333333">
                  <a:alpha val="65000"/>
                </a:srgbClr>
              </a:outerShdw>
            </a:effectLst>
          </p:spPr>
        </p:pic>
        <p:pic>
          <p:nvPicPr>
            <p:cNvPr id="53" name="Рисунок 52"/>
            <p:cNvPicPr>
              <a:picLocks noChangeAspect="1"/>
            </p:cNvPicPr>
            <p:nvPr/>
          </p:nvPicPr>
          <p:blipFill>
            <a:blip r:embed="rId13"/>
            <a:stretch>
              <a:fillRect/>
            </a:stretch>
          </p:blipFill>
          <p:spPr>
            <a:xfrm>
              <a:off x="7564830" y="3768324"/>
              <a:ext cx="604754" cy="401588"/>
            </a:xfrm>
            <a:prstGeom prst="rect">
              <a:avLst/>
            </a:prstGeom>
            <a:ln>
              <a:noFill/>
            </a:ln>
            <a:effectLst>
              <a:outerShdw blurRad="292100" dist="139700" dir="2700000" algn="tl" rotWithShape="0">
                <a:srgbClr val="333333">
                  <a:alpha val="65000"/>
                </a:srgbClr>
              </a:outerShdw>
            </a:effectLst>
          </p:spPr>
        </p:pic>
        <p:pic>
          <p:nvPicPr>
            <p:cNvPr id="54" name="Рисунок 53"/>
            <p:cNvPicPr>
              <a:picLocks noChangeAspect="1"/>
            </p:cNvPicPr>
            <p:nvPr/>
          </p:nvPicPr>
          <p:blipFill>
            <a:blip r:embed="rId14"/>
            <a:stretch>
              <a:fillRect/>
            </a:stretch>
          </p:blipFill>
          <p:spPr>
            <a:xfrm>
              <a:off x="8934653" y="533401"/>
              <a:ext cx="639675" cy="334921"/>
            </a:xfrm>
            <a:prstGeom prst="rect">
              <a:avLst/>
            </a:prstGeom>
            <a:ln>
              <a:noFill/>
            </a:ln>
            <a:effectLst>
              <a:outerShdw blurRad="292100" dist="139700" dir="2700000" algn="tl" rotWithShape="0">
                <a:srgbClr val="333333">
                  <a:alpha val="65000"/>
                </a:srgbClr>
              </a:outerShdw>
            </a:effectLst>
          </p:spPr>
        </p:pic>
        <p:pic>
          <p:nvPicPr>
            <p:cNvPr id="57" name="Рисунок 56"/>
            <p:cNvPicPr>
              <a:picLocks noChangeAspect="1"/>
            </p:cNvPicPr>
            <p:nvPr/>
          </p:nvPicPr>
          <p:blipFill>
            <a:blip r:embed="rId15"/>
            <a:stretch>
              <a:fillRect/>
            </a:stretch>
          </p:blipFill>
          <p:spPr>
            <a:xfrm>
              <a:off x="10552093" y="938164"/>
              <a:ext cx="636499" cy="349207"/>
            </a:xfrm>
            <a:prstGeom prst="rect">
              <a:avLst/>
            </a:prstGeom>
            <a:ln>
              <a:noFill/>
            </a:ln>
            <a:effectLst>
              <a:outerShdw blurRad="292100" dist="139700" dir="2700000" algn="tl" rotWithShape="0">
                <a:srgbClr val="333333">
                  <a:alpha val="65000"/>
                </a:srgbClr>
              </a:outerShdw>
            </a:effectLst>
          </p:spPr>
        </p:pic>
        <p:pic>
          <p:nvPicPr>
            <p:cNvPr id="58" name="Рисунок 57"/>
            <p:cNvPicPr>
              <a:picLocks noChangeAspect="1"/>
            </p:cNvPicPr>
            <p:nvPr/>
          </p:nvPicPr>
          <p:blipFill>
            <a:blip r:embed="rId16"/>
            <a:stretch>
              <a:fillRect/>
            </a:stretch>
          </p:blipFill>
          <p:spPr>
            <a:xfrm>
              <a:off x="10453682" y="5315944"/>
              <a:ext cx="553961" cy="380953"/>
            </a:xfrm>
            <a:prstGeom prst="rect">
              <a:avLst/>
            </a:prstGeom>
            <a:ln>
              <a:noFill/>
            </a:ln>
            <a:effectLst>
              <a:outerShdw blurRad="292100" dist="139700" dir="2700000" algn="tl" rotWithShape="0">
                <a:srgbClr val="333333">
                  <a:alpha val="65000"/>
                </a:srgbClr>
              </a:outerShdw>
            </a:effectLst>
          </p:spPr>
        </p:pic>
        <p:pic>
          <p:nvPicPr>
            <p:cNvPr id="60" name="Рисунок 59"/>
            <p:cNvPicPr>
              <a:picLocks noChangeAspect="1"/>
            </p:cNvPicPr>
            <p:nvPr/>
          </p:nvPicPr>
          <p:blipFill>
            <a:blip r:embed="rId17"/>
            <a:stretch>
              <a:fillRect/>
            </a:stretch>
          </p:blipFill>
          <p:spPr>
            <a:xfrm>
              <a:off x="11021929" y="3792134"/>
              <a:ext cx="661896" cy="347619"/>
            </a:xfrm>
            <a:prstGeom prst="rect">
              <a:avLst/>
            </a:prstGeom>
            <a:ln>
              <a:noFill/>
            </a:ln>
            <a:effectLst>
              <a:outerShdw blurRad="292100" dist="139700" dir="2700000" algn="tl" rotWithShape="0">
                <a:srgbClr val="333333">
                  <a:alpha val="65000"/>
                </a:srgbClr>
              </a:outerShdw>
            </a:effectLst>
          </p:spPr>
        </p:pic>
        <p:pic>
          <p:nvPicPr>
            <p:cNvPr id="61" name="Рисунок 60"/>
            <p:cNvPicPr>
              <a:picLocks noChangeAspect="1"/>
            </p:cNvPicPr>
            <p:nvPr/>
          </p:nvPicPr>
          <p:blipFill>
            <a:blip r:embed="rId18"/>
            <a:stretch>
              <a:fillRect/>
            </a:stretch>
          </p:blipFill>
          <p:spPr>
            <a:xfrm>
              <a:off x="11483827" y="2644513"/>
              <a:ext cx="582533" cy="331747"/>
            </a:xfrm>
            <a:prstGeom prst="rect">
              <a:avLst/>
            </a:prstGeom>
            <a:ln>
              <a:noFill/>
            </a:ln>
            <a:effectLst>
              <a:outerShdw blurRad="292100" dist="139700" dir="2700000" algn="tl" rotWithShape="0">
                <a:srgbClr val="333333">
                  <a:alpha val="65000"/>
                </a:srgbClr>
              </a:outerShdw>
            </a:effectLst>
          </p:spPr>
        </p:pic>
        <p:pic>
          <p:nvPicPr>
            <p:cNvPr id="147483" name="Рисунок 6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18022" y="828675"/>
              <a:ext cx="641109" cy="35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Рисунок 62"/>
            <p:cNvPicPr>
              <a:picLocks noChangeAspect="1"/>
            </p:cNvPicPr>
            <p:nvPr/>
          </p:nvPicPr>
          <p:blipFill>
            <a:blip r:embed="rId20"/>
            <a:stretch>
              <a:fillRect/>
            </a:stretch>
          </p:blipFill>
          <p:spPr>
            <a:xfrm>
              <a:off x="7225151" y="1917529"/>
              <a:ext cx="595230" cy="363493"/>
            </a:xfrm>
            <a:prstGeom prst="rect">
              <a:avLst/>
            </a:prstGeom>
            <a:ln>
              <a:noFill/>
            </a:ln>
            <a:effectLst>
              <a:outerShdw blurRad="292100" dist="139700" dir="2700000" algn="tl" rotWithShape="0">
                <a:srgbClr val="333333">
                  <a:alpha val="65000"/>
                </a:srgbClr>
              </a:outerShdw>
            </a:effectLst>
          </p:spPr>
        </p:pic>
        <p:pic>
          <p:nvPicPr>
            <p:cNvPr id="153602" name="Рисунок 153601"/>
            <p:cNvPicPr>
              <a:picLocks noChangeAspect="1"/>
            </p:cNvPicPr>
            <p:nvPr/>
          </p:nvPicPr>
          <p:blipFill>
            <a:blip r:embed="rId21"/>
            <a:stretch>
              <a:fillRect/>
            </a:stretch>
          </p:blipFill>
          <p:spPr>
            <a:xfrm>
              <a:off x="7110867" y="2490546"/>
              <a:ext cx="596818" cy="385714"/>
            </a:xfrm>
            <a:prstGeom prst="rect">
              <a:avLst/>
            </a:prstGeom>
            <a:ln>
              <a:noFill/>
            </a:ln>
            <a:effectLst>
              <a:outerShdw blurRad="292100" dist="139700" dir="2700000" algn="tl" rotWithShape="0">
                <a:srgbClr val="333333">
                  <a:alpha val="65000"/>
                </a:srgbClr>
              </a:outerShdw>
            </a:effectLst>
          </p:spPr>
        </p:pic>
        <p:pic>
          <p:nvPicPr>
            <p:cNvPr id="153603" name="Рисунок 153602"/>
            <p:cNvPicPr>
              <a:picLocks noChangeAspect="1"/>
            </p:cNvPicPr>
            <p:nvPr/>
          </p:nvPicPr>
          <p:blipFill>
            <a:blip r:embed="rId22"/>
            <a:stretch>
              <a:fillRect/>
            </a:stretch>
          </p:blipFill>
          <p:spPr>
            <a:xfrm>
              <a:off x="7210865" y="3154038"/>
              <a:ext cx="609516" cy="406349"/>
            </a:xfrm>
            <a:prstGeom prst="rect">
              <a:avLst/>
            </a:prstGeom>
            <a:ln>
              <a:noFill/>
            </a:ln>
            <a:effectLst>
              <a:outerShdw blurRad="292100" dist="139700" dir="2700000" algn="tl" rotWithShape="0">
                <a:srgbClr val="333333">
                  <a:alpha val="65000"/>
                </a:srgbClr>
              </a:outerShdw>
            </a:effectLst>
          </p:spPr>
        </p:pic>
        <p:pic>
          <p:nvPicPr>
            <p:cNvPr id="153605" name="Рисунок 153604"/>
            <p:cNvPicPr>
              <a:picLocks noChangeAspect="1"/>
            </p:cNvPicPr>
            <p:nvPr/>
          </p:nvPicPr>
          <p:blipFill>
            <a:blip r:embed="rId23"/>
            <a:stretch>
              <a:fillRect/>
            </a:stretch>
          </p:blipFill>
          <p:spPr>
            <a:xfrm>
              <a:off x="8012443" y="4314356"/>
              <a:ext cx="603167" cy="401588"/>
            </a:xfrm>
            <a:prstGeom prst="rect">
              <a:avLst/>
            </a:prstGeom>
            <a:ln>
              <a:noFill/>
            </a:ln>
            <a:effectLst>
              <a:outerShdw blurRad="292100" dist="139700" dir="2700000" algn="tl" rotWithShape="0">
                <a:srgbClr val="333333">
                  <a:alpha val="65000"/>
                </a:srgbClr>
              </a:outerShdw>
            </a:effectLst>
          </p:spPr>
        </p:pic>
        <p:pic>
          <p:nvPicPr>
            <p:cNvPr id="153608" name="Рисунок 153607"/>
            <p:cNvPicPr>
              <a:picLocks noChangeAspect="1"/>
            </p:cNvPicPr>
            <p:nvPr/>
          </p:nvPicPr>
          <p:blipFill>
            <a:blip r:embed="rId24"/>
            <a:stretch>
              <a:fillRect/>
            </a:stretch>
          </p:blipFill>
          <p:spPr>
            <a:xfrm>
              <a:off x="9794960" y="557211"/>
              <a:ext cx="634913" cy="380953"/>
            </a:xfrm>
            <a:prstGeom prst="rect">
              <a:avLst/>
            </a:prstGeom>
            <a:ln>
              <a:noFill/>
            </a:ln>
            <a:effectLst>
              <a:outerShdw blurRad="292100" dist="139700" dir="2700000" algn="tl" rotWithShape="0">
                <a:srgbClr val="333333">
                  <a:alpha val="65000"/>
                </a:srgbClr>
              </a:outerShdw>
            </a:effectLst>
          </p:spPr>
        </p:pic>
        <p:pic>
          <p:nvPicPr>
            <p:cNvPr id="153611" name="Рисунок 153610"/>
            <p:cNvPicPr>
              <a:picLocks noChangeAspect="1"/>
            </p:cNvPicPr>
            <p:nvPr/>
          </p:nvPicPr>
          <p:blipFill>
            <a:blip r:embed="rId25"/>
            <a:stretch>
              <a:fillRect/>
            </a:stretch>
          </p:blipFill>
          <p:spPr>
            <a:xfrm>
              <a:off x="7609273" y="5311182"/>
              <a:ext cx="566659" cy="390476"/>
            </a:xfrm>
            <a:prstGeom prst="rect">
              <a:avLst/>
            </a:prstGeom>
            <a:ln>
              <a:noFill/>
            </a:ln>
            <a:effectLst>
              <a:outerShdw blurRad="292100" dist="139700" dir="2700000" algn="tl" rotWithShape="0">
                <a:srgbClr val="333333">
                  <a:alpha val="65000"/>
                </a:srgbClr>
              </a:outerShdw>
            </a:effectLst>
          </p:spPr>
        </p:pic>
        <p:pic>
          <p:nvPicPr>
            <p:cNvPr id="155678" name="Рисунок 153611"/>
            <p:cNvPicPr>
              <a:picLocks noChangeAspect="1"/>
            </p:cNvPicPr>
            <p:nvPr/>
          </p:nvPicPr>
          <p:blipFill>
            <a:blip r:embed="rId26"/>
            <a:srcRect/>
            <a:stretch>
              <a:fillRect/>
            </a:stretch>
          </p:blipFill>
          <p:spPr bwMode="auto">
            <a:xfrm>
              <a:off x="8775925" y="4538166"/>
              <a:ext cx="625389" cy="412699"/>
            </a:xfrm>
            <a:prstGeom prst="rect">
              <a:avLst/>
            </a:prstGeom>
            <a:ln>
              <a:noFill/>
            </a:ln>
            <a:effectLst>
              <a:outerShdw blurRad="292100" dist="139700" dir="2700000" algn="tl" rotWithShape="0">
                <a:srgbClr val="333333">
                  <a:alpha val="65000"/>
                </a:srgbClr>
              </a:outerShdw>
            </a:effectLst>
            <a:extLst/>
          </p:spPr>
        </p:pic>
        <p:pic>
          <p:nvPicPr>
            <p:cNvPr id="153610" name="Рисунок 153609"/>
            <p:cNvPicPr>
              <a:picLocks noChangeAspect="1"/>
            </p:cNvPicPr>
            <p:nvPr/>
          </p:nvPicPr>
          <p:blipFill>
            <a:blip r:embed="rId27"/>
            <a:stretch>
              <a:fillRect/>
            </a:stretch>
          </p:blipFill>
          <p:spPr>
            <a:xfrm>
              <a:off x="8302915" y="5308007"/>
              <a:ext cx="580945" cy="388890"/>
            </a:xfrm>
            <a:prstGeom prst="rect">
              <a:avLst/>
            </a:prstGeom>
            <a:ln>
              <a:noFill/>
            </a:ln>
            <a:effectLst>
              <a:outerShdw blurRad="292100" dist="139700" dir="2700000" algn="tl" rotWithShape="0">
                <a:srgbClr val="333333">
                  <a:alpha val="65000"/>
                </a:srgbClr>
              </a:outerShdw>
            </a:effectLst>
          </p:spPr>
        </p:pic>
        <p:pic>
          <p:nvPicPr>
            <p:cNvPr id="153609" name="Рисунок 153608"/>
            <p:cNvPicPr>
              <a:picLocks noChangeAspect="1"/>
            </p:cNvPicPr>
            <p:nvPr/>
          </p:nvPicPr>
          <p:blipFill>
            <a:blip r:embed="rId28"/>
            <a:stretch>
              <a:fillRect/>
            </a:stretch>
          </p:blipFill>
          <p:spPr>
            <a:xfrm>
              <a:off x="9026715" y="5311182"/>
              <a:ext cx="579358" cy="384127"/>
            </a:xfrm>
            <a:prstGeom prst="rect">
              <a:avLst/>
            </a:prstGeom>
            <a:ln>
              <a:noFill/>
            </a:ln>
            <a:effectLst>
              <a:outerShdw blurRad="292100" dist="139700" dir="2700000" algn="tl" rotWithShape="0">
                <a:srgbClr val="333333">
                  <a:alpha val="65000"/>
                </a:srgbClr>
              </a:outerShdw>
            </a:effectLst>
          </p:spPr>
        </p:pic>
      </p:grpSp>
      <p:sp>
        <p:nvSpPr>
          <p:cNvPr id="26" name="Прямоугольник 25"/>
          <p:cNvSpPr/>
          <p:nvPr/>
        </p:nvSpPr>
        <p:spPr>
          <a:xfrm>
            <a:off x="5286375" y="5554663"/>
            <a:ext cx="1736725" cy="830262"/>
          </a:xfrm>
          <a:prstGeom prst="rect">
            <a:avLst/>
          </a:prstGeom>
          <a:solidFill>
            <a:srgbClr val="004D84"/>
          </a:solidFill>
        </p:spPr>
        <p:txBody>
          <a:bodyPr>
            <a:spAutoFit/>
          </a:bodyPr>
          <a:lstStyle/>
          <a:p>
            <a:pPr algn="ctr" eaLnBrk="1" hangingPunct="1">
              <a:defRPr/>
            </a:pPr>
            <a:r>
              <a:rPr lang="en-US" altLang="ru-RU" sz="1600" b="1" dirty="0">
                <a:solidFill>
                  <a:srgbClr val="FFFF00"/>
                </a:solidFill>
                <a:effectLst>
                  <a:outerShdw blurRad="38100" dist="38100" dir="2700000" algn="tl">
                    <a:srgbClr val="000000"/>
                  </a:outerShdw>
                </a:effectLst>
                <a:latin typeface="+mn-lt"/>
              </a:rPr>
              <a:t>About </a:t>
            </a:r>
            <a:r>
              <a:rPr lang="ru-RU" altLang="ru-RU" sz="1600" b="1" dirty="0">
                <a:solidFill>
                  <a:srgbClr val="FFFF00"/>
                </a:solidFill>
                <a:effectLst>
                  <a:outerShdw blurRad="38100" dist="38100" dir="2700000" algn="tl">
                    <a:srgbClr val="000000"/>
                  </a:outerShdw>
                </a:effectLst>
                <a:latin typeface="+mn-lt"/>
              </a:rPr>
              <a:t>8</a:t>
            </a:r>
            <a:r>
              <a:rPr lang="en-US" altLang="ru-RU" sz="1600" b="1" dirty="0">
                <a:solidFill>
                  <a:srgbClr val="FFFF00"/>
                </a:solidFill>
                <a:effectLst>
                  <a:outerShdw blurRad="38100" dist="38100" dir="2700000" algn="tl">
                    <a:srgbClr val="000000"/>
                  </a:outerShdw>
                </a:effectLst>
                <a:latin typeface="+mn-lt"/>
              </a:rPr>
              <a:t>00 research partners in 6</a:t>
            </a:r>
            <a:r>
              <a:rPr lang="ru-RU" altLang="ru-RU" sz="1600" b="1" dirty="0">
                <a:solidFill>
                  <a:srgbClr val="FFFF00"/>
                </a:solidFill>
                <a:effectLst>
                  <a:outerShdw blurRad="38100" dist="38100" dir="2700000" algn="tl">
                    <a:srgbClr val="000000"/>
                  </a:outerShdw>
                </a:effectLst>
                <a:latin typeface="+mn-lt"/>
              </a:rPr>
              <a:t>2</a:t>
            </a:r>
            <a:r>
              <a:rPr lang="en-US" altLang="ru-RU" sz="1600" b="1" dirty="0">
                <a:solidFill>
                  <a:srgbClr val="FFFF00"/>
                </a:solidFill>
                <a:effectLst>
                  <a:outerShdw blurRad="38100" dist="38100" dir="2700000" algn="tl">
                    <a:srgbClr val="000000"/>
                  </a:outerShdw>
                </a:effectLst>
                <a:latin typeface="+mn-lt"/>
              </a:rPr>
              <a:t> countries</a:t>
            </a:r>
            <a:endParaRPr lang="ru-RU" altLang="ru-RU" sz="1600" b="1" dirty="0">
              <a:solidFill>
                <a:srgbClr val="FFFF00"/>
              </a:solidFill>
              <a:effectLst>
                <a:outerShdw blurRad="38100" dist="38100" dir="2700000" algn="tl">
                  <a:srgbClr val="000000"/>
                </a:outerShdw>
              </a:effectLst>
              <a:latin typeface="+mn-lt"/>
            </a:endParaRPr>
          </a:p>
        </p:txBody>
      </p:sp>
      <p:sp>
        <p:nvSpPr>
          <p:cNvPr id="147465" name="TextBox 36"/>
          <p:cNvSpPr txBox="1">
            <a:spLocks noChangeArrowheads="1"/>
          </p:cNvSpPr>
          <p:nvPr/>
        </p:nvSpPr>
        <p:spPr bwMode="auto">
          <a:xfrm>
            <a:off x="749300" y="292100"/>
            <a:ext cx="215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b="1">
                <a:solidFill>
                  <a:srgbClr val="FFC000"/>
                </a:solidFill>
              </a:rPr>
              <a:t> </a:t>
            </a:r>
            <a:r>
              <a:rPr lang="en-US" altLang="ru-RU" sz="2400" b="1">
                <a:solidFill>
                  <a:srgbClr val="FFC000"/>
                </a:solidFill>
              </a:rPr>
              <a:t>1956 - 2018</a:t>
            </a:r>
            <a:endParaRPr lang="ru-RU" altLang="ru-RU" sz="2400" b="1">
              <a:solidFill>
                <a:srgbClr val="FFC000"/>
              </a:solidFill>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Рисунок 3"/>
          <p:cNvPicPr>
            <a:picLocks noChangeAspect="1"/>
          </p:cNvPicPr>
          <p:nvPr/>
        </p:nvPicPr>
        <p:blipFill>
          <a:blip r:embed="rId3">
            <a:extLst>
              <a:ext uri="{28A0092B-C50C-407E-A947-70E740481C1C}">
                <a14:useLocalDpi xmlns:a14="http://schemas.microsoft.com/office/drawing/2010/main" val="0"/>
              </a:ext>
            </a:extLst>
          </a:blip>
          <a:srcRect l="18756" t="17300" r="18158" b="4846"/>
          <a:stretch>
            <a:fillRect/>
          </a:stretch>
        </p:blipFill>
        <p:spPr bwMode="auto">
          <a:xfrm>
            <a:off x="371475" y="2836863"/>
            <a:ext cx="52546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Рисунок 4"/>
          <p:cNvPicPr>
            <a:picLocks noChangeAspect="1"/>
          </p:cNvPicPr>
          <p:nvPr/>
        </p:nvPicPr>
        <p:blipFill>
          <a:blip r:embed="rId4" cstate="print">
            <a:extLst>
              <a:ext uri="{28A0092B-C50C-407E-A947-70E740481C1C}">
                <a14:useLocalDpi xmlns:a14="http://schemas.microsoft.com/office/drawing/2010/main" val="0"/>
              </a:ext>
            </a:extLst>
          </a:blip>
          <a:srcRect l="3745" t="20816" r="2237" b="38576"/>
          <a:stretch>
            <a:fillRect/>
          </a:stretch>
        </p:blipFill>
        <p:spPr bwMode="auto">
          <a:xfrm>
            <a:off x="0" y="1382713"/>
            <a:ext cx="59182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Номер слайда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48F709-CB0F-44AA-9492-D4299173B6C5}" type="slidenum">
              <a:rPr lang="es-ES" altLang="ru-RU">
                <a:solidFill>
                  <a:schemeClr val="bg1"/>
                </a:solidFill>
              </a:rPr>
              <a:pPr/>
              <a:t>30</a:t>
            </a:fld>
            <a:endParaRPr lang="es-ES" altLang="ru-RU">
              <a:solidFill>
                <a:schemeClr val="bg1"/>
              </a:solidFill>
            </a:endParaRPr>
          </a:p>
        </p:txBody>
      </p:sp>
      <p:sp>
        <p:nvSpPr>
          <p:cNvPr id="157700" name="Заголовок 1"/>
          <p:cNvSpPr>
            <a:spLocks noGrp="1"/>
          </p:cNvSpPr>
          <p:nvPr>
            <p:ph type="title" idx="4294967295"/>
          </p:nvPr>
        </p:nvSpPr>
        <p:spPr>
          <a:xfrm>
            <a:off x="0" y="139700"/>
            <a:ext cx="12192000" cy="1206500"/>
          </a:xfrm>
          <a:solidFill>
            <a:schemeClr val="bg1">
              <a:lumMod val="85000"/>
              <a:alpha val="72000"/>
            </a:schemeClr>
          </a:solidFill>
        </p:spPr>
        <p:txBody>
          <a:bodyPr/>
          <a:lstStyle/>
          <a:p>
            <a:pPr marL="444500" algn="l">
              <a:defRPr/>
            </a:pPr>
            <a:r>
              <a:rPr lang="ru-RU"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rPr>
              <a:t>2019</a:t>
            </a:r>
            <a:r>
              <a:rPr lang="en-US"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rPr>
              <a:t> – International Year of the Periodic Table</a:t>
            </a:r>
            <a:br>
              <a:rPr lang="en-US"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rPr>
            </a:br>
            <a:r>
              <a:rPr lang="en-US"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rPr>
              <a:t>of Chemical Elements</a:t>
            </a:r>
            <a:endParaRPr lang="ru-RU" altLang="ru-RU" sz="3500" b="1" dirty="0" smtClean="0">
              <a:solidFill>
                <a:srgbClr val="C00000"/>
              </a:solidFill>
              <a:effectLst>
                <a:outerShdw blurRad="38100" dist="38100" dir="2700000" algn="tl">
                  <a:srgbClr val="000000">
                    <a:alpha val="43137"/>
                  </a:srgbClr>
                </a:outerShdw>
              </a:effectLst>
              <a:latin typeface="+mn-lt"/>
              <a:cs typeface="Calibri" panose="020F0502020204030204" pitchFamily="34" charset="0"/>
            </a:endParaRPr>
          </a:p>
        </p:txBody>
      </p:sp>
      <p:pic>
        <p:nvPicPr>
          <p:cNvPr id="174086" name="Рисунок 8"/>
          <p:cNvPicPr>
            <a:picLocks noChangeAspect="1"/>
          </p:cNvPicPr>
          <p:nvPr/>
        </p:nvPicPr>
        <p:blipFill>
          <a:blip r:embed="rId5">
            <a:extLst>
              <a:ext uri="{28A0092B-C50C-407E-A947-70E740481C1C}">
                <a14:useLocalDpi xmlns:a14="http://schemas.microsoft.com/office/drawing/2010/main" val="0"/>
              </a:ext>
            </a:extLst>
          </a:blip>
          <a:srcRect t="8292" b="1932"/>
          <a:stretch>
            <a:fillRect/>
          </a:stretch>
        </p:blipFill>
        <p:spPr bwMode="auto">
          <a:xfrm>
            <a:off x="6359525" y="3314700"/>
            <a:ext cx="55276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7" name="TextBox 9"/>
          <p:cNvSpPr txBox="1">
            <a:spLocks noChangeArrowheads="1"/>
          </p:cNvSpPr>
          <p:nvPr/>
        </p:nvSpPr>
        <p:spPr bwMode="auto">
          <a:xfrm>
            <a:off x="10120313" y="6159500"/>
            <a:ext cx="1684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i="1">
                <a:ea typeface="MS PGothic" panose="020B0600070205080204" pitchFamily="34" charset="-128"/>
              </a:rPr>
              <a:t>www.iupac.org</a:t>
            </a:r>
            <a:endParaRPr lang="ru-RU" altLang="ru-RU" i="1">
              <a:ea typeface="MS PGothic" panose="020B0600070205080204" pitchFamily="34" charset="-128"/>
            </a:endParaRPr>
          </a:p>
        </p:txBody>
      </p:sp>
      <p:cxnSp>
        <p:nvCxnSpPr>
          <p:cNvPr id="4" name="Прямая соединительная линия 3"/>
          <p:cNvCxnSpPr/>
          <p:nvPr/>
        </p:nvCxnSpPr>
        <p:spPr>
          <a:xfrm>
            <a:off x="520700" y="2717800"/>
            <a:ext cx="4978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7701" name="TextBox 7"/>
          <p:cNvSpPr txBox="1">
            <a:spLocks noChangeArrowheads="1"/>
          </p:cNvSpPr>
          <p:nvPr/>
        </p:nvSpPr>
        <p:spPr bwMode="auto">
          <a:xfrm>
            <a:off x="6400800" y="1350963"/>
            <a:ext cx="5280025" cy="1938337"/>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defRPr/>
            </a:pPr>
            <a:r>
              <a:rPr lang="en-US" altLang="ru-RU" sz="1800" b="1" dirty="0" err="1" smtClean="0">
                <a:solidFill>
                  <a:srgbClr val="FF0000"/>
                </a:solidFill>
                <a:effectLst>
                  <a:outerShdw blurRad="38100" dist="38100" dir="2700000" algn="tl">
                    <a:srgbClr val="000000">
                      <a:alpha val="43137"/>
                    </a:srgbClr>
                  </a:outerShdw>
                </a:effectLst>
                <a:latin typeface="+mn-lt"/>
              </a:rPr>
              <a:t>Dubna</a:t>
            </a:r>
            <a:r>
              <a:rPr lang="en-US" altLang="ru-RU" sz="1800" b="1" dirty="0" smtClean="0">
                <a:solidFill>
                  <a:srgbClr val="FF0000"/>
                </a:solidFill>
                <a:effectLst>
                  <a:outerShdw blurRad="38100" dist="38100" dir="2700000" algn="tl">
                    <a:srgbClr val="000000">
                      <a:alpha val="43137"/>
                    </a:srgbClr>
                  </a:outerShdw>
                </a:effectLst>
                <a:latin typeface="+mn-lt"/>
              </a:rPr>
              <a:t>, May 30-31, 2019:</a:t>
            </a:r>
          </a:p>
          <a:p>
            <a:pPr algn="ctr">
              <a:spcBef>
                <a:spcPct val="0"/>
              </a:spcBef>
              <a:buFontTx/>
              <a:buNone/>
              <a:defRPr/>
            </a:pPr>
            <a:endParaRPr lang="en-US" altLang="ru-RU" sz="1200" b="1" dirty="0" smtClean="0">
              <a:effectLst>
                <a:outerShdw blurRad="38100" dist="38100" dir="2700000" algn="tl">
                  <a:srgbClr val="000000">
                    <a:alpha val="43137"/>
                  </a:srgbClr>
                </a:outerShdw>
              </a:effectLst>
              <a:latin typeface="+mn-lt"/>
            </a:endParaRPr>
          </a:p>
          <a:p>
            <a:pPr algn="ctr">
              <a:spcBef>
                <a:spcPct val="0"/>
              </a:spcBef>
              <a:buFontTx/>
              <a:buNone/>
              <a:defRPr/>
            </a:pPr>
            <a:r>
              <a:rPr lang="en-US" altLang="ru-RU" sz="1800" b="1" dirty="0" smtClean="0">
                <a:effectLst>
                  <a:outerShdw blurRad="38100" dist="38100" dir="2700000" algn="tl">
                    <a:srgbClr val="000000">
                      <a:alpha val="43137"/>
                    </a:srgbClr>
                  </a:outerShdw>
                </a:effectLst>
                <a:latin typeface="+mn-lt"/>
              </a:rPr>
              <a:t>International symposium</a:t>
            </a:r>
            <a:br>
              <a:rPr lang="en-US" altLang="ru-RU" sz="1800" b="1" dirty="0" smtClean="0">
                <a:effectLst>
                  <a:outerShdw blurRad="38100" dist="38100" dir="2700000" algn="tl">
                    <a:srgbClr val="000000">
                      <a:alpha val="43137"/>
                    </a:srgbClr>
                  </a:outerShdw>
                </a:effectLst>
                <a:latin typeface="+mn-lt"/>
              </a:rPr>
            </a:br>
            <a:r>
              <a:rPr lang="en-US" altLang="ru-RU" sz="1800" b="1" dirty="0" smtClean="0">
                <a:effectLst>
                  <a:outerShdw blurRad="38100" dist="38100" dir="2700000" algn="tl">
                    <a:srgbClr val="000000">
                      <a:alpha val="43137"/>
                    </a:srgbClr>
                  </a:outerShdw>
                </a:effectLst>
                <a:latin typeface="+mn-lt"/>
              </a:rPr>
              <a:t>“</a:t>
            </a:r>
            <a:r>
              <a:rPr lang="en-US" altLang="ru-RU" sz="1800" b="1" i="1" dirty="0" smtClean="0">
                <a:effectLst>
                  <a:outerShdw blurRad="38100" dist="38100" dir="2700000" algn="tl">
                    <a:srgbClr val="000000">
                      <a:alpha val="43137"/>
                    </a:srgbClr>
                  </a:outerShdw>
                </a:effectLst>
                <a:latin typeface="+mn-lt"/>
              </a:rPr>
              <a:t>The present and the future of the Periodic Table</a:t>
            </a:r>
            <a:br>
              <a:rPr lang="en-US" altLang="ru-RU" sz="1800" b="1" i="1" dirty="0" smtClean="0">
                <a:effectLst>
                  <a:outerShdw blurRad="38100" dist="38100" dir="2700000" algn="tl">
                    <a:srgbClr val="000000">
                      <a:alpha val="43137"/>
                    </a:srgbClr>
                  </a:outerShdw>
                </a:effectLst>
                <a:latin typeface="+mn-lt"/>
              </a:rPr>
            </a:br>
            <a:r>
              <a:rPr lang="en-US" altLang="ru-RU" sz="1800" b="1" i="1" dirty="0" smtClean="0">
                <a:effectLst>
                  <a:outerShdw blurRad="38100" dist="38100" dir="2700000" algn="tl">
                    <a:srgbClr val="000000">
                      <a:alpha val="43137"/>
                    </a:srgbClr>
                  </a:outerShdw>
                </a:effectLst>
                <a:latin typeface="+mn-lt"/>
              </a:rPr>
              <a:t>of Chemical Elements</a:t>
            </a:r>
            <a:r>
              <a:rPr lang="en-US" altLang="ru-RU" sz="1800" b="1" dirty="0" smtClean="0">
                <a:effectLst>
                  <a:outerShdw blurRad="38100" dist="38100" dir="2700000" algn="tl">
                    <a:srgbClr val="000000">
                      <a:alpha val="43137"/>
                    </a:srgbClr>
                  </a:outerShdw>
                </a:effectLst>
                <a:latin typeface="+mn-lt"/>
              </a:rPr>
              <a:t>”</a:t>
            </a:r>
          </a:p>
          <a:p>
            <a:pPr algn="ctr">
              <a:spcBef>
                <a:spcPct val="0"/>
              </a:spcBef>
              <a:buFontTx/>
              <a:buNone/>
              <a:defRPr/>
            </a:pPr>
            <a:r>
              <a:rPr lang="en-US" altLang="ru-RU" sz="1800" b="1" i="1" dirty="0" smtClean="0">
                <a:effectLst>
                  <a:outerShdw blurRad="38100" dist="38100" dir="2700000" algn="tl">
                    <a:srgbClr val="000000">
                      <a:alpha val="43137"/>
                    </a:srgbClr>
                  </a:outerShdw>
                </a:effectLst>
                <a:latin typeface="+mn-lt"/>
              </a:rPr>
              <a:t>Co-chairmen:</a:t>
            </a:r>
            <a:br>
              <a:rPr lang="en-US" altLang="ru-RU" sz="1800" b="1" i="1" dirty="0" smtClean="0">
                <a:effectLst>
                  <a:outerShdw blurRad="38100" dist="38100" dir="2700000" algn="tl">
                    <a:srgbClr val="000000">
                      <a:alpha val="43137"/>
                    </a:srgbClr>
                  </a:outerShdw>
                </a:effectLst>
                <a:latin typeface="+mn-lt"/>
              </a:rPr>
            </a:br>
            <a:r>
              <a:rPr lang="en-US" altLang="ru-RU" sz="1800" b="1" i="1" dirty="0" smtClean="0">
                <a:effectLst>
                  <a:outerShdw blurRad="38100" dist="38100" dir="2700000" algn="tl">
                    <a:srgbClr val="000000">
                      <a:alpha val="43137"/>
                    </a:srgbClr>
                  </a:outerShdw>
                </a:effectLst>
                <a:latin typeface="+mn-lt"/>
              </a:rPr>
              <a:t>V.A. </a:t>
            </a:r>
            <a:r>
              <a:rPr lang="en-US" altLang="ru-RU" sz="1800" b="1" i="1" dirty="0" err="1" smtClean="0">
                <a:effectLst>
                  <a:outerShdw blurRad="38100" dist="38100" dir="2700000" algn="tl">
                    <a:srgbClr val="000000">
                      <a:alpha val="43137"/>
                    </a:srgbClr>
                  </a:outerShdw>
                </a:effectLst>
                <a:latin typeface="+mn-lt"/>
              </a:rPr>
              <a:t>Matveev</a:t>
            </a:r>
            <a:r>
              <a:rPr lang="en-US" altLang="ru-RU" sz="1800" b="1" i="1" dirty="0" smtClean="0">
                <a:effectLst>
                  <a:outerShdw blurRad="38100" dist="38100" dir="2700000" algn="tl">
                    <a:srgbClr val="000000">
                      <a:alpha val="43137"/>
                    </a:srgbClr>
                  </a:outerShdw>
                </a:effectLst>
                <a:latin typeface="+mn-lt"/>
              </a:rPr>
              <a:t>, </a:t>
            </a:r>
            <a:r>
              <a:rPr lang="en-US" altLang="ru-RU" sz="1800" b="1" i="1" dirty="0" err="1" smtClean="0">
                <a:effectLst>
                  <a:outerShdw blurRad="38100" dist="38100" dir="2700000" algn="tl">
                    <a:srgbClr val="000000">
                      <a:alpha val="43137"/>
                    </a:srgbClr>
                  </a:outerShdw>
                </a:effectLst>
                <a:latin typeface="+mn-lt"/>
              </a:rPr>
              <a:t>Yu.Ts</a:t>
            </a:r>
            <a:r>
              <a:rPr lang="en-US" altLang="ru-RU" sz="1800" b="1" i="1" dirty="0" smtClean="0">
                <a:effectLst>
                  <a:outerShdw blurRad="38100" dist="38100" dir="2700000" algn="tl">
                    <a:srgbClr val="000000">
                      <a:alpha val="43137"/>
                    </a:srgbClr>
                  </a:outerShdw>
                </a:effectLst>
                <a:latin typeface="+mn-lt"/>
              </a:rPr>
              <a:t>. </a:t>
            </a:r>
            <a:r>
              <a:rPr lang="en-US" altLang="ru-RU" sz="1800" b="1" i="1" dirty="0" err="1" smtClean="0">
                <a:effectLst>
                  <a:outerShdw blurRad="38100" dist="38100" dir="2700000" algn="tl">
                    <a:srgbClr val="000000">
                      <a:alpha val="43137"/>
                    </a:srgbClr>
                  </a:outerShdw>
                </a:effectLst>
                <a:latin typeface="+mn-lt"/>
              </a:rPr>
              <a:t>Oganessian</a:t>
            </a:r>
            <a:r>
              <a:rPr lang="en-US" altLang="ru-RU" sz="1800" b="1" i="1" dirty="0" smtClean="0">
                <a:effectLst>
                  <a:outerShdw blurRad="38100" dist="38100" dir="2700000" algn="tl">
                    <a:srgbClr val="000000">
                      <a:alpha val="43137"/>
                    </a:srgbClr>
                  </a:outerShdw>
                </a:effectLst>
                <a:latin typeface="+mn-lt"/>
              </a:rPr>
              <a:t>, S.N. </a:t>
            </a:r>
            <a:r>
              <a:rPr lang="en-US" altLang="ru-RU" sz="1800" b="1" i="1" dirty="0" err="1" smtClean="0">
                <a:effectLst>
                  <a:outerShdw blurRad="38100" dist="38100" dir="2700000" algn="tl">
                    <a:srgbClr val="000000">
                      <a:alpha val="43137"/>
                    </a:srgbClr>
                  </a:outerShdw>
                </a:effectLst>
                <a:latin typeface="+mn-lt"/>
              </a:rPr>
              <a:t>Dmitriev</a:t>
            </a:r>
            <a:endParaRPr lang="ru-RU" altLang="ru-RU" sz="1800" b="1" i="1" dirty="0" smtClean="0">
              <a:effectLst>
                <a:outerShdw blurRad="38100" dist="38100" dir="2700000" algn="tl">
                  <a:srgbClr val="000000">
                    <a:alpha val="43137"/>
                  </a:srgbClr>
                </a:outerShdw>
              </a:effectLst>
              <a:latin typeface="+mn-lt"/>
            </a:endParaRPr>
          </a:p>
        </p:txBody>
      </p:sp>
      <p:grpSp>
        <p:nvGrpSpPr>
          <p:cNvPr id="174090" name="Группа 11"/>
          <p:cNvGrpSpPr>
            <a:grpSpLocks/>
          </p:cNvGrpSpPr>
          <p:nvPr/>
        </p:nvGrpSpPr>
        <p:grpSpPr bwMode="auto">
          <a:xfrm>
            <a:off x="0" y="2786063"/>
            <a:ext cx="5935663" cy="3803650"/>
            <a:chOff x="0" y="2786743"/>
            <a:chExt cx="5936342" cy="3802743"/>
          </a:xfrm>
        </p:grpSpPr>
        <p:grpSp>
          <p:nvGrpSpPr>
            <p:cNvPr id="174091" name="Группа 10"/>
            <p:cNvGrpSpPr>
              <a:grpSpLocks/>
            </p:cNvGrpSpPr>
            <p:nvPr/>
          </p:nvGrpSpPr>
          <p:grpSpPr bwMode="auto">
            <a:xfrm>
              <a:off x="0" y="2786743"/>
              <a:ext cx="5704114" cy="3802743"/>
              <a:chOff x="0" y="2786743"/>
              <a:chExt cx="5704114" cy="3802743"/>
            </a:xfrm>
          </p:grpSpPr>
          <p:sp>
            <p:nvSpPr>
              <p:cNvPr id="174093" name="Прямоугольник 17"/>
              <p:cNvSpPr>
                <a:spLocks noChangeArrowheads="1"/>
              </p:cNvSpPr>
              <p:nvPr/>
            </p:nvSpPr>
            <p:spPr bwMode="auto">
              <a:xfrm>
                <a:off x="0" y="2786743"/>
                <a:ext cx="5704114" cy="3802743"/>
              </a:xfrm>
              <a:prstGeom prst="rect">
                <a:avLst/>
              </a:prstGeom>
              <a:solidFill>
                <a:schemeClr val="bg1"/>
              </a:solidFill>
              <a:ln>
                <a:noFill/>
              </a:ln>
              <a:extLst>
                <a:ext uri="{91240B29-F687-4F45-9708-019B960494DF}">
                  <a14:hiddenLine xmlns:a14="http://schemas.microsoft.com/office/drawing/2010/main" w="20637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FontTx/>
                  <a:buChar char="•"/>
                </a:pPr>
                <a:endParaRPr lang="ru-RU" altLang="ru-RU" sz="2400" b="1" i="1">
                  <a:solidFill>
                    <a:srgbClr val="FFFFFF"/>
                  </a:solidFill>
                  <a:ea typeface="MS PGothic" panose="020B0600070205080204" pitchFamily="34" charset="-128"/>
                </a:endParaRPr>
              </a:p>
            </p:txBody>
          </p:sp>
          <p:sp>
            <p:nvSpPr>
              <p:cNvPr id="174094" name="Прямоугольник 9"/>
              <p:cNvSpPr>
                <a:spLocks noChangeArrowheads="1"/>
              </p:cNvSpPr>
              <p:nvPr/>
            </p:nvSpPr>
            <p:spPr bwMode="auto">
              <a:xfrm>
                <a:off x="0" y="3294743"/>
                <a:ext cx="5588000" cy="3164113"/>
              </a:xfrm>
              <a:prstGeom prst="rect">
                <a:avLst/>
              </a:prstGeom>
              <a:gradFill rotWithShape="1">
                <a:gsLst>
                  <a:gs pos="0">
                    <a:srgbClr val="CC7095"/>
                  </a:gs>
                  <a:gs pos="42999">
                    <a:srgbClr val="AD4469"/>
                  </a:gs>
                  <a:gs pos="67999">
                    <a:srgbClr val="983A5D"/>
                  </a:gs>
                  <a:gs pos="100000">
                    <a:srgbClr val="653049"/>
                  </a:gs>
                </a:gsLst>
                <a:lin ang="0" scaled="1"/>
              </a:gradFill>
              <a:ln>
                <a:noFill/>
              </a:ln>
              <a:extLst>
                <a:ext uri="{91240B29-F687-4F45-9708-019B960494DF}">
                  <a14:hiddenLine xmlns:a14="http://schemas.microsoft.com/office/drawing/2010/main" w="20637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buFontTx/>
                  <a:buChar char="•"/>
                </a:pPr>
                <a:endParaRPr lang="ru-RU" altLang="ru-RU" sz="2400" b="1" i="1">
                  <a:solidFill>
                    <a:srgbClr val="FFFFFF"/>
                  </a:solidFill>
                  <a:ea typeface="MS PGothic" panose="020B0600070205080204" pitchFamily="34" charset="-128"/>
                </a:endParaRPr>
              </a:p>
            </p:txBody>
          </p:sp>
        </p:grpSp>
        <p:sp>
          <p:nvSpPr>
            <p:cNvPr id="174092" name="TextBox 6"/>
            <p:cNvSpPr txBox="1">
              <a:spLocks noChangeArrowheads="1"/>
            </p:cNvSpPr>
            <p:nvPr/>
          </p:nvSpPr>
          <p:spPr bwMode="auto">
            <a:xfrm>
              <a:off x="420913" y="3470374"/>
              <a:ext cx="551542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000" b="1">
                  <a:solidFill>
                    <a:schemeClr val="bg1"/>
                  </a:solidFill>
                  <a:latin typeface="Calibri" panose="020F0502020204030204" pitchFamily="34" charset="0"/>
                  <a:ea typeface="MS PGothic" panose="020B0600070205080204" pitchFamily="34" charset="-128"/>
                </a:rPr>
                <a:t>JINR Directorate invites all partners of the Institute to participate in the JINR’s events dedicated to the International Year of the Periodic Table</a:t>
              </a:r>
              <a:br>
                <a:rPr lang="en-US" altLang="ru-RU" sz="3000" b="1">
                  <a:solidFill>
                    <a:schemeClr val="bg1"/>
                  </a:solidFill>
                  <a:latin typeface="Calibri" panose="020F0502020204030204" pitchFamily="34" charset="0"/>
                  <a:ea typeface="MS PGothic" panose="020B0600070205080204" pitchFamily="34" charset="-128"/>
                </a:rPr>
              </a:br>
              <a:r>
                <a:rPr lang="en-US" altLang="ru-RU" sz="3000" b="1">
                  <a:solidFill>
                    <a:schemeClr val="bg1"/>
                  </a:solidFill>
                  <a:latin typeface="Calibri" panose="020F0502020204030204" pitchFamily="34" charset="0"/>
                  <a:ea typeface="MS PGothic" panose="020B0600070205080204" pitchFamily="34" charset="-128"/>
                </a:rPr>
                <a:t>of Chemical Elements  </a:t>
              </a:r>
              <a:endParaRPr lang="ru-RU" altLang="ru-RU" sz="3000" b="1">
                <a:solidFill>
                  <a:schemeClr val="bg1"/>
                </a:solidFill>
                <a:latin typeface="Calibri" panose="020F0502020204030204" pitchFamily="34" charset="0"/>
                <a:ea typeface="MS PGothic" panose="020B0600070205080204" pitchFamily="34" charset="-128"/>
              </a:endParaRPr>
            </a:p>
          </p:txBody>
        </p:sp>
      </p:gr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Рисунок 64"/>
          <p:cNvPicPr>
            <a:picLocks noChangeAspect="1"/>
          </p:cNvPicPr>
          <p:nvPr/>
        </p:nvPicPr>
        <p:blipFill>
          <a:blip r:embed="rId3">
            <a:extLst>
              <a:ext uri="{28A0092B-C50C-407E-A947-70E740481C1C}">
                <a14:useLocalDpi xmlns:a14="http://schemas.microsoft.com/office/drawing/2010/main" val="0"/>
              </a:ext>
            </a:extLst>
          </a:blip>
          <a:srcRect l="6049" r="5838"/>
          <a:stretch>
            <a:fillRect/>
          </a:stretch>
        </p:blipFill>
        <p:spPr bwMode="auto">
          <a:xfrm>
            <a:off x="8518525" y="915988"/>
            <a:ext cx="3278188"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1001713"/>
            <a:ext cx="28765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ая выноска 11"/>
          <p:cNvSpPr/>
          <p:nvPr/>
        </p:nvSpPr>
        <p:spPr>
          <a:xfrm>
            <a:off x="401638" y="2454275"/>
            <a:ext cx="919162" cy="587375"/>
          </a:xfrm>
          <a:prstGeom prst="wedgeRectCallout">
            <a:avLst>
              <a:gd name="adj1" fmla="val 102009"/>
              <a:gd name="adj2" fmla="val 46226"/>
            </a:avLst>
          </a:prstGeom>
          <a:solidFill>
            <a:srgbClr val="E4831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prstClr val="white"/>
                </a:solidFill>
              </a:rPr>
              <a:t>Reactor core</a:t>
            </a:r>
            <a:endParaRPr lang="ru-RU" sz="1600" b="1" dirty="0">
              <a:solidFill>
                <a:prstClr val="white"/>
              </a:solidFill>
            </a:endParaRPr>
          </a:p>
        </p:txBody>
      </p:sp>
      <p:sp>
        <p:nvSpPr>
          <p:cNvPr id="13" name="Прямоугольная выноска 12"/>
          <p:cNvSpPr/>
          <p:nvPr/>
        </p:nvSpPr>
        <p:spPr>
          <a:xfrm>
            <a:off x="261938" y="3668713"/>
            <a:ext cx="871537" cy="358775"/>
          </a:xfrm>
          <a:prstGeom prst="wedgeRectCallout">
            <a:avLst>
              <a:gd name="adj1" fmla="val 142148"/>
              <a:gd name="adj2" fmla="val -62916"/>
            </a:avLst>
          </a:prstGeom>
          <a:solidFill>
            <a:srgbClr val="E4831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prstClr val="white"/>
                </a:solidFill>
              </a:rPr>
              <a:t>DANSS</a:t>
            </a:r>
            <a:endParaRPr lang="ru-RU" sz="1600" b="1" dirty="0">
              <a:solidFill>
                <a:prstClr val="white"/>
              </a:solidFill>
            </a:endParaRPr>
          </a:p>
        </p:txBody>
      </p:sp>
      <p:sp>
        <p:nvSpPr>
          <p:cNvPr id="14" name="Прямоугольник 13"/>
          <p:cNvSpPr/>
          <p:nvPr/>
        </p:nvSpPr>
        <p:spPr>
          <a:xfrm>
            <a:off x="1908175" y="3578225"/>
            <a:ext cx="69850" cy="65088"/>
          </a:xfrm>
          <a:prstGeom prst="rect">
            <a:avLst/>
          </a:prstGeom>
          <a:solidFill>
            <a:srgbClr val="FF33CC"/>
          </a:solidFill>
          <a:ln w="31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75111" name="Рисунок 14"/>
          <p:cNvPicPr>
            <a:picLocks noChangeAspect="1"/>
          </p:cNvPicPr>
          <p:nvPr/>
        </p:nvPicPr>
        <p:blipFill>
          <a:blip r:embed="rId5">
            <a:extLst>
              <a:ext uri="{28A0092B-C50C-407E-A947-70E740481C1C}">
                <a14:useLocalDpi xmlns:a14="http://schemas.microsoft.com/office/drawing/2010/main" val="0"/>
              </a:ext>
            </a:extLst>
          </a:blip>
          <a:srcRect r="7494"/>
          <a:stretch>
            <a:fillRect/>
          </a:stretch>
        </p:blipFill>
        <p:spPr bwMode="auto">
          <a:xfrm>
            <a:off x="1706563" y="5121275"/>
            <a:ext cx="1704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1423988" y="109538"/>
            <a:ext cx="982662" cy="430212"/>
          </a:xfrm>
          <a:prstGeom prst="rect">
            <a:avLst/>
          </a:prstGeom>
        </p:spPr>
        <p:txBody>
          <a:bodyPr wrap="none">
            <a:spAutoFit/>
          </a:bodyPr>
          <a:lstStyle/>
          <a:p>
            <a:pPr algn="ctr">
              <a:defRPr/>
            </a:pPr>
            <a:r>
              <a:rPr lang="en-US" sz="2200" b="1" i="1" kern="0" dirty="0">
                <a:solidFill>
                  <a:srgbClr val="FF0000"/>
                </a:solidFill>
                <a:latin typeface="+mn-lt"/>
              </a:rPr>
              <a:t>DANSS</a:t>
            </a:r>
            <a:endParaRPr lang="ru-RU" sz="2200" b="1" i="1" kern="0" dirty="0">
              <a:solidFill>
                <a:srgbClr val="FF0000"/>
              </a:solidFill>
              <a:latin typeface="+mn-lt"/>
            </a:endParaRPr>
          </a:p>
        </p:txBody>
      </p:sp>
      <p:sp>
        <p:nvSpPr>
          <p:cNvPr id="9" name="Прямоугольник 8"/>
          <p:cNvSpPr/>
          <p:nvPr/>
        </p:nvSpPr>
        <p:spPr>
          <a:xfrm>
            <a:off x="-6350" y="450850"/>
            <a:ext cx="3760788" cy="584200"/>
          </a:xfrm>
          <a:prstGeom prst="rect">
            <a:avLst/>
          </a:prstGeom>
        </p:spPr>
        <p:txBody>
          <a:bodyPr>
            <a:spAutoFit/>
          </a:bodyPr>
          <a:lstStyle/>
          <a:p>
            <a:pPr algn="ctr">
              <a:defRPr/>
            </a:pPr>
            <a:r>
              <a:rPr lang="en-US" sz="1600" b="1" kern="0" dirty="0">
                <a:latin typeface="+mn-lt"/>
              </a:rPr>
              <a:t>Reactor monitoring and search for</a:t>
            </a:r>
            <a:br>
              <a:rPr lang="en-US" sz="1600" b="1" kern="0" dirty="0">
                <a:latin typeface="+mn-lt"/>
              </a:rPr>
            </a:br>
            <a:r>
              <a:rPr lang="en-US" sz="1600" b="1" kern="0" dirty="0">
                <a:latin typeface="+mn-lt"/>
              </a:rPr>
              <a:t>short-range neutrino oscillations</a:t>
            </a:r>
            <a:endParaRPr lang="ru-RU" sz="1600" b="1" i="1" u="sng" kern="0" dirty="0">
              <a:solidFill>
                <a:srgbClr val="FF0000"/>
              </a:solidFill>
              <a:latin typeface="+mn-lt"/>
            </a:endParaRPr>
          </a:p>
        </p:txBody>
      </p:sp>
      <p:pic>
        <p:nvPicPr>
          <p:cNvPr id="175114" name="Рисунок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7350" y="5124450"/>
            <a:ext cx="1220788"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5" name="Рисунок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475" y="5880100"/>
            <a:ext cx="127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Прямоугольник 23"/>
          <p:cNvSpPr/>
          <p:nvPr/>
        </p:nvSpPr>
        <p:spPr>
          <a:xfrm>
            <a:off x="5341938" y="482600"/>
            <a:ext cx="1311275" cy="430213"/>
          </a:xfrm>
          <a:prstGeom prst="rect">
            <a:avLst/>
          </a:prstGeom>
        </p:spPr>
        <p:txBody>
          <a:bodyPr wrap="none">
            <a:spAutoFit/>
          </a:bodyPr>
          <a:lstStyle/>
          <a:p>
            <a:pPr>
              <a:defRPr/>
            </a:pPr>
            <a:r>
              <a:rPr lang="en-US" sz="2200" b="1" i="1" dirty="0">
                <a:solidFill>
                  <a:srgbClr val="FF0000"/>
                </a:solidFill>
                <a:latin typeface="+mn-lt"/>
              </a:rPr>
              <a:t>Edelweiss</a:t>
            </a:r>
          </a:p>
        </p:txBody>
      </p:sp>
      <p:sp>
        <p:nvSpPr>
          <p:cNvPr id="25" name="Espace réservé du contenu 2"/>
          <p:cNvSpPr txBox="1">
            <a:spLocks/>
          </p:cNvSpPr>
          <p:nvPr/>
        </p:nvSpPr>
        <p:spPr bwMode="auto">
          <a:xfrm>
            <a:off x="-57150" y="4248150"/>
            <a:ext cx="3695700" cy="882650"/>
          </a:xfrm>
          <a:prstGeom prst="rect">
            <a:avLst/>
          </a:prstGeom>
          <a:noFill/>
          <a:ln>
            <a:noFill/>
          </a:ln>
          <a:effectLst/>
          <a:extLst/>
        </p:spPr>
        <p:txBody>
          <a:bodyPr/>
          <a:lstStyle>
            <a:lvl1pPr marL="342900" indent="-342900" algn="l" rtl="0" eaLnBrk="1" fontAlgn="base" hangingPunct="1">
              <a:spcBef>
                <a:spcPct val="20000"/>
              </a:spcBef>
              <a:spcAft>
                <a:spcPct val="0"/>
              </a:spcAft>
              <a:buChar char="•"/>
              <a:defRPr sz="2400" baseline="0">
                <a:solidFill>
                  <a:schemeClr val="tx1"/>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000">
                <a:solidFill>
                  <a:schemeClr val="tx1"/>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1600">
                <a:solidFill>
                  <a:schemeClr val="tx1"/>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1400">
                <a:solidFill>
                  <a:schemeClr val="tx1"/>
                </a:solidFill>
                <a:latin typeface="Calibri" pitchFamily="34" charset="0"/>
                <a:cs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indent="-165100" eaLnBrk="0" hangingPunct="0">
              <a:spcBef>
                <a:spcPts val="0"/>
              </a:spcBef>
              <a:defRPr/>
            </a:pPr>
            <a:r>
              <a:rPr lang="fr-FR" sz="1100" b="1" kern="0" dirty="0" smtClean="0">
                <a:solidFill>
                  <a:srgbClr val="000000"/>
                </a:solidFill>
                <a:latin typeface="+mn-lt"/>
                <a:cs typeface="Arial" panose="020B0604020202020204" pitchFamily="34" charset="0"/>
              </a:rPr>
              <a:t>Segmented "XY" plastic scintillator  (1 m</a:t>
            </a:r>
            <a:r>
              <a:rPr lang="fr-FR" sz="1100" b="1" kern="0" baseline="30000" dirty="0">
                <a:solidFill>
                  <a:srgbClr val="000000"/>
                </a:solidFill>
                <a:latin typeface="+mn-lt"/>
                <a:cs typeface="Arial" panose="020B0604020202020204" pitchFamily="34" charset="0"/>
              </a:rPr>
              <a:t>3</a:t>
            </a:r>
            <a:r>
              <a:rPr lang="fr-FR" sz="1100" b="1" kern="0" dirty="0">
                <a:solidFill>
                  <a:srgbClr val="000000"/>
                </a:solidFill>
                <a:latin typeface="+mn-lt"/>
                <a:cs typeface="Arial" panose="020B0604020202020204" pitchFamily="34" charset="0"/>
              </a:rPr>
              <a:t> </a:t>
            </a:r>
            <a:r>
              <a:rPr lang="ru-RU" sz="1100" b="1" kern="0" dirty="0">
                <a:solidFill>
                  <a:srgbClr val="000000"/>
                </a:solidFill>
                <a:latin typeface="+mn-lt"/>
                <a:cs typeface="Arial" panose="020B0604020202020204" pitchFamily="34" charset="0"/>
              </a:rPr>
              <a:t>=1</a:t>
            </a:r>
            <a:r>
              <a:rPr lang="en-US" sz="1100" b="1" kern="0" dirty="0">
                <a:solidFill>
                  <a:srgbClr val="000000"/>
                </a:solidFill>
                <a:latin typeface="+mn-lt"/>
                <a:cs typeface="Arial" panose="020B0604020202020204" pitchFamily="34" charset="0"/>
              </a:rPr>
              <a:t>.1 </a:t>
            </a:r>
            <a:r>
              <a:rPr lang="en-US" sz="1100" b="1" kern="0" dirty="0" err="1">
                <a:solidFill>
                  <a:srgbClr val="000000"/>
                </a:solidFill>
                <a:latin typeface="+mn-lt"/>
                <a:cs typeface="Arial" panose="020B0604020202020204" pitchFamily="34" charset="0"/>
              </a:rPr>
              <a:t>tn</a:t>
            </a:r>
            <a:r>
              <a:rPr lang="fr-FR" sz="1100" b="1" kern="0" dirty="0">
                <a:solidFill>
                  <a:srgbClr val="000000"/>
                </a:solidFill>
                <a:latin typeface="+mn-lt"/>
                <a:cs typeface="Arial" panose="020B0604020202020204" pitchFamily="34" charset="0"/>
              </a:rPr>
              <a:t>) close to the core of the Kalinin NPP reactor #</a:t>
            </a:r>
            <a:r>
              <a:rPr lang="fr-FR" sz="1100" b="1" kern="0" dirty="0" smtClean="0">
                <a:solidFill>
                  <a:srgbClr val="000000"/>
                </a:solidFill>
                <a:latin typeface="+mn-lt"/>
                <a:cs typeface="Arial" panose="020B0604020202020204" pitchFamily="34" charset="0"/>
              </a:rPr>
              <a:t>4.</a:t>
            </a:r>
            <a:endParaRPr lang="fr-FR" sz="1100" b="1" kern="0" dirty="0">
              <a:solidFill>
                <a:srgbClr val="000000"/>
              </a:solidFill>
              <a:latin typeface="+mn-lt"/>
              <a:cs typeface="Arial" panose="020B0604020202020204" pitchFamily="34" charset="0"/>
            </a:endParaRPr>
          </a:p>
          <a:p>
            <a:pPr indent="-165100" eaLnBrk="0" hangingPunct="0">
              <a:spcBef>
                <a:spcPts val="0"/>
              </a:spcBef>
              <a:defRPr/>
            </a:pPr>
            <a:r>
              <a:rPr lang="fr-FR" sz="1100" b="1" kern="0" dirty="0" smtClean="0">
                <a:solidFill>
                  <a:srgbClr val="000000"/>
                </a:solidFill>
                <a:latin typeface="+mn-lt"/>
                <a:cs typeface="Arial" panose="020B0604020202020204" pitchFamily="34" charset="0"/>
              </a:rPr>
              <a:t>3D-information </a:t>
            </a:r>
            <a:r>
              <a:rPr lang="fr-FR" sz="1100" b="1" kern="0" dirty="0">
                <a:solidFill>
                  <a:srgbClr val="000000"/>
                </a:solidFill>
                <a:latin typeface="+mn-lt"/>
                <a:cs typeface="Arial" panose="020B0604020202020204" pitchFamily="34" charset="0"/>
              </a:rPr>
              <a:t>about each </a:t>
            </a:r>
            <a:r>
              <a:rPr lang="fr-FR" sz="1100" b="1" kern="0" dirty="0" smtClean="0">
                <a:solidFill>
                  <a:srgbClr val="000000"/>
                </a:solidFill>
                <a:latin typeface="+mn-lt"/>
                <a:cs typeface="Arial" panose="020B0604020202020204" pitchFamily="34" charset="0"/>
              </a:rPr>
              <a:t>event.</a:t>
            </a:r>
            <a:endParaRPr lang="fr-FR" sz="1100" b="1" kern="0" dirty="0">
              <a:solidFill>
                <a:srgbClr val="000000"/>
              </a:solidFill>
              <a:latin typeface="+mn-lt"/>
              <a:cs typeface="Arial" panose="020B0604020202020204" pitchFamily="34" charset="0"/>
            </a:endParaRPr>
          </a:p>
          <a:p>
            <a:pPr indent="-165100" eaLnBrk="0" hangingPunct="0">
              <a:spcBef>
                <a:spcPts val="0"/>
              </a:spcBef>
              <a:defRPr/>
            </a:pPr>
            <a:r>
              <a:rPr lang="fr-FR" sz="1100" b="1" kern="0" dirty="0" smtClean="0">
                <a:solidFill>
                  <a:srgbClr val="000000"/>
                </a:solidFill>
                <a:latin typeface="+mn-lt"/>
                <a:cs typeface="Arial" panose="020B0604020202020204" pitchFamily="34" charset="0"/>
              </a:rPr>
              <a:t>Status</a:t>
            </a:r>
            <a:r>
              <a:rPr lang="fr-FR" sz="1100" b="1" kern="0" dirty="0">
                <a:solidFill>
                  <a:srgbClr val="000000"/>
                </a:solidFill>
                <a:latin typeface="+mn-lt"/>
                <a:cs typeface="Arial" panose="020B0604020202020204" pitchFamily="34" charset="0"/>
              </a:rPr>
              <a:t>: data </a:t>
            </a:r>
            <a:r>
              <a:rPr lang="fr-FR" sz="1100" b="1" kern="0" dirty="0" smtClean="0">
                <a:solidFill>
                  <a:srgbClr val="000000"/>
                </a:solidFill>
                <a:latin typeface="+mn-lt"/>
                <a:cs typeface="Arial" panose="020B0604020202020204" pitchFamily="34" charset="0"/>
              </a:rPr>
              <a:t>taking.</a:t>
            </a:r>
            <a:endParaRPr lang="fr-FR" sz="1100" b="1" kern="0" dirty="0">
              <a:solidFill>
                <a:srgbClr val="000000"/>
              </a:solidFill>
              <a:latin typeface="+mn-lt"/>
              <a:cs typeface="Arial" panose="020B0604020202020204" pitchFamily="34" charset="0"/>
            </a:endParaRPr>
          </a:p>
        </p:txBody>
      </p:sp>
      <p:pic>
        <p:nvPicPr>
          <p:cNvPr id="1751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1913" y="2052638"/>
            <a:ext cx="2732087"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9" name="Рисунок 27" descr="DSCF0483-medres.jpg"/>
          <p:cNvPicPr>
            <a:picLocks noChangeAspect="1" noChangeArrowheads="1"/>
          </p:cNvPicPr>
          <p:nvPr/>
        </p:nvPicPr>
        <p:blipFill>
          <a:blip r:embed="rId9">
            <a:extLst>
              <a:ext uri="{28A0092B-C50C-407E-A947-70E740481C1C}">
                <a14:useLocalDpi xmlns:a14="http://schemas.microsoft.com/office/drawing/2010/main" val="0"/>
              </a:ext>
            </a:extLst>
          </a:blip>
          <a:srcRect t="16321" r="4086" b="10269"/>
          <a:stretch>
            <a:fillRect/>
          </a:stretch>
        </p:blipFill>
        <p:spPr bwMode="auto">
          <a:xfrm>
            <a:off x="4046538" y="3975100"/>
            <a:ext cx="3662362"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Прямоугольник 28">
            <a:extLst/>
          </p:cNvPr>
          <p:cNvSpPr/>
          <p:nvPr/>
        </p:nvSpPr>
        <p:spPr>
          <a:xfrm>
            <a:off x="4935538" y="3968750"/>
            <a:ext cx="2849562" cy="369888"/>
          </a:xfrm>
          <a:prstGeom prst="rect">
            <a:avLst/>
          </a:prstGeom>
          <a:solidFill>
            <a:schemeClr val="bg1">
              <a:alpha val="70000"/>
            </a:schemeClr>
          </a:solidFill>
        </p:spPr>
        <p:txBody>
          <a:bodyPr>
            <a:spAutoFit/>
          </a:bodyPr>
          <a:lstStyle/>
          <a:p>
            <a:pPr algn="ctr">
              <a:defRPr/>
            </a:pPr>
            <a:r>
              <a:rPr lang="en-US" b="1" dirty="0">
                <a:solidFill>
                  <a:srgbClr val="C00000"/>
                </a:solidFill>
                <a:latin typeface="+mj-lt"/>
                <a:cs typeface="Times New Roman" pitchFamily="18" charset="0"/>
              </a:rPr>
              <a:t>EDELWEISS FID800 detectors</a:t>
            </a:r>
            <a:endParaRPr lang="ru-RU" b="1" dirty="0">
              <a:solidFill>
                <a:srgbClr val="C00000"/>
              </a:solidFill>
              <a:latin typeface="+mj-lt"/>
            </a:endParaRPr>
          </a:p>
        </p:txBody>
      </p:sp>
      <p:sp>
        <p:nvSpPr>
          <p:cNvPr id="30" name="Прямоугольник 29"/>
          <p:cNvSpPr/>
          <p:nvPr/>
        </p:nvSpPr>
        <p:spPr>
          <a:xfrm>
            <a:off x="4117975" y="819150"/>
            <a:ext cx="3632200" cy="585788"/>
          </a:xfrm>
          <a:prstGeom prst="rect">
            <a:avLst/>
          </a:prstGeom>
        </p:spPr>
        <p:txBody>
          <a:bodyPr>
            <a:spAutoFit/>
          </a:bodyPr>
          <a:lstStyle/>
          <a:p>
            <a:pPr algn="ctr">
              <a:defRPr/>
            </a:pPr>
            <a:r>
              <a:rPr lang="en-US" sz="1600" b="1" kern="0" dirty="0">
                <a:latin typeface="+mn-lt"/>
              </a:rPr>
              <a:t>Direct detection of  Dark Matter, germanium target, LSM laboratory</a:t>
            </a:r>
          </a:p>
        </p:txBody>
      </p:sp>
      <p:sp>
        <p:nvSpPr>
          <p:cNvPr id="31" name="Прямоугольник 30"/>
          <p:cNvSpPr/>
          <p:nvPr/>
        </p:nvSpPr>
        <p:spPr>
          <a:xfrm>
            <a:off x="5534025" y="4467225"/>
            <a:ext cx="2159000" cy="1108075"/>
          </a:xfrm>
          <a:prstGeom prst="rect">
            <a:avLst/>
          </a:prstGeom>
          <a:solidFill>
            <a:schemeClr val="tx1">
              <a:alpha val="49000"/>
            </a:schemeClr>
          </a:solidFill>
        </p:spPr>
        <p:txBody>
          <a:bodyPr>
            <a:spAutoFit/>
          </a:bodyPr>
          <a:lstStyle/>
          <a:p>
            <a:pPr>
              <a:defRPr/>
            </a:pPr>
            <a:r>
              <a:rPr lang="en-US" sz="1100" dirty="0">
                <a:solidFill>
                  <a:schemeClr val="bg1"/>
                </a:solidFill>
                <a:latin typeface="+mn-lt"/>
              </a:rPr>
              <a:t>In the current EDELWEISS-III phase </a:t>
            </a:r>
            <a:r>
              <a:rPr lang="en-US" sz="1100" b="1" dirty="0">
                <a:solidFill>
                  <a:schemeClr val="bg1"/>
                </a:solidFill>
                <a:latin typeface="+mn-lt"/>
              </a:rPr>
              <a:t>of the experiment novel 800-grams FID (Fully Inter-Digitized) detectors with a significantly increased </a:t>
            </a:r>
            <a:r>
              <a:rPr lang="en-US" sz="1100" b="1" dirty="0" err="1">
                <a:solidFill>
                  <a:schemeClr val="bg1"/>
                </a:solidFill>
                <a:latin typeface="+mn-lt"/>
              </a:rPr>
              <a:t>fiducial</a:t>
            </a:r>
            <a:r>
              <a:rPr lang="en-US" sz="1100" b="1" dirty="0">
                <a:solidFill>
                  <a:schemeClr val="bg1"/>
                </a:solidFill>
                <a:latin typeface="+mn-lt"/>
              </a:rPr>
              <a:t> volume were </a:t>
            </a:r>
            <a:r>
              <a:rPr lang="en-US" sz="1100" dirty="0">
                <a:solidFill>
                  <a:schemeClr val="bg1"/>
                </a:solidFill>
                <a:latin typeface="+mn-lt"/>
              </a:rPr>
              <a:t>commissioned and used. </a:t>
            </a:r>
            <a:endParaRPr lang="ru-RU" sz="1100" dirty="0">
              <a:solidFill>
                <a:schemeClr val="bg1"/>
              </a:solidFill>
              <a:latin typeface="+mn-lt"/>
            </a:endParaRPr>
          </a:p>
        </p:txBody>
      </p:sp>
      <p:sp>
        <p:nvSpPr>
          <p:cNvPr id="32" name="Прямоугольник 31"/>
          <p:cNvSpPr/>
          <p:nvPr/>
        </p:nvSpPr>
        <p:spPr>
          <a:xfrm>
            <a:off x="3994150" y="1436688"/>
            <a:ext cx="3702050" cy="600075"/>
          </a:xfrm>
          <a:prstGeom prst="rect">
            <a:avLst/>
          </a:prstGeom>
        </p:spPr>
        <p:txBody>
          <a:bodyPr>
            <a:spAutoFit/>
          </a:bodyPr>
          <a:lstStyle/>
          <a:p>
            <a:pPr algn="just">
              <a:defRPr/>
            </a:pPr>
            <a:r>
              <a:rPr lang="en-US" sz="1100" b="1" dirty="0">
                <a:solidFill>
                  <a:srgbClr val="0000CC"/>
                </a:solidFill>
                <a:latin typeface="+mn-lt"/>
                <a:cs typeface="Times New Roman" pitchFamily="18" charset="0"/>
              </a:rPr>
              <a:t>EDELWEISS-III: </a:t>
            </a:r>
            <a:r>
              <a:rPr lang="en-US" sz="1100" b="1" dirty="0">
                <a:latin typeface="+mn-lt"/>
                <a:cs typeface="Times New Roman" pitchFamily="18" charset="0"/>
              </a:rPr>
              <a:t>phase with 20 kg Ge array, detector-bolometers with Fully </a:t>
            </a:r>
            <a:r>
              <a:rPr lang="en-US" sz="1100" b="1" dirty="0" err="1">
                <a:latin typeface="+mn-lt"/>
                <a:cs typeface="Times New Roman" pitchFamily="18" charset="0"/>
              </a:rPr>
              <a:t>InterDigitized</a:t>
            </a:r>
            <a:r>
              <a:rPr lang="en-US" sz="1100" b="1" dirty="0">
                <a:latin typeface="+mn-lt"/>
                <a:cs typeface="Times New Roman" pitchFamily="18" charset="0"/>
              </a:rPr>
              <a:t> electrode design for active suppression of surface background.</a:t>
            </a:r>
          </a:p>
        </p:txBody>
      </p:sp>
      <p:sp>
        <p:nvSpPr>
          <p:cNvPr id="36" name="Прямоугольник 35"/>
          <p:cNvSpPr/>
          <p:nvPr/>
        </p:nvSpPr>
        <p:spPr>
          <a:xfrm>
            <a:off x="4003675" y="5635625"/>
            <a:ext cx="3832225" cy="600075"/>
          </a:xfrm>
          <a:prstGeom prst="rect">
            <a:avLst/>
          </a:prstGeom>
        </p:spPr>
        <p:txBody>
          <a:bodyPr>
            <a:spAutoFit/>
          </a:bodyPr>
          <a:lstStyle/>
          <a:p>
            <a:pPr algn="just">
              <a:defRPr/>
            </a:pPr>
            <a:r>
              <a:rPr lang="en-US" sz="1100" dirty="0">
                <a:latin typeface="+mn-lt"/>
                <a:cs typeface="Times New Roman" pitchFamily="18" charset="0"/>
              </a:rPr>
              <a:t>The experimental program is moving to </a:t>
            </a:r>
            <a:r>
              <a:rPr lang="en-US" sz="1100" b="1" dirty="0">
                <a:solidFill>
                  <a:srgbClr val="0000CC"/>
                </a:solidFill>
                <a:latin typeface="+mn-lt"/>
                <a:cs typeface="Times New Roman" pitchFamily="18" charset="0"/>
              </a:rPr>
              <a:t>EDELWEISS-LT</a:t>
            </a:r>
            <a:r>
              <a:rPr lang="en-US" sz="1100" b="1" dirty="0">
                <a:solidFill>
                  <a:schemeClr val="accent5">
                    <a:lumMod val="75000"/>
                  </a:schemeClr>
                </a:solidFill>
                <a:latin typeface="+mn-lt"/>
                <a:cs typeface="Times New Roman" pitchFamily="18" charset="0"/>
              </a:rPr>
              <a:t> </a:t>
            </a:r>
            <a:r>
              <a:rPr lang="en-US" sz="1100" dirty="0">
                <a:latin typeface="+mn-lt"/>
                <a:cs typeface="Times New Roman" pitchFamily="18" charset="0"/>
              </a:rPr>
              <a:t>phase, </a:t>
            </a:r>
            <a:r>
              <a:rPr lang="en-US" sz="1100" b="1" dirty="0">
                <a:latin typeface="+mn-lt"/>
                <a:cs typeface="Times New Roman" pitchFamily="18" charset="0"/>
              </a:rPr>
              <a:t>aims: Light WIMPs, ALP particles in the energy region inaccessible</a:t>
            </a:r>
            <a:r>
              <a:rPr lang="ru-RU" sz="1100" b="1" dirty="0">
                <a:latin typeface="+mn-lt"/>
                <a:cs typeface="Times New Roman" pitchFamily="18" charset="0"/>
              </a:rPr>
              <a:t> </a:t>
            </a:r>
            <a:r>
              <a:rPr lang="en-US" sz="1100" b="1" dirty="0">
                <a:latin typeface="+mn-lt"/>
                <a:cs typeface="Times New Roman" pitchFamily="18" charset="0"/>
              </a:rPr>
              <a:t>by </a:t>
            </a:r>
            <a:r>
              <a:rPr lang="en-US" sz="1100" b="1" dirty="0" err="1">
                <a:latin typeface="+mn-lt"/>
                <a:cs typeface="Times New Roman" pitchFamily="18" charset="0"/>
              </a:rPr>
              <a:t>Ar</a:t>
            </a:r>
            <a:r>
              <a:rPr lang="en-US" sz="1100" b="1" dirty="0">
                <a:latin typeface="+mn-lt"/>
                <a:cs typeface="Times New Roman" pitchFamily="18" charset="0"/>
              </a:rPr>
              <a:t>/</a:t>
            </a:r>
            <a:r>
              <a:rPr lang="en-US" sz="1100" b="1" dirty="0" err="1">
                <a:latin typeface="+mn-lt"/>
                <a:cs typeface="Times New Roman" pitchFamily="18" charset="0"/>
              </a:rPr>
              <a:t>Xe</a:t>
            </a:r>
            <a:r>
              <a:rPr lang="en-US" sz="1100" b="1" dirty="0">
                <a:latin typeface="+mn-lt"/>
                <a:cs typeface="Times New Roman" pitchFamily="18" charset="0"/>
              </a:rPr>
              <a:t>. </a:t>
            </a:r>
            <a:endParaRPr lang="ru-RU" sz="1100" b="1" dirty="0">
              <a:latin typeface="+mn-lt"/>
            </a:endParaRPr>
          </a:p>
        </p:txBody>
      </p:sp>
      <p:sp>
        <p:nvSpPr>
          <p:cNvPr id="37" name="Прямоугольник 36"/>
          <p:cNvSpPr/>
          <p:nvPr/>
        </p:nvSpPr>
        <p:spPr>
          <a:xfrm>
            <a:off x="3978275" y="2089150"/>
            <a:ext cx="1330325" cy="1108075"/>
          </a:xfrm>
          <a:prstGeom prst="rect">
            <a:avLst/>
          </a:prstGeom>
          <a:noFill/>
        </p:spPr>
        <p:txBody>
          <a:bodyPr>
            <a:spAutoFit/>
          </a:bodyPr>
          <a:lstStyle/>
          <a:p>
            <a:pPr>
              <a:defRPr/>
            </a:pPr>
            <a:r>
              <a:rPr lang="en-US" sz="1100" b="1" u="sng" dirty="0">
                <a:solidFill>
                  <a:srgbClr val="003366"/>
                </a:solidFill>
                <a:latin typeface="+mn-lt"/>
                <a:cs typeface="Times New Roman" pitchFamily="18" charset="0"/>
              </a:rPr>
              <a:t>New 2018 results:</a:t>
            </a:r>
            <a:r>
              <a:rPr lang="en-US" sz="1100" b="1" dirty="0">
                <a:solidFill>
                  <a:srgbClr val="003366"/>
                </a:solidFill>
                <a:latin typeface="+mn-lt"/>
                <a:cs typeface="Times New Roman" pitchFamily="18" charset="0"/>
              </a:rPr>
              <a:t> Previous WIMP results supple-</a:t>
            </a:r>
            <a:r>
              <a:rPr lang="en-US" sz="1100" b="1" dirty="0" err="1">
                <a:solidFill>
                  <a:srgbClr val="003366"/>
                </a:solidFill>
                <a:latin typeface="+mn-lt"/>
                <a:cs typeface="Times New Roman" pitchFamily="18" charset="0"/>
              </a:rPr>
              <a:t>mented</a:t>
            </a:r>
            <a:r>
              <a:rPr lang="en-US" sz="1100" b="1" dirty="0">
                <a:solidFill>
                  <a:srgbClr val="003366"/>
                </a:solidFill>
                <a:latin typeface="+mn-lt"/>
                <a:cs typeface="Times New Roman" pitchFamily="18" charset="0"/>
              </a:rPr>
              <a:t> by </a:t>
            </a:r>
            <a:r>
              <a:rPr lang="en-US" sz="1100" b="1" dirty="0" err="1">
                <a:solidFill>
                  <a:srgbClr val="003366"/>
                </a:solidFill>
                <a:latin typeface="+mn-lt"/>
                <a:cs typeface="Times New Roman" pitchFamily="18" charset="0"/>
              </a:rPr>
              <a:t>Axion</a:t>
            </a:r>
            <a:r>
              <a:rPr lang="en-US" sz="1100" b="1" dirty="0">
                <a:solidFill>
                  <a:srgbClr val="003366"/>
                </a:solidFill>
                <a:latin typeface="+mn-lt"/>
                <a:cs typeface="Times New Roman" pitchFamily="18" charset="0"/>
              </a:rPr>
              <a:t> Like Particles (ALP) limits</a:t>
            </a:r>
          </a:p>
        </p:txBody>
      </p:sp>
      <p:sp>
        <p:nvSpPr>
          <p:cNvPr id="38" name="Прямоугольник 37"/>
          <p:cNvSpPr/>
          <p:nvPr/>
        </p:nvSpPr>
        <p:spPr>
          <a:xfrm>
            <a:off x="3944938" y="6264275"/>
            <a:ext cx="4017962" cy="261938"/>
          </a:xfrm>
          <a:prstGeom prst="rect">
            <a:avLst/>
          </a:prstGeom>
        </p:spPr>
        <p:txBody>
          <a:bodyPr>
            <a:spAutoFit/>
          </a:bodyPr>
          <a:lstStyle/>
          <a:p>
            <a:pPr algn="just">
              <a:defRPr/>
            </a:pPr>
            <a:r>
              <a:rPr lang="en-US" sz="1100" b="1" u="sng" dirty="0">
                <a:solidFill>
                  <a:srgbClr val="003366"/>
                </a:solidFill>
                <a:latin typeface="+mn-lt"/>
                <a:cs typeface="Times New Roman" pitchFamily="18" charset="0"/>
              </a:rPr>
              <a:t>First 2018 result during R&amp;D:</a:t>
            </a:r>
            <a:r>
              <a:rPr lang="en-US" sz="1100" b="1" dirty="0">
                <a:solidFill>
                  <a:srgbClr val="003366"/>
                </a:solidFill>
                <a:latin typeface="+mn-lt"/>
                <a:cs typeface="Times New Roman" pitchFamily="18" charset="0"/>
              </a:rPr>
              <a:t> Sub-</a:t>
            </a:r>
            <a:r>
              <a:rPr lang="en-US" sz="1100" b="1" dirty="0" err="1">
                <a:solidFill>
                  <a:srgbClr val="003366"/>
                </a:solidFill>
                <a:latin typeface="+mn-lt"/>
                <a:cs typeface="Times New Roman" pitchFamily="18" charset="0"/>
              </a:rPr>
              <a:t>GeV</a:t>
            </a:r>
            <a:r>
              <a:rPr lang="en-US" sz="1100" b="1" dirty="0">
                <a:solidFill>
                  <a:srgbClr val="003366"/>
                </a:solidFill>
                <a:latin typeface="+mn-lt"/>
                <a:cs typeface="Times New Roman" pitchFamily="18" charset="0"/>
              </a:rPr>
              <a:t> WIMP limit @surface</a:t>
            </a:r>
          </a:p>
        </p:txBody>
      </p:sp>
      <p:cxnSp>
        <p:nvCxnSpPr>
          <p:cNvPr id="49" name="Прямая соединительная линия 48"/>
          <p:cNvCxnSpPr/>
          <p:nvPr/>
        </p:nvCxnSpPr>
        <p:spPr>
          <a:xfrm>
            <a:off x="8016875" y="0"/>
            <a:ext cx="0" cy="6604000"/>
          </a:xfrm>
          <a:prstGeom prst="line">
            <a:avLst/>
          </a:prstGeom>
          <a:solidFill>
            <a:schemeClr val="bg1"/>
          </a:solidFill>
          <a:ln w="85725">
            <a:solidFill>
              <a:srgbClr val="CE7810">
                <a:alpha val="21000"/>
              </a:srgb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52" name="Прямая соединительная линия 51"/>
          <p:cNvCxnSpPr/>
          <p:nvPr/>
        </p:nvCxnSpPr>
        <p:spPr>
          <a:xfrm>
            <a:off x="3775075" y="0"/>
            <a:ext cx="0" cy="6604000"/>
          </a:xfrm>
          <a:prstGeom prst="line">
            <a:avLst/>
          </a:prstGeom>
          <a:solidFill>
            <a:schemeClr val="bg1"/>
          </a:solidFill>
          <a:ln w="85725">
            <a:solidFill>
              <a:srgbClr val="CE7810">
                <a:alpha val="21000"/>
              </a:srgb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59" name="Прямоугольник 58"/>
          <p:cNvSpPr/>
          <p:nvPr/>
        </p:nvSpPr>
        <p:spPr>
          <a:xfrm>
            <a:off x="9718675" y="95250"/>
            <a:ext cx="865188" cy="430213"/>
          </a:xfrm>
          <a:prstGeom prst="rect">
            <a:avLst/>
          </a:prstGeom>
        </p:spPr>
        <p:txBody>
          <a:bodyPr wrap="none">
            <a:spAutoFit/>
          </a:bodyPr>
          <a:lstStyle/>
          <a:p>
            <a:pPr>
              <a:defRPr/>
            </a:pPr>
            <a:r>
              <a:rPr lang="en-US" sz="2200" b="1" i="1" kern="0" dirty="0" err="1">
                <a:solidFill>
                  <a:srgbClr val="FF0000"/>
                </a:solidFill>
                <a:latin typeface="+mn-lt"/>
              </a:rPr>
              <a:t>NOvA</a:t>
            </a:r>
            <a:endParaRPr lang="en-US" sz="2200" b="1" i="1" kern="0" dirty="0">
              <a:solidFill>
                <a:srgbClr val="FF0000"/>
              </a:solidFill>
              <a:latin typeface="+mn-lt"/>
            </a:endParaRPr>
          </a:p>
        </p:txBody>
      </p:sp>
      <p:sp>
        <p:nvSpPr>
          <p:cNvPr id="60" name="Прямоугольник 59"/>
          <p:cNvSpPr/>
          <p:nvPr/>
        </p:nvSpPr>
        <p:spPr>
          <a:xfrm>
            <a:off x="8582025" y="434975"/>
            <a:ext cx="3073400" cy="585788"/>
          </a:xfrm>
          <a:prstGeom prst="rect">
            <a:avLst/>
          </a:prstGeom>
        </p:spPr>
        <p:txBody>
          <a:bodyPr>
            <a:spAutoFit/>
          </a:bodyPr>
          <a:lstStyle/>
          <a:p>
            <a:pPr algn="ctr" defTabSz="457200" eaLnBrk="1" fontAlgn="auto" hangingPunct="1">
              <a:spcBef>
                <a:spcPts val="0"/>
              </a:spcBef>
              <a:spcAft>
                <a:spcPts val="0"/>
              </a:spcAft>
              <a:defRPr/>
            </a:pPr>
            <a:r>
              <a:rPr lang="en-US" sz="1600" b="1" dirty="0">
                <a:solidFill>
                  <a:srgbClr val="000000"/>
                </a:solidFill>
                <a:latin typeface="Calibri" panose="020F0502020204030204"/>
                <a:cs typeface="+mn-cs"/>
              </a:rPr>
              <a:t>Physics goals with</a:t>
            </a:r>
            <a:br>
              <a:rPr lang="en-US" sz="1600" b="1" dirty="0">
                <a:solidFill>
                  <a:srgbClr val="000000"/>
                </a:solidFill>
                <a:latin typeface="Calibri" panose="020F0502020204030204"/>
                <a:cs typeface="+mn-cs"/>
              </a:rPr>
            </a:br>
            <a:r>
              <a:rPr lang="en-US" sz="1600" b="1" dirty="0">
                <a:solidFill>
                  <a:srgbClr val="000000"/>
                </a:solidFill>
                <a:latin typeface="Calibri" panose="020F0502020204030204"/>
                <a:cs typeface="+mn-cs"/>
              </a:rPr>
              <a:t>𝜈</a:t>
            </a:r>
            <a:r>
              <a:rPr lang="en-US" sz="1600" b="1" baseline="-25000" dirty="0">
                <a:solidFill>
                  <a:srgbClr val="000000"/>
                </a:solidFill>
                <a:latin typeface="Calibri" panose="020F0502020204030204"/>
                <a:cs typeface="+mn-cs"/>
              </a:rPr>
              <a:t>𝜇 </a:t>
            </a:r>
            <a:r>
              <a:rPr lang="en-US" sz="1600" b="1" dirty="0">
                <a:solidFill>
                  <a:srgbClr val="000000"/>
                </a:solidFill>
                <a:latin typeface="Calibri" panose="020F0502020204030204"/>
                <a:cs typeface="+mn-cs"/>
              </a:rPr>
              <a:t>￫ 𝜈</a:t>
            </a:r>
            <a:r>
              <a:rPr lang="en-US" sz="1600" b="1" baseline="-25000" dirty="0">
                <a:solidFill>
                  <a:srgbClr val="000000"/>
                </a:solidFill>
                <a:latin typeface="Calibri" panose="020F0502020204030204"/>
                <a:cs typeface="+mn-cs"/>
              </a:rPr>
              <a:t>e</a:t>
            </a:r>
            <a:r>
              <a:rPr lang="en-US" sz="1600" b="1" dirty="0">
                <a:solidFill>
                  <a:srgbClr val="000000"/>
                </a:solidFill>
                <a:latin typeface="Calibri" panose="020F0502020204030204"/>
                <a:cs typeface="+mn-cs"/>
              </a:rPr>
              <a:t>/𝜈</a:t>
            </a:r>
            <a:r>
              <a:rPr lang="en-US" sz="1600" b="1" baseline="-25000" dirty="0">
                <a:solidFill>
                  <a:srgbClr val="000000"/>
                </a:solidFill>
                <a:latin typeface="Calibri" panose="020F0502020204030204"/>
                <a:cs typeface="+mn-cs"/>
              </a:rPr>
              <a:t>𝜇</a:t>
            </a:r>
            <a:r>
              <a:rPr lang="en-US" sz="1600" b="1" dirty="0">
                <a:solidFill>
                  <a:srgbClr val="000000"/>
                </a:solidFill>
                <a:latin typeface="Calibri" panose="020F0502020204030204"/>
                <a:cs typeface="+mn-cs"/>
              </a:rPr>
              <a:t> neutrino oscillation</a:t>
            </a:r>
          </a:p>
        </p:txBody>
      </p:sp>
      <p:sp>
        <p:nvSpPr>
          <p:cNvPr id="61" name="Прямоугольник 60"/>
          <p:cNvSpPr/>
          <p:nvPr/>
        </p:nvSpPr>
        <p:spPr>
          <a:xfrm>
            <a:off x="10682288" y="2960688"/>
            <a:ext cx="1347787" cy="1108075"/>
          </a:xfrm>
          <a:prstGeom prst="rect">
            <a:avLst/>
          </a:prstGeom>
          <a:solidFill>
            <a:schemeClr val="tx1">
              <a:alpha val="49000"/>
            </a:schemeClr>
          </a:solidFill>
        </p:spPr>
        <p:txBody>
          <a:bodyPr>
            <a:spAutoFit/>
          </a:bodyPr>
          <a:lstStyle/>
          <a:p>
            <a:pPr marL="88900" indent="-88900">
              <a:buFont typeface="Arial" panose="020B0604020202020204" pitchFamily="34" charset="0"/>
              <a:buChar char="•"/>
              <a:defRPr/>
            </a:pPr>
            <a:r>
              <a:rPr lang="en-US" sz="1100" b="1" dirty="0">
                <a:solidFill>
                  <a:schemeClr val="bg1"/>
                </a:solidFill>
                <a:latin typeface="+mn-lt"/>
              </a:rPr>
              <a:t>Neutrino mass hierarchy.</a:t>
            </a:r>
          </a:p>
          <a:p>
            <a:pPr marL="88900" indent="-88900">
              <a:buFont typeface="Arial" panose="020B0604020202020204" pitchFamily="34" charset="0"/>
              <a:buChar char="•"/>
              <a:defRPr/>
            </a:pPr>
            <a:r>
              <a:rPr lang="en-US" sz="1100" b="1" dirty="0">
                <a:solidFill>
                  <a:schemeClr val="bg1"/>
                </a:solidFill>
                <a:latin typeface="+mn-lt"/>
              </a:rPr>
              <a:t>CP-violation in the lepton sector?</a:t>
            </a:r>
          </a:p>
          <a:p>
            <a:pPr marL="88900" indent="-88900">
              <a:buFont typeface="Arial" panose="020B0604020202020204" pitchFamily="34" charset="0"/>
              <a:buChar char="•"/>
              <a:defRPr/>
            </a:pPr>
            <a:r>
              <a:rPr lang="en-US" sz="1100" b="1" dirty="0">
                <a:solidFill>
                  <a:schemeClr val="bg1"/>
                </a:solidFill>
                <a:latin typeface="+mn-lt"/>
              </a:rPr>
              <a:t>𝜃23 mixing angle octant.</a:t>
            </a:r>
          </a:p>
        </p:txBody>
      </p:sp>
      <p:pic>
        <p:nvPicPr>
          <p:cNvPr id="175132" name="Picture 3"/>
          <p:cNvPicPr>
            <a:picLocks noChangeAspect="1"/>
          </p:cNvPicPr>
          <p:nvPr/>
        </p:nvPicPr>
        <p:blipFill>
          <a:blip r:embed="rId10">
            <a:extLst>
              <a:ext uri="{28A0092B-C50C-407E-A947-70E740481C1C}">
                <a14:useLocalDpi xmlns:a14="http://schemas.microsoft.com/office/drawing/2010/main" val="0"/>
              </a:ext>
            </a:extLst>
          </a:blip>
          <a:srcRect r="6491"/>
          <a:stretch>
            <a:fillRect/>
          </a:stretch>
        </p:blipFill>
        <p:spPr bwMode="auto">
          <a:xfrm>
            <a:off x="8186738" y="4670425"/>
            <a:ext cx="166846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33" name="Содержимое 2"/>
          <p:cNvSpPr>
            <a:spLocks noGrp="1"/>
          </p:cNvSpPr>
          <p:nvPr>
            <p:ph idx="1"/>
          </p:nvPr>
        </p:nvSpPr>
        <p:spPr>
          <a:xfrm>
            <a:off x="9901238" y="4953000"/>
            <a:ext cx="2101850" cy="1878013"/>
          </a:xfrm>
        </p:spPr>
        <p:txBody>
          <a:bodyPr/>
          <a:lstStyle/>
          <a:p>
            <a:pPr marL="177800" indent="-142875">
              <a:spcBef>
                <a:spcPts val="200"/>
              </a:spcBef>
              <a:buFont typeface="Calibri" panose="020F0502020204030204" pitchFamily="34" charset="0"/>
              <a:buChar char="•"/>
            </a:pPr>
            <a:r>
              <a:rPr lang="en-US" altLang="ru-RU" sz="1100" b="1" smtClean="0"/>
              <a:t>Neutrino beam exposure 8.85x10</a:t>
            </a:r>
            <a:r>
              <a:rPr lang="en-US" altLang="ru-RU" sz="1100" b="1" baseline="30000" smtClean="0"/>
              <a:t>20</a:t>
            </a:r>
            <a:r>
              <a:rPr lang="en-US" altLang="ru-RU" sz="1100" b="1" smtClean="0"/>
              <a:t> POT.</a:t>
            </a:r>
          </a:p>
          <a:p>
            <a:pPr marL="177800" indent="-142875">
              <a:spcBef>
                <a:spcPts val="200"/>
              </a:spcBef>
              <a:buFont typeface="Calibri" panose="020F0502020204030204" pitchFamily="34" charset="0"/>
              <a:buChar char="•"/>
            </a:pPr>
            <a:r>
              <a:rPr lang="en-US" altLang="ru-RU" sz="1100" b="1" smtClean="0"/>
              <a:t>Antineutrino beam exposure 6.91x10</a:t>
            </a:r>
            <a:r>
              <a:rPr lang="en-US" altLang="ru-RU" sz="1100" b="1" baseline="30000" smtClean="0"/>
              <a:t>20</a:t>
            </a:r>
            <a:r>
              <a:rPr lang="en-US" altLang="ru-RU" sz="1100" b="1" smtClean="0"/>
              <a:t> POT.</a:t>
            </a:r>
          </a:p>
          <a:p>
            <a:pPr marL="177800" indent="-142875">
              <a:spcBef>
                <a:spcPts val="200"/>
              </a:spcBef>
              <a:buFont typeface="Calibri" panose="020F0502020204030204" pitchFamily="34" charset="0"/>
              <a:buChar char="•"/>
            </a:pPr>
            <a:r>
              <a:rPr lang="en-US" altLang="ru-RU" sz="1100" b="1" smtClean="0"/>
              <a:t>NOvA observes 58 events (expecting 15 bkg) in neutrino and 18 events (5.3 bkg) in antineutrino modes in the electron appearance analysis.</a:t>
            </a:r>
          </a:p>
        </p:txBody>
      </p:sp>
      <p:sp>
        <p:nvSpPr>
          <p:cNvPr id="82" name="Прямоугольник с двумя усеченными соседними углами 81"/>
          <p:cNvSpPr/>
          <p:nvPr/>
        </p:nvSpPr>
        <p:spPr>
          <a:xfrm rot="5400000">
            <a:off x="8239919" y="2651919"/>
            <a:ext cx="1528763" cy="1393825"/>
          </a:xfrm>
          <a:prstGeom prst="snip2SameRect">
            <a:avLst>
              <a:gd name="adj1" fmla="val 12465"/>
              <a:gd name="adj2" fmla="val 0"/>
            </a:avLst>
          </a:prstGeom>
          <a:solidFill>
            <a:srgbClr val="CE7810"/>
          </a:solidFill>
        </p:spPr>
        <p:txBody>
          <a:bodyPr/>
          <a:lstStyle/>
          <a:p>
            <a:pPr marL="273050" indent="-95250" defTabSz="457200" eaLnBrk="1" hangingPunct="1">
              <a:lnSpc>
                <a:spcPct val="80000"/>
              </a:lnSpc>
              <a:spcBef>
                <a:spcPts val="500"/>
              </a:spcBef>
              <a:buFont typeface="Arial"/>
              <a:buChar char="•"/>
              <a:defRPr/>
            </a:pPr>
            <a:endParaRPr lang="ru-RU" sz="1000" b="1">
              <a:solidFill>
                <a:schemeClr val="bg1"/>
              </a:solidFill>
            </a:endParaRPr>
          </a:p>
        </p:txBody>
      </p:sp>
      <p:sp>
        <p:nvSpPr>
          <p:cNvPr id="175135" name="Содержимое 2"/>
          <p:cNvSpPr txBox="1">
            <a:spLocks/>
          </p:cNvSpPr>
          <p:nvPr/>
        </p:nvSpPr>
        <p:spPr bwMode="auto">
          <a:xfrm>
            <a:off x="8301038" y="2624138"/>
            <a:ext cx="14636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ts val="500"/>
              </a:spcBef>
              <a:buFont typeface="Arial" panose="020B0604020202020204" pitchFamily="34" charset="0"/>
              <a:buNone/>
            </a:pPr>
            <a:r>
              <a:rPr lang="en-US" altLang="ru-RU" sz="900" b="1">
                <a:solidFill>
                  <a:schemeClr val="bg1"/>
                </a:solidFill>
                <a:latin typeface="Calibri" panose="020F0502020204030204" pitchFamily="34" charset="0"/>
              </a:rPr>
              <a:t>– Running Remote Operation Center at Dubna for JINR and</a:t>
            </a:r>
            <a:br>
              <a:rPr lang="en-US" altLang="ru-RU" sz="900" b="1">
                <a:solidFill>
                  <a:schemeClr val="bg1"/>
                </a:solidFill>
                <a:latin typeface="Calibri" panose="020F0502020204030204" pitchFamily="34" charset="0"/>
              </a:rPr>
            </a:br>
            <a:r>
              <a:rPr lang="en-US" altLang="ru-RU" sz="900" b="1">
                <a:solidFill>
                  <a:schemeClr val="bg1"/>
                </a:solidFill>
                <a:latin typeface="Calibri" panose="020F0502020204030204" pitchFamily="34" charset="0"/>
              </a:rPr>
              <a:t>INR members.</a:t>
            </a:r>
          </a:p>
          <a:p>
            <a:pPr eaLnBrk="1" hangingPunct="1">
              <a:lnSpc>
                <a:spcPct val="90000"/>
              </a:lnSpc>
              <a:spcBef>
                <a:spcPts val="500"/>
              </a:spcBef>
              <a:buFont typeface="Arial" panose="020B0604020202020204" pitchFamily="34" charset="0"/>
              <a:buNone/>
            </a:pPr>
            <a:r>
              <a:rPr lang="en-US" altLang="ru-RU" sz="900" b="1">
                <a:solidFill>
                  <a:schemeClr val="bg1"/>
                </a:solidFill>
                <a:latin typeface="Calibri" panose="020F0502020204030204" pitchFamily="34" charset="0"/>
              </a:rPr>
              <a:t>– NOvA test benches</a:t>
            </a:r>
            <a:br>
              <a:rPr lang="en-US" altLang="ru-RU" sz="900" b="1">
                <a:solidFill>
                  <a:schemeClr val="bg1"/>
                </a:solidFill>
                <a:latin typeface="Calibri" panose="020F0502020204030204" pitchFamily="34" charset="0"/>
              </a:rPr>
            </a:br>
            <a:r>
              <a:rPr lang="en-US" altLang="ru-RU" sz="900" b="1">
                <a:solidFill>
                  <a:schemeClr val="bg1"/>
                </a:solidFill>
                <a:latin typeface="Calibri" panose="020F0502020204030204" pitchFamily="34" charset="0"/>
              </a:rPr>
              <a:t>at JINR for detector response tuning.</a:t>
            </a:r>
          </a:p>
          <a:p>
            <a:pPr eaLnBrk="1" hangingPunct="1">
              <a:lnSpc>
                <a:spcPct val="90000"/>
              </a:lnSpc>
              <a:spcBef>
                <a:spcPts val="500"/>
              </a:spcBef>
              <a:buFont typeface="Arial" panose="020B0604020202020204" pitchFamily="34" charset="0"/>
              <a:buNone/>
            </a:pPr>
            <a:r>
              <a:rPr lang="en-US" altLang="ru-RU" sz="900" b="1">
                <a:solidFill>
                  <a:schemeClr val="bg1"/>
                </a:solidFill>
                <a:latin typeface="Calibri" panose="020F0502020204030204" pitchFamily="34" charset="0"/>
              </a:rPr>
              <a:t>– Computing resources for NOvA simulation and analysis.</a:t>
            </a:r>
            <a:endParaRPr lang="ru-RU" altLang="ru-RU" sz="900" b="1">
              <a:solidFill>
                <a:schemeClr val="bg1"/>
              </a:solidFill>
              <a:latin typeface="Calibri" panose="020F0502020204030204" pitchFamily="34" charset="0"/>
            </a:endParaRPr>
          </a:p>
        </p:txBody>
      </p:sp>
      <p:sp>
        <p:nvSpPr>
          <p:cNvPr id="175136" name="Содержимое 2"/>
          <p:cNvSpPr txBox="1">
            <a:spLocks/>
          </p:cNvSpPr>
          <p:nvPr/>
        </p:nvSpPr>
        <p:spPr bwMode="auto">
          <a:xfrm rot="-5400000">
            <a:off x="7595395" y="3171031"/>
            <a:ext cx="164306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Font typeface="Arial" panose="020B0604020202020204" pitchFamily="34" charset="0"/>
              <a:buNone/>
            </a:pPr>
            <a:r>
              <a:rPr lang="en-US" altLang="ru-RU" sz="1200" b="1">
                <a:solidFill>
                  <a:schemeClr val="bg1"/>
                </a:solidFill>
                <a:latin typeface="Calibri" panose="020F0502020204030204" pitchFamily="34" charset="0"/>
              </a:rPr>
              <a:t>JINR’s tasks in NOvA:</a:t>
            </a:r>
            <a:endParaRPr lang="ru-RU" altLang="ru-RU" sz="1200" b="1">
              <a:solidFill>
                <a:schemeClr val="bg1"/>
              </a:solidFill>
              <a:latin typeface="Calibri" panose="020F0502020204030204" pitchFamily="34" charset="0"/>
            </a:endParaRPr>
          </a:p>
        </p:txBody>
      </p:sp>
      <p:sp>
        <p:nvSpPr>
          <p:cNvPr id="175137" name="Номер слайда 8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54BED8-0E23-4F88-ACE5-118D9F740CAB}" type="slidenum">
              <a:rPr lang="es-ES" altLang="ru-RU">
                <a:solidFill>
                  <a:schemeClr val="bg1"/>
                </a:solidFill>
              </a:rPr>
              <a:pPr/>
              <a:t>31</a:t>
            </a:fld>
            <a:endParaRPr lang="es-ES" altLang="ru-RU">
              <a:solidFill>
                <a:schemeClr val="bg1"/>
              </a:solidFill>
            </a:endParaRPr>
          </a:p>
        </p:txBody>
      </p:sp>
      <p:sp>
        <p:nvSpPr>
          <p:cNvPr id="91" name="Прямоугольник 90">
            <a:extLst/>
          </p:cNvPr>
          <p:cNvSpPr/>
          <p:nvPr/>
        </p:nvSpPr>
        <p:spPr>
          <a:xfrm>
            <a:off x="4343400" y="0"/>
            <a:ext cx="3200400" cy="461963"/>
          </a:xfrm>
          <a:prstGeom prst="rect">
            <a:avLst/>
          </a:prstGeom>
          <a:solidFill>
            <a:srgbClr val="CE7810"/>
          </a:solidFill>
        </p:spPr>
        <p:txBody>
          <a:bodyPr>
            <a:spAutoFit/>
          </a:bodyPr>
          <a:lstStyle/>
          <a:p>
            <a:pPr algn="ctr">
              <a:defRPr/>
            </a:pPr>
            <a:r>
              <a:rPr lang="en-US" sz="2400" b="1" i="1" dirty="0">
                <a:solidFill>
                  <a:schemeClr val="bg1"/>
                </a:solidFill>
                <a:latin typeface="+mn-lt"/>
              </a:rPr>
              <a:t>Neutrino </a:t>
            </a:r>
            <a:r>
              <a:rPr lang="en-US" sz="2400" b="1" i="1" dirty="0" err="1">
                <a:solidFill>
                  <a:schemeClr val="bg1"/>
                </a:solidFill>
                <a:latin typeface="+mn-lt"/>
              </a:rPr>
              <a:t>programme</a:t>
            </a:r>
            <a:endParaRPr lang="en-US" sz="2400" b="1" i="1" dirty="0">
              <a:solidFill>
                <a:schemeClr val="bg1"/>
              </a:solidFill>
              <a:latin typeface="+mn-lt"/>
            </a:endParaRPr>
          </a:p>
        </p:txBody>
      </p:sp>
      <p:sp>
        <p:nvSpPr>
          <p:cNvPr id="94" name="Прямоугольник 93"/>
          <p:cNvSpPr/>
          <p:nvPr/>
        </p:nvSpPr>
        <p:spPr>
          <a:xfrm>
            <a:off x="0" y="-25400"/>
            <a:ext cx="12192000" cy="127000"/>
          </a:xfrm>
          <a:prstGeom prst="rect">
            <a:avLst/>
          </a:prstGeom>
          <a:solidFill>
            <a:srgbClr val="CE78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140" name="Прямоугольник 23"/>
          <p:cNvSpPr>
            <a:spLocks noChangeArrowheads="1"/>
          </p:cNvSpPr>
          <p:nvPr/>
        </p:nvSpPr>
        <p:spPr bwMode="auto">
          <a:xfrm>
            <a:off x="7732713" y="6159500"/>
            <a:ext cx="2322512" cy="369888"/>
          </a:xfrm>
          <a:prstGeom prst="rect">
            <a:avLst/>
          </a:prstGeom>
          <a:solidFill>
            <a:srgbClr val="C49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a:solidFill>
                  <a:schemeClr val="bg1"/>
                </a:solidFill>
                <a:ea typeface="MS PGothic" panose="020B0600070205080204" pitchFamily="34" charset="-128"/>
              </a:rPr>
              <a:t>Talk by R. Lednický</a:t>
            </a:r>
            <a:endParaRPr lang="ru-RU" altLang="ru-RU" b="1">
              <a:solidFill>
                <a:schemeClr val="bg1"/>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149130-0953-4A4E-83F8-24A2980FA0ED}" type="slidenum">
              <a:rPr lang="ru-RU" altLang="ru-RU">
                <a:solidFill>
                  <a:srgbClr val="D1EAEE"/>
                </a:solidFill>
                <a:latin typeface="Times New Roman" panose="02020603050405020304" pitchFamily="18" charset="0"/>
                <a:ea typeface="MS PGothic" panose="020B0600070205080204" pitchFamily="34" charset="-128"/>
              </a:rPr>
              <a:pPr/>
              <a:t>32</a:t>
            </a:fld>
            <a:endParaRPr lang="ru-RU" altLang="ru-RU">
              <a:solidFill>
                <a:srgbClr val="D1EAEE"/>
              </a:solidFill>
              <a:latin typeface="Times New Roman" panose="02020603050405020304" pitchFamily="18" charset="0"/>
              <a:ea typeface="MS PGothic" panose="020B0600070205080204" pitchFamily="34" charset="-128"/>
            </a:endParaRPr>
          </a:p>
        </p:txBody>
      </p:sp>
      <p:pic>
        <p:nvPicPr>
          <p:cNvPr id="176131" name="Изображение 1" descr="Снимок экрана 2018-06-12 в 23.40.5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275"/>
            <a:ext cx="1219200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Рисунок 1"/>
          <p:cNvPicPr>
            <a:picLocks noChangeAspect="1"/>
          </p:cNvPicPr>
          <p:nvPr/>
        </p:nvPicPr>
        <p:blipFill>
          <a:blip r:embed="rId3">
            <a:extLst>
              <a:ext uri="{28A0092B-C50C-407E-A947-70E740481C1C}">
                <a14:useLocalDpi xmlns:a14="http://schemas.microsoft.com/office/drawing/2010/main" val="0"/>
              </a:ext>
            </a:extLst>
          </a:blip>
          <a:srcRect t="3604" b="-47"/>
          <a:stretch>
            <a:fillRect/>
          </a:stretch>
        </p:blipFill>
        <p:spPr bwMode="auto">
          <a:xfrm>
            <a:off x="0" y="0"/>
            <a:ext cx="121920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Равнобедренный треугольник 20"/>
          <p:cNvSpPr/>
          <p:nvPr/>
        </p:nvSpPr>
        <p:spPr>
          <a:xfrm rot="3686549">
            <a:off x="2055812" y="3627438"/>
            <a:ext cx="1050925" cy="1352550"/>
          </a:xfrm>
          <a:prstGeom prst="triangle">
            <a:avLst/>
          </a:prstGeom>
          <a:solidFill>
            <a:schemeClr val="tx1">
              <a:lumMod val="75000"/>
              <a:alpha val="6900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a:solidFill>
                <a:prstClr val="white"/>
              </a:solidFill>
            </a:endParaRPr>
          </a:p>
        </p:txBody>
      </p:sp>
      <p:pic>
        <p:nvPicPr>
          <p:cNvPr id="22" name="Рисунок 21"/>
          <p:cNvPicPr>
            <a:picLocks noChangeAspect="1"/>
          </p:cNvPicPr>
          <p:nvPr/>
        </p:nvPicPr>
        <p:blipFill>
          <a:blip r:embed="rId4"/>
          <a:stretch>
            <a:fillRect/>
          </a:stretch>
        </p:blipFill>
        <p:spPr>
          <a:xfrm>
            <a:off x="3332163" y="922338"/>
            <a:ext cx="3062287" cy="1879600"/>
          </a:xfrm>
          <a:prstGeom prst="rect">
            <a:avLst/>
          </a:prstGeom>
          <a:ln w="19050">
            <a:solidFill>
              <a:schemeClr val="tx1"/>
            </a:solidFill>
          </a:ln>
          <a:effectLst>
            <a:outerShdw blurRad="50800" dist="50800" dir="5400000" algn="ctr" rotWithShape="0">
              <a:srgbClr val="000000"/>
            </a:outerShdw>
          </a:effectLst>
        </p:spPr>
      </p:pic>
      <p:sp>
        <p:nvSpPr>
          <p:cNvPr id="66" name="Rectangle 30"/>
          <p:cNvSpPr>
            <a:spLocks noChangeArrowheads="1"/>
          </p:cNvSpPr>
          <p:nvPr/>
        </p:nvSpPr>
        <p:spPr bwMode="auto">
          <a:xfrm>
            <a:off x="198438" y="893763"/>
            <a:ext cx="2998787" cy="2778125"/>
          </a:xfrm>
          <a:prstGeom prst="rect">
            <a:avLst/>
          </a:prstGeom>
          <a:solidFill>
            <a:srgbClr val="DCE6F2"/>
          </a:solidFill>
          <a:ln w="9525">
            <a:solidFill>
              <a:srgbClr val="000000"/>
            </a:solidFill>
            <a:round/>
            <a:headEnd/>
            <a:tailEnd/>
          </a:ln>
          <a:effectLst/>
          <a:extLst/>
        </p:spPr>
        <p:txBody>
          <a:bodyPr lIns="67500" tIns="37530" rIns="67500" bIns="3375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XLinSans" charset="0"/>
                <a:cs typeface="XLinSans" charset="0"/>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XLinSans" charset="0"/>
                <a:cs typeface="XLinSans" charset="0"/>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XLinSans" charset="0"/>
                <a:cs typeface="XLinSans" charset="0"/>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XLinSans" charset="0"/>
                <a:cs typeface="XLinSans" charset="0"/>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XLinSans" charset="0"/>
                <a:cs typeface="XLinSans" charset="0"/>
              </a:defRPr>
            </a:lvl5pPr>
            <a:lvl6pPr marL="2514600" indent="-228600" defTabSz="449263" fontAlgn="base" hangingPunct="0">
              <a:lnSpc>
                <a:spcPct val="10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XLinSans" charset="0"/>
                <a:cs typeface="XLinSans" charset="0"/>
              </a:defRPr>
            </a:lvl6pPr>
            <a:lvl7pPr marL="2971800" indent="-228600" defTabSz="449263" fontAlgn="base" hangingPunct="0">
              <a:lnSpc>
                <a:spcPct val="10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XLinSans" charset="0"/>
                <a:cs typeface="XLinSans" charset="0"/>
              </a:defRPr>
            </a:lvl7pPr>
            <a:lvl8pPr marL="3429000" indent="-228600" defTabSz="449263" fontAlgn="base" hangingPunct="0">
              <a:lnSpc>
                <a:spcPct val="10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XLinSans" charset="0"/>
                <a:cs typeface="XLinSans" charset="0"/>
              </a:defRPr>
            </a:lvl8pPr>
            <a:lvl9pPr marL="3886200" indent="-228600" defTabSz="449263" fontAlgn="base" hangingPunct="0">
              <a:lnSpc>
                <a:spcPct val="10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XLinSans" charset="0"/>
                <a:cs typeface="XLinSans" charset="0"/>
              </a:defRPr>
            </a:lvl9pPr>
          </a:lstStyle>
          <a:p>
            <a:pPr hangingPunct="1">
              <a:lnSpc>
                <a:spcPct val="98000"/>
              </a:lnSpc>
              <a:defRPr/>
            </a:pPr>
            <a:r>
              <a:rPr lang="en-US" altLang="ru-RU" sz="1400" b="1" u="sng" dirty="0">
                <a:solidFill>
                  <a:srgbClr val="FF0000"/>
                </a:solidFill>
                <a:latin typeface="Calibri" panose="020F0502020204030204" pitchFamily="34" charset="0"/>
              </a:rPr>
              <a:t>Central Physics Goals:</a:t>
            </a:r>
            <a:r>
              <a:rPr lang="en-US" altLang="ru-RU" sz="1400" dirty="0">
                <a:latin typeface="Calibri" panose="020F0502020204030204" pitchFamily="34" charset="0"/>
              </a:rPr>
              <a:t> </a:t>
            </a:r>
          </a:p>
          <a:p>
            <a:pPr marL="214313" indent="-214313">
              <a:lnSpc>
                <a:spcPct val="98000"/>
              </a:lnSpc>
              <a:spcBef>
                <a:spcPts val="450"/>
              </a:spcBef>
              <a:buSzPct val="45000"/>
              <a:buFont typeface="Wingdings" panose="05000000000000000000" pitchFamily="2" charset="2"/>
              <a:buChar char="Ø"/>
              <a:defRPr/>
            </a:pPr>
            <a:r>
              <a:rPr lang="en-US" altLang="ru-RU" sz="1400" dirty="0">
                <a:latin typeface="Calibri" panose="020F0502020204030204" pitchFamily="34" charset="0"/>
              </a:rPr>
              <a:t>Investigate Galactic and extragalactic neutrino “point sources” in energy range &gt; 3 </a:t>
            </a:r>
            <a:r>
              <a:rPr lang="en-US" altLang="ru-RU" sz="1400" dirty="0" err="1">
                <a:latin typeface="Calibri" panose="020F0502020204030204" pitchFamily="34" charset="0"/>
              </a:rPr>
              <a:t>TeV</a:t>
            </a:r>
            <a:endParaRPr lang="en-US" altLang="ru-RU" sz="1400" dirty="0">
              <a:latin typeface="Calibri" panose="020F0502020204030204" pitchFamily="34" charset="0"/>
            </a:endParaRPr>
          </a:p>
          <a:p>
            <a:pPr marL="214313" indent="-214313">
              <a:lnSpc>
                <a:spcPct val="98000"/>
              </a:lnSpc>
              <a:spcBef>
                <a:spcPts val="450"/>
              </a:spcBef>
              <a:buSzPct val="45000"/>
              <a:buFont typeface="Wingdings" panose="05000000000000000000" pitchFamily="2" charset="2"/>
              <a:buChar char="Ø"/>
              <a:defRPr/>
            </a:pPr>
            <a:r>
              <a:rPr lang="en-US" altLang="ru-RU" sz="1400" dirty="0">
                <a:latin typeface="Calibri" panose="020F0502020204030204" pitchFamily="34" charset="0"/>
              </a:rPr>
              <a:t>Diffuse neutrino flux – energy spectrum, local and global anisotropy, flavor content</a:t>
            </a:r>
          </a:p>
          <a:p>
            <a:pPr marL="214313" indent="-214313">
              <a:lnSpc>
                <a:spcPct val="98000"/>
              </a:lnSpc>
              <a:spcBef>
                <a:spcPts val="450"/>
              </a:spcBef>
              <a:buSzPct val="45000"/>
              <a:buFont typeface="Wingdings" panose="05000000000000000000" pitchFamily="2" charset="2"/>
              <a:buChar char="Ø"/>
              <a:defRPr/>
            </a:pPr>
            <a:r>
              <a:rPr lang="en-US" altLang="ru-RU" sz="1400" dirty="0">
                <a:latin typeface="Calibri" panose="020F0502020204030204" pitchFamily="34" charset="0"/>
              </a:rPr>
              <a:t>Transient sources (GRB, binaries, …)</a:t>
            </a:r>
          </a:p>
          <a:p>
            <a:pPr marL="214313" indent="-214313">
              <a:lnSpc>
                <a:spcPct val="98000"/>
              </a:lnSpc>
              <a:spcBef>
                <a:spcPts val="450"/>
              </a:spcBef>
              <a:buSzPct val="45000"/>
              <a:buFont typeface="Wingdings" panose="05000000000000000000" pitchFamily="2" charset="2"/>
              <a:buChar char="Ø"/>
              <a:defRPr/>
            </a:pPr>
            <a:r>
              <a:rPr lang="en-US" altLang="ru-RU" sz="1400" dirty="0">
                <a:latin typeface="Calibri" panose="020F0502020204030204" pitchFamily="34" charset="0"/>
              </a:rPr>
              <a:t>Dark matter – indirect search</a:t>
            </a:r>
          </a:p>
          <a:p>
            <a:pPr marL="214313" indent="-214313">
              <a:lnSpc>
                <a:spcPct val="98000"/>
              </a:lnSpc>
              <a:spcBef>
                <a:spcPts val="450"/>
              </a:spcBef>
              <a:buSzPct val="45000"/>
              <a:buFont typeface="Wingdings" panose="05000000000000000000" pitchFamily="2" charset="2"/>
              <a:buChar char="Ø"/>
              <a:defRPr/>
            </a:pPr>
            <a:r>
              <a:rPr lang="en-US" altLang="ru-RU" sz="1400" dirty="0">
                <a:latin typeface="Calibri" panose="020F0502020204030204" pitchFamily="34" charset="0"/>
              </a:rPr>
              <a:t>Exotic particles – monopoles, Q-balls, </a:t>
            </a:r>
            <a:r>
              <a:rPr lang="en-US" altLang="ru-RU" sz="1400" dirty="0" err="1">
                <a:latin typeface="Calibri" panose="020F0502020204030204" pitchFamily="34" charset="0"/>
              </a:rPr>
              <a:t>nuclearites</a:t>
            </a:r>
            <a:r>
              <a:rPr lang="en-US" altLang="ru-RU" sz="1400" dirty="0">
                <a:latin typeface="Calibri" panose="020F0502020204030204" pitchFamily="34" charset="0"/>
              </a:rPr>
              <a:t>, …</a:t>
            </a:r>
          </a:p>
          <a:p>
            <a:pPr hangingPunct="1">
              <a:lnSpc>
                <a:spcPct val="98000"/>
              </a:lnSpc>
              <a:defRPr/>
            </a:pPr>
            <a:endParaRPr lang="ru-RU" altLang="ru-RU" sz="1200" dirty="0">
              <a:latin typeface="Calibri" panose="020F0502020204030204" pitchFamily="34" charset="0"/>
            </a:endParaRPr>
          </a:p>
        </p:txBody>
      </p:sp>
      <p:pic>
        <p:nvPicPr>
          <p:cNvPr id="177158"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37325" y="901700"/>
            <a:ext cx="54419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9"/>
          <p:cNvPicPr>
            <a:picLocks noChangeAspect="1"/>
          </p:cNvPicPr>
          <p:nvPr/>
        </p:nvPicPr>
        <p:blipFill>
          <a:blip r:embed="rId6"/>
          <a:stretch>
            <a:fillRect/>
          </a:stretch>
        </p:blipFill>
        <p:spPr>
          <a:xfrm>
            <a:off x="211138" y="4100513"/>
            <a:ext cx="2085975" cy="1984375"/>
          </a:xfrm>
          <a:prstGeom prst="rect">
            <a:avLst/>
          </a:prstGeom>
          <a:ln w="19050">
            <a:solidFill>
              <a:schemeClr val="tx1"/>
            </a:solidFill>
          </a:ln>
          <a:effectLst>
            <a:outerShdw blurRad="50800" dist="38100" dir="2700000" algn="tl" rotWithShape="0">
              <a:prstClr val="black">
                <a:alpha val="40000"/>
              </a:prstClr>
            </a:outerShdw>
          </a:effectLst>
        </p:spPr>
      </p:pic>
      <p:pic>
        <p:nvPicPr>
          <p:cNvPr id="177160" name="Рисунок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9875" y="5281613"/>
            <a:ext cx="34194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1" name="Рисунок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50463" y="5280025"/>
            <a:ext cx="20097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Прямоугольник 22">
            <a:extLst/>
          </p:cNvPr>
          <p:cNvSpPr/>
          <p:nvPr/>
        </p:nvSpPr>
        <p:spPr>
          <a:xfrm>
            <a:off x="1711325" y="49213"/>
            <a:ext cx="9001125" cy="708025"/>
          </a:xfrm>
          <a:prstGeom prst="rect">
            <a:avLst/>
          </a:prstGeom>
        </p:spPr>
        <p:txBody>
          <a:bodyPr wrap="none">
            <a:spAutoFit/>
          </a:bodyPr>
          <a:lstStyle/>
          <a:p>
            <a:pPr>
              <a:defRPr/>
            </a:pPr>
            <a:r>
              <a:rPr lang="en-US" sz="4000" b="1" i="1" dirty="0">
                <a:solidFill>
                  <a:srgbClr val="FFFF00"/>
                </a:solidFill>
                <a:effectLst>
                  <a:outerShdw blurRad="38100" dist="38100" dir="2700000" algn="tl">
                    <a:srgbClr val="000000">
                      <a:alpha val="43137"/>
                    </a:srgbClr>
                  </a:outerShdw>
                </a:effectLst>
                <a:latin typeface="+mj-lt"/>
              </a:rPr>
              <a:t>Neutrino </a:t>
            </a:r>
            <a:r>
              <a:rPr lang="en-US" sz="4000" b="1" i="1" dirty="0" err="1">
                <a:solidFill>
                  <a:srgbClr val="FFFF00"/>
                </a:solidFill>
                <a:effectLst>
                  <a:outerShdw blurRad="38100" dist="38100" dir="2700000" algn="tl">
                    <a:srgbClr val="000000">
                      <a:alpha val="43137"/>
                    </a:srgbClr>
                  </a:outerShdw>
                </a:effectLst>
                <a:latin typeface="+mj-lt"/>
              </a:rPr>
              <a:t>programme</a:t>
            </a:r>
            <a:r>
              <a:rPr lang="en-US" sz="4000" b="1" i="1" dirty="0">
                <a:solidFill>
                  <a:srgbClr val="FFFF00"/>
                </a:solidFill>
                <a:effectLst>
                  <a:outerShdw blurRad="38100" dist="38100" dir="2700000" algn="tl">
                    <a:srgbClr val="000000">
                      <a:alpha val="43137"/>
                    </a:srgbClr>
                  </a:outerShdw>
                </a:effectLst>
                <a:latin typeface="+mj-lt"/>
              </a:rPr>
              <a:t>: Baikal-GVD Project</a:t>
            </a:r>
          </a:p>
        </p:txBody>
      </p:sp>
      <p:sp>
        <p:nvSpPr>
          <p:cNvPr id="9" name="Прямоугольник 8"/>
          <p:cNvSpPr/>
          <p:nvPr/>
        </p:nvSpPr>
        <p:spPr>
          <a:xfrm>
            <a:off x="4175125" y="950913"/>
            <a:ext cx="1449388" cy="369887"/>
          </a:xfrm>
          <a:prstGeom prst="rect">
            <a:avLst/>
          </a:prstGeom>
        </p:spPr>
        <p:txBody>
          <a:bodyPr wrap="none">
            <a:spAutoFit/>
          </a:bodyPr>
          <a:lstStyle/>
          <a:p>
            <a:pPr>
              <a:defRPr/>
            </a:pPr>
            <a:r>
              <a:rPr lang="ru-RU" b="1" dirty="0" err="1">
                <a:solidFill>
                  <a:schemeClr val="bg1"/>
                </a:solidFill>
                <a:latin typeface="+mj-lt"/>
              </a:rPr>
              <a:t>Shore</a:t>
            </a:r>
            <a:r>
              <a:rPr lang="ru-RU" b="1" dirty="0">
                <a:solidFill>
                  <a:schemeClr val="bg1"/>
                </a:solidFill>
                <a:latin typeface="+mj-lt"/>
              </a:rPr>
              <a:t> </a:t>
            </a:r>
            <a:r>
              <a:rPr lang="ru-RU" b="1" dirty="0" err="1">
                <a:solidFill>
                  <a:schemeClr val="bg1"/>
                </a:solidFill>
                <a:latin typeface="+mj-lt"/>
              </a:rPr>
              <a:t>station</a:t>
            </a:r>
            <a:endParaRPr lang="ru-RU" b="1" dirty="0">
              <a:solidFill>
                <a:schemeClr val="bg1"/>
              </a:solidFill>
              <a:latin typeface="+mj-lt"/>
            </a:endParaRPr>
          </a:p>
        </p:txBody>
      </p:sp>
      <p:grpSp>
        <p:nvGrpSpPr>
          <p:cNvPr id="177164" name="Группа 24"/>
          <p:cNvGrpSpPr>
            <a:grpSpLocks/>
          </p:cNvGrpSpPr>
          <p:nvPr/>
        </p:nvGrpSpPr>
        <p:grpSpPr bwMode="auto">
          <a:xfrm>
            <a:off x="3149600" y="4083050"/>
            <a:ext cx="3400425" cy="2478088"/>
            <a:chOff x="2326386" y="4122958"/>
            <a:chExt cx="2590740" cy="1887227"/>
          </a:xfrm>
        </p:grpSpPr>
        <p:pic>
          <p:nvPicPr>
            <p:cNvPr id="177167" name="Рисунок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26386" y="4122958"/>
              <a:ext cx="2590740" cy="188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7168" name="Группа 26"/>
            <p:cNvGrpSpPr>
              <a:grpSpLocks/>
            </p:cNvGrpSpPr>
            <p:nvPr/>
          </p:nvGrpSpPr>
          <p:grpSpPr bwMode="auto">
            <a:xfrm>
              <a:off x="4348281" y="4209471"/>
              <a:ext cx="531294" cy="1756123"/>
              <a:chOff x="6805180" y="-223361"/>
              <a:chExt cx="1599437" cy="5837630"/>
            </a:xfrm>
          </p:grpSpPr>
          <p:pic>
            <p:nvPicPr>
              <p:cNvPr id="177169" name="Рисунок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05180" y="418760"/>
                <a:ext cx="609404" cy="244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70" name="Рисунок 28"/>
              <p:cNvPicPr>
                <a:picLocks noChangeAspect="1"/>
              </p:cNvPicPr>
              <p:nvPr/>
            </p:nvPicPr>
            <p:blipFill>
              <a:blip r:embed="rId11">
                <a:extLst>
                  <a:ext uri="{28A0092B-C50C-407E-A947-70E740481C1C}">
                    <a14:useLocalDpi xmlns:a14="http://schemas.microsoft.com/office/drawing/2010/main" val="0"/>
                  </a:ext>
                </a:extLst>
              </a:blip>
              <a:srcRect l="1462" t="27765" r="2036" b="27765"/>
              <a:stretch>
                <a:fillRect/>
              </a:stretch>
            </p:blipFill>
            <p:spPr bwMode="auto">
              <a:xfrm rot="-5400000">
                <a:off x="5825461" y="4132947"/>
                <a:ext cx="2568844" cy="39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rot="16200000">
                <a:off x="6688001" y="850719"/>
                <a:ext cx="2789089" cy="644481"/>
              </a:xfrm>
              <a:prstGeom prst="rect">
                <a:avLst/>
              </a:prstGeom>
              <a:noFill/>
            </p:spPr>
            <p:txBody>
              <a:bodyPr>
                <a:spAutoFit/>
              </a:bodyPr>
              <a:lstStyle/>
              <a:p>
                <a:pPr>
                  <a:defRPr/>
                </a:pPr>
                <a:r>
                  <a:rPr lang="en-US" sz="1050" b="1" dirty="0">
                    <a:solidFill>
                      <a:schemeClr val="bg1"/>
                    </a:solidFill>
                    <a:effectLst>
                      <a:outerShdw blurRad="38100" dist="38100" dir="2700000" algn="tl">
                        <a:srgbClr val="000000">
                          <a:alpha val="43137"/>
                        </a:srgbClr>
                      </a:outerShdw>
                    </a:effectLst>
                  </a:rPr>
                  <a:t>Charge</a:t>
                </a:r>
                <a:endParaRPr lang="ru-RU" sz="1050" b="1" dirty="0">
                  <a:solidFill>
                    <a:schemeClr val="bg1"/>
                  </a:solidFill>
                  <a:effectLst>
                    <a:outerShdw blurRad="38100" dist="38100" dir="2700000" algn="tl">
                      <a:srgbClr val="000000">
                        <a:alpha val="43137"/>
                      </a:srgbClr>
                    </a:outerShdw>
                  </a:effectLst>
                </a:endParaRPr>
              </a:p>
            </p:txBody>
          </p:sp>
          <p:cxnSp>
            <p:nvCxnSpPr>
              <p:cNvPr id="31" name="Прямая со стрелкой 30"/>
              <p:cNvCxnSpPr/>
              <p:nvPr/>
            </p:nvCxnSpPr>
            <p:spPr>
              <a:xfrm flipV="1">
                <a:off x="7629225" y="706772"/>
                <a:ext cx="0" cy="1844655"/>
              </a:xfrm>
              <a:prstGeom prst="straightConnector1">
                <a:avLst/>
              </a:prstGeom>
              <a:ln w="635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flipV="1">
                <a:off x="7618302" y="3427538"/>
                <a:ext cx="0" cy="1844658"/>
              </a:xfrm>
              <a:prstGeom prst="straightConnector1">
                <a:avLst/>
              </a:prstGeom>
              <a:ln w="6350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7113640" y="3878929"/>
                <a:ext cx="1828580" cy="644479"/>
              </a:xfrm>
              <a:prstGeom prst="rect">
                <a:avLst/>
              </a:prstGeom>
              <a:noFill/>
            </p:spPr>
            <p:txBody>
              <a:bodyPr>
                <a:spAutoFit/>
              </a:bodyPr>
              <a:lstStyle/>
              <a:p>
                <a:pPr>
                  <a:defRPr/>
                </a:pPr>
                <a:r>
                  <a:rPr lang="en-US" sz="1050" b="1" dirty="0">
                    <a:solidFill>
                      <a:schemeClr val="bg1"/>
                    </a:solidFill>
                    <a:effectLst>
                      <a:outerShdw blurRad="38100" dist="38100" dir="2700000" algn="tl">
                        <a:srgbClr val="000000">
                          <a:alpha val="43137"/>
                        </a:srgbClr>
                      </a:outerShdw>
                    </a:effectLst>
                  </a:rPr>
                  <a:t>Time</a:t>
                </a:r>
                <a:endParaRPr lang="ru-RU" sz="1050" b="1" dirty="0">
                  <a:solidFill>
                    <a:schemeClr val="bg1"/>
                  </a:solidFill>
                  <a:effectLst>
                    <a:outerShdw blurRad="38100" dist="38100" dir="2700000" algn="tl">
                      <a:srgbClr val="000000">
                        <a:alpha val="43137"/>
                      </a:srgbClr>
                    </a:outerShdw>
                  </a:effectLst>
                </a:endParaRPr>
              </a:p>
            </p:txBody>
          </p:sp>
        </p:grpSp>
      </p:grpSp>
      <p:sp>
        <p:nvSpPr>
          <p:cNvPr id="177165" name="Номер слайда 10"/>
          <p:cNvSpPr>
            <a:spLocks noGrp="1"/>
          </p:cNvSpPr>
          <p:nvPr>
            <p:ph type="sldNum" sz="quarter" idx="10"/>
          </p:nvPr>
        </p:nvSpPr>
        <p:spPr bwMode="auto">
          <a:xfrm>
            <a:off x="9463088" y="655478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5F2776-8716-4607-A46B-365EDB87552C}" type="slidenum">
              <a:rPr lang="es-ES" altLang="ru-RU">
                <a:solidFill>
                  <a:schemeClr val="bg1"/>
                </a:solidFill>
              </a:rPr>
              <a:pPr/>
              <a:t>33</a:t>
            </a:fld>
            <a:endParaRPr lang="es-ES" altLang="ru-RU">
              <a:solidFill>
                <a:schemeClr val="bg1"/>
              </a:solidFill>
            </a:endParaRPr>
          </a:p>
        </p:txBody>
      </p:sp>
      <p:sp>
        <p:nvSpPr>
          <p:cNvPr id="177166" name="Прямоугольник 23"/>
          <p:cNvSpPr>
            <a:spLocks noChangeArrowheads="1"/>
          </p:cNvSpPr>
          <p:nvPr/>
        </p:nvSpPr>
        <p:spPr bwMode="auto">
          <a:xfrm>
            <a:off x="9594850" y="6488113"/>
            <a:ext cx="2171700" cy="369887"/>
          </a:xfrm>
          <a:prstGeom prst="rect">
            <a:avLst/>
          </a:prstGeom>
          <a:solidFill>
            <a:srgbClr val="C49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solidFill>
                  <a:schemeClr val="bg1"/>
                </a:solidFill>
                <a:ea typeface="MS PGothic" panose="020B0600070205080204" pitchFamily="34" charset="-128"/>
              </a:rPr>
              <a:t>Talk by R. Lednický</a:t>
            </a:r>
            <a:endParaRPr lang="ru-RU" altLang="ru-RU">
              <a:solidFill>
                <a:schemeClr val="bg1"/>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a:xfrm>
            <a:off x="142875" y="0"/>
            <a:ext cx="11899900" cy="960438"/>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smtClean="0">
                <a:latin typeface="Comic Sans MS" panose="030F0702030302020204" pitchFamily="66" charset="0"/>
              </a:rPr>
              <a:t>Neutrino experiments at Kalinin NPP</a:t>
            </a:r>
          </a:p>
          <a:p>
            <a:pPr algn="r">
              <a:defRPr/>
            </a:pPr>
            <a:r>
              <a:rPr lang="en-US" sz="2100" i="1" dirty="0" smtClean="0">
                <a:latin typeface="Comic Sans MS" panose="030F0702030302020204" pitchFamily="66" charset="0"/>
              </a:rPr>
              <a:t>(</a:t>
            </a:r>
            <a:r>
              <a:rPr lang="en-US" sz="2100" b="1" i="1" dirty="0" err="1" smtClean="0">
                <a:solidFill>
                  <a:srgbClr val="7030A0"/>
                </a:solidFill>
                <a:latin typeface="Comic Sans MS" panose="030F0702030302020204" pitchFamily="66" charset="0"/>
              </a:rPr>
              <a:t>Tver</a:t>
            </a:r>
            <a:r>
              <a:rPr lang="en-US" sz="2100" b="1" i="1" dirty="0" smtClean="0">
                <a:solidFill>
                  <a:srgbClr val="7030A0"/>
                </a:solidFill>
                <a:latin typeface="Comic Sans MS" panose="030F0702030302020204" pitchFamily="66" charset="0"/>
              </a:rPr>
              <a:t> region, 285 km NW from </a:t>
            </a:r>
            <a:r>
              <a:rPr lang="en-US" sz="2100" b="1" i="1" dirty="0" err="1" smtClean="0">
                <a:solidFill>
                  <a:srgbClr val="7030A0"/>
                </a:solidFill>
                <a:latin typeface="Comic Sans MS" panose="030F0702030302020204" pitchFamily="66" charset="0"/>
              </a:rPr>
              <a:t>Dubna</a:t>
            </a:r>
            <a:r>
              <a:rPr lang="en-US" sz="2100" i="1" dirty="0" smtClean="0">
                <a:latin typeface="Comic Sans MS" panose="030F0702030302020204" pitchFamily="66" charset="0"/>
              </a:rPr>
              <a:t>)</a:t>
            </a:r>
            <a:endParaRPr lang="ru-RU" sz="2100" i="1" dirty="0">
              <a:latin typeface="Comic Sans MS" panose="030F0702030302020204" pitchFamily="66" charset="0"/>
            </a:endParaRPr>
          </a:p>
        </p:txBody>
      </p:sp>
      <p:sp>
        <p:nvSpPr>
          <p:cNvPr id="5" name="Прямоугольная выноска 4"/>
          <p:cNvSpPr/>
          <p:nvPr/>
        </p:nvSpPr>
        <p:spPr>
          <a:xfrm>
            <a:off x="8435975" y="1200150"/>
            <a:ext cx="3606800" cy="657225"/>
          </a:xfrm>
          <a:prstGeom prst="wedgeRectCallout">
            <a:avLst>
              <a:gd name="adj1" fmla="val -93501"/>
              <a:gd name="adj2" fmla="val 1836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Comic Sans MS" panose="030F0702030302020204" pitchFamily="66" charset="0"/>
              </a:rPr>
              <a:t>GEMMA</a:t>
            </a:r>
            <a:r>
              <a:rPr lang="en-US" b="1" dirty="0">
                <a:solidFill>
                  <a:srgbClr val="00B050"/>
                </a:solidFill>
                <a:latin typeface="Comic Sans MS" panose="030F0702030302020204" pitchFamily="66" charset="0"/>
              </a:rPr>
              <a:t> </a:t>
            </a:r>
            <a:r>
              <a:rPr lang="en-US" b="1" dirty="0">
                <a:solidFill>
                  <a:srgbClr val="7030A0"/>
                </a:solidFill>
                <a:latin typeface="Comic Sans MS" panose="030F0702030302020204" pitchFamily="66" charset="0"/>
              </a:rPr>
              <a:t>(completed</a:t>
            </a:r>
            <a:r>
              <a:rPr lang="en-US" b="1" dirty="0">
                <a:solidFill>
                  <a:srgbClr val="00B050"/>
                </a:solidFill>
                <a:latin typeface="Comic Sans MS" panose="030F0702030302020204" pitchFamily="66" charset="0"/>
              </a:rPr>
              <a:t>) </a:t>
            </a:r>
          </a:p>
          <a:p>
            <a:pPr algn="ctr">
              <a:defRPr/>
            </a:pPr>
            <a:r>
              <a:rPr lang="en-US" sz="1400" b="1" dirty="0">
                <a:solidFill>
                  <a:schemeClr val="tx1"/>
                </a:solidFill>
                <a:latin typeface="Comic Sans MS" panose="030F0702030302020204" pitchFamily="66" charset="0"/>
              </a:rPr>
              <a:t>neutrino magnetic moment</a:t>
            </a:r>
            <a:endParaRPr lang="ru-RU" sz="1400" b="1" dirty="0">
              <a:solidFill>
                <a:schemeClr val="tx1"/>
              </a:solidFill>
              <a:latin typeface="Comic Sans MS" panose="030F0702030302020204" pitchFamily="66" charset="0"/>
            </a:endParaRPr>
          </a:p>
        </p:txBody>
      </p:sp>
      <p:sp>
        <p:nvSpPr>
          <p:cNvPr id="6" name="Прямоугольная выноска 5"/>
          <p:cNvSpPr/>
          <p:nvPr/>
        </p:nvSpPr>
        <p:spPr>
          <a:xfrm>
            <a:off x="7888288" y="4410075"/>
            <a:ext cx="4154487" cy="987425"/>
          </a:xfrm>
          <a:prstGeom prst="wedgeRectCallout">
            <a:avLst>
              <a:gd name="adj1" fmla="val -163866"/>
              <a:gd name="adj2" fmla="val 586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Comic Sans MS" panose="030F0702030302020204" pitchFamily="66" charset="0"/>
              </a:rPr>
              <a:t>DANSS </a:t>
            </a:r>
            <a:r>
              <a:rPr lang="en-US" b="1" dirty="0">
                <a:solidFill>
                  <a:srgbClr val="FF0000"/>
                </a:solidFill>
                <a:latin typeface="Comic Sans MS" panose="030F0702030302020204" pitchFamily="66" charset="0"/>
              </a:rPr>
              <a:t>(ongoing) </a:t>
            </a:r>
          </a:p>
          <a:p>
            <a:pPr algn="ctr">
              <a:defRPr/>
            </a:pPr>
            <a:r>
              <a:rPr lang="en-US" sz="1400" b="1" dirty="0">
                <a:solidFill>
                  <a:schemeClr val="tx1"/>
                </a:solidFill>
                <a:latin typeface="Comic Sans MS" panose="030F0702030302020204" pitchFamily="66" charset="0"/>
              </a:rPr>
              <a:t>reactor monitoring and search for sterile neutrino oscillations</a:t>
            </a:r>
            <a:endParaRPr lang="ru-RU" sz="1400" b="1" dirty="0">
              <a:solidFill>
                <a:schemeClr val="tx1"/>
              </a:solidFill>
              <a:latin typeface="Comic Sans MS" panose="030F0702030302020204" pitchFamily="66" charset="0"/>
            </a:endParaRPr>
          </a:p>
        </p:txBody>
      </p:sp>
      <p:sp>
        <p:nvSpPr>
          <p:cNvPr id="9" name="Прямоугольная выноска 8"/>
          <p:cNvSpPr/>
          <p:nvPr/>
        </p:nvSpPr>
        <p:spPr>
          <a:xfrm>
            <a:off x="8435975" y="2881313"/>
            <a:ext cx="3606800" cy="746125"/>
          </a:xfrm>
          <a:prstGeom prst="wedgeRectCallout">
            <a:avLst>
              <a:gd name="adj1" fmla="val -118409"/>
              <a:gd name="adj2" fmla="val 5929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Comic Sans MS" panose="030F0702030302020204" pitchFamily="66" charset="0"/>
                <a:sym typeface="Symbol" panose="05050102010706020507" pitchFamily="18" charset="2"/>
              </a:rPr>
              <a:t></a:t>
            </a:r>
            <a:r>
              <a:rPr lang="en-US" b="1" dirty="0" err="1">
                <a:solidFill>
                  <a:schemeClr val="tx1"/>
                </a:solidFill>
                <a:latin typeface="Comic Sans MS" panose="030F0702030302020204" pitchFamily="66" charset="0"/>
              </a:rPr>
              <a:t>GeN</a:t>
            </a:r>
            <a:r>
              <a:rPr lang="en-US" b="1" dirty="0">
                <a:solidFill>
                  <a:schemeClr val="tx1"/>
                </a:solidFill>
                <a:latin typeface="Comic Sans MS" panose="030F0702030302020204" pitchFamily="66" charset="0"/>
              </a:rPr>
              <a:t> </a:t>
            </a:r>
            <a:r>
              <a:rPr lang="en-US" b="1" dirty="0">
                <a:solidFill>
                  <a:srgbClr val="7030A0"/>
                </a:solidFill>
                <a:latin typeface="Comic Sans MS" panose="030F0702030302020204" pitchFamily="66" charset="0"/>
              </a:rPr>
              <a:t>(in preparation)</a:t>
            </a:r>
          </a:p>
          <a:p>
            <a:pPr algn="ctr">
              <a:defRPr/>
            </a:pPr>
            <a:r>
              <a:rPr lang="en-US" sz="1400" b="1" dirty="0">
                <a:solidFill>
                  <a:schemeClr val="tx1"/>
                </a:solidFill>
                <a:latin typeface="Comic Sans MS" panose="030F0702030302020204" pitchFamily="66" charset="0"/>
              </a:rPr>
              <a:t>coherent </a:t>
            </a:r>
            <a:r>
              <a:rPr lang="en-US" sz="1400" b="1" dirty="0">
                <a:solidFill>
                  <a:srgbClr val="000000"/>
                </a:solidFill>
                <a:latin typeface="Comic Sans MS" panose="030F0702030302020204" pitchFamily="66" charset="0"/>
                <a:sym typeface="Symbol" panose="05050102010706020507" pitchFamily="18" charset="2"/>
              </a:rPr>
              <a:t>-</a:t>
            </a:r>
            <a:r>
              <a:rPr lang="en-US" sz="1400" b="1" dirty="0">
                <a:solidFill>
                  <a:srgbClr val="000000"/>
                </a:solidFill>
                <a:latin typeface="Comic Sans MS" panose="030F0702030302020204" pitchFamily="66" charset="0"/>
              </a:rPr>
              <a:t>Ge scattering</a:t>
            </a:r>
            <a:endParaRPr lang="ru-RU" sz="1400" b="1" dirty="0">
              <a:solidFill>
                <a:schemeClr val="tx1"/>
              </a:solidFill>
              <a:latin typeface="Comic Sans MS" panose="030F0702030302020204" pitchFamily="66" charset="0"/>
            </a:endParaRPr>
          </a:p>
        </p:txBody>
      </p:sp>
      <p:sp>
        <p:nvSpPr>
          <p:cNvPr id="8" name="Espace réservé du contenu 2"/>
          <p:cNvSpPr txBox="1">
            <a:spLocks noRot="1" noChangeAspect="1" noMove="1" noResize="1" noEditPoints="1" noAdjustHandles="1" noChangeArrowheads="1" noChangeShapeType="1" noTextEdit="1"/>
          </p:cNvSpPr>
          <p:nvPr/>
        </p:nvSpPr>
        <p:spPr bwMode="auto">
          <a:xfrm>
            <a:off x="-5952" y="598858"/>
            <a:ext cx="5552995" cy="1076262"/>
          </a:xfrm>
          <a:prstGeom prst="rect">
            <a:avLst/>
          </a:prstGeom>
          <a:blipFill rotWithShape="0">
            <a:blip r:embed="rId4" cstate="print"/>
            <a:stretch>
              <a:fillRect l="-146" t="-1130" b="-5650"/>
            </a:stretch>
          </a:blipFill>
          <a:ln>
            <a:noFill/>
          </a:ln>
          <a:effectLst/>
          <a:extLst/>
        </p:spPr>
        <p:txBody>
          <a:bodyPr/>
          <a:lstStyle/>
          <a:p>
            <a:pPr>
              <a:defRPr/>
            </a:pPr>
            <a:r>
              <a:rPr lang="ru-RU">
                <a:noFill/>
              </a:rPr>
              <a:t> </a:t>
            </a:r>
          </a:p>
        </p:txBody>
      </p:sp>
      <p:pic>
        <p:nvPicPr>
          <p:cNvPr id="10" name="Picture 2" descr="Bruno Pontecorvo.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05375"/>
            <a:ext cx="163988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nodeType="afterGroup">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413" y="4338638"/>
            <a:ext cx="6503987" cy="215265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pic>
        <p:nvPicPr>
          <p:cNvPr id="179203"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030288"/>
            <a:ext cx="5275263" cy="3581400"/>
          </a:xfrm>
          <a:prstGeom prst="rect">
            <a:avLst/>
          </a:prstGeom>
          <a:solidFill>
            <a:schemeClr val="tx1"/>
          </a:solidFill>
          <a:ln w="22225">
            <a:solidFill>
              <a:srgbClr val="333F50"/>
            </a:solidFill>
            <a:miter lim="800000"/>
            <a:headEnd/>
            <a:tailEnd/>
          </a:ln>
        </p:spPr>
      </p:pic>
      <p:sp>
        <p:nvSpPr>
          <p:cNvPr id="4" name="Прямоугольник 3"/>
          <p:cNvSpPr/>
          <p:nvPr/>
        </p:nvSpPr>
        <p:spPr>
          <a:xfrm>
            <a:off x="3071813" y="87313"/>
            <a:ext cx="7248525" cy="677862"/>
          </a:xfrm>
          <a:prstGeom prst="rect">
            <a:avLst/>
          </a:prstGeom>
        </p:spPr>
        <p:txBody>
          <a:bodyPr wrap="none">
            <a:spAutoFit/>
          </a:bodyPr>
          <a:lstStyle/>
          <a:p>
            <a:pPr eaLnBrk="1" hangingPunct="1">
              <a:defRPr/>
            </a:pPr>
            <a:r>
              <a:rPr lang="en-US" sz="3800" b="1" dirty="0">
                <a:solidFill>
                  <a:srgbClr val="FFFF00"/>
                </a:solidFill>
                <a:effectLst>
                  <a:outerShdw blurRad="38100" dist="38100" dir="2700000" algn="tl">
                    <a:srgbClr val="000000">
                      <a:alpha val="43137"/>
                    </a:srgbClr>
                  </a:outerShdw>
                </a:effectLst>
              </a:rPr>
              <a:t>IBR-2 pulsed research reactor </a:t>
            </a:r>
            <a:endParaRPr lang="ru-RU" sz="3800" dirty="0">
              <a:solidFill>
                <a:srgbClr val="FFFF00"/>
              </a:solidFill>
              <a:effectLst>
                <a:outerShdw blurRad="38100" dist="38100" dir="2700000" algn="tl">
                  <a:srgbClr val="000000">
                    <a:alpha val="43137"/>
                  </a:srgbClr>
                </a:outerShdw>
              </a:effectLst>
            </a:endParaRPr>
          </a:p>
        </p:txBody>
      </p:sp>
      <p:pic>
        <p:nvPicPr>
          <p:cNvPr id="179205" name="Picture 6" descr="C:\Users\Вадим\Desktop\P1120087.JPG"/>
          <p:cNvPicPr>
            <a:picLocks noChangeAspect="1" noChangeArrowheads="1"/>
          </p:cNvPicPr>
          <p:nvPr/>
        </p:nvPicPr>
        <p:blipFill>
          <a:blip r:embed="rId4">
            <a:extLst>
              <a:ext uri="{28A0092B-C50C-407E-A947-70E740481C1C}">
                <a14:useLocalDpi xmlns:a14="http://schemas.microsoft.com/office/drawing/2010/main" val="0"/>
              </a:ext>
            </a:extLst>
          </a:blip>
          <a:srcRect t="17151" r="337" b="14880"/>
          <a:stretch>
            <a:fillRect/>
          </a:stretch>
        </p:blipFill>
        <p:spPr bwMode="auto">
          <a:xfrm>
            <a:off x="101600" y="1001713"/>
            <a:ext cx="65389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2" descr="C:\Users\Вадим\Desktop\Current-Work\120606-JINR-Director-talk\Photo_dlya_raskladushki\IMG_5195a2.tif"/>
          <p:cNvPicPr>
            <a:picLocks noChangeAspect="1" noChangeArrowheads="1"/>
          </p:cNvPicPr>
          <p:nvPr/>
        </p:nvPicPr>
        <p:blipFill>
          <a:blip r:embed="rId5">
            <a:extLst>
              <a:ext uri="{28A0092B-C50C-407E-A947-70E740481C1C}">
                <a14:useLocalDpi xmlns:a14="http://schemas.microsoft.com/office/drawing/2010/main" val="0"/>
              </a:ext>
            </a:extLst>
          </a:blip>
          <a:srcRect t="7494"/>
          <a:stretch>
            <a:fillRect/>
          </a:stretch>
        </p:blipFill>
        <p:spPr bwMode="auto">
          <a:xfrm>
            <a:off x="6762750" y="4737100"/>
            <a:ext cx="2765425"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Box 4"/>
          <p:cNvSpPr txBox="1">
            <a:spLocks noChangeArrowheads="1"/>
          </p:cNvSpPr>
          <p:nvPr/>
        </p:nvSpPr>
        <p:spPr bwMode="auto">
          <a:xfrm>
            <a:off x="2014538" y="4291013"/>
            <a:ext cx="39084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a:solidFill>
                  <a:srgbClr val="000000"/>
                </a:solidFill>
                <a:latin typeface="Times New Roman" panose="02020603050405020304" pitchFamily="18" charset="0"/>
              </a:rPr>
              <a:t> </a:t>
            </a:r>
            <a:endParaRPr lang="ru-RU" altLang="ru-RU" sz="1600">
              <a:solidFill>
                <a:srgbClr val="000000"/>
              </a:solidFill>
              <a:latin typeface="Times New Roman" panose="02020603050405020304" pitchFamily="18" charset="0"/>
            </a:endParaRPr>
          </a:p>
        </p:txBody>
      </p:sp>
      <p:sp>
        <p:nvSpPr>
          <p:cNvPr id="179208" name="TextBox 5"/>
          <p:cNvSpPr txBox="1">
            <a:spLocks noChangeArrowheads="1"/>
          </p:cNvSpPr>
          <p:nvPr/>
        </p:nvSpPr>
        <p:spPr bwMode="auto">
          <a:xfrm>
            <a:off x="176213" y="4383088"/>
            <a:ext cx="63690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476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0"/>
              </a:spcBef>
              <a:buClr>
                <a:srgbClr val="000000"/>
              </a:buClr>
            </a:pPr>
            <a:r>
              <a:rPr lang="en-GB" altLang="ru-RU" sz="2000" b="1" i="1">
                <a:solidFill>
                  <a:srgbClr val="FFFFFF"/>
                </a:solidFill>
                <a:latin typeface="Times New Roman" panose="02020603050405020304" pitchFamily="18" charset="0"/>
                <a:ea typeface="SimSun" panose="02010600030101010101" pitchFamily="2" charset="-122"/>
              </a:rPr>
              <a:t>mean power:   </a:t>
            </a:r>
            <a:r>
              <a:rPr lang="en-GB" altLang="ru-RU" sz="2000" b="1" i="1">
                <a:solidFill>
                  <a:srgbClr val="FFFF00"/>
                </a:solidFill>
                <a:latin typeface="Times New Roman" panose="02020603050405020304" pitchFamily="18" charset="0"/>
                <a:ea typeface="SimSun" panose="02010600030101010101" pitchFamily="2" charset="-122"/>
              </a:rPr>
              <a:t>2 MW</a:t>
            </a:r>
          </a:p>
          <a:p>
            <a:pPr eaLnBrk="1" hangingPunct="1">
              <a:buClr>
                <a:srgbClr val="000000"/>
              </a:buClr>
            </a:pPr>
            <a:r>
              <a:rPr lang="en-GB" altLang="ru-RU" sz="2000" b="1" i="1">
                <a:solidFill>
                  <a:srgbClr val="FFFFFF"/>
                </a:solidFill>
                <a:latin typeface="Times New Roman" panose="02020603050405020304" pitchFamily="18" charset="0"/>
                <a:ea typeface="SimSun" panose="02010600030101010101" pitchFamily="2" charset="-122"/>
              </a:rPr>
              <a:t>pulse frequency:   </a:t>
            </a:r>
            <a:r>
              <a:rPr lang="en-GB" altLang="ru-RU" sz="2000" b="1" i="1">
                <a:solidFill>
                  <a:srgbClr val="FFFF00"/>
                </a:solidFill>
                <a:latin typeface="Times New Roman" panose="02020603050405020304" pitchFamily="18" charset="0"/>
                <a:ea typeface="SimSun" panose="02010600030101010101" pitchFamily="2" charset="-122"/>
              </a:rPr>
              <a:t>5 Hz</a:t>
            </a:r>
          </a:p>
          <a:p>
            <a:pPr eaLnBrk="1" hangingPunct="1">
              <a:buClr>
                <a:srgbClr val="000000"/>
              </a:buClr>
            </a:pPr>
            <a:r>
              <a:rPr lang="en-GB" altLang="ru-RU" sz="2000" b="1" i="1">
                <a:solidFill>
                  <a:srgbClr val="FFFFFF"/>
                </a:solidFill>
                <a:latin typeface="Times New Roman" panose="02020603050405020304" pitchFamily="18" charset="0"/>
                <a:ea typeface="SimSun" panose="02010600030101010101" pitchFamily="2" charset="-122"/>
              </a:rPr>
              <a:t>pulse width for fast neutrons:  </a:t>
            </a:r>
            <a:r>
              <a:rPr lang="en-GB" altLang="ru-RU" sz="2000" b="1" i="1">
                <a:solidFill>
                  <a:srgbClr val="FFFF00"/>
                </a:solidFill>
                <a:latin typeface="Times New Roman" panose="02020603050405020304" pitchFamily="18" charset="0"/>
                <a:ea typeface="SimSun" panose="02010600030101010101" pitchFamily="2" charset="-122"/>
              </a:rPr>
              <a:t>200 μs</a:t>
            </a:r>
          </a:p>
          <a:p>
            <a:pPr eaLnBrk="1" hangingPunct="1">
              <a:buClr>
                <a:srgbClr val="000000"/>
              </a:buClr>
            </a:pPr>
            <a:r>
              <a:rPr lang="en-GB" altLang="ru-RU" sz="2000" b="1" i="1">
                <a:solidFill>
                  <a:srgbClr val="FFFFFF"/>
                </a:solidFill>
                <a:latin typeface="Times New Roman" panose="02020603050405020304" pitchFamily="18" charset="0"/>
                <a:ea typeface="SimSun" panose="02010600030101010101" pitchFamily="2" charset="-122"/>
              </a:rPr>
              <a:t>thermal neutrons flux density on the moderator</a:t>
            </a:r>
          </a:p>
          <a:p>
            <a:pPr eaLnBrk="1" hangingPunct="1">
              <a:buClr>
                <a:srgbClr val="000000"/>
              </a:buClr>
            </a:pPr>
            <a:r>
              <a:rPr lang="en-GB" altLang="ru-RU" sz="2000" b="1" i="1">
                <a:solidFill>
                  <a:srgbClr val="FFFFFF"/>
                </a:solidFill>
                <a:latin typeface="Times New Roman" panose="02020603050405020304" pitchFamily="18" charset="0"/>
                <a:ea typeface="SimSun" panose="02010600030101010101" pitchFamily="2" charset="-122"/>
              </a:rPr>
              <a:t>surface:   </a:t>
            </a:r>
            <a:r>
              <a:rPr lang="en-GB" altLang="ru-RU" sz="2000" b="1" i="1">
                <a:solidFill>
                  <a:srgbClr val="FFFF00"/>
                </a:solidFill>
                <a:latin typeface="Times New Roman" panose="02020603050405020304" pitchFamily="18" charset="0"/>
                <a:ea typeface="SimSun" panose="02010600030101010101" pitchFamily="2" charset="-122"/>
              </a:rPr>
              <a:t>10</a:t>
            </a:r>
            <a:r>
              <a:rPr lang="en-GB" altLang="ru-RU" sz="2000" b="1" i="1" baseline="30000">
                <a:solidFill>
                  <a:srgbClr val="FFFF00"/>
                </a:solidFill>
                <a:latin typeface="Times New Roman" panose="02020603050405020304" pitchFamily="18" charset="0"/>
                <a:ea typeface="SimSun" panose="02010600030101010101" pitchFamily="2" charset="-122"/>
              </a:rPr>
              <a:t>13</a:t>
            </a:r>
            <a:r>
              <a:rPr lang="en-GB" altLang="ru-RU" sz="2000" b="1" i="1">
                <a:solidFill>
                  <a:srgbClr val="FFFF00"/>
                </a:solidFill>
                <a:latin typeface="Times New Roman" panose="02020603050405020304" pitchFamily="18" charset="0"/>
                <a:ea typeface="SimSun" panose="02010600030101010101" pitchFamily="2" charset="-122"/>
              </a:rPr>
              <a:t>n/cm</a:t>
            </a:r>
            <a:r>
              <a:rPr lang="en-GB" altLang="ru-RU" sz="2000" b="1" i="1" baseline="30000">
                <a:solidFill>
                  <a:srgbClr val="FFFF00"/>
                </a:solidFill>
                <a:latin typeface="Times New Roman" panose="02020603050405020304" pitchFamily="18" charset="0"/>
                <a:ea typeface="SimSun" panose="02010600030101010101" pitchFamily="2" charset="-122"/>
              </a:rPr>
              <a:t>2 </a:t>
            </a:r>
            <a:r>
              <a:rPr lang="en-GB" altLang="ru-RU" sz="2000" b="1" i="1">
                <a:solidFill>
                  <a:srgbClr val="FFFF00"/>
                </a:solidFill>
                <a:latin typeface="Times New Roman" panose="02020603050405020304" pitchFamily="18" charset="0"/>
                <a:ea typeface="SimSun" panose="02010600030101010101" pitchFamily="2" charset="-122"/>
              </a:rPr>
              <a:t>/s</a:t>
            </a:r>
          </a:p>
          <a:p>
            <a:pPr eaLnBrk="1" hangingPunct="1">
              <a:buClr>
                <a:srgbClr val="000000"/>
              </a:buClr>
            </a:pPr>
            <a:r>
              <a:rPr lang="en-GB" altLang="ru-RU" sz="2000" b="1" i="1">
                <a:solidFill>
                  <a:srgbClr val="FFFFFF"/>
                </a:solidFill>
                <a:latin typeface="Times New Roman" panose="02020603050405020304" pitchFamily="18" charset="0"/>
                <a:ea typeface="SimSun" panose="02010600030101010101" pitchFamily="2" charset="-122"/>
              </a:rPr>
              <a:t>maximum in pulse: </a:t>
            </a:r>
            <a:r>
              <a:rPr lang="en-GB" altLang="ru-RU" sz="2000" b="1" i="1">
                <a:solidFill>
                  <a:srgbClr val="FFFF00"/>
                </a:solidFill>
                <a:latin typeface="Times New Roman" panose="02020603050405020304" pitchFamily="18" charset="0"/>
                <a:ea typeface="SimSun" panose="02010600030101010101" pitchFamily="2" charset="-122"/>
              </a:rPr>
              <a:t>10</a:t>
            </a:r>
            <a:r>
              <a:rPr lang="en-GB" altLang="ru-RU" sz="2000" b="1" i="1" baseline="30000">
                <a:solidFill>
                  <a:srgbClr val="FFFF00"/>
                </a:solidFill>
                <a:latin typeface="Times New Roman" panose="02020603050405020304" pitchFamily="18" charset="0"/>
                <a:ea typeface="SimSun" panose="02010600030101010101" pitchFamily="2" charset="-122"/>
              </a:rPr>
              <a:t>16 </a:t>
            </a:r>
            <a:r>
              <a:rPr lang="en-GB" altLang="ru-RU" sz="2000" b="1" i="1">
                <a:solidFill>
                  <a:srgbClr val="FFFF00"/>
                </a:solidFill>
                <a:latin typeface="Times New Roman" panose="02020603050405020304" pitchFamily="18" charset="0"/>
                <a:ea typeface="SimSun" panose="02010600030101010101" pitchFamily="2" charset="-122"/>
              </a:rPr>
              <a:t>n/cm</a:t>
            </a:r>
            <a:r>
              <a:rPr lang="en-GB" altLang="ru-RU" sz="2000" b="1" i="1" baseline="30000">
                <a:solidFill>
                  <a:srgbClr val="FFFF00"/>
                </a:solidFill>
                <a:latin typeface="Times New Roman" panose="02020603050405020304" pitchFamily="18" charset="0"/>
                <a:ea typeface="SimSun" panose="02010600030101010101" pitchFamily="2" charset="-122"/>
              </a:rPr>
              <a:t>2 </a:t>
            </a:r>
            <a:r>
              <a:rPr lang="en-GB" altLang="ru-RU" sz="2000" b="1" i="1">
                <a:solidFill>
                  <a:srgbClr val="FFFF00"/>
                </a:solidFill>
                <a:latin typeface="Times New Roman" panose="02020603050405020304" pitchFamily="18" charset="0"/>
                <a:ea typeface="SimSun" panose="02010600030101010101" pitchFamily="2" charset="-122"/>
              </a:rPr>
              <a:t>/s</a:t>
            </a:r>
          </a:p>
        </p:txBody>
      </p:sp>
      <p:sp>
        <p:nvSpPr>
          <p:cNvPr id="54282" name="Text Box 8"/>
          <p:cNvSpPr txBox="1">
            <a:spLocks noChangeArrowheads="1"/>
          </p:cNvSpPr>
          <p:nvPr/>
        </p:nvSpPr>
        <p:spPr bwMode="auto">
          <a:xfrm>
            <a:off x="9637713" y="4735513"/>
            <a:ext cx="2443162" cy="1763712"/>
          </a:xfrm>
          <a:prstGeom prst="rect">
            <a:avLst/>
          </a:prstGeom>
          <a:solidFill>
            <a:schemeClr val="accent1"/>
          </a:solidFill>
          <a:ln>
            <a:noFill/>
          </a:ln>
          <a:extLst/>
        </p:spPr>
        <p:txBody>
          <a:bodyPr tIns="118800" bIns="118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ru-RU" sz="1200" b="1" dirty="0" smtClean="0">
              <a:solidFill>
                <a:srgbClr val="FFFF00"/>
              </a:solidFill>
              <a:effectLst>
                <a:outerShdw blurRad="38100" dist="38100" dir="2700000" algn="tl">
                  <a:srgbClr val="000000">
                    <a:alpha val="43137"/>
                  </a:srgbClr>
                </a:outerShdw>
              </a:effectLst>
            </a:endParaRPr>
          </a:p>
          <a:p>
            <a:pPr algn="ctr" eaLnBrk="1" hangingPunct="1">
              <a:defRPr/>
            </a:pPr>
            <a:r>
              <a:rPr lang="en-US" altLang="ru-RU" sz="1500" b="1" dirty="0" smtClean="0">
                <a:solidFill>
                  <a:srgbClr val="FFFF00"/>
                </a:solidFill>
                <a:effectLst>
                  <a:outerShdw blurRad="38100" dist="38100" dir="2700000" algn="tl">
                    <a:srgbClr val="000000">
                      <a:alpha val="43137"/>
                    </a:srgbClr>
                  </a:outerShdw>
                </a:effectLst>
              </a:rPr>
              <a:t>IBR</a:t>
            </a:r>
            <a:r>
              <a:rPr lang="ru-RU" altLang="ru-RU" sz="1500" b="1" dirty="0" smtClean="0">
                <a:solidFill>
                  <a:srgbClr val="FFFF00"/>
                </a:solidFill>
                <a:effectLst>
                  <a:outerShdw blurRad="38100" dist="38100" dir="2700000" algn="tl">
                    <a:srgbClr val="000000">
                      <a:alpha val="43137"/>
                    </a:srgbClr>
                  </a:outerShdw>
                </a:effectLst>
              </a:rPr>
              <a:t>-2 </a:t>
            </a:r>
            <a:r>
              <a:rPr lang="en-US" altLang="ru-RU" sz="1500" b="1" dirty="0" smtClean="0">
                <a:solidFill>
                  <a:srgbClr val="FFFF00"/>
                </a:solidFill>
                <a:effectLst>
                  <a:outerShdw blurRad="38100" dist="38100" dir="2700000" algn="tl">
                    <a:srgbClr val="000000">
                      <a:alpha val="43137"/>
                    </a:srgbClr>
                  </a:outerShdw>
                </a:effectLst>
              </a:rPr>
              <a:t>is included in the </a:t>
            </a:r>
            <a:r>
              <a:rPr lang="ru-RU" altLang="ru-RU" sz="1500" b="1" dirty="0" smtClean="0">
                <a:solidFill>
                  <a:srgbClr val="FFFF00"/>
                </a:solidFill>
                <a:effectLst>
                  <a:outerShdw blurRad="38100" dist="38100" dir="2700000" algn="tl">
                    <a:srgbClr val="000000">
                      <a:alpha val="43137"/>
                    </a:srgbClr>
                  </a:outerShdw>
                </a:effectLst>
              </a:rPr>
              <a:t>20-</a:t>
            </a:r>
            <a:r>
              <a:rPr lang="en-US" altLang="ru-RU" sz="1500" b="1" dirty="0" smtClean="0">
                <a:solidFill>
                  <a:srgbClr val="FFFF00"/>
                </a:solidFill>
                <a:effectLst>
                  <a:outerShdw blurRad="38100" dist="38100" dir="2700000" algn="tl">
                    <a:srgbClr val="000000">
                      <a:alpha val="43137"/>
                    </a:srgbClr>
                  </a:outerShdw>
                </a:effectLst>
              </a:rPr>
              <a:t>year</a:t>
            </a:r>
            <a:r>
              <a:rPr lang="ru-RU" altLang="ru-RU" sz="1500" b="1" dirty="0" smtClean="0">
                <a:solidFill>
                  <a:srgbClr val="FFFF00"/>
                </a:solidFill>
                <a:effectLst>
                  <a:outerShdw blurRad="38100" dist="38100" dir="2700000" algn="tl">
                    <a:srgbClr val="000000">
                      <a:alpha val="43137"/>
                    </a:srgbClr>
                  </a:outerShdw>
                </a:effectLst>
              </a:rPr>
              <a:t> Е</a:t>
            </a:r>
            <a:r>
              <a:rPr lang="en-US" altLang="ru-RU" sz="1500" b="1" dirty="0" err="1" smtClean="0">
                <a:solidFill>
                  <a:srgbClr val="FFFF00"/>
                </a:solidFill>
                <a:effectLst>
                  <a:outerShdw blurRad="38100" dist="38100" dir="2700000" algn="tl">
                    <a:srgbClr val="000000">
                      <a:alpha val="43137"/>
                    </a:srgbClr>
                  </a:outerShdw>
                </a:effectLst>
              </a:rPr>
              <a:t>uropean</a:t>
            </a:r>
            <a:r>
              <a:rPr lang="en-US" altLang="ru-RU" sz="1500" b="1" dirty="0" smtClean="0">
                <a:solidFill>
                  <a:srgbClr val="FFFF00"/>
                </a:solidFill>
                <a:effectLst>
                  <a:outerShdw blurRad="38100" dist="38100" dir="2700000" algn="tl">
                    <a:srgbClr val="000000">
                      <a:alpha val="43137"/>
                    </a:srgbClr>
                  </a:outerShdw>
                </a:effectLst>
              </a:rPr>
              <a:t> strategic</a:t>
            </a:r>
            <a:r>
              <a:rPr lang="ru-RU" altLang="ru-RU" sz="1500" b="1" dirty="0" smtClean="0">
                <a:solidFill>
                  <a:srgbClr val="FFFF00"/>
                </a:solidFill>
                <a:effectLst>
                  <a:outerShdw blurRad="38100" dist="38100" dir="2700000" algn="tl">
                    <a:srgbClr val="000000">
                      <a:alpha val="43137"/>
                    </a:srgbClr>
                  </a:outerShdw>
                </a:effectLst>
              </a:rPr>
              <a:t> </a:t>
            </a:r>
            <a:r>
              <a:rPr lang="en-US" altLang="ru-RU" sz="1500" b="1" dirty="0" smtClean="0">
                <a:solidFill>
                  <a:srgbClr val="FFFF00"/>
                </a:solidFill>
                <a:effectLst>
                  <a:outerShdw blurRad="38100" dist="38100" dir="2700000" algn="tl">
                    <a:srgbClr val="000000">
                      <a:alpha val="43137"/>
                    </a:srgbClr>
                  </a:outerShdw>
                </a:effectLst>
              </a:rPr>
              <a:t>research program in the field</a:t>
            </a:r>
            <a:br>
              <a:rPr lang="en-US" altLang="ru-RU" sz="1500" b="1" dirty="0" smtClean="0">
                <a:solidFill>
                  <a:srgbClr val="FFFF00"/>
                </a:solidFill>
                <a:effectLst>
                  <a:outerShdw blurRad="38100" dist="38100" dir="2700000" algn="tl">
                    <a:srgbClr val="000000">
                      <a:alpha val="43137"/>
                    </a:srgbClr>
                  </a:outerShdw>
                </a:effectLst>
              </a:rPr>
            </a:br>
            <a:r>
              <a:rPr lang="en-US" altLang="ru-RU" sz="1500" b="1" dirty="0" smtClean="0">
                <a:solidFill>
                  <a:srgbClr val="FFFF00"/>
                </a:solidFill>
                <a:effectLst>
                  <a:outerShdw blurRad="38100" dist="38100" dir="2700000" algn="tl">
                    <a:srgbClr val="000000">
                      <a:alpha val="43137"/>
                    </a:srgbClr>
                  </a:outerShdw>
                </a:effectLst>
              </a:rPr>
              <a:t>of</a:t>
            </a:r>
            <a:r>
              <a:rPr lang="ru-RU" altLang="ru-RU" sz="1500" b="1" dirty="0" smtClean="0">
                <a:solidFill>
                  <a:srgbClr val="FFFF00"/>
                </a:solidFill>
                <a:effectLst>
                  <a:outerShdw blurRad="38100" dist="38100" dir="2700000" algn="tl">
                    <a:srgbClr val="000000">
                      <a:alpha val="43137"/>
                    </a:srgbClr>
                  </a:outerShdw>
                </a:effectLst>
              </a:rPr>
              <a:t> </a:t>
            </a:r>
            <a:r>
              <a:rPr lang="en-US" altLang="ru-RU" sz="1500" b="1" dirty="0" smtClean="0">
                <a:solidFill>
                  <a:srgbClr val="FFFF00"/>
                </a:solidFill>
                <a:effectLst>
                  <a:outerShdw blurRad="38100" dist="38100" dir="2700000" algn="tl">
                    <a:srgbClr val="000000">
                      <a:alpha val="43137"/>
                    </a:srgbClr>
                  </a:outerShdw>
                </a:effectLst>
              </a:rPr>
              <a:t> neutron scattering</a:t>
            </a:r>
          </a:p>
          <a:p>
            <a:pPr algn="ctr" eaLnBrk="1" hangingPunct="1">
              <a:defRPr/>
            </a:pPr>
            <a:endParaRPr lang="en-US" altLang="ru-RU" sz="1200" b="1" dirty="0" smtClean="0">
              <a:solidFill>
                <a:srgbClr val="FFFF00"/>
              </a:solidFill>
              <a:effectLst>
                <a:outerShdw blurRad="38100" dist="38100" dir="2700000" algn="tl">
                  <a:srgbClr val="000000">
                    <a:alpha val="43137"/>
                  </a:srgbClr>
                </a:outerShdw>
              </a:effectLst>
            </a:endParaRPr>
          </a:p>
        </p:txBody>
      </p:sp>
      <p:sp>
        <p:nvSpPr>
          <p:cNvPr id="5" name="Скругленный прямоугольник 4"/>
          <p:cNvSpPr/>
          <p:nvPr/>
        </p:nvSpPr>
        <p:spPr>
          <a:xfrm>
            <a:off x="9853613" y="1203325"/>
            <a:ext cx="515937" cy="192088"/>
          </a:xfrm>
          <a:prstGeom prst="round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Рисунок 10"/>
          <p:cNvPicPr>
            <a:picLocks noChangeAspect="1"/>
          </p:cNvPicPr>
          <p:nvPr/>
        </p:nvPicPr>
        <p:blipFill>
          <a:blip r:embed="rId3">
            <a:extLst>
              <a:ext uri="{28A0092B-C50C-407E-A947-70E740481C1C}">
                <a14:useLocalDpi xmlns:a14="http://schemas.microsoft.com/office/drawing/2010/main" val="0"/>
              </a:ext>
            </a:extLst>
          </a:blip>
          <a:srcRect b="5930"/>
          <a:stretch>
            <a:fillRect/>
          </a:stretch>
        </p:blipFill>
        <p:spPr bwMode="auto">
          <a:xfrm>
            <a:off x="296863" y="1044575"/>
            <a:ext cx="621982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Рисунок 54"/>
          <p:cNvPicPr>
            <a:picLocks noChangeAspect="1"/>
          </p:cNvPicPr>
          <p:nvPr/>
        </p:nvPicPr>
        <p:blipFill>
          <a:blip r:embed="rId4">
            <a:extLst>
              <a:ext uri="{28A0092B-C50C-407E-A947-70E740481C1C}">
                <a14:useLocalDpi xmlns:a14="http://schemas.microsoft.com/office/drawing/2010/main" val="0"/>
              </a:ext>
            </a:extLst>
          </a:blip>
          <a:srcRect r="-429"/>
          <a:stretch>
            <a:fillRect/>
          </a:stretch>
        </p:blipFill>
        <p:spPr bwMode="auto">
          <a:xfrm>
            <a:off x="7202488" y="1574800"/>
            <a:ext cx="2014537"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Прямоугольник 55"/>
          <p:cNvSpPr>
            <a:spLocks noChangeArrowheads="1"/>
          </p:cNvSpPr>
          <p:nvPr/>
        </p:nvSpPr>
        <p:spPr bwMode="auto">
          <a:xfrm>
            <a:off x="7597775" y="1149350"/>
            <a:ext cx="1290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000" b="1">
                <a:solidFill>
                  <a:srgbClr val="19243D"/>
                </a:solidFill>
              </a:rPr>
              <a:t>DN-6</a:t>
            </a:r>
          </a:p>
          <a:p>
            <a:pPr algn="ctr" eaLnBrk="1" hangingPunct="1"/>
            <a:r>
              <a:rPr lang="en-US" altLang="ru-RU" sz="1000" b="1">
                <a:solidFill>
                  <a:srgbClr val="19243D"/>
                </a:solidFill>
              </a:rPr>
              <a:t>diffractometer</a:t>
            </a:r>
            <a:endParaRPr lang="ru-RU" altLang="ru-RU" sz="1000">
              <a:solidFill>
                <a:srgbClr val="19243D"/>
              </a:solidFill>
            </a:endParaRPr>
          </a:p>
        </p:txBody>
      </p:sp>
      <p:sp>
        <p:nvSpPr>
          <p:cNvPr id="180229" name="Прямоугольник 56"/>
          <p:cNvSpPr>
            <a:spLocks noChangeArrowheads="1"/>
          </p:cNvSpPr>
          <p:nvPr/>
        </p:nvSpPr>
        <p:spPr bwMode="auto">
          <a:xfrm>
            <a:off x="6781800" y="3171825"/>
            <a:ext cx="271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000" b="1">
                <a:solidFill>
                  <a:srgbClr val="002060"/>
                </a:solidFill>
              </a:rPr>
              <a:t>microsamples under extreme</a:t>
            </a:r>
            <a:br>
              <a:rPr lang="en-US" altLang="ru-RU" sz="1000" b="1">
                <a:solidFill>
                  <a:srgbClr val="002060"/>
                </a:solidFill>
              </a:rPr>
            </a:br>
            <a:r>
              <a:rPr lang="en-US" altLang="ru-RU" sz="1000" b="1">
                <a:solidFill>
                  <a:srgbClr val="002060"/>
                </a:solidFill>
              </a:rPr>
              <a:t>conditions (P ≤  0.5 Mbar)</a:t>
            </a:r>
            <a:endParaRPr lang="ru-RU" altLang="ru-RU" sz="1000" b="1">
              <a:solidFill>
                <a:srgbClr val="002060"/>
              </a:solidFill>
            </a:endParaRPr>
          </a:p>
        </p:txBody>
      </p:sp>
      <p:pic>
        <p:nvPicPr>
          <p:cNvPr id="180230" name="Рисунок 5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66363" y="4237038"/>
            <a:ext cx="8667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Прямоугольник 71"/>
          <p:cNvSpPr/>
          <p:nvPr/>
        </p:nvSpPr>
        <p:spPr>
          <a:xfrm rot="18931839">
            <a:off x="6806194" y="1409097"/>
            <a:ext cx="912273" cy="415498"/>
          </a:xfrm>
          <a:prstGeom prst="rect">
            <a:avLst/>
          </a:prstGeom>
          <a:noFill/>
        </p:spPr>
        <p:txBody>
          <a:bodyPr>
            <a:spAutoFit/>
          </a:bodyPr>
          <a:lstStyle/>
          <a:p>
            <a:pPr algn="ctr" eaLnBrk="1" fontAlgn="auto" hangingPunct="1">
              <a:spcBef>
                <a:spcPts val="0"/>
              </a:spcBef>
              <a:spcAft>
                <a:spcPts val="0"/>
              </a:spcAft>
              <a:defRPr/>
            </a:pPr>
            <a:r>
              <a:rPr lang="en-US" sz="2100" b="1" dirty="0">
                <a:ln w="22225">
                  <a:solidFill>
                    <a:srgbClr val="C0504D"/>
                  </a:solidFill>
                  <a:prstDash val="solid"/>
                </a:ln>
                <a:solidFill>
                  <a:srgbClr val="C0504D">
                    <a:lumMod val="40000"/>
                    <a:lumOff val="60000"/>
                  </a:srgbClr>
                </a:solidFill>
              </a:rPr>
              <a:t>New</a:t>
            </a:r>
            <a:endParaRPr lang="ru-RU" sz="2100" b="1" dirty="0">
              <a:ln w="22225">
                <a:solidFill>
                  <a:srgbClr val="C0504D"/>
                </a:solidFill>
                <a:prstDash val="solid"/>
              </a:ln>
              <a:solidFill>
                <a:srgbClr val="C0504D">
                  <a:lumMod val="40000"/>
                  <a:lumOff val="60000"/>
                </a:srgbClr>
              </a:solidFill>
            </a:endParaRPr>
          </a:p>
        </p:txBody>
      </p:sp>
      <p:sp>
        <p:nvSpPr>
          <p:cNvPr id="74" name="Прямоугольник 73"/>
          <p:cNvSpPr/>
          <p:nvPr/>
        </p:nvSpPr>
        <p:spPr>
          <a:xfrm rot="18931839">
            <a:off x="9835379" y="4153554"/>
            <a:ext cx="912273" cy="415498"/>
          </a:xfrm>
          <a:prstGeom prst="rect">
            <a:avLst/>
          </a:prstGeom>
          <a:noFill/>
        </p:spPr>
        <p:txBody>
          <a:bodyPr>
            <a:spAutoFit/>
          </a:bodyPr>
          <a:lstStyle/>
          <a:p>
            <a:pPr algn="ctr" eaLnBrk="1" fontAlgn="auto" hangingPunct="1">
              <a:spcBef>
                <a:spcPts val="0"/>
              </a:spcBef>
              <a:spcAft>
                <a:spcPts val="0"/>
              </a:spcAft>
              <a:defRPr/>
            </a:pPr>
            <a:r>
              <a:rPr lang="en-US" sz="2100" b="1" dirty="0">
                <a:ln w="22225">
                  <a:solidFill>
                    <a:srgbClr val="C0504D"/>
                  </a:solidFill>
                  <a:prstDash val="solid"/>
                </a:ln>
                <a:solidFill>
                  <a:srgbClr val="C0504D">
                    <a:lumMod val="40000"/>
                    <a:lumOff val="60000"/>
                  </a:srgbClr>
                </a:solidFill>
              </a:rPr>
              <a:t>New</a:t>
            </a:r>
            <a:endParaRPr lang="ru-RU" sz="2100" b="1" dirty="0">
              <a:ln w="22225">
                <a:solidFill>
                  <a:srgbClr val="C0504D"/>
                </a:solidFill>
                <a:prstDash val="solid"/>
              </a:ln>
              <a:solidFill>
                <a:srgbClr val="C0504D">
                  <a:lumMod val="40000"/>
                  <a:lumOff val="60000"/>
                </a:srgbClr>
              </a:solidFill>
            </a:endParaRPr>
          </a:p>
        </p:txBody>
      </p:sp>
      <p:sp>
        <p:nvSpPr>
          <p:cNvPr id="180233" name="Прямоугольник 60"/>
          <p:cNvSpPr>
            <a:spLocks noChangeArrowheads="1"/>
          </p:cNvSpPr>
          <p:nvPr/>
        </p:nvSpPr>
        <p:spPr bwMode="auto">
          <a:xfrm>
            <a:off x="9893300" y="3746500"/>
            <a:ext cx="161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000" b="1">
                <a:solidFill>
                  <a:srgbClr val="002060"/>
                </a:solidFill>
              </a:rPr>
              <a:t>NRT</a:t>
            </a:r>
          </a:p>
          <a:p>
            <a:pPr algn="ctr" eaLnBrk="1" hangingPunct="1"/>
            <a:r>
              <a:rPr lang="en-US" altLang="ru-RU" sz="1000" b="1">
                <a:solidFill>
                  <a:srgbClr val="002060"/>
                </a:solidFill>
              </a:rPr>
              <a:t>spectrometer</a:t>
            </a:r>
            <a:endParaRPr lang="ru-RU" altLang="ru-RU" sz="1000">
              <a:solidFill>
                <a:srgbClr val="000000"/>
              </a:solidFill>
            </a:endParaRPr>
          </a:p>
        </p:txBody>
      </p:sp>
      <p:sp>
        <p:nvSpPr>
          <p:cNvPr id="180234" name="Прямоугольник 61"/>
          <p:cNvSpPr>
            <a:spLocks noChangeArrowheads="1"/>
          </p:cNvSpPr>
          <p:nvPr/>
        </p:nvSpPr>
        <p:spPr bwMode="auto">
          <a:xfrm>
            <a:off x="10166350" y="5819775"/>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000" b="1">
                <a:solidFill>
                  <a:srgbClr val="002060"/>
                </a:solidFill>
              </a:rPr>
              <a:t>radiography tomography</a:t>
            </a:r>
            <a:endParaRPr lang="ru-RU" altLang="ru-RU" sz="1000" b="1">
              <a:solidFill>
                <a:srgbClr val="002060"/>
              </a:solidFill>
            </a:endParaRPr>
          </a:p>
        </p:txBody>
      </p:sp>
      <p:pic>
        <p:nvPicPr>
          <p:cNvPr id="180235" name="Рисунок 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5825" y="1590675"/>
            <a:ext cx="202406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6" name="Прямоугольник 63"/>
          <p:cNvSpPr>
            <a:spLocks noChangeArrowheads="1"/>
          </p:cNvSpPr>
          <p:nvPr/>
        </p:nvSpPr>
        <p:spPr bwMode="auto">
          <a:xfrm>
            <a:off x="10163175" y="1182688"/>
            <a:ext cx="1228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000" b="1">
                <a:solidFill>
                  <a:srgbClr val="002060"/>
                </a:solidFill>
              </a:rPr>
              <a:t>GRAINS </a:t>
            </a:r>
          </a:p>
          <a:p>
            <a:pPr algn="ctr" eaLnBrk="1" hangingPunct="1"/>
            <a:r>
              <a:rPr lang="en-US" altLang="ru-RU" sz="1000" b="1">
                <a:solidFill>
                  <a:srgbClr val="002060"/>
                </a:solidFill>
              </a:rPr>
              <a:t>reflectometer</a:t>
            </a:r>
            <a:endParaRPr lang="ru-RU" altLang="ru-RU" sz="1000">
              <a:solidFill>
                <a:srgbClr val="000000"/>
              </a:solidFill>
            </a:endParaRPr>
          </a:p>
        </p:txBody>
      </p:sp>
      <p:sp>
        <p:nvSpPr>
          <p:cNvPr id="180237" name="Прямоугольник 64"/>
          <p:cNvSpPr>
            <a:spLocks noChangeArrowheads="1"/>
          </p:cNvSpPr>
          <p:nvPr/>
        </p:nvSpPr>
        <p:spPr bwMode="auto">
          <a:xfrm>
            <a:off x="9618663" y="3146425"/>
            <a:ext cx="2265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000" b="1">
                <a:solidFill>
                  <a:srgbClr val="002060"/>
                </a:solidFill>
              </a:rPr>
              <a:t>soft and liquid interfaces</a:t>
            </a:r>
            <a:endParaRPr lang="ru-RU" altLang="ru-RU" sz="1000" b="1">
              <a:solidFill>
                <a:srgbClr val="002060"/>
              </a:solidFill>
            </a:endParaRPr>
          </a:p>
        </p:txBody>
      </p:sp>
      <p:sp>
        <p:nvSpPr>
          <p:cNvPr id="80" name="Прямоугольник 79"/>
          <p:cNvSpPr/>
          <p:nvPr/>
        </p:nvSpPr>
        <p:spPr>
          <a:xfrm rot="18931839">
            <a:off x="9392988" y="1371492"/>
            <a:ext cx="912273" cy="415498"/>
          </a:xfrm>
          <a:prstGeom prst="rect">
            <a:avLst/>
          </a:prstGeom>
          <a:noFill/>
        </p:spPr>
        <p:txBody>
          <a:bodyPr>
            <a:spAutoFit/>
          </a:bodyPr>
          <a:lstStyle/>
          <a:p>
            <a:pPr algn="ctr" eaLnBrk="1" fontAlgn="auto" hangingPunct="1">
              <a:spcBef>
                <a:spcPts val="0"/>
              </a:spcBef>
              <a:spcAft>
                <a:spcPts val="0"/>
              </a:spcAft>
              <a:defRPr/>
            </a:pPr>
            <a:r>
              <a:rPr lang="en-US" sz="2100" b="1" dirty="0">
                <a:ln w="22225">
                  <a:solidFill>
                    <a:srgbClr val="C0504D"/>
                  </a:solidFill>
                  <a:prstDash val="solid"/>
                </a:ln>
                <a:solidFill>
                  <a:srgbClr val="C0504D">
                    <a:lumMod val="40000"/>
                    <a:lumOff val="60000"/>
                  </a:srgbClr>
                </a:solidFill>
              </a:rPr>
              <a:t>New</a:t>
            </a:r>
            <a:endParaRPr lang="ru-RU" sz="2100" b="1" dirty="0">
              <a:ln w="22225">
                <a:solidFill>
                  <a:srgbClr val="C0504D"/>
                </a:solidFill>
                <a:prstDash val="solid"/>
              </a:ln>
              <a:solidFill>
                <a:srgbClr val="C0504D">
                  <a:lumMod val="40000"/>
                  <a:lumOff val="60000"/>
                </a:srgbClr>
              </a:solidFill>
            </a:endParaRPr>
          </a:p>
        </p:txBody>
      </p:sp>
      <p:pic>
        <p:nvPicPr>
          <p:cNvPr id="180239" name="Рисунок 66"/>
          <p:cNvPicPr>
            <a:picLocks noChangeAspect="1"/>
          </p:cNvPicPr>
          <p:nvPr/>
        </p:nvPicPr>
        <p:blipFill>
          <a:blip r:embed="rId7">
            <a:extLst>
              <a:ext uri="{28A0092B-C50C-407E-A947-70E740481C1C}">
                <a14:useLocalDpi xmlns:a14="http://schemas.microsoft.com/office/drawing/2010/main" val="0"/>
              </a:ext>
            </a:extLst>
          </a:blip>
          <a:srcRect t="-3111" r="-2679"/>
          <a:stretch>
            <a:fillRect/>
          </a:stretch>
        </p:blipFill>
        <p:spPr bwMode="auto">
          <a:xfrm>
            <a:off x="7223125" y="4194175"/>
            <a:ext cx="21113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40" name="Прямоугольник 67"/>
          <p:cNvSpPr>
            <a:spLocks noChangeArrowheads="1"/>
          </p:cNvSpPr>
          <p:nvPr/>
        </p:nvSpPr>
        <p:spPr bwMode="auto">
          <a:xfrm>
            <a:off x="7640638" y="3781425"/>
            <a:ext cx="1230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000" b="1">
                <a:solidFill>
                  <a:srgbClr val="002060"/>
                </a:solidFill>
              </a:rPr>
              <a:t>FSS </a:t>
            </a:r>
          </a:p>
          <a:p>
            <a:pPr algn="ctr" eaLnBrk="1" hangingPunct="1"/>
            <a:r>
              <a:rPr lang="en-US" altLang="ru-RU" sz="1000" b="1">
                <a:solidFill>
                  <a:srgbClr val="002060"/>
                </a:solidFill>
              </a:rPr>
              <a:t>spectrometer</a:t>
            </a:r>
            <a:endParaRPr lang="ru-RU" altLang="ru-RU" sz="1000">
              <a:solidFill>
                <a:srgbClr val="000000"/>
              </a:solidFill>
            </a:endParaRPr>
          </a:p>
        </p:txBody>
      </p:sp>
      <p:sp>
        <p:nvSpPr>
          <p:cNvPr id="180241" name="Прямоугольник 68"/>
          <p:cNvSpPr>
            <a:spLocks noChangeArrowheads="1"/>
          </p:cNvSpPr>
          <p:nvPr/>
        </p:nvSpPr>
        <p:spPr bwMode="auto">
          <a:xfrm>
            <a:off x="7097713" y="5799138"/>
            <a:ext cx="240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000" b="1">
                <a:solidFill>
                  <a:srgbClr val="002060"/>
                </a:solidFill>
              </a:rPr>
              <a:t>bulk industrial components </a:t>
            </a:r>
          </a:p>
          <a:p>
            <a:pPr algn="ctr" eaLnBrk="1" hangingPunct="1"/>
            <a:r>
              <a:rPr lang="en-US" altLang="ru-RU" sz="1000" b="1">
                <a:solidFill>
                  <a:srgbClr val="002060"/>
                </a:solidFill>
              </a:rPr>
              <a:t>new advanced materials</a:t>
            </a:r>
            <a:endParaRPr lang="ru-RU" altLang="ru-RU" sz="1000" b="1">
              <a:solidFill>
                <a:srgbClr val="002060"/>
              </a:solidFill>
            </a:endParaRPr>
          </a:p>
        </p:txBody>
      </p:sp>
      <p:sp>
        <p:nvSpPr>
          <p:cNvPr id="84" name="Прямоугольник 83"/>
          <p:cNvSpPr/>
          <p:nvPr/>
        </p:nvSpPr>
        <p:spPr>
          <a:xfrm rot="18931839">
            <a:off x="6801384" y="4083708"/>
            <a:ext cx="912273" cy="415498"/>
          </a:xfrm>
          <a:prstGeom prst="rect">
            <a:avLst/>
          </a:prstGeom>
          <a:noFill/>
        </p:spPr>
        <p:txBody>
          <a:bodyPr>
            <a:spAutoFit/>
          </a:bodyPr>
          <a:lstStyle/>
          <a:p>
            <a:pPr algn="ctr" eaLnBrk="1" fontAlgn="auto" hangingPunct="1">
              <a:spcBef>
                <a:spcPts val="0"/>
              </a:spcBef>
              <a:spcAft>
                <a:spcPts val="0"/>
              </a:spcAft>
              <a:defRPr/>
            </a:pPr>
            <a:r>
              <a:rPr lang="en-US" sz="2100" b="1" dirty="0">
                <a:ln w="22225">
                  <a:solidFill>
                    <a:srgbClr val="C0504D"/>
                  </a:solidFill>
                  <a:prstDash val="solid"/>
                </a:ln>
                <a:solidFill>
                  <a:srgbClr val="C0504D">
                    <a:lumMod val="40000"/>
                    <a:lumOff val="60000"/>
                  </a:srgbClr>
                </a:solidFill>
              </a:rPr>
              <a:t>New</a:t>
            </a:r>
            <a:endParaRPr lang="ru-RU" sz="2100" b="1" dirty="0">
              <a:ln w="22225">
                <a:solidFill>
                  <a:srgbClr val="C0504D"/>
                </a:solidFill>
                <a:prstDash val="solid"/>
              </a:ln>
              <a:solidFill>
                <a:srgbClr val="C0504D">
                  <a:lumMod val="40000"/>
                  <a:lumOff val="60000"/>
                </a:srgbClr>
              </a:solidFill>
            </a:endParaRPr>
          </a:p>
        </p:txBody>
      </p:sp>
      <p:sp>
        <p:nvSpPr>
          <p:cNvPr id="45" name="Text Box 5"/>
          <p:cNvSpPr txBox="1">
            <a:spLocks noChangeArrowheads="1"/>
          </p:cNvSpPr>
          <p:nvPr/>
        </p:nvSpPr>
        <p:spPr bwMode="auto">
          <a:xfrm>
            <a:off x="1608138" y="141288"/>
            <a:ext cx="9186862" cy="584200"/>
          </a:xfrm>
          <a:prstGeom prst="rect">
            <a:avLst/>
          </a:prstGeom>
          <a:noFill/>
          <a:ln>
            <a:noFill/>
          </a:ln>
          <a:effectLst/>
          <a:extLst/>
        </p:spPr>
        <p:txBody>
          <a:bodyPr>
            <a:spAutoFit/>
          </a:bodyPr>
          <a:lstStyle/>
          <a:p>
            <a:pPr algn="ctr" defTabSz="685800" eaLnBrk="1" hangingPunct="1">
              <a:spcBef>
                <a:spcPct val="50000"/>
              </a:spcBef>
              <a:defRPr/>
            </a:pPr>
            <a:r>
              <a:rPr lang="en-US" sz="3200" b="1" dirty="0">
                <a:solidFill>
                  <a:prstClr val="white"/>
                </a:solidFill>
                <a:effectLst>
                  <a:outerShdw blurRad="38100" dist="38100" dir="2700000" algn="tl">
                    <a:srgbClr val="000000">
                      <a:alpha val="43137"/>
                    </a:srgbClr>
                  </a:outerShdw>
                </a:effectLst>
                <a:ea typeface="SimSun" pitchFamily="2" charset="-122"/>
                <a:sym typeface="Arial" pitchFamily="34" charset="0"/>
              </a:rPr>
              <a:t>Spectrometer complex of the IBR-2 reactor</a:t>
            </a:r>
            <a:endParaRPr lang="ru-RU" sz="3200" b="1" dirty="0">
              <a:solidFill>
                <a:prstClr val="white"/>
              </a:solidFill>
              <a:effectLst>
                <a:outerShdw blurRad="38100" dist="38100" dir="2700000" algn="tl">
                  <a:srgbClr val="000000">
                    <a:alpha val="43137"/>
                  </a:srgbClr>
                </a:outerShdw>
              </a:effectLst>
              <a:ea typeface="SimSun" pitchFamily="2" charset="-122"/>
              <a:sym typeface="Arial" pitchFamily="34" charset="0"/>
            </a:endParaRPr>
          </a:p>
        </p:txBody>
      </p:sp>
      <p:sp>
        <p:nvSpPr>
          <p:cNvPr id="33" name="Прямоугольник 32"/>
          <p:cNvSpPr/>
          <p:nvPr/>
        </p:nvSpPr>
        <p:spPr>
          <a:xfrm>
            <a:off x="711200" y="5322888"/>
            <a:ext cx="5675313" cy="1262062"/>
          </a:xfrm>
          <a:prstGeom prst="rect">
            <a:avLst/>
          </a:prstGeom>
        </p:spPr>
        <p:txBody>
          <a:bodyPr>
            <a:spAutoFit/>
          </a:bodyPr>
          <a:lstStyle/>
          <a:p>
            <a:pPr algn="ctr">
              <a:defRPr/>
            </a:pPr>
            <a:r>
              <a:rPr lang="en-US" sz="3800" b="1" kern="0" dirty="0">
                <a:solidFill>
                  <a:srgbClr val="C00000"/>
                </a:solidFill>
                <a:latin typeface="Calibri" panose="020F0502020204030204" pitchFamily="34" charset="0"/>
                <a:ea typeface="SimSun" panose="02010600030101010101" pitchFamily="2" charset="-122"/>
                <a:cs typeface="Calibri" panose="020F0502020204030204" pitchFamily="34" charset="0"/>
                <a:sym typeface="Arial"/>
              </a:rPr>
              <a:t>A world-friendly</a:t>
            </a:r>
            <a:br>
              <a:rPr lang="en-US" sz="3800" b="1" kern="0" dirty="0">
                <a:solidFill>
                  <a:srgbClr val="C00000"/>
                </a:solidFill>
                <a:latin typeface="Calibri" panose="020F0502020204030204" pitchFamily="34" charset="0"/>
                <a:ea typeface="SimSun" panose="02010600030101010101" pitchFamily="2" charset="-122"/>
                <a:cs typeface="Calibri" panose="020F0502020204030204" pitchFamily="34" charset="0"/>
                <a:sym typeface="Arial"/>
              </a:rPr>
            </a:br>
            <a:r>
              <a:rPr lang="en-US" sz="3800" b="1" kern="0" dirty="0">
                <a:solidFill>
                  <a:srgbClr val="C00000"/>
                </a:solidFill>
                <a:latin typeface="Calibri" panose="020F0502020204030204" pitchFamily="34" charset="0"/>
                <a:ea typeface="SimSun" panose="02010600030101010101" pitchFamily="2" charset="-122"/>
                <a:cs typeface="Calibri" panose="020F0502020204030204" pitchFamily="34" charset="0"/>
                <a:sym typeface="Arial"/>
              </a:rPr>
              <a:t>User </a:t>
            </a:r>
            <a:r>
              <a:rPr lang="en-US" sz="3800" b="1" kern="0" dirty="0" err="1">
                <a:solidFill>
                  <a:srgbClr val="C00000"/>
                </a:solidFill>
                <a:latin typeface="Calibri" panose="020F0502020204030204" pitchFamily="34" charset="0"/>
                <a:ea typeface="SimSun" panose="02010600030101010101" pitchFamily="2" charset="-122"/>
                <a:cs typeface="Calibri" panose="020F0502020204030204" pitchFamily="34" charset="0"/>
                <a:sym typeface="Arial"/>
              </a:rPr>
              <a:t>Programme</a:t>
            </a:r>
            <a:endParaRPr lang="ru-RU" sz="3800" b="1" dirty="0">
              <a:solidFill>
                <a:srgbClr val="C00000"/>
              </a:solidFill>
              <a:latin typeface="Calibri" panose="020F0502020204030204" pitchFamily="34" charset="0"/>
              <a:cs typeface="Calibri" panose="020F0502020204030204" pitchFamily="34" charset="0"/>
            </a:endParaRPr>
          </a:p>
        </p:txBody>
      </p:sp>
      <p:sp>
        <p:nvSpPr>
          <p:cNvPr id="180245" name="Прямоугольник 28"/>
          <p:cNvSpPr>
            <a:spLocks noChangeArrowheads="1"/>
          </p:cNvSpPr>
          <p:nvPr/>
        </p:nvSpPr>
        <p:spPr bwMode="auto">
          <a:xfrm>
            <a:off x="0" y="900113"/>
            <a:ext cx="2232025" cy="369887"/>
          </a:xfrm>
          <a:prstGeom prst="rect">
            <a:avLst/>
          </a:prstGeom>
          <a:solidFill>
            <a:srgbClr val="C49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a:solidFill>
                  <a:schemeClr val="bg1"/>
                </a:solidFill>
              </a:rPr>
              <a:t>Talk by B. Sharkov</a:t>
            </a:r>
            <a:endParaRPr lang="ru-RU" altLang="ru-RU" b="1">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19075"/>
            <a:ext cx="10669588" cy="976313"/>
          </a:xfrm>
        </p:spPr>
        <p:txBody>
          <a:bodyPr>
            <a:noAutofit/>
          </a:bodyPr>
          <a:lstStyle/>
          <a:p>
            <a:pPr fontAlgn="auto">
              <a:spcAft>
                <a:spcPts val="0"/>
              </a:spcAft>
              <a:defRPr/>
            </a:pPr>
            <a:r>
              <a:rPr lang="en-US" sz="3200">
                <a:solidFill>
                  <a:srgbClr val="FFFF00"/>
                </a:solidFill>
                <a:effectLst>
                  <a:outerShdw blurRad="38100" dist="25400" dir="5400000" algn="tl" rotWithShape="0">
                    <a:srgbClr val="000000">
                      <a:alpha val="43000"/>
                    </a:srgbClr>
                  </a:outerShdw>
                </a:effectLst>
              </a:rPr>
              <a:t>SOLCRYS – new JINR facility for structural research</a:t>
            </a:r>
            <a:endParaRPr sz="3200">
              <a:solidFill>
                <a:srgbClr val="FFFF00"/>
              </a:solidFill>
              <a:effectLst>
                <a:outerShdw blurRad="38100" dist="25400" dir="5400000" algn="tl" rotWithShape="0">
                  <a:srgbClr val="000000">
                    <a:alpha val="43000"/>
                  </a:srgbClr>
                </a:outerShdw>
              </a:effectLst>
            </a:endParaRPr>
          </a:p>
        </p:txBody>
      </p:sp>
      <p:sp>
        <p:nvSpPr>
          <p:cNvPr id="181251" name="Rectangle 2"/>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ea typeface="ヒラギノ角ゴ Pro W3"/>
              <a:cs typeface="ヒラギノ角ゴ Pro W3"/>
            </a:endParaRPr>
          </a:p>
        </p:txBody>
      </p:sp>
      <p:sp>
        <p:nvSpPr>
          <p:cNvPr id="8" name="Rectangle 3">
            <a:extLst/>
          </p:cNvPr>
          <p:cNvSpPr txBox="1">
            <a:spLocks noChangeArrowheads="1"/>
          </p:cNvSpPr>
          <p:nvPr/>
        </p:nvSpPr>
        <p:spPr>
          <a:xfrm>
            <a:off x="0" y="1292225"/>
            <a:ext cx="12192000" cy="3140075"/>
          </a:xfrm>
          <a:prstGeom prst="rect">
            <a:avLst/>
          </a:prstGeom>
        </p:spPr>
        <p:txBody>
          <a:bodyPr>
            <a:spAutoFit/>
          </a:bodyPr>
          <a:lstStyle/>
          <a:p>
            <a:pPr>
              <a:defRPr/>
            </a:pPr>
            <a:r>
              <a:rPr lang="en-US" b="1" u="sng" dirty="0">
                <a:latin typeface="+mj-lt"/>
                <a:ea typeface="ヒラギノ角ゴ Pro W3" pitchFamily="84" charset="-128"/>
                <a:cs typeface="+mn-cs"/>
              </a:rPr>
              <a:t>     Proposal:</a:t>
            </a:r>
          </a:p>
          <a:p>
            <a:pPr marL="342900" indent="-342900">
              <a:buFont typeface="Arial" panose="020B0604020202020204" pitchFamily="34" charset="0"/>
              <a:buChar char="•"/>
              <a:defRPr/>
            </a:pPr>
            <a:r>
              <a:rPr lang="en-US" b="1" dirty="0" err="1">
                <a:latin typeface="+mj-lt"/>
                <a:ea typeface="ヒラギノ角ゴ Pro W3" pitchFamily="84" charset="-128"/>
                <a:cs typeface="+mn-cs"/>
              </a:rPr>
              <a:t>SuperConducting</a:t>
            </a:r>
            <a:r>
              <a:rPr lang="en-US" b="1" dirty="0">
                <a:latin typeface="+mj-lt"/>
                <a:ea typeface="ヒラギノ角ゴ Pro W3" pitchFamily="84" charset="-128"/>
                <a:cs typeface="+mn-cs"/>
              </a:rPr>
              <a:t> Wiggler providing X-rays at energies up to </a:t>
            </a:r>
            <a:r>
              <a:rPr lang="en-US" b="1" u="sng" dirty="0">
                <a:latin typeface="+mj-lt"/>
                <a:ea typeface="ヒラギノ角ゴ Pro W3" pitchFamily="84" charset="-128"/>
                <a:cs typeface="+mn-cs"/>
              </a:rPr>
              <a:t>20keV</a:t>
            </a:r>
            <a:endParaRPr lang="en-US" b="1" dirty="0">
              <a:latin typeface="+mj-lt"/>
              <a:ea typeface="ヒラギノ角ゴ Pro W3" pitchFamily="84" charset="-128"/>
              <a:cs typeface="+mn-cs"/>
            </a:endParaRPr>
          </a:p>
          <a:p>
            <a:pPr marL="342900" indent="-342900">
              <a:buFont typeface="Arial" panose="020B0604020202020204" pitchFamily="34" charset="0"/>
              <a:buChar char="•"/>
              <a:defRPr/>
            </a:pPr>
            <a:r>
              <a:rPr lang="en-US" b="1" dirty="0" err="1">
                <a:latin typeface="+mj-lt"/>
                <a:ea typeface="ヒラギノ角ゴ Pro W3" pitchFamily="84" charset="-128"/>
                <a:cs typeface="+mn-cs"/>
              </a:rPr>
              <a:t>Endstations</a:t>
            </a:r>
            <a:r>
              <a:rPr lang="en-US" b="1" dirty="0">
                <a:latin typeface="+mj-lt"/>
                <a:ea typeface="ヒラギノ角ゴ Pro W3" pitchFamily="84" charset="-128"/>
                <a:cs typeface="+mn-cs"/>
              </a:rPr>
              <a:t>: - Small-Angle / Wide-Angle X-ray Scattering</a:t>
            </a:r>
          </a:p>
          <a:p>
            <a:pPr>
              <a:defRPr/>
            </a:pPr>
            <a:r>
              <a:rPr lang="en-US" b="1" dirty="0">
                <a:latin typeface="+mj-lt"/>
                <a:ea typeface="ヒラギノ角ゴ Pro W3" pitchFamily="84" charset="-128"/>
                <a:cs typeface="+mn-cs"/>
              </a:rPr>
              <a:t>		  - Macromolecular crystallography</a:t>
            </a:r>
          </a:p>
          <a:p>
            <a:pPr>
              <a:defRPr/>
            </a:pPr>
            <a:r>
              <a:rPr lang="en-US" b="1" dirty="0">
                <a:latin typeface="+mj-lt"/>
                <a:ea typeface="ヒラギノ角ゴ Pro W3" pitchFamily="84" charset="-128"/>
                <a:cs typeface="+mn-cs"/>
              </a:rPr>
              <a:t>		  - Powder diffraction with a high pressure option</a:t>
            </a:r>
          </a:p>
          <a:p>
            <a:pPr>
              <a:defRPr/>
            </a:pPr>
            <a:r>
              <a:rPr lang="en-US" b="1" dirty="0">
                <a:latin typeface="+mj-lt"/>
                <a:ea typeface="ヒラギノ角ゴ Pro W3" pitchFamily="84" charset="-128"/>
                <a:cs typeface="+mn-cs"/>
              </a:rPr>
              <a:t>     </a:t>
            </a:r>
            <a:r>
              <a:rPr lang="en-US" b="1" u="sng" dirty="0">
                <a:latin typeface="+mj-lt"/>
                <a:ea typeface="ヒラギノ角ゴ Pro W3" pitchFamily="84" charset="-128"/>
                <a:cs typeface="+mn-cs"/>
              </a:rPr>
              <a:t>Desire:</a:t>
            </a:r>
            <a:endParaRPr lang="en-US" b="1" dirty="0">
              <a:latin typeface="+mj-lt"/>
              <a:ea typeface="ヒラギノ角ゴ Pro W3" pitchFamily="84" charset="-128"/>
              <a:cs typeface="+mn-cs"/>
            </a:endParaRPr>
          </a:p>
          <a:p>
            <a:pPr marL="342900" indent="-342900">
              <a:defRPr/>
            </a:pPr>
            <a:r>
              <a:rPr lang="en-US" b="1" dirty="0">
                <a:latin typeface="+mj-lt"/>
                <a:ea typeface="ヒラギノ角ゴ Pro W3" pitchFamily="84" charset="-128"/>
                <a:cs typeface="+mn-cs"/>
              </a:rPr>
              <a:t>     The need of auxiliary equipment and preparation lab</a:t>
            </a:r>
          </a:p>
          <a:p>
            <a:pPr>
              <a:defRPr/>
            </a:pPr>
            <a:r>
              <a:rPr lang="en-US" b="1" dirty="0">
                <a:latin typeface="+mj-lt"/>
                <a:ea typeface="ヒラギノ角ゴ Pro W3" pitchFamily="84" charset="-128"/>
                <a:cs typeface="+mn-cs"/>
              </a:rPr>
              <a:t>     (equipment and specialists)</a:t>
            </a:r>
          </a:p>
          <a:p>
            <a:pPr marL="342900" indent="-342900">
              <a:buFont typeface="Arial" panose="020B0604020202020204" pitchFamily="34" charset="0"/>
              <a:buChar char="•"/>
              <a:defRPr/>
            </a:pPr>
            <a:r>
              <a:rPr lang="en-US" b="1" dirty="0">
                <a:latin typeface="+mj-lt"/>
                <a:ea typeface="ヒラギノ角ゴ Pro W3" pitchFamily="84" charset="-128"/>
                <a:cs typeface="+mn-cs"/>
              </a:rPr>
              <a:t>User program: - beamline access through proposal system</a:t>
            </a:r>
          </a:p>
          <a:p>
            <a:pPr>
              <a:defRPr/>
            </a:pPr>
            <a:r>
              <a:rPr lang="en-US" b="1" dirty="0">
                <a:latin typeface="+mj-lt"/>
                <a:ea typeface="ヒラギノ角ゴ Pro W3" pitchFamily="84" charset="-128"/>
                <a:cs typeface="+mn-cs"/>
              </a:rPr>
              <a:t>		      - short term exchange of specialists</a:t>
            </a:r>
          </a:p>
          <a:p>
            <a:pPr>
              <a:defRPr/>
            </a:pPr>
            <a:r>
              <a:rPr lang="en-US" b="1" dirty="0">
                <a:latin typeface="+mj-lt"/>
                <a:ea typeface="ヒラギノ角ゴ Pro W3" pitchFamily="84" charset="-128"/>
                <a:cs typeface="+mn-cs"/>
              </a:rPr>
              <a:t>		      - long term </a:t>
            </a:r>
            <a:r>
              <a:rPr lang="en-US" b="1" dirty="0" err="1">
                <a:latin typeface="+mj-lt"/>
                <a:ea typeface="ヒラギノ角ゴ Pro W3" pitchFamily="84" charset="-128"/>
                <a:cs typeface="+mn-cs"/>
              </a:rPr>
              <a:t>secondments</a:t>
            </a:r>
            <a:endParaRPr lang="en-US" b="1" dirty="0">
              <a:latin typeface="+mj-lt"/>
              <a:ea typeface="ヒラギノ角ゴ Pro W3" pitchFamily="84" charset="-128"/>
              <a:cs typeface="+mn-cs"/>
            </a:endParaRPr>
          </a:p>
        </p:txBody>
      </p:sp>
      <p:graphicFrame>
        <p:nvGraphicFramePr>
          <p:cNvPr id="7" name="Table 6">
            <a:extLst/>
          </p:cNvPr>
          <p:cNvGraphicFramePr>
            <a:graphicFrameLocks noGrp="1"/>
          </p:cNvGraphicFramePr>
          <p:nvPr/>
        </p:nvGraphicFramePr>
        <p:xfrm>
          <a:off x="261938" y="4479925"/>
          <a:ext cx="11522075" cy="2071688"/>
        </p:xfrm>
        <a:graphic>
          <a:graphicData uri="http://schemas.openxmlformats.org/drawingml/2006/table">
            <a:tbl>
              <a:tblPr firstRow="1" firstCol="1" bandRow="1">
                <a:tableStyleId>{5C22544A-7EE6-4342-B048-85BDC9FD1C3A}</a:tableStyleId>
              </a:tblPr>
              <a:tblGrid>
                <a:gridCol w="1955444">
                  <a:extLst>
                    <a:ext uri="{9D8B030D-6E8A-4147-A177-3AD203B41FA5}">
                      <a16:colId xmlns:a16="http://schemas.microsoft.com/office/drawing/2014/main" val="20000"/>
                    </a:ext>
                  </a:extLst>
                </a:gridCol>
                <a:gridCol w="1568277">
                  <a:extLst>
                    <a:ext uri="{9D8B030D-6E8A-4147-A177-3AD203B41FA5}">
                      <a16:colId xmlns:a16="http://schemas.microsoft.com/office/drawing/2014/main" val="20001"/>
                    </a:ext>
                  </a:extLst>
                </a:gridCol>
                <a:gridCol w="2032615">
                  <a:extLst>
                    <a:ext uri="{9D8B030D-6E8A-4147-A177-3AD203B41FA5}">
                      <a16:colId xmlns:a16="http://schemas.microsoft.com/office/drawing/2014/main" val="20002"/>
                    </a:ext>
                  </a:extLst>
                </a:gridCol>
                <a:gridCol w="2410623">
                  <a:extLst>
                    <a:ext uri="{9D8B030D-6E8A-4147-A177-3AD203B41FA5}">
                      <a16:colId xmlns:a16="http://schemas.microsoft.com/office/drawing/2014/main" val="20003"/>
                    </a:ext>
                  </a:extLst>
                </a:gridCol>
                <a:gridCol w="1876965">
                  <a:extLst>
                    <a:ext uri="{9D8B030D-6E8A-4147-A177-3AD203B41FA5}">
                      <a16:colId xmlns:a16="http://schemas.microsoft.com/office/drawing/2014/main" val="20004"/>
                    </a:ext>
                  </a:extLst>
                </a:gridCol>
                <a:gridCol w="1678151">
                  <a:extLst>
                    <a:ext uri="{9D8B030D-6E8A-4147-A177-3AD203B41FA5}">
                      <a16:colId xmlns:a16="http://schemas.microsoft.com/office/drawing/2014/main" val="20005"/>
                    </a:ext>
                  </a:extLst>
                </a:gridCol>
              </a:tblGrid>
              <a:tr h="1020832">
                <a:tc>
                  <a:txBody>
                    <a:bodyPr/>
                    <a:lstStyle/>
                    <a:p>
                      <a:pPr algn="just">
                        <a:lnSpc>
                          <a:spcPct val="107000"/>
                        </a:lnSpc>
                        <a:spcAft>
                          <a:spcPts val="0"/>
                        </a:spcAft>
                      </a:pPr>
                      <a:r>
                        <a:rPr lang="en-US" sz="1600" dirty="0">
                          <a:effectLst/>
                        </a:rPr>
                        <a:t>Parameter</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tc>
                  <a:txBody>
                    <a:bodyPr/>
                    <a:lstStyle/>
                    <a:p>
                      <a:pPr algn="just">
                        <a:lnSpc>
                          <a:spcPct val="107000"/>
                        </a:lnSpc>
                        <a:spcAft>
                          <a:spcPts val="0"/>
                        </a:spcAft>
                      </a:pPr>
                      <a:r>
                        <a:rPr lang="en-US" sz="1600" dirty="0">
                          <a:effectLst/>
                        </a:rPr>
                        <a:t>focus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tc>
                  <a:txBody>
                    <a:bodyPr/>
                    <a:lstStyle/>
                    <a:p>
                      <a:pPr algn="just">
                        <a:lnSpc>
                          <a:spcPct val="107000"/>
                        </a:lnSpc>
                        <a:spcAft>
                          <a:spcPts val="0"/>
                        </a:spcAft>
                      </a:pPr>
                      <a:r>
                        <a:rPr lang="en-US" sz="1600" dirty="0">
                          <a:effectLst/>
                        </a:rPr>
                        <a:t>Divergence in the focus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tc>
                  <a:txBody>
                    <a:bodyPr/>
                    <a:lstStyle/>
                    <a:p>
                      <a:pPr algn="just">
                        <a:lnSpc>
                          <a:spcPct val="107000"/>
                        </a:lnSpc>
                        <a:spcAft>
                          <a:spcPts val="0"/>
                        </a:spcAft>
                      </a:pPr>
                      <a:r>
                        <a:rPr lang="en-US" sz="1600" dirty="0">
                          <a:effectLst/>
                        </a:rPr>
                        <a:t>Flux in the focus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tc>
                  <a:txBody>
                    <a:bodyPr/>
                    <a:lstStyle/>
                    <a:p>
                      <a:pPr algn="just">
                        <a:lnSpc>
                          <a:spcPct val="107000"/>
                        </a:lnSpc>
                        <a:spcAft>
                          <a:spcPts val="0"/>
                        </a:spcAft>
                      </a:pPr>
                      <a:r>
                        <a:rPr lang="en-US" sz="1600" dirty="0">
                          <a:effectLst/>
                        </a:rPr>
                        <a:t>Energy resolution</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tc>
                  <a:txBody>
                    <a:bodyPr/>
                    <a:lstStyle/>
                    <a:p>
                      <a:pPr algn="just">
                        <a:lnSpc>
                          <a:spcPct val="107000"/>
                        </a:lnSpc>
                        <a:spcAft>
                          <a:spcPts val="0"/>
                        </a:spcAft>
                      </a:pPr>
                      <a:r>
                        <a:rPr lang="en-US" sz="1600" dirty="0">
                          <a:effectLst/>
                        </a:rPr>
                        <a:t>Energy</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extLst>
                  <a:ext uri="{0D108BD9-81ED-4DB2-BD59-A6C34878D82A}">
                    <a16:rowId xmlns:a16="http://schemas.microsoft.com/office/drawing/2014/main" val="10000"/>
                  </a:ext>
                </a:extLst>
              </a:tr>
              <a:tr h="1050856">
                <a:tc>
                  <a:txBody>
                    <a:bodyPr/>
                    <a:lstStyle/>
                    <a:p>
                      <a:pPr algn="just">
                        <a:lnSpc>
                          <a:spcPct val="107000"/>
                        </a:lnSpc>
                        <a:spcAft>
                          <a:spcPts val="0"/>
                        </a:spcAft>
                      </a:pPr>
                      <a:r>
                        <a:rPr lang="en-US" sz="1600" dirty="0">
                          <a:effectLst/>
                        </a:rPr>
                        <a:t>Value</a:t>
                      </a:r>
                    </a:p>
                  </a:txBody>
                  <a:tcPr marL="91446" marR="91446" marT="0" marB="0"/>
                </a:tc>
                <a:tc>
                  <a:txBody>
                    <a:bodyPr/>
                    <a:lstStyle/>
                    <a:p>
                      <a:pPr algn="just">
                        <a:lnSpc>
                          <a:spcPct val="107000"/>
                        </a:lnSpc>
                        <a:spcAft>
                          <a:spcPts val="0"/>
                        </a:spcAft>
                      </a:pPr>
                      <a:r>
                        <a:rPr lang="en-US" sz="1600" dirty="0">
                          <a:effectLst/>
                        </a:rPr>
                        <a:t>&lt;20x20</a:t>
                      </a:r>
                      <a:r>
                        <a:rPr lang="ru-RU" sz="1600" dirty="0">
                          <a:effectLst/>
                        </a:rPr>
                        <a:t> </a:t>
                      </a:r>
                      <a:r>
                        <a:rPr kumimoji="0" lang="el-GR" sz="1600" kern="1200" dirty="0">
                          <a:solidFill>
                            <a:schemeClr val="dk1"/>
                          </a:solidFill>
                          <a:effectLst/>
                          <a:latin typeface="+mn-lt"/>
                          <a:ea typeface="+mn-ea"/>
                          <a:cs typeface="+mn-cs"/>
                        </a:rPr>
                        <a:t>μ</a:t>
                      </a:r>
                      <a:r>
                        <a:rPr kumimoji="0" lang="en-US" sz="1600" kern="1200" dirty="0">
                          <a:solidFill>
                            <a:schemeClr val="dk1"/>
                          </a:solidFill>
                          <a:effectLst/>
                          <a:latin typeface="+mn-lt"/>
                          <a:ea typeface="+mn-ea"/>
                          <a:cs typeface="+mn-cs"/>
                        </a:rPr>
                        <a:t>m</a:t>
                      </a:r>
                    </a:p>
                    <a:p>
                      <a:pPr algn="just">
                        <a:lnSpc>
                          <a:spcPct val="107000"/>
                        </a:lnSpc>
                        <a:spcAft>
                          <a:spcPts val="0"/>
                        </a:spcAft>
                      </a:pPr>
                      <a:r>
                        <a:rPr lang="en-US" sz="1600" dirty="0">
                          <a:effectLst/>
                        </a:rPr>
                        <a:t>&lt;50x50</a:t>
                      </a:r>
                      <a:r>
                        <a:rPr lang="ru-RU" sz="1600" dirty="0">
                          <a:effectLst/>
                        </a:rPr>
                        <a:t> </a:t>
                      </a:r>
                      <a:r>
                        <a:rPr kumimoji="0" lang="el-GR" sz="1600" kern="1200" dirty="0">
                          <a:solidFill>
                            <a:schemeClr val="dk1"/>
                          </a:solidFill>
                          <a:effectLst/>
                          <a:latin typeface="+mn-lt"/>
                          <a:ea typeface="+mn-ea"/>
                          <a:cs typeface="+mn-cs"/>
                        </a:rPr>
                        <a:t>μ</a:t>
                      </a:r>
                      <a:r>
                        <a:rPr kumimoji="0" lang="en-US" sz="1600" kern="1200" dirty="0">
                          <a:solidFill>
                            <a:schemeClr val="dk1"/>
                          </a:solidFill>
                          <a:effectLst/>
                          <a:latin typeface="+mn-lt"/>
                          <a:ea typeface="+mn-ea"/>
                          <a:cs typeface="+mn-cs"/>
                        </a:rPr>
                        <a:t>m</a:t>
                      </a:r>
                      <a:r>
                        <a:rPr kumimoji="0" lang="ru-RU" sz="1600" kern="1200" dirty="0">
                          <a:solidFill>
                            <a:schemeClr val="dk1"/>
                          </a:solidFill>
                          <a:effectLst/>
                          <a:latin typeface="+mn-lt"/>
                          <a:ea typeface="+mn-ea"/>
                          <a:cs typeface="+mn-cs"/>
                        </a:rPr>
                        <a:t> </a:t>
                      </a:r>
                    </a:p>
                  </a:txBody>
                  <a:tcPr marL="91446" marR="91446" marT="0" marB="0"/>
                </a:tc>
                <a:tc>
                  <a:txBody>
                    <a:bodyPr/>
                    <a:lstStyle/>
                    <a:p>
                      <a:pPr algn="just">
                        <a:lnSpc>
                          <a:spcPct val="107000"/>
                        </a:lnSpc>
                        <a:spcAft>
                          <a:spcPts val="0"/>
                        </a:spcAft>
                      </a:pPr>
                      <a:r>
                        <a:rPr lang="en-US" sz="1600" dirty="0">
                          <a:effectLst/>
                        </a:rPr>
                        <a:t>&lt;</a:t>
                      </a:r>
                      <a:r>
                        <a:rPr lang="ru-RU" sz="1600" dirty="0">
                          <a:effectLst/>
                        </a:rPr>
                        <a:t> 1 </a:t>
                      </a:r>
                      <a:r>
                        <a:rPr lang="en-US" sz="1600" dirty="0" err="1">
                          <a:effectLst/>
                        </a:rPr>
                        <a:t>mrad</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tc>
                  <a:txBody>
                    <a:bodyPr/>
                    <a:lstStyle/>
                    <a:p>
                      <a:pPr algn="just">
                        <a:lnSpc>
                          <a:spcPct val="107000"/>
                        </a:lnSpc>
                        <a:spcAft>
                          <a:spcPts val="0"/>
                        </a:spcAft>
                      </a:pPr>
                      <a:r>
                        <a:rPr lang="en-US" sz="1600" dirty="0">
                          <a:effectLst/>
                        </a:rPr>
                        <a:t>~10</a:t>
                      </a:r>
                      <a:r>
                        <a:rPr lang="en-US" sz="1600" baseline="30000" dirty="0">
                          <a:effectLst/>
                        </a:rPr>
                        <a:t>11</a:t>
                      </a:r>
                      <a:r>
                        <a:rPr lang="ru-RU" sz="1600" dirty="0">
                          <a:effectLst/>
                        </a:rPr>
                        <a:t> </a:t>
                      </a:r>
                      <a:r>
                        <a:rPr lang="en-US" sz="1600" dirty="0">
                          <a:effectLst/>
                        </a:rPr>
                        <a:t>photon/sec</a:t>
                      </a:r>
                      <a:endParaRPr lang="ru-RU" sz="1600" dirty="0">
                        <a:effectLst/>
                      </a:endParaRPr>
                    </a:p>
                    <a:p>
                      <a:pPr algn="just">
                        <a:lnSpc>
                          <a:spcPct val="107000"/>
                        </a:lnSpc>
                        <a:spcAft>
                          <a:spcPts val="0"/>
                        </a:spcAft>
                      </a:pPr>
                      <a:r>
                        <a:rPr lang="en-US" sz="1600" dirty="0">
                          <a:effectLst/>
                        </a:rPr>
                        <a:t>(&gt;10</a:t>
                      </a:r>
                      <a:r>
                        <a:rPr lang="en-US" sz="1600" baseline="30000" dirty="0">
                          <a:effectLst/>
                        </a:rPr>
                        <a:t>10</a:t>
                      </a:r>
                      <a:r>
                        <a:rPr lang="en-US" sz="1600" dirty="0">
                          <a:effectLst/>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tc>
                  <a:txBody>
                    <a:bodyPr/>
                    <a:lstStyle/>
                    <a:p>
                      <a:pPr algn="just">
                        <a:lnSpc>
                          <a:spcPct val="107000"/>
                        </a:lnSpc>
                        <a:spcAft>
                          <a:spcPts val="0"/>
                        </a:spcAft>
                      </a:pPr>
                      <a:r>
                        <a:rPr lang="ru-RU" sz="1600" dirty="0">
                          <a:effectLst/>
                        </a:rPr>
                        <a:t>2</a:t>
                      </a:r>
                      <a:r>
                        <a:rPr lang="en-US" sz="1600" dirty="0">
                          <a:effectLst/>
                        </a:rPr>
                        <a:t>x</a:t>
                      </a:r>
                      <a:r>
                        <a:rPr lang="ru-RU" sz="1600" dirty="0">
                          <a:effectLst/>
                        </a:rPr>
                        <a:t>10</a:t>
                      </a:r>
                      <a:r>
                        <a:rPr lang="ru-RU" sz="1600" baseline="30000" dirty="0">
                          <a:effectLst/>
                        </a:rPr>
                        <a:t>-4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tc>
                  <a:txBody>
                    <a:bodyPr/>
                    <a:lstStyle/>
                    <a:p>
                      <a:pPr algn="just">
                        <a:lnSpc>
                          <a:spcPct val="107000"/>
                        </a:lnSpc>
                        <a:spcAft>
                          <a:spcPts val="0"/>
                        </a:spcAft>
                      </a:pPr>
                      <a:r>
                        <a:rPr lang="en-US" sz="1600" dirty="0">
                          <a:effectLst/>
                        </a:rPr>
                        <a:t>20 </a:t>
                      </a:r>
                      <a:r>
                        <a:rPr lang="en-US" sz="1600" dirty="0" err="1">
                          <a:effectLst/>
                        </a:rPr>
                        <a:t>keV</a:t>
                      </a:r>
                      <a:endParaRPr lang="en-US" sz="1600" dirty="0">
                        <a:effectLst/>
                      </a:endParaRPr>
                    </a:p>
                    <a:p>
                      <a:pPr algn="just">
                        <a:lnSpc>
                          <a:spcPct val="107000"/>
                        </a:lnSpc>
                        <a:spcAft>
                          <a:spcPts val="0"/>
                        </a:spcAft>
                      </a:pPr>
                      <a:r>
                        <a:rPr lang="en-US" sz="1600" dirty="0">
                          <a:effectLst/>
                        </a:rPr>
                        <a:t>&gt;17 </a:t>
                      </a:r>
                      <a:r>
                        <a:rPr lang="en-US" sz="1600" dirty="0" err="1">
                          <a:effectLst/>
                        </a:rPr>
                        <a:t>keV</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446" marR="91446" marT="0" marB="0"/>
                </a:tc>
                <a:extLst>
                  <a:ext uri="{0D108BD9-81ED-4DB2-BD59-A6C34878D82A}">
                    <a16:rowId xmlns:a16="http://schemas.microsoft.com/office/drawing/2014/main" val="10001"/>
                  </a:ext>
                </a:extLst>
              </a:tr>
            </a:tbl>
          </a:graphicData>
        </a:graphic>
      </p:graphicFrame>
      <p:sp>
        <p:nvSpPr>
          <p:cNvPr id="6" name="TextBox 5"/>
          <p:cNvSpPr txBox="1"/>
          <p:nvPr/>
        </p:nvSpPr>
        <p:spPr>
          <a:xfrm>
            <a:off x="9144000" y="6108700"/>
            <a:ext cx="2408238" cy="368300"/>
          </a:xfrm>
          <a:prstGeom prst="rect">
            <a:avLst/>
          </a:prstGeom>
          <a:solidFill>
            <a:schemeClr val="accent3">
              <a:lumMod val="75000"/>
            </a:schemeClr>
          </a:solidFill>
        </p:spPr>
        <p:txBody>
          <a:bodyPr>
            <a:spAutoFit/>
          </a:bodyPr>
          <a:lstStyle/>
          <a:p>
            <a:pPr>
              <a:defRPr/>
            </a:pPr>
            <a:r>
              <a:rPr lang="en-US" b="1" dirty="0"/>
              <a:t> </a:t>
            </a:r>
            <a:r>
              <a:rPr lang="en-US" b="1" dirty="0">
                <a:solidFill>
                  <a:schemeClr val="bg1"/>
                </a:solidFill>
              </a:rPr>
              <a:t>Talk by </a:t>
            </a:r>
            <a:r>
              <a:rPr lang="en-US" b="1" dirty="0" err="1">
                <a:solidFill>
                  <a:schemeClr val="bg1"/>
                </a:solidFill>
              </a:rPr>
              <a:t>B.Sharkov</a:t>
            </a:r>
            <a:endParaRPr lang="ru-RU" b="1" dirty="0">
              <a:solidFill>
                <a:schemeClr val="bg1"/>
              </a:solidFill>
            </a:endParaRPr>
          </a:p>
        </p:txBody>
      </p:sp>
      <p:sp>
        <p:nvSpPr>
          <p:cNvPr id="9" name="Прямоугольник 8"/>
          <p:cNvSpPr/>
          <p:nvPr/>
        </p:nvSpPr>
        <p:spPr>
          <a:xfrm>
            <a:off x="2889250" y="955675"/>
            <a:ext cx="9302750" cy="584200"/>
          </a:xfrm>
          <a:prstGeom prst="rect">
            <a:avLst/>
          </a:prstGeom>
        </p:spPr>
        <p:txBody>
          <a:bodyPr>
            <a:spAutoFit/>
          </a:bodyPr>
          <a:lstStyle/>
          <a:p>
            <a:pPr>
              <a:defRPr/>
            </a:pPr>
            <a:r>
              <a:rPr lang="en-CA" sz="1600" b="1" dirty="0">
                <a:solidFill>
                  <a:srgbClr val="C00000"/>
                </a:solidFill>
                <a:effectLst>
                  <a:outerShdw blurRad="38100" dist="25400" dir="5400000" algn="tl" rotWithShape="0">
                    <a:srgbClr val="000000">
                      <a:alpha val="43000"/>
                    </a:srgbClr>
                  </a:outerShdw>
                </a:effectLst>
              </a:rPr>
              <a:t>                            The result of collaboration initiative between JINR and JU is a project  for                                           </a:t>
            </a:r>
          </a:p>
          <a:p>
            <a:pPr>
              <a:defRPr/>
            </a:pPr>
            <a:r>
              <a:rPr lang="en-CA" sz="1600" b="1" dirty="0">
                <a:solidFill>
                  <a:srgbClr val="C00000"/>
                </a:solidFill>
                <a:effectLst>
                  <a:outerShdw blurRad="38100" dist="25400" dir="5400000" algn="tl" rotWithShape="0">
                    <a:srgbClr val="000000">
                      <a:alpha val="43000"/>
                    </a:srgbClr>
                  </a:outerShdw>
                </a:effectLst>
              </a:rPr>
              <a:t>                            building a new JINR facility for structural research at synchrotron SOLARIS</a:t>
            </a:r>
            <a:endParaRPr lang="ru-RU" sz="1600" b="1" dirty="0">
              <a:solidFill>
                <a:srgbClr val="C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Box 1"/>
          <p:cNvSpPr txBox="1">
            <a:spLocks noChangeArrowheads="1"/>
          </p:cNvSpPr>
          <p:nvPr/>
        </p:nvSpPr>
        <p:spPr bwMode="auto">
          <a:xfrm>
            <a:off x="1103313" y="615950"/>
            <a:ext cx="101758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3000" b="1">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New concept of radiation risk </a:t>
            </a:r>
            <a:r>
              <a:rPr lang="en-US" altLang="ru-RU" sz="2000" b="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(report to the Council </a:t>
            </a:r>
            <a:r>
              <a:rPr lang="en-US" altLang="ru-RU" sz="2000" b="1">
                <a:solidFill>
                  <a:srgbClr val="002060"/>
                </a:solidFill>
                <a:latin typeface="Times New Roman" panose="02020603050405020304" pitchFamily="18" charset="0"/>
                <a:ea typeface="MS PGothic" panose="020B0600070205080204" pitchFamily="34" charset="-128"/>
                <a:cs typeface="Times New Roman" panose="02020603050405020304" pitchFamily="18" charset="0"/>
              </a:rPr>
              <a:t>on Space </a:t>
            </a:r>
            <a:r>
              <a:rPr lang="en-US" altLang="ru-RU" sz="2000" b="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of the </a:t>
            </a:r>
            <a:r>
              <a:rPr lang="en-US" altLang="ru-RU" sz="2000" b="1">
                <a:solidFill>
                  <a:srgbClr val="002060"/>
                </a:solidFill>
                <a:latin typeface="Times New Roman" panose="02020603050405020304" pitchFamily="18" charset="0"/>
                <a:ea typeface="MS PGothic" panose="020B0600070205080204" pitchFamily="34" charset="-128"/>
                <a:cs typeface="Times New Roman" panose="02020603050405020304" pitchFamily="18" charset="0"/>
              </a:rPr>
              <a:t>Russian Academy of Sciences, 5 December 2017) </a:t>
            </a:r>
            <a:endParaRPr lang="ru-RU" altLang="ru-RU" sz="2000" b="1">
              <a:solidFill>
                <a:srgbClr val="002060"/>
              </a:solidFill>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82275" name="Picture 2" descr="http://www.jinr.ru/wp-content/uploads/2017/12/C06I5086j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850" y="1582738"/>
            <a:ext cx="3732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4" descr="http://www.jinr.ru/wp-content/uploads/2017/12/C06I5165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1604963"/>
            <a:ext cx="28702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6" descr="http://www.jinr.ru/wp-content/uploads/2017/12/C06I5094j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1622425"/>
            <a:ext cx="4373563"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2" descr="http://www.latoro.ru/oboi/misc/19069-oboi-moz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4238625"/>
            <a:ext cx="3567112"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Box 4"/>
          <p:cNvSpPr txBox="1">
            <a:spLocks noChangeArrowheads="1"/>
          </p:cNvSpPr>
          <p:nvPr/>
        </p:nvSpPr>
        <p:spPr bwMode="auto">
          <a:xfrm>
            <a:off x="3929063" y="3983038"/>
            <a:ext cx="79327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altLang="ru-RU" b="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A new concept of radiation risk for manned interplanetary flights has been proposed and substantiated. </a:t>
            </a:r>
          </a:p>
          <a:p>
            <a:pPr eaLnBrk="1" hangingPunct="1">
              <a:buFontTx/>
              <a:buChar char="•"/>
            </a:pPr>
            <a:r>
              <a:rPr lang="en-US" altLang="ru-RU" b="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The notion of the </a:t>
            </a:r>
            <a:r>
              <a:rPr lang="en-US" altLang="ru-RU" b="1" i="1">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successful mission accomplishment probability</a:t>
            </a:r>
            <a:r>
              <a:rPr lang="en-US" altLang="ru-RU" b="1">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 </a:t>
            </a:r>
            <a:r>
              <a:rPr lang="en-US" altLang="ru-RU" b="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has been introduced. </a:t>
            </a:r>
          </a:p>
          <a:p>
            <a:pPr eaLnBrk="1" hangingPunct="1">
              <a:buFontTx/>
              <a:buChar char="•"/>
            </a:pPr>
            <a:r>
              <a:rPr lang="en-US" altLang="ru-RU" b="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Radiation damage is considered mainly as a result of the action of galactic cosmic rays’ heavy nuclei on the central nervous system structures, which may lead to changes in the higher integrative functions of the brain, causing degradation of space crew’s operator functions.</a:t>
            </a:r>
            <a:endParaRPr lang="ru-RU" altLang="ru-RU" b="1">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82280" name="Прямоугольник 1"/>
          <p:cNvSpPr>
            <a:spLocks noChangeArrowheads="1"/>
          </p:cNvSpPr>
          <p:nvPr/>
        </p:nvSpPr>
        <p:spPr bwMode="auto">
          <a:xfrm>
            <a:off x="3908425" y="42863"/>
            <a:ext cx="4103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3200" b="1">
                <a:solidFill>
                  <a:srgbClr val="002060"/>
                </a:solidFill>
                <a:latin typeface="Times New Roman" panose="02020603050405020304" pitchFamily="18" charset="0"/>
                <a:ea typeface="MS PGothic" panose="020B0600070205080204" pitchFamily="34" charset="-128"/>
                <a:cs typeface="Times New Roman" panose="02020603050405020304" pitchFamily="18" charset="0"/>
              </a:rPr>
              <a:t>Radiobiology research</a:t>
            </a:r>
            <a:endParaRPr lang="ru-RU" altLang="ru-RU" sz="3200" b="1">
              <a:solidFill>
                <a:srgbClr val="002060"/>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82281" name="TextBox 9"/>
          <p:cNvSpPr txBox="1">
            <a:spLocks noChangeArrowheads="1"/>
          </p:cNvSpPr>
          <p:nvPr/>
        </p:nvSpPr>
        <p:spPr bwMode="auto">
          <a:xfrm>
            <a:off x="8058150" y="3617913"/>
            <a:ext cx="4133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t> </a:t>
            </a:r>
            <a:r>
              <a:rPr lang="en-US" altLang="ru-RU" sz="1400" b="1"/>
              <a:t>President of  RAS   A.M. Sergeev</a:t>
            </a:r>
            <a:endParaRPr lang="ru-RU" altLang="ru-RU" sz="1600" b="1"/>
          </a:p>
        </p:txBody>
      </p:sp>
      <p:sp>
        <p:nvSpPr>
          <p:cNvPr id="10" name="TextBox 9"/>
          <p:cNvSpPr txBox="1"/>
          <p:nvPr/>
        </p:nvSpPr>
        <p:spPr>
          <a:xfrm>
            <a:off x="9172575" y="6081713"/>
            <a:ext cx="2336800" cy="369887"/>
          </a:xfrm>
          <a:prstGeom prst="rect">
            <a:avLst/>
          </a:prstGeom>
          <a:solidFill>
            <a:schemeClr val="accent6">
              <a:lumMod val="60000"/>
              <a:lumOff val="40000"/>
            </a:schemeClr>
          </a:solidFill>
        </p:spPr>
        <p:txBody>
          <a:bodyPr>
            <a:spAutoFit/>
          </a:bodyPr>
          <a:lstStyle/>
          <a:p>
            <a:pPr>
              <a:defRPr/>
            </a:pPr>
            <a:r>
              <a:rPr lang="en-US" dirty="0"/>
              <a:t> </a:t>
            </a:r>
            <a:r>
              <a:rPr lang="en-US" b="1" dirty="0"/>
              <a:t>Talk by B. </a:t>
            </a:r>
            <a:r>
              <a:rPr lang="en-US" b="1" dirty="0" err="1"/>
              <a:t>Sharkov</a:t>
            </a:r>
            <a:endParaRPr lang="ru-RU"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74613"/>
            <a:ext cx="11430000" cy="631825"/>
          </a:xfrm>
          <a:prstGeom prst="rect">
            <a:avLst/>
          </a:prstGeom>
          <a:solidFill>
            <a:srgbClr val="FFC000"/>
          </a:solidFill>
        </p:spPr>
        <p:txBody>
          <a:bodyPr>
            <a:spAutoFit/>
          </a:bodyPr>
          <a:lstStyle/>
          <a:p>
            <a:pPr algn="ctr" eaLnBrk="1" fontAlgn="auto" hangingPunct="1">
              <a:spcBef>
                <a:spcPts val="0"/>
              </a:spcBef>
              <a:spcAft>
                <a:spcPts val="0"/>
              </a:spcAft>
              <a:defRPr/>
            </a:pPr>
            <a:r>
              <a:rPr lang="en-US" sz="3500" b="1" dirty="0">
                <a:solidFill>
                  <a:srgbClr val="003366"/>
                </a:solidFill>
                <a:effectLst>
                  <a:outerShdw blurRad="38100" dist="38100" dir="2700000" algn="tl">
                    <a:srgbClr val="000000">
                      <a:alpha val="43137"/>
                    </a:srgbClr>
                  </a:outerShdw>
                </a:effectLst>
                <a:latin typeface="Calibri"/>
              </a:rPr>
              <a:t>Theoretical Physics at JINR</a:t>
            </a:r>
            <a:endParaRPr lang="ru-RU" sz="3500" b="1" dirty="0">
              <a:solidFill>
                <a:srgbClr val="003366"/>
              </a:solidFill>
              <a:effectLst>
                <a:outerShdw blurRad="38100" dist="38100" dir="2700000" algn="tl">
                  <a:srgbClr val="000000">
                    <a:alpha val="43137"/>
                  </a:srgbClr>
                </a:outerShdw>
              </a:effectLst>
              <a:latin typeface="Calibri"/>
            </a:endParaRPr>
          </a:p>
        </p:txBody>
      </p:sp>
      <p:pic>
        <p:nvPicPr>
          <p:cNvPr id="183299" name="Рисунок 18" descr="Isaev-Rubakov-book-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785813"/>
            <a:ext cx="234950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Рисунок 19" descr="Kuzemski-boo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785813"/>
            <a:ext cx="2687638"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Рисунок 20" descr="Nesterenko-boo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67500" y="3670300"/>
            <a:ext cx="2468563"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2" name="Рисунок 21" descr="Soloviev-boo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34500" y="3670300"/>
            <a:ext cx="24765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Box 14"/>
          <p:cNvSpPr txBox="1">
            <a:spLocks noChangeArrowheads="1"/>
          </p:cNvSpPr>
          <p:nvPr/>
        </p:nvSpPr>
        <p:spPr bwMode="auto">
          <a:xfrm>
            <a:off x="285750" y="3071813"/>
            <a:ext cx="5905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u="sng">
                <a:solidFill>
                  <a:srgbClr val="FFFF00"/>
                </a:solidFill>
                <a:latin typeface="Calibri" panose="020F0502020204030204" pitchFamily="34" charset="0"/>
                <a:ea typeface="MS PGothic" panose="020B0600070205080204" pitchFamily="34" charset="-128"/>
              </a:rPr>
              <a:t>Publications 2017:</a:t>
            </a:r>
          </a:p>
          <a:p>
            <a:pPr eaLnBrk="1" hangingPunct="1"/>
            <a:r>
              <a:rPr lang="en-US" altLang="ru-RU" sz="1600" b="1">
                <a:solidFill>
                  <a:srgbClr val="FFFF00"/>
                </a:solidFill>
                <a:latin typeface="Calibri" panose="020F0502020204030204" pitchFamily="34" charset="0"/>
                <a:ea typeface="MS PGothic" panose="020B0600070205080204" pitchFamily="34" charset="-128"/>
              </a:rPr>
              <a:t>Journals (390) &amp; Conf. Proc. (170)  ~  560   </a:t>
            </a:r>
          </a:p>
          <a:p>
            <a:pPr eaLnBrk="1" hangingPunct="1"/>
            <a:r>
              <a:rPr lang="en-US" altLang="ru-RU" sz="1600" b="1">
                <a:solidFill>
                  <a:srgbClr val="FFFF00"/>
                </a:solidFill>
                <a:latin typeface="Calibri" panose="020F0502020204030204" pitchFamily="34" charset="0"/>
                <a:ea typeface="MS PGothic" panose="020B0600070205080204" pitchFamily="34" charset="-128"/>
              </a:rPr>
              <a:t>Monographs  -  4</a:t>
            </a:r>
          </a:p>
          <a:p>
            <a:pPr eaLnBrk="1" hangingPunct="1"/>
            <a:r>
              <a:rPr lang="en-US" altLang="ru-RU" sz="800" b="1">
                <a:solidFill>
                  <a:srgbClr val="FFFF00"/>
                </a:solidFill>
                <a:latin typeface="Calibri" panose="020F0502020204030204" pitchFamily="34" charset="0"/>
                <a:ea typeface="MS PGothic" panose="020B0600070205080204" pitchFamily="34" charset="-128"/>
              </a:rPr>
              <a:t>    </a:t>
            </a:r>
          </a:p>
          <a:p>
            <a:pPr eaLnBrk="1" hangingPunct="1"/>
            <a:r>
              <a:rPr lang="en-US" altLang="ru-RU" sz="1600" b="1" u="sng">
                <a:solidFill>
                  <a:srgbClr val="FFFF00"/>
                </a:solidFill>
                <a:latin typeface="Calibri" panose="020F0502020204030204" pitchFamily="34" charset="0"/>
                <a:ea typeface="MS PGothic" panose="020B0600070205080204" pitchFamily="34" charset="-128"/>
              </a:rPr>
              <a:t>Conferences and Schools,  2017:</a:t>
            </a:r>
          </a:p>
          <a:p>
            <a:pPr eaLnBrk="1" hangingPunct="1"/>
            <a:r>
              <a:rPr lang="en-US" altLang="ru-RU" sz="1600" b="1">
                <a:solidFill>
                  <a:srgbClr val="FFFF00"/>
                </a:solidFill>
                <a:latin typeface="Calibri" panose="020F0502020204030204" pitchFamily="34" charset="0"/>
                <a:ea typeface="MS PGothic" panose="020B0600070205080204" pitchFamily="34" charset="-128"/>
              </a:rPr>
              <a:t>Total  -  18 (&gt; 900 participants)</a:t>
            </a:r>
          </a:p>
          <a:p>
            <a:pPr eaLnBrk="1" hangingPunct="1"/>
            <a:r>
              <a:rPr lang="en-US" altLang="ru-RU" sz="1600" b="1">
                <a:solidFill>
                  <a:srgbClr val="FFFF00"/>
                </a:solidFill>
                <a:latin typeface="Calibri" panose="020F0502020204030204" pitchFamily="34" charset="0"/>
                <a:ea typeface="MS PGothic" panose="020B0600070205080204" pitchFamily="34" charset="-128"/>
              </a:rPr>
              <a:t>DIAS-TH and Helmholtz Schools  -  4</a:t>
            </a:r>
          </a:p>
          <a:p>
            <a:pPr eaLnBrk="1" hangingPunct="1"/>
            <a:endParaRPr lang="en-US" altLang="ru-RU" sz="800" b="1">
              <a:solidFill>
                <a:srgbClr val="FFFF00"/>
              </a:solidFill>
              <a:latin typeface="Calibri" panose="020F0502020204030204" pitchFamily="34" charset="0"/>
              <a:ea typeface="MS PGothic" panose="020B0600070205080204" pitchFamily="34" charset="-128"/>
            </a:endParaRPr>
          </a:p>
          <a:p>
            <a:pPr eaLnBrk="1" hangingPunct="1"/>
            <a:r>
              <a:rPr lang="en-US" altLang="ru-RU" sz="1600" b="1" u="sng">
                <a:solidFill>
                  <a:srgbClr val="FFFF00"/>
                </a:solidFill>
                <a:latin typeface="Calibri" panose="020F0502020204030204" pitchFamily="34" charset="0"/>
                <a:ea typeface="MS PGothic" panose="020B0600070205080204" pitchFamily="34" charset="-128"/>
              </a:rPr>
              <a:t>Educational Activity:</a:t>
            </a:r>
          </a:p>
          <a:p>
            <a:pPr eaLnBrk="1" hangingPunct="1"/>
            <a:r>
              <a:rPr lang="en-US" altLang="ru-RU" sz="1600" b="1">
                <a:solidFill>
                  <a:srgbClr val="FFFF00"/>
                </a:solidFill>
                <a:latin typeface="Calibri" panose="020F0502020204030204" pitchFamily="34" charset="0"/>
                <a:ea typeface="MS PGothic" panose="020B0600070205080204" pitchFamily="34" charset="-128"/>
              </a:rPr>
              <a:t>More than 40 lecture courses at UC JINR, </a:t>
            </a:r>
          </a:p>
          <a:p>
            <a:pPr eaLnBrk="1" hangingPunct="1"/>
            <a:r>
              <a:rPr lang="en-US" altLang="ru-RU" sz="1600" b="1">
                <a:solidFill>
                  <a:srgbClr val="FFFF00"/>
                </a:solidFill>
                <a:latin typeface="Calibri" panose="020F0502020204030204" pitchFamily="34" charset="0"/>
                <a:ea typeface="MS PGothic" panose="020B0600070205080204" pitchFamily="34" charset="-128"/>
              </a:rPr>
              <a:t>DIAS-TH, Moscow U., Dubna U., MIPT, etc.</a:t>
            </a:r>
          </a:p>
        </p:txBody>
      </p:sp>
      <p:sp>
        <p:nvSpPr>
          <p:cNvPr id="26" name="TextBox 14"/>
          <p:cNvSpPr txBox="1">
            <a:spLocks noChangeArrowheads="1"/>
          </p:cNvSpPr>
          <p:nvPr/>
        </p:nvSpPr>
        <p:spPr bwMode="auto">
          <a:xfrm>
            <a:off x="381000" y="795338"/>
            <a:ext cx="6096000" cy="2154237"/>
          </a:xfrm>
          <a:prstGeom prst="rect">
            <a:avLst/>
          </a:prstGeom>
          <a:solidFill>
            <a:schemeClr val="accent1">
              <a:lumMod val="20000"/>
              <a:lumOff val="80000"/>
            </a:schemeClr>
          </a:solidFill>
          <a:ln w="9525">
            <a:noFill/>
            <a:miter lim="800000"/>
            <a:headEnd/>
            <a:tailEnd/>
          </a:ln>
        </p:spPr>
        <p:txBody>
          <a:bodyPr>
            <a:spAutoFit/>
          </a:bodyPr>
          <a:lstStyle/>
          <a:p>
            <a:pPr algn="ctr" eaLnBrk="1" fontAlgn="auto" hangingPunct="1">
              <a:spcBef>
                <a:spcPts val="0"/>
              </a:spcBef>
              <a:spcAft>
                <a:spcPts val="0"/>
              </a:spcAft>
              <a:defRPr/>
            </a:pPr>
            <a:r>
              <a:rPr lang="en-US" sz="1400" b="1" u="sng" dirty="0">
                <a:solidFill>
                  <a:prstClr val="black"/>
                </a:solidFill>
                <a:latin typeface="Calibri"/>
              </a:rPr>
              <a:t>Multidisciplinary research:</a:t>
            </a:r>
          </a:p>
          <a:p>
            <a:pPr algn="ctr" eaLnBrk="1" fontAlgn="auto" hangingPunct="1">
              <a:spcBef>
                <a:spcPts val="0"/>
              </a:spcBef>
              <a:spcAft>
                <a:spcPts val="0"/>
              </a:spcAft>
              <a:defRPr/>
            </a:pPr>
            <a:endParaRPr lang="en-US" sz="800" b="1" u="sng" dirty="0">
              <a:solidFill>
                <a:prstClr val="black"/>
              </a:solidFill>
              <a:latin typeface="Calibri"/>
            </a:endParaRPr>
          </a:p>
          <a:p>
            <a:pPr eaLnBrk="1" fontAlgn="auto" hangingPunct="1">
              <a:spcBef>
                <a:spcPts val="0"/>
              </a:spcBef>
              <a:spcAft>
                <a:spcPts val="0"/>
              </a:spcAft>
              <a:defRPr/>
            </a:pPr>
            <a:r>
              <a:rPr lang="en-US" sz="1400" b="1" dirty="0">
                <a:solidFill>
                  <a:prstClr val="black"/>
                </a:solidFill>
                <a:latin typeface="Calibri"/>
              </a:rPr>
              <a:t>   </a:t>
            </a:r>
            <a:r>
              <a:rPr lang="en-US" sz="1600" b="1" dirty="0">
                <a:solidFill>
                  <a:prstClr val="black"/>
                </a:solidFill>
                <a:latin typeface="Calibri"/>
              </a:rPr>
              <a:t>- Theory of Fundamental Interactions</a:t>
            </a:r>
          </a:p>
          <a:p>
            <a:pPr eaLnBrk="1" fontAlgn="auto" hangingPunct="1">
              <a:spcBef>
                <a:spcPts val="0"/>
              </a:spcBef>
              <a:spcAft>
                <a:spcPts val="0"/>
              </a:spcAft>
              <a:defRPr/>
            </a:pPr>
            <a:r>
              <a:rPr lang="en-US" sz="1600" b="1" dirty="0">
                <a:solidFill>
                  <a:prstClr val="black"/>
                </a:solidFill>
                <a:latin typeface="Calibri"/>
              </a:rPr>
              <a:t>   - Theory of Nuclear Structure and Nuclear Reactions</a:t>
            </a:r>
          </a:p>
          <a:p>
            <a:pPr eaLnBrk="1" fontAlgn="auto" hangingPunct="1">
              <a:spcBef>
                <a:spcPts val="0"/>
              </a:spcBef>
              <a:spcAft>
                <a:spcPts val="0"/>
              </a:spcAft>
              <a:defRPr/>
            </a:pPr>
            <a:r>
              <a:rPr lang="en-US" sz="1600" b="1" dirty="0">
                <a:solidFill>
                  <a:prstClr val="black"/>
                </a:solidFill>
                <a:latin typeface="Calibri"/>
              </a:rPr>
              <a:t>   - Theory of Condensed Matter</a:t>
            </a:r>
          </a:p>
          <a:p>
            <a:pPr eaLnBrk="1" fontAlgn="auto" hangingPunct="1">
              <a:spcBef>
                <a:spcPts val="0"/>
              </a:spcBef>
              <a:spcAft>
                <a:spcPts val="0"/>
              </a:spcAft>
              <a:defRPr/>
            </a:pPr>
            <a:r>
              <a:rPr lang="en-US" sz="1600" b="1" dirty="0">
                <a:solidFill>
                  <a:prstClr val="black"/>
                </a:solidFill>
                <a:latin typeface="Calibri"/>
              </a:rPr>
              <a:t>   - Modern Mathematical Physics: Strings and Gravity,</a:t>
            </a:r>
          </a:p>
          <a:p>
            <a:pPr eaLnBrk="1" fontAlgn="auto" hangingPunct="1">
              <a:spcBef>
                <a:spcPts val="0"/>
              </a:spcBef>
              <a:spcAft>
                <a:spcPts val="0"/>
              </a:spcAft>
              <a:defRPr/>
            </a:pPr>
            <a:r>
              <a:rPr lang="en-US" sz="1600" b="1" dirty="0">
                <a:solidFill>
                  <a:prstClr val="black"/>
                </a:solidFill>
                <a:latin typeface="Calibri"/>
              </a:rPr>
              <a:t>      </a:t>
            </a:r>
            <a:r>
              <a:rPr lang="en-US" sz="1600" b="1" dirty="0" err="1">
                <a:solidFill>
                  <a:prstClr val="black"/>
                </a:solidFill>
                <a:latin typeface="Calibri"/>
              </a:rPr>
              <a:t>Supersymmetry</a:t>
            </a:r>
            <a:r>
              <a:rPr lang="en-US" sz="1600" b="1" dirty="0">
                <a:solidFill>
                  <a:prstClr val="black"/>
                </a:solidFill>
                <a:latin typeface="Calibri"/>
              </a:rPr>
              <a:t>, </a:t>
            </a:r>
            <a:r>
              <a:rPr lang="en-US" sz="1600" b="1" dirty="0" err="1">
                <a:solidFill>
                  <a:prstClr val="black"/>
                </a:solidFill>
                <a:latin typeface="Calibri"/>
              </a:rPr>
              <a:t>Integrability</a:t>
            </a:r>
            <a:endParaRPr lang="en-US" sz="1600" b="1" dirty="0">
              <a:solidFill>
                <a:prstClr val="black"/>
              </a:solidFill>
              <a:latin typeface="Calibri"/>
            </a:endParaRPr>
          </a:p>
          <a:p>
            <a:pPr eaLnBrk="1" fontAlgn="auto" hangingPunct="1">
              <a:spcBef>
                <a:spcPts val="0"/>
              </a:spcBef>
              <a:spcAft>
                <a:spcPts val="0"/>
              </a:spcAft>
              <a:defRPr/>
            </a:pPr>
            <a:r>
              <a:rPr lang="en-US" sz="900" b="1" dirty="0">
                <a:solidFill>
                  <a:prstClr val="black"/>
                </a:solidFill>
                <a:latin typeface="Calibri"/>
              </a:rPr>
              <a:t>    </a:t>
            </a:r>
            <a:r>
              <a:rPr lang="en-US" sz="1600" b="1" dirty="0">
                <a:solidFill>
                  <a:prstClr val="black"/>
                </a:solidFill>
                <a:latin typeface="Calibri"/>
              </a:rPr>
              <a:t> - Research and Educational Project “Dubna International</a:t>
            </a:r>
          </a:p>
          <a:p>
            <a:pPr eaLnBrk="1" fontAlgn="auto" hangingPunct="1">
              <a:spcBef>
                <a:spcPts val="0"/>
              </a:spcBef>
              <a:spcAft>
                <a:spcPts val="0"/>
              </a:spcAft>
              <a:defRPr/>
            </a:pPr>
            <a:r>
              <a:rPr lang="en-US" sz="1600" b="1" dirty="0">
                <a:solidFill>
                  <a:prstClr val="black"/>
                </a:solidFill>
                <a:latin typeface="Calibri"/>
              </a:rPr>
              <a:t>      Advanced School of Theoretical Physics” (DIAS-TH)</a:t>
            </a:r>
            <a:endParaRPr lang="ru-RU" sz="2000" b="1" dirty="0">
              <a:solidFill>
                <a:srgbClr val="000099"/>
              </a:solidFill>
              <a:latin typeface="Calibri"/>
            </a:endParaRPr>
          </a:p>
        </p:txBody>
      </p:sp>
      <p:sp>
        <p:nvSpPr>
          <p:cNvPr id="9" name="TextBox 8"/>
          <p:cNvSpPr txBox="1"/>
          <p:nvPr/>
        </p:nvSpPr>
        <p:spPr>
          <a:xfrm>
            <a:off x="381000" y="5673725"/>
            <a:ext cx="6096000" cy="738188"/>
          </a:xfrm>
          <a:prstGeom prst="rect">
            <a:avLst/>
          </a:prstGeom>
          <a:solidFill>
            <a:schemeClr val="accent2">
              <a:lumMod val="20000"/>
              <a:lumOff val="80000"/>
            </a:schemeClr>
          </a:solidFill>
        </p:spPr>
        <p:txBody>
          <a:bodyPr>
            <a:spAutoFit/>
          </a:bodyPr>
          <a:lstStyle/>
          <a:p>
            <a:pPr algn="ctr" eaLnBrk="1" fontAlgn="auto" hangingPunct="1">
              <a:spcBef>
                <a:spcPts val="0"/>
              </a:spcBef>
              <a:spcAft>
                <a:spcPts val="0"/>
              </a:spcAft>
              <a:defRPr/>
            </a:pPr>
            <a:r>
              <a:rPr lang="en-US" sz="1400" b="1" dirty="0">
                <a:solidFill>
                  <a:prstClr val="black"/>
                </a:solidFill>
              </a:rPr>
              <a:t>Workshop on Classical and Quantum </a:t>
            </a:r>
            <a:r>
              <a:rPr lang="en-US" sz="1400" b="1" dirty="0" err="1">
                <a:solidFill>
                  <a:prstClr val="black"/>
                </a:solidFill>
              </a:rPr>
              <a:t>Integrable</a:t>
            </a:r>
            <a:r>
              <a:rPr lang="en-US" sz="1400" b="1" dirty="0">
                <a:solidFill>
                  <a:prstClr val="black"/>
                </a:solidFill>
              </a:rPr>
              <a:t> Systems (BLTP and HSE, 2017)</a:t>
            </a:r>
          </a:p>
          <a:p>
            <a:pPr algn="ctr" eaLnBrk="1" fontAlgn="auto" hangingPunct="1">
              <a:spcBef>
                <a:spcPts val="0"/>
              </a:spcBef>
              <a:spcAft>
                <a:spcPts val="0"/>
              </a:spcAft>
              <a:defRPr/>
            </a:pPr>
            <a:r>
              <a:rPr lang="en-US" sz="1400" b="1" i="1" dirty="0">
                <a:solidFill>
                  <a:prstClr val="black"/>
                </a:solidFill>
              </a:rPr>
              <a:t>dedicated to the memory of L.D. </a:t>
            </a:r>
            <a:r>
              <a:rPr lang="en-US" sz="1400" b="1" i="1" dirty="0" err="1">
                <a:solidFill>
                  <a:prstClr val="black"/>
                </a:solidFill>
              </a:rPr>
              <a:t>Faddeev</a:t>
            </a:r>
            <a:endParaRPr lang="ru-RU" sz="1400" b="1" i="1" dirty="0">
              <a:solidFill>
                <a:prstClr val="black"/>
              </a:solidFill>
            </a:endParaRPr>
          </a:p>
        </p:txBody>
      </p:sp>
      <p:sp>
        <p:nvSpPr>
          <p:cNvPr id="10" name="Скругленный прямоугольник 9"/>
          <p:cNvSpPr/>
          <p:nvPr/>
        </p:nvSpPr>
        <p:spPr>
          <a:xfrm rot="20107701">
            <a:off x="-6357938" y="1384300"/>
            <a:ext cx="5635625" cy="1198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chemeClr val="bg1"/>
                </a:solidFill>
              </a:rPr>
              <a:t> </a:t>
            </a:r>
            <a:r>
              <a:rPr lang="en-US" sz="2800" b="1" dirty="0">
                <a:solidFill>
                  <a:schemeClr val="bg1"/>
                </a:solidFill>
              </a:rPr>
              <a:t>World leading center</a:t>
            </a:r>
          </a:p>
          <a:p>
            <a:pPr algn="ctr">
              <a:defRPr/>
            </a:pPr>
            <a:r>
              <a:rPr lang="en-US" sz="2800" b="1" dirty="0">
                <a:solidFill>
                  <a:schemeClr val="bg1"/>
                </a:solidFill>
              </a:rPr>
              <a:t>of  Theoretical  Physics</a:t>
            </a:r>
            <a:endParaRPr lang="ru-RU" sz="2800"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2" name="Номер слайда 3"/>
          <p:cNvSpPr>
            <a:spLocks noGrp="1"/>
          </p:cNvSpPr>
          <p:nvPr>
            <p:ph type="sldNum" sz="quarter" idx="10"/>
          </p:nvPr>
        </p:nvSpPr>
        <p:spPr bwMode="auto">
          <a:xfrm>
            <a:off x="9347200" y="6578600"/>
            <a:ext cx="28448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513C62-CB0F-4FBE-BB52-57157D97DF60}" type="slidenum">
              <a:rPr lang="es-ES" altLang="ru-RU">
                <a:solidFill>
                  <a:srgbClr val="FFFFFF"/>
                </a:solidFill>
              </a:rPr>
              <a:pPr/>
              <a:t>4</a:t>
            </a:fld>
            <a:endParaRPr lang="es-ES" altLang="ru-RU">
              <a:solidFill>
                <a:srgbClr val="FFFFFF"/>
              </a:solidFill>
            </a:endParaRPr>
          </a:p>
        </p:txBody>
      </p:sp>
      <p:sp>
        <p:nvSpPr>
          <p:cNvPr id="148483" name="Прямоугольник 26"/>
          <p:cNvSpPr>
            <a:spLocks noChangeArrowheads="1"/>
          </p:cNvSpPr>
          <p:nvPr/>
        </p:nvSpPr>
        <p:spPr bwMode="auto">
          <a:xfrm>
            <a:off x="469900" y="5414963"/>
            <a:ext cx="459581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2300"/>
              </a:lnSpc>
            </a:pPr>
            <a:r>
              <a:rPr lang="en-US" altLang="ru-RU" sz="2200" b="1">
                <a:solidFill>
                  <a:schemeClr val="bg1"/>
                </a:solidFill>
                <a:latin typeface="Calibri" panose="020F0502020204030204" pitchFamily="34" charset="0"/>
              </a:rPr>
              <a:t>The session was chaired by the Plenipotentiary of the Russian Federation, </a:t>
            </a:r>
            <a:r>
              <a:rPr lang="en-US" altLang="ru-RU" sz="2200" b="1">
                <a:solidFill>
                  <a:srgbClr val="FFC000"/>
                </a:solidFill>
                <a:latin typeface="Calibri" panose="020F0502020204030204" pitchFamily="34" charset="0"/>
              </a:rPr>
              <a:t>Grigory Trubnikov</a:t>
            </a:r>
            <a:endParaRPr lang="ru-RU" altLang="ru-RU" sz="2200" b="1">
              <a:solidFill>
                <a:srgbClr val="FFC000"/>
              </a:solidFill>
              <a:latin typeface="Calibri" panose="020F0502020204030204" pitchFamily="34" charset="0"/>
            </a:endParaRPr>
          </a:p>
        </p:txBody>
      </p:sp>
      <p:sp>
        <p:nvSpPr>
          <p:cNvPr id="148484" name="Прямоугольник 1"/>
          <p:cNvSpPr>
            <a:spLocks noChangeArrowheads="1"/>
          </p:cNvSpPr>
          <p:nvPr/>
        </p:nvSpPr>
        <p:spPr bwMode="auto">
          <a:xfrm>
            <a:off x="8439150" y="5553075"/>
            <a:ext cx="3559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800" b="1">
                <a:solidFill>
                  <a:srgbClr val="FFFFFF"/>
                </a:solidFill>
                <a:latin typeface="Calibri" panose="020F0502020204030204" pitchFamily="34" charset="0"/>
              </a:rPr>
              <a:t>Dubna, 27 March 2018</a:t>
            </a:r>
            <a:endParaRPr lang="ru-RU" altLang="ru-RU" sz="2800" b="1">
              <a:solidFill>
                <a:srgbClr val="000000"/>
              </a:solidFill>
            </a:endParaRPr>
          </a:p>
        </p:txBody>
      </p:sp>
      <p:pic>
        <p:nvPicPr>
          <p:cNvPr id="2" name="Рисунок 1"/>
          <p:cNvPicPr>
            <a:picLocks noChangeAspect="1"/>
          </p:cNvPicPr>
          <p:nvPr/>
        </p:nvPicPr>
        <p:blipFill rotWithShape="1">
          <a:blip r:embed="rId4" cstate="print">
            <a:extLst/>
          </a:blip>
          <a:srcRect r="20376"/>
          <a:stretch/>
        </p:blipFill>
        <p:spPr>
          <a:xfrm>
            <a:off x="5587852" y="882032"/>
            <a:ext cx="6299350" cy="3269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5" cstate="print">
            <a:extLst/>
          </a:blip>
          <a:stretch>
            <a:fillRect/>
          </a:stretch>
        </p:blipFill>
        <p:spPr>
          <a:xfrm>
            <a:off x="304655" y="2123730"/>
            <a:ext cx="3977059" cy="2286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8487" name="Rectangle 110"/>
          <p:cNvSpPr txBox="1">
            <a:spLocks noChangeArrowheads="1"/>
          </p:cNvSpPr>
          <p:nvPr/>
        </p:nvSpPr>
        <p:spPr bwMode="auto">
          <a:xfrm>
            <a:off x="185738" y="101600"/>
            <a:ext cx="4719637"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3000" b="1">
                <a:solidFill>
                  <a:srgbClr val="004060"/>
                </a:solidFill>
                <a:latin typeface="Calibri" panose="020F0502020204030204" pitchFamily="34" charset="0"/>
              </a:rPr>
              <a:t>Session of the Committee</a:t>
            </a:r>
            <a:br>
              <a:rPr lang="en-US" altLang="ru-RU" sz="3000" b="1">
                <a:solidFill>
                  <a:srgbClr val="004060"/>
                </a:solidFill>
                <a:latin typeface="Calibri" panose="020F0502020204030204" pitchFamily="34" charset="0"/>
              </a:rPr>
            </a:br>
            <a:r>
              <a:rPr lang="en-US" altLang="ru-RU" sz="3000" b="1">
                <a:solidFill>
                  <a:srgbClr val="004060"/>
                </a:solidFill>
                <a:latin typeface="Calibri" panose="020F0502020204030204" pitchFamily="34" charset="0"/>
              </a:rPr>
              <a:t>of Plenipotentiaries of the Governments of the JINR Member States</a:t>
            </a:r>
            <a:endParaRPr lang="es-ES" altLang="ru-RU" sz="3000" b="1">
              <a:solidFill>
                <a:srgbClr val="00406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74613"/>
            <a:ext cx="11430000" cy="631825"/>
          </a:xfrm>
          <a:prstGeom prst="rect">
            <a:avLst/>
          </a:prstGeom>
          <a:solidFill>
            <a:srgbClr val="FFC000"/>
          </a:solidFill>
        </p:spPr>
        <p:txBody>
          <a:bodyPr>
            <a:spAutoFit/>
          </a:bodyPr>
          <a:lstStyle/>
          <a:p>
            <a:pPr algn="ctr" eaLnBrk="1" fontAlgn="auto" hangingPunct="1">
              <a:spcBef>
                <a:spcPts val="0"/>
              </a:spcBef>
              <a:spcAft>
                <a:spcPts val="0"/>
              </a:spcAft>
              <a:defRPr/>
            </a:pPr>
            <a:r>
              <a:rPr lang="en-US" sz="3500" b="1" dirty="0">
                <a:solidFill>
                  <a:srgbClr val="003366"/>
                </a:solidFill>
                <a:effectLst>
                  <a:outerShdw blurRad="38100" dist="38100" dir="2700000" algn="tl">
                    <a:srgbClr val="000000">
                      <a:alpha val="43137"/>
                    </a:srgbClr>
                  </a:outerShdw>
                </a:effectLst>
                <a:latin typeface="Calibri"/>
              </a:rPr>
              <a:t>Theoretical Physics at JINR</a:t>
            </a:r>
            <a:endParaRPr lang="ru-RU" sz="3500" b="1" dirty="0">
              <a:solidFill>
                <a:srgbClr val="003366"/>
              </a:solidFill>
              <a:effectLst>
                <a:outerShdw blurRad="38100" dist="38100" dir="2700000" algn="tl">
                  <a:srgbClr val="000000">
                    <a:alpha val="43137"/>
                  </a:srgbClr>
                </a:outerShdw>
              </a:effectLst>
              <a:latin typeface="Calibri"/>
            </a:endParaRPr>
          </a:p>
        </p:txBody>
      </p:sp>
      <p:pic>
        <p:nvPicPr>
          <p:cNvPr id="184323" name="Рисунок 18" descr="Isaev-Rubakov-book-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785813"/>
            <a:ext cx="234950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4" name="Рисунок 19" descr="Kuzemski-boo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785813"/>
            <a:ext cx="2687638"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Рисунок 20" descr="Nesterenko-boo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67500" y="3670300"/>
            <a:ext cx="2468563"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Рисунок 21" descr="Soloviev-boo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34500" y="3670300"/>
            <a:ext cx="24765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Box 14"/>
          <p:cNvSpPr txBox="1">
            <a:spLocks noChangeArrowheads="1"/>
          </p:cNvSpPr>
          <p:nvPr/>
        </p:nvSpPr>
        <p:spPr bwMode="auto">
          <a:xfrm>
            <a:off x="285750" y="3071813"/>
            <a:ext cx="5905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600" b="1" u="sng">
                <a:solidFill>
                  <a:srgbClr val="FFFF00"/>
                </a:solidFill>
                <a:latin typeface="Calibri" panose="020F0502020204030204" pitchFamily="34" charset="0"/>
                <a:ea typeface="MS PGothic" panose="020B0600070205080204" pitchFamily="34" charset="-128"/>
              </a:rPr>
              <a:t>Publications 2017:</a:t>
            </a:r>
          </a:p>
          <a:p>
            <a:pPr eaLnBrk="1" hangingPunct="1"/>
            <a:r>
              <a:rPr lang="en-US" altLang="ru-RU" sz="1600" b="1">
                <a:solidFill>
                  <a:srgbClr val="FFFF00"/>
                </a:solidFill>
                <a:latin typeface="Calibri" panose="020F0502020204030204" pitchFamily="34" charset="0"/>
                <a:ea typeface="MS PGothic" panose="020B0600070205080204" pitchFamily="34" charset="-128"/>
              </a:rPr>
              <a:t>Journals (390) &amp; Conf. Proc. (170)  ~  560   </a:t>
            </a:r>
          </a:p>
          <a:p>
            <a:pPr eaLnBrk="1" hangingPunct="1"/>
            <a:r>
              <a:rPr lang="en-US" altLang="ru-RU" sz="1600" b="1">
                <a:solidFill>
                  <a:srgbClr val="FFFF00"/>
                </a:solidFill>
                <a:latin typeface="Calibri" panose="020F0502020204030204" pitchFamily="34" charset="0"/>
                <a:ea typeface="MS PGothic" panose="020B0600070205080204" pitchFamily="34" charset="-128"/>
              </a:rPr>
              <a:t>Monographs  -  4</a:t>
            </a:r>
          </a:p>
          <a:p>
            <a:pPr eaLnBrk="1" hangingPunct="1"/>
            <a:r>
              <a:rPr lang="en-US" altLang="ru-RU" sz="800" b="1">
                <a:solidFill>
                  <a:srgbClr val="FFFF00"/>
                </a:solidFill>
                <a:latin typeface="Calibri" panose="020F0502020204030204" pitchFamily="34" charset="0"/>
                <a:ea typeface="MS PGothic" panose="020B0600070205080204" pitchFamily="34" charset="-128"/>
              </a:rPr>
              <a:t>    </a:t>
            </a:r>
          </a:p>
          <a:p>
            <a:pPr eaLnBrk="1" hangingPunct="1"/>
            <a:r>
              <a:rPr lang="en-US" altLang="ru-RU" sz="1600" b="1" u="sng">
                <a:solidFill>
                  <a:srgbClr val="FFFF00"/>
                </a:solidFill>
                <a:latin typeface="Calibri" panose="020F0502020204030204" pitchFamily="34" charset="0"/>
                <a:ea typeface="MS PGothic" panose="020B0600070205080204" pitchFamily="34" charset="-128"/>
              </a:rPr>
              <a:t>Conferences and Schools,  2017:</a:t>
            </a:r>
          </a:p>
          <a:p>
            <a:pPr eaLnBrk="1" hangingPunct="1"/>
            <a:r>
              <a:rPr lang="en-US" altLang="ru-RU" sz="1600" b="1">
                <a:solidFill>
                  <a:srgbClr val="FFFF00"/>
                </a:solidFill>
                <a:latin typeface="Calibri" panose="020F0502020204030204" pitchFamily="34" charset="0"/>
                <a:ea typeface="MS PGothic" panose="020B0600070205080204" pitchFamily="34" charset="-128"/>
              </a:rPr>
              <a:t>Total  -  18 (&gt; 900 participants)</a:t>
            </a:r>
          </a:p>
          <a:p>
            <a:pPr eaLnBrk="1" hangingPunct="1"/>
            <a:r>
              <a:rPr lang="en-US" altLang="ru-RU" sz="1600" b="1">
                <a:solidFill>
                  <a:srgbClr val="FFFF00"/>
                </a:solidFill>
                <a:latin typeface="Calibri" panose="020F0502020204030204" pitchFamily="34" charset="0"/>
                <a:ea typeface="MS PGothic" panose="020B0600070205080204" pitchFamily="34" charset="-128"/>
              </a:rPr>
              <a:t>DIAS-TH and Helmholtz Schools  -  4</a:t>
            </a:r>
          </a:p>
          <a:p>
            <a:pPr eaLnBrk="1" hangingPunct="1"/>
            <a:endParaRPr lang="en-US" altLang="ru-RU" sz="800" b="1">
              <a:solidFill>
                <a:srgbClr val="FFFF00"/>
              </a:solidFill>
              <a:latin typeface="Calibri" panose="020F0502020204030204" pitchFamily="34" charset="0"/>
              <a:ea typeface="MS PGothic" panose="020B0600070205080204" pitchFamily="34" charset="-128"/>
            </a:endParaRPr>
          </a:p>
          <a:p>
            <a:pPr eaLnBrk="1" hangingPunct="1"/>
            <a:r>
              <a:rPr lang="en-US" altLang="ru-RU" sz="1600" b="1" u="sng">
                <a:solidFill>
                  <a:srgbClr val="FFFF00"/>
                </a:solidFill>
                <a:latin typeface="Calibri" panose="020F0502020204030204" pitchFamily="34" charset="0"/>
                <a:ea typeface="MS PGothic" panose="020B0600070205080204" pitchFamily="34" charset="-128"/>
              </a:rPr>
              <a:t>Educational Activity:</a:t>
            </a:r>
          </a:p>
          <a:p>
            <a:pPr eaLnBrk="1" hangingPunct="1"/>
            <a:r>
              <a:rPr lang="en-US" altLang="ru-RU" sz="1600" b="1">
                <a:solidFill>
                  <a:srgbClr val="FFFF00"/>
                </a:solidFill>
                <a:latin typeface="Calibri" panose="020F0502020204030204" pitchFamily="34" charset="0"/>
                <a:ea typeface="MS PGothic" panose="020B0600070205080204" pitchFamily="34" charset="-128"/>
              </a:rPr>
              <a:t>More than 40 lecture courses at UC JINR, </a:t>
            </a:r>
          </a:p>
          <a:p>
            <a:pPr eaLnBrk="1" hangingPunct="1"/>
            <a:r>
              <a:rPr lang="en-US" altLang="ru-RU" sz="1600" b="1">
                <a:solidFill>
                  <a:srgbClr val="FFFF00"/>
                </a:solidFill>
                <a:latin typeface="Calibri" panose="020F0502020204030204" pitchFamily="34" charset="0"/>
                <a:ea typeface="MS PGothic" panose="020B0600070205080204" pitchFamily="34" charset="-128"/>
              </a:rPr>
              <a:t>DIAS-TH, Moscow U., Dubna U., MIPT, etc.</a:t>
            </a:r>
          </a:p>
        </p:txBody>
      </p:sp>
      <p:sp>
        <p:nvSpPr>
          <p:cNvPr id="26" name="TextBox 14"/>
          <p:cNvSpPr txBox="1">
            <a:spLocks noChangeArrowheads="1"/>
          </p:cNvSpPr>
          <p:nvPr/>
        </p:nvSpPr>
        <p:spPr bwMode="auto">
          <a:xfrm>
            <a:off x="381000" y="795338"/>
            <a:ext cx="6096000" cy="2154237"/>
          </a:xfrm>
          <a:prstGeom prst="rect">
            <a:avLst/>
          </a:prstGeom>
          <a:solidFill>
            <a:schemeClr val="accent1">
              <a:lumMod val="20000"/>
              <a:lumOff val="80000"/>
            </a:schemeClr>
          </a:solidFill>
          <a:ln w="9525">
            <a:noFill/>
            <a:miter lim="800000"/>
            <a:headEnd/>
            <a:tailEnd/>
          </a:ln>
        </p:spPr>
        <p:txBody>
          <a:bodyPr>
            <a:spAutoFit/>
          </a:bodyPr>
          <a:lstStyle/>
          <a:p>
            <a:pPr algn="ctr" eaLnBrk="1" fontAlgn="auto" hangingPunct="1">
              <a:spcBef>
                <a:spcPts val="0"/>
              </a:spcBef>
              <a:spcAft>
                <a:spcPts val="0"/>
              </a:spcAft>
              <a:defRPr/>
            </a:pPr>
            <a:r>
              <a:rPr lang="en-US" sz="1400" b="1" u="sng" dirty="0">
                <a:solidFill>
                  <a:prstClr val="black"/>
                </a:solidFill>
                <a:latin typeface="Calibri"/>
              </a:rPr>
              <a:t>Multidisciplinary research:</a:t>
            </a:r>
          </a:p>
          <a:p>
            <a:pPr algn="ctr" eaLnBrk="1" fontAlgn="auto" hangingPunct="1">
              <a:spcBef>
                <a:spcPts val="0"/>
              </a:spcBef>
              <a:spcAft>
                <a:spcPts val="0"/>
              </a:spcAft>
              <a:defRPr/>
            </a:pPr>
            <a:endParaRPr lang="en-US" sz="800" b="1" u="sng" dirty="0">
              <a:solidFill>
                <a:prstClr val="black"/>
              </a:solidFill>
              <a:latin typeface="Calibri"/>
            </a:endParaRPr>
          </a:p>
          <a:p>
            <a:pPr eaLnBrk="1" fontAlgn="auto" hangingPunct="1">
              <a:spcBef>
                <a:spcPts val="0"/>
              </a:spcBef>
              <a:spcAft>
                <a:spcPts val="0"/>
              </a:spcAft>
              <a:defRPr/>
            </a:pPr>
            <a:r>
              <a:rPr lang="en-US" sz="1400" b="1" dirty="0">
                <a:solidFill>
                  <a:prstClr val="black"/>
                </a:solidFill>
                <a:latin typeface="Calibri"/>
              </a:rPr>
              <a:t>   </a:t>
            </a:r>
            <a:r>
              <a:rPr lang="en-US" sz="1600" b="1" dirty="0">
                <a:solidFill>
                  <a:prstClr val="black"/>
                </a:solidFill>
                <a:latin typeface="Calibri"/>
              </a:rPr>
              <a:t>- Theory of Fundamental Interactions</a:t>
            </a:r>
          </a:p>
          <a:p>
            <a:pPr eaLnBrk="1" fontAlgn="auto" hangingPunct="1">
              <a:spcBef>
                <a:spcPts val="0"/>
              </a:spcBef>
              <a:spcAft>
                <a:spcPts val="0"/>
              </a:spcAft>
              <a:defRPr/>
            </a:pPr>
            <a:r>
              <a:rPr lang="en-US" sz="1600" b="1" dirty="0">
                <a:solidFill>
                  <a:prstClr val="black"/>
                </a:solidFill>
                <a:latin typeface="Calibri"/>
              </a:rPr>
              <a:t>   - Theory of Nuclear Structure and Nuclear Reactions</a:t>
            </a:r>
          </a:p>
          <a:p>
            <a:pPr eaLnBrk="1" fontAlgn="auto" hangingPunct="1">
              <a:spcBef>
                <a:spcPts val="0"/>
              </a:spcBef>
              <a:spcAft>
                <a:spcPts val="0"/>
              </a:spcAft>
              <a:defRPr/>
            </a:pPr>
            <a:r>
              <a:rPr lang="en-US" sz="1600" b="1" dirty="0">
                <a:solidFill>
                  <a:prstClr val="black"/>
                </a:solidFill>
                <a:latin typeface="Calibri"/>
              </a:rPr>
              <a:t>   - Theory of Condensed Matter</a:t>
            </a:r>
          </a:p>
          <a:p>
            <a:pPr eaLnBrk="1" fontAlgn="auto" hangingPunct="1">
              <a:spcBef>
                <a:spcPts val="0"/>
              </a:spcBef>
              <a:spcAft>
                <a:spcPts val="0"/>
              </a:spcAft>
              <a:defRPr/>
            </a:pPr>
            <a:r>
              <a:rPr lang="en-US" sz="1600" b="1" dirty="0">
                <a:solidFill>
                  <a:prstClr val="black"/>
                </a:solidFill>
                <a:latin typeface="Calibri"/>
              </a:rPr>
              <a:t>   - Modern Mathematical Physics: Strings and Gravity,</a:t>
            </a:r>
          </a:p>
          <a:p>
            <a:pPr eaLnBrk="1" fontAlgn="auto" hangingPunct="1">
              <a:spcBef>
                <a:spcPts val="0"/>
              </a:spcBef>
              <a:spcAft>
                <a:spcPts val="0"/>
              </a:spcAft>
              <a:defRPr/>
            </a:pPr>
            <a:r>
              <a:rPr lang="en-US" sz="1600" b="1" dirty="0">
                <a:solidFill>
                  <a:prstClr val="black"/>
                </a:solidFill>
                <a:latin typeface="Calibri"/>
              </a:rPr>
              <a:t>      </a:t>
            </a:r>
            <a:r>
              <a:rPr lang="en-US" sz="1600" b="1" dirty="0" err="1">
                <a:solidFill>
                  <a:prstClr val="black"/>
                </a:solidFill>
                <a:latin typeface="Calibri"/>
              </a:rPr>
              <a:t>Supersymmetry</a:t>
            </a:r>
            <a:r>
              <a:rPr lang="en-US" sz="1600" b="1" dirty="0">
                <a:solidFill>
                  <a:prstClr val="black"/>
                </a:solidFill>
                <a:latin typeface="Calibri"/>
              </a:rPr>
              <a:t>, </a:t>
            </a:r>
            <a:r>
              <a:rPr lang="en-US" sz="1600" b="1" dirty="0" err="1">
                <a:solidFill>
                  <a:prstClr val="black"/>
                </a:solidFill>
                <a:latin typeface="Calibri"/>
              </a:rPr>
              <a:t>Integrability</a:t>
            </a:r>
            <a:endParaRPr lang="en-US" sz="1600" b="1" dirty="0">
              <a:solidFill>
                <a:prstClr val="black"/>
              </a:solidFill>
              <a:latin typeface="Calibri"/>
            </a:endParaRPr>
          </a:p>
          <a:p>
            <a:pPr eaLnBrk="1" fontAlgn="auto" hangingPunct="1">
              <a:spcBef>
                <a:spcPts val="0"/>
              </a:spcBef>
              <a:spcAft>
                <a:spcPts val="0"/>
              </a:spcAft>
              <a:defRPr/>
            </a:pPr>
            <a:r>
              <a:rPr lang="en-US" sz="900" b="1" dirty="0">
                <a:solidFill>
                  <a:prstClr val="black"/>
                </a:solidFill>
                <a:latin typeface="Calibri"/>
              </a:rPr>
              <a:t>    </a:t>
            </a:r>
            <a:r>
              <a:rPr lang="en-US" sz="1600" b="1" dirty="0">
                <a:solidFill>
                  <a:prstClr val="black"/>
                </a:solidFill>
                <a:latin typeface="Calibri"/>
              </a:rPr>
              <a:t> - Research and Educational Project “Dubna International</a:t>
            </a:r>
          </a:p>
          <a:p>
            <a:pPr eaLnBrk="1" fontAlgn="auto" hangingPunct="1">
              <a:spcBef>
                <a:spcPts val="0"/>
              </a:spcBef>
              <a:spcAft>
                <a:spcPts val="0"/>
              </a:spcAft>
              <a:defRPr/>
            </a:pPr>
            <a:r>
              <a:rPr lang="en-US" sz="1600" b="1" dirty="0">
                <a:solidFill>
                  <a:prstClr val="black"/>
                </a:solidFill>
                <a:latin typeface="Calibri"/>
              </a:rPr>
              <a:t>      Advanced School of Theoretical Physics” (DIAS-TH)</a:t>
            </a:r>
            <a:endParaRPr lang="ru-RU" sz="2000" b="1" dirty="0">
              <a:solidFill>
                <a:srgbClr val="000099"/>
              </a:solidFill>
              <a:latin typeface="Calibri"/>
            </a:endParaRPr>
          </a:p>
        </p:txBody>
      </p:sp>
      <p:sp>
        <p:nvSpPr>
          <p:cNvPr id="9" name="TextBox 8"/>
          <p:cNvSpPr txBox="1"/>
          <p:nvPr/>
        </p:nvSpPr>
        <p:spPr>
          <a:xfrm>
            <a:off x="381000" y="5673725"/>
            <a:ext cx="6096000" cy="738188"/>
          </a:xfrm>
          <a:prstGeom prst="rect">
            <a:avLst/>
          </a:prstGeom>
          <a:solidFill>
            <a:schemeClr val="accent2">
              <a:lumMod val="20000"/>
              <a:lumOff val="80000"/>
            </a:schemeClr>
          </a:solidFill>
        </p:spPr>
        <p:txBody>
          <a:bodyPr>
            <a:spAutoFit/>
          </a:bodyPr>
          <a:lstStyle/>
          <a:p>
            <a:pPr algn="ctr" eaLnBrk="1" fontAlgn="auto" hangingPunct="1">
              <a:spcBef>
                <a:spcPts val="0"/>
              </a:spcBef>
              <a:spcAft>
                <a:spcPts val="0"/>
              </a:spcAft>
              <a:defRPr/>
            </a:pPr>
            <a:r>
              <a:rPr lang="en-US" sz="1400" b="1" dirty="0">
                <a:solidFill>
                  <a:prstClr val="black"/>
                </a:solidFill>
              </a:rPr>
              <a:t>Workshop on Classical and Quantum </a:t>
            </a:r>
            <a:r>
              <a:rPr lang="en-US" sz="1400" b="1" dirty="0" err="1">
                <a:solidFill>
                  <a:prstClr val="black"/>
                </a:solidFill>
              </a:rPr>
              <a:t>Integrable</a:t>
            </a:r>
            <a:r>
              <a:rPr lang="en-US" sz="1400" b="1" dirty="0">
                <a:solidFill>
                  <a:prstClr val="black"/>
                </a:solidFill>
              </a:rPr>
              <a:t> Systems (BLTP and HSE, 2017)</a:t>
            </a:r>
          </a:p>
          <a:p>
            <a:pPr algn="ctr" eaLnBrk="1" fontAlgn="auto" hangingPunct="1">
              <a:spcBef>
                <a:spcPts val="0"/>
              </a:spcBef>
              <a:spcAft>
                <a:spcPts val="0"/>
              </a:spcAft>
              <a:defRPr/>
            </a:pPr>
            <a:r>
              <a:rPr lang="en-US" sz="1400" b="1" i="1" dirty="0">
                <a:solidFill>
                  <a:prstClr val="black"/>
                </a:solidFill>
              </a:rPr>
              <a:t>dedicated to the memory of L.D. </a:t>
            </a:r>
            <a:r>
              <a:rPr lang="en-US" sz="1400" b="1" i="1" dirty="0" err="1">
                <a:solidFill>
                  <a:prstClr val="black"/>
                </a:solidFill>
              </a:rPr>
              <a:t>Faddeev</a:t>
            </a:r>
            <a:endParaRPr lang="ru-RU" sz="1400" b="1" i="1" dirty="0">
              <a:solidFill>
                <a:prstClr val="black"/>
              </a:solidFill>
            </a:endParaRPr>
          </a:p>
        </p:txBody>
      </p:sp>
      <p:sp>
        <p:nvSpPr>
          <p:cNvPr id="10" name="Скругленный прямоугольник 9"/>
          <p:cNvSpPr/>
          <p:nvPr/>
        </p:nvSpPr>
        <p:spPr>
          <a:xfrm rot="20107701">
            <a:off x="4176713" y="2994025"/>
            <a:ext cx="5634037" cy="119856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solidFill>
                  <a:schemeClr val="bg1"/>
                </a:solidFill>
              </a:rPr>
              <a:t> </a:t>
            </a:r>
            <a:r>
              <a:rPr lang="en-US" sz="3200" b="1" dirty="0">
                <a:solidFill>
                  <a:schemeClr val="bg1"/>
                </a:solidFill>
              </a:rPr>
              <a:t>World leading center</a:t>
            </a:r>
          </a:p>
          <a:p>
            <a:pPr algn="ctr">
              <a:defRPr/>
            </a:pPr>
            <a:r>
              <a:rPr lang="en-US" sz="3200" b="1" dirty="0">
                <a:solidFill>
                  <a:schemeClr val="bg1"/>
                </a:solidFill>
              </a:rPr>
              <a:t>of  Theoretical  Physics</a:t>
            </a:r>
            <a:endParaRPr lang="ru-RU" sz="3200" b="1"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Прямая со стрелкой 23"/>
          <p:cNvCxnSpPr/>
          <p:nvPr/>
        </p:nvCxnSpPr>
        <p:spPr>
          <a:xfrm>
            <a:off x="5802313" y="614363"/>
            <a:ext cx="933450" cy="0"/>
          </a:xfrm>
          <a:prstGeom prst="straightConnector1">
            <a:avLst/>
          </a:prstGeom>
          <a:ln w="41275">
            <a:prstDash val="sysDot"/>
            <a:tailEnd type="stealth" w="lg" len="lg"/>
          </a:ln>
        </p:spPr>
        <p:style>
          <a:lnRef idx="1">
            <a:schemeClr val="dk1"/>
          </a:lnRef>
          <a:fillRef idx="0">
            <a:schemeClr val="dk1"/>
          </a:fillRef>
          <a:effectRef idx="0">
            <a:schemeClr val="dk1"/>
          </a:effectRef>
          <a:fontRef idx="minor">
            <a:schemeClr val="tx1"/>
          </a:fontRef>
        </p:style>
      </p:cxnSp>
      <p:sp>
        <p:nvSpPr>
          <p:cNvPr id="25" name="Прямоугольник 24"/>
          <p:cNvSpPr/>
          <p:nvPr/>
        </p:nvSpPr>
        <p:spPr>
          <a:xfrm>
            <a:off x="0" y="236538"/>
            <a:ext cx="5818188" cy="1279525"/>
          </a:xfrm>
          <a:prstGeom prst="rect">
            <a:avLst/>
          </a:prstGeom>
          <a:solidFill>
            <a:srgbClr val="0F3041"/>
          </a:solidFill>
          <a:ln w="117475">
            <a:noFill/>
          </a:ln>
          <a:effectLst>
            <a:outerShdw blurRad="101600" dist="38100" dir="2700000" sx="103000" sy="103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Прямоугольник 5"/>
          <p:cNvSpPr/>
          <p:nvPr/>
        </p:nvSpPr>
        <p:spPr>
          <a:xfrm>
            <a:off x="6754813" y="222250"/>
            <a:ext cx="4941887" cy="1673225"/>
          </a:xfrm>
          <a:prstGeom prst="rect">
            <a:avLst/>
          </a:prstGeom>
          <a:solidFill>
            <a:srgbClr val="FFC000"/>
          </a:solidFill>
          <a:ln w="203200">
            <a:noFill/>
          </a:ln>
          <a:effectLst>
            <a:outerShdw blurRad="63500" dist="38100" dir="2700000" sx="104000" sy="104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p:cNvSpPr/>
          <p:nvPr/>
        </p:nvSpPr>
        <p:spPr>
          <a:xfrm>
            <a:off x="6764338" y="3836988"/>
            <a:ext cx="4948237" cy="1522412"/>
          </a:xfrm>
          <a:prstGeom prst="rect">
            <a:avLst/>
          </a:prstGeom>
          <a:solidFill>
            <a:srgbClr val="0F3041"/>
          </a:solidFill>
          <a:ln w="203200">
            <a:noFill/>
          </a:ln>
          <a:effectLst>
            <a:outerShdw blurRad="63500" dist="38100" dir="2700000" sx="104000" sy="104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5350" name="Заголовок 1"/>
          <p:cNvSpPr>
            <a:spLocks noGrp="1"/>
          </p:cNvSpPr>
          <p:nvPr>
            <p:ph type="ctrTitle"/>
          </p:nvPr>
        </p:nvSpPr>
        <p:spPr>
          <a:xfrm>
            <a:off x="785813" y="5405438"/>
            <a:ext cx="2689225" cy="1068387"/>
          </a:xfrm>
        </p:spPr>
        <p:txBody>
          <a:bodyPr/>
          <a:lstStyle/>
          <a:p>
            <a:pPr algn="l"/>
            <a:r>
              <a:rPr lang="en-US" altLang="ru-RU" sz="1900" b="1" smtClean="0">
                <a:solidFill>
                  <a:srgbClr val="0F3041"/>
                </a:solidFill>
                <a:latin typeface="Arial Narrow" panose="020B0606020202030204" pitchFamily="34" charset="0"/>
              </a:rPr>
              <a:t>To ensure the effective use of JINR facilities </a:t>
            </a:r>
            <a:br>
              <a:rPr lang="en-US" altLang="ru-RU" sz="1900" b="1" smtClean="0">
                <a:solidFill>
                  <a:srgbClr val="0F3041"/>
                </a:solidFill>
                <a:latin typeface="Arial Narrow" panose="020B0606020202030204" pitchFamily="34" charset="0"/>
              </a:rPr>
            </a:br>
            <a:r>
              <a:rPr lang="en-US" altLang="ru-RU" sz="1900" b="1" smtClean="0">
                <a:solidFill>
                  <a:srgbClr val="0F3041"/>
                </a:solidFill>
                <a:latin typeface="Arial Narrow" panose="020B0606020202030204" pitchFamily="34" charset="0"/>
              </a:rPr>
              <a:t>and expertise </a:t>
            </a:r>
            <a:endParaRPr lang="ru-RU" altLang="ru-RU" sz="4400" b="1" smtClean="0">
              <a:solidFill>
                <a:srgbClr val="0F3041"/>
              </a:solidFill>
              <a:latin typeface="Arial Narrow" panose="020B0606020202030204" pitchFamily="34" charset="0"/>
            </a:endParaRPr>
          </a:p>
        </p:txBody>
      </p:sp>
      <p:sp>
        <p:nvSpPr>
          <p:cNvPr id="19" name="Прямоугольник 18"/>
          <p:cNvSpPr/>
          <p:nvPr/>
        </p:nvSpPr>
        <p:spPr>
          <a:xfrm>
            <a:off x="6764338" y="2109788"/>
            <a:ext cx="4948237" cy="1536700"/>
          </a:xfrm>
          <a:prstGeom prst="rect">
            <a:avLst/>
          </a:prstGeom>
          <a:solidFill>
            <a:srgbClr val="13B0BF"/>
          </a:solidFill>
          <a:ln w="203200">
            <a:noFill/>
          </a:ln>
          <a:effectLst>
            <a:outerShdw blurRad="63500" dist="38100" dir="2700000" sx="104000" sy="104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7" name="Заголовок 1"/>
          <p:cNvSpPr txBox="1">
            <a:spLocks/>
          </p:cNvSpPr>
          <p:nvPr/>
        </p:nvSpPr>
        <p:spPr>
          <a:xfrm>
            <a:off x="6894513" y="222250"/>
            <a:ext cx="3368675" cy="157003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b="1" dirty="0">
                <a:solidFill>
                  <a:srgbClr val="0F3041"/>
                </a:solidFill>
                <a:latin typeface="Arial Narrow" panose="020B0606020202030204" pitchFamily="34" charset="0"/>
              </a:rPr>
              <a:t>Student programmes</a:t>
            </a:r>
            <a:endParaRPr lang="ru-RU" sz="2800" b="1" dirty="0">
              <a:solidFill>
                <a:srgbClr val="0F3041"/>
              </a:solidFill>
              <a:latin typeface="Arial Narrow" panose="020B0606020202030204" pitchFamily="34" charset="0"/>
            </a:endParaRPr>
          </a:p>
          <a:p>
            <a:pPr marL="285750" indent="-285750" algn="l">
              <a:lnSpc>
                <a:spcPct val="80000"/>
              </a:lnSpc>
              <a:buFont typeface="Arial" panose="020B0604020202020204" pitchFamily="34" charset="0"/>
              <a:buChar char="•"/>
              <a:defRPr/>
            </a:pPr>
            <a:r>
              <a:rPr lang="en-US" sz="1600" b="1" dirty="0">
                <a:solidFill>
                  <a:srgbClr val="0F3041"/>
                </a:solidFill>
                <a:latin typeface="Arial Narrow" panose="020B0606020202030204" pitchFamily="34" charset="0"/>
              </a:rPr>
              <a:t>BS and MS theses at JINR</a:t>
            </a:r>
            <a:endParaRPr lang="ru-RU" sz="1600" b="1" dirty="0">
              <a:solidFill>
                <a:srgbClr val="0F3041"/>
              </a:solidFill>
              <a:latin typeface="Arial Narrow" panose="020B0606020202030204" pitchFamily="34" charset="0"/>
            </a:endParaRPr>
          </a:p>
          <a:p>
            <a:pPr marL="285750" indent="-285750" algn="l">
              <a:lnSpc>
                <a:spcPct val="80000"/>
              </a:lnSpc>
              <a:buFont typeface="Arial" panose="020B0604020202020204" pitchFamily="34" charset="0"/>
              <a:buChar char="•"/>
              <a:defRPr/>
            </a:pPr>
            <a:r>
              <a:rPr lang="en-US" sz="1600" b="1" dirty="0">
                <a:solidFill>
                  <a:srgbClr val="0F3041"/>
                </a:solidFill>
                <a:latin typeface="Arial Narrow" panose="020B0606020202030204" pitchFamily="34" charset="0"/>
              </a:rPr>
              <a:t>International Student Practices</a:t>
            </a:r>
            <a:endParaRPr lang="ru-RU" sz="1600" b="1" dirty="0">
              <a:solidFill>
                <a:srgbClr val="0F3041"/>
              </a:solidFill>
              <a:latin typeface="Arial Narrow" panose="020B0606020202030204" pitchFamily="34" charset="0"/>
            </a:endParaRPr>
          </a:p>
          <a:p>
            <a:pPr marL="285750" indent="-285750" algn="l">
              <a:lnSpc>
                <a:spcPct val="80000"/>
              </a:lnSpc>
              <a:buFont typeface="Arial" panose="020B0604020202020204" pitchFamily="34" charset="0"/>
              <a:buChar char="•"/>
              <a:defRPr/>
            </a:pPr>
            <a:r>
              <a:rPr lang="en-US" sz="1600" b="1" dirty="0">
                <a:solidFill>
                  <a:srgbClr val="0F3041"/>
                </a:solidFill>
                <a:latin typeface="Arial Narrow" panose="020B0606020202030204" pitchFamily="34" charset="0"/>
              </a:rPr>
              <a:t>Summer Student Programme</a:t>
            </a:r>
          </a:p>
          <a:p>
            <a:pPr marL="285750" indent="-285750" algn="l">
              <a:lnSpc>
                <a:spcPct val="80000"/>
              </a:lnSpc>
              <a:buFont typeface="Arial" panose="020B0604020202020204" pitchFamily="34" charset="0"/>
              <a:buChar char="•"/>
              <a:defRPr/>
            </a:pPr>
            <a:r>
              <a:rPr lang="en-US" sz="1600" b="1" dirty="0">
                <a:solidFill>
                  <a:srgbClr val="0F3041"/>
                </a:solidFill>
                <a:latin typeface="Arial Narrow" panose="020B0606020202030204" pitchFamily="34" charset="0"/>
              </a:rPr>
              <a:t>Conferences for young scientists </a:t>
            </a:r>
            <a:br>
              <a:rPr lang="en-US" sz="1600" b="1" dirty="0">
                <a:solidFill>
                  <a:srgbClr val="0F3041"/>
                </a:solidFill>
                <a:latin typeface="Arial Narrow" panose="020B0606020202030204" pitchFamily="34" charset="0"/>
              </a:rPr>
            </a:br>
            <a:r>
              <a:rPr lang="en-US" sz="1600" b="1" dirty="0">
                <a:solidFill>
                  <a:srgbClr val="0F3041"/>
                </a:solidFill>
                <a:latin typeface="Arial Narrow" panose="020B0606020202030204" pitchFamily="34" charset="0"/>
              </a:rPr>
              <a:t>and specialists</a:t>
            </a:r>
          </a:p>
        </p:txBody>
      </p:sp>
      <p:sp>
        <p:nvSpPr>
          <p:cNvPr id="28" name="Заголовок 1"/>
          <p:cNvSpPr txBox="1">
            <a:spLocks/>
          </p:cNvSpPr>
          <p:nvPr/>
        </p:nvSpPr>
        <p:spPr>
          <a:xfrm>
            <a:off x="6873875" y="4124325"/>
            <a:ext cx="3482975" cy="117951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b="1" dirty="0">
                <a:solidFill>
                  <a:srgbClr val="FDC00F"/>
                </a:solidFill>
                <a:latin typeface="Arial Narrow" panose="020B0606020202030204" pitchFamily="34" charset="0"/>
              </a:rPr>
              <a:t>Skill improvement</a:t>
            </a:r>
          </a:p>
          <a:p>
            <a:pPr marL="285750" indent="-285750" algn="l">
              <a:lnSpc>
                <a:spcPct val="80000"/>
              </a:lnSpc>
              <a:buFont typeface="Arial" panose="020B0604020202020204" pitchFamily="34" charset="0"/>
              <a:buChar char="•"/>
              <a:defRPr/>
            </a:pPr>
            <a:r>
              <a:rPr lang="en-US" sz="1600" b="1" dirty="0">
                <a:solidFill>
                  <a:srgbClr val="FDC00F"/>
                </a:solidFill>
                <a:latin typeface="Arial Narrow" panose="020B0606020202030204" pitchFamily="34" charset="0"/>
              </a:rPr>
              <a:t>Advanced practices</a:t>
            </a:r>
          </a:p>
          <a:p>
            <a:pPr marL="285750" indent="-285750" algn="l">
              <a:lnSpc>
                <a:spcPct val="80000"/>
              </a:lnSpc>
              <a:buFont typeface="Arial" panose="020B0604020202020204" pitchFamily="34" charset="0"/>
              <a:buChar char="•"/>
              <a:defRPr/>
            </a:pPr>
            <a:r>
              <a:rPr lang="en-US" sz="1600" b="1" dirty="0">
                <a:solidFill>
                  <a:srgbClr val="FDC00F"/>
                </a:solidFill>
                <a:latin typeface="Arial Narrow" panose="020B0606020202030204" pitchFamily="34" charset="0"/>
              </a:rPr>
              <a:t>Attachment of degree-seekers</a:t>
            </a:r>
          </a:p>
          <a:p>
            <a:pPr marL="285750" indent="-285750" algn="l">
              <a:lnSpc>
                <a:spcPct val="80000"/>
              </a:lnSpc>
              <a:buFont typeface="Arial" panose="020B0604020202020204" pitchFamily="34" charset="0"/>
              <a:buChar char="•"/>
              <a:defRPr/>
            </a:pPr>
            <a:r>
              <a:rPr lang="en-US" sz="1600" b="1" dirty="0">
                <a:solidFill>
                  <a:srgbClr val="FDC00F"/>
                </a:solidFill>
                <a:latin typeface="Arial Narrow" panose="020B0606020202030204" pitchFamily="34" charset="0"/>
              </a:rPr>
              <a:t>Engineering training</a:t>
            </a:r>
          </a:p>
          <a:p>
            <a:pPr marL="285750" indent="-285750" algn="l">
              <a:lnSpc>
                <a:spcPct val="80000"/>
              </a:lnSpc>
              <a:buFont typeface="Arial" panose="020B0604020202020204" pitchFamily="34" charset="0"/>
              <a:buChar char="•"/>
              <a:defRPr/>
            </a:pPr>
            <a:r>
              <a:rPr lang="en-US" sz="1600" b="1" dirty="0">
                <a:solidFill>
                  <a:srgbClr val="FDC00F"/>
                </a:solidFill>
                <a:latin typeface="Arial Narrow" panose="020B0606020202030204" pitchFamily="34" charset="0"/>
              </a:rPr>
              <a:t>Professional courses</a:t>
            </a:r>
          </a:p>
          <a:p>
            <a:pPr marL="285750" indent="-285750" algn="l">
              <a:lnSpc>
                <a:spcPct val="80000"/>
              </a:lnSpc>
              <a:buFont typeface="Arial" panose="020B0604020202020204" pitchFamily="34" charset="0"/>
              <a:buChar char="•"/>
              <a:defRPr/>
            </a:pPr>
            <a:r>
              <a:rPr lang="en-US" sz="1600" b="1" dirty="0">
                <a:solidFill>
                  <a:srgbClr val="FDC00F"/>
                </a:solidFill>
                <a:latin typeface="Arial Narrow" panose="020B0606020202030204" pitchFamily="34" charset="0"/>
              </a:rPr>
              <a:t>Foreign language courses</a:t>
            </a:r>
            <a:endParaRPr lang="ru-RU" sz="5400" b="1" dirty="0">
              <a:solidFill>
                <a:srgbClr val="FDC00F"/>
              </a:solidFill>
              <a:latin typeface="Arial Narrow" panose="020B0606020202030204" pitchFamily="34" charset="0"/>
            </a:endParaRPr>
          </a:p>
        </p:txBody>
      </p:sp>
      <p:sp>
        <p:nvSpPr>
          <p:cNvPr id="185354" name="Заголовок 1"/>
          <p:cNvSpPr txBox="1">
            <a:spLocks/>
          </p:cNvSpPr>
          <p:nvPr/>
        </p:nvSpPr>
        <p:spPr bwMode="auto">
          <a:xfrm>
            <a:off x="3475038" y="5291138"/>
            <a:ext cx="32035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ru-RU" sz="1900" b="1">
                <a:solidFill>
                  <a:srgbClr val="0F3041"/>
                </a:solidFill>
                <a:latin typeface="Arial Narrow" panose="020B0606020202030204" pitchFamily="34" charset="0"/>
              </a:rPr>
              <a:t>To train highly qualified </a:t>
            </a:r>
            <a:br>
              <a:rPr lang="en-US" altLang="ru-RU" sz="1900" b="1">
                <a:solidFill>
                  <a:srgbClr val="0F3041"/>
                </a:solidFill>
                <a:latin typeface="Arial Narrow" panose="020B0606020202030204" pitchFamily="34" charset="0"/>
              </a:rPr>
            </a:br>
            <a:r>
              <a:rPr lang="en-US" altLang="ru-RU" sz="1900" b="1">
                <a:solidFill>
                  <a:srgbClr val="0F3041"/>
                </a:solidFill>
                <a:latin typeface="Arial Narrow" panose="020B0606020202030204" pitchFamily="34" charset="0"/>
              </a:rPr>
              <a:t>scientists and engineers</a:t>
            </a:r>
            <a:br>
              <a:rPr lang="en-US" altLang="ru-RU" sz="1900" b="1">
                <a:solidFill>
                  <a:srgbClr val="0F3041"/>
                </a:solidFill>
                <a:latin typeface="Arial Narrow" panose="020B0606020202030204" pitchFamily="34" charset="0"/>
              </a:rPr>
            </a:br>
            <a:r>
              <a:rPr lang="en-US" altLang="ru-RU" sz="1900" b="1">
                <a:solidFill>
                  <a:srgbClr val="0F3041"/>
                </a:solidFill>
                <a:latin typeface="Arial Narrow" panose="020B0606020202030204" pitchFamily="34" charset="0"/>
              </a:rPr>
              <a:t>from the Member States</a:t>
            </a:r>
            <a:endParaRPr lang="ru-RU" altLang="ru-RU" sz="4400" b="1">
              <a:solidFill>
                <a:srgbClr val="0F3041"/>
              </a:solidFill>
              <a:latin typeface="Arial Narrow" panose="020B0606020202030204" pitchFamily="34" charset="0"/>
            </a:endParaRPr>
          </a:p>
        </p:txBody>
      </p:sp>
      <p:sp>
        <p:nvSpPr>
          <p:cNvPr id="185355" name="Заголовок 1"/>
          <p:cNvSpPr txBox="1">
            <a:spLocks/>
          </p:cNvSpPr>
          <p:nvPr/>
        </p:nvSpPr>
        <p:spPr bwMode="auto">
          <a:xfrm>
            <a:off x="7081838" y="5341938"/>
            <a:ext cx="3705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ru-RU" sz="1900" b="1">
                <a:solidFill>
                  <a:srgbClr val="0F3041"/>
                </a:solidFill>
                <a:latin typeface="Arial Narrow" panose="020B0606020202030204" pitchFamily="34" charset="0"/>
              </a:rPr>
              <a:t>To bring up-to-date scientific knowledge to the general public and to highlight recent scientific achievements of JINR </a:t>
            </a:r>
            <a:endParaRPr lang="ru-RU" altLang="ru-RU" sz="4400" b="1">
              <a:solidFill>
                <a:srgbClr val="0F3041"/>
              </a:solidFill>
              <a:latin typeface="Arial Narrow" panose="020B0606020202030204" pitchFamily="34" charset="0"/>
            </a:endParaRPr>
          </a:p>
        </p:txBody>
      </p:sp>
      <p:grpSp>
        <p:nvGrpSpPr>
          <p:cNvPr id="185356" name="Группа 9"/>
          <p:cNvGrpSpPr>
            <a:grpSpLocks/>
          </p:cNvGrpSpPr>
          <p:nvPr/>
        </p:nvGrpSpPr>
        <p:grpSpPr bwMode="auto">
          <a:xfrm>
            <a:off x="1763713" y="5529263"/>
            <a:ext cx="4933950" cy="890587"/>
            <a:chOff x="439694" y="498482"/>
            <a:chExt cx="4933825" cy="891772"/>
          </a:xfrm>
        </p:grpSpPr>
        <p:cxnSp>
          <p:nvCxnSpPr>
            <p:cNvPr id="17" name="Прямая соединительная линия 16"/>
            <p:cNvCxnSpPr/>
            <p:nvPr/>
          </p:nvCxnSpPr>
          <p:spPr>
            <a:xfrm flipV="1">
              <a:off x="2897082" y="542991"/>
              <a:ext cx="0" cy="847263"/>
            </a:xfrm>
            <a:prstGeom prst="line">
              <a:avLst/>
            </a:prstGeom>
            <a:ln>
              <a:solidFill>
                <a:srgbClr val="0F304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V="1">
              <a:off x="5373519" y="536633"/>
              <a:ext cx="0" cy="847263"/>
            </a:xfrm>
            <a:prstGeom prst="line">
              <a:avLst/>
            </a:prstGeom>
            <a:ln>
              <a:solidFill>
                <a:srgbClr val="0F304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V="1">
              <a:off x="439694" y="498482"/>
              <a:ext cx="0" cy="847263"/>
            </a:xfrm>
            <a:prstGeom prst="line">
              <a:avLst/>
            </a:prstGeom>
            <a:ln>
              <a:solidFill>
                <a:srgbClr val="0F3041"/>
              </a:solidFill>
            </a:ln>
          </p:spPr>
          <p:style>
            <a:lnRef idx="1">
              <a:schemeClr val="accent1"/>
            </a:lnRef>
            <a:fillRef idx="0">
              <a:schemeClr val="accent1"/>
            </a:fillRef>
            <a:effectRef idx="0">
              <a:schemeClr val="accent1"/>
            </a:effectRef>
            <a:fontRef idx="minor">
              <a:schemeClr val="tx1"/>
            </a:fontRef>
          </p:style>
        </p:cxnSp>
      </p:grpSp>
      <p:sp>
        <p:nvSpPr>
          <p:cNvPr id="3" name="Подзаголовок 2"/>
          <p:cNvSpPr>
            <a:spLocks noGrp="1"/>
          </p:cNvSpPr>
          <p:nvPr>
            <p:ph type="subTitle" idx="1"/>
          </p:nvPr>
        </p:nvSpPr>
        <p:spPr>
          <a:xfrm>
            <a:off x="2578100" y="481013"/>
            <a:ext cx="3517900" cy="638175"/>
          </a:xfrm>
        </p:spPr>
        <p:txBody>
          <a:bodyPr>
            <a:noAutofit/>
          </a:bodyPr>
          <a:lstStyle/>
          <a:p>
            <a:pPr algn="l">
              <a:lnSpc>
                <a:spcPct val="80000"/>
              </a:lnSpc>
              <a:spcBef>
                <a:spcPts val="0"/>
              </a:spcBef>
              <a:defRPr/>
            </a:pPr>
            <a:r>
              <a:rPr lang="en-US" sz="3200" b="1" dirty="0">
                <a:solidFill>
                  <a:srgbClr val="FDC00F"/>
                </a:solidFill>
                <a:latin typeface="Arial Narrow" panose="020B0606020202030204" pitchFamily="34" charset="0"/>
                <a:ea typeface="+mj-ea"/>
                <a:cs typeface="+mj-cs"/>
              </a:rPr>
              <a:t>The main </a:t>
            </a:r>
            <a:r>
              <a:rPr lang="en-US" sz="3200" b="1" dirty="0" smtClean="0">
                <a:solidFill>
                  <a:srgbClr val="FDC00F"/>
                </a:solidFill>
                <a:latin typeface="Arial Narrow" panose="020B0606020202030204" pitchFamily="34" charset="0"/>
                <a:ea typeface="+mj-ea"/>
                <a:cs typeface="+mj-cs"/>
              </a:rPr>
              <a:t>fields        </a:t>
            </a:r>
          </a:p>
          <a:p>
            <a:pPr algn="l">
              <a:lnSpc>
                <a:spcPct val="80000"/>
              </a:lnSpc>
              <a:spcBef>
                <a:spcPts val="0"/>
              </a:spcBef>
              <a:defRPr/>
            </a:pPr>
            <a:r>
              <a:rPr lang="en-US" sz="3200" b="1" dirty="0" smtClean="0">
                <a:solidFill>
                  <a:srgbClr val="FDC00F"/>
                </a:solidFill>
                <a:latin typeface="Arial Narrow" panose="020B0606020202030204" pitchFamily="34" charset="0"/>
                <a:ea typeface="+mj-ea"/>
                <a:cs typeface="+mj-cs"/>
              </a:rPr>
              <a:t> of </a:t>
            </a:r>
            <a:r>
              <a:rPr lang="en-US" sz="3200" b="1" dirty="0">
                <a:solidFill>
                  <a:srgbClr val="FDC00F"/>
                </a:solidFill>
                <a:latin typeface="Arial Narrow" panose="020B0606020202030204" pitchFamily="34" charset="0"/>
                <a:ea typeface="+mj-ea"/>
                <a:cs typeface="+mj-cs"/>
              </a:rPr>
              <a:t>activity ar</a:t>
            </a:r>
            <a:r>
              <a:rPr lang="en-US" sz="3200" dirty="0">
                <a:solidFill>
                  <a:srgbClr val="FDC00F"/>
                </a:solidFill>
                <a:latin typeface="Arial Narrow" panose="020B0606020202030204" pitchFamily="34" charset="0"/>
                <a:ea typeface="+mj-ea"/>
                <a:cs typeface="+mj-cs"/>
              </a:rPr>
              <a:t>e: </a:t>
            </a:r>
            <a:endParaRPr lang="ru-RU" sz="3200" dirty="0">
              <a:solidFill>
                <a:srgbClr val="FDC00F"/>
              </a:solidFill>
              <a:latin typeface="Arial Narrow" panose="020B0606020202030204" pitchFamily="34" charset="0"/>
              <a:ea typeface="+mj-ea"/>
              <a:cs typeface="+mj-cs"/>
            </a:endParaRPr>
          </a:p>
          <a:p>
            <a:pPr algn="l">
              <a:lnSpc>
                <a:spcPct val="100000"/>
              </a:lnSpc>
              <a:spcBef>
                <a:spcPts val="0"/>
              </a:spcBef>
              <a:defRPr/>
            </a:pPr>
            <a:endParaRPr lang="ru-RU" sz="3600" dirty="0">
              <a:solidFill>
                <a:srgbClr val="FDC00F"/>
              </a:solidFill>
              <a:latin typeface="Arial Narrow" panose="020B0606020202030204" pitchFamily="34" charset="0"/>
            </a:endParaRPr>
          </a:p>
        </p:txBody>
      </p:sp>
      <p:sp>
        <p:nvSpPr>
          <p:cNvPr id="29" name="Заголовок 1"/>
          <p:cNvSpPr txBox="1">
            <a:spLocks/>
          </p:cNvSpPr>
          <p:nvPr/>
        </p:nvSpPr>
        <p:spPr>
          <a:xfrm>
            <a:off x="6824663" y="2200275"/>
            <a:ext cx="4367212" cy="140017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defRPr/>
            </a:pPr>
            <a:r>
              <a:rPr lang="en-US" sz="2800" b="1" dirty="0">
                <a:solidFill>
                  <a:srgbClr val="0F3041"/>
                </a:solidFill>
                <a:latin typeface="Arial Narrow" panose="020B0606020202030204" pitchFamily="34" charset="0"/>
              </a:rPr>
              <a:t>Science popularization</a:t>
            </a:r>
          </a:p>
          <a:p>
            <a:pPr marL="285750" indent="-285750" algn="l">
              <a:lnSpc>
                <a:spcPct val="80000"/>
              </a:lnSpc>
              <a:buFont typeface="Arial" panose="020B0604020202020204" pitchFamily="34" charset="0"/>
              <a:buChar char="•"/>
              <a:defRPr/>
            </a:pPr>
            <a:r>
              <a:rPr lang="en-US" sz="1600" b="1" dirty="0">
                <a:solidFill>
                  <a:srgbClr val="0F3041"/>
                </a:solidFill>
                <a:latin typeface="Arial Narrow" panose="020B0606020202030204" pitchFamily="34" charset="0"/>
              </a:rPr>
              <a:t>Scientific Schools for physics teachers </a:t>
            </a:r>
            <a:br>
              <a:rPr lang="en-US" sz="1600" b="1" dirty="0">
                <a:solidFill>
                  <a:srgbClr val="0F3041"/>
                </a:solidFill>
                <a:latin typeface="Arial Narrow" panose="020B0606020202030204" pitchFamily="34" charset="0"/>
              </a:rPr>
            </a:br>
            <a:r>
              <a:rPr lang="en-US" sz="1600" b="1" dirty="0">
                <a:solidFill>
                  <a:srgbClr val="0F3041"/>
                </a:solidFill>
                <a:latin typeface="Arial Narrow" panose="020B0606020202030204" pitchFamily="34" charset="0"/>
              </a:rPr>
              <a:t>at JINR and CERN </a:t>
            </a:r>
          </a:p>
          <a:p>
            <a:pPr marL="285750" indent="-285750" algn="l">
              <a:lnSpc>
                <a:spcPct val="80000"/>
              </a:lnSpc>
              <a:buFont typeface="Arial" panose="020B0604020202020204" pitchFamily="34" charset="0"/>
              <a:buChar char="•"/>
              <a:defRPr/>
            </a:pPr>
            <a:r>
              <a:rPr lang="en-US" sz="1600" b="1" dirty="0">
                <a:solidFill>
                  <a:srgbClr val="0F3041"/>
                </a:solidFill>
                <a:latin typeface="Arial Narrow" panose="020B0606020202030204" pitchFamily="34" charset="0"/>
              </a:rPr>
              <a:t>Visits to the JINR labs for students</a:t>
            </a:r>
          </a:p>
          <a:p>
            <a:pPr marL="285750" indent="-285750" algn="l">
              <a:lnSpc>
                <a:spcPct val="80000"/>
              </a:lnSpc>
              <a:buFont typeface="Arial" panose="020B0604020202020204" pitchFamily="34" charset="0"/>
              <a:buChar char="•"/>
              <a:defRPr/>
            </a:pPr>
            <a:r>
              <a:rPr lang="en-US" sz="1600" b="1" dirty="0">
                <a:solidFill>
                  <a:srgbClr val="0F3041"/>
                </a:solidFill>
                <a:latin typeface="Arial Narrow" panose="020B0606020202030204" pitchFamily="34" charset="0"/>
              </a:rPr>
              <a:t>Open educational resource: edu.jinr.ru</a:t>
            </a:r>
          </a:p>
          <a:p>
            <a:pPr marL="285750" indent="-285750" algn="l">
              <a:lnSpc>
                <a:spcPct val="80000"/>
              </a:lnSpc>
              <a:buFont typeface="Arial" panose="020B0604020202020204" pitchFamily="34" charset="0"/>
              <a:buChar char="•"/>
              <a:defRPr/>
            </a:pPr>
            <a:r>
              <a:rPr lang="en-US" sz="1600" b="1" dirty="0">
                <a:solidFill>
                  <a:srgbClr val="0F3041"/>
                </a:solidFill>
                <a:latin typeface="Arial Narrow" panose="020B0606020202030204" pitchFamily="34" charset="0"/>
              </a:rPr>
              <a:t>Science festivals</a:t>
            </a:r>
            <a:endParaRPr lang="ru-RU" sz="1600" b="1" dirty="0">
              <a:solidFill>
                <a:srgbClr val="0F3041"/>
              </a:solidFill>
              <a:latin typeface="Arial Narrow" panose="020B0606020202030204" pitchFamily="34" charset="0"/>
            </a:endParaRPr>
          </a:p>
        </p:txBody>
      </p:sp>
      <p:cxnSp>
        <p:nvCxnSpPr>
          <p:cNvPr id="23" name="Прямая со стрелкой 22"/>
          <p:cNvCxnSpPr/>
          <p:nvPr/>
        </p:nvCxnSpPr>
        <p:spPr>
          <a:xfrm flipV="1">
            <a:off x="6294438" y="4084638"/>
            <a:ext cx="460375" cy="7937"/>
          </a:xfrm>
          <a:prstGeom prst="straightConnector1">
            <a:avLst/>
          </a:prstGeom>
          <a:ln w="41275">
            <a:prstDash val="sysDot"/>
            <a:tailEnd type="stealth" w="lg" len="lg"/>
          </a:ln>
        </p:spPr>
        <p:style>
          <a:lnRef idx="1">
            <a:schemeClr val="dk1"/>
          </a:lnRef>
          <a:fillRef idx="0">
            <a:schemeClr val="dk1"/>
          </a:fillRef>
          <a:effectRef idx="0">
            <a:schemeClr val="dk1"/>
          </a:effectRef>
          <a:fontRef idx="minor">
            <a:schemeClr val="tx1"/>
          </a:fontRef>
        </p:style>
      </p:cxnSp>
      <p:pic>
        <p:nvPicPr>
          <p:cNvPr id="4" name="Рисунок 3"/>
          <p:cNvPicPr>
            <a:picLocks noChangeAspect="1"/>
          </p:cNvPicPr>
          <p:nvPr/>
        </p:nvPicPr>
        <p:blipFill rotWithShape="1">
          <a:blip r:embed="rId3"/>
          <a:srcRect l="3938" t="15488" r="15070" b="11576"/>
          <a:stretch/>
        </p:blipFill>
        <p:spPr>
          <a:xfrm>
            <a:off x="190500" y="1755775"/>
            <a:ext cx="5789613" cy="3500438"/>
          </a:xfrm>
          <a:prstGeom prst="rect">
            <a:avLst/>
          </a:prstGeom>
          <a:solidFill>
            <a:srgbClr val="0F3041"/>
          </a:solidFill>
          <a:ln w="117475">
            <a:noFill/>
          </a:ln>
          <a:effectLst>
            <a:outerShdw blurRad="101600" dist="38100" dir="2700000" sx="103000" sy="103000" algn="tl" rotWithShape="0">
              <a:schemeClr val="tx1">
                <a:lumMod val="65000"/>
                <a:lumOff val="35000"/>
                <a:alpha val="40000"/>
              </a:schemeClr>
            </a:outerShdw>
          </a:effectLst>
        </p:spPr>
      </p:pic>
      <p:pic>
        <p:nvPicPr>
          <p:cNvPr id="26" name="Рисунок 25"/>
          <p:cNvPicPr>
            <a:picLocks noChangeAspect="1"/>
          </p:cNvPicPr>
          <p:nvPr/>
        </p:nvPicPr>
        <p:blipFill>
          <a:blip r:embed="rId4"/>
          <a:stretch>
            <a:fillRect/>
          </a:stretch>
        </p:blipFill>
        <p:spPr>
          <a:xfrm>
            <a:off x="255588" y="365125"/>
            <a:ext cx="2395537" cy="998538"/>
          </a:xfrm>
          <a:prstGeom prst="rect">
            <a:avLst/>
          </a:prstGeom>
          <a:effectLst>
            <a:outerShdw blurRad="50800" dist="38100" algn="l" rotWithShape="0">
              <a:prstClr val="black">
                <a:alpha val="40000"/>
              </a:prstClr>
            </a:outerShdw>
          </a:effectLst>
        </p:spPr>
      </p:pic>
      <p:cxnSp>
        <p:nvCxnSpPr>
          <p:cNvPr id="30" name="Прямая со стрелкой 29"/>
          <p:cNvCxnSpPr/>
          <p:nvPr/>
        </p:nvCxnSpPr>
        <p:spPr>
          <a:xfrm>
            <a:off x="6284913" y="614363"/>
            <a:ext cx="34925" cy="3478212"/>
          </a:xfrm>
          <a:prstGeom prst="straightConnector1">
            <a:avLst/>
          </a:prstGeom>
          <a:ln w="41275">
            <a:prstDash val="sysDot"/>
            <a:tailEnd type="none" w="lg" len="lg"/>
          </a:ln>
        </p:spPr>
        <p:style>
          <a:lnRef idx="1">
            <a:schemeClr val="dk1"/>
          </a:lnRef>
          <a:fillRef idx="0">
            <a:schemeClr val="dk1"/>
          </a:fillRef>
          <a:effectRef idx="0">
            <a:schemeClr val="dk1"/>
          </a:effectRef>
          <a:fontRef idx="minor">
            <a:schemeClr val="tx1"/>
          </a:fontRef>
        </p:style>
      </p:cxnSp>
      <p:cxnSp>
        <p:nvCxnSpPr>
          <p:cNvPr id="31" name="Прямая со стрелкой 30"/>
          <p:cNvCxnSpPr/>
          <p:nvPr/>
        </p:nvCxnSpPr>
        <p:spPr>
          <a:xfrm flipV="1">
            <a:off x="6284913" y="2400300"/>
            <a:ext cx="469900" cy="0"/>
          </a:xfrm>
          <a:prstGeom prst="straightConnector1">
            <a:avLst/>
          </a:prstGeom>
          <a:ln w="41275">
            <a:prstDash val="sysDot"/>
            <a:tailEnd type="stealth" w="lg" len="lg"/>
          </a:ln>
        </p:spPr>
        <p:style>
          <a:lnRef idx="1">
            <a:schemeClr val="dk1"/>
          </a:lnRef>
          <a:fillRef idx="0">
            <a:schemeClr val="dk1"/>
          </a:fillRef>
          <a:effectRef idx="0">
            <a:schemeClr val="dk1"/>
          </a:effectRef>
          <a:fontRef idx="minor">
            <a:schemeClr val="tx1"/>
          </a:fontRef>
        </p:style>
      </p:cxnSp>
      <p:sp>
        <p:nvSpPr>
          <p:cNvPr id="185364" name="Номер слайда 1"/>
          <p:cNvSpPr>
            <a:spLocks noGrp="1"/>
          </p:cNvSpPr>
          <p:nvPr>
            <p:ph type="sldNum" sz="quarter" idx="12"/>
          </p:nvPr>
        </p:nvSpPr>
        <p:spPr bwMode="auto">
          <a:xfrm>
            <a:off x="9448800" y="658812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2C2455-B28F-4781-A6E7-B7471442F8A1}" type="slidenum">
              <a:rPr lang="es-ES" altLang="ru-RU">
                <a:solidFill>
                  <a:schemeClr val="bg1"/>
                </a:solidFill>
              </a:rPr>
              <a:pPr/>
              <a:t>41</a:t>
            </a:fld>
            <a:endParaRPr lang="es-ES" altLang="ru-RU">
              <a:solidFill>
                <a:schemeClr val="bg1"/>
              </a:solidFill>
            </a:endParaRPr>
          </a:p>
        </p:txBody>
      </p:sp>
      <p:sp>
        <p:nvSpPr>
          <p:cNvPr id="32" name="Прямоугольник 7"/>
          <p:cNvSpPr>
            <a:spLocks noChangeArrowheads="1"/>
          </p:cNvSpPr>
          <p:nvPr/>
        </p:nvSpPr>
        <p:spPr bwMode="auto">
          <a:xfrm>
            <a:off x="9658350" y="6215063"/>
            <a:ext cx="2244725" cy="369887"/>
          </a:xfrm>
          <a:prstGeom prst="rect">
            <a:avLst/>
          </a:prstGeom>
          <a:solidFill>
            <a:schemeClr val="accent6">
              <a:lumMod val="75000"/>
            </a:schemeClr>
          </a:solid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ru-RU" b="1" dirty="0" smtClean="0">
                <a:solidFill>
                  <a:schemeClr val="bg1"/>
                </a:solidFill>
              </a:rPr>
              <a:t>Talk by S. </a:t>
            </a:r>
            <a:r>
              <a:rPr lang="en-US" altLang="ru-RU" b="1" dirty="0" err="1" smtClean="0">
                <a:solidFill>
                  <a:schemeClr val="bg1"/>
                </a:solidFill>
              </a:rPr>
              <a:t>Pakuliak</a:t>
            </a:r>
            <a:endParaRPr lang="ru-RU" altLang="ru-RU" b="1" dirty="0" smtClean="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Прямоугольник 60"/>
          <p:cNvSpPr/>
          <p:nvPr/>
        </p:nvSpPr>
        <p:spPr>
          <a:xfrm>
            <a:off x="0" y="-1588"/>
            <a:ext cx="12192000" cy="3095626"/>
          </a:xfrm>
          <a:prstGeom prst="rect">
            <a:avLst/>
          </a:prstGeom>
          <a:solidFill>
            <a:srgbClr val="13B0BF"/>
          </a:solidFill>
          <a:ln w="203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Прямоугольник 18"/>
          <p:cNvSpPr/>
          <p:nvPr/>
        </p:nvSpPr>
        <p:spPr>
          <a:xfrm>
            <a:off x="1524000" y="3798888"/>
            <a:ext cx="10668000" cy="2809875"/>
          </a:xfrm>
          <a:prstGeom prst="rect">
            <a:avLst/>
          </a:prstGeom>
          <a:solidFill>
            <a:srgbClr val="13B0BF"/>
          </a:solidFill>
          <a:ln w="203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p:cNvSpPr/>
          <p:nvPr/>
        </p:nvSpPr>
        <p:spPr>
          <a:xfrm>
            <a:off x="6045200" y="636588"/>
            <a:ext cx="6146800" cy="4151312"/>
          </a:xfrm>
          <a:prstGeom prst="rect">
            <a:avLst/>
          </a:prstGeom>
          <a:solidFill>
            <a:srgbClr val="0F3041"/>
          </a:solidFill>
          <a:ln w="203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6373" name="Заголовок 1"/>
          <p:cNvSpPr txBox="1">
            <a:spLocks/>
          </p:cNvSpPr>
          <p:nvPr/>
        </p:nvSpPr>
        <p:spPr bwMode="auto">
          <a:xfrm>
            <a:off x="6108700" y="622300"/>
            <a:ext cx="43211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ru-RU" sz="2800" b="1">
                <a:solidFill>
                  <a:srgbClr val="FDC00F"/>
                </a:solidFill>
                <a:latin typeface="Arial Narrow" panose="020B0606020202030204" pitchFamily="34" charset="0"/>
              </a:rPr>
              <a:t>Practices </a:t>
            </a:r>
            <a:br>
              <a:rPr lang="en-US" altLang="ru-RU" sz="2800" b="1">
                <a:solidFill>
                  <a:srgbClr val="FDC00F"/>
                </a:solidFill>
                <a:latin typeface="Arial Narrow" panose="020B0606020202030204" pitchFamily="34" charset="0"/>
              </a:rPr>
            </a:br>
            <a:r>
              <a:rPr lang="en-US" altLang="ru-RU" sz="2800" b="1">
                <a:solidFill>
                  <a:srgbClr val="FDC00F"/>
                </a:solidFill>
                <a:latin typeface="Arial Narrow" panose="020B0606020202030204" pitchFamily="34" charset="0"/>
              </a:rPr>
              <a:t>and skill improvement</a:t>
            </a:r>
            <a:endParaRPr lang="ru-RU" altLang="ru-RU" sz="2800" b="1">
              <a:solidFill>
                <a:srgbClr val="FDC00F"/>
              </a:solidFill>
              <a:latin typeface="Arial Narrow" panose="020B0606020202030204" pitchFamily="34" charset="0"/>
            </a:endParaRPr>
          </a:p>
        </p:txBody>
      </p:sp>
      <p:sp>
        <p:nvSpPr>
          <p:cNvPr id="186374" name="Заголовок 1"/>
          <p:cNvSpPr txBox="1">
            <a:spLocks/>
          </p:cNvSpPr>
          <p:nvPr/>
        </p:nvSpPr>
        <p:spPr bwMode="auto">
          <a:xfrm>
            <a:off x="6108700" y="4762500"/>
            <a:ext cx="36512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ru-RU" sz="2800" b="1">
                <a:solidFill>
                  <a:srgbClr val="0F3041"/>
                </a:solidFill>
                <a:latin typeface="Arial Narrow" panose="020B0606020202030204" pitchFamily="34" charset="0"/>
              </a:rPr>
              <a:t>Science popularization</a:t>
            </a:r>
            <a:r>
              <a:rPr lang="en-US" altLang="ru-RU" sz="2800">
                <a:solidFill>
                  <a:srgbClr val="0F3041"/>
                </a:solidFill>
                <a:latin typeface="Arial Narrow" panose="020B0606020202030204" pitchFamily="34" charset="0"/>
              </a:rPr>
              <a:t> </a:t>
            </a:r>
            <a:endParaRPr lang="ru-RU" altLang="ru-RU" sz="5400">
              <a:solidFill>
                <a:srgbClr val="0F3041"/>
              </a:solidFill>
              <a:latin typeface="Arial Narrow" panose="020B0606020202030204" pitchFamily="34" charset="0"/>
            </a:endParaRPr>
          </a:p>
        </p:txBody>
      </p:sp>
      <p:sp>
        <p:nvSpPr>
          <p:cNvPr id="186375" name="Заголовок 1"/>
          <p:cNvSpPr txBox="1">
            <a:spLocks/>
          </p:cNvSpPr>
          <p:nvPr/>
        </p:nvSpPr>
        <p:spPr bwMode="auto">
          <a:xfrm>
            <a:off x="6108700" y="4862513"/>
            <a:ext cx="608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Arial" panose="020B0604020202020204" pitchFamily="34" charset="0"/>
              <a:buChar char="•"/>
            </a:pPr>
            <a:r>
              <a:rPr lang="en-US" altLang="ru-RU" b="1">
                <a:solidFill>
                  <a:srgbClr val="0F3041"/>
                </a:solidFill>
                <a:latin typeface="Arial Narrow" panose="020B0606020202030204" pitchFamily="34" charset="0"/>
              </a:rPr>
              <a:t>22 teachers and 11 school students participated in Scientific School</a:t>
            </a:r>
            <a:r>
              <a:rPr lang="ru-RU" altLang="ru-RU" b="1">
                <a:solidFill>
                  <a:srgbClr val="0F3041"/>
                </a:solidFill>
                <a:latin typeface="Arial Narrow" panose="020B0606020202030204" pitchFamily="34" charset="0"/>
              </a:rPr>
              <a:t> </a:t>
            </a:r>
            <a:r>
              <a:rPr lang="en-US" altLang="ru-RU" b="1">
                <a:solidFill>
                  <a:srgbClr val="0F3041"/>
                </a:solidFill>
                <a:latin typeface="Arial Narrow" panose="020B0606020202030204" pitchFamily="34" charset="0"/>
              </a:rPr>
              <a:t>at JINR</a:t>
            </a:r>
            <a:br>
              <a:rPr lang="en-US" altLang="ru-RU" b="1">
                <a:solidFill>
                  <a:srgbClr val="0F3041"/>
                </a:solidFill>
                <a:latin typeface="Arial Narrow" panose="020B0606020202030204" pitchFamily="34" charset="0"/>
              </a:rPr>
            </a:br>
            <a:r>
              <a:rPr lang="en-US" altLang="ru-RU" b="1">
                <a:solidFill>
                  <a:srgbClr val="0F3041"/>
                </a:solidFill>
                <a:latin typeface="Arial Narrow" panose="020B0606020202030204" pitchFamily="34" charset="0"/>
              </a:rPr>
              <a:t>24 teachers will participate in CERN school in November </a:t>
            </a:r>
            <a:r>
              <a:rPr lang="ru-RU" altLang="ru-RU" b="1">
                <a:solidFill>
                  <a:srgbClr val="0F3041"/>
                </a:solidFill>
                <a:latin typeface="Arial Narrow" panose="020B0606020202030204" pitchFamily="34" charset="0"/>
              </a:rPr>
              <a:t>(</a:t>
            </a:r>
            <a:r>
              <a:rPr lang="en-US" altLang="ru-RU" b="1">
                <a:solidFill>
                  <a:srgbClr val="0F3041"/>
                </a:solidFill>
                <a:latin typeface="Arial Narrow" panose="020B0606020202030204" pitchFamily="34" charset="0"/>
              </a:rPr>
              <a:t>704</a:t>
            </a:r>
            <a:r>
              <a:rPr lang="ru-RU" altLang="ru-RU" b="1">
                <a:solidFill>
                  <a:srgbClr val="0F3041"/>
                </a:solidFill>
                <a:latin typeface="Arial Narrow" panose="020B0606020202030204" pitchFamily="34" charset="0"/>
              </a:rPr>
              <a:t> </a:t>
            </a:r>
            <a:r>
              <a:rPr lang="en-US" altLang="ru-RU" b="1">
                <a:solidFill>
                  <a:srgbClr val="0F3041"/>
                </a:solidFill>
                <a:latin typeface="Arial Narrow" panose="020B0606020202030204" pitchFamily="34" charset="0"/>
              </a:rPr>
              <a:t>since </a:t>
            </a:r>
            <a:r>
              <a:rPr lang="ru-RU" altLang="ru-RU" b="1">
                <a:solidFill>
                  <a:srgbClr val="0F3041"/>
                </a:solidFill>
                <a:latin typeface="Arial Narrow" panose="020B0606020202030204" pitchFamily="34" charset="0"/>
              </a:rPr>
              <a:t>20</a:t>
            </a:r>
            <a:r>
              <a:rPr lang="en-US" altLang="ru-RU" b="1">
                <a:solidFill>
                  <a:srgbClr val="0F3041"/>
                </a:solidFill>
                <a:latin typeface="Arial Narrow" panose="020B0606020202030204" pitchFamily="34" charset="0"/>
              </a:rPr>
              <a:t>09</a:t>
            </a:r>
            <a:r>
              <a:rPr lang="ru-RU" altLang="ru-RU" b="1">
                <a:solidFill>
                  <a:srgbClr val="0F3041"/>
                </a:solidFill>
                <a:latin typeface="Arial Narrow" panose="020B0606020202030204" pitchFamily="34" charset="0"/>
              </a:rPr>
              <a:t>)</a:t>
            </a:r>
            <a:endParaRPr lang="en-US" altLang="ru-RU" b="1">
              <a:solidFill>
                <a:srgbClr val="0F3041"/>
              </a:solidFill>
              <a:latin typeface="Arial Narrow" panose="020B0606020202030204" pitchFamily="34" charset="0"/>
            </a:endParaRPr>
          </a:p>
          <a:p>
            <a:pPr eaLnBrk="1" hangingPunct="1">
              <a:lnSpc>
                <a:spcPct val="80000"/>
              </a:lnSpc>
              <a:buFont typeface="Arial" panose="020B0604020202020204" pitchFamily="34" charset="0"/>
              <a:buChar char="•"/>
            </a:pPr>
            <a:r>
              <a:rPr lang="en-US" altLang="ru-RU" b="1">
                <a:solidFill>
                  <a:srgbClr val="0F3041"/>
                </a:solidFill>
                <a:latin typeface="Arial Narrow" panose="020B0606020202030204" pitchFamily="34" charset="0"/>
              </a:rPr>
              <a:t>Over 700 school and university students visited the JINR labs</a:t>
            </a:r>
            <a:endParaRPr lang="ru-RU" altLang="ru-RU" b="1">
              <a:solidFill>
                <a:srgbClr val="0F3041"/>
              </a:solidFill>
              <a:latin typeface="Arial Narrow" panose="020B0606020202030204" pitchFamily="34" charset="0"/>
            </a:endParaRPr>
          </a:p>
        </p:txBody>
      </p:sp>
      <p:sp>
        <p:nvSpPr>
          <p:cNvPr id="186376" name="Заголовок 1"/>
          <p:cNvSpPr txBox="1">
            <a:spLocks/>
          </p:cNvSpPr>
          <p:nvPr/>
        </p:nvSpPr>
        <p:spPr bwMode="auto">
          <a:xfrm>
            <a:off x="1860550" y="5314950"/>
            <a:ext cx="5638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pPr>
            <a:endParaRPr lang="en-US" altLang="ru-RU" sz="900">
              <a:solidFill>
                <a:srgbClr val="0F3041"/>
              </a:solidFill>
              <a:latin typeface="Arial Narrow" panose="020B0606020202030204" pitchFamily="34" charset="0"/>
            </a:endParaRPr>
          </a:p>
        </p:txBody>
      </p:sp>
      <p:sp>
        <p:nvSpPr>
          <p:cNvPr id="186377" name="Заголовок 1"/>
          <p:cNvSpPr txBox="1">
            <a:spLocks/>
          </p:cNvSpPr>
          <p:nvPr/>
        </p:nvSpPr>
        <p:spPr bwMode="auto">
          <a:xfrm>
            <a:off x="6165850" y="3311525"/>
            <a:ext cx="595788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buFont typeface="Arial" panose="020B0604020202020204" pitchFamily="34" charset="0"/>
              <a:buChar char="•"/>
            </a:pPr>
            <a:r>
              <a:rPr lang="ru-RU" altLang="ru-RU" b="1">
                <a:solidFill>
                  <a:srgbClr val="FDC00F"/>
                </a:solidFill>
                <a:latin typeface="Arial Narrow" panose="020B0606020202030204" pitchFamily="34" charset="0"/>
              </a:rPr>
              <a:t>149</a:t>
            </a:r>
            <a:r>
              <a:rPr lang="ru-RU" altLang="ru-RU">
                <a:solidFill>
                  <a:srgbClr val="FDC00F"/>
                </a:solidFill>
                <a:latin typeface="Arial Narrow" panose="020B0606020202030204" pitchFamily="34" charset="0"/>
              </a:rPr>
              <a:t> </a:t>
            </a:r>
            <a:r>
              <a:rPr lang="en-US" altLang="ru-RU">
                <a:solidFill>
                  <a:srgbClr val="FDC00F"/>
                </a:solidFill>
                <a:latin typeface="Arial Narrow" panose="020B0606020202030204" pitchFamily="34" charset="0"/>
              </a:rPr>
              <a:t>staff members completed courses of professional training</a:t>
            </a:r>
          </a:p>
          <a:p>
            <a:pPr eaLnBrk="1" hangingPunct="1">
              <a:lnSpc>
                <a:spcPct val="90000"/>
              </a:lnSpc>
              <a:buFont typeface="Arial" panose="020B0604020202020204" pitchFamily="34" charset="0"/>
              <a:buChar char="•"/>
            </a:pPr>
            <a:r>
              <a:rPr lang="en-US" altLang="ru-RU" b="1">
                <a:solidFill>
                  <a:srgbClr val="FDC00F"/>
                </a:solidFill>
                <a:latin typeface="Arial Narrow" panose="020B0606020202030204" pitchFamily="34" charset="0"/>
              </a:rPr>
              <a:t>145</a:t>
            </a:r>
            <a:r>
              <a:rPr lang="en-US" altLang="ru-RU">
                <a:solidFill>
                  <a:srgbClr val="FDC00F"/>
                </a:solidFill>
                <a:latin typeface="Arial Narrow" panose="020B0606020202030204" pitchFamily="34" charset="0"/>
              </a:rPr>
              <a:t> people studied foreign languages</a:t>
            </a:r>
          </a:p>
          <a:p>
            <a:pPr eaLnBrk="1" hangingPunct="1">
              <a:lnSpc>
                <a:spcPct val="90000"/>
              </a:lnSpc>
              <a:buFont typeface="Arial" panose="020B0604020202020204" pitchFamily="34" charset="0"/>
              <a:buChar char="•"/>
            </a:pPr>
            <a:r>
              <a:rPr lang="ru-RU" altLang="ru-RU" b="1">
                <a:solidFill>
                  <a:srgbClr val="FDC00F"/>
                </a:solidFill>
                <a:latin typeface="Arial Narrow" panose="020B0606020202030204" pitchFamily="34" charset="0"/>
              </a:rPr>
              <a:t>28</a:t>
            </a:r>
            <a:r>
              <a:rPr lang="en-US" altLang="ru-RU" b="1">
                <a:solidFill>
                  <a:srgbClr val="FDC00F"/>
                </a:solidFill>
                <a:latin typeface="Arial Narrow" panose="020B0606020202030204" pitchFamily="34" charset="0"/>
              </a:rPr>
              <a:t> degree-seekers </a:t>
            </a:r>
            <a:r>
              <a:rPr lang="en-US" altLang="ru-RU">
                <a:solidFill>
                  <a:srgbClr val="FDC00F"/>
                </a:solidFill>
                <a:latin typeface="Arial Narrow" panose="020B0606020202030204" pitchFamily="34" charset="0"/>
              </a:rPr>
              <a:t>are attached to JINR</a:t>
            </a:r>
          </a:p>
          <a:p>
            <a:pPr eaLnBrk="1" hangingPunct="1">
              <a:lnSpc>
                <a:spcPct val="90000"/>
              </a:lnSpc>
              <a:buFont typeface="Arial" panose="020B0604020202020204" pitchFamily="34" charset="0"/>
              <a:buChar char="•"/>
            </a:pPr>
            <a:r>
              <a:rPr lang="ru-RU" altLang="ru-RU" b="1">
                <a:solidFill>
                  <a:srgbClr val="FDC00F"/>
                </a:solidFill>
                <a:latin typeface="Arial Narrow" panose="020B0606020202030204" pitchFamily="34" charset="0"/>
              </a:rPr>
              <a:t>25</a:t>
            </a:r>
            <a:r>
              <a:rPr lang="en-US" altLang="ru-RU">
                <a:solidFill>
                  <a:srgbClr val="FDC00F"/>
                </a:solidFill>
                <a:latin typeface="Arial Narrow" panose="020B0606020202030204" pitchFamily="34" charset="0"/>
              </a:rPr>
              <a:t> people were trained at Engineering group</a:t>
            </a:r>
          </a:p>
        </p:txBody>
      </p:sp>
      <p:sp>
        <p:nvSpPr>
          <p:cNvPr id="6" name="Прямоугольник 5"/>
          <p:cNvSpPr/>
          <p:nvPr/>
        </p:nvSpPr>
        <p:spPr>
          <a:xfrm>
            <a:off x="0" y="636588"/>
            <a:ext cx="6045200" cy="3732212"/>
          </a:xfrm>
          <a:prstGeom prst="rect">
            <a:avLst/>
          </a:prstGeom>
          <a:solidFill>
            <a:srgbClr val="FFC000"/>
          </a:solidFill>
          <a:ln w="203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86379" name="Заголовок 1"/>
          <p:cNvSpPr txBox="1">
            <a:spLocks/>
          </p:cNvSpPr>
          <p:nvPr/>
        </p:nvSpPr>
        <p:spPr bwMode="auto">
          <a:xfrm>
            <a:off x="1857375" y="758825"/>
            <a:ext cx="425291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ru-RU" sz="2800" b="1">
                <a:solidFill>
                  <a:srgbClr val="0F3041"/>
                </a:solidFill>
                <a:latin typeface="Arial Narrow" panose="020B0606020202030204" pitchFamily="34" charset="0"/>
              </a:rPr>
              <a:t>Student programmes</a:t>
            </a:r>
            <a:endParaRPr lang="ru-RU" altLang="ru-RU" sz="5400" b="1">
              <a:solidFill>
                <a:srgbClr val="0F3041"/>
              </a:solidFill>
              <a:latin typeface="Arial Narrow" panose="020B0606020202030204" pitchFamily="34" charset="0"/>
            </a:endParaRPr>
          </a:p>
        </p:txBody>
      </p:sp>
      <p:sp>
        <p:nvSpPr>
          <p:cNvPr id="186380" name="Заголовок 1"/>
          <p:cNvSpPr txBox="1">
            <a:spLocks/>
          </p:cNvSpPr>
          <p:nvPr/>
        </p:nvSpPr>
        <p:spPr bwMode="auto">
          <a:xfrm>
            <a:off x="146050" y="2759075"/>
            <a:ext cx="54991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161925" indent="-1619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Arial" panose="020B0604020202020204" pitchFamily="34" charset="0"/>
              <a:buChar char="•"/>
            </a:pPr>
            <a:r>
              <a:rPr lang="en-US" altLang="ru-RU" b="1">
                <a:solidFill>
                  <a:srgbClr val="0F3041"/>
                </a:solidFill>
                <a:latin typeface="Arial Narrow" panose="020B0606020202030204" pitchFamily="34" charset="0"/>
              </a:rPr>
              <a:t>143 students  participated in International Student Practices </a:t>
            </a:r>
            <a:r>
              <a:rPr lang="ru-RU" altLang="ru-RU" b="1">
                <a:solidFill>
                  <a:srgbClr val="0F3041"/>
                </a:solidFill>
                <a:latin typeface="Arial Narrow" panose="020B0606020202030204" pitchFamily="34" charset="0"/>
              </a:rPr>
              <a:t>(</a:t>
            </a:r>
            <a:r>
              <a:rPr lang="en-US" altLang="ru-RU" b="1">
                <a:solidFill>
                  <a:srgbClr val="0F3041"/>
                </a:solidFill>
                <a:latin typeface="Arial Narrow" panose="020B0606020202030204" pitchFamily="34" charset="0"/>
              </a:rPr>
              <a:t>1437</a:t>
            </a:r>
            <a:r>
              <a:rPr lang="ru-RU" altLang="ru-RU" b="1">
                <a:solidFill>
                  <a:srgbClr val="0F3041"/>
                </a:solidFill>
                <a:latin typeface="Arial Narrow" panose="020B0606020202030204" pitchFamily="34" charset="0"/>
              </a:rPr>
              <a:t> </a:t>
            </a:r>
            <a:r>
              <a:rPr lang="en-US" altLang="ru-RU" b="1">
                <a:solidFill>
                  <a:srgbClr val="0F3041"/>
                </a:solidFill>
                <a:latin typeface="Arial Narrow" panose="020B0606020202030204" pitchFamily="34" charset="0"/>
              </a:rPr>
              <a:t>since </a:t>
            </a:r>
            <a:r>
              <a:rPr lang="ru-RU" altLang="ru-RU" b="1">
                <a:solidFill>
                  <a:srgbClr val="0F3041"/>
                </a:solidFill>
                <a:latin typeface="Arial Narrow" panose="020B0606020202030204" pitchFamily="34" charset="0"/>
              </a:rPr>
              <a:t>2004)</a:t>
            </a:r>
            <a:endParaRPr lang="en-US" altLang="ru-RU" b="1">
              <a:solidFill>
                <a:srgbClr val="0F3041"/>
              </a:solidFill>
              <a:latin typeface="Arial Narrow" panose="020B0606020202030204" pitchFamily="34" charset="0"/>
            </a:endParaRPr>
          </a:p>
          <a:p>
            <a:pPr eaLnBrk="1" hangingPunct="1">
              <a:lnSpc>
                <a:spcPct val="80000"/>
              </a:lnSpc>
              <a:buFont typeface="Arial" panose="020B0604020202020204" pitchFamily="34" charset="0"/>
              <a:buChar char="•"/>
            </a:pPr>
            <a:r>
              <a:rPr lang="en-US" altLang="ru-RU" b="1">
                <a:solidFill>
                  <a:srgbClr val="0F3041"/>
                </a:solidFill>
                <a:latin typeface="Arial Narrow" panose="020B0606020202030204" pitchFamily="34" charset="0"/>
              </a:rPr>
              <a:t>63 students participated in Summer Student Programme </a:t>
            </a:r>
            <a:r>
              <a:rPr lang="ru-RU" altLang="ru-RU" b="1">
                <a:solidFill>
                  <a:srgbClr val="0F3041"/>
                </a:solidFill>
                <a:latin typeface="Arial Narrow" panose="020B0606020202030204" pitchFamily="34" charset="0"/>
              </a:rPr>
              <a:t>(</a:t>
            </a:r>
            <a:r>
              <a:rPr lang="en-US" altLang="ru-RU" b="1">
                <a:solidFill>
                  <a:srgbClr val="0F3041"/>
                </a:solidFill>
                <a:latin typeface="Arial Narrow" panose="020B0606020202030204" pitchFamily="34" charset="0"/>
              </a:rPr>
              <a:t>191 since</a:t>
            </a:r>
            <a:r>
              <a:rPr lang="ru-RU" altLang="ru-RU" b="1">
                <a:solidFill>
                  <a:srgbClr val="0F3041"/>
                </a:solidFill>
                <a:latin typeface="Arial Narrow" panose="020B0606020202030204" pitchFamily="34" charset="0"/>
              </a:rPr>
              <a:t> 2014)</a:t>
            </a:r>
            <a:endParaRPr lang="en-US" altLang="ru-RU" b="1">
              <a:solidFill>
                <a:srgbClr val="0F3041"/>
              </a:solidFill>
              <a:latin typeface="Arial Narrow" panose="020B0606020202030204" pitchFamily="34" charset="0"/>
            </a:endParaRPr>
          </a:p>
          <a:p>
            <a:pPr eaLnBrk="1" hangingPunct="1">
              <a:lnSpc>
                <a:spcPct val="80000"/>
              </a:lnSpc>
              <a:buFont typeface="Arial" panose="020B0604020202020204" pitchFamily="34" charset="0"/>
              <a:buChar char="•"/>
            </a:pPr>
            <a:r>
              <a:rPr lang="en-US" altLang="ru-RU" b="1">
                <a:solidFill>
                  <a:srgbClr val="0F3041"/>
                </a:solidFill>
                <a:latin typeface="Arial Narrow" panose="020B0606020202030204" pitchFamily="34" charset="0"/>
              </a:rPr>
              <a:t>54 students participated in the School on Nuclear Methods held in Montenegro</a:t>
            </a:r>
            <a:endParaRPr lang="ru-RU" altLang="ru-RU" b="1">
              <a:solidFill>
                <a:srgbClr val="0F3041"/>
              </a:solidFill>
              <a:latin typeface="Arial Narrow" panose="020B0606020202030204" pitchFamily="34" charset="0"/>
            </a:endParaRPr>
          </a:p>
        </p:txBody>
      </p:sp>
      <p:sp>
        <p:nvSpPr>
          <p:cNvPr id="186381" name="Заголовок 1"/>
          <p:cNvSpPr txBox="1">
            <a:spLocks/>
          </p:cNvSpPr>
          <p:nvPr/>
        </p:nvSpPr>
        <p:spPr bwMode="auto">
          <a:xfrm>
            <a:off x="2025650" y="3100388"/>
            <a:ext cx="49847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pPr>
            <a:endParaRPr lang="ru-RU" altLang="ru-RU">
              <a:solidFill>
                <a:srgbClr val="0F3041"/>
              </a:solidFill>
              <a:latin typeface="Arial Narrow" panose="020B0606020202030204" pitchFamily="34" charset="0"/>
            </a:endParaRPr>
          </a:p>
        </p:txBody>
      </p:sp>
      <p:sp>
        <p:nvSpPr>
          <p:cNvPr id="186382" name="Заголовок 1"/>
          <p:cNvSpPr txBox="1">
            <a:spLocks/>
          </p:cNvSpPr>
          <p:nvPr/>
        </p:nvSpPr>
        <p:spPr bwMode="auto">
          <a:xfrm>
            <a:off x="0" y="0"/>
            <a:ext cx="103663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ru-RU" sz="3200" b="1">
                <a:solidFill>
                  <a:srgbClr val="0F3041"/>
                </a:solidFill>
              </a:rPr>
              <a:t>JINR UC in 2018: </a:t>
            </a:r>
            <a:r>
              <a:rPr lang="en-US" altLang="ru-RU" sz="3200" b="1">
                <a:solidFill>
                  <a:srgbClr val="0F3041"/>
                </a:solidFill>
                <a:latin typeface="Arial Narrow" panose="020B0606020202030204" pitchFamily="34" charset="0"/>
              </a:rPr>
              <a:t>the most important events and results</a:t>
            </a:r>
            <a:endParaRPr lang="ru-RU" altLang="ru-RU" sz="6000" b="1">
              <a:solidFill>
                <a:srgbClr val="0F3041"/>
              </a:solidFill>
              <a:latin typeface="Arial Narrow" panose="020B0606020202030204" pitchFamily="34" charset="0"/>
            </a:endParaRPr>
          </a:p>
        </p:txBody>
      </p:sp>
      <p:pic>
        <p:nvPicPr>
          <p:cNvPr id="186383" name="Рисунок 3"/>
          <p:cNvPicPr>
            <a:picLocks noChangeAspect="1"/>
          </p:cNvPicPr>
          <p:nvPr/>
        </p:nvPicPr>
        <p:blipFill>
          <a:blip r:embed="rId3">
            <a:extLst>
              <a:ext uri="{28A0092B-C50C-407E-A947-70E740481C1C}">
                <a14:useLocalDpi xmlns:a14="http://schemas.microsoft.com/office/drawing/2010/main" val="0"/>
              </a:ext>
            </a:extLst>
          </a:blip>
          <a:srcRect b="16051"/>
          <a:stretch>
            <a:fillRect/>
          </a:stretch>
        </p:blipFill>
        <p:spPr bwMode="auto">
          <a:xfrm>
            <a:off x="6045200" y="1519238"/>
            <a:ext cx="6146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4" name="Рисунок 4"/>
          <p:cNvPicPr>
            <a:picLocks noChangeAspect="1"/>
          </p:cNvPicPr>
          <p:nvPr/>
        </p:nvPicPr>
        <p:blipFill>
          <a:blip r:embed="rId4">
            <a:extLst>
              <a:ext uri="{28A0092B-C50C-407E-A947-70E740481C1C}">
                <a14:useLocalDpi xmlns:a14="http://schemas.microsoft.com/office/drawing/2010/main" val="0"/>
              </a:ext>
            </a:extLst>
          </a:blip>
          <a:srcRect t="224" b="31880"/>
          <a:stretch>
            <a:fillRect/>
          </a:stretch>
        </p:blipFill>
        <p:spPr bwMode="auto">
          <a:xfrm>
            <a:off x="-6350" y="4305300"/>
            <a:ext cx="60579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5" name="Рисунок 7"/>
          <p:cNvPicPr>
            <a:picLocks noChangeAspect="1"/>
          </p:cNvPicPr>
          <p:nvPr/>
        </p:nvPicPr>
        <p:blipFill>
          <a:blip r:embed="rId5">
            <a:extLst>
              <a:ext uri="{28A0092B-C50C-407E-A947-70E740481C1C}">
                <a14:useLocalDpi xmlns:a14="http://schemas.microsoft.com/office/drawing/2010/main" val="0"/>
              </a:ext>
            </a:extLst>
          </a:blip>
          <a:srcRect l="3622" t="24274" r="2568" b="38664"/>
          <a:stretch>
            <a:fillRect/>
          </a:stretch>
        </p:blipFill>
        <p:spPr bwMode="auto">
          <a:xfrm>
            <a:off x="0" y="1147763"/>
            <a:ext cx="60515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6" name="Номер слайда 3"/>
          <p:cNvSpPr>
            <a:spLocks noGrp="1"/>
          </p:cNvSpPr>
          <p:nvPr>
            <p:ph type="sldNum" sz="quarter" idx="12"/>
          </p:nvPr>
        </p:nvSpPr>
        <p:spPr bwMode="auto">
          <a:xfrm>
            <a:off x="9463088" y="658812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2F42AE-E36A-40AB-AA09-CDC0156A174E}" type="slidenum">
              <a:rPr lang="es-ES" altLang="ru-RU">
                <a:solidFill>
                  <a:schemeClr val="bg1"/>
                </a:solidFill>
              </a:rPr>
              <a:pPr/>
              <a:t>42</a:t>
            </a:fld>
            <a:endParaRPr lang="es-ES" altLang="ru-RU">
              <a:solidFill>
                <a:schemeClr val="bg1"/>
              </a:solidFill>
            </a:endParaRPr>
          </a:p>
        </p:txBody>
      </p:sp>
      <p:sp>
        <p:nvSpPr>
          <p:cNvPr id="20" name="Прямоугольник 7"/>
          <p:cNvSpPr>
            <a:spLocks noChangeArrowheads="1"/>
          </p:cNvSpPr>
          <p:nvPr/>
        </p:nvSpPr>
        <p:spPr bwMode="auto">
          <a:xfrm>
            <a:off x="9947275" y="468313"/>
            <a:ext cx="2244725" cy="369887"/>
          </a:xfrm>
          <a:prstGeom prst="rect">
            <a:avLst/>
          </a:prstGeom>
          <a:solidFill>
            <a:schemeClr val="accent6">
              <a:lumMod val="75000"/>
            </a:schemeClr>
          </a:solid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ru-RU" b="1" dirty="0" smtClean="0">
                <a:solidFill>
                  <a:schemeClr val="bg1"/>
                </a:solidFill>
              </a:rPr>
              <a:t>Talk by S. </a:t>
            </a:r>
            <a:r>
              <a:rPr lang="en-US" altLang="ru-RU" b="1" dirty="0" err="1" smtClean="0">
                <a:solidFill>
                  <a:schemeClr val="bg1"/>
                </a:solidFill>
              </a:rPr>
              <a:t>Pakuliak</a:t>
            </a:r>
            <a:endParaRPr lang="ru-RU" altLang="ru-RU" b="1" dirty="0" smtClean="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Рисунок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4475"/>
            <a:ext cx="12158663"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Box 7"/>
          <p:cNvSpPr txBox="1">
            <a:spLocks noChangeArrowheads="1"/>
          </p:cNvSpPr>
          <p:nvPr/>
        </p:nvSpPr>
        <p:spPr bwMode="auto">
          <a:xfrm>
            <a:off x="2513013" y="233363"/>
            <a:ext cx="8872537"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en-US" altLang="ru-RU" sz="3600" b="1" baseline="30000">
                <a:solidFill>
                  <a:srgbClr val="548235"/>
                </a:solidFill>
                <a:latin typeface="Calibri" panose="020F0502020204030204" pitchFamily="34" charset="0"/>
                <a:ea typeface="PT Sans"/>
                <a:cs typeface="PT Sans"/>
              </a:rPr>
              <a:t>Dubna School of Engineering</a:t>
            </a:r>
            <a:r>
              <a:rPr lang="ru-RU" altLang="ru-RU" sz="3600" b="1" baseline="30000">
                <a:solidFill>
                  <a:srgbClr val="548235"/>
                </a:solidFill>
                <a:latin typeface="Calibri" panose="020F0502020204030204" pitchFamily="34" charset="0"/>
                <a:ea typeface="PT Sans"/>
                <a:cs typeface="PT Sans"/>
              </a:rPr>
              <a:t>:</a:t>
            </a:r>
          </a:p>
          <a:p>
            <a:pPr>
              <a:lnSpc>
                <a:spcPct val="90000"/>
              </a:lnSpc>
            </a:pPr>
            <a:r>
              <a:rPr lang="en-US" altLang="ru-RU" sz="3600" b="1" baseline="30000">
                <a:solidFill>
                  <a:srgbClr val="548235"/>
                </a:solidFill>
                <a:latin typeface="Calibri" panose="020F0502020204030204" pitchFamily="34" charset="0"/>
                <a:ea typeface="PT Sans"/>
                <a:cs typeface="PT Sans"/>
              </a:rPr>
              <a:t>joint initiative of JINR and Dubna State University</a:t>
            </a:r>
          </a:p>
        </p:txBody>
      </p:sp>
      <p:sp>
        <p:nvSpPr>
          <p:cNvPr id="187396" name="Прямоугольник 1"/>
          <p:cNvSpPr>
            <a:spLocks noChangeArrowheads="1"/>
          </p:cNvSpPr>
          <p:nvPr/>
        </p:nvSpPr>
        <p:spPr bwMode="auto">
          <a:xfrm>
            <a:off x="3790950" y="2589213"/>
            <a:ext cx="836771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4800" b="1" i="1" baseline="30000">
                <a:solidFill>
                  <a:srgbClr val="000424"/>
                </a:solidFill>
                <a:latin typeface="Calibri" panose="020F0502020204030204" pitchFamily="34" charset="0"/>
              </a:rPr>
              <a:t>Guidelines of the School:</a:t>
            </a:r>
          </a:p>
          <a:p>
            <a:r>
              <a:rPr lang="en-US" altLang="ru-RU" sz="2400" b="1" baseline="30000">
                <a:solidFill>
                  <a:srgbClr val="000424"/>
                </a:solidFill>
                <a:latin typeface="Calibri" panose="020F0502020204030204" pitchFamily="34" charset="0"/>
              </a:rPr>
              <a:t>PRACTICAL and FUNDAMENTAL education:</a:t>
            </a:r>
            <a:r>
              <a:rPr lang="en-US" altLang="ru-RU" sz="2400" b="1" i="1" baseline="30000">
                <a:solidFill>
                  <a:srgbClr val="000424"/>
                </a:solidFill>
                <a:latin typeface="Calibri" panose="020F0502020204030204" pitchFamily="34" charset="0"/>
              </a:rPr>
              <a:t> broad practical skills, deep math,</a:t>
            </a:r>
            <a:br>
              <a:rPr lang="en-US" altLang="ru-RU" sz="2400" b="1" i="1" baseline="30000">
                <a:solidFill>
                  <a:srgbClr val="000424"/>
                </a:solidFill>
                <a:latin typeface="Calibri" panose="020F0502020204030204" pitchFamily="34" charset="0"/>
              </a:rPr>
            </a:br>
            <a:r>
              <a:rPr lang="en-US" altLang="ru-RU" sz="2400" b="1" i="1" baseline="30000">
                <a:solidFill>
                  <a:srgbClr val="000424"/>
                </a:solidFill>
                <a:latin typeface="Calibri" panose="020F0502020204030204" pitchFamily="34" charset="0"/>
              </a:rPr>
              <a:t>IT, training to work at JINR present and new basic facilities</a:t>
            </a:r>
          </a:p>
          <a:p>
            <a:r>
              <a:rPr lang="en-US" altLang="ru-RU" sz="2400" b="1" baseline="30000">
                <a:solidFill>
                  <a:srgbClr val="000424"/>
                </a:solidFill>
                <a:latin typeface="Calibri" panose="020F0502020204030204" pitchFamily="34" charset="0"/>
              </a:rPr>
              <a:t/>
            </a:r>
            <a:br>
              <a:rPr lang="en-US" altLang="ru-RU" sz="2400" b="1" baseline="30000">
                <a:solidFill>
                  <a:srgbClr val="000424"/>
                </a:solidFill>
                <a:latin typeface="Calibri" panose="020F0502020204030204" pitchFamily="34" charset="0"/>
              </a:rPr>
            </a:br>
            <a:r>
              <a:rPr lang="en-US" altLang="ru-RU" sz="2400" b="1" baseline="30000">
                <a:solidFill>
                  <a:srgbClr val="000424"/>
                </a:solidFill>
                <a:latin typeface="Calibri" panose="020F0502020204030204" pitchFamily="34" charset="0"/>
              </a:rPr>
              <a:t>ELITE education:</a:t>
            </a:r>
            <a:r>
              <a:rPr lang="en-US" altLang="ru-RU" sz="2400" b="1" i="1" baseline="30000">
                <a:solidFill>
                  <a:srgbClr val="000424"/>
                </a:solidFill>
                <a:latin typeface="Calibri" panose="020F0502020204030204" pitchFamily="34" charset="0"/>
              </a:rPr>
              <a:t> selection of most talented students of Dubna University</a:t>
            </a:r>
          </a:p>
          <a:p>
            <a:r>
              <a:rPr lang="en-US" altLang="ru-RU" sz="2400" b="1" baseline="30000">
                <a:solidFill>
                  <a:srgbClr val="000424"/>
                </a:solidFill>
                <a:latin typeface="Calibri" panose="020F0502020204030204" pitchFamily="34" charset="0"/>
              </a:rPr>
              <a:t/>
            </a:r>
            <a:br>
              <a:rPr lang="en-US" altLang="ru-RU" sz="2400" b="1" baseline="30000">
                <a:solidFill>
                  <a:srgbClr val="000424"/>
                </a:solidFill>
                <a:latin typeface="Calibri" panose="020F0502020204030204" pitchFamily="34" charset="0"/>
              </a:rPr>
            </a:br>
            <a:r>
              <a:rPr lang="en-US" altLang="ru-RU" sz="2400" b="1" baseline="30000">
                <a:solidFill>
                  <a:srgbClr val="000424"/>
                </a:solidFill>
                <a:latin typeface="Calibri" panose="020F0502020204030204" pitchFamily="34" charset="0"/>
              </a:rPr>
              <a:t>INTENATIONAL education:</a:t>
            </a:r>
            <a:r>
              <a:rPr lang="en-US" altLang="ru-RU" sz="2400" b="1" i="1" baseline="30000">
                <a:solidFill>
                  <a:srgbClr val="000424"/>
                </a:solidFill>
                <a:latin typeface="Calibri" panose="020F0502020204030204" pitchFamily="34" charset="0"/>
              </a:rPr>
              <a:t> attraction of students from JINR Member States</a:t>
            </a:r>
          </a:p>
          <a:p>
            <a:r>
              <a:rPr lang="en-US" altLang="ru-RU" sz="2400" b="1" baseline="30000">
                <a:solidFill>
                  <a:srgbClr val="000424"/>
                </a:solidFill>
                <a:latin typeface="Calibri" panose="020F0502020204030204" pitchFamily="34" charset="0"/>
              </a:rPr>
              <a:t/>
            </a:r>
            <a:br>
              <a:rPr lang="en-US" altLang="ru-RU" sz="2400" b="1" baseline="30000">
                <a:solidFill>
                  <a:srgbClr val="000424"/>
                </a:solidFill>
                <a:latin typeface="Calibri" panose="020F0502020204030204" pitchFamily="34" charset="0"/>
              </a:rPr>
            </a:br>
            <a:r>
              <a:rPr lang="en-US" altLang="ru-RU" sz="2400" b="1" baseline="30000">
                <a:solidFill>
                  <a:srgbClr val="000424"/>
                </a:solidFill>
                <a:latin typeface="Calibri" panose="020F0502020204030204" pitchFamily="34" charset="0"/>
              </a:rPr>
              <a:t>HIGH-LEVEL teaching staff</a:t>
            </a:r>
            <a:r>
              <a:rPr lang="en-US" altLang="ru-RU" sz="2400" b="1" i="1" baseline="30000">
                <a:solidFill>
                  <a:srgbClr val="000424"/>
                </a:solidFill>
                <a:latin typeface="Calibri" panose="020F0502020204030204" pitchFamily="34" charset="0"/>
              </a:rPr>
              <a:t> from JINR and leading universities</a:t>
            </a:r>
          </a:p>
          <a:p>
            <a:r>
              <a:rPr lang="en-US" altLang="ru-RU" sz="2400" b="1" i="1" baseline="30000">
                <a:solidFill>
                  <a:srgbClr val="000424"/>
                </a:solidFill>
                <a:latin typeface="Calibri" panose="020F0502020204030204" pitchFamily="34" charset="0"/>
              </a:rPr>
              <a:t/>
            </a:r>
            <a:br>
              <a:rPr lang="en-US" altLang="ru-RU" sz="2400" b="1" i="1" baseline="30000">
                <a:solidFill>
                  <a:srgbClr val="000424"/>
                </a:solidFill>
                <a:latin typeface="Calibri" panose="020F0502020204030204" pitchFamily="34" charset="0"/>
              </a:rPr>
            </a:br>
            <a:r>
              <a:rPr lang="en-US" altLang="ru-RU" sz="2400" b="1" baseline="30000">
                <a:solidFill>
                  <a:srgbClr val="000424"/>
                </a:solidFill>
                <a:latin typeface="Calibri" panose="020F0502020204030204" pitchFamily="34" charset="0"/>
              </a:rPr>
              <a:t>Creation of MODERN educational INFRASTRUCTURE:</a:t>
            </a:r>
            <a:r>
              <a:rPr lang="en-US" altLang="ru-RU" sz="2400" b="1" i="1" baseline="30000">
                <a:solidFill>
                  <a:srgbClr val="000424"/>
                </a:solidFill>
                <a:latin typeface="Calibri" panose="020F0502020204030204" pitchFamily="34" charset="0"/>
              </a:rPr>
              <a:t> </a:t>
            </a:r>
            <a:br>
              <a:rPr lang="en-US" altLang="ru-RU" sz="2400" b="1" i="1" baseline="30000">
                <a:solidFill>
                  <a:srgbClr val="000424"/>
                </a:solidFill>
                <a:latin typeface="Calibri" panose="020F0502020204030204" pitchFamily="34" charset="0"/>
              </a:rPr>
            </a:br>
            <a:r>
              <a:rPr lang="en-US" altLang="ru-RU" sz="2400" b="1" i="1" baseline="30000">
                <a:solidFill>
                  <a:srgbClr val="000424"/>
                </a:solidFill>
                <a:latin typeface="Calibri" panose="020F0502020204030204" pitchFamily="34" charset="0"/>
              </a:rPr>
              <a:t>joint efforts of JINR and Dubna University, using dedicated JINR facilities at UC</a:t>
            </a:r>
          </a:p>
        </p:txBody>
      </p:sp>
      <p:sp>
        <p:nvSpPr>
          <p:cNvPr id="187397" name="Прямоугольник 2"/>
          <p:cNvSpPr>
            <a:spLocks noChangeArrowheads="1"/>
          </p:cNvSpPr>
          <p:nvPr/>
        </p:nvSpPr>
        <p:spPr bwMode="auto">
          <a:xfrm>
            <a:off x="4298950" y="1563688"/>
            <a:ext cx="6096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600" b="1" baseline="30000">
                <a:solidFill>
                  <a:srgbClr val="1B244B"/>
                </a:solidFill>
                <a:latin typeface="Calibri" panose="020F0502020204030204" pitchFamily="34" charset="0"/>
              </a:rPr>
              <a:t>to meet challenges in realizing present and future JINR projects</a:t>
            </a:r>
          </a:p>
        </p:txBody>
      </p:sp>
      <p:sp>
        <p:nvSpPr>
          <p:cNvPr id="187398" name="Прямоугольник 3"/>
          <p:cNvSpPr>
            <a:spLocks noChangeArrowheads="1"/>
          </p:cNvSpPr>
          <p:nvPr/>
        </p:nvSpPr>
        <p:spPr bwMode="auto">
          <a:xfrm>
            <a:off x="366713" y="5240338"/>
            <a:ext cx="3130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b="1" baseline="30000">
                <a:solidFill>
                  <a:srgbClr val="000424"/>
                </a:solidFill>
                <a:latin typeface="Calibri" panose="020F0502020204030204" pitchFamily="34" charset="0"/>
              </a:rPr>
              <a:t>Supported by JINR Scientific-Technical Council 16.06.2017, by Scientific Council of Dubna State University 26.01.2018</a:t>
            </a:r>
          </a:p>
        </p:txBody>
      </p:sp>
      <p:sp>
        <p:nvSpPr>
          <p:cNvPr id="187399" name="Прямоугольник 4"/>
          <p:cNvSpPr>
            <a:spLocks noChangeArrowheads="1"/>
          </p:cNvSpPr>
          <p:nvPr/>
        </p:nvSpPr>
        <p:spPr bwMode="auto">
          <a:xfrm>
            <a:off x="433388" y="1630363"/>
            <a:ext cx="33051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200" b="1" i="1" baseline="30000">
                <a:solidFill>
                  <a:srgbClr val="000424"/>
                </a:solidFill>
                <a:latin typeface="Calibri" panose="020F0502020204030204" pitchFamily="34" charset="0"/>
              </a:rPr>
              <a:t>School’s Objectives:</a:t>
            </a:r>
          </a:p>
          <a:p>
            <a:endParaRPr lang="en-US" altLang="ru-RU" sz="2800" b="1" i="1" baseline="30000">
              <a:solidFill>
                <a:srgbClr val="000424"/>
              </a:solidFill>
              <a:latin typeface="Calibri" panose="020F0502020204030204" pitchFamily="34" charset="0"/>
            </a:endParaRPr>
          </a:p>
          <a:p>
            <a:pPr>
              <a:buFont typeface="Wingdings" panose="05000000000000000000" pitchFamily="2" charset="2"/>
              <a:buChar char="ü"/>
            </a:pPr>
            <a:r>
              <a:rPr lang="en-US" altLang="ru-RU" sz="2400" b="1" i="1" baseline="30000">
                <a:solidFill>
                  <a:srgbClr val="000424"/>
                </a:solidFill>
                <a:latin typeface="Calibri" panose="020F0502020204030204" pitchFamily="34" charset="0"/>
              </a:rPr>
              <a:t>attracting most talented students </a:t>
            </a:r>
          </a:p>
          <a:p>
            <a:endParaRPr lang="en-US" altLang="ru-RU" sz="2400" b="1" i="1" baseline="30000">
              <a:solidFill>
                <a:srgbClr val="000424"/>
              </a:solidFill>
              <a:latin typeface="Calibri" panose="020F0502020204030204" pitchFamily="34" charset="0"/>
            </a:endParaRPr>
          </a:p>
          <a:p>
            <a:pPr>
              <a:buFont typeface="Wingdings" panose="05000000000000000000" pitchFamily="2" charset="2"/>
              <a:buChar char="ü"/>
            </a:pPr>
            <a:r>
              <a:rPr lang="en-US" altLang="ru-RU" sz="2400" b="1" i="1" baseline="30000">
                <a:solidFill>
                  <a:srgbClr val="000424"/>
                </a:solidFill>
                <a:latin typeface="Calibri" panose="020F0502020204030204" pitchFamily="34" charset="0"/>
              </a:rPr>
              <a:t>modern technical education and hand-on training of engineers</a:t>
            </a:r>
          </a:p>
        </p:txBody>
      </p:sp>
      <p:sp>
        <p:nvSpPr>
          <p:cNvPr id="187400" name="Прямоугольник 7"/>
          <p:cNvSpPr>
            <a:spLocks noChangeArrowheads="1"/>
          </p:cNvSpPr>
          <p:nvPr/>
        </p:nvSpPr>
        <p:spPr bwMode="auto">
          <a:xfrm>
            <a:off x="215900" y="2540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i="1">
                <a:solidFill>
                  <a:srgbClr val="C00000"/>
                </a:solidFill>
              </a:rPr>
              <a:t>NEW !</a:t>
            </a:r>
            <a:endParaRPr lang="ru-RU" altLang="ru-RU" b="1" i="1">
              <a:solidFill>
                <a:srgbClr val="C0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0" y="1130300"/>
            <a:ext cx="12192000" cy="1828800"/>
          </a:xfrm>
          <a:prstGeom prst="rect">
            <a:avLst/>
          </a:prstGeom>
          <a:solidFill>
            <a:srgbClr val="3E63A8"/>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8419"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D2E162-BB8A-4919-8C9A-FC08CAA7FC3D}" type="slidenum">
              <a:rPr lang="es-ES" altLang="ru-RU">
                <a:solidFill>
                  <a:schemeClr val="bg1"/>
                </a:solidFill>
              </a:rPr>
              <a:pPr/>
              <a:t>44</a:t>
            </a:fld>
            <a:endParaRPr lang="es-ES" altLang="ru-RU">
              <a:solidFill>
                <a:schemeClr val="bg1"/>
              </a:solidFill>
            </a:endParaRPr>
          </a:p>
        </p:txBody>
      </p:sp>
      <p:sp>
        <p:nvSpPr>
          <p:cNvPr id="5" name="Прямоугольник 4"/>
          <p:cNvSpPr/>
          <p:nvPr/>
        </p:nvSpPr>
        <p:spPr>
          <a:xfrm>
            <a:off x="966788" y="1289050"/>
            <a:ext cx="9896475" cy="1476375"/>
          </a:xfrm>
          <a:prstGeom prst="rect">
            <a:avLst/>
          </a:prstGeom>
        </p:spPr>
        <p:txBody>
          <a:bodyPr>
            <a:spAutoFit/>
          </a:bodyPr>
          <a:lstStyle/>
          <a:p>
            <a:pPr>
              <a:defRPr/>
            </a:pPr>
            <a:r>
              <a:rPr lang="en-US" sz="4500" dirty="0">
                <a:solidFill>
                  <a:schemeClr val="bg1"/>
                </a:solidFill>
                <a:effectLst>
                  <a:outerShdw blurRad="38100" dist="38100" dir="2700000" algn="tl">
                    <a:srgbClr val="000000">
                      <a:alpha val="43137"/>
                    </a:srgbClr>
                  </a:outerShdw>
                </a:effectLst>
                <a:latin typeface="+mn-lt"/>
              </a:rPr>
              <a:t>                         Development</a:t>
            </a:r>
          </a:p>
          <a:p>
            <a:pPr>
              <a:defRPr/>
            </a:pPr>
            <a:r>
              <a:rPr lang="en-US" sz="4500" dirty="0">
                <a:solidFill>
                  <a:schemeClr val="bg1"/>
                </a:solidFill>
                <a:effectLst>
                  <a:outerShdw blurRad="38100" dist="38100" dir="2700000" algn="tl">
                    <a:srgbClr val="000000">
                      <a:alpha val="43137"/>
                    </a:srgbClr>
                  </a:outerShdw>
                </a:effectLst>
                <a:latin typeface="+mn-lt"/>
              </a:rPr>
              <a:t>        of the engineering infrastructure</a:t>
            </a:r>
            <a:endParaRPr lang="ru-RU" sz="4500" dirty="0">
              <a:solidFill>
                <a:schemeClr val="bg1"/>
              </a:solidFill>
              <a:effectLst>
                <a:outerShdw blurRad="38100" dist="38100" dir="2700000" algn="tl">
                  <a:srgbClr val="000000">
                    <a:alpha val="43137"/>
                  </a:srgbClr>
                </a:outerShdw>
              </a:effectLst>
              <a:latin typeface="+mn-lt"/>
            </a:endParaRPr>
          </a:p>
        </p:txBody>
      </p:sp>
      <p:sp>
        <p:nvSpPr>
          <p:cNvPr id="6" name="Прямоугольник 5"/>
          <p:cNvSpPr/>
          <p:nvPr/>
        </p:nvSpPr>
        <p:spPr>
          <a:xfrm>
            <a:off x="639763" y="3071813"/>
            <a:ext cx="11155362" cy="3616325"/>
          </a:xfrm>
          <a:prstGeom prst="rect">
            <a:avLst/>
          </a:prstGeom>
        </p:spPr>
        <p:txBody>
          <a:bodyPr>
            <a:spAutoFit/>
          </a:bodyPr>
          <a:lstStyle/>
          <a:p>
            <a:pPr>
              <a:spcAft>
                <a:spcPts val="600"/>
              </a:spcAft>
              <a:defRPr/>
            </a:pPr>
            <a:r>
              <a:rPr lang="en-US" sz="3200" b="1" dirty="0">
                <a:latin typeface="+mn-lt"/>
              </a:rPr>
              <a:t>The engineering infrastructure of JINR incudes a supply systems of energy resources like</a:t>
            </a:r>
          </a:p>
          <a:p>
            <a:pPr marL="1257300" indent="-457200">
              <a:buFont typeface="Wingdings" panose="05000000000000000000" pitchFamily="2" charset="2"/>
              <a:buChar char="Ø"/>
              <a:defRPr/>
            </a:pPr>
            <a:r>
              <a:rPr lang="en-US" sz="3200" b="1" dirty="0">
                <a:latin typeface="+mn-lt"/>
              </a:rPr>
              <a:t>heat, cold and hot water, electric power;</a:t>
            </a:r>
          </a:p>
          <a:p>
            <a:pPr marL="1257300" indent="-457200">
              <a:buFont typeface="Wingdings" panose="05000000000000000000" pitchFamily="2" charset="2"/>
              <a:buChar char="Ø"/>
              <a:defRPr/>
            </a:pPr>
            <a:r>
              <a:rPr lang="en-US" sz="3200" b="1" dirty="0">
                <a:latin typeface="+mn-lt"/>
              </a:rPr>
              <a:t>liquid nitrogen;</a:t>
            </a:r>
          </a:p>
          <a:p>
            <a:pPr marL="1257300" indent="-457200">
              <a:buFont typeface="Wingdings" panose="05000000000000000000" pitchFamily="2" charset="2"/>
              <a:buChar char="Ø"/>
              <a:defRPr/>
            </a:pPr>
            <a:r>
              <a:rPr lang="en-US" sz="3200" b="1" dirty="0">
                <a:latin typeface="+mn-lt"/>
              </a:rPr>
              <a:t>cooling and sewage systems;</a:t>
            </a:r>
          </a:p>
          <a:p>
            <a:pPr marL="1257300" indent="-457200">
              <a:buFont typeface="Wingdings" panose="05000000000000000000" pitchFamily="2" charset="2"/>
              <a:buChar char="Ø"/>
              <a:defRPr/>
            </a:pPr>
            <a:r>
              <a:rPr lang="en-US" sz="3200" b="1" dirty="0">
                <a:latin typeface="+mn-lt"/>
              </a:rPr>
              <a:t>communication and telecommunication;</a:t>
            </a:r>
          </a:p>
          <a:p>
            <a:pPr marL="1257300" indent="-457200">
              <a:buFont typeface="Wingdings" panose="05000000000000000000" pitchFamily="2" charset="2"/>
              <a:buChar char="Ø"/>
              <a:defRPr/>
            </a:pPr>
            <a:r>
              <a:rPr lang="en-US" sz="3200" b="1" dirty="0">
                <a:latin typeface="+mn-lt"/>
              </a:rPr>
              <a:t>safety systems.</a:t>
            </a:r>
            <a:endParaRPr lang="ru-RU" sz="3200" b="1" dirty="0">
              <a:latin typeface="+mn-lt"/>
            </a:endParaRPr>
          </a:p>
        </p:txBody>
      </p:sp>
      <p:sp>
        <p:nvSpPr>
          <p:cNvPr id="14" name="Прямоугольник 13"/>
          <p:cNvSpPr/>
          <p:nvPr/>
        </p:nvSpPr>
        <p:spPr>
          <a:xfrm>
            <a:off x="1727200" y="0"/>
            <a:ext cx="8012113" cy="1631950"/>
          </a:xfrm>
          <a:prstGeom prst="rect">
            <a:avLst/>
          </a:prstGeom>
        </p:spPr>
        <p:txBody>
          <a:bodyPr>
            <a:spAutoFit/>
          </a:bodyPr>
          <a:lstStyle/>
          <a:p>
            <a:pPr>
              <a:defRPr/>
            </a:pPr>
            <a:r>
              <a:rPr lang="en-US" sz="5000" b="1" dirty="0">
                <a:solidFill>
                  <a:srgbClr val="254A8D"/>
                </a:solidFill>
                <a:effectLst>
                  <a:outerShdw blurRad="38100" dist="38100" dir="2700000" algn="tl">
                    <a:srgbClr val="000000">
                      <a:alpha val="43137"/>
                    </a:srgbClr>
                  </a:outerShdw>
                </a:effectLst>
                <a:latin typeface="+mj-lt"/>
              </a:rPr>
              <a:t>Ensuring achievement of goals</a:t>
            </a:r>
          </a:p>
          <a:p>
            <a:pPr>
              <a:defRPr/>
            </a:pPr>
            <a:r>
              <a:rPr lang="en-US" sz="5000" b="1" dirty="0">
                <a:solidFill>
                  <a:srgbClr val="254A8D"/>
                </a:solidFill>
                <a:effectLst>
                  <a:outerShdw blurRad="38100" dist="38100" dir="2700000" algn="tl">
                    <a:srgbClr val="000000">
                      <a:alpha val="43137"/>
                    </a:srgbClr>
                  </a:outerShdw>
                </a:effectLst>
                <a:latin typeface="+mj-lt"/>
              </a:rPr>
              <a:t> </a:t>
            </a:r>
            <a:endParaRPr lang="ru-RU" sz="5000" b="1" dirty="0">
              <a:solidFill>
                <a:srgbClr val="254A8D"/>
              </a:solidFill>
              <a:effectLst>
                <a:outerShdw blurRad="38100" dist="38100" dir="2700000" algn="tl">
                  <a:srgbClr val="000000">
                    <a:alpha val="43137"/>
                  </a:srgbClr>
                </a:outerShdw>
              </a:effectLst>
              <a:latin typeface="+mj-lt"/>
            </a:endParaRPr>
          </a:p>
        </p:txBody>
      </p:sp>
      <p:sp>
        <p:nvSpPr>
          <p:cNvPr id="188423" name="Прямоугольник 7"/>
          <p:cNvSpPr>
            <a:spLocks noChangeArrowheads="1"/>
          </p:cNvSpPr>
          <p:nvPr/>
        </p:nvSpPr>
        <p:spPr bwMode="auto">
          <a:xfrm>
            <a:off x="10002838" y="6126163"/>
            <a:ext cx="2058987" cy="369887"/>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a:solidFill>
                  <a:schemeClr val="bg1"/>
                </a:solidFill>
              </a:rPr>
              <a:t>Talk by B. Gikal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1130300"/>
            <a:ext cx="12192000" cy="1828800"/>
          </a:xfrm>
          <a:prstGeom prst="rect">
            <a:avLst/>
          </a:prstGeom>
          <a:solidFill>
            <a:srgbClr val="3E63A8"/>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9443"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6BD5BB-3506-4530-A9B4-3460B265FC18}" type="slidenum">
              <a:rPr lang="es-ES" altLang="ru-RU">
                <a:solidFill>
                  <a:schemeClr val="bg1"/>
                </a:solidFill>
              </a:rPr>
              <a:pPr/>
              <a:t>45</a:t>
            </a:fld>
            <a:endParaRPr lang="es-ES" altLang="ru-RU">
              <a:solidFill>
                <a:schemeClr val="bg1"/>
              </a:solidFill>
            </a:endParaRPr>
          </a:p>
        </p:txBody>
      </p:sp>
      <p:sp>
        <p:nvSpPr>
          <p:cNvPr id="3" name="Прямоугольник 2"/>
          <p:cNvSpPr/>
          <p:nvPr/>
        </p:nvSpPr>
        <p:spPr>
          <a:xfrm>
            <a:off x="1050925" y="1227138"/>
            <a:ext cx="9866313" cy="1631950"/>
          </a:xfrm>
          <a:prstGeom prst="rect">
            <a:avLst/>
          </a:prstGeom>
        </p:spPr>
        <p:txBody>
          <a:bodyPr wrap="none">
            <a:spAutoFit/>
          </a:bodyPr>
          <a:lstStyle/>
          <a:p>
            <a:pPr>
              <a:defRPr/>
            </a:pPr>
            <a:r>
              <a:rPr lang="en-US" sz="5000" dirty="0">
                <a:solidFill>
                  <a:schemeClr val="bg1"/>
                </a:solidFill>
                <a:effectLst>
                  <a:outerShdw blurRad="38100" dist="38100" dir="2700000" algn="tl">
                    <a:srgbClr val="000000">
                      <a:alpha val="43137"/>
                    </a:srgbClr>
                  </a:outerShdw>
                </a:effectLst>
                <a:latin typeface="+mn-lt"/>
              </a:rPr>
              <a:t>                      Education,</a:t>
            </a:r>
          </a:p>
          <a:p>
            <a:pPr>
              <a:defRPr/>
            </a:pPr>
            <a:r>
              <a:rPr lang="en-US" sz="5000" dirty="0">
                <a:solidFill>
                  <a:schemeClr val="bg1"/>
                </a:solidFill>
                <a:effectLst>
                  <a:outerShdw blurRad="38100" dist="38100" dir="2700000" algn="tl">
                    <a:srgbClr val="000000">
                      <a:alpha val="43137"/>
                    </a:srgbClr>
                  </a:outerShdw>
                </a:effectLst>
                <a:latin typeface="+mn-lt"/>
              </a:rPr>
              <a:t>    Human Resources and Social Policy</a:t>
            </a:r>
            <a:endParaRPr lang="ru-RU" sz="5000" dirty="0">
              <a:solidFill>
                <a:schemeClr val="bg1"/>
              </a:solidFill>
              <a:effectLst>
                <a:outerShdw blurRad="38100" dist="38100" dir="2700000" algn="tl">
                  <a:srgbClr val="000000">
                    <a:alpha val="43137"/>
                  </a:srgbClr>
                </a:outerShdw>
              </a:effectLst>
              <a:latin typeface="+mn-lt"/>
            </a:endParaRPr>
          </a:p>
        </p:txBody>
      </p:sp>
      <p:sp>
        <p:nvSpPr>
          <p:cNvPr id="6" name="Прямоугольник 5"/>
          <p:cNvSpPr/>
          <p:nvPr/>
        </p:nvSpPr>
        <p:spPr>
          <a:xfrm>
            <a:off x="1042988" y="3105150"/>
            <a:ext cx="10240962" cy="3046413"/>
          </a:xfrm>
          <a:prstGeom prst="rect">
            <a:avLst/>
          </a:prstGeom>
        </p:spPr>
        <p:txBody>
          <a:bodyPr>
            <a:spAutoFit/>
          </a:bodyPr>
          <a:lstStyle/>
          <a:p>
            <a:pPr>
              <a:defRPr/>
            </a:pPr>
            <a:r>
              <a:rPr lang="en-US" sz="2400" b="1" dirty="0">
                <a:latin typeface="+mn-lt"/>
              </a:rPr>
              <a:t>The rich traditions of the Institute and its highly qualified personnel make it possible to share the knowledge with younger generations of scientists and engineers.</a:t>
            </a:r>
          </a:p>
          <a:p>
            <a:pPr>
              <a:defRPr/>
            </a:pPr>
            <a:endParaRPr lang="en-US" sz="2400" b="1" dirty="0">
              <a:latin typeface="+mn-lt"/>
            </a:endParaRPr>
          </a:p>
          <a:p>
            <a:pPr>
              <a:defRPr/>
            </a:pPr>
            <a:r>
              <a:rPr lang="en-US" sz="2400" b="1" dirty="0">
                <a:latin typeface="+mn-lt"/>
              </a:rPr>
              <a:t>This also guarantees the high potential of fundamental physics research as well as applied science and innovative activities. </a:t>
            </a:r>
          </a:p>
          <a:p>
            <a:pPr>
              <a:defRPr/>
            </a:pPr>
            <a:endParaRPr lang="en-US" sz="2400" b="1" dirty="0">
              <a:latin typeface="+mn-lt"/>
            </a:endParaRPr>
          </a:p>
          <a:p>
            <a:pPr>
              <a:defRPr/>
            </a:pPr>
            <a:r>
              <a:rPr lang="en-US" sz="2400" b="1" dirty="0">
                <a:latin typeface="+mn-lt"/>
              </a:rPr>
              <a:t>JINR keeps being attractive for young researchers of different nationalities.</a:t>
            </a:r>
            <a:endParaRPr lang="ru-RU" sz="2400" b="1" dirty="0">
              <a:latin typeface="+mn-lt"/>
            </a:endParaRPr>
          </a:p>
        </p:txBody>
      </p:sp>
      <p:sp>
        <p:nvSpPr>
          <p:cNvPr id="10" name="Прямоугольник 9"/>
          <p:cNvSpPr/>
          <p:nvPr/>
        </p:nvSpPr>
        <p:spPr>
          <a:xfrm>
            <a:off x="336550" y="158750"/>
            <a:ext cx="10325100" cy="1630363"/>
          </a:xfrm>
          <a:prstGeom prst="rect">
            <a:avLst/>
          </a:prstGeom>
        </p:spPr>
        <p:txBody>
          <a:bodyPr>
            <a:spAutoFit/>
          </a:bodyPr>
          <a:lstStyle/>
          <a:p>
            <a:pPr>
              <a:defRPr/>
            </a:pPr>
            <a:r>
              <a:rPr lang="en-US" sz="5000" b="1" dirty="0">
                <a:solidFill>
                  <a:srgbClr val="254A8D"/>
                </a:solidFill>
                <a:effectLst>
                  <a:outerShdw blurRad="38100" dist="38100" dir="2700000" algn="tl">
                    <a:srgbClr val="000000">
                      <a:alpha val="43137"/>
                    </a:srgbClr>
                  </a:outerShdw>
                </a:effectLst>
                <a:latin typeface="+mj-lt"/>
              </a:rPr>
              <a:t>         Ensuring achievement of goals</a:t>
            </a:r>
          </a:p>
          <a:p>
            <a:pPr>
              <a:defRPr/>
            </a:pPr>
            <a:r>
              <a:rPr lang="en-US" sz="5000" b="1" dirty="0">
                <a:solidFill>
                  <a:srgbClr val="254A8D"/>
                </a:solidFill>
                <a:effectLst>
                  <a:outerShdw blurRad="38100" dist="38100" dir="2700000" algn="tl">
                    <a:srgbClr val="000000">
                      <a:alpha val="43137"/>
                    </a:srgbClr>
                  </a:outerShdw>
                </a:effectLst>
                <a:latin typeface="+mj-lt"/>
              </a:rPr>
              <a:t> </a:t>
            </a:r>
            <a:endParaRPr lang="ru-RU" sz="5000" b="1" dirty="0">
              <a:solidFill>
                <a:srgbClr val="254A8D"/>
              </a:solidFill>
              <a:effectLst>
                <a:outerShdw blurRad="38100" dist="38100" dir="2700000" algn="tl">
                  <a:srgbClr val="000000">
                    <a:alpha val="43137"/>
                  </a:srgbClr>
                </a:outerShdw>
              </a:effectLst>
              <a:latin typeface="+mj-lt"/>
            </a:endParaRPr>
          </a:p>
        </p:txBody>
      </p:sp>
      <p:sp>
        <p:nvSpPr>
          <p:cNvPr id="201735" name="Прямоугольник 7"/>
          <p:cNvSpPr>
            <a:spLocks noChangeArrowheads="1"/>
          </p:cNvSpPr>
          <p:nvPr/>
        </p:nvSpPr>
        <p:spPr bwMode="auto">
          <a:xfrm>
            <a:off x="9617075" y="6181725"/>
            <a:ext cx="2244725" cy="368300"/>
          </a:xfrm>
          <a:prstGeom prst="rect">
            <a:avLst/>
          </a:prstGeom>
          <a:solidFill>
            <a:schemeClr val="accent6">
              <a:lumMod val="75000"/>
            </a:schemeClr>
          </a:solid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ru-RU" b="1" dirty="0" smtClean="0">
                <a:solidFill>
                  <a:schemeClr val="bg1"/>
                </a:solidFill>
              </a:rPr>
              <a:t>Talk by S. </a:t>
            </a:r>
            <a:r>
              <a:rPr lang="en-US" altLang="ru-RU" b="1" dirty="0" err="1" smtClean="0">
                <a:solidFill>
                  <a:schemeClr val="bg1"/>
                </a:solidFill>
              </a:rPr>
              <a:t>Pakuliak</a:t>
            </a:r>
            <a:endParaRPr lang="ru-RU" altLang="ru-RU" b="1" dirty="0" smtClean="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Рисунок 2"/>
          <p:cNvPicPr>
            <a:picLocks noChangeAspect="1"/>
          </p:cNvPicPr>
          <p:nvPr/>
        </p:nvPicPr>
        <p:blipFill>
          <a:blip r:embed="rId3">
            <a:extLst>
              <a:ext uri="{28A0092B-C50C-407E-A947-70E740481C1C}">
                <a14:useLocalDpi xmlns:a14="http://schemas.microsoft.com/office/drawing/2010/main" val="0"/>
              </a:ext>
            </a:extLst>
          </a:blip>
          <a:srcRect l="11461" r="27608"/>
          <a:stretch>
            <a:fillRect/>
          </a:stretch>
        </p:blipFill>
        <p:spPr bwMode="auto">
          <a:xfrm>
            <a:off x="0" y="0"/>
            <a:ext cx="121920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9050" y="5276850"/>
            <a:ext cx="12211050" cy="1169988"/>
          </a:xfrm>
          <a:prstGeom prst="rect">
            <a:avLst/>
          </a:prstGeom>
          <a:solidFill>
            <a:schemeClr val="tx1">
              <a:alpha val="50000"/>
            </a:schemeClr>
          </a:solidFill>
        </p:spPr>
        <p:txBody>
          <a:bodyPr>
            <a:spAutoFit/>
          </a:bodyPr>
          <a:lstStyle/>
          <a:p>
            <a:pPr marL="261938" eaLnBrk="1" hangingPunct="1">
              <a:defRPr/>
            </a:pPr>
            <a:r>
              <a:rPr lang="en-US" altLang="ru-RU" sz="7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Latest events in brief</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6"/>
          <p:cNvPicPr>
            <a:picLocks noChangeAspect="1" noChangeArrowheads="1"/>
          </p:cNvPicPr>
          <p:nvPr/>
        </p:nvPicPr>
        <p:blipFill>
          <a:blip r:embed="rId3">
            <a:extLst>
              <a:ext uri="{28A0092B-C50C-407E-A947-70E740481C1C}">
                <a14:useLocalDpi xmlns:a14="http://schemas.microsoft.com/office/drawing/2010/main" val="0"/>
              </a:ext>
            </a:extLst>
          </a:blip>
          <a:srcRect l="1154" t="12576" r="-1154" b="-914"/>
          <a:stretch>
            <a:fillRect/>
          </a:stretch>
        </p:blipFill>
        <p:spPr bwMode="auto">
          <a:xfrm>
            <a:off x="6315075" y="1931988"/>
            <a:ext cx="548005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Прямоугольник 4"/>
          <p:cNvSpPr>
            <a:spLocks noChangeArrowheads="1"/>
          </p:cNvSpPr>
          <p:nvPr/>
        </p:nvSpPr>
        <p:spPr bwMode="auto">
          <a:xfrm>
            <a:off x="547688" y="4208463"/>
            <a:ext cx="6538912" cy="2332037"/>
          </a:xfrm>
          <a:prstGeom prst="rect">
            <a:avLst/>
          </a:prstGeom>
          <a:solidFill>
            <a:srgbClr val="002060"/>
          </a:solidFill>
          <a:ln w="9525" algn="ctr">
            <a:solidFill>
              <a:schemeClr val="accent5">
                <a:lumMod val="50000"/>
              </a:schemeClr>
            </a:solidFill>
            <a:round/>
            <a:headEnd/>
            <a:tailEnd/>
          </a:ln>
        </p:spPr>
        <p:txBody>
          <a:bodyPr/>
          <a:lstStyle>
            <a:lvl1pPr defTabSz="449263">
              <a:lnSpc>
                <a:spcPct val="93000"/>
              </a:lnSpc>
              <a:spcAft>
                <a:spcPts val="1288"/>
              </a:spcAft>
              <a:buClr>
                <a:srgbClr val="000000"/>
              </a:buClr>
              <a:buSzPct val="100000"/>
              <a:buFont typeface="Times New Roman" panose="02020603050405020304" pitchFamily="18" charset="0"/>
              <a:buChar char="•"/>
              <a:defRPr sz="2900">
                <a:solidFill>
                  <a:srgbClr val="FFFFFF"/>
                </a:solidFill>
                <a:latin typeface="Arial" panose="020B0604020202020204" pitchFamily="34" charset="0"/>
                <a:ea typeface="Droid Sans Fallback"/>
                <a:cs typeface="Droid Sans Fallback"/>
              </a:defRPr>
            </a:lvl1pPr>
            <a:lvl2pPr marL="742950" indent="-285750" defTabSz="449263">
              <a:lnSpc>
                <a:spcPct val="93000"/>
              </a:lnSpc>
              <a:spcAft>
                <a:spcPts val="1025"/>
              </a:spcAft>
              <a:buClr>
                <a:srgbClr val="000000"/>
              </a:buClr>
              <a:buSzPct val="100000"/>
              <a:buFont typeface="Times New Roman" panose="02020603050405020304" pitchFamily="18" charset="0"/>
              <a:buChar char="–"/>
              <a:defRPr sz="2500">
                <a:solidFill>
                  <a:srgbClr val="FFFFFF"/>
                </a:solidFill>
                <a:latin typeface="Arial" panose="020B0604020202020204" pitchFamily="34" charset="0"/>
                <a:ea typeface="Droid Sans Fallback"/>
                <a:cs typeface="Droid Sans Fallback"/>
              </a:defRPr>
            </a:lvl2pPr>
            <a:lvl3pPr marL="1143000" indent="-228600" defTabSz="449263">
              <a:lnSpc>
                <a:spcPct val="93000"/>
              </a:lnSpc>
              <a:spcAft>
                <a:spcPts val="775"/>
              </a:spcAft>
              <a:buClr>
                <a:srgbClr val="000000"/>
              </a:buClr>
              <a:buSzPct val="100000"/>
              <a:buFont typeface="Times New Roman" panose="02020603050405020304" pitchFamily="18" charset="0"/>
              <a:buChar char="•"/>
              <a:defRPr sz="2200">
                <a:solidFill>
                  <a:srgbClr val="FFFFFF"/>
                </a:solidFill>
                <a:latin typeface="Arial" panose="020B0604020202020204" pitchFamily="34" charset="0"/>
                <a:ea typeface="Droid Sans Fallback"/>
                <a:cs typeface="Droid Sans Fallback"/>
              </a:defRPr>
            </a:lvl3pPr>
            <a:lvl4pPr marL="1600200" indent="-228600" defTabSz="449263">
              <a:lnSpc>
                <a:spcPct val="93000"/>
              </a:lnSpc>
              <a:spcAft>
                <a:spcPts val="513"/>
              </a:spcAft>
              <a:buClr>
                <a:srgbClr val="000000"/>
              </a:buClr>
              <a:buSzPct val="100000"/>
              <a:buFont typeface="Times New Roman" panose="02020603050405020304" pitchFamily="18" charset="0"/>
              <a:buChar char="–"/>
              <a:defRPr sz="2000">
                <a:solidFill>
                  <a:srgbClr val="FFFFFF"/>
                </a:solidFill>
                <a:latin typeface="Arial" panose="020B0604020202020204" pitchFamily="34" charset="0"/>
                <a:ea typeface="Droid Sans Fallback"/>
                <a:cs typeface="Droid Sans Fallback"/>
              </a:defRPr>
            </a:lvl4pPr>
            <a:lvl5pPr marL="2057400" indent="-228600" defTabSz="449263">
              <a:lnSpc>
                <a:spcPct val="93000"/>
              </a:lnSpc>
              <a:spcAft>
                <a:spcPts val="250"/>
              </a:spcAft>
              <a:buClr>
                <a:srgbClr val="000000"/>
              </a:buClr>
              <a:buSzPct val="100000"/>
              <a:buFont typeface="Times New Roman" panose="02020603050405020304" pitchFamily="18" charset="0"/>
              <a:buChar char="»"/>
              <a:defRPr sz="2000">
                <a:solidFill>
                  <a:srgbClr val="FFFFFF"/>
                </a:solidFill>
                <a:latin typeface="Arial" panose="020B0604020202020204" pitchFamily="34" charset="0"/>
                <a:ea typeface="Droid Sans Fallback"/>
                <a:cs typeface="Droid Sans Fallback"/>
              </a:defRPr>
            </a:lvl5pPr>
            <a:lvl6pPr marL="2514600" indent="-228600" defTabSz="449263"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Arial" panose="020B0604020202020204" pitchFamily="34" charset="0"/>
                <a:ea typeface="Droid Sans Fallback"/>
                <a:cs typeface="Droid Sans Fallback"/>
              </a:defRPr>
            </a:lvl6pPr>
            <a:lvl7pPr marL="2971800" indent="-228600" defTabSz="449263"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Arial" panose="020B0604020202020204" pitchFamily="34" charset="0"/>
                <a:ea typeface="Droid Sans Fallback"/>
                <a:cs typeface="Droid Sans Fallback"/>
              </a:defRPr>
            </a:lvl7pPr>
            <a:lvl8pPr marL="3429000" indent="-228600" defTabSz="449263"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Arial" panose="020B0604020202020204" pitchFamily="34" charset="0"/>
                <a:ea typeface="Droid Sans Fallback"/>
                <a:cs typeface="Droid Sans Fallback"/>
              </a:defRPr>
            </a:lvl8pPr>
            <a:lvl9pPr marL="3886200" indent="-228600" defTabSz="449263" eaLnBrk="0" fontAlgn="base" hangingPunct="0">
              <a:lnSpc>
                <a:spcPct val="93000"/>
              </a:lnSpc>
              <a:spcBef>
                <a:spcPct val="0"/>
              </a:spcBef>
              <a:spcAft>
                <a:spcPts val="250"/>
              </a:spcAft>
              <a:buClr>
                <a:srgbClr val="000000"/>
              </a:buClr>
              <a:buSzPct val="100000"/>
              <a:buFont typeface="Times New Roman" panose="02020603050405020304" pitchFamily="18" charset="0"/>
              <a:buChar char="»"/>
              <a:defRPr sz="2000">
                <a:solidFill>
                  <a:srgbClr val="FFFFFF"/>
                </a:solidFill>
                <a:latin typeface="Arial" panose="020B0604020202020204" pitchFamily="34" charset="0"/>
                <a:ea typeface="Droid Sans Fallback"/>
                <a:cs typeface="Droid Sans Fallback"/>
              </a:defRPr>
            </a:lvl9pPr>
          </a:lstStyle>
          <a:p>
            <a:pPr eaLnBrk="1">
              <a:spcAft>
                <a:spcPct val="0"/>
              </a:spcAft>
              <a:buFont typeface="Times New Roman" panose="02020603050405020304" pitchFamily="18" charset="0"/>
              <a:buNone/>
              <a:defRPr/>
            </a:pPr>
            <a:endParaRPr lang="ru-RU" altLang="ru-RU" sz="1800" smtClean="0">
              <a:solidFill>
                <a:srgbClr val="000000"/>
              </a:solidFill>
            </a:endParaRPr>
          </a:p>
        </p:txBody>
      </p:sp>
      <p:sp>
        <p:nvSpPr>
          <p:cNvPr id="191492" name="TextBox 2"/>
          <p:cNvSpPr txBox="1">
            <a:spLocks noChangeArrowheads="1"/>
          </p:cNvSpPr>
          <p:nvPr/>
        </p:nvSpPr>
        <p:spPr bwMode="auto">
          <a:xfrm>
            <a:off x="1662113" y="679450"/>
            <a:ext cx="101377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u-RU">
                <a:solidFill>
                  <a:srgbClr val="FFFFFF"/>
                </a:solidFill>
                <a:ea typeface="Droid Sans Fallback"/>
                <a:cs typeface="Droid Sans Fallback"/>
              </a:rPr>
              <a:t>Visit of Ambassador Extraordinary and Plenipotentiary of the Italian Republic in the Russian Federation Mr. Pasquale Q. Terracciano </a:t>
            </a:r>
            <a:r>
              <a:rPr lang="it-IT" altLang="ru-RU">
                <a:solidFill>
                  <a:srgbClr val="FFFFFF"/>
                </a:solidFill>
                <a:ea typeface="Droid Sans Fallback"/>
                <a:cs typeface="Droid Sans Fallback"/>
              </a:rPr>
              <a:t>together with INFN President Fernando Ferroni,</a:t>
            </a:r>
            <a:br>
              <a:rPr lang="it-IT" altLang="ru-RU">
                <a:solidFill>
                  <a:srgbClr val="FFFFFF"/>
                </a:solidFill>
                <a:ea typeface="Droid Sans Fallback"/>
                <a:cs typeface="Droid Sans Fallback"/>
              </a:rPr>
            </a:br>
            <a:r>
              <a:rPr lang="it-IT" altLang="ru-RU">
                <a:solidFill>
                  <a:srgbClr val="FFFFFF"/>
                </a:solidFill>
                <a:ea typeface="Droid Sans Fallback"/>
                <a:cs typeface="Droid Sans Fallback"/>
              </a:rPr>
              <a:t>INFN Vice-President Antonio Masiero, Scientific Attaché</a:t>
            </a:r>
            <a:r>
              <a:rPr lang="en-US" altLang="ru-RU">
                <a:solidFill>
                  <a:srgbClr val="FFFFFF"/>
                </a:solidFill>
                <a:ea typeface="Droid Sans Fallback"/>
                <a:cs typeface="Droid Sans Fallback"/>
              </a:rPr>
              <a:t> A. Spallone, and </a:t>
            </a:r>
            <a:r>
              <a:rPr lang="en-US" altLang="ru-RU"/>
              <a:t>First Counselor of the Department of the promotion of Italian culture, science and language and coordination of the consular network W. Ferrara</a:t>
            </a:r>
            <a:endParaRPr lang="ru-RU" altLang="ru-RU">
              <a:solidFill>
                <a:srgbClr val="FFFFFF"/>
              </a:solidFill>
              <a:ea typeface="Droid Sans Fallback"/>
              <a:cs typeface="Droid Sans Fallback"/>
            </a:endParaRPr>
          </a:p>
          <a:p>
            <a:endParaRPr lang="ru-RU" altLang="ru-RU">
              <a:solidFill>
                <a:srgbClr val="FFFFFF"/>
              </a:solidFill>
              <a:ea typeface="Droid Sans Fallback"/>
              <a:cs typeface="Droid Sans Fallback"/>
            </a:endParaRPr>
          </a:p>
        </p:txBody>
      </p:sp>
      <p:pic>
        <p:nvPicPr>
          <p:cNvPr id="244740" name="Рисунок 7"/>
          <p:cNvPicPr>
            <a:picLocks noChangeAspect="1"/>
          </p:cNvPicPr>
          <p:nvPr/>
        </p:nvPicPr>
        <p:blipFill rotWithShape="1">
          <a:blip r:embed="rId4"/>
          <a:srcRect t="6114" b="33444"/>
          <a:stretch/>
        </p:blipFill>
        <p:spPr bwMode="auto">
          <a:xfrm>
            <a:off x="612775" y="2214563"/>
            <a:ext cx="5126038" cy="1851025"/>
          </a:xfrm>
          <a:prstGeom prst="rect">
            <a:avLst/>
          </a:prstGeom>
          <a:ln>
            <a:noFill/>
          </a:ln>
          <a:effectLst>
            <a:outerShdw blurRad="292100" dist="139700" dir="2700000" algn="tl" rotWithShape="0">
              <a:srgbClr val="333333">
                <a:alpha val="65000"/>
              </a:srgbClr>
            </a:outerShdw>
          </a:effectLst>
          <a:extLst/>
        </p:spPr>
      </p:pic>
      <p:sp>
        <p:nvSpPr>
          <p:cNvPr id="191494" name="TextBox 12"/>
          <p:cNvSpPr txBox="1">
            <a:spLocks noChangeArrowheads="1"/>
          </p:cNvSpPr>
          <p:nvPr/>
        </p:nvSpPr>
        <p:spPr bwMode="auto">
          <a:xfrm>
            <a:off x="706438" y="5241925"/>
            <a:ext cx="4081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solidFill>
                  <a:srgbClr val="FFFFFF"/>
                </a:solidFill>
                <a:ea typeface="Droid Sans Fallback"/>
                <a:cs typeface="Droid Sans Fallback"/>
              </a:rPr>
              <a:t>Visit of Counsellor on Science </a:t>
            </a:r>
          </a:p>
          <a:p>
            <a:r>
              <a:rPr lang="en-US" altLang="ru-RU">
                <a:solidFill>
                  <a:srgbClr val="FFFFFF"/>
                </a:solidFill>
                <a:ea typeface="Droid Sans Fallback"/>
                <a:cs typeface="Droid Sans Fallback"/>
              </a:rPr>
              <a:t>and Technology of the Embassy of the French Republic in the Russian Federation Mr. Abdo Malaс</a:t>
            </a:r>
          </a:p>
        </p:txBody>
      </p:sp>
      <p:sp>
        <p:nvSpPr>
          <p:cNvPr id="191495" name="TextBox 14"/>
          <p:cNvSpPr txBox="1">
            <a:spLocks noChangeArrowheads="1"/>
          </p:cNvSpPr>
          <p:nvPr/>
        </p:nvSpPr>
        <p:spPr bwMode="auto">
          <a:xfrm>
            <a:off x="328613" y="144463"/>
            <a:ext cx="6959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000" b="1">
                <a:solidFill>
                  <a:srgbClr val="FFFF00"/>
                </a:solidFill>
                <a:latin typeface="Calibri" panose="020F0502020204030204" pitchFamily="34" charset="0"/>
                <a:ea typeface="SimSun" panose="02010600030101010101" pitchFamily="2" charset="-122"/>
                <a:cs typeface="Calibri" panose="020F0502020204030204" pitchFamily="34" charset="0"/>
              </a:rPr>
              <a:t>Strengthening ties with European partners</a:t>
            </a:r>
          </a:p>
        </p:txBody>
      </p:sp>
      <p:pic>
        <p:nvPicPr>
          <p:cNvPr id="191496" name="Рисунок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 y="800100"/>
            <a:ext cx="7461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7" name="Рисунок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1050" y="4316413"/>
            <a:ext cx="7651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8" name="TextBox 22"/>
          <p:cNvSpPr txBox="1">
            <a:spLocks noChangeArrowheads="1"/>
          </p:cNvSpPr>
          <p:nvPr/>
        </p:nvSpPr>
        <p:spPr bwMode="auto">
          <a:xfrm>
            <a:off x="0" y="1295400"/>
            <a:ext cx="168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i="1">
                <a:solidFill>
                  <a:srgbClr val="FFFFFF"/>
                </a:solidFill>
                <a:ea typeface="Droid Sans Fallback"/>
                <a:cs typeface="Droid Sans Fallback"/>
              </a:rPr>
              <a:t>    17 July 2018</a:t>
            </a:r>
            <a:endParaRPr lang="ru-RU" altLang="ru-RU" sz="1600" i="1">
              <a:solidFill>
                <a:srgbClr val="FFFFFF"/>
              </a:solidFill>
              <a:ea typeface="Droid Sans Fallback"/>
              <a:cs typeface="Droid Sans Fallback"/>
            </a:endParaRPr>
          </a:p>
        </p:txBody>
      </p:sp>
      <p:sp>
        <p:nvSpPr>
          <p:cNvPr id="191499" name="TextBox 26"/>
          <p:cNvSpPr txBox="1">
            <a:spLocks noChangeArrowheads="1"/>
          </p:cNvSpPr>
          <p:nvPr/>
        </p:nvSpPr>
        <p:spPr bwMode="auto">
          <a:xfrm>
            <a:off x="639763" y="4773613"/>
            <a:ext cx="17748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i="1">
                <a:solidFill>
                  <a:srgbClr val="FFFFFF"/>
                </a:solidFill>
                <a:ea typeface="Droid Sans Fallback"/>
                <a:cs typeface="Droid Sans Fallback"/>
              </a:rPr>
              <a:t>8 August  2018</a:t>
            </a:r>
            <a:endParaRPr lang="ru-RU" altLang="ru-RU" sz="1600" i="1">
              <a:solidFill>
                <a:srgbClr val="FFFFFF"/>
              </a:solidFill>
              <a:ea typeface="Droid Sans Fallback"/>
              <a:cs typeface="Droid Sans Fallback"/>
            </a:endParaRPr>
          </a:p>
        </p:txBody>
      </p:sp>
      <p:pic>
        <p:nvPicPr>
          <p:cNvPr id="191500" name="Picture 27"/>
          <p:cNvPicPr>
            <a:picLocks noChangeAspect="1" noChangeArrowheads="1"/>
          </p:cNvPicPr>
          <p:nvPr/>
        </p:nvPicPr>
        <p:blipFill>
          <a:blip r:embed="rId7">
            <a:extLst>
              <a:ext uri="{28A0092B-C50C-407E-A947-70E740481C1C}">
                <a14:useLocalDpi xmlns:a14="http://schemas.microsoft.com/office/drawing/2010/main" val="0"/>
              </a:ext>
            </a:extLst>
          </a:blip>
          <a:srcRect t="4805"/>
          <a:stretch>
            <a:fillRect/>
          </a:stretch>
        </p:blipFill>
        <p:spPr bwMode="auto">
          <a:xfrm>
            <a:off x="7305675" y="4014788"/>
            <a:ext cx="3979863"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1" name="Picture 28"/>
          <p:cNvPicPr>
            <a:picLocks noChangeAspect="1" noChangeArrowheads="1"/>
          </p:cNvPicPr>
          <p:nvPr/>
        </p:nvPicPr>
        <p:blipFill>
          <a:blip r:embed="rId8">
            <a:extLst>
              <a:ext uri="{28A0092B-C50C-407E-A947-70E740481C1C}">
                <a14:useLocalDpi xmlns:a14="http://schemas.microsoft.com/office/drawing/2010/main" val="0"/>
              </a:ext>
            </a:extLst>
          </a:blip>
          <a:srcRect t="2705" b="4337"/>
          <a:stretch>
            <a:fillRect/>
          </a:stretch>
        </p:blipFill>
        <p:spPr bwMode="auto">
          <a:xfrm>
            <a:off x="5084763" y="4279900"/>
            <a:ext cx="18891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502" name="Номер слайда 1"/>
          <p:cNvSpPr>
            <a:spLocks noGrp="1"/>
          </p:cNvSpPr>
          <p:nvPr>
            <p:ph type="sldNum" sz="quarter" idx="10"/>
          </p:nvPr>
        </p:nvSpPr>
        <p:spPr bwMode="auto">
          <a:xfrm>
            <a:off x="9410700" y="65262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A60D02-F4EA-4D07-9AEF-345EA93B02CF}" type="slidenum">
              <a:rPr lang="en-US" altLang="ru-RU"/>
              <a:pPr/>
              <a:t>47</a:t>
            </a:fld>
            <a:endParaRPr lang="en-US" altLang="ru-RU"/>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Рисунок 3"/>
          <p:cNvPicPr>
            <a:picLocks noChangeAspect="1"/>
          </p:cNvPicPr>
          <p:nvPr/>
        </p:nvPicPr>
        <p:blipFill>
          <a:blip r:embed="rId3">
            <a:lum bright="4000"/>
            <a:extLst>
              <a:ext uri="{28A0092B-C50C-407E-A947-70E740481C1C}">
                <a14:useLocalDpi xmlns:a14="http://schemas.microsoft.com/office/drawing/2010/main" val="0"/>
              </a:ext>
            </a:extLst>
          </a:blip>
          <a:srcRect b="4066"/>
          <a:stretch>
            <a:fillRect/>
          </a:stretch>
        </p:blipFill>
        <p:spPr bwMode="auto">
          <a:xfrm>
            <a:off x="490538" y="1333500"/>
            <a:ext cx="70453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Box 4"/>
          <p:cNvSpPr txBox="1">
            <a:spLocks noChangeArrowheads="1"/>
          </p:cNvSpPr>
          <p:nvPr/>
        </p:nvSpPr>
        <p:spPr bwMode="auto">
          <a:xfrm>
            <a:off x="423863" y="836613"/>
            <a:ext cx="10607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a:solidFill>
                  <a:srgbClr val="FFFFFF"/>
                </a:solidFill>
                <a:ea typeface="Droid Sans Fallback"/>
                <a:cs typeface="Droid Sans Fallback"/>
              </a:rPr>
              <a:t>26</a:t>
            </a:r>
            <a:r>
              <a:rPr lang="en-US" altLang="ru-RU" sz="1600" b="1" baseline="30000">
                <a:solidFill>
                  <a:srgbClr val="FFFFFF"/>
                </a:solidFill>
                <a:ea typeface="Droid Sans Fallback"/>
                <a:cs typeface="Droid Sans Fallback"/>
              </a:rPr>
              <a:t>th</a:t>
            </a:r>
            <a:r>
              <a:rPr lang="en-US" altLang="ru-RU" sz="1600" b="1">
                <a:solidFill>
                  <a:srgbClr val="FFFFFF"/>
                </a:solidFill>
                <a:ea typeface="Droid Sans Fallback"/>
                <a:cs typeface="Droid Sans Fallback"/>
              </a:rPr>
              <a:t> International Seminar on Interaction of Neutrons with Nuclei (ISINN-26) </a:t>
            </a:r>
            <a:r>
              <a:rPr lang="en-US" altLang="ru-RU" sz="1600">
                <a:solidFill>
                  <a:srgbClr val="FFFFFF"/>
                </a:solidFill>
                <a:ea typeface="Droid Sans Fallback"/>
                <a:cs typeface="Droid Sans Fallback"/>
              </a:rPr>
              <a:t>(</a:t>
            </a:r>
            <a:r>
              <a:rPr lang="en-US" altLang="ru-RU" sz="1400" b="1" i="1">
                <a:solidFill>
                  <a:srgbClr val="FFFF00"/>
                </a:solidFill>
                <a:ea typeface="Droid Sans Fallback"/>
                <a:cs typeface="Droid Sans Fallback"/>
              </a:rPr>
              <a:t>28 May – 1 June, 2018, Xi’an, China</a:t>
            </a:r>
            <a:r>
              <a:rPr lang="en-US" altLang="ru-RU" sz="1400" i="1">
                <a:solidFill>
                  <a:srgbClr val="FFFFFF"/>
                </a:solidFill>
                <a:ea typeface="Droid Sans Fallback"/>
                <a:cs typeface="Droid Sans Fallback"/>
              </a:rPr>
              <a:t>)</a:t>
            </a:r>
            <a:endParaRPr lang="ru-RU" altLang="ru-RU" sz="1400" i="1">
              <a:solidFill>
                <a:srgbClr val="FFFFFF"/>
              </a:solidFill>
              <a:ea typeface="Droid Sans Fallback"/>
              <a:cs typeface="Droid Sans Fallback"/>
            </a:endParaRPr>
          </a:p>
        </p:txBody>
      </p:sp>
      <p:sp>
        <p:nvSpPr>
          <p:cNvPr id="6" name="TextBox 5"/>
          <p:cNvSpPr txBox="1"/>
          <p:nvPr/>
        </p:nvSpPr>
        <p:spPr>
          <a:xfrm>
            <a:off x="7670800" y="1671638"/>
            <a:ext cx="4379913" cy="1570037"/>
          </a:xfrm>
          <a:prstGeom prst="rect">
            <a:avLst/>
          </a:prstGeom>
          <a:noFill/>
        </p:spPr>
        <p:txBody>
          <a:bodyPr>
            <a:spAutoFit/>
          </a:bodyPr>
          <a:lstStyle/>
          <a:p>
            <a:pPr>
              <a:defRPr/>
            </a:pPr>
            <a:r>
              <a:rPr lang="en-US" sz="1600" b="1" dirty="0">
                <a:solidFill>
                  <a:srgbClr val="00CC99">
                    <a:lumMod val="20000"/>
                    <a:lumOff val="80000"/>
                  </a:srgbClr>
                </a:solidFill>
                <a:ea typeface="SimSun" panose="02010600030101010101" pitchFamily="2" charset="-122"/>
                <a:cs typeface="+mn-cs"/>
              </a:rPr>
              <a:t>Hosted by:</a:t>
            </a:r>
          </a:p>
          <a:p>
            <a:pPr marL="285750" indent="-193675">
              <a:buFont typeface="Arial" panose="020B0604020202020204" pitchFamily="34" charset="0"/>
              <a:buChar char="•"/>
              <a:defRPr/>
            </a:pPr>
            <a:r>
              <a:rPr lang="en-US" sz="1600" b="1" dirty="0">
                <a:solidFill>
                  <a:srgbClr val="00CC99">
                    <a:lumMod val="20000"/>
                    <a:lumOff val="80000"/>
                  </a:srgbClr>
                </a:solidFill>
                <a:ea typeface="SimSun" panose="02010600030101010101" pitchFamily="2" charset="-122"/>
                <a:cs typeface="+mn-cs"/>
              </a:rPr>
              <a:t>North Institute of Nuclear</a:t>
            </a:r>
            <a:br>
              <a:rPr lang="en-US" sz="1600" b="1" dirty="0">
                <a:solidFill>
                  <a:srgbClr val="00CC99">
                    <a:lumMod val="20000"/>
                    <a:lumOff val="80000"/>
                  </a:srgbClr>
                </a:solidFill>
                <a:ea typeface="SimSun" panose="02010600030101010101" pitchFamily="2" charset="-122"/>
                <a:cs typeface="+mn-cs"/>
              </a:rPr>
            </a:br>
            <a:r>
              <a:rPr lang="en-US" sz="1600" b="1" dirty="0">
                <a:solidFill>
                  <a:srgbClr val="00CC99">
                    <a:lumMod val="20000"/>
                    <a:lumOff val="80000"/>
                  </a:srgbClr>
                </a:solidFill>
                <a:ea typeface="SimSun" panose="02010600030101010101" pitchFamily="2" charset="-122"/>
                <a:cs typeface="+mn-cs"/>
              </a:rPr>
              <a:t>Technology (NINT)</a:t>
            </a:r>
          </a:p>
          <a:p>
            <a:pPr marL="285750" indent="-193675">
              <a:buFont typeface="Arial" panose="020B0604020202020204" pitchFamily="34" charset="0"/>
              <a:buChar char="•"/>
              <a:defRPr/>
            </a:pPr>
            <a:r>
              <a:rPr lang="en-US" sz="1600" b="1" dirty="0" err="1">
                <a:solidFill>
                  <a:srgbClr val="00CC99">
                    <a:lumMod val="20000"/>
                    <a:lumOff val="80000"/>
                  </a:srgbClr>
                </a:solidFill>
                <a:ea typeface="SimSun" panose="02010600030101010101" pitchFamily="2" charset="-122"/>
                <a:cs typeface="+mn-cs"/>
              </a:rPr>
              <a:t>XI’an</a:t>
            </a:r>
            <a:r>
              <a:rPr lang="en-US" sz="1600" b="1" dirty="0">
                <a:solidFill>
                  <a:srgbClr val="00CC99">
                    <a:lumMod val="20000"/>
                    <a:lumOff val="80000"/>
                  </a:srgbClr>
                </a:solidFill>
                <a:ea typeface="SimSun" panose="02010600030101010101" pitchFamily="2" charset="-122"/>
                <a:cs typeface="+mn-cs"/>
              </a:rPr>
              <a:t> </a:t>
            </a:r>
            <a:r>
              <a:rPr lang="en-US" sz="1600" b="1" dirty="0" err="1">
                <a:solidFill>
                  <a:srgbClr val="00CC99">
                    <a:lumMod val="20000"/>
                    <a:lumOff val="80000"/>
                  </a:srgbClr>
                </a:solidFill>
                <a:ea typeface="SimSun" panose="02010600030101010101" pitchFamily="2" charset="-122"/>
                <a:cs typeface="+mn-cs"/>
              </a:rPr>
              <a:t>Jiaotong</a:t>
            </a:r>
            <a:r>
              <a:rPr lang="en-US" sz="1600" b="1" dirty="0">
                <a:solidFill>
                  <a:srgbClr val="00CC99">
                    <a:lumMod val="20000"/>
                    <a:lumOff val="80000"/>
                  </a:srgbClr>
                </a:solidFill>
                <a:ea typeface="SimSun" panose="02010600030101010101" pitchFamily="2" charset="-122"/>
                <a:cs typeface="+mn-cs"/>
              </a:rPr>
              <a:t> University (XJTU)</a:t>
            </a:r>
          </a:p>
          <a:p>
            <a:pPr marL="285750" indent="-193675">
              <a:buFont typeface="Arial" panose="020B0604020202020204" pitchFamily="34" charset="0"/>
              <a:buChar char="•"/>
              <a:defRPr/>
            </a:pPr>
            <a:r>
              <a:rPr lang="en-US" sz="1600" b="1" dirty="0">
                <a:solidFill>
                  <a:srgbClr val="00CC99">
                    <a:lumMod val="20000"/>
                    <a:lumOff val="80000"/>
                  </a:srgbClr>
                </a:solidFill>
                <a:ea typeface="SimSun" panose="02010600030101010101" pitchFamily="2" charset="-122"/>
                <a:cs typeface="+mn-cs"/>
              </a:rPr>
              <a:t>Chinese Radiation Physics Society (CRPS)</a:t>
            </a:r>
            <a:endParaRPr lang="ru-RU" sz="1600" b="1" dirty="0">
              <a:solidFill>
                <a:srgbClr val="00CC99">
                  <a:lumMod val="20000"/>
                  <a:lumOff val="80000"/>
                </a:srgbClr>
              </a:solidFill>
              <a:ea typeface="SimSun" panose="02010600030101010101" pitchFamily="2" charset="-122"/>
              <a:cs typeface="+mn-cs"/>
            </a:endParaRPr>
          </a:p>
        </p:txBody>
      </p:sp>
      <p:sp>
        <p:nvSpPr>
          <p:cNvPr id="192517" name="TextBox 7"/>
          <p:cNvSpPr txBox="1">
            <a:spLocks noChangeArrowheads="1"/>
          </p:cNvSpPr>
          <p:nvPr/>
        </p:nvSpPr>
        <p:spPr bwMode="auto">
          <a:xfrm>
            <a:off x="409575" y="225425"/>
            <a:ext cx="68087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000" b="1">
                <a:solidFill>
                  <a:srgbClr val="FFFF00"/>
                </a:solidFill>
                <a:latin typeface="Calibri" panose="020F0502020204030204" pitchFamily="34" charset="0"/>
                <a:ea typeface="Droid Sans Fallback"/>
                <a:cs typeface="Calibri" panose="020F0502020204030204" pitchFamily="34" charset="0"/>
              </a:rPr>
              <a:t>New partners in JINR – China cooperation</a:t>
            </a:r>
            <a:endParaRPr lang="ru-RU" altLang="ru-RU" sz="3000" b="1">
              <a:solidFill>
                <a:srgbClr val="FFFF00"/>
              </a:solidFill>
              <a:latin typeface="Calibri" panose="020F0502020204030204" pitchFamily="34" charset="0"/>
              <a:ea typeface="Droid Sans Fallback"/>
              <a:cs typeface="Calibri" panose="020F0502020204030204" pitchFamily="34" charset="0"/>
            </a:endParaRPr>
          </a:p>
        </p:txBody>
      </p:sp>
      <p:pic>
        <p:nvPicPr>
          <p:cNvPr id="192518" name="Picture 2" descr="https://www.irishtimes.com/polopoly_fs/1.1321635.1362993758!/image/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5175" y="198438"/>
            <a:ext cx="1057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9" name="TextBox 10"/>
          <p:cNvSpPr txBox="1">
            <a:spLocks noChangeArrowheads="1"/>
          </p:cNvSpPr>
          <p:nvPr/>
        </p:nvSpPr>
        <p:spPr bwMode="auto">
          <a:xfrm>
            <a:off x="482600" y="3417888"/>
            <a:ext cx="28829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ru-RU" sz="1600" u="sng">
              <a:solidFill>
                <a:srgbClr val="FFFF00"/>
              </a:solidFill>
              <a:ea typeface="Droid Sans Fallback"/>
              <a:cs typeface="Droid Sans Fallback"/>
            </a:endParaRPr>
          </a:p>
          <a:p>
            <a:r>
              <a:rPr lang="en-US" altLang="ru-RU" sz="1400" b="1">
                <a:solidFill>
                  <a:srgbClr val="FFFF00"/>
                </a:solidFill>
                <a:ea typeface="Droid Sans Fallback"/>
                <a:cs typeface="Droid Sans Fallback"/>
              </a:rPr>
              <a:t>CIAE, China, 2018</a:t>
            </a:r>
            <a:r>
              <a:rPr lang="en-US" altLang="ru-RU" sz="1400">
                <a:solidFill>
                  <a:srgbClr val="FFFF00"/>
                </a:solidFill>
                <a:ea typeface="Droid Sans Fallback"/>
                <a:cs typeface="Droid Sans Fallback"/>
              </a:rPr>
              <a:t> </a:t>
            </a:r>
          </a:p>
          <a:p>
            <a:r>
              <a:rPr lang="en-US" altLang="ru-RU" sz="1400" b="1" i="1">
                <a:solidFill>
                  <a:srgbClr val="FFFFFF"/>
                </a:solidFill>
                <a:ea typeface="Droid Sans Fallback"/>
                <a:cs typeface="Droid Sans Fallback"/>
              </a:rPr>
              <a:t>4 April,</a:t>
            </a:r>
            <a:r>
              <a:rPr lang="en-US" altLang="ru-RU" sz="1400">
                <a:solidFill>
                  <a:srgbClr val="FFFFFF"/>
                </a:solidFill>
                <a:ea typeface="Droid Sans Fallback"/>
                <a:cs typeface="Droid Sans Fallback"/>
              </a:rPr>
              <a:t> Signing the MoU</a:t>
            </a:r>
            <a:br>
              <a:rPr lang="en-US" altLang="ru-RU" sz="1400">
                <a:solidFill>
                  <a:srgbClr val="FFFFFF"/>
                </a:solidFill>
                <a:ea typeface="Droid Sans Fallback"/>
                <a:cs typeface="Droid Sans Fallback"/>
              </a:rPr>
            </a:br>
            <a:r>
              <a:rPr lang="en-US" altLang="ru-RU" sz="1400" b="1" i="1">
                <a:solidFill>
                  <a:srgbClr val="FFFFFF"/>
                </a:solidFill>
                <a:ea typeface="Droid Sans Fallback"/>
                <a:cs typeface="Droid Sans Fallback"/>
              </a:rPr>
              <a:t>4 June, </a:t>
            </a:r>
            <a:r>
              <a:rPr lang="en-US" altLang="ru-RU" sz="1400">
                <a:solidFill>
                  <a:srgbClr val="FFFFFF"/>
                </a:solidFill>
                <a:ea typeface="Droid Sans Fallback"/>
                <a:cs typeface="Droid Sans Fallback"/>
              </a:rPr>
              <a:t>Seminar of</a:t>
            </a:r>
          </a:p>
          <a:p>
            <a:r>
              <a:rPr lang="en-US" altLang="ru-RU" sz="1200">
                <a:solidFill>
                  <a:srgbClr val="CCECFF"/>
                </a:solidFill>
                <a:ea typeface="Droid Sans Fallback"/>
                <a:cs typeface="Droid Sans Fallback"/>
              </a:rPr>
              <a:t>V.N. Shvetsov and E.V. Lychagin</a:t>
            </a:r>
          </a:p>
        </p:txBody>
      </p:sp>
      <p:pic>
        <p:nvPicPr>
          <p:cNvPr id="192520" name="Рисунок 11"/>
          <p:cNvPicPr>
            <a:picLocks noChangeAspect="1"/>
          </p:cNvPicPr>
          <p:nvPr/>
        </p:nvPicPr>
        <p:blipFill>
          <a:blip r:embed="rId5">
            <a:lum bright="12000"/>
            <a:extLst>
              <a:ext uri="{28A0092B-C50C-407E-A947-70E740481C1C}">
                <a14:useLocalDpi xmlns:a14="http://schemas.microsoft.com/office/drawing/2010/main" val="0"/>
              </a:ext>
            </a:extLst>
          </a:blip>
          <a:srcRect t="8614" b="8771"/>
          <a:stretch>
            <a:fillRect/>
          </a:stretch>
        </p:blipFill>
        <p:spPr bwMode="auto">
          <a:xfrm>
            <a:off x="561975" y="4619625"/>
            <a:ext cx="202565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Box 1"/>
          <p:cNvSpPr txBox="1">
            <a:spLocks noChangeArrowheads="1"/>
          </p:cNvSpPr>
          <p:nvPr/>
        </p:nvSpPr>
        <p:spPr bwMode="auto">
          <a:xfrm>
            <a:off x="3932238" y="3919538"/>
            <a:ext cx="40782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a:solidFill>
                  <a:srgbClr val="FFFFFF"/>
                </a:solidFill>
                <a:ea typeface="Droid Sans Fallback"/>
                <a:cs typeface="Droid Sans Fallback"/>
              </a:rPr>
              <a:t>At 7</a:t>
            </a:r>
            <a:r>
              <a:rPr lang="en-US" altLang="ru-RU" sz="1400" baseline="30000">
                <a:solidFill>
                  <a:srgbClr val="FFFFFF"/>
                </a:solidFill>
                <a:ea typeface="Droid Sans Fallback"/>
                <a:cs typeface="Droid Sans Fallback"/>
              </a:rPr>
              <a:t>th</a:t>
            </a:r>
            <a:r>
              <a:rPr lang="en-US" altLang="ru-RU" sz="1400">
                <a:solidFill>
                  <a:srgbClr val="FFFFFF"/>
                </a:solidFill>
                <a:ea typeface="Droid Sans Fallback"/>
                <a:cs typeface="Droid Sans Fallback"/>
              </a:rPr>
              <a:t> Training Programme “JINR Expertise for Member States and Partner Countries” (JEMS 7) 3 leading researchers CIAE</a:t>
            </a:r>
          </a:p>
        </p:txBody>
      </p:sp>
      <p:pic>
        <p:nvPicPr>
          <p:cNvPr id="192522" name="Рисунок 2"/>
          <p:cNvPicPr>
            <a:picLocks noChangeAspect="1"/>
          </p:cNvPicPr>
          <p:nvPr/>
        </p:nvPicPr>
        <p:blipFill>
          <a:blip r:embed="rId6">
            <a:extLst>
              <a:ext uri="{28A0092B-C50C-407E-A947-70E740481C1C}">
                <a14:useLocalDpi xmlns:a14="http://schemas.microsoft.com/office/drawing/2010/main" val="0"/>
              </a:ext>
            </a:extLst>
          </a:blip>
          <a:srcRect t="5202" b="15427"/>
          <a:stretch>
            <a:fillRect/>
          </a:stretch>
        </p:blipFill>
        <p:spPr bwMode="auto">
          <a:xfrm>
            <a:off x="4271963" y="4919663"/>
            <a:ext cx="3132137"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Рисунок 3"/>
          <p:cNvPicPr>
            <a:picLocks noChangeAspect="1"/>
          </p:cNvPicPr>
          <p:nvPr/>
        </p:nvPicPr>
        <p:blipFill>
          <a:blip r:embed="rId7">
            <a:extLst>
              <a:ext uri="{28A0092B-C50C-407E-A947-70E740481C1C}">
                <a14:useLocalDpi xmlns:a14="http://schemas.microsoft.com/office/drawing/2010/main" val="0"/>
              </a:ext>
            </a:extLst>
          </a:blip>
          <a:srcRect t="6680"/>
          <a:stretch>
            <a:fillRect/>
          </a:stretch>
        </p:blipFill>
        <p:spPr bwMode="auto">
          <a:xfrm>
            <a:off x="8185150" y="4464050"/>
            <a:ext cx="32448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4" name="TextBox 4"/>
          <p:cNvSpPr txBox="1">
            <a:spLocks noChangeArrowheads="1"/>
          </p:cNvSpPr>
          <p:nvPr/>
        </p:nvSpPr>
        <p:spPr bwMode="auto">
          <a:xfrm>
            <a:off x="8101013" y="3686175"/>
            <a:ext cx="39766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b="1" i="1">
                <a:solidFill>
                  <a:srgbClr val="FFFF00"/>
                </a:solidFill>
                <a:ea typeface="Droid Sans Fallback"/>
                <a:cs typeface="Droid Sans Fallback"/>
              </a:rPr>
              <a:t>JINR, Dubna, August 10, 2018</a:t>
            </a:r>
            <a:endParaRPr lang="en-US" altLang="ru-RU" sz="1400" b="1">
              <a:solidFill>
                <a:srgbClr val="FFFF00"/>
              </a:solidFill>
              <a:ea typeface="Droid Sans Fallback"/>
              <a:cs typeface="Droid Sans Fallback"/>
            </a:endParaRPr>
          </a:p>
          <a:p>
            <a:r>
              <a:rPr lang="en-US" altLang="ru-RU" sz="1400">
                <a:solidFill>
                  <a:srgbClr val="FFFFFF"/>
                </a:solidFill>
                <a:ea typeface="Droid Sans Fallback"/>
                <a:cs typeface="Droid Sans Fallback"/>
              </a:rPr>
              <a:t>Delegation of China National Nuclear Corporation and CIAE headed by its president</a:t>
            </a:r>
          </a:p>
        </p:txBody>
      </p:sp>
      <p:sp>
        <p:nvSpPr>
          <p:cNvPr id="192525" name="TextBox 2"/>
          <p:cNvSpPr txBox="1">
            <a:spLocks noChangeArrowheads="1"/>
          </p:cNvSpPr>
          <p:nvPr/>
        </p:nvSpPr>
        <p:spPr bwMode="auto">
          <a:xfrm>
            <a:off x="469900" y="5795963"/>
            <a:ext cx="30702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b="1" i="1">
                <a:solidFill>
                  <a:srgbClr val="FFFFFF"/>
                </a:solidFill>
                <a:ea typeface="Droid Sans Fallback"/>
                <a:cs typeface="Droid Sans Fallback"/>
              </a:rPr>
              <a:t>30-31 August </a:t>
            </a:r>
            <a:r>
              <a:rPr lang="en-US" altLang="ru-RU" sz="1400">
                <a:solidFill>
                  <a:srgbClr val="FFFFFF"/>
                </a:solidFill>
                <a:ea typeface="Droid Sans Fallback"/>
                <a:cs typeface="Droid Sans Fallback"/>
              </a:rPr>
              <a:t>Memorial conference </a:t>
            </a:r>
            <a:br>
              <a:rPr lang="en-US" altLang="ru-RU" sz="1400">
                <a:solidFill>
                  <a:srgbClr val="FFFFFF"/>
                </a:solidFill>
                <a:ea typeface="Droid Sans Fallback"/>
                <a:cs typeface="Droid Sans Fallback"/>
              </a:rPr>
            </a:br>
            <a:r>
              <a:rPr lang="en-US" altLang="ru-RU" sz="1400">
                <a:solidFill>
                  <a:srgbClr val="FFFFFF"/>
                </a:solidFill>
                <a:ea typeface="Droid Sans Fallback"/>
                <a:cs typeface="Droid Sans Fallback"/>
              </a:rPr>
              <a:t>60 years of the 1</a:t>
            </a:r>
            <a:r>
              <a:rPr lang="en-US" altLang="ru-RU" sz="1400" baseline="30000">
                <a:solidFill>
                  <a:srgbClr val="FFFFFF"/>
                </a:solidFill>
                <a:ea typeface="Droid Sans Fallback"/>
                <a:cs typeface="Droid Sans Fallback"/>
              </a:rPr>
              <a:t>st</a:t>
            </a:r>
            <a:r>
              <a:rPr lang="en-US" altLang="ru-RU" sz="1400">
                <a:solidFill>
                  <a:srgbClr val="FFFFFF"/>
                </a:solidFill>
                <a:ea typeface="Droid Sans Fallback"/>
                <a:cs typeface="Droid Sans Fallback"/>
              </a:rPr>
              <a:t> reactor in China </a:t>
            </a:r>
          </a:p>
          <a:p>
            <a:r>
              <a:rPr lang="en-US" altLang="ru-RU" sz="1400">
                <a:solidFill>
                  <a:srgbClr val="FFFFFF"/>
                </a:solidFill>
                <a:ea typeface="Droid Sans Fallback"/>
                <a:cs typeface="Droid Sans Fallback"/>
              </a:rPr>
              <a:t>and the 1</a:t>
            </a:r>
            <a:r>
              <a:rPr lang="en-US" altLang="ru-RU" sz="1400" baseline="30000">
                <a:solidFill>
                  <a:srgbClr val="FFFFFF"/>
                </a:solidFill>
                <a:ea typeface="Droid Sans Fallback"/>
                <a:cs typeface="Droid Sans Fallback"/>
              </a:rPr>
              <a:t>st</a:t>
            </a:r>
            <a:r>
              <a:rPr lang="en-US" altLang="ru-RU" sz="1400">
                <a:solidFill>
                  <a:srgbClr val="FFFFFF"/>
                </a:solidFill>
                <a:ea typeface="Droid Sans Fallback"/>
                <a:cs typeface="Droid Sans Fallback"/>
              </a:rPr>
              <a:t> cyclotron in China </a:t>
            </a:r>
            <a:endParaRPr lang="ru-RU" altLang="ru-RU" sz="1400">
              <a:solidFill>
                <a:srgbClr val="FFFFFF"/>
              </a:solidFill>
              <a:ea typeface="Droid Sans Fallback"/>
              <a:cs typeface="Droid Sans Fallback"/>
            </a:endParaRPr>
          </a:p>
        </p:txBody>
      </p:sp>
      <p:sp>
        <p:nvSpPr>
          <p:cNvPr id="192526" name="TextBox 14"/>
          <p:cNvSpPr txBox="1">
            <a:spLocks noChangeArrowheads="1"/>
          </p:cNvSpPr>
          <p:nvPr/>
        </p:nvSpPr>
        <p:spPr bwMode="auto">
          <a:xfrm>
            <a:off x="4203700" y="3706813"/>
            <a:ext cx="261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b="1">
                <a:solidFill>
                  <a:srgbClr val="FFFF00"/>
                </a:solidFill>
                <a:ea typeface="Droid Sans Fallback"/>
                <a:cs typeface="Droid Sans Fallback"/>
              </a:rPr>
              <a:t>JINR, Dubna,  4-8 June 2018</a:t>
            </a:r>
            <a:r>
              <a:rPr lang="en-US" altLang="ru-RU" sz="1400">
                <a:solidFill>
                  <a:srgbClr val="FFFF00"/>
                </a:solidFill>
                <a:ea typeface="Droid Sans Fallback"/>
                <a:cs typeface="Droid Sans Fallback"/>
              </a:rPr>
              <a:t> </a:t>
            </a:r>
          </a:p>
        </p:txBody>
      </p:sp>
      <p:sp>
        <p:nvSpPr>
          <p:cNvPr id="192527" name="Номер слайда 1"/>
          <p:cNvSpPr>
            <a:spLocks noGrp="1"/>
          </p:cNvSpPr>
          <p:nvPr>
            <p:ph type="sldNum" sz="quarter" idx="10"/>
          </p:nvPr>
        </p:nvSpPr>
        <p:spPr bwMode="auto">
          <a:xfrm>
            <a:off x="9385300" y="65262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387A9B-38F6-462C-8687-067934DF9654}" type="slidenum">
              <a:rPr lang="en-US" altLang="ru-RU"/>
              <a:pPr/>
              <a:t>48</a:t>
            </a:fld>
            <a:endParaRPr lang="en-US" altLang="ru-RU"/>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Box 11"/>
          <p:cNvSpPr txBox="1">
            <a:spLocks noChangeArrowheads="1"/>
          </p:cNvSpPr>
          <p:nvPr/>
        </p:nvSpPr>
        <p:spPr bwMode="auto">
          <a:xfrm>
            <a:off x="827088" y="3429000"/>
            <a:ext cx="107124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u-RU" sz="1600" b="1">
                <a:solidFill>
                  <a:srgbClr val="FFFFFF"/>
                </a:solidFill>
                <a:ea typeface="Droid Sans Fallback"/>
                <a:cs typeface="Droid Sans Fallback"/>
              </a:rPr>
              <a:t>Visit of Ambassador Extraordinary and Plenipotentiary of the Republic of Chile to the Russian Federation Mr. Rodrigo Jose Nieto Maturana with participation of representatives of the Federico Santa Maria Technical University (Valparaiso, Chile) representing a group of scientists and engineers interested in participating in the NICA</a:t>
            </a:r>
            <a:endParaRPr lang="ru-RU" altLang="ru-RU" sz="1600" b="1">
              <a:solidFill>
                <a:srgbClr val="FFFFFF"/>
              </a:solidFill>
              <a:ea typeface="Droid Sans Fallback"/>
              <a:cs typeface="Droid Sans Fallback"/>
            </a:endParaRPr>
          </a:p>
        </p:txBody>
      </p:sp>
      <p:sp>
        <p:nvSpPr>
          <p:cNvPr id="193539" name="TextBox 14"/>
          <p:cNvSpPr txBox="1">
            <a:spLocks noChangeArrowheads="1"/>
          </p:cNvSpPr>
          <p:nvPr/>
        </p:nvSpPr>
        <p:spPr bwMode="auto">
          <a:xfrm>
            <a:off x="227013" y="114300"/>
            <a:ext cx="83931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000" b="1">
                <a:solidFill>
                  <a:srgbClr val="FFFF00"/>
                </a:solidFill>
                <a:latin typeface="Calibri" panose="020F0502020204030204" pitchFamily="34" charset="0"/>
                <a:ea typeface="SimSun" panose="02010600030101010101" pitchFamily="2" charset="-122"/>
                <a:cs typeface="Calibri" panose="020F0502020204030204" pitchFamily="34" charset="0"/>
              </a:rPr>
              <a:t>Expanding cooperation horizons in Latin America</a:t>
            </a:r>
            <a:r>
              <a:rPr lang="en-US" altLang="ru-RU" sz="3000" i="1">
                <a:solidFill>
                  <a:srgbClr val="FFFF00"/>
                </a:solidFill>
                <a:latin typeface="Calibri" panose="020F0502020204030204" pitchFamily="34" charset="0"/>
                <a:ea typeface="SimSun" panose="02010600030101010101" pitchFamily="2" charset="-122"/>
                <a:cs typeface="Calibri" panose="020F0502020204030204" pitchFamily="34" charset="0"/>
              </a:rPr>
              <a:t>     </a:t>
            </a:r>
            <a:endParaRPr lang="ru-RU" altLang="ru-RU" sz="3000" i="1">
              <a:solidFill>
                <a:srgbClr val="FFFF00"/>
              </a:solidFill>
              <a:latin typeface="Calibri" panose="020F0502020204030204" pitchFamily="34" charset="0"/>
              <a:ea typeface="SimSun" panose="02010600030101010101" pitchFamily="2" charset="-122"/>
              <a:cs typeface="Calibri" panose="020F0502020204030204" pitchFamily="34" charset="0"/>
            </a:endParaRPr>
          </a:p>
        </p:txBody>
      </p:sp>
      <p:pic>
        <p:nvPicPr>
          <p:cNvPr id="193540" name="Рисунок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3913" y="4686300"/>
            <a:ext cx="9175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TextBox 25"/>
          <p:cNvSpPr txBox="1">
            <a:spLocks noChangeArrowheads="1"/>
          </p:cNvSpPr>
          <p:nvPr/>
        </p:nvSpPr>
        <p:spPr bwMode="auto">
          <a:xfrm>
            <a:off x="690563" y="5414963"/>
            <a:ext cx="1054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i="1">
                <a:solidFill>
                  <a:srgbClr val="FFFFFF"/>
                </a:solidFill>
                <a:ea typeface="Droid Sans Fallback"/>
                <a:cs typeface="Droid Sans Fallback"/>
              </a:rPr>
              <a:t>8 August</a:t>
            </a:r>
            <a:endParaRPr lang="ru-RU" altLang="ru-RU" sz="1600" b="1" i="1">
              <a:solidFill>
                <a:srgbClr val="FFFFFF"/>
              </a:solidFill>
              <a:ea typeface="Droid Sans Fallback"/>
              <a:cs typeface="Droid Sans Fallback"/>
            </a:endParaRPr>
          </a:p>
        </p:txBody>
      </p:sp>
      <p:pic>
        <p:nvPicPr>
          <p:cNvPr id="193542" name="Picture 2"/>
          <p:cNvPicPr>
            <a:picLocks noChangeAspect="1" noChangeArrowheads="1"/>
          </p:cNvPicPr>
          <p:nvPr/>
        </p:nvPicPr>
        <p:blipFill>
          <a:blip r:embed="rId4">
            <a:extLst>
              <a:ext uri="{28A0092B-C50C-407E-A947-70E740481C1C}">
                <a14:useLocalDpi xmlns:a14="http://schemas.microsoft.com/office/drawing/2010/main" val="0"/>
              </a:ext>
            </a:extLst>
          </a:blip>
          <a:srcRect t="21259" b="10316"/>
          <a:stretch>
            <a:fillRect/>
          </a:stretch>
        </p:blipFill>
        <p:spPr bwMode="auto">
          <a:xfrm>
            <a:off x="6169025" y="1263650"/>
            <a:ext cx="52689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1855788"/>
            <a:ext cx="87471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4"/>
          <p:cNvPicPr>
            <a:picLocks noChangeAspect="1" noChangeArrowheads="1"/>
          </p:cNvPicPr>
          <p:nvPr/>
        </p:nvPicPr>
        <p:blipFill>
          <a:blip r:embed="rId6">
            <a:extLst>
              <a:ext uri="{28A0092B-C50C-407E-A947-70E740481C1C}">
                <a14:useLocalDpi xmlns:a14="http://schemas.microsoft.com/office/drawing/2010/main" val="0"/>
              </a:ext>
            </a:extLst>
          </a:blip>
          <a:srcRect t="1096" b="13055"/>
          <a:stretch>
            <a:fillRect/>
          </a:stretch>
        </p:blipFill>
        <p:spPr bwMode="auto">
          <a:xfrm>
            <a:off x="2474913" y="1263650"/>
            <a:ext cx="3141662"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Прямоугольник 4"/>
          <p:cNvSpPr>
            <a:spLocks noChangeArrowheads="1"/>
          </p:cNvSpPr>
          <p:nvPr/>
        </p:nvSpPr>
        <p:spPr bwMode="auto">
          <a:xfrm>
            <a:off x="512763" y="636588"/>
            <a:ext cx="11244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solidFill>
                  <a:srgbClr val="FFFFFF"/>
                </a:solidFill>
                <a:ea typeface="Droid Sans Fallback"/>
                <a:cs typeface="Droid Sans Fallback"/>
              </a:rPr>
              <a:t>Visit of Ambassador Extraordinary and Plenipotentiary of the Republic of Argentina in the Russian Federation</a:t>
            </a:r>
            <a:br>
              <a:rPr lang="en-US" altLang="ru-RU" sz="1600">
                <a:solidFill>
                  <a:srgbClr val="FFFFFF"/>
                </a:solidFill>
                <a:ea typeface="Droid Sans Fallback"/>
                <a:cs typeface="Droid Sans Fallback"/>
              </a:rPr>
            </a:br>
            <a:r>
              <a:rPr lang="en-US" altLang="ru-RU" sz="1600">
                <a:solidFill>
                  <a:srgbClr val="FFFFFF"/>
                </a:solidFill>
                <a:ea typeface="Droid Sans Fallback"/>
                <a:cs typeface="Droid Sans Fallback"/>
              </a:rPr>
              <a:t>Mr. Ricardo Ernesto Lagorio</a:t>
            </a:r>
            <a:endParaRPr lang="ru-RU" altLang="ru-RU" sz="1600">
              <a:solidFill>
                <a:srgbClr val="FFFFFF"/>
              </a:solidFill>
              <a:ea typeface="Droid Sans Fallback"/>
              <a:cs typeface="Droid Sans Fallback"/>
            </a:endParaRPr>
          </a:p>
        </p:txBody>
      </p:sp>
      <p:sp>
        <p:nvSpPr>
          <p:cNvPr id="193546" name="TextBox 25"/>
          <p:cNvSpPr txBox="1">
            <a:spLocks noChangeArrowheads="1"/>
          </p:cNvSpPr>
          <p:nvPr/>
        </p:nvSpPr>
        <p:spPr bwMode="auto">
          <a:xfrm>
            <a:off x="596900" y="2573338"/>
            <a:ext cx="1397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i="1">
                <a:solidFill>
                  <a:srgbClr val="FFFFFF"/>
                </a:solidFill>
                <a:ea typeface="Droid Sans Fallback"/>
                <a:cs typeface="Droid Sans Fallback"/>
              </a:rPr>
              <a:t>27 February</a:t>
            </a:r>
            <a:endParaRPr lang="ru-RU" altLang="ru-RU" sz="1600" b="1" i="1">
              <a:solidFill>
                <a:srgbClr val="FFFFFF"/>
              </a:solidFill>
              <a:ea typeface="Droid Sans Fallback"/>
              <a:cs typeface="Droid Sans Fallback"/>
            </a:endParaRPr>
          </a:p>
        </p:txBody>
      </p:sp>
      <p:pic>
        <p:nvPicPr>
          <p:cNvPr id="1935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8850" y="4343400"/>
            <a:ext cx="33623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8" name="Picture 8"/>
          <p:cNvPicPr>
            <a:picLocks noChangeAspect="1" noChangeArrowheads="1"/>
          </p:cNvPicPr>
          <p:nvPr/>
        </p:nvPicPr>
        <p:blipFill>
          <a:blip r:embed="rId8">
            <a:extLst>
              <a:ext uri="{28A0092B-C50C-407E-A947-70E740481C1C}">
                <a14:useLocalDpi xmlns:a14="http://schemas.microsoft.com/office/drawing/2010/main" val="0"/>
              </a:ext>
            </a:extLst>
          </a:blip>
          <a:srcRect t="6602" b="27785"/>
          <a:stretch>
            <a:fillRect/>
          </a:stretch>
        </p:blipFill>
        <p:spPr bwMode="auto">
          <a:xfrm>
            <a:off x="6194425" y="4329113"/>
            <a:ext cx="52800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9" name="Номер слайда 1"/>
          <p:cNvSpPr>
            <a:spLocks noGrp="1"/>
          </p:cNvSpPr>
          <p:nvPr>
            <p:ph type="sldNum" sz="quarter" idx="10"/>
          </p:nvPr>
        </p:nvSpPr>
        <p:spPr bwMode="auto">
          <a:xfrm>
            <a:off x="9405938" y="65262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372E9E-7330-40AD-8F06-F6AF7DD2B30D}" type="slidenum">
              <a:rPr lang="en-US" altLang="ru-RU"/>
              <a:pPr/>
              <a:t>49</a:t>
            </a:fld>
            <a:endParaRPr lang="en-US" altLang="ru-RU"/>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301625" y="227013"/>
            <a:ext cx="11631613" cy="742950"/>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a:solidFill>
                <a:srgbClr val="FFFFFF"/>
              </a:solidFill>
            </a:endParaRPr>
          </a:p>
        </p:txBody>
      </p:sp>
      <p:sp>
        <p:nvSpPr>
          <p:cNvPr id="149507" name="Номер слайда 3"/>
          <p:cNvSpPr>
            <a:spLocks noGrp="1"/>
          </p:cNvSpPr>
          <p:nvPr>
            <p:ph type="sldNum" sz="quarter" idx="10"/>
          </p:nvPr>
        </p:nvSpPr>
        <p:spPr bwMode="auto">
          <a:xfrm>
            <a:off x="9339263" y="65262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D1B3CA-A6CB-477B-97F4-5EA3DB99E59F}" type="slidenum">
              <a:rPr lang="es-ES" altLang="ru-RU">
                <a:solidFill>
                  <a:srgbClr val="FFFFFF"/>
                </a:solidFill>
              </a:rPr>
              <a:pPr/>
              <a:t>5</a:t>
            </a:fld>
            <a:endParaRPr lang="es-ES" altLang="ru-RU">
              <a:solidFill>
                <a:srgbClr val="FFFFFF"/>
              </a:solidFill>
            </a:endParaRPr>
          </a:p>
        </p:txBody>
      </p:sp>
      <p:sp>
        <p:nvSpPr>
          <p:cNvPr id="5" name="TextBox 5"/>
          <p:cNvSpPr txBox="1">
            <a:spLocks noChangeArrowheads="1"/>
          </p:cNvSpPr>
          <p:nvPr/>
        </p:nvSpPr>
        <p:spPr bwMode="auto">
          <a:xfrm>
            <a:off x="798513" y="354013"/>
            <a:ext cx="10648950" cy="5540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3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Agenda of the </a:t>
            </a:r>
            <a:r>
              <a:rPr lang="en-US" altLang="ru-RU" sz="30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session </a:t>
            </a:r>
            <a:r>
              <a:rPr lang="en-US" altLang="ru-RU" sz="3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a:t>
            </a:r>
            <a:r>
              <a:rPr lang="en-US" altLang="ru-RU" sz="30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Committee of Plenipotentiaries (CP)  </a:t>
            </a:r>
            <a:endParaRPr lang="ru-RU" altLang="ru-RU" sz="3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Прямоугольник 1"/>
          <p:cNvSpPr/>
          <p:nvPr/>
        </p:nvSpPr>
        <p:spPr>
          <a:xfrm>
            <a:off x="395288" y="1343025"/>
            <a:ext cx="11550650" cy="5083175"/>
          </a:xfrm>
          <a:prstGeom prst="rect">
            <a:avLst/>
          </a:prstGeom>
          <a:noFill/>
        </p:spPr>
        <p:txBody>
          <a:bodyPr>
            <a:spAutoFit/>
          </a:bodyPr>
          <a:lstStyle/>
          <a:p>
            <a:pPr marL="342900" indent="-342900">
              <a:spcAft>
                <a:spcPts val="1400"/>
              </a:spcAft>
              <a:buFont typeface="Wingdings" panose="05000000000000000000" pitchFamily="2" charset="2"/>
              <a:buChar char="q"/>
              <a:defRPr/>
            </a:pP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JINR Director’s report </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(V. </a:t>
            </a:r>
            <a:r>
              <a:rPr lang="en-US" sz="2100" b="1" dirty="0" err="1">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Matveev</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endParaRPr lang="ru-RU"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spcAft>
                <a:spcPts val="1400"/>
              </a:spcAft>
              <a:buFont typeface="Wingdings" panose="05000000000000000000" pitchFamily="2" charset="2"/>
              <a:buChar char="q"/>
              <a:defRPr/>
            </a:pP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Execution of the JINR budget in 2017 </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(S. Dotsenko)</a:t>
            </a:r>
            <a:endParaRPr lang="ru-RU"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spcAft>
                <a:spcPts val="1400"/>
              </a:spcAft>
              <a:buFont typeface="Wingdings" panose="05000000000000000000" pitchFamily="2" charset="2"/>
              <a:buChar char="q"/>
              <a:defRPr/>
            </a:pP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Draft of the revised budget of JINR for 2018 </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(M. </a:t>
            </a:r>
            <a:r>
              <a:rPr lang="en-US" sz="2100" b="1" dirty="0" err="1">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Vasilyev</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endParaRPr lang="ru-RU"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spcAft>
                <a:spcPts val="1400"/>
              </a:spcAft>
              <a:buFont typeface="Wingdings" panose="05000000000000000000" pitchFamily="2" charset="2"/>
              <a:buChar char="q"/>
              <a:defRPr/>
            </a:pP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Results of the meeting of the JINR Finance Committee held on 23–24 March 2018 </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 </a:t>
            </a:r>
            <a:r>
              <a:rPr lang="en-US" sz="2100" b="1" dirty="0" err="1">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Khvedelidze</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endParaRPr lang="ru-RU"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spcAft>
                <a:spcPts val="1400"/>
              </a:spcAft>
              <a:buFont typeface="Wingdings" panose="05000000000000000000" pitchFamily="2" charset="2"/>
              <a:buChar char="q"/>
              <a:defRPr/>
            </a:pP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Proposals of the Finance Committee  for the selection of an organization for auditing the financial activities of JINR for the year 2017 </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 </a:t>
            </a:r>
            <a:r>
              <a:rPr lang="en-US" sz="2100" b="1" dirty="0" err="1">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Khvedelidze</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endParaRPr lang="ru-RU"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spcAft>
                <a:spcPts val="1400"/>
              </a:spcAft>
              <a:buFont typeface="Wingdings" panose="05000000000000000000" pitchFamily="2" charset="2"/>
              <a:buChar char="q"/>
              <a:defRPr/>
            </a:pP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JINR Supercomputer  “</a:t>
            </a:r>
            <a:r>
              <a:rPr lang="en-US" sz="21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Govorun</a:t>
            </a: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 state-of-the-art project for the development of                     JINR  basic facilities </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(V. </a:t>
            </a:r>
            <a:r>
              <a:rPr lang="en-US" sz="2100" b="1" dirty="0" err="1">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Korenkov</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endParaRPr lang="ru-RU"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spcAft>
                <a:spcPts val="1400"/>
              </a:spcAft>
              <a:buFont typeface="Wingdings" panose="05000000000000000000" pitchFamily="2" charset="2"/>
              <a:buChar char="q"/>
              <a:defRPr/>
            </a:pP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Current work for the development of the JINR strategic long-range plan </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(B. </a:t>
            </a:r>
            <a:r>
              <a:rPr lang="en-US" sz="2100" b="1" dirty="0" err="1">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Sharkov</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endParaRPr lang="ru-RU"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spcAft>
                <a:spcPts val="1400"/>
              </a:spcAft>
              <a:buFont typeface="Wingdings" panose="05000000000000000000" pitchFamily="2" charset="2"/>
              <a:buChar char="q"/>
              <a:defRPr/>
            </a:pP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Election to the membership of the JINR Scientific Council </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 </a:t>
            </a:r>
            <a:r>
              <a:rPr lang="en-US" sz="2100" b="1" dirty="0" err="1">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Sorin</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endParaRPr lang="ru-RU"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spcAft>
                <a:spcPts val="1400"/>
              </a:spcAft>
              <a:buFont typeface="Wingdings" panose="05000000000000000000" pitchFamily="2" charset="2"/>
              <a:buChar char="q"/>
              <a:defRPr/>
            </a:pPr>
            <a:r>
              <a:rPr lang="en-US" sz="21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Endorsement of the appointment to positions of JINR Vice-Directors </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(V. </a:t>
            </a:r>
            <a:r>
              <a:rPr lang="en-US" sz="2100" b="1" dirty="0" err="1">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Matveev</a:t>
            </a:r>
            <a:r>
              <a:rPr lang="en-US"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endParaRPr lang="ru-RU" sz="2100" b="1" dirty="0">
              <a:solidFill>
                <a:srgbClr val="FFCC66"/>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Box 1"/>
          <p:cNvSpPr txBox="1">
            <a:spLocks noChangeArrowheads="1"/>
          </p:cNvSpPr>
          <p:nvPr/>
        </p:nvSpPr>
        <p:spPr bwMode="auto">
          <a:xfrm>
            <a:off x="266700" y="138113"/>
            <a:ext cx="96535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b="1">
                <a:solidFill>
                  <a:srgbClr val="FFFF00"/>
                </a:solidFill>
                <a:ea typeface="Droid Sans Fallback"/>
                <a:cs typeface="Droid Sans Fallback"/>
              </a:rPr>
              <a:t>JINR Expertise for Member States and Partner Countries (JEMS)</a:t>
            </a:r>
          </a:p>
          <a:p>
            <a:r>
              <a:rPr lang="en-US" altLang="ru-RU" sz="2000">
                <a:solidFill>
                  <a:srgbClr val="CCECFF"/>
                </a:solidFill>
                <a:ea typeface="Droid Sans Fallback"/>
                <a:cs typeface="Droid Sans Fallback"/>
              </a:rPr>
              <a:t> 8 training international programmes since April 2017 </a:t>
            </a:r>
          </a:p>
          <a:p>
            <a:r>
              <a:rPr lang="en-US" altLang="ru-RU" sz="2000">
                <a:solidFill>
                  <a:srgbClr val="CCECFF"/>
                </a:solidFill>
                <a:ea typeface="Droid Sans Fallback"/>
                <a:cs typeface="Droid Sans Fallback"/>
              </a:rPr>
              <a:t>90+ participants from 20+ countries</a:t>
            </a:r>
            <a:endParaRPr lang="ru-RU" altLang="ru-RU" sz="2000">
              <a:solidFill>
                <a:srgbClr val="CCECFF"/>
              </a:solidFill>
              <a:ea typeface="Droid Sans Fallback"/>
              <a:cs typeface="Droid Sans Fallback"/>
            </a:endParaRPr>
          </a:p>
        </p:txBody>
      </p:sp>
      <p:sp>
        <p:nvSpPr>
          <p:cNvPr id="194563" name="AutoShape 4"/>
          <p:cNvSpPr>
            <a:spLocks noChangeAspect="1" noChangeArrowheads="1"/>
          </p:cNvSpPr>
          <p:nvPr/>
        </p:nvSpPr>
        <p:spPr bwMode="auto">
          <a:xfrm>
            <a:off x="15811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sz="1600">
              <a:solidFill>
                <a:srgbClr val="000000"/>
              </a:solidFill>
              <a:ea typeface="Droid Sans Fallback"/>
              <a:cs typeface="Droid Sans Fallback"/>
            </a:endParaRPr>
          </a:p>
        </p:txBody>
      </p:sp>
      <p:grpSp>
        <p:nvGrpSpPr>
          <p:cNvPr id="194564" name="Группа 1"/>
          <p:cNvGrpSpPr>
            <a:grpSpLocks/>
          </p:cNvGrpSpPr>
          <p:nvPr/>
        </p:nvGrpSpPr>
        <p:grpSpPr bwMode="auto">
          <a:xfrm>
            <a:off x="9715500" y="369888"/>
            <a:ext cx="2590800" cy="6502400"/>
            <a:chOff x="6944191" y="78815"/>
            <a:chExt cx="2338022" cy="5869059"/>
          </a:xfrm>
        </p:grpSpPr>
        <p:pic>
          <p:nvPicPr>
            <p:cNvPr id="194577" name="Рисунок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944191" y="362579"/>
              <a:ext cx="337860" cy="22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8" name="Рисунок 4"/>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948176" y="618296"/>
              <a:ext cx="337860" cy="21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9" name="Рисунок 5"/>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947832" y="857478"/>
              <a:ext cx="337860" cy="19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0" name="Рисунок 7"/>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9419" y="1073777"/>
              <a:ext cx="337860" cy="2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1" name="Рисунок 8"/>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954182" y="1323410"/>
              <a:ext cx="337860" cy="23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2" name="Рисунок 9"/>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6952285" y="1577805"/>
              <a:ext cx="337860" cy="2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3" name="Picture 2" descr="https://www.irishtimes.com/polopoly_fs/1.1321635.1362993758!/image/image.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8478" y="1810903"/>
              <a:ext cx="337860" cy="2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4" name="Рисунок 10"/>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6956425" y="2059870"/>
              <a:ext cx="337860" cy="20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5" name="Рисунок 11"/>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58013" y="2289534"/>
              <a:ext cx="337860" cy="21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6" name="Рисунок 12"/>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953249" y="2535058"/>
              <a:ext cx="337860" cy="22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7" name="Рисунок 13"/>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962775" y="2786279"/>
              <a:ext cx="337860" cy="22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8" name="Рисунок 14"/>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962775" y="3030225"/>
              <a:ext cx="337860" cy="21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9" name="Рисунок 15"/>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969125" y="3276413"/>
              <a:ext cx="337860" cy="23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0" name="Рисунок 19"/>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64019" y="3533723"/>
              <a:ext cx="337860" cy="2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1" name="Рисунок 20"/>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963397" y="3789444"/>
              <a:ext cx="337860" cy="2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2" name="Рисунок 21"/>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6964019" y="4028631"/>
              <a:ext cx="337860" cy="17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3" name="Рисунок 22"/>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6964019" y="4241881"/>
              <a:ext cx="337860" cy="20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4" name="Рисунок 23"/>
            <p:cNvPicPr>
              <a:picLocks/>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65263" y="4479960"/>
              <a:ext cx="337860" cy="20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5" name="Рисунок 24"/>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6964296" y="4716236"/>
              <a:ext cx="337860" cy="2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6" name="Рисунок 25"/>
            <p:cNvPicPr>
              <a:picLocks/>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59535" y="4948099"/>
              <a:ext cx="337860" cy="2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7" name="Рисунок 26"/>
            <p:cNvPicPr>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6957790" y="5206951"/>
              <a:ext cx="337860" cy="17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8" name="Рисунок 27"/>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6961742" y="5410861"/>
              <a:ext cx="337860" cy="2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9" name="TextBox 28"/>
            <p:cNvSpPr txBox="1">
              <a:spLocks noChangeArrowheads="1"/>
            </p:cNvSpPr>
            <p:nvPr/>
          </p:nvSpPr>
          <p:spPr bwMode="auto">
            <a:xfrm>
              <a:off x="7386159" y="78815"/>
              <a:ext cx="1896054" cy="586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ts val="2100"/>
                </a:lnSpc>
              </a:pPr>
              <a:endParaRPr lang="en-US" altLang="ru-RU" sz="1400">
                <a:solidFill>
                  <a:srgbClr val="CCECFF"/>
                </a:solidFill>
                <a:ea typeface="Droid Sans Fallback"/>
                <a:cs typeface="Droid Sans Fallback"/>
              </a:endParaRPr>
            </a:p>
            <a:p>
              <a:pPr>
                <a:lnSpc>
                  <a:spcPts val="2100"/>
                </a:lnSpc>
              </a:pPr>
              <a:r>
                <a:rPr lang="en-US" altLang="ru-RU" sz="1400">
                  <a:solidFill>
                    <a:srgbClr val="CCECFF"/>
                  </a:solidFill>
                  <a:ea typeface="Droid Sans Fallback"/>
                  <a:cs typeface="Droid Sans Fallback"/>
                </a:rPr>
                <a:t>Russia	        20</a:t>
              </a:r>
            </a:p>
            <a:p>
              <a:pPr>
                <a:lnSpc>
                  <a:spcPts val="2100"/>
                </a:lnSpc>
              </a:pPr>
              <a:r>
                <a:rPr lang="en-US" altLang="ru-RU" sz="1400">
                  <a:solidFill>
                    <a:srgbClr val="CCECFF"/>
                  </a:solidFill>
                  <a:ea typeface="Droid Sans Fallback"/>
                  <a:cs typeface="Droid Sans Fallback"/>
                </a:rPr>
                <a:t>South Africa       11	</a:t>
              </a:r>
            </a:p>
            <a:p>
              <a:pPr>
                <a:lnSpc>
                  <a:spcPts val="2100"/>
                </a:lnSpc>
              </a:pPr>
              <a:r>
                <a:rPr lang="en-US" altLang="ru-RU" sz="1400">
                  <a:solidFill>
                    <a:srgbClr val="CCECFF"/>
                  </a:solidFill>
                  <a:ea typeface="Droid Sans Fallback"/>
                  <a:cs typeface="Droid Sans Fallback"/>
                </a:rPr>
                <a:t>Vietnam	         7</a:t>
              </a:r>
            </a:p>
            <a:p>
              <a:pPr>
                <a:lnSpc>
                  <a:spcPts val="2100"/>
                </a:lnSpc>
              </a:pPr>
              <a:r>
                <a:rPr lang="en-US" altLang="ru-RU" sz="1400">
                  <a:solidFill>
                    <a:srgbClr val="CCECFF"/>
                  </a:solidFill>
                  <a:ea typeface="Droid Sans Fallback"/>
                  <a:cs typeface="Droid Sans Fallback"/>
                </a:rPr>
                <a:t>Serbia	         7</a:t>
              </a:r>
            </a:p>
            <a:p>
              <a:pPr>
                <a:lnSpc>
                  <a:spcPts val="2100"/>
                </a:lnSpc>
              </a:pPr>
              <a:r>
                <a:rPr lang="en-US" altLang="ru-RU" sz="1400">
                  <a:solidFill>
                    <a:srgbClr val="CCECFF"/>
                  </a:solidFill>
                  <a:ea typeface="Droid Sans Fallback"/>
                  <a:cs typeface="Droid Sans Fallback"/>
                </a:rPr>
                <a:t>Bulgaria	         6</a:t>
              </a:r>
            </a:p>
            <a:p>
              <a:pPr>
                <a:lnSpc>
                  <a:spcPts val="2100"/>
                </a:lnSpc>
              </a:pPr>
              <a:r>
                <a:rPr lang="en-US" altLang="ru-RU" sz="1400">
                  <a:solidFill>
                    <a:srgbClr val="CCECFF"/>
                  </a:solidFill>
                  <a:ea typeface="Droid Sans Fallback"/>
                  <a:cs typeface="Droid Sans Fallback"/>
                </a:rPr>
                <a:t>Hungary	         5         </a:t>
              </a:r>
            </a:p>
            <a:p>
              <a:pPr>
                <a:lnSpc>
                  <a:spcPts val="2100"/>
                </a:lnSpc>
              </a:pPr>
              <a:r>
                <a:rPr lang="en-US" altLang="ru-RU" sz="1400">
                  <a:solidFill>
                    <a:srgbClr val="CCECFF"/>
                  </a:solidFill>
                  <a:ea typeface="Droid Sans Fallback"/>
                  <a:cs typeface="Droid Sans Fallback"/>
                </a:rPr>
                <a:t>China	         4</a:t>
              </a:r>
            </a:p>
            <a:p>
              <a:pPr>
                <a:lnSpc>
                  <a:spcPts val="2100"/>
                </a:lnSpc>
              </a:pPr>
              <a:r>
                <a:rPr lang="en-US" altLang="ru-RU" sz="1400">
                  <a:solidFill>
                    <a:srgbClr val="CCECFF"/>
                  </a:solidFill>
                  <a:ea typeface="Droid Sans Fallback"/>
                  <a:cs typeface="Droid Sans Fallback"/>
                </a:rPr>
                <a:t>Egypt	         4</a:t>
              </a:r>
            </a:p>
            <a:p>
              <a:pPr>
                <a:lnSpc>
                  <a:spcPts val="2100"/>
                </a:lnSpc>
              </a:pPr>
              <a:r>
                <a:rPr lang="en-US" altLang="ru-RU" sz="1400">
                  <a:solidFill>
                    <a:srgbClr val="CCECFF"/>
                  </a:solidFill>
                  <a:ea typeface="Droid Sans Fallback"/>
                  <a:cs typeface="Droid Sans Fallback"/>
                </a:rPr>
                <a:t>Tunisia	         3</a:t>
              </a:r>
            </a:p>
            <a:p>
              <a:pPr>
                <a:lnSpc>
                  <a:spcPts val="2100"/>
                </a:lnSpc>
              </a:pPr>
              <a:r>
                <a:rPr lang="en-US" altLang="ru-RU" sz="1400">
                  <a:solidFill>
                    <a:srgbClr val="CCECFF"/>
                  </a:solidFill>
                  <a:ea typeface="Droid Sans Fallback"/>
                  <a:cs typeface="Droid Sans Fallback"/>
                </a:rPr>
                <a:t>Italy	         3</a:t>
              </a:r>
            </a:p>
            <a:p>
              <a:pPr>
                <a:lnSpc>
                  <a:spcPts val="2100"/>
                </a:lnSpc>
              </a:pPr>
              <a:r>
                <a:rPr lang="en-US" altLang="ru-RU" sz="1400">
                  <a:solidFill>
                    <a:srgbClr val="CCECFF"/>
                  </a:solidFill>
                  <a:ea typeface="Droid Sans Fallback"/>
                  <a:cs typeface="Droid Sans Fallback"/>
                </a:rPr>
                <a:t>South Korea        3</a:t>
              </a:r>
            </a:p>
            <a:p>
              <a:pPr>
                <a:lnSpc>
                  <a:spcPts val="2100"/>
                </a:lnSpc>
              </a:pPr>
              <a:r>
                <a:rPr lang="en-US" altLang="ru-RU" sz="1400">
                  <a:solidFill>
                    <a:srgbClr val="CCECFF"/>
                  </a:solidFill>
                  <a:ea typeface="Droid Sans Fallback"/>
                  <a:cs typeface="Droid Sans Fallback"/>
                </a:rPr>
                <a:t>Sri Lanka	         3</a:t>
              </a:r>
            </a:p>
            <a:p>
              <a:pPr>
                <a:lnSpc>
                  <a:spcPts val="2100"/>
                </a:lnSpc>
              </a:pPr>
              <a:r>
                <a:rPr lang="en-US" altLang="ru-RU" sz="1400">
                  <a:solidFill>
                    <a:srgbClr val="CCECFF"/>
                  </a:solidFill>
                  <a:ea typeface="Droid Sans Fallback"/>
                  <a:cs typeface="Droid Sans Fallback"/>
                </a:rPr>
                <a:t>Mongolia	         3</a:t>
              </a:r>
            </a:p>
            <a:p>
              <a:pPr>
                <a:lnSpc>
                  <a:spcPts val="2100"/>
                </a:lnSpc>
              </a:pPr>
              <a:r>
                <a:rPr lang="en-US" altLang="ru-RU" sz="1400">
                  <a:solidFill>
                    <a:srgbClr val="CCECFF"/>
                  </a:solidFill>
                  <a:ea typeface="Droid Sans Fallback"/>
                  <a:cs typeface="Droid Sans Fallback"/>
                </a:rPr>
                <a:t>Czech Republic  2</a:t>
              </a:r>
            </a:p>
            <a:p>
              <a:pPr>
                <a:lnSpc>
                  <a:spcPts val="2100"/>
                </a:lnSpc>
              </a:pPr>
              <a:r>
                <a:rPr lang="en-US" altLang="ru-RU" sz="1400">
                  <a:solidFill>
                    <a:srgbClr val="CCECFF"/>
                  </a:solidFill>
                  <a:ea typeface="Droid Sans Fallback"/>
                  <a:cs typeface="Droid Sans Fallback"/>
                </a:rPr>
                <a:t>Belarus	         2</a:t>
              </a:r>
            </a:p>
            <a:p>
              <a:pPr>
                <a:lnSpc>
                  <a:spcPts val="2100"/>
                </a:lnSpc>
              </a:pPr>
              <a:r>
                <a:rPr lang="en-US" altLang="ru-RU" sz="1400">
                  <a:solidFill>
                    <a:srgbClr val="CCECFF"/>
                  </a:solidFill>
                  <a:ea typeface="Droid Sans Fallback"/>
                  <a:cs typeface="Droid Sans Fallback"/>
                </a:rPr>
                <a:t>Botswana	         2</a:t>
              </a:r>
            </a:p>
            <a:p>
              <a:pPr>
                <a:lnSpc>
                  <a:spcPts val="2100"/>
                </a:lnSpc>
              </a:pPr>
              <a:r>
                <a:rPr lang="en-US" altLang="ru-RU" sz="1400">
                  <a:solidFill>
                    <a:srgbClr val="CCECFF"/>
                  </a:solidFill>
                  <a:ea typeface="Droid Sans Fallback"/>
                  <a:cs typeface="Droid Sans Fallback"/>
                </a:rPr>
                <a:t>Zambia	         1</a:t>
              </a:r>
            </a:p>
            <a:p>
              <a:pPr>
                <a:lnSpc>
                  <a:spcPts val="2100"/>
                </a:lnSpc>
              </a:pPr>
              <a:r>
                <a:rPr lang="en-US" altLang="ru-RU" sz="1400">
                  <a:solidFill>
                    <a:srgbClr val="CCECFF"/>
                  </a:solidFill>
                  <a:ea typeface="Droid Sans Fallback"/>
                  <a:cs typeface="Droid Sans Fallback"/>
                </a:rPr>
                <a:t>Oman	         1</a:t>
              </a:r>
            </a:p>
            <a:p>
              <a:pPr>
                <a:lnSpc>
                  <a:spcPts val="2100"/>
                </a:lnSpc>
              </a:pPr>
              <a:r>
                <a:rPr lang="en-US" altLang="ru-RU" sz="1400">
                  <a:solidFill>
                    <a:srgbClr val="CCECFF"/>
                  </a:solidFill>
                  <a:ea typeface="Droid Sans Fallback"/>
                  <a:cs typeface="Droid Sans Fallback"/>
                </a:rPr>
                <a:t>Germany	         1</a:t>
              </a:r>
            </a:p>
            <a:p>
              <a:pPr>
                <a:lnSpc>
                  <a:spcPts val="2100"/>
                </a:lnSpc>
              </a:pPr>
              <a:r>
                <a:rPr lang="en-US" altLang="ru-RU" sz="1400">
                  <a:solidFill>
                    <a:srgbClr val="CCECFF"/>
                  </a:solidFill>
                  <a:ea typeface="Droid Sans Fallback"/>
                  <a:cs typeface="Droid Sans Fallback"/>
                </a:rPr>
                <a:t>Lebanon	         1</a:t>
              </a:r>
            </a:p>
            <a:p>
              <a:pPr>
                <a:lnSpc>
                  <a:spcPts val="2100"/>
                </a:lnSpc>
              </a:pPr>
              <a:r>
                <a:rPr lang="en-US" altLang="ru-RU" sz="1400">
                  <a:solidFill>
                    <a:srgbClr val="CCECFF"/>
                  </a:solidFill>
                  <a:ea typeface="Droid Sans Fallback"/>
                  <a:cs typeface="Droid Sans Fallback"/>
                </a:rPr>
                <a:t>Moldavia	         1</a:t>
              </a:r>
            </a:p>
            <a:p>
              <a:pPr>
                <a:lnSpc>
                  <a:spcPts val="2100"/>
                </a:lnSpc>
              </a:pPr>
              <a:r>
                <a:rPr lang="en-US" altLang="ru-RU" sz="1400">
                  <a:solidFill>
                    <a:srgbClr val="CCECFF"/>
                  </a:solidFill>
                  <a:ea typeface="Droid Sans Fallback"/>
                  <a:cs typeface="Droid Sans Fallback"/>
                </a:rPr>
                <a:t>Cuba	         1</a:t>
              </a:r>
            </a:p>
            <a:p>
              <a:endParaRPr lang="ru-RU" altLang="ru-RU" sz="1400">
                <a:solidFill>
                  <a:srgbClr val="000000"/>
                </a:solidFill>
                <a:ea typeface="Droid Sans Fallback"/>
                <a:cs typeface="Droid Sans Fallback"/>
              </a:endParaRPr>
            </a:p>
          </p:txBody>
        </p:sp>
      </p:grpSp>
      <p:pic>
        <p:nvPicPr>
          <p:cNvPr id="194565" name="Рисунок 29"/>
          <p:cNvPicPr>
            <a:picLocks noChangeAspect="1"/>
          </p:cNvPicPr>
          <p:nvPr/>
        </p:nvPicPr>
        <p:blipFill>
          <a:blip r:embed="rId25">
            <a:extLst>
              <a:ext uri="{28A0092B-C50C-407E-A947-70E740481C1C}">
                <a14:useLocalDpi xmlns:a14="http://schemas.microsoft.com/office/drawing/2010/main" val="0"/>
              </a:ext>
            </a:extLst>
          </a:blip>
          <a:srcRect r="1376"/>
          <a:stretch>
            <a:fillRect/>
          </a:stretch>
        </p:blipFill>
        <p:spPr bwMode="auto">
          <a:xfrm>
            <a:off x="5767388" y="3390900"/>
            <a:ext cx="371951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Рисунок 30"/>
          <p:cNvPicPr>
            <a:picLocks noChangeAspect="1"/>
          </p:cNvPicPr>
          <p:nvPr/>
        </p:nvPicPr>
        <p:blipFill>
          <a:blip r:embed="rId26">
            <a:extLst>
              <a:ext uri="{28A0092B-C50C-407E-A947-70E740481C1C}">
                <a14:useLocalDpi xmlns:a14="http://schemas.microsoft.com/office/drawing/2010/main" val="0"/>
              </a:ext>
            </a:extLst>
          </a:blip>
          <a:srcRect t="11098" b="4646"/>
          <a:stretch>
            <a:fillRect/>
          </a:stretch>
        </p:blipFill>
        <p:spPr bwMode="auto">
          <a:xfrm>
            <a:off x="6359525" y="919163"/>
            <a:ext cx="31400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7" name="Рисунок 31743"/>
          <p:cNvPicPr>
            <a:picLocks noChangeAspect="1"/>
          </p:cNvPicPr>
          <p:nvPr/>
        </p:nvPicPr>
        <p:blipFill>
          <a:blip r:embed="rId27">
            <a:extLst>
              <a:ext uri="{28A0092B-C50C-407E-A947-70E740481C1C}">
                <a14:useLocalDpi xmlns:a14="http://schemas.microsoft.com/office/drawing/2010/main" val="0"/>
              </a:ext>
            </a:extLst>
          </a:blip>
          <a:srcRect t="24287" b="5585"/>
          <a:stretch>
            <a:fillRect/>
          </a:stretch>
        </p:blipFill>
        <p:spPr bwMode="auto">
          <a:xfrm>
            <a:off x="258763" y="2774950"/>
            <a:ext cx="5351462"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4287838" y="2441575"/>
            <a:ext cx="1765300" cy="277813"/>
          </a:xfrm>
          <a:prstGeom prst="rect">
            <a:avLst/>
          </a:prstGeom>
        </p:spPr>
        <p:txBody>
          <a:bodyPr wrap="none">
            <a:spAutoFit/>
          </a:bodyPr>
          <a:lstStyle/>
          <a:p>
            <a:pPr>
              <a:defRPr/>
            </a:pPr>
            <a:r>
              <a:rPr lang="ru-RU" altLang="ru-RU" sz="1200" dirty="0">
                <a:solidFill>
                  <a:srgbClr val="FFFF00"/>
                </a:solidFill>
                <a:effectLst>
                  <a:outerShdw blurRad="38100" dist="38100" dir="2700000" algn="tl">
                    <a:srgbClr val="000000">
                      <a:alpha val="43137"/>
                    </a:srgbClr>
                  </a:outerShdw>
                </a:effectLst>
                <a:ea typeface="SimSun" panose="02010600030101010101" pitchFamily="2" charset="-122"/>
                <a:cs typeface="+mn-cs"/>
              </a:rPr>
              <a:t>http://www.jinr.ru/JEMS</a:t>
            </a:r>
          </a:p>
        </p:txBody>
      </p:sp>
      <p:sp>
        <p:nvSpPr>
          <p:cNvPr id="194569" name="Прямоугольник 3"/>
          <p:cNvSpPr>
            <a:spLocks noChangeArrowheads="1"/>
          </p:cNvSpPr>
          <p:nvPr/>
        </p:nvSpPr>
        <p:spPr bwMode="auto">
          <a:xfrm>
            <a:off x="425450" y="1292225"/>
            <a:ext cx="50609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a:solidFill>
                  <a:srgbClr val="FFFFFF"/>
                </a:solidFill>
                <a:ea typeface="Droid Sans Fallback"/>
                <a:cs typeface="Droid Sans Fallback"/>
              </a:rPr>
              <a:t>Generic day-by-day JEMS Programme in Laboratories:</a:t>
            </a:r>
            <a:br>
              <a:rPr lang="en-US" altLang="ru-RU" sz="1400">
                <a:solidFill>
                  <a:srgbClr val="FFFFFF"/>
                </a:solidFill>
                <a:ea typeface="Droid Sans Fallback"/>
                <a:cs typeface="Droid Sans Fallback"/>
              </a:rPr>
            </a:br>
            <a:r>
              <a:rPr lang="en-US" altLang="ru-RU" sz="1400">
                <a:solidFill>
                  <a:srgbClr val="FFFFFF"/>
                </a:solidFill>
                <a:ea typeface="Droid Sans Fallback"/>
                <a:cs typeface="Droid Sans Fallback"/>
              </a:rPr>
              <a:t>Day 1. Heavy Ion Physics and Accelerator Technologies, </a:t>
            </a:r>
            <a:br>
              <a:rPr lang="en-US" altLang="ru-RU" sz="1400">
                <a:solidFill>
                  <a:srgbClr val="FFFFFF"/>
                </a:solidFill>
                <a:ea typeface="Droid Sans Fallback"/>
                <a:cs typeface="Droid Sans Fallback"/>
              </a:rPr>
            </a:br>
            <a:r>
              <a:rPr lang="en-US" altLang="ru-RU" sz="1400">
                <a:solidFill>
                  <a:srgbClr val="FFFFFF"/>
                </a:solidFill>
                <a:ea typeface="Droid Sans Fallback"/>
                <a:cs typeface="Droid Sans Fallback"/>
              </a:rPr>
              <a:t>Day 2. Neutron Applications and Nano-World; </a:t>
            </a:r>
            <a:br>
              <a:rPr lang="en-US" altLang="ru-RU" sz="1400">
                <a:solidFill>
                  <a:srgbClr val="FFFFFF"/>
                </a:solidFill>
                <a:ea typeface="Droid Sans Fallback"/>
                <a:cs typeface="Droid Sans Fallback"/>
              </a:rPr>
            </a:br>
            <a:r>
              <a:rPr lang="en-US" altLang="ru-RU" sz="1400">
                <a:solidFill>
                  <a:srgbClr val="FFFFFF"/>
                </a:solidFill>
                <a:ea typeface="Droid Sans Fallback"/>
                <a:cs typeface="Droid Sans Fallback"/>
              </a:rPr>
              <a:t>Day 3. Theory, Information, Education; </a:t>
            </a:r>
            <a:br>
              <a:rPr lang="en-US" altLang="ru-RU" sz="1400">
                <a:solidFill>
                  <a:srgbClr val="FFFFFF"/>
                </a:solidFill>
                <a:ea typeface="Droid Sans Fallback"/>
                <a:cs typeface="Droid Sans Fallback"/>
              </a:rPr>
            </a:br>
            <a:r>
              <a:rPr lang="en-US" altLang="ru-RU" sz="1400">
                <a:solidFill>
                  <a:srgbClr val="FFFFFF"/>
                </a:solidFill>
                <a:ea typeface="Droid Sans Fallback"/>
                <a:cs typeface="Droid Sans Fallback"/>
              </a:rPr>
              <a:t>Day 4. Life Sciences on the Earth and Space; </a:t>
            </a:r>
            <a:br>
              <a:rPr lang="en-US" altLang="ru-RU" sz="1400">
                <a:solidFill>
                  <a:srgbClr val="FFFFFF"/>
                </a:solidFill>
                <a:ea typeface="Droid Sans Fallback"/>
                <a:cs typeface="Droid Sans Fallback"/>
              </a:rPr>
            </a:br>
            <a:r>
              <a:rPr lang="en-US" altLang="ru-RU" sz="1400">
                <a:solidFill>
                  <a:srgbClr val="FFFFFF"/>
                </a:solidFill>
                <a:ea typeface="Droid Sans Fallback"/>
                <a:cs typeface="Droid Sans Fallback"/>
              </a:rPr>
              <a:t>Day 5. Neutrino. </a:t>
            </a:r>
            <a:endParaRPr lang="ru-RU" altLang="ru-RU" sz="1400">
              <a:solidFill>
                <a:srgbClr val="FFFFFF"/>
              </a:solidFill>
              <a:ea typeface="Droid Sans Fallback"/>
              <a:cs typeface="Droid Sans Fallback"/>
            </a:endParaRPr>
          </a:p>
        </p:txBody>
      </p:sp>
      <p:pic>
        <p:nvPicPr>
          <p:cNvPr id="194570" name="Picture 35"/>
          <p:cNvPicPr>
            <a:picLocks noChangeAspect="1" noChangeArrowheads="1"/>
          </p:cNvPicPr>
          <p:nvPr/>
        </p:nvPicPr>
        <p:blipFill>
          <a:blip r:embed="rId28">
            <a:extLst>
              <a:ext uri="{28A0092B-C50C-407E-A947-70E740481C1C}">
                <a14:useLocalDpi xmlns:a14="http://schemas.microsoft.com/office/drawing/2010/main" val="0"/>
              </a:ext>
            </a:extLst>
          </a:blip>
          <a:srcRect t="3281" b="11472"/>
          <a:stretch>
            <a:fillRect/>
          </a:stretch>
        </p:blipFill>
        <p:spPr bwMode="auto">
          <a:xfrm>
            <a:off x="6362700" y="5099050"/>
            <a:ext cx="30861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1" name="Рисунок 3"/>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2346325" y="5097463"/>
            <a:ext cx="190182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2" name="Picture 3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0188" y="5108575"/>
            <a:ext cx="19621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3" name="Picture 3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411663" y="5106988"/>
            <a:ext cx="177958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74" name="Номер слайда 1"/>
          <p:cNvSpPr>
            <a:spLocks noGrp="1"/>
          </p:cNvSpPr>
          <p:nvPr>
            <p:ph type="sldNum" sz="quarter" idx="10"/>
          </p:nvPr>
        </p:nvSpPr>
        <p:spPr bwMode="auto">
          <a:xfrm>
            <a:off x="9375775" y="65262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6803AA-654E-400A-948E-54E062017E35}" type="slidenum">
              <a:rPr lang="en-US" altLang="ru-RU"/>
              <a:pPr/>
              <a:t>50</a:t>
            </a:fld>
            <a:endParaRPr lang="en-US" altLang="ru-RU"/>
          </a:p>
        </p:txBody>
      </p:sp>
      <p:sp>
        <p:nvSpPr>
          <p:cNvPr id="194575" name="Прямоугольник 3"/>
          <p:cNvSpPr>
            <a:spLocks noChangeArrowheads="1"/>
          </p:cNvSpPr>
          <p:nvPr/>
        </p:nvSpPr>
        <p:spPr bwMode="auto">
          <a:xfrm>
            <a:off x="-566738" y="7496175"/>
            <a:ext cx="12192001" cy="247650"/>
          </a:xfrm>
          <a:prstGeom prst="rect">
            <a:avLst/>
          </a:prstGeom>
          <a:solidFill>
            <a:schemeClr val="tx1"/>
          </a:solidFill>
          <a:ln w="9525" algn="ctr">
            <a:solidFill>
              <a:schemeClr val="tx1"/>
            </a:solidFill>
            <a:round/>
            <a:headEnd/>
            <a:tailEnd/>
          </a:ln>
        </p:spPr>
        <p:txBody>
          <a:bodyP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100000"/>
              <a:buFont typeface="Times New Roman" panose="02020603050405020304" pitchFamily="18" charset="0"/>
              <a:buNone/>
            </a:pPr>
            <a:endParaRPr lang="ru-RU" altLang="ru-RU">
              <a:ea typeface="SimSun" panose="02010600030101010101" pitchFamily="2" charset="-122"/>
            </a:endParaRPr>
          </a:p>
        </p:txBody>
      </p:sp>
      <p:sp>
        <p:nvSpPr>
          <p:cNvPr id="194576" name="Прямоугольник 6"/>
          <p:cNvSpPr>
            <a:spLocks noChangeArrowheads="1"/>
          </p:cNvSpPr>
          <p:nvPr/>
        </p:nvSpPr>
        <p:spPr bwMode="auto">
          <a:xfrm>
            <a:off x="9766300" y="225425"/>
            <a:ext cx="2082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ts val="2100"/>
              </a:lnSpc>
            </a:pPr>
            <a:r>
              <a:rPr lang="en-US" altLang="ru-RU" b="1">
                <a:solidFill>
                  <a:srgbClr val="CCECFF"/>
                </a:solidFill>
              </a:rPr>
              <a:t>Participants from</a:t>
            </a:r>
            <a:endParaRPr lang="ru-RU" altLang="ru-RU" b="1">
              <a:solidFill>
                <a:srgbClr val="CCECFF"/>
              </a:solidFill>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Рисунок 3"/>
          <p:cNvPicPr>
            <a:picLocks noChangeAspect="1"/>
          </p:cNvPicPr>
          <p:nvPr/>
        </p:nvPicPr>
        <p:blipFill>
          <a:blip r:embed="rId3">
            <a:extLst>
              <a:ext uri="{28A0092B-C50C-407E-A947-70E740481C1C}">
                <a14:useLocalDpi xmlns:a14="http://schemas.microsoft.com/office/drawing/2010/main" val="0"/>
              </a:ext>
            </a:extLst>
          </a:blip>
          <a:srcRect t="11642"/>
          <a:stretch>
            <a:fillRect/>
          </a:stretch>
        </p:blipFill>
        <p:spPr bwMode="auto">
          <a:xfrm>
            <a:off x="5864225" y="1082675"/>
            <a:ext cx="593248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Прямоугольник 4"/>
          <p:cNvSpPr>
            <a:spLocks noChangeArrowheads="1"/>
          </p:cNvSpPr>
          <p:nvPr/>
        </p:nvSpPr>
        <p:spPr bwMode="auto">
          <a:xfrm>
            <a:off x="401638" y="174625"/>
            <a:ext cx="90027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000" b="1">
                <a:solidFill>
                  <a:srgbClr val="FFFF00"/>
                </a:solidFill>
                <a:latin typeface="Calibri" panose="020F0502020204030204" pitchFamily="34" charset="0"/>
              </a:rPr>
              <a:t>Group visits for high-school students and their teachers</a:t>
            </a:r>
          </a:p>
        </p:txBody>
      </p:sp>
      <p:sp>
        <p:nvSpPr>
          <p:cNvPr id="195588" name="Прямоугольник 5"/>
          <p:cNvSpPr>
            <a:spLocks noChangeArrowheads="1"/>
          </p:cNvSpPr>
          <p:nvPr/>
        </p:nvSpPr>
        <p:spPr bwMode="auto">
          <a:xfrm>
            <a:off x="439738" y="892175"/>
            <a:ext cx="5110162"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a:latin typeface="Calibri" panose="020F0502020204030204" pitchFamily="34" charset="0"/>
              </a:rPr>
              <a:t>High-school students accompanied by teachers are welcomed to visit JINR for a short-time period.</a:t>
            </a:r>
          </a:p>
          <a:p>
            <a:endParaRPr lang="en-US" altLang="ru-RU" sz="800">
              <a:latin typeface="Calibri" panose="020F0502020204030204" pitchFamily="34" charset="0"/>
            </a:endParaRPr>
          </a:p>
          <a:p>
            <a:r>
              <a:rPr lang="en-US" altLang="ru-RU" sz="1600">
                <a:latin typeface="Calibri" panose="020F0502020204030204" pitchFamily="34" charset="0"/>
              </a:rPr>
              <a:t>This programme is run on the basis of the largest international research centres – </a:t>
            </a:r>
            <a:r>
              <a:rPr lang="en-US" altLang="ru-RU" sz="1600" b="1">
                <a:latin typeface="Calibri" panose="020F0502020204030204" pitchFamily="34" charset="0"/>
              </a:rPr>
              <a:t>JINR</a:t>
            </a:r>
            <a:r>
              <a:rPr lang="en-US" altLang="ru-RU" sz="1600">
                <a:latin typeface="Calibri" panose="020F0502020204030204" pitchFamily="34" charset="0"/>
              </a:rPr>
              <a:t> and </a:t>
            </a:r>
            <a:r>
              <a:rPr lang="en-US" altLang="ru-RU" sz="1600" b="1">
                <a:latin typeface="Calibri" panose="020F0502020204030204" pitchFamily="34" charset="0"/>
              </a:rPr>
              <a:t>CERN</a:t>
            </a:r>
            <a:r>
              <a:rPr lang="en-US" altLang="ru-RU" sz="1600">
                <a:latin typeface="Calibri" panose="020F0502020204030204" pitchFamily="34" charset="0"/>
              </a:rPr>
              <a:t>.</a:t>
            </a:r>
          </a:p>
          <a:p>
            <a:endParaRPr lang="ru-RU" altLang="ru-RU" sz="1700">
              <a:latin typeface="Calibri" panose="020F0502020204030204" pitchFamily="34" charset="0"/>
            </a:endParaRPr>
          </a:p>
        </p:txBody>
      </p:sp>
      <p:sp>
        <p:nvSpPr>
          <p:cNvPr id="195589" name="Прямоугольник 6"/>
          <p:cNvSpPr>
            <a:spLocks noChangeArrowheads="1"/>
          </p:cNvSpPr>
          <p:nvPr/>
        </p:nvSpPr>
        <p:spPr bwMode="auto">
          <a:xfrm>
            <a:off x="431800" y="2159000"/>
            <a:ext cx="5094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600" b="1" i="1">
                <a:latin typeface="Calibri" panose="020F0502020204030204" pitchFamily="34" charset="0"/>
              </a:rPr>
              <a:t>The aim: To reduce the "distance" between School and Fundamental Science and popularise modern scientific knowledge among a wide audience</a:t>
            </a:r>
            <a:endParaRPr lang="ru-RU" altLang="ru-RU" sz="1600">
              <a:latin typeface="Calibri" panose="020F0502020204030204" pitchFamily="34" charset="0"/>
            </a:endParaRPr>
          </a:p>
        </p:txBody>
      </p:sp>
      <p:sp>
        <p:nvSpPr>
          <p:cNvPr id="195590" name="Прямоугольник 7"/>
          <p:cNvSpPr>
            <a:spLocks noChangeArrowheads="1"/>
          </p:cNvSpPr>
          <p:nvPr/>
        </p:nvSpPr>
        <p:spPr bwMode="auto">
          <a:xfrm>
            <a:off x="5811838" y="4610100"/>
            <a:ext cx="6057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u-RU" sz="1400">
                <a:solidFill>
                  <a:srgbClr val="FFFF00"/>
                </a:solidFill>
                <a:latin typeface="Calibri" panose="020F0502020204030204" pitchFamily="34" charset="0"/>
              </a:rPr>
              <a:t>17 high-school students accompanied by teachers from the HEMDA, the Centre for Science Education, Tel Aviv, Israel, arrived for at JINR for a three-day visit.</a:t>
            </a:r>
            <a:endParaRPr lang="ru-RU" altLang="ru-RU" sz="1400">
              <a:solidFill>
                <a:srgbClr val="FFFF00"/>
              </a:solidFill>
              <a:latin typeface="Calibri" panose="020F0502020204030204" pitchFamily="34" charset="0"/>
            </a:endParaRPr>
          </a:p>
        </p:txBody>
      </p:sp>
      <p:sp>
        <p:nvSpPr>
          <p:cNvPr id="9" name="Прямоугольник 8"/>
          <p:cNvSpPr/>
          <p:nvPr/>
        </p:nvSpPr>
        <p:spPr>
          <a:xfrm>
            <a:off x="5903913" y="1087438"/>
            <a:ext cx="5889625" cy="320675"/>
          </a:xfrm>
          <a:prstGeom prst="rect">
            <a:avLst/>
          </a:prstGeom>
          <a:solidFill>
            <a:schemeClr val="tx1">
              <a:lumMod val="50000"/>
              <a:lumOff val="50000"/>
              <a:alpha val="54000"/>
            </a:schemeClr>
          </a:solidFill>
        </p:spPr>
        <p:txBody>
          <a:bodyPr>
            <a:spAutoFit/>
          </a:bodyPr>
          <a:lstStyle/>
          <a:p>
            <a:pPr>
              <a:defRPr/>
            </a:pPr>
            <a:r>
              <a:rPr lang="en-US" sz="1500" b="1" dirty="0">
                <a:solidFill>
                  <a:srgbClr val="000099"/>
                </a:solidFill>
                <a:latin typeface="Calibri" panose="020F0502020204030204" pitchFamily="34" charset="0"/>
                <a:cs typeface="Calibri" panose="020F0502020204030204" pitchFamily="34" charset="0"/>
              </a:rPr>
              <a:t>Israeli high-school students @ JINR, April 2018</a:t>
            </a:r>
          </a:p>
        </p:txBody>
      </p:sp>
      <p:sp>
        <p:nvSpPr>
          <p:cNvPr id="195592" name="Прямоугольник 11"/>
          <p:cNvSpPr>
            <a:spLocks noChangeArrowheads="1"/>
          </p:cNvSpPr>
          <p:nvPr/>
        </p:nvSpPr>
        <p:spPr bwMode="auto">
          <a:xfrm>
            <a:off x="5854700" y="5308600"/>
            <a:ext cx="27384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a:solidFill>
                  <a:srgbClr val="FFFF00"/>
                </a:solidFill>
                <a:latin typeface="Calibri" panose="020F0502020204030204" pitchFamily="34" charset="0"/>
              </a:rPr>
              <a:t>The guests had an extensive excursion programme that included visits to JINR Laboratories and to the Museum of History of Science and Technology of JINR</a:t>
            </a:r>
            <a:endParaRPr lang="ru-RU" altLang="ru-RU" sz="1400">
              <a:solidFill>
                <a:srgbClr val="FFFF00"/>
              </a:solidFill>
              <a:latin typeface="Calibri" panose="020F0502020204030204" pitchFamily="34" charset="0"/>
            </a:endParaRPr>
          </a:p>
        </p:txBody>
      </p:sp>
      <p:sp>
        <p:nvSpPr>
          <p:cNvPr id="195593" name="Прямоугольник 13"/>
          <p:cNvSpPr>
            <a:spLocks noChangeArrowheads="1"/>
          </p:cNvSpPr>
          <p:nvPr/>
        </p:nvSpPr>
        <p:spPr bwMode="auto">
          <a:xfrm>
            <a:off x="8650288" y="5281613"/>
            <a:ext cx="34734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a:solidFill>
                  <a:srgbClr val="FFFF00"/>
                </a:solidFill>
                <a:latin typeface="Calibri" panose="020F0502020204030204" pitchFamily="34" charset="0"/>
              </a:rPr>
              <a:t>In addition to introductory lectures and visits to JINR basic facilities, the students practiced at the experimental equipment assembling  in frames of implementation of the project “Virtual Laboratory of Nuclear Fission”.</a:t>
            </a:r>
            <a:endParaRPr lang="ru-RU" altLang="ru-RU" sz="1400">
              <a:solidFill>
                <a:srgbClr val="FFFF00"/>
              </a:solidFill>
              <a:latin typeface="Calibri" panose="020F0502020204030204" pitchFamily="34" charset="0"/>
            </a:endParaRPr>
          </a:p>
        </p:txBody>
      </p:sp>
      <p:pic>
        <p:nvPicPr>
          <p:cNvPr id="15" name="Рисунок 14"/>
          <p:cNvPicPr>
            <a:picLocks noChangeAspect="1"/>
          </p:cNvPicPr>
          <p:nvPr/>
        </p:nvPicPr>
        <p:blipFill>
          <a:blip r:embed="rId4"/>
          <a:stretch>
            <a:fillRect/>
          </a:stretch>
        </p:blipFill>
        <p:spPr>
          <a:xfrm>
            <a:off x="611188" y="4176713"/>
            <a:ext cx="4527550" cy="2335212"/>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5"/>
          <a:stretch>
            <a:fillRect/>
          </a:stretch>
        </p:blipFill>
        <p:spPr>
          <a:xfrm>
            <a:off x="212725" y="3116263"/>
            <a:ext cx="1843088" cy="1422400"/>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rotWithShape="1">
          <a:blip r:embed="rId6"/>
          <a:srcRect t="20721" b="1800"/>
          <a:stretch/>
        </p:blipFill>
        <p:spPr>
          <a:xfrm>
            <a:off x="2776538" y="3003550"/>
            <a:ext cx="2767012" cy="1427163"/>
          </a:xfrm>
          <a:prstGeom prst="rect">
            <a:avLst/>
          </a:prstGeom>
          <a:ln>
            <a:noFill/>
          </a:ln>
          <a:effectLst>
            <a:outerShdw blurRad="292100" dist="139700" dir="2700000" algn="tl" rotWithShape="0">
              <a:srgbClr val="333333">
                <a:alpha val="65000"/>
              </a:srgbClr>
            </a:outerShdw>
          </a:effectLst>
        </p:spPr>
      </p:pic>
      <p:sp>
        <p:nvSpPr>
          <p:cNvPr id="195597" name="Номер слайда 1"/>
          <p:cNvSpPr>
            <a:spLocks noGrp="1"/>
          </p:cNvSpPr>
          <p:nvPr>
            <p:ph type="sldNum" sz="quarter" idx="10"/>
          </p:nvPr>
        </p:nvSpPr>
        <p:spPr bwMode="auto">
          <a:xfrm>
            <a:off x="9415463" y="65262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F93C92-D469-4299-8970-221635BAAEAB}" type="slidenum">
              <a:rPr lang="es-ES" altLang="ru-RU"/>
              <a:pPr/>
              <a:t>51</a:t>
            </a:fld>
            <a:endParaRPr lang="es-ES" altLang="ru-RU"/>
          </a:p>
        </p:txBody>
      </p:sp>
      <p:pic>
        <p:nvPicPr>
          <p:cNvPr id="195598" name="Рисунок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848975" y="195263"/>
            <a:ext cx="9604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Рисунок 4"/>
          <p:cNvPicPr>
            <a:picLocks noChangeAspect="1"/>
          </p:cNvPicPr>
          <p:nvPr/>
        </p:nvPicPr>
        <p:blipFill>
          <a:blip r:embed="rId3"/>
          <a:srcRect/>
          <a:stretch>
            <a:fillRect/>
          </a:stretch>
        </p:blipFill>
        <p:spPr bwMode="auto">
          <a:xfrm>
            <a:off x="271463" y="1552575"/>
            <a:ext cx="5802312" cy="3862388"/>
          </a:xfrm>
          <a:prstGeom prst="rect">
            <a:avLst/>
          </a:prstGeom>
          <a:ln>
            <a:noFill/>
          </a:ln>
          <a:effectLst>
            <a:outerShdw blurRad="292100" dist="139700" dir="2700000" algn="tl" rotWithShape="0">
              <a:srgbClr val="333333">
                <a:alpha val="65000"/>
              </a:srgbClr>
            </a:outerShdw>
          </a:effectLst>
          <a:extLst/>
        </p:spPr>
      </p:pic>
      <p:sp>
        <p:nvSpPr>
          <p:cNvPr id="196611" name="Прямоугольник 5"/>
          <p:cNvSpPr>
            <a:spLocks noChangeArrowheads="1"/>
          </p:cNvSpPr>
          <p:nvPr/>
        </p:nvSpPr>
        <p:spPr bwMode="auto">
          <a:xfrm>
            <a:off x="292100" y="188913"/>
            <a:ext cx="6342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600" b="1">
                <a:latin typeface="Calibri" panose="020F0502020204030204" pitchFamily="34" charset="0"/>
                <a:ea typeface="MS PGothic" panose="020B0600070205080204" pitchFamily="34" charset="-128"/>
                <a:cs typeface="Calibri" panose="020F0502020204030204" pitchFamily="34" charset="0"/>
              </a:rPr>
              <a:t>Honorary Fellow of the Royal Society of Chemistry</a:t>
            </a:r>
          </a:p>
        </p:txBody>
      </p:sp>
      <p:sp>
        <p:nvSpPr>
          <p:cNvPr id="196612" name="Прямоугольник 9"/>
          <p:cNvSpPr>
            <a:spLocks noChangeArrowheads="1"/>
          </p:cNvSpPr>
          <p:nvPr/>
        </p:nvSpPr>
        <p:spPr bwMode="auto">
          <a:xfrm>
            <a:off x="228600" y="5487988"/>
            <a:ext cx="609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b="1">
                <a:latin typeface="Calibri" panose="020F0502020204030204" pitchFamily="34" charset="0"/>
                <a:ea typeface="MS PGothic" panose="020B0600070205080204" pitchFamily="34" charset="-128"/>
                <a:cs typeface="Calibri" panose="020F0502020204030204" pitchFamily="34" charset="0"/>
              </a:rPr>
              <a:t>Closing of the UK-Russia Year of Science and Education</a:t>
            </a:r>
          </a:p>
          <a:p>
            <a:r>
              <a:rPr lang="en-US" altLang="ru-RU" sz="2000" b="1">
                <a:latin typeface="Calibri" panose="020F0502020204030204" pitchFamily="34" charset="0"/>
                <a:ea typeface="MS PGothic" panose="020B0600070205080204" pitchFamily="34" charset="-128"/>
                <a:cs typeface="Calibri" panose="020F0502020204030204" pitchFamily="34" charset="0"/>
              </a:rPr>
              <a:t>(13 March 2018, London, UK)</a:t>
            </a:r>
          </a:p>
        </p:txBody>
      </p:sp>
      <p:pic>
        <p:nvPicPr>
          <p:cNvPr id="155653" name="Рисунок 10"/>
          <p:cNvPicPr>
            <a:picLocks noChangeAspect="1"/>
          </p:cNvPicPr>
          <p:nvPr/>
        </p:nvPicPr>
        <p:blipFill>
          <a:blip r:embed="rId4"/>
          <a:srcRect/>
          <a:stretch>
            <a:fillRect/>
          </a:stretch>
        </p:blipFill>
        <p:spPr bwMode="auto">
          <a:xfrm>
            <a:off x="6680200" y="1552575"/>
            <a:ext cx="5000625" cy="3873500"/>
          </a:xfrm>
          <a:prstGeom prst="rect">
            <a:avLst/>
          </a:prstGeom>
          <a:ln>
            <a:noFill/>
          </a:ln>
          <a:effectLst>
            <a:outerShdw blurRad="292100" dist="139700" dir="2700000" algn="tl" rotWithShape="0">
              <a:srgbClr val="333333">
                <a:alpha val="65000"/>
              </a:srgbClr>
            </a:outerShdw>
          </a:effectLst>
          <a:extLst/>
        </p:spPr>
      </p:pic>
      <p:sp>
        <p:nvSpPr>
          <p:cNvPr id="196614" name="Прямоугольник 11"/>
          <p:cNvSpPr>
            <a:spLocks noChangeArrowheads="1"/>
          </p:cNvSpPr>
          <p:nvPr/>
        </p:nvSpPr>
        <p:spPr bwMode="auto">
          <a:xfrm>
            <a:off x="6677025" y="6164263"/>
            <a:ext cx="372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000" b="1">
                <a:latin typeface="Calibri" panose="020F0502020204030204" pitchFamily="34" charset="0"/>
                <a:ea typeface="MS PGothic" panose="020B0600070205080204" pitchFamily="34" charset="-128"/>
                <a:cs typeface="Calibri" panose="020F0502020204030204" pitchFamily="34" charset="0"/>
              </a:rPr>
              <a:t>(30 March 2018, Moscow, Russia)</a:t>
            </a:r>
          </a:p>
        </p:txBody>
      </p:sp>
      <p:sp>
        <p:nvSpPr>
          <p:cNvPr id="196615" name="TextBox 12"/>
          <p:cNvSpPr txBox="1">
            <a:spLocks noChangeArrowheads="1"/>
          </p:cNvSpPr>
          <p:nvPr/>
        </p:nvSpPr>
        <p:spPr bwMode="auto">
          <a:xfrm>
            <a:off x="6664325" y="5497513"/>
            <a:ext cx="47942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u-RU" sz="2000" b="1">
                <a:latin typeface="Calibri" panose="020F0502020204030204" pitchFamily="34" charset="0"/>
                <a:ea typeface="MS PGothic" panose="020B0600070205080204" pitchFamily="34" charset="-128"/>
                <a:cs typeface="Calibri" panose="020F0502020204030204" pitchFamily="34" charset="0"/>
              </a:rPr>
              <a:t>Laureates: </a:t>
            </a:r>
            <a:r>
              <a:rPr lang="en-US" altLang="ru-RU" sz="2000" b="1">
                <a:solidFill>
                  <a:srgbClr val="FFFF00"/>
                </a:solidFill>
                <a:latin typeface="Calibri" panose="020F0502020204030204" pitchFamily="34" charset="0"/>
                <a:ea typeface="MS PGothic" panose="020B0600070205080204" pitchFamily="34" charset="-128"/>
                <a:cs typeface="Calibri" panose="020F0502020204030204" pitchFamily="34" charset="0"/>
              </a:rPr>
              <a:t>Yu. Oganessian and B. Jonson</a:t>
            </a:r>
            <a:br>
              <a:rPr lang="en-US" altLang="ru-RU" sz="2000" b="1">
                <a:solidFill>
                  <a:srgbClr val="FFFF00"/>
                </a:solidFill>
                <a:latin typeface="Calibri" panose="020F0502020204030204" pitchFamily="34" charset="0"/>
                <a:ea typeface="MS PGothic" panose="020B0600070205080204" pitchFamily="34" charset="-128"/>
                <a:cs typeface="Calibri" panose="020F0502020204030204" pitchFamily="34" charset="0"/>
              </a:rPr>
            </a:br>
            <a:r>
              <a:rPr lang="en-US" altLang="ru-RU" sz="2000" b="1">
                <a:latin typeface="Calibri" panose="020F0502020204030204" pitchFamily="34" charset="0"/>
                <a:ea typeface="MS PGothic" panose="020B0600070205080204" pitchFamily="34" charset="-128"/>
                <a:cs typeface="Calibri" panose="020F0502020204030204" pitchFamily="34" charset="0"/>
              </a:rPr>
              <a:t>Annual Joint RAS Meeting</a:t>
            </a:r>
            <a:endParaRPr lang="ru-RU" altLang="ru-RU" sz="2000" b="1">
              <a:latin typeface="Calibri" panose="020F0502020204030204" pitchFamily="34" charset="0"/>
              <a:ea typeface="MS PGothic" panose="020B0600070205080204" pitchFamily="34" charset="-128"/>
              <a:cs typeface="Calibri" panose="020F0502020204030204" pitchFamily="34" charset="0"/>
            </a:endParaRPr>
          </a:p>
        </p:txBody>
      </p:sp>
      <p:sp>
        <p:nvSpPr>
          <p:cNvPr id="196616" name="Прямоугольник 13"/>
          <p:cNvSpPr>
            <a:spLocks noChangeArrowheads="1"/>
          </p:cNvSpPr>
          <p:nvPr/>
        </p:nvSpPr>
        <p:spPr bwMode="auto">
          <a:xfrm>
            <a:off x="6575425" y="211138"/>
            <a:ext cx="555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3600" b="1">
                <a:latin typeface="Calibri" panose="020F0502020204030204" pitchFamily="34" charset="0"/>
                <a:ea typeface="MS PGothic" panose="020B0600070205080204" pitchFamily="34" charset="-128"/>
                <a:cs typeface="Calibri" panose="020F0502020204030204" pitchFamily="34" charset="0"/>
              </a:rPr>
              <a:t>The Lomonosov Gold Medal</a:t>
            </a:r>
            <a:endParaRPr lang="ru-RU" altLang="ru-RU" sz="3600" b="1">
              <a:latin typeface="Calibri" panose="020F0502020204030204" pitchFamily="34" charset="0"/>
              <a:ea typeface="MS PGothic" panose="020B0600070205080204" pitchFamily="34" charset="-128"/>
              <a:cs typeface="Calibri" panose="020F0502020204030204" pitchFamily="34" charset="0"/>
            </a:endParaRPr>
          </a:p>
          <a:p>
            <a:r>
              <a:rPr lang="en-US" altLang="ru-RU" sz="3600" b="1">
                <a:latin typeface="Calibri" panose="020F0502020204030204" pitchFamily="34" charset="0"/>
                <a:ea typeface="MS PGothic" panose="020B0600070205080204" pitchFamily="34" charset="-128"/>
                <a:cs typeface="Calibri" panose="020F0502020204030204" pitchFamily="34" charset="0"/>
              </a:rPr>
              <a:t>(the highest prize of RAS)</a:t>
            </a:r>
          </a:p>
        </p:txBody>
      </p:sp>
      <p:pic>
        <p:nvPicPr>
          <p:cNvPr id="9" name="Рисунок 8"/>
          <p:cNvPicPr>
            <a:picLocks noChangeAspect="1"/>
          </p:cNvPicPr>
          <p:nvPr/>
        </p:nvPicPr>
        <p:blipFill>
          <a:blip r:embed="rId5"/>
          <a:srcRect/>
          <a:stretch>
            <a:fillRect/>
          </a:stretch>
        </p:blipFill>
        <p:spPr bwMode="auto">
          <a:xfrm>
            <a:off x="10828338" y="1446213"/>
            <a:ext cx="1146175" cy="1147762"/>
          </a:xfrm>
          <a:prstGeom prst="rect">
            <a:avLst/>
          </a:prstGeom>
          <a:ln>
            <a:noFill/>
          </a:ln>
          <a:effectLst>
            <a:outerShdw blurRad="292100" dist="139700" dir="2700000" algn="tl" rotWithShape="0">
              <a:srgbClr val="333333">
                <a:alpha val="65000"/>
              </a:srgbClr>
            </a:outerShdw>
          </a:effectLst>
          <a:extLst/>
        </p:spPr>
      </p:pic>
      <p:sp>
        <p:nvSpPr>
          <p:cNvPr id="196618" name="Номер слайда 1"/>
          <p:cNvSpPr>
            <a:spLocks noGrp="1"/>
          </p:cNvSpPr>
          <p:nvPr>
            <p:ph type="sldNum" sz="quarter" idx="10"/>
          </p:nvPr>
        </p:nvSpPr>
        <p:spPr bwMode="auto">
          <a:xfrm>
            <a:off x="9410700" y="65135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754C80-703B-4823-921F-A6B367F10138}" type="slidenum">
              <a:rPr lang="es-ES" altLang="ru-RU"/>
              <a:pPr/>
              <a:t>52</a:t>
            </a:fld>
            <a:endParaRPr lang="es-ES" altLang="ru-RU"/>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a:blip r:embed="rId3"/>
          <a:stretch>
            <a:fillRect/>
          </a:stretch>
        </p:blipFill>
        <p:spPr>
          <a:xfrm>
            <a:off x="493713" y="1109663"/>
            <a:ext cx="4841875" cy="3295650"/>
          </a:xfrm>
          <a:effectLst>
            <a:outerShdw blurRad="292100" dist="139700" dir="2700000" algn="tl" rotWithShape="0">
              <a:srgbClr val="333333">
                <a:alpha val="65000"/>
              </a:srgbClr>
            </a:outerShdw>
          </a:effectLst>
        </p:spPr>
      </p:pic>
      <p:sp>
        <p:nvSpPr>
          <p:cNvPr id="197635" name="Прямоугольник 2"/>
          <p:cNvSpPr>
            <a:spLocks noChangeArrowheads="1"/>
          </p:cNvSpPr>
          <p:nvPr/>
        </p:nvSpPr>
        <p:spPr bwMode="auto">
          <a:xfrm>
            <a:off x="366713" y="4605338"/>
            <a:ext cx="52943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b="1">
                <a:solidFill>
                  <a:srgbClr val="FFFF00"/>
                </a:solidFill>
              </a:rPr>
              <a:t>On 27 June 2018, </a:t>
            </a:r>
            <a:r>
              <a:rPr lang="en-US" altLang="ru-RU" sz="1400"/>
              <a:t>a festive ceremony of presenting high state awards was held in the Kremlin.</a:t>
            </a:r>
          </a:p>
          <a:p>
            <a:endParaRPr lang="en-US" altLang="ru-RU" sz="1000"/>
          </a:p>
          <a:p>
            <a:r>
              <a:rPr lang="en-US" altLang="ru-RU" sz="1400"/>
              <a:t>At the ceremony, President of the Russian Federation V.V. Putin presented the </a:t>
            </a:r>
            <a:r>
              <a:rPr lang="en-US" altLang="ru-RU" sz="1400" b="1">
                <a:solidFill>
                  <a:srgbClr val="FFFF00"/>
                </a:solidFill>
              </a:rPr>
              <a:t>Order “For Merit to the Fatherland”,</a:t>
            </a:r>
            <a:r>
              <a:rPr lang="ru-RU" altLang="ru-RU" sz="1400" b="1">
                <a:solidFill>
                  <a:srgbClr val="FFFF00"/>
                </a:solidFill>
              </a:rPr>
              <a:t> </a:t>
            </a:r>
            <a:r>
              <a:rPr lang="en-US" altLang="ru-RU" sz="1400" b="1">
                <a:solidFill>
                  <a:srgbClr val="FFFF00"/>
                </a:solidFill>
              </a:rPr>
              <a:t>3rd degree, </a:t>
            </a:r>
            <a:r>
              <a:rPr lang="en-US" altLang="ru-RU" sz="1400"/>
              <a:t>to Director of JINR Academician V.A. Matveev for his significant contribution to the development of science and education, training of qualified specialists and for his long-term conscientious work. </a:t>
            </a:r>
            <a:endParaRPr lang="ru-RU" altLang="ru-RU" sz="1400"/>
          </a:p>
        </p:txBody>
      </p:sp>
      <p:sp>
        <p:nvSpPr>
          <p:cNvPr id="197636" name="Прямоугольник 4"/>
          <p:cNvSpPr>
            <a:spLocks noChangeArrowheads="1"/>
          </p:cNvSpPr>
          <p:nvPr/>
        </p:nvSpPr>
        <p:spPr bwMode="auto">
          <a:xfrm>
            <a:off x="4129088" y="4198938"/>
            <a:ext cx="1244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000" i="1">
                <a:solidFill>
                  <a:schemeClr val="bg1"/>
                </a:solidFill>
              </a:rPr>
              <a:t>Photo © kremlin.ru</a:t>
            </a:r>
            <a:endParaRPr lang="ru-RU" altLang="ru-RU" sz="1000" i="1">
              <a:solidFill>
                <a:schemeClr val="bg1"/>
              </a:solidFill>
            </a:endParaRPr>
          </a:p>
        </p:txBody>
      </p:sp>
      <p:sp>
        <p:nvSpPr>
          <p:cNvPr id="197637" name="Прямоугольник 6"/>
          <p:cNvSpPr>
            <a:spLocks noChangeArrowheads="1"/>
          </p:cNvSpPr>
          <p:nvPr/>
        </p:nvSpPr>
        <p:spPr bwMode="auto">
          <a:xfrm>
            <a:off x="409575" y="136525"/>
            <a:ext cx="5257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600" b="1">
                <a:solidFill>
                  <a:srgbClr val="FFFF00"/>
                </a:solidFill>
                <a:latin typeface="Calibri" panose="020F0502020204030204" pitchFamily="34" charset="0"/>
              </a:rPr>
              <a:t>A festive ceremony of presenting high state awards</a:t>
            </a:r>
          </a:p>
        </p:txBody>
      </p:sp>
      <p:pic>
        <p:nvPicPr>
          <p:cNvPr id="197638" name="Рисунок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66463" y="92075"/>
            <a:ext cx="101441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Прямоугольник 1"/>
          <p:cNvSpPr>
            <a:spLocks noChangeArrowheads="1"/>
          </p:cNvSpPr>
          <p:nvPr/>
        </p:nvSpPr>
        <p:spPr bwMode="auto">
          <a:xfrm>
            <a:off x="6284913" y="5048250"/>
            <a:ext cx="5283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a:t>On 18 June 2018, Prime Minister of RF Dmitry Medvedev signed the order due to which Deputy Minister of Science and Education of the Russian Federation </a:t>
            </a:r>
            <a:r>
              <a:rPr lang="en-US" altLang="ru-RU" sz="1400" b="1">
                <a:solidFill>
                  <a:srgbClr val="FFFF00"/>
                </a:solidFill>
              </a:rPr>
              <a:t>Grigory Trubnikov </a:t>
            </a:r>
            <a:r>
              <a:rPr lang="en-US" altLang="ru-RU" sz="1400"/>
              <a:t>is appointed as the First Deputy Minister. The document is published on the web-site of the Russian Government.</a:t>
            </a:r>
            <a:endParaRPr lang="ru-RU" altLang="ru-RU" sz="1400"/>
          </a:p>
        </p:txBody>
      </p:sp>
      <p:sp>
        <p:nvSpPr>
          <p:cNvPr id="197640" name="Прямоугольник 5"/>
          <p:cNvSpPr>
            <a:spLocks noChangeArrowheads="1"/>
          </p:cNvSpPr>
          <p:nvPr/>
        </p:nvSpPr>
        <p:spPr bwMode="auto">
          <a:xfrm>
            <a:off x="6275388" y="134938"/>
            <a:ext cx="48450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600" b="1">
                <a:solidFill>
                  <a:srgbClr val="FFFF00"/>
                </a:solidFill>
                <a:latin typeface="Calibri" panose="020F0502020204030204" pitchFamily="34" charset="0"/>
              </a:rPr>
              <a:t>Appointment of the First Deputy Minister of Science and</a:t>
            </a:r>
            <a:br>
              <a:rPr lang="en-US" altLang="ru-RU" sz="2600" b="1">
                <a:solidFill>
                  <a:srgbClr val="FFFF00"/>
                </a:solidFill>
                <a:latin typeface="Calibri" panose="020F0502020204030204" pitchFamily="34" charset="0"/>
              </a:rPr>
            </a:br>
            <a:r>
              <a:rPr lang="en-US" altLang="ru-RU" sz="2600" b="1">
                <a:solidFill>
                  <a:srgbClr val="FFFF00"/>
                </a:solidFill>
                <a:latin typeface="Calibri" panose="020F0502020204030204" pitchFamily="34" charset="0"/>
              </a:rPr>
              <a:t>Higher Education</a:t>
            </a:r>
          </a:p>
        </p:txBody>
      </p:sp>
      <p:pic>
        <p:nvPicPr>
          <p:cNvPr id="8" name="Рисунок 7"/>
          <p:cNvPicPr>
            <a:picLocks noChangeAspect="1"/>
          </p:cNvPicPr>
          <p:nvPr/>
        </p:nvPicPr>
        <p:blipFill rotWithShape="1">
          <a:blip r:embed="rId5"/>
          <a:srcRect l="2331" r="324"/>
          <a:stretch/>
        </p:blipFill>
        <p:spPr>
          <a:xfrm>
            <a:off x="6396038" y="1657350"/>
            <a:ext cx="5008562" cy="3305175"/>
          </a:xfrm>
          <a:prstGeom prst="rect">
            <a:avLst/>
          </a:prstGeom>
          <a:ln>
            <a:noFill/>
          </a:ln>
          <a:effectLst>
            <a:outerShdw blurRad="292100" dist="139700" dir="2700000" algn="tl" rotWithShape="0">
              <a:srgbClr val="333333">
                <a:alpha val="65000"/>
              </a:srgbClr>
            </a:outerShdw>
          </a:effectLst>
        </p:spPr>
      </p:pic>
      <p:sp>
        <p:nvSpPr>
          <p:cNvPr id="197642" name="Номер слайда 1"/>
          <p:cNvSpPr>
            <a:spLocks noGrp="1"/>
          </p:cNvSpPr>
          <p:nvPr>
            <p:ph type="sldNum" sz="quarter" idx="10"/>
          </p:nvPr>
        </p:nvSpPr>
        <p:spPr bwMode="auto">
          <a:xfrm>
            <a:off x="941070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6CCC92-0CCA-4144-9D12-B47D08F63E50}" type="slidenum">
              <a:rPr lang="es-ES" altLang="ru-RU"/>
              <a:pPr/>
              <a:t>53</a:t>
            </a:fld>
            <a:endParaRPr lang="es-ES" altLang="ru-RU"/>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F6000"/>
        </a:solidFill>
        <a:effectLst/>
      </p:bgPr>
    </p:bg>
    <p:spTree>
      <p:nvGrpSpPr>
        <p:cNvPr id="1" name=""/>
        <p:cNvGrpSpPr/>
        <p:nvPr/>
      </p:nvGrpSpPr>
      <p:grpSpPr>
        <a:xfrm>
          <a:off x="0" y="0"/>
          <a:ext cx="0" cy="0"/>
          <a:chOff x="0" y="0"/>
          <a:chExt cx="0" cy="0"/>
        </a:xfrm>
      </p:grpSpPr>
      <p:pic>
        <p:nvPicPr>
          <p:cNvPr id="198658" name="Picture 1" descr="D:\Users\User\Pictures\Рисунок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198659" name="Номер слайда 3"/>
          <p:cNvSpPr>
            <a:spLocks noGrp="1"/>
          </p:cNvSpPr>
          <p:nvPr>
            <p:ph type="sldNum" sz="quarter" idx="12"/>
          </p:nvPr>
        </p:nvSpPr>
        <p:spPr bwMode="auto">
          <a:xfrm flipH="1">
            <a:off x="14903450" y="5227638"/>
            <a:ext cx="1282700" cy="376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defTabSz="847725">
              <a:defRPr>
                <a:solidFill>
                  <a:schemeClr val="tx1"/>
                </a:solidFill>
                <a:latin typeface="Arial" panose="020B0604020202020204" pitchFamily="34" charset="0"/>
                <a:cs typeface="Arial" panose="020B0604020202020204" pitchFamily="34" charset="0"/>
              </a:defRPr>
            </a:lvl1pPr>
            <a:lvl2pPr marL="742950" indent="-285750" defTabSz="847725">
              <a:defRPr>
                <a:solidFill>
                  <a:schemeClr val="tx1"/>
                </a:solidFill>
                <a:latin typeface="Arial" panose="020B0604020202020204" pitchFamily="34" charset="0"/>
                <a:cs typeface="Arial" panose="020B0604020202020204" pitchFamily="34" charset="0"/>
              </a:defRPr>
            </a:lvl2pPr>
            <a:lvl3pPr marL="1143000" indent="-228600" defTabSz="847725">
              <a:defRPr>
                <a:solidFill>
                  <a:schemeClr val="tx1"/>
                </a:solidFill>
                <a:latin typeface="Arial" panose="020B0604020202020204" pitchFamily="34" charset="0"/>
                <a:cs typeface="Arial" panose="020B0604020202020204" pitchFamily="34" charset="0"/>
              </a:defRPr>
            </a:lvl3pPr>
            <a:lvl4pPr marL="1600200" indent="-228600" defTabSz="847725">
              <a:defRPr>
                <a:solidFill>
                  <a:schemeClr val="tx1"/>
                </a:solidFill>
                <a:latin typeface="Arial" panose="020B0604020202020204" pitchFamily="34" charset="0"/>
                <a:cs typeface="Arial" panose="020B0604020202020204" pitchFamily="34" charset="0"/>
              </a:defRPr>
            </a:lvl4pPr>
            <a:lvl5pPr marL="2057400" indent="-228600" defTabSz="847725">
              <a:defRPr>
                <a:solidFill>
                  <a:schemeClr val="tx1"/>
                </a:solidFill>
                <a:latin typeface="Arial" panose="020B0604020202020204" pitchFamily="34" charset="0"/>
                <a:cs typeface="Arial" panose="020B0604020202020204" pitchFamily="34" charset="0"/>
              </a:defRPr>
            </a:lvl5pPr>
            <a:lvl6pPr marL="2514600" indent="-228600" defTabSz="8477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477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477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477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endParaRPr lang="ru-RU" altLang="ru-RU" sz="1700">
              <a:solidFill>
                <a:srgbClr val="800000"/>
              </a:solidFill>
            </a:endParaRPr>
          </a:p>
        </p:txBody>
      </p:sp>
      <p:sp>
        <p:nvSpPr>
          <p:cNvPr id="231428" name="Заголовок 21"/>
          <p:cNvSpPr>
            <a:spLocks noGrp="1"/>
          </p:cNvSpPr>
          <p:nvPr>
            <p:ph type="title"/>
          </p:nvPr>
        </p:nvSpPr>
        <p:spPr>
          <a:xfrm>
            <a:off x="2640013" y="149225"/>
            <a:ext cx="6816725" cy="1552575"/>
          </a:xfrm>
          <a:solidFill>
            <a:schemeClr val="accent5">
              <a:lumMod val="20000"/>
              <a:lumOff val="80000"/>
            </a:schemeClr>
          </a:solidFill>
        </p:spPr>
        <p:txBody>
          <a:bodyPr lIns="91432" tIns="45716" rIns="91432" bIns="45716" anchor="t">
            <a:noAutofit/>
          </a:bodyPr>
          <a:lstStyle/>
          <a:p>
            <a:pPr defTabSz="851064" eaLnBrk="1" hangingPunct="1">
              <a:defRPr/>
            </a:pPr>
            <a:r>
              <a:rPr lang="en-US" sz="2400" b="1" i="1" dirty="0" smtClean="0">
                <a:solidFill>
                  <a:srgbClr val="C00000"/>
                </a:solidFill>
              </a:rPr>
              <a:t>JINR – International Intergovernmental  Organization </a:t>
            </a:r>
            <a:br>
              <a:rPr lang="en-US" sz="2400" b="1" i="1" dirty="0" smtClean="0">
                <a:solidFill>
                  <a:srgbClr val="C00000"/>
                </a:solidFill>
              </a:rPr>
            </a:br>
            <a:r>
              <a:rPr lang="en-US" sz="2400" b="1" i="1" dirty="0" smtClean="0">
                <a:solidFill>
                  <a:srgbClr val="C00000"/>
                </a:solidFill>
              </a:rPr>
              <a:t>joining 18 member  states  and  6 associated states.</a:t>
            </a:r>
            <a:br>
              <a:rPr lang="en-US" sz="2400" b="1" i="1" dirty="0" smtClean="0">
                <a:solidFill>
                  <a:srgbClr val="C00000"/>
                </a:solidFill>
              </a:rPr>
            </a:br>
            <a:r>
              <a:rPr lang="en-US" sz="2400" b="1" i="1" dirty="0" smtClean="0">
                <a:solidFill>
                  <a:srgbClr val="C00000"/>
                </a:solidFill>
              </a:rPr>
              <a:t>It is located in the  science city  ( “</a:t>
            </a:r>
            <a:r>
              <a:rPr lang="en-US" sz="2400" b="1" i="1" dirty="0" err="1" smtClean="0">
                <a:solidFill>
                  <a:srgbClr val="C00000"/>
                </a:solidFill>
              </a:rPr>
              <a:t>naukograd</a:t>
            </a:r>
            <a:r>
              <a:rPr lang="en-US" sz="2400" b="1" i="1" dirty="0" smtClean="0">
                <a:solidFill>
                  <a:srgbClr val="C00000"/>
                </a:solidFill>
              </a:rPr>
              <a:t>”)  Dubna </a:t>
            </a:r>
            <a:br>
              <a:rPr lang="en-US" sz="2400" b="1" i="1" dirty="0" smtClean="0">
                <a:solidFill>
                  <a:srgbClr val="C00000"/>
                </a:solidFill>
              </a:rPr>
            </a:br>
            <a:r>
              <a:rPr lang="en-US" sz="2400" b="1" i="1" dirty="0" smtClean="0">
                <a:solidFill>
                  <a:srgbClr val="C00000"/>
                </a:solidFill>
              </a:rPr>
              <a:t>in 120 km to the north  from Moscow</a:t>
            </a:r>
            <a:endParaRPr lang="ru-RU" sz="2400" b="1" i="1" dirty="0" smtClean="0">
              <a:solidFill>
                <a:srgbClr val="C00000"/>
              </a:solidFill>
            </a:endParaRPr>
          </a:p>
        </p:txBody>
      </p:sp>
      <p:sp>
        <p:nvSpPr>
          <p:cNvPr id="198661" name="WordArt 15"/>
          <p:cNvSpPr>
            <a:spLocks noChangeArrowheads="1" noChangeShapeType="1" noTextEdit="1"/>
          </p:cNvSpPr>
          <p:nvPr/>
        </p:nvSpPr>
        <p:spPr bwMode="auto">
          <a:xfrm>
            <a:off x="7056438" y="4941888"/>
            <a:ext cx="3714750" cy="427037"/>
          </a:xfrm>
          <a:prstGeom prst="rect">
            <a:avLst/>
          </a:prstGeom>
        </p:spPr>
        <p:txBody>
          <a:bodyPr wrap="none" fromWordArt="1">
            <a:prstTxWarp prst="textPlain">
              <a:avLst>
                <a:gd name="adj" fmla="val 50000"/>
              </a:avLst>
            </a:prstTxWarp>
          </a:bodyPr>
          <a:lstStyle/>
          <a:p>
            <a:pPr algn="ctr"/>
            <a:r>
              <a:rPr lang="en-US" sz="2800" b="1" kern="10">
                <a:ln w="9525">
                  <a:solidFill>
                    <a:srgbClr val="000000"/>
                  </a:solidFill>
                  <a:round/>
                  <a:headEnd/>
                  <a:tailEnd/>
                </a:ln>
                <a:solidFill>
                  <a:srgbClr val="F2F2F2"/>
                </a:solidFill>
              </a:rPr>
              <a:t>Volga-Moscow Channel </a:t>
            </a:r>
            <a:endParaRPr lang="ru-RU" sz="2800" b="1" kern="10">
              <a:ln w="9525">
                <a:solidFill>
                  <a:srgbClr val="000000"/>
                </a:solidFill>
                <a:round/>
                <a:headEnd/>
                <a:tailEnd/>
              </a:ln>
              <a:solidFill>
                <a:srgbClr val="F2F2F2"/>
              </a:solidFill>
            </a:endParaRPr>
          </a:p>
        </p:txBody>
      </p:sp>
      <p:sp>
        <p:nvSpPr>
          <p:cNvPr id="8" name="Стрелка вниз 7"/>
          <p:cNvSpPr/>
          <p:nvPr/>
        </p:nvSpPr>
        <p:spPr>
          <a:xfrm>
            <a:off x="8135112" y="2164080"/>
            <a:ext cx="262128" cy="582168"/>
          </a:xfrm>
          <a:prstGeom prst="downArrow">
            <a:avLst/>
          </a:prstGeom>
          <a:solidFill>
            <a:schemeClr val="accent2"/>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849585" fontAlgn="auto">
              <a:spcBef>
                <a:spcPts val="0"/>
              </a:spcBef>
              <a:spcAft>
                <a:spcPts val="0"/>
              </a:spcAft>
              <a:defRPr/>
            </a:pPr>
            <a:endParaRPr lang="ru-RU" dirty="0"/>
          </a:p>
        </p:txBody>
      </p:sp>
      <p:sp>
        <p:nvSpPr>
          <p:cNvPr id="198663" name="WordArt 15"/>
          <p:cNvSpPr>
            <a:spLocks noChangeArrowheads="1" noChangeShapeType="1" noTextEdit="1"/>
          </p:cNvSpPr>
          <p:nvPr/>
        </p:nvSpPr>
        <p:spPr bwMode="auto">
          <a:xfrm>
            <a:off x="7199313" y="1739900"/>
            <a:ext cx="1824037" cy="423863"/>
          </a:xfrm>
          <a:prstGeom prst="rect">
            <a:avLst/>
          </a:prstGeom>
        </p:spPr>
        <p:txBody>
          <a:bodyPr wrap="none" fromWordArt="1">
            <a:prstTxWarp prst="textPlain">
              <a:avLst>
                <a:gd name="adj" fmla="val 50000"/>
              </a:avLst>
            </a:prstTxWarp>
          </a:bodyPr>
          <a:lstStyle/>
          <a:p>
            <a:pPr algn="ctr"/>
            <a:r>
              <a:rPr lang="en-US" sz="2800" b="1" kern="10">
                <a:ln w="9525">
                  <a:solidFill>
                    <a:srgbClr val="000000"/>
                  </a:solidFill>
                  <a:round/>
                  <a:headEnd/>
                  <a:tailEnd/>
                </a:ln>
                <a:solidFill>
                  <a:srgbClr val="F2F2F2"/>
                </a:solidFill>
              </a:rPr>
              <a:t>Volga River </a:t>
            </a:r>
            <a:endParaRPr lang="ru-RU" sz="2800" b="1" kern="10">
              <a:ln w="9525">
                <a:solidFill>
                  <a:srgbClr val="000000"/>
                </a:solidFill>
                <a:round/>
                <a:headEnd/>
                <a:tailEnd/>
              </a:ln>
              <a:solidFill>
                <a:srgbClr val="F2F2F2"/>
              </a:solidFill>
            </a:endParaRPr>
          </a:p>
        </p:txBody>
      </p:sp>
      <p:sp>
        <p:nvSpPr>
          <p:cNvPr id="10" name="Стрелка вправо 9"/>
          <p:cNvSpPr/>
          <p:nvPr/>
        </p:nvSpPr>
        <p:spPr>
          <a:xfrm>
            <a:off x="10800523" y="5085184"/>
            <a:ext cx="576064" cy="288032"/>
          </a:xfrm>
          <a:prstGeom prst="rightArrow">
            <a:avLst/>
          </a:prstGeom>
          <a:solidFill>
            <a:schemeClr val="accent2"/>
          </a:solidFill>
          <a:scene3d>
            <a:camera prst="orthographicFront">
              <a:rot lat="0" lon="0" rev="206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849585" fontAlgn="auto">
              <a:spcBef>
                <a:spcPts val="0"/>
              </a:spcBef>
              <a:spcAft>
                <a:spcPts val="0"/>
              </a:spcAft>
              <a:defRPr/>
            </a:pPr>
            <a:endParaRPr lang="ru-RU" dirty="0">
              <a:solidFill>
                <a:srgbClr val="FF0000"/>
              </a:solidFill>
            </a:endParaRPr>
          </a:p>
        </p:txBody>
      </p:sp>
      <p:sp>
        <p:nvSpPr>
          <p:cNvPr id="198665" name="WordArt 15"/>
          <p:cNvSpPr>
            <a:spLocks noChangeArrowheads="1" noChangeShapeType="1" noTextEdit="1"/>
          </p:cNvSpPr>
          <p:nvPr/>
        </p:nvSpPr>
        <p:spPr bwMode="auto">
          <a:xfrm>
            <a:off x="527050" y="5949950"/>
            <a:ext cx="7961313" cy="503238"/>
          </a:xfrm>
          <a:prstGeom prst="rect">
            <a:avLst/>
          </a:prstGeom>
        </p:spPr>
        <p:txBody>
          <a:bodyPr wrap="none" fromWordArt="1">
            <a:prstTxWarp prst="textPlain">
              <a:avLst>
                <a:gd name="adj" fmla="val 50000"/>
              </a:avLst>
            </a:prstTxWarp>
          </a:bodyPr>
          <a:lstStyle/>
          <a:p>
            <a:pPr algn="ctr"/>
            <a:r>
              <a:rPr lang="en-US" sz="2800" b="1" kern="10">
                <a:ln w="9525">
                  <a:solidFill>
                    <a:srgbClr val="000000"/>
                  </a:solidFill>
                  <a:round/>
                  <a:headEnd/>
                  <a:tailEnd/>
                </a:ln>
                <a:solidFill>
                  <a:srgbClr val="F2F2F2"/>
                </a:solidFill>
              </a:rPr>
              <a:t>“Ivan’kovskoe” Water Storage or the “Moscow Sea”  </a:t>
            </a:r>
            <a:endParaRPr lang="ru-RU" sz="2800" b="1" kern="10">
              <a:ln w="9525">
                <a:solidFill>
                  <a:srgbClr val="000000"/>
                </a:solidFill>
                <a:round/>
                <a:headEnd/>
                <a:tailEnd/>
              </a:ln>
              <a:solidFill>
                <a:srgbClr val="F2F2F2"/>
              </a:solidFill>
            </a:endParaRPr>
          </a:p>
        </p:txBody>
      </p:sp>
      <p:sp>
        <p:nvSpPr>
          <p:cNvPr id="198666" name="WordArt 15"/>
          <p:cNvSpPr>
            <a:spLocks noChangeArrowheads="1" noChangeShapeType="1" noTextEdit="1"/>
          </p:cNvSpPr>
          <p:nvPr/>
        </p:nvSpPr>
        <p:spPr bwMode="auto">
          <a:xfrm>
            <a:off x="5327650" y="3860800"/>
            <a:ext cx="4319588" cy="423863"/>
          </a:xfrm>
          <a:prstGeom prst="rect">
            <a:avLst/>
          </a:prstGeom>
        </p:spPr>
        <p:txBody>
          <a:bodyPr wrap="none" fromWordArt="1">
            <a:prstTxWarp prst="textPlain">
              <a:avLst>
                <a:gd name="adj" fmla="val 50000"/>
              </a:avLst>
            </a:prstTxWarp>
          </a:bodyPr>
          <a:lstStyle/>
          <a:p>
            <a:pPr algn="ctr"/>
            <a:r>
              <a:rPr lang="en-US" sz="2400" b="1" kern="10">
                <a:ln w="9525">
                  <a:solidFill>
                    <a:srgbClr val="000000"/>
                  </a:solidFill>
                  <a:round/>
                  <a:headEnd/>
                  <a:tailEnd/>
                </a:ln>
                <a:solidFill>
                  <a:srgbClr val="F2F2F2"/>
                </a:solidFill>
              </a:rPr>
              <a:t>12 meters Damb </a:t>
            </a:r>
            <a:endParaRPr lang="ru-RU" sz="2400" b="1" kern="10">
              <a:ln w="9525">
                <a:solidFill>
                  <a:srgbClr val="000000"/>
                </a:solidFill>
                <a:round/>
                <a:headEnd/>
                <a:tailEnd/>
              </a:ln>
              <a:solidFill>
                <a:srgbClr val="F2F2F2"/>
              </a:solidFill>
            </a:endParaRPr>
          </a:p>
        </p:txBody>
      </p:sp>
      <p:sp>
        <p:nvSpPr>
          <p:cNvPr id="13" name="Стрелка вниз 12"/>
          <p:cNvSpPr/>
          <p:nvPr/>
        </p:nvSpPr>
        <p:spPr>
          <a:xfrm>
            <a:off x="7728181" y="4221088"/>
            <a:ext cx="245387" cy="504056"/>
          </a:xfrm>
          <a:prstGeom prst="downArrow">
            <a:avLst/>
          </a:prstGeom>
          <a:solidFill>
            <a:schemeClr val="accent2"/>
          </a:solidFill>
          <a:scene3d>
            <a:camera prst="orthographicFront">
              <a:rot lat="0" lon="0" rev="203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849585" fontAlgn="auto">
              <a:spcBef>
                <a:spcPts val="0"/>
              </a:spcBef>
              <a:spcAft>
                <a:spcPts val="0"/>
              </a:spcAft>
              <a:defRPr/>
            </a:pPr>
            <a:endParaRPr lang="ru-RU" dirty="0"/>
          </a:p>
        </p:txBody>
      </p:sp>
      <p:sp>
        <p:nvSpPr>
          <p:cNvPr id="231436" name="WordArt 15"/>
          <p:cNvSpPr>
            <a:spLocks noChangeArrowheads="1" noChangeShapeType="1" noTextEdit="1"/>
          </p:cNvSpPr>
          <p:nvPr/>
        </p:nvSpPr>
        <p:spPr bwMode="auto">
          <a:xfrm>
            <a:off x="9839575" y="3068644"/>
            <a:ext cx="961292" cy="352425"/>
          </a:xfrm>
          <a:prstGeom prst="rect">
            <a:avLst/>
          </a:prstGeom>
        </p:spPr>
        <p:txBody>
          <a:bodyPr wrap="none" lIns="91432" tIns="45716" rIns="91432" bIns="45716" fromWordArt="1">
            <a:prstTxWarp prst="textPlain">
              <a:avLst>
                <a:gd name="adj" fmla="val 50000"/>
              </a:avLst>
            </a:prstTxWarp>
          </a:bodyPr>
          <a:lstStyle/>
          <a:p>
            <a:pPr algn="ctr" defTabSz="849585">
              <a:defRPr/>
            </a:pPr>
            <a:r>
              <a:rPr lang="en-US" sz="2800" b="1" kern="10" dirty="0">
                <a:ln w="9525">
                  <a:solidFill>
                    <a:srgbClr val="000000"/>
                  </a:solidFill>
                  <a:round/>
                  <a:headEnd/>
                  <a:tailEnd/>
                </a:ln>
                <a:solidFill>
                  <a:schemeClr val="accent5">
                    <a:lumMod val="20000"/>
                    <a:lumOff val="80000"/>
                  </a:schemeClr>
                </a:solidFill>
                <a:latin typeface="Arial"/>
                <a:cs typeface="Arial"/>
              </a:rPr>
              <a:t>Sluice</a:t>
            </a:r>
            <a:r>
              <a:rPr lang="en-US" sz="2800" b="1" kern="10" dirty="0">
                <a:ln w="9525">
                  <a:solidFill>
                    <a:srgbClr val="000000"/>
                  </a:solidFill>
                  <a:round/>
                  <a:headEnd/>
                  <a:tailEnd/>
                </a:ln>
                <a:solidFill>
                  <a:schemeClr val="bg1"/>
                </a:solidFill>
                <a:latin typeface="Arial"/>
                <a:cs typeface="Arial"/>
              </a:rPr>
              <a:t> </a:t>
            </a:r>
            <a:endParaRPr lang="ru-RU" sz="2800" b="1" kern="10" dirty="0">
              <a:ln w="9525">
                <a:solidFill>
                  <a:srgbClr val="000000"/>
                </a:solidFill>
                <a:round/>
                <a:headEnd/>
                <a:tailEnd/>
              </a:ln>
              <a:solidFill>
                <a:schemeClr val="bg1"/>
              </a:solidFill>
              <a:latin typeface="Arial"/>
              <a:cs typeface="Arial"/>
            </a:endParaRPr>
          </a:p>
        </p:txBody>
      </p:sp>
      <p:sp>
        <p:nvSpPr>
          <p:cNvPr id="198669" name="WordArt 15"/>
          <p:cNvSpPr>
            <a:spLocks noChangeArrowheads="1" noChangeShapeType="1" noTextEdit="1"/>
          </p:cNvSpPr>
          <p:nvPr/>
        </p:nvSpPr>
        <p:spPr bwMode="auto">
          <a:xfrm>
            <a:off x="814388" y="4941888"/>
            <a:ext cx="2976562" cy="503237"/>
          </a:xfrm>
          <a:prstGeom prst="rect">
            <a:avLst/>
          </a:prstGeom>
        </p:spPr>
        <p:txBody>
          <a:bodyPr wrap="none" fromWordArt="1">
            <a:prstTxWarp prst="textPlain">
              <a:avLst>
                <a:gd name="adj" fmla="val 50000"/>
              </a:avLst>
            </a:prstTxWarp>
          </a:bodyPr>
          <a:lstStyle/>
          <a:p>
            <a:pPr algn="ctr"/>
            <a:r>
              <a:rPr lang="en-US" sz="2800" b="1" kern="10">
                <a:ln w="9525">
                  <a:solidFill>
                    <a:srgbClr val="000000"/>
                  </a:solidFill>
                  <a:round/>
                  <a:headEnd/>
                  <a:tailEnd/>
                </a:ln>
                <a:solidFill>
                  <a:schemeClr val="bg1"/>
                </a:solidFill>
              </a:rPr>
              <a:t>Water Power Station </a:t>
            </a:r>
            <a:endParaRPr lang="ru-RU" sz="2800" b="1" kern="10">
              <a:ln w="9525">
                <a:solidFill>
                  <a:srgbClr val="000000"/>
                </a:solidFill>
                <a:round/>
                <a:headEnd/>
                <a:tailEnd/>
              </a:ln>
              <a:solidFill>
                <a:schemeClr val="bg1"/>
              </a:solidFill>
            </a:endParaRPr>
          </a:p>
        </p:txBody>
      </p:sp>
      <p:sp>
        <p:nvSpPr>
          <p:cNvPr id="19" name="Стрелка вправо 18"/>
          <p:cNvSpPr/>
          <p:nvPr/>
        </p:nvSpPr>
        <p:spPr>
          <a:xfrm flipV="1">
            <a:off x="3791745" y="4919472"/>
            <a:ext cx="597375" cy="237744"/>
          </a:xfrm>
          <a:prstGeom prst="rightArrow">
            <a:avLst>
              <a:gd name="adj1" fmla="val 50000"/>
              <a:gd name="adj2" fmla="val 46154"/>
            </a:avLst>
          </a:prstGeom>
          <a:solidFill>
            <a:schemeClr val="accent2"/>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849585" fontAlgn="auto">
              <a:spcBef>
                <a:spcPts val="0"/>
              </a:spcBef>
              <a:spcAft>
                <a:spcPts val="0"/>
              </a:spcAft>
              <a:defRPr/>
            </a:pPr>
            <a:endParaRPr lang="ru-RU" dirty="0">
              <a:solidFill>
                <a:schemeClr val="bg1">
                  <a:lumMod val="95000"/>
                </a:schemeClr>
              </a:solidFill>
            </a:endParaRPr>
          </a:p>
        </p:txBody>
      </p:sp>
      <p:sp>
        <p:nvSpPr>
          <p:cNvPr id="16" name="TextBox 15"/>
          <p:cNvSpPr txBox="1"/>
          <p:nvPr/>
        </p:nvSpPr>
        <p:spPr>
          <a:xfrm>
            <a:off x="1487488" y="2565400"/>
            <a:ext cx="4513262" cy="400050"/>
          </a:xfrm>
          <a:prstGeom prst="rect">
            <a:avLst/>
          </a:prstGeom>
          <a:noFill/>
        </p:spPr>
        <p:txBody>
          <a:bodyPr lIns="91432" tIns="45716" rIns="91432" bIns="45716">
            <a:spAutoFit/>
          </a:bodyPr>
          <a:lstStyle/>
          <a:p>
            <a:pPr defTabSz="849585">
              <a:defRPr/>
            </a:pPr>
            <a:r>
              <a:rPr lang="en-US" sz="2000" dirty="0"/>
              <a:t> </a:t>
            </a:r>
            <a:r>
              <a:rPr lang="en-US" sz="2000" dirty="0">
                <a:solidFill>
                  <a:srgbClr val="FFFF00"/>
                </a:solidFill>
                <a:latin typeface="Arial Rounded MT Bold" pitchFamily="34" charset="0"/>
              </a:rPr>
              <a:t>Special Economic Zone</a:t>
            </a:r>
            <a:endParaRPr lang="ru-RU" sz="2000" dirty="0">
              <a:solidFill>
                <a:srgbClr val="FFFF00"/>
              </a:solidFill>
              <a:latin typeface="+mn-lt"/>
            </a:endParaRPr>
          </a:p>
        </p:txBody>
      </p:sp>
      <p:sp>
        <p:nvSpPr>
          <p:cNvPr id="198672" name="TextBox 19"/>
          <p:cNvSpPr txBox="1">
            <a:spLocks noChangeArrowheads="1"/>
          </p:cNvSpPr>
          <p:nvPr/>
        </p:nvSpPr>
        <p:spPr bwMode="auto">
          <a:xfrm>
            <a:off x="9966325" y="2349500"/>
            <a:ext cx="165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400">
                <a:latin typeface="Aharoni" panose="02010803020104030203" pitchFamily="2" charset="-79"/>
                <a:cs typeface="Aharoni" panose="02010803020104030203" pitchFamily="2" charset="-79"/>
              </a:rPr>
              <a:t> </a:t>
            </a:r>
            <a:r>
              <a:rPr lang="en-US" altLang="ru-RU" sz="2800">
                <a:solidFill>
                  <a:srgbClr val="FFFF00"/>
                </a:solidFill>
                <a:latin typeface="Aharoni" panose="02010803020104030203" pitchFamily="2" charset="-79"/>
                <a:cs typeface="Aharoni" panose="02010803020104030203" pitchFamily="2" charset="-79"/>
              </a:rPr>
              <a:t>JINR</a:t>
            </a:r>
            <a:endParaRPr lang="ru-RU" altLang="ru-RU" sz="2800">
              <a:solidFill>
                <a:srgbClr val="FFFF00"/>
              </a:solidFill>
              <a:cs typeface="Aharoni" panose="02010803020104030203" pitchFamily="2" charset="-79"/>
            </a:endParaRPr>
          </a:p>
        </p:txBody>
      </p:sp>
      <p:pic>
        <p:nvPicPr>
          <p:cNvPr id="198673" name="image9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52400"/>
            <a:ext cx="2305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8674" name="Изображение 1" descr="image_NICA1.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51988" y="169863"/>
            <a:ext cx="24765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Стрелка вниз 20"/>
          <p:cNvSpPr/>
          <p:nvPr/>
        </p:nvSpPr>
        <p:spPr>
          <a:xfrm>
            <a:off x="10389416" y="1828802"/>
            <a:ext cx="364320" cy="450777"/>
          </a:xfrm>
          <a:prstGeom prst="downArrow">
            <a:avLst/>
          </a:prstGeom>
          <a:solidFill>
            <a:schemeClr val="accent2"/>
          </a:solidFill>
          <a:ln w="508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spcFirstLastPara="1" lIns="42589" tIns="42589" rIns="42589" bIns="42589" spcCol="17747">
            <a:spAutoFit/>
          </a:bodyPr>
          <a:lstStyle/>
          <a:p>
            <a:pPr defTabSz="850323" fontAlgn="auto">
              <a:spcBef>
                <a:spcPts val="0"/>
              </a:spcBef>
              <a:spcAft>
                <a:spcPts val="0"/>
              </a:spcAft>
              <a:defRPr/>
            </a:pPr>
            <a:endParaRPr lang="ru-RU" dirty="0">
              <a:solidFill>
                <a:schemeClr val="bg1"/>
              </a:solidFill>
              <a:latin typeface="Arial"/>
              <a:ea typeface="Arial"/>
              <a:cs typeface="Arial"/>
              <a:sym typeface="Arial"/>
            </a:endParaRPr>
          </a:p>
        </p:txBody>
      </p:sp>
      <p:sp>
        <p:nvSpPr>
          <p:cNvPr id="23" name="Стрелка вправо 22"/>
          <p:cNvSpPr/>
          <p:nvPr/>
        </p:nvSpPr>
        <p:spPr>
          <a:xfrm rot="7359469">
            <a:off x="9764203" y="3573376"/>
            <a:ext cx="576064" cy="288032"/>
          </a:xfrm>
          <a:prstGeom prst="rightArrow">
            <a:avLst/>
          </a:prstGeom>
          <a:solidFill>
            <a:schemeClr val="accent2"/>
          </a:solidFill>
          <a:scene3d>
            <a:camera prst="orthographicFront">
              <a:rot lat="0" lon="0" rev="206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849585" fontAlgn="auto">
              <a:spcBef>
                <a:spcPts val="0"/>
              </a:spcBef>
              <a:spcAft>
                <a:spcPts val="0"/>
              </a:spcAft>
              <a:defRPr/>
            </a:pPr>
            <a:endParaRPr lang="ru-RU" dirty="0">
              <a:solidFill>
                <a:srgbClr val="FF0000"/>
              </a:solidFill>
            </a:endParaRPr>
          </a:p>
        </p:txBody>
      </p:sp>
      <p:sp>
        <p:nvSpPr>
          <p:cNvPr id="28" name="Арка 27"/>
          <p:cNvSpPr/>
          <p:nvPr/>
        </p:nvSpPr>
        <p:spPr>
          <a:xfrm>
            <a:off x="7954963" y="2879725"/>
            <a:ext cx="2179637" cy="412750"/>
          </a:xfrm>
          <a:prstGeom prst="blockArc">
            <a:avLst>
              <a:gd name="adj1" fmla="val 10764379"/>
              <a:gd name="adj2" fmla="val 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accent4">
                  <a:lumMod val="75000"/>
                </a:schemeClr>
              </a:solidFill>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https://pp.userapi.com/c846017/v846017922/ae630/RO-MJjYHd1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7688"/>
            <a:ext cx="1214913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3" name="Picture 4" descr="https://pp.userapi.com/c845420/v845420324/b402e/TDt_keh4lv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2452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6" descr="https://pp.userapi.com/c850036/v850036324/3d150/i8DW1b9gPr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275" y="0"/>
            <a:ext cx="6196013"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Box 8"/>
          <p:cNvSpPr txBox="1">
            <a:spLocks noChangeArrowheads="1"/>
          </p:cNvSpPr>
          <p:nvPr/>
        </p:nvSpPr>
        <p:spPr bwMode="auto">
          <a:xfrm>
            <a:off x="2927350" y="0"/>
            <a:ext cx="297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a:solidFill>
                  <a:srgbClr val="FF0000"/>
                </a:solidFill>
                <a:latin typeface="Calibri" panose="020F0502020204030204" pitchFamily="34" charset="0"/>
              </a:rPr>
              <a:t> 01 August 2018</a:t>
            </a:r>
            <a:endParaRPr lang="ru-RU" altLang="ru-RU" b="1">
              <a:solidFill>
                <a:srgbClr val="FF0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ship_1"/>
          <p:cNvPicPr>
            <a:picLocks noChangeAspect="1" noChangeArrowheads="1"/>
          </p:cNvPicPr>
          <p:nvPr/>
        </p:nvPicPr>
        <p:blipFill>
          <a:blip r:embed="rId2"/>
          <a:srcRect/>
          <a:stretch>
            <a:fillRect/>
          </a:stretch>
        </p:blipFill>
        <p:spPr bwMode="auto">
          <a:xfrm>
            <a:off x="276225" y="203200"/>
            <a:ext cx="11568113" cy="6183313"/>
          </a:xfrm>
          <a:prstGeom prst="rect">
            <a:avLst/>
          </a:prstGeom>
          <a:gradFill rotWithShape="0">
            <a:gsLst>
              <a:gs pos="0">
                <a:schemeClr val="accent1"/>
              </a:gs>
              <a:gs pos="50000">
                <a:schemeClr val="bg1"/>
              </a:gs>
              <a:gs pos="100000">
                <a:schemeClr val="accent1"/>
              </a:gs>
            </a:gsLst>
            <a:lin ang="5400000" scaled="1"/>
          </a:gradFill>
        </p:spPr>
      </p:pic>
      <p:sp>
        <p:nvSpPr>
          <p:cNvPr id="200707" name="TextBox 9"/>
          <p:cNvSpPr txBox="1">
            <a:spLocks noChangeArrowheads="1"/>
          </p:cNvSpPr>
          <p:nvPr/>
        </p:nvSpPr>
        <p:spPr bwMode="auto">
          <a:xfrm>
            <a:off x="9144000" y="49641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p>
        </p:txBody>
      </p:sp>
      <p:sp>
        <p:nvSpPr>
          <p:cNvPr id="200708" name="TextBox 10"/>
          <p:cNvSpPr txBox="1">
            <a:spLocks noChangeArrowheads="1"/>
          </p:cNvSpPr>
          <p:nvPr/>
        </p:nvSpPr>
        <p:spPr bwMode="auto">
          <a:xfrm>
            <a:off x="4224338" y="4586288"/>
            <a:ext cx="49926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4800">
                <a:solidFill>
                  <a:srgbClr val="FFFF00"/>
                </a:solidFill>
              </a:rPr>
              <a:t>  </a:t>
            </a:r>
            <a:r>
              <a:rPr lang="en-US" altLang="ru-RU" sz="4800">
                <a:solidFill>
                  <a:srgbClr val="FFFF00"/>
                </a:solidFill>
                <a:latin typeface="Bernard MT Condensed" panose="02050806060905020404" pitchFamily="18" charset="0"/>
              </a:rPr>
              <a:t>T H A N K  Y O U </a:t>
            </a:r>
          </a:p>
          <a:p>
            <a:r>
              <a:rPr lang="en-US" altLang="ru-RU" sz="4800">
                <a:solidFill>
                  <a:srgbClr val="FFFF00"/>
                </a:solidFill>
                <a:latin typeface="Bernard MT Condensed" panose="02050806060905020404" pitchFamily="18" charset="0"/>
              </a:rPr>
              <a:t>for your attention !</a:t>
            </a:r>
            <a:endParaRPr lang="ru-RU" altLang="ru-RU" sz="4800">
              <a:solidFill>
                <a:srgbClr val="FFFF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p:cNvGraphicFramePr/>
          <p:nvPr/>
        </p:nvGraphicFramePr>
        <p:xfrm>
          <a:off x="232973" y="1526751"/>
          <a:ext cx="3393584" cy="1628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图示 6"/>
          <p:cNvGraphicFramePr/>
          <p:nvPr/>
        </p:nvGraphicFramePr>
        <p:xfrm>
          <a:off x="314088" y="3854546"/>
          <a:ext cx="3351163" cy="19379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矩形 7"/>
          <p:cNvSpPr/>
          <p:nvPr/>
        </p:nvSpPr>
        <p:spPr>
          <a:xfrm>
            <a:off x="338515" y="3277385"/>
            <a:ext cx="3297237" cy="484746"/>
          </a:xfrm>
          <a:prstGeom prst="rect">
            <a:avLst/>
          </a:prstGeom>
          <a:noFill/>
        </p:spPr>
        <p:txBody>
          <a:bodyPr lIns="68577" tIns="34289" rIns="68577" bIns="34289">
            <a:spAutoFit/>
          </a:bodyPr>
          <a:lstStyle/>
          <a:p>
            <a:pPr algn="ctr" defTabSz="914355" eaLnBrk="1" fontAlgn="auto" hangingPunct="1">
              <a:spcBef>
                <a:spcPts val="0"/>
              </a:spcBef>
              <a:spcAft>
                <a:spcPts val="0"/>
              </a:spcAft>
              <a:defRPr/>
            </a:pPr>
            <a:r>
              <a:rPr lang="en-US" altLang="zh-CN" sz="27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Collaboration</a:t>
            </a:r>
            <a:endParaRPr lang="zh-CN" altLang="en-US" sz="27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endParaRPr>
          </a:p>
        </p:txBody>
      </p:sp>
      <p:pic>
        <p:nvPicPr>
          <p:cNvPr id="20173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2238" y="1457325"/>
            <a:ext cx="29432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69250" y="3208338"/>
            <a:ext cx="26479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7854950" y="4411663"/>
            <a:ext cx="2889250" cy="431800"/>
          </a:xfrm>
          <a:prstGeom prst="rect">
            <a:avLst/>
          </a:prstGeom>
          <a:noFill/>
          <a:ln>
            <a:noFill/>
          </a:ln>
          <a:extLst/>
        </p:spPr>
        <p:txBody>
          <a:bodyPr lIns="91436" tIns="45718" rIns="91436" bIns="45718">
            <a:spAutoFit/>
          </a:bodyPr>
          <a:lstStyle/>
          <a:p>
            <a:pPr algn="ctr" defTabSz="914355" eaLnBrk="1" hangingPunct="1">
              <a:defRPr/>
            </a:pPr>
            <a:r>
              <a:rPr lang="en-US" altLang="zh-CN" sz="1100" b="1" dirty="0">
                <a:solidFill>
                  <a:srgbClr val="002060"/>
                </a:solidFill>
                <a:latin typeface="+mn-lt"/>
                <a:cs typeface="+mn-cs"/>
              </a:rPr>
              <a:t>1st ASIPP&amp;JINR workshop on Energy S&amp;T and the Applications</a:t>
            </a:r>
            <a:endParaRPr lang="zh-CN" altLang="en-US" sz="1100" b="1" dirty="0">
              <a:solidFill>
                <a:srgbClr val="002060"/>
              </a:solidFill>
              <a:latin typeface="+mn-lt"/>
              <a:cs typeface="+mn-cs"/>
            </a:endParaRPr>
          </a:p>
        </p:txBody>
      </p:sp>
      <p:sp>
        <p:nvSpPr>
          <p:cNvPr id="14" name="矩形 13"/>
          <p:cNvSpPr/>
          <p:nvPr/>
        </p:nvSpPr>
        <p:spPr>
          <a:xfrm>
            <a:off x="9250363" y="2725738"/>
            <a:ext cx="2654300" cy="430212"/>
          </a:xfrm>
          <a:prstGeom prst="rect">
            <a:avLst/>
          </a:prstGeom>
          <a:noFill/>
          <a:ln>
            <a:noFill/>
          </a:ln>
          <a:extLst/>
        </p:spPr>
        <p:txBody>
          <a:bodyPr lIns="91436" tIns="45718" rIns="91436" bIns="45718">
            <a:spAutoFit/>
          </a:bodyPr>
          <a:lstStyle/>
          <a:p>
            <a:pPr algn="ctr" defTabSz="914355" eaLnBrk="1" hangingPunct="1">
              <a:defRPr/>
            </a:pPr>
            <a:r>
              <a:rPr lang="en-US" altLang="zh-CN" sz="1100" b="1" dirty="0">
                <a:solidFill>
                  <a:srgbClr val="002060"/>
                </a:solidFill>
                <a:latin typeface="+mn-lt"/>
                <a:cs typeface="+mn-cs"/>
              </a:rPr>
              <a:t>Russian Prime Minister Dmitry Medvedev visited ASIPP</a:t>
            </a:r>
            <a:endParaRPr lang="zh-CN" altLang="en-US" sz="1100" b="1" dirty="0">
              <a:solidFill>
                <a:srgbClr val="002060"/>
              </a:solidFill>
              <a:latin typeface="+mn-lt"/>
              <a:cs typeface="+mn-cs"/>
            </a:endParaRPr>
          </a:p>
        </p:txBody>
      </p:sp>
      <p:pic>
        <p:nvPicPr>
          <p:cNvPr id="201737" name="图片 16" descr="http://www.ipp.cas.cn/hnxny/ysxw/201308/W02013082054139599041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43463" y="3203575"/>
            <a:ext cx="27559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4"/>
          <p:cNvSpPr txBox="1">
            <a:spLocks noChangeArrowheads="1"/>
          </p:cNvSpPr>
          <p:nvPr/>
        </p:nvSpPr>
        <p:spPr bwMode="auto">
          <a:xfrm>
            <a:off x="4910138" y="4402138"/>
            <a:ext cx="2740025" cy="431800"/>
          </a:xfrm>
          <a:prstGeom prst="rect">
            <a:avLst/>
          </a:prstGeom>
          <a:noFill/>
          <a:ln>
            <a:noFill/>
          </a:ln>
          <a:extLst/>
        </p:spPr>
        <p:txBody>
          <a:bodyPr lIns="91436" tIns="45718" rIns="91436" bIns="4571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55" eaLnBrk="1" hangingPunct="1">
              <a:defRPr/>
            </a:pPr>
            <a:r>
              <a:rPr lang="en-US" altLang="zh-CN" sz="1100" b="1" dirty="0">
                <a:solidFill>
                  <a:srgbClr val="002060"/>
                </a:solidFill>
                <a:latin typeface="+mn-lt"/>
                <a:cs typeface="+mn-cs"/>
              </a:rPr>
              <a:t>Memorandum of Cooperation between NICA and EAST</a:t>
            </a:r>
            <a:endParaRPr lang="zh-CN" altLang="en-US" sz="1100" b="1" dirty="0">
              <a:solidFill>
                <a:srgbClr val="002060"/>
              </a:solidFill>
              <a:latin typeface="+mn-lt"/>
              <a:cs typeface="+mn-cs"/>
            </a:endParaRPr>
          </a:p>
        </p:txBody>
      </p:sp>
      <p:pic>
        <p:nvPicPr>
          <p:cNvPr id="201739" name="图片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84463" y="2563813"/>
            <a:ext cx="8794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图片 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96850" y="2563813"/>
            <a:ext cx="11223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图片 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963988" y="4878388"/>
            <a:ext cx="260032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4532313" y="6142038"/>
            <a:ext cx="3140075" cy="430212"/>
          </a:xfrm>
          <a:prstGeom prst="rect">
            <a:avLst/>
          </a:prstGeom>
          <a:noFill/>
          <a:ln>
            <a:noFill/>
          </a:ln>
          <a:extLst/>
        </p:spPr>
        <p:txBody>
          <a:bodyPr lIns="91436" tIns="45718" rIns="91436" bIns="45718">
            <a:spAutoFit/>
          </a:bodyPr>
          <a:lstStyle/>
          <a:p>
            <a:pPr algn="ctr" defTabSz="914355" eaLnBrk="1" hangingPunct="1">
              <a:defRPr/>
            </a:pPr>
            <a:r>
              <a:rPr lang="en-US" altLang="zh-CN" sz="1100" b="1" dirty="0">
                <a:solidFill>
                  <a:srgbClr val="002060"/>
                </a:solidFill>
                <a:latin typeface="+mn-lt"/>
                <a:cs typeface="+mn-cs"/>
              </a:rPr>
              <a:t>JINR-ASIPP Superconducting Proton Therapy Joint Research Center</a:t>
            </a:r>
            <a:endParaRPr lang="zh-CN" altLang="en-US" sz="1100" b="1" dirty="0">
              <a:solidFill>
                <a:srgbClr val="002060"/>
              </a:solidFill>
              <a:latin typeface="+mn-lt"/>
              <a:cs typeface="+mn-cs"/>
            </a:endParaRPr>
          </a:p>
        </p:txBody>
      </p:sp>
      <p:pic>
        <p:nvPicPr>
          <p:cNvPr id="201743"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0188" y="5057775"/>
            <a:ext cx="10953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68600" y="5045075"/>
            <a:ext cx="8810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图片 26" descr="2c9ca8d9fd9e43c292eb6b86ae94399e.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667500" y="1419225"/>
            <a:ext cx="225266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p:cNvSpPr txBox="1"/>
          <p:nvPr/>
        </p:nvSpPr>
        <p:spPr>
          <a:xfrm>
            <a:off x="6415088" y="2716213"/>
            <a:ext cx="2927350" cy="430212"/>
          </a:xfrm>
          <a:prstGeom prst="rect">
            <a:avLst/>
          </a:prstGeom>
          <a:noFill/>
          <a:ln>
            <a:noFill/>
          </a:ln>
          <a:extLst/>
        </p:spPr>
        <p:txBody>
          <a:bodyPr lIns="91436" tIns="45718" rIns="91436" bIns="45718">
            <a:spAutoFit/>
          </a:bodyPr>
          <a:lstStyle>
            <a:defPPr>
              <a:defRPr lang="en-US"/>
            </a:defPPr>
            <a:lvl1pPr algn="ctr" fontAlgn="base">
              <a:spcBef>
                <a:spcPct val="0"/>
              </a:spcBef>
              <a:spcAft>
                <a:spcPct val="0"/>
              </a:spcAft>
              <a:defRPr sz="900" b="1">
                <a:solidFill>
                  <a:srgbClr val="002060"/>
                </a:solidFill>
                <a:latin typeface="Arial" panose="020B0604020202020204" pitchFamily="34" charset="0"/>
                <a:ea typeface="宋体" panose="02010600030101010101" pitchFamily="2" charset="-122"/>
              </a:defRPr>
            </a:lvl1pPr>
          </a:lstStyle>
          <a:p>
            <a:pPr defTabSz="914355" eaLnBrk="1" hangingPunct="1">
              <a:defRPr/>
            </a:pPr>
            <a:r>
              <a:rPr lang="en-US" altLang="zh-CN" sz="1100" dirty="0">
                <a:latin typeface="+mn-lt"/>
                <a:cs typeface="+mn-cs"/>
              </a:rPr>
              <a:t>20th and 21st Prime Minister</a:t>
            </a:r>
            <a:endParaRPr lang="zh-CN" altLang="en-US" sz="1100" dirty="0">
              <a:latin typeface="+mn-lt"/>
              <a:cs typeface="+mn-cs"/>
            </a:endParaRPr>
          </a:p>
          <a:p>
            <a:pPr defTabSz="914355" eaLnBrk="1" hangingPunct="1">
              <a:defRPr/>
            </a:pPr>
            <a:r>
              <a:rPr lang="en-US" altLang="zh-CN" sz="1100" dirty="0">
                <a:latin typeface="+mn-lt"/>
                <a:cs typeface="+mn-cs"/>
              </a:rPr>
              <a:t> Regular Meeting btw RU. and CN.</a:t>
            </a:r>
            <a:endParaRPr lang="zh-CN" altLang="en-US" sz="1100" dirty="0">
              <a:latin typeface="+mn-lt"/>
              <a:cs typeface="+mn-cs"/>
            </a:endParaRPr>
          </a:p>
        </p:txBody>
      </p:sp>
      <p:pic>
        <p:nvPicPr>
          <p:cNvPr id="201747" name="图片 72"/>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630988" y="4884738"/>
            <a:ext cx="23272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图片 30" descr="2017020410183909196329354_small.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061450" y="4870450"/>
            <a:ext cx="22971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矩形 31"/>
          <p:cNvSpPr/>
          <p:nvPr/>
        </p:nvSpPr>
        <p:spPr>
          <a:xfrm>
            <a:off x="8431213" y="6164263"/>
            <a:ext cx="3844925" cy="261937"/>
          </a:xfrm>
          <a:prstGeom prst="rect">
            <a:avLst/>
          </a:prstGeom>
          <a:noFill/>
          <a:ln>
            <a:noFill/>
          </a:ln>
          <a:extLst/>
        </p:spPr>
        <p:txBody>
          <a:bodyPr lIns="91436" tIns="45718" rIns="91436" bIns="45718">
            <a:spAutoFit/>
          </a:bodyPr>
          <a:lstStyle/>
          <a:p>
            <a:pPr algn="ctr" defTabSz="914355" eaLnBrk="1" hangingPunct="1">
              <a:defRPr/>
            </a:pPr>
            <a:r>
              <a:rPr lang="en-US" altLang="zh-CN" sz="1100" b="1" dirty="0">
                <a:solidFill>
                  <a:srgbClr val="002060"/>
                </a:solidFill>
                <a:latin typeface="+mn-lt"/>
                <a:cs typeface="+mn-cs"/>
              </a:rPr>
              <a:t>SC200 Cooperation btw JINR &amp; CIM</a:t>
            </a:r>
          </a:p>
        </p:txBody>
      </p:sp>
      <p:pic>
        <p:nvPicPr>
          <p:cNvPr id="201750" name="Picture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100513" y="1430338"/>
            <a:ext cx="24892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1"/>
          <p:cNvSpPr txBox="1">
            <a:spLocks noChangeArrowheads="1"/>
          </p:cNvSpPr>
          <p:nvPr/>
        </p:nvSpPr>
        <p:spPr bwMode="auto">
          <a:xfrm>
            <a:off x="4071938" y="2722563"/>
            <a:ext cx="2519362" cy="261937"/>
          </a:xfrm>
          <a:prstGeom prst="rect">
            <a:avLst/>
          </a:prstGeom>
          <a:noFill/>
          <a:ln>
            <a:noFill/>
          </a:ln>
          <a:extLst/>
        </p:spPr>
        <p:txBody>
          <a:bodyPr lIns="91436" tIns="45718" rIns="91436" bIns="45718">
            <a:spAutoFit/>
          </a:bodyPr>
          <a:lstStyle>
            <a:defPPr>
              <a:defRPr lang="en-US"/>
            </a:defPPr>
            <a:lvl1pPr algn="ctr" fontAlgn="base">
              <a:spcBef>
                <a:spcPct val="0"/>
              </a:spcBef>
              <a:spcAft>
                <a:spcPct val="0"/>
              </a:spcAft>
              <a:defRPr sz="900" b="1">
                <a:solidFill>
                  <a:srgbClr val="002060"/>
                </a:solidFill>
                <a:latin typeface="Arial" panose="020B0604020202020204" pitchFamily="34" charset="0"/>
                <a:ea typeface="宋体" panose="02010600030101010101" pitchFamily="2"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defTabSz="914355" eaLnBrk="1" hangingPunct="1">
              <a:defRPr/>
            </a:pPr>
            <a:r>
              <a:rPr lang="en-US" altLang="zh-CN" sz="1100" dirty="0">
                <a:latin typeface="+mn-lt"/>
                <a:cs typeface="+mn-cs"/>
              </a:rPr>
              <a:t>China-Russia joint statement in 2014</a:t>
            </a:r>
            <a:endParaRPr lang="zh-CN" altLang="en-US" sz="1100" dirty="0">
              <a:latin typeface="+mn-lt"/>
              <a:cs typeface="+mn-cs"/>
            </a:endParaRPr>
          </a:p>
        </p:txBody>
      </p:sp>
      <p:sp>
        <p:nvSpPr>
          <p:cNvPr id="25" name="标题 10"/>
          <p:cNvSpPr txBox="1">
            <a:spLocks/>
          </p:cNvSpPr>
          <p:nvPr/>
        </p:nvSpPr>
        <p:spPr>
          <a:xfrm>
            <a:off x="1181100" y="720725"/>
            <a:ext cx="8882063" cy="685800"/>
          </a:xfrm>
          <a:prstGeom prst="rect">
            <a:avLst/>
          </a:prstGeom>
        </p:spPr>
        <p:txBody>
          <a:bodyPr lIns="121917" tIns="60958" rIns="121917" bIns="60958" anchor="ctr"/>
          <a:lstStyle>
            <a:lvl1pPr algn="l" defTabSz="914378" rtl="0" eaLnBrk="1" latinLnBrk="0" hangingPunct="1">
              <a:spcBef>
                <a:spcPct val="0"/>
              </a:spcBef>
              <a:buNone/>
              <a:defRPr sz="2775" b="1" kern="1200">
                <a:solidFill>
                  <a:srgbClr val="000099"/>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zh-CN" sz="2800" dirty="0" smtClean="0">
                <a:solidFill>
                  <a:srgbClr val="660066"/>
                </a:solidFill>
                <a:latin typeface="+mj-lt"/>
              </a:rPr>
              <a:t>JINR–ASIPP </a:t>
            </a:r>
            <a:r>
              <a:rPr lang="ru-RU" altLang="zh-CN" sz="2800" dirty="0" smtClean="0">
                <a:solidFill>
                  <a:srgbClr val="660066"/>
                </a:solidFill>
                <a:latin typeface="+mj-lt"/>
              </a:rPr>
              <a:t>с</a:t>
            </a:r>
            <a:r>
              <a:rPr lang="en-US" altLang="zh-CN" sz="2800" dirty="0" err="1" smtClean="0">
                <a:solidFill>
                  <a:srgbClr val="660066"/>
                </a:solidFill>
                <a:latin typeface="+mj-lt"/>
              </a:rPr>
              <a:t>ollaboration</a:t>
            </a:r>
            <a:r>
              <a:rPr lang="en-US" altLang="zh-CN" sz="2800" dirty="0" smtClean="0">
                <a:solidFill>
                  <a:srgbClr val="660066"/>
                </a:solidFill>
                <a:latin typeface="+mj-lt"/>
              </a:rPr>
              <a:t> background</a:t>
            </a:r>
            <a:endParaRPr lang="en-US" sz="2800" dirty="0">
              <a:solidFill>
                <a:srgbClr val="660066"/>
              </a:solidFill>
              <a:latin typeface="+mj-lt"/>
            </a:endParaRPr>
          </a:p>
        </p:txBody>
      </p:sp>
      <p:sp>
        <p:nvSpPr>
          <p:cNvPr id="26" name="标题 10"/>
          <p:cNvSpPr txBox="1">
            <a:spLocks/>
          </p:cNvSpPr>
          <p:nvPr/>
        </p:nvSpPr>
        <p:spPr>
          <a:xfrm>
            <a:off x="1200150" y="31750"/>
            <a:ext cx="10053638" cy="685800"/>
          </a:xfrm>
          <a:prstGeom prst="rect">
            <a:avLst/>
          </a:prstGeom>
        </p:spPr>
        <p:txBody>
          <a:bodyPr lIns="121917" tIns="60958" rIns="121917" bIns="60958" anchor="ctr"/>
          <a:lstStyle>
            <a:lvl1pPr algn="l" defTabSz="914378" rtl="0" eaLnBrk="1" latinLnBrk="0" hangingPunct="1">
              <a:spcBef>
                <a:spcPct val="0"/>
              </a:spcBef>
              <a:buNone/>
              <a:defRPr sz="2775" b="1" kern="1200">
                <a:solidFill>
                  <a:srgbClr val="000099"/>
                </a:solidFill>
                <a:latin typeface="Arial" panose="020B0604020202020204" pitchFamily="34" charset="0"/>
                <a:ea typeface="+mj-ea"/>
                <a:cs typeface="Arial" panose="020B0604020202020204" pitchFamily="34" charset="0"/>
              </a:defRPr>
            </a:lvl1pPr>
          </a:lstStyle>
          <a:p>
            <a:pPr fontAlgn="auto">
              <a:spcAft>
                <a:spcPts val="0"/>
              </a:spcAft>
              <a:defRPr/>
            </a:pPr>
            <a:r>
              <a:rPr lang="en-US" altLang="zh-CN" sz="3800" smtClean="0">
                <a:solidFill>
                  <a:srgbClr val="C00000"/>
                </a:solidFill>
                <a:latin typeface="+mj-lt"/>
              </a:rPr>
              <a:t>Radiation Medicine at JINR </a:t>
            </a:r>
            <a:endParaRPr lang="en-US" sz="3800" dirty="0">
              <a:solidFill>
                <a:srgbClr val="C00000"/>
              </a:solidFill>
              <a:latin typeface="+mj-lt"/>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C:\Users\C2BB~1\AppData\Local\Temp\IMG_20180312_1021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333375"/>
            <a:ext cx="6143625"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6843713" y="1174750"/>
            <a:ext cx="4992687" cy="5016500"/>
          </a:xfrm>
          <a:prstGeom prst="rect">
            <a:avLst/>
          </a:prstGeom>
          <a:solidFill>
            <a:schemeClr val="bg1"/>
          </a:solidFill>
        </p:spPr>
        <p:txBody>
          <a:bodyPr>
            <a:spAutoFit/>
          </a:bodyPr>
          <a:lstStyle/>
          <a:p>
            <a:pPr>
              <a:defRPr/>
            </a:pPr>
            <a:r>
              <a:rPr lang="en-US" sz="2000" b="1" dirty="0" err="1">
                <a:solidFill>
                  <a:srgbClr val="FF0000"/>
                </a:solidFill>
                <a:ea typeface="Calibri" pitchFamily="34" charset="0"/>
                <a:cs typeface="Times New Roman" pitchFamily="18" charset="0"/>
              </a:rPr>
              <a:t>Gao</a:t>
            </a:r>
            <a:r>
              <a:rPr lang="en-US" sz="2000" b="1" dirty="0">
                <a:solidFill>
                  <a:srgbClr val="FF0000"/>
                </a:solidFill>
                <a:ea typeface="Calibri" pitchFamily="34" charset="0"/>
                <a:cs typeface="Times New Roman" pitchFamily="18" charset="0"/>
              </a:rPr>
              <a:t> </a:t>
            </a:r>
            <a:r>
              <a:rPr lang="en-US" sz="2000" b="1" dirty="0" err="1">
                <a:solidFill>
                  <a:srgbClr val="FF0000"/>
                </a:solidFill>
                <a:ea typeface="Calibri" pitchFamily="34" charset="0"/>
                <a:cs typeface="Times New Roman" pitchFamily="18" charset="0"/>
              </a:rPr>
              <a:t>Jie</a:t>
            </a:r>
            <a:r>
              <a:rPr lang="en-US" sz="2000" b="1" dirty="0">
                <a:solidFill>
                  <a:srgbClr val="FF0000"/>
                </a:solidFill>
                <a:ea typeface="Calibri" pitchFamily="34" charset="0"/>
                <a:cs typeface="Times New Roman" pitchFamily="18" charset="0"/>
              </a:rPr>
              <a:t>:</a:t>
            </a:r>
          </a:p>
          <a:p>
            <a:pPr>
              <a:defRPr/>
            </a:pPr>
            <a:r>
              <a:rPr lang="en-US" sz="2000" b="1" dirty="0">
                <a:ea typeface="Calibri" pitchFamily="34" charset="0"/>
                <a:cs typeface="Times New Roman" pitchFamily="18" charset="0"/>
              </a:rPr>
              <a:t>“I am attending the </a:t>
            </a:r>
          </a:p>
          <a:p>
            <a:pPr>
              <a:defRPr/>
            </a:pPr>
            <a:r>
              <a:rPr lang="en-US" sz="2000" b="1" dirty="0">
                <a:ea typeface="Calibri" pitchFamily="34" charset="0"/>
                <a:cs typeface="Times New Roman" pitchFamily="18" charset="0"/>
              </a:rPr>
              <a:t>CPCC Conference</a:t>
            </a:r>
            <a:endParaRPr lang="ru-RU" sz="1050" b="1" dirty="0"/>
          </a:p>
          <a:p>
            <a:pPr>
              <a:defRPr/>
            </a:pPr>
            <a:r>
              <a:rPr lang="en-US" sz="2000" b="1" dirty="0">
                <a:ea typeface="Calibri" pitchFamily="34" charset="0"/>
                <a:cs typeface="Times New Roman" pitchFamily="18" charset="0"/>
              </a:rPr>
              <a:t>which is like SENATE </a:t>
            </a:r>
          </a:p>
          <a:p>
            <a:pPr>
              <a:defRPr/>
            </a:pPr>
            <a:r>
              <a:rPr lang="en-US" sz="2000" b="1" dirty="0">
                <a:ea typeface="Calibri" pitchFamily="34" charset="0"/>
                <a:cs typeface="Times New Roman" pitchFamily="18" charset="0"/>
              </a:rPr>
              <a:t>meeting in your country.</a:t>
            </a:r>
            <a:endParaRPr lang="ru-RU" sz="1050" b="1" dirty="0"/>
          </a:p>
          <a:p>
            <a:pPr>
              <a:defRPr/>
            </a:pPr>
            <a:r>
              <a:rPr lang="en-US" sz="2000" b="1" dirty="0">
                <a:ea typeface="Calibri" pitchFamily="34" charset="0"/>
                <a:cs typeface="Times New Roman" pitchFamily="18" charset="0"/>
              </a:rPr>
              <a:t>I have made proposal to President Xi </a:t>
            </a:r>
            <a:endParaRPr lang="ru-RU" sz="1050" b="1" dirty="0"/>
          </a:p>
          <a:p>
            <a:pPr>
              <a:defRPr/>
            </a:pPr>
            <a:r>
              <a:rPr lang="en-US" sz="2000" b="1" dirty="0">
                <a:ea typeface="Calibri" pitchFamily="34" charset="0"/>
                <a:cs typeface="Times New Roman" pitchFamily="18" charset="0"/>
              </a:rPr>
              <a:t>in a face to face meeting on suggestions including China should apply to Dubna associate membership.  </a:t>
            </a:r>
          </a:p>
          <a:p>
            <a:pPr>
              <a:defRPr/>
            </a:pPr>
            <a:r>
              <a:rPr lang="en-US" sz="2000" b="1" dirty="0">
                <a:ea typeface="Calibri" pitchFamily="34" charset="0"/>
                <a:cs typeface="Times New Roman" pitchFamily="18" charset="0"/>
              </a:rPr>
              <a:t>My written proposal </a:t>
            </a:r>
            <a:endParaRPr lang="ru-RU" sz="1050" b="1" dirty="0"/>
          </a:p>
          <a:p>
            <a:pPr>
              <a:defRPr/>
            </a:pPr>
            <a:r>
              <a:rPr lang="en-US" sz="2000" b="1" dirty="0">
                <a:ea typeface="Calibri" pitchFamily="34" charset="0"/>
                <a:cs typeface="Times New Roman" pitchFamily="18" charset="0"/>
              </a:rPr>
              <a:t>has been deposited to MOST. </a:t>
            </a:r>
            <a:endParaRPr lang="ru-RU" sz="1050" b="1" dirty="0"/>
          </a:p>
          <a:p>
            <a:pPr>
              <a:defRPr/>
            </a:pPr>
            <a:r>
              <a:rPr lang="en-US" sz="2000" b="1" dirty="0">
                <a:ea typeface="Calibri" pitchFamily="34" charset="0"/>
                <a:cs typeface="Times New Roman" pitchFamily="18" charset="0"/>
              </a:rPr>
              <a:t>We think it is good </a:t>
            </a:r>
          </a:p>
          <a:p>
            <a:pPr>
              <a:defRPr/>
            </a:pPr>
            <a:r>
              <a:rPr lang="en-US" sz="2000" b="1" dirty="0">
                <a:ea typeface="Calibri" pitchFamily="34" charset="0"/>
                <a:cs typeface="Times New Roman" pitchFamily="18" charset="0"/>
              </a:rPr>
              <a:t>for China and Dubna”.</a:t>
            </a:r>
          </a:p>
          <a:p>
            <a:pPr>
              <a:defRPr/>
            </a:pPr>
            <a:r>
              <a:rPr lang="en-US" sz="2000" b="1" dirty="0">
                <a:solidFill>
                  <a:srgbClr val="FF0000"/>
                </a:solidFill>
                <a:ea typeface="Calibri" pitchFamily="34" charset="0"/>
                <a:cs typeface="Times New Roman" pitchFamily="18" charset="0"/>
              </a:rPr>
              <a:t/>
            </a:r>
            <a:br>
              <a:rPr lang="en-US" sz="2000" b="1" dirty="0">
                <a:solidFill>
                  <a:srgbClr val="FF0000"/>
                </a:solidFill>
                <a:ea typeface="Calibri" pitchFamily="34" charset="0"/>
                <a:cs typeface="Times New Roman" pitchFamily="18" charset="0"/>
              </a:rPr>
            </a:br>
            <a:endParaRPr lang="ru-RU" sz="2000" dirty="0">
              <a:solidFill>
                <a:srgbClr val="FF0000"/>
              </a:solidFill>
            </a:endParaRPr>
          </a:p>
        </p:txBody>
      </p:sp>
      <p:sp>
        <p:nvSpPr>
          <p:cNvPr id="202756" name="TextBox 3"/>
          <p:cNvSpPr txBox="1">
            <a:spLocks noChangeArrowheads="1"/>
          </p:cNvSpPr>
          <p:nvPr/>
        </p:nvSpPr>
        <p:spPr bwMode="auto">
          <a:xfrm>
            <a:off x="6819900" y="265113"/>
            <a:ext cx="48958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ru-RU" sz="2000" b="1">
                <a:solidFill>
                  <a:srgbClr val="000099"/>
                </a:solidFill>
              </a:rPr>
              <a:t>News from our colleagues  </a:t>
            </a:r>
          </a:p>
          <a:p>
            <a:pPr algn="r"/>
            <a:r>
              <a:rPr lang="en-US" altLang="ru-RU" sz="2000" b="1">
                <a:solidFill>
                  <a:srgbClr val="000099"/>
                </a:solidFill>
              </a:rPr>
              <a:t>from China</a:t>
            </a:r>
            <a:r>
              <a:rPr lang="en-US" altLang="ru-RU" sz="2800" b="1">
                <a:solidFill>
                  <a:srgbClr val="000099"/>
                </a:solidFill>
              </a:rPr>
              <a:t> </a:t>
            </a:r>
            <a:endParaRPr lang="ru-RU" altLang="ru-RU" sz="2800" b="1">
              <a:solidFill>
                <a:srgbClr val="000099"/>
              </a:solidFill>
            </a:endParaRPr>
          </a:p>
        </p:txBody>
      </p:sp>
    </p:spTree>
  </p:cSld>
  <p:clrMapOvr>
    <a:masterClrMapping/>
  </p:clrMapOvr>
  <p:transition spd="slow">
    <p:push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Рисунок 11"/>
          <p:cNvPicPr>
            <a:picLocks noChangeAspect="1"/>
          </p:cNvPicPr>
          <p:nvPr/>
        </p:nvPicPr>
        <p:blipFill>
          <a:blip r:embed="rId3">
            <a:extLst>
              <a:ext uri="{28A0092B-C50C-407E-A947-70E740481C1C}">
                <a14:useLocalDpi xmlns:a14="http://schemas.microsoft.com/office/drawing/2010/main" val="0"/>
              </a:ext>
            </a:extLst>
          </a:blip>
          <a:srcRect l="-221" t="-2" r="108" b="19022"/>
          <a:stretch>
            <a:fillRect/>
          </a:stretch>
        </p:blipFill>
        <p:spPr bwMode="auto">
          <a:xfrm>
            <a:off x="-26988" y="0"/>
            <a:ext cx="12234863"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
            <a:extLst/>
          </p:cNvPr>
          <p:cNvSpPr txBox="1">
            <a:spLocks/>
          </p:cNvSpPr>
          <p:nvPr/>
        </p:nvSpPr>
        <p:spPr bwMode="auto">
          <a:xfrm>
            <a:off x="8475663" y="0"/>
            <a:ext cx="3716337" cy="2105025"/>
          </a:xfrm>
          <a:prstGeom prst="rect">
            <a:avLst/>
          </a:prstGeom>
          <a:solidFill>
            <a:srgbClr val="061C71">
              <a:alpha val="60000"/>
            </a:srgbClr>
          </a:solidFill>
          <a:ln>
            <a:noFill/>
          </a:ln>
          <a:extLst/>
        </p:spPr>
        <p:txBody>
          <a:bodyPr anchor="ctr"/>
          <a:lstStyle>
            <a:lvl1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lgn="l">
              <a:defRPr/>
            </a:pPr>
            <a:r>
              <a:rPr lang="en-US" sz="2500" b="1" kern="0" dirty="0" smtClean="0">
                <a:solidFill>
                  <a:prstClr val="white"/>
                </a:solidFill>
                <a:effectLst>
                  <a:outerShdw blurRad="38100" dist="38100" dir="2700000" algn="tl">
                    <a:srgbClr val="000000">
                      <a:alpha val="43137"/>
                    </a:srgbClr>
                  </a:outerShdw>
                </a:effectLst>
                <a:latin typeface="Calibri"/>
              </a:rPr>
              <a:t>Line </a:t>
            </a:r>
            <a:r>
              <a:rPr lang="en-US" sz="2500" b="1" kern="0" dirty="0">
                <a:solidFill>
                  <a:prstClr val="white"/>
                </a:solidFill>
                <a:effectLst>
                  <a:outerShdw blurRad="38100" dist="38100" dir="2700000" algn="tl">
                    <a:srgbClr val="000000">
                      <a:alpha val="43137"/>
                    </a:srgbClr>
                  </a:outerShdw>
                </a:effectLst>
                <a:latin typeface="Calibri"/>
              </a:rPr>
              <a:t>for assembling and cryogenic testing of superconducting magnets </a:t>
            </a:r>
            <a:r>
              <a:rPr lang="en-US" sz="2500" b="1" kern="0" dirty="0" smtClean="0">
                <a:solidFill>
                  <a:prstClr val="white"/>
                </a:solidFill>
                <a:effectLst>
                  <a:outerShdw blurRad="38100" dist="38100" dir="2700000" algn="tl">
                    <a:srgbClr val="000000">
                      <a:alpha val="43137"/>
                    </a:srgbClr>
                  </a:outerShdw>
                </a:effectLst>
                <a:latin typeface="Calibri"/>
              </a:rPr>
              <a:t>for the NICA Complex and FAIR Project</a:t>
            </a:r>
            <a:endParaRPr lang="de-DE" sz="2500" i="1" kern="0" dirty="0">
              <a:solidFill>
                <a:prstClr val="white"/>
              </a:solidFill>
              <a:effectLst>
                <a:outerShdw blurRad="38100" dist="38100" dir="2700000" algn="tl">
                  <a:srgbClr val="000000">
                    <a:alpha val="43137"/>
                  </a:srgbClr>
                </a:outerShdw>
              </a:effectLst>
              <a:latin typeface="Calibri"/>
              <a:ea typeface="ＭＳ Ｐゴシック" charset="-128"/>
            </a:endParaRPr>
          </a:p>
        </p:txBody>
      </p:sp>
      <p:pic>
        <p:nvPicPr>
          <p:cNvPr id="4" name="Picture 3" descr="maxresdefault.jpg"/>
          <p:cNvPicPr>
            <a:picLocks noChangeAspect="1"/>
          </p:cNvPicPr>
          <p:nvPr/>
        </p:nvPicPr>
        <p:blipFill>
          <a:blip r:embed="rId4"/>
          <a:stretch>
            <a:fillRect/>
          </a:stretch>
        </p:blipFill>
        <p:spPr>
          <a:xfrm>
            <a:off x="0" y="0"/>
            <a:ext cx="4013200" cy="2257425"/>
          </a:xfrm>
          <a:prstGeom prst="rect">
            <a:avLst/>
          </a:prstGeom>
          <a:ln w="22225">
            <a:solidFill>
              <a:schemeClr val="accent1"/>
            </a:solidFill>
          </a:ln>
          <a:effectLst>
            <a:outerShdw blurRad="292100" dist="139700" dir="2700000" algn="tl" rotWithShape="0">
              <a:srgbClr val="4C5A92"/>
            </a:outerShdw>
          </a:effectLst>
        </p:spPr>
      </p:pic>
      <p:sp>
        <p:nvSpPr>
          <p:cNvPr id="203781"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1722FF-3003-441F-8AD9-23B96146ABE9}" type="slidenum">
              <a:rPr lang="es-ES" altLang="ru-RU">
                <a:solidFill>
                  <a:schemeClr val="bg1"/>
                </a:solidFill>
              </a:rPr>
              <a:pPr/>
              <a:t>59</a:t>
            </a:fld>
            <a:endParaRPr lang="es-ES" altLang="ru-RU">
              <a:solidFill>
                <a:schemeClr val="bg1"/>
              </a:solidFill>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4"/>
          <p:cNvSpPr/>
          <p:nvPr/>
        </p:nvSpPr>
        <p:spPr>
          <a:xfrm>
            <a:off x="301625" y="168275"/>
            <a:ext cx="11631613" cy="814388"/>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sp>
        <p:nvSpPr>
          <p:cNvPr id="150531"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3A6208-81BD-40F2-B8D9-62AF58AF183F}" type="slidenum">
              <a:rPr lang="es-ES" altLang="ru-RU">
                <a:solidFill>
                  <a:schemeClr val="bg1"/>
                </a:solidFill>
              </a:rPr>
              <a:pPr/>
              <a:t>6</a:t>
            </a:fld>
            <a:endParaRPr lang="es-ES" altLang="ru-RU">
              <a:solidFill>
                <a:schemeClr val="bg1"/>
              </a:solidFill>
            </a:endParaRPr>
          </a:p>
        </p:txBody>
      </p:sp>
      <p:sp>
        <p:nvSpPr>
          <p:cNvPr id="5" name="TextBox 5"/>
          <p:cNvSpPr txBox="1">
            <a:spLocks noChangeArrowheads="1"/>
          </p:cNvSpPr>
          <p:nvPr/>
        </p:nvSpPr>
        <p:spPr bwMode="auto">
          <a:xfrm>
            <a:off x="2197100" y="236538"/>
            <a:ext cx="7835900" cy="6778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Highlights of </a:t>
            </a:r>
            <a:r>
              <a:rPr lang="en-US" altLang="ru-RU" sz="38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CP Decisions</a:t>
            </a:r>
            <a:endParaRPr lang="ru-RU"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0533" name="Прямоугольник 5"/>
          <p:cNvSpPr>
            <a:spLocks noChangeArrowheads="1"/>
          </p:cNvSpPr>
          <p:nvPr/>
        </p:nvSpPr>
        <p:spPr bwMode="auto">
          <a:xfrm>
            <a:off x="4424363" y="1147763"/>
            <a:ext cx="3606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3000" b="1">
                <a:solidFill>
                  <a:srgbClr val="C00000"/>
                </a:solidFill>
                <a:latin typeface="Calibri" panose="020F0502020204030204" pitchFamily="34" charset="0"/>
                <a:ea typeface="Times New Roman" panose="02020603050405020304" pitchFamily="18" charset="0"/>
                <a:cs typeface="Calibri" panose="020F0502020204030204" pitchFamily="34" charset="0"/>
              </a:rPr>
              <a:t>JINR Director’s report</a:t>
            </a:r>
            <a:endParaRPr lang="ru-RU" altLang="ru-RU" sz="3000">
              <a:solidFill>
                <a:srgbClr val="C00000"/>
              </a:solidFill>
              <a:ea typeface="Times New Roman" panose="02020603050405020304" pitchFamily="18" charset="0"/>
              <a:cs typeface="Calibri" panose="020F0502020204030204" pitchFamily="34" charset="0"/>
            </a:endParaRPr>
          </a:p>
        </p:txBody>
      </p:sp>
      <p:sp>
        <p:nvSpPr>
          <p:cNvPr id="150534" name="Прямоугольник 8"/>
          <p:cNvSpPr>
            <a:spLocks noChangeArrowheads="1"/>
          </p:cNvSpPr>
          <p:nvPr/>
        </p:nvSpPr>
        <p:spPr bwMode="auto">
          <a:xfrm>
            <a:off x="3487738" y="1816100"/>
            <a:ext cx="8297862"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ts val="2500"/>
              </a:lnSpc>
              <a:spcAft>
                <a:spcPts val="1800"/>
              </a:spcAft>
              <a:buFont typeface="Wingdings" panose="05000000000000000000" pitchFamily="2" charset="2"/>
              <a:buChar char="q"/>
            </a:pPr>
            <a:r>
              <a:rPr lang="en-US" altLang="ru-RU" sz="2000" b="1">
                <a:solidFill>
                  <a:srgbClr val="012F4F"/>
                </a:solidFill>
                <a:latin typeface="Calibri" panose="020F0502020204030204" pitchFamily="34" charset="0"/>
                <a:ea typeface="Times New Roman" panose="02020603050405020304" pitchFamily="18" charset="0"/>
                <a:cs typeface="Calibri" panose="020F0502020204030204" pitchFamily="34" charset="0"/>
              </a:rPr>
              <a:t>The CP highly appreciated the Director’s report presenting a detailed overview of the progress of implementation of JINR’s high-priority projects and their place in the long-term international programmes of fundamental physics research.</a:t>
            </a:r>
          </a:p>
          <a:p>
            <a:pPr algn="just" eaLnBrk="1" hangingPunct="1">
              <a:lnSpc>
                <a:spcPts val="2500"/>
              </a:lnSpc>
              <a:spcAft>
                <a:spcPts val="1800"/>
              </a:spcAft>
              <a:buFont typeface="Wingdings" panose="05000000000000000000" pitchFamily="2" charset="2"/>
              <a:buChar char="q"/>
            </a:pPr>
            <a:r>
              <a:rPr lang="en-US" altLang="ru-RU" sz="2000" b="1">
                <a:solidFill>
                  <a:srgbClr val="012F4F"/>
                </a:solidFill>
                <a:latin typeface="Calibri" panose="020F0502020204030204" pitchFamily="34" charset="0"/>
                <a:ea typeface="Times New Roman" panose="02020603050405020304" pitchFamily="18" charset="0"/>
                <a:cs typeface="Calibri" panose="020F0502020204030204" pitchFamily="34" charset="0"/>
              </a:rPr>
              <a:t>The CP recognized the significant amount of high-quality physics results obtained by JINR scientists in 2017 at home facilities of the Institute as well as at external accelerators, reactors and in various collaborations.</a:t>
            </a:r>
          </a:p>
        </p:txBody>
      </p:sp>
      <p:pic>
        <p:nvPicPr>
          <p:cNvPr id="17" name="Picture 4" descr="F:\Prezentacii\2018-06_PKK\2018.03.27 КПП\IMG_3448.jpg"/>
          <p:cNvPicPr>
            <a:picLocks noChangeAspect="1" noChangeArrowheads="1"/>
          </p:cNvPicPr>
          <p:nvPr/>
        </p:nvPicPr>
        <p:blipFill rotWithShape="1">
          <a:blip r:embed="rId3"/>
          <a:srcRect r="4123"/>
          <a:stretch/>
        </p:blipFill>
        <p:spPr bwMode="auto">
          <a:xfrm>
            <a:off x="652463" y="1738313"/>
            <a:ext cx="2613025" cy="2541587"/>
          </a:xfrm>
          <a:prstGeom prst="rect">
            <a:avLst/>
          </a:prstGeom>
          <a:ln>
            <a:noFill/>
          </a:ln>
          <a:effectLst>
            <a:outerShdw blurRad="292100" dist="139700" dir="2700000" algn="tl" rotWithShape="0">
              <a:srgbClr val="333333">
                <a:alpha val="65000"/>
              </a:srgbClr>
            </a:outerShdw>
          </a:effectLst>
          <a:extLst/>
        </p:spPr>
      </p:pic>
      <p:sp>
        <p:nvSpPr>
          <p:cNvPr id="150536" name="Прямоугольник 2"/>
          <p:cNvSpPr>
            <a:spLocks noChangeArrowheads="1"/>
          </p:cNvSpPr>
          <p:nvPr/>
        </p:nvSpPr>
        <p:spPr bwMode="auto">
          <a:xfrm>
            <a:off x="523875" y="4518025"/>
            <a:ext cx="11393488"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ts val="2500"/>
              </a:lnSpc>
              <a:spcAft>
                <a:spcPts val="1800"/>
              </a:spcAft>
              <a:buFont typeface="Wingdings" panose="05000000000000000000" pitchFamily="2" charset="2"/>
              <a:buChar char="q"/>
            </a:pPr>
            <a:r>
              <a:rPr lang="en-US" altLang="ru-RU" sz="2000" b="1">
                <a:solidFill>
                  <a:srgbClr val="012F4F"/>
                </a:solidFill>
                <a:latin typeface="Calibri" panose="020F0502020204030204" pitchFamily="34" charset="0"/>
                <a:ea typeface="Times New Roman" panose="02020603050405020304" pitchFamily="18" charset="0"/>
                <a:cs typeface="Calibri" panose="020F0502020204030204" pitchFamily="34" charset="0"/>
              </a:rPr>
              <a:t>The CP welcomed the efforts of the JINR Directorate aimed at training scientific</a:t>
            </a:r>
            <a:br>
              <a:rPr lang="en-US" altLang="ru-RU" sz="2000" b="1">
                <a:solidFill>
                  <a:srgbClr val="012F4F"/>
                </a:solidFill>
                <a:latin typeface="Calibri" panose="020F0502020204030204" pitchFamily="34" charset="0"/>
                <a:ea typeface="Times New Roman" panose="02020603050405020304" pitchFamily="18" charset="0"/>
                <a:cs typeface="Calibri" panose="020F0502020204030204" pitchFamily="34" charset="0"/>
              </a:rPr>
            </a:br>
            <a:r>
              <a:rPr lang="en-US" altLang="ru-RU" sz="2000" b="1">
                <a:solidFill>
                  <a:srgbClr val="012F4F"/>
                </a:solidFill>
                <a:latin typeface="Calibri" panose="020F0502020204030204" pitchFamily="34" charset="0"/>
                <a:ea typeface="Times New Roman" panose="02020603050405020304" pitchFamily="18" charset="0"/>
                <a:cs typeface="Calibri" panose="020F0502020204030204" pitchFamily="34" charset="0"/>
              </a:rPr>
              <a:t>and engineering personnel for large high-tech projects of JINR and in Member States, as well as towards the development and support of the Institute’s educational activities in general.</a:t>
            </a:r>
          </a:p>
          <a:p>
            <a:pPr algn="just" eaLnBrk="1" hangingPunct="1">
              <a:lnSpc>
                <a:spcPts val="2500"/>
              </a:lnSpc>
              <a:spcAft>
                <a:spcPts val="1800"/>
              </a:spcAft>
              <a:buFont typeface="Wingdings" panose="05000000000000000000" pitchFamily="2" charset="2"/>
              <a:buChar char="q"/>
            </a:pPr>
            <a:r>
              <a:rPr lang="en-US" altLang="ru-RU" sz="2000" b="1">
                <a:solidFill>
                  <a:srgbClr val="012F4F"/>
                </a:solidFill>
                <a:latin typeface="Calibri" panose="020F0502020204030204" pitchFamily="34" charset="0"/>
                <a:ea typeface="Times New Roman" panose="02020603050405020304" pitchFamily="18" charset="0"/>
                <a:cs typeface="Calibri" panose="020F0502020204030204" pitchFamily="34" charset="0"/>
              </a:rPr>
              <a:t>The CP noted with satisfaction the  holding, on 26 March 2018, of </a:t>
            </a:r>
            <a:r>
              <a:rPr lang="en-US" altLang="ru-RU" sz="2000" b="1">
                <a:solidFill>
                  <a:srgbClr val="C00000"/>
                </a:solidFill>
                <a:latin typeface="Calibri" panose="020F0502020204030204" pitchFamily="34" charset="0"/>
                <a:ea typeface="Times New Roman" panose="02020603050405020304" pitchFamily="18" charset="0"/>
                <a:cs typeface="Calibri" panose="020F0502020204030204" pitchFamily="34" charset="0"/>
              </a:rPr>
              <a:t>the festive meeting dedicated to the 25th anniversary of the accession to the Institute of a group of independent states. </a:t>
            </a:r>
            <a:endParaRPr lang="ru-RU" altLang="ru-RU" sz="2000" b="1">
              <a:solidFill>
                <a:srgbClr val="C00000"/>
              </a:solidFill>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2" name="Группа 3"/>
          <p:cNvGrpSpPr>
            <a:grpSpLocks/>
          </p:cNvGrpSpPr>
          <p:nvPr/>
        </p:nvGrpSpPr>
        <p:grpSpPr bwMode="auto">
          <a:xfrm>
            <a:off x="360363" y="695325"/>
            <a:ext cx="11760200" cy="5880100"/>
            <a:chOff x="323528" y="454934"/>
            <a:chExt cx="8820472" cy="5880019"/>
          </a:xfrm>
        </p:grpSpPr>
        <p:pic>
          <p:nvPicPr>
            <p:cNvPr id="3074" name="Picture 2"/>
            <p:cNvPicPr>
              <a:picLocks noChangeAspect="1" noChangeArrowheads="1"/>
            </p:cNvPicPr>
            <p:nvPr/>
          </p:nvPicPr>
          <p:blipFill rotWithShape="1">
            <a:blip r:embed="rId2" cstate="print">
              <a:extLst/>
            </a:blip>
            <a:srcRect t="4527" b="6687"/>
            <a:stretch/>
          </p:blipFill>
          <p:spPr bwMode="auto">
            <a:xfrm>
              <a:off x="323528" y="457936"/>
              <a:ext cx="4104456" cy="5877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04806" name="Прямоугольник 2"/>
            <p:cNvSpPr>
              <a:spLocks noChangeArrowheads="1"/>
            </p:cNvSpPr>
            <p:nvPr/>
          </p:nvSpPr>
          <p:spPr bwMode="auto">
            <a:xfrm>
              <a:off x="7009613" y="3401765"/>
              <a:ext cx="2134387" cy="286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ru-RU">
                <a:solidFill>
                  <a:srgbClr val="FFFFFF"/>
                </a:solidFill>
              </a:endParaRPr>
            </a:p>
            <a:p>
              <a:endParaRPr lang="ru-RU" altLang="ru-RU">
                <a:solidFill>
                  <a:srgbClr val="FFFFFF"/>
                </a:solidFill>
              </a:endParaRPr>
            </a:p>
            <a:p>
              <a:r>
                <a:rPr lang="en-US" altLang="ru-RU" sz="2400" b="1">
                  <a:solidFill>
                    <a:srgbClr val="FFFFFF"/>
                  </a:solidFill>
                </a:rPr>
                <a:t>JINR  supercomputer </a:t>
              </a:r>
            </a:p>
            <a:p>
              <a:r>
                <a:rPr lang="en-US" altLang="ru-RU" sz="2400" b="1">
                  <a:solidFill>
                    <a:srgbClr val="FFFFFF"/>
                  </a:solidFill>
                </a:rPr>
                <a:t>‘Govorun’ – </a:t>
              </a:r>
            </a:p>
            <a:p>
              <a:r>
                <a:rPr lang="en-US" altLang="ru-RU" sz="2400" b="1">
                  <a:solidFill>
                    <a:srgbClr val="FFFFFF"/>
                  </a:solidFill>
                </a:rPr>
                <a:t>revolutionary ultra-high dense HPC solution</a:t>
              </a:r>
              <a:endParaRPr lang="ru-RU" altLang="ru-RU" sz="2400" b="1">
                <a:solidFill>
                  <a:srgbClr val="FFFFFF"/>
                </a:solidFill>
              </a:endParaRPr>
            </a:p>
          </p:txBody>
        </p:sp>
        <p:pic>
          <p:nvPicPr>
            <p:cNvPr id="2048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003" y="1724797"/>
              <a:ext cx="11652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545" y="454934"/>
              <a:ext cx="160337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2865" y="2768544"/>
              <a:ext cx="13287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0" name="Picture 6"/>
            <p:cNvPicPr>
              <a:picLocks noChangeAspect="1" noChangeArrowheads="1"/>
            </p:cNvPicPr>
            <p:nvPr/>
          </p:nvPicPr>
          <p:blipFill>
            <a:blip r:embed="rId6">
              <a:extLst>
                <a:ext uri="{28A0092B-C50C-407E-A947-70E740481C1C}">
                  <a14:useLocalDpi xmlns:a14="http://schemas.microsoft.com/office/drawing/2010/main" val="0"/>
                </a:ext>
              </a:extLst>
            </a:blip>
            <a:srcRect t="-372"/>
            <a:stretch>
              <a:fillRect/>
            </a:stretch>
          </p:blipFill>
          <p:spPr bwMode="auto">
            <a:xfrm>
              <a:off x="1331640" y="5522986"/>
              <a:ext cx="280703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p:cNvPicPr>
              <a:picLocks noChangeAspect="1" noChangeArrowheads="1"/>
            </p:cNvPicPr>
            <p:nvPr/>
          </p:nvPicPr>
          <p:blipFill rotWithShape="1">
            <a:blip r:embed="rId7" cstate="print">
              <a:extLst/>
            </a:blip>
            <a:srcRect/>
            <a:stretch/>
          </p:blipFill>
          <p:spPr bwMode="auto">
            <a:xfrm>
              <a:off x="4562769" y="457936"/>
              <a:ext cx="2379921" cy="5877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48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0365" y="4974550"/>
              <a:ext cx="1180731"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p:cNvPr>
          <p:cNvSpPr txBox="1"/>
          <p:nvPr/>
        </p:nvSpPr>
        <p:spPr>
          <a:xfrm>
            <a:off x="623403" y="144790"/>
            <a:ext cx="11233247" cy="461665"/>
          </a:xfrm>
          <a:prstGeom prst="rect">
            <a:avLst/>
          </a:prstGeom>
          <a:noFill/>
        </p:spPr>
        <p:txBody>
          <a:bodyPr>
            <a:spAutoFit/>
          </a:bodyPr>
          <a:lstStyle/>
          <a:p>
            <a:pPr algn="ctr" fontAlgn="auto">
              <a:spcBef>
                <a:spcPts val="0"/>
              </a:spcBef>
              <a:spcAft>
                <a:spcPts val="0"/>
              </a:spcAft>
              <a:defRPr/>
            </a:pPr>
            <a:r>
              <a:rPr lang="en-US" sz="2400" b="1" dirty="0">
                <a:ln w="6600">
                  <a:solidFill>
                    <a:srgbClr val="C0504D"/>
                  </a:solidFill>
                  <a:prstDash val="solid"/>
                </a:ln>
                <a:solidFill>
                  <a:srgbClr val="FFFFFF"/>
                </a:solidFill>
                <a:effectLst>
                  <a:outerShdw dist="38100" dir="2700000" algn="tl" rotWithShape="0">
                    <a:srgbClr val="C0504D"/>
                  </a:outerShdw>
                </a:effectLst>
                <a:latin typeface="+mn-lt"/>
                <a:sym typeface="Arial"/>
              </a:rPr>
              <a:t>New facility at JINR – supercomputer “</a:t>
            </a:r>
            <a:r>
              <a:rPr lang="en-US" sz="2400" b="1" dirty="0" err="1">
                <a:ln w="6600">
                  <a:solidFill>
                    <a:srgbClr val="C0504D"/>
                  </a:solidFill>
                  <a:prstDash val="solid"/>
                </a:ln>
                <a:solidFill>
                  <a:srgbClr val="FFFFFF"/>
                </a:solidFill>
                <a:effectLst>
                  <a:outerShdw dist="38100" dir="2700000" algn="tl" rotWithShape="0">
                    <a:srgbClr val="C0504D"/>
                  </a:outerShdw>
                </a:effectLst>
                <a:latin typeface="+mn-lt"/>
                <a:sym typeface="Arial"/>
              </a:rPr>
              <a:t>GOVORUN</a:t>
            </a:r>
            <a:r>
              <a:rPr lang="en-US" sz="2400" b="1" dirty="0">
                <a:ln w="6600">
                  <a:solidFill>
                    <a:srgbClr val="C0504D"/>
                  </a:solidFill>
                  <a:prstDash val="solid"/>
                </a:ln>
                <a:solidFill>
                  <a:srgbClr val="FFFFFF"/>
                </a:solidFill>
                <a:effectLst>
                  <a:outerShdw dist="38100" dir="2700000" algn="tl" rotWithShape="0">
                    <a:srgbClr val="C0504D"/>
                  </a:outerShdw>
                </a:effectLst>
                <a:latin typeface="+mn-lt"/>
                <a:sym typeface="Arial"/>
              </a:rPr>
              <a:t>”</a:t>
            </a:r>
          </a:p>
        </p:txBody>
      </p:sp>
      <p:pic>
        <p:nvPicPr>
          <p:cNvPr id="204804" name="Рисунок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5949950"/>
            <a:ext cx="1981200" cy="561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dubn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063" y="404813"/>
            <a:ext cx="10825162"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txBox="1">
            <a:spLocks/>
          </p:cNvSpPr>
          <p:nvPr/>
        </p:nvSpPr>
        <p:spPr>
          <a:xfrm>
            <a:off x="152400" y="49213"/>
            <a:ext cx="11791950" cy="1360487"/>
          </a:xfrm>
          <a:prstGeom prst="rect">
            <a:avLst/>
          </a:prstGeom>
        </p:spPr>
        <p:txBody>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a:defRPr/>
            </a:pPr>
            <a:r>
              <a:rPr lang="en-US" altLang="ru-RU" sz="3800" b="1" dirty="0" smtClean="0">
                <a:solidFill>
                  <a:srgbClr val="0147FD"/>
                </a:solidFill>
              </a:rPr>
              <a:t>Strategic goals of</a:t>
            </a:r>
            <a:br>
              <a:rPr lang="en-US" altLang="ru-RU" sz="3800" b="1" dirty="0" smtClean="0">
                <a:solidFill>
                  <a:srgbClr val="0147FD"/>
                </a:solidFill>
              </a:rPr>
            </a:br>
            <a:r>
              <a:rPr lang="en-US" altLang="ru-RU" sz="3800" b="1" dirty="0" smtClean="0">
                <a:solidFill>
                  <a:srgbClr val="FF0000"/>
                </a:solidFill>
              </a:rPr>
              <a:t>Particle Physics </a:t>
            </a:r>
            <a:r>
              <a:rPr lang="en-US" altLang="ru-RU" sz="3800" b="1" dirty="0" smtClean="0">
                <a:solidFill>
                  <a:srgbClr val="0147FD"/>
                </a:solidFill>
              </a:rPr>
              <a:t>and </a:t>
            </a:r>
            <a:r>
              <a:rPr lang="en-US" altLang="ru-RU" sz="3800" b="1" dirty="0" smtClean="0">
                <a:solidFill>
                  <a:srgbClr val="FF0000"/>
                </a:solidFill>
              </a:rPr>
              <a:t>Astrophysics</a:t>
            </a:r>
            <a:endParaRPr lang="ru-RU" altLang="ru-RU" sz="3800" b="1" dirty="0" smtClean="0">
              <a:solidFill>
                <a:srgbClr val="FF0000"/>
              </a:solidFill>
            </a:endParaRPr>
          </a:p>
        </p:txBody>
      </p:sp>
      <p:sp>
        <p:nvSpPr>
          <p:cNvPr id="21" name="Стрелка вниз 20"/>
          <p:cNvSpPr/>
          <p:nvPr/>
        </p:nvSpPr>
        <p:spPr>
          <a:xfrm>
            <a:off x="5770563" y="1243013"/>
            <a:ext cx="673100" cy="58578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rgbClr val="960000"/>
              </a:solidFill>
            </a:endParaRPr>
          </a:p>
        </p:txBody>
      </p:sp>
      <p:sp>
        <p:nvSpPr>
          <p:cNvPr id="22" name="Стрелка углом вверх 21"/>
          <p:cNvSpPr/>
          <p:nvPr/>
        </p:nvSpPr>
        <p:spPr>
          <a:xfrm rot="10800000">
            <a:off x="1782763" y="2324100"/>
            <a:ext cx="1728787" cy="736600"/>
          </a:xfrm>
          <a:prstGeom prst="bentUpArrow">
            <a:avLst/>
          </a:prstGeom>
          <a:solidFill>
            <a:srgbClr val="CC6600"/>
          </a:solidFill>
          <a:ln w="952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23" name="Стрелка углом вверх 22"/>
          <p:cNvSpPr/>
          <p:nvPr/>
        </p:nvSpPr>
        <p:spPr>
          <a:xfrm rot="10800000" flipH="1">
            <a:off x="8878888" y="2378075"/>
            <a:ext cx="1736725" cy="736600"/>
          </a:xfrm>
          <a:prstGeom prst="bentUpArrow">
            <a:avLst/>
          </a:prstGeom>
          <a:solidFill>
            <a:srgbClr val="CC6600"/>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206854" name="Заголовок 1"/>
          <p:cNvSpPr txBox="1">
            <a:spLocks/>
          </p:cNvSpPr>
          <p:nvPr/>
        </p:nvSpPr>
        <p:spPr bwMode="auto">
          <a:xfrm>
            <a:off x="8221663" y="3121025"/>
            <a:ext cx="38766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2000" b="1">
                <a:solidFill>
                  <a:srgbClr val="000000"/>
                </a:solidFill>
                <a:ea typeface="MS PGothic" panose="020B0600070205080204" pitchFamily="34" charset="-128"/>
              </a:rPr>
              <a:t>Indirect search for New Physics</a:t>
            </a:r>
          </a:p>
          <a:p>
            <a:pPr algn="ctr" eaLnBrk="1" hangingPunct="1"/>
            <a:r>
              <a:rPr lang="en-US" altLang="ru-RU" sz="2000" b="1">
                <a:solidFill>
                  <a:srgbClr val="000000"/>
                </a:solidFill>
                <a:ea typeface="MS PGothic" panose="020B0600070205080204" pitchFamily="34" charset="-128"/>
              </a:rPr>
              <a:t>(flavor sector)</a:t>
            </a:r>
            <a:endParaRPr lang="ru-RU" altLang="ru-RU" sz="2000" b="1">
              <a:solidFill>
                <a:srgbClr val="000000"/>
              </a:solidFill>
              <a:ea typeface="MS PGothic" panose="020B0600070205080204" pitchFamily="34" charset="-128"/>
            </a:endParaRPr>
          </a:p>
        </p:txBody>
      </p:sp>
      <p:sp>
        <p:nvSpPr>
          <p:cNvPr id="206855" name="Заголовок 1"/>
          <p:cNvSpPr txBox="1">
            <a:spLocks/>
          </p:cNvSpPr>
          <p:nvPr/>
        </p:nvSpPr>
        <p:spPr bwMode="auto">
          <a:xfrm>
            <a:off x="4464050" y="3335338"/>
            <a:ext cx="31686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3600" b="1">
                <a:solidFill>
                  <a:srgbClr val="C00000"/>
                </a:solidFill>
                <a:ea typeface="MS PGothic" panose="020B0600070205080204" pitchFamily="34" charset="-128"/>
              </a:rPr>
              <a:t> DLNP</a:t>
            </a:r>
            <a:endParaRPr lang="ru-RU" altLang="ru-RU" sz="3600" b="1">
              <a:solidFill>
                <a:srgbClr val="C00000"/>
              </a:solidFill>
              <a:ea typeface="MS PGothic" panose="020B0600070205080204" pitchFamily="34" charset="-128"/>
            </a:endParaRPr>
          </a:p>
        </p:txBody>
      </p:sp>
      <p:cxnSp>
        <p:nvCxnSpPr>
          <p:cNvPr id="28" name="Прямая со стрелкой 27"/>
          <p:cNvCxnSpPr/>
          <p:nvPr/>
        </p:nvCxnSpPr>
        <p:spPr>
          <a:xfrm flipH="1" flipV="1">
            <a:off x="3887788" y="3654425"/>
            <a:ext cx="1200150" cy="341313"/>
          </a:xfrm>
          <a:prstGeom prst="straightConnector1">
            <a:avLst/>
          </a:prstGeom>
          <a:ln w="508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a:off x="3790950" y="4187825"/>
            <a:ext cx="1319213" cy="439738"/>
          </a:xfrm>
          <a:prstGeom prst="straightConnector1">
            <a:avLst/>
          </a:prstGeom>
          <a:ln w="508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a:off x="3467100" y="4267200"/>
            <a:ext cx="2400300" cy="1368425"/>
          </a:xfrm>
          <a:prstGeom prst="straightConnector1">
            <a:avLst/>
          </a:prstGeom>
          <a:ln w="508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flipV="1">
            <a:off x="7151688" y="3635375"/>
            <a:ext cx="1666875" cy="320675"/>
          </a:xfrm>
          <a:prstGeom prst="straightConnector1">
            <a:avLst/>
          </a:prstGeom>
          <a:ln w="508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7151688" y="4140200"/>
            <a:ext cx="1666875" cy="554038"/>
          </a:xfrm>
          <a:prstGeom prst="straightConnector1">
            <a:avLst/>
          </a:prstGeom>
          <a:ln w="50800">
            <a:solidFill>
              <a:srgbClr val="C0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06861" name="Овал 1"/>
          <p:cNvSpPr>
            <a:spLocks noChangeArrowheads="1"/>
          </p:cNvSpPr>
          <p:nvPr/>
        </p:nvSpPr>
        <p:spPr bwMode="auto">
          <a:xfrm>
            <a:off x="3575050" y="1900238"/>
            <a:ext cx="5062538" cy="1584325"/>
          </a:xfrm>
          <a:prstGeom prst="ellipse">
            <a:avLst/>
          </a:prstGeom>
          <a:solidFill>
            <a:srgbClr val="CC6600"/>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2400" b="1">
                <a:solidFill>
                  <a:srgbClr val="FFFFFF"/>
                </a:solidFill>
                <a:ea typeface="MS PGothic" panose="020B0600070205080204" pitchFamily="34" charset="-128"/>
              </a:rPr>
              <a:t>Formation of the new picture of the World</a:t>
            </a:r>
            <a:endParaRPr lang="ru-RU" altLang="ru-RU" sz="2400" b="1">
              <a:solidFill>
                <a:srgbClr val="FFFFFF"/>
              </a:solidFill>
              <a:ea typeface="MS PGothic" panose="020B0600070205080204" pitchFamily="34" charset="-128"/>
            </a:endParaRPr>
          </a:p>
        </p:txBody>
      </p:sp>
      <p:sp>
        <p:nvSpPr>
          <p:cNvPr id="206862" name="Заголовок 1"/>
          <p:cNvSpPr txBox="1">
            <a:spLocks/>
          </p:cNvSpPr>
          <p:nvPr/>
        </p:nvSpPr>
        <p:spPr bwMode="auto">
          <a:xfrm>
            <a:off x="239713" y="3060700"/>
            <a:ext cx="38290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2000" b="1">
                <a:solidFill>
                  <a:srgbClr val="000000"/>
                </a:solidFill>
                <a:ea typeface="MS PGothic" panose="020B0600070205080204" pitchFamily="34" charset="-128"/>
              </a:rPr>
              <a:t>Direct search for New Physics at the LHC</a:t>
            </a:r>
            <a:endParaRPr lang="ru-RU" altLang="ru-RU" sz="2000" b="1">
              <a:solidFill>
                <a:srgbClr val="000000"/>
              </a:solidFill>
              <a:ea typeface="MS PGothic" panose="020B0600070205080204" pitchFamily="34" charset="-128"/>
            </a:endParaRPr>
          </a:p>
        </p:txBody>
      </p:sp>
      <p:sp>
        <p:nvSpPr>
          <p:cNvPr id="206863" name="Заголовок 1"/>
          <p:cNvSpPr txBox="1">
            <a:spLocks/>
          </p:cNvSpPr>
          <p:nvPr/>
        </p:nvSpPr>
        <p:spPr bwMode="auto">
          <a:xfrm>
            <a:off x="458788" y="4140200"/>
            <a:ext cx="319087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2000" b="1">
                <a:solidFill>
                  <a:srgbClr val="000000"/>
                </a:solidFill>
                <a:ea typeface="MS PGothic" panose="020B0600070205080204" pitchFamily="34" charset="-128"/>
              </a:rPr>
              <a:t>Neutrino physics and astrophysics</a:t>
            </a:r>
            <a:endParaRPr lang="ru-RU" altLang="ru-RU" sz="2000" b="1">
              <a:solidFill>
                <a:srgbClr val="000000"/>
              </a:solidFill>
              <a:ea typeface="MS PGothic" panose="020B0600070205080204" pitchFamily="34" charset="-128"/>
            </a:endParaRPr>
          </a:p>
        </p:txBody>
      </p:sp>
      <p:sp>
        <p:nvSpPr>
          <p:cNvPr id="206864" name="Заголовок 1"/>
          <p:cNvSpPr txBox="1">
            <a:spLocks/>
          </p:cNvSpPr>
          <p:nvPr/>
        </p:nvSpPr>
        <p:spPr bwMode="auto">
          <a:xfrm>
            <a:off x="277813" y="5348288"/>
            <a:ext cx="33718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2000" b="1">
                <a:solidFill>
                  <a:srgbClr val="000000"/>
                </a:solidFill>
                <a:ea typeface="MS PGothic" panose="020B0600070205080204" pitchFamily="34" charset="-128"/>
              </a:rPr>
              <a:t>Perturbative and nonperturbative QCD studies</a:t>
            </a:r>
            <a:endParaRPr lang="ru-RU" altLang="ru-RU" sz="2000" b="1">
              <a:solidFill>
                <a:srgbClr val="000000"/>
              </a:solidFill>
              <a:ea typeface="MS PGothic" panose="020B0600070205080204" pitchFamily="34" charset="-128"/>
            </a:endParaRPr>
          </a:p>
        </p:txBody>
      </p:sp>
      <p:sp>
        <p:nvSpPr>
          <p:cNvPr id="206865" name="Заголовок 1"/>
          <p:cNvSpPr txBox="1">
            <a:spLocks/>
          </p:cNvSpPr>
          <p:nvPr/>
        </p:nvSpPr>
        <p:spPr bwMode="auto">
          <a:xfrm>
            <a:off x="8564563" y="4310063"/>
            <a:ext cx="34893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b="1">
                <a:solidFill>
                  <a:srgbClr val="000000"/>
                </a:solidFill>
                <a:ea typeface="MS PGothic" panose="020B0600070205080204" pitchFamily="34" charset="-128"/>
              </a:rPr>
              <a:t>Cosmology </a:t>
            </a:r>
          </a:p>
          <a:p>
            <a:pPr algn="ctr" eaLnBrk="1" hangingPunct="1"/>
            <a:r>
              <a:rPr lang="en-US" altLang="ru-RU" b="1">
                <a:solidFill>
                  <a:srgbClr val="000000"/>
                </a:solidFill>
                <a:ea typeface="MS PGothic" panose="020B0600070205080204" pitchFamily="34" charset="-128"/>
              </a:rPr>
              <a:t>(dark matter and dark energy)</a:t>
            </a:r>
          </a:p>
        </p:txBody>
      </p:sp>
      <p:sp>
        <p:nvSpPr>
          <p:cNvPr id="206866" name="Заголовок 1"/>
          <p:cNvSpPr txBox="1">
            <a:spLocks/>
          </p:cNvSpPr>
          <p:nvPr/>
        </p:nvSpPr>
        <p:spPr bwMode="auto">
          <a:xfrm>
            <a:off x="8356600" y="5491163"/>
            <a:ext cx="31686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b="1">
                <a:solidFill>
                  <a:srgbClr val="000000"/>
                </a:solidFill>
                <a:ea typeface="MS PGothic" panose="020B0600070205080204" pitchFamily="34" charset="-128"/>
              </a:rPr>
              <a:t>Relativistic physics of atomic nuclei (heavy ions)</a:t>
            </a:r>
          </a:p>
        </p:txBody>
      </p:sp>
      <p:cxnSp>
        <p:nvCxnSpPr>
          <p:cNvPr id="39" name="Прямая со стрелкой 38"/>
          <p:cNvCxnSpPr/>
          <p:nvPr/>
        </p:nvCxnSpPr>
        <p:spPr bwMode="auto">
          <a:xfrm>
            <a:off x="6554788" y="4281488"/>
            <a:ext cx="1801812" cy="1368425"/>
          </a:xfrm>
          <a:prstGeom prst="straightConnector1">
            <a:avLst/>
          </a:prstGeom>
          <a:ln w="50800">
            <a:solidFill>
              <a:srgbClr val="C0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06868" name="Прямоугольник 23"/>
          <p:cNvSpPr>
            <a:spLocks noChangeArrowheads="1"/>
          </p:cNvSpPr>
          <p:nvPr/>
        </p:nvSpPr>
        <p:spPr bwMode="auto">
          <a:xfrm>
            <a:off x="4070350" y="5240338"/>
            <a:ext cx="39004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a:solidFill>
                  <a:srgbClr val="7030A0"/>
                </a:solidFill>
                <a:ea typeface="MS PGothic" panose="020B0600070205080204" pitchFamily="34" charset="-128"/>
              </a:rPr>
              <a:t>    </a:t>
            </a:r>
            <a:r>
              <a:rPr lang="en-US" altLang="ru-RU" sz="2000" b="1">
                <a:solidFill>
                  <a:srgbClr val="7030A0"/>
                </a:solidFill>
                <a:ea typeface="MS PGothic" panose="020B0600070205080204" pitchFamily="34" charset="-128"/>
              </a:rPr>
              <a:t>List of tasks for the</a:t>
            </a:r>
          </a:p>
          <a:p>
            <a:r>
              <a:rPr lang="en-US" altLang="ru-RU" sz="2000" b="1">
                <a:solidFill>
                  <a:srgbClr val="7030A0"/>
                </a:solidFill>
                <a:ea typeface="MS PGothic" panose="020B0600070205080204" pitchFamily="34" charset="-128"/>
              </a:rPr>
              <a:t>      Seven-year Plan </a:t>
            </a:r>
          </a:p>
          <a:p>
            <a:r>
              <a:rPr lang="en-US" altLang="ru-RU" sz="2000" b="1">
                <a:solidFill>
                  <a:srgbClr val="7030A0"/>
                </a:solidFill>
                <a:ea typeface="MS PGothic" panose="020B0600070205080204" pitchFamily="34" charset="-128"/>
              </a:rPr>
              <a:t>           2017 – 2023 </a:t>
            </a:r>
            <a:endParaRPr lang="ru-RU" altLang="ru-RU" sz="2000" b="1">
              <a:solidFill>
                <a:srgbClr val="7030A0"/>
              </a:solidFill>
              <a:ea typeface="MS PGothic" panose="020B0600070205080204" pitchFamily="34" charset="-128"/>
            </a:endParaRPr>
          </a:p>
        </p:txBody>
      </p:sp>
      <p:pic>
        <p:nvPicPr>
          <p:cNvPr id="206869" name="image2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7688" y="0"/>
            <a:ext cx="1484312"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6870" name="Изображение 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99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10229850" y="1395413"/>
            <a:ext cx="1962150" cy="338137"/>
          </a:xfrm>
          <a:prstGeom prst="rect">
            <a:avLst/>
          </a:prstGeom>
          <a:solidFill>
            <a:schemeClr val="accent6">
              <a:lumMod val="20000"/>
              <a:lumOff val="80000"/>
            </a:schemeClr>
          </a:solidFill>
        </p:spPr>
        <p:txBody>
          <a:bodyPr>
            <a:spAutoFit/>
          </a:bodyPr>
          <a:lstStyle/>
          <a:p>
            <a:pPr>
              <a:defRPr/>
            </a:pPr>
            <a:r>
              <a:rPr lang="en-US" sz="1600" dirty="0"/>
              <a:t> </a:t>
            </a:r>
            <a:r>
              <a:rPr lang="ru-RU" sz="1600" dirty="0"/>
              <a:t>     </a:t>
            </a:r>
            <a:r>
              <a:rPr lang="ru-RU" sz="1200" b="1" dirty="0"/>
              <a:t>М.А. Марков</a:t>
            </a:r>
            <a:endParaRPr lang="ru-RU" sz="1400"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D:\2018.07.25 Рабочее совещание_CMC\IMG_34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188913"/>
            <a:ext cx="5045075"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5" name="Picture 4" descr="D:\2018.07.25 Рабочее совещание_CMC\IMG_3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2852738"/>
            <a:ext cx="8577263"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Picture 6" descr="D:\2018.07.25 Рабочее совещание_CMC\IMG_34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88913"/>
            <a:ext cx="47910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Box 12"/>
          <p:cNvSpPr txBox="1">
            <a:spLocks noChangeArrowheads="1"/>
          </p:cNvSpPr>
          <p:nvPr/>
        </p:nvSpPr>
        <p:spPr bwMode="auto">
          <a:xfrm>
            <a:off x="3292475" y="2852738"/>
            <a:ext cx="4022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latin typeface="Calibri" panose="020F0502020204030204" pitchFamily="34" charset="0"/>
              </a:rPr>
              <a:t>     </a:t>
            </a:r>
            <a:r>
              <a:rPr lang="ru-RU" altLang="ru-RU">
                <a:latin typeface="Calibri" panose="020F0502020204030204" pitchFamily="34" charset="0"/>
              </a:rPr>
              <a:t> </a:t>
            </a:r>
            <a:r>
              <a:rPr lang="en-US" altLang="ru-RU" b="1">
                <a:solidFill>
                  <a:srgbClr val="FF0000"/>
                </a:solidFill>
                <a:latin typeface="Calibri" panose="020F0502020204030204" pitchFamily="34" charset="0"/>
              </a:rPr>
              <a:t>CMS  manegement vsit to Dubna,  </a:t>
            </a:r>
          </a:p>
          <a:p>
            <a:r>
              <a:rPr lang="en-US" altLang="ru-RU" b="1">
                <a:solidFill>
                  <a:srgbClr val="FF0000"/>
                </a:solidFill>
                <a:latin typeface="Calibri" panose="020F0502020204030204" pitchFamily="34" charset="0"/>
              </a:rPr>
              <a:t>                        25 July 2018</a:t>
            </a:r>
            <a:endParaRPr lang="ru-RU" altLang="ru-RU" b="1">
              <a:solidFill>
                <a:srgbClr val="FF0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688975"/>
            <a:ext cx="443388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contenu 2"/>
          <p:cNvSpPr txBox="1">
            <a:spLocks noRot="1" noChangeAspect="1" noMove="1" noResize="1" noEditPoints="1" noAdjustHandles="1" noChangeArrowheads="1" noChangeShapeType="1" noTextEdit="1"/>
          </p:cNvSpPr>
          <p:nvPr/>
        </p:nvSpPr>
        <p:spPr bwMode="auto">
          <a:xfrm>
            <a:off x="4551580" y="1052748"/>
            <a:ext cx="7607051" cy="3405097"/>
          </a:xfrm>
          <a:prstGeom prst="rect">
            <a:avLst/>
          </a:prstGeom>
          <a:blipFill rotWithShape="0">
            <a:blip r:embed="rId4" cstate="print"/>
            <a:stretch>
              <a:fillRect l="-748" t="-1075" r="-855"/>
            </a:stretch>
          </a:blipFill>
          <a:ln>
            <a:noFill/>
          </a:ln>
          <a:effectLst/>
          <a:extLst/>
        </p:spPr>
        <p:txBody>
          <a:bodyPr/>
          <a:lstStyle/>
          <a:p>
            <a:pPr>
              <a:defRPr/>
            </a:pPr>
            <a:r>
              <a:rPr lang="ru-RU">
                <a:noFill/>
              </a:rPr>
              <a:t> </a:t>
            </a:r>
          </a:p>
        </p:txBody>
      </p:sp>
      <p:sp>
        <p:nvSpPr>
          <p:cNvPr id="10" name="Прямоугольная выноска 9"/>
          <p:cNvSpPr/>
          <p:nvPr/>
        </p:nvSpPr>
        <p:spPr>
          <a:xfrm>
            <a:off x="112713" y="2165350"/>
            <a:ext cx="1309687" cy="628650"/>
          </a:xfrm>
          <a:prstGeom prst="wedgeRectCallout">
            <a:avLst>
              <a:gd name="adj1" fmla="val 108920"/>
              <a:gd name="adj2" fmla="val 85143"/>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Reactor core</a:t>
            </a:r>
            <a:endParaRPr lang="ru-RU" b="1" dirty="0">
              <a:solidFill>
                <a:prstClr val="white"/>
              </a:solidFill>
            </a:endParaRPr>
          </a:p>
        </p:txBody>
      </p:sp>
      <p:sp>
        <p:nvSpPr>
          <p:cNvPr id="22" name="Прямоугольная выноска 21"/>
          <p:cNvSpPr/>
          <p:nvPr/>
        </p:nvSpPr>
        <p:spPr>
          <a:xfrm>
            <a:off x="179388" y="3819525"/>
            <a:ext cx="1243012" cy="382588"/>
          </a:xfrm>
          <a:prstGeom prst="wedgeRectCallout">
            <a:avLst>
              <a:gd name="adj1" fmla="val 105873"/>
              <a:gd name="adj2" fmla="val -183142"/>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DANSS</a:t>
            </a:r>
            <a:endParaRPr lang="ru-RU" b="1" dirty="0">
              <a:solidFill>
                <a:prstClr val="white"/>
              </a:solidFill>
            </a:endParaRPr>
          </a:p>
        </p:txBody>
      </p:sp>
      <p:sp>
        <p:nvSpPr>
          <p:cNvPr id="5" name="Прямоугольник 4"/>
          <p:cNvSpPr/>
          <p:nvPr/>
        </p:nvSpPr>
        <p:spPr>
          <a:xfrm>
            <a:off x="-1588" y="25400"/>
            <a:ext cx="12192001" cy="1138238"/>
          </a:xfrm>
          <a:prstGeom prst="rect">
            <a:avLst/>
          </a:prstGeom>
        </p:spPr>
        <p:txBody>
          <a:bodyPr>
            <a:spAutoFit/>
          </a:bodyPr>
          <a:lstStyle/>
          <a:p>
            <a:pPr algn="r">
              <a:defRPr/>
            </a:pPr>
            <a:r>
              <a:rPr lang="en-US" sz="2400" i="1" kern="0" dirty="0">
                <a:latin typeface="Arial Rounded MT Bold" panose="020F0704030504030204" pitchFamily="34" charset="0"/>
              </a:rPr>
              <a:t>DANSS</a:t>
            </a:r>
            <a:r>
              <a:rPr lang="en-US" sz="2000" i="1" kern="0" dirty="0">
                <a:latin typeface="Arial Rounded MT Bold" panose="020F0704030504030204" pitchFamily="34" charset="0"/>
              </a:rPr>
              <a:t>: Detector of </a:t>
            </a:r>
            <a:r>
              <a:rPr lang="en-US" sz="2000" i="1" kern="0" dirty="0" err="1">
                <a:latin typeface="Arial Rounded MT Bold" panose="020F0704030504030204" pitchFamily="34" charset="0"/>
              </a:rPr>
              <a:t>AntiNeutrino</a:t>
            </a:r>
            <a:r>
              <a:rPr lang="en-US" sz="2000" i="1" kern="0" dirty="0">
                <a:latin typeface="Arial Rounded MT Bold" panose="020F0704030504030204" pitchFamily="34" charset="0"/>
              </a:rPr>
              <a:t> based on Solid state Scintillator</a:t>
            </a:r>
            <a:endParaRPr lang="ru-RU" sz="2000" i="1" kern="0" dirty="0">
              <a:latin typeface="Arial Rounded MT Bold" panose="020F0704030504030204" pitchFamily="34" charset="0"/>
            </a:endParaRPr>
          </a:p>
          <a:p>
            <a:pPr algn="r">
              <a:defRPr/>
            </a:pPr>
            <a:r>
              <a:rPr lang="en-US" kern="0" dirty="0">
                <a:latin typeface="Arial Rounded MT Bold" panose="020F0704030504030204" pitchFamily="34" charset="0"/>
              </a:rPr>
              <a:t>Reactor monitoring and search for short-range neutrino oscillations    </a:t>
            </a:r>
            <a:endParaRPr lang="en-US" sz="2800" kern="0" dirty="0">
              <a:latin typeface="Arial Rounded MT Bold" panose="020F0704030504030204" pitchFamily="34" charset="0"/>
            </a:endParaRPr>
          </a:p>
          <a:p>
            <a:pPr algn="r">
              <a:defRPr/>
            </a:pPr>
            <a:r>
              <a:rPr lang="nn-NO" sz="1600" i="1" kern="0" dirty="0">
                <a:solidFill>
                  <a:srgbClr val="C00000"/>
                </a:solidFill>
                <a:latin typeface="Arial Rounded MT Bold" panose="020F0704030504030204" pitchFamily="34" charset="0"/>
              </a:rPr>
              <a:t>JINST 11 (2016) no.11, P11011;   arXiv:1606.02896</a:t>
            </a:r>
            <a:r>
              <a:rPr lang="en-US" sz="1600" i="1" kern="0" dirty="0">
                <a:solidFill>
                  <a:srgbClr val="C00000"/>
                </a:solidFill>
                <a:latin typeface="Arial Rounded MT Bold" panose="020F0704030504030204" pitchFamily="34" charset="0"/>
              </a:rPr>
              <a:t> </a:t>
            </a:r>
            <a:endParaRPr lang="ru-RU" sz="1050" i="1" kern="0" dirty="0">
              <a:solidFill>
                <a:srgbClr val="C00000"/>
              </a:solidFill>
              <a:latin typeface="Arial Black" panose="020B0A04020102020204" pitchFamily="34" charset="0"/>
            </a:endParaRPr>
          </a:p>
        </p:txBody>
      </p:sp>
      <p:pic>
        <p:nvPicPr>
          <p:cNvPr id="208903" name="Рисунок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6375" y="4514850"/>
            <a:ext cx="2271713"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4" name="Рисунок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1638" y="4587875"/>
            <a:ext cx="22796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5" name="Рисунок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5875" y="5716588"/>
            <a:ext cx="23653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6" name="Рисунок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62813" y="3995738"/>
            <a:ext cx="459898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122488" y="3251200"/>
            <a:ext cx="98425" cy="71438"/>
          </a:xfrm>
          <a:prstGeom prst="rect">
            <a:avLst/>
          </a:prstGeom>
          <a:solidFill>
            <a:srgbClr val="FF33CC"/>
          </a:solidFill>
          <a:ln w="31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Номер слайда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A78590-4164-426A-8B64-4732C8FF0E86}" type="slidenum">
              <a:rPr lang="es-ES" altLang="ru-RU">
                <a:solidFill>
                  <a:schemeClr val="bg1"/>
                </a:solidFill>
                <a:latin typeface="Calibri" panose="020F0502020204030204" pitchFamily="34" charset="0"/>
              </a:rPr>
              <a:pPr/>
              <a:t>65</a:t>
            </a:fld>
            <a:endParaRPr lang="es-ES" altLang="ru-RU">
              <a:solidFill>
                <a:schemeClr val="bg1"/>
              </a:solidFill>
              <a:latin typeface="Calibri" panose="020F0502020204030204" pitchFamily="34" charset="0"/>
            </a:endParaRPr>
          </a:p>
        </p:txBody>
      </p:sp>
      <p:sp>
        <p:nvSpPr>
          <p:cNvPr id="209923" name="Прямоугольник 2"/>
          <p:cNvSpPr>
            <a:spLocks noChangeArrowheads="1"/>
          </p:cNvSpPr>
          <p:nvPr/>
        </p:nvSpPr>
        <p:spPr bwMode="auto">
          <a:xfrm>
            <a:off x="215900" y="160338"/>
            <a:ext cx="47180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400" b="1">
                <a:latin typeface="Calibri" panose="020F0502020204030204" pitchFamily="34" charset="0"/>
                <a:ea typeface="MS PGothic" panose="020B0600070205080204" pitchFamily="34" charset="-128"/>
              </a:rPr>
              <a:t>On 5 June, the opening ceremony</a:t>
            </a:r>
            <a:br>
              <a:rPr lang="en-US" altLang="ru-RU" sz="2400" b="1">
                <a:latin typeface="Calibri" panose="020F0502020204030204" pitchFamily="34" charset="0"/>
                <a:ea typeface="MS PGothic" panose="020B0600070205080204" pitchFamily="34" charset="-128"/>
              </a:rPr>
            </a:br>
            <a:r>
              <a:rPr lang="en-US" altLang="ru-RU" sz="2400" b="1">
                <a:latin typeface="Calibri" panose="020F0502020204030204" pitchFamily="34" charset="0"/>
                <a:ea typeface="MS PGothic" panose="020B0600070205080204" pitchFamily="34" charset="-128"/>
              </a:rPr>
              <a:t>of a modernized jogging track, a bicycle rental and renovated gym of the JINR Stadium “Nauka” was held.</a:t>
            </a:r>
            <a:endParaRPr lang="ru-RU" altLang="ru-RU" sz="2400" b="1">
              <a:latin typeface="Calibri" panose="020F0502020204030204" pitchFamily="34" charset="0"/>
              <a:ea typeface="MS PGothic" panose="020B0600070205080204" pitchFamily="34" charset="-128"/>
            </a:endParaRPr>
          </a:p>
        </p:txBody>
      </p:sp>
      <p:pic>
        <p:nvPicPr>
          <p:cNvPr id="209924" name="Рисунок 4"/>
          <p:cNvPicPr>
            <a:picLocks noChangeAspect="1"/>
          </p:cNvPicPr>
          <p:nvPr/>
        </p:nvPicPr>
        <p:blipFill>
          <a:blip r:embed="rId3">
            <a:extLst>
              <a:ext uri="{28A0092B-C50C-407E-A947-70E740481C1C}">
                <a14:useLocalDpi xmlns:a14="http://schemas.microsoft.com/office/drawing/2010/main" val="0"/>
              </a:ext>
            </a:extLst>
          </a:blip>
          <a:srcRect l="3261" b="6104"/>
          <a:stretch>
            <a:fillRect/>
          </a:stretch>
        </p:blipFill>
        <p:spPr bwMode="auto">
          <a:xfrm>
            <a:off x="4989513" y="347663"/>
            <a:ext cx="7202487"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311150" y="5332413"/>
            <a:ext cx="12192000" cy="708025"/>
          </a:xfrm>
          <a:prstGeom prst="rect">
            <a:avLst/>
          </a:prstGeom>
          <a:solidFill>
            <a:schemeClr val="bg1">
              <a:lumMod val="75000"/>
              <a:alpha val="33000"/>
            </a:schemeClr>
          </a:solidFill>
        </p:spPr>
        <p:txBody>
          <a:bodyPr>
            <a:spAutoFit/>
          </a:bodyPr>
          <a:lstStyle/>
          <a:p>
            <a:pPr marL="266700">
              <a:defRPr/>
            </a:pPr>
            <a:r>
              <a:rPr lang="en-US" sz="4000" b="1" dirty="0">
                <a:latin typeface="+mn-lt"/>
              </a:rPr>
              <a:t>The JINR Stadium “</a:t>
            </a:r>
            <a:r>
              <a:rPr lang="en-US" sz="4000" b="1" dirty="0" err="1">
                <a:latin typeface="+mn-lt"/>
              </a:rPr>
              <a:t>Nauka</a:t>
            </a:r>
            <a:r>
              <a:rPr lang="en-US" sz="4000" b="1" dirty="0">
                <a:latin typeface="+mn-lt"/>
              </a:rPr>
              <a:t>” is brought to a new level</a:t>
            </a:r>
          </a:p>
        </p:txBody>
      </p:sp>
      <p:pic>
        <p:nvPicPr>
          <p:cNvPr id="209926" name="Рисунок 3"/>
          <p:cNvPicPr>
            <a:picLocks noChangeAspect="1"/>
          </p:cNvPicPr>
          <p:nvPr/>
        </p:nvPicPr>
        <p:blipFill>
          <a:blip r:embed="rId4">
            <a:extLst>
              <a:ext uri="{28A0092B-C50C-407E-A947-70E740481C1C}">
                <a14:useLocalDpi xmlns:a14="http://schemas.microsoft.com/office/drawing/2010/main" val="0"/>
              </a:ext>
            </a:extLst>
          </a:blip>
          <a:srcRect t="12222" b="5800"/>
          <a:stretch>
            <a:fillRect/>
          </a:stretch>
        </p:blipFill>
        <p:spPr bwMode="auto">
          <a:xfrm>
            <a:off x="311150" y="2306638"/>
            <a:ext cx="43751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Прямоугольник 7"/>
          <p:cNvSpPr>
            <a:spLocks noChangeArrowheads="1"/>
          </p:cNvSpPr>
          <p:nvPr/>
        </p:nvSpPr>
        <p:spPr bwMode="auto">
          <a:xfrm>
            <a:off x="5008563" y="3703638"/>
            <a:ext cx="7161212" cy="923925"/>
          </a:xfrm>
          <a:prstGeom prst="rect">
            <a:avLst/>
          </a:prstGeom>
          <a:solidFill>
            <a:schemeClr val="tx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b="1">
                <a:solidFill>
                  <a:schemeClr val="bg1"/>
                </a:solidFill>
                <a:latin typeface="Calibri" panose="020F0502020204030204" pitchFamily="34" charset="0"/>
                <a:ea typeface="MS PGothic" panose="020B0600070205080204" pitchFamily="34" charset="-128"/>
              </a:rPr>
              <a:t>In  the forefront of the photo (from left to right): Head of the Dubna city</a:t>
            </a:r>
            <a:br>
              <a:rPr lang="en-US" altLang="ru-RU" b="1">
                <a:solidFill>
                  <a:schemeClr val="bg1"/>
                </a:solidFill>
                <a:latin typeface="Calibri" panose="020F0502020204030204" pitchFamily="34" charset="0"/>
                <a:ea typeface="MS PGothic" panose="020B0600070205080204" pitchFamily="34" charset="-128"/>
              </a:rPr>
            </a:br>
            <a:r>
              <a:rPr lang="en-US" altLang="ru-RU" b="1">
                <a:solidFill>
                  <a:schemeClr val="bg1"/>
                </a:solidFill>
                <a:latin typeface="Calibri" panose="020F0502020204030204" pitchFamily="34" charset="0"/>
                <a:ea typeface="MS PGothic" panose="020B0600070205080204" pitchFamily="34" charset="-128"/>
              </a:rPr>
              <a:t>M.N. Danilov, JINR Director V.A. Matveev, Chairman of the Dubna Council</a:t>
            </a:r>
            <a:br>
              <a:rPr lang="en-US" altLang="ru-RU" b="1">
                <a:solidFill>
                  <a:schemeClr val="bg1"/>
                </a:solidFill>
                <a:latin typeface="Calibri" panose="020F0502020204030204" pitchFamily="34" charset="0"/>
                <a:ea typeface="MS PGothic" panose="020B0600070205080204" pitchFamily="34" charset="-128"/>
              </a:rPr>
            </a:br>
            <a:r>
              <a:rPr lang="en-US" altLang="ru-RU" b="1">
                <a:solidFill>
                  <a:schemeClr val="bg1"/>
                </a:solidFill>
                <a:latin typeface="Calibri" panose="020F0502020204030204" pitchFamily="34" charset="0"/>
                <a:ea typeface="MS PGothic" panose="020B0600070205080204" pitchFamily="34" charset="-128"/>
              </a:rPr>
              <a:t>of Deputies S.A. Kulikov</a:t>
            </a:r>
            <a:endParaRPr lang="ru-RU" altLang="ru-RU" b="1">
              <a:solidFill>
                <a:schemeClr val="bg1"/>
              </a:solidFill>
              <a:latin typeface="Calibri" panose="020F0502020204030204" pitchFamily="34" charset="0"/>
              <a:ea typeface="MS PGothic" panose="020B0600070205080204" pitchFamily="34" charset="-128"/>
            </a:endParaRP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150813" y="63500"/>
            <a:ext cx="11944350" cy="665163"/>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sp>
        <p:nvSpPr>
          <p:cNvPr id="210947" name="Прямоугольник 3"/>
          <p:cNvSpPr>
            <a:spLocks noChangeArrowheads="1"/>
          </p:cNvSpPr>
          <p:nvPr/>
        </p:nvSpPr>
        <p:spPr bwMode="auto">
          <a:xfrm>
            <a:off x="1887538" y="147638"/>
            <a:ext cx="8396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2800">
                <a:solidFill>
                  <a:srgbClr val="FFFFFF"/>
                </a:solidFill>
                <a:latin typeface="Calibri" panose="020F0502020204030204" pitchFamily="34" charset="0"/>
                <a:ea typeface="MS PGothic" panose="020B0600070205080204" pitchFamily="34" charset="-128"/>
              </a:rPr>
              <a:t>G</a:t>
            </a:r>
            <a:r>
              <a:rPr lang="ru-RU" altLang="ru-RU" sz="2800">
                <a:solidFill>
                  <a:srgbClr val="FFFFFF"/>
                </a:solidFill>
                <a:latin typeface="Calibri" panose="020F0502020204030204" pitchFamily="34" charset="0"/>
                <a:ea typeface="MS PGothic" panose="020B0600070205080204" pitchFamily="34" charset="-128"/>
              </a:rPr>
              <a:t>ateway to</a:t>
            </a:r>
            <a:r>
              <a:rPr lang="en-US" altLang="ru-RU" sz="2800">
                <a:solidFill>
                  <a:srgbClr val="FFFFFF"/>
                </a:solidFill>
                <a:latin typeface="Calibri" panose="020F0502020204030204" pitchFamily="34" charset="0"/>
                <a:ea typeface="MS PGothic" panose="020B0600070205080204" pitchFamily="34" charset="-128"/>
              </a:rPr>
              <a:t> just opened MPD and BM@N C</a:t>
            </a:r>
            <a:r>
              <a:rPr lang="ru-RU" altLang="ru-RU" sz="2800">
                <a:solidFill>
                  <a:srgbClr val="FFFFFF"/>
                </a:solidFill>
                <a:latin typeface="Calibri" panose="020F0502020204030204" pitchFamily="34" charset="0"/>
                <a:ea typeface="MS PGothic" panose="020B0600070205080204" pitchFamily="34" charset="-128"/>
              </a:rPr>
              <a:t>ollaboration</a:t>
            </a:r>
            <a:r>
              <a:rPr lang="en-US" altLang="ru-RU" sz="2800">
                <a:solidFill>
                  <a:srgbClr val="FFFFFF"/>
                </a:solidFill>
                <a:latin typeface="Calibri" panose="020F0502020204030204" pitchFamily="34" charset="0"/>
                <a:ea typeface="MS PGothic" panose="020B0600070205080204" pitchFamily="34" charset="-128"/>
              </a:rPr>
              <a:t>s</a:t>
            </a:r>
            <a:endParaRPr lang="ru-RU" altLang="ru-RU" sz="2800">
              <a:solidFill>
                <a:srgbClr val="FFFFFF"/>
              </a:solidFill>
              <a:latin typeface="Calibri" panose="020F0502020204030204" pitchFamily="34" charset="0"/>
              <a:ea typeface="MS PGothic" panose="020B0600070205080204" pitchFamily="34" charset="-128"/>
            </a:endParaRPr>
          </a:p>
        </p:txBody>
      </p:sp>
      <p:sp>
        <p:nvSpPr>
          <p:cNvPr id="210948" name="Прямоугольник 2"/>
          <p:cNvSpPr>
            <a:spLocks noChangeArrowheads="1"/>
          </p:cNvSpPr>
          <p:nvPr/>
        </p:nvSpPr>
        <p:spPr bwMode="auto">
          <a:xfrm>
            <a:off x="10117138" y="4906963"/>
            <a:ext cx="1958975" cy="1554162"/>
          </a:xfrm>
          <a:prstGeom prst="rect">
            <a:avLst/>
          </a:prstGeom>
          <a:solidFill>
            <a:srgbClr val="FBE58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25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Aft>
                <a:spcPts val="600"/>
              </a:spcAft>
            </a:pPr>
            <a:r>
              <a:rPr lang="en-US" altLang="ru-RU" sz="1900" b="1">
                <a:solidFill>
                  <a:srgbClr val="0A3575"/>
                </a:solidFill>
                <a:latin typeface="Calibri" panose="020F0502020204030204" pitchFamily="34" charset="0"/>
                <a:ea typeface="MS PGothic" panose="020B0600070205080204" pitchFamily="34" charset="-128"/>
              </a:rPr>
              <a:t>There is also an activity towards establishing the </a:t>
            </a:r>
            <a:r>
              <a:rPr lang="en-US" altLang="ru-RU" sz="1900" b="1">
                <a:solidFill>
                  <a:srgbClr val="C00000"/>
                </a:solidFill>
                <a:latin typeface="Calibri" panose="020F0502020204030204" pitchFamily="34" charset="0"/>
                <a:ea typeface="MS PGothic" panose="020B0600070205080204" pitchFamily="34" charset="-128"/>
              </a:rPr>
              <a:t>SPD Collaboration</a:t>
            </a:r>
            <a:endParaRPr lang="en-US" altLang="ru-RU" sz="1900" b="1" u="sng">
              <a:solidFill>
                <a:srgbClr val="0A3575"/>
              </a:solidFill>
              <a:latin typeface="Calibri" panose="020F0502020204030204" pitchFamily="34" charset="0"/>
              <a:ea typeface="MS PGothic" panose="020B0600070205080204" pitchFamily="34" charset="-128"/>
            </a:endParaRPr>
          </a:p>
        </p:txBody>
      </p:sp>
      <p:sp>
        <p:nvSpPr>
          <p:cNvPr id="210949" name="Прямоугольник 19"/>
          <p:cNvSpPr>
            <a:spLocks noChangeArrowheads="1"/>
          </p:cNvSpPr>
          <p:nvPr/>
        </p:nvSpPr>
        <p:spPr bwMode="auto">
          <a:xfrm>
            <a:off x="8189913" y="835025"/>
            <a:ext cx="3767137" cy="769938"/>
          </a:xfrm>
          <a:prstGeom prst="rect">
            <a:avLst/>
          </a:prstGeom>
          <a:solidFill>
            <a:srgbClr val="04457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2200">
                <a:solidFill>
                  <a:srgbClr val="FFFF00"/>
                </a:solidFill>
                <a:latin typeface="Calibri" panose="020F0502020204030204" pitchFamily="34" charset="0"/>
                <a:ea typeface="MS PGothic" panose="020B0600070205080204" pitchFamily="34" charset="-128"/>
              </a:rPr>
              <a:t>BM@N </a:t>
            </a:r>
            <a:r>
              <a:rPr lang="en-US" altLang="ru-RU" sz="2200">
                <a:solidFill>
                  <a:srgbClr val="FFFF00"/>
                </a:solidFill>
                <a:latin typeface="Calibri" panose="020F0502020204030204" pitchFamily="34" charset="0"/>
                <a:ea typeface="MS PGothic" panose="020B0600070205080204" pitchFamily="34" charset="-128"/>
              </a:rPr>
              <a:t>C</a:t>
            </a:r>
            <a:r>
              <a:rPr lang="ru-RU" altLang="ru-RU" sz="2200">
                <a:solidFill>
                  <a:srgbClr val="FFFF00"/>
                </a:solidFill>
                <a:latin typeface="Calibri" panose="020F0502020204030204" pitchFamily="34" charset="0"/>
                <a:ea typeface="MS PGothic" panose="020B0600070205080204" pitchFamily="34" charset="-128"/>
              </a:rPr>
              <a:t>ollaboration</a:t>
            </a:r>
            <a:endParaRPr lang="en-US" altLang="ru-RU" sz="2200">
              <a:solidFill>
                <a:srgbClr val="FFFF00"/>
              </a:solidFill>
              <a:latin typeface="Calibri" panose="020F0502020204030204" pitchFamily="34" charset="0"/>
              <a:ea typeface="MS PGothic" panose="020B0600070205080204" pitchFamily="34" charset="-128"/>
            </a:endParaRPr>
          </a:p>
          <a:p>
            <a:pPr algn="ctr"/>
            <a:r>
              <a:rPr lang="en-US" altLang="ru-RU" sz="2200">
                <a:solidFill>
                  <a:srgbClr val="FFFF00"/>
                </a:solidFill>
                <a:latin typeface="Calibri" panose="020F0502020204030204" pitchFamily="34" charset="0"/>
                <a:ea typeface="MS PGothic" panose="020B0600070205080204" pitchFamily="34" charset="-128"/>
              </a:rPr>
              <a:t>in some faces</a:t>
            </a:r>
            <a:endParaRPr lang="ru-RU" altLang="ru-RU" sz="2200">
              <a:solidFill>
                <a:srgbClr val="FFFF00"/>
              </a:solidFill>
              <a:latin typeface="Calibri" panose="020F0502020204030204" pitchFamily="34" charset="0"/>
              <a:ea typeface="MS PGothic" panose="020B0600070205080204" pitchFamily="34" charset="-128"/>
            </a:endParaRPr>
          </a:p>
        </p:txBody>
      </p:sp>
      <p:grpSp>
        <p:nvGrpSpPr>
          <p:cNvPr id="210950" name="Группа 7"/>
          <p:cNvGrpSpPr>
            <a:grpSpLocks/>
          </p:cNvGrpSpPr>
          <p:nvPr/>
        </p:nvGrpSpPr>
        <p:grpSpPr bwMode="auto">
          <a:xfrm>
            <a:off x="8199438" y="1743075"/>
            <a:ext cx="3873500" cy="4751388"/>
            <a:chOff x="8199113" y="1743150"/>
            <a:chExt cx="3873280" cy="4751210"/>
          </a:xfrm>
        </p:grpSpPr>
        <p:pic>
          <p:nvPicPr>
            <p:cNvPr id="210960" name="Рисунок 11"/>
            <p:cNvPicPr>
              <a:picLocks noChangeAspect="1"/>
            </p:cNvPicPr>
            <p:nvPr/>
          </p:nvPicPr>
          <p:blipFill>
            <a:blip r:embed="rId3">
              <a:extLst>
                <a:ext uri="{28A0092B-C50C-407E-A947-70E740481C1C}">
                  <a14:useLocalDpi xmlns:a14="http://schemas.microsoft.com/office/drawing/2010/main" val="0"/>
                </a:ext>
              </a:extLst>
            </a:blip>
            <a:srcRect l="5098" r="1891"/>
            <a:stretch>
              <a:fillRect/>
            </a:stretch>
          </p:blipFill>
          <p:spPr bwMode="auto">
            <a:xfrm>
              <a:off x="10090504" y="3214925"/>
              <a:ext cx="1981889" cy="157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61" name="Рисунок 13"/>
            <p:cNvPicPr>
              <a:picLocks noChangeAspect="1"/>
            </p:cNvPicPr>
            <p:nvPr/>
          </p:nvPicPr>
          <p:blipFill>
            <a:blip r:embed="rId4">
              <a:extLst>
                <a:ext uri="{28A0092B-C50C-407E-A947-70E740481C1C}">
                  <a14:useLocalDpi xmlns:a14="http://schemas.microsoft.com/office/drawing/2010/main" val="0"/>
                </a:ext>
              </a:extLst>
            </a:blip>
            <a:srcRect r="28888"/>
            <a:stretch>
              <a:fillRect/>
            </a:stretch>
          </p:blipFill>
          <p:spPr bwMode="auto">
            <a:xfrm>
              <a:off x="8199113" y="1743150"/>
              <a:ext cx="175511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62" name="Прямоугольник 14"/>
            <p:cNvSpPr>
              <a:spLocks noChangeArrowheads="1"/>
            </p:cNvSpPr>
            <p:nvPr/>
          </p:nvSpPr>
          <p:spPr bwMode="auto">
            <a:xfrm>
              <a:off x="10177802" y="4484856"/>
              <a:ext cx="1411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a:solidFill>
                    <a:srgbClr val="FFFF00"/>
                  </a:solidFill>
                  <a:latin typeface="Calibri" panose="020F0502020204030204" pitchFamily="34" charset="0"/>
                  <a:ea typeface="MS PGothic" panose="020B0600070205080204" pitchFamily="34" charset="-128"/>
                </a:rPr>
                <a:t>Or Hen</a:t>
              </a:r>
              <a:r>
                <a:rPr lang="en-US" altLang="ru-RU" sz="1400" b="1">
                  <a:solidFill>
                    <a:srgbClr val="FFFF00"/>
                  </a:solidFill>
                  <a:latin typeface="Calibri" panose="020F0502020204030204" pitchFamily="34" charset="0"/>
                  <a:ea typeface="MS PGothic" panose="020B0600070205080204" pitchFamily="34" charset="-128"/>
                </a:rPr>
                <a:t> (MIT)</a:t>
              </a:r>
              <a:r>
                <a:rPr lang="ru-RU" altLang="ru-RU" sz="1400" b="1">
                  <a:solidFill>
                    <a:srgbClr val="FFFF00"/>
                  </a:solidFill>
                  <a:latin typeface="Calibri" panose="020F0502020204030204" pitchFamily="34" charset="0"/>
                  <a:ea typeface="MS PGothic" panose="020B0600070205080204" pitchFamily="34" charset="-128"/>
                </a:rPr>
                <a:t> </a:t>
              </a:r>
            </a:p>
          </p:txBody>
        </p:sp>
        <p:sp>
          <p:nvSpPr>
            <p:cNvPr id="210963" name="Прямоугольник 15"/>
            <p:cNvSpPr>
              <a:spLocks noChangeArrowheads="1"/>
            </p:cNvSpPr>
            <p:nvPr/>
          </p:nvSpPr>
          <p:spPr bwMode="auto">
            <a:xfrm>
              <a:off x="8277402" y="2708350"/>
              <a:ext cx="1655762" cy="307975"/>
            </a:xfrm>
            <a:prstGeom prst="rect">
              <a:avLst/>
            </a:prstGeom>
            <a:solidFill>
              <a:schemeClr val="tx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b="1">
                  <a:solidFill>
                    <a:srgbClr val="FFFF00"/>
                  </a:solidFill>
                  <a:latin typeface="Calibri" panose="020F0502020204030204" pitchFamily="34" charset="0"/>
                  <a:ea typeface="MS PGothic" panose="020B0600070205080204" pitchFamily="34" charset="-128"/>
                </a:rPr>
                <a:t>Efrain Segarra (MIT)</a:t>
              </a:r>
              <a:endParaRPr lang="ru-RU" altLang="ru-RU" sz="1400" b="1">
                <a:solidFill>
                  <a:srgbClr val="FFFF00"/>
                </a:solidFill>
                <a:ea typeface="MS PGothic" panose="020B0600070205080204" pitchFamily="34" charset="-128"/>
              </a:endParaRPr>
            </a:p>
          </p:txBody>
        </p:sp>
        <p:pic>
          <p:nvPicPr>
            <p:cNvPr id="210964" name="Рисунок 17"/>
            <p:cNvPicPr>
              <a:picLocks noChangeAspect="1"/>
            </p:cNvPicPr>
            <p:nvPr/>
          </p:nvPicPr>
          <p:blipFill>
            <a:blip r:embed="rId5">
              <a:extLst>
                <a:ext uri="{28A0092B-C50C-407E-A947-70E740481C1C}">
                  <a14:useLocalDpi xmlns:a14="http://schemas.microsoft.com/office/drawing/2010/main" val="0"/>
                </a:ext>
              </a:extLst>
            </a:blip>
            <a:srcRect r="45975"/>
            <a:stretch>
              <a:fillRect/>
            </a:stretch>
          </p:blipFill>
          <p:spPr bwMode="auto">
            <a:xfrm>
              <a:off x="8212013" y="3109001"/>
              <a:ext cx="173064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65" name="Прямоугольник 18"/>
            <p:cNvSpPr>
              <a:spLocks noChangeArrowheads="1"/>
            </p:cNvSpPr>
            <p:nvPr/>
          </p:nvSpPr>
          <p:spPr bwMode="auto">
            <a:xfrm>
              <a:off x="8256720" y="4269464"/>
              <a:ext cx="1687379" cy="523875"/>
            </a:xfrm>
            <a:prstGeom prst="rect">
              <a:avLst/>
            </a:prstGeom>
            <a:solidFill>
              <a:schemeClr val="tx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u-RU" altLang="ru-RU" sz="1400" b="1">
                  <a:solidFill>
                    <a:srgbClr val="FFFF00"/>
                  </a:solidFill>
                  <a:latin typeface="Calibri" panose="020F0502020204030204" pitchFamily="34" charset="0"/>
                  <a:ea typeface="MS PGothic" panose="020B0600070205080204" pitchFamily="34" charset="-128"/>
                </a:rPr>
                <a:t>Hans Törnqvist</a:t>
              </a:r>
              <a:endParaRPr lang="en-US" altLang="ru-RU" sz="1400" b="1">
                <a:solidFill>
                  <a:srgbClr val="FFFF00"/>
                </a:solidFill>
                <a:latin typeface="Calibri" panose="020F0502020204030204" pitchFamily="34" charset="0"/>
                <a:ea typeface="MS PGothic" panose="020B0600070205080204" pitchFamily="34" charset="-128"/>
              </a:endParaRPr>
            </a:p>
            <a:p>
              <a:r>
                <a:rPr lang="en-US" altLang="ru-RU" sz="1400" b="1">
                  <a:solidFill>
                    <a:srgbClr val="FFFF00"/>
                  </a:solidFill>
                  <a:latin typeface="Calibri" panose="020F0502020204030204" pitchFamily="34" charset="0"/>
                  <a:ea typeface="MS PGothic" panose="020B0600070205080204" pitchFamily="34" charset="-128"/>
                </a:rPr>
                <a:t>(TDU/GSI)</a:t>
              </a:r>
              <a:endParaRPr lang="ru-RU" altLang="ru-RU" sz="1400" b="1">
                <a:solidFill>
                  <a:srgbClr val="FFFF00"/>
                </a:solidFill>
                <a:latin typeface="Calibri" panose="020F0502020204030204" pitchFamily="34" charset="0"/>
                <a:ea typeface="MS PGothic" panose="020B0600070205080204" pitchFamily="34" charset="-128"/>
              </a:endParaRPr>
            </a:p>
          </p:txBody>
        </p:sp>
        <p:pic>
          <p:nvPicPr>
            <p:cNvPr id="210966" name="Рисунок 12"/>
            <p:cNvPicPr>
              <a:picLocks noChangeAspect="1"/>
            </p:cNvPicPr>
            <p:nvPr/>
          </p:nvPicPr>
          <p:blipFill>
            <a:blip r:embed="rId6">
              <a:extLst>
                <a:ext uri="{28A0092B-C50C-407E-A947-70E740481C1C}">
                  <a14:useLocalDpi xmlns:a14="http://schemas.microsoft.com/office/drawing/2010/main" val="0"/>
                </a:ext>
              </a:extLst>
            </a:blip>
            <a:srcRect l="8621" t="9213" r="29803"/>
            <a:stretch>
              <a:fillRect/>
            </a:stretch>
          </p:blipFill>
          <p:spPr bwMode="auto">
            <a:xfrm>
              <a:off x="8218024" y="4889510"/>
              <a:ext cx="1747779"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67" name="Прямоугольник 16"/>
            <p:cNvSpPr>
              <a:spLocks noChangeArrowheads="1"/>
            </p:cNvSpPr>
            <p:nvPr/>
          </p:nvSpPr>
          <p:spPr bwMode="auto">
            <a:xfrm>
              <a:off x="8233177" y="5971140"/>
              <a:ext cx="1732626" cy="523220"/>
            </a:xfrm>
            <a:prstGeom prst="rect">
              <a:avLst/>
            </a:prstGeom>
            <a:solidFill>
              <a:schemeClr val="tx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b="1">
                  <a:solidFill>
                    <a:srgbClr val="FFFF00"/>
                  </a:solidFill>
                  <a:latin typeface="Calibri" panose="020F0502020204030204" pitchFamily="34" charset="0"/>
                  <a:ea typeface="MS PGothic" panose="020B0600070205080204" pitchFamily="34" charset="-128"/>
                </a:rPr>
                <a:t>Rainier </a:t>
              </a:r>
              <a:r>
                <a:rPr lang="ru-RU" altLang="ru-RU" sz="1400" b="1">
                  <a:solidFill>
                    <a:srgbClr val="FFFF00"/>
                  </a:solidFill>
                  <a:latin typeface="Calibri" panose="020F0502020204030204" pitchFamily="34" charset="0"/>
                  <a:ea typeface="MS PGothic" panose="020B0600070205080204" pitchFamily="34" charset="-128"/>
                </a:rPr>
                <a:t>Cruz-Torres</a:t>
              </a:r>
              <a:endParaRPr lang="en-US" altLang="ru-RU" sz="1400" b="1">
                <a:solidFill>
                  <a:srgbClr val="FFFF00"/>
                </a:solidFill>
                <a:latin typeface="Calibri" panose="020F0502020204030204" pitchFamily="34" charset="0"/>
                <a:ea typeface="MS PGothic" panose="020B0600070205080204" pitchFamily="34" charset="-128"/>
              </a:endParaRPr>
            </a:p>
            <a:p>
              <a:r>
                <a:rPr lang="en-US" altLang="ru-RU" sz="1400" b="1">
                  <a:solidFill>
                    <a:srgbClr val="FFFF00"/>
                  </a:solidFill>
                  <a:latin typeface="Calibri" panose="020F0502020204030204" pitchFamily="34" charset="0"/>
                  <a:ea typeface="MS PGothic" panose="020B0600070205080204" pitchFamily="34" charset="-128"/>
                </a:rPr>
                <a:t>(MIT)</a:t>
              </a:r>
              <a:endParaRPr lang="ru-RU" altLang="ru-RU" sz="1400" b="1">
                <a:solidFill>
                  <a:srgbClr val="FFFF00"/>
                </a:solidFill>
                <a:latin typeface="Calibri" panose="020F0502020204030204" pitchFamily="34" charset="0"/>
                <a:ea typeface="MS PGothic" panose="020B0600070205080204" pitchFamily="34" charset="-128"/>
              </a:endParaRPr>
            </a:p>
          </p:txBody>
        </p:sp>
      </p:grpSp>
      <p:sp>
        <p:nvSpPr>
          <p:cNvPr id="210951" name="Номер слайда 3"/>
          <p:cNvSpPr>
            <a:spLocks noGrp="1"/>
          </p:cNvSpPr>
          <p:nvPr>
            <p:ph type="sldNum" sz="quarter" idx="10"/>
          </p:nvPr>
        </p:nvSpPr>
        <p:spPr bwMode="auto">
          <a:xfrm>
            <a:off x="9448800" y="655002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652C48-F4D9-44B5-9DDB-89A70EDB5A5A}" type="slidenum">
              <a:rPr lang="es-ES" altLang="ru-RU">
                <a:solidFill>
                  <a:schemeClr val="bg1"/>
                </a:solidFill>
              </a:rPr>
              <a:pPr/>
              <a:t>66</a:t>
            </a:fld>
            <a:endParaRPr lang="es-ES" altLang="ru-RU">
              <a:solidFill>
                <a:schemeClr val="bg1"/>
              </a:solidFill>
            </a:endParaRPr>
          </a:p>
        </p:txBody>
      </p:sp>
      <p:sp>
        <p:nvSpPr>
          <p:cNvPr id="25" name="Прямоугольник 24"/>
          <p:cNvSpPr/>
          <p:nvPr/>
        </p:nvSpPr>
        <p:spPr>
          <a:xfrm>
            <a:off x="9979025" y="1704975"/>
            <a:ext cx="2282825" cy="1574800"/>
          </a:xfrm>
          <a:prstGeom prst="rect">
            <a:avLst/>
          </a:prstGeom>
        </p:spPr>
        <p:txBody>
          <a:bodyPr>
            <a:spAutoFit/>
          </a:bodyPr>
          <a:lstStyle/>
          <a:p>
            <a:pPr>
              <a:lnSpc>
                <a:spcPts val="2000"/>
              </a:lnSpc>
              <a:spcBef>
                <a:spcPts val="0"/>
              </a:spcBef>
              <a:defRPr/>
            </a:pPr>
            <a:r>
              <a:rPr lang="en-US" sz="1300" u="sng" dirty="0">
                <a:solidFill>
                  <a:srgbClr val="C00000"/>
                </a:solidFill>
                <a:latin typeface="Calibri" panose="020F0502020204030204" pitchFamily="34" charset="0"/>
                <a:cs typeface="Calibri" panose="020F0502020204030204" pitchFamily="34" charset="0"/>
              </a:rPr>
              <a:t>Participating o</a:t>
            </a:r>
            <a:r>
              <a:rPr lang="ru-RU" sz="1300" u="sng" dirty="0" err="1">
                <a:solidFill>
                  <a:srgbClr val="C00000"/>
                </a:solidFill>
                <a:latin typeface="Calibri" panose="020F0502020204030204" pitchFamily="34" charset="0"/>
                <a:cs typeface="Calibri" panose="020F0502020204030204" pitchFamily="34" charset="0"/>
              </a:rPr>
              <a:t>rganizations</a:t>
            </a:r>
            <a:r>
              <a:rPr lang="en-US" sz="1300" u="sng" dirty="0">
                <a:solidFill>
                  <a:srgbClr val="C00000"/>
                </a:solidFill>
                <a:latin typeface="Calibri" panose="020F0502020204030204" pitchFamily="34" charset="0"/>
                <a:cs typeface="Calibri" panose="020F0502020204030204" pitchFamily="34" charset="0"/>
              </a:rPr>
              <a:t>:</a:t>
            </a:r>
          </a:p>
          <a:p>
            <a:pPr marL="173038" indent="-112713">
              <a:lnSpc>
                <a:spcPts val="2000"/>
              </a:lnSpc>
              <a:spcBef>
                <a:spcPts val="0"/>
              </a:spcBef>
              <a:buFont typeface="Arial" panose="020B0604020202020204" pitchFamily="34" charset="0"/>
              <a:buChar char="•"/>
              <a:defRPr/>
            </a:pPr>
            <a:r>
              <a:rPr lang="ru-RU" sz="1300" b="1" dirty="0">
                <a:solidFill>
                  <a:srgbClr val="C00000"/>
                </a:solidFill>
                <a:latin typeface="Calibri" panose="020F0502020204030204" pitchFamily="34" charset="0"/>
                <a:cs typeface="Calibri" panose="020F0502020204030204" pitchFamily="34" charset="0"/>
              </a:rPr>
              <a:t>J</a:t>
            </a:r>
            <a:r>
              <a:rPr lang="en-US" sz="1300" b="1" dirty="0">
                <a:solidFill>
                  <a:srgbClr val="C00000"/>
                </a:solidFill>
                <a:latin typeface="Calibri" panose="020F0502020204030204" pitchFamily="34" charset="0"/>
                <a:cs typeface="Calibri" panose="020F0502020204030204" pitchFamily="34" charset="0"/>
              </a:rPr>
              <a:t>INR </a:t>
            </a:r>
            <a:r>
              <a:rPr lang="en-US" sz="1300" dirty="0">
                <a:solidFill>
                  <a:srgbClr val="C00000"/>
                </a:solidFill>
                <a:latin typeface="Calibri" panose="020F0502020204030204" pitchFamily="34" charset="0"/>
                <a:cs typeface="Calibri" panose="020F0502020204030204" pitchFamily="34" charset="0"/>
              </a:rPr>
              <a:t>(</a:t>
            </a:r>
            <a:r>
              <a:rPr lang="ru-RU" sz="1300" dirty="0">
                <a:solidFill>
                  <a:srgbClr val="C00000"/>
                </a:solidFill>
                <a:latin typeface="Calibri" panose="020F0502020204030204" pitchFamily="34" charset="0"/>
                <a:cs typeface="Calibri" panose="020F0502020204030204" pitchFamily="34" charset="0"/>
              </a:rPr>
              <a:t>BM@N</a:t>
            </a:r>
            <a:r>
              <a:rPr lang="en-US" sz="1300" dirty="0">
                <a:solidFill>
                  <a:srgbClr val="C00000"/>
                </a:solidFill>
                <a:latin typeface="Calibri" panose="020F0502020204030204" pitchFamily="34" charset="0"/>
                <a:cs typeface="Calibri" panose="020F0502020204030204" pitchFamily="34" charset="0"/>
              </a:rPr>
              <a:t> Collaboration)</a:t>
            </a:r>
            <a:endParaRPr lang="ru-RU" sz="1300" dirty="0">
              <a:solidFill>
                <a:srgbClr val="C00000"/>
              </a:solidFill>
              <a:latin typeface="Calibri" panose="020F0502020204030204" pitchFamily="34" charset="0"/>
              <a:cs typeface="Calibri" panose="020F0502020204030204" pitchFamily="34" charset="0"/>
            </a:endParaRPr>
          </a:p>
          <a:p>
            <a:pPr marL="173038" indent="-112713">
              <a:lnSpc>
                <a:spcPts val="2000"/>
              </a:lnSpc>
              <a:spcBef>
                <a:spcPts val="0"/>
              </a:spcBef>
              <a:buFont typeface="Arial" panose="020B0604020202020204" pitchFamily="34" charset="0"/>
              <a:buChar char="•"/>
              <a:defRPr/>
            </a:pPr>
            <a:r>
              <a:rPr lang="en-US" sz="1300" dirty="0">
                <a:solidFill>
                  <a:srgbClr val="C00000"/>
                </a:solidFill>
                <a:latin typeface="Calibri" panose="020F0502020204030204" pitchFamily="34" charset="0"/>
                <a:cs typeface="Calibri" panose="020F0502020204030204" pitchFamily="34" charset="0"/>
              </a:rPr>
              <a:t>Israel: </a:t>
            </a:r>
            <a:r>
              <a:rPr lang="ru-RU" sz="1300" b="1" dirty="0" err="1">
                <a:solidFill>
                  <a:srgbClr val="C00000"/>
                </a:solidFill>
                <a:latin typeface="Calibri" panose="020F0502020204030204" pitchFamily="34" charset="0"/>
                <a:cs typeface="Calibri" panose="020F0502020204030204" pitchFamily="34" charset="0"/>
              </a:rPr>
              <a:t>Tel</a:t>
            </a:r>
            <a:r>
              <a:rPr lang="ru-RU" sz="1300" b="1" dirty="0">
                <a:solidFill>
                  <a:srgbClr val="C00000"/>
                </a:solidFill>
                <a:latin typeface="Calibri" panose="020F0502020204030204" pitchFamily="34" charset="0"/>
                <a:cs typeface="Calibri" panose="020F0502020204030204" pitchFamily="34" charset="0"/>
              </a:rPr>
              <a:t> </a:t>
            </a:r>
            <a:r>
              <a:rPr lang="ru-RU" sz="1300" b="1" dirty="0" err="1">
                <a:solidFill>
                  <a:srgbClr val="C00000"/>
                </a:solidFill>
                <a:latin typeface="Calibri" panose="020F0502020204030204" pitchFamily="34" charset="0"/>
                <a:cs typeface="Calibri" panose="020F0502020204030204" pitchFamily="34" charset="0"/>
              </a:rPr>
              <a:t>Aviv</a:t>
            </a:r>
            <a:r>
              <a:rPr lang="ru-RU" sz="1300" b="1" dirty="0">
                <a:solidFill>
                  <a:srgbClr val="C00000"/>
                </a:solidFill>
                <a:latin typeface="Calibri" panose="020F0502020204030204" pitchFamily="34" charset="0"/>
                <a:cs typeface="Calibri" panose="020F0502020204030204" pitchFamily="34" charset="0"/>
              </a:rPr>
              <a:t> </a:t>
            </a:r>
            <a:r>
              <a:rPr lang="ru-RU" sz="1300" b="1" dirty="0" err="1">
                <a:solidFill>
                  <a:srgbClr val="C00000"/>
                </a:solidFill>
                <a:latin typeface="Calibri" panose="020F0502020204030204" pitchFamily="34" charset="0"/>
                <a:cs typeface="Calibri" panose="020F0502020204030204" pitchFamily="34" charset="0"/>
              </a:rPr>
              <a:t>University</a:t>
            </a:r>
            <a:r>
              <a:rPr lang="ru-RU" sz="1300" b="1" dirty="0">
                <a:solidFill>
                  <a:srgbClr val="C00000"/>
                </a:solidFill>
                <a:latin typeface="Calibri" panose="020F0502020204030204" pitchFamily="34" charset="0"/>
                <a:cs typeface="Calibri" panose="020F0502020204030204" pitchFamily="34" charset="0"/>
              </a:rPr>
              <a:t> </a:t>
            </a:r>
          </a:p>
          <a:p>
            <a:pPr marL="173038" indent="-112713">
              <a:lnSpc>
                <a:spcPts val="2000"/>
              </a:lnSpc>
              <a:spcBef>
                <a:spcPts val="0"/>
              </a:spcBef>
              <a:buFont typeface="Arial" panose="020B0604020202020204" pitchFamily="34" charset="0"/>
              <a:buChar char="•"/>
              <a:defRPr/>
            </a:pPr>
            <a:r>
              <a:rPr lang="ru-RU" sz="1300" dirty="0" err="1">
                <a:solidFill>
                  <a:srgbClr val="C00000"/>
                </a:solidFill>
                <a:latin typeface="Calibri" panose="020F0502020204030204" pitchFamily="34" charset="0"/>
                <a:cs typeface="Calibri" panose="020F0502020204030204" pitchFamily="34" charset="0"/>
              </a:rPr>
              <a:t>Germany</a:t>
            </a:r>
            <a:r>
              <a:rPr lang="ru-RU" sz="1300" dirty="0">
                <a:solidFill>
                  <a:srgbClr val="C00000"/>
                </a:solidFill>
                <a:latin typeface="Calibri" panose="020F0502020204030204" pitchFamily="34" charset="0"/>
                <a:cs typeface="Calibri" panose="020F0502020204030204" pitchFamily="34" charset="0"/>
              </a:rPr>
              <a:t>: </a:t>
            </a:r>
            <a:r>
              <a:rPr lang="ru-RU" sz="1300" b="1" dirty="0">
                <a:solidFill>
                  <a:srgbClr val="C00000"/>
                </a:solidFill>
                <a:latin typeface="Calibri" panose="020F0502020204030204" pitchFamily="34" charset="0"/>
                <a:cs typeface="Calibri" panose="020F0502020204030204" pitchFamily="34" charset="0"/>
              </a:rPr>
              <a:t>TUD</a:t>
            </a:r>
            <a:r>
              <a:rPr lang="ru-RU" sz="1300" dirty="0">
                <a:solidFill>
                  <a:srgbClr val="C00000"/>
                </a:solidFill>
                <a:latin typeface="Calibri" panose="020F0502020204030204" pitchFamily="34" charset="0"/>
                <a:cs typeface="Calibri" panose="020F0502020204030204" pitchFamily="34" charset="0"/>
              </a:rPr>
              <a:t> </a:t>
            </a:r>
            <a:r>
              <a:rPr lang="ru-RU" sz="1300" dirty="0" err="1">
                <a:solidFill>
                  <a:srgbClr val="C00000"/>
                </a:solidFill>
                <a:latin typeface="Calibri" panose="020F0502020204030204" pitchFamily="34" charset="0"/>
                <a:cs typeface="Calibri" panose="020F0502020204030204" pitchFamily="34" charset="0"/>
              </a:rPr>
              <a:t>and</a:t>
            </a:r>
            <a:r>
              <a:rPr lang="ru-RU" sz="1300" b="1" dirty="0">
                <a:solidFill>
                  <a:srgbClr val="C00000"/>
                </a:solidFill>
                <a:latin typeface="Calibri" panose="020F0502020204030204" pitchFamily="34" charset="0"/>
                <a:cs typeface="Calibri" panose="020F0502020204030204" pitchFamily="34" charset="0"/>
              </a:rPr>
              <a:t> GSI </a:t>
            </a:r>
          </a:p>
          <a:p>
            <a:pPr marL="173038" indent="-112713">
              <a:lnSpc>
                <a:spcPts val="2000"/>
              </a:lnSpc>
              <a:spcBef>
                <a:spcPts val="0"/>
              </a:spcBef>
              <a:buFont typeface="Arial" panose="020B0604020202020204" pitchFamily="34" charset="0"/>
              <a:buChar char="•"/>
              <a:defRPr/>
            </a:pPr>
            <a:r>
              <a:rPr lang="ru-RU" sz="1300" dirty="0">
                <a:solidFill>
                  <a:srgbClr val="C00000"/>
                </a:solidFill>
                <a:latin typeface="Calibri" panose="020F0502020204030204" pitchFamily="34" charset="0"/>
                <a:cs typeface="Calibri" panose="020F0502020204030204" pitchFamily="34" charset="0"/>
              </a:rPr>
              <a:t>USA: </a:t>
            </a:r>
            <a:r>
              <a:rPr lang="ru-RU" sz="1300" b="1" dirty="0">
                <a:solidFill>
                  <a:srgbClr val="C00000"/>
                </a:solidFill>
                <a:latin typeface="Calibri" panose="020F0502020204030204" pitchFamily="34" charset="0"/>
                <a:cs typeface="Calibri" panose="020F0502020204030204" pitchFamily="34" charset="0"/>
              </a:rPr>
              <a:t>MIT</a:t>
            </a:r>
            <a:r>
              <a:rPr lang="ru-RU" sz="1300" dirty="0">
                <a:solidFill>
                  <a:srgbClr val="C00000"/>
                </a:solidFill>
                <a:latin typeface="Calibri" panose="020F0502020204030204" pitchFamily="34" charset="0"/>
                <a:cs typeface="Calibri" panose="020F0502020204030204" pitchFamily="34" charset="0"/>
              </a:rPr>
              <a:t> </a:t>
            </a:r>
            <a:r>
              <a:rPr lang="ru-RU" sz="1300" dirty="0" err="1">
                <a:solidFill>
                  <a:srgbClr val="C00000"/>
                </a:solidFill>
                <a:latin typeface="Calibri" panose="020F0502020204030204" pitchFamily="34" charset="0"/>
                <a:cs typeface="Calibri" panose="020F0502020204030204" pitchFamily="34" charset="0"/>
              </a:rPr>
              <a:t>and</a:t>
            </a:r>
            <a:r>
              <a:rPr lang="ru-RU" sz="1300" dirty="0">
                <a:solidFill>
                  <a:srgbClr val="C00000"/>
                </a:solidFill>
                <a:latin typeface="Calibri" panose="020F0502020204030204" pitchFamily="34" charset="0"/>
                <a:cs typeface="Calibri" panose="020F0502020204030204" pitchFamily="34" charset="0"/>
              </a:rPr>
              <a:t> </a:t>
            </a:r>
            <a:r>
              <a:rPr lang="ru-RU" sz="1300" b="1" dirty="0">
                <a:solidFill>
                  <a:srgbClr val="C00000"/>
                </a:solidFill>
                <a:latin typeface="Calibri" panose="020F0502020204030204" pitchFamily="34" charset="0"/>
                <a:cs typeface="Calibri" panose="020F0502020204030204" pitchFamily="34" charset="0"/>
              </a:rPr>
              <a:t>ODU </a:t>
            </a:r>
          </a:p>
          <a:p>
            <a:pPr>
              <a:defRPr/>
            </a:pPr>
            <a:r>
              <a:rPr lang="ru-RU" sz="1300" dirty="0">
                <a:latin typeface="Calibri" panose="020F0502020204030204" pitchFamily="34" charset="0"/>
                <a:cs typeface="Calibri" panose="020F0502020204030204" pitchFamily="34" charset="0"/>
              </a:rPr>
              <a:t> </a:t>
            </a:r>
          </a:p>
        </p:txBody>
      </p:sp>
      <p:sp>
        <p:nvSpPr>
          <p:cNvPr id="27" name="Rectangle 6"/>
          <p:cNvSpPr/>
          <p:nvPr/>
        </p:nvSpPr>
        <p:spPr>
          <a:xfrm>
            <a:off x="292100" y="1611313"/>
            <a:ext cx="7658100" cy="708025"/>
          </a:xfrm>
          <a:prstGeom prst="rect">
            <a:avLst/>
          </a:prstGeom>
        </p:spPr>
        <p:txBody>
          <a:bodyPr>
            <a:spAutoFit/>
          </a:bodyPr>
          <a:lstStyle/>
          <a:p>
            <a:pPr>
              <a:defRPr/>
            </a:pPr>
            <a:r>
              <a:rPr lang="en-US" sz="2000" i="1" dirty="0">
                <a:solidFill>
                  <a:srgbClr val="000090"/>
                </a:solidFill>
                <a:latin typeface="+mj-lt"/>
                <a:cs typeface="Arial"/>
              </a:rPr>
              <a:t>The </a:t>
            </a:r>
            <a:r>
              <a:rPr lang="en-US" sz="2000" b="1" i="1" dirty="0">
                <a:solidFill>
                  <a:srgbClr val="000090"/>
                </a:solidFill>
                <a:latin typeface="+mj-lt"/>
                <a:cs typeface="Arial"/>
              </a:rPr>
              <a:t>bylaws</a:t>
            </a:r>
            <a:r>
              <a:rPr lang="en-US" sz="2000" i="1" dirty="0">
                <a:solidFill>
                  <a:srgbClr val="000090"/>
                </a:solidFill>
                <a:latin typeface="+mj-lt"/>
                <a:cs typeface="Arial"/>
              </a:rPr>
              <a:t> of both collaborations, </a:t>
            </a:r>
            <a:r>
              <a:rPr lang="en-US" sz="2000" b="1" i="1" dirty="0">
                <a:solidFill>
                  <a:srgbClr val="000090"/>
                </a:solidFill>
                <a:latin typeface="+mj-lt"/>
                <a:cs typeface="Arial"/>
              </a:rPr>
              <a:t>BM@N</a:t>
            </a:r>
            <a:r>
              <a:rPr lang="en-US" sz="2000" i="1" dirty="0">
                <a:solidFill>
                  <a:srgbClr val="000090"/>
                </a:solidFill>
                <a:latin typeface="+mj-lt"/>
                <a:cs typeface="Arial"/>
              </a:rPr>
              <a:t> and </a:t>
            </a:r>
            <a:r>
              <a:rPr lang="en-US" sz="2000" b="1" i="1" dirty="0">
                <a:solidFill>
                  <a:srgbClr val="000090"/>
                </a:solidFill>
                <a:latin typeface="+mj-lt"/>
                <a:cs typeface="Arial"/>
              </a:rPr>
              <a:t>MPD</a:t>
            </a:r>
            <a:r>
              <a:rPr lang="en-US" sz="2000" i="1" dirty="0">
                <a:solidFill>
                  <a:srgbClr val="000090"/>
                </a:solidFill>
                <a:latin typeface="+mj-lt"/>
                <a:cs typeface="Arial"/>
              </a:rPr>
              <a:t>,  </a:t>
            </a:r>
          </a:p>
          <a:p>
            <a:pPr algn="r">
              <a:defRPr/>
            </a:pPr>
            <a:r>
              <a:rPr lang="en-US" sz="2000" i="1" dirty="0">
                <a:solidFill>
                  <a:srgbClr val="000090"/>
                </a:solidFill>
                <a:latin typeface="+mj-lt"/>
                <a:cs typeface="Arial"/>
              </a:rPr>
              <a:t>have been </a:t>
            </a:r>
            <a:r>
              <a:rPr lang="en-US" sz="2000" b="1" i="1" dirty="0">
                <a:solidFill>
                  <a:srgbClr val="000090"/>
                </a:solidFill>
                <a:latin typeface="+mj-lt"/>
                <a:cs typeface="Arial"/>
              </a:rPr>
              <a:t>adopted</a:t>
            </a:r>
            <a:r>
              <a:rPr lang="en-US" sz="2000" i="1" dirty="0">
                <a:solidFill>
                  <a:srgbClr val="000090"/>
                </a:solidFill>
                <a:latin typeface="+mj-lt"/>
                <a:cs typeface="Arial"/>
              </a:rPr>
              <a:t> and signed by the </a:t>
            </a:r>
            <a:r>
              <a:rPr lang="en-US" sz="2000" b="1" i="1" dirty="0">
                <a:solidFill>
                  <a:srgbClr val="000090"/>
                </a:solidFill>
                <a:latin typeface="+mj-lt"/>
                <a:cs typeface="Arial"/>
              </a:rPr>
              <a:t>IB’s</a:t>
            </a:r>
            <a:r>
              <a:rPr lang="en-US" sz="2000" i="1" dirty="0">
                <a:solidFill>
                  <a:srgbClr val="000090"/>
                </a:solidFill>
                <a:latin typeface="+mj-lt"/>
                <a:cs typeface="Arial"/>
              </a:rPr>
              <a:t>. </a:t>
            </a:r>
            <a:endParaRPr lang="en-US" sz="2000" i="1" dirty="0">
              <a:latin typeface="+mj-lt"/>
              <a:cs typeface="Arial"/>
            </a:endParaRPr>
          </a:p>
        </p:txBody>
      </p:sp>
      <p:sp>
        <p:nvSpPr>
          <p:cNvPr id="28" name="Rectangle 7"/>
          <p:cNvSpPr/>
          <p:nvPr/>
        </p:nvSpPr>
        <p:spPr>
          <a:xfrm>
            <a:off x="203200" y="4395788"/>
            <a:ext cx="7815263" cy="1016000"/>
          </a:xfrm>
          <a:prstGeom prst="rect">
            <a:avLst/>
          </a:prstGeom>
        </p:spPr>
        <p:txBody>
          <a:bodyPr>
            <a:spAutoFit/>
          </a:bodyPr>
          <a:lstStyle/>
          <a:p>
            <a:pPr>
              <a:defRPr/>
            </a:pPr>
            <a:r>
              <a:rPr lang="en-US" sz="2000" i="1" dirty="0">
                <a:solidFill>
                  <a:srgbClr val="000090"/>
                </a:solidFill>
                <a:latin typeface="+mj-lt"/>
                <a:cs typeface="Arial"/>
              </a:rPr>
              <a:t> A </a:t>
            </a:r>
            <a:r>
              <a:rPr lang="en-US" sz="2000" b="1" i="1" dirty="0">
                <a:solidFill>
                  <a:srgbClr val="000090"/>
                </a:solidFill>
                <a:latin typeface="+mj-lt"/>
                <a:cs typeface="Arial"/>
              </a:rPr>
              <a:t>search committee</a:t>
            </a:r>
            <a:r>
              <a:rPr lang="en-US" sz="2000" i="1" dirty="0">
                <a:solidFill>
                  <a:srgbClr val="000090"/>
                </a:solidFill>
                <a:latin typeface="+mj-lt"/>
                <a:cs typeface="Arial"/>
              </a:rPr>
              <a:t> will collect proposals and organize elections </a:t>
            </a:r>
          </a:p>
          <a:p>
            <a:pPr algn="r">
              <a:defRPr/>
            </a:pPr>
            <a:r>
              <a:rPr lang="en-US" sz="2000" i="1" dirty="0">
                <a:solidFill>
                  <a:srgbClr val="000090"/>
                </a:solidFill>
                <a:latin typeface="+mj-lt"/>
                <a:cs typeface="Arial"/>
              </a:rPr>
              <a:t>of </a:t>
            </a:r>
            <a:r>
              <a:rPr lang="en-US" sz="2000" b="1" i="1" dirty="0">
                <a:solidFill>
                  <a:srgbClr val="000090"/>
                </a:solidFill>
                <a:latin typeface="+mj-lt"/>
                <a:cs typeface="Arial"/>
              </a:rPr>
              <a:t>spokespersons </a:t>
            </a:r>
            <a:r>
              <a:rPr lang="en-US" sz="2000" i="1" dirty="0">
                <a:solidFill>
                  <a:srgbClr val="000090"/>
                </a:solidFill>
                <a:latin typeface="+mj-lt"/>
                <a:cs typeface="Arial"/>
              </a:rPr>
              <a:t>and</a:t>
            </a:r>
            <a:r>
              <a:rPr lang="en-US" sz="2000" b="1" i="1" dirty="0">
                <a:solidFill>
                  <a:srgbClr val="000090"/>
                </a:solidFill>
                <a:latin typeface="+mj-lt"/>
                <a:cs typeface="Arial"/>
              </a:rPr>
              <a:t> IB chairpersons </a:t>
            </a:r>
          </a:p>
          <a:p>
            <a:pPr algn="r">
              <a:defRPr/>
            </a:pPr>
            <a:r>
              <a:rPr lang="en-US" sz="2000" i="1" dirty="0">
                <a:solidFill>
                  <a:srgbClr val="000090"/>
                </a:solidFill>
                <a:latin typeface="+mj-lt"/>
                <a:cs typeface="Arial"/>
              </a:rPr>
              <a:t>for both collaborations in accordance with the </a:t>
            </a:r>
            <a:r>
              <a:rPr lang="en-US" sz="2000" b="1" i="1" dirty="0">
                <a:solidFill>
                  <a:srgbClr val="000090"/>
                </a:solidFill>
                <a:latin typeface="+mj-lt"/>
                <a:cs typeface="Arial"/>
              </a:rPr>
              <a:t>Bylaws</a:t>
            </a:r>
            <a:r>
              <a:rPr lang="en-US" sz="2000" i="1" dirty="0">
                <a:solidFill>
                  <a:srgbClr val="000090"/>
                </a:solidFill>
                <a:latin typeface="+mj-lt"/>
                <a:cs typeface="Arial"/>
              </a:rPr>
              <a:t>.</a:t>
            </a:r>
          </a:p>
        </p:txBody>
      </p:sp>
      <p:sp>
        <p:nvSpPr>
          <p:cNvPr id="29" name="Rectangle 9"/>
          <p:cNvSpPr/>
          <p:nvPr/>
        </p:nvSpPr>
        <p:spPr>
          <a:xfrm>
            <a:off x="215900" y="5461000"/>
            <a:ext cx="7731125" cy="708025"/>
          </a:xfrm>
          <a:prstGeom prst="rect">
            <a:avLst/>
          </a:prstGeom>
          <a:solidFill>
            <a:schemeClr val="accent4">
              <a:lumMod val="20000"/>
              <a:lumOff val="80000"/>
            </a:schemeClr>
          </a:solidFill>
        </p:spPr>
        <p:txBody>
          <a:bodyPr>
            <a:spAutoFit/>
          </a:bodyPr>
          <a:lstStyle/>
          <a:p>
            <a:pPr>
              <a:defRPr/>
            </a:pPr>
            <a:r>
              <a:rPr lang="en-US" sz="2000" b="1" i="1" dirty="0">
                <a:solidFill>
                  <a:srgbClr val="000090"/>
                </a:solidFill>
                <a:latin typeface="+mj-lt"/>
                <a:cs typeface="Arial"/>
              </a:rPr>
              <a:t>Elections </a:t>
            </a:r>
            <a:r>
              <a:rPr lang="en-US" sz="2000" i="1" dirty="0">
                <a:solidFill>
                  <a:srgbClr val="000090"/>
                </a:solidFill>
                <a:latin typeface="+mj-lt"/>
                <a:cs typeface="Arial"/>
              </a:rPr>
              <a:t>will take place at the </a:t>
            </a:r>
            <a:r>
              <a:rPr lang="en-US" sz="2000" b="1" i="1" dirty="0">
                <a:solidFill>
                  <a:srgbClr val="000090"/>
                </a:solidFill>
                <a:latin typeface="+mj-lt"/>
                <a:cs typeface="Arial"/>
              </a:rPr>
              <a:t>next collaboration meetings</a:t>
            </a:r>
            <a:endParaRPr lang="en-US" sz="2000" i="1" dirty="0">
              <a:solidFill>
                <a:srgbClr val="000090"/>
              </a:solidFill>
              <a:latin typeface="+mj-lt"/>
              <a:cs typeface="Arial"/>
            </a:endParaRPr>
          </a:p>
          <a:p>
            <a:pPr algn="r">
              <a:defRPr/>
            </a:pPr>
            <a:r>
              <a:rPr lang="en-US" sz="2000" i="1" dirty="0">
                <a:solidFill>
                  <a:srgbClr val="000090"/>
                </a:solidFill>
                <a:latin typeface="+mj-lt"/>
                <a:cs typeface="Arial"/>
              </a:rPr>
              <a:t>which will be held in </a:t>
            </a:r>
            <a:r>
              <a:rPr lang="en-US" sz="2000" b="1" i="1" dirty="0" err="1">
                <a:solidFill>
                  <a:srgbClr val="000090"/>
                </a:solidFill>
                <a:latin typeface="+mj-lt"/>
                <a:cs typeface="Arial"/>
              </a:rPr>
              <a:t>Dubna</a:t>
            </a:r>
            <a:r>
              <a:rPr lang="en-US" sz="2000" i="1" dirty="0">
                <a:solidFill>
                  <a:srgbClr val="000090"/>
                </a:solidFill>
                <a:latin typeface="+mj-lt"/>
                <a:cs typeface="Arial"/>
              </a:rPr>
              <a:t> on </a:t>
            </a:r>
            <a:r>
              <a:rPr lang="en-US" sz="2000" b="1" i="1" dirty="0">
                <a:solidFill>
                  <a:srgbClr val="FF6600"/>
                </a:solidFill>
                <a:latin typeface="+mj-lt"/>
                <a:cs typeface="Arial"/>
              </a:rPr>
              <a:t>29-30 October</a:t>
            </a:r>
            <a:r>
              <a:rPr lang="en-US" sz="2000" i="1" dirty="0">
                <a:solidFill>
                  <a:srgbClr val="000090"/>
                </a:solidFill>
                <a:latin typeface="+mj-lt"/>
                <a:cs typeface="Arial"/>
              </a:rPr>
              <a:t>, </a:t>
            </a:r>
            <a:r>
              <a:rPr lang="en-US" sz="2000" b="1" i="1" dirty="0">
                <a:solidFill>
                  <a:srgbClr val="000090"/>
                </a:solidFill>
                <a:latin typeface="+mj-lt"/>
                <a:cs typeface="Arial"/>
              </a:rPr>
              <a:t>2018</a:t>
            </a:r>
            <a:r>
              <a:rPr lang="en-US" sz="2000" i="1" dirty="0">
                <a:solidFill>
                  <a:srgbClr val="000090"/>
                </a:solidFill>
                <a:latin typeface="+mj-lt"/>
                <a:cs typeface="Arial"/>
              </a:rPr>
              <a:t>.  </a:t>
            </a:r>
          </a:p>
        </p:txBody>
      </p:sp>
      <p:sp>
        <p:nvSpPr>
          <p:cNvPr id="30" name="Rectangle 13"/>
          <p:cNvSpPr/>
          <p:nvPr/>
        </p:nvSpPr>
        <p:spPr>
          <a:xfrm>
            <a:off x="279400" y="847725"/>
            <a:ext cx="7670800" cy="708025"/>
          </a:xfrm>
          <a:prstGeom prst="rect">
            <a:avLst/>
          </a:prstGeom>
          <a:solidFill>
            <a:srgbClr val="AEFEC7"/>
          </a:solidFill>
        </p:spPr>
        <p:txBody>
          <a:bodyPr>
            <a:spAutoFit/>
          </a:bodyPr>
          <a:lstStyle/>
          <a:p>
            <a:pPr>
              <a:defRPr/>
            </a:pPr>
            <a:r>
              <a:rPr lang="en-US" sz="2000" i="1" dirty="0">
                <a:solidFill>
                  <a:srgbClr val="000090"/>
                </a:solidFill>
                <a:latin typeface="+mj-lt"/>
                <a:cs typeface="Arial"/>
              </a:rPr>
              <a:t>Two  Institutional</a:t>
            </a:r>
            <a:r>
              <a:rPr lang="en-US" sz="2000" b="1" i="1" dirty="0">
                <a:solidFill>
                  <a:srgbClr val="000090"/>
                </a:solidFill>
                <a:latin typeface="+mj-lt"/>
                <a:cs typeface="Arial"/>
              </a:rPr>
              <a:t> </a:t>
            </a:r>
            <a:r>
              <a:rPr lang="en-US" sz="2000" i="1" dirty="0">
                <a:solidFill>
                  <a:srgbClr val="000090"/>
                </a:solidFill>
                <a:latin typeface="+mj-lt"/>
                <a:cs typeface="Arial"/>
              </a:rPr>
              <a:t>Boards</a:t>
            </a:r>
            <a:r>
              <a:rPr lang="en-US" sz="2000" b="1" i="1" dirty="0">
                <a:solidFill>
                  <a:srgbClr val="000090"/>
                </a:solidFill>
                <a:latin typeface="+mj-lt"/>
                <a:cs typeface="Arial"/>
              </a:rPr>
              <a:t> (</a:t>
            </a:r>
            <a:r>
              <a:rPr lang="en-US" sz="2000" b="1" i="1" dirty="0">
                <a:solidFill>
                  <a:srgbClr val="FF6600"/>
                </a:solidFill>
                <a:latin typeface="+mj-lt"/>
                <a:cs typeface="Arial"/>
              </a:rPr>
              <a:t>IB</a:t>
            </a:r>
            <a:r>
              <a:rPr lang="en-US" sz="2000" b="1" i="1" dirty="0">
                <a:solidFill>
                  <a:srgbClr val="000090"/>
                </a:solidFill>
                <a:latin typeface="+mj-lt"/>
                <a:cs typeface="Arial"/>
              </a:rPr>
              <a:t>) </a:t>
            </a:r>
            <a:r>
              <a:rPr lang="en-US" sz="2000" i="1" dirty="0">
                <a:solidFill>
                  <a:srgbClr val="000090"/>
                </a:solidFill>
                <a:latin typeface="+mj-lt"/>
                <a:cs typeface="Arial"/>
              </a:rPr>
              <a:t>were formed for both collaborations: </a:t>
            </a:r>
          </a:p>
          <a:p>
            <a:pPr algn="r">
              <a:defRPr/>
            </a:pPr>
            <a:r>
              <a:rPr lang="en-US" sz="2000" b="1" i="1" dirty="0">
                <a:solidFill>
                  <a:srgbClr val="000090"/>
                </a:solidFill>
                <a:latin typeface="+mj-lt"/>
                <a:cs typeface="Arial"/>
              </a:rPr>
              <a:t>18</a:t>
            </a:r>
            <a:r>
              <a:rPr lang="en-US" sz="2000" i="1" dirty="0">
                <a:solidFill>
                  <a:srgbClr val="000090"/>
                </a:solidFill>
                <a:latin typeface="+mj-lt"/>
                <a:cs typeface="Arial"/>
              </a:rPr>
              <a:t> members for </a:t>
            </a:r>
            <a:r>
              <a:rPr lang="en-US" sz="2000" b="1" i="1" dirty="0">
                <a:solidFill>
                  <a:srgbClr val="FF6600"/>
                </a:solidFill>
                <a:latin typeface="+mj-lt"/>
                <a:cs typeface="Arial"/>
              </a:rPr>
              <a:t>BM@N</a:t>
            </a:r>
            <a:r>
              <a:rPr lang="en-US" sz="2000" b="1" i="1" dirty="0">
                <a:solidFill>
                  <a:srgbClr val="000090"/>
                </a:solidFill>
                <a:latin typeface="+mj-lt"/>
                <a:cs typeface="Arial"/>
              </a:rPr>
              <a:t>, </a:t>
            </a:r>
            <a:r>
              <a:rPr lang="en-US" sz="2000" i="1" dirty="0">
                <a:solidFill>
                  <a:srgbClr val="000090"/>
                </a:solidFill>
                <a:latin typeface="+mj-lt"/>
                <a:cs typeface="Arial"/>
              </a:rPr>
              <a:t>and </a:t>
            </a:r>
            <a:r>
              <a:rPr lang="en-US" sz="2000" b="1" i="1" dirty="0">
                <a:solidFill>
                  <a:srgbClr val="000090"/>
                </a:solidFill>
                <a:latin typeface="+mj-lt"/>
                <a:cs typeface="Arial"/>
              </a:rPr>
              <a:t>27</a:t>
            </a:r>
            <a:r>
              <a:rPr lang="en-US" sz="2000" i="1" dirty="0">
                <a:solidFill>
                  <a:srgbClr val="000090"/>
                </a:solidFill>
                <a:latin typeface="+mj-lt"/>
                <a:cs typeface="Arial"/>
              </a:rPr>
              <a:t> members for </a:t>
            </a:r>
            <a:r>
              <a:rPr lang="en-US" sz="2000" b="1" i="1" dirty="0">
                <a:solidFill>
                  <a:srgbClr val="FF6600"/>
                </a:solidFill>
                <a:latin typeface="+mj-lt"/>
                <a:cs typeface="Arial"/>
              </a:rPr>
              <a:t>MPD</a:t>
            </a:r>
            <a:r>
              <a:rPr lang="en-US" sz="2000" i="1" dirty="0">
                <a:solidFill>
                  <a:srgbClr val="000090"/>
                </a:solidFill>
                <a:latin typeface="+mj-lt"/>
                <a:cs typeface="Arial"/>
              </a:rPr>
              <a:t>.</a:t>
            </a:r>
          </a:p>
        </p:txBody>
      </p:sp>
      <p:sp>
        <p:nvSpPr>
          <p:cNvPr id="31" name="TextBox 30"/>
          <p:cNvSpPr txBox="1"/>
          <p:nvPr/>
        </p:nvSpPr>
        <p:spPr>
          <a:xfrm>
            <a:off x="215900" y="2328863"/>
            <a:ext cx="7731125" cy="1939925"/>
          </a:xfrm>
          <a:prstGeom prst="rect">
            <a:avLst/>
          </a:prstGeom>
          <a:solidFill>
            <a:srgbClr val="FDF2C3"/>
          </a:solidFill>
        </p:spPr>
        <p:txBody>
          <a:bodyPr>
            <a:spAutoFit/>
          </a:bodyPr>
          <a:lstStyle/>
          <a:p>
            <a:pPr>
              <a:defRPr/>
            </a:pPr>
            <a:r>
              <a:rPr lang="en-US" sz="2000" i="1" dirty="0">
                <a:solidFill>
                  <a:srgbClr val="000090"/>
                </a:solidFill>
                <a:latin typeface="+mj-lt"/>
                <a:cs typeface="Arial"/>
              </a:rPr>
              <a:t>The </a:t>
            </a:r>
            <a:r>
              <a:rPr lang="en-US" sz="2000" b="1" i="1" dirty="0">
                <a:solidFill>
                  <a:srgbClr val="000090"/>
                </a:solidFill>
                <a:latin typeface="+mj-lt"/>
                <a:cs typeface="Arial"/>
              </a:rPr>
              <a:t>IB</a:t>
            </a:r>
            <a:r>
              <a:rPr lang="en-US" sz="2000" i="1" dirty="0">
                <a:solidFill>
                  <a:srgbClr val="000090"/>
                </a:solidFill>
                <a:latin typeface="+mj-lt"/>
                <a:cs typeface="Arial"/>
              </a:rPr>
              <a:t> proceeded to form the spokesperson search committee. </a:t>
            </a:r>
          </a:p>
          <a:p>
            <a:pPr>
              <a:defRPr/>
            </a:pPr>
            <a:r>
              <a:rPr lang="en-US" sz="2000" i="1" dirty="0">
                <a:solidFill>
                  <a:srgbClr val="000090"/>
                </a:solidFill>
                <a:latin typeface="+mj-lt"/>
                <a:cs typeface="Arial"/>
              </a:rPr>
              <a:t>The following members were proposed:</a:t>
            </a:r>
          </a:p>
          <a:p>
            <a:pPr>
              <a:defRPr/>
            </a:pPr>
            <a:r>
              <a:rPr lang="en-US" sz="2000" b="1" i="1" dirty="0">
                <a:solidFill>
                  <a:srgbClr val="000090"/>
                </a:solidFill>
                <a:latin typeface="+mj-lt"/>
                <a:cs typeface="Arial"/>
              </a:rPr>
              <a:t> Hans Rudolf Schmidt</a:t>
            </a:r>
            <a:r>
              <a:rPr lang="en-US" sz="2000" i="1" dirty="0">
                <a:solidFill>
                  <a:srgbClr val="000090"/>
                </a:solidFill>
                <a:latin typeface="+mj-lt"/>
                <a:cs typeface="Arial"/>
              </a:rPr>
              <a:t>,</a:t>
            </a:r>
          </a:p>
          <a:p>
            <a:pPr>
              <a:defRPr/>
            </a:pPr>
            <a:r>
              <a:rPr lang="en-US" sz="2000" i="1" dirty="0">
                <a:solidFill>
                  <a:srgbClr val="000090"/>
                </a:solidFill>
                <a:latin typeface="+mj-lt"/>
                <a:cs typeface="Arial"/>
              </a:rPr>
              <a:t> </a:t>
            </a:r>
            <a:r>
              <a:rPr lang="en-US" sz="2000" b="1" i="1" dirty="0">
                <a:solidFill>
                  <a:srgbClr val="000090"/>
                </a:solidFill>
                <a:latin typeface="+mj-lt"/>
                <a:cs typeface="Arial"/>
              </a:rPr>
              <a:t>Alexander </a:t>
            </a:r>
            <a:r>
              <a:rPr lang="en-US" sz="2000" b="1" i="1" dirty="0" err="1">
                <a:solidFill>
                  <a:srgbClr val="000090"/>
                </a:solidFill>
                <a:latin typeface="+mj-lt"/>
                <a:cs typeface="Arial"/>
              </a:rPr>
              <a:t>Sorin</a:t>
            </a:r>
            <a:r>
              <a:rPr lang="en-US" sz="2000" i="1" dirty="0">
                <a:solidFill>
                  <a:srgbClr val="000090"/>
                </a:solidFill>
                <a:latin typeface="+mj-lt"/>
                <a:cs typeface="Arial"/>
              </a:rPr>
              <a:t>,</a:t>
            </a:r>
          </a:p>
          <a:p>
            <a:pPr>
              <a:defRPr/>
            </a:pPr>
            <a:r>
              <a:rPr lang="en-US" sz="2000" b="1" i="1" dirty="0">
                <a:solidFill>
                  <a:srgbClr val="000090"/>
                </a:solidFill>
                <a:latin typeface="+mj-lt"/>
                <a:cs typeface="Arial"/>
              </a:rPr>
              <a:t> </a:t>
            </a:r>
            <a:r>
              <a:rPr lang="en-US" sz="2000" b="1" i="1" dirty="0" err="1">
                <a:solidFill>
                  <a:srgbClr val="000090"/>
                </a:solidFill>
                <a:latin typeface="+mj-lt"/>
                <a:cs typeface="Arial"/>
              </a:rPr>
              <a:t>Itzhak</a:t>
            </a:r>
            <a:r>
              <a:rPr lang="en-US" sz="2000" b="1" i="1" dirty="0">
                <a:solidFill>
                  <a:srgbClr val="000090"/>
                </a:solidFill>
                <a:latin typeface="+mj-lt"/>
                <a:cs typeface="Arial"/>
              </a:rPr>
              <a:t> </a:t>
            </a:r>
            <a:r>
              <a:rPr lang="en-US" sz="2000" b="1" i="1" dirty="0" err="1">
                <a:solidFill>
                  <a:srgbClr val="000090"/>
                </a:solidFill>
                <a:latin typeface="+mj-lt"/>
                <a:cs typeface="Arial"/>
              </a:rPr>
              <a:t>Tserruya</a:t>
            </a:r>
            <a:r>
              <a:rPr lang="en-US" sz="2000" b="1" i="1" dirty="0">
                <a:solidFill>
                  <a:srgbClr val="000090"/>
                </a:solidFill>
                <a:latin typeface="+mj-lt"/>
                <a:cs typeface="Arial"/>
              </a:rPr>
              <a:t> </a:t>
            </a:r>
            <a:r>
              <a:rPr lang="en-US" sz="2000" i="1" dirty="0">
                <a:solidFill>
                  <a:srgbClr val="000090"/>
                </a:solidFill>
                <a:latin typeface="+mj-lt"/>
                <a:cs typeface="Arial"/>
              </a:rPr>
              <a:t>(Chair), </a:t>
            </a:r>
          </a:p>
          <a:p>
            <a:pPr>
              <a:lnSpc>
                <a:spcPts val="2400"/>
              </a:lnSpc>
              <a:spcAft>
                <a:spcPts val="1200"/>
              </a:spcAft>
              <a:defRPr/>
            </a:pPr>
            <a:r>
              <a:rPr lang="en-US" sz="2000" b="1" i="1" dirty="0" err="1">
                <a:solidFill>
                  <a:srgbClr val="000090"/>
                </a:solidFill>
                <a:latin typeface="+mj-lt"/>
                <a:cs typeface="Arial"/>
              </a:rPr>
              <a:t>Fuqiang</a:t>
            </a:r>
            <a:r>
              <a:rPr lang="en-US" sz="2000" b="1" i="1" dirty="0">
                <a:solidFill>
                  <a:srgbClr val="000090"/>
                </a:solidFill>
                <a:latin typeface="+mj-lt"/>
                <a:cs typeface="Arial"/>
              </a:rPr>
              <a:t> Wang</a:t>
            </a:r>
            <a:r>
              <a:rPr lang="en-US" sz="2000" i="1" dirty="0">
                <a:solidFill>
                  <a:srgbClr val="000090"/>
                </a:solidFill>
                <a:latin typeface="+mj-lt"/>
                <a:cs typeface="Arial"/>
              </a:rPr>
              <a:t>, </a:t>
            </a:r>
          </a:p>
        </p:txBody>
      </p:sp>
      <p:sp>
        <p:nvSpPr>
          <p:cNvPr id="32" name="Rectangle 10"/>
          <p:cNvSpPr/>
          <p:nvPr/>
        </p:nvSpPr>
        <p:spPr>
          <a:xfrm>
            <a:off x="296863" y="6173788"/>
            <a:ext cx="7731125" cy="400050"/>
          </a:xfrm>
          <a:prstGeom prst="rect">
            <a:avLst/>
          </a:prstGeom>
          <a:noFill/>
        </p:spPr>
        <p:txBody>
          <a:bodyPr>
            <a:spAutoFit/>
          </a:bodyPr>
          <a:lstStyle/>
          <a:p>
            <a:pPr>
              <a:defRPr/>
            </a:pPr>
            <a:r>
              <a:rPr lang="en-US" sz="2000" b="1" dirty="0">
                <a:solidFill>
                  <a:srgbClr val="000090"/>
                </a:solidFill>
                <a:latin typeface="+mj-lt"/>
                <a:cs typeface="Arial"/>
              </a:rPr>
              <a:t>Next steps</a:t>
            </a:r>
            <a:r>
              <a:rPr lang="en-US" sz="2000" b="1" i="1" dirty="0">
                <a:solidFill>
                  <a:srgbClr val="000090"/>
                </a:solidFill>
                <a:latin typeface="+mj-lt"/>
                <a:cs typeface="Arial"/>
              </a:rPr>
              <a:t>:     </a:t>
            </a:r>
            <a:r>
              <a:rPr lang="en-US" sz="2000" i="1" dirty="0">
                <a:solidFill>
                  <a:srgbClr val="000090"/>
                </a:solidFill>
                <a:latin typeface="+mj-lt"/>
                <a:cs typeface="Arial"/>
              </a:rPr>
              <a:t>preparing and signing of </a:t>
            </a:r>
            <a:r>
              <a:rPr lang="en-US" sz="2000" b="1" i="1" dirty="0" err="1">
                <a:solidFill>
                  <a:srgbClr val="000090"/>
                </a:solidFill>
                <a:latin typeface="+mj-lt"/>
                <a:cs typeface="Arial"/>
              </a:rPr>
              <a:t>MoU</a:t>
            </a:r>
            <a:r>
              <a:rPr lang="en-US" sz="2000" i="1" dirty="0" err="1">
                <a:solidFill>
                  <a:srgbClr val="000090"/>
                </a:solidFill>
                <a:latin typeface="+mj-lt"/>
                <a:cs typeface="Arial"/>
              </a:rPr>
              <a:t>’s</a:t>
            </a:r>
            <a:r>
              <a:rPr lang="en-US" sz="2000" i="1" dirty="0">
                <a:solidFill>
                  <a:srgbClr val="000090"/>
                </a:solidFill>
                <a:latin typeface="+mj-lt"/>
                <a:cs typeface="Arial"/>
              </a:rPr>
              <a:t>.  </a:t>
            </a:r>
          </a:p>
        </p:txBody>
      </p:sp>
      <p:sp>
        <p:nvSpPr>
          <p:cNvPr id="210959" name="Прямоугольник 6"/>
          <p:cNvSpPr>
            <a:spLocks noChangeArrowheads="1"/>
          </p:cNvSpPr>
          <p:nvPr/>
        </p:nvSpPr>
        <p:spPr bwMode="auto">
          <a:xfrm>
            <a:off x="3173413" y="3897313"/>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ts val="2400"/>
              </a:lnSpc>
            </a:pPr>
            <a:r>
              <a:rPr lang="en-US" altLang="ru-RU" i="1">
                <a:solidFill>
                  <a:srgbClr val="000090"/>
                </a:solidFill>
                <a:ea typeface="MS PGothic" panose="020B0600070205080204" pitchFamily="34" charset="-128"/>
              </a:rPr>
              <a:t>and </a:t>
            </a:r>
            <a:r>
              <a:rPr lang="en-US" altLang="ru-RU" b="1" i="1">
                <a:solidFill>
                  <a:srgbClr val="FF6600"/>
                </a:solidFill>
                <a:ea typeface="MS PGothic" panose="020B0600070205080204" pitchFamily="34" charset="-128"/>
              </a:rPr>
              <a:t>approved</a:t>
            </a:r>
            <a:r>
              <a:rPr lang="en-US" altLang="ru-RU" i="1">
                <a:solidFill>
                  <a:srgbClr val="000090"/>
                </a:solidFill>
                <a:ea typeface="MS PGothic" panose="020B0600070205080204" pitchFamily="34" charset="-128"/>
              </a:rPr>
              <a:t> unanimously in an open vote.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2447925" y="2133600"/>
          <a:ext cx="7585075" cy="4464050"/>
        </p:xfrm>
        <a:graphic>
          <a:graphicData uri="http://schemas.openxmlformats.org/drawingml/2006/table">
            <a:tbl>
              <a:tblPr/>
              <a:tblGrid>
                <a:gridCol w="420688">
                  <a:extLst>
                    <a:ext uri="{9D8B030D-6E8A-4147-A177-3AD203B41FA5}">
                      <a16:colId xmlns:a16="http://schemas.microsoft.com/office/drawing/2014/main" val="20000"/>
                    </a:ext>
                  </a:extLst>
                </a:gridCol>
                <a:gridCol w="630237">
                  <a:extLst>
                    <a:ext uri="{9D8B030D-6E8A-4147-A177-3AD203B41FA5}">
                      <a16:colId xmlns:a16="http://schemas.microsoft.com/office/drawing/2014/main" val="20001"/>
                    </a:ext>
                  </a:extLst>
                </a:gridCol>
                <a:gridCol w="2936875">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1465263">
                  <a:extLst>
                    <a:ext uri="{9D8B030D-6E8A-4147-A177-3AD203B41FA5}">
                      <a16:colId xmlns:a16="http://schemas.microsoft.com/office/drawing/2014/main" val="20004"/>
                    </a:ext>
                  </a:extLst>
                </a:gridCol>
                <a:gridCol w="1598612">
                  <a:extLst>
                    <a:ext uri="{9D8B030D-6E8A-4147-A177-3AD203B41FA5}">
                      <a16:colId xmlns:a16="http://schemas.microsoft.com/office/drawing/2014/main" val="20005"/>
                    </a:ext>
                  </a:extLst>
                </a:gridCol>
              </a:tblGrid>
              <a:tr h="2651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500" b="1" i="0" u="none" strike="noStrike" cap="none" normalizeH="0" baseline="0" smtClean="0">
                          <a:ln>
                            <a:noFill/>
                          </a:ln>
                          <a:solidFill>
                            <a:schemeClr val="tx1"/>
                          </a:solidFill>
                          <a:effectLst/>
                          <a:latin typeface="Arial Narrow" pitchFamily="34" charset="0"/>
                          <a:cs typeface="Times New Roman" pitchFamily="18" charset="0"/>
                        </a:rPr>
                        <a:t>№№</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Lab. or</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all-JINR</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Theme code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Theme name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Projects (timescales)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Priority</a:t>
                      </a:r>
                      <a:endParaRPr kumimoji="0" lang="ru-RU" sz="8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in 2018</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Theme leader</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Recommendations of the PACs </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(January, June 2018)</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500" b="1" i="0" u="none" strike="noStrike" cap="none" normalizeH="0" baseline="0" smtClean="0">
                          <a:ln>
                            <a:noFill/>
                          </a:ln>
                          <a:solidFill>
                            <a:schemeClr val="tx1"/>
                          </a:solidFill>
                          <a:effectLst/>
                          <a:latin typeface="Arial Narrow" pitchFamily="34" charset="0"/>
                          <a:cs typeface="Times New Roman" pitchFamily="18" charset="0"/>
                        </a:rPr>
                        <a:t>Proposals of the Laboratory </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val="10000"/>
                  </a:ext>
                </a:extLst>
              </a:tr>
              <a:tr h="617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1.</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BLTP</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01-3-1113-2014/</a:t>
                      </a:r>
                      <a:r>
                        <a:rPr kumimoji="0" lang="en-US" sz="700" b="1" i="0" u="none" strike="noStrike" cap="none" normalizeH="0" baseline="0" smtClean="0">
                          <a:ln>
                            <a:noFill/>
                          </a:ln>
                          <a:solidFill>
                            <a:schemeClr val="tx1"/>
                          </a:solidFill>
                          <a:effectLst/>
                          <a:latin typeface="Arial Narrow" pitchFamily="34" charset="0"/>
                          <a:cs typeface="Times New Roman" pitchFamily="18" charset="0"/>
                        </a:rPr>
                        <a:t>2018</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Theory of Fundamental Interactions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New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01-3-1135-2019/2023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Fundamental Interactions of Fields and Particles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I</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D. Kazakov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O. Teryaev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Arbuzov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D. Kazakov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O. Teryaev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To close the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To open a new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for 2019–2023,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with Priority I in 2019.</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1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2.</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BLTP</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01-3-1114-2014/</a:t>
                      </a:r>
                      <a:r>
                        <a:rPr kumimoji="0" lang="en-US" sz="700" b="1" i="0" u="none" strike="noStrike" cap="none" normalizeH="0" baseline="0" smtClean="0">
                          <a:ln>
                            <a:noFill/>
                          </a:ln>
                          <a:solidFill>
                            <a:schemeClr val="tx1"/>
                          </a:solidFill>
                          <a:effectLst/>
                          <a:latin typeface="Arial Narrow" pitchFamily="34" charset="0"/>
                          <a:cs typeface="Times New Roman" pitchFamily="18" charset="0"/>
                        </a:rPr>
                        <a:t>2018</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Theory of Nuclear Structure and Nuclear Reactions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New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01-3-1136-2019/2023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Theory of Nuclear Systems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I</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V. Voronov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Vdovin</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N. Antonenko</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N. Antonenko</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S. Ershov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А. Dzhioev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To close the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To open a new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for 2019–2023,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with Priority I in 2019.</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7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BLTP</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01-3-1115-2014/</a:t>
                      </a:r>
                      <a:r>
                        <a:rPr kumimoji="0" lang="en-US" sz="700" b="1" i="0" u="none" strike="noStrike" cap="none" normalizeH="0" baseline="0" smtClean="0">
                          <a:ln>
                            <a:noFill/>
                          </a:ln>
                          <a:solidFill>
                            <a:schemeClr val="tx1"/>
                          </a:solidFill>
                          <a:effectLst/>
                          <a:latin typeface="Arial Narrow" pitchFamily="34" charset="0"/>
                          <a:cs typeface="Times New Roman" pitchFamily="18" charset="0"/>
                        </a:rPr>
                        <a:t>2018</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Theory of Condensed Matter </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New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01-3-1137-2019/2023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Theory of Complex Systems and Advanced Materials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I</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V. Osipov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A.M. Povolotskii</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V. Osipov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Povolotskii</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To close the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To open a new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for 2019–2023,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with Priority I in 2019.</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350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4.</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BLTP</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01-3-1116-2014/</a:t>
                      </a:r>
                      <a:r>
                        <a:rPr kumimoji="0" lang="en-US" sz="700" b="1" i="0" u="none" strike="noStrike" cap="none" normalizeH="0" baseline="0" smtClean="0">
                          <a:ln>
                            <a:noFill/>
                          </a:ln>
                          <a:solidFill>
                            <a:schemeClr val="tx1"/>
                          </a:solidFill>
                          <a:effectLst/>
                          <a:latin typeface="Arial Narrow" pitchFamily="34" charset="0"/>
                          <a:cs typeface="Times New Roman" pitchFamily="18" charset="0"/>
                        </a:rPr>
                        <a:t>2018</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Modern Mathematical Physics: Strings and Gravity,</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Supersymmetry and Integrability</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New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01-3-1138-2019/202</a:t>
                      </a:r>
                      <a:r>
                        <a:rPr kumimoji="0" lang="en-US" sz="700" b="1" i="0" u="none" strike="noStrike" cap="none" normalizeH="0" baseline="0" smtClean="0">
                          <a:ln>
                            <a:noFill/>
                          </a:ln>
                          <a:solidFill>
                            <a:schemeClr val="tx1"/>
                          </a:solidFill>
                          <a:effectLst/>
                          <a:latin typeface="Arial Narrow" pitchFamily="34" charset="0"/>
                          <a:cs typeface="Times New Roman" pitchFamily="18" charset="0"/>
                        </a:rPr>
                        <a:t>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Modern Mathematical Physics: Gravity, Supersymmetry and Strings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I</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А. Isaev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Sorin</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S. Krivonos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Scientific leader: </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Filippov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А. Isaev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S. Krivonos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Sorin</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Scientific leader: </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Filippov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To close the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To open a new theme</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for 2019–2023,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with Priority I in 2019.</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87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5.</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BLTP</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01-3-1117-2014/</a:t>
                      </a:r>
                      <a:r>
                        <a:rPr kumimoji="0" lang="en-US" sz="700" b="1" i="0" u="none" strike="noStrike" cap="none" normalizeH="0" baseline="0" smtClean="0">
                          <a:ln>
                            <a:noFill/>
                          </a:ln>
                          <a:solidFill>
                            <a:schemeClr val="tx1"/>
                          </a:solidFill>
                          <a:effectLst/>
                          <a:latin typeface="Arial Narrow" pitchFamily="34" charset="0"/>
                          <a:cs typeface="Times New Roman" pitchFamily="18" charset="0"/>
                        </a:rPr>
                        <a:t>2018</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Dubna International Advanced School </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of Theoretical Physics (DIAS-TH)</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I</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Sorin</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V. Voronov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DIAS-TH Rector:</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Filippov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To extend the theme </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until the end of 2023,</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with Priority I in 2019.</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smtClean="0">
                          <a:ln>
                            <a:noFill/>
                          </a:ln>
                          <a:solidFill>
                            <a:schemeClr val="tx1"/>
                          </a:solidFill>
                          <a:effectLst/>
                          <a:latin typeface="Arial Narrow" pitchFamily="34" charset="0"/>
                          <a:cs typeface="Times New Roman" pitchFamily="18" charset="0"/>
                        </a:rPr>
                        <a:t>Theme leaders:</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V. Voronov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Sorin</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DIAS-TH Rector:</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Narrow" pitchFamily="34" charset="0"/>
                          <a:cs typeface="Times New Roman" pitchFamily="18" charset="0"/>
                        </a:rPr>
                        <a:t>A. Filippov</a:t>
                      </a: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75259" marR="7525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265" name="Rectangle 1"/>
          <p:cNvSpPr>
            <a:spLocks noChangeArrowheads="1"/>
          </p:cNvSpPr>
          <p:nvPr/>
        </p:nvSpPr>
        <p:spPr bwMode="auto">
          <a:xfrm>
            <a:off x="0" y="-39688"/>
            <a:ext cx="6169025" cy="2994026"/>
          </a:xfrm>
          <a:prstGeom prst="rect">
            <a:avLst/>
          </a:prstGeom>
          <a:noFill/>
          <a:ln w="9525">
            <a:noFill/>
            <a:miter lim="800000"/>
            <a:headEnd/>
            <a:tailEnd/>
          </a:ln>
          <a:effectLst/>
        </p:spPr>
        <p:txBody>
          <a:bodyPr bIns="0" anchor="ctr">
            <a:spAutoFit/>
          </a:bodyPr>
          <a:lstStyle/>
          <a:p>
            <a:pPr eaLnBrk="1" hangingPunct="1">
              <a:tabLst>
                <a:tab pos="180975" algn="l"/>
              </a:tabLst>
              <a:defRPr/>
            </a:pPr>
            <a:endParaRPr lang="en-US" sz="1050" b="1" dirty="0">
              <a:latin typeface="Arial Narrow" pitchFamily="34" charset="0"/>
              <a:ea typeface="Times New Roman" pitchFamily="18" charset="0"/>
            </a:endParaRPr>
          </a:p>
          <a:p>
            <a:pPr eaLnBrk="1" hangingPunct="1">
              <a:tabLst>
                <a:tab pos="180975" algn="l"/>
              </a:tabLst>
              <a:defRPr/>
            </a:pPr>
            <a:r>
              <a:rPr lang="en-US" sz="1200" b="1" dirty="0">
                <a:solidFill>
                  <a:srgbClr val="C00000"/>
                </a:solidFill>
                <a:latin typeface="Arial Narrow" pitchFamily="34" charset="0"/>
                <a:ea typeface="Times New Roman" pitchFamily="18" charset="0"/>
              </a:rPr>
              <a:t>Material s for the 124th Session</a:t>
            </a:r>
          </a:p>
          <a:p>
            <a:pPr eaLnBrk="1" hangingPunct="1">
              <a:tabLst>
                <a:tab pos="180975" algn="l"/>
              </a:tabLst>
              <a:defRPr/>
            </a:pPr>
            <a:r>
              <a:rPr lang="en-US" sz="1200" b="1" dirty="0">
                <a:solidFill>
                  <a:srgbClr val="C00000"/>
                </a:solidFill>
                <a:latin typeface="Arial Narrow" pitchFamily="34" charset="0"/>
                <a:ea typeface="Times New Roman" pitchFamily="18" charset="0"/>
              </a:rPr>
              <a:t> of the JINR Scientific Council</a:t>
            </a:r>
            <a:endParaRPr lang="ru-RU" sz="1000" b="1" dirty="0">
              <a:solidFill>
                <a:srgbClr val="C00000"/>
              </a:solidFill>
            </a:endParaRPr>
          </a:p>
          <a:p>
            <a:pPr>
              <a:tabLst>
                <a:tab pos="180975" algn="l"/>
              </a:tabLst>
              <a:defRPr/>
            </a:pPr>
            <a:r>
              <a:rPr lang="en-US" sz="1200" b="1" dirty="0">
                <a:latin typeface="Arial Narrow" pitchFamily="34" charset="0"/>
                <a:ea typeface="Times New Roman" pitchFamily="18" charset="0"/>
              </a:rPr>
              <a:t>			</a:t>
            </a:r>
            <a:r>
              <a:rPr lang="en-US" sz="1050" b="1" dirty="0">
                <a:latin typeface="Arial Narrow" pitchFamily="34" charset="0"/>
                <a:ea typeface="Times New Roman" pitchFamily="18" charset="0"/>
              </a:rPr>
              <a:t>							                                                               </a:t>
            </a:r>
            <a:endParaRPr lang="ru-RU" sz="800" b="1" dirty="0">
              <a:solidFill>
                <a:srgbClr val="7030A0"/>
              </a:solidFill>
            </a:endParaRPr>
          </a:p>
          <a:p>
            <a:pPr>
              <a:tabLst>
                <a:tab pos="180975" algn="l"/>
              </a:tabLst>
              <a:defRPr/>
            </a:pPr>
            <a:r>
              <a:rPr lang="en-US" sz="1050" b="1" dirty="0">
                <a:solidFill>
                  <a:srgbClr val="7030A0"/>
                </a:solidFill>
                <a:ea typeface="Times New Roman" pitchFamily="18" charset="0"/>
              </a:rPr>
              <a:t>The full text of the Draft Topical Plan for JINR </a:t>
            </a:r>
            <a:endParaRPr lang="ru-RU" sz="800" b="1" dirty="0">
              <a:solidFill>
                <a:srgbClr val="7030A0"/>
              </a:solidFill>
            </a:endParaRPr>
          </a:p>
          <a:p>
            <a:pPr>
              <a:tabLst>
                <a:tab pos="180975" algn="l"/>
              </a:tabLst>
              <a:defRPr/>
            </a:pPr>
            <a:r>
              <a:rPr lang="en-US" sz="1050" b="1" dirty="0">
                <a:solidFill>
                  <a:srgbClr val="7030A0"/>
                </a:solidFill>
                <a:ea typeface="Times New Roman" pitchFamily="18" charset="0"/>
              </a:rPr>
              <a:t>Research and International Cooperation 2018 is available at:</a:t>
            </a:r>
            <a:endParaRPr lang="ru-RU" sz="800" b="1" dirty="0">
              <a:solidFill>
                <a:srgbClr val="7030A0"/>
              </a:solidFill>
            </a:endParaRPr>
          </a:p>
          <a:p>
            <a:pPr>
              <a:tabLst>
                <a:tab pos="180975" algn="l"/>
              </a:tabLst>
              <a:defRPr/>
            </a:pPr>
            <a:r>
              <a:rPr lang="en-US" sz="1050" b="1" dirty="0">
                <a:ea typeface="Times New Roman" pitchFamily="18" charset="0"/>
                <a:hlinkClick r:id="rId2"/>
              </a:rPr>
              <a:t>http://www.jinr.ru/</a:t>
            </a:r>
            <a:endParaRPr lang="ru-RU" sz="800" b="1" dirty="0"/>
          </a:p>
          <a:p>
            <a:pPr>
              <a:tabLst>
                <a:tab pos="180975" algn="l"/>
              </a:tabLst>
              <a:defRPr/>
            </a:pPr>
            <a:r>
              <a:rPr lang="en-US" sz="1400" b="1" dirty="0">
                <a:solidFill>
                  <a:srgbClr val="7030A0"/>
                </a:solidFill>
                <a:latin typeface="Arial Narrow" pitchFamily="34" charset="0"/>
                <a:ea typeface="Times New Roman" pitchFamily="18" charset="0"/>
              </a:rPr>
              <a:t>PROPOSALS FOR THE PREPARATION OF </a:t>
            </a:r>
            <a:endParaRPr lang="ru-RU" sz="800" b="1" dirty="0">
              <a:solidFill>
                <a:srgbClr val="7030A0"/>
              </a:solidFill>
            </a:endParaRPr>
          </a:p>
          <a:p>
            <a:pPr>
              <a:tabLst>
                <a:tab pos="180975" algn="l"/>
              </a:tabLst>
              <a:defRPr/>
            </a:pPr>
            <a:r>
              <a:rPr lang="en-US" sz="1400" b="1" dirty="0">
                <a:solidFill>
                  <a:srgbClr val="7030A0"/>
                </a:solidFill>
                <a:latin typeface="Arial Narrow" pitchFamily="34" charset="0"/>
                <a:ea typeface="Times New Roman" pitchFamily="18" charset="0"/>
              </a:rPr>
              <a:t>THE JINR TOPICAL PLAN OF RESEARCH FOR 2019</a:t>
            </a:r>
            <a:endParaRPr lang="ru-RU" sz="800" b="1" dirty="0">
              <a:solidFill>
                <a:srgbClr val="7030A0"/>
              </a:solidFill>
            </a:endParaRPr>
          </a:p>
          <a:p>
            <a:pPr>
              <a:tabLst>
                <a:tab pos="180975" algn="l"/>
              </a:tabLst>
              <a:defRPr/>
            </a:pPr>
            <a:r>
              <a:rPr lang="en-US" sz="1050" b="1" dirty="0">
                <a:solidFill>
                  <a:srgbClr val="7030A0"/>
                </a:solidFill>
                <a:latin typeface="Arial Narrow" pitchFamily="34" charset="0"/>
                <a:ea typeface="Times New Roman" pitchFamily="18" charset="0"/>
                <a:cs typeface="Times New Roman" pitchFamily="18" charset="0"/>
              </a:rPr>
              <a:t>The total number of themes in the 2018 Topical Plan is 42,</a:t>
            </a:r>
            <a:endParaRPr lang="ru-RU" sz="800" b="1" dirty="0">
              <a:solidFill>
                <a:srgbClr val="7030A0"/>
              </a:solidFill>
            </a:endParaRPr>
          </a:p>
          <a:p>
            <a:pPr>
              <a:tabLst>
                <a:tab pos="180975" algn="l"/>
              </a:tabLst>
              <a:defRPr/>
            </a:pPr>
            <a:r>
              <a:rPr lang="en-US" sz="1050" b="1" dirty="0">
                <a:solidFill>
                  <a:srgbClr val="7030A0"/>
                </a:solidFill>
                <a:latin typeface="Arial Narrow" pitchFamily="34" charset="0"/>
                <a:ea typeface="Times New Roman" pitchFamily="18" charset="0"/>
                <a:cs typeface="Times New Roman" pitchFamily="18" charset="0"/>
              </a:rPr>
              <a:t>including 11 themes and 21 projects concluding in the year 2018.</a:t>
            </a:r>
            <a:endParaRPr lang="ru-RU" sz="800" b="1" dirty="0">
              <a:solidFill>
                <a:srgbClr val="7030A0"/>
              </a:solidFill>
            </a:endParaRPr>
          </a:p>
          <a:p>
            <a:pPr>
              <a:tabLst>
                <a:tab pos="180975" algn="l"/>
              </a:tabLst>
              <a:defRPr/>
            </a:pPr>
            <a:endParaRPr lang="en-US" sz="1200" b="1" i="1" dirty="0">
              <a:solidFill>
                <a:srgbClr val="0070C0"/>
              </a:solidFill>
              <a:latin typeface="Arial Narrow" pitchFamily="34" charset="0"/>
              <a:cs typeface="Times New Roman" pitchFamily="18" charset="0"/>
            </a:endParaRPr>
          </a:p>
          <a:p>
            <a:pPr>
              <a:tabLst>
                <a:tab pos="180975" algn="l"/>
              </a:tabLst>
              <a:defRPr/>
            </a:pPr>
            <a:r>
              <a:rPr lang="en-US" sz="1400" b="1" i="1" dirty="0">
                <a:solidFill>
                  <a:srgbClr val="0070C0"/>
                </a:solidFill>
                <a:latin typeface="Arial Narrow" pitchFamily="34" charset="0"/>
                <a:cs typeface="Times New Roman" pitchFamily="18" charset="0"/>
              </a:rPr>
              <a:t>Theoretical Physics (01)</a:t>
            </a:r>
            <a:endParaRPr lang="en-US" sz="1400" b="1" i="1" dirty="0">
              <a:solidFill>
                <a:srgbClr val="0070C0"/>
              </a:solidFill>
              <a:cs typeface="Times New Roman" pitchFamily="18" charset="0"/>
            </a:endParaRPr>
          </a:p>
          <a:p>
            <a:pPr>
              <a:tabLst>
                <a:tab pos="180975" algn="l"/>
              </a:tabLst>
              <a:defRPr/>
            </a:pPr>
            <a:r>
              <a:rPr lang="en-US" sz="1000" dirty="0">
                <a:ea typeface="Times New Roman" pitchFamily="18" charset="0"/>
              </a:rPr>
              <a:t/>
            </a:r>
            <a:br>
              <a:rPr lang="en-US" sz="1000" dirty="0">
                <a:ea typeface="Times New Roman" pitchFamily="18" charset="0"/>
              </a:rPr>
            </a:br>
            <a:endParaRPr lang="en-US" dirty="0"/>
          </a:p>
        </p:txBody>
      </p:sp>
      <p:sp>
        <p:nvSpPr>
          <p:cNvPr id="212022" name="TextBox 5"/>
          <p:cNvSpPr txBox="1">
            <a:spLocks noChangeArrowheads="1"/>
          </p:cNvSpPr>
          <p:nvPr/>
        </p:nvSpPr>
        <p:spPr bwMode="auto">
          <a:xfrm>
            <a:off x="7693025" y="434975"/>
            <a:ext cx="3948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p>
        </p:txBody>
      </p:sp>
      <p:sp>
        <p:nvSpPr>
          <p:cNvPr id="212023" name="TextBox 6"/>
          <p:cNvSpPr txBox="1">
            <a:spLocks noChangeArrowheads="1"/>
          </p:cNvSpPr>
          <p:nvPr/>
        </p:nvSpPr>
        <p:spPr bwMode="auto">
          <a:xfrm>
            <a:off x="6065838" y="957263"/>
            <a:ext cx="51958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a:t>   </a:t>
            </a:r>
          </a:p>
          <a:p>
            <a:r>
              <a:rPr lang="en-US" altLang="ru-RU" sz="1400" b="1">
                <a:solidFill>
                  <a:srgbClr val="C00000"/>
                </a:solidFill>
              </a:rPr>
              <a:t>Draft presented by the JINR CSS   A. SORIN</a:t>
            </a:r>
            <a:endParaRPr lang="ru-RU" altLang="ru-RU" sz="1600" b="1">
              <a:solidFill>
                <a:srgbClr val="C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E75B6"/>
        </a:solidFill>
        <a:effectLst/>
      </p:bgPr>
    </p:bg>
    <p:spTree>
      <p:nvGrpSpPr>
        <p:cNvPr id="1" name=""/>
        <p:cNvGrpSpPr/>
        <p:nvPr/>
      </p:nvGrpSpPr>
      <p:grpSpPr>
        <a:xfrm>
          <a:off x="0" y="0"/>
          <a:ext cx="0" cy="0"/>
          <a:chOff x="0" y="0"/>
          <a:chExt cx="0" cy="0"/>
        </a:xfrm>
      </p:grpSpPr>
      <p:sp>
        <p:nvSpPr>
          <p:cNvPr id="3" name="TextBox 2"/>
          <p:cNvSpPr txBox="1"/>
          <p:nvPr/>
        </p:nvSpPr>
        <p:spPr>
          <a:xfrm>
            <a:off x="1871663" y="160338"/>
            <a:ext cx="8077200" cy="1384300"/>
          </a:xfrm>
          <a:prstGeom prst="rect">
            <a:avLst/>
          </a:prstGeom>
          <a:noFill/>
        </p:spPr>
        <p:txBody>
          <a:bodyPr>
            <a:spAutoFit/>
          </a:bodyPr>
          <a:lstStyle/>
          <a:p>
            <a:pPr algn="ctr" eaLnBrk="1" hangingPunct="1">
              <a:defRPr/>
            </a:pPr>
            <a:r>
              <a:rPr lang="en-US" sz="2800" b="1" dirty="0">
                <a:solidFill>
                  <a:prstClr val="white"/>
                </a:solidFill>
                <a:effectLst>
                  <a:outerShdw blurRad="38100" dist="38100" dir="2700000" algn="tl">
                    <a:srgbClr val="000000">
                      <a:alpha val="43137"/>
                    </a:srgbClr>
                  </a:outerShdw>
                </a:effectLst>
                <a:latin typeface="Calibri"/>
              </a:rPr>
              <a:t>Ministerial Conference </a:t>
            </a:r>
            <a:br>
              <a:rPr lang="en-US" sz="2800" b="1" dirty="0">
                <a:solidFill>
                  <a:prstClr val="white"/>
                </a:solidFill>
                <a:effectLst>
                  <a:outerShdw blurRad="38100" dist="38100" dir="2700000" algn="tl">
                    <a:srgbClr val="000000">
                      <a:alpha val="43137"/>
                    </a:srgbClr>
                  </a:outerShdw>
                </a:effectLst>
                <a:latin typeface="Calibri"/>
              </a:rPr>
            </a:br>
            <a:r>
              <a:rPr lang="en-US" sz="2800" b="1" dirty="0">
                <a:solidFill>
                  <a:prstClr val="white"/>
                </a:solidFill>
                <a:effectLst>
                  <a:outerShdw blurRad="38100" dist="38100" dir="2700000" algn="tl">
                    <a:srgbClr val="000000">
                      <a:alpha val="43137"/>
                    </a:srgbClr>
                  </a:outerShdw>
                </a:effectLst>
                <a:latin typeface="Calibri"/>
              </a:rPr>
              <a:t>“25 years of the New Era in JINR</a:t>
            </a:r>
            <a:r>
              <a:rPr lang="ru-RU" sz="2800" b="1" dirty="0">
                <a:solidFill>
                  <a:prstClr val="white"/>
                </a:solidFill>
                <a:effectLst>
                  <a:outerShdw blurRad="38100" dist="38100" dir="2700000" algn="tl">
                    <a:srgbClr val="000000">
                      <a:alpha val="43137"/>
                    </a:srgbClr>
                  </a:outerShdw>
                </a:effectLst>
                <a:latin typeface="Calibri"/>
              </a:rPr>
              <a:t> </a:t>
            </a:r>
            <a:r>
              <a:rPr lang="en-US" sz="2800" b="1" dirty="0">
                <a:solidFill>
                  <a:prstClr val="white"/>
                </a:solidFill>
                <a:effectLst>
                  <a:outerShdw blurRad="38100" dist="38100" dir="2700000" algn="tl">
                    <a:srgbClr val="000000">
                      <a:alpha val="43137"/>
                    </a:srgbClr>
                  </a:outerShdw>
                </a:effectLst>
                <a:latin typeface="Calibri"/>
              </a:rPr>
              <a:t>development”</a:t>
            </a:r>
          </a:p>
          <a:p>
            <a:pPr algn="ctr" eaLnBrk="1" hangingPunct="1">
              <a:defRPr/>
            </a:pPr>
            <a:r>
              <a:rPr lang="en-US" sz="2800" b="1" dirty="0">
                <a:solidFill>
                  <a:prstClr val="white"/>
                </a:solidFill>
                <a:effectLst>
                  <a:outerShdw blurRad="38100" dist="38100" dir="2700000" algn="tl">
                    <a:srgbClr val="000000">
                      <a:alpha val="43137"/>
                    </a:srgbClr>
                  </a:outerShdw>
                </a:effectLst>
                <a:latin typeface="Calibri"/>
              </a:rPr>
              <a:t>(25</a:t>
            </a:r>
            <a:r>
              <a:rPr lang="en-US" sz="2800" b="1" baseline="30000" dirty="0">
                <a:solidFill>
                  <a:prstClr val="white"/>
                </a:solidFill>
                <a:effectLst>
                  <a:outerShdw blurRad="38100" dist="38100" dir="2700000" algn="tl">
                    <a:srgbClr val="000000">
                      <a:alpha val="43137"/>
                    </a:srgbClr>
                  </a:outerShdw>
                </a:effectLst>
                <a:latin typeface="Calibri"/>
              </a:rPr>
              <a:t>th</a:t>
            </a:r>
            <a:r>
              <a:rPr lang="en-US" sz="2800" b="1" dirty="0">
                <a:solidFill>
                  <a:prstClr val="white"/>
                </a:solidFill>
                <a:effectLst>
                  <a:outerShdw blurRad="38100" dist="38100" dir="2700000" algn="tl">
                    <a:srgbClr val="000000">
                      <a:alpha val="43137"/>
                    </a:srgbClr>
                  </a:outerShdw>
                </a:effectLst>
                <a:latin typeface="Calibri"/>
              </a:rPr>
              <a:t> March 2018)</a:t>
            </a:r>
            <a:endParaRPr lang="ru-RU" sz="2800" b="1" dirty="0">
              <a:solidFill>
                <a:prstClr val="white"/>
              </a:solidFill>
              <a:effectLst>
                <a:outerShdw blurRad="38100" dist="38100" dir="2700000" algn="tl">
                  <a:srgbClr val="000000">
                    <a:alpha val="43137"/>
                  </a:srgbClr>
                </a:outerShdw>
              </a:effectLst>
              <a:latin typeface="Calibri"/>
            </a:endParaRPr>
          </a:p>
        </p:txBody>
      </p:sp>
      <p:pic>
        <p:nvPicPr>
          <p:cNvPr id="151555" name="Picture 2" descr="http://www.jinr.ru/wp-content/uploads/2018/03/IMG_2903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1628775"/>
            <a:ext cx="450056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220788" y="4144963"/>
            <a:ext cx="4797425" cy="2138362"/>
          </a:xfrm>
          <a:prstGeom prst="rect">
            <a:avLst/>
          </a:prstGeom>
          <a:noFill/>
        </p:spPr>
        <p:txBody>
          <a:bodyPr>
            <a:spAutoFit/>
          </a:bodyPr>
          <a:lstStyle/>
          <a:p>
            <a:pPr marL="285750" indent="-285750" eaLnBrk="1" hangingPunct="1">
              <a:spcAft>
                <a:spcPts val="300"/>
              </a:spcAft>
              <a:buFont typeface="Wingdings" panose="05000000000000000000" pitchFamily="2" charset="2"/>
              <a:buChar char="ü"/>
              <a:defRPr/>
            </a:pPr>
            <a:r>
              <a:rPr lang="en-US" sz="1600" b="1" dirty="0">
                <a:solidFill>
                  <a:schemeClr val="bg1"/>
                </a:solidFill>
              </a:rPr>
              <a:t>Conference Declaration acknowledged impressive expansion of geography of JINR community and its strategic importance;</a:t>
            </a:r>
          </a:p>
          <a:p>
            <a:pPr marL="285750" indent="-285750" eaLnBrk="1" hangingPunct="1">
              <a:spcAft>
                <a:spcPts val="300"/>
              </a:spcAft>
              <a:buFont typeface="Wingdings" panose="05000000000000000000" pitchFamily="2" charset="2"/>
              <a:buChar char="ü"/>
              <a:defRPr/>
            </a:pPr>
            <a:r>
              <a:rPr lang="en-US" sz="1600" b="1" dirty="0">
                <a:solidFill>
                  <a:schemeClr val="bg1"/>
                </a:solidFill>
              </a:rPr>
              <a:t>JINR flagship projects – driving force for JINR development;</a:t>
            </a:r>
            <a:endParaRPr lang="ru-RU" sz="1600" b="1" dirty="0">
              <a:solidFill>
                <a:schemeClr val="bg1"/>
              </a:solidFill>
              <a:effectLst>
                <a:outerShdw blurRad="38100" dist="38100" dir="2700000" algn="tl">
                  <a:srgbClr val="000000">
                    <a:alpha val="43137"/>
                  </a:srgbClr>
                </a:outerShdw>
              </a:effectLst>
            </a:endParaRPr>
          </a:p>
          <a:p>
            <a:pPr marL="285750" indent="-285750" eaLnBrk="1" hangingPunct="1">
              <a:buFont typeface="Wingdings" panose="05000000000000000000" pitchFamily="2" charset="2"/>
              <a:buChar char="ü"/>
              <a:defRPr/>
            </a:pPr>
            <a:r>
              <a:rPr lang="en-US" sz="1600" b="1" dirty="0">
                <a:solidFill>
                  <a:schemeClr val="bg1"/>
                </a:solidFill>
              </a:rPr>
              <a:t>JINR Development Strategy to include special section on further  growth of JINR partnership network.</a:t>
            </a:r>
            <a:endParaRPr lang="ru-RU" sz="1600" b="1" dirty="0">
              <a:solidFill>
                <a:schemeClr val="bg1"/>
              </a:solidFill>
              <a:effectLst>
                <a:outerShdw blurRad="38100" dist="38100" dir="2700000" algn="tl">
                  <a:srgbClr val="000000">
                    <a:alpha val="43137"/>
                  </a:srgbClr>
                </a:outerShdw>
              </a:effectLst>
            </a:endParaRPr>
          </a:p>
        </p:txBody>
      </p:sp>
      <p:pic>
        <p:nvPicPr>
          <p:cNvPr id="151557"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7300" y="1628775"/>
            <a:ext cx="4078288"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Рисунок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7300" y="4046538"/>
            <a:ext cx="42672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627ACD-21C5-4434-A645-046282B712F0}" type="slidenum">
              <a:rPr lang="es-ES" altLang="ru-RU">
                <a:solidFill>
                  <a:schemeClr val="bg1"/>
                </a:solidFill>
              </a:rPr>
              <a:pPr/>
              <a:t>8</a:t>
            </a:fld>
            <a:endParaRPr lang="es-ES" altLang="ru-RU">
              <a:solidFill>
                <a:schemeClr val="bg1"/>
              </a:solidFill>
            </a:endParaRPr>
          </a:p>
        </p:txBody>
      </p:sp>
      <p:sp>
        <p:nvSpPr>
          <p:cNvPr id="5" name="Прямоугольник 4"/>
          <p:cNvSpPr/>
          <p:nvPr/>
        </p:nvSpPr>
        <p:spPr>
          <a:xfrm>
            <a:off x="566738" y="1919288"/>
            <a:ext cx="10972800" cy="3632200"/>
          </a:xfrm>
          <a:prstGeom prst="rect">
            <a:avLst/>
          </a:prstGeom>
        </p:spPr>
        <p:txBody>
          <a:bodyPr>
            <a:spAutoFit/>
          </a:bodyPr>
          <a:lstStyle/>
          <a:p>
            <a:pPr marL="285750" indent="-285750" algn="just">
              <a:spcAft>
                <a:spcPts val="1800"/>
              </a:spcAft>
              <a:buFont typeface="Wingdings" panose="05000000000000000000" pitchFamily="2" charset="2"/>
              <a:buChar char="q"/>
              <a:defRPr/>
            </a:pPr>
            <a:r>
              <a:rPr lang="en-US" sz="2000" b="1" dirty="0">
                <a:solidFill>
                  <a:srgbClr val="004060"/>
                </a:solidFill>
                <a:latin typeface="+mn-lt"/>
              </a:rPr>
              <a:t>The CP commended the work done by the JINR Directorate and staff towards developing the Institute’s research infrastructure including the </a:t>
            </a:r>
            <a:r>
              <a:rPr lang="en-US" sz="2000" b="1" dirty="0">
                <a:solidFill>
                  <a:srgbClr val="FF0000"/>
                </a:solidFill>
                <a:latin typeface="+mn-lt"/>
              </a:rPr>
              <a:t>NICA megaproject</a:t>
            </a:r>
            <a:r>
              <a:rPr lang="en-US" sz="2000" b="1" dirty="0">
                <a:solidFill>
                  <a:srgbClr val="004060"/>
                </a:solidFill>
                <a:latin typeface="+mn-lt"/>
              </a:rPr>
              <a:t>, the Factory of </a:t>
            </a:r>
            <a:r>
              <a:rPr lang="en-US" sz="2000" b="1" dirty="0" err="1">
                <a:solidFill>
                  <a:srgbClr val="FF0000"/>
                </a:solidFill>
                <a:latin typeface="+mn-lt"/>
              </a:rPr>
              <a:t>Superheavy</a:t>
            </a:r>
            <a:r>
              <a:rPr lang="en-US" sz="2000" b="1" dirty="0">
                <a:solidFill>
                  <a:srgbClr val="FF0000"/>
                </a:solidFill>
                <a:latin typeface="+mn-lt"/>
              </a:rPr>
              <a:t> Elements (SHE), </a:t>
            </a:r>
            <a:r>
              <a:rPr lang="en-US" sz="2000" b="1" dirty="0">
                <a:solidFill>
                  <a:srgbClr val="004060"/>
                </a:solidFill>
                <a:latin typeface="+mn-lt"/>
              </a:rPr>
              <a:t>and in expending the spectrometer complex of the </a:t>
            </a:r>
            <a:r>
              <a:rPr lang="en-US" sz="2000" b="1" dirty="0">
                <a:solidFill>
                  <a:srgbClr val="FF0000"/>
                </a:solidFill>
                <a:latin typeface="+mn-lt"/>
              </a:rPr>
              <a:t>IBR-2M reactor </a:t>
            </a:r>
            <a:r>
              <a:rPr lang="en-US" sz="2000" b="1" dirty="0">
                <a:solidFill>
                  <a:srgbClr val="004060"/>
                </a:solidFill>
                <a:latin typeface="+mn-lt"/>
              </a:rPr>
              <a:t>and the </a:t>
            </a:r>
            <a:r>
              <a:rPr lang="en-US" sz="2000" b="1" dirty="0">
                <a:solidFill>
                  <a:srgbClr val="FF0000"/>
                </a:solidFill>
                <a:latin typeface="+mn-lt"/>
              </a:rPr>
              <a:t>User Program</a:t>
            </a:r>
            <a:r>
              <a:rPr lang="en-US" sz="2000" b="1" dirty="0">
                <a:solidFill>
                  <a:srgbClr val="004060"/>
                </a:solidFill>
                <a:latin typeface="+mn-lt"/>
              </a:rPr>
              <a:t>, the progress in creation of the deep underwater neutrino </a:t>
            </a:r>
            <a:r>
              <a:rPr lang="en-US" sz="2000" b="1" dirty="0">
                <a:solidFill>
                  <a:srgbClr val="FF0000"/>
                </a:solidFill>
                <a:latin typeface="+mn-lt"/>
              </a:rPr>
              <a:t>detector GVD at Baikal lake </a:t>
            </a:r>
            <a:r>
              <a:rPr lang="en-US" sz="2000" b="1" dirty="0">
                <a:solidFill>
                  <a:srgbClr val="004060"/>
                </a:solidFill>
                <a:latin typeface="+mn-lt"/>
              </a:rPr>
              <a:t>and developing the </a:t>
            </a:r>
            <a:r>
              <a:rPr lang="en-US" sz="2000" b="1" dirty="0">
                <a:solidFill>
                  <a:srgbClr val="FF0000"/>
                </a:solidFill>
                <a:latin typeface="+mn-lt"/>
              </a:rPr>
              <a:t>multifunctional Computer – Information complex </a:t>
            </a:r>
            <a:r>
              <a:rPr lang="en-US" sz="2000" b="1" dirty="0">
                <a:solidFill>
                  <a:srgbClr val="004060"/>
                </a:solidFill>
                <a:latin typeface="+mn-lt"/>
              </a:rPr>
              <a:t>as well as the efforts towards achieving important milestones of constructing and upgrading these facilities.</a:t>
            </a:r>
            <a:endParaRPr lang="ru-RU" sz="2000" b="1" dirty="0">
              <a:solidFill>
                <a:srgbClr val="004060"/>
              </a:solidFill>
              <a:latin typeface="+mn-lt"/>
            </a:endParaRPr>
          </a:p>
          <a:p>
            <a:pPr marL="285750" indent="-285750" algn="just">
              <a:spcAft>
                <a:spcPts val="1800"/>
              </a:spcAft>
              <a:buFont typeface="Wingdings" panose="05000000000000000000" pitchFamily="2" charset="2"/>
              <a:buChar char="q"/>
              <a:defRPr/>
            </a:pPr>
            <a:r>
              <a:rPr lang="en-US" sz="2000" b="1" dirty="0">
                <a:solidFill>
                  <a:srgbClr val="004060"/>
                </a:solidFill>
                <a:latin typeface="+mn-lt"/>
              </a:rPr>
              <a:t>The CP noted the significant ramping up of the international visibility of JINR and its flagship projects.</a:t>
            </a:r>
          </a:p>
          <a:p>
            <a:pPr marL="285750" indent="-285750" algn="just">
              <a:spcAft>
                <a:spcPts val="1800"/>
              </a:spcAft>
              <a:defRPr/>
            </a:pPr>
            <a:r>
              <a:rPr lang="en-US" sz="2000" b="1" dirty="0">
                <a:solidFill>
                  <a:srgbClr val="004060"/>
                </a:solidFill>
                <a:latin typeface="+mn-lt"/>
                <a:sym typeface="Wingdings"/>
              </a:rPr>
              <a:t></a:t>
            </a:r>
            <a:r>
              <a:rPr lang="en-US" sz="2000" b="1" dirty="0">
                <a:solidFill>
                  <a:srgbClr val="004060"/>
                </a:solidFill>
                <a:latin typeface="+mn-lt"/>
              </a:rPr>
              <a:t> To welcome the  JINR  Directorate’s  plans to hold </a:t>
            </a:r>
            <a:r>
              <a:rPr lang="en-US" sz="2000" b="1" dirty="0">
                <a:solidFill>
                  <a:srgbClr val="004060"/>
                </a:solidFill>
              </a:rPr>
              <a:t>in April 2018 </a:t>
            </a:r>
            <a:r>
              <a:rPr lang="en-US" sz="2000" b="1" dirty="0">
                <a:solidFill>
                  <a:srgbClr val="004060"/>
                </a:solidFill>
                <a:latin typeface="+mn-lt"/>
              </a:rPr>
              <a:t>a meeting  of stakeholders to officially launch the </a:t>
            </a:r>
            <a:r>
              <a:rPr lang="en-US" sz="2000" b="1" dirty="0">
                <a:solidFill>
                  <a:srgbClr val="C00000"/>
                </a:solidFill>
                <a:latin typeface="+mn-lt"/>
              </a:rPr>
              <a:t>MPD and BM@N international collaborations.</a:t>
            </a:r>
            <a:endParaRPr lang="ru-RU" sz="2000" b="1" dirty="0">
              <a:solidFill>
                <a:srgbClr val="C00000"/>
              </a:solidFill>
              <a:latin typeface="+mn-lt"/>
            </a:endParaRPr>
          </a:p>
        </p:txBody>
      </p:sp>
      <p:sp>
        <p:nvSpPr>
          <p:cNvPr id="6" name="Скругленный прямоугольник 5"/>
          <p:cNvSpPr/>
          <p:nvPr/>
        </p:nvSpPr>
        <p:spPr>
          <a:xfrm>
            <a:off x="301625" y="168275"/>
            <a:ext cx="11631613" cy="814388"/>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107950">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sp>
        <p:nvSpPr>
          <p:cNvPr id="7" name="TextBox 5"/>
          <p:cNvSpPr txBox="1">
            <a:spLocks noChangeArrowheads="1"/>
          </p:cNvSpPr>
          <p:nvPr/>
        </p:nvSpPr>
        <p:spPr bwMode="auto">
          <a:xfrm>
            <a:off x="2197100" y="236538"/>
            <a:ext cx="7835900" cy="6778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Highlights of </a:t>
            </a:r>
            <a:r>
              <a:rPr lang="en-US" altLang="ru-RU" sz="3800" b="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CP Decisions</a:t>
            </a:r>
            <a:endParaRPr lang="ru-RU" altLang="ru-RU" sz="3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2582" name="Прямоугольник 5"/>
          <p:cNvSpPr>
            <a:spLocks noChangeArrowheads="1"/>
          </p:cNvSpPr>
          <p:nvPr/>
        </p:nvSpPr>
        <p:spPr bwMode="auto">
          <a:xfrm>
            <a:off x="4424363" y="1147763"/>
            <a:ext cx="3606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3000" b="1">
                <a:solidFill>
                  <a:srgbClr val="C00000"/>
                </a:solidFill>
                <a:latin typeface="Calibri" panose="020F0502020204030204" pitchFamily="34" charset="0"/>
                <a:ea typeface="Times New Roman" panose="02020603050405020304" pitchFamily="18" charset="0"/>
                <a:cs typeface="Calibri" panose="020F0502020204030204" pitchFamily="34" charset="0"/>
              </a:rPr>
              <a:t>JINR Director’s report</a:t>
            </a:r>
            <a:endParaRPr lang="ru-RU" altLang="ru-RU" sz="3000">
              <a:solidFill>
                <a:srgbClr val="C00000"/>
              </a:solidFill>
              <a:ea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2413000" y="157163"/>
            <a:ext cx="7353300" cy="871537"/>
          </a:xfrm>
          <a:prstGeom prst="roundRect">
            <a:avLst>
              <a:gd name="adj" fmla="val 50000"/>
            </a:avLst>
          </a:prstGeom>
          <a:gradFill flip="none" rotWithShape="1">
            <a:gsLst>
              <a:gs pos="68000">
                <a:srgbClr val="005E9C"/>
              </a:gs>
              <a:gs pos="43000">
                <a:srgbClr val="0069AB"/>
              </a:gs>
              <a:gs pos="0">
                <a:srgbClr val="0063A4"/>
              </a:gs>
              <a:gs pos="100000">
                <a:srgbClr val="002F59"/>
              </a:gs>
            </a:gsLst>
            <a:lin ang="0" scaled="1"/>
            <a:tileRect/>
          </a:gradFill>
          <a:ln w="85725">
            <a:solidFill>
              <a:srgbClr val="FFFFFF">
                <a:lumMod val="95000"/>
                <a:alpha val="89000"/>
              </a:srgbClr>
            </a:solidFill>
          </a:ln>
          <a:effectLst/>
        </p:spPr>
        <p:txBody>
          <a:bodyPr/>
          <a:lstStyle/>
          <a:p>
            <a:pPr marL="342900" indent="-342900" eaLnBrk="1" fontAlgn="auto" hangingPunct="1">
              <a:lnSpc>
                <a:spcPct val="90000"/>
              </a:lnSpc>
              <a:spcBef>
                <a:spcPct val="20000"/>
              </a:spcBef>
              <a:spcAft>
                <a:spcPts val="0"/>
              </a:spcAft>
              <a:buFontTx/>
              <a:buChar char="•"/>
              <a:defRPr/>
            </a:pPr>
            <a:endParaRPr lang="ru-RU" sz="2400" b="1" i="1" kern="0" dirty="0">
              <a:solidFill>
                <a:srgbClr val="FFFFFF"/>
              </a:solidFill>
            </a:endParaRPr>
          </a:p>
        </p:txBody>
      </p:sp>
      <p:pic>
        <p:nvPicPr>
          <p:cNvPr id="153603"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8088" y="185738"/>
            <a:ext cx="1685925"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300288" y="177800"/>
            <a:ext cx="7567612" cy="831850"/>
          </a:xfrm>
          <a:prstGeom prst="rect">
            <a:avLst/>
          </a:prstGeom>
          <a:noFill/>
        </p:spPr>
        <p:txBody>
          <a:bodyPr>
            <a:spAutoFit/>
          </a:bodyPr>
          <a:lstStyle/>
          <a:p>
            <a:pPr algn="ctr">
              <a:defRPr/>
            </a:pPr>
            <a:r>
              <a:rPr lang="en-US" sz="2400" b="1" dirty="0">
                <a:solidFill>
                  <a:schemeClr val="bg1"/>
                </a:solidFill>
                <a:latin typeface="+mn-lt"/>
                <a:cs typeface="Arial"/>
              </a:rPr>
              <a:t>The kick-off meeting on formation</a:t>
            </a:r>
            <a:br>
              <a:rPr lang="en-US" sz="2400" b="1" dirty="0">
                <a:solidFill>
                  <a:schemeClr val="bg1"/>
                </a:solidFill>
                <a:latin typeface="+mn-lt"/>
                <a:cs typeface="Arial"/>
              </a:rPr>
            </a:br>
            <a:r>
              <a:rPr lang="en-US" sz="2400" b="1" dirty="0">
                <a:solidFill>
                  <a:schemeClr val="bg1"/>
                </a:solidFill>
                <a:latin typeface="+mn-lt"/>
                <a:cs typeface="Arial"/>
              </a:rPr>
              <a:t>of the MPD and BM@N Collaborations </a:t>
            </a:r>
          </a:p>
        </p:txBody>
      </p:sp>
      <p:grpSp>
        <p:nvGrpSpPr>
          <p:cNvPr id="153605" name="Группа 4"/>
          <p:cNvGrpSpPr>
            <a:grpSpLocks/>
          </p:cNvGrpSpPr>
          <p:nvPr/>
        </p:nvGrpSpPr>
        <p:grpSpPr bwMode="auto">
          <a:xfrm>
            <a:off x="0" y="1524000"/>
            <a:ext cx="12192000" cy="5092700"/>
            <a:chOff x="0" y="1498601"/>
            <a:chExt cx="12192000" cy="5092700"/>
          </a:xfrm>
        </p:grpSpPr>
        <p:pic>
          <p:nvPicPr>
            <p:cNvPr id="153609" name="Изображение 2"/>
            <p:cNvPicPr>
              <a:picLocks noChangeAspect="1"/>
            </p:cNvPicPr>
            <p:nvPr/>
          </p:nvPicPr>
          <p:blipFill>
            <a:blip r:embed="rId4">
              <a:extLst>
                <a:ext uri="{28A0092B-C50C-407E-A947-70E740481C1C}">
                  <a14:useLocalDpi xmlns:a14="http://schemas.microsoft.com/office/drawing/2010/main" val="0"/>
                </a:ext>
              </a:extLst>
            </a:blip>
            <a:srcRect t="24042" b="3520"/>
            <a:stretch>
              <a:fillRect/>
            </a:stretch>
          </p:blipFill>
          <p:spPr bwMode="auto">
            <a:xfrm>
              <a:off x="0" y="1498601"/>
              <a:ext cx="121920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0" name="Рисунок 3"/>
            <p:cNvPicPr>
              <a:picLocks noChangeAspect="1"/>
            </p:cNvPicPr>
            <p:nvPr/>
          </p:nvPicPr>
          <p:blipFill>
            <a:blip r:embed="rId5">
              <a:extLst>
                <a:ext uri="{28A0092B-C50C-407E-A947-70E740481C1C}">
                  <a14:useLocalDpi xmlns:a14="http://schemas.microsoft.com/office/drawing/2010/main" val="0"/>
                </a:ext>
              </a:extLst>
            </a:blip>
            <a:srcRect l="18590"/>
            <a:stretch>
              <a:fillRect/>
            </a:stretch>
          </p:blipFill>
          <p:spPr bwMode="auto">
            <a:xfrm>
              <a:off x="5972174" y="1500551"/>
              <a:ext cx="1940433" cy="14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06" name="Номер слайда 5"/>
          <p:cNvSpPr>
            <a:spLocks noGrp="1"/>
          </p:cNvSpPr>
          <p:nvPr>
            <p:ph type="sldNum" sz="quarter" idx="12"/>
          </p:nvPr>
        </p:nvSpPr>
        <p:spPr bwMode="auto">
          <a:xfrm>
            <a:off x="9448800" y="65690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F2ADB6-2A54-4F70-A6E0-8D33D58ABA01}" type="slidenum">
              <a:rPr lang="es-ES" altLang="ru-RU">
                <a:solidFill>
                  <a:schemeClr val="bg1"/>
                </a:solidFill>
              </a:rPr>
              <a:pPr/>
              <a:t>9</a:t>
            </a:fld>
            <a:endParaRPr lang="es-ES" altLang="ru-RU">
              <a:solidFill>
                <a:schemeClr val="bg1"/>
              </a:solidFill>
            </a:endParaRPr>
          </a:p>
        </p:txBody>
      </p:sp>
      <p:pic>
        <p:nvPicPr>
          <p:cNvPr id="153607" name="Рисунок 4" descr="LHEP-emblema-trans.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813" y="230188"/>
            <a:ext cx="162718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487613" y="1055688"/>
            <a:ext cx="7424737" cy="400050"/>
          </a:xfrm>
          <a:prstGeom prst="rect">
            <a:avLst/>
          </a:prstGeom>
          <a:noFill/>
        </p:spPr>
        <p:txBody>
          <a:bodyPr>
            <a:spAutoFit/>
          </a:bodyPr>
          <a:lstStyle/>
          <a:p>
            <a:pPr algn="ctr">
              <a:defRPr/>
            </a:pPr>
            <a:r>
              <a:rPr lang="en-US" sz="2000" b="1" i="1" dirty="0">
                <a:solidFill>
                  <a:srgbClr val="054690"/>
                </a:solidFill>
                <a:latin typeface="+mn-lt"/>
                <a:cs typeface="Arial"/>
              </a:rPr>
              <a:t>JINR, VBLHEP, 11-13 April, 2018, </a:t>
            </a:r>
            <a:r>
              <a:rPr lang="ru-RU" sz="2000" b="1" i="1" dirty="0">
                <a:solidFill>
                  <a:srgbClr val="054690"/>
                </a:solidFill>
                <a:latin typeface="+mn-lt"/>
                <a:cs typeface="Arial"/>
              </a:rPr>
              <a:t>192 </a:t>
            </a:r>
            <a:r>
              <a:rPr lang="en-US" sz="2000" b="1" i="1" dirty="0">
                <a:solidFill>
                  <a:srgbClr val="054690"/>
                </a:solidFill>
                <a:latin typeface="+mn-lt"/>
                <a:cs typeface="Arial"/>
              </a:rPr>
              <a:t>participants form </a:t>
            </a:r>
            <a:r>
              <a:rPr lang="ru-RU" sz="2000" b="1" i="1" dirty="0">
                <a:solidFill>
                  <a:srgbClr val="054690"/>
                </a:solidFill>
                <a:latin typeface="+mn-lt"/>
                <a:cs typeface="Arial"/>
              </a:rPr>
              <a:t>18 </a:t>
            </a:r>
            <a:r>
              <a:rPr lang="en-US" sz="2000" b="1" i="1" dirty="0">
                <a:solidFill>
                  <a:srgbClr val="054690"/>
                </a:solidFill>
                <a:latin typeface="+mn-lt"/>
                <a:cs typeface="Arial"/>
              </a:rPr>
              <a:t>countries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Standard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ctr" anchorCtr="0">
        <a:spAutoFit/>
      </a:bodyPr>
      <a:lstStyle>
        <a:defPPr algn="r">
          <a:defRPr sz="2800" b="1" dirty="0">
            <a:solidFill>
              <a:srgbClr val="000099"/>
            </a:solidFill>
            <a:latin typeface="Arial" panose="020B0604020202020204" pitchFamily="34" charset="0"/>
            <a:cs typeface="Arial" panose="020B0604020202020204" pitchFamily="34" charset="0"/>
          </a:defRPr>
        </a:defPPr>
      </a:lstStyle>
    </a:txDef>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iseño predeterminado">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iseño predeterminado">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29171</TotalTime>
  <Words>6058</Words>
  <Application>Microsoft Office PowerPoint</Application>
  <PresentationFormat>Широкоэкранный</PresentationFormat>
  <Paragraphs>1148</Paragraphs>
  <Slides>67</Slides>
  <Notes>50</Notes>
  <HiddenSlides>0</HiddenSlides>
  <MMClips>0</MMClips>
  <ScaleCrop>false</ScaleCrop>
  <HeadingPairs>
    <vt:vector size="8" baseType="variant">
      <vt:variant>
        <vt:lpstr>Использованные шрифты</vt:lpstr>
      </vt:variant>
      <vt:variant>
        <vt:i4>22</vt:i4>
      </vt:variant>
      <vt:variant>
        <vt:lpstr>Тема</vt:lpstr>
      </vt:variant>
      <vt:variant>
        <vt:i4>13</vt:i4>
      </vt:variant>
      <vt:variant>
        <vt:lpstr>Внедренные серверы OLE</vt:lpstr>
      </vt:variant>
      <vt:variant>
        <vt:i4>1</vt:i4>
      </vt:variant>
      <vt:variant>
        <vt:lpstr>Заголовки слайдов</vt:lpstr>
      </vt:variant>
      <vt:variant>
        <vt:i4>67</vt:i4>
      </vt:variant>
    </vt:vector>
  </HeadingPairs>
  <TitlesOfParts>
    <vt:vector size="103" baseType="lpstr">
      <vt:lpstr>Arial</vt:lpstr>
      <vt:lpstr>Times New Roman</vt:lpstr>
      <vt:lpstr>Wingdings 2</vt:lpstr>
      <vt:lpstr>Wingdings</vt:lpstr>
      <vt:lpstr>Wingdings 3</vt:lpstr>
      <vt:lpstr>Calibri</vt:lpstr>
      <vt:lpstr>MS PGothic</vt:lpstr>
      <vt:lpstr>Droid Sans Fallback</vt:lpstr>
      <vt:lpstr>Calibri Light</vt:lpstr>
      <vt:lpstr>SimSun</vt:lpstr>
      <vt:lpstr>Verdana</vt:lpstr>
      <vt:lpstr>DejaVu Sans</vt:lpstr>
      <vt:lpstr>XLinSans</vt:lpstr>
      <vt:lpstr>Comic Sans MS</vt:lpstr>
      <vt:lpstr>Symbol</vt:lpstr>
      <vt:lpstr>ヒラギノ角ゴ Pro W3</vt:lpstr>
      <vt:lpstr>Arial Narrow</vt:lpstr>
      <vt:lpstr>PT Sans</vt:lpstr>
      <vt:lpstr>Arial Rounded MT Bold</vt:lpstr>
      <vt:lpstr>Aharoni</vt:lpstr>
      <vt:lpstr>Bernard MT Condensed</vt:lpstr>
      <vt:lpstr>Arial Black</vt:lpstr>
      <vt:lpstr>Apex</vt:lpstr>
      <vt:lpstr>6_Тема Office</vt:lpstr>
      <vt:lpstr>9_Тема Office</vt:lpstr>
      <vt:lpstr>Diseño predeterminado</vt:lpstr>
      <vt:lpstr>3_Diseño predeterminado</vt:lpstr>
      <vt:lpstr>10_Тема Office</vt:lpstr>
      <vt:lpstr>3_Office Theme</vt:lpstr>
      <vt:lpstr>4_Office Theme</vt:lpstr>
      <vt:lpstr>1_Diseño predeterminado</vt:lpstr>
      <vt:lpstr>Office Theme</vt:lpstr>
      <vt:lpstr>1_Standarddesign</vt:lpstr>
      <vt:lpstr>1_Office Theme</vt:lpstr>
      <vt:lpstr>Custom Design</vt:lpstr>
      <vt:lpstr>CorelDRAW</vt:lpstr>
      <vt:lpstr>Report by JINR Director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JINR Future:  Long Range Strategy  plan for up to 2030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Members of the JINR Directorate elected by the JINR CP:    B. Gikal,  V. Kekelidze, B. Sharkov, M. Itkis, V. Matveev, R. Lednicky, A. Sorin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2019 – International Year of the Periodic Table of Chemical Elements</vt:lpstr>
      <vt:lpstr>2019 – International Year of the Periodic Table of Chemical Elements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SOLCRYS – new JINR facility for structural research</vt:lpstr>
      <vt:lpstr>Презентация PowerPoint</vt:lpstr>
      <vt:lpstr>Презентация PowerPoint</vt:lpstr>
      <vt:lpstr>Презентация PowerPoint</vt:lpstr>
      <vt:lpstr>To ensure the effective use of JINR facilities  and expertise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JINR – International Intergovernmental  Organization  joining 18 member  states  and  6 associated states. It is located in the  science city  ( “naukograd”)  Dubna  in 120 km to the north  from Moscow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user</cp:lastModifiedBy>
  <cp:revision>1245</cp:revision>
  <dcterms:created xsi:type="dcterms:W3CDTF">2010-05-23T14:28:12Z</dcterms:created>
  <dcterms:modified xsi:type="dcterms:W3CDTF">2018-12-29T15:17:48Z</dcterms:modified>
</cp:coreProperties>
</file>