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44" r:id="rId1"/>
  </p:sldMasterIdLst>
  <p:notesMasterIdLst>
    <p:notesMasterId r:id="rId27"/>
  </p:notesMasterIdLst>
  <p:sldIdLst>
    <p:sldId id="285" r:id="rId2"/>
    <p:sldId id="301" r:id="rId3"/>
    <p:sldId id="286" r:id="rId4"/>
    <p:sldId id="300" r:id="rId5"/>
    <p:sldId id="287" r:id="rId6"/>
    <p:sldId id="288" r:id="rId7"/>
    <p:sldId id="265" r:id="rId8"/>
    <p:sldId id="284" r:id="rId9"/>
    <p:sldId id="279" r:id="rId10"/>
    <p:sldId id="296" r:id="rId11"/>
    <p:sldId id="298" r:id="rId12"/>
    <p:sldId id="290" r:id="rId13"/>
    <p:sldId id="302" r:id="rId14"/>
    <p:sldId id="303" r:id="rId15"/>
    <p:sldId id="257" r:id="rId16"/>
    <p:sldId id="295" r:id="rId17"/>
    <p:sldId id="280" r:id="rId18"/>
    <p:sldId id="281" r:id="rId19"/>
    <p:sldId id="258" r:id="rId20"/>
    <p:sldId id="293" r:id="rId21"/>
    <p:sldId id="291" r:id="rId22"/>
    <p:sldId id="292" r:id="rId23"/>
    <p:sldId id="297" r:id="rId24"/>
    <p:sldId id="269" r:id="rId25"/>
    <p:sldId id="283" r:id="rId2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333333"/>
    <a:srgbClr val="FF0000"/>
    <a:srgbClr val="003882"/>
    <a:srgbClr val="000099"/>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68" d="100"/>
          <a:sy n="68" d="100"/>
        </p:scale>
        <p:origin x="-1446" y="-96"/>
      </p:cViewPr>
      <p:guideLst>
        <p:guide orient="horz" pos="2160"/>
        <p:guide pos="2880"/>
      </p:guideLst>
    </p:cSldViewPr>
  </p:slideViewPr>
  <p:notesTextViewPr>
    <p:cViewPr>
      <p:scale>
        <a:sx n="1" d="1"/>
        <a:sy n="1" d="1"/>
      </p:scale>
      <p:origin x="0" y="0"/>
    </p:cViewPr>
  </p:notesTextViewPr>
  <p:sorterViewPr>
    <p:cViewPr varScale="1">
      <p:scale>
        <a:sx n="1" d="1"/>
        <a:sy n="1" d="1"/>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26EA9F-A91F-4302-8AFD-5A00ABA99570}" type="datetimeFigureOut">
              <a:rPr lang="ru-RU" smtClean="0"/>
              <a:pPr/>
              <a:t>02.10.2015</a:t>
            </a:fld>
            <a:endParaRPr lang="ru-RU"/>
          </a:p>
        </p:txBody>
      </p:sp>
      <p:sp>
        <p:nvSpPr>
          <p:cNvPr id="4" name="Образ слайда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224052-ED7D-4416-96D8-DF5B195D4E99}" type="slidenum">
              <a:rPr lang="ru-RU" smtClean="0"/>
              <a:pPr/>
              <a:t>‹#›</a:t>
            </a:fld>
            <a:endParaRPr lang="ru-RU"/>
          </a:p>
        </p:txBody>
      </p:sp>
    </p:spTree>
    <p:extLst>
      <p:ext uri="{BB962C8B-B14F-4D97-AF65-F5344CB8AC3E}">
        <p14:creationId xmlns:p14="http://schemas.microsoft.com/office/powerpoint/2010/main" xmlns="" val="23138988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F224052-ED7D-4416-96D8-DF5B195D4E99}" type="slidenum">
              <a:rPr lang="ru-RU" smtClean="0"/>
              <a:pPr/>
              <a:t>2</a:t>
            </a:fld>
            <a:endParaRPr lang="ru-RU"/>
          </a:p>
        </p:txBody>
      </p:sp>
    </p:spTree>
    <p:extLst>
      <p:ext uri="{BB962C8B-B14F-4D97-AF65-F5344CB8AC3E}">
        <p14:creationId xmlns:p14="http://schemas.microsoft.com/office/powerpoint/2010/main" xmlns="" val="2103885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F224052-ED7D-4416-96D8-DF5B195D4E99}" type="slidenum">
              <a:rPr lang="ru-RU" smtClean="0"/>
              <a:pPr/>
              <a:t>3</a:t>
            </a:fld>
            <a:endParaRPr lang="ru-RU"/>
          </a:p>
        </p:txBody>
      </p:sp>
    </p:spTree>
    <p:extLst>
      <p:ext uri="{BB962C8B-B14F-4D97-AF65-F5344CB8AC3E}">
        <p14:creationId xmlns:p14="http://schemas.microsoft.com/office/powerpoint/2010/main" xmlns="" val="38073998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F224052-ED7D-4416-96D8-DF5B195D4E99}" type="slidenum">
              <a:rPr lang="ru-RU" smtClean="0"/>
              <a:pPr/>
              <a:t>4</a:t>
            </a:fld>
            <a:endParaRPr lang="ru-RU"/>
          </a:p>
        </p:txBody>
      </p:sp>
    </p:spTree>
    <p:extLst>
      <p:ext uri="{BB962C8B-B14F-4D97-AF65-F5344CB8AC3E}">
        <p14:creationId xmlns:p14="http://schemas.microsoft.com/office/powerpoint/2010/main" xmlns="" val="38073998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F224052-ED7D-4416-96D8-DF5B195D4E99}" type="slidenum">
              <a:rPr lang="ru-RU" smtClean="0"/>
              <a:pPr/>
              <a:t>5</a:t>
            </a:fld>
            <a:endParaRPr lang="ru-RU"/>
          </a:p>
        </p:txBody>
      </p:sp>
    </p:spTree>
    <p:extLst>
      <p:ext uri="{BB962C8B-B14F-4D97-AF65-F5344CB8AC3E}">
        <p14:creationId xmlns:p14="http://schemas.microsoft.com/office/powerpoint/2010/main" xmlns="" val="33665830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F224052-ED7D-4416-96D8-DF5B195D4E99}" type="slidenum">
              <a:rPr lang="ru-RU" smtClean="0"/>
              <a:pPr/>
              <a:t>6</a:t>
            </a:fld>
            <a:endParaRPr lang="ru-RU"/>
          </a:p>
        </p:txBody>
      </p:sp>
    </p:spTree>
    <p:extLst>
      <p:ext uri="{BB962C8B-B14F-4D97-AF65-F5344CB8AC3E}">
        <p14:creationId xmlns:p14="http://schemas.microsoft.com/office/powerpoint/2010/main" xmlns="" val="8204743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ru-RU" smtClean="0"/>
              <a:t>Образец заголовка</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477937DC-5B8B-48BC-9EDF-66DA5985288C}" type="datetimeFigureOut">
              <a:rPr lang="ru-RU" smtClean="0"/>
              <a:pPr/>
              <a:t>02.10.2015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ADB2B42-23DF-460D-BC8C-F1A6EBCD5A1B}" type="slidenum">
              <a:rPr lang="ru-RU" smtClean="0"/>
              <a:pPr/>
              <a:t>‹#›</a:t>
            </a:fld>
            <a:endParaRPr lang="ru-RU"/>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477937DC-5B8B-48BC-9EDF-66DA5985288C}" type="datetimeFigureOut">
              <a:rPr lang="ru-RU" smtClean="0"/>
              <a:pPr/>
              <a:t>02.10.2015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ADB2B42-23DF-460D-BC8C-F1A6EBCD5A1B}"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477937DC-5B8B-48BC-9EDF-66DA5985288C}" type="datetimeFigureOut">
              <a:rPr lang="ru-RU" smtClean="0"/>
              <a:pPr/>
              <a:t>02.10.2015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ADB2B42-23DF-460D-BC8C-F1A6EBCD5A1B}"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477937DC-5B8B-48BC-9EDF-66DA5985288C}" type="datetimeFigureOut">
              <a:rPr lang="ru-RU" smtClean="0"/>
              <a:pPr/>
              <a:t>02.10.2015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ADB2B42-23DF-460D-BC8C-F1A6EBCD5A1B}"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477937DC-5B8B-48BC-9EDF-66DA5985288C}" type="datetimeFigureOut">
              <a:rPr lang="ru-RU" smtClean="0"/>
              <a:pPr/>
              <a:t>02.10.2015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ADB2B42-23DF-460D-BC8C-F1A6EBCD5A1B}" type="slidenum">
              <a:rPr lang="ru-RU" smtClean="0"/>
              <a:pPr/>
              <a:t>‹#›</a:t>
            </a:fld>
            <a:endParaRPr lang="ru-RU"/>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477937DC-5B8B-48BC-9EDF-66DA5985288C}" type="datetimeFigureOut">
              <a:rPr lang="ru-RU" smtClean="0"/>
              <a:pPr/>
              <a:t>02.10.2015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5ADB2B42-23DF-460D-BC8C-F1A6EBCD5A1B}"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477937DC-5B8B-48BC-9EDF-66DA5985288C}" type="datetimeFigureOut">
              <a:rPr lang="ru-RU" smtClean="0"/>
              <a:pPr/>
              <a:t>02.10.2015</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5ADB2B42-23DF-460D-BC8C-F1A6EBCD5A1B}" type="slidenum">
              <a:rPr lang="ru-RU" smtClean="0"/>
              <a:pPr/>
              <a:t>‹#›</a:t>
            </a:fld>
            <a:endParaRPr lang="ru-RU"/>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477937DC-5B8B-48BC-9EDF-66DA5985288C}" type="datetimeFigureOut">
              <a:rPr lang="ru-RU" smtClean="0"/>
              <a:pPr/>
              <a:t>02.10.2015</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5ADB2B42-23DF-460D-BC8C-F1A6EBCD5A1B}"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7937DC-5B8B-48BC-9EDF-66DA5985288C}" type="datetimeFigureOut">
              <a:rPr lang="ru-RU" smtClean="0"/>
              <a:pPr/>
              <a:t>02.10.2015</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5ADB2B42-23DF-460D-BC8C-F1A6EBCD5A1B}"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ru-RU" smtClean="0"/>
              <a:t>Образец заголовка</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477937DC-5B8B-48BC-9EDF-66DA5985288C}" type="datetimeFigureOut">
              <a:rPr lang="ru-RU" smtClean="0"/>
              <a:pPr/>
              <a:t>02.10.2015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5ADB2B42-23DF-460D-BC8C-F1A6EBCD5A1B}" type="slidenum">
              <a:rPr lang="ru-RU" smtClean="0"/>
              <a:pPr/>
              <a:t>‹#›</a:t>
            </a:fld>
            <a:endParaRPr lang="ru-RU"/>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477937DC-5B8B-48BC-9EDF-66DA5985288C}" type="datetimeFigureOut">
              <a:rPr lang="ru-RU" smtClean="0"/>
              <a:pPr/>
              <a:t>02.10.2015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5ADB2B42-23DF-460D-BC8C-F1A6EBCD5A1B}"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477937DC-5B8B-48BC-9EDF-66DA5985288C}" type="datetimeFigureOut">
              <a:rPr lang="ru-RU" smtClean="0"/>
              <a:pPr/>
              <a:t>02.10.2015</a:t>
            </a:fld>
            <a:endParaRPr lang="ru-RU"/>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ru-RU"/>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5ADB2B42-23DF-460D-BC8C-F1A6EBCD5A1B}"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 id="2147484055" r:id="rId11"/>
  </p:sldLayoutIdLs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microsoft.com/office/2007/relationships/media" Target="file:///D:\Conferences\NEC2015\Reports\1\star_detector_1.wmv" TargetMode="External"/><Relationship Id="rId2" Type="http://schemas.openxmlformats.org/officeDocument/2006/relationships/slideLayout" Target="../slideLayouts/slideLayout2.xml"/><Relationship Id="rId1" Type="http://schemas.openxmlformats.org/officeDocument/2006/relationships/video" Target="file:///F:\!!!\Yu_A\star_detector_1.wmv" TargetMode="Externa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file:///C:\Users\836D~1\AppData\Local\Temp\SNAGHTML237a812a.PNG" TargetMode="External"/></Relationships>
</file>

<file path=ppt/slides/_rels/slide16.xml.rels><?xml version="1.0" encoding="UTF-8" standalone="yes"?>
<Relationships xmlns="http://schemas.openxmlformats.org/package/2006/relationships"><Relationship Id="rId3" Type="http://schemas.microsoft.com/office/2007/relationships/media" Target="file:///D:\Conferences\NEC2015\Reports\1\star_detector_2.wmv" TargetMode="External"/><Relationship Id="rId2" Type="http://schemas.openxmlformats.org/officeDocument/2006/relationships/slideLayout" Target="../slideLayouts/slideLayout2.xml"/><Relationship Id="rId1" Type="http://schemas.openxmlformats.org/officeDocument/2006/relationships/video" Target="file:///F:\!!!\Yu_A\star_detector_2.wmv" TargetMode="Externa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media" Target="file:///D:\Conferences\NEC2015\Reports\1\star-timelapse_nosound.wmv" TargetMode="External"/><Relationship Id="rId2" Type="http://schemas.openxmlformats.org/officeDocument/2006/relationships/slideLayout" Target="../slideLayouts/slideLayout2.xml"/><Relationship Id="rId1" Type="http://schemas.openxmlformats.org/officeDocument/2006/relationships/video" Target="file:///F:\!!!\Yu_A\star-timelapse_nosound.wmv" TargetMode="Externa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media" Target="file:///D:\Conferences\NEC2015\Reports\1\nica_presentation.wmv" TargetMode="External"/><Relationship Id="rId2" Type="http://schemas.openxmlformats.org/officeDocument/2006/relationships/slideLayout" Target="../slideLayouts/slideLayout2.xml"/><Relationship Id="rId1" Type="http://schemas.openxmlformats.org/officeDocument/2006/relationships/video" Target="file:///F:\!!!\Yu_A\nica_presentation.wmv" TargetMode="Externa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jpeg"/><Relationship Id="rId11" Type="http://schemas.openxmlformats.org/officeDocument/2006/relationships/image" Target="../media/image20.jpeg"/><Relationship Id="rId5" Type="http://schemas.openxmlformats.org/officeDocument/2006/relationships/image" Target="../media/image14.jpeg"/><Relationship Id="rId10" Type="http://schemas.openxmlformats.org/officeDocument/2006/relationships/image" Target="../media/image19.jpeg"/><Relationship Id="rId4" Type="http://schemas.openxmlformats.org/officeDocument/2006/relationships/image" Target="../media/image13.jpeg"/><Relationship Id="rId9" Type="http://schemas.openxmlformats.org/officeDocument/2006/relationships/image" Target="../media/image18.jpeg"/></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088003" y="1281703"/>
            <a:ext cx="7355160" cy="1342613"/>
          </a:xfrm>
        </p:spPr>
        <p:txBody>
          <a:bodyPr>
            <a:normAutofit/>
          </a:bodyPr>
          <a:lstStyle/>
          <a:p>
            <a:pPr marL="0" indent="0" algn="ctr">
              <a:buNone/>
            </a:pPr>
            <a:r>
              <a:rPr lang="en-US" sz="3600" b="1" dirty="0"/>
              <a:t>Educational Project for the STAR Experiment at </a:t>
            </a:r>
            <a:r>
              <a:rPr lang="en-US" sz="3600" b="1" dirty="0" smtClean="0"/>
              <a:t>RHIC</a:t>
            </a:r>
          </a:p>
          <a:p>
            <a:pPr marL="0" indent="0" algn="ctr">
              <a:buNone/>
            </a:pPr>
            <a:endParaRPr lang="ru-RU" sz="3600" dirty="0" smtClean="0"/>
          </a:p>
          <a:p>
            <a:pPr marL="0" indent="0">
              <a:buNone/>
            </a:pPr>
            <a:endParaRPr lang="ru-RU" dirty="0"/>
          </a:p>
        </p:txBody>
      </p:sp>
      <p:grpSp>
        <p:nvGrpSpPr>
          <p:cNvPr id="5" name="Группа 4"/>
          <p:cNvGrpSpPr/>
          <p:nvPr/>
        </p:nvGrpSpPr>
        <p:grpSpPr>
          <a:xfrm>
            <a:off x="3025688" y="4027811"/>
            <a:ext cx="2702992" cy="1520674"/>
            <a:chOff x="3079404" y="2340310"/>
            <a:chExt cx="3456384" cy="1908659"/>
          </a:xfrm>
        </p:grpSpPr>
        <p:pic>
          <p:nvPicPr>
            <p:cNvPr id="6" name="Picture 4" descr="http://teachers.jinr.ru/images/stories/jinr-blue.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619465" y="2340310"/>
              <a:ext cx="2376263" cy="1580302"/>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p:cNvSpPr txBox="1"/>
            <p:nvPr/>
          </p:nvSpPr>
          <p:spPr>
            <a:xfrm>
              <a:off x="3079404" y="3920612"/>
              <a:ext cx="3456384" cy="328357"/>
            </a:xfrm>
            <a:prstGeom prst="rect">
              <a:avLst/>
            </a:prstGeom>
            <a:noFill/>
          </p:spPr>
          <p:txBody>
            <a:bodyPr wrap="square" rtlCol="0">
              <a:spAutoFit/>
            </a:bodyPr>
            <a:lstStyle/>
            <a:p>
              <a:pPr algn="ctr"/>
              <a:r>
                <a:rPr lang="en-US" sz="1100" b="1" dirty="0" smtClean="0">
                  <a:solidFill>
                    <a:srgbClr val="003882"/>
                  </a:solidFill>
                  <a:latin typeface="Arial" pitchFamily="34" charset="0"/>
                  <a:cs typeface="Arial" pitchFamily="34" charset="0"/>
                </a:rPr>
                <a:t>Joint Institute for Nuclear Research</a:t>
              </a:r>
              <a:endParaRPr lang="ru-RU" sz="1100" b="1" dirty="0">
                <a:solidFill>
                  <a:srgbClr val="003882"/>
                </a:solidFill>
                <a:latin typeface="Arial" pitchFamily="34" charset="0"/>
                <a:cs typeface="Arial" pitchFamily="34" charset="0"/>
              </a:endParaRPr>
            </a:p>
          </p:txBody>
        </p:sp>
      </p:grpSp>
      <p:pic>
        <p:nvPicPr>
          <p:cNvPr id="8" name="Рисунок 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180076" y="3253642"/>
            <a:ext cx="3874784" cy="2818024"/>
          </a:xfrm>
          <a:prstGeom prst="rect">
            <a:avLst/>
          </a:prstGeom>
        </p:spPr>
      </p:pic>
      <p:sp>
        <p:nvSpPr>
          <p:cNvPr id="10" name="Объект 2"/>
          <p:cNvSpPr txBox="1">
            <a:spLocks/>
          </p:cNvSpPr>
          <p:nvPr/>
        </p:nvSpPr>
        <p:spPr>
          <a:xfrm>
            <a:off x="3025688" y="2919699"/>
            <a:ext cx="3479790" cy="43075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000" dirty="0" smtClean="0"/>
              <a:t>Yu. </a:t>
            </a:r>
            <a:r>
              <a:rPr lang="en-US" sz="2000" dirty="0" err="1" smtClean="0"/>
              <a:t>Panebrattsev</a:t>
            </a:r>
            <a:endParaRPr lang="ru-RU" sz="2000" dirty="0" smtClean="0"/>
          </a:p>
          <a:p>
            <a:pPr marL="0" indent="0">
              <a:buFont typeface="Arial" pitchFamily="34" charset="0"/>
              <a:buNone/>
            </a:pPr>
            <a:endParaRPr lang="ru-RU" dirty="0"/>
          </a:p>
        </p:txBody>
      </p:sp>
      <p:sp>
        <p:nvSpPr>
          <p:cNvPr id="11" name="Объект 2"/>
          <p:cNvSpPr txBox="1">
            <a:spLocks/>
          </p:cNvSpPr>
          <p:nvPr/>
        </p:nvSpPr>
        <p:spPr>
          <a:xfrm>
            <a:off x="7668621" y="6324277"/>
            <a:ext cx="1512168" cy="43075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000" b="1" dirty="0" smtClean="0">
                <a:solidFill>
                  <a:srgbClr val="333333"/>
                </a:solidFill>
              </a:rPr>
              <a:t>NEC’ 2015</a:t>
            </a:r>
            <a:endParaRPr lang="ru-RU" sz="2000" b="1" dirty="0" smtClean="0">
              <a:solidFill>
                <a:srgbClr val="333333"/>
              </a:solidFill>
            </a:endParaRPr>
          </a:p>
          <a:p>
            <a:pPr marL="0" indent="0">
              <a:buFont typeface="Arial" pitchFamily="34" charset="0"/>
              <a:buNone/>
            </a:pPr>
            <a:endParaRPr lang="ru-RU" dirty="0"/>
          </a:p>
        </p:txBody>
      </p:sp>
      <p:pic>
        <p:nvPicPr>
          <p:cNvPr id="5122" name="Picture 2" descr="C:\Users\Администратор\AppData\Roaming\Skype\victoria_dubna\media_messaging\media_cache\^DA4BD0C8AF00134F263B7D9F6E0331AD382409B34DD6B31A14^pimgpsh_fullsize_distr.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55576" y="3892026"/>
            <a:ext cx="1584176" cy="15781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514152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411760" y="375047"/>
            <a:ext cx="4320480" cy="830997"/>
          </a:xfrm>
          <a:prstGeom prst="rect">
            <a:avLst/>
          </a:prstGeom>
          <a:noFill/>
        </p:spPr>
        <p:txBody>
          <a:bodyPr wrap="square" rtlCol="0">
            <a:spAutoFit/>
          </a:bodyPr>
          <a:lstStyle/>
          <a:p>
            <a:pPr algn="ctr"/>
            <a:r>
              <a:rPr lang="en-US" sz="2400" b="1" dirty="0">
                <a:solidFill>
                  <a:srgbClr val="FF0000"/>
                </a:solidFill>
                <a:latin typeface="+mj-lt"/>
                <a:cs typeface="Arial" pitchFamily="34" charset="0"/>
              </a:rPr>
              <a:t>STAR Detectors Subsystems</a:t>
            </a:r>
            <a:endParaRPr lang="ru-RU" sz="2400" b="1" dirty="0">
              <a:solidFill>
                <a:srgbClr val="FF0000"/>
              </a:solidFill>
              <a:latin typeface="+mj-lt"/>
              <a:cs typeface="Arial" pitchFamily="34" charset="0"/>
            </a:endParaRPr>
          </a:p>
        </p:txBody>
      </p:sp>
      <p:sp>
        <p:nvSpPr>
          <p:cNvPr id="11" name="Объект 2"/>
          <p:cNvSpPr txBox="1">
            <a:spLocks/>
          </p:cNvSpPr>
          <p:nvPr/>
        </p:nvSpPr>
        <p:spPr>
          <a:xfrm>
            <a:off x="7668621" y="6324277"/>
            <a:ext cx="1512168" cy="43075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000" b="1" dirty="0" smtClean="0">
                <a:solidFill>
                  <a:srgbClr val="333333"/>
                </a:solidFill>
              </a:rPr>
              <a:t>NEC' 2015</a:t>
            </a:r>
            <a:endParaRPr lang="ru-RU" sz="2000" b="1" dirty="0" smtClean="0">
              <a:solidFill>
                <a:srgbClr val="333333"/>
              </a:solidFill>
            </a:endParaRPr>
          </a:p>
          <a:p>
            <a:pPr marL="0" indent="0">
              <a:buFont typeface="Arial" pitchFamily="34" charset="0"/>
              <a:buNone/>
            </a:pPr>
            <a:endParaRPr lang="ru-RU" dirty="0"/>
          </a:p>
        </p:txBody>
      </p:sp>
      <p:pic>
        <p:nvPicPr>
          <p:cNvPr id="5" name="star_detector_1.wmv">
            <a:hlinkClick r:id="" action="ppaction://media"/>
          </p:cNvPr>
          <p:cNvPicPr>
            <a:picLocks noChangeAspect="1"/>
          </p:cNvPicPr>
          <p:nvPr>
            <a:videoFile r:link="rId1"/>
            <p:extLst>
              <p:ext uri="{DAA4B4D4-6D71-4841-9C94-3DE7FCFB9230}">
                <p14:media xmlns:p14="http://schemas.microsoft.com/office/powerpoint/2010/main" xmlns="" r:link="rId3"/>
              </p:ext>
            </p:extLst>
          </p:nvPr>
        </p:nvPicPr>
        <p:blipFill>
          <a:blip r:embed="rId4" cstate="print"/>
          <a:stretch>
            <a:fillRect/>
          </a:stretch>
        </p:blipFill>
        <p:spPr>
          <a:xfrm>
            <a:off x="508004" y="1500174"/>
            <a:ext cx="8127993" cy="4571996"/>
          </a:xfrm>
          <a:prstGeom prst="rect">
            <a:avLst/>
          </a:prstGeom>
        </p:spPr>
      </p:pic>
    </p:spTree>
    <p:extLst>
      <p:ext uri="{BB962C8B-B14F-4D97-AF65-F5344CB8AC3E}">
        <p14:creationId xmlns:p14="http://schemas.microsoft.com/office/powerpoint/2010/main" xmlns="" val="2602062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3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23628" y="375046"/>
            <a:ext cx="6696744" cy="461665"/>
          </a:xfrm>
          <a:prstGeom prst="rect">
            <a:avLst/>
          </a:prstGeom>
          <a:noFill/>
        </p:spPr>
        <p:txBody>
          <a:bodyPr wrap="square" rtlCol="0">
            <a:spAutoFit/>
          </a:bodyPr>
          <a:lstStyle/>
          <a:p>
            <a:pPr algn="ctr"/>
            <a:r>
              <a:rPr lang="en-US" sz="2400" b="1" dirty="0">
                <a:solidFill>
                  <a:srgbClr val="FF0000"/>
                </a:solidFill>
                <a:latin typeface="+mj-lt"/>
                <a:cs typeface="Arial" pitchFamily="34" charset="0"/>
              </a:rPr>
              <a:t>STAR Detectors Subsystems</a:t>
            </a:r>
            <a:endParaRPr lang="ru-RU" sz="2400" b="1" dirty="0">
              <a:solidFill>
                <a:srgbClr val="FF0000"/>
              </a:solidFill>
              <a:latin typeface="+mj-lt"/>
              <a:cs typeface="Arial" pitchFamily="34" charset="0"/>
            </a:endParaRPr>
          </a:p>
        </p:txBody>
      </p:sp>
      <p:sp>
        <p:nvSpPr>
          <p:cNvPr id="11" name="Объект 2"/>
          <p:cNvSpPr txBox="1">
            <a:spLocks/>
          </p:cNvSpPr>
          <p:nvPr/>
        </p:nvSpPr>
        <p:spPr>
          <a:xfrm>
            <a:off x="7668621" y="6324277"/>
            <a:ext cx="1512168" cy="43075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000" b="1" dirty="0" smtClean="0">
                <a:solidFill>
                  <a:srgbClr val="333333"/>
                </a:solidFill>
              </a:rPr>
              <a:t>NEC' 2015</a:t>
            </a:r>
            <a:endParaRPr lang="ru-RU" sz="2000" b="1" dirty="0" smtClean="0">
              <a:solidFill>
                <a:srgbClr val="333333"/>
              </a:solidFill>
            </a:endParaRPr>
          </a:p>
          <a:p>
            <a:pPr marL="0" indent="0">
              <a:buFont typeface="Arial" pitchFamily="34" charset="0"/>
              <a:buNone/>
            </a:pPr>
            <a:endParaRPr lang="ru-RU" dirty="0"/>
          </a:p>
        </p:txBody>
      </p:sp>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r="4708"/>
          <a:stretch/>
        </p:blipFill>
        <p:spPr bwMode="auto">
          <a:xfrm>
            <a:off x="1763688" y="989207"/>
            <a:ext cx="5713882" cy="55814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6571953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411760" y="363405"/>
            <a:ext cx="4320480" cy="461665"/>
          </a:xfrm>
          <a:prstGeom prst="rect">
            <a:avLst/>
          </a:prstGeom>
          <a:noFill/>
        </p:spPr>
        <p:txBody>
          <a:bodyPr wrap="square" rtlCol="0">
            <a:spAutoFit/>
          </a:bodyPr>
          <a:lstStyle/>
          <a:p>
            <a:pPr algn="ctr"/>
            <a:r>
              <a:rPr lang="en-US" sz="2400" b="1" dirty="0" smtClean="0">
                <a:solidFill>
                  <a:srgbClr val="FF0000"/>
                </a:solidFill>
                <a:latin typeface="+mj-lt"/>
                <a:cs typeface="Arial" pitchFamily="34" charset="0"/>
              </a:rPr>
              <a:t>Trigger System</a:t>
            </a:r>
            <a:endParaRPr lang="ru-RU" sz="2400" b="1" dirty="0">
              <a:solidFill>
                <a:srgbClr val="FF0000"/>
              </a:solidFill>
              <a:latin typeface="+mj-lt"/>
              <a:cs typeface="Arial" pitchFamily="34" charset="0"/>
            </a:endParaRPr>
          </a:p>
        </p:txBody>
      </p:sp>
      <p:pic>
        <p:nvPicPr>
          <p:cNvPr id="2" name="Рисунок 1"/>
          <p:cNvPicPr>
            <a:picLocks noChangeAspect="1"/>
          </p:cNvPicPr>
          <p:nvPr/>
        </p:nvPicPr>
        <p:blipFill>
          <a:blip r:embed="rId2" cstate="print"/>
          <a:stretch>
            <a:fillRect/>
          </a:stretch>
        </p:blipFill>
        <p:spPr>
          <a:xfrm>
            <a:off x="1979712" y="832969"/>
            <a:ext cx="5256584" cy="5889815"/>
          </a:xfrm>
          <a:prstGeom prst="rect">
            <a:avLst/>
          </a:prstGeom>
          <a:ln>
            <a:noFill/>
          </a:ln>
          <a:effectLst>
            <a:outerShdw blurRad="292100" dist="139700" dir="2700000" algn="tl" rotWithShape="0">
              <a:srgbClr val="333333">
                <a:alpha val="65000"/>
              </a:srgbClr>
            </a:outerShdw>
          </a:effectLst>
        </p:spPr>
      </p:pic>
      <p:sp>
        <p:nvSpPr>
          <p:cNvPr id="11" name="Объект 2"/>
          <p:cNvSpPr txBox="1">
            <a:spLocks/>
          </p:cNvSpPr>
          <p:nvPr/>
        </p:nvSpPr>
        <p:spPr>
          <a:xfrm>
            <a:off x="7668621" y="6324277"/>
            <a:ext cx="1512168" cy="43075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000" b="1" dirty="0" smtClean="0">
                <a:solidFill>
                  <a:srgbClr val="333333"/>
                </a:solidFill>
              </a:rPr>
              <a:t>NEC' 2015</a:t>
            </a:r>
            <a:endParaRPr lang="ru-RU" sz="2000" b="1" dirty="0" smtClean="0">
              <a:solidFill>
                <a:srgbClr val="333333"/>
              </a:solidFill>
            </a:endParaRPr>
          </a:p>
          <a:p>
            <a:pPr marL="0" indent="0">
              <a:buFont typeface="Arial" pitchFamily="34" charset="0"/>
              <a:buNone/>
            </a:pPr>
            <a:endParaRPr lang="ru-RU" dirty="0"/>
          </a:p>
        </p:txBody>
      </p:sp>
    </p:spTree>
    <p:extLst>
      <p:ext uri="{BB962C8B-B14F-4D97-AF65-F5344CB8AC3E}">
        <p14:creationId xmlns:p14="http://schemas.microsoft.com/office/powerpoint/2010/main" xmlns="" val="992472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31760" y="365943"/>
            <a:ext cx="8676456" cy="461665"/>
          </a:xfrm>
          <a:prstGeom prst="rect">
            <a:avLst/>
          </a:prstGeom>
          <a:noFill/>
        </p:spPr>
        <p:txBody>
          <a:bodyPr wrap="square" rtlCol="0">
            <a:spAutoFit/>
          </a:bodyPr>
          <a:lstStyle/>
          <a:p>
            <a:pPr algn="ctr"/>
            <a:r>
              <a:rPr lang="en-US" sz="2400" b="1" dirty="0" smtClean="0">
                <a:solidFill>
                  <a:srgbClr val="FF0000"/>
                </a:solidFill>
                <a:cs typeface="Arial" pitchFamily="34" charset="0"/>
              </a:rPr>
              <a:t>STAR Analysis Infrastructure. Tools for Beginners</a:t>
            </a:r>
            <a:endParaRPr lang="ru-RU" sz="2400" b="1" dirty="0">
              <a:solidFill>
                <a:srgbClr val="FF0000"/>
              </a:solidFill>
              <a:cs typeface="Arial" pitchFamily="34" charset="0"/>
            </a:endParaRPr>
          </a:p>
        </p:txBody>
      </p:sp>
      <p:sp>
        <p:nvSpPr>
          <p:cNvPr id="11" name="Объект 2"/>
          <p:cNvSpPr txBox="1">
            <a:spLocks/>
          </p:cNvSpPr>
          <p:nvPr/>
        </p:nvSpPr>
        <p:spPr>
          <a:xfrm>
            <a:off x="7740352" y="6526635"/>
            <a:ext cx="1512168" cy="43075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000" b="1" dirty="0" smtClean="0">
                <a:solidFill>
                  <a:srgbClr val="333333"/>
                </a:solidFill>
              </a:rPr>
              <a:t>NEC' 2015</a:t>
            </a:r>
            <a:endParaRPr lang="ru-RU" sz="2000" b="1" dirty="0" smtClean="0">
              <a:solidFill>
                <a:srgbClr val="333333"/>
              </a:solidFill>
            </a:endParaRPr>
          </a:p>
          <a:p>
            <a:pPr marL="0" indent="0">
              <a:buFont typeface="Arial" pitchFamily="34" charset="0"/>
              <a:buNone/>
            </a:pPr>
            <a:endParaRPr lang="ru-RU" dirty="0"/>
          </a:p>
        </p:txBody>
      </p:sp>
      <p:pic>
        <p:nvPicPr>
          <p:cNvPr id="1026" name="Picture 2"/>
          <p:cNvPicPr>
            <a:picLocks noChangeAspect="1" noChangeArrowheads="1"/>
          </p:cNvPicPr>
          <p:nvPr/>
        </p:nvPicPr>
        <p:blipFill>
          <a:blip r:embed="rId2" cstate="print"/>
          <a:srcRect/>
          <a:stretch>
            <a:fillRect/>
          </a:stretch>
        </p:blipFill>
        <p:spPr bwMode="auto">
          <a:xfrm>
            <a:off x="165050" y="1151212"/>
            <a:ext cx="8813899" cy="51125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35305939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31760" y="365943"/>
            <a:ext cx="8676456" cy="461665"/>
          </a:xfrm>
          <a:prstGeom prst="rect">
            <a:avLst/>
          </a:prstGeom>
          <a:noFill/>
        </p:spPr>
        <p:txBody>
          <a:bodyPr wrap="square" rtlCol="0">
            <a:spAutoFit/>
          </a:bodyPr>
          <a:lstStyle/>
          <a:p>
            <a:pPr algn="ctr"/>
            <a:r>
              <a:rPr lang="en-US" sz="2400" b="1" dirty="0" smtClean="0">
                <a:solidFill>
                  <a:srgbClr val="FF0000"/>
                </a:solidFill>
                <a:cs typeface="Arial" pitchFamily="34" charset="0"/>
              </a:rPr>
              <a:t>STAR Analysis Infrastructure. Tools for Beginners</a:t>
            </a:r>
            <a:endParaRPr lang="ru-RU" sz="2400" b="1" dirty="0">
              <a:solidFill>
                <a:srgbClr val="FF0000"/>
              </a:solidFill>
              <a:cs typeface="Arial" pitchFamily="34" charset="0"/>
            </a:endParaRPr>
          </a:p>
        </p:txBody>
      </p:sp>
      <p:sp>
        <p:nvSpPr>
          <p:cNvPr id="11" name="Объект 2"/>
          <p:cNvSpPr txBox="1">
            <a:spLocks/>
          </p:cNvSpPr>
          <p:nvPr/>
        </p:nvSpPr>
        <p:spPr>
          <a:xfrm>
            <a:off x="7740352" y="6526635"/>
            <a:ext cx="1512168" cy="43075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000" b="1" dirty="0" smtClean="0">
                <a:solidFill>
                  <a:srgbClr val="333333"/>
                </a:solidFill>
              </a:rPr>
              <a:t>NEC' 2015</a:t>
            </a:r>
            <a:endParaRPr lang="ru-RU" sz="2000" b="1" dirty="0" smtClean="0">
              <a:solidFill>
                <a:srgbClr val="333333"/>
              </a:solidFill>
            </a:endParaRPr>
          </a:p>
          <a:p>
            <a:pPr marL="0" indent="0">
              <a:buFont typeface="Arial" pitchFamily="34" charset="0"/>
              <a:buNone/>
            </a:pPr>
            <a:endParaRPr lang="ru-RU" dirty="0"/>
          </a:p>
        </p:txBody>
      </p:sp>
      <p:pic>
        <p:nvPicPr>
          <p:cNvPr id="2050" name="Picture 2"/>
          <p:cNvPicPr>
            <a:picLocks noChangeAspect="1" noChangeArrowheads="1"/>
          </p:cNvPicPr>
          <p:nvPr/>
        </p:nvPicPr>
        <p:blipFill>
          <a:blip r:embed="rId2" cstate="print"/>
          <a:srcRect/>
          <a:stretch>
            <a:fillRect/>
          </a:stretch>
        </p:blipFill>
        <p:spPr bwMode="auto">
          <a:xfrm>
            <a:off x="309460" y="1340768"/>
            <a:ext cx="4099977" cy="4320480"/>
          </a:xfrm>
          <a:prstGeom prst="rect">
            <a:avLst/>
          </a:prstGeom>
          <a:ln>
            <a:noFill/>
          </a:ln>
          <a:effectLst>
            <a:outerShdw blurRad="292100" dist="139700" dir="2700000" algn="tl" rotWithShape="0">
              <a:srgbClr val="333333">
                <a:alpha val="65000"/>
              </a:srgbClr>
            </a:outerShdw>
          </a:effectLst>
        </p:spPr>
      </p:pic>
      <p:pic>
        <p:nvPicPr>
          <p:cNvPr id="2051" name="Picture 3"/>
          <p:cNvPicPr>
            <a:picLocks noChangeAspect="1" noChangeArrowheads="1"/>
          </p:cNvPicPr>
          <p:nvPr/>
        </p:nvPicPr>
        <p:blipFill>
          <a:blip r:embed="rId3" cstate="print"/>
          <a:srcRect/>
          <a:stretch>
            <a:fillRect/>
          </a:stretch>
        </p:blipFill>
        <p:spPr bwMode="auto">
          <a:xfrm>
            <a:off x="4719352" y="2492896"/>
            <a:ext cx="4086000" cy="3156591"/>
          </a:xfrm>
          <a:prstGeom prst="rect">
            <a:avLst/>
          </a:prstGeom>
          <a:ln>
            <a:noFill/>
          </a:ln>
          <a:effectLst>
            <a:outerShdw blurRad="292100" dist="139700" dir="2700000" algn="tl" rotWithShape="0">
              <a:srgbClr val="333333">
                <a:alpha val="65000"/>
              </a:srgbClr>
            </a:outerShdw>
          </a:effectLst>
        </p:spPr>
      </p:pic>
      <p:pic>
        <p:nvPicPr>
          <p:cNvPr id="2052" name="Picture 4"/>
          <p:cNvPicPr>
            <a:picLocks noChangeAspect="1" noChangeArrowheads="1"/>
          </p:cNvPicPr>
          <p:nvPr/>
        </p:nvPicPr>
        <p:blipFill>
          <a:blip r:embed="rId4" cstate="print"/>
          <a:srcRect/>
          <a:stretch>
            <a:fillRect/>
          </a:stretch>
        </p:blipFill>
        <p:spPr bwMode="auto">
          <a:xfrm>
            <a:off x="4719352" y="1340768"/>
            <a:ext cx="4086225" cy="10477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35305939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59532" y="881132"/>
            <a:ext cx="8424936" cy="3123932"/>
          </a:xfrm>
          <a:prstGeom prst="rect">
            <a:avLst/>
          </a:prstGeom>
          <a:noFill/>
        </p:spPr>
        <p:txBody>
          <a:bodyPr wrap="square" rtlCol="0">
            <a:spAutoFit/>
          </a:bodyPr>
          <a:lstStyle/>
          <a:p>
            <a:pPr>
              <a:spcBef>
                <a:spcPts val="600"/>
              </a:spcBef>
            </a:pPr>
            <a:r>
              <a:rPr lang="en-US" b="1" dirty="0">
                <a:solidFill>
                  <a:schemeClr val="tx1">
                    <a:lumMod val="65000"/>
                    <a:lumOff val="35000"/>
                  </a:schemeClr>
                </a:solidFill>
                <a:latin typeface="Arial" pitchFamily="34" charset="0"/>
                <a:cs typeface="Arial" pitchFamily="34" charset="0"/>
              </a:rPr>
              <a:t>Virtual labs based on real </a:t>
            </a:r>
            <a:r>
              <a:rPr lang="en-US" b="1" dirty="0" smtClean="0">
                <a:solidFill>
                  <a:schemeClr val="tx1">
                    <a:lumMod val="65000"/>
                    <a:lumOff val="35000"/>
                  </a:schemeClr>
                </a:solidFill>
                <a:latin typeface="Arial" pitchFamily="34" charset="0"/>
                <a:cs typeface="Arial" pitchFamily="34" charset="0"/>
              </a:rPr>
              <a:t>experimental data: “Measurement </a:t>
            </a:r>
            <a:r>
              <a:rPr lang="en-US" b="1" dirty="0">
                <a:solidFill>
                  <a:schemeClr val="tx1">
                    <a:lumMod val="65000"/>
                    <a:lumOff val="35000"/>
                  </a:schemeClr>
                </a:solidFill>
                <a:latin typeface="Arial" pitchFamily="34" charset="0"/>
                <a:cs typeface="Arial" pitchFamily="34" charset="0"/>
              </a:rPr>
              <a:t>of proton and antiproton yields in the central collisions at RHIC </a:t>
            </a:r>
            <a:r>
              <a:rPr lang="en-US" b="1" dirty="0" smtClean="0">
                <a:solidFill>
                  <a:schemeClr val="tx1">
                    <a:lumMod val="65000"/>
                    <a:lumOff val="35000"/>
                  </a:schemeClr>
                </a:solidFill>
                <a:latin typeface="Arial" pitchFamily="34" charset="0"/>
                <a:cs typeface="Arial" pitchFamily="34" charset="0"/>
              </a:rPr>
              <a:t>energies”</a:t>
            </a:r>
            <a:endParaRPr lang="en-US" b="1" dirty="0">
              <a:solidFill>
                <a:schemeClr val="tx1">
                  <a:lumMod val="65000"/>
                  <a:lumOff val="35000"/>
                </a:schemeClr>
              </a:solidFill>
              <a:latin typeface="Arial" pitchFamily="34" charset="0"/>
              <a:cs typeface="Arial" pitchFamily="34" charset="0"/>
            </a:endParaRPr>
          </a:p>
          <a:p>
            <a:pPr marL="285750" indent="-285750">
              <a:spcBef>
                <a:spcPts val="600"/>
              </a:spcBef>
              <a:buFont typeface="Wingdings" pitchFamily="2" charset="2"/>
              <a:buChar char="q"/>
            </a:pPr>
            <a:r>
              <a:rPr lang="en-US" dirty="0" smtClean="0">
                <a:solidFill>
                  <a:schemeClr val="tx1">
                    <a:lumMod val="65000"/>
                    <a:lumOff val="35000"/>
                  </a:schemeClr>
                </a:solidFill>
                <a:latin typeface="Arial" pitchFamily="34" charset="0"/>
                <a:cs typeface="Arial" pitchFamily="34" charset="0"/>
              </a:rPr>
              <a:t>Real data</a:t>
            </a:r>
            <a:endParaRPr lang="en-US" dirty="0">
              <a:solidFill>
                <a:schemeClr val="tx1">
                  <a:lumMod val="65000"/>
                  <a:lumOff val="35000"/>
                </a:schemeClr>
              </a:solidFill>
              <a:latin typeface="Arial" pitchFamily="34" charset="0"/>
              <a:cs typeface="Arial" pitchFamily="34" charset="0"/>
            </a:endParaRPr>
          </a:p>
          <a:p>
            <a:pPr marL="285750" indent="-285750">
              <a:spcBef>
                <a:spcPts val="600"/>
              </a:spcBef>
              <a:buFont typeface="Wingdings" pitchFamily="2" charset="2"/>
              <a:buChar char="q"/>
            </a:pPr>
            <a:r>
              <a:rPr lang="en-US" dirty="0">
                <a:solidFill>
                  <a:schemeClr val="tx1">
                    <a:lumMod val="65000"/>
                    <a:lumOff val="35000"/>
                  </a:schemeClr>
                </a:solidFill>
                <a:latin typeface="Arial" pitchFamily="34" charset="0"/>
                <a:cs typeface="Arial" pitchFamily="34" charset="0"/>
              </a:rPr>
              <a:t>Physical task</a:t>
            </a:r>
          </a:p>
          <a:p>
            <a:pPr marL="285750" indent="-285750">
              <a:spcBef>
                <a:spcPts val="600"/>
              </a:spcBef>
              <a:buFont typeface="Wingdings" pitchFamily="2" charset="2"/>
              <a:buChar char="q"/>
            </a:pPr>
            <a:r>
              <a:rPr lang="en-US" dirty="0" err="1" smtClean="0">
                <a:solidFill>
                  <a:schemeClr val="tx1">
                    <a:lumMod val="65000"/>
                    <a:lumOff val="35000"/>
                  </a:schemeClr>
                </a:solidFill>
                <a:latin typeface="Arial" pitchFamily="34" charset="0"/>
                <a:cs typeface="Arial" pitchFamily="34" charset="0"/>
              </a:rPr>
              <a:t>PicoDST</a:t>
            </a:r>
            <a:endParaRPr lang="en-US" dirty="0">
              <a:solidFill>
                <a:schemeClr val="tx1">
                  <a:lumMod val="65000"/>
                  <a:lumOff val="35000"/>
                </a:schemeClr>
              </a:solidFill>
              <a:latin typeface="Arial" pitchFamily="34" charset="0"/>
              <a:cs typeface="Arial" pitchFamily="34" charset="0"/>
            </a:endParaRPr>
          </a:p>
          <a:p>
            <a:pPr marL="285750" indent="-285750">
              <a:spcBef>
                <a:spcPts val="600"/>
              </a:spcBef>
              <a:buFont typeface="Wingdings" pitchFamily="2" charset="2"/>
              <a:buChar char="q"/>
            </a:pPr>
            <a:r>
              <a:rPr lang="en-US" dirty="0" smtClean="0">
                <a:solidFill>
                  <a:schemeClr val="tx1">
                    <a:lumMod val="65000"/>
                    <a:lumOff val="35000"/>
                  </a:schemeClr>
                </a:solidFill>
                <a:latin typeface="Arial" pitchFamily="34" charset="0"/>
                <a:cs typeface="Arial" pitchFamily="34" charset="0"/>
              </a:rPr>
              <a:t>Algorithm</a:t>
            </a:r>
          </a:p>
          <a:p>
            <a:pPr marL="285750" indent="-285750">
              <a:spcBef>
                <a:spcPts val="600"/>
              </a:spcBef>
              <a:buFont typeface="Wingdings" pitchFamily="2" charset="2"/>
              <a:buChar char="q"/>
            </a:pPr>
            <a:r>
              <a:rPr lang="en-US" dirty="0" smtClean="0">
                <a:solidFill>
                  <a:schemeClr val="tx1">
                    <a:lumMod val="65000"/>
                    <a:lumOff val="35000"/>
                  </a:schemeClr>
                </a:solidFill>
                <a:latin typeface="Arial" pitchFamily="34" charset="0"/>
                <a:cs typeface="Arial" pitchFamily="34" charset="0"/>
              </a:rPr>
              <a:t>Results</a:t>
            </a:r>
          </a:p>
          <a:p>
            <a:pPr marL="285750" indent="-285750">
              <a:spcBef>
                <a:spcPts val="600"/>
              </a:spcBef>
              <a:buFont typeface="Wingdings" pitchFamily="2" charset="2"/>
              <a:buChar char="q"/>
            </a:pPr>
            <a:r>
              <a:rPr lang="en-US" dirty="0" smtClean="0">
                <a:solidFill>
                  <a:schemeClr val="tx1">
                    <a:lumMod val="65000"/>
                    <a:lumOff val="35000"/>
                  </a:schemeClr>
                </a:solidFill>
                <a:latin typeface="Arial" pitchFamily="34" charset="0"/>
                <a:cs typeface="Arial" pitchFamily="34" charset="0"/>
              </a:rPr>
              <a:t>Analysis</a:t>
            </a:r>
          </a:p>
          <a:p>
            <a:pPr marL="285750" indent="-285750">
              <a:spcBef>
                <a:spcPts val="600"/>
              </a:spcBef>
              <a:buFont typeface="Wingdings" pitchFamily="2" charset="2"/>
              <a:buChar char="q"/>
            </a:pPr>
            <a:r>
              <a:rPr lang="en-US" dirty="0" smtClean="0">
                <a:solidFill>
                  <a:schemeClr val="tx1">
                    <a:lumMod val="65000"/>
                    <a:lumOff val="35000"/>
                  </a:schemeClr>
                </a:solidFill>
                <a:latin typeface="Arial" pitchFamily="34" charset="0"/>
                <a:cs typeface="Arial" pitchFamily="34" charset="0"/>
              </a:rPr>
              <a:t>Conclusions</a:t>
            </a:r>
            <a:endParaRPr lang="ru-RU" dirty="0">
              <a:solidFill>
                <a:schemeClr val="tx1">
                  <a:lumMod val="65000"/>
                  <a:lumOff val="35000"/>
                </a:schemeClr>
              </a:solidFill>
              <a:latin typeface="Arial" pitchFamily="34" charset="0"/>
              <a:cs typeface="Arial" pitchFamily="34" charset="0"/>
            </a:endParaRPr>
          </a:p>
        </p:txBody>
      </p:sp>
      <p:pic>
        <p:nvPicPr>
          <p:cNvPr id="10" name="Picture 2" descr="снимок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535281" y="1628800"/>
            <a:ext cx="3487052" cy="21316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3" descr="C:\Users\836D~1\AppData\Local\Temp\SNAGHTML237a812a.PNG"/>
          <p:cNvPicPr>
            <a:picLocks noChangeAspect="1" noChangeArrowheads="1"/>
          </p:cNvPicPr>
          <p:nvPr/>
        </p:nvPicPr>
        <p:blipFill>
          <a:blip r:embed="rId3" r:link="rId4" cstate="print">
            <a:extLst>
              <a:ext uri="{28A0092B-C50C-407E-A947-70E740481C1C}">
                <a14:useLocalDpi xmlns:a14="http://schemas.microsoft.com/office/drawing/2010/main" xmlns="" val="0"/>
              </a:ext>
            </a:extLst>
          </a:blip>
          <a:srcRect/>
          <a:stretch>
            <a:fillRect/>
          </a:stretch>
        </p:blipFill>
        <p:spPr bwMode="auto">
          <a:xfrm>
            <a:off x="4535281" y="4005064"/>
            <a:ext cx="3487052" cy="25378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8"/>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21661" y="4005064"/>
            <a:ext cx="3232841" cy="25378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p:nvPr/>
        </p:nvSpPr>
        <p:spPr>
          <a:xfrm>
            <a:off x="1897069" y="450245"/>
            <a:ext cx="5349861" cy="430887"/>
          </a:xfrm>
          <a:prstGeom prst="rect">
            <a:avLst/>
          </a:prstGeom>
          <a:noFill/>
        </p:spPr>
        <p:txBody>
          <a:bodyPr wrap="square" rtlCol="0">
            <a:spAutoFit/>
          </a:bodyPr>
          <a:lstStyle/>
          <a:p>
            <a:pPr algn="r"/>
            <a:r>
              <a:rPr lang="en-US" sz="2200" b="1" dirty="0">
                <a:solidFill>
                  <a:srgbClr val="FF0000"/>
                </a:solidFill>
                <a:latin typeface="+mj-lt"/>
                <a:cs typeface="Arial" pitchFamily="34" charset="0"/>
              </a:rPr>
              <a:t>Practicum on Real Experimental Data</a:t>
            </a:r>
            <a:endParaRPr lang="ru-RU" sz="2200" b="1" dirty="0">
              <a:solidFill>
                <a:srgbClr val="FF0000"/>
              </a:solidFill>
              <a:latin typeface="+mj-lt"/>
              <a:cs typeface="Arial" pitchFamily="34" charset="0"/>
            </a:endParaRPr>
          </a:p>
        </p:txBody>
      </p:sp>
      <p:sp>
        <p:nvSpPr>
          <p:cNvPr id="17" name="Объект 2"/>
          <p:cNvSpPr txBox="1">
            <a:spLocks/>
          </p:cNvSpPr>
          <p:nvPr/>
        </p:nvSpPr>
        <p:spPr>
          <a:xfrm>
            <a:off x="7740352" y="6526635"/>
            <a:ext cx="1512168" cy="43075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000" b="1" dirty="0" smtClean="0">
                <a:solidFill>
                  <a:srgbClr val="333333"/>
                </a:solidFill>
              </a:rPr>
              <a:t>NEC' 2015</a:t>
            </a:r>
            <a:endParaRPr lang="ru-RU" sz="2000" b="1" dirty="0" smtClean="0">
              <a:solidFill>
                <a:srgbClr val="333333"/>
              </a:solidFill>
            </a:endParaRPr>
          </a:p>
          <a:p>
            <a:pPr marL="0" indent="0">
              <a:buFont typeface="Arial" pitchFamily="34" charset="0"/>
              <a:buNone/>
            </a:pPr>
            <a:endParaRPr lang="ru-RU" dirty="0"/>
          </a:p>
        </p:txBody>
      </p:sp>
    </p:spTree>
    <p:extLst>
      <p:ext uri="{BB962C8B-B14F-4D97-AF65-F5344CB8AC3E}">
        <p14:creationId xmlns:p14="http://schemas.microsoft.com/office/powerpoint/2010/main" xmlns="" val="220599328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59532" y="881132"/>
            <a:ext cx="8424936" cy="1708160"/>
          </a:xfrm>
          <a:prstGeom prst="rect">
            <a:avLst/>
          </a:prstGeom>
          <a:noFill/>
        </p:spPr>
        <p:txBody>
          <a:bodyPr wrap="square" rtlCol="0">
            <a:spAutoFit/>
          </a:bodyPr>
          <a:lstStyle/>
          <a:p>
            <a:pPr marL="342900" indent="-342900" algn="just">
              <a:spcBef>
                <a:spcPts val="600"/>
              </a:spcBef>
              <a:buFont typeface="Arial" panose="020B0604020202020204" pitchFamily="34" charset="0"/>
              <a:buChar char="•"/>
            </a:pPr>
            <a:r>
              <a:rPr lang="en-US" sz="2000" dirty="0"/>
              <a:t>Currently a lab used experimental data on the gold-gold collisions at different energies from 7.7 to 200 GeV to study production of antiprotons at RHIC collider is </a:t>
            </a:r>
            <a:r>
              <a:rPr lang="en-US" sz="2000" dirty="0" smtClean="0"/>
              <a:t>realized. </a:t>
            </a:r>
            <a:endParaRPr lang="ru-RU" sz="2000" dirty="0" smtClean="0"/>
          </a:p>
          <a:p>
            <a:pPr marL="342900" indent="-342900">
              <a:spcBef>
                <a:spcPts val="600"/>
              </a:spcBef>
              <a:buFont typeface="Arial" panose="020B0604020202020204" pitchFamily="34" charset="0"/>
              <a:buChar char="•"/>
            </a:pPr>
            <a:r>
              <a:rPr lang="en-US" sz="2000" dirty="0" smtClean="0"/>
              <a:t>As </a:t>
            </a:r>
            <a:r>
              <a:rPr lang="en-US" sz="2000" dirty="0"/>
              <a:t>instrument for the complex study of events it is developed the module to visualize events using interactive 3-D graphics</a:t>
            </a:r>
            <a:endParaRPr lang="ru-RU" sz="2000" dirty="0">
              <a:solidFill>
                <a:schemeClr val="tx1">
                  <a:lumMod val="65000"/>
                  <a:lumOff val="35000"/>
                </a:schemeClr>
              </a:solidFill>
              <a:latin typeface="Arial" pitchFamily="34" charset="0"/>
              <a:cs typeface="Arial" pitchFamily="34" charset="0"/>
            </a:endParaRPr>
          </a:p>
        </p:txBody>
      </p:sp>
      <p:sp>
        <p:nvSpPr>
          <p:cNvPr id="9" name="TextBox 8"/>
          <p:cNvSpPr txBox="1"/>
          <p:nvPr/>
        </p:nvSpPr>
        <p:spPr>
          <a:xfrm>
            <a:off x="1835696" y="332656"/>
            <a:ext cx="5349861" cy="430887"/>
          </a:xfrm>
          <a:prstGeom prst="rect">
            <a:avLst/>
          </a:prstGeom>
          <a:noFill/>
        </p:spPr>
        <p:txBody>
          <a:bodyPr wrap="square" rtlCol="0">
            <a:spAutoFit/>
          </a:bodyPr>
          <a:lstStyle/>
          <a:p>
            <a:pPr algn="r"/>
            <a:r>
              <a:rPr lang="en-US" sz="2200" b="1" dirty="0">
                <a:solidFill>
                  <a:srgbClr val="FF0000"/>
                </a:solidFill>
                <a:latin typeface="+mj-lt"/>
                <a:cs typeface="Arial" pitchFamily="34" charset="0"/>
              </a:rPr>
              <a:t>Practicum on Real Experimental Data</a:t>
            </a:r>
            <a:endParaRPr lang="ru-RU" sz="2200" b="1" dirty="0">
              <a:solidFill>
                <a:srgbClr val="FF0000"/>
              </a:solidFill>
              <a:latin typeface="+mj-lt"/>
              <a:cs typeface="Arial" pitchFamily="34" charset="0"/>
            </a:endParaRPr>
          </a:p>
        </p:txBody>
      </p:sp>
      <p:sp>
        <p:nvSpPr>
          <p:cNvPr id="10" name="Объект 2"/>
          <p:cNvSpPr txBox="1">
            <a:spLocks/>
          </p:cNvSpPr>
          <p:nvPr/>
        </p:nvSpPr>
        <p:spPr>
          <a:xfrm>
            <a:off x="7668621" y="6454627"/>
            <a:ext cx="1512168" cy="43075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000" b="1" dirty="0" smtClean="0">
                <a:solidFill>
                  <a:srgbClr val="333333"/>
                </a:solidFill>
              </a:rPr>
              <a:t>NEC' 2015</a:t>
            </a:r>
            <a:endParaRPr lang="ru-RU" sz="2000" b="1" dirty="0" smtClean="0">
              <a:solidFill>
                <a:srgbClr val="333333"/>
              </a:solidFill>
            </a:endParaRPr>
          </a:p>
          <a:p>
            <a:pPr marL="0" indent="0">
              <a:buFont typeface="Arial" pitchFamily="34" charset="0"/>
              <a:buNone/>
            </a:pPr>
            <a:endParaRPr lang="ru-RU" dirty="0"/>
          </a:p>
        </p:txBody>
      </p:sp>
      <p:pic>
        <p:nvPicPr>
          <p:cNvPr id="6" name="star_detector_2.wmv">
            <a:hlinkClick r:id="" action="ppaction://media"/>
          </p:cNvPr>
          <p:cNvPicPr>
            <a:picLocks noChangeAspect="1"/>
          </p:cNvPicPr>
          <p:nvPr>
            <a:videoFile r:link="rId1"/>
            <p:extLst>
              <p:ext uri="{DAA4B4D4-6D71-4841-9C94-3DE7FCFB9230}">
                <p14:media xmlns:p14="http://schemas.microsoft.com/office/powerpoint/2010/main" xmlns="" r:link="rId3"/>
              </p:ext>
            </p:extLst>
          </p:nvPr>
        </p:nvPicPr>
        <p:blipFill>
          <a:blip r:embed="rId4" cstate="print"/>
          <a:stretch>
            <a:fillRect/>
          </a:stretch>
        </p:blipFill>
        <p:spPr>
          <a:xfrm>
            <a:off x="1371189" y="2786058"/>
            <a:ext cx="6401622" cy="3600913"/>
          </a:xfrm>
          <a:prstGeom prst="rect">
            <a:avLst/>
          </a:prstGeom>
        </p:spPr>
      </p:pic>
    </p:spTree>
    <p:extLst>
      <p:ext uri="{BB962C8B-B14F-4D97-AF65-F5344CB8AC3E}">
        <p14:creationId xmlns:p14="http://schemas.microsoft.com/office/powerpoint/2010/main" xmlns="" val="1549769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9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9512" y="827608"/>
            <a:ext cx="8856984" cy="1323439"/>
          </a:xfrm>
          <a:prstGeom prst="rect">
            <a:avLst/>
          </a:prstGeom>
          <a:noFill/>
        </p:spPr>
        <p:txBody>
          <a:bodyPr wrap="square" rtlCol="0">
            <a:spAutoFit/>
          </a:bodyPr>
          <a:lstStyle/>
          <a:p>
            <a:pPr algn="just">
              <a:spcBef>
                <a:spcPts val="600"/>
              </a:spcBef>
            </a:pPr>
            <a:r>
              <a:rPr lang="en-US" sz="2000" b="1" dirty="0">
                <a:solidFill>
                  <a:schemeClr val="tx1">
                    <a:lumMod val="65000"/>
                    <a:lumOff val="35000"/>
                  </a:schemeClr>
                </a:solidFill>
                <a:latin typeface="Arial" pitchFamily="34" charset="0"/>
                <a:cs typeface="Arial" pitchFamily="34" charset="0"/>
              </a:rPr>
              <a:t>Purpose: </a:t>
            </a:r>
            <a:r>
              <a:rPr lang="en-US" sz="2000" dirty="0">
                <a:solidFill>
                  <a:schemeClr val="tx1">
                    <a:lumMod val="65000"/>
                    <a:lumOff val="35000"/>
                  </a:schemeClr>
                </a:solidFill>
                <a:latin typeface="Arial" pitchFamily="34" charset="0"/>
                <a:cs typeface="Arial" pitchFamily="34" charset="0"/>
              </a:rPr>
              <a:t>students, future STAR shift members. Interactive information system of the STAR control room and the shift team. Includes the detailed description of the team member roles, duties, instructions, trainings and practical exercises; description about electronics and software.</a:t>
            </a:r>
            <a:endParaRPr lang="ru-RU" sz="2000" dirty="0">
              <a:solidFill>
                <a:schemeClr val="tx1">
                  <a:lumMod val="65000"/>
                  <a:lumOff val="35000"/>
                </a:schemeClr>
              </a:solidFill>
              <a:latin typeface="Arial" pitchFamily="34" charset="0"/>
              <a:cs typeface="Arial" pitchFamily="34" charset="0"/>
            </a:endParaRP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59632" y="2248820"/>
            <a:ext cx="7041889" cy="42092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TextBox 5"/>
          <p:cNvSpPr txBox="1"/>
          <p:nvPr/>
        </p:nvSpPr>
        <p:spPr>
          <a:xfrm>
            <a:off x="1691680" y="365943"/>
            <a:ext cx="5349861" cy="461665"/>
          </a:xfrm>
          <a:prstGeom prst="rect">
            <a:avLst/>
          </a:prstGeom>
          <a:noFill/>
        </p:spPr>
        <p:txBody>
          <a:bodyPr wrap="square" rtlCol="0">
            <a:spAutoFit/>
          </a:bodyPr>
          <a:lstStyle/>
          <a:p>
            <a:pPr algn="ctr"/>
            <a:r>
              <a:rPr lang="en-US" sz="2400" b="1" dirty="0">
                <a:solidFill>
                  <a:srgbClr val="FF0000"/>
                </a:solidFill>
                <a:cs typeface="Arial" pitchFamily="34" charset="0"/>
              </a:rPr>
              <a:t>Control Room </a:t>
            </a:r>
            <a:endParaRPr lang="ru-RU" sz="2400" b="1" dirty="0">
              <a:solidFill>
                <a:srgbClr val="FF0000"/>
              </a:solidFill>
              <a:cs typeface="Arial" pitchFamily="34" charset="0"/>
            </a:endParaRPr>
          </a:p>
        </p:txBody>
      </p:sp>
      <p:sp>
        <p:nvSpPr>
          <p:cNvPr id="11" name="Объект 2"/>
          <p:cNvSpPr txBox="1">
            <a:spLocks/>
          </p:cNvSpPr>
          <p:nvPr/>
        </p:nvSpPr>
        <p:spPr>
          <a:xfrm>
            <a:off x="7740352" y="6526635"/>
            <a:ext cx="1512168" cy="43075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000" b="1" dirty="0" smtClean="0">
                <a:solidFill>
                  <a:srgbClr val="333333"/>
                </a:solidFill>
              </a:rPr>
              <a:t>NEC' 2015</a:t>
            </a:r>
            <a:endParaRPr lang="ru-RU" sz="2000" b="1" dirty="0" smtClean="0">
              <a:solidFill>
                <a:srgbClr val="333333"/>
              </a:solidFill>
            </a:endParaRPr>
          </a:p>
          <a:p>
            <a:pPr marL="0" indent="0">
              <a:buFont typeface="Arial" pitchFamily="34" charset="0"/>
              <a:buNone/>
            </a:pPr>
            <a:endParaRPr lang="ru-RU" dirty="0"/>
          </a:p>
        </p:txBody>
      </p:sp>
    </p:spTree>
    <p:extLst>
      <p:ext uri="{BB962C8B-B14F-4D97-AF65-F5344CB8AC3E}">
        <p14:creationId xmlns:p14="http://schemas.microsoft.com/office/powerpoint/2010/main" xmlns="" val="35305939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897070" y="361797"/>
            <a:ext cx="5349861" cy="461665"/>
          </a:xfrm>
          <a:prstGeom prst="rect">
            <a:avLst/>
          </a:prstGeom>
          <a:noFill/>
        </p:spPr>
        <p:txBody>
          <a:bodyPr wrap="square" rtlCol="0">
            <a:spAutoFit/>
          </a:bodyPr>
          <a:lstStyle/>
          <a:p>
            <a:pPr algn="ctr"/>
            <a:r>
              <a:rPr lang="en-US" sz="2400" b="1" dirty="0">
                <a:solidFill>
                  <a:srgbClr val="FF0000"/>
                </a:solidFill>
                <a:cs typeface="Arial" pitchFamily="34" charset="0"/>
              </a:rPr>
              <a:t>Control Room </a:t>
            </a:r>
            <a:endParaRPr lang="ru-RU" sz="2400" b="1" dirty="0">
              <a:solidFill>
                <a:srgbClr val="FF0000"/>
              </a:solidFill>
              <a:cs typeface="Arial" pitchFamily="34" charset="0"/>
            </a:endParaRPr>
          </a:p>
        </p:txBody>
      </p:sp>
      <p:pic>
        <p:nvPicPr>
          <p:cNvPr id="5" name="star-timelapse_nosound.wmv">
            <a:hlinkClick r:id="" action="ppaction://media"/>
          </p:cNvPr>
          <p:cNvPicPr>
            <a:picLocks noChangeAspect="1"/>
          </p:cNvPicPr>
          <p:nvPr>
            <a:videoFile r:link="rId1"/>
            <p:extLst>
              <p:ext uri="{DAA4B4D4-6D71-4841-9C94-3DE7FCFB9230}">
                <p14:media xmlns:p14="http://schemas.microsoft.com/office/powerpoint/2010/main" xmlns="" r:link="rId3"/>
              </p:ext>
            </p:extLst>
          </p:nvPr>
        </p:nvPicPr>
        <p:blipFill>
          <a:blip r:embed="rId4" cstate="print"/>
          <a:stretch>
            <a:fillRect/>
          </a:stretch>
        </p:blipFill>
        <p:spPr>
          <a:xfrm>
            <a:off x="892954" y="1000108"/>
            <a:ext cx="7358092" cy="5518569"/>
          </a:xfrm>
          <a:prstGeom prst="rect">
            <a:avLst/>
          </a:prstGeom>
        </p:spPr>
      </p:pic>
    </p:spTree>
    <p:extLst>
      <p:ext uri="{BB962C8B-B14F-4D97-AF65-F5344CB8AC3E}">
        <p14:creationId xmlns:p14="http://schemas.microsoft.com/office/powerpoint/2010/main" xmlns="" val="2077681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99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46236" y="1124744"/>
            <a:ext cx="8039100" cy="52197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TextBox 4"/>
          <p:cNvSpPr txBox="1"/>
          <p:nvPr/>
        </p:nvSpPr>
        <p:spPr>
          <a:xfrm>
            <a:off x="1890855" y="530895"/>
            <a:ext cx="5349861" cy="430887"/>
          </a:xfrm>
          <a:prstGeom prst="rect">
            <a:avLst/>
          </a:prstGeom>
          <a:noFill/>
        </p:spPr>
        <p:txBody>
          <a:bodyPr wrap="square" rtlCol="0">
            <a:spAutoFit/>
          </a:bodyPr>
          <a:lstStyle/>
          <a:p>
            <a:pPr algn="ctr"/>
            <a:r>
              <a:rPr lang="en-US" sz="2200" b="1" dirty="0" smtClean="0">
                <a:solidFill>
                  <a:srgbClr val="FF0000"/>
                </a:solidFill>
                <a:latin typeface="Arial" pitchFamily="34" charset="0"/>
                <a:cs typeface="Arial" pitchFamily="34" charset="0"/>
              </a:rPr>
              <a:t>NSWW.org</a:t>
            </a:r>
            <a:endParaRPr lang="ru-RU" sz="2200" b="1" dirty="0">
              <a:solidFill>
                <a:srgbClr val="FF0000"/>
              </a:solidFill>
              <a:latin typeface="Arial" pitchFamily="34" charset="0"/>
              <a:cs typeface="Arial" pitchFamily="34" charset="0"/>
            </a:endParaRPr>
          </a:p>
        </p:txBody>
      </p:sp>
      <p:sp>
        <p:nvSpPr>
          <p:cNvPr id="10" name="Объект 2"/>
          <p:cNvSpPr txBox="1">
            <a:spLocks/>
          </p:cNvSpPr>
          <p:nvPr/>
        </p:nvSpPr>
        <p:spPr>
          <a:xfrm>
            <a:off x="7668344" y="6453336"/>
            <a:ext cx="1512168" cy="43075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000" b="1" dirty="0" smtClean="0">
                <a:solidFill>
                  <a:srgbClr val="333333"/>
                </a:solidFill>
              </a:rPr>
              <a:t>NEC' 2015</a:t>
            </a:r>
            <a:endParaRPr lang="ru-RU" sz="2000" b="1" dirty="0" smtClean="0">
              <a:solidFill>
                <a:srgbClr val="333333"/>
              </a:solidFill>
            </a:endParaRPr>
          </a:p>
          <a:p>
            <a:pPr marL="0" indent="0">
              <a:buFont typeface="Arial" pitchFamily="34" charset="0"/>
              <a:buNone/>
            </a:pPr>
            <a:endParaRPr lang="ru-RU" dirty="0"/>
          </a:p>
        </p:txBody>
      </p:sp>
    </p:spTree>
    <p:extLst>
      <p:ext uri="{BB962C8B-B14F-4D97-AF65-F5344CB8AC3E}">
        <p14:creationId xmlns:p14="http://schemas.microsoft.com/office/powerpoint/2010/main" xmlns="" val="9886887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055026" y="397552"/>
            <a:ext cx="7355160" cy="614973"/>
          </a:xfrm>
        </p:spPr>
        <p:txBody>
          <a:bodyPr>
            <a:normAutofit lnSpcReduction="10000"/>
          </a:bodyPr>
          <a:lstStyle/>
          <a:p>
            <a:pPr marL="0" indent="0" algn="ctr">
              <a:buNone/>
            </a:pPr>
            <a:r>
              <a:rPr lang="en-US" sz="3600" b="1" dirty="0" smtClean="0">
                <a:solidFill>
                  <a:srgbClr val="FF0000"/>
                </a:solidFill>
              </a:rPr>
              <a:t>Project Team</a:t>
            </a:r>
            <a:endParaRPr lang="ru-RU" sz="3600" dirty="0">
              <a:solidFill>
                <a:srgbClr val="FF0000"/>
              </a:solidFill>
            </a:endParaRPr>
          </a:p>
          <a:p>
            <a:pPr marL="0" indent="0">
              <a:buNone/>
            </a:pPr>
            <a:endParaRPr lang="ru-RU" dirty="0"/>
          </a:p>
        </p:txBody>
      </p:sp>
      <p:sp>
        <p:nvSpPr>
          <p:cNvPr id="10" name="Объект 2"/>
          <p:cNvSpPr txBox="1">
            <a:spLocks/>
          </p:cNvSpPr>
          <p:nvPr/>
        </p:nvSpPr>
        <p:spPr>
          <a:xfrm>
            <a:off x="144016" y="1530233"/>
            <a:ext cx="8820472" cy="511352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2400" i="1" dirty="0"/>
              <a:t>Victoria Belaga</a:t>
            </a:r>
            <a:r>
              <a:rPr lang="en-US" sz="2400" i="1" baseline="30000" dirty="0"/>
              <a:t>1,5</a:t>
            </a:r>
            <a:r>
              <a:rPr lang="en-US" sz="2400" i="1" dirty="0"/>
              <a:t>, </a:t>
            </a:r>
            <a:r>
              <a:rPr lang="en-US" sz="2400" i="1" dirty="0" err="1"/>
              <a:t>Eugeny</a:t>
            </a:r>
            <a:r>
              <a:rPr lang="en-US" sz="2400" i="1" dirty="0"/>
              <a:t> Dolgii</a:t>
            </a:r>
            <a:r>
              <a:rPr lang="en-US" sz="2400" i="1" baseline="30000" dirty="0"/>
              <a:t>1</a:t>
            </a:r>
            <a:r>
              <a:rPr lang="en-US" sz="2400" i="1" dirty="0"/>
              <a:t>,</a:t>
            </a:r>
            <a:r>
              <a:rPr lang="en-US" sz="2400" i="1" baseline="30000" dirty="0"/>
              <a:t> </a:t>
            </a:r>
            <a:r>
              <a:rPr lang="en-US" sz="2400" i="1" dirty="0"/>
              <a:t> Armen Kechechyan</a:t>
            </a:r>
            <a:r>
              <a:rPr lang="en-US" sz="2400" i="1" baseline="30000" dirty="0"/>
              <a:t>1</a:t>
            </a:r>
            <a:r>
              <a:rPr lang="en-US" sz="2400" i="1" dirty="0"/>
              <a:t>, </a:t>
            </a:r>
            <a:r>
              <a:rPr lang="en-US" sz="2400" i="1" dirty="0" err="1"/>
              <a:t>Ksenia</a:t>
            </a:r>
            <a:r>
              <a:rPr lang="en-US" sz="2400" i="1" dirty="0"/>
              <a:t> Klygina</a:t>
            </a:r>
            <a:r>
              <a:rPr lang="en-US" sz="2400" i="1" baseline="30000" dirty="0"/>
              <a:t>1</a:t>
            </a:r>
            <a:r>
              <a:rPr lang="en-US" sz="2400" i="1" dirty="0"/>
              <a:t> , </a:t>
            </a:r>
            <a:r>
              <a:rPr lang="en-GB" sz="2400" i="1" dirty="0"/>
              <a:t>Pavel Kochnev</a:t>
            </a:r>
            <a:r>
              <a:rPr lang="en-GB" sz="2400" i="1" baseline="30000" dirty="0"/>
              <a:t>1,5 </a:t>
            </a:r>
            <a:r>
              <a:rPr lang="en-GB" sz="2400" i="1" dirty="0"/>
              <a:t>, </a:t>
            </a:r>
            <a:r>
              <a:rPr lang="en-GB" sz="2400" i="1" baseline="30000" dirty="0"/>
              <a:t> </a:t>
            </a:r>
            <a:r>
              <a:rPr lang="en-US" sz="2400" i="1" dirty="0"/>
              <a:t>Anna Komarova</a:t>
            </a:r>
            <a:r>
              <a:rPr lang="en-US" sz="2400" i="1" baseline="30000" dirty="0"/>
              <a:t>2,3</a:t>
            </a:r>
            <a:r>
              <a:rPr lang="en-US" sz="2400" i="1" dirty="0"/>
              <a:t>, </a:t>
            </a:r>
            <a:r>
              <a:rPr lang="en-GB" sz="2400" i="1" dirty="0"/>
              <a:t>Noel Mkaza</a:t>
            </a:r>
            <a:r>
              <a:rPr lang="en-GB" sz="2400" i="1" baseline="30000" dirty="0"/>
              <a:t>4</a:t>
            </a:r>
            <a:r>
              <a:rPr lang="en-US" sz="2400" i="1" dirty="0"/>
              <a:t>, </a:t>
            </a:r>
            <a:r>
              <a:rPr lang="en-US" sz="2400" i="1" dirty="0" err="1"/>
              <a:t>Yury</a:t>
            </a:r>
            <a:r>
              <a:rPr lang="en-US" sz="2400" i="1" dirty="0"/>
              <a:t> Panebrattsev</a:t>
            </a:r>
            <a:r>
              <a:rPr lang="en-US" sz="2400" i="1" baseline="30000" dirty="0"/>
              <a:t>1,3</a:t>
            </a:r>
            <a:r>
              <a:rPr lang="en-US" sz="2400" i="1" dirty="0"/>
              <a:t>, </a:t>
            </a:r>
            <a:r>
              <a:rPr lang="en-GB" sz="2400" i="1" dirty="0" err="1"/>
              <a:t>Ljudmila</a:t>
            </a:r>
            <a:r>
              <a:rPr lang="en-GB" sz="2400" i="1" dirty="0"/>
              <a:t> Platonova</a:t>
            </a:r>
            <a:r>
              <a:rPr lang="en-GB" sz="2400" i="1" baseline="30000" dirty="0"/>
              <a:t>1</a:t>
            </a:r>
            <a:r>
              <a:rPr lang="en-US" sz="2400" i="1" dirty="0"/>
              <a:t>, Dennis Sadovsky,</a:t>
            </a:r>
            <a:r>
              <a:rPr lang="en-US" sz="2400" i="1" baseline="30000" dirty="0"/>
              <a:t>2,3</a:t>
            </a:r>
            <a:r>
              <a:rPr lang="en-US" sz="2400" i="1" dirty="0"/>
              <a:t>, Nikita </a:t>
            </a:r>
            <a:r>
              <a:rPr lang="en-US" sz="2400" i="1" dirty="0" smtClean="0"/>
              <a:t>Sidorov</a:t>
            </a:r>
            <a:r>
              <a:rPr lang="en-US" sz="2400" i="1" baseline="30000" dirty="0" smtClean="0"/>
              <a:t>1,3</a:t>
            </a:r>
            <a:r>
              <a:rPr lang="en-US" sz="2400" i="1" dirty="0" smtClean="0"/>
              <a:t>, Elena Vesna</a:t>
            </a:r>
            <a:r>
              <a:rPr lang="en-US" sz="2400" i="1" baseline="30000" dirty="0"/>
              <a:t>3</a:t>
            </a:r>
            <a:endParaRPr lang="ru-RU" sz="2400" dirty="0"/>
          </a:p>
          <a:p>
            <a:pPr marL="0" indent="0" algn="just">
              <a:buNone/>
            </a:pPr>
            <a:r>
              <a:rPr lang="en-US" sz="2400" i="1" dirty="0"/>
              <a:t> </a:t>
            </a:r>
            <a:endParaRPr lang="ru-RU" sz="2400" dirty="0"/>
          </a:p>
          <a:p>
            <a:pPr marL="0" indent="0" algn="just">
              <a:buNone/>
            </a:pPr>
            <a:r>
              <a:rPr lang="en-US" sz="2000" i="1" baseline="30000" dirty="0"/>
              <a:t>1 </a:t>
            </a:r>
            <a:r>
              <a:rPr lang="en-US" sz="2000" i="1" dirty="0"/>
              <a:t>JINR, Joliot-Curie 6, 141980 </a:t>
            </a:r>
            <a:r>
              <a:rPr lang="en-US" sz="2000" i="1" dirty="0" err="1"/>
              <a:t>Dubna</a:t>
            </a:r>
            <a:r>
              <a:rPr lang="en-US" sz="2000" i="1" dirty="0"/>
              <a:t>, Moscow region, Russia</a:t>
            </a:r>
            <a:endParaRPr lang="ru-RU" sz="2000" dirty="0"/>
          </a:p>
          <a:p>
            <a:pPr marL="0" indent="0" algn="just">
              <a:buNone/>
            </a:pPr>
            <a:r>
              <a:rPr lang="en-US" sz="2000" i="1" baseline="30000" dirty="0"/>
              <a:t>2</a:t>
            </a:r>
            <a:r>
              <a:rPr lang="en-US" sz="2000" i="1" dirty="0"/>
              <a:t> </a:t>
            </a:r>
            <a:r>
              <a:rPr lang="en-US" sz="2000" i="1" dirty="0" err="1"/>
              <a:t>InterGraphics</a:t>
            </a:r>
            <a:r>
              <a:rPr lang="en-US" sz="2000" i="1" dirty="0"/>
              <a:t> LLC, </a:t>
            </a:r>
            <a:r>
              <a:rPr lang="en-US" sz="2000" i="1" dirty="0" err="1"/>
              <a:t>Programmistov</a:t>
            </a:r>
            <a:r>
              <a:rPr lang="en-US" sz="2000" i="1" dirty="0"/>
              <a:t> str. 4, 141980 </a:t>
            </a:r>
            <a:r>
              <a:rPr lang="en-US" sz="2000" i="1" dirty="0" err="1"/>
              <a:t>Dubna</a:t>
            </a:r>
            <a:r>
              <a:rPr lang="en-US" sz="2000" i="1" dirty="0"/>
              <a:t>, Moscow region, Russia</a:t>
            </a:r>
            <a:endParaRPr lang="ru-RU" sz="2000" dirty="0"/>
          </a:p>
          <a:p>
            <a:pPr marL="0" indent="0" algn="just">
              <a:buNone/>
            </a:pPr>
            <a:r>
              <a:rPr lang="en-GB" sz="2000" i="1" baseline="30000" dirty="0"/>
              <a:t>3 </a:t>
            </a:r>
            <a:r>
              <a:rPr lang="en-US" sz="2000" i="1" dirty="0"/>
              <a:t>National Nuclear Research University MEPHI, 115409, Moscow, Russia</a:t>
            </a:r>
            <a:endParaRPr lang="ru-RU" sz="2000" dirty="0"/>
          </a:p>
          <a:p>
            <a:pPr marL="0" indent="0" algn="just">
              <a:buNone/>
            </a:pPr>
            <a:r>
              <a:rPr lang="en-GB" sz="2000" i="1" baseline="30000" dirty="0"/>
              <a:t>4</a:t>
            </a:r>
            <a:r>
              <a:rPr lang="en-GB" sz="2000" i="1" dirty="0"/>
              <a:t> Stellenbosch University, Stellenbosch 7600, South Africa</a:t>
            </a:r>
            <a:endParaRPr lang="ru-RU" sz="2000" dirty="0"/>
          </a:p>
          <a:p>
            <a:pPr marL="0" indent="0" algn="just">
              <a:buNone/>
            </a:pPr>
            <a:r>
              <a:rPr lang="en-US" sz="2000" i="1" baseline="30000" dirty="0"/>
              <a:t>5</a:t>
            </a:r>
            <a:r>
              <a:rPr lang="en-US" sz="2000" i="1" dirty="0"/>
              <a:t> </a:t>
            </a:r>
            <a:r>
              <a:rPr lang="en-GB" sz="2000" i="1" dirty="0" err="1"/>
              <a:t>Dubna</a:t>
            </a:r>
            <a:r>
              <a:rPr lang="en-GB" sz="2000" i="1" dirty="0"/>
              <a:t> University</a:t>
            </a:r>
            <a:r>
              <a:rPr lang="en-US" sz="2000" i="1" dirty="0"/>
              <a:t>, 141980</a:t>
            </a:r>
            <a:r>
              <a:rPr lang="en-US" sz="2000" dirty="0"/>
              <a:t> </a:t>
            </a:r>
            <a:r>
              <a:rPr lang="en-GB" sz="2000" i="1" dirty="0" err="1"/>
              <a:t>Dubna</a:t>
            </a:r>
            <a:r>
              <a:rPr lang="en-GB" sz="2000" i="1" dirty="0"/>
              <a:t>, Moscow region, Russia</a:t>
            </a:r>
            <a:endParaRPr lang="ru-RU" sz="2000" dirty="0"/>
          </a:p>
          <a:p>
            <a:pPr marL="0" indent="0" algn="just">
              <a:buNone/>
            </a:pPr>
            <a:endParaRPr lang="ru-RU" sz="2000" dirty="0" smtClean="0"/>
          </a:p>
          <a:p>
            <a:pPr algn="just"/>
            <a:endParaRPr lang="ru-RU" dirty="0"/>
          </a:p>
        </p:txBody>
      </p:sp>
      <p:sp>
        <p:nvSpPr>
          <p:cNvPr id="15" name="Объект 2"/>
          <p:cNvSpPr txBox="1">
            <a:spLocks/>
          </p:cNvSpPr>
          <p:nvPr/>
        </p:nvSpPr>
        <p:spPr>
          <a:xfrm>
            <a:off x="7668621" y="6324277"/>
            <a:ext cx="1512168" cy="43075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000" b="1" dirty="0" smtClean="0">
                <a:solidFill>
                  <a:srgbClr val="333333"/>
                </a:solidFill>
              </a:rPr>
              <a:t>NEC' 2015</a:t>
            </a:r>
            <a:endParaRPr lang="ru-RU" sz="2000" b="1" dirty="0" smtClean="0">
              <a:solidFill>
                <a:srgbClr val="333333"/>
              </a:solidFill>
            </a:endParaRPr>
          </a:p>
          <a:p>
            <a:pPr marL="0" indent="0">
              <a:buFont typeface="Arial" pitchFamily="34" charset="0"/>
              <a:buNone/>
            </a:pPr>
            <a:endParaRPr lang="ru-RU" dirty="0"/>
          </a:p>
        </p:txBody>
      </p:sp>
    </p:spTree>
    <p:extLst>
      <p:ext uri="{BB962C8B-B14F-4D97-AF65-F5344CB8AC3E}">
        <p14:creationId xmlns:p14="http://schemas.microsoft.com/office/powerpoint/2010/main" xmlns="" val="1808825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477087" y="505848"/>
            <a:ext cx="6353553" cy="861774"/>
          </a:xfrm>
          <a:prstGeom prst="rect">
            <a:avLst/>
          </a:prstGeom>
          <a:noFill/>
        </p:spPr>
        <p:txBody>
          <a:bodyPr wrap="square" rtlCol="0">
            <a:spAutoFit/>
          </a:bodyPr>
          <a:lstStyle/>
          <a:p>
            <a:pPr algn="ctr"/>
            <a:r>
              <a:rPr lang="en-US" sz="2800" b="1" dirty="0" smtClean="0">
                <a:solidFill>
                  <a:srgbClr val="FF0000"/>
                </a:solidFill>
                <a:cs typeface="Arial" pitchFamily="34" charset="0"/>
              </a:rPr>
              <a:t>Joint Institute for Nuclear Research</a:t>
            </a:r>
          </a:p>
          <a:p>
            <a:pPr algn="ctr"/>
            <a:r>
              <a:rPr lang="en-US" sz="2200" b="1" dirty="0" smtClean="0">
                <a:solidFill>
                  <a:srgbClr val="FF0000"/>
                </a:solidFill>
                <a:cs typeface="Arial" pitchFamily="34" charset="0"/>
              </a:rPr>
              <a:t>Basic Physical Facilities </a:t>
            </a:r>
            <a:endParaRPr lang="ru-RU" sz="2200" b="1" dirty="0">
              <a:solidFill>
                <a:srgbClr val="FF0000"/>
              </a:solidFill>
              <a:cs typeface="Arial" pitchFamily="34" charset="0"/>
            </a:endParaRPr>
          </a:p>
        </p:txBody>
      </p:sp>
      <p:pic>
        <p:nvPicPr>
          <p:cNvPr id="2" name="Рисунок 1"/>
          <p:cNvPicPr>
            <a:picLocks noChangeAspect="1"/>
          </p:cNvPicPr>
          <p:nvPr/>
        </p:nvPicPr>
        <p:blipFill>
          <a:blip r:embed="rId2" cstate="print"/>
          <a:stretch>
            <a:fillRect/>
          </a:stretch>
        </p:blipFill>
        <p:spPr>
          <a:xfrm>
            <a:off x="179512" y="1916832"/>
            <a:ext cx="8736324" cy="4307874"/>
          </a:xfrm>
          <a:prstGeom prst="rect">
            <a:avLst/>
          </a:prstGeom>
          <a:ln>
            <a:noFill/>
          </a:ln>
          <a:effectLst>
            <a:outerShdw blurRad="292100" dist="139700" dir="2700000" algn="tl" rotWithShape="0">
              <a:srgbClr val="333333">
                <a:alpha val="65000"/>
              </a:srgbClr>
            </a:outerShdw>
          </a:effectLst>
        </p:spPr>
      </p:pic>
      <p:sp>
        <p:nvSpPr>
          <p:cNvPr id="10" name="Объект 2"/>
          <p:cNvSpPr txBox="1">
            <a:spLocks/>
          </p:cNvSpPr>
          <p:nvPr/>
        </p:nvSpPr>
        <p:spPr>
          <a:xfrm>
            <a:off x="7668621" y="6324277"/>
            <a:ext cx="1512168" cy="43075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000" b="1" dirty="0" smtClean="0">
                <a:solidFill>
                  <a:srgbClr val="333333"/>
                </a:solidFill>
              </a:rPr>
              <a:t>NEC' 2015</a:t>
            </a:r>
            <a:endParaRPr lang="ru-RU" sz="2000" b="1" dirty="0" smtClean="0">
              <a:solidFill>
                <a:srgbClr val="333333"/>
              </a:solidFill>
            </a:endParaRPr>
          </a:p>
          <a:p>
            <a:pPr marL="0" indent="0">
              <a:buFont typeface="Arial" pitchFamily="34" charset="0"/>
              <a:buNone/>
            </a:pPr>
            <a:endParaRPr lang="ru-RU" dirty="0"/>
          </a:p>
        </p:txBody>
      </p:sp>
      <p:pic>
        <p:nvPicPr>
          <p:cNvPr id="4099" name="Picture 3" descr="C:\Users\Администратор\AppData\Roaming\Skype\victoria_dubna\media_messaging\media_cache\^149E024A922C97F4EB22A90840F054F4300A0E6162A3D42267^pimgpsh_fullsize_distr.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9512" y="437314"/>
            <a:ext cx="1368152" cy="134742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56323000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90855" y="530895"/>
            <a:ext cx="5349861" cy="769441"/>
          </a:xfrm>
          <a:prstGeom prst="rect">
            <a:avLst/>
          </a:prstGeom>
          <a:noFill/>
        </p:spPr>
        <p:txBody>
          <a:bodyPr wrap="square" rtlCol="0">
            <a:spAutoFit/>
          </a:bodyPr>
          <a:lstStyle/>
          <a:p>
            <a:pPr algn="ctr"/>
            <a:r>
              <a:rPr lang="en-US" sz="2200" b="1" dirty="0" smtClean="0">
                <a:solidFill>
                  <a:srgbClr val="FF0000"/>
                </a:solidFill>
                <a:cs typeface="Arial" pitchFamily="34" charset="0"/>
              </a:rPr>
              <a:t>Frank Laboratory of Neutron Physics</a:t>
            </a:r>
          </a:p>
          <a:p>
            <a:pPr algn="ctr"/>
            <a:r>
              <a:rPr lang="en-US" sz="2200" b="1" dirty="0" smtClean="0">
                <a:solidFill>
                  <a:srgbClr val="FF0000"/>
                </a:solidFill>
                <a:cs typeface="Arial" pitchFamily="34" charset="0"/>
              </a:rPr>
              <a:t>JINR</a:t>
            </a:r>
            <a:endParaRPr lang="ru-RU" sz="2200" b="1" dirty="0">
              <a:solidFill>
                <a:srgbClr val="FF0000"/>
              </a:solidFill>
              <a:cs typeface="Arial" pitchFamily="34" charset="0"/>
            </a:endParaRPr>
          </a:p>
        </p:txBody>
      </p:sp>
      <p:pic>
        <p:nvPicPr>
          <p:cNvPr id="1026" name="Picture 2" descr="C:\Users\ADCC~1\AppData\Local\Temp\SNAGHTML12baab8.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91" y="1568261"/>
            <a:ext cx="8964987" cy="45556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
        <p:nvSpPr>
          <p:cNvPr id="10" name="Объект 2"/>
          <p:cNvSpPr txBox="1">
            <a:spLocks/>
          </p:cNvSpPr>
          <p:nvPr/>
        </p:nvSpPr>
        <p:spPr>
          <a:xfrm>
            <a:off x="7668621" y="6382619"/>
            <a:ext cx="1512168" cy="43075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000" b="1" dirty="0" smtClean="0">
                <a:solidFill>
                  <a:srgbClr val="333333"/>
                </a:solidFill>
              </a:rPr>
              <a:t>NEC' 2015</a:t>
            </a:r>
            <a:endParaRPr lang="ru-RU" sz="2000" b="1" dirty="0" smtClean="0">
              <a:solidFill>
                <a:srgbClr val="333333"/>
              </a:solidFill>
            </a:endParaRPr>
          </a:p>
          <a:p>
            <a:pPr marL="0" indent="0">
              <a:buFont typeface="Arial" pitchFamily="34" charset="0"/>
              <a:buNone/>
            </a:pPr>
            <a:endParaRPr lang="ru-RU" dirty="0"/>
          </a:p>
        </p:txBody>
      </p:sp>
    </p:spTree>
    <p:extLst>
      <p:ext uri="{BB962C8B-B14F-4D97-AF65-F5344CB8AC3E}">
        <p14:creationId xmlns:p14="http://schemas.microsoft.com/office/powerpoint/2010/main" xmlns="" val="27486600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95637" y="530895"/>
            <a:ext cx="6552727" cy="430887"/>
          </a:xfrm>
          <a:prstGeom prst="rect">
            <a:avLst/>
          </a:prstGeom>
          <a:noFill/>
        </p:spPr>
        <p:txBody>
          <a:bodyPr wrap="square" rtlCol="0">
            <a:spAutoFit/>
          </a:bodyPr>
          <a:lstStyle/>
          <a:p>
            <a:pPr algn="ctr"/>
            <a:r>
              <a:rPr lang="en-US" sz="2200" b="1" dirty="0" err="1" smtClean="0">
                <a:solidFill>
                  <a:srgbClr val="FF0000"/>
                </a:solidFill>
                <a:cs typeface="Arial" pitchFamily="34" charset="0"/>
              </a:rPr>
              <a:t>Veksler</a:t>
            </a:r>
            <a:r>
              <a:rPr lang="en-US" sz="2200" b="1" dirty="0" smtClean="0">
                <a:solidFill>
                  <a:srgbClr val="FF0000"/>
                </a:solidFill>
                <a:cs typeface="Arial" pitchFamily="34" charset="0"/>
              </a:rPr>
              <a:t> and </a:t>
            </a:r>
            <a:r>
              <a:rPr lang="en-US" sz="2200" b="1" dirty="0" err="1" smtClean="0">
                <a:solidFill>
                  <a:srgbClr val="FF0000"/>
                </a:solidFill>
                <a:cs typeface="Arial" pitchFamily="34" charset="0"/>
              </a:rPr>
              <a:t>Baldin</a:t>
            </a:r>
            <a:r>
              <a:rPr lang="en-US" sz="2200" b="1" dirty="0" smtClean="0">
                <a:solidFill>
                  <a:srgbClr val="FF0000"/>
                </a:solidFill>
                <a:cs typeface="Arial" pitchFamily="34" charset="0"/>
              </a:rPr>
              <a:t> Laboratory of High Energy, JINR</a:t>
            </a:r>
            <a:endParaRPr lang="ru-RU" sz="2200" b="1" dirty="0">
              <a:solidFill>
                <a:srgbClr val="FF0000"/>
              </a:solidFill>
              <a:cs typeface="Arial" pitchFamily="34" charset="0"/>
            </a:endParaRPr>
          </a:p>
        </p:txBody>
      </p:sp>
      <p:sp>
        <p:nvSpPr>
          <p:cNvPr id="10" name="Объект 2"/>
          <p:cNvSpPr txBox="1">
            <a:spLocks/>
          </p:cNvSpPr>
          <p:nvPr/>
        </p:nvSpPr>
        <p:spPr>
          <a:xfrm>
            <a:off x="7668621" y="6324277"/>
            <a:ext cx="1512168" cy="43075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000" b="1" dirty="0" smtClean="0">
                <a:solidFill>
                  <a:srgbClr val="333333"/>
                </a:solidFill>
              </a:rPr>
              <a:t>NEC' 2015</a:t>
            </a:r>
            <a:endParaRPr lang="ru-RU" sz="2000" b="1" dirty="0" smtClean="0">
              <a:solidFill>
                <a:srgbClr val="333333"/>
              </a:solidFill>
            </a:endParaRPr>
          </a:p>
          <a:p>
            <a:pPr marL="0" indent="0">
              <a:buFont typeface="Arial" pitchFamily="34" charset="0"/>
              <a:buNone/>
            </a:pPr>
            <a:endParaRPr lang="ru-RU" dirty="0"/>
          </a:p>
        </p:txBody>
      </p:sp>
      <p:pic>
        <p:nvPicPr>
          <p:cNvPr id="6" name="nica_presentation.wmv">
            <a:hlinkClick r:id="" action="ppaction://media"/>
          </p:cNvPr>
          <p:cNvPicPr>
            <a:picLocks noChangeAspect="1"/>
          </p:cNvPicPr>
          <p:nvPr>
            <a:videoFile r:link="rId1"/>
            <p:extLst>
              <p:ext uri="{DAA4B4D4-6D71-4841-9C94-3DE7FCFB9230}">
                <p14:media xmlns:p14="http://schemas.microsoft.com/office/powerpoint/2010/main" xmlns="" r:link="rId3"/>
              </p:ext>
            </p:extLst>
          </p:nvPr>
        </p:nvPicPr>
        <p:blipFill>
          <a:blip r:embed="rId4" cstate="print"/>
          <a:stretch>
            <a:fillRect/>
          </a:stretch>
        </p:blipFill>
        <p:spPr>
          <a:xfrm>
            <a:off x="458373" y="1500174"/>
            <a:ext cx="8227255" cy="4627831"/>
          </a:xfrm>
          <a:prstGeom prst="rect">
            <a:avLst/>
          </a:prstGeom>
        </p:spPr>
      </p:pic>
    </p:spTree>
    <p:extLst>
      <p:ext uri="{BB962C8B-B14F-4D97-AF65-F5344CB8AC3E}">
        <p14:creationId xmlns:p14="http://schemas.microsoft.com/office/powerpoint/2010/main" xmlns="" val="3227292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69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87624" y="530895"/>
            <a:ext cx="6912767" cy="769441"/>
          </a:xfrm>
          <a:prstGeom prst="rect">
            <a:avLst/>
          </a:prstGeom>
          <a:noFill/>
        </p:spPr>
        <p:txBody>
          <a:bodyPr wrap="square" rtlCol="0">
            <a:spAutoFit/>
          </a:bodyPr>
          <a:lstStyle/>
          <a:p>
            <a:pPr algn="ctr"/>
            <a:r>
              <a:rPr lang="en-US" sz="2200" b="1" dirty="0" err="1" smtClean="0">
                <a:solidFill>
                  <a:srgbClr val="FF0000"/>
                </a:solidFill>
                <a:cs typeface="Arial" pitchFamily="34" charset="0"/>
              </a:rPr>
              <a:t>Veksler</a:t>
            </a:r>
            <a:r>
              <a:rPr lang="en-US" sz="2200" b="1" dirty="0" smtClean="0">
                <a:solidFill>
                  <a:srgbClr val="FF0000"/>
                </a:solidFill>
                <a:cs typeface="Arial" pitchFamily="34" charset="0"/>
              </a:rPr>
              <a:t> and </a:t>
            </a:r>
            <a:r>
              <a:rPr lang="en-US" sz="2200" b="1" dirty="0" err="1" smtClean="0">
                <a:solidFill>
                  <a:srgbClr val="FF0000"/>
                </a:solidFill>
                <a:cs typeface="Arial" pitchFamily="34" charset="0"/>
              </a:rPr>
              <a:t>Baldin</a:t>
            </a:r>
            <a:r>
              <a:rPr lang="en-US" sz="2200" b="1" dirty="0" smtClean="0">
                <a:solidFill>
                  <a:srgbClr val="FF0000"/>
                </a:solidFill>
                <a:cs typeface="Arial" pitchFamily="34" charset="0"/>
              </a:rPr>
              <a:t> Laboratory of High Energy, JINR</a:t>
            </a:r>
            <a:endParaRPr lang="ru-RU" sz="2200" b="1" dirty="0">
              <a:solidFill>
                <a:srgbClr val="FF0000"/>
              </a:solidFill>
              <a:cs typeface="Arial" pitchFamily="34" charset="0"/>
            </a:endParaRPr>
          </a:p>
        </p:txBody>
      </p:sp>
      <p:pic>
        <p:nvPicPr>
          <p:cNvPr id="3" name="Рисунок 2"/>
          <p:cNvPicPr>
            <a:picLocks noChangeAspect="1"/>
          </p:cNvPicPr>
          <p:nvPr/>
        </p:nvPicPr>
        <p:blipFill>
          <a:blip r:embed="rId2" cstate="print"/>
          <a:stretch>
            <a:fillRect/>
          </a:stretch>
        </p:blipFill>
        <p:spPr>
          <a:xfrm>
            <a:off x="187099" y="1643759"/>
            <a:ext cx="8769801" cy="4305521"/>
          </a:xfrm>
          <a:prstGeom prst="rect">
            <a:avLst/>
          </a:prstGeom>
          <a:ln>
            <a:noFill/>
          </a:ln>
          <a:effectLst>
            <a:outerShdw blurRad="292100" dist="139700" dir="2700000" algn="tl" rotWithShape="0">
              <a:srgbClr val="333333">
                <a:alpha val="65000"/>
              </a:srgbClr>
            </a:outerShdw>
          </a:effectLst>
        </p:spPr>
      </p:pic>
      <p:sp>
        <p:nvSpPr>
          <p:cNvPr id="10" name="Объект 2"/>
          <p:cNvSpPr txBox="1">
            <a:spLocks/>
          </p:cNvSpPr>
          <p:nvPr/>
        </p:nvSpPr>
        <p:spPr>
          <a:xfrm>
            <a:off x="7668621" y="6324277"/>
            <a:ext cx="1512168" cy="43075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000" b="1" dirty="0" smtClean="0">
                <a:solidFill>
                  <a:srgbClr val="333333"/>
                </a:solidFill>
              </a:rPr>
              <a:t>NEC' 2015</a:t>
            </a:r>
            <a:endParaRPr lang="ru-RU" sz="2000" b="1" dirty="0" smtClean="0">
              <a:solidFill>
                <a:srgbClr val="333333"/>
              </a:solidFill>
            </a:endParaRPr>
          </a:p>
          <a:p>
            <a:pPr marL="0" indent="0">
              <a:buFont typeface="Arial" pitchFamily="34" charset="0"/>
              <a:buNone/>
            </a:pPr>
            <a:endParaRPr lang="ru-RU" dirty="0"/>
          </a:p>
        </p:txBody>
      </p:sp>
    </p:spTree>
    <p:extLst>
      <p:ext uri="{BB962C8B-B14F-4D97-AF65-F5344CB8AC3E}">
        <p14:creationId xmlns:p14="http://schemas.microsoft.com/office/powerpoint/2010/main" xmlns="" val="27906324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83568" y="1238376"/>
            <a:ext cx="8047037" cy="52435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TextBox 4"/>
          <p:cNvSpPr txBox="1"/>
          <p:nvPr/>
        </p:nvSpPr>
        <p:spPr>
          <a:xfrm>
            <a:off x="2032155" y="690843"/>
            <a:ext cx="5349861" cy="430887"/>
          </a:xfrm>
          <a:prstGeom prst="rect">
            <a:avLst/>
          </a:prstGeom>
          <a:noFill/>
        </p:spPr>
        <p:txBody>
          <a:bodyPr wrap="square" rtlCol="0">
            <a:spAutoFit/>
          </a:bodyPr>
          <a:lstStyle/>
          <a:p>
            <a:pPr algn="ctr"/>
            <a:r>
              <a:rPr lang="en-US" sz="2200" b="1" dirty="0" smtClean="0">
                <a:solidFill>
                  <a:srgbClr val="FF0000"/>
                </a:solidFill>
                <a:latin typeface="Arial" pitchFamily="34" charset="0"/>
                <a:cs typeface="Arial" pitchFamily="34" charset="0"/>
              </a:rPr>
              <a:t>Board</a:t>
            </a:r>
            <a:endParaRPr lang="ru-RU" sz="2200" b="1" dirty="0">
              <a:solidFill>
                <a:srgbClr val="FF0000"/>
              </a:solidFill>
              <a:latin typeface="Arial" pitchFamily="34" charset="0"/>
              <a:cs typeface="Arial" pitchFamily="34" charset="0"/>
            </a:endParaRPr>
          </a:p>
        </p:txBody>
      </p:sp>
      <p:sp>
        <p:nvSpPr>
          <p:cNvPr id="10" name="Объект 2"/>
          <p:cNvSpPr txBox="1">
            <a:spLocks/>
          </p:cNvSpPr>
          <p:nvPr/>
        </p:nvSpPr>
        <p:spPr>
          <a:xfrm>
            <a:off x="7668621" y="6481889"/>
            <a:ext cx="1512168" cy="43075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000" b="1" dirty="0" smtClean="0">
                <a:solidFill>
                  <a:srgbClr val="333333"/>
                </a:solidFill>
              </a:rPr>
              <a:t>NEC' 2015</a:t>
            </a:r>
            <a:endParaRPr lang="ru-RU" sz="2000" b="1" dirty="0" smtClean="0">
              <a:solidFill>
                <a:srgbClr val="333333"/>
              </a:solidFill>
            </a:endParaRPr>
          </a:p>
          <a:p>
            <a:pPr marL="0" indent="0">
              <a:buFont typeface="Arial" pitchFamily="34" charset="0"/>
              <a:buNone/>
            </a:pPr>
            <a:endParaRPr lang="ru-RU" dirty="0"/>
          </a:p>
        </p:txBody>
      </p:sp>
    </p:spTree>
    <p:extLst>
      <p:ext uri="{BB962C8B-B14F-4D97-AF65-F5344CB8AC3E}">
        <p14:creationId xmlns:p14="http://schemas.microsoft.com/office/powerpoint/2010/main" xmlns="" val="17301271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9552" y="1628800"/>
            <a:ext cx="7821259" cy="9938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4"/>
          <p:cNvSpPr txBox="1"/>
          <p:nvPr/>
        </p:nvSpPr>
        <p:spPr>
          <a:xfrm>
            <a:off x="1886435" y="3398465"/>
            <a:ext cx="5349861" cy="461665"/>
          </a:xfrm>
          <a:prstGeom prst="rect">
            <a:avLst/>
          </a:prstGeom>
          <a:noFill/>
        </p:spPr>
        <p:txBody>
          <a:bodyPr wrap="square" rtlCol="0">
            <a:spAutoFit/>
          </a:bodyPr>
          <a:lstStyle/>
          <a:p>
            <a:pPr algn="ctr"/>
            <a:r>
              <a:rPr lang="en-US" sz="2400" b="1" dirty="0" smtClean="0">
                <a:solidFill>
                  <a:srgbClr val="FF0000"/>
                </a:solidFill>
                <a:latin typeface="Arial" pitchFamily="34" charset="0"/>
                <a:cs typeface="Arial" pitchFamily="34" charset="0"/>
              </a:rPr>
              <a:t>http://NSWW.org</a:t>
            </a:r>
            <a:endParaRPr lang="ru-RU" sz="2400" b="1" dirty="0">
              <a:solidFill>
                <a:srgbClr val="FF0000"/>
              </a:solidFill>
              <a:latin typeface="Arial" pitchFamily="34" charset="0"/>
              <a:cs typeface="Arial" pitchFamily="34" charset="0"/>
            </a:endParaRPr>
          </a:p>
        </p:txBody>
      </p:sp>
      <p:sp>
        <p:nvSpPr>
          <p:cNvPr id="7" name="Объект 2"/>
          <p:cNvSpPr txBox="1">
            <a:spLocks/>
          </p:cNvSpPr>
          <p:nvPr/>
        </p:nvSpPr>
        <p:spPr>
          <a:xfrm>
            <a:off x="7668621" y="6324277"/>
            <a:ext cx="1512168" cy="43075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000" b="1" dirty="0" smtClean="0">
                <a:solidFill>
                  <a:srgbClr val="333333"/>
                </a:solidFill>
              </a:rPr>
              <a:t>NEC' 2015</a:t>
            </a:r>
            <a:endParaRPr lang="ru-RU" sz="2000" b="1" dirty="0" smtClean="0">
              <a:solidFill>
                <a:srgbClr val="333333"/>
              </a:solidFill>
            </a:endParaRPr>
          </a:p>
          <a:p>
            <a:pPr marL="0" indent="0">
              <a:buFont typeface="Arial" pitchFamily="34" charset="0"/>
              <a:buNone/>
            </a:pPr>
            <a:endParaRPr lang="ru-RU" dirty="0"/>
          </a:p>
        </p:txBody>
      </p:sp>
    </p:spTree>
    <p:extLst>
      <p:ext uri="{BB962C8B-B14F-4D97-AF65-F5344CB8AC3E}">
        <p14:creationId xmlns:p14="http://schemas.microsoft.com/office/powerpoint/2010/main" xmlns="" val="5106034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055026" y="397552"/>
            <a:ext cx="7355160" cy="614973"/>
          </a:xfrm>
        </p:spPr>
        <p:txBody>
          <a:bodyPr>
            <a:normAutofit lnSpcReduction="10000"/>
          </a:bodyPr>
          <a:lstStyle/>
          <a:p>
            <a:pPr marL="0" indent="0" algn="ctr">
              <a:buNone/>
            </a:pPr>
            <a:r>
              <a:rPr lang="en-US" sz="3600" b="1" dirty="0" smtClean="0">
                <a:solidFill>
                  <a:srgbClr val="FF0000"/>
                </a:solidFill>
              </a:rPr>
              <a:t>STAR </a:t>
            </a:r>
            <a:r>
              <a:rPr lang="en-US" sz="3600" b="1" dirty="0">
                <a:solidFill>
                  <a:srgbClr val="FF0000"/>
                </a:solidFill>
              </a:rPr>
              <a:t>Experiment at RHIC</a:t>
            </a:r>
            <a:endParaRPr lang="ru-RU" sz="3600" dirty="0">
              <a:solidFill>
                <a:srgbClr val="FF0000"/>
              </a:solidFill>
            </a:endParaRPr>
          </a:p>
          <a:p>
            <a:pPr marL="0" indent="0">
              <a:buNone/>
            </a:pPr>
            <a:endParaRPr lang="ru-RU" dirty="0"/>
          </a:p>
        </p:txBody>
      </p:sp>
      <p:sp>
        <p:nvSpPr>
          <p:cNvPr id="10" name="Объект 2"/>
          <p:cNvSpPr txBox="1">
            <a:spLocks/>
          </p:cNvSpPr>
          <p:nvPr/>
        </p:nvSpPr>
        <p:spPr>
          <a:xfrm>
            <a:off x="0" y="1433981"/>
            <a:ext cx="4896544" cy="5113522"/>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n-US" sz="2200" dirty="0"/>
              <a:t>The STAR detector </a:t>
            </a:r>
            <a:r>
              <a:rPr lang="en-US" sz="2200" dirty="0" smtClean="0"/>
              <a:t>(Solenoidal </a:t>
            </a:r>
            <a:r>
              <a:rPr lang="en-US" sz="2200" dirty="0"/>
              <a:t>Tracker at RHIC) at the Relativistic Heavy Ion Collider (RHIC) in Brookhaven National </a:t>
            </a:r>
            <a:r>
              <a:rPr lang="en-US" sz="2200" dirty="0" smtClean="0"/>
              <a:t>Laboratory (United States) is  </a:t>
            </a:r>
            <a:r>
              <a:rPr lang="en-US" sz="2200" dirty="0"/>
              <a:t>one of the premier particle detectors</a:t>
            </a:r>
            <a:r>
              <a:rPr lang="en-US" sz="2200" dirty="0" smtClean="0"/>
              <a:t> </a:t>
            </a:r>
            <a:r>
              <a:rPr lang="en-US" sz="2200" dirty="0"/>
              <a:t>in the </a:t>
            </a:r>
            <a:r>
              <a:rPr lang="en-US" sz="2200" dirty="0" smtClean="0"/>
              <a:t>world.</a:t>
            </a:r>
            <a:endParaRPr lang="ru-RU" sz="2200" dirty="0"/>
          </a:p>
          <a:p>
            <a:pPr algn="just"/>
            <a:r>
              <a:rPr lang="en-US" sz="2200" dirty="0" smtClean="0"/>
              <a:t>The </a:t>
            </a:r>
            <a:r>
              <a:rPr lang="en-US" sz="2200" dirty="0"/>
              <a:t>STAR detector specializes in tracking the thousands of particles produced by each ion collision at RHIC. </a:t>
            </a:r>
            <a:r>
              <a:rPr lang="en-US" sz="2200" dirty="0" smtClean="0"/>
              <a:t> </a:t>
            </a:r>
            <a:endParaRPr lang="ru-RU" sz="2200" dirty="0" smtClean="0"/>
          </a:p>
          <a:p>
            <a:pPr algn="just" fontAlgn="base"/>
            <a:r>
              <a:rPr lang="en-US" sz="2200" dirty="0" smtClean="0"/>
              <a:t>It </a:t>
            </a:r>
            <a:r>
              <a:rPr lang="en-US" sz="2200" dirty="0"/>
              <a:t>is used to search for signatures of the form of matter that RHIC was designed to create: the quark-gluon plasma (QGP).</a:t>
            </a:r>
          </a:p>
          <a:p>
            <a:pPr algn="just"/>
            <a:endParaRPr lang="ru-RU" sz="2000" dirty="0" smtClean="0"/>
          </a:p>
          <a:p>
            <a:pPr algn="just"/>
            <a:endParaRPr lang="ru-RU" dirty="0"/>
          </a:p>
        </p:txBody>
      </p:sp>
      <p:pic>
        <p:nvPicPr>
          <p:cNvPr id="2" name="Рисунок 1"/>
          <p:cNvPicPr>
            <a:picLocks noChangeAspect="1"/>
          </p:cNvPicPr>
          <p:nvPr/>
        </p:nvPicPr>
        <p:blipFill>
          <a:blip r:embed="rId3" cstate="print"/>
          <a:stretch>
            <a:fillRect/>
          </a:stretch>
        </p:blipFill>
        <p:spPr>
          <a:xfrm>
            <a:off x="5162869" y="1531268"/>
            <a:ext cx="3456384" cy="2130754"/>
          </a:xfrm>
          <a:prstGeom prst="rect">
            <a:avLst/>
          </a:prstGeom>
          <a:ln>
            <a:noFill/>
          </a:ln>
          <a:effectLst>
            <a:outerShdw blurRad="292100" dist="139700" dir="2700000" algn="tl" rotWithShape="0">
              <a:srgbClr val="333333">
                <a:alpha val="65000"/>
              </a:srgbClr>
            </a:outerShdw>
          </a:effectLst>
        </p:spPr>
      </p:pic>
      <p:pic>
        <p:nvPicPr>
          <p:cNvPr id="14" name="Picture 8" descr="C:\Users\user\AppData\Local\Temp\SNAGHTML6948de56.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868144" y="3982333"/>
            <a:ext cx="2195247" cy="22149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
        <p:nvSpPr>
          <p:cNvPr id="15" name="Объект 2"/>
          <p:cNvSpPr txBox="1">
            <a:spLocks/>
          </p:cNvSpPr>
          <p:nvPr/>
        </p:nvSpPr>
        <p:spPr>
          <a:xfrm>
            <a:off x="7668621" y="6324277"/>
            <a:ext cx="1512168" cy="43075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000" b="1" dirty="0" smtClean="0">
                <a:solidFill>
                  <a:srgbClr val="333333"/>
                </a:solidFill>
              </a:rPr>
              <a:t>NEC' 2015</a:t>
            </a:r>
            <a:endParaRPr lang="ru-RU" sz="2000" b="1" dirty="0" smtClean="0">
              <a:solidFill>
                <a:srgbClr val="333333"/>
              </a:solidFill>
            </a:endParaRPr>
          </a:p>
          <a:p>
            <a:pPr marL="0" indent="0">
              <a:buFont typeface="Arial" pitchFamily="34" charset="0"/>
              <a:buNone/>
            </a:pPr>
            <a:endParaRPr lang="ru-RU" dirty="0"/>
          </a:p>
        </p:txBody>
      </p:sp>
    </p:spTree>
    <p:extLst>
      <p:ext uri="{BB962C8B-B14F-4D97-AF65-F5344CB8AC3E}">
        <p14:creationId xmlns:p14="http://schemas.microsoft.com/office/powerpoint/2010/main" xmlns="" val="7862402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055026" y="397552"/>
            <a:ext cx="7355160" cy="614973"/>
          </a:xfrm>
        </p:spPr>
        <p:txBody>
          <a:bodyPr>
            <a:normAutofit lnSpcReduction="10000"/>
          </a:bodyPr>
          <a:lstStyle/>
          <a:p>
            <a:pPr marL="0" indent="0" algn="ctr">
              <a:buNone/>
            </a:pPr>
            <a:r>
              <a:rPr lang="en-US" sz="3600" b="1" dirty="0" smtClean="0">
                <a:solidFill>
                  <a:srgbClr val="FF0000"/>
                </a:solidFill>
              </a:rPr>
              <a:t>STAR </a:t>
            </a:r>
            <a:r>
              <a:rPr lang="en-US" sz="3600" b="1" dirty="0">
                <a:solidFill>
                  <a:srgbClr val="FF0000"/>
                </a:solidFill>
              </a:rPr>
              <a:t>Experiment at RHIC</a:t>
            </a:r>
            <a:endParaRPr lang="ru-RU" sz="3600" dirty="0">
              <a:solidFill>
                <a:srgbClr val="FF0000"/>
              </a:solidFill>
            </a:endParaRPr>
          </a:p>
          <a:p>
            <a:pPr marL="0" indent="0">
              <a:buNone/>
            </a:pPr>
            <a:endParaRPr lang="ru-RU" dirty="0"/>
          </a:p>
        </p:txBody>
      </p:sp>
      <p:sp>
        <p:nvSpPr>
          <p:cNvPr id="15" name="Объект 2"/>
          <p:cNvSpPr txBox="1">
            <a:spLocks/>
          </p:cNvSpPr>
          <p:nvPr/>
        </p:nvSpPr>
        <p:spPr>
          <a:xfrm>
            <a:off x="7668621" y="6324277"/>
            <a:ext cx="1512168" cy="43075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000" b="1" dirty="0" smtClean="0">
                <a:solidFill>
                  <a:srgbClr val="333333"/>
                </a:solidFill>
              </a:rPr>
              <a:t>NEC' 2015</a:t>
            </a:r>
            <a:endParaRPr lang="ru-RU" sz="2000" b="1" dirty="0" smtClean="0">
              <a:solidFill>
                <a:srgbClr val="333333"/>
              </a:solidFill>
            </a:endParaRPr>
          </a:p>
          <a:p>
            <a:pPr marL="0" indent="0">
              <a:buFont typeface="Arial" pitchFamily="34" charset="0"/>
              <a:buNone/>
            </a:pPr>
            <a:endParaRPr lang="ru-RU" dirty="0"/>
          </a:p>
        </p:txBody>
      </p:sp>
      <p:pic>
        <p:nvPicPr>
          <p:cNvPr id="1026" name="Рисунок 1"/>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8731" t="16052" r="51017" b="2499"/>
          <a:stretch/>
        </p:blipFill>
        <p:spPr bwMode="auto">
          <a:xfrm>
            <a:off x="827584" y="1363613"/>
            <a:ext cx="3385002" cy="47162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Рисунок 1"/>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53047" t="16052" r="8517" b="2499"/>
          <a:stretch/>
        </p:blipFill>
        <p:spPr bwMode="auto">
          <a:xfrm>
            <a:off x="4940115" y="1363613"/>
            <a:ext cx="3232285" cy="47162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98514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055026" y="397552"/>
            <a:ext cx="7355160" cy="614973"/>
          </a:xfrm>
        </p:spPr>
        <p:txBody>
          <a:bodyPr>
            <a:normAutofit lnSpcReduction="10000"/>
          </a:bodyPr>
          <a:lstStyle/>
          <a:p>
            <a:pPr marL="0" indent="0" algn="ctr">
              <a:buNone/>
            </a:pPr>
            <a:r>
              <a:rPr lang="en-US" sz="3600" b="1" dirty="0" smtClean="0">
                <a:solidFill>
                  <a:srgbClr val="FF0000"/>
                </a:solidFill>
              </a:rPr>
              <a:t>STAR </a:t>
            </a:r>
            <a:r>
              <a:rPr lang="en-US" sz="3600" b="1" dirty="0">
                <a:solidFill>
                  <a:srgbClr val="FF0000"/>
                </a:solidFill>
              </a:rPr>
              <a:t>Experiment at RHIC</a:t>
            </a:r>
            <a:endParaRPr lang="ru-RU" sz="3600" dirty="0">
              <a:solidFill>
                <a:srgbClr val="FF0000"/>
              </a:solidFill>
            </a:endParaRPr>
          </a:p>
          <a:p>
            <a:pPr marL="0" indent="0">
              <a:buNone/>
            </a:pPr>
            <a:endParaRPr lang="ru-RU" dirty="0"/>
          </a:p>
        </p:txBody>
      </p:sp>
      <p:sp>
        <p:nvSpPr>
          <p:cNvPr id="16" name="Text Box 3"/>
          <p:cNvSpPr txBox="1">
            <a:spLocks noChangeArrowheads="1"/>
          </p:cNvSpPr>
          <p:nvPr/>
        </p:nvSpPr>
        <p:spPr bwMode="auto">
          <a:xfrm>
            <a:off x="362622" y="947230"/>
            <a:ext cx="2056973" cy="3416320"/>
          </a:xfrm>
          <a:prstGeom prst="rect">
            <a:avLst/>
          </a:prstGeom>
          <a:noFill/>
          <a:ln w="9525">
            <a:noFill/>
            <a:miter lim="800000"/>
            <a:headEnd/>
            <a:tailEnd/>
          </a:ln>
          <a:effectLst/>
        </p:spPr>
        <p:txBody>
          <a:bodyPr wrap="none">
            <a:spAutoFit/>
          </a:bodyPr>
          <a:lstStyle/>
          <a:p>
            <a:r>
              <a:rPr lang="en-US" sz="1800" b="1" dirty="0" smtClean="0"/>
              <a:t>11 </a:t>
            </a:r>
            <a:r>
              <a:rPr lang="en-US" sz="1800" b="1" dirty="0"/>
              <a:t>countries:</a:t>
            </a:r>
          </a:p>
          <a:p>
            <a:r>
              <a:rPr lang="en-US" sz="1800" dirty="0"/>
              <a:t>  Brazil, </a:t>
            </a:r>
          </a:p>
          <a:p>
            <a:r>
              <a:rPr lang="en-US" sz="1800" dirty="0"/>
              <a:t>  China, </a:t>
            </a:r>
          </a:p>
          <a:p>
            <a:r>
              <a:rPr lang="en-US" sz="1800" dirty="0"/>
              <a:t>  Croatia,</a:t>
            </a:r>
          </a:p>
          <a:p>
            <a:r>
              <a:rPr lang="en-US" sz="1800" dirty="0"/>
              <a:t>  Czech Republic, </a:t>
            </a:r>
          </a:p>
          <a:p>
            <a:r>
              <a:rPr lang="en-US" sz="1800" dirty="0" smtClean="0"/>
              <a:t>  France</a:t>
            </a:r>
            <a:r>
              <a:rPr lang="en-US" sz="1800" dirty="0"/>
              <a:t>, </a:t>
            </a:r>
          </a:p>
          <a:p>
            <a:r>
              <a:rPr lang="en-US" sz="1800" dirty="0"/>
              <a:t>  Germany, </a:t>
            </a:r>
          </a:p>
          <a:p>
            <a:r>
              <a:rPr lang="en-US" sz="1800" dirty="0"/>
              <a:t>  India, </a:t>
            </a:r>
          </a:p>
          <a:p>
            <a:r>
              <a:rPr lang="en-US" sz="1800" dirty="0"/>
              <a:t>  Netherlands, </a:t>
            </a:r>
          </a:p>
          <a:p>
            <a:r>
              <a:rPr lang="en-US" sz="1800" dirty="0"/>
              <a:t>  Poland, </a:t>
            </a:r>
          </a:p>
          <a:p>
            <a:r>
              <a:rPr lang="en-US" sz="1800" dirty="0"/>
              <a:t>  Russia, </a:t>
            </a:r>
          </a:p>
          <a:p>
            <a:r>
              <a:rPr lang="en-US" sz="1800" dirty="0"/>
              <a:t>  USA</a:t>
            </a:r>
          </a:p>
        </p:txBody>
      </p:sp>
      <p:sp>
        <p:nvSpPr>
          <p:cNvPr id="17" name="Text Box 4"/>
          <p:cNvSpPr txBox="1">
            <a:spLocks noChangeArrowheads="1"/>
          </p:cNvSpPr>
          <p:nvPr/>
        </p:nvSpPr>
        <p:spPr bwMode="auto">
          <a:xfrm>
            <a:off x="327229" y="4412221"/>
            <a:ext cx="2836689" cy="923330"/>
          </a:xfrm>
          <a:prstGeom prst="rect">
            <a:avLst/>
          </a:prstGeom>
          <a:noFill/>
          <a:ln w="9525">
            <a:noFill/>
            <a:miter lim="800000"/>
            <a:headEnd/>
            <a:tailEnd/>
          </a:ln>
          <a:effectLst/>
        </p:spPr>
        <p:txBody>
          <a:bodyPr wrap="square">
            <a:spAutoFit/>
          </a:bodyPr>
          <a:lstStyle/>
          <a:p>
            <a:r>
              <a:rPr lang="en-US" sz="1800" b="1" dirty="0" smtClean="0"/>
              <a:t>56 </a:t>
            </a:r>
            <a:r>
              <a:rPr lang="en-US" b="1" dirty="0" smtClean="0"/>
              <a:t>institutes </a:t>
            </a:r>
            <a:r>
              <a:rPr lang="en-US" b="1" dirty="0"/>
              <a:t>and universities </a:t>
            </a:r>
          </a:p>
          <a:p>
            <a:pPr>
              <a:buFontTx/>
              <a:buChar char="-"/>
            </a:pPr>
            <a:r>
              <a:rPr lang="en-US" sz="1800" dirty="0" smtClean="0"/>
              <a:t> total  569 </a:t>
            </a:r>
            <a:r>
              <a:rPr lang="en-US" sz="1800" dirty="0"/>
              <a:t>collaborators</a:t>
            </a:r>
          </a:p>
        </p:txBody>
      </p:sp>
      <p:sp>
        <p:nvSpPr>
          <p:cNvPr id="4" name="Прямоугольник 3"/>
          <p:cNvSpPr/>
          <p:nvPr/>
        </p:nvSpPr>
        <p:spPr>
          <a:xfrm>
            <a:off x="457113" y="5517232"/>
            <a:ext cx="8453313" cy="923330"/>
          </a:xfrm>
          <a:prstGeom prst="rect">
            <a:avLst/>
          </a:prstGeom>
        </p:spPr>
        <p:txBody>
          <a:bodyPr wrap="square">
            <a:spAutoFit/>
          </a:bodyPr>
          <a:lstStyle/>
          <a:p>
            <a:pPr algn="just">
              <a:spcAft>
                <a:spcPts val="0"/>
              </a:spcAft>
            </a:pPr>
            <a:r>
              <a:rPr lang="en-US" b="1" dirty="0"/>
              <a:t>Students of these universities are actively involved in all stages of the experiment, and use the results of this work in the preparation of master's and PhD theses</a:t>
            </a:r>
            <a:r>
              <a:rPr lang="en-US" b="1" dirty="0" smtClean="0"/>
              <a:t>.</a:t>
            </a:r>
            <a:r>
              <a:rPr lang="en-US" dirty="0"/>
              <a:t> </a:t>
            </a:r>
            <a:endParaRPr lang="ru-RU" b="1" dirty="0"/>
          </a:p>
        </p:txBody>
      </p:sp>
      <p:sp>
        <p:nvSpPr>
          <p:cNvPr id="14" name="Объект 2"/>
          <p:cNvSpPr txBox="1">
            <a:spLocks/>
          </p:cNvSpPr>
          <p:nvPr/>
        </p:nvSpPr>
        <p:spPr>
          <a:xfrm>
            <a:off x="7668621" y="6324277"/>
            <a:ext cx="1512168" cy="43075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000" b="1" dirty="0" smtClean="0">
                <a:solidFill>
                  <a:srgbClr val="333333"/>
                </a:solidFill>
              </a:rPr>
              <a:t>NEC' 2015</a:t>
            </a:r>
            <a:endParaRPr lang="ru-RU" sz="2000" b="1" dirty="0" smtClean="0">
              <a:solidFill>
                <a:srgbClr val="333333"/>
              </a:solidFill>
            </a:endParaRPr>
          </a:p>
          <a:p>
            <a:pPr marL="0" indent="0">
              <a:buFont typeface="Arial" pitchFamily="34" charset="0"/>
              <a:buNone/>
            </a:pPr>
            <a:endParaRPr lang="ru-RU" dirty="0"/>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2557"/>
          <a:stretch/>
        </p:blipFill>
        <p:spPr bwMode="auto">
          <a:xfrm>
            <a:off x="2699791" y="1202486"/>
            <a:ext cx="6131359" cy="35226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10795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069545" y="482878"/>
            <a:ext cx="7355160" cy="614973"/>
          </a:xfrm>
        </p:spPr>
        <p:txBody>
          <a:bodyPr>
            <a:normAutofit lnSpcReduction="10000"/>
          </a:bodyPr>
          <a:lstStyle/>
          <a:p>
            <a:pPr marL="0" indent="0" algn="ctr">
              <a:buNone/>
            </a:pPr>
            <a:r>
              <a:rPr lang="en-US" sz="3600" b="1" dirty="0" smtClean="0">
                <a:solidFill>
                  <a:srgbClr val="FF0000"/>
                </a:solidFill>
              </a:rPr>
              <a:t>The goals of the project</a:t>
            </a:r>
            <a:endParaRPr lang="ru-RU" sz="3600" dirty="0">
              <a:solidFill>
                <a:srgbClr val="FF0000"/>
              </a:solidFill>
            </a:endParaRPr>
          </a:p>
          <a:p>
            <a:pPr marL="0" indent="0">
              <a:buNone/>
            </a:pPr>
            <a:endParaRPr lang="ru-RU" dirty="0"/>
          </a:p>
        </p:txBody>
      </p:sp>
      <p:sp>
        <p:nvSpPr>
          <p:cNvPr id="16" name="Text Box 3"/>
          <p:cNvSpPr txBox="1">
            <a:spLocks noChangeArrowheads="1"/>
          </p:cNvSpPr>
          <p:nvPr/>
        </p:nvSpPr>
        <p:spPr bwMode="auto">
          <a:xfrm>
            <a:off x="422342" y="1057245"/>
            <a:ext cx="8299315" cy="4154984"/>
          </a:xfrm>
          <a:prstGeom prst="rect">
            <a:avLst/>
          </a:prstGeom>
          <a:noFill/>
          <a:ln w="9525">
            <a:noFill/>
            <a:miter lim="800000"/>
            <a:headEnd/>
            <a:tailEnd/>
          </a:ln>
          <a:effectLst/>
        </p:spPr>
        <p:txBody>
          <a:bodyPr wrap="square">
            <a:spAutoFit/>
          </a:bodyPr>
          <a:lstStyle/>
          <a:p>
            <a:pPr marL="342900" indent="-342900" algn="just">
              <a:buFont typeface="Arial" panose="020B0604020202020204" pitchFamily="34" charset="0"/>
              <a:buChar char="•"/>
            </a:pPr>
            <a:r>
              <a:rPr lang="en-US" sz="2400" dirty="0" smtClean="0"/>
              <a:t>To </a:t>
            </a:r>
            <a:r>
              <a:rPr lang="en-US" sz="2400" dirty="0"/>
              <a:t>attract new students to this exciting research and the inclusion of the results of the STAR experiment in the educational process</a:t>
            </a:r>
            <a:r>
              <a:rPr lang="en-US" sz="2400" dirty="0" smtClean="0"/>
              <a:t>.</a:t>
            </a:r>
          </a:p>
          <a:p>
            <a:pPr marL="342900" indent="-342900" algn="just">
              <a:buFont typeface="Arial" panose="020B0604020202020204" pitchFamily="34" charset="0"/>
              <a:buChar char="•"/>
            </a:pPr>
            <a:r>
              <a:rPr lang="ru-RU" sz="2400" dirty="0"/>
              <a:t>То</a:t>
            </a:r>
            <a:r>
              <a:rPr lang="en-US" sz="2400" dirty="0"/>
              <a:t> provide students from various universities of new educational resources appropriated to their level of </a:t>
            </a:r>
            <a:r>
              <a:rPr lang="en-US" sz="2400" dirty="0" smtClean="0"/>
              <a:t>education</a:t>
            </a:r>
            <a:r>
              <a:rPr lang="ru-RU" sz="2400" dirty="0" smtClean="0"/>
              <a:t> </a:t>
            </a:r>
            <a:r>
              <a:rPr lang="en-US" sz="2400" dirty="0" smtClean="0"/>
              <a:t>about </a:t>
            </a:r>
            <a:r>
              <a:rPr lang="en-US" sz="2400" dirty="0"/>
              <a:t>various modern experiments, facilities and international collaborations. </a:t>
            </a:r>
            <a:endParaRPr lang="ru-RU" sz="2400" dirty="0" smtClean="0"/>
          </a:p>
          <a:p>
            <a:pPr marL="342900" indent="-342900" algn="just">
              <a:buFont typeface="Arial" panose="020B0604020202020204" pitchFamily="34" charset="0"/>
              <a:buChar char="•"/>
            </a:pPr>
            <a:r>
              <a:rPr lang="ru-RU" sz="2400" dirty="0" smtClean="0"/>
              <a:t>Т</a:t>
            </a:r>
            <a:r>
              <a:rPr lang="en-US" sz="2400" dirty="0" smtClean="0"/>
              <a:t>o </a:t>
            </a:r>
            <a:r>
              <a:rPr lang="en-US" sz="2400" dirty="0"/>
              <a:t>create community of students from different countries and universities interested in working on this area of science, will form a community of learners and teachers.</a:t>
            </a:r>
            <a:endParaRPr lang="ru-RU" sz="2400" dirty="0"/>
          </a:p>
          <a:p>
            <a:pPr marL="342900" indent="-342900" algn="just">
              <a:buFont typeface="Arial" panose="020B0604020202020204" pitchFamily="34" charset="0"/>
              <a:buChar char="•"/>
            </a:pPr>
            <a:endParaRPr lang="ru-RU" sz="2400" dirty="0"/>
          </a:p>
        </p:txBody>
      </p:sp>
      <p:pic>
        <p:nvPicPr>
          <p:cNvPr id="14"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23528" y="5085184"/>
            <a:ext cx="8470137" cy="10763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Lst>
        </p:spPr>
      </p:pic>
      <p:sp>
        <p:nvSpPr>
          <p:cNvPr id="10" name="Объект 2"/>
          <p:cNvSpPr txBox="1">
            <a:spLocks/>
          </p:cNvSpPr>
          <p:nvPr/>
        </p:nvSpPr>
        <p:spPr>
          <a:xfrm>
            <a:off x="7668621" y="6324277"/>
            <a:ext cx="1512168" cy="43075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000" b="1" dirty="0" smtClean="0">
                <a:solidFill>
                  <a:srgbClr val="333333"/>
                </a:solidFill>
              </a:rPr>
              <a:t>NEC' 2015</a:t>
            </a:r>
            <a:endParaRPr lang="ru-RU" sz="2000" b="1" dirty="0" smtClean="0">
              <a:solidFill>
                <a:srgbClr val="333333"/>
              </a:solidFill>
            </a:endParaRPr>
          </a:p>
          <a:p>
            <a:pPr marL="0" indent="0">
              <a:buFont typeface="Arial" pitchFamily="34" charset="0"/>
              <a:buNone/>
            </a:pPr>
            <a:endParaRPr lang="ru-RU" dirty="0"/>
          </a:p>
        </p:txBody>
      </p:sp>
    </p:spTree>
    <p:extLst>
      <p:ext uri="{BB962C8B-B14F-4D97-AF65-F5344CB8AC3E}">
        <p14:creationId xmlns:p14="http://schemas.microsoft.com/office/powerpoint/2010/main" xmlns="" val="2372926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47664" y="899135"/>
            <a:ext cx="6757059" cy="2169825"/>
          </a:xfrm>
          <a:prstGeom prst="rect">
            <a:avLst/>
          </a:prstGeom>
          <a:noFill/>
        </p:spPr>
        <p:txBody>
          <a:bodyPr wrap="square" rtlCol="0">
            <a:spAutoFit/>
          </a:bodyPr>
          <a:lstStyle/>
          <a:p>
            <a:pPr marL="457200" indent="-457200">
              <a:spcBef>
                <a:spcPts val="600"/>
              </a:spcBef>
              <a:buAutoNum type="arabicPeriod"/>
            </a:pPr>
            <a:r>
              <a:rPr lang="en-US" sz="2400" dirty="0" smtClean="0">
                <a:solidFill>
                  <a:schemeClr val="tx1">
                    <a:lumMod val="65000"/>
                    <a:lumOff val="35000"/>
                  </a:schemeClr>
                </a:solidFill>
                <a:cs typeface="Arial" pitchFamily="34" charset="0"/>
              </a:rPr>
              <a:t>University students of Physics departments</a:t>
            </a:r>
          </a:p>
          <a:p>
            <a:pPr marL="457200" indent="-457200">
              <a:spcBef>
                <a:spcPts val="600"/>
              </a:spcBef>
              <a:buAutoNum type="arabicPeriod"/>
            </a:pPr>
            <a:r>
              <a:rPr lang="en-US" sz="2400" dirty="0" smtClean="0">
                <a:solidFill>
                  <a:schemeClr val="tx1">
                    <a:lumMod val="65000"/>
                    <a:lumOff val="35000"/>
                  </a:schemeClr>
                </a:solidFill>
                <a:cs typeface="Arial" pitchFamily="34" charset="0"/>
              </a:rPr>
              <a:t>Undergraduate students</a:t>
            </a:r>
          </a:p>
          <a:p>
            <a:pPr marL="457200" indent="-457200">
              <a:spcBef>
                <a:spcPts val="600"/>
              </a:spcBef>
              <a:buAutoNum type="arabicPeriod"/>
            </a:pPr>
            <a:r>
              <a:rPr lang="en-US" sz="2400" dirty="0" smtClean="0">
                <a:solidFill>
                  <a:schemeClr val="tx1">
                    <a:lumMod val="65000"/>
                    <a:lumOff val="35000"/>
                  </a:schemeClr>
                </a:solidFill>
                <a:cs typeface="Arial" pitchFamily="34" charset="0"/>
              </a:rPr>
              <a:t>Bachelors and Masters of Physics</a:t>
            </a:r>
          </a:p>
          <a:p>
            <a:pPr marL="457200" indent="-457200">
              <a:spcBef>
                <a:spcPts val="600"/>
              </a:spcBef>
              <a:buAutoNum type="arabicPeriod"/>
            </a:pPr>
            <a:r>
              <a:rPr lang="en-US" sz="2400" dirty="0" smtClean="0">
                <a:solidFill>
                  <a:schemeClr val="tx1">
                    <a:lumMod val="65000"/>
                    <a:lumOff val="35000"/>
                  </a:schemeClr>
                </a:solidFill>
                <a:cs typeface="Arial" pitchFamily="34" charset="0"/>
              </a:rPr>
              <a:t>Science teachers</a:t>
            </a:r>
          </a:p>
          <a:p>
            <a:pPr marL="457200" indent="-457200">
              <a:buAutoNum type="arabicPeriod"/>
            </a:pPr>
            <a:endParaRPr lang="ru-RU" sz="2400" dirty="0">
              <a:solidFill>
                <a:schemeClr val="tx1">
                  <a:lumMod val="65000"/>
                  <a:lumOff val="35000"/>
                </a:schemeClr>
              </a:solidFill>
              <a:latin typeface="Arial" pitchFamily="34" charset="0"/>
              <a:cs typeface="Arial" pitchFamily="34" charset="0"/>
            </a:endParaRPr>
          </a:p>
        </p:txBody>
      </p:sp>
      <p:sp>
        <p:nvSpPr>
          <p:cNvPr id="4" name="TextBox 3"/>
          <p:cNvSpPr txBox="1"/>
          <p:nvPr/>
        </p:nvSpPr>
        <p:spPr>
          <a:xfrm>
            <a:off x="2987824" y="374709"/>
            <a:ext cx="3384376" cy="523220"/>
          </a:xfrm>
          <a:prstGeom prst="rect">
            <a:avLst/>
          </a:prstGeom>
          <a:noFill/>
        </p:spPr>
        <p:txBody>
          <a:bodyPr wrap="square" rtlCol="0">
            <a:spAutoFit/>
          </a:bodyPr>
          <a:lstStyle/>
          <a:p>
            <a:pPr algn="ctr"/>
            <a:r>
              <a:rPr lang="en-US" sz="2800" b="1" dirty="0">
                <a:solidFill>
                  <a:srgbClr val="FF0000"/>
                </a:solidFill>
                <a:cs typeface="Arial" pitchFamily="34" charset="0"/>
              </a:rPr>
              <a:t>T</a:t>
            </a:r>
            <a:r>
              <a:rPr lang="en-US" sz="2800" b="1" dirty="0" smtClean="0">
                <a:solidFill>
                  <a:srgbClr val="FF0000"/>
                </a:solidFill>
                <a:cs typeface="Arial" pitchFamily="34" charset="0"/>
              </a:rPr>
              <a:t>arget Group</a:t>
            </a:r>
            <a:endParaRPr lang="ru-RU" sz="2800" b="1" dirty="0">
              <a:solidFill>
                <a:srgbClr val="FF0000"/>
              </a:solidFill>
              <a:cs typeface="Arial" pitchFamily="34" charset="0"/>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99592" y="2809548"/>
            <a:ext cx="7789118" cy="34277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0" name="Объект 2"/>
          <p:cNvSpPr txBox="1">
            <a:spLocks/>
          </p:cNvSpPr>
          <p:nvPr/>
        </p:nvSpPr>
        <p:spPr>
          <a:xfrm>
            <a:off x="7668621" y="6324277"/>
            <a:ext cx="1512168" cy="43075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000" b="1" dirty="0" smtClean="0">
                <a:solidFill>
                  <a:srgbClr val="333333"/>
                </a:solidFill>
              </a:rPr>
              <a:t>NEC' 2015</a:t>
            </a:r>
            <a:endParaRPr lang="ru-RU" sz="2000" b="1" dirty="0" smtClean="0">
              <a:solidFill>
                <a:srgbClr val="333333"/>
              </a:solidFill>
            </a:endParaRPr>
          </a:p>
          <a:p>
            <a:pPr marL="0" indent="0">
              <a:buFont typeface="Arial" pitchFamily="34" charset="0"/>
              <a:buNone/>
            </a:pPr>
            <a:endParaRPr lang="ru-RU" dirty="0"/>
          </a:p>
        </p:txBody>
      </p:sp>
    </p:spTree>
    <p:extLst>
      <p:ext uri="{BB962C8B-B14F-4D97-AF65-F5344CB8AC3E}">
        <p14:creationId xmlns:p14="http://schemas.microsoft.com/office/powerpoint/2010/main" xmlns="" val="17494462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descr="E:\EXPO\2015_STAR\sources\ss-info-images\denis.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029634" y="3070823"/>
            <a:ext cx="884672" cy="877538"/>
          </a:xfrm>
          <a:prstGeom prst="rect">
            <a:avLst/>
          </a:prstGeom>
          <a:noFill/>
          <a:extLst>
            <a:ext uri="{909E8E84-426E-40DD-AFC4-6F175D3DCCD1}">
              <a14:hiddenFill xmlns:a14="http://schemas.microsoft.com/office/drawing/2010/main" xmlns="">
                <a:solidFill>
                  <a:srgbClr val="FFFFFF"/>
                </a:solidFill>
              </a14:hiddenFill>
            </a:ext>
          </a:extLst>
        </p:spPr>
      </p:pic>
      <p:pic>
        <p:nvPicPr>
          <p:cNvPr id="1032" name="Picture 8"/>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172242" y="2956896"/>
            <a:ext cx="790980" cy="9430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extBox 2"/>
          <p:cNvSpPr txBox="1"/>
          <p:nvPr/>
        </p:nvSpPr>
        <p:spPr>
          <a:xfrm>
            <a:off x="1954568" y="388563"/>
            <a:ext cx="4572000" cy="584775"/>
          </a:xfrm>
          <a:prstGeom prst="rect">
            <a:avLst/>
          </a:prstGeom>
          <a:noFill/>
        </p:spPr>
        <p:txBody>
          <a:bodyPr wrap="square" rtlCol="0">
            <a:spAutoFit/>
          </a:bodyPr>
          <a:lstStyle/>
          <a:p>
            <a:pPr algn="ctr"/>
            <a:r>
              <a:rPr lang="en-US" sz="3200" b="1" dirty="0" smtClean="0">
                <a:solidFill>
                  <a:srgbClr val="FF0000"/>
                </a:solidFill>
                <a:cs typeface="Arial" pitchFamily="34" charset="0"/>
              </a:rPr>
              <a:t>Developer Team</a:t>
            </a:r>
            <a:endParaRPr lang="ru-RU" sz="3200" b="1" dirty="0">
              <a:solidFill>
                <a:srgbClr val="FF0000"/>
              </a:solidFill>
              <a:cs typeface="Arial" pitchFamily="34" charset="0"/>
            </a:endParaRPr>
          </a:p>
        </p:txBody>
      </p:sp>
      <p:sp>
        <p:nvSpPr>
          <p:cNvPr id="4" name="TextBox 3"/>
          <p:cNvSpPr txBox="1"/>
          <p:nvPr/>
        </p:nvSpPr>
        <p:spPr>
          <a:xfrm>
            <a:off x="321000" y="1276676"/>
            <a:ext cx="3672408" cy="5262979"/>
          </a:xfrm>
          <a:prstGeom prst="rect">
            <a:avLst/>
          </a:prstGeom>
          <a:noFill/>
        </p:spPr>
        <p:txBody>
          <a:bodyPr wrap="square" rtlCol="0">
            <a:spAutoFit/>
          </a:bodyPr>
          <a:lstStyle/>
          <a:p>
            <a:r>
              <a:rPr lang="en-US" sz="2400" b="1" dirty="0" smtClean="0">
                <a:solidFill>
                  <a:schemeClr val="tx1">
                    <a:lumMod val="65000"/>
                    <a:lumOff val="35000"/>
                  </a:schemeClr>
                </a:solidFill>
                <a:cs typeface="Arial" pitchFamily="34" charset="0"/>
              </a:rPr>
              <a:t>Leader: </a:t>
            </a:r>
            <a:r>
              <a:rPr lang="en-US" sz="2400" dirty="0" smtClean="0">
                <a:solidFill>
                  <a:schemeClr val="tx1">
                    <a:lumMod val="65000"/>
                    <a:lumOff val="35000"/>
                  </a:schemeClr>
                </a:solidFill>
                <a:cs typeface="Arial" pitchFamily="34" charset="0"/>
              </a:rPr>
              <a:t>Nikita </a:t>
            </a:r>
            <a:r>
              <a:rPr lang="en-US" sz="2400" dirty="0" err="1" smtClean="0">
                <a:solidFill>
                  <a:schemeClr val="tx1">
                    <a:lumMod val="65000"/>
                    <a:lumOff val="35000"/>
                  </a:schemeClr>
                </a:solidFill>
                <a:cs typeface="Arial" pitchFamily="34" charset="0"/>
              </a:rPr>
              <a:t>Sidorov</a:t>
            </a:r>
            <a:endParaRPr lang="en-US" sz="2400" dirty="0" smtClean="0">
              <a:solidFill>
                <a:schemeClr val="tx1">
                  <a:lumMod val="65000"/>
                  <a:lumOff val="35000"/>
                </a:schemeClr>
              </a:solidFill>
              <a:cs typeface="Arial" pitchFamily="34" charset="0"/>
            </a:endParaRPr>
          </a:p>
          <a:p>
            <a:endParaRPr lang="en-US" sz="2400" dirty="0">
              <a:solidFill>
                <a:schemeClr val="tx1">
                  <a:lumMod val="65000"/>
                  <a:lumOff val="35000"/>
                </a:schemeClr>
              </a:solidFill>
              <a:cs typeface="Arial" pitchFamily="34" charset="0"/>
            </a:endParaRPr>
          </a:p>
          <a:p>
            <a:r>
              <a:rPr lang="en-US" sz="2400" b="1" dirty="0" smtClean="0">
                <a:solidFill>
                  <a:schemeClr val="tx1">
                    <a:lumMod val="65000"/>
                    <a:lumOff val="35000"/>
                  </a:schemeClr>
                </a:solidFill>
                <a:cs typeface="Arial" pitchFamily="34" charset="0"/>
              </a:rPr>
              <a:t>Developers:</a:t>
            </a:r>
          </a:p>
          <a:p>
            <a:r>
              <a:rPr lang="en-US" sz="2400" dirty="0" smtClean="0">
                <a:solidFill>
                  <a:schemeClr val="tx1">
                    <a:lumMod val="65000"/>
                    <a:lumOff val="35000"/>
                  </a:schemeClr>
                </a:solidFill>
                <a:cs typeface="Arial" pitchFamily="34" charset="0"/>
              </a:rPr>
              <a:t>Anna </a:t>
            </a:r>
            <a:r>
              <a:rPr lang="en-US" sz="2400" dirty="0" err="1" smtClean="0">
                <a:solidFill>
                  <a:schemeClr val="tx1">
                    <a:lumMod val="65000"/>
                    <a:lumOff val="35000"/>
                  </a:schemeClr>
                </a:solidFill>
                <a:cs typeface="Arial" pitchFamily="34" charset="0"/>
              </a:rPr>
              <a:t>Komarova</a:t>
            </a:r>
            <a:endParaRPr lang="en-US" sz="2400" dirty="0" smtClean="0">
              <a:solidFill>
                <a:schemeClr val="tx1">
                  <a:lumMod val="65000"/>
                  <a:lumOff val="35000"/>
                </a:schemeClr>
              </a:solidFill>
              <a:cs typeface="Arial" pitchFamily="34" charset="0"/>
            </a:endParaRPr>
          </a:p>
          <a:p>
            <a:r>
              <a:rPr lang="en-US" sz="2400" dirty="0" smtClean="0">
                <a:solidFill>
                  <a:schemeClr val="tx1">
                    <a:lumMod val="65000"/>
                    <a:lumOff val="35000"/>
                  </a:schemeClr>
                </a:solidFill>
                <a:cs typeface="Arial" pitchFamily="34" charset="0"/>
              </a:rPr>
              <a:t>Alexander </a:t>
            </a:r>
            <a:r>
              <a:rPr lang="en-US" sz="2400" dirty="0" err="1" smtClean="0">
                <a:solidFill>
                  <a:schemeClr val="tx1">
                    <a:lumMod val="65000"/>
                    <a:lumOff val="35000"/>
                  </a:schemeClr>
                </a:solidFill>
                <a:cs typeface="Arial" pitchFamily="34" charset="0"/>
              </a:rPr>
              <a:t>Shoshin</a:t>
            </a:r>
            <a:endParaRPr lang="en-US" sz="2400" dirty="0" smtClean="0">
              <a:solidFill>
                <a:schemeClr val="tx1">
                  <a:lumMod val="65000"/>
                  <a:lumOff val="35000"/>
                </a:schemeClr>
              </a:solidFill>
              <a:cs typeface="Arial" pitchFamily="34" charset="0"/>
            </a:endParaRPr>
          </a:p>
          <a:p>
            <a:r>
              <a:rPr lang="en-US" sz="2400" dirty="0" smtClean="0">
                <a:solidFill>
                  <a:schemeClr val="tx1">
                    <a:lumMod val="65000"/>
                    <a:lumOff val="35000"/>
                  </a:schemeClr>
                </a:solidFill>
                <a:cs typeface="Arial" pitchFamily="34" charset="0"/>
              </a:rPr>
              <a:t>Dennis </a:t>
            </a:r>
            <a:r>
              <a:rPr lang="en-US" sz="2400" dirty="0" err="1" smtClean="0">
                <a:solidFill>
                  <a:schemeClr val="tx1">
                    <a:lumMod val="65000"/>
                    <a:lumOff val="35000"/>
                  </a:schemeClr>
                </a:solidFill>
                <a:cs typeface="Arial" pitchFamily="34" charset="0"/>
              </a:rPr>
              <a:t>Sadovsky</a:t>
            </a:r>
            <a:endParaRPr lang="en-US" sz="2400" dirty="0" smtClean="0">
              <a:solidFill>
                <a:schemeClr val="tx1">
                  <a:lumMod val="65000"/>
                  <a:lumOff val="35000"/>
                </a:schemeClr>
              </a:solidFill>
              <a:cs typeface="Arial" pitchFamily="34" charset="0"/>
            </a:endParaRPr>
          </a:p>
          <a:p>
            <a:r>
              <a:rPr lang="en-US" sz="2400" dirty="0" err="1" smtClean="0">
                <a:solidFill>
                  <a:schemeClr val="tx1">
                    <a:lumMod val="65000"/>
                    <a:lumOff val="35000"/>
                  </a:schemeClr>
                </a:solidFill>
                <a:cs typeface="Arial" pitchFamily="34" charset="0"/>
              </a:rPr>
              <a:t>Kseniya</a:t>
            </a:r>
            <a:r>
              <a:rPr lang="en-US" sz="2400" dirty="0" smtClean="0">
                <a:solidFill>
                  <a:schemeClr val="tx1">
                    <a:lumMod val="65000"/>
                    <a:lumOff val="35000"/>
                  </a:schemeClr>
                </a:solidFill>
                <a:cs typeface="Arial" pitchFamily="34" charset="0"/>
              </a:rPr>
              <a:t> </a:t>
            </a:r>
            <a:r>
              <a:rPr lang="en-US" sz="2400" dirty="0" err="1" smtClean="0">
                <a:solidFill>
                  <a:schemeClr val="tx1">
                    <a:lumMod val="65000"/>
                    <a:lumOff val="35000"/>
                  </a:schemeClr>
                </a:solidFill>
                <a:cs typeface="Arial" pitchFamily="34" charset="0"/>
              </a:rPr>
              <a:t>Klygina</a:t>
            </a:r>
            <a:endParaRPr lang="en-US" sz="2400" dirty="0" smtClean="0">
              <a:solidFill>
                <a:schemeClr val="tx1">
                  <a:lumMod val="65000"/>
                  <a:lumOff val="35000"/>
                </a:schemeClr>
              </a:solidFill>
              <a:cs typeface="Arial" pitchFamily="34" charset="0"/>
            </a:endParaRPr>
          </a:p>
          <a:p>
            <a:r>
              <a:rPr lang="en-US" sz="2400" dirty="0" smtClean="0">
                <a:solidFill>
                  <a:schemeClr val="tx1">
                    <a:lumMod val="65000"/>
                    <a:lumOff val="35000"/>
                  </a:schemeClr>
                </a:solidFill>
                <a:cs typeface="Arial" pitchFamily="34" charset="0"/>
              </a:rPr>
              <a:t>Alexander </a:t>
            </a:r>
            <a:r>
              <a:rPr lang="en-US" sz="2400" dirty="0" err="1" smtClean="0">
                <a:solidFill>
                  <a:schemeClr val="tx1">
                    <a:lumMod val="65000"/>
                    <a:lumOff val="35000"/>
                  </a:schemeClr>
                </a:solidFill>
                <a:cs typeface="Arial" pitchFamily="34" charset="0"/>
              </a:rPr>
              <a:t>Shilov</a:t>
            </a:r>
            <a:endParaRPr lang="en-US" sz="2400" dirty="0" smtClean="0">
              <a:solidFill>
                <a:schemeClr val="tx1">
                  <a:lumMod val="65000"/>
                  <a:lumOff val="35000"/>
                </a:schemeClr>
              </a:solidFill>
              <a:cs typeface="Arial" pitchFamily="34" charset="0"/>
            </a:endParaRPr>
          </a:p>
          <a:p>
            <a:r>
              <a:rPr lang="en-US" sz="2400" dirty="0" err="1" smtClean="0">
                <a:solidFill>
                  <a:schemeClr val="tx1">
                    <a:lumMod val="65000"/>
                    <a:lumOff val="35000"/>
                  </a:schemeClr>
                </a:solidFill>
                <a:cs typeface="Arial" pitchFamily="34" charset="0"/>
              </a:rPr>
              <a:t>Evgeny</a:t>
            </a:r>
            <a:r>
              <a:rPr lang="en-US" sz="2400" dirty="0" smtClean="0">
                <a:solidFill>
                  <a:schemeClr val="tx1">
                    <a:lumMod val="65000"/>
                    <a:lumOff val="35000"/>
                  </a:schemeClr>
                </a:solidFill>
                <a:cs typeface="Arial" pitchFamily="34" charset="0"/>
              </a:rPr>
              <a:t> </a:t>
            </a:r>
            <a:r>
              <a:rPr lang="en-US" sz="2400" dirty="0" err="1" smtClean="0">
                <a:solidFill>
                  <a:schemeClr val="tx1">
                    <a:lumMod val="65000"/>
                    <a:lumOff val="35000"/>
                  </a:schemeClr>
                </a:solidFill>
                <a:cs typeface="Arial" pitchFamily="34" charset="0"/>
              </a:rPr>
              <a:t>Dolgy</a:t>
            </a:r>
            <a:endParaRPr lang="en-US" sz="2400" dirty="0" smtClean="0">
              <a:solidFill>
                <a:schemeClr val="tx1">
                  <a:lumMod val="65000"/>
                  <a:lumOff val="35000"/>
                </a:schemeClr>
              </a:solidFill>
              <a:cs typeface="Arial" pitchFamily="34" charset="0"/>
            </a:endParaRPr>
          </a:p>
          <a:p>
            <a:endParaRPr lang="en-US" sz="2400" dirty="0">
              <a:solidFill>
                <a:schemeClr val="tx1">
                  <a:lumMod val="65000"/>
                  <a:lumOff val="35000"/>
                </a:schemeClr>
              </a:solidFill>
              <a:cs typeface="Arial" pitchFamily="34" charset="0"/>
            </a:endParaRPr>
          </a:p>
          <a:p>
            <a:r>
              <a:rPr lang="en-US" sz="2400" b="1" dirty="0" smtClean="0">
                <a:solidFill>
                  <a:schemeClr val="tx1">
                    <a:lumMod val="65000"/>
                    <a:lumOff val="35000"/>
                  </a:schemeClr>
                </a:solidFill>
                <a:cs typeface="Arial" pitchFamily="34" charset="0"/>
              </a:rPr>
              <a:t>Scientific Consultants:</a:t>
            </a:r>
          </a:p>
          <a:p>
            <a:r>
              <a:rPr lang="en-US" sz="2400" dirty="0" err="1" smtClean="0">
                <a:solidFill>
                  <a:schemeClr val="tx1">
                    <a:lumMod val="65000"/>
                    <a:lumOff val="35000"/>
                  </a:schemeClr>
                </a:solidFill>
                <a:cs typeface="Arial" pitchFamily="34" charset="0"/>
              </a:rPr>
              <a:t>Yury</a:t>
            </a:r>
            <a:r>
              <a:rPr lang="en-US" sz="2400" dirty="0" smtClean="0">
                <a:solidFill>
                  <a:schemeClr val="tx1">
                    <a:lumMod val="65000"/>
                    <a:lumOff val="35000"/>
                  </a:schemeClr>
                </a:solidFill>
                <a:cs typeface="Arial" pitchFamily="34" charset="0"/>
              </a:rPr>
              <a:t> </a:t>
            </a:r>
            <a:r>
              <a:rPr lang="en-US" sz="2400" dirty="0" err="1" smtClean="0">
                <a:solidFill>
                  <a:schemeClr val="tx1">
                    <a:lumMod val="65000"/>
                    <a:lumOff val="35000"/>
                  </a:schemeClr>
                </a:solidFill>
                <a:cs typeface="Arial" pitchFamily="34" charset="0"/>
              </a:rPr>
              <a:t>Panebrattsev</a:t>
            </a:r>
            <a:endParaRPr lang="en-US" sz="2400" dirty="0" smtClean="0">
              <a:solidFill>
                <a:schemeClr val="tx1">
                  <a:lumMod val="65000"/>
                  <a:lumOff val="35000"/>
                </a:schemeClr>
              </a:solidFill>
              <a:cs typeface="Arial" pitchFamily="34" charset="0"/>
            </a:endParaRPr>
          </a:p>
          <a:p>
            <a:r>
              <a:rPr lang="en-US" sz="2400" dirty="0" smtClean="0">
                <a:solidFill>
                  <a:schemeClr val="tx1">
                    <a:lumMod val="65000"/>
                    <a:lumOff val="35000"/>
                  </a:schemeClr>
                </a:solidFill>
                <a:cs typeface="Arial" pitchFamily="34" charset="0"/>
              </a:rPr>
              <a:t>Mikhail </a:t>
            </a:r>
            <a:r>
              <a:rPr lang="en-US" sz="2400" dirty="0" err="1" smtClean="0">
                <a:solidFill>
                  <a:schemeClr val="tx1">
                    <a:lumMod val="65000"/>
                    <a:lumOff val="35000"/>
                  </a:schemeClr>
                </a:solidFill>
                <a:cs typeface="Arial" pitchFamily="34" charset="0"/>
              </a:rPr>
              <a:t>Strikhanov</a:t>
            </a:r>
            <a:endParaRPr lang="en-US" sz="2400" dirty="0" smtClean="0">
              <a:solidFill>
                <a:schemeClr val="tx1">
                  <a:lumMod val="65000"/>
                  <a:lumOff val="35000"/>
                </a:schemeClr>
              </a:solidFill>
              <a:cs typeface="Arial" pitchFamily="34" charset="0"/>
            </a:endParaRPr>
          </a:p>
          <a:p>
            <a:r>
              <a:rPr lang="en-US" sz="2400" dirty="0" err="1">
                <a:solidFill>
                  <a:schemeClr val="tx1">
                    <a:lumMod val="65000"/>
                    <a:lumOff val="35000"/>
                  </a:schemeClr>
                </a:solidFill>
                <a:cs typeface="Arial" pitchFamily="34" charset="0"/>
              </a:rPr>
              <a:t>Zhangbu</a:t>
            </a:r>
            <a:r>
              <a:rPr lang="en-US" sz="2400" dirty="0">
                <a:solidFill>
                  <a:schemeClr val="tx1">
                    <a:lumMod val="65000"/>
                    <a:lumOff val="35000"/>
                  </a:schemeClr>
                </a:solidFill>
                <a:cs typeface="Arial" pitchFamily="34" charset="0"/>
              </a:rPr>
              <a:t> </a:t>
            </a:r>
            <a:r>
              <a:rPr lang="en-US" sz="2400" dirty="0" err="1" smtClean="0">
                <a:solidFill>
                  <a:schemeClr val="tx1">
                    <a:lumMod val="65000"/>
                    <a:lumOff val="35000"/>
                  </a:schemeClr>
                </a:solidFill>
                <a:cs typeface="Arial" pitchFamily="34" charset="0"/>
              </a:rPr>
              <a:t>Xu</a:t>
            </a:r>
            <a:endParaRPr lang="ru-RU" sz="2400" dirty="0">
              <a:solidFill>
                <a:schemeClr val="tx1">
                  <a:lumMod val="65000"/>
                  <a:lumOff val="35000"/>
                </a:schemeClr>
              </a:solidFill>
              <a:cs typeface="Arial" pitchFamily="34" charset="0"/>
            </a:endParaRPr>
          </a:p>
        </p:txBody>
      </p:sp>
      <p:pic>
        <p:nvPicPr>
          <p:cNvPr id="6146" name="Picture 2" descr="http://intergraphics.ru/uploads/images/team/bea.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995936" y="1268760"/>
            <a:ext cx="857250" cy="857251"/>
          </a:xfrm>
          <a:prstGeom prst="rect">
            <a:avLst/>
          </a:prstGeom>
          <a:noFill/>
          <a:extLst>
            <a:ext uri="{909E8E84-426E-40DD-AFC4-6F175D3DCCD1}">
              <a14:hiddenFill xmlns:a14="http://schemas.microsoft.com/office/drawing/2010/main" xmlns="">
                <a:solidFill>
                  <a:srgbClr val="FFFFFF"/>
                </a:solidFill>
              </a14:hiddenFill>
            </a:ext>
          </a:extLst>
        </p:spPr>
      </p:pic>
      <p:pic>
        <p:nvPicPr>
          <p:cNvPr id="6148" name="Picture 4" descr="http://intergraphics.ru/uploads/images/team/ksu.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675190" y="3613729"/>
            <a:ext cx="857250" cy="857251"/>
          </a:xfrm>
          <a:prstGeom prst="rect">
            <a:avLst/>
          </a:prstGeom>
          <a:noFill/>
          <a:extLst>
            <a:ext uri="{909E8E84-426E-40DD-AFC4-6F175D3DCCD1}">
              <a14:hiddenFill xmlns:a14="http://schemas.microsoft.com/office/drawing/2010/main" xmlns="">
                <a:solidFill>
                  <a:srgbClr val="FFFFFF"/>
                </a:solidFill>
              </a14:hiddenFill>
            </a:ext>
          </a:extLst>
        </p:spPr>
      </p:pic>
      <p:pic>
        <p:nvPicPr>
          <p:cNvPr id="6154" name="Picture 10" descr="http://intergraphics.ru/uploads/images/team/boss.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294237" y="4522189"/>
            <a:ext cx="857250" cy="857251"/>
          </a:xfrm>
          <a:prstGeom prst="rect">
            <a:avLst/>
          </a:prstGeom>
          <a:noFill/>
          <a:extLst>
            <a:ext uri="{909E8E84-426E-40DD-AFC4-6F175D3DCCD1}">
              <a14:hiddenFill xmlns:a14="http://schemas.microsoft.com/office/drawing/2010/main" xmlns="">
                <a:solidFill>
                  <a:srgbClr val="FFFFFF"/>
                </a:solidFill>
              </a14:hiddenFill>
            </a:ext>
          </a:extLst>
        </p:spPr>
      </p:pic>
      <p:pic>
        <p:nvPicPr>
          <p:cNvPr id="6155" name="Picture 11"/>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4895168" y="5026246"/>
            <a:ext cx="912228" cy="9361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157" name="Picture 13"/>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5698282" y="5602309"/>
            <a:ext cx="857250" cy="9075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9" name="Picture 5" descr="http://intergraphics.ru/uploads/images/team/sasha.jpg"/>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6477445" y="2360914"/>
            <a:ext cx="857250" cy="857251"/>
          </a:xfrm>
          <a:prstGeom prst="rect">
            <a:avLst/>
          </a:prstGeom>
          <a:noFill/>
          <a:extLst>
            <a:ext uri="{909E8E84-426E-40DD-AFC4-6F175D3DCCD1}">
              <a14:hiddenFill xmlns:a14="http://schemas.microsoft.com/office/drawing/2010/main" xmlns="">
                <a:solidFill>
                  <a:srgbClr val="FFFFFF"/>
                </a:solidFill>
              </a14:hiddenFill>
            </a:ext>
          </a:extLst>
        </p:spPr>
      </p:pic>
      <p:pic>
        <p:nvPicPr>
          <p:cNvPr id="6150" name="Picture 6" descr="http://intergraphics.ru/uploads/images/team/anyak.jpg"/>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4510261" y="2409877"/>
            <a:ext cx="857250" cy="857251"/>
          </a:xfrm>
          <a:prstGeom prst="rect">
            <a:avLst/>
          </a:prstGeom>
          <a:noFill/>
          <a:extLst>
            <a:ext uri="{909E8E84-426E-40DD-AFC4-6F175D3DCCD1}">
              <a14:hiddenFill xmlns:a14="http://schemas.microsoft.com/office/drawing/2010/main" xmlns="">
                <a:solidFill>
                  <a:srgbClr val="FFFFFF"/>
                </a:solidFill>
              </a14:hiddenFill>
            </a:ext>
          </a:extLst>
        </p:spPr>
      </p:pic>
      <p:pic>
        <p:nvPicPr>
          <p:cNvPr id="6152" name="Picture 8" descr="http://intergraphics.ru/uploads/images/team/nastav.jpg"/>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5713333" y="3723877"/>
            <a:ext cx="857250" cy="857251"/>
          </a:xfrm>
          <a:prstGeom prst="rect">
            <a:avLst/>
          </a:prstGeom>
          <a:noFill/>
          <a:extLst>
            <a:ext uri="{909E8E84-426E-40DD-AFC4-6F175D3DCCD1}">
              <a14:hiddenFill xmlns:a14="http://schemas.microsoft.com/office/drawing/2010/main" xmlns="">
                <a:solidFill>
                  <a:srgbClr val="FFFFFF"/>
                </a:solidFill>
              </a14:hiddenFill>
            </a:ext>
          </a:extLst>
        </p:spPr>
      </p:pic>
      <p:sp>
        <p:nvSpPr>
          <p:cNvPr id="20" name="Объект 2"/>
          <p:cNvSpPr txBox="1">
            <a:spLocks/>
          </p:cNvSpPr>
          <p:nvPr/>
        </p:nvSpPr>
        <p:spPr>
          <a:xfrm>
            <a:off x="7668621" y="6324277"/>
            <a:ext cx="1512168" cy="43075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000" b="1" dirty="0" smtClean="0">
                <a:solidFill>
                  <a:srgbClr val="333333"/>
                </a:solidFill>
              </a:rPr>
              <a:t>NEC' 2015</a:t>
            </a:r>
            <a:endParaRPr lang="ru-RU" sz="2000" b="1" dirty="0" smtClean="0">
              <a:solidFill>
                <a:srgbClr val="333333"/>
              </a:solidFill>
            </a:endParaRPr>
          </a:p>
          <a:p>
            <a:pPr marL="0" indent="0">
              <a:buFont typeface="Arial" pitchFamily="34" charset="0"/>
              <a:buNone/>
            </a:pPr>
            <a:endParaRPr lang="ru-RU" dirty="0"/>
          </a:p>
        </p:txBody>
      </p:sp>
    </p:spTree>
    <p:extLst>
      <p:ext uri="{BB962C8B-B14F-4D97-AF65-F5344CB8AC3E}">
        <p14:creationId xmlns:p14="http://schemas.microsoft.com/office/powerpoint/2010/main" xmlns="" val="24043623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96740" y="4170571"/>
            <a:ext cx="8350519" cy="23298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 name="TextBox 6"/>
          <p:cNvSpPr txBox="1"/>
          <p:nvPr/>
        </p:nvSpPr>
        <p:spPr>
          <a:xfrm>
            <a:off x="1187624" y="692696"/>
            <a:ext cx="6206900" cy="3477875"/>
          </a:xfrm>
          <a:prstGeom prst="rect">
            <a:avLst/>
          </a:prstGeom>
          <a:noFill/>
        </p:spPr>
        <p:txBody>
          <a:bodyPr wrap="square" rtlCol="0">
            <a:spAutoFit/>
          </a:bodyPr>
          <a:lstStyle/>
          <a:p>
            <a:pPr marL="285750" indent="-285750">
              <a:spcBef>
                <a:spcPts val="600"/>
              </a:spcBef>
              <a:buFont typeface="Wingdings" pitchFamily="2" charset="2"/>
              <a:buChar char="q"/>
            </a:pPr>
            <a:r>
              <a:rPr lang="en-US" sz="2000" dirty="0">
                <a:solidFill>
                  <a:schemeClr val="tx1">
                    <a:lumMod val="65000"/>
                    <a:lumOff val="35000"/>
                  </a:schemeClr>
                </a:solidFill>
                <a:cs typeface="Arial" pitchFamily="34" charset="0"/>
              </a:rPr>
              <a:t>General information</a:t>
            </a:r>
          </a:p>
          <a:p>
            <a:pPr marL="285750" indent="-285750">
              <a:spcBef>
                <a:spcPts val="600"/>
              </a:spcBef>
              <a:buFont typeface="Wingdings" pitchFamily="2" charset="2"/>
              <a:buChar char="q"/>
            </a:pPr>
            <a:r>
              <a:rPr lang="en-US" sz="2000" dirty="0">
                <a:solidFill>
                  <a:schemeClr val="tx1">
                    <a:lumMod val="65000"/>
                    <a:lumOff val="35000"/>
                  </a:schemeClr>
                </a:solidFill>
                <a:cs typeface="Arial" pitchFamily="34" charset="0"/>
              </a:rPr>
              <a:t>Scientific Highlights</a:t>
            </a:r>
          </a:p>
          <a:p>
            <a:pPr marL="285750" indent="-285750">
              <a:spcBef>
                <a:spcPts val="600"/>
              </a:spcBef>
              <a:buFont typeface="Wingdings" pitchFamily="2" charset="2"/>
              <a:buChar char="q"/>
            </a:pPr>
            <a:r>
              <a:rPr lang="en-US" sz="2000" dirty="0">
                <a:solidFill>
                  <a:schemeClr val="tx1">
                    <a:lumMod val="65000"/>
                    <a:lumOff val="35000"/>
                  </a:schemeClr>
                </a:solidFill>
                <a:cs typeface="Arial" pitchFamily="34" charset="0"/>
              </a:rPr>
              <a:t>STAR detectors subsystems</a:t>
            </a:r>
          </a:p>
          <a:p>
            <a:pPr marL="285750" indent="-285750">
              <a:spcBef>
                <a:spcPts val="600"/>
              </a:spcBef>
              <a:buFont typeface="Wingdings" pitchFamily="2" charset="2"/>
              <a:buChar char="q"/>
            </a:pPr>
            <a:r>
              <a:rPr lang="en-US" sz="2000" dirty="0" smtClean="0">
                <a:solidFill>
                  <a:schemeClr val="tx1">
                    <a:lumMod val="65000"/>
                    <a:lumOff val="35000"/>
                  </a:schemeClr>
                </a:solidFill>
                <a:cs typeface="Arial" pitchFamily="34" charset="0"/>
              </a:rPr>
              <a:t>Instruments </a:t>
            </a:r>
            <a:r>
              <a:rPr lang="en-US" sz="2000" dirty="0">
                <a:solidFill>
                  <a:schemeClr val="tx1">
                    <a:lumMod val="65000"/>
                    <a:lumOff val="35000"/>
                  </a:schemeClr>
                </a:solidFill>
                <a:cs typeface="Arial" pitchFamily="34" charset="0"/>
              </a:rPr>
              <a:t>and methods for data analysis</a:t>
            </a:r>
          </a:p>
          <a:p>
            <a:pPr marL="285750" indent="-285750">
              <a:spcBef>
                <a:spcPts val="600"/>
              </a:spcBef>
              <a:buFont typeface="Wingdings" pitchFamily="2" charset="2"/>
              <a:buChar char="q"/>
            </a:pPr>
            <a:r>
              <a:rPr lang="en-US" sz="2000" dirty="0">
                <a:solidFill>
                  <a:schemeClr val="tx1">
                    <a:lumMod val="65000"/>
                    <a:lumOff val="35000"/>
                  </a:schemeClr>
                </a:solidFill>
                <a:cs typeface="Arial" pitchFamily="34" charset="0"/>
              </a:rPr>
              <a:t>Trigger system</a:t>
            </a:r>
          </a:p>
          <a:p>
            <a:pPr marL="285750" indent="-285750">
              <a:spcBef>
                <a:spcPts val="600"/>
              </a:spcBef>
              <a:buFont typeface="Wingdings" pitchFamily="2" charset="2"/>
              <a:buChar char="q"/>
            </a:pPr>
            <a:r>
              <a:rPr lang="en-US" sz="2000" dirty="0">
                <a:solidFill>
                  <a:schemeClr val="tx1">
                    <a:lumMod val="65000"/>
                    <a:lumOff val="35000"/>
                  </a:schemeClr>
                </a:solidFill>
                <a:cs typeface="Arial" pitchFamily="34" charset="0"/>
              </a:rPr>
              <a:t>Control Room</a:t>
            </a:r>
          </a:p>
          <a:p>
            <a:pPr marL="285750" indent="-285750">
              <a:spcBef>
                <a:spcPts val="600"/>
              </a:spcBef>
              <a:buFont typeface="Wingdings" pitchFamily="2" charset="2"/>
              <a:buChar char="q"/>
            </a:pPr>
            <a:r>
              <a:rPr lang="en-US" sz="2000" dirty="0" smtClean="0">
                <a:solidFill>
                  <a:schemeClr val="tx1">
                    <a:lumMod val="65000"/>
                    <a:lumOff val="35000"/>
                  </a:schemeClr>
                </a:solidFill>
                <a:cs typeface="Arial" pitchFamily="34" charset="0"/>
              </a:rPr>
              <a:t>Virtual </a:t>
            </a:r>
            <a:r>
              <a:rPr lang="en-US" sz="2000" dirty="0">
                <a:solidFill>
                  <a:schemeClr val="tx1">
                    <a:lumMod val="65000"/>
                    <a:lumOff val="35000"/>
                  </a:schemeClr>
                </a:solidFill>
                <a:cs typeface="Arial" pitchFamily="34" charset="0"/>
              </a:rPr>
              <a:t>labs based on real experimental data</a:t>
            </a:r>
          </a:p>
          <a:p>
            <a:pPr marL="285750" indent="-285750">
              <a:spcBef>
                <a:spcPts val="600"/>
              </a:spcBef>
              <a:buFont typeface="Wingdings" pitchFamily="2" charset="2"/>
              <a:buChar char="q"/>
            </a:pPr>
            <a:r>
              <a:rPr lang="en-US" sz="2000" dirty="0">
                <a:solidFill>
                  <a:schemeClr val="tx1">
                    <a:lumMod val="65000"/>
                    <a:lumOff val="35000"/>
                  </a:schemeClr>
                </a:solidFill>
                <a:cs typeface="Arial" pitchFamily="34" charset="0"/>
              </a:rPr>
              <a:t>Online STAR data structure</a:t>
            </a:r>
          </a:p>
          <a:p>
            <a:pPr marL="285750" indent="-285750">
              <a:spcBef>
                <a:spcPts val="600"/>
              </a:spcBef>
              <a:buFont typeface="Wingdings" pitchFamily="2" charset="2"/>
              <a:buChar char="q"/>
            </a:pPr>
            <a:r>
              <a:rPr lang="en-US" sz="2000" dirty="0">
                <a:solidFill>
                  <a:schemeClr val="tx1">
                    <a:lumMod val="65000"/>
                    <a:lumOff val="35000"/>
                  </a:schemeClr>
                </a:solidFill>
                <a:cs typeface="Arial" pitchFamily="34" charset="0"/>
              </a:rPr>
              <a:t>Contact Information for Students</a:t>
            </a:r>
            <a:endParaRPr lang="ru-RU" sz="2000" dirty="0">
              <a:solidFill>
                <a:schemeClr val="tx1">
                  <a:lumMod val="65000"/>
                  <a:lumOff val="35000"/>
                </a:schemeClr>
              </a:solidFill>
              <a:cs typeface="Arial" pitchFamily="34" charset="0"/>
            </a:endParaRPr>
          </a:p>
        </p:txBody>
      </p:sp>
      <p:sp>
        <p:nvSpPr>
          <p:cNvPr id="8" name="TextBox 7"/>
          <p:cNvSpPr txBox="1"/>
          <p:nvPr/>
        </p:nvSpPr>
        <p:spPr>
          <a:xfrm>
            <a:off x="2699792" y="332656"/>
            <a:ext cx="4320480" cy="461665"/>
          </a:xfrm>
          <a:prstGeom prst="rect">
            <a:avLst/>
          </a:prstGeom>
          <a:noFill/>
        </p:spPr>
        <p:txBody>
          <a:bodyPr wrap="square" rtlCol="0">
            <a:spAutoFit/>
          </a:bodyPr>
          <a:lstStyle/>
          <a:p>
            <a:pPr algn="ctr"/>
            <a:r>
              <a:rPr lang="en-US" sz="2400" b="1" dirty="0">
                <a:solidFill>
                  <a:srgbClr val="FF0000"/>
                </a:solidFill>
                <a:cs typeface="Arial" pitchFamily="34" charset="0"/>
              </a:rPr>
              <a:t>STAR Experiment</a:t>
            </a:r>
            <a:endParaRPr lang="ru-RU" sz="2400" b="1" dirty="0">
              <a:solidFill>
                <a:srgbClr val="FF0000"/>
              </a:solidFill>
              <a:cs typeface="Arial" pitchFamily="34" charset="0"/>
            </a:endParaRPr>
          </a:p>
        </p:txBody>
      </p:sp>
      <p:sp>
        <p:nvSpPr>
          <p:cNvPr id="12" name="Объект 2"/>
          <p:cNvSpPr txBox="1">
            <a:spLocks/>
          </p:cNvSpPr>
          <p:nvPr/>
        </p:nvSpPr>
        <p:spPr>
          <a:xfrm>
            <a:off x="7668621" y="6427243"/>
            <a:ext cx="1512168" cy="43075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000" b="1" dirty="0" smtClean="0">
                <a:solidFill>
                  <a:srgbClr val="333333"/>
                </a:solidFill>
              </a:rPr>
              <a:t>NEC' 2015</a:t>
            </a:r>
            <a:endParaRPr lang="ru-RU" sz="2000" b="1" dirty="0" smtClean="0">
              <a:solidFill>
                <a:srgbClr val="333333"/>
              </a:solidFill>
            </a:endParaRPr>
          </a:p>
          <a:p>
            <a:pPr marL="0" indent="0">
              <a:buFont typeface="Arial" pitchFamily="34" charset="0"/>
              <a:buNone/>
            </a:pPr>
            <a:endParaRPr lang="ru-RU" dirty="0"/>
          </a:p>
        </p:txBody>
      </p:sp>
    </p:spTree>
    <p:extLst>
      <p:ext uri="{BB962C8B-B14F-4D97-AF65-F5344CB8AC3E}">
        <p14:creationId xmlns:p14="http://schemas.microsoft.com/office/powerpoint/2010/main" xmlns="" val="36209747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Ясность">
  <a:themeElements>
    <a:clrScheme name="BlackTie">
      <a:dk1>
        <a:srgbClr val="000000"/>
      </a:dk1>
      <a:lt1>
        <a:srgbClr val="FFFFFF"/>
      </a:lt1>
      <a:dk2>
        <a:srgbClr val="46464A"/>
      </a:dk2>
      <a:lt2>
        <a:srgbClr val="E3DCCF"/>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Классическая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Ясность">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Clarity</Template>
  <TotalTime>1888</TotalTime>
  <Words>659</Words>
  <Application>Microsoft Office PowerPoint</Application>
  <PresentationFormat>Экран (4:3)</PresentationFormat>
  <Paragraphs>124</Paragraphs>
  <Slides>25</Slides>
  <Notes>5</Notes>
  <HiddenSlides>0</HiddenSlides>
  <MMClips>4</MMClips>
  <ScaleCrop>false</ScaleCrop>
  <HeadingPairs>
    <vt:vector size="4" baseType="variant">
      <vt:variant>
        <vt:lpstr>Тема</vt:lpstr>
      </vt:variant>
      <vt:variant>
        <vt:i4>1</vt:i4>
      </vt:variant>
      <vt:variant>
        <vt:lpstr>Заголовки слайдов</vt:lpstr>
      </vt:variant>
      <vt:variant>
        <vt:i4>25</vt:i4>
      </vt:variant>
    </vt:vector>
  </HeadingPairs>
  <TitlesOfParts>
    <vt:vector size="26" baseType="lpstr">
      <vt:lpstr>Ясность</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vector>
  </TitlesOfParts>
  <Company>Krokoz™</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PCQ</cp:lastModifiedBy>
  <cp:revision>100</cp:revision>
  <dcterms:created xsi:type="dcterms:W3CDTF">2015-06-01T05:50:17Z</dcterms:created>
  <dcterms:modified xsi:type="dcterms:W3CDTF">2015-10-02T10:50:25Z</dcterms:modified>
</cp:coreProperties>
</file>