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34" r:id="rId1"/>
    <p:sldMasterId id="2147484873" r:id="rId2"/>
    <p:sldMasterId id="2147484886" r:id="rId3"/>
    <p:sldMasterId id="2147485014" r:id="rId4"/>
  </p:sldMasterIdLst>
  <p:notesMasterIdLst>
    <p:notesMasterId r:id="rId64"/>
  </p:notesMasterIdLst>
  <p:handoutMasterIdLst>
    <p:handoutMasterId r:id="rId65"/>
  </p:handoutMasterIdLst>
  <p:sldIdLst>
    <p:sldId id="596" r:id="rId5"/>
    <p:sldId id="802" r:id="rId6"/>
    <p:sldId id="803" r:id="rId7"/>
    <p:sldId id="868" r:id="rId8"/>
    <p:sldId id="826" r:id="rId9"/>
    <p:sldId id="821" r:id="rId10"/>
    <p:sldId id="809" r:id="rId11"/>
    <p:sldId id="813" r:id="rId12"/>
    <p:sldId id="814" r:id="rId13"/>
    <p:sldId id="867" r:id="rId14"/>
    <p:sldId id="870" r:id="rId15"/>
    <p:sldId id="869" r:id="rId16"/>
    <p:sldId id="871" r:id="rId17"/>
    <p:sldId id="818" r:id="rId18"/>
    <p:sldId id="819" r:id="rId19"/>
    <p:sldId id="872" r:id="rId20"/>
    <p:sldId id="762" r:id="rId21"/>
    <p:sldId id="827" r:id="rId22"/>
    <p:sldId id="829" r:id="rId23"/>
    <p:sldId id="828" r:id="rId24"/>
    <p:sldId id="830" r:id="rId25"/>
    <p:sldId id="831" r:id="rId26"/>
    <p:sldId id="862" r:id="rId27"/>
    <p:sldId id="834" r:id="rId28"/>
    <p:sldId id="835" r:id="rId29"/>
    <p:sldId id="836" r:id="rId30"/>
    <p:sldId id="837" r:id="rId31"/>
    <p:sldId id="838" r:id="rId32"/>
    <p:sldId id="839" r:id="rId33"/>
    <p:sldId id="840" r:id="rId34"/>
    <p:sldId id="841" r:id="rId35"/>
    <p:sldId id="842" r:id="rId36"/>
    <p:sldId id="844" r:id="rId37"/>
    <p:sldId id="845" r:id="rId38"/>
    <p:sldId id="873" r:id="rId39"/>
    <p:sldId id="846" r:id="rId40"/>
    <p:sldId id="876" r:id="rId41"/>
    <p:sldId id="848" r:id="rId42"/>
    <p:sldId id="849" r:id="rId43"/>
    <p:sldId id="850" r:id="rId44"/>
    <p:sldId id="874" r:id="rId45"/>
    <p:sldId id="875" r:id="rId46"/>
    <p:sldId id="853" r:id="rId47"/>
    <p:sldId id="877" r:id="rId48"/>
    <p:sldId id="866" r:id="rId49"/>
    <p:sldId id="856" r:id="rId50"/>
    <p:sldId id="859" r:id="rId51"/>
    <p:sldId id="860" r:id="rId52"/>
    <p:sldId id="878" r:id="rId53"/>
    <p:sldId id="879" r:id="rId54"/>
    <p:sldId id="729" r:id="rId55"/>
    <p:sldId id="773" r:id="rId56"/>
    <p:sldId id="774" r:id="rId57"/>
    <p:sldId id="700" r:id="rId58"/>
    <p:sldId id="783" r:id="rId59"/>
    <p:sldId id="741" r:id="rId60"/>
    <p:sldId id="788" r:id="rId61"/>
    <p:sldId id="785" r:id="rId62"/>
    <p:sldId id="880" r:id="rId63"/>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CEFE5"/>
    <a:srgbClr val="FFEAE4"/>
    <a:srgbClr val="FFE1D2"/>
    <a:srgbClr val="FF99FF"/>
    <a:srgbClr val="9999FF"/>
    <a:srgbClr val="00FF00"/>
    <a:srgbClr val="EAEAEA"/>
    <a:srgbClr val="CCCCFF"/>
    <a:srgbClr val="FFF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3" autoAdjust="0"/>
    <p:restoredTop sz="98182" autoAdjust="0"/>
  </p:normalViewPr>
  <p:slideViewPr>
    <p:cSldViewPr snapToGrid="0">
      <p:cViewPr>
        <p:scale>
          <a:sx n="70" d="100"/>
          <a:sy n="70" d="100"/>
        </p:scale>
        <p:origin x="-294" y="12"/>
      </p:cViewPr>
      <p:guideLst>
        <p:guide orient="horz" pos="1649"/>
        <p:guide pos="2333"/>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2"/>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50443" y="1"/>
            <a:ext cx="2945659" cy="49371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711C6A0-924E-4D4C-A634-CB38026DAA40}" type="datetime1">
              <a:rPr lang="en-US"/>
              <a:pPr/>
              <a:t>9/27/2015</a:t>
            </a:fld>
            <a:endParaRPr lang="en-US"/>
          </a:p>
        </p:txBody>
      </p:sp>
      <p:sp>
        <p:nvSpPr>
          <p:cNvPr id="4" name="Footer Placeholder 3"/>
          <p:cNvSpPr>
            <a:spLocks noGrp="1"/>
          </p:cNvSpPr>
          <p:nvPr>
            <p:ph type="ftr" sz="quarter" idx="2"/>
          </p:nvPr>
        </p:nvSpPr>
        <p:spPr>
          <a:xfrm>
            <a:off x="0" y="9378825"/>
            <a:ext cx="2945659" cy="493712"/>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50443" y="9378825"/>
            <a:ext cx="2945659"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86BFF3-4574-4307-A599-C396A727DD5A}" type="slidenum">
              <a:rPr lang="en-US"/>
              <a:pPr/>
              <a:t>‹#›</a:t>
            </a:fld>
            <a:endParaRPr lang="en-US"/>
          </a:p>
        </p:txBody>
      </p:sp>
    </p:spTree>
    <p:extLst>
      <p:ext uri="{BB962C8B-B14F-4D97-AF65-F5344CB8AC3E}">
        <p14:creationId xmlns:p14="http://schemas.microsoft.com/office/powerpoint/2010/main" val="4107868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1"/>
            <a:ext cx="2945659" cy="493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50443" y="1"/>
            <a:ext cx="2945659" cy="493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79768" y="4690269"/>
            <a:ext cx="5438140"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3558" name="Rectangle 6"/>
          <p:cNvSpPr>
            <a:spLocks noGrp="1" noChangeArrowheads="1"/>
          </p:cNvSpPr>
          <p:nvPr>
            <p:ph type="ftr" sz="quarter" idx="4"/>
          </p:nvPr>
        </p:nvSpPr>
        <p:spPr bwMode="auto">
          <a:xfrm>
            <a:off x="0" y="9378825"/>
            <a:ext cx="2945659"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50443" y="9378825"/>
            <a:ext cx="2945659"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BD3B1A-181B-4672-AAAC-B1290729355D}" type="slidenum">
              <a:rPr lang="ru-RU"/>
              <a:pPr/>
              <a:t>‹#›</a:t>
            </a:fld>
            <a:endParaRPr lang="ru-RU"/>
          </a:p>
        </p:txBody>
      </p:sp>
    </p:spTree>
    <p:extLst>
      <p:ext uri="{BB962C8B-B14F-4D97-AF65-F5344CB8AC3E}">
        <p14:creationId xmlns:p14="http://schemas.microsoft.com/office/powerpoint/2010/main" val="21542347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solidFill>
            <a:srgbClr val="FFFFFF"/>
          </a:solidFill>
          <a:ln/>
        </p:spPr>
      </p:sp>
      <p:sp>
        <p:nvSpPr>
          <p:cNvPr id="54275" name="Rectangle 2"/>
          <p:cNvSpPr>
            <a:spLocks noGrp="1" noChangeArrowheads="1"/>
          </p:cNvSpPr>
          <p:nvPr>
            <p:ph type="body" idx="1"/>
          </p:nvPr>
        </p:nvSpPr>
        <p:spPr>
          <a:xfrm>
            <a:off x="258061" y="4690270"/>
            <a:ext cx="6352364" cy="4913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ru-RU" smtClean="0">
                <a:ea typeface="ＭＳ Ｐゴシック" pitchFamily="34" charset="-128"/>
                <a:cs typeface="Arial" charset="0"/>
              </a:rPr>
              <a:t> </a:t>
            </a:r>
            <a:r>
              <a:rPr lang="ru-RU" altLang="ru-RU" smtClean="0">
                <a:ea typeface="ＭＳ Ｐゴシック" pitchFamily="34" charset="-128"/>
                <a:cs typeface="Arial" charset="0"/>
              </a:rPr>
              <a:t>традиции: 1я базоая установка – лидер</a:t>
            </a:r>
          </a:p>
          <a:p>
            <a:pPr algn="just" eaLnBrk="1" hangingPunct="1"/>
            <a:r>
              <a:rPr lang="ru-RU" altLang="ru-RU" smtClean="0">
                <a:ea typeface="ＭＳ Ｐゴシック" pitchFamily="34" charset="-128"/>
                <a:cs typeface="Arial" charset="0"/>
                <a:sym typeface="Times New Roman" pitchFamily="18" charset="0"/>
              </a:rPr>
              <a:t>2я – взгляд в будущее</a:t>
            </a:r>
          </a:p>
          <a:p>
            <a:pPr algn="just" eaLnBrk="1" hangingPunct="1"/>
            <a:r>
              <a:rPr lang="ru-RU" altLang="ru-RU" smtClean="0">
                <a:ea typeface="ＭＳ Ｐゴシック" pitchFamily="34" charset="-128"/>
                <a:cs typeface="Arial" charset="0"/>
                <a:sym typeface="Times New Roman" pitchFamily="18" charset="0"/>
              </a:rPr>
              <a:t>3я – возвращение лидир.позиций</a:t>
            </a:r>
          </a:p>
        </p:txBody>
      </p:sp>
      <p:sp>
        <p:nvSpPr>
          <p:cNvPr id="5427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1E8B02-D9E7-42CC-8F9D-0155BA1E820C}" type="slidenum">
              <a:rPr lang="ru-RU" altLang="ru-RU" smtClean="0">
                <a:solidFill>
                  <a:srgbClr val="000000"/>
                </a:solidFill>
                <a:ea typeface="ＭＳ Ｐゴシック" pitchFamily="34" charset="-128"/>
              </a:rPr>
              <a:pPr eaLnBrk="1" hangingPunct="1">
                <a:spcBef>
                  <a:spcPct val="0"/>
                </a:spcBef>
              </a:pPr>
              <a:t>2</a:t>
            </a:fld>
            <a:endParaRPr lang="ru-RU" altLang="ru-RU" smtClean="0">
              <a:solidFill>
                <a:srgbClr val="000000"/>
              </a:solidFill>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itchFamily="34" charset="0"/>
              </a:rPr>
              <a:t>Основные этапы создания комплекса  </a:t>
            </a:r>
            <a:r>
              <a:rPr lang="en-US" altLang="ru-RU" smtClean="0">
                <a:latin typeface="Arial" pitchFamily="34" charset="0"/>
              </a:rPr>
              <a:t>NICA</a:t>
            </a:r>
            <a:endParaRPr lang="ru-RU" altLang="ru-RU" smtClean="0">
              <a:latin typeface="Arial" pitchFamily="34" charset="0"/>
            </a:endParaRPr>
          </a:p>
          <a:p>
            <a:r>
              <a:rPr lang="ru-RU" altLang="ru-RU" smtClean="0">
                <a:latin typeface="Arial" pitchFamily="34" charset="0"/>
              </a:rPr>
              <a:t>в 2010 году утвержден проект NICA и завершен </a:t>
            </a:r>
            <a:r>
              <a:rPr lang="ru-RU" altLang="ru-RU" i="1" smtClean="0">
                <a:latin typeface="Arial" pitchFamily="34" charset="0"/>
              </a:rPr>
              <a:t>I этап модернизации Нуклотрона, </a:t>
            </a:r>
            <a:r>
              <a:rPr lang="ru-RU" altLang="ru-RU" smtClean="0">
                <a:latin typeface="Arial" pitchFamily="34" charset="0"/>
              </a:rPr>
              <a:t>начаты работы по ускорительному комплексу  и многоцелевому детектору MPD (MultiPurpose Detector) , которые завершатся в 2019.</a:t>
            </a:r>
          </a:p>
          <a:p>
            <a:r>
              <a:rPr lang="ru-RU" altLang="ru-RU" smtClean="0">
                <a:latin typeface="Arial" pitchFamily="34" charset="0"/>
              </a:rPr>
              <a:t>С 2012 года готовится эксперимент с фиксированной мишенью - детектор BM@N  (I этап)</a:t>
            </a:r>
            <a:r>
              <a:rPr lang="en-US" altLang="ru-RU" smtClean="0">
                <a:latin typeface="Arial" pitchFamily="34" charset="0"/>
              </a:rPr>
              <a:t>,</a:t>
            </a:r>
            <a:r>
              <a:rPr lang="ru-RU" altLang="ru-RU" smtClean="0">
                <a:latin typeface="Arial" pitchFamily="34" charset="0"/>
              </a:rPr>
              <a:t>первые результаты с которого ожидаются в  2017  	</a:t>
            </a:r>
          </a:p>
          <a:p>
            <a:r>
              <a:rPr lang="ru-RU" altLang="ru-RU" smtClean="0">
                <a:latin typeface="Arial" pitchFamily="34" charset="0"/>
              </a:rPr>
              <a:t>- Идет подготовка проекта Spin Physics Detector (SPD)</a:t>
            </a:r>
          </a:p>
          <a:p>
            <a:r>
              <a:rPr lang="ru-RU" altLang="ru-RU" smtClean="0">
                <a:latin typeface="Arial" pitchFamily="34" charset="0"/>
              </a:rPr>
              <a:t> </a:t>
            </a:r>
          </a:p>
          <a:p>
            <a:pPr eaLnBrk="1" hangingPunct="1"/>
            <a:endParaRPr lang="en-US" alt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itchFamily="34" charset="0"/>
              </a:rPr>
              <a:t>Основные этапы создания комплекса  </a:t>
            </a:r>
            <a:r>
              <a:rPr lang="en-US" altLang="ru-RU" smtClean="0">
                <a:latin typeface="Arial" pitchFamily="34" charset="0"/>
              </a:rPr>
              <a:t>NICA</a:t>
            </a:r>
            <a:endParaRPr lang="ru-RU" altLang="ru-RU" smtClean="0">
              <a:latin typeface="Arial" pitchFamily="34" charset="0"/>
            </a:endParaRPr>
          </a:p>
          <a:p>
            <a:r>
              <a:rPr lang="ru-RU" altLang="ru-RU" smtClean="0">
                <a:latin typeface="Arial" pitchFamily="34" charset="0"/>
              </a:rPr>
              <a:t>в 2010 году утвержден проект NICA и завершен </a:t>
            </a:r>
            <a:r>
              <a:rPr lang="ru-RU" altLang="ru-RU" i="1" smtClean="0">
                <a:latin typeface="Arial" pitchFamily="34" charset="0"/>
              </a:rPr>
              <a:t>I этап модернизации Нуклотрона, </a:t>
            </a:r>
            <a:r>
              <a:rPr lang="ru-RU" altLang="ru-RU" smtClean="0">
                <a:latin typeface="Arial" pitchFamily="34" charset="0"/>
              </a:rPr>
              <a:t>начаты работы по ускорительному комплексу  и многоцелевому детектору MPD (MultiPurpose Detector) , которые завершатся в 2019.</a:t>
            </a:r>
          </a:p>
          <a:p>
            <a:r>
              <a:rPr lang="ru-RU" altLang="ru-RU" smtClean="0">
                <a:latin typeface="Arial" pitchFamily="34" charset="0"/>
              </a:rPr>
              <a:t>С 2012 года готовится эксперимент с фиксированной мишенью - детектор BM@N  (I этап)</a:t>
            </a:r>
            <a:r>
              <a:rPr lang="en-US" altLang="ru-RU" smtClean="0">
                <a:latin typeface="Arial" pitchFamily="34" charset="0"/>
              </a:rPr>
              <a:t>,</a:t>
            </a:r>
            <a:r>
              <a:rPr lang="ru-RU" altLang="ru-RU" smtClean="0">
                <a:latin typeface="Arial" pitchFamily="34" charset="0"/>
              </a:rPr>
              <a:t>первые результаты с которого ожидаются в  2017  	</a:t>
            </a:r>
          </a:p>
          <a:p>
            <a:r>
              <a:rPr lang="ru-RU" altLang="ru-RU" smtClean="0">
                <a:latin typeface="Arial" pitchFamily="34" charset="0"/>
              </a:rPr>
              <a:t>- Идет подготовка проекта Spin Physics Detector (SPD)</a:t>
            </a:r>
          </a:p>
          <a:p>
            <a:r>
              <a:rPr lang="ru-RU" altLang="ru-RU" smtClean="0">
                <a:latin typeface="Arial" pitchFamily="34" charset="0"/>
              </a:rPr>
              <a:t> </a:t>
            </a:r>
          </a:p>
          <a:p>
            <a:pPr eaLnBrk="1" hangingPunct="1"/>
            <a:endParaRPr lang="en-US" alt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itchFamily="34" charset="0"/>
              </a:rPr>
              <a:t>Основные этапы создания комплекса  </a:t>
            </a:r>
            <a:r>
              <a:rPr lang="en-US" altLang="ru-RU" smtClean="0">
                <a:latin typeface="Arial" pitchFamily="34" charset="0"/>
              </a:rPr>
              <a:t>NICA</a:t>
            </a:r>
            <a:endParaRPr lang="ru-RU" altLang="ru-RU" smtClean="0">
              <a:latin typeface="Arial" pitchFamily="34" charset="0"/>
            </a:endParaRPr>
          </a:p>
          <a:p>
            <a:r>
              <a:rPr lang="ru-RU" altLang="ru-RU" smtClean="0">
                <a:latin typeface="Arial" pitchFamily="34" charset="0"/>
              </a:rPr>
              <a:t>в 2010 году утвержден проект NICA и завершен </a:t>
            </a:r>
            <a:r>
              <a:rPr lang="ru-RU" altLang="ru-RU" i="1" smtClean="0">
                <a:latin typeface="Arial" pitchFamily="34" charset="0"/>
              </a:rPr>
              <a:t>I этап модернизации Нуклотрона, </a:t>
            </a:r>
            <a:r>
              <a:rPr lang="ru-RU" altLang="ru-RU" smtClean="0">
                <a:latin typeface="Arial" pitchFamily="34" charset="0"/>
              </a:rPr>
              <a:t>начаты работы по ускорительному комплексу  и многоцелевому детектору MPD (MultiPurpose Detector) , которые завершатся в 2019.</a:t>
            </a:r>
          </a:p>
          <a:p>
            <a:r>
              <a:rPr lang="ru-RU" altLang="ru-RU" smtClean="0">
                <a:latin typeface="Arial" pitchFamily="34" charset="0"/>
              </a:rPr>
              <a:t>С 2012 года готовится эксперимент с фиксированной мишенью - детектор BM@N  (I этап)</a:t>
            </a:r>
            <a:r>
              <a:rPr lang="en-US" altLang="ru-RU" smtClean="0">
                <a:latin typeface="Arial" pitchFamily="34" charset="0"/>
              </a:rPr>
              <a:t>,</a:t>
            </a:r>
            <a:r>
              <a:rPr lang="ru-RU" altLang="ru-RU" smtClean="0">
                <a:latin typeface="Arial" pitchFamily="34" charset="0"/>
              </a:rPr>
              <a:t>первые результаты с которого ожидаются в  2017  	</a:t>
            </a:r>
          </a:p>
          <a:p>
            <a:r>
              <a:rPr lang="ru-RU" altLang="ru-RU" smtClean="0">
                <a:latin typeface="Arial" pitchFamily="34" charset="0"/>
              </a:rPr>
              <a:t>- Идет подготовка проекта Spin Physics Detector (SPD)</a:t>
            </a:r>
          </a:p>
          <a:p>
            <a:r>
              <a:rPr lang="ru-RU" altLang="ru-RU" smtClean="0">
                <a:latin typeface="Arial" pitchFamily="34" charset="0"/>
              </a:rPr>
              <a:t> </a:t>
            </a:r>
          </a:p>
          <a:p>
            <a:pPr eaLnBrk="1" hangingPunct="1"/>
            <a:endParaRPr lang="en-US" altLang="ru-RU"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a:ln/>
        </p:spPr>
      </p:sp>
      <p:sp>
        <p:nvSpPr>
          <p:cNvPr id="60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itchFamily="34" charset="0"/>
              </a:rPr>
              <a:t>Основные этапы создания комплекса  </a:t>
            </a:r>
            <a:r>
              <a:rPr lang="en-US" altLang="ru-RU" smtClean="0">
                <a:latin typeface="Arial" pitchFamily="34" charset="0"/>
              </a:rPr>
              <a:t>NICA</a:t>
            </a:r>
            <a:endParaRPr lang="ru-RU" altLang="ru-RU" smtClean="0">
              <a:latin typeface="Arial" pitchFamily="34" charset="0"/>
            </a:endParaRPr>
          </a:p>
          <a:p>
            <a:r>
              <a:rPr lang="ru-RU" altLang="ru-RU" smtClean="0">
                <a:latin typeface="Arial" pitchFamily="34" charset="0"/>
              </a:rPr>
              <a:t>в 2010 году утвержден проект NICA и завершен </a:t>
            </a:r>
            <a:r>
              <a:rPr lang="ru-RU" altLang="ru-RU" i="1" smtClean="0">
                <a:latin typeface="Arial" pitchFamily="34" charset="0"/>
              </a:rPr>
              <a:t>I этап модернизации Нуклотрона, </a:t>
            </a:r>
            <a:r>
              <a:rPr lang="ru-RU" altLang="ru-RU" smtClean="0">
                <a:latin typeface="Arial" pitchFamily="34" charset="0"/>
              </a:rPr>
              <a:t>начаты работы по ускорительному комплексу  и многоцелевому детектору MPD (MultiPurpose Detector) , которые завершатся в 2019.</a:t>
            </a:r>
          </a:p>
          <a:p>
            <a:r>
              <a:rPr lang="ru-RU" altLang="ru-RU" smtClean="0">
                <a:latin typeface="Arial" pitchFamily="34" charset="0"/>
              </a:rPr>
              <a:t>С 2012 года готовится эксперимент с фиксированной мишенью - детектор BM@N  (I этап)</a:t>
            </a:r>
            <a:r>
              <a:rPr lang="en-US" altLang="ru-RU" smtClean="0">
                <a:latin typeface="Arial" pitchFamily="34" charset="0"/>
              </a:rPr>
              <a:t>,</a:t>
            </a:r>
            <a:r>
              <a:rPr lang="ru-RU" altLang="ru-RU" smtClean="0">
                <a:latin typeface="Arial" pitchFamily="34" charset="0"/>
              </a:rPr>
              <a:t>первые результаты с которого ожидаются в  2017  	</a:t>
            </a:r>
          </a:p>
          <a:p>
            <a:r>
              <a:rPr lang="ru-RU" altLang="ru-RU" smtClean="0">
                <a:latin typeface="Arial" pitchFamily="34" charset="0"/>
              </a:rPr>
              <a:t>- Идет подготовка проекта Spin Physics Detector (SPD)</a:t>
            </a:r>
          </a:p>
          <a:p>
            <a:r>
              <a:rPr lang="ru-RU" altLang="ru-RU" smtClean="0">
                <a:latin typeface="Arial" pitchFamily="34" charset="0"/>
              </a:rPr>
              <a:t> </a:t>
            </a:r>
          </a:p>
          <a:p>
            <a:pPr eaLnBrk="1" hangingPunct="1"/>
            <a:endParaRPr lang="en-US" altLang="ru-RU"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ln/>
        </p:spPr>
      </p:sp>
      <p:sp>
        <p:nvSpPr>
          <p:cNvPr id="624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smtClean="0">
              <a:latin typeface="Times New Roman" pitchFamily="18"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smtClean="0">
                <a:latin typeface="Arial" pitchFamily="34" charset="0"/>
              </a:rPr>
              <a:t>HILAC: Radio Frequency Quadrupole + Medium Energy Beam Transport + two Interdigital H-type Drift Tubes</a:t>
            </a:r>
            <a:endParaRPr lang="ru-RU" altLang="ru-RU" smtClean="0">
              <a:latin typeface="Arial" pitchFamily="34" charset="0"/>
            </a:endParaRPr>
          </a:p>
          <a:p>
            <a:endParaRPr lang="ru-RU" altLang="ru-R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a:ln/>
        </p:spPr>
      </p:sp>
      <p:sp>
        <p:nvSpPr>
          <p:cNvPr id="64515" name="Rectangle 3"/>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ru-RU" altLang="ru-RU" smtClean="0">
              <a:latin typeface="Times New Roman" pitchFamily="18"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smtClean="0">
              <a:latin typeface="Times New Roman" pitchFamily="18"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14423AF-BF1D-4E63-ADBA-A6EFA0688C69}" type="slidenum">
              <a:rPr lang="ru-RU" smtClean="0">
                <a:solidFill>
                  <a:prstClr val="black"/>
                </a:solidFill>
              </a:rPr>
              <a:pPr>
                <a:defRPr/>
              </a:pPr>
              <a:t>3</a:t>
            </a:fld>
            <a:endParaRPr lang="ru-RU">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14423AF-BF1D-4E63-ADBA-A6EFA0688C69}" type="slidenum">
              <a:rPr lang="ru-RU" smtClean="0">
                <a:solidFill>
                  <a:prstClr val="black"/>
                </a:solidFill>
              </a:rPr>
              <a:pPr>
                <a:defRPr/>
              </a:pPr>
              <a:t>37</a:t>
            </a:fld>
            <a:endParaRPr lang="ru-RU">
              <a:solidFill>
                <a:prstClr val="black"/>
              </a:solidFill>
            </a:endParaRPr>
          </a:p>
        </p:txBody>
      </p:sp>
    </p:spTree>
    <p:extLst>
      <p:ext uri="{BB962C8B-B14F-4D97-AF65-F5344CB8AC3E}">
        <p14:creationId xmlns:p14="http://schemas.microsoft.com/office/powerpoint/2010/main" val="3726109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1pPr>
            <a:lvl2pPr marL="37931725" indent="-37474525"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2pPr>
            <a:lvl3pPr marL="1143000" indent="-228600"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3pPr>
            <a:lvl4pPr marL="1600200" indent="-228600"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4pPr>
            <a:lvl5pPr marL="2057400" indent="-228600"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9pPr>
          </a:lstStyle>
          <a:p>
            <a:pPr eaLnBrk="1" hangingPunct="1">
              <a:spcBef>
                <a:spcPct val="0"/>
              </a:spcBef>
            </a:pPr>
            <a:fld id="{630CACA3-F48E-4C6C-82DF-E8B06D79A053}" type="slidenum">
              <a:rPr lang="ru-RU" altLang="ru-RU">
                <a:solidFill>
                  <a:srgbClr val="000000"/>
                </a:solidFill>
                <a:cs typeface="Arial" pitchFamily="34" charset="0"/>
              </a:rPr>
              <a:pPr eaLnBrk="1" hangingPunct="1">
                <a:spcBef>
                  <a:spcPct val="0"/>
                </a:spcBef>
              </a:pPr>
              <a:t>41</a:t>
            </a:fld>
            <a:endParaRPr lang="ru-RU" altLang="ru-RU">
              <a:solidFill>
                <a:srgbClr val="000000"/>
              </a:solidFill>
              <a:cs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ru-R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14423AF-BF1D-4E63-ADBA-A6EFA0688C69}" type="slidenum">
              <a:rPr lang="ru-RU" smtClean="0">
                <a:solidFill>
                  <a:prstClr val="black"/>
                </a:solidFill>
              </a:rPr>
              <a:pPr>
                <a:defRPr/>
              </a:pPr>
              <a:t>45</a:t>
            </a:fld>
            <a:endParaRPr lang="ru-RU">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ceholder 2"/>
          <p:cNvSpPr>
            <a:spLocks noGrp="1" noRot="1" noChangeAspect="1" noTextEdit="1"/>
          </p:cNvSpPr>
          <p:nvPr>
            <p:ph type="sldImg"/>
          </p:nvPr>
        </p:nvSpPr>
        <p:spPr>
          <a:ln/>
        </p:spPr>
      </p:sp>
      <p:sp>
        <p:nvSpPr>
          <p:cNvPr id="69635"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7F30C725-C087-4FA1-873B-1ECCA487E1B6}" type="slidenum">
              <a:rPr lang="ru-RU" altLang="ru-RU">
                <a:solidFill>
                  <a:prstClr val="black"/>
                </a:solidFill>
                <a:cs typeface="Arial" pitchFamily="34" charset="0"/>
              </a:rPr>
              <a:pPr eaLnBrk="1" hangingPunct="1">
                <a:spcBef>
                  <a:spcPct val="0"/>
                </a:spcBef>
              </a:pPr>
              <a:t>6</a:t>
            </a:fld>
            <a:endParaRPr lang="ru-RU" altLang="ru-RU">
              <a:solidFill>
                <a:prstClr val="black"/>
              </a:solidFill>
              <a:cs typeface="Arial" pitchFamily="34" charset="0"/>
            </a:endParaRPr>
          </a:p>
        </p:txBody>
      </p:sp>
      <p:sp>
        <p:nvSpPr>
          <p:cNvPr id="144386" name="Rectangle 7"/>
          <p:cNvSpPr txBox="1">
            <a:spLocks noGrp="1" noChangeArrowheads="1"/>
          </p:cNvSpPr>
          <p:nvPr/>
        </p:nvSpPr>
        <p:spPr bwMode="auto">
          <a:xfrm>
            <a:off x="3850443" y="9380538"/>
            <a:ext cx="2945659" cy="491999"/>
          </a:xfrm>
          <a:prstGeom prst="rect">
            <a:avLst/>
          </a:prstGeom>
          <a:noFill/>
          <a:ln>
            <a:miter lim="800000"/>
            <a:headEnd/>
            <a:tailEnd/>
          </a:ln>
        </p:spPr>
        <p:txBody>
          <a:bodyPr lIns="85520" tIns="42760" rIns="85520" bIns="42760" anchor="b"/>
          <a:lstStyle/>
          <a:p>
            <a:pPr algn="r">
              <a:defRPr/>
            </a:pPr>
            <a:fld id="{38B07521-B9AC-47EB-90AE-B0FB8233DD52}" type="slidenum">
              <a:rPr lang="ru-RU" sz="1100">
                <a:solidFill>
                  <a:srgbClr val="000000"/>
                </a:solidFill>
                <a:latin typeface="Calibri"/>
                <a:ea typeface="MS PGothic" pitchFamily="34" charset="-128"/>
              </a:rPr>
              <a:pPr algn="r">
                <a:defRPr/>
              </a:pPr>
              <a:t>6</a:t>
            </a:fld>
            <a:endParaRPr lang="ru-RU" sz="1100" dirty="0">
              <a:solidFill>
                <a:srgbClr val="000000"/>
              </a:solidFill>
              <a:latin typeface="Calibri"/>
              <a:ea typeface="MS PGothic" pitchFamily="34" charset="-128"/>
            </a:endParaRPr>
          </a:p>
        </p:txBody>
      </p:sp>
      <p:sp>
        <p:nvSpPr>
          <p:cNvPr id="52228" name="Rectangle 2"/>
          <p:cNvSpPr>
            <a:spLocks noGrp="1" noRot="1" noChangeAspect="1" noChangeArrowheads="1" noTextEdit="1"/>
          </p:cNvSpPr>
          <p:nvPr>
            <p:ph type="sldImg"/>
          </p:nvPr>
        </p:nvSpPr>
        <p:spPr>
          <a:xfrm>
            <a:off x="1593850" y="741363"/>
            <a:ext cx="4243388" cy="3182937"/>
          </a:xfrm>
          <a:ln/>
        </p:spPr>
      </p:sp>
      <p:sp>
        <p:nvSpPr>
          <p:cNvPr id="52229" name="Rectangle 3"/>
          <p:cNvSpPr>
            <a:spLocks noGrp="1" noChangeArrowheads="1"/>
          </p:cNvSpPr>
          <p:nvPr>
            <p:ph type="body" idx="1"/>
          </p:nvPr>
        </p:nvSpPr>
        <p:spPr>
          <a:xfrm>
            <a:off x="116442" y="4004557"/>
            <a:ext cx="6564792" cy="51274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20000"/>
              </a:lnSpc>
              <a:spcBef>
                <a:spcPct val="0"/>
              </a:spcBef>
            </a:pPr>
            <a:endParaRPr lang="en-US" altLang="ru-RU" sz="90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ru-RU">
              <a:latin typeface="Calibri" charset="0"/>
              <a:ea typeface="MS PGothic" charset="0"/>
            </a:endParaRPr>
          </a:p>
        </p:txBody>
      </p:sp>
      <p:sp>
        <p:nvSpPr>
          <p:cNvPr id="19459"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72B9F51F-4AD0-5549-821C-D6FE95925B93}" type="slidenum">
              <a:rPr lang="de-DE" sz="1200">
                <a:solidFill>
                  <a:prstClr val="black"/>
                </a:solidFill>
                <a:latin typeface="Calibri" charset="0"/>
              </a:rPr>
              <a:pPr eaLnBrk="1" hangingPunct="1"/>
              <a:t>8</a:t>
            </a:fld>
            <a:endParaRPr lang="de-DE" sz="12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3ED5BEC5-971B-3542-AEDA-83CA6336406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6181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Twist-2 PDFs of nucleons</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4740A33-8F5B-4A9D-90D7-FC0012D7305B}" type="slidenum">
              <a:rPr lang="ru-RU" smtClean="0">
                <a:solidFill>
                  <a:prstClr val="black"/>
                </a:solidFill>
              </a:rPr>
              <a:pPr/>
              <a:t>12</a:t>
            </a:fld>
            <a:endParaRPr 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3ED5BEC5-971B-3542-AEDA-83CA6336406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6181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2"/>
          <p:cNvSpPr>
            <a:spLocks noGrp="1" noChangeArrowheads="1"/>
          </p:cNvSpPr>
          <p:nvPr>
            <p:ph type="sldNum" sz="quarter" idx="5"/>
          </p:nvPr>
        </p:nvSpPr>
        <p:spPr>
          <a:noFill/>
        </p:spPr>
        <p:txBody>
          <a:bodyPr/>
          <a:lstStyle/>
          <a:p>
            <a:fld id="{C73EF571-2C3C-40C4-87D5-7E774BFBFC04}" type="slidenum">
              <a:rPr lang="ru-RU">
                <a:solidFill>
                  <a:prstClr val="black"/>
                </a:solidFill>
              </a:rPr>
              <a:pPr/>
              <a:t>15</a:t>
            </a:fld>
            <a:endParaRPr lang="ru-RU">
              <a:solidFill>
                <a:prstClr val="black"/>
              </a:solidFill>
            </a:endParaRPr>
          </a:p>
        </p:txBody>
      </p:sp>
      <p:sp>
        <p:nvSpPr>
          <p:cNvPr id="30723" name="Rectangle 1"/>
          <p:cNvSpPr>
            <a:spLocks noGrp="1" noRot="1" noChangeAspect="1" noChangeArrowheads="1" noTextEdit="1"/>
          </p:cNvSpPr>
          <p:nvPr>
            <p:ph type="sldImg"/>
          </p:nvPr>
        </p:nvSpPr>
        <p:spPr>
          <a:xfrm>
            <a:off x="931863" y="739775"/>
            <a:ext cx="4927600" cy="3695700"/>
          </a:xfrm>
          <a:solidFill>
            <a:srgbClr val="FFFFFF"/>
          </a:solidFill>
          <a:ln/>
        </p:spPr>
      </p:sp>
      <p:sp>
        <p:nvSpPr>
          <p:cNvPr id="30724" name="Rectangle 2"/>
          <p:cNvSpPr>
            <a:spLocks noGrp="1" noChangeArrowheads="1"/>
          </p:cNvSpPr>
          <p:nvPr>
            <p:ph type="body" idx="1"/>
          </p:nvPr>
        </p:nvSpPr>
        <p:spPr>
          <a:xfrm>
            <a:off x="679768" y="4688555"/>
            <a:ext cx="5433420" cy="4438269"/>
          </a:xfrm>
          <a:noFill/>
          <a:ln/>
        </p:spPr>
        <p:txBody>
          <a:bodyPr wrap="none" anchor="ctr"/>
          <a:lstStyle/>
          <a:p>
            <a:endParaRPr lang="en-US" smtClean="0">
              <a:latin typeface="Times New Roman" pitchFamily="18" charset="0"/>
              <a:ea typeface="ＭＳ Ｐゴシック" pitchFamily="34" charset="-128"/>
            </a:endParaRPr>
          </a:p>
        </p:txBody>
      </p:sp>
      <p:sp>
        <p:nvSpPr>
          <p:cNvPr id="30725" name="Text Box 3"/>
          <p:cNvSpPr txBox="1">
            <a:spLocks noChangeArrowheads="1"/>
          </p:cNvSpPr>
          <p:nvPr/>
        </p:nvSpPr>
        <p:spPr bwMode="auto">
          <a:xfrm>
            <a:off x="3853590" y="9377110"/>
            <a:ext cx="2937791" cy="485142"/>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DF9D9DF-5CD9-4AE7-AA66-CED1BE2E843A}" type="slidenum">
              <a:rPr lang="ru-RU">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ru-RU">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p:spPr>
        <p:txBody>
          <a:bodyPr/>
          <a:lstStyle/>
          <a:p>
            <a:r>
              <a:rPr lang="ru-RU" smtClean="0">
                <a:latin typeface="Arial" pitchFamily="34" charset="0"/>
                <a:ea typeface="ＭＳ Ｐゴシック" pitchFamily="34" charset="-128"/>
              </a:rPr>
              <a:t>Комплекс свехпроводящих ускорителей  </a:t>
            </a:r>
            <a:r>
              <a:rPr lang="en-US" smtClean="0">
                <a:latin typeface="Arial" pitchFamily="34" charset="0"/>
                <a:ea typeface="ＭＳ Ｐゴシック" pitchFamily="34" charset="-128"/>
              </a:rPr>
              <a:t>NICA</a:t>
            </a:r>
            <a:r>
              <a:rPr lang="ru-RU" smtClean="0">
                <a:latin typeface="Arial" pitchFamily="34" charset="0"/>
                <a:ea typeface="ＭＳ Ｐゴシック" pitchFamily="34" charset="-128"/>
              </a:rPr>
              <a:t>  и экспериментальных установок представлен на этом слайде.</a:t>
            </a:r>
          </a:p>
          <a:p>
            <a:r>
              <a:rPr lang="ru-RU" smtClean="0">
                <a:latin typeface="Arial" pitchFamily="34" charset="0"/>
                <a:ea typeface="ＭＳ Ｐゴシック" pitchFamily="34" charset="-128"/>
              </a:rPr>
              <a:t>Синим показаны существующие объекты:</a:t>
            </a:r>
          </a:p>
          <a:p>
            <a:r>
              <a:rPr lang="ru-RU" smtClean="0">
                <a:latin typeface="Arial" pitchFamily="34" charset="0"/>
                <a:ea typeface="ＭＳ Ｐゴシック" pitchFamily="34" charset="-128"/>
              </a:rPr>
              <a:t>линак на 20 МэВ,</a:t>
            </a:r>
          </a:p>
          <a:p>
            <a:r>
              <a:rPr lang="ru-RU" smtClean="0">
                <a:latin typeface="Arial" pitchFamily="34" charset="0"/>
                <a:ea typeface="ＭＳ Ｐゴシック" pitchFamily="34" charset="-128"/>
              </a:rPr>
              <a:t>Нуклотрон </a:t>
            </a:r>
          </a:p>
          <a:p>
            <a:r>
              <a:rPr lang="ru-RU" smtClean="0">
                <a:latin typeface="Arial" pitchFamily="34" charset="0"/>
                <a:ea typeface="ＭＳ Ｐゴシック" pitchFamily="34" charset="-128"/>
              </a:rPr>
              <a:t>Зона для экспериментов с фиксированными мишенями на выведенных из нуклотрона пучках.</a:t>
            </a:r>
          </a:p>
          <a:p>
            <a:r>
              <a:rPr lang="ru-RU" smtClean="0">
                <a:latin typeface="Arial" pitchFamily="34" charset="0"/>
                <a:ea typeface="ＭＳ Ｐゴシック" pitchFamily="34" charset="-128"/>
              </a:rPr>
              <a:t>Красным – то, что Предстоит построить и запустить:</a:t>
            </a:r>
          </a:p>
          <a:p>
            <a:r>
              <a:rPr lang="ru-RU" smtClean="0">
                <a:latin typeface="Arial" pitchFamily="34" charset="0"/>
                <a:ea typeface="ＭＳ Ｐゴシック" pitchFamily="34" charset="-128"/>
              </a:rPr>
              <a:t>новый линак для тяжелых ионов;</a:t>
            </a:r>
          </a:p>
          <a:p>
            <a:r>
              <a:rPr lang="ru-RU" smtClean="0">
                <a:latin typeface="Arial" pitchFamily="34" charset="0"/>
                <a:ea typeface="ＭＳ Ｐゴシック" pitchFamily="34" charset="-128"/>
              </a:rPr>
              <a:t>бустер – промежуточный этап ускорения для достижения большей интенсивности;</a:t>
            </a:r>
          </a:p>
          <a:p>
            <a:r>
              <a:rPr lang="ru-RU" smtClean="0">
                <a:latin typeface="Arial" pitchFamily="34" charset="0"/>
                <a:ea typeface="ＭＳ Ｐゴシック" pitchFamily="34" charset="-128"/>
              </a:rPr>
              <a:t>коллайдер с периметром около 500 м;</a:t>
            </a:r>
          </a:p>
          <a:p>
            <a:r>
              <a:rPr lang="ru-RU" smtClean="0">
                <a:latin typeface="Arial" pitchFamily="34" charset="0"/>
                <a:ea typeface="ＭＳ Ｐゴシック" pitchFamily="34" charset="-128"/>
              </a:rPr>
              <a:t>установку </a:t>
            </a:r>
            <a:r>
              <a:rPr lang="en-US" smtClean="0">
                <a:latin typeface="Arial" pitchFamily="34" charset="0"/>
                <a:ea typeface="ＭＳ Ｐゴシック" pitchFamily="34" charset="-128"/>
              </a:rPr>
              <a:t>BM</a:t>
            </a:r>
            <a:r>
              <a:rPr lang="ru-RU" smtClean="0">
                <a:latin typeface="Arial" pitchFamily="34" charset="0"/>
                <a:ea typeface="ＭＳ Ｐゴシック" pitchFamily="34" charset="-128"/>
              </a:rPr>
              <a:t>@</a:t>
            </a:r>
            <a:r>
              <a:rPr lang="en-US" smtClean="0">
                <a:latin typeface="Arial" pitchFamily="34" charset="0"/>
                <a:ea typeface="ＭＳ Ｐゴシック" pitchFamily="34" charset="-128"/>
              </a:rPr>
              <a:t>N</a:t>
            </a:r>
            <a:r>
              <a:rPr lang="ru-RU" smtClean="0">
                <a:latin typeface="Arial" pitchFamily="34" charset="0"/>
                <a:ea typeface="ＭＳ Ｐゴシック" pitchFamily="34" charset="-128"/>
              </a:rPr>
              <a:t> для экспериментов с фиксированной мишенью;</a:t>
            </a:r>
          </a:p>
          <a:p>
            <a:r>
              <a:rPr lang="ru-RU" smtClean="0">
                <a:latin typeface="Arial" pitchFamily="34" charset="0"/>
                <a:ea typeface="ＭＳ Ｐゴシック" pitchFamily="34" charset="-128"/>
              </a:rPr>
              <a:t>установку </a:t>
            </a:r>
            <a:r>
              <a:rPr lang="en-US" smtClean="0">
                <a:latin typeface="Arial" pitchFamily="34" charset="0"/>
                <a:ea typeface="ＭＳ Ｐゴシック" pitchFamily="34" charset="-128"/>
              </a:rPr>
              <a:t>MPD</a:t>
            </a:r>
            <a:r>
              <a:rPr lang="ru-RU" smtClean="0">
                <a:latin typeface="Arial" pitchFamily="34" charset="0"/>
                <a:ea typeface="ＭＳ Ｐゴシック" pitchFamily="34" charset="-128"/>
              </a:rPr>
              <a:t> на первом пересечении пучков коллайдера и</a:t>
            </a:r>
          </a:p>
          <a:p>
            <a:r>
              <a:rPr lang="ru-RU" smtClean="0">
                <a:latin typeface="Arial" pitchFamily="34" charset="0"/>
                <a:ea typeface="ＭＳ Ｐゴシック" pitchFamily="34" charset="-128"/>
              </a:rPr>
              <a:t>установку </a:t>
            </a:r>
            <a:r>
              <a:rPr lang="en-US" smtClean="0">
                <a:latin typeface="Arial" pitchFamily="34" charset="0"/>
                <a:ea typeface="ＭＳ Ｐゴシック" pitchFamily="34" charset="-128"/>
              </a:rPr>
              <a:t>SPD на втором пересечении .</a:t>
            </a:r>
            <a:endParaRPr lang="ru-RU" smtClean="0">
              <a:latin typeface="Arial" pitchFamily="34" charset="0"/>
              <a:ea typeface="ＭＳ Ｐゴシック" pitchFamily="34" charset="-128"/>
            </a:endParaRPr>
          </a:p>
          <a:p>
            <a:r>
              <a:rPr lang="ru-RU" smtClean="0">
                <a:latin typeface="Arial" pitchFamily="34" charset="0"/>
                <a:ea typeface="ＭＳ Ｐゴシック" pitchFamily="34" charset="-128"/>
              </a:rPr>
              <a:t>Коллайдер рассчитан на диапазон энергий от 4 до 11 ГэВ для ускорения золота с рекордной для тяжелых ионов  светимостиью 10</a:t>
            </a:r>
            <a:r>
              <a:rPr lang="ru-RU" baseline="30000" smtClean="0">
                <a:latin typeface="Arial" pitchFamily="34" charset="0"/>
                <a:ea typeface="ＭＳ Ｐゴシック" pitchFamily="34" charset="-128"/>
              </a:rPr>
              <a:t>27</a:t>
            </a:r>
            <a:r>
              <a:rPr lang="ru-RU" smtClean="0">
                <a:latin typeface="Arial" pitchFamily="34" charset="0"/>
                <a:ea typeface="ＭＳ Ｐゴシック" pitchFamily="34" charset="-128"/>
              </a:rPr>
              <a:t> см</a:t>
            </a:r>
            <a:r>
              <a:rPr lang="ru-RU" baseline="30000" smtClean="0">
                <a:latin typeface="Arial" pitchFamily="34" charset="0"/>
                <a:ea typeface="ＭＳ Ｐゴシック" pitchFamily="34" charset="-128"/>
              </a:rPr>
              <a:t>-2</a:t>
            </a:r>
            <a:r>
              <a:rPr lang="ru-RU" smtClean="0">
                <a:latin typeface="Arial" pitchFamily="34" charset="0"/>
                <a:ea typeface="ＭＳ Ｐゴシック" pitchFamily="34" charset="-128"/>
              </a:rPr>
              <a:t> с</a:t>
            </a:r>
            <a:r>
              <a:rPr lang="ru-RU" baseline="30000" smtClean="0">
                <a:latin typeface="Arial" pitchFamily="34" charset="0"/>
                <a:ea typeface="ＭＳ Ｐゴシック" pitchFamily="34" charset="-128"/>
              </a:rPr>
              <a:t>-1</a:t>
            </a:r>
            <a:r>
              <a:rPr lang="ru-RU" smtClean="0">
                <a:latin typeface="Arial" pitchFamily="34" charset="0"/>
                <a:ea typeface="ＭＳ Ｐゴシック" pitchFamily="34" charset="-128"/>
              </a:rPr>
              <a:t>.</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p:spPr>
        <p:txBody>
          <a:bodyPr/>
          <a:lstStyle/>
          <a:p>
            <a:fld id="{C4A92370-0F71-48AE-AB19-2CC03294BF9E}" type="slidenum">
              <a:rPr lang="ru-RU"/>
              <a:pPr/>
              <a:t>17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3862883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24502243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41251273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p:txBody>
          <a:bodyPr/>
          <a:lstStyle>
            <a:lvl1pPr fontAlgn="auto">
              <a:spcBef>
                <a:spcPts val="0"/>
              </a:spcBef>
              <a:spcAft>
                <a:spcPts val="0"/>
              </a:spcAft>
              <a:defRPr>
                <a:solidFill>
                  <a:schemeClr val="tx1">
                    <a:tint val="75000"/>
                  </a:schemeClr>
                </a:solidFill>
                <a:latin typeface="Calibri" charset="0"/>
                <a:ea typeface="Arial" charset="0"/>
                <a:cs typeface="Arial" charset="0"/>
              </a:defRPr>
            </a:lvl1pPr>
          </a:lstStyle>
          <a:p>
            <a:pPr>
              <a:defRPr/>
            </a:pPr>
            <a:r>
              <a:rPr lang="en-US">
                <a:solidFill>
                  <a:srgbClr val="FFFFFF">
                    <a:tint val="75000"/>
                  </a:srgbClr>
                </a:solidFill>
              </a:rPr>
              <a:t>August 8, 2013</a:t>
            </a:r>
          </a:p>
        </p:txBody>
      </p:sp>
      <p:sp>
        <p:nvSpPr>
          <p:cNvPr id="4" name="Rectangle 4"/>
          <p:cNvSpPr>
            <a:spLocks noGrp="1" noChangeArrowheads="1"/>
          </p:cNvSpPr>
          <p:nvPr>
            <p:ph type="ftr" idx="11"/>
          </p:nvPr>
        </p:nvSpPr>
        <p:spPr/>
        <p:txBody>
          <a:bodyPr/>
          <a:lstStyle>
            <a:lvl1pPr>
              <a:defRPr/>
            </a:lvl1pPr>
          </a:lstStyle>
          <a:p>
            <a:pPr>
              <a:defRPr/>
            </a:pPr>
            <a:r>
              <a:rPr lang="en-US">
                <a:solidFill>
                  <a:srgbClr val="FFFFFF"/>
                </a:solidFill>
              </a:rPr>
              <a:t>V.Kekelidze,  mega-science workshop, Dubna</a:t>
            </a:r>
          </a:p>
        </p:txBody>
      </p:sp>
      <p:sp>
        <p:nvSpPr>
          <p:cNvPr id="5" name="Rectangle 5"/>
          <p:cNvSpPr>
            <a:spLocks noGrp="1" noChangeArrowheads="1"/>
          </p:cNvSpPr>
          <p:nvPr>
            <p:ph type="sldNum" idx="12"/>
          </p:nvPr>
        </p:nvSpPr>
        <p:spPr/>
        <p:txBody>
          <a:bodyPr/>
          <a:lstStyle>
            <a:lvl1pPr>
              <a:defRPr/>
            </a:lvl1pPr>
          </a:lstStyle>
          <a:p>
            <a:pPr>
              <a:defRPr/>
            </a:pPr>
            <a:fld id="{132DFAD5-F863-4710-9049-0EFC99B17429}"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929137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September 7, 2015</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L.Kostov, A.Sorin, WG ESFRI, Brussels </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58486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r>
              <a:rPr lang="en-US" smtClean="0"/>
              <a:t>September 7, 2015</a:t>
            </a:r>
            <a:endParaRPr lang="ru-RU"/>
          </a:p>
        </p:txBody>
      </p:sp>
      <p:sp>
        <p:nvSpPr>
          <p:cNvPr id="4" name="Rectangle 5"/>
          <p:cNvSpPr>
            <a:spLocks noGrp="1" noChangeArrowheads="1"/>
          </p:cNvSpPr>
          <p:nvPr>
            <p:ph type="ftr" sz="quarter" idx="11"/>
          </p:nvPr>
        </p:nvSpPr>
        <p:spPr/>
        <p:txBody>
          <a:bodyPr/>
          <a:lstStyle>
            <a:lvl1pPr>
              <a:defRPr/>
            </a:lvl1pPr>
          </a:lstStyle>
          <a:p>
            <a:pPr>
              <a:defRPr/>
            </a:pPr>
            <a:r>
              <a:rPr lang="en-US" smtClean="0"/>
              <a:t>V.Kekelidze, L.Kostov, A.Sorin, WG ESFRI, Brussels </a:t>
            </a:r>
            <a:endParaRPr lang="ru-RU"/>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r>
              <a:rPr lang="ru-RU">
                <a:solidFill>
                  <a:srgbClr val="000000"/>
                </a:solidFill>
              </a:rPr>
              <a:t>20.05.2015</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IWHSS, Suzdal, May 18-20, 2015</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3804F7-5417-421D-9EC0-6840BDB6FDB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61987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September 7, 2015</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L.Kostov, A.Sorin, WG ESFRI, Brussels </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69455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r>
              <a:rPr lang="ru-RU">
                <a:solidFill>
                  <a:srgbClr val="000000"/>
                </a:solidFill>
              </a:rPr>
              <a:t>20.05.2015</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IWHSS, Suzdal, May 18-20, 2015</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EE5F9-09A6-4FC4-A9F5-BE86BFF832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74873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9969314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5"/>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6"/>
          </p:nvPr>
        </p:nvSpPr>
        <p:spPr/>
        <p:txBody>
          <a:bodyPr/>
          <a:lstStyle/>
          <a:p>
            <a:pPr fontAlgn="base">
              <a:spcBef>
                <a:spcPct val="0"/>
              </a:spcBef>
              <a:spcAft>
                <a:spcPct val="0"/>
              </a:spcAft>
              <a:defRPr/>
            </a:pPr>
            <a:endParaRPr lang="ru-RU">
              <a:solidFill>
                <a:srgbClr val="FFFFFF"/>
              </a:solidFill>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642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5"/>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6"/>
          </p:nvPr>
        </p:nvSpPr>
        <p:spPr/>
        <p:txBody>
          <a:bodyPr/>
          <a:lstStyle/>
          <a:p>
            <a:pPr fontAlgn="base">
              <a:spcBef>
                <a:spcPct val="0"/>
              </a:spcBef>
              <a:spcAft>
                <a:spcPct val="0"/>
              </a:spcAft>
              <a:defRPr/>
            </a:pPr>
            <a:endParaRPr lang="ru-RU">
              <a:solidFill>
                <a:srgbClr val="FFFFFF"/>
              </a:solidFill>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413320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21606993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31235683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1" name="Slide Number Placeholder 10"/>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2" name="Footer Placeholder 11"/>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5820800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pPr fontAlgn="base">
              <a:spcBef>
                <a:spcPct val="0"/>
              </a:spcBef>
              <a:spcAft>
                <a:spcPct val="0"/>
              </a:spcAft>
              <a:defRPr/>
            </a:pPr>
            <a:endParaRPr lang="ru-RU">
              <a:solidFill>
                <a:srgbClr val="FFFFFF"/>
              </a:solidFill>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6" name="Footer Placeholder 5"/>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39695123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9918460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32108925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29907514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6613988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262972795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p:txBody>
          <a:bodyPr/>
          <a:lstStyle>
            <a:lvl1pPr fontAlgn="auto">
              <a:spcBef>
                <a:spcPts val="0"/>
              </a:spcBef>
              <a:spcAft>
                <a:spcPts val="0"/>
              </a:spcAft>
              <a:defRPr>
                <a:solidFill>
                  <a:schemeClr val="tx1">
                    <a:tint val="75000"/>
                  </a:schemeClr>
                </a:solidFill>
                <a:latin typeface="Calibri" charset="0"/>
                <a:ea typeface="Arial" charset="0"/>
                <a:cs typeface="Arial" charset="0"/>
              </a:defRPr>
            </a:lvl1pPr>
          </a:lstStyle>
          <a:p>
            <a:pPr>
              <a:defRPr/>
            </a:pPr>
            <a:r>
              <a:rPr lang="en-US">
                <a:solidFill>
                  <a:srgbClr val="FFFFFF">
                    <a:tint val="75000"/>
                  </a:srgbClr>
                </a:solidFill>
              </a:rPr>
              <a:t>August 8, 2013</a:t>
            </a:r>
          </a:p>
        </p:txBody>
      </p:sp>
      <p:sp>
        <p:nvSpPr>
          <p:cNvPr id="4" name="Rectangle 4"/>
          <p:cNvSpPr>
            <a:spLocks noGrp="1" noChangeArrowheads="1"/>
          </p:cNvSpPr>
          <p:nvPr>
            <p:ph type="ftr" idx="11"/>
          </p:nvPr>
        </p:nvSpPr>
        <p:spPr/>
        <p:txBody>
          <a:bodyPr/>
          <a:lstStyle>
            <a:lvl1pPr>
              <a:defRPr/>
            </a:lvl1pPr>
          </a:lstStyle>
          <a:p>
            <a:pPr>
              <a:defRPr/>
            </a:pPr>
            <a:r>
              <a:rPr lang="en-US">
                <a:solidFill>
                  <a:srgbClr val="FFFFFF"/>
                </a:solidFill>
              </a:rPr>
              <a:t>V.Kekelidze,  mega-science workshop, Dubna</a:t>
            </a:r>
          </a:p>
        </p:txBody>
      </p:sp>
      <p:sp>
        <p:nvSpPr>
          <p:cNvPr id="5" name="Rectangle 5"/>
          <p:cNvSpPr>
            <a:spLocks noGrp="1" noChangeArrowheads="1"/>
          </p:cNvSpPr>
          <p:nvPr>
            <p:ph type="sldNum" idx="12"/>
          </p:nvPr>
        </p:nvSpPr>
        <p:spPr/>
        <p:txBody>
          <a:bodyPr/>
          <a:lstStyle>
            <a:lvl1pPr>
              <a:defRPr/>
            </a:lvl1pPr>
          </a:lstStyle>
          <a:p>
            <a:pPr>
              <a:defRPr/>
            </a:pPr>
            <a:fld id="{132DFAD5-F863-4710-9049-0EFC99B17429}"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11147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33428246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46459630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5"/>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6"/>
          </p:nvPr>
        </p:nvSpPr>
        <p:spPr/>
        <p:txBody>
          <a:bodyPr/>
          <a:lstStyle/>
          <a:p>
            <a:pPr fontAlgn="base">
              <a:spcBef>
                <a:spcPct val="0"/>
              </a:spcBef>
              <a:spcAft>
                <a:spcPct val="0"/>
              </a:spcAft>
              <a:defRPr/>
            </a:pPr>
            <a:endParaRPr lang="ru-RU">
              <a:solidFill>
                <a:srgbClr val="FFFFFF"/>
              </a:solidFill>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5924118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8" name="Slide Number Placeholder 7"/>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9" name="Footer Placeholder 8"/>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1688840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50005355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1" name="Slide Number Placeholder 10"/>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2" name="Footer Placeholder 11"/>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8028526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pPr fontAlgn="base">
              <a:spcBef>
                <a:spcPct val="0"/>
              </a:spcBef>
              <a:spcAft>
                <a:spcPct val="0"/>
              </a:spcAft>
              <a:defRPr/>
            </a:pPr>
            <a:endParaRPr lang="ru-RU">
              <a:solidFill>
                <a:srgbClr val="FFFFFF"/>
              </a:solidFill>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6" name="Footer Placeholder 5"/>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6658589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27926451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74479804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22056810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4579018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0" name="Slide Number Placeholder 9"/>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1" name="Footer Placeholder 10"/>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23945268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27801496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p:txBody>
          <a:bodyPr/>
          <a:lstStyle>
            <a:lvl1pPr fontAlgn="auto">
              <a:spcBef>
                <a:spcPts val="0"/>
              </a:spcBef>
              <a:spcAft>
                <a:spcPts val="0"/>
              </a:spcAft>
              <a:defRPr>
                <a:solidFill>
                  <a:schemeClr val="tx1">
                    <a:tint val="75000"/>
                  </a:schemeClr>
                </a:solidFill>
                <a:latin typeface="Calibri" charset="0"/>
                <a:ea typeface="Arial" charset="0"/>
                <a:cs typeface="Arial" charset="0"/>
              </a:defRPr>
            </a:lvl1pPr>
          </a:lstStyle>
          <a:p>
            <a:pPr>
              <a:defRPr/>
            </a:pPr>
            <a:r>
              <a:rPr lang="en-US">
                <a:solidFill>
                  <a:srgbClr val="FFFFFF">
                    <a:tint val="75000"/>
                  </a:srgbClr>
                </a:solidFill>
              </a:rPr>
              <a:t>August 8, 2013</a:t>
            </a:r>
          </a:p>
        </p:txBody>
      </p:sp>
      <p:sp>
        <p:nvSpPr>
          <p:cNvPr id="4" name="Rectangle 4"/>
          <p:cNvSpPr>
            <a:spLocks noGrp="1" noChangeArrowheads="1"/>
          </p:cNvSpPr>
          <p:nvPr>
            <p:ph type="ftr" idx="11"/>
          </p:nvPr>
        </p:nvSpPr>
        <p:spPr/>
        <p:txBody>
          <a:bodyPr/>
          <a:lstStyle>
            <a:lvl1pPr>
              <a:defRPr/>
            </a:lvl1pPr>
          </a:lstStyle>
          <a:p>
            <a:pPr>
              <a:defRPr/>
            </a:pPr>
            <a:r>
              <a:rPr lang="en-US">
                <a:solidFill>
                  <a:srgbClr val="FFFFFF"/>
                </a:solidFill>
              </a:rPr>
              <a:t>V.Kekelidze,  mega-science workshop, Dubna</a:t>
            </a:r>
          </a:p>
        </p:txBody>
      </p:sp>
      <p:sp>
        <p:nvSpPr>
          <p:cNvPr id="5" name="Rectangle 5"/>
          <p:cNvSpPr>
            <a:spLocks noGrp="1" noChangeArrowheads="1"/>
          </p:cNvSpPr>
          <p:nvPr>
            <p:ph type="sldNum" idx="12"/>
          </p:nvPr>
        </p:nvSpPr>
        <p:spPr/>
        <p:txBody>
          <a:bodyPr/>
          <a:lstStyle>
            <a:lvl1pPr>
              <a:defRPr/>
            </a:lvl1pPr>
          </a:lstStyle>
          <a:p>
            <a:pPr>
              <a:defRPr/>
            </a:pPr>
            <a:fld id="{132DFAD5-F863-4710-9049-0EFC99B17429}"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722809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SPIN2014 China</a:t>
            </a:r>
          </a:p>
        </p:txBody>
      </p:sp>
      <p:sp>
        <p:nvSpPr>
          <p:cNvPr id="6" name="Slide Number Placeholder 5"/>
          <p:cNvSpPr>
            <a:spLocks noGrp="1"/>
          </p:cNvSpPr>
          <p:nvPr>
            <p:ph type="sldNum" sz="quarter" idx="12"/>
          </p:nvPr>
        </p:nvSpPr>
        <p:spPr/>
        <p:txBody>
          <a:bodyPr/>
          <a:lstStyle>
            <a:lvl1pPr>
              <a:defRPr/>
            </a:lvl1pPr>
          </a:lstStyle>
          <a:p>
            <a:pPr>
              <a:defRPr/>
            </a:pPr>
            <a:fld id="{A6427004-8FE5-4CD9-B7B6-8B7E85997E58}" type="slidenum">
              <a:rPr lang="en-GB"/>
              <a:pPr>
                <a:defRPr/>
              </a:pPr>
              <a:t>‹#›</a:t>
            </a:fld>
            <a:endParaRPr lang="en-GB"/>
          </a:p>
        </p:txBody>
      </p:sp>
    </p:spTree>
    <p:extLst>
      <p:ext uri="{BB962C8B-B14F-4D97-AF65-F5344CB8AC3E}">
        <p14:creationId xmlns:p14="http://schemas.microsoft.com/office/powerpoint/2010/main" val="1661414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SPIN2014 China</a:t>
            </a:r>
          </a:p>
        </p:txBody>
      </p:sp>
      <p:sp>
        <p:nvSpPr>
          <p:cNvPr id="6" name="Slide Number Placeholder 5"/>
          <p:cNvSpPr>
            <a:spLocks noGrp="1"/>
          </p:cNvSpPr>
          <p:nvPr>
            <p:ph type="sldNum" sz="quarter" idx="12"/>
          </p:nvPr>
        </p:nvSpPr>
        <p:spPr/>
        <p:txBody>
          <a:bodyPr/>
          <a:lstStyle>
            <a:lvl1pPr>
              <a:defRPr/>
            </a:lvl1pPr>
          </a:lstStyle>
          <a:p>
            <a:pPr>
              <a:defRPr/>
            </a:pPr>
            <a:fld id="{B87B9BF5-F32A-47E0-AD51-EFCE7529B8E9}" type="slidenum">
              <a:rPr lang="en-GB"/>
              <a:pPr>
                <a:defRPr/>
              </a:pPr>
              <a:t>‹#›</a:t>
            </a:fld>
            <a:endParaRPr lang="en-GB"/>
          </a:p>
        </p:txBody>
      </p:sp>
    </p:spTree>
    <p:extLst>
      <p:ext uri="{BB962C8B-B14F-4D97-AF65-F5344CB8AC3E}">
        <p14:creationId xmlns:p14="http://schemas.microsoft.com/office/powerpoint/2010/main" val="2039652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SPIN2014 China</a:t>
            </a:r>
          </a:p>
        </p:txBody>
      </p:sp>
      <p:sp>
        <p:nvSpPr>
          <p:cNvPr id="6" name="Slide Number Placeholder 5"/>
          <p:cNvSpPr>
            <a:spLocks noGrp="1"/>
          </p:cNvSpPr>
          <p:nvPr>
            <p:ph type="sldNum" sz="quarter" idx="12"/>
          </p:nvPr>
        </p:nvSpPr>
        <p:spPr/>
        <p:txBody>
          <a:bodyPr/>
          <a:lstStyle>
            <a:lvl1pPr>
              <a:defRPr/>
            </a:lvl1pPr>
          </a:lstStyle>
          <a:p>
            <a:pPr>
              <a:defRPr/>
            </a:pPr>
            <a:fld id="{C7454908-32C1-4AFA-A1E8-9D3DBC7D9AED}" type="slidenum">
              <a:rPr lang="en-GB"/>
              <a:pPr>
                <a:defRPr/>
              </a:pPr>
              <a:t>‹#›</a:t>
            </a:fld>
            <a:endParaRPr lang="en-GB"/>
          </a:p>
        </p:txBody>
      </p:sp>
    </p:spTree>
    <p:extLst>
      <p:ext uri="{BB962C8B-B14F-4D97-AF65-F5344CB8AC3E}">
        <p14:creationId xmlns:p14="http://schemas.microsoft.com/office/powerpoint/2010/main" val="2932005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SPIN2014 China</a:t>
            </a:r>
          </a:p>
        </p:txBody>
      </p:sp>
      <p:sp>
        <p:nvSpPr>
          <p:cNvPr id="7" name="Slide Number Placeholder 5"/>
          <p:cNvSpPr>
            <a:spLocks noGrp="1"/>
          </p:cNvSpPr>
          <p:nvPr>
            <p:ph type="sldNum" sz="quarter" idx="12"/>
          </p:nvPr>
        </p:nvSpPr>
        <p:spPr/>
        <p:txBody>
          <a:bodyPr/>
          <a:lstStyle>
            <a:lvl1pPr>
              <a:defRPr/>
            </a:lvl1pPr>
          </a:lstStyle>
          <a:p>
            <a:pPr>
              <a:defRPr/>
            </a:pPr>
            <a:fld id="{1E282D32-F014-40B0-A752-2F9D70555DE7}" type="slidenum">
              <a:rPr lang="en-GB"/>
              <a:pPr>
                <a:defRPr/>
              </a:pPr>
              <a:t>‹#›</a:t>
            </a:fld>
            <a:endParaRPr lang="en-GB"/>
          </a:p>
        </p:txBody>
      </p:sp>
    </p:spTree>
    <p:extLst>
      <p:ext uri="{BB962C8B-B14F-4D97-AF65-F5344CB8AC3E}">
        <p14:creationId xmlns:p14="http://schemas.microsoft.com/office/powerpoint/2010/main" val="3753563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8" name="Footer Placeholder 4"/>
          <p:cNvSpPr>
            <a:spLocks noGrp="1"/>
          </p:cNvSpPr>
          <p:nvPr>
            <p:ph type="ftr" sz="quarter" idx="11"/>
          </p:nvPr>
        </p:nvSpPr>
        <p:spPr/>
        <p:txBody>
          <a:bodyPr/>
          <a:lstStyle>
            <a:lvl1pPr>
              <a:defRPr/>
            </a:lvl1pPr>
          </a:lstStyle>
          <a:p>
            <a:pPr>
              <a:defRPr/>
            </a:pPr>
            <a:r>
              <a:rPr lang="en-GB"/>
              <a:t>SPIN2014 China</a:t>
            </a:r>
          </a:p>
        </p:txBody>
      </p:sp>
      <p:sp>
        <p:nvSpPr>
          <p:cNvPr id="9" name="Slide Number Placeholder 5"/>
          <p:cNvSpPr>
            <a:spLocks noGrp="1"/>
          </p:cNvSpPr>
          <p:nvPr>
            <p:ph type="sldNum" sz="quarter" idx="12"/>
          </p:nvPr>
        </p:nvSpPr>
        <p:spPr/>
        <p:txBody>
          <a:bodyPr/>
          <a:lstStyle>
            <a:lvl1pPr>
              <a:defRPr/>
            </a:lvl1pPr>
          </a:lstStyle>
          <a:p>
            <a:pPr>
              <a:defRPr/>
            </a:pPr>
            <a:fld id="{621701E1-A892-4145-846C-2800A6238778}" type="slidenum">
              <a:rPr lang="en-GB"/>
              <a:pPr>
                <a:defRPr/>
              </a:pPr>
              <a:t>‹#›</a:t>
            </a:fld>
            <a:endParaRPr lang="en-GB"/>
          </a:p>
        </p:txBody>
      </p:sp>
    </p:spTree>
    <p:extLst>
      <p:ext uri="{BB962C8B-B14F-4D97-AF65-F5344CB8AC3E}">
        <p14:creationId xmlns:p14="http://schemas.microsoft.com/office/powerpoint/2010/main" val="579182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4" name="Footer Placeholder 4"/>
          <p:cNvSpPr>
            <a:spLocks noGrp="1"/>
          </p:cNvSpPr>
          <p:nvPr>
            <p:ph type="ftr" sz="quarter" idx="11"/>
          </p:nvPr>
        </p:nvSpPr>
        <p:spPr/>
        <p:txBody>
          <a:bodyPr/>
          <a:lstStyle>
            <a:lvl1pPr>
              <a:defRPr/>
            </a:lvl1pPr>
          </a:lstStyle>
          <a:p>
            <a:pPr>
              <a:defRPr/>
            </a:pPr>
            <a:r>
              <a:rPr lang="en-GB"/>
              <a:t>SPIN2014 China</a:t>
            </a:r>
          </a:p>
        </p:txBody>
      </p:sp>
      <p:sp>
        <p:nvSpPr>
          <p:cNvPr id="5" name="Slide Number Placeholder 5"/>
          <p:cNvSpPr>
            <a:spLocks noGrp="1"/>
          </p:cNvSpPr>
          <p:nvPr>
            <p:ph type="sldNum" sz="quarter" idx="12"/>
          </p:nvPr>
        </p:nvSpPr>
        <p:spPr/>
        <p:txBody>
          <a:bodyPr/>
          <a:lstStyle>
            <a:lvl1pPr>
              <a:defRPr/>
            </a:lvl1pPr>
          </a:lstStyle>
          <a:p>
            <a:pPr>
              <a:defRPr/>
            </a:pPr>
            <a:fld id="{3F555B4B-9315-4885-9C36-A3C45FE435B1}" type="slidenum">
              <a:rPr lang="en-GB"/>
              <a:pPr>
                <a:defRPr/>
              </a:pPr>
              <a:t>‹#›</a:t>
            </a:fld>
            <a:endParaRPr lang="en-GB"/>
          </a:p>
        </p:txBody>
      </p:sp>
    </p:spTree>
    <p:extLst>
      <p:ext uri="{BB962C8B-B14F-4D97-AF65-F5344CB8AC3E}">
        <p14:creationId xmlns:p14="http://schemas.microsoft.com/office/powerpoint/2010/main" val="2878705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3" name="Footer Placeholder 4"/>
          <p:cNvSpPr>
            <a:spLocks noGrp="1"/>
          </p:cNvSpPr>
          <p:nvPr>
            <p:ph type="ftr" sz="quarter" idx="11"/>
          </p:nvPr>
        </p:nvSpPr>
        <p:spPr/>
        <p:txBody>
          <a:bodyPr/>
          <a:lstStyle>
            <a:lvl1pPr>
              <a:defRPr/>
            </a:lvl1pPr>
          </a:lstStyle>
          <a:p>
            <a:pPr>
              <a:defRPr/>
            </a:pPr>
            <a:r>
              <a:rPr lang="en-GB"/>
              <a:t>SPIN2014 China</a:t>
            </a:r>
          </a:p>
        </p:txBody>
      </p:sp>
      <p:sp>
        <p:nvSpPr>
          <p:cNvPr id="4" name="Slide Number Placeholder 5"/>
          <p:cNvSpPr>
            <a:spLocks noGrp="1"/>
          </p:cNvSpPr>
          <p:nvPr>
            <p:ph type="sldNum" sz="quarter" idx="12"/>
          </p:nvPr>
        </p:nvSpPr>
        <p:spPr/>
        <p:txBody>
          <a:bodyPr/>
          <a:lstStyle>
            <a:lvl1pPr>
              <a:defRPr/>
            </a:lvl1pPr>
          </a:lstStyle>
          <a:p>
            <a:pPr>
              <a:defRPr/>
            </a:pPr>
            <a:fld id="{C7546E11-D7D5-4A07-BE7D-F63C7DF969EA}" type="slidenum">
              <a:rPr lang="en-GB"/>
              <a:pPr>
                <a:defRPr/>
              </a:pPr>
              <a:t>‹#›</a:t>
            </a:fld>
            <a:endParaRPr lang="en-GB"/>
          </a:p>
        </p:txBody>
      </p:sp>
    </p:spTree>
    <p:extLst>
      <p:ext uri="{BB962C8B-B14F-4D97-AF65-F5344CB8AC3E}">
        <p14:creationId xmlns:p14="http://schemas.microsoft.com/office/powerpoint/2010/main" val="1216276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SPIN2014 China</a:t>
            </a:r>
          </a:p>
        </p:txBody>
      </p:sp>
      <p:sp>
        <p:nvSpPr>
          <p:cNvPr id="7" name="Slide Number Placeholder 5"/>
          <p:cNvSpPr>
            <a:spLocks noGrp="1"/>
          </p:cNvSpPr>
          <p:nvPr>
            <p:ph type="sldNum" sz="quarter" idx="12"/>
          </p:nvPr>
        </p:nvSpPr>
        <p:spPr/>
        <p:txBody>
          <a:bodyPr/>
          <a:lstStyle>
            <a:lvl1pPr>
              <a:defRPr/>
            </a:lvl1pPr>
          </a:lstStyle>
          <a:p>
            <a:pPr>
              <a:defRPr/>
            </a:pPr>
            <a:fld id="{114FBF4B-9810-41D2-9BDE-BDEDE98F1086}" type="slidenum">
              <a:rPr lang="en-GB"/>
              <a:pPr>
                <a:defRPr/>
              </a:pPr>
              <a:t>‹#›</a:t>
            </a:fld>
            <a:endParaRPr lang="en-GB"/>
          </a:p>
        </p:txBody>
      </p:sp>
    </p:spTree>
    <p:extLst>
      <p:ext uri="{BB962C8B-B14F-4D97-AF65-F5344CB8AC3E}">
        <p14:creationId xmlns:p14="http://schemas.microsoft.com/office/powerpoint/2010/main" val="276285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11" name="Slide Number Placeholder 10"/>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2" name="Footer Placeholder 11"/>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31305718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SPIN2014 China</a:t>
            </a:r>
          </a:p>
        </p:txBody>
      </p:sp>
      <p:sp>
        <p:nvSpPr>
          <p:cNvPr id="7" name="Slide Number Placeholder 5"/>
          <p:cNvSpPr>
            <a:spLocks noGrp="1"/>
          </p:cNvSpPr>
          <p:nvPr>
            <p:ph type="sldNum" sz="quarter" idx="12"/>
          </p:nvPr>
        </p:nvSpPr>
        <p:spPr/>
        <p:txBody>
          <a:bodyPr/>
          <a:lstStyle>
            <a:lvl1pPr>
              <a:defRPr/>
            </a:lvl1pPr>
          </a:lstStyle>
          <a:p>
            <a:pPr>
              <a:defRPr/>
            </a:pPr>
            <a:fld id="{FACD29AE-3832-4978-97E0-89B1A4793710}" type="slidenum">
              <a:rPr lang="en-GB"/>
              <a:pPr>
                <a:defRPr/>
              </a:pPr>
              <a:t>‹#›</a:t>
            </a:fld>
            <a:endParaRPr lang="en-GB"/>
          </a:p>
        </p:txBody>
      </p:sp>
    </p:spTree>
    <p:extLst>
      <p:ext uri="{BB962C8B-B14F-4D97-AF65-F5344CB8AC3E}">
        <p14:creationId xmlns:p14="http://schemas.microsoft.com/office/powerpoint/2010/main" val="2070142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SPIN2014 China</a:t>
            </a:r>
          </a:p>
        </p:txBody>
      </p:sp>
      <p:sp>
        <p:nvSpPr>
          <p:cNvPr id="6" name="Slide Number Placeholder 5"/>
          <p:cNvSpPr>
            <a:spLocks noGrp="1"/>
          </p:cNvSpPr>
          <p:nvPr>
            <p:ph type="sldNum" sz="quarter" idx="12"/>
          </p:nvPr>
        </p:nvSpPr>
        <p:spPr/>
        <p:txBody>
          <a:bodyPr/>
          <a:lstStyle>
            <a:lvl1pPr>
              <a:defRPr/>
            </a:lvl1pPr>
          </a:lstStyle>
          <a:p>
            <a:pPr>
              <a:defRPr/>
            </a:pPr>
            <a:fld id="{E0C083FA-01C4-471E-83B6-94026E17C874}" type="slidenum">
              <a:rPr lang="en-GB"/>
              <a:pPr>
                <a:defRPr/>
              </a:pPr>
              <a:t>‹#›</a:t>
            </a:fld>
            <a:endParaRPr lang="en-GB"/>
          </a:p>
        </p:txBody>
      </p:sp>
    </p:spTree>
    <p:extLst>
      <p:ext uri="{BB962C8B-B14F-4D97-AF65-F5344CB8AC3E}">
        <p14:creationId xmlns:p14="http://schemas.microsoft.com/office/powerpoint/2010/main" val="1910300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ru-RU"/>
              <a:t>D.Peshekhonov</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SPIN2014 China</a:t>
            </a:r>
          </a:p>
        </p:txBody>
      </p:sp>
      <p:sp>
        <p:nvSpPr>
          <p:cNvPr id="6" name="Slide Number Placeholder 5"/>
          <p:cNvSpPr>
            <a:spLocks noGrp="1"/>
          </p:cNvSpPr>
          <p:nvPr>
            <p:ph type="sldNum" sz="quarter" idx="12"/>
          </p:nvPr>
        </p:nvSpPr>
        <p:spPr/>
        <p:txBody>
          <a:bodyPr/>
          <a:lstStyle>
            <a:lvl1pPr>
              <a:defRPr/>
            </a:lvl1pPr>
          </a:lstStyle>
          <a:p>
            <a:pPr>
              <a:defRPr/>
            </a:pPr>
            <a:fld id="{862BB0FB-AA4A-4825-8137-3ED8DE4C726C}" type="slidenum">
              <a:rPr lang="en-GB"/>
              <a:pPr>
                <a:defRPr/>
              </a:pPr>
              <a:t>‹#›</a:t>
            </a:fld>
            <a:endParaRPr lang="en-GB"/>
          </a:p>
        </p:txBody>
      </p:sp>
    </p:spTree>
    <p:extLst>
      <p:ext uri="{BB962C8B-B14F-4D97-AF65-F5344CB8AC3E}">
        <p14:creationId xmlns:p14="http://schemas.microsoft.com/office/powerpoint/2010/main" val="2604698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r>
              <a:rPr lang="ru-RU"/>
              <a:t>D.Peshekhonov</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SPIN2014 China</a:t>
            </a:r>
          </a:p>
        </p:txBody>
      </p:sp>
      <p:sp>
        <p:nvSpPr>
          <p:cNvPr id="7" name="Rectangle 6"/>
          <p:cNvSpPr>
            <a:spLocks noGrp="1" noChangeArrowheads="1"/>
          </p:cNvSpPr>
          <p:nvPr>
            <p:ph type="sldNum" sz="quarter" idx="12"/>
          </p:nvPr>
        </p:nvSpPr>
        <p:spPr/>
        <p:txBody>
          <a:bodyPr/>
          <a:lstStyle>
            <a:lvl1pPr>
              <a:defRPr/>
            </a:lvl1pPr>
          </a:lstStyle>
          <a:p>
            <a:pPr>
              <a:defRPr/>
            </a:pPr>
            <a:fld id="{79271623-7B28-4A96-A214-22C82EFCF0E4}" type="slidenum">
              <a:rPr lang="en-US"/>
              <a:pPr>
                <a:defRPr/>
              </a:pPr>
              <a:t>‹#›</a:t>
            </a:fld>
            <a:endParaRPr lang="en-US"/>
          </a:p>
        </p:txBody>
      </p:sp>
    </p:spTree>
    <p:extLst>
      <p:ext uri="{BB962C8B-B14F-4D97-AF65-F5344CB8AC3E}">
        <p14:creationId xmlns:p14="http://schemas.microsoft.com/office/powerpoint/2010/main" val="838088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solidFill>
                  <a:schemeClr val="tx1"/>
                </a:solidFill>
                <a:ea typeface="ＭＳ Ｐゴシック" pitchFamily="34" charset="-128"/>
              </a:defRPr>
            </a:lvl1pPr>
          </a:lstStyle>
          <a:p>
            <a:pPr>
              <a:defRPr/>
            </a:pPr>
            <a:r>
              <a:rPr lang="ru-RU" altLang="ru-RU">
                <a:solidFill>
                  <a:prstClr val="black"/>
                </a:solidFill>
              </a:rPr>
              <a:t>D.Peshekhonov</a:t>
            </a:r>
          </a:p>
        </p:txBody>
      </p:sp>
      <p:sp>
        <p:nvSpPr>
          <p:cNvPr id="4" name="Rectangle 5"/>
          <p:cNvSpPr>
            <a:spLocks noGrp="1" noChangeArrowheads="1"/>
          </p:cNvSpPr>
          <p:nvPr>
            <p:ph type="ftr" sz="quarter" idx="11"/>
          </p:nvPr>
        </p:nvSpPr>
        <p:spPr/>
        <p:txBody>
          <a:bodyPr/>
          <a:lstStyle>
            <a:lvl1pPr>
              <a:defRPr>
                <a:solidFill>
                  <a:schemeClr val="tx1"/>
                </a:solidFill>
                <a:ea typeface="ＭＳ Ｐゴシック" pitchFamily="34" charset="-128"/>
              </a:defRPr>
            </a:lvl1pPr>
          </a:lstStyle>
          <a:p>
            <a:pPr>
              <a:defRPr/>
            </a:pPr>
            <a:r>
              <a:rPr lang="en-US" altLang="ru-RU">
                <a:solidFill>
                  <a:prstClr val="black"/>
                </a:solidFill>
              </a:rPr>
              <a:t>SPIN2014 China</a:t>
            </a:r>
            <a:endParaRPr lang="ru-RU" altLang="ru-RU">
              <a:solidFill>
                <a:prstClr val="black"/>
              </a:solidFill>
            </a:endParaRPr>
          </a:p>
        </p:txBody>
      </p:sp>
      <p:sp>
        <p:nvSpPr>
          <p:cNvPr id="5" name="Rectangle 6"/>
          <p:cNvSpPr>
            <a:spLocks noGrp="1" noChangeArrowheads="1"/>
          </p:cNvSpPr>
          <p:nvPr>
            <p:ph type="sldNum" sz="quarter" idx="12"/>
          </p:nvPr>
        </p:nvSpPr>
        <p:spPr/>
        <p:txBody>
          <a:bodyPr/>
          <a:lstStyle>
            <a:lvl1pPr>
              <a:defRPr>
                <a:solidFill>
                  <a:schemeClr val="tx1"/>
                </a:solidFill>
                <a:ea typeface="ＭＳ Ｐゴシック" pitchFamily="34" charset="-128"/>
              </a:defRPr>
            </a:lvl1pPr>
          </a:lstStyle>
          <a:p>
            <a:pPr>
              <a:defRPr/>
            </a:pPr>
            <a:fld id="{D8BDCFD0-7CB2-4658-A6EE-BD919E02D37D}"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426473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pPr fontAlgn="base">
              <a:spcBef>
                <a:spcPct val="0"/>
              </a:spcBef>
              <a:spcAft>
                <a:spcPct val="0"/>
              </a:spcAft>
              <a:defRPr/>
            </a:pPr>
            <a:endParaRPr lang="ru-RU">
              <a:solidFill>
                <a:srgbClr val="FFFFFF"/>
              </a:solidFill>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6" name="Footer Placeholder 5"/>
          <p:cNvSpPr>
            <a:spLocks noGrp="1"/>
          </p:cNvSpPr>
          <p:nvPr>
            <p:ph type="ftr" sz="quarter" idx="12"/>
          </p:nvPr>
        </p:nvSpPr>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4665376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ru-RU">
              <a:solidFill>
                <a:srgbClr val="FFFFFF"/>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Tree>
    <p:extLst>
      <p:ext uri="{BB962C8B-B14F-4D97-AF65-F5344CB8AC3E}">
        <p14:creationId xmlns:p14="http://schemas.microsoft.com/office/powerpoint/2010/main" val="14271458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449988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fontAlgn="base">
              <a:spcBef>
                <a:spcPct val="0"/>
              </a:spcBef>
              <a:spcAft>
                <a:spcPct val="0"/>
              </a:spcAft>
              <a:defRPr/>
            </a:pPr>
            <a:endParaRPr lang="ru-RU">
              <a:solidFill>
                <a:srgbClr val="FFFFFF"/>
              </a:solidFill>
            </a:endParaRPr>
          </a:p>
        </p:txBody>
      </p:sp>
      <p:sp>
        <p:nvSpPr>
          <p:cNvPr id="9" name="Slide Number Placeholder 8"/>
          <p:cNvSpPr>
            <a:spLocks noGrp="1"/>
          </p:cNvSpPr>
          <p:nvPr>
            <p:ph type="sldNum" sz="quarter" idx="11"/>
          </p:nvPr>
        </p:nvSpPr>
        <p:spPr/>
        <p:txBody>
          <a:bodyPr/>
          <a:lstStyle/>
          <a:p>
            <a:pPr fontAlgn="base">
              <a:spcBef>
                <a:spcPct val="0"/>
              </a:spcBef>
              <a:spcAft>
                <a:spcPct val="0"/>
              </a:spcAft>
              <a:defRPr/>
            </a:pPr>
            <a:fld id="{41182424-6B46-447A-8ED5-428464B94493}" type="slidenum">
              <a:rPr lang="ru-RU" smtClean="0">
                <a:solidFill>
                  <a:srgbClr val="FFFFFF"/>
                </a:solidFill>
              </a:rPr>
              <a:pPr fontAlgn="base">
                <a:spcBef>
                  <a:spcPct val="0"/>
                </a:spcBef>
                <a:spcAft>
                  <a:spcPct val="0"/>
                </a:spcAft>
                <a:defRPr/>
              </a:pPr>
              <a:t>‹#›</a:t>
            </a:fld>
            <a:endParaRPr lang="ru-RU">
              <a:solidFill>
                <a:srgbClr val="FFFFFF"/>
              </a:solidFill>
            </a:endParaRPr>
          </a:p>
        </p:txBody>
      </p:sp>
      <p:sp>
        <p:nvSpPr>
          <p:cNvPr id="10" name="Footer Placeholder 9"/>
          <p:cNvSpPr>
            <a:spLocks noGrp="1"/>
          </p:cNvSpPr>
          <p:nvPr>
            <p:ph type="ftr" sz="quarter" idx="12"/>
          </p:nvPr>
        </p:nvSpPr>
        <p:spPr>
          <a:xfrm>
            <a:off x="493776" y="6356350"/>
            <a:ext cx="5102352" cy="365125"/>
          </a:xfrm>
        </p:spPr>
        <p:txBody>
          <a:bodyP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8671712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endParaRPr lang="ru-RU">
              <a:solidFill>
                <a:srgbClr val="FFFFFF"/>
              </a:solidFill>
              <a:latin typeface="Candara"/>
              <a:ea typeface="+mn-ea"/>
            </a:endParaRPr>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pPr>
              <a:defRPr/>
            </a:pPr>
            <a:endParaRPr lang="ru-RU">
              <a:solidFill>
                <a:srgbClr val="FFFFFF"/>
              </a:solidFill>
              <a:latin typeface="Candara"/>
              <a:ea typeface="+mn-ea"/>
            </a:endParaRP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fld id="{41182424-6B46-447A-8ED5-428464B94493}" type="slidenum">
              <a:rPr lang="ru-RU" smtClean="0">
                <a:solidFill>
                  <a:srgbClr val="FFFFFF"/>
                </a:solidFill>
                <a:latin typeface="Candara"/>
                <a:ea typeface="+mn-ea"/>
              </a:rPr>
              <a:pPr>
                <a:defRPr/>
              </a:pPr>
              <a:t>‹#›</a:t>
            </a:fld>
            <a:endParaRPr lang="ru-RU">
              <a:solidFill>
                <a:srgbClr val="FFFFFF"/>
              </a:solidFill>
              <a:latin typeface="Candara"/>
              <a:ea typeface="+mn-ea"/>
            </a:endParaRPr>
          </a:p>
        </p:txBody>
      </p:sp>
    </p:spTree>
    <p:extLst>
      <p:ext uri="{BB962C8B-B14F-4D97-AF65-F5344CB8AC3E}">
        <p14:creationId xmlns:p14="http://schemas.microsoft.com/office/powerpoint/2010/main" val="1667969958"/>
      </p:ext>
    </p:extLst>
  </p:cSld>
  <p:clrMap bg1="dk1" tx1="lt1" bg2="dk2"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913" r:id="rId13"/>
    <p:sldLayoutId id="2147484817" r:id="rId14"/>
    <p:sldLayoutId id="2147484997" r:id="rId15"/>
    <p:sldLayoutId id="2147485013" r:id="rId16"/>
    <p:sldLayoutId id="2147484928" r:id="rId17"/>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endParaRPr lang="ru-RU">
              <a:solidFill>
                <a:srgbClr val="FFFFFF"/>
              </a:solidFill>
              <a:latin typeface="Candara"/>
              <a:ea typeface="+mn-ea"/>
            </a:endParaRPr>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pPr>
              <a:defRPr/>
            </a:pPr>
            <a:endParaRPr lang="ru-RU">
              <a:solidFill>
                <a:srgbClr val="FFFFFF"/>
              </a:solidFill>
              <a:latin typeface="Candara"/>
              <a:ea typeface="+mn-ea"/>
            </a:endParaRP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fld id="{41182424-6B46-447A-8ED5-428464B94493}" type="slidenum">
              <a:rPr lang="ru-RU" smtClean="0">
                <a:solidFill>
                  <a:srgbClr val="FFFFFF"/>
                </a:solidFill>
                <a:latin typeface="Candara"/>
                <a:ea typeface="+mn-ea"/>
              </a:rPr>
              <a:pPr>
                <a:defRPr/>
              </a:pPr>
              <a:t>‹#›</a:t>
            </a:fld>
            <a:endParaRPr lang="ru-RU">
              <a:solidFill>
                <a:srgbClr val="FFFFFF"/>
              </a:solidFill>
              <a:latin typeface="Candara"/>
              <a:ea typeface="+mn-ea"/>
            </a:endParaRPr>
          </a:p>
        </p:txBody>
      </p:sp>
    </p:spTree>
    <p:extLst>
      <p:ext uri="{BB962C8B-B14F-4D97-AF65-F5344CB8AC3E}">
        <p14:creationId xmlns:p14="http://schemas.microsoft.com/office/powerpoint/2010/main" val="1592499358"/>
      </p:ext>
    </p:extLst>
  </p:cSld>
  <p:clrMap bg1="dk1" tx1="lt1" bg2="dk2" tx2="lt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endParaRPr lang="ru-RU">
              <a:solidFill>
                <a:srgbClr val="FFFFFF"/>
              </a:solidFill>
              <a:latin typeface="Candara"/>
              <a:ea typeface="+mn-ea"/>
            </a:endParaRPr>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pPr>
              <a:defRPr/>
            </a:pPr>
            <a:endParaRPr lang="ru-RU">
              <a:solidFill>
                <a:srgbClr val="FFFFFF"/>
              </a:solidFill>
              <a:latin typeface="Candara"/>
              <a:ea typeface="+mn-ea"/>
            </a:endParaRP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a:defRPr/>
            </a:pPr>
            <a:fld id="{41182424-6B46-447A-8ED5-428464B94493}" type="slidenum">
              <a:rPr lang="ru-RU" smtClean="0">
                <a:solidFill>
                  <a:srgbClr val="FFFFFF"/>
                </a:solidFill>
                <a:latin typeface="Candara"/>
                <a:ea typeface="+mn-ea"/>
              </a:rPr>
              <a:pPr>
                <a:defRPr/>
              </a:pPr>
              <a:t>‹#›</a:t>
            </a:fld>
            <a:endParaRPr lang="ru-RU">
              <a:solidFill>
                <a:srgbClr val="FFFFFF"/>
              </a:solidFill>
              <a:latin typeface="Candara"/>
              <a:ea typeface="+mn-ea"/>
            </a:endParaRPr>
          </a:p>
        </p:txBody>
      </p:sp>
    </p:spTree>
    <p:extLst>
      <p:ext uri="{BB962C8B-B14F-4D97-AF65-F5344CB8AC3E}">
        <p14:creationId xmlns:p14="http://schemas.microsoft.com/office/powerpoint/2010/main" val="1546032465"/>
      </p:ext>
    </p:extLst>
  </p:cSld>
  <p:clrMap bg1="dk1" tx1="lt1" bg2="dk2" tx2="lt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908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latin typeface="Verdana" pitchFamily="34" charset="0"/>
              <a:ea typeface="Verdana" pitchFamily="34" charset="0"/>
              <a:cs typeface="Verdana" pitchFamily="34" charset="0"/>
            </a:endParaRPr>
          </a:p>
        </p:txBody>
      </p:sp>
      <p:sp>
        <p:nvSpPr>
          <p:cNvPr id="2051" name="Title Placeholder 1"/>
          <p:cNvSpPr>
            <a:spLocks noGrp="1"/>
          </p:cNvSpPr>
          <p:nvPr>
            <p:ph type="title"/>
          </p:nvPr>
        </p:nvSpPr>
        <p:spPr bwMode="auto">
          <a:xfrm>
            <a:off x="474663" y="6350"/>
            <a:ext cx="8229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endParaRPr lang="en-GB" altLang="ru-RU" smtClean="0"/>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en-GB" altLang="ru-R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r>
              <a:rPr lang="ru-RU"/>
              <a:t>D.Peshekhonov</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r>
              <a:rPr lang="en-GB"/>
              <a:t>SPIN2014 China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fld id="{6CC0FEAD-950B-4B42-A6F8-EC1EE9EF5D32}" type="slidenum">
              <a:rPr lang="en-GB"/>
              <a:pPr>
                <a:defRPr/>
              </a:pPr>
              <a:t>‹#›</a:t>
            </a:fld>
            <a:endParaRPr lang="en-GB"/>
          </a:p>
        </p:txBody>
      </p:sp>
    </p:spTree>
    <p:extLst>
      <p:ext uri="{BB962C8B-B14F-4D97-AF65-F5344CB8AC3E}">
        <p14:creationId xmlns:p14="http://schemas.microsoft.com/office/powerpoint/2010/main" val="1407837204"/>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 id="2147485027" r:id="rId13"/>
  </p:sldLayoutIdLst>
  <p:timing>
    <p:tnLst>
      <p:par>
        <p:cTn id="1" dur="indefinite" restart="never" nodeType="tmRoot"/>
      </p:par>
    </p:tnLst>
  </p:timing>
  <p:hf hdr="0"/>
  <p:txStyles>
    <p:titleStyle>
      <a:lvl1pPr algn="ctr" rtl="0" eaLnBrk="0" fontAlgn="base" hangingPunct="0">
        <a:spcBef>
          <a:spcPct val="0"/>
        </a:spcBef>
        <a:spcAft>
          <a:spcPct val="0"/>
        </a:spcAft>
        <a:defRPr sz="3200" kern="1200">
          <a:solidFill>
            <a:schemeClr val="tx1"/>
          </a:solidFill>
          <a:latin typeface="Verdana" pitchFamily="34" charset="0"/>
          <a:ea typeface="Verdana" pitchFamily="34" charset="0"/>
          <a:cs typeface="Verdana" pitchFamily="34" charset="0"/>
        </a:defRPr>
      </a:lvl1pPr>
      <a:lvl2pPr algn="ctr" rtl="0" eaLnBrk="0" fontAlgn="base" hangingPunct="0">
        <a:spcBef>
          <a:spcPct val="0"/>
        </a:spcBef>
        <a:spcAft>
          <a:spcPct val="0"/>
        </a:spcAft>
        <a:defRPr sz="3200">
          <a:solidFill>
            <a:schemeClr val="tx1"/>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3200">
          <a:solidFill>
            <a:schemeClr val="tx1"/>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3200">
          <a:solidFill>
            <a:schemeClr val="tx1"/>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3200">
          <a:solidFill>
            <a:schemeClr val="tx1"/>
          </a:solidFill>
          <a:latin typeface="Verdana" pitchFamily="34" charset="0"/>
          <a:ea typeface="Verdana" pitchFamily="34" charset="0"/>
          <a:cs typeface="Verdana" pitchFamily="34" charset="0"/>
        </a:defRPr>
      </a:lvl5pPr>
      <a:lvl6pPr marL="457200" algn="ctr" rtl="0" fontAlgn="base">
        <a:spcBef>
          <a:spcPct val="0"/>
        </a:spcBef>
        <a:spcAft>
          <a:spcPct val="0"/>
        </a:spcAft>
        <a:defRPr sz="3200">
          <a:solidFill>
            <a:schemeClr val="tx1"/>
          </a:solidFill>
          <a:latin typeface="Verdana" pitchFamily="34" charset="0"/>
          <a:ea typeface="Verdana" pitchFamily="34" charset="0"/>
          <a:cs typeface="Verdana" pitchFamily="34" charset="0"/>
        </a:defRPr>
      </a:lvl6pPr>
      <a:lvl7pPr marL="914400" algn="ctr" rtl="0" fontAlgn="base">
        <a:spcBef>
          <a:spcPct val="0"/>
        </a:spcBef>
        <a:spcAft>
          <a:spcPct val="0"/>
        </a:spcAft>
        <a:defRPr sz="3200">
          <a:solidFill>
            <a:schemeClr val="tx1"/>
          </a:solidFill>
          <a:latin typeface="Verdana" pitchFamily="34" charset="0"/>
          <a:ea typeface="Verdana" pitchFamily="34" charset="0"/>
          <a:cs typeface="Verdana" pitchFamily="34" charset="0"/>
        </a:defRPr>
      </a:lvl7pPr>
      <a:lvl8pPr marL="1371600" algn="ctr" rtl="0" fontAlgn="base">
        <a:spcBef>
          <a:spcPct val="0"/>
        </a:spcBef>
        <a:spcAft>
          <a:spcPct val="0"/>
        </a:spcAft>
        <a:defRPr sz="3200">
          <a:solidFill>
            <a:schemeClr val="tx1"/>
          </a:solidFill>
          <a:latin typeface="Verdana" pitchFamily="34" charset="0"/>
          <a:ea typeface="Verdana" pitchFamily="34" charset="0"/>
          <a:cs typeface="Verdana" pitchFamily="34" charset="0"/>
        </a:defRPr>
      </a:lvl8pPr>
      <a:lvl9pPr marL="1828800" algn="ctr" rtl="0" fontAlgn="base">
        <a:spcBef>
          <a:spcPct val="0"/>
        </a:spcBef>
        <a:spcAft>
          <a:spcPct val="0"/>
        </a:spcAft>
        <a:defRPr sz="3200">
          <a:solidFill>
            <a:schemeClr val="tx1"/>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package" Target="../embeddings/Microsoft_Word_Document1.docx"/></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mailto:BM@N"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дубна.jpg"/>
          <p:cNvPicPr>
            <a:picLocks noChangeAspect="1"/>
          </p:cNvPicPr>
          <p:nvPr/>
        </p:nvPicPr>
        <p:blipFill>
          <a:blip r:embed="rId2"/>
          <a:srcRect/>
          <a:stretch>
            <a:fillRect/>
          </a:stretch>
        </p:blipFill>
        <p:spPr bwMode="auto">
          <a:xfrm>
            <a:off x="0" y="3246129"/>
            <a:ext cx="9144000" cy="3611871"/>
          </a:xfrm>
          <a:prstGeom prst="rect">
            <a:avLst/>
          </a:prstGeom>
          <a:noFill/>
          <a:ln w="9525">
            <a:noFill/>
            <a:miter lim="800000"/>
            <a:headEnd/>
            <a:tailEnd/>
          </a:ln>
        </p:spPr>
      </p:pic>
      <p:sp>
        <p:nvSpPr>
          <p:cNvPr id="18434" name="Title 1"/>
          <p:cNvSpPr>
            <a:spLocks noGrp="1"/>
          </p:cNvSpPr>
          <p:nvPr>
            <p:ph type="ctrTitle"/>
          </p:nvPr>
        </p:nvSpPr>
        <p:spPr>
          <a:xfrm>
            <a:off x="1459552" y="3232478"/>
            <a:ext cx="6197600" cy="774700"/>
          </a:xfrm>
        </p:spPr>
        <p:txBody>
          <a:bodyPr/>
          <a:lstStyle/>
          <a:p>
            <a:pPr algn="ctr" eaLnBrk="1" hangingPunct="1"/>
            <a:r>
              <a:rPr lang="en-US" sz="2800" b="1" dirty="0" smtClean="0">
                <a:solidFill>
                  <a:srgbClr val="002060"/>
                </a:solidFill>
                <a:ea typeface="ＭＳ Ｐゴシック" pitchFamily="34" charset="-128"/>
              </a:rPr>
              <a:t>Status of the NICA project </a:t>
            </a:r>
            <a:r>
              <a:rPr lang="en-GB" sz="2800" b="1" dirty="0" smtClean="0">
                <a:solidFill>
                  <a:srgbClr val="002060"/>
                </a:solidFill>
                <a:ea typeface="ＭＳ Ｐゴシック" pitchFamily="34" charset="-128"/>
              </a:rPr>
              <a:t>at JINR</a:t>
            </a:r>
            <a:endParaRPr lang="ru-RU" sz="2800" b="1" dirty="0" smtClean="0">
              <a:solidFill>
                <a:srgbClr val="002060"/>
              </a:solidFill>
              <a:ea typeface="ＭＳ Ｐゴシック" pitchFamily="34" charset="-128"/>
              <a:cs typeface="Arial" pitchFamily="34" charset="0"/>
            </a:endParaRPr>
          </a:p>
        </p:txBody>
      </p:sp>
      <p:sp>
        <p:nvSpPr>
          <p:cNvPr id="18438" name="Slide Number Placeholder 7"/>
          <p:cNvSpPr>
            <a:spLocks noGrp="1"/>
          </p:cNvSpPr>
          <p:nvPr>
            <p:ph type="sldNum" sz="quarter" idx="11"/>
          </p:nvPr>
        </p:nvSpPr>
        <p:spPr>
          <a:xfrm>
            <a:off x="8102599" y="6381750"/>
            <a:ext cx="804863" cy="476250"/>
          </a:xfrm>
          <a:noFill/>
        </p:spPr>
        <p:txBody>
          <a:bodyPr/>
          <a:lstStyle/>
          <a:p>
            <a:fld id="{32599656-3002-4F00-BEA5-AA7B71F1852F}" type="slidenum">
              <a:rPr lang="ru-RU"/>
              <a:pPr/>
              <a:t>1</a:t>
            </a:fld>
            <a:endParaRPr lang="ru-RU" dirty="0"/>
          </a:p>
        </p:txBody>
      </p:sp>
      <p:sp>
        <p:nvSpPr>
          <p:cNvPr id="9" name="Oval 8"/>
          <p:cNvSpPr>
            <a:spLocks noChangeArrowheads="1"/>
          </p:cNvSpPr>
          <p:nvPr/>
        </p:nvSpPr>
        <p:spPr bwMode="auto">
          <a:xfrm>
            <a:off x="7348278" y="4486204"/>
            <a:ext cx="196850" cy="50800"/>
          </a:xfrm>
          <a:prstGeom prst="ellipse">
            <a:avLst/>
          </a:prstGeom>
          <a:noFill/>
          <a:ln w="127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18441" name="TextBox 9"/>
          <p:cNvSpPr txBox="1">
            <a:spLocks noChangeArrowheads="1"/>
          </p:cNvSpPr>
          <p:nvPr/>
        </p:nvSpPr>
        <p:spPr bwMode="auto">
          <a:xfrm>
            <a:off x="7410740" y="4268721"/>
            <a:ext cx="530915" cy="261610"/>
          </a:xfrm>
          <a:prstGeom prst="rect">
            <a:avLst/>
          </a:prstGeom>
          <a:noFill/>
          <a:ln w="9525">
            <a:noFill/>
            <a:miter lim="800000"/>
            <a:headEnd/>
            <a:tailEnd/>
          </a:ln>
        </p:spPr>
        <p:txBody>
          <a:bodyPr wrap="none">
            <a:spAutoFit/>
          </a:bodyPr>
          <a:lstStyle/>
          <a:p>
            <a:r>
              <a:rPr lang="en-US" sz="1100" b="1" i="1" dirty="0">
                <a:solidFill>
                  <a:srgbClr val="FF0000"/>
                </a:solidFill>
              </a:rPr>
              <a:t>NICA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592"/>
            <a:ext cx="91440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678676" y="6513190"/>
            <a:ext cx="5022375" cy="338554"/>
          </a:xfrm>
          <a:prstGeom prst="rect">
            <a:avLst/>
          </a:prstGeom>
          <a:noFill/>
        </p:spPr>
        <p:txBody>
          <a:bodyPr wrap="square" rtlCol="0">
            <a:spAutoFit/>
          </a:bodyPr>
          <a:lstStyle/>
          <a:p>
            <a:r>
              <a:rPr lang="en-US" sz="1600" i="1" dirty="0" smtClean="0">
                <a:latin typeface="+mn-lt"/>
              </a:rPr>
              <a:t>D.Peshekhonov       on behalf of the NICA team</a:t>
            </a:r>
            <a:endParaRPr lang="ru-RU" sz="1600" i="1" dirty="0">
              <a:latin typeface="+mn-lt"/>
            </a:endParaRPr>
          </a:p>
        </p:txBody>
      </p:sp>
    </p:spTree>
  </p:cSld>
  <p:clrMapOvr>
    <a:masterClrMapping/>
  </p:clrMapOvr>
  <p:transition spd="slow" advTm="515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42565" y="30409"/>
            <a:ext cx="6095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50000"/>
              </a:spcBef>
              <a:buFontTx/>
              <a:buNone/>
            </a:pPr>
            <a:r>
              <a:rPr lang="en-US" altLang="ru-RU" sz="2800" b="1" dirty="0" smtClean="0">
                <a:solidFill>
                  <a:srgbClr val="002060"/>
                </a:solidFill>
                <a:latin typeface="Arial Black"/>
              </a:rPr>
              <a:t>Spin Physics Tasks </a:t>
            </a:r>
            <a:endParaRPr lang="ru-RU" altLang="ru-RU" sz="2800" b="1" dirty="0" smtClean="0">
              <a:solidFill>
                <a:srgbClr val="002060"/>
              </a:solidFill>
              <a:latin typeface="Arial Black"/>
            </a:endParaRPr>
          </a:p>
        </p:txBody>
      </p:sp>
      <p:sp>
        <p:nvSpPr>
          <p:cNvPr id="3" name="Rectangle 2"/>
          <p:cNvSpPr/>
          <p:nvPr/>
        </p:nvSpPr>
        <p:spPr>
          <a:xfrm>
            <a:off x="0" y="984703"/>
            <a:ext cx="9143999" cy="5262979"/>
          </a:xfrm>
          <a:prstGeom prst="rect">
            <a:avLst/>
          </a:prstGeom>
        </p:spPr>
        <p:txBody>
          <a:bodyPr wrap="square">
            <a:spAutoFit/>
          </a:bodyPr>
          <a:lstStyle/>
          <a:p>
            <a:pPr algn="r"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Measurement of unknown</a:t>
            </a:r>
            <a:r>
              <a:rPr lang="ru-RU" sz="2400" b="1" i="1" dirty="0" smtClean="0">
                <a:solidFill>
                  <a:srgbClr val="002060"/>
                </a:solidFill>
                <a:latin typeface="Candara" panose="020E0502030303020204" pitchFamily="34" charset="0"/>
                <a:ea typeface="MS PGothic" pitchFamily="34" charset="-128"/>
                <a:cs typeface="Arial" panose="020B0604020202020204" pitchFamily="34" charset="0"/>
              </a:rPr>
              <a:t>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or poorly known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PDF’s (</a:t>
            </a:r>
            <a:r>
              <a:rPr lang="en-US" sz="2400" b="1" i="1" dirty="0">
                <a:solidFill>
                  <a:srgbClr val="FF0000"/>
                </a:solidFill>
                <a:latin typeface="Candara" panose="020E0502030303020204" pitchFamily="34" charset="0"/>
                <a:ea typeface="MS PGothic" pitchFamily="34" charset="-128"/>
                <a:cs typeface="Arial" panose="020B0604020202020204" pitchFamily="34" charset="0"/>
              </a:rPr>
              <a:t>c</a:t>
            </a:r>
            <a:r>
              <a:rPr lang="en-US" sz="2400" b="1" i="1" dirty="0" smtClean="0">
                <a:solidFill>
                  <a:srgbClr val="FF0000"/>
                </a:solidFill>
                <a:latin typeface="Candara" panose="020E0502030303020204" pitchFamily="34" charset="0"/>
                <a:ea typeface="MS PGothic" pitchFamily="34" charset="-128"/>
                <a:cs typeface="Arial" panose="020B0604020202020204" pitchFamily="34" charset="0"/>
              </a:rPr>
              <a:t>ontributing </a:t>
            </a:r>
            <a:r>
              <a:rPr lang="en-US" sz="2400" b="1" i="1" dirty="0">
                <a:solidFill>
                  <a:srgbClr val="FF0000"/>
                </a:solidFill>
                <a:latin typeface="Candara" panose="020E0502030303020204" pitchFamily="34" charset="0"/>
                <a:ea typeface="MS PGothic" pitchFamily="34" charset="-128"/>
                <a:cs typeface="Arial" panose="020B0604020202020204" pitchFamily="34" charset="0"/>
              </a:rPr>
              <a:t>to  solution of the </a:t>
            </a:r>
            <a:r>
              <a:rPr lang="en-US" sz="2400" b="1" i="1" dirty="0" smtClean="0">
                <a:solidFill>
                  <a:srgbClr val="FF0000"/>
                </a:solidFill>
                <a:latin typeface="Candara" panose="020E0502030303020204" pitchFamily="34" charset="0"/>
                <a:ea typeface="MS PGothic" pitchFamily="34" charset="-128"/>
                <a:cs typeface="Arial" panose="020B0604020202020204" pitchFamily="34" charset="0"/>
              </a:rPr>
              <a:t> “</a:t>
            </a:r>
            <a:r>
              <a:rPr lang="en-US" sz="2400" b="1" i="1" dirty="0">
                <a:solidFill>
                  <a:srgbClr val="FF0000"/>
                </a:solidFill>
                <a:latin typeface="Candara" panose="020E0502030303020204" pitchFamily="34" charset="0"/>
                <a:ea typeface="MS PGothic" pitchFamily="34" charset="-128"/>
                <a:cs typeface="Arial" panose="020B0604020202020204" pitchFamily="34" charset="0"/>
              </a:rPr>
              <a:t>spin </a:t>
            </a:r>
            <a:r>
              <a:rPr lang="en-US" sz="2400" b="1" i="1" dirty="0" smtClean="0">
                <a:solidFill>
                  <a:srgbClr val="FF0000"/>
                </a:solidFill>
                <a:latin typeface="Candara" panose="020E0502030303020204" pitchFamily="34" charset="0"/>
                <a:ea typeface="MS PGothic" pitchFamily="34" charset="-128"/>
                <a:cs typeface="Arial" panose="020B0604020202020204" pitchFamily="34" charset="0"/>
              </a:rPr>
              <a:t>crisis”</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 MMT-DY and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J/</a:t>
            </a:r>
            <a:r>
              <a:rPr lang="el-GR" sz="2400" b="1" i="1" dirty="0">
                <a:solidFill>
                  <a:srgbClr val="002060"/>
                </a:solidFill>
                <a:latin typeface="Candara" panose="020E0502030303020204" pitchFamily="34" charset="0"/>
                <a:ea typeface="MS PGothic" pitchFamily="34" charset="-128"/>
                <a:cs typeface="Arial" panose="020B0604020202020204" pitchFamily="34" charset="0"/>
              </a:rPr>
              <a:t>ψ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production processes with transversely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and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longitudinally polarized</a:t>
            </a:r>
            <a:r>
              <a:rPr lang="ru-RU" sz="2400" b="1" i="1" dirty="0">
                <a:solidFill>
                  <a:srgbClr val="002060"/>
                </a:solidFill>
                <a:latin typeface="Candara" panose="020E0502030303020204" pitchFamily="34" charset="0"/>
                <a:ea typeface="MS PGothic" pitchFamily="34" charset="-128"/>
                <a:cs typeface="Arial" panose="020B0604020202020204" pitchFamily="34" charset="0"/>
              </a:rPr>
              <a:t>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p and d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beams;</a:t>
            </a:r>
          </a:p>
          <a:p>
            <a:pPr marL="342900" indent="-342900" algn="r" eaLnBrk="0" hangingPunct="0">
              <a:buClr>
                <a:srgbClr val="FFFF00"/>
              </a:buClr>
              <a:buSzPct val="100000"/>
              <a:buFontTx/>
              <a:buChar char="-"/>
              <a:defRPr/>
            </a:pPr>
            <a:endParaRPr lang="en-US" sz="2400" b="1" i="1" dirty="0" smtClean="0">
              <a:solidFill>
                <a:srgbClr val="FF0000"/>
              </a:solidFill>
              <a:latin typeface="Candara" panose="020E0502030303020204" pitchFamily="34" charset="0"/>
              <a:ea typeface="MS PGothic" pitchFamily="34" charset="-128"/>
              <a:cs typeface="Arial" panose="020B0604020202020204" pitchFamily="34" charset="0"/>
            </a:endParaRPr>
          </a:p>
          <a:p>
            <a:pPr algn="just"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 Spin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effects in baryon, meson and photon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production;</a:t>
            </a:r>
          </a:p>
          <a:p>
            <a:pPr algn="r" eaLnBrk="0" hangingPunct="0">
              <a:buClr>
                <a:srgbClr val="FFFF00"/>
              </a:buClr>
              <a:buSzPct val="100000"/>
              <a:defRPr/>
            </a:pPr>
            <a:endParaRPr lang="en-US" sz="2400" b="1" i="1" dirty="0" smtClean="0">
              <a:solidFill>
                <a:srgbClr val="002060"/>
              </a:solidFill>
              <a:latin typeface="Candara" panose="020E0502030303020204" pitchFamily="34" charset="0"/>
              <a:ea typeface="MS PGothic" pitchFamily="34" charset="-128"/>
              <a:cs typeface="Arial" panose="020B0604020202020204" pitchFamily="34" charset="0"/>
            </a:endParaRPr>
          </a:p>
          <a:p>
            <a:pPr algn="r"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Spin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effects in various exclusive reactions</a:t>
            </a:r>
            <a:r>
              <a:rPr lang="ru-RU" sz="2400" b="1" i="1" dirty="0">
                <a:solidFill>
                  <a:srgbClr val="002060"/>
                </a:solidFill>
                <a:latin typeface="Candara" panose="020E0502030303020204" pitchFamily="34" charset="0"/>
                <a:ea typeface="MS PGothic" pitchFamily="34" charset="-128"/>
                <a:cs typeface="Arial" panose="020B0604020202020204" pitchFamily="34" charset="0"/>
              </a:rPr>
              <a:t>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 &amp;  diffractive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processes;  </a:t>
            </a:r>
          </a:p>
          <a:p>
            <a:pPr algn="r" eaLnBrk="0" hangingPunct="0">
              <a:buClr>
                <a:srgbClr val="FFFF00"/>
              </a:buClr>
              <a:buSzPct val="100000"/>
              <a:defRPr/>
            </a:pPr>
            <a:endParaRPr lang="en-US" sz="2400" b="1" i="1" dirty="0">
              <a:solidFill>
                <a:srgbClr val="002060"/>
              </a:solidFill>
              <a:latin typeface="Candara" panose="020E0502030303020204" pitchFamily="34" charset="0"/>
              <a:ea typeface="MS PGothic" pitchFamily="34" charset="-128"/>
              <a:cs typeface="Arial" panose="020B0604020202020204" pitchFamily="34" charset="0"/>
            </a:endParaRPr>
          </a:p>
          <a:p>
            <a:pPr algn="r"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Spin-dependent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cross sections, helicity amplitudes and double spin </a:t>
            </a:r>
          </a:p>
          <a:p>
            <a:pPr algn="r" eaLnBrk="0" hangingPunct="0">
              <a:buClr>
                <a:srgbClr val="FFFF00"/>
              </a:buClr>
              <a:buSzPct val="100000"/>
              <a:defRPr/>
            </a:pPr>
            <a:r>
              <a:rPr lang="en-US" sz="2400" b="1" i="1" dirty="0">
                <a:solidFill>
                  <a:srgbClr val="002060"/>
                </a:solidFill>
                <a:latin typeface="Candara" panose="020E0502030303020204" pitchFamily="34" charset="0"/>
                <a:ea typeface="MS PGothic" pitchFamily="34" charset="-128"/>
                <a:cs typeface="Arial" panose="020B0604020202020204" pitchFamily="34" charset="0"/>
              </a:rPr>
              <a:t>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asymmetries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a:t>
            </a:r>
            <a:r>
              <a:rPr lang="en-US" sz="2400" b="1" i="1" dirty="0" err="1">
                <a:solidFill>
                  <a:srgbClr val="002060"/>
                </a:solidFill>
                <a:latin typeface="Candara" panose="020E0502030303020204" pitchFamily="34" charset="0"/>
                <a:ea typeface="MS PGothic" pitchFamily="34" charset="-128"/>
                <a:cs typeface="Arial" panose="020B0604020202020204" pitchFamily="34" charset="0"/>
              </a:rPr>
              <a:t>Krish</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 effect) in elastic </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reactions;</a:t>
            </a:r>
          </a:p>
          <a:p>
            <a:pPr algn="r" eaLnBrk="0" hangingPunct="0">
              <a:buClr>
                <a:srgbClr val="FFFF00"/>
              </a:buClr>
              <a:buSzPct val="100000"/>
              <a:defRPr/>
            </a:pPr>
            <a:endParaRPr lang="en-US" sz="2400" b="1" i="1" dirty="0">
              <a:solidFill>
                <a:srgbClr val="002060"/>
              </a:solidFill>
              <a:latin typeface="Candara" panose="020E0502030303020204" pitchFamily="34" charset="0"/>
              <a:ea typeface="MS PGothic" pitchFamily="34" charset="-128"/>
              <a:cs typeface="Arial" panose="020B0604020202020204" pitchFamily="34" charset="0"/>
            </a:endParaRPr>
          </a:p>
          <a:p>
            <a:pPr algn="just"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 Spectroscopy </a:t>
            </a:r>
            <a:r>
              <a:rPr lang="en-US" sz="2400" b="1" i="1" dirty="0">
                <a:solidFill>
                  <a:srgbClr val="002060"/>
                </a:solidFill>
                <a:latin typeface="Candara" panose="020E0502030303020204" pitchFamily="34" charset="0"/>
                <a:ea typeface="MS PGothic" pitchFamily="34" charset="-128"/>
                <a:cs typeface="Arial" panose="020B0604020202020204" pitchFamily="34" charset="0"/>
              </a:rPr>
              <a:t>of </a:t>
            </a:r>
            <a:r>
              <a:rPr lang="en-US" sz="2400" b="1" i="1" dirty="0" err="1" smtClean="0">
                <a:solidFill>
                  <a:srgbClr val="002060"/>
                </a:solidFill>
                <a:latin typeface="Candara" panose="020E0502030303020204" pitchFamily="34" charset="0"/>
                <a:ea typeface="MS PGothic" pitchFamily="34" charset="-128"/>
                <a:cs typeface="Arial" panose="020B0604020202020204" pitchFamily="34" charset="0"/>
              </a:rPr>
              <a:t>quarkonia</a:t>
            </a: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a:t>
            </a:r>
          </a:p>
          <a:p>
            <a:pPr algn="just" eaLnBrk="0" hangingPunct="0">
              <a:buClr>
                <a:srgbClr val="FFFF00"/>
              </a:buClr>
              <a:buSzPct val="100000"/>
              <a:defRPr/>
            </a:pPr>
            <a:endParaRPr lang="en-US" sz="2400" b="1" i="1" dirty="0">
              <a:solidFill>
                <a:srgbClr val="002060"/>
              </a:solidFill>
              <a:latin typeface="Candara" panose="020E0502030303020204" pitchFamily="34" charset="0"/>
              <a:ea typeface="MS PGothic" pitchFamily="34" charset="-128"/>
              <a:cs typeface="Arial" panose="020B0604020202020204" pitchFamily="34" charset="0"/>
            </a:endParaRPr>
          </a:p>
          <a:p>
            <a:pPr algn="just" eaLnBrk="0" hangingPunct="0">
              <a:buClr>
                <a:srgbClr val="FFFF00"/>
              </a:buClr>
              <a:buSzPct val="100000"/>
              <a:defRPr/>
            </a:pPr>
            <a:r>
              <a:rPr lang="en-US" sz="2400" b="1" i="1" dirty="0" smtClean="0">
                <a:solidFill>
                  <a:srgbClr val="002060"/>
                </a:solidFill>
                <a:latin typeface="Candara" panose="020E0502030303020204" pitchFamily="34" charset="0"/>
                <a:ea typeface="MS PGothic" pitchFamily="34" charset="-128"/>
                <a:cs typeface="Arial" panose="020B0604020202020204" pitchFamily="34" charset="0"/>
              </a:rPr>
              <a:t>      - Polarimetry</a:t>
            </a:r>
            <a:endParaRPr lang="en-US" sz="2400" b="1" i="1" dirty="0">
              <a:solidFill>
                <a:srgbClr val="002060"/>
              </a:solidFill>
              <a:latin typeface="Candara" panose="020E0502030303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686986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5"/>
          </p:nvPr>
        </p:nvSpPr>
        <p:spPr/>
        <p:txBody>
          <a:bodyPr/>
          <a:lstStyle/>
          <a:p>
            <a:fld id="{4480217B-8183-4E7A-98AC-12846F6965A4}" type="slidenum">
              <a:rPr lang="ru-RU" smtClean="0">
                <a:solidFill>
                  <a:srgbClr val="000000"/>
                </a:solidFill>
              </a:rPr>
              <a:pPr/>
              <a:t>11</a:t>
            </a:fld>
            <a:endParaRPr lang="ru-RU">
              <a:solidFill>
                <a:srgbClr val="000000"/>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013" y="1331037"/>
            <a:ext cx="6825053" cy="525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1569" t="15454" r="1964"/>
          <a:stretch>
            <a:fillRect/>
          </a:stretch>
        </p:blipFill>
        <p:spPr bwMode="auto">
          <a:xfrm>
            <a:off x="1570426" y="477280"/>
            <a:ext cx="5867615" cy="154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13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20" y="518613"/>
            <a:ext cx="8393370" cy="5970865"/>
          </a:xfrm>
          <a:prstGeom prst="rect">
            <a:avLst/>
          </a:prstGeom>
        </p:spPr>
        <p:txBody>
          <a:bodyPr wrap="square">
            <a:spAutoFit/>
          </a:bodyPr>
          <a:lstStyle/>
          <a:p>
            <a:pPr fontAlgn="auto">
              <a:spcBef>
                <a:spcPts val="0"/>
              </a:spcBef>
              <a:spcAft>
                <a:spcPts val="0"/>
              </a:spcAft>
            </a:pPr>
            <a:r>
              <a:rPr lang="en-US" sz="2400" dirty="0" smtClean="0">
                <a:solidFill>
                  <a:srgbClr val="FF0000"/>
                </a:solidFill>
                <a:latin typeface="Times New Roman"/>
                <a:ea typeface="+mn-ea"/>
              </a:rPr>
              <a:t>           </a:t>
            </a:r>
            <a:r>
              <a:rPr lang="en-US" sz="2800" dirty="0" smtClean="0">
                <a:solidFill>
                  <a:srgbClr val="FF0000"/>
                </a:solidFill>
                <a:latin typeface="Times New Roman"/>
                <a:ea typeface="+mn-ea"/>
              </a:rPr>
              <a:t>Twist-2 PDFs of nucleons :</a:t>
            </a:r>
          </a:p>
          <a:p>
            <a:pPr fontAlgn="auto">
              <a:spcBef>
                <a:spcPts val="0"/>
              </a:spcBef>
              <a:spcAft>
                <a:spcPts val="0"/>
              </a:spcAft>
            </a:pPr>
            <a:r>
              <a:rPr lang="en-US" sz="2400" i="1" dirty="0" smtClean="0">
                <a:solidFill>
                  <a:srgbClr val="000000"/>
                </a:solidFill>
                <a:latin typeface="Times New Roman"/>
                <a:ea typeface="+mn-ea"/>
              </a:rPr>
              <a:t> </a:t>
            </a:r>
            <a:r>
              <a:rPr lang="en-US" sz="2200" b="1" i="1" dirty="0" smtClean="0">
                <a:solidFill>
                  <a:schemeClr val="bg1"/>
                </a:solidFill>
                <a:latin typeface="Times New Roman"/>
                <a:ea typeface="+mn-ea"/>
              </a:rPr>
              <a:t>f</a:t>
            </a:r>
            <a:r>
              <a:rPr lang="en-US" sz="2200" b="1" i="1" baseline="-25000" dirty="0" smtClean="0">
                <a:solidFill>
                  <a:schemeClr val="bg1"/>
                </a:solidFill>
                <a:latin typeface="Times New Roman"/>
                <a:ea typeface="+mn-ea"/>
              </a:rPr>
              <a:t>1 </a:t>
            </a:r>
            <a:r>
              <a:rPr lang="en-US" sz="2200" dirty="0" smtClean="0">
                <a:solidFill>
                  <a:schemeClr val="bg1"/>
                </a:solidFill>
                <a:latin typeface="Times New Roman"/>
                <a:ea typeface="+mn-ea"/>
              </a:rPr>
              <a:t> - </a:t>
            </a:r>
            <a:r>
              <a:rPr lang="en-US" sz="2200" b="1" i="1" dirty="0" smtClean="0">
                <a:solidFill>
                  <a:schemeClr val="bg1"/>
                </a:solidFill>
                <a:latin typeface="Times New Roman"/>
                <a:ea typeface="+mn-ea"/>
              </a:rPr>
              <a:t>density</a:t>
            </a:r>
            <a:r>
              <a:rPr lang="en-US" sz="2200" dirty="0" smtClean="0">
                <a:solidFill>
                  <a:schemeClr val="bg1"/>
                </a:solidFill>
                <a:latin typeface="Times New Roman"/>
                <a:ea typeface="+mn-ea"/>
              </a:rPr>
              <a:t> of partons in non-polarized nucleon, </a:t>
            </a:r>
            <a:r>
              <a:rPr lang="en-US" sz="2200" i="1" dirty="0" smtClean="0">
                <a:solidFill>
                  <a:schemeClr val="bg1"/>
                </a:solidFill>
                <a:latin typeface="Times New Roman"/>
                <a:ea typeface="+mn-ea"/>
              </a:rPr>
              <a:t>(x, Q</a:t>
            </a:r>
            <a:r>
              <a:rPr lang="en-US" sz="2200" i="1" baseline="30000" dirty="0" smtClean="0">
                <a:solidFill>
                  <a:schemeClr val="bg1"/>
                </a:solidFill>
                <a:latin typeface="Times New Roman"/>
                <a:ea typeface="+mn-ea"/>
              </a:rPr>
              <a:t>2</a:t>
            </a:r>
            <a:r>
              <a:rPr lang="en-US" sz="2200" i="1" dirty="0" smtClean="0">
                <a:solidFill>
                  <a:schemeClr val="bg1"/>
                </a:solidFill>
                <a:latin typeface="Times New Roman"/>
                <a:ea typeface="+mn-ea"/>
              </a:rPr>
              <a:t>)</a:t>
            </a:r>
            <a:r>
              <a:rPr lang="en-US" sz="2200" dirty="0" smtClean="0">
                <a:solidFill>
                  <a:schemeClr val="bg1"/>
                </a:solidFill>
                <a:latin typeface="Times New Roman"/>
                <a:ea typeface="+mn-ea"/>
              </a:rPr>
              <a:t>; </a:t>
            </a:r>
          </a:p>
          <a:p>
            <a:pPr fontAlgn="auto">
              <a:spcBef>
                <a:spcPts val="0"/>
              </a:spcBef>
              <a:spcAft>
                <a:spcPts val="0"/>
              </a:spcAft>
            </a:pP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g</a:t>
            </a:r>
            <a:r>
              <a:rPr lang="en-US" sz="2200" b="1" i="1" baseline="-25000" dirty="0" smtClean="0">
                <a:solidFill>
                  <a:schemeClr val="bg1"/>
                </a:solidFill>
                <a:latin typeface="Times New Roman"/>
                <a:ea typeface="+mn-ea"/>
              </a:rPr>
              <a:t>1</a:t>
            </a:r>
            <a:r>
              <a:rPr lang="en-US" sz="2200" i="1" baseline="-25000" dirty="0" smtClean="0">
                <a:solidFill>
                  <a:schemeClr val="bg1"/>
                </a:solidFill>
                <a:latin typeface="Times New Roman"/>
                <a:ea typeface="+mn-ea"/>
              </a:rPr>
              <a:t>  </a:t>
            </a:r>
            <a:r>
              <a:rPr lang="en-US" sz="2200" dirty="0" smtClean="0">
                <a:solidFill>
                  <a:schemeClr val="bg1"/>
                </a:solidFill>
                <a:latin typeface="Times New Roman"/>
                <a:ea typeface="+mn-ea"/>
              </a:rPr>
              <a:t>-</a:t>
            </a:r>
            <a:r>
              <a:rPr lang="en-US" sz="2200" b="1" i="1" dirty="0" smtClean="0">
                <a:solidFill>
                  <a:schemeClr val="bg1"/>
                </a:solidFill>
                <a:latin typeface="Times New Roman"/>
                <a:ea typeface="+mn-ea"/>
              </a:rPr>
              <a:t> helicity , </a:t>
            </a:r>
            <a:r>
              <a:rPr lang="en-US" sz="2200" dirty="0" smtClean="0">
                <a:solidFill>
                  <a:schemeClr val="bg1"/>
                </a:solidFill>
                <a:latin typeface="Times New Roman"/>
                <a:ea typeface="+mn-ea"/>
              </a:rPr>
              <a:t>longitudinal polarization of quarks in longitudinally </a:t>
            </a:r>
          </a:p>
          <a:p>
            <a:pPr fontAlgn="auto">
              <a:spcBef>
                <a:spcPts val="0"/>
              </a:spcBef>
              <a:spcAft>
                <a:spcPts val="0"/>
              </a:spcAft>
            </a:pPr>
            <a:r>
              <a:rPr lang="en-US" sz="2200" dirty="0" smtClean="0">
                <a:solidFill>
                  <a:schemeClr val="bg1"/>
                </a:solidFill>
                <a:latin typeface="Times New Roman"/>
                <a:ea typeface="+mn-ea"/>
              </a:rPr>
              <a:t>        polarized nucleon; </a:t>
            </a:r>
          </a:p>
          <a:p>
            <a:pPr fontAlgn="auto">
              <a:spcBef>
                <a:spcPts val="0"/>
              </a:spcBef>
              <a:spcAft>
                <a:spcPts val="0"/>
              </a:spcAft>
            </a:pPr>
            <a:r>
              <a:rPr lang="en-US" sz="2200" b="1" i="1" dirty="0" smtClean="0">
                <a:solidFill>
                  <a:schemeClr val="bg1"/>
                </a:solidFill>
                <a:latin typeface="Times New Roman"/>
                <a:ea typeface="+mn-ea"/>
              </a:rPr>
              <a:t>h</a:t>
            </a:r>
            <a:r>
              <a:rPr lang="en-US" sz="2200" b="1" i="1" baseline="-25000" dirty="0" smtClean="0">
                <a:solidFill>
                  <a:schemeClr val="bg1"/>
                </a:solidFill>
                <a:latin typeface="Times New Roman"/>
                <a:ea typeface="+mn-ea"/>
              </a:rPr>
              <a:t>1</a:t>
            </a:r>
            <a:r>
              <a:rPr lang="en-US" sz="2200" i="1" baseline="-25000" dirty="0" smtClean="0">
                <a:solidFill>
                  <a:schemeClr val="bg1"/>
                </a:solidFill>
                <a:latin typeface="Times New Roman"/>
                <a:ea typeface="+mn-ea"/>
              </a:rPr>
              <a:t>  -</a:t>
            </a: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transversity, </a:t>
            </a:r>
            <a:r>
              <a:rPr lang="en-US" sz="2200" dirty="0" smtClean="0">
                <a:solidFill>
                  <a:schemeClr val="bg1"/>
                </a:solidFill>
                <a:latin typeface="Times New Roman"/>
                <a:ea typeface="+mn-ea"/>
              </a:rPr>
              <a:t>transverse polarization of quarks in transversely </a:t>
            </a:r>
          </a:p>
          <a:p>
            <a:pPr fontAlgn="auto">
              <a:spcBef>
                <a:spcPts val="0"/>
              </a:spcBef>
              <a:spcAft>
                <a:spcPts val="0"/>
              </a:spcAft>
            </a:pPr>
            <a:r>
              <a:rPr lang="en-US" sz="2200" dirty="0" smtClean="0">
                <a:solidFill>
                  <a:schemeClr val="bg1"/>
                </a:solidFill>
                <a:latin typeface="Times New Roman"/>
                <a:ea typeface="+mn-ea"/>
              </a:rPr>
              <a:t>        polarized nucleon ;</a:t>
            </a:r>
          </a:p>
          <a:p>
            <a:pPr fontAlgn="auto">
              <a:spcBef>
                <a:spcPts val="0"/>
              </a:spcBef>
              <a:spcAft>
                <a:spcPts val="0"/>
              </a:spcAft>
            </a:pPr>
            <a:r>
              <a:rPr lang="en-US" sz="2200" b="1" i="1" dirty="0" smtClean="0">
                <a:solidFill>
                  <a:schemeClr val="bg1"/>
                </a:solidFill>
                <a:latin typeface="Times New Roman"/>
                <a:ea typeface="+mn-ea"/>
              </a:rPr>
              <a:t>f</a:t>
            </a:r>
            <a:r>
              <a:rPr lang="en-US" sz="2200" b="1" i="1" baseline="30000" dirty="0" smtClean="0">
                <a:solidFill>
                  <a:schemeClr val="bg1"/>
                </a:solidFill>
                <a:latin typeface="Times New Roman"/>
                <a:ea typeface="+mn-ea"/>
              </a:rPr>
              <a:t>┴</a:t>
            </a:r>
            <a:r>
              <a:rPr lang="en-US" sz="2200" b="1" i="1" baseline="-25000" dirty="0" smtClean="0">
                <a:solidFill>
                  <a:schemeClr val="bg1"/>
                </a:solidFill>
                <a:latin typeface="Times New Roman"/>
                <a:ea typeface="+mn-ea"/>
              </a:rPr>
              <a:t>1T</a:t>
            </a:r>
            <a:r>
              <a:rPr lang="en-US" sz="2200" i="1" baseline="-25000" dirty="0" smtClean="0">
                <a:solidFill>
                  <a:schemeClr val="bg1"/>
                </a:solidFill>
                <a:latin typeface="Times New Roman"/>
                <a:ea typeface="+mn-ea"/>
              </a:rPr>
              <a:t> </a:t>
            </a:r>
            <a:r>
              <a:rPr lang="en-US" sz="2200" dirty="0" smtClean="0">
                <a:solidFill>
                  <a:schemeClr val="bg1"/>
                </a:solidFill>
                <a:latin typeface="Times New Roman"/>
                <a:ea typeface="+mn-ea"/>
              </a:rPr>
              <a:t>- </a:t>
            </a:r>
            <a:r>
              <a:rPr lang="en-US" sz="2200" b="1" i="1" dirty="0" err="1" smtClean="0">
                <a:solidFill>
                  <a:schemeClr val="bg1"/>
                </a:solidFill>
                <a:latin typeface="Times New Roman"/>
                <a:ea typeface="+mn-ea"/>
              </a:rPr>
              <a:t>Sivers</a:t>
            </a:r>
            <a:r>
              <a:rPr lang="en-US" sz="2200" b="1" i="1" dirty="0" smtClean="0">
                <a:solidFill>
                  <a:schemeClr val="bg1"/>
                </a:solidFill>
                <a:latin typeface="Times New Roman"/>
                <a:ea typeface="+mn-ea"/>
              </a:rPr>
              <a:t>, </a:t>
            </a:r>
            <a:r>
              <a:rPr lang="en-US" sz="2200" dirty="0" smtClean="0">
                <a:solidFill>
                  <a:schemeClr val="bg1"/>
                </a:solidFill>
                <a:latin typeface="Times New Roman"/>
                <a:ea typeface="+mn-ea"/>
              </a:rPr>
              <a:t>correlation between the transverse polarization of nucleon </a:t>
            </a:r>
          </a:p>
          <a:p>
            <a:pPr fontAlgn="auto">
              <a:spcBef>
                <a:spcPts val="0"/>
              </a:spcBef>
              <a:spcAft>
                <a:spcPts val="0"/>
              </a:spcAft>
            </a:pPr>
            <a:r>
              <a:rPr lang="en-US" sz="2200" dirty="0" smtClean="0">
                <a:solidFill>
                  <a:schemeClr val="bg1"/>
                </a:solidFill>
                <a:latin typeface="Times New Roman"/>
                <a:ea typeface="+mn-ea"/>
              </a:rPr>
              <a:t>         and the transverse momentum of non-polarized quarks; </a:t>
            </a:r>
          </a:p>
          <a:p>
            <a:pPr fontAlgn="auto">
              <a:spcBef>
                <a:spcPts val="0"/>
              </a:spcBef>
              <a:spcAft>
                <a:spcPts val="0"/>
              </a:spcAft>
            </a:pPr>
            <a:r>
              <a:rPr lang="en-US" sz="2200" b="1" i="1" dirty="0" smtClean="0">
                <a:solidFill>
                  <a:schemeClr val="bg1"/>
                </a:solidFill>
                <a:latin typeface="Times New Roman"/>
                <a:ea typeface="+mn-ea"/>
              </a:rPr>
              <a:t>g</a:t>
            </a:r>
            <a:r>
              <a:rPr lang="en-US" sz="2200" b="1" i="1" baseline="30000" dirty="0" smtClean="0">
                <a:solidFill>
                  <a:schemeClr val="bg1"/>
                </a:solidFill>
                <a:latin typeface="Times New Roman"/>
                <a:ea typeface="+mn-ea"/>
              </a:rPr>
              <a:t>┴</a:t>
            </a:r>
            <a:r>
              <a:rPr lang="en-US" sz="2200" b="1" i="1" baseline="-25000" dirty="0" smtClean="0">
                <a:solidFill>
                  <a:schemeClr val="bg1"/>
                </a:solidFill>
                <a:latin typeface="Times New Roman"/>
                <a:ea typeface="+mn-ea"/>
              </a:rPr>
              <a:t>1T</a:t>
            </a:r>
            <a:r>
              <a:rPr lang="en-US" sz="2200" i="1" baseline="-25000" dirty="0" smtClean="0">
                <a:solidFill>
                  <a:schemeClr val="bg1"/>
                </a:solidFill>
                <a:latin typeface="Times New Roman"/>
                <a:ea typeface="+mn-ea"/>
              </a:rPr>
              <a:t>  </a:t>
            </a: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worm-gear-T, </a:t>
            </a:r>
            <a:r>
              <a:rPr lang="en-US" sz="2200" dirty="0" smtClean="0">
                <a:solidFill>
                  <a:schemeClr val="bg1"/>
                </a:solidFill>
                <a:latin typeface="Times New Roman"/>
                <a:ea typeface="+mn-ea"/>
              </a:rPr>
              <a:t>correlation between the transverse spin and </a:t>
            </a:r>
          </a:p>
          <a:p>
            <a:pPr fontAlgn="auto">
              <a:spcBef>
                <a:spcPts val="0"/>
              </a:spcBef>
              <a:spcAft>
                <a:spcPts val="0"/>
              </a:spcAft>
            </a:pPr>
            <a:r>
              <a:rPr lang="en-US" sz="2200" dirty="0" smtClean="0">
                <a:solidFill>
                  <a:schemeClr val="bg1"/>
                </a:solidFill>
                <a:latin typeface="Times New Roman"/>
                <a:ea typeface="+mn-ea"/>
              </a:rPr>
              <a:t>          the longitudinal quark polarization ;</a:t>
            </a:r>
          </a:p>
          <a:p>
            <a:pPr fontAlgn="auto">
              <a:spcBef>
                <a:spcPts val="0"/>
              </a:spcBef>
              <a:spcAft>
                <a:spcPts val="0"/>
              </a:spcAft>
            </a:pP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h</a:t>
            </a:r>
            <a:r>
              <a:rPr lang="en-US" sz="2200" b="1" i="1" baseline="30000" dirty="0" smtClean="0">
                <a:solidFill>
                  <a:schemeClr val="bg1"/>
                </a:solidFill>
                <a:latin typeface="Times New Roman"/>
                <a:ea typeface="+mn-ea"/>
              </a:rPr>
              <a:t>┴ </a:t>
            </a:r>
            <a:r>
              <a:rPr lang="en-US" sz="2200" b="1" i="1" baseline="-25000" dirty="0" smtClean="0">
                <a:solidFill>
                  <a:schemeClr val="bg1"/>
                </a:solidFill>
                <a:latin typeface="Times New Roman"/>
                <a:ea typeface="+mn-ea"/>
              </a:rPr>
              <a:t>1  </a:t>
            </a: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Boer-</a:t>
            </a:r>
            <a:r>
              <a:rPr lang="en-US" sz="2200" b="1" i="1" dirty="0" err="1" smtClean="0">
                <a:solidFill>
                  <a:schemeClr val="bg1"/>
                </a:solidFill>
                <a:latin typeface="Times New Roman"/>
                <a:ea typeface="+mn-ea"/>
              </a:rPr>
              <a:t>Mulders</a:t>
            </a:r>
            <a:r>
              <a:rPr lang="en-US" sz="2200" b="1" i="1" dirty="0" smtClean="0">
                <a:solidFill>
                  <a:schemeClr val="bg1"/>
                </a:solidFill>
                <a:latin typeface="Times New Roman"/>
                <a:ea typeface="+mn-ea"/>
              </a:rPr>
              <a:t>, </a:t>
            </a:r>
            <a:r>
              <a:rPr lang="en-US" sz="2200" dirty="0" smtClean="0">
                <a:solidFill>
                  <a:schemeClr val="bg1"/>
                </a:solidFill>
                <a:latin typeface="Times New Roman"/>
                <a:ea typeface="+mn-ea"/>
              </a:rPr>
              <a:t>distribution of the quark transverse momentum </a:t>
            </a:r>
          </a:p>
          <a:p>
            <a:pPr fontAlgn="auto">
              <a:spcBef>
                <a:spcPts val="0"/>
              </a:spcBef>
              <a:spcAft>
                <a:spcPts val="0"/>
              </a:spcAft>
            </a:pPr>
            <a:r>
              <a:rPr lang="en-US" sz="2200" dirty="0" smtClean="0">
                <a:solidFill>
                  <a:schemeClr val="bg1"/>
                </a:solidFill>
                <a:latin typeface="Times New Roman"/>
                <a:ea typeface="+mn-ea"/>
              </a:rPr>
              <a:t>          in the non-polarized nucleon ;</a:t>
            </a:r>
          </a:p>
          <a:p>
            <a:pPr fontAlgn="auto">
              <a:spcBef>
                <a:spcPts val="0"/>
              </a:spcBef>
              <a:spcAft>
                <a:spcPts val="0"/>
              </a:spcAft>
            </a:pP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h</a:t>
            </a:r>
            <a:r>
              <a:rPr lang="en-US" sz="2200" b="1" i="1" baseline="30000" dirty="0" smtClean="0">
                <a:solidFill>
                  <a:schemeClr val="bg1"/>
                </a:solidFill>
                <a:latin typeface="Times New Roman"/>
                <a:ea typeface="+mn-ea"/>
              </a:rPr>
              <a:t>┴</a:t>
            </a:r>
            <a:r>
              <a:rPr lang="en-US" sz="2200" b="1" i="1" baseline="-25000" dirty="0" smtClean="0">
                <a:solidFill>
                  <a:schemeClr val="bg1"/>
                </a:solidFill>
                <a:latin typeface="Times New Roman"/>
                <a:ea typeface="+mn-ea"/>
              </a:rPr>
              <a:t>1L  </a:t>
            </a:r>
            <a:r>
              <a:rPr lang="en-US" sz="2200" dirty="0" smtClean="0">
                <a:solidFill>
                  <a:schemeClr val="bg1"/>
                </a:solidFill>
                <a:latin typeface="Times New Roman"/>
                <a:ea typeface="+mn-ea"/>
              </a:rPr>
              <a:t>- </a:t>
            </a:r>
            <a:r>
              <a:rPr lang="en-US" sz="2200" b="1" i="1" dirty="0" smtClean="0">
                <a:solidFill>
                  <a:schemeClr val="bg1"/>
                </a:solidFill>
                <a:latin typeface="Times New Roman"/>
                <a:ea typeface="+mn-ea"/>
              </a:rPr>
              <a:t>worm-gear-L, </a:t>
            </a:r>
            <a:r>
              <a:rPr lang="en-US" sz="2200" dirty="0" smtClean="0">
                <a:solidFill>
                  <a:schemeClr val="bg1"/>
                </a:solidFill>
                <a:latin typeface="Times New Roman"/>
                <a:ea typeface="+mn-ea"/>
              </a:rPr>
              <a:t>correlation between the longitudinal polarization </a:t>
            </a:r>
          </a:p>
          <a:p>
            <a:pPr fontAlgn="auto">
              <a:spcBef>
                <a:spcPts val="0"/>
              </a:spcBef>
              <a:spcAft>
                <a:spcPts val="0"/>
              </a:spcAft>
            </a:pPr>
            <a:r>
              <a:rPr lang="en-US" sz="2200" dirty="0" smtClean="0">
                <a:solidFill>
                  <a:schemeClr val="bg1"/>
                </a:solidFill>
                <a:latin typeface="Times New Roman"/>
                <a:ea typeface="+mn-ea"/>
              </a:rPr>
              <a:t>           of the nucleon (longitudinal spin) and the transverse momentum </a:t>
            </a:r>
          </a:p>
          <a:p>
            <a:pPr fontAlgn="auto">
              <a:spcBef>
                <a:spcPts val="0"/>
              </a:spcBef>
              <a:spcAft>
                <a:spcPts val="0"/>
              </a:spcAft>
            </a:pPr>
            <a:r>
              <a:rPr lang="en-US" sz="2200" dirty="0" smtClean="0">
                <a:solidFill>
                  <a:schemeClr val="bg1"/>
                </a:solidFill>
                <a:latin typeface="Times New Roman"/>
                <a:ea typeface="+mn-ea"/>
              </a:rPr>
              <a:t>           of quarks ; </a:t>
            </a:r>
          </a:p>
          <a:p>
            <a:pPr fontAlgn="auto">
              <a:spcBef>
                <a:spcPts val="0"/>
              </a:spcBef>
              <a:spcAft>
                <a:spcPts val="0"/>
              </a:spcAft>
            </a:pPr>
            <a:r>
              <a:rPr lang="en-US" sz="2200" b="1" i="1" dirty="0" smtClean="0">
                <a:solidFill>
                  <a:schemeClr val="bg1"/>
                </a:solidFill>
                <a:latin typeface="Times New Roman"/>
                <a:ea typeface="+mn-ea"/>
              </a:rPr>
              <a:t>h</a:t>
            </a:r>
            <a:r>
              <a:rPr lang="en-US" sz="2200" b="1" i="1" baseline="30000" dirty="0" smtClean="0">
                <a:solidFill>
                  <a:schemeClr val="bg1"/>
                </a:solidFill>
                <a:latin typeface="Times New Roman"/>
                <a:ea typeface="+mn-ea"/>
              </a:rPr>
              <a:t>┴</a:t>
            </a:r>
            <a:r>
              <a:rPr lang="en-US" sz="2200" b="1" i="1" baseline="-25000" dirty="0" smtClean="0">
                <a:solidFill>
                  <a:schemeClr val="bg1"/>
                </a:solidFill>
                <a:latin typeface="Times New Roman"/>
                <a:ea typeface="+mn-ea"/>
              </a:rPr>
              <a:t>1T  </a:t>
            </a:r>
            <a:r>
              <a:rPr lang="en-US" sz="2200" dirty="0" smtClean="0">
                <a:solidFill>
                  <a:schemeClr val="bg1"/>
                </a:solidFill>
                <a:latin typeface="Times New Roman"/>
                <a:ea typeface="+mn-ea"/>
              </a:rPr>
              <a:t>- </a:t>
            </a:r>
            <a:r>
              <a:rPr lang="en-US" sz="2200" b="1" i="1" dirty="0" err="1" smtClean="0">
                <a:solidFill>
                  <a:schemeClr val="bg1"/>
                </a:solidFill>
                <a:latin typeface="Times New Roman"/>
                <a:ea typeface="+mn-ea"/>
              </a:rPr>
              <a:t>pretzelosity</a:t>
            </a:r>
            <a:r>
              <a:rPr lang="en-US" sz="2200" b="1" i="1" dirty="0" smtClean="0">
                <a:solidFill>
                  <a:schemeClr val="bg1"/>
                </a:solidFill>
                <a:latin typeface="Times New Roman"/>
                <a:ea typeface="+mn-ea"/>
              </a:rPr>
              <a:t>, </a:t>
            </a:r>
            <a:r>
              <a:rPr lang="en-US" sz="2200" dirty="0" smtClean="0">
                <a:solidFill>
                  <a:schemeClr val="bg1"/>
                </a:solidFill>
                <a:latin typeface="Times New Roman"/>
                <a:ea typeface="+mn-ea"/>
              </a:rPr>
              <a:t>distribution of the transverse momentum of quarks </a:t>
            </a:r>
          </a:p>
          <a:p>
            <a:pPr fontAlgn="auto">
              <a:spcBef>
                <a:spcPts val="0"/>
              </a:spcBef>
              <a:spcAft>
                <a:spcPts val="0"/>
              </a:spcAft>
            </a:pPr>
            <a:r>
              <a:rPr lang="en-US" sz="2200" dirty="0" smtClean="0">
                <a:solidFill>
                  <a:schemeClr val="bg1"/>
                </a:solidFill>
                <a:latin typeface="Times New Roman"/>
                <a:ea typeface="+mn-ea"/>
              </a:rPr>
              <a:t>          in the transversely polarized nucleon ;</a:t>
            </a:r>
            <a:endParaRPr lang="ru-RU" sz="2200" dirty="0">
              <a:solidFill>
                <a:schemeClr val="bg1"/>
              </a:solidFill>
              <a:latin typeface="Times New Roman"/>
              <a:ea typeface="+mn-ea"/>
            </a:endParaRPr>
          </a:p>
        </p:txBody>
      </p:sp>
      <p:sp>
        <p:nvSpPr>
          <p:cNvPr id="3" name="Slide Number Placeholder 2"/>
          <p:cNvSpPr>
            <a:spLocks noGrp="1"/>
          </p:cNvSpPr>
          <p:nvPr>
            <p:ph type="sldNum" sz="quarter" idx="12"/>
          </p:nvPr>
        </p:nvSpPr>
        <p:spPr/>
        <p:txBody>
          <a:bodyPr/>
          <a:lstStyle/>
          <a:p>
            <a:fld id="{BEE36DFF-400B-488D-8433-DDEE619265BB}" type="slidenum">
              <a:rPr lang="ru-RU" smtClean="0">
                <a:solidFill>
                  <a:srgbClr val="000000">
                    <a:tint val="75000"/>
                  </a:srgbClr>
                </a:solidFill>
              </a:rPr>
              <a:pPr/>
              <a:t>12</a:t>
            </a:fld>
            <a:endParaRPr lang="ru-RU" dirty="0">
              <a:solidFill>
                <a:srgbClr val="000000">
                  <a:tint val="75000"/>
                </a:srgbClr>
              </a:solidFill>
            </a:endParaRPr>
          </a:p>
        </p:txBody>
      </p:sp>
      <p:pic>
        <p:nvPicPr>
          <p:cNvPr id="5" name="Picture 2"/>
          <p:cNvPicPr>
            <a:picLocks noChangeAspect="1" noChangeArrowheads="1"/>
          </p:cNvPicPr>
          <p:nvPr/>
        </p:nvPicPr>
        <p:blipFill>
          <a:blip r:embed="rId3" cstate="print"/>
          <a:srcRect l="3931" t="13260" r="26097"/>
          <a:stretch>
            <a:fillRect/>
          </a:stretch>
        </p:blipFill>
        <p:spPr bwMode="auto">
          <a:xfrm>
            <a:off x="7314416" y="0"/>
            <a:ext cx="1800200" cy="1268760"/>
          </a:xfrm>
          <a:prstGeom prst="rect">
            <a:avLst/>
          </a:prstGeom>
          <a:noFill/>
          <a:ln w="9525">
            <a:noFill/>
            <a:miter lim="800000"/>
            <a:headEnd/>
            <a:tailEnd/>
          </a:ln>
        </p:spPr>
      </p:pic>
    </p:spTree>
    <p:extLst>
      <p:ext uri="{BB962C8B-B14F-4D97-AF65-F5344CB8AC3E}">
        <p14:creationId xmlns:p14="http://schemas.microsoft.com/office/powerpoint/2010/main" val="3413811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5"/>
          </p:nvPr>
        </p:nvSpPr>
        <p:spPr/>
        <p:txBody>
          <a:bodyPr/>
          <a:lstStyle/>
          <a:p>
            <a:fld id="{4480217B-8183-4E7A-98AC-12846F6965A4}" type="slidenum">
              <a:rPr lang="ru-RU" smtClean="0">
                <a:solidFill>
                  <a:srgbClr val="000000"/>
                </a:solidFill>
              </a:rPr>
              <a:pPr/>
              <a:t>13</a:t>
            </a:fld>
            <a:endParaRPr lang="ru-RU">
              <a:solidFill>
                <a:srgbClr val="000000"/>
              </a:solidFill>
            </a:endParaRPr>
          </a:p>
        </p:txBody>
      </p:sp>
      <p:sp>
        <p:nvSpPr>
          <p:cNvPr id="13" name="Content Placeholder 2"/>
          <p:cNvSpPr txBox="1">
            <a:spLocks/>
          </p:cNvSpPr>
          <p:nvPr/>
        </p:nvSpPr>
        <p:spPr>
          <a:xfrm>
            <a:off x="136477" y="282766"/>
            <a:ext cx="8279546" cy="488153"/>
          </a:xfrm>
          <a:prstGeom prst="rect">
            <a:avLst/>
          </a:prstGeom>
        </p:spPr>
        <p:txBody>
          <a:bodyPr vert="horz" lIns="91440" tIns="45720" rIns="91440" bIns="45720" rtlCol="0">
            <a:noAutofit/>
          </a:bodyPr>
          <a:lstStyle/>
          <a:p>
            <a:pPr>
              <a:spcBef>
                <a:spcPct val="20000"/>
              </a:spcBef>
              <a:defRPr/>
            </a:pPr>
            <a:r>
              <a:rPr lang="en-GB" sz="2400" b="1" dirty="0" smtClean="0">
                <a:solidFill>
                  <a:srgbClr val="000090"/>
                </a:solidFill>
                <a:cs typeface="Arial" pitchFamily="34" charset="0"/>
              </a:rPr>
              <a:t>Direct </a:t>
            </a:r>
            <a:r>
              <a:rPr lang="en-GB" sz="2400" b="1" dirty="0">
                <a:solidFill>
                  <a:srgbClr val="000090"/>
                </a:solidFill>
                <a:cs typeface="Arial" pitchFamily="34" charset="0"/>
              </a:rPr>
              <a:t>photons production (gluon polarization</a:t>
            </a:r>
            <a:r>
              <a:rPr lang="en-GB" sz="2400" b="1" dirty="0" smtClean="0">
                <a:solidFill>
                  <a:srgbClr val="000090"/>
                </a:solidFill>
                <a:cs typeface="Arial" pitchFamily="34" charset="0"/>
              </a:rPr>
              <a:t>)</a:t>
            </a:r>
            <a:endParaRPr lang="en-GB" sz="2400" dirty="0">
              <a:solidFill>
                <a:srgbClr val="000090"/>
              </a:solidFill>
              <a:cs typeface="Arial" pitchFamily="34" charset="0"/>
            </a:endParaRPr>
          </a:p>
        </p:txBody>
      </p:sp>
      <p:sp>
        <p:nvSpPr>
          <p:cNvPr id="20" name="Rectangle 3"/>
          <p:cNvSpPr>
            <a:spLocks noChangeArrowheads="1"/>
          </p:cNvSpPr>
          <p:nvPr/>
        </p:nvSpPr>
        <p:spPr bwMode="auto">
          <a:xfrm>
            <a:off x="136477" y="991300"/>
            <a:ext cx="8713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ru-RU" sz="2000" dirty="0" smtClean="0">
                <a:solidFill>
                  <a:srgbClr val="002060"/>
                </a:solidFill>
                <a:latin typeface="Arial" pitchFamily="34" charset="0"/>
                <a:ea typeface="MS PGothic" pitchFamily="34" charset="-128"/>
                <a:cs typeface="Arial" pitchFamily="34" charset="0"/>
              </a:rPr>
              <a:t>Direct photon productions in the non-polarized and polarized </a:t>
            </a:r>
            <a:r>
              <a:rPr lang="en-US" altLang="ru-RU" sz="2000" i="1" dirty="0" smtClean="0">
                <a:solidFill>
                  <a:srgbClr val="002060"/>
                </a:solidFill>
                <a:latin typeface="Arial" pitchFamily="34" charset="0"/>
                <a:ea typeface="MS PGothic" pitchFamily="34" charset="-128"/>
                <a:cs typeface="Arial" pitchFamily="34" charset="0"/>
              </a:rPr>
              <a:t>pp (</a:t>
            </a:r>
            <a:r>
              <a:rPr lang="en-US" altLang="ru-RU" sz="2000" i="1" dirty="0" err="1" smtClean="0">
                <a:solidFill>
                  <a:srgbClr val="002060"/>
                </a:solidFill>
                <a:latin typeface="Arial" pitchFamily="34" charset="0"/>
                <a:ea typeface="MS PGothic" pitchFamily="34" charset="-128"/>
                <a:cs typeface="Arial" pitchFamily="34" charset="0"/>
              </a:rPr>
              <a:t>pd</a:t>
            </a:r>
            <a:r>
              <a:rPr lang="en-US" altLang="ru-RU" sz="2000" i="1" dirty="0" smtClean="0">
                <a:solidFill>
                  <a:srgbClr val="002060"/>
                </a:solidFill>
                <a:latin typeface="Arial" pitchFamily="34" charset="0"/>
                <a:ea typeface="MS PGothic" pitchFamily="34" charset="-128"/>
                <a:cs typeface="Arial" pitchFamily="34" charset="0"/>
              </a:rPr>
              <a:t>)</a:t>
            </a:r>
            <a:r>
              <a:rPr lang="en-US" altLang="ru-RU" sz="2000" dirty="0" smtClean="0">
                <a:solidFill>
                  <a:srgbClr val="002060"/>
                </a:solidFill>
                <a:latin typeface="Arial" pitchFamily="34" charset="0"/>
                <a:ea typeface="MS PGothic" pitchFamily="34" charset="-128"/>
                <a:cs typeface="Arial" pitchFamily="34" charset="0"/>
              </a:rPr>
              <a:t> reactions provide information on the </a:t>
            </a:r>
            <a:r>
              <a:rPr lang="en-US" altLang="ru-RU" sz="2000" dirty="0" smtClean="0">
                <a:solidFill>
                  <a:srgbClr val="FF0000"/>
                </a:solidFill>
                <a:latin typeface="Arial" pitchFamily="34" charset="0"/>
                <a:ea typeface="MS PGothic" pitchFamily="34" charset="-128"/>
                <a:cs typeface="Arial" pitchFamily="34" charset="0"/>
              </a:rPr>
              <a:t>gluon distributions </a:t>
            </a:r>
            <a:r>
              <a:rPr lang="en-US" altLang="ru-RU" sz="2000" dirty="0" smtClean="0">
                <a:solidFill>
                  <a:srgbClr val="002060"/>
                </a:solidFill>
                <a:latin typeface="Arial" pitchFamily="34" charset="0"/>
                <a:ea typeface="MS PGothic" pitchFamily="34" charset="-128"/>
                <a:cs typeface="Arial" pitchFamily="34" charset="0"/>
              </a:rPr>
              <a:t>in nucleons </a:t>
            </a:r>
            <a:endParaRPr lang="ru-RU" altLang="ru-RU" sz="2000" dirty="0" smtClean="0">
              <a:solidFill>
                <a:srgbClr val="002060"/>
              </a:solidFill>
              <a:latin typeface="Arial" pitchFamily="34" charset="0"/>
              <a:ea typeface="MS PGothic" pitchFamily="34" charset="-128"/>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025" y="1665494"/>
            <a:ext cx="2477351" cy="17464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1686243" y="1765212"/>
            <a:ext cx="46085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tabLst>
                <a:tab pos="450850" algn="l"/>
                <a:tab pos="900113" algn="l"/>
                <a:tab pos="1349375" algn="l"/>
              </a:tabLst>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450850" algn="l"/>
                <a:tab pos="900113" algn="l"/>
                <a:tab pos="1349375"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450850" algn="l"/>
                <a:tab pos="900113" algn="l"/>
                <a:tab pos="1349375" algn="l"/>
              </a:tabLst>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zh-CN" sz="2000" i="1" dirty="0" smtClean="0">
                <a:solidFill>
                  <a:srgbClr val="002060"/>
                </a:solidFill>
                <a:latin typeface="Arial" pitchFamily="34" charset="0"/>
                <a:ea typeface="ヒラギノ角ゴ Pro W3"/>
                <a:cs typeface="Times New Roman" pitchFamily="18" charset="0"/>
              </a:rPr>
              <a:t>Vertex H corresponds</a:t>
            </a:r>
            <a:r>
              <a:rPr lang="en-US" altLang="zh-CN" sz="2000" i="1" dirty="0" smtClean="0">
                <a:solidFill>
                  <a:srgbClr val="002060"/>
                </a:solidFill>
                <a:latin typeface="Arial" pitchFamily="34" charset="0"/>
                <a:ea typeface="MS PGothic" pitchFamily="34" charset="-128"/>
                <a:cs typeface="Times New Roman" pitchFamily="18" charset="0"/>
              </a:rPr>
              <a:t> </a:t>
            </a:r>
            <a:r>
              <a:rPr lang="en-US" altLang="zh-CN" sz="2000" i="1" dirty="0" smtClean="0">
                <a:solidFill>
                  <a:srgbClr val="002060"/>
                </a:solidFill>
                <a:latin typeface="Arial" pitchFamily="34" charset="0"/>
                <a:ea typeface="ヒラギノ角ゴ Pro W3"/>
                <a:cs typeface="ヒラギノ角ゴ Pro W3"/>
              </a:rPr>
              <a:t>to</a:t>
            </a:r>
            <a:r>
              <a:rPr lang="en-US" altLang="zh-CN" sz="2000" dirty="0" smtClean="0">
                <a:solidFill>
                  <a:srgbClr val="002060"/>
                </a:solidFill>
                <a:latin typeface="Arial" pitchFamily="34" charset="0"/>
                <a:ea typeface="MS PGothic" pitchFamily="34" charset="-128"/>
              </a:rPr>
              <a:t> </a:t>
            </a:r>
          </a:p>
          <a:p>
            <a:pPr eaLnBrk="1" hangingPunct="1">
              <a:spcBef>
                <a:spcPct val="0"/>
              </a:spcBef>
              <a:buFontTx/>
              <a:buNone/>
            </a:pPr>
            <a:r>
              <a:rPr lang="en-US" altLang="zh-CN" sz="2000" i="1" dirty="0" smtClean="0">
                <a:solidFill>
                  <a:srgbClr val="002060"/>
                </a:solidFill>
                <a:latin typeface="Arial" pitchFamily="34" charset="0"/>
                <a:ea typeface="ヒラギノ角ゴ Pro W3"/>
                <a:cs typeface="ヒラギノ角ゴ Pro W3"/>
              </a:rPr>
              <a:t>q +</a:t>
            </a:r>
            <a:r>
              <a:rPr lang="en-US" altLang="zh-CN" sz="2000" i="1" dirty="0" smtClean="0">
                <a:solidFill>
                  <a:srgbClr val="002060"/>
                </a:solidFill>
                <a:latin typeface="Arial" pitchFamily="34" charset="0"/>
                <a:ea typeface="MS PGothic" pitchFamily="34" charset="-128"/>
              </a:rPr>
              <a:t> </a:t>
            </a:r>
            <a:r>
              <a:rPr lang="en-US" altLang="zh-CN" sz="2000" i="1" dirty="0" err="1" smtClean="0">
                <a:solidFill>
                  <a:srgbClr val="002060"/>
                </a:solidFill>
                <a:latin typeface="Arial" pitchFamily="34" charset="0"/>
                <a:ea typeface="ヒラギノ角ゴ Pro W3"/>
                <a:cs typeface="ヒラギノ角ゴ Pro W3"/>
              </a:rPr>
              <a:t>qbar</a:t>
            </a:r>
            <a:r>
              <a:rPr lang="en-US" altLang="zh-CN" sz="2000" i="1" dirty="0" smtClean="0">
                <a:solidFill>
                  <a:srgbClr val="002060"/>
                </a:solidFill>
                <a:latin typeface="Arial" pitchFamily="34" charset="0"/>
                <a:ea typeface="MS PGothic" pitchFamily="34" charset="-128"/>
              </a:rPr>
              <a:t> →</a:t>
            </a:r>
            <a:r>
              <a:rPr lang="en-US" altLang="zh-CN" sz="2000" i="1" dirty="0" err="1" smtClean="0">
                <a:solidFill>
                  <a:srgbClr val="002060"/>
                </a:solidFill>
                <a:latin typeface="Arial" pitchFamily="34" charset="0"/>
                <a:ea typeface="ヒラギノ角ゴ Pro W3"/>
                <a:cs typeface="ヒラギノ角ゴ Pro W3"/>
              </a:rPr>
              <a:t>γ+g</a:t>
            </a:r>
            <a:r>
              <a:rPr lang="en-US" altLang="zh-CN" sz="2000" i="1" dirty="0" smtClean="0">
                <a:solidFill>
                  <a:srgbClr val="002060"/>
                </a:solidFill>
                <a:latin typeface="Arial" pitchFamily="34" charset="0"/>
                <a:ea typeface="MS PGothic" pitchFamily="34" charset="-128"/>
              </a:rPr>
              <a:t>   </a:t>
            </a:r>
            <a:r>
              <a:rPr lang="en-US" altLang="zh-CN" sz="2000" i="1" dirty="0" smtClean="0">
                <a:solidFill>
                  <a:srgbClr val="002060"/>
                </a:solidFill>
                <a:latin typeface="Arial" pitchFamily="34" charset="0"/>
                <a:ea typeface="ヒラギノ角ゴ Pro W3"/>
                <a:cs typeface="ヒラギノ角ゴ Pro W3"/>
              </a:rPr>
              <a:t>or</a:t>
            </a:r>
            <a:r>
              <a:rPr lang="en-US" altLang="zh-CN" sz="2000" i="1" dirty="0" smtClean="0">
                <a:solidFill>
                  <a:srgbClr val="002060"/>
                </a:solidFill>
                <a:latin typeface="Arial" pitchFamily="34" charset="0"/>
                <a:ea typeface="MS PGothic" pitchFamily="34" charset="-128"/>
              </a:rPr>
              <a:t>   </a:t>
            </a:r>
            <a:r>
              <a:rPr lang="en-US" altLang="zh-CN" sz="2000" i="1" dirty="0" err="1" smtClean="0">
                <a:solidFill>
                  <a:srgbClr val="002060"/>
                </a:solidFill>
                <a:latin typeface="Arial" pitchFamily="34" charset="0"/>
                <a:ea typeface="ヒラギノ角ゴ Pro W3"/>
                <a:cs typeface="ヒラギノ角ゴ Pro W3"/>
              </a:rPr>
              <a:t>g+q</a:t>
            </a:r>
            <a:r>
              <a:rPr lang="en-US" altLang="zh-CN" sz="2000" i="1" dirty="0" err="1" smtClean="0">
                <a:solidFill>
                  <a:srgbClr val="002060"/>
                </a:solidFill>
                <a:latin typeface="Arial" pitchFamily="34" charset="0"/>
                <a:ea typeface="MS PGothic" pitchFamily="34" charset="-128"/>
              </a:rPr>
              <a:t>→</a:t>
            </a:r>
            <a:r>
              <a:rPr lang="en-US" altLang="zh-CN" sz="2000" i="1" dirty="0" err="1" smtClean="0">
                <a:solidFill>
                  <a:srgbClr val="002060"/>
                </a:solidFill>
                <a:latin typeface="Arial" pitchFamily="34" charset="0"/>
                <a:ea typeface="ヒラギノ角ゴ Pro W3"/>
                <a:cs typeface="ヒラギノ角ゴ Pro W3"/>
              </a:rPr>
              <a:t>γ+q</a:t>
            </a:r>
            <a:r>
              <a:rPr lang="en-US" altLang="zh-CN" sz="2000" i="1" dirty="0" smtClean="0">
                <a:solidFill>
                  <a:srgbClr val="002060"/>
                </a:solidFill>
                <a:latin typeface="Arial" pitchFamily="34" charset="0"/>
                <a:ea typeface="MS PGothic" pitchFamily="34" charset="-128"/>
              </a:rPr>
              <a:t> </a:t>
            </a:r>
            <a:r>
              <a:rPr lang="en-US" altLang="zh-CN" sz="2000" i="1" dirty="0" smtClean="0">
                <a:solidFill>
                  <a:srgbClr val="002060"/>
                </a:solidFill>
                <a:latin typeface="Arial" pitchFamily="34" charset="0"/>
                <a:ea typeface="ヒラギノ角ゴ Pro W3"/>
                <a:cs typeface="ヒラギノ角ゴ Pro W3"/>
              </a:rPr>
              <a:t>hard</a:t>
            </a:r>
            <a:r>
              <a:rPr lang="en-US" altLang="zh-CN" sz="2000" i="1" dirty="0" smtClean="0">
                <a:solidFill>
                  <a:srgbClr val="002060"/>
                </a:solidFill>
                <a:latin typeface="Arial" pitchFamily="34" charset="0"/>
                <a:ea typeface="MS PGothic" pitchFamily="34" charset="-128"/>
              </a:rPr>
              <a:t> </a:t>
            </a:r>
            <a:r>
              <a:rPr lang="en-US" altLang="zh-CN" sz="2000" i="1" dirty="0" smtClean="0">
                <a:solidFill>
                  <a:srgbClr val="002060"/>
                </a:solidFill>
                <a:latin typeface="Arial" pitchFamily="34" charset="0"/>
                <a:ea typeface="ヒラギノ角ゴ Pro W3"/>
                <a:cs typeface="ヒラギノ角ゴ Pro W3"/>
              </a:rPr>
              <a:t>processes</a:t>
            </a:r>
            <a:r>
              <a:rPr lang="en-US" altLang="zh-CN" sz="2000" i="1" dirty="0" smtClean="0">
                <a:solidFill>
                  <a:srgbClr val="002060"/>
                </a:solidFill>
                <a:latin typeface="Times New Roman" pitchFamily="18" charset="0"/>
                <a:ea typeface="ヒラギノ角ゴ Pro W3"/>
                <a:cs typeface="ヒラギノ角ゴ Pro W3"/>
              </a:rPr>
              <a:t>.</a:t>
            </a:r>
            <a:endParaRPr lang="en-US" altLang="zh-CN" sz="2000" dirty="0" smtClean="0">
              <a:solidFill>
                <a:srgbClr val="002060"/>
              </a:solidFill>
              <a:latin typeface="Arial" pitchFamily="34" charset="0"/>
              <a:ea typeface="MS PGothic" pitchFamily="34" charset="-128"/>
            </a:endParaRPr>
          </a:p>
        </p:txBody>
      </p:sp>
      <p:sp>
        <p:nvSpPr>
          <p:cNvPr id="23" name="Rectangle 8"/>
          <p:cNvSpPr>
            <a:spLocks noChangeArrowheads="1"/>
          </p:cNvSpPr>
          <p:nvPr/>
        </p:nvSpPr>
        <p:spPr bwMode="auto">
          <a:xfrm>
            <a:off x="223716" y="2777684"/>
            <a:ext cx="72281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ru-RU" altLang="ru-RU" sz="2000" dirty="0" smtClean="0">
                <a:solidFill>
                  <a:srgbClr val="002060"/>
                </a:solidFill>
                <a:latin typeface="Arial" pitchFamily="34" charset="0"/>
                <a:ea typeface="MS PGothic" pitchFamily="34" charset="-128"/>
                <a:cs typeface="Arial" pitchFamily="34" charset="0"/>
              </a:rPr>
              <a:t>the polarized gluon distribution (Sivers gluon function)</a:t>
            </a:r>
            <a:r>
              <a:rPr lang="en-US" altLang="ru-RU" sz="2000" dirty="0" smtClean="0">
                <a:solidFill>
                  <a:srgbClr val="002060"/>
                </a:solidFill>
                <a:latin typeface="Arial" pitchFamily="34" charset="0"/>
                <a:ea typeface="MS PGothic" pitchFamily="34" charset="-128"/>
                <a:cs typeface="Arial" pitchFamily="34" charset="0"/>
              </a:rPr>
              <a:t> </a:t>
            </a:r>
          </a:p>
          <a:p>
            <a:pPr eaLnBrk="1" hangingPunct="1">
              <a:spcBef>
                <a:spcPct val="0"/>
              </a:spcBef>
              <a:buFontTx/>
              <a:buNone/>
            </a:pPr>
            <a:r>
              <a:rPr lang="ru-RU" altLang="ru-RU" sz="2000" dirty="0" smtClean="0">
                <a:solidFill>
                  <a:srgbClr val="002060"/>
                </a:solidFill>
                <a:latin typeface="Arial" pitchFamily="34" charset="0"/>
                <a:ea typeface="MS PGothic" pitchFamily="34" charset="-128"/>
                <a:cs typeface="Arial" pitchFamily="34" charset="0"/>
              </a:rPr>
              <a:t>can be  extract</a:t>
            </a:r>
            <a:r>
              <a:rPr lang="en-US" altLang="ru-RU" sz="2000" dirty="0" err="1" smtClean="0">
                <a:solidFill>
                  <a:srgbClr val="002060"/>
                </a:solidFill>
                <a:latin typeface="Arial" pitchFamily="34" charset="0"/>
                <a:ea typeface="MS PGothic" pitchFamily="34" charset="-128"/>
                <a:cs typeface="Arial" pitchFamily="34" charset="0"/>
              </a:rPr>
              <a:t>ed</a:t>
            </a:r>
            <a:r>
              <a:rPr lang="ru-RU" altLang="ru-RU" sz="2000" dirty="0" smtClean="0">
                <a:solidFill>
                  <a:srgbClr val="002060"/>
                </a:solidFill>
                <a:latin typeface="Arial" pitchFamily="34" charset="0"/>
                <a:ea typeface="MS PGothic" pitchFamily="34" charset="-128"/>
                <a:cs typeface="Arial" pitchFamily="34" charset="0"/>
              </a:rPr>
              <a:t> from measurement of the </a:t>
            </a:r>
            <a:r>
              <a:rPr lang="ru-RU" altLang="ru-RU" sz="2000" dirty="0" smtClean="0">
                <a:solidFill>
                  <a:srgbClr val="FF0000"/>
                </a:solidFill>
                <a:latin typeface="Arial" pitchFamily="34" charset="0"/>
                <a:ea typeface="MS PGothic" pitchFamily="34" charset="-128"/>
                <a:cs typeface="Arial" pitchFamily="34" charset="0"/>
              </a:rPr>
              <a:t>transverse </a:t>
            </a:r>
            <a:endParaRPr lang="en-US" altLang="ru-RU" sz="2000" dirty="0" smtClean="0">
              <a:solidFill>
                <a:srgbClr val="FF0000"/>
              </a:solidFill>
              <a:latin typeface="Arial" pitchFamily="34" charset="0"/>
              <a:ea typeface="MS PGothic" pitchFamily="34" charset="-128"/>
              <a:cs typeface="Arial" pitchFamily="34" charset="0"/>
            </a:endParaRPr>
          </a:p>
          <a:p>
            <a:pPr eaLnBrk="1" hangingPunct="1">
              <a:spcBef>
                <a:spcPct val="0"/>
              </a:spcBef>
              <a:buFontTx/>
              <a:buNone/>
            </a:pPr>
            <a:r>
              <a:rPr lang="ru-RU" altLang="ru-RU" sz="2000" dirty="0" smtClean="0">
                <a:solidFill>
                  <a:srgbClr val="FF0000"/>
                </a:solidFill>
                <a:latin typeface="Arial" pitchFamily="34" charset="0"/>
                <a:ea typeface="MS PGothic" pitchFamily="34" charset="-128"/>
                <a:cs typeface="Arial" pitchFamily="34" charset="0"/>
              </a:rPr>
              <a:t>single spin</a:t>
            </a:r>
            <a:r>
              <a:rPr lang="en-US" altLang="ru-RU" sz="2000" dirty="0" smtClean="0">
                <a:solidFill>
                  <a:srgbClr val="FF0000"/>
                </a:solidFill>
                <a:latin typeface="Arial" pitchFamily="34" charset="0"/>
                <a:ea typeface="MS PGothic" pitchFamily="34" charset="-128"/>
                <a:cs typeface="Arial" pitchFamily="34" charset="0"/>
              </a:rPr>
              <a:t> </a:t>
            </a:r>
            <a:r>
              <a:rPr lang="ru-RU" altLang="ru-RU" sz="2000" dirty="0" smtClean="0">
                <a:solidFill>
                  <a:srgbClr val="FF0000"/>
                </a:solidFill>
                <a:latin typeface="Arial" pitchFamily="34" charset="0"/>
                <a:ea typeface="MS PGothic" pitchFamily="34" charset="-128"/>
                <a:cs typeface="Arial" pitchFamily="34" charset="0"/>
              </a:rPr>
              <a:t>asymmetry</a:t>
            </a:r>
            <a:endParaRPr lang="ru-RU" altLang="ru-RU" sz="2000" dirty="0" smtClean="0">
              <a:solidFill>
                <a:prstClr val="black"/>
              </a:solidFill>
              <a:latin typeface="Arial" pitchFamily="34" charset="0"/>
              <a:ea typeface="MS PGothic" pitchFamily="34" charset="-128"/>
              <a:cs typeface="Arial" pitchFamily="34" charset="0"/>
            </a:endParaRPr>
          </a:p>
        </p:txBody>
      </p:sp>
      <p:sp>
        <p:nvSpPr>
          <p:cNvPr id="24" name="Rectangle 13"/>
          <p:cNvSpPr>
            <a:spLocks noChangeArrowheads="1"/>
          </p:cNvSpPr>
          <p:nvPr/>
        </p:nvSpPr>
        <p:spPr bwMode="auto">
          <a:xfrm>
            <a:off x="223717" y="4382509"/>
            <a:ext cx="58099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ru-RU" sz="2000" dirty="0" smtClean="0">
                <a:solidFill>
                  <a:srgbClr val="002060"/>
                </a:solidFill>
                <a:latin typeface="Arial" pitchFamily="34" charset="0"/>
                <a:ea typeface="MS PGothic" pitchFamily="34" charset="-128"/>
                <a:cs typeface="Arial" pitchFamily="34" charset="0"/>
              </a:rPr>
              <a:t>Via double spin asymmetry </a:t>
            </a:r>
            <a:r>
              <a:rPr lang="en-US" altLang="ru-RU" sz="2000" i="1" dirty="0" smtClean="0">
                <a:solidFill>
                  <a:srgbClr val="002060"/>
                </a:solidFill>
                <a:latin typeface="Arial" pitchFamily="34" charset="0"/>
                <a:ea typeface="MS PGothic" pitchFamily="34" charset="-128"/>
                <a:cs typeface="Arial" pitchFamily="34" charset="0"/>
              </a:rPr>
              <a:t>A</a:t>
            </a:r>
            <a:r>
              <a:rPr lang="en-US" altLang="ru-RU" sz="2000" i="1" baseline="-25000" dirty="0" smtClean="0">
                <a:solidFill>
                  <a:srgbClr val="002060"/>
                </a:solidFill>
                <a:latin typeface="Arial" pitchFamily="34" charset="0"/>
                <a:ea typeface="MS PGothic" pitchFamily="34" charset="-128"/>
                <a:cs typeface="Arial" pitchFamily="34" charset="0"/>
              </a:rPr>
              <a:t>LL   </a:t>
            </a:r>
            <a:r>
              <a:rPr lang="en-US" altLang="ru-RU" sz="2000" dirty="0" smtClean="0">
                <a:solidFill>
                  <a:srgbClr val="002060"/>
                </a:solidFill>
                <a:latin typeface="Arial" pitchFamily="34" charset="0"/>
                <a:ea typeface="MS PGothic" pitchFamily="34" charset="-128"/>
                <a:cs typeface="Arial" pitchFamily="34" charset="0"/>
              </a:rPr>
              <a:t>one can measure</a:t>
            </a:r>
          </a:p>
          <a:p>
            <a:pPr eaLnBrk="1" hangingPunct="1">
              <a:spcBef>
                <a:spcPct val="0"/>
              </a:spcBef>
              <a:buFontTx/>
              <a:buNone/>
            </a:pPr>
            <a:r>
              <a:rPr lang="en-US" altLang="ru-RU" sz="2000" dirty="0" smtClean="0">
                <a:solidFill>
                  <a:srgbClr val="002060"/>
                </a:solidFill>
                <a:latin typeface="Arial" pitchFamily="34" charset="0"/>
                <a:ea typeface="MS PGothic" pitchFamily="34" charset="-128"/>
                <a:cs typeface="Arial" pitchFamily="34" charset="0"/>
              </a:rPr>
              <a:t>a</a:t>
            </a:r>
            <a:r>
              <a:rPr lang="en-US" altLang="ru-RU" sz="2000" dirty="0" smtClean="0">
                <a:solidFill>
                  <a:prstClr val="black"/>
                </a:solidFill>
                <a:latin typeface="Arial" pitchFamily="34" charset="0"/>
                <a:ea typeface="MS PGothic" pitchFamily="34" charset="-128"/>
                <a:cs typeface="Arial" pitchFamily="34" charset="0"/>
              </a:rPr>
              <a:t> </a:t>
            </a:r>
            <a:r>
              <a:rPr lang="en-US" altLang="ru-RU" sz="2000" dirty="0" smtClean="0">
                <a:solidFill>
                  <a:srgbClr val="FF0000"/>
                </a:solidFill>
                <a:latin typeface="Arial" pitchFamily="34" charset="0"/>
                <a:ea typeface="MS PGothic" pitchFamily="34" charset="-128"/>
                <a:cs typeface="Arial" pitchFamily="34" charset="0"/>
              </a:rPr>
              <a:t>gluon polarization </a:t>
            </a:r>
            <a:r>
              <a:rPr lang="en-US" altLang="ru-RU" sz="2000" dirty="0" smtClean="0">
                <a:solidFill>
                  <a:srgbClr val="002060"/>
                </a:solidFill>
                <a:latin typeface="Arial" pitchFamily="34" charset="0"/>
                <a:ea typeface="MS PGothic" pitchFamily="34" charset="-128"/>
                <a:cs typeface="Arial" pitchFamily="34" charset="0"/>
              </a:rPr>
              <a:t>in the nucleon:</a:t>
            </a:r>
            <a:endParaRPr lang="ru-RU" altLang="ru-RU" sz="2000" dirty="0" smtClean="0">
              <a:solidFill>
                <a:srgbClr val="002060"/>
              </a:solidFill>
              <a:latin typeface="Arial" pitchFamily="34" charset="0"/>
              <a:ea typeface="MS PGothic" pitchFamily="34" charset="-128"/>
              <a:cs typeface="Arial" pitchFamily="34" charset="0"/>
            </a:endParaRPr>
          </a:p>
        </p:txBody>
      </p:sp>
      <p:pic>
        <p:nvPicPr>
          <p:cNvPr id="25" name="Picture 6" descr="MacDisk:Users:guskov:Desktop:latex-image-2.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233" y="5090395"/>
            <a:ext cx="7451031" cy="113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r="6509"/>
          <a:stretch>
            <a:fillRect/>
          </a:stretch>
        </p:blipFill>
        <p:spPr bwMode="auto">
          <a:xfrm>
            <a:off x="3174975" y="3509184"/>
            <a:ext cx="1470025" cy="568325"/>
          </a:xfrm>
          <a:prstGeom prst="rect">
            <a:avLst/>
          </a:prstGeom>
          <a:noFill/>
          <a:ln>
            <a:noFill/>
          </a:ln>
        </p:spPr>
      </p:pic>
    </p:spTree>
    <p:extLst>
      <p:ext uri="{BB962C8B-B14F-4D97-AF65-F5344CB8AC3E}">
        <p14:creationId xmlns:p14="http://schemas.microsoft.com/office/powerpoint/2010/main" val="3557228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2"/>
          <p:cNvGraphicFramePr>
            <a:graphicFrameLocks noGrp="1"/>
          </p:cNvGraphicFramePr>
          <p:nvPr>
            <p:extLst>
              <p:ext uri="{D42A27DB-BD31-4B8C-83A1-F6EECF244321}">
                <p14:modId xmlns:p14="http://schemas.microsoft.com/office/powerpoint/2010/main" val="933340076"/>
              </p:ext>
            </p:extLst>
          </p:nvPr>
        </p:nvGraphicFramePr>
        <p:xfrm>
          <a:off x="292100" y="934980"/>
          <a:ext cx="8565847" cy="5184901"/>
        </p:xfrm>
        <a:graphic>
          <a:graphicData uri="http://schemas.openxmlformats.org/drawingml/2006/table">
            <a:tbl>
              <a:tblPr/>
              <a:tblGrid>
                <a:gridCol w="1524000"/>
                <a:gridCol w="1371600"/>
                <a:gridCol w="1054100"/>
                <a:gridCol w="1028700"/>
                <a:gridCol w="1143000"/>
                <a:gridCol w="1104900"/>
                <a:gridCol w="1339547"/>
              </a:tblGrid>
              <a:tr h="62414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spcAft>
                          <a:spcPts val="0"/>
                        </a:spcAft>
                      </a:pPr>
                      <a:r>
                        <a:rPr lang="en-US" sz="1800" b="0" i="1" dirty="0" smtClean="0">
                          <a:solidFill>
                            <a:srgbClr val="000090"/>
                          </a:solidFill>
                          <a:latin typeface="Arial"/>
                          <a:ea typeface="Calibri"/>
                          <a:cs typeface="Arial"/>
                        </a:rPr>
                        <a:t>e</a:t>
                      </a:r>
                      <a:r>
                        <a:rPr lang="ru-RU" sz="1800" b="0" i="1" dirty="0" err="1" smtClean="0">
                          <a:solidFill>
                            <a:srgbClr val="000090"/>
                          </a:solidFill>
                          <a:latin typeface="Arial"/>
                          <a:ea typeface="Calibri"/>
                          <a:cs typeface="Arial"/>
                        </a:rPr>
                        <a:t>xperiment</a:t>
                      </a:r>
                      <a:endParaRPr lang="ru-RU" sz="1800" b="0" i="1" dirty="0">
                        <a:solidFill>
                          <a:srgbClr val="000090"/>
                        </a:solidFill>
                        <a:latin typeface="Arial"/>
                        <a:ea typeface="Calibri"/>
                        <a:cs typeface="Arial"/>
                      </a:endParaRPr>
                    </a:p>
                  </a:txBody>
                  <a:tcPr marL="68295" marR="6829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CERN,</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COMPASS</a:t>
                      </a:r>
                      <a:r>
                        <a:rPr lang="en-US" sz="1600" b="1">
                          <a:solidFill>
                            <a:srgbClr val="000090"/>
                          </a:solidFill>
                          <a:latin typeface="Arial"/>
                          <a:ea typeface="Calibri"/>
                          <a:cs typeface="Arial"/>
                        </a:rPr>
                        <a:t>-II</a:t>
                      </a:r>
                      <a:endParaRPr lang="ru-RU" sz="160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FAIR,</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PANDA</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dirty="0">
                          <a:solidFill>
                            <a:srgbClr val="000090"/>
                          </a:solidFill>
                          <a:latin typeface="Arial"/>
                          <a:ea typeface="Calibri"/>
                          <a:cs typeface="Arial"/>
                        </a:rPr>
                        <a:t>FNAL,</a:t>
                      </a:r>
                      <a:endParaRPr lang="ru-RU" sz="1600" dirty="0">
                        <a:solidFill>
                          <a:srgbClr val="000090"/>
                        </a:solidFill>
                        <a:latin typeface="Arial"/>
                        <a:ea typeface="Calibri"/>
                        <a:cs typeface="Arial"/>
                      </a:endParaRPr>
                    </a:p>
                    <a:p>
                      <a:pPr>
                        <a:spcAft>
                          <a:spcPts val="0"/>
                        </a:spcAft>
                      </a:pPr>
                      <a:r>
                        <a:rPr lang="en-US" sz="1600" b="1" dirty="0">
                          <a:solidFill>
                            <a:srgbClr val="000090"/>
                          </a:solidFill>
                          <a:latin typeface="Arial"/>
                          <a:ea typeface="Calibri"/>
                          <a:cs typeface="Arial"/>
                        </a:rPr>
                        <a:t> </a:t>
                      </a:r>
                      <a:r>
                        <a:rPr lang="ru-RU" sz="1600" b="1" dirty="0">
                          <a:solidFill>
                            <a:srgbClr val="000090"/>
                          </a:solidFill>
                          <a:latin typeface="Arial"/>
                          <a:ea typeface="Calibri"/>
                          <a:cs typeface="Arial"/>
                        </a:rPr>
                        <a:t>E-906</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STAR</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RHIC-PHENIX</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dirty="0">
                          <a:solidFill>
                            <a:srgbClr val="FF0000"/>
                          </a:solidFill>
                          <a:latin typeface="Arial"/>
                          <a:ea typeface="Calibri"/>
                          <a:cs typeface="Arial"/>
                        </a:rPr>
                        <a:t>NICA,</a:t>
                      </a:r>
                      <a:endParaRPr lang="ru-RU" sz="1600" dirty="0">
                        <a:solidFill>
                          <a:srgbClr val="FF0000"/>
                        </a:solidFill>
                        <a:latin typeface="Arial"/>
                        <a:ea typeface="Calibri"/>
                        <a:cs typeface="Arial"/>
                      </a:endParaRPr>
                    </a:p>
                    <a:p>
                      <a:pPr>
                        <a:spcAft>
                          <a:spcPts val="0"/>
                        </a:spcAft>
                      </a:pPr>
                      <a:r>
                        <a:rPr lang="ru-RU" sz="1600" b="1" dirty="0">
                          <a:solidFill>
                            <a:srgbClr val="FF0000"/>
                          </a:solidFill>
                          <a:latin typeface="Arial"/>
                          <a:ea typeface="Calibri"/>
                          <a:cs typeface="Arial"/>
                        </a:rPr>
                        <a:t>SPD</a:t>
                      </a:r>
                      <a:endParaRPr lang="ru-RU" sz="1600" dirty="0">
                        <a:solidFill>
                          <a:srgbClr val="FF000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err="1">
                          <a:solidFill>
                            <a:srgbClr val="000090"/>
                          </a:solidFill>
                          <a:latin typeface="Arial"/>
                          <a:ea typeface="Calibri"/>
                          <a:cs typeface="Arial"/>
                        </a:rPr>
                        <a:t>mode</a:t>
                      </a:r>
                      <a:endParaRPr lang="ru-RU" sz="1600" b="0" i="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smtClean="0">
                          <a:solidFill>
                            <a:srgbClr val="000090"/>
                          </a:solidFill>
                          <a:latin typeface="Arial"/>
                          <a:ea typeface="Calibri"/>
                          <a:cs typeface="Arial"/>
                        </a:rPr>
                        <a:t>F.T.</a:t>
                      </a:r>
                      <a:endParaRPr lang="ru-RU" sz="1600" b="1" i="1"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smtClean="0">
                          <a:solidFill>
                            <a:srgbClr val="000090"/>
                          </a:solidFill>
                          <a:latin typeface="Arial"/>
                          <a:ea typeface="Calibri"/>
                          <a:cs typeface="Arial"/>
                        </a:rPr>
                        <a:t>F.T.</a:t>
                      </a:r>
                      <a:endParaRPr lang="ru-RU" sz="1600" b="1" i="1"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smtClean="0">
                          <a:solidFill>
                            <a:srgbClr val="000090"/>
                          </a:solidFill>
                          <a:latin typeface="Arial"/>
                          <a:ea typeface="Calibri"/>
                          <a:cs typeface="Arial"/>
                        </a:rPr>
                        <a:t>F.T.</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collider</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collider</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collider</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4315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a:solidFill>
                            <a:srgbClr val="000090"/>
                          </a:solidFill>
                          <a:latin typeface="Arial"/>
                          <a:ea typeface="Calibri"/>
                          <a:cs typeface="Arial"/>
                        </a:rPr>
                        <a:t>Beam/target</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a:solidFill>
                            <a:srgbClr val="000090"/>
                          </a:solidFill>
                          <a:latin typeface="Arial"/>
                          <a:ea typeface="Calibri"/>
                          <a:cs typeface="Arial"/>
                        </a:rPr>
                        <a:t>π- ,</a:t>
                      </a:r>
                      <a:r>
                        <a:rPr lang="en-US" sz="1600" b="1" i="1" dirty="0">
                          <a:solidFill>
                            <a:srgbClr val="000090"/>
                          </a:solidFill>
                          <a:latin typeface="Arial"/>
                          <a:ea typeface="Calibri"/>
                          <a:cs typeface="Arial"/>
                        </a:rPr>
                        <a:t>  </a:t>
                      </a:r>
                      <a:r>
                        <a:rPr lang="ru-RU" sz="1600" b="1" i="1" dirty="0">
                          <a:solidFill>
                            <a:srgbClr val="000090"/>
                          </a:solidFill>
                          <a:latin typeface="Arial"/>
                          <a:ea typeface="Calibri"/>
                          <a:cs typeface="Arial"/>
                        </a:rPr>
                        <a:t> </a:t>
                      </a:r>
                      <a:r>
                        <a:rPr lang="ru-RU" sz="1600" b="1" i="1" dirty="0" err="1">
                          <a:solidFill>
                            <a:srgbClr val="000090"/>
                          </a:solidFill>
                          <a:latin typeface="Arial"/>
                          <a:ea typeface="Calibri"/>
                          <a:cs typeface="Arial"/>
                        </a:rPr>
                        <a:t>p</a:t>
                      </a:r>
                      <a:r>
                        <a:rPr lang="ru-RU" sz="1600" b="1" i="1" dirty="0">
                          <a:solidFill>
                            <a:srgbClr val="000090"/>
                          </a:solidFill>
                          <a:latin typeface="Arial"/>
                          <a:ea typeface="Calibri"/>
                          <a:cs typeface="Arial"/>
                        </a:rPr>
                        <a:t> </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anti-p, p</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π- ,  p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err="1">
                          <a:solidFill>
                            <a:srgbClr val="000090"/>
                          </a:solidFill>
                          <a:latin typeface="Arial"/>
                          <a:ea typeface="Calibri"/>
                          <a:cs typeface="Arial"/>
                        </a:rPr>
                        <a:t>pp</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pp</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pp, p</a:t>
                      </a:r>
                      <a:r>
                        <a:rPr lang="en-US" sz="1600" b="1" i="1">
                          <a:solidFill>
                            <a:srgbClr val="000090"/>
                          </a:solidFill>
                          <a:latin typeface="Arial"/>
                          <a:ea typeface="Calibri"/>
                          <a:cs typeface="Arial"/>
                        </a:rPr>
                        <a:t>d</a:t>
                      </a:r>
                      <a:r>
                        <a:rPr lang="ru-RU" sz="1600" b="1" i="1">
                          <a:solidFill>
                            <a:srgbClr val="000090"/>
                          </a:solidFill>
                          <a:latin typeface="Arial"/>
                          <a:ea typeface="Calibri"/>
                          <a:cs typeface="Arial"/>
                        </a:rPr>
                        <a:t>,</a:t>
                      </a:r>
                      <a:r>
                        <a:rPr lang="en-US" sz="1600" b="1" i="1">
                          <a:solidFill>
                            <a:srgbClr val="000090"/>
                          </a:solidFill>
                          <a:latin typeface="Arial"/>
                          <a:ea typeface="Calibri"/>
                          <a:cs typeface="Arial"/>
                        </a:rPr>
                        <a:t>dd</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a:solidFill>
                            <a:srgbClr val="000090"/>
                          </a:solidFill>
                          <a:latin typeface="Arial"/>
                          <a:ea typeface="Calibri"/>
                          <a:cs typeface="Arial"/>
                        </a:rPr>
                        <a:t>Polarization:b</a:t>
                      </a:r>
                      <a:r>
                        <a:rPr lang="en-US" sz="1600" b="0" i="0">
                          <a:solidFill>
                            <a:srgbClr val="000090"/>
                          </a:solidFill>
                          <a:latin typeface="Arial"/>
                          <a:ea typeface="Calibri"/>
                          <a:cs typeface="Arial"/>
                        </a:rPr>
                        <a:t>/t</a:t>
                      </a:r>
                      <a:endParaRPr lang="ru-RU" sz="1600" b="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a:solidFill>
                            <a:srgbClr val="000090"/>
                          </a:solidFill>
                          <a:latin typeface="Arial"/>
                          <a:ea typeface="Calibri"/>
                          <a:cs typeface="Arial"/>
                        </a:rPr>
                        <a:t>0;    0.8</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0; </a:t>
                      </a:r>
                      <a:r>
                        <a:rPr lang="en-US" sz="1600" b="1" i="1">
                          <a:solidFill>
                            <a:srgbClr val="000090"/>
                          </a:solidFill>
                          <a:latin typeface="Arial"/>
                          <a:ea typeface="Calibri"/>
                          <a:cs typeface="Arial"/>
                        </a:rPr>
                        <a:t>        </a:t>
                      </a:r>
                      <a:r>
                        <a:rPr lang="ru-RU" sz="1600" b="1" i="1">
                          <a:solidFill>
                            <a:srgbClr val="000090"/>
                          </a:solidFill>
                          <a:latin typeface="Arial"/>
                          <a:ea typeface="Calibri"/>
                          <a:cs typeface="Arial"/>
                        </a:rPr>
                        <a:t>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0; </a:t>
                      </a:r>
                      <a:r>
                        <a:rPr lang="en-US" sz="1600" b="1" i="1">
                          <a:solidFill>
                            <a:srgbClr val="000090"/>
                          </a:solidFill>
                          <a:latin typeface="Arial"/>
                          <a:ea typeface="Calibri"/>
                          <a:cs typeface="Arial"/>
                        </a:rPr>
                        <a:t>   </a:t>
                      </a:r>
                      <a:r>
                        <a:rPr lang="ru-RU" sz="1600" b="1" i="1">
                          <a:solidFill>
                            <a:srgbClr val="000090"/>
                          </a:solidFill>
                          <a:latin typeface="Arial"/>
                          <a:ea typeface="Calibri"/>
                          <a:cs typeface="Arial"/>
                        </a:rPr>
                        <a:t>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 0.5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0.5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 </a:t>
                      </a:r>
                      <a:r>
                        <a:rPr lang="en-US" sz="1600" b="1" i="1" dirty="0" smtClean="0">
                          <a:solidFill>
                            <a:srgbClr val="000090"/>
                          </a:solidFill>
                          <a:latin typeface="Arial"/>
                          <a:ea typeface="Calibri"/>
                          <a:cs typeface="Arial"/>
                        </a:rPr>
                        <a:t>0.</a:t>
                      </a:r>
                      <a:r>
                        <a:rPr lang="ru-RU" sz="1600" b="1" i="1" dirty="0" smtClean="0">
                          <a:solidFill>
                            <a:srgbClr val="000090"/>
                          </a:solidFill>
                          <a:latin typeface="Arial"/>
                          <a:ea typeface="Calibri"/>
                          <a:cs typeface="Arial"/>
                        </a:rPr>
                        <a:t>7</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a:solidFill>
                            <a:srgbClr val="000090"/>
                          </a:solidFill>
                          <a:latin typeface="Arial"/>
                          <a:ea typeface="Calibri"/>
                          <a:cs typeface="Arial"/>
                        </a:rPr>
                        <a:t>Luminosity</a:t>
                      </a:r>
                      <a:endParaRPr lang="ru-RU" sz="1600" b="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  2·10</a:t>
                      </a:r>
                      <a:r>
                        <a:rPr lang="en-US" sz="1600" b="1" i="1" baseline="30000" dirty="0">
                          <a:solidFill>
                            <a:srgbClr val="000090"/>
                          </a:solidFill>
                          <a:latin typeface="Arial"/>
                          <a:ea typeface="Calibri"/>
                          <a:cs typeface="Arial"/>
                        </a:rPr>
                        <a:t>33</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2·10</a:t>
                      </a:r>
                      <a:r>
                        <a:rPr lang="en-US" sz="1600" b="1" i="1" baseline="30000">
                          <a:solidFill>
                            <a:srgbClr val="000090"/>
                          </a:solidFill>
                          <a:latin typeface="Arial"/>
                          <a:ea typeface="Calibri"/>
                          <a:cs typeface="Arial"/>
                        </a:rPr>
                        <a:t>32</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3.5·10</a:t>
                      </a:r>
                      <a:r>
                        <a:rPr lang="en-US" sz="1600" b="1" i="1" baseline="30000" dirty="0">
                          <a:solidFill>
                            <a:srgbClr val="000090"/>
                          </a:solidFill>
                          <a:latin typeface="Arial"/>
                          <a:ea typeface="Calibri"/>
                          <a:cs typeface="Arial"/>
                        </a:rPr>
                        <a:t>35</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5·10</a:t>
                      </a:r>
                      <a:r>
                        <a:rPr lang="en-US" sz="1600" b="1" i="1" baseline="30000">
                          <a:solidFill>
                            <a:srgbClr val="000090"/>
                          </a:solidFill>
                          <a:latin typeface="Arial"/>
                          <a:ea typeface="Calibri"/>
                          <a:cs typeface="Arial"/>
                        </a:rPr>
                        <a:t>32</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5·10</a:t>
                      </a:r>
                      <a:r>
                        <a:rPr lang="en-US" sz="1600" b="1" i="1" baseline="30000">
                          <a:solidFill>
                            <a:srgbClr val="000090"/>
                          </a:solidFill>
                          <a:latin typeface="Arial"/>
                          <a:ea typeface="Calibri"/>
                          <a:cs typeface="Arial"/>
                        </a:rPr>
                        <a:t>32</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10</a:t>
                      </a:r>
                      <a:r>
                        <a:rPr lang="en-US" sz="1600" b="1" i="1" baseline="30000">
                          <a:solidFill>
                            <a:srgbClr val="000090"/>
                          </a:solidFill>
                          <a:latin typeface="Arial"/>
                          <a:ea typeface="Calibri"/>
                          <a:cs typeface="Arial"/>
                        </a:rPr>
                        <a:t>32</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dirty="0">
                          <a:solidFill>
                            <a:srgbClr val="000090"/>
                          </a:solidFill>
                          <a:latin typeface="Arial"/>
                          <a:ea typeface="Calibri"/>
                          <a:cs typeface="Arial"/>
                        </a:rPr>
                        <a:t>√s , </a:t>
                      </a:r>
                      <a:r>
                        <a:rPr lang="en-US" sz="1600" b="0" i="0" dirty="0" err="1">
                          <a:solidFill>
                            <a:srgbClr val="000090"/>
                          </a:solidFill>
                          <a:latin typeface="Arial"/>
                          <a:ea typeface="Calibri"/>
                          <a:cs typeface="Arial"/>
                        </a:rPr>
                        <a:t>GeV</a:t>
                      </a:r>
                      <a:endParaRPr lang="ru-RU" sz="1600" b="0" i="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14</a:t>
                      </a:r>
                      <a:endParaRPr lang="ru-RU" sz="160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16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200, 500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200, 500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10-26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a:solidFill>
                            <a:srgbClr val="000090"/>
                          </a:solidFill>
                          <a:latin typeface="Arial"/>
                          <a:ea typeface="Calibri"/>
                          <a:cs typeface="Arial"/>
                        </a:rPr>
                        <a:t>x</a:t>
                      </a:r>
                      <a:r>
                        <a:rPr lang="en-US" sz="1600" b="0" i="0" baseline="-25000">
                          <a:solidFill>
                            <a:srgbClr val="000090"/>
                          </a:solidFill>
                          <a:latin typeface="Arial"/>
                          <a:ea typeface="Calibri"/>
                          <a:cs typeface="Arial"/>
                        </a:rPr>
                        <a:t>1(beam)   </a:t>
                      </a:r>
                      <a:r>
                        <a:rPr lang="en-US" sz="1600" b="0" i="0">
                          <a:solidFill>
                            <a:srgbClr val="000090"/>
                          </a:solidFill>
                          <a:latin typeface="Arial"/>
                          <a:ea typeface="Calibri"/>
                          <a:cs typeface="Arial"/>
                        </a:rPr>
                        <a:t>range</a:t>
                      </a:r>
                      <a:endParaRPr lang="ru-RU" sz="1600" b="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0.1-0.9 </a:t>
                      </a:r>
                      <a:endParaRPr lang="ru-RU" sz="160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0.1-0.6 </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0.1-0.5 </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0.03-1.0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0.03-1.0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0.1-0.8  </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a:solidFill>
                            <a:srgbClr val="000090"/>
                          </a:solidFill>
                          <a:latin typeface="Arial"/>
                          <a:ea typeface="Calibri"/>
                          <a:cs typeface="Arial"/>
                        </a:rPr>
                        <a:t>q</a:t>
                      </a:r>
                      <a:r>
                        <a:rPr lang="en-US" sz="1600" b="0" i="0" baseline="-25000">
                          <a:solidFill>
                            <a:srgbClr val="000090"/>
                          </a:solidFill>
                          <a:latin typeface="Arial"/>
                          <a:ea typeface="Calibri"/>
                          <a:cs typeface="Arial"/>
                        </a:rPr>
                        <a:t>T</a:t>
                      </a:r>
                      <a:r>
                        <a:rPr lang="en-US" sz="1600" b="0" i="0">
                          <a:solidFill>
                            <a:srgbClr val="000090"/>
                          </a:solidFill>
                          <a:latin typeface="Arial"/>
                          <a:ea typeface="Calibri"/>
                          <a:cs typeface="Arial"/>
                        </a:rPr>
                        <a:t>, GeV</a:t>
                      </a:r>
                      <a:endParaRPr lang="ru-RU" sz="1600" b="0" i="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dirty="0">
                          <a:solidFill>
                            <a:srgbClr val="000090"/>
                          </a:solidFill>
                          <a:latin typeface="Arial"/>
                          <a:ea typeface="Calibri"/>
                          <a:cs typeface="Arial"/>
                        </a:rPr>
                        <a:t>0.5 -4.0</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0.5 -1.5</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0.5 -3.0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1.0 -10.0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1.0 -10.0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0.5 -6.0</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6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dirty="0">
                          <a:solidFill>
                            <a:srgbClr val="000090"/>
                          </a:solidFill>
                          <a:latin typeface="Arial"/>
                          <a:ea typeface="Calibri"/>
                          <a:cs typeface="Arial"/>
                        </a:rPr>
                        <a:t>Lepton pairs,</a:t>
                      </a:r>
                      <a:endParaRPr lang="ru-RU" sz="1600" b="0" i="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err="1">
                          <a:solidFill>
                            <a:srgbClr val="000090"/>
                          </a:solidFill>
                          <a:latin typeface="Arial"/>
                          <a:ea typeface="Calibri"/>
                          <a:cs typeface="Arial"/>
                        </a:rPr>
                        <a:t>μ</a:t>
                      </a:r>
                      <a:r>
                        <a:rPr lang="en-US" sz="1600" b="1" i="1" dirty="0">
                          <a:solidFill>
                            <a:srgbClr val="000090"/>
                          </a:solidFill>
                          <a:latin typeface="Arial"/>
                          <a:ea typeface="Calibri"/>
                          <a:cs typeface="Arial"/>
                        </a:rPr>
                        <a:t>-</a:t>
                      </a:r>
                      <a:r>
                        <a:rPr lang="ru-RU" sz="1600" b="1" i="1" dirty="0" err="1">
                          <a:solidFill>
                            <a:srgbClr val="000090"/>
                          </a:solidFill>
                          <a:latin typeface="Arial"/>
                          <a:ea typeface="Calibri"/>
                          <a:cs typeface="Arial"/>
                        </a:rPr>
                        <a:t>μ</a:t>
                      </a:r>
                      <a:r>
                        <a:rPr lang="en-US" sz="1600" b="1" i="1" dirty="0">
                          <a:solidFill>
                            <a:srgbClr val="000090"/>
                          </a:solidFill>
                          <a:latin typeface="Arial"/>
                          <a:ea typeface="Calibri"/>
                          <a:cs typeface="Arial"/>
                        </a:rPr>
                        <a:t>+</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1">
                          <a:solidFill>
                            <a:srgbClr val="000090"/>
                          </a:solidFill>
                          <a:latin typeface="Arial"/>
                          <a:ea typeface="Calibri"/>
                          <a:cs typeface="Arial"/>
                        </a:rPr>
                        <a:t> </a:t>
                      </a:r>
                      <a:r>
                        <a:rPr lang="ru-RU" sz="1600" b="1" i="1">
                          <a:solidFill>
                            <a:srgbClr val="000090"/>
                          </a:solidFill>
                          <a:latin typeface="Arial"/>
                          <a:ea typeface="Calibri"/>
                          <a:cs typeface="Arial"/>
                        </a:rPr>
                        <a:t>μ</a:t>
                      </a:r>
                      <a:r>
                        <a:rPr lang="en-US" sz="1600" b="1" i="1">
                          <a:solidFill>
                            <a:srgbClr val="000090"/>
                          </a:solidFill>
                          <a:latin typeface="Arial"/>
                          <a:ea typeface="Calibri"/>
                          <a:cs typeface="Arial"/>
                        </a:rPr>
                        <a:t>-</a:t>
                      </a:r>
                      <a:r>
                        <a:rPr lang="ru-RU" sz="1600" b="1" i="1">
                          <a:solidFill>
                            <a:srgbClr val="000090"/>
                          </a:solidFill>
                          <a:latin typeface="Arial"/>
                          <a:ea typeface="Calibri"/>
                          <a:cs typeface="Arial"/>
                        </a:rPr>
                        <a:t>μ+</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μ-μ+, e+e-</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919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a:solidFill>
                            <a:srgbClr val="000090"/>
                          </a:solidFill>
                          <a:latin typeface="Arial"/>
                          <a:ea typeface="Calibri"/>
                          <a:cs typeface="Arial"/>
                        </a:rPr>
                        <a:t>Data taking</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a:solidFill>
                            <a:srgbClr val="000090"/>
                          </a:solidFill>
                          <a:latin typeface="Arial"/>
                          <a:ea typeface="Calibri"/>
                          <a:cs typeface="Arial"/>
                        </a:rPr>
                        <a:t> </a:t>
                      </a:r>
                      <a:r>
                        <a:rPr lang="ru-RU" sz="1600" b="1" i="1" dirty="0" smtClean="0">
                          <a:solidFill>
                            <a:srgbClr val="000090"/>
                          </a:solidFill>
                          <a:latin typeface="Arial"/>
                          <a:ea typeface="Calibri"/>
                          <a:cs typeface="Arial"/>
                        </a:rPr>
                        <a:t>201</a:t>
                      </a:r>
                      <a:r>
                        <a:rPr lang="en-US" sz="1600" b="1" i="1" dirty="0" smtClean="0">
                          <a:solidFill>
                            <a:srgbClr val="000090"/>
                          </a:solidFill>
                          <a:latin typeface="Arial"/>
                          <a:ea typeface="Calibri"/>
                          <a:cs typeface="Arial"/>
                        </a:rPr>
                        <a:t>5</a:t>
                      </a:r>
                      <a:endParaRPr lang="ru-RU" sz="160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a:solidFill>
                            <a:srgbClr val="000090"/>
                          </a:solidFill>
                          <a:latin typeface="Arial"/>
                          <a:ea typeface="Calibri"/>
                          <a:cs typeface="Arial"/>
                        </a:rPr>
                        <a:t>&gt;</a:t>
                      </a:r>
                      <a:r>
                        <a:rPr lang="ru-RU" sz="1600" b="1" i="1" dirty="0" smtClean="0">
                          <a:solidFill>
                            <a:srgbClr val="000090"/>
                          </a:solidFill>
                          <a:latin typeface="Arial"/>
                          <a:ea typeface="Calibri"/>
                          <a:cs typeface="Arial"/>
                        </a:rPr>
                        <a:t>20</a:t>
                      </a:r>
                      <a:r>
                        <a:rPr lang="en-US" sz="1600" b="1" i="1" dirty="0" smtClean="0">
                          <a:solidFill>
                            <a:srgbClr val="000090"/>
                          </a:solidFill>
                          <a:latin typeface="Arial"/>
                          <a:ea typeface="Calibri"/>
                          <a:cs typeface="Arial"/>
                        </a:rPr>
                        <a:t>25</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 2013</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&gt;2016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a:solidFill>
                            <a:srgbClr val="000090"/>
                          </a:solidFill>
                          <a:latin typeface="Arial"/>
                          <a:ea typeface="Calibri"/>
                          <a:cs typeface="Arial"/>
                        </a:rPr>
                        <a:t>&gt;2016</a:t>
                      </a:r>
                      <a:endParaRPr lang="ru-RU" sz="160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1" dirty="0">
                          <a:solidFill>
                            <a:srgbClr val="000090"/>
                          </a:solidFill>
                          <a:latin typeface="Arial"/>
                          <a:ea typeface="Calibri"/>
                          <a:cs typeface="Arial"/>
                        </a:rPr>
                        <a:t>&gt;</a:t>
                      </a:r>
                      <a:r>
                        <a:rPr lang="ru-RU" sz="1600" b="1" i="1" dirty="0" smtClean="0">
                          <a:solidFill>
                            <a:srgbClr val="000090"/>
                          </a:solidFill>
                          <a:latin typeface="Arial"/>
                          <a:ea typeface="Calibri"/>
                          <a:cs typeface="Arial"/>
                        </a:rPr>
                        <a:t>20</a:t>
                      </a:r>
                      <a:r>
                        <a:rPr lang="en-US" sz="1600" b="1" i="1" dirty="0" smtClean="0">
                          <a:solidFill>
                            <a:srgbClr val="000090"/>
                          </a:solidFill>
                          <a:latin typeface="Arial"/>
                          <a:ea typeface="Calibri"/>
                          <a:cs typeface="Arial"/>
                        </a:rPr>
                        <a:t>20</a:t>
                      </a:r>
                      <a:endParaRPr lang="ru-RU" sz="1600" dirty="0">
                        <a:solidFill>
                          <a:srgbClr val="000090"/>
                        </a:solidFill>
                        <a:latin typeface="Arial"/>
                        <a:ea typeface="Calibri"/>
                        <a:cs typeface="Arial"/>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a:solidFill>
                            <a:srgbClr val="000090"/>
                          </a:solidFill>
                          <a:latin typeface="Arial"/>
                          <a:ea typeface="Calibri"/>
                          <a:cs typeface="Arial"/>
                        </a:rPr>
                        <a:t>Transversity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err="1" smtClean="0">
                          <a:solidFill>
                            <a:srgbClr val="000090"/>
                          </a:solidFill>
                          <a:latin typeface="Arial"/>
                          <a:ea typeface="Calibri"/>
                          <a:cs typeface="Arial"/>
                        </a:rPr>
                        <a:t>Boer</a:t>
                      </a:r>
                      <a:r>
                        <a:rPr lang="ru-RU" sz="1600" b="0" i="0" dirty="0" err="1">
                          <a:solidFill>
                            <a:srgbClr val="000090"/>
                          </a:solidFill>
                          <a:latin typeface="Arial"/>
                          <a:ea typeface="Calibri"/>
                          <a:cs typeface="Arial"/>
                        </a:rPr>
                        <a:t>-Mulders</a:t>
                      </a:r>
                      <a:r>
                        <a:rPr lang="ru-RU" sz="1600" b="0" i="0" dirty="0">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 </a:t>
                      </a:r>
                      <a:endParaRPr lang="ru-RU" sz="1200" dirty="0">
                        <a:solidFill>
                          <a:srgbClr val="FF000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4422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a:solidFill>
                            <a:srgbClr val="000090"/>
                          </a:solidFill>
                          <a:latin typeface="Arial"/>
                          <a:ea typeface="Calibri"/>
                          <a:cs typeface="Arial"/>
                        </a:rPr>
                        <a:t>Sivers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err="1">
                          <a:solidFill>
                            <a:srgbClr val="000090"/>
                          </a:solidFill>
                          <a:latin typeface="Arial"/>
                          <a:ea typeface="Calibri"/>
                          <a:cs typeface="Arial"/>
                        </a:rPr>
                        <a:t>Pretzelosity</a:t>
                      </a:r>
                      <a:r>
                        <a:rPr lang="ru-RU" sz="1600" b="0" i="0" dirty="0">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smtClean="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0" dirty="0" err="1">
                          <a:solidFill>
                            <a:srgbClr val="000090"/>
                          </a:solidFill>
                          <a:latin typeface="Arial"/>
                          <a:ea typeface="Calibri"/>
                          <a:cs typeface="Arial"/>
                        </a:rPr>
                        <a:t>Worm</a:t>
                      </a:r>
                      <a:r>
                        <a:rPr lang="ru-RU" sz="1600" b="0" i="0" dirty="0">
                          <a:solidFill>
                            <a:srgbClr val="000090"/>
                          </a:solidFill>
                          <a:latin typeface="Arial"/>
                          <a:ea typeface="Calibri"/>
                          <a:cs typeface="Arial"/>
                        </a:rPr>
                        <a:t> </a:t>
                      </a:r>
                      <a:r>
                        <a:rPr lang="ru-RU" sz="1600" b="0" i="0" dirty="0" err="1">
                          <a:solidFill>
                            <a:srgbClr val="000090"/>
                          </a:solidFill>
                          <a:latin typeface="Arial"/>
                          <a:ea typeface="Calibri"/>
                          <a:cs typeface="Arial"/>
                        </a:rPr>
                        <a:t>Gear</a:t>
                      </a:r>
                      <a:r>
                        <a:rPr lang="ru-RU" sz="1600" b="0" i="0" dirty="0">
                          <a:solidFill>
                            <a:srgbClr val="000090"/>
                          </a:solidFill>
                          <a:latin typeface="Arial"/>
                          <a:ea typeface="Calibri"/>
                          <a:cs typeface="Arial"/>
                        </a:rPr>
                        <a:t> </a:t>
                      </a: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smtClean="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7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0" dirty="0">
                          <a:solidFill>
                            <a:srgbClr val="000090"/>
                          </a:solidFill>
                          <a:latin typeface="Arial"/>
                          <a:ea typeface="Calibri"/>
                          <a:cs typeface="Arial"/>
                        </a:rPr>
                        <a:t>Direct γ</a:t>
                      </a:r>
                      <a:endParaRPr lang="ru-RU" sz="1600" b="0" i="0" dirty="0">
                        <a:solidFill>
                          <a:srgbClr val="000090"/>
                        </a:solidFill>
                        <a:latin typeface="Arial"/>
                        <a:ea typeface="Calibri"/>
                        <a:cs typeface="Arial"/>
                      </a:endParaRPr>
                    </a:p>
                  </a:txBody>
                  <a:tcPr marL="68295" marR="68295"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bl>
          </a:graphicData>
        </a:graphic>
      </p:graphicFrame>
      <p:sp>
        <p:nvSpPr>
          <p:cNvPr id="5" name="Slide Number Placeholder 4"/>
          <p:cNvSpPr>
            <a:spLocks noGrp="1"/>
          </p:cNvSpPr>
          <p:nvPr>
            <p:ph type="sldNum" sz="quarter" idx="15"/>
          </p:nvPr>
        </p:nvSpPr>
        <p:spPr/>
        <p:txBody>
          <a:bodyPr anchor="b"/>
          <a:lstStyle/>
          <a:p>
            <a:fld id="{4480217B-8183-4E7A-98AC-12846F6965A4}" type="slidenum">
              <a:rPr lang="ru-RU" smtClean="0">
                <a:solidFill>
                  <a:srgbClr val="000000"/>
                </a:solidFill>
              </a:rPr>
              <a:pPr/>
              <a:t>14</a:t>
            </a:fld>
            <a:endParaRPr lang="ru-RU">
              <a:solidFill>
                <a:srgbClr val="000000"/>
              </a:solidFill>
            </a:endParaRPr>
          </a:p>
        </p:txBody>
      </p:sp>
      <p:sp>
        <p:nvSpPr>
          <p:cNvPr id="6" name="Content Placeholder 2"/>
          <p:cNvSpPr txBox="1">
            <a:spLocks/>
          </p:cNvSpPr>
          <p:nvPr/>
        </p:nvSpPr>
        <p:spPr>
          <a:xfrm>
            <a:off x="1054100" y="223047"/>
            <a:ext cx="7302500" cy="577054"/>
          </a:xfrm>
          <a:prstGeom prst="rect">
            <a:avLst/>
          </a:prstGeom>
        </p:spPr>
        <p:txBody>
          <a:bodyPr vert="horz" lIns="91440" tIns="45720" rIns="91440" bIns="45720" rtlCol="0">
            <a:noAutofit/>
          </a:bodyPr>
          <a:lstStyle/>
          <a:p>
            <a:pPr algn="ctr">
              <a:spcBef>
                <a:spcPct val="20000"/>
              </a:spcBef>
              <a:defRPr/>
            </a:pPr>
            <a:r>
              <a:rPr lang="en-GB" sz="2400" b="1" dirty="0" smtClean="0">
                <a:solidFill>
                  <a:srgbClr val="000090"/>
                </a:solidFill>
                <a:cs typeface="Arial" pitchFamily="34" charset="0"/>
              </a:rPr>
              <a:t>Experiments to study nucleon spin structure</a:t>
            </a:r>
          </a:p>
        </p:txBody>
      </p:sp>
    </p:spTree>
    <p:extLst>
      <p:ext uri="{BB962C8B-B14F-4D97-AF65-F5344CB8AC3E}">
        <p14:creationId xmlns:p14="http://schemas.microsoft.com/office/powerpoint/2010/main" val="823255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324467" y="90886"/>
            <a:ext cx="8599488" cy="639763"/>
          </a:xfrm>
          <a:prstGeom prst="rect">
            <a:avLst/>
          </a:prstGeom>
          <a:noFill/>
          <a:ln w="9525">
            <a:noFill/>
            <a:round/>
            <a:headEnd/>
            <a:tailEnd/>
          </a:ln>
        </p:spPr>
        <p:txBody>
          <a:bodyPr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smtClean="0">
                <a:solidFill>
                  <a:srgbClr val="000090"/>
                </a:solidFill>
              </a:rPr>
              <a:t>Scientific program - NICA </a:t>
            </a:r>
            <a:r>
              <a:rPr lang="en-US" sz="2800" b="1" dirty="0">
                <a:solidFill>
                  <a:srgbClr val="000090"/>
                </a:solidFill>
              </a:rPr>
              <a:t>White </a:t>
            </a:r>
            <a:r>
              <a:rPr lang="en-US" sz="2800" b="1" dirty="0" smtClean="0">
                <a:solidFill>
                  <a:srgbClr val="000090"/>
                </a:solidFill>
              </a:rPr>
              <a:t>Paper</a:t>
            </a:r>
            <a:endParaRPr lang="en-US" sz="2800" b="1" dirty="0">
              <a:solidFill>
                <a:srgbClr val="000090"/>
              </a:solidFill>
            </a:endParaRPr>
          </a:p>
        </p:txBody>
      </p:sp>
      <p:sp>
        <p:nvSpPr>
          <p:cNvPr id="6" name="Прямоугольник 5"/>
          <p:cNvSpPr/>
          <p:nvPr/>
        </p:nvSpPr>
        <p:spPr>
          <a:xfrm>
            <a:off x="3930563" y="1141856"/>
            <a:ext cx="4520821" cy="1015663"/>
          </a:xfrm>
          <a:prstGeom prst="rect">
            <a:avLst/>
          </a:prstGeom>
          <a:noFill/>
        </p:spPr>
        <p:txBody>
          <a:bodyPr wrap="square">
            <a:spAutoFit/>
          </a:bodyPr>
          <a:lstStyle/>
          <a:p>
            <a:pPr>
              <a:defRPr/>
            </a:pPr>
            <a:r>
              <a:rPr lang="en-US" sz="2000" b="1" dirty="0" smtClean="0">
                <a:solidFill>
                  <a:srgbClr val="FFFF00"/>
                </a:solidFill>
                <a:latin typeface="Arial" charset="0"/>
                <a:ea typeface="ＭＳ Ｐゴシック" charset="0"/>
                <a:cs typeface="Times New Roman" charset="0"/>
              </a:rPr>
              <a:t>&gt;100</a:t>
            </a:r>
            <a:r>
              <a:rPr lang="en-US" sz="2000" b="1" dirty="0" smtClean="0">
                <a:solidFill>
                  <a:srgbClr val="0C1167"/>
                </a:solidFill>
                <a:latin typeface="Arial" charset="0"/>
                <a:ea typeface="ＭＳ Ｐゴシック" charset="0"/>
                <a:cs typeface="Times New Roman" charset="0"/>
              </a:rPr>
              <a:t> </a:t>
            </a:r>
            <a:r>
              <a:rPr lang="en-US" sz="2000" i="1" dirty="0" smtClean="0">
                <a:solidFill>
                  <a:srgbClr val="002060"/>
                </a:solidFill>
                <a:latin typeface="Arial" charset="0"/>
                <a:ea typeface="ＭＳ Ｐゴシック" charset="0"/>
                <a:cs typeface="Times New Roman" charset="0"/>
              </a:rPr>
              <a:t>contributions</a:t>
            </a:r>
            <a:endParaRPr lang="en-US" sz="2000" b="1" dirty="0">
              <a:solidFill>
                <a:srgbClr val="002060"/>
              </a:solidFill>
              <a:latin typeface="Arial" charset="0"/>
              <a:ea typeface="ＭＳ Ｐゴシック" charset="0"/>
              <a:cs typeface="Times New Roman" charset="0"/>
            </a:endParaRPr>
          </a:p>
          <a:p>
            <a:pPr>
              <a:defRPr/>
            </a:pPr>
            <a:r>
              <a:rPr lang="en-US" sz="2000" b="1" dirty="0" smtClean="0">
                <a:solidFill>
                  <a:srgbClr val="FFFF00"/>
                </a:solidFill>
                <a:latin typeface="Arial" charset="0"/>
                <a:ea typeface="ＭＳ Ｐゴシック" charset="0"/>
                <a:cs typeface="ＭＳ Ｐゴシック" charset="0"/>
              </a:rPr>
              <a:t>Almost 200</a:t>
            </a:r>
            <a:r>
              <a:rPr lang="en-US" sz="2000" b="1" dirty="0" smtClean="0">
                <a:solidFill>
                  <a:srgbClr val="0C1167"/>
                </a:solidFill>
                <a:latin typeface="Arial" charset="0"/>
                <a:ea typeface="ＭＳ Ｐゴシック" charset="0"/>
                <a:cs typeface="ＭＳ Ｐゴシック" charset="0"/>
              </a:rPr>
              <a:t> </a:t>
            </a:r>
            <a:r>
              <a:rPr lang="en-US" sz="2000" i="1" dirty="0">
                <a:solidFill>
                  <a:srgbClr val="002060"/>
                </a:solidFill>
                <a:latin typeface="Arial" charset="0"/>
                <a:ea typeface="ＭＳ Ｐゴシック" charset="0"/>
                <a:cs typeface="ＭＳ Ｐゴシック" charset="0"/>
              </a:rPr>
              <a:t>authors from</a:t>
            </a:r>
            <a:r>
              <a:rPr lang="en-US" sz="2000" b="1" dirty="0">
                <a:solidFill>
                  <a:srgbClr val="002060"/>
                </a:solidFill>
                <a:latin typeface="Arial" charset="0"/>
                <a:ea typeface="ＭＳ Ｐゴシック" charset="0"/>
                <a:cs typeface="ＭＳ Ｐゴシック" charset="0"/>
              </a:rPr>
              <a:t> </a:t>
            </a:r>
            <a:r>
              <a:rPr lang="en-US" sz="2000" b="1" dirty="0">
                <a:solidFill>
                  <a:srgbClr val="FFFF00"/>
                </a:solidFill>
                <a:latin typeface="Arial" charset="0"/>
                <a:ea typeface="ＭＳ Ｐゴシック" charset="0"/>
                <a:cs typeface="ＭＳ Ｐゴシック" charset="0"/>
              </a:rPr>
              <a:t>70</a:t>
            </a:r>
            <a:r>
              <a:rPr lang="en-US" sz="2000" b="1" dirty="0">
                <a:solidFill>
                  <a:srgbClr val="0C1167"/>
                </a:solidFill>
                <a:latin typeface="Arial" charset="0"/>
                <a:ea typeface="ＭＳ Ｐゴシック" charset="0"/>
                <a:cs typeface="ＭＳ Ｐゴシック" charset="0"/>
              </a:rPr>
              <a:t> </a:t>
            </a:r>
            <a:r>
              <a:rPr lang="en-US" sz="2000" i="1" dirty="0">
                <a:solidFill>
                  <a:srgbClr val="002060"/>
                </a:solidFill>
                <a:latin typeface="Arial" charset="0"/>
                <a:ea typeface="ＭＳ Ｐゴシック" charset="0"/>
                <a:cs typeface="ＭＳ Ｐゴシック" charset="0"/>
              </a:rPr>
              <a:t>centers </a:t>
            </a:r>
            <a:endParaRPr lang="en-US" sz="2000" i="1" dirty="0" smtClean="0">
              <a:solidFill>
                <a:srgbClr val="002060"/>
              </a:solidFill>
              <a:latin typeface="Arial" charset="0"/>
              <a:ea typeface="ＭＳ Ｐゴシック" charset="0"/>
              <a:cs typeface="ＭＳ Ｐゴシック" charset="0"/>
            </a:endParaRPr>
          </a:p>
          <a:p>
            <a:pPr>
              <a:defRPr/>
            </a:pPr>
            <a:r>
              <a:rPr lang="en-US" sz="2000" i="1" dirty="0">
                <a:solidFill>
                  <a:srgbClr val="002060"/>
                </a:solidFill>
                <a:latin typeface="Arial" charset="0"/>
                <a:ea typeface="ＭＳ Ｐゴシック" charset="0"/>
                <a:cs typeface="ＭＳ Ｐゴシック" charset="0"/>
              </a:rPr>
              <a:t> </a:t>
            </a:r>
            <a:r>
              <a:rPr lang="en-US" sz="2000" i="1" dirty="0" smtClean="0">
                <a:solidFill>
                  <a:srgbClr val="002060"/>
                </a:solidFill>
                <a:latin typeface="Arial" charset="0"/>
                <a:ea typeface="ＭＳ Ｐゴシック" charset="0"/>
                <a:cs typeface="ＭＳ Ｐゴシック" charset="0"/>
              </a:rPr>
              <a:t>                                     in </a:t>
            </a:r>
            <a:r>
              <a:rPr lang="en-US" sz="2000" b="1" dirty="0">
                <a:solidFill>
                  <a:srgbClr val="FFFF00"/>
                </a:solidFill>
                <a:latin typeface="Arial" charset="0"/>
                <a:ea typeface="ＭＳ Ｐゴシック" charset="0"/>
                <a:cs typeface="ＭＳ Ｐゴシック" charset="0"/>
              </a:rPr>
              <a:t>24</a:t>
            </a:r>
            <a:r>
              <a:rPr lang="en-US" sz="2000" b="1" dirty="0">
                <a:solidFill>
                  <a:srgbClr val="0C1167"/>
                </a:solidFill>
                <a:latin typeface="Arial" charset="0"/>
                <a:ea typeface="ＭＳ Ｐゴシック" charset="0"/>
                <a:cs typeface="ＭＳ Ｐゴシック" charset="0"/>
              </a:rPr>
              <a:t> </a:t>
            </a:r>
            <a:r>
              <a:rPr lang="en-US" sz="2000" i="1" dirty="0">
                <a:solidFill>
                  <a:srgbClr val="002060"/>
                </a:solidFill>
                <a:latin typeface="Arial" charset="0"/>
                <a:ea typeface="ＭＳ Ｐゴシック" charset="0"/>
                <a:cs typeface="ＭＳ Ｐゴシック" charset="0"/>
              </a:rPr>
              <a:t>countries</a:t>
            </a:r>
          </a:p>
        </p:txBody>
      </p:sp>
      <p:sp>
        <p:nvSpPr>
          <p:cNvPr id="7" name="Прямоугольник 6"/>
          <p:cNvSpPr/>
          <p:nvPr/>
        </p:nvSpPr>
        <p:spPr>
          <a:xfrm>
            <a:off x="3810000" y="739248"/>
            <a:ext cx="4562475" cy="400050"/>
          </a:xfrm>
          <a:prstGeom prst="rect">
            <a:avLst/>
          </a:prstGeom>
          <a:ln>
            <a:solidFill>
              <a:schemeClr val="accent4"/>
            </a:solidFill>
          </a:ln>
        </p:spPr>
        <p:txBody>
          <a:bodyP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i="1" dirty="0">
                <a:solidFill>
                  <a:srgbClr val="19194D"/>
                </a:solidFill>
                <a:latin typeface="Arial" charset="0"/>
                <a:ea typeface="ＭＳ Ｐゴシック" charset="0"/>
                <a:cs typeface="ＭＳ Ｐゴシック" charset="0"/>
              </a:rPr>
              <a:t>Statistics of White Paper Contributions</a:t>
            </a:r>
          </a:p>
        </p:txBody>
      </p:sp>
      <p:sp>
        <p:nvSpPr>
          <p:cNvPr id="29700" name="Slide Number Placeholder 9"/>
          <p:cNvSpPr>
            <a:spLocks noGrp="1"/>
          </p:cNvSpPr>
          <p:nvPr>
            <p:ph type="sldNum" sz="quarter" idx="12"/>
          </p:nvPr>
        </p:nvSpPr>
        <p:spPr>
          <a:xfrm>
            <a:off x="6553200" y="6283325"/>
            <a:ext cx="2133600" cy="476250"/>
          </a:xfrm>
          <a:noFill/>
        </p:spPr>
        <p:txBody>
          <a:bodyPr anchor="b"/>
          <a:lstStyle/>
          <a:p>
            <a:fld id="{1DB5C7DB-28C3-4651-A9B7-FB0B670949FF}" type="slidenum">
              <a:rPr lang="en-US">
                <a:solidFill>
                  <a:srgbClr val="000000"/>
                </a:solidFill>
              </a:rPr>
              <a:pPr/>
              <a:t>15</a:t>
            </a:fld>
            <a:endParaRPr lang="en-US">
              <a:solidFill>
                <a:srgbClr val="000000"/>
              </a:solidFill>
            </a:endParaRPr>
          </a:p>
        </p:txBody>
      </p:sp>
      <p:grpSp>
        <p:nvGrpSpPr>
          <p:cNvPr id="29703" name="Группа 34"/>
          <p:cNvGrpSpPr>
            <a:grpSpLocks/>
          </p:cNvGrpSpPr>
          <p:nvPr/>
        </p:nvGrpSpPr>
        <p:grpSpPr bwMode="auto">
          <a:xfrm>
            <a:off x="803275" y="2752725"/>
            <a:ext cx="7502525" cy="3810000"/>
            <a:chOff x="803275" y="2752725"/>
            <a:chExt cx="7502525" cy="3810000"/>
          </a:xfrm>
        </p:grpSpPr>
        <p:pic>
          <p:nvPicPr>
            <p:cNvPr id="29707" name="Picture 1"/>
            <p:cNvPicPr>
              <a:picLocks noChangeAspect="1" noChangeArrowheads="1"/>
            </p:cNvPicPr>
            <p:nvPr/>
          </p:nvPicPr>
          <p:blipFill>
            <a:blip r:embed="rId3"/>
            <a:srcRect/>
            <a:stretch>
              <a:fillRect/>
            </a:stretch>
          </p:blipFill>
          <p:spPr bwMode="auto">
            <a:xfrm>
              <a:off x="803275" y="2752725"/>
              <a:ext cx="7415213" cy="3810000"/>
            </a:xfrm>
            <a:prstGeom prst="rect">
              <a:avLst/>
            </a:prstGeom>
            <a:solidFill>
              <a:srgbClr val="CCFFCC"/>
            </a:solidFill>
            <a:ln w="9525">
              <a:noFill/>
              <a:miter lim="800000"/>
              <a:headEnd/>
              <a:tailEnd/>
            </a:ln>
          </p:spPr>
        </p:pic>
        <p:sp>
          <p:nvSpPr>
            <p:cNvPr id="29708" name="TextBox 11"/>
            <p:cNvSpPr txBox="1">
              <a:spLocks noChangeArrowheads="1"/>
            </p:cNvSpPr>
            <p:nvPr/>
          </p:nvSpPr>
          <p:spPr bwMode="auto">
            <a:xfrm>
              <a:off x="6238875" y="2914650"/>
              <a:ext cx="781050" cy="276999"/>
            </a:xfrm>
            <a:prstGeom prst="rect">
              <a:avLst/>
            </a:prstGeom>
            <a:noFill/>
            <a:ln w="9525">
              <a:noFill/>
              <a:miter lim="800000"/>
              <a:headEnd/>
              <a:tailEnd/>
            </a:ln>
          </p:spPr>
          <p:txBody>
            <a:bodyPr>
              <a:spAutoFit/>
            </a:bodyPr>
            <a:lstStyle/>
            <a:p>
              <a:r>
                <a:rPr lang="en-US" sz="1200" b="1">
                  <a:solidFill>
                    <a:srgbClr val="002060"/>
                  </a:solidFill>
                </a:rPr>
                <a:t>France</a:t>
              </a:r>
              <a:endParaRPr lang="ru-RU" sz="1200" b="1">
                <a:solidFill>
                  <a:srgbClr val="002060"/>
                </a:solidFill>
              </a:endParaRPr>
            </a:p>
          </p:txBody>
        </p:sp>
        <p:sp>
          <p:nvSpPr>
            <p:cNvPr id="29709" name="TextBox 12"/>
            <p:cNvSpPr txBox="1">
              <a:spLocks noChangeArrowheads="1"/>
            </p:cNvSpPr>
            <p:nvPr/>
          </p:nvSpPr>
          <p:spPr bwMode="auto">
            <a:xfrm>
              <a:off x="4086224" y="4057650"/>
              <a:ext cx="1095376" cy="276999"/>
            </a:xfrm>
            <a:prstGeom prst="rect">
              <a:avLst/>
            </a:prstGeom>
            <a:noFill/>
            <a:ln w="9525">
              <a:noFill/>
              <a:miter lim="800000"/>
              <a:headEnd/>
              <a:tailEnd/>
            </a:ln>
          </p:spPr>
          <p:txBody>
            <a:bodyPr>
              <a:spAutoFit/>
            </a:bodyPr>
            <a:lstStyle/>
            <a:p>
              <a:r>
                <a:rPr lang="en-US" sz="1200" b="1">
                  <a:solidFill>
                    <a:srgbClr val="002060"/>
                  </a:solidFill>
                </a:rPr>
                <a:t>Switzerland</a:t>
              </a:r>
              <a:endParaRPr lang="ru-RU" sz="1200" b="1">
                <a:solidFill>
                  <a:srgbClr val="002060"/>
                </a:solidFill>
              </a:endParaRPr>
            </a:p>
          </p:txBody>
        </p:sp>
        <p:sp>
          <p:nvSpPr>
            <p:cNvPr id="29710" name="TextBox 13"/>
            <p:cNvSpPr txBox="1">
              <a:spLocks noChangeArrowheads="1"/>
            </p:cNvSpPr>
            <p:nvPr/>
          </p:nvSpPr>
          <p:spPr bwMode="auto">
            <a:xfrm>
              <a:off x="5495925" y="2990850"/>
              <a:ext cx="781050" cy="276999"/>
            </a:xfrm>
            <a:prstGeom prst="rect">
              <a:avLst/>
            </a:prstGeom>
            <a:noFill/>
            <a:ln w="9525">
              <a:noFill/>
              <a:miter lim="800000"/>
              <a:headEnd/>
              <a:tailEnd/>
            </a:ln>
          </p:spPr>
          <p:txBody>
            <a:bodyPr>
              <a:spAutoFit/>
            </a:bodyPr>
            <a:lstStyle/>
            <a:p>
              <a:r>
                <a:rPr lang="en-US" sz="1200" b="1">
                  <a:solidFill>
                    <a:srgbClr val="002060"/>
                  </a:solidFill>
                </a:rPr>
                <a:t>Oman</a:t>
              </a:r>
              <a:endParaRPr lang="ru-RU" sz="1200" b="1">
                <a:solidFill>
                  <a:srgbClr val="002060"/>
                </a:solidFill>
              </a:endParaRPr>
            </a:p>
          </p:txBody>
        </p:sp>
        <p:sp>
          <p:nvSpPr>
            <p:cNvPr id="29711" name="TextBox 14"/>
            <p:cNvSpPr txBox="1">
              <a:spLocks noChangeArrowheads="1"/>
            </p:cNvSpPr>
            <p:nvPr/>
          </p:nvSpPr>
          <p:spPr bwMode="auto">
            <a:xfrm>
              <a:off x="5181600" y="3124200"/>
              <a:ext cx="781050" cy="276999"/>
            </a:xfrm>
            <a:prstGeom prst="rect">
              <a:avLst/>
            </a:prstGeom>
            <a:noFill/>
            <a:ln w="9525">
              <a:noFill/>
              <a:miter lim="800000"/>
              <a:headEnd/>
              <a:tailEnd/>
            </a:ln>
          </p:spPr>
          <p:txBody>
            <a:bodyPr>
              <a:spAutoFit/>
            </a:bodyPr>
            <a:lstStyle/>
            <a:p>
              <a:r>
                <a:rPr lang="en-US" sz="1200" b="1">
                  <a:solidFill>
                    <a:srgbClr val="002060"/>
                  </a:solidFill>
                </a:rPr>
                <a:t>Egypt</a:t>
              </a:r>
              <a:endParaRPr lang="ru-RU" sz="1200" b="1">
                <a:solidFill>
                  <a:srgbClr val="002060"/>
                </a:solidFill>
              </a:endParaRPr>
            </a:p>
          </p:txBody>
        </p:sp>
        <p:sp>
          <p:nvSpPr>
            <p:cNvPr id="29712" name="TextBox 15"/>
            <p:cNvSpPr txBox="1">
              <a:spLocks noChangeArrowheads="1"/>
            </p:cNvSpPr>
            <p:nvPr/>
          </p:nvSpPr>
          <p:spPr bwMode="auto">
            <a:xfrm>
              <a:off x="4924425" y="3286125"/>
              <a:ext cx="676275" cy="276999"/>
            </a:xfrm>
            <a:prstGeom prst="rect">
              <a:avLst/>
            </a:prstGeom>
            <a:noFill/>
            <a:ln w="9525">
              <a:noFill/>
              <a:miter lim="800000"/>
              <a:headEnd/>
              <a:tailEnd/>
            </a:ln>
          </p:spPr>
          <p:txBody>
            <a:bodyPr>
              <a:spAutoFit/>
            </a:bodyPr>
            <a:lstStyle/>
            <a:p>
              <a:r>
                <a:rPr lang="en-US" sz="1200" b="1">
                  <a:solidFill>
                    <a:srgbClr val="002060"/>
                  </a:solidFill>
                </a:rPr>
                <a:t>Spain</a:t>
              </a:r>
              <a:endParaRPr lang="ru-RU" sz="1200" b="1">
                <a:solidFill>
                  <a:srgbClr val="002060"/>
                </a:solidFill>
              </a:endParaRPr>
            </a:p>
          </p:txBody>
        </p:sp>
        <p:sp>
          <p:nvSpPr>
            <p:cNvPr id="29713" name="TextBox 16"/>
            <p:cNvSpPr txBox="1">
              <a:spLocks noChangeArrowheads="1"/>
            </p:cNvSpPr>
            <p:nvPr/>
          </p:nvSpPr>
          <p:spPr bwMode="auto">
            <a:xfrm>
              <a:off x="4591049" y="3505200"/>
              <a:ext cx="828676" cy="276999"/>
            </a:xfrm>
            <a:prstGeom prst="rect">
              <a:avLst/>
            </a:prstGeom>
            <a:noFill/>
            <a:ln w="9525">
              <a:noFill/>
              <a:miter lim="800000"/>
              <a:headEnd/>
              <a:tailEnd/>
            </a:ln>
          </p:spPr>
          <p:txBody>
            <a:bodyPr>
              <a:spAutoFit/>
            </a:bodyPr>
            <a:lstStyle/>
            <a:p>
              <a:r>
                <a:rPr lang="en-US" sz="1200" b="1">
                  <a:solidFill>
                    <a:srgbClr val="002060"/>
                  </a:solidFill>
                </a:rPr>
                <a:t>Moldova</a:t>
              </a:r>
              <a:endParaRPr lang="ru-RU" sz="1200" b="1">
                <a:solidFill>
                  <a:srgbClr val="002060"/>
                </a:solidFill>
              </a:endParaRPr>
            </a:p>
          </p:txBody>
        </p:sp>
        <p:sp>
          <p:nvSpPr>
            <p:cNvPr id="29714" name="TextBox 17"/>
            <p:cNvSpPr txBox="1">
              <a:spLocks noChangeArrowheads="1"/>
            </p:cNvSpPr>
            <p:nvPr/>
          </p:nvSpPr>
          <p:spPr bwMode="auto">
            <a:xfrm>
              <a:off x="4391024" y="3762375"/>
              <a:ext cx="828676" cy="276999"/>
            </a:xfrm>
            <a:prstGeom prst="rect">
              <a:avLst/>
            </a:prstGeom>
            <a:noFill/>
            <a:ln w="9525">
              <a:noFill/>
              <a:miter lim="800000"/>
              <a:headEnd/>
              <a:tailEnd/>
            </a:ln>
          </p:spPr>
          <p:txBody>
            <a:bodyPr>
              <a:spAutoFit/>
            </a:bodyPr>
            <a:lstStyle/>
            <a:p>
              <a:r>
                <a:rPr lang="en-US" sz="1200" b="1">
                  <a:solidFill>
                    <a:srgbClr val="002060"/>
                  </a:solidFill>
                </a:rPr>
                <a:t>Portugal</a:t>
              </a:r>
              <a:endParaRPr lang="ru-RU" sz="1200" b="1">
                <a:solidFill>
                  <a:srgbClr val="002060"/>
                </a:solidFill>
              </a:endParaRPr>
            </a:p>
          </p:txBody>
        </p:sp>
        <p:sp>
          <p:nvSpPr>
            <p:cNvPr id="29715" name="TextBox 18"/>
            <p:cNvSpPr txBox="1">
              <a:spLocks noChangeArrowheads="1"/>
            </p:cNvSpPr>
            <p:nvPr/>
          </p:nvSpPr>
          <p:spPr bwMode="auto">
            <a:xfrm>
              <a:off x="3981449" y="4371975"/>
              <a:ext cx="1095376" cy="276999"/>
            </a:xfrm>
            <a:prstGeom prst="rect">
              <a:avLst/>
            </a:prstGeom>
            <a:noFill/>
            <a:ln w="9525">
              <a:noFill/>
              <a:miter lim="800000"/>
              <a:headEnd/>
              <a:tailEnd/>
            </a:ln>
          </p:spPr>
          <p:txBody>
            <a:bodyPr>
              <a:spAutoFit/>
            </a:bodyPr>
            <a:lstStyle/>
            <a:p>
              <a:r>
                <a:rPr lang="en-US" sz="1200" b="1">
                  <a:solidFill>
                    <a:srgbClr val="002060"/>
                  </a:solidFill>
                </a:rPr>
                <a:t>South Africa</a:t>
              </a:r>
              <a:endParaRPr lang="ru-RU" sz="1200" b="1">
                <a:solidFill>
                  <a:srgbClr val="002060"/>
                </a:solidFill>
              </a:endParaRPr>
            </a:p>
          </p:txBody>
        </p:sp>
        <p:sp>
          <p:nvSpPr>
            <p:cNvPr id="29716" name="TextBox 19"/>
            <p:cNvSpPr txBox="1">
              <a:spLocks noChangeArrowheads="1"/>
            </p:cNvSpPr>
            <p:nvPr/>
          </p:nvSpPr>
          <p:spPr bwMode="auto">
            <a:xfrm>
              <a:off x="4086224" y="4705350"/>
              <a:ext cx="800101" cy="276999"/>
            </a:xfrm>
            <a:prstGeom prst="rect">
              <a:avLst/>
            </a:prstGeom>
            <a:noFill/>
            <a:ln w="9525">
              <a:noFill/>
              <a:miter lim="800000"/>
              <a:headEnd/>
              <a:tailEnd/>
            </a:ln>
          </p:spPr>
          <p:txBody>
            <a:bodyPr>
              <a:spAutoFit/>
            </a:bodyPr>
            <a:lstStyle/>
            <a:p>
              <a:r>
                <a:rPr lang="en-US" sz="1200" b="1">
                  <a:solidFill>
                    <a:srgbClr val="002060"/>
                  </a:solidFill>
                </a:rPr>
                <a:t>Belgium</a:t>
              </a:r>
              <a:endParaRPr lang="ru-RU" sz="1200" b="1">
                <a:solidFill>
                  <a:srgbClr val="002060"/>
                </a:solidFill>
              </a:endParaRPr>
            </a:p>
          </p:txBody>
        </p:sp>
        <p:sp>
          <p:nvSpPr>
            <p:cNvPr id="29717" name="TextBox 20"/>
            <p:cNvSpPr txBox="1">
              <a:spLocks noChangeArrowheads="1"/>
            </p:cNvSpPr>
            <p:nvPr/>
          </p:nvSpPr>
          <p:spPr bwMode="auto">
            <a:xfrm>
              <a:off x="4171949" y="5038725"/>
              <a:ext cx="800101" cy="276999"/>
            </a:xfrm>
            <a:prstGeom prst="rect">
              <a:avLst/>
            </a:prstGeom>
            <a:noFill/>
            <a:ln w="9525">
              <a:noFill/>
              <a:miter lim="800000"/>
              <a:headEnd/>
              <a:tailEnd/>
            </a:ln>
          </p:spPr>
          <p:txBody>
            <a:bodyPr>
              <a:spAutoFit/>
            </a:bodyPr>
            <a:lstStyle/>
            <a:p>
              <a:r>
                <a:rPr lang="en-US" sz="1200" b="1">
                  <a:solidFill>
                    <a:srgbClr val="002060"/>
                  </a:solidFill>
                </a:rPr>
                <a:t>Brazil</a:t>
              </a:r>
              <a:endParaRPr lang="ru-RU" sz="1200" b="1">
                <a:solidFill>
                  <a:srgbClr val="002060"/>
                </a:solidFill>
              </a:endParaRPr>
            </a:p>
          </p:txBody>
        </p:sp>
        <p:sp>
          <p:nvSpPr>
            <p:cNvPr id="29718" name="TextBox 21"/>
            <p:cNvSpPr txBox="1">
              <a:spLocks noChangeArrowheads="1"/>
            </p:cNvSpPr>
            <p:nvPr/>
          </p:nvSpPr>
          <p:spPr bwMode="auto">
            <a:xfrm>
              <a:off x="4352924" y="5524500"/>
              <a:ext cx="800101" cy="276999"/>
            </a:xfrm>
            <a:prstGeom prst="rect">
              <a:avLst/>
            </a:prstGeom>
            <a:noFill/>
            <a:ln w="9525">
              <a:noFill/>
              <a:miter lim="800000"/>
              <a:headEnd/>
              <a:tailEnd/>
            </a:ln>
          </p:spPr>
          <p:txBody>
            <a:bodyPr>
              <a:spAutoFit/>
            </a:bodyPr>
            <a:lstStyle/>
            <a:p>
              <a:r>
                <a:rPr lang="en-US" sz="1200" b="1">
                  <a:solidFill>
                    <a:srgbClr val="002060"/>
                  </a:solidFill>
                </a:rPr>
                <a:t>Israel</a:t>
              </a:r>
              <a:endParaRPr lang="ru-RU" sz="1200" b="1">
                <a:solidFill>
                  <a:srgbClr val="002060"/>
                </a:solidFill>
              </a:endParaRPr>
            </a:p>
          </p:txBody>
        </p:sp>
        <p:sp>
          <p:nvSpPr>
            <p:cNvPr id="29719" name="TextBox 22"/>
            <p:cNvSpPr txBox="1">
              <a:spLocks noChangeArrowheads="1"/>
            </p:cNvSpPr>
            <p:nvPr/>
          </p:nvSpPr>
          <p:spPr bwMode="auto">
            <a:xfrm>
              <a:off x="6296024" y="6029325"/>
              <a:ext cx="800101" cy="276999"/>
            </a:xfrm>
            <a:prstGeom prst="rect">
              <a:avLst/>
            </a:prstGeom>
            <a:noFill/>
            <a:ln w="9525">
              <a:noFill/>
              <a:miter lim="800000"/>
              <a:headEnd/>
              <a:tailEnd/>
            </a:ln>
          </p:spPr>
          <p:txBody>
            <a:bodyPr>
              <a:spAutoFit/>
            </a:bodyPr>
            <a:lstStyle/>
            <a:p>
              <a:r>
                <a:rPr lang="en-US" sz="1200" b="1">
                  <a:solidFill>
                    <a:srgbClr val="002060"/>
                  </a:solidFill>
                </a:rPr>
                <a:t>Austria</a:t>
              </a:r>
              <a:endParaRPr lang="ru-RU" sz="1200" b="1">
                <a:solidFill>
                  <a:srgbClr val="002060"/>
                </a:solidFill>
              </a:endParaRPr>
            </a:p>
          </p:txBody>
        </p:sp>
        <p:sp>
          <p:nvSpPr>
            <p:cNvPr id="29720" name="TextBox 23"/>
            <p:cNvSpPr txBox="1">
              <a:spLocks noChangeArrowheads="1"/>
            </p:cNvSpPr>
            <p:nvPr/>
          </p:nvSpPr>
          <p:spPr bwMode="auto">
            <a:xfrm>
              <a:off x="6991349" y="5591175"/>
              <a:ext cx="904876" cy="276999"/>
            </a:xfrm>
            <a:prstGeom prst="rect">
              <a:avLst/>
            </a:prstGeom>
            <a:noFill/>
            <a:ln w="9525">
              <a:noFill/>
              <a:miter lim="800000"/>
              <a:headEnd/>
              <a:tailEnd/>
            </a:ln>
          </p:spPr>
          <p:txBody>
            <a:bodyPr>
              <a:spAutoFit/>
            </a:bodyPr>
            <a:lstStyle/>
            <a:p>
              <a:r>
                <a:rPr lang="en-US" sz="1200" b="1">
                  <a:solidFill>
                    <a:srgbClr val="002060"/>
                  </a:solidFill>
                </a:rPr>
                <a:t>Argentina</a:t>
              </a:r>
              <a:endParaRPr lang="ru-RU" sz="1200" b="1">
                <a:solidFill>
                  <a:srgbClr val="002060"/>
                </a:solidFill>
              </a:endParaRPr>
            </a:p>
          </p:txBody>
        </p:sp>
        <p:sp>
          <p:nvSpPr>
            <p:cNvPr id="29721" name="TextBox 24"/>
            <p:cNvSpPr txBox="1">
              <a:spLocks noChangeArrowheads="1"/>
            </p:cNvSpPr>
            <p:nvPr/>
          </p:nvSpPr>
          <p:spPr bwMode="auto">
            <a:xfrm>
              <a:off x="5429249" y="6257925"/>
              <a:ext cx="828676" cy="276999"/>
            </a:xfrm>
            <a:prstGeom prst="rect">
              <a:avLst/>
            </a:prstGeom>
            <a:noFill/>
            <a:ln w="9525">
              <a:noFill/>
              <a:miter lim="800000"/>
              <a:headEnd/>
              <a:tailEnd/>
            </a:ln>
          </p:spPr>
          <p:txBody>
            <a:bodyPr>
              <a:spAutoFit/>
            </a:bodyPr>
            <a:lstStyle/>
            <a:p>
              <a:r>
                <a:rPr lang="en-US" sz="1200" b="1">
                  <a:solidFill>
                    <a:srgbClr val="002060"/>
                  </a:solidFill>
                </a:rPr>
                <a:t>Slovakia</a:t>
              </a:r>
              <a:endParaRPr lang="ru-RU" sz="1200" b="1">
                <a:solidFill>
                  <a:srgbClr val="002060"/>
                </a:solidFill>
              </a:endParaRPr>
            </a:p>
          </p:txBody>
        </p:sp>
        <p:sp>
          <p:nvSpPr>
            <p:cNvPr id="29722" name="TextBox 25"/>
            <p:cNvSpPr txBox="1">
              <a:spLocks noChangeArrowheads="1"/>
            </p:cNvSpPr>
            <p:nvPr/>
          </p:nvSpPr>
          <p:spPr bwMode="auto">
            <a:xfrm>
              <a:off x="4714874" y="6048375"/>
              <a:ext cx="800101" cy="276999"/>
            </a:xfrm>
            <a:prstGeom prst="rect">
              <a:avLst/>
            </a:prstGeom>
            <a:noFill/>
            <a:ln w="9525">
              <a:noFill/>
              <a:miter lim="800000"/>
              <a:headEnd/>
              <a:tailEnd/>
            </a:ln>
          </p:spPr>
          <p:txBody>
            <a:bodyPr>
              <a:spAutoFit/>
            </a:bodyPr>
            <a:lstStyle/>
            <a:p>
              <a:r>
                <a:rPr lang="en-US" sz="1200" b="1">
                  <a:solidFill>
                    <a:srgbClr val="002060"/>
                  </a:solidFill>
                </a:rPr>
                <a:t>Sweden</a:t>
              </a:r>
              <a:endParaRPr lang="ru-RU" sz="1200" b="1">
                <a:solidFill>
                  <a:srgbClr val="002060"/>
                </a:solidFill>
              </a:endParaRPr>
            </a:p>
          </p:txBody>
        </p:sp>
        <p:sp>
          <p:nvSpPr>
            <p:cNvPr id="29723" name="TextBox 26"/>
            <p:cNvSpPr txBox="1">
              <a:spLocks noChangeArrowheads="1"/>
            </p:cNvSpPr>
            <p:nvPr/>
          </p:nvSpPr>
          <p:spPr bwMode="auto">
            <a:xfrm>
              <a:off x="7400924" y="4562475"/>
              <a:ext cx="904876" cy="276999"/>
            </a:xfrm>
            <a:prstGeom prst="rect">
              <a:avLst/>
            </a:prstGeom>
            <a:noFill/>
            <a:ln w="9525">
              <a:noFill/>
              <a:miter lim="800000"/>
              <a:headEnd/>
              <a:tailEnd/>
            </a:ln>
          </p:spPr>
          <p:txBody>
            <a:bodyPr>
              <a:spAutoFit/>
            </a:bodyPr>
            <a:lstStyle/>
            <a:p>
              <a:r>
                <a:rPr lang="en-US" sz="1200" b="1">
                  <a:solidFill>
                    <a:srgbClr val="002060"/>
                  </a:solidFill>
                </a:rPr>
                <a:t>Hungary</a:t>
              </a:r>
              <a:endParaRPr lang="ru-RU" sz="1200" b="1">
                <a:solidFill>
                  <a:srgbClr val="002060"/>
                </a:solidFill>
              </a:endParaRPr>
            </a:p>
          </p:txBody>
        </p:sp>
        <p:sp>
          <p:nvSpPr>
            <p:cNvPr id="29724" name="TextBox 33"/>
            <p:cNvSpPr txBox="1">
              <a:spLocks noChangeArrowheads="1"/>
            </p:cNvSpPr>
            <p:nvPr/>
          </p:nvSpPr>
          <p:spPr bwMode="auto">
            <a:xfrm>
              <a:off x="7200899" y="3514725"/>
              <a:ext cx="800101" cy="276999"/>
            </a:xfrm>
            <a:prstGeom prst="rect">
              <a:avLst/>
            </a:prstGeom>
            <a:noFill/>
            <a:ln w="9525">
              <a:noFill/>
              <a:miter lim="800000"/>
              <a:headEnd/>
              <a:tailEnd/>
            </a:ln>
          </p:spPr>
          <p:txBody>
            <a:bodyPr>
              <a:spAutoFit/>
            </a:bodyPr>
            <a:lstStyle/>
            <a:p>
              <a:r>
                <a:rPr lang="en-US" sz="1200" b="1">
                  <a:solidFill>
                    <a:srgbClr val="002060"/>
                  </a:solidFill>
                </a:rPr>
                <a:t>Japan</a:t>
              </a:r>
              <a:endParaRPr lang="ru-RU" sz="1200" b="1">
                <a:solidFill>
                  <a:srgbClr val="002060"/>
                </a:solidFill>
              </a:endParaRPr>
            </a:p>
          </p:txBody>
        </p:sp>
      </p:grpSp>
      <p:sp>
        <p:nvSpPr>
          <p:cNvPr id="29704" name="Прямоугольник 7"/>
          <p:cNvSpPr>
            <a:spLocks noChangeArrowheads="1"/>
          </p:cNvSpPr>
          <p:nvPr/>
        </p:nvSpPr>
        <p:spPr bwMode="auto">
          <a:xfrm>
            <a:off x="3733800" y="2067632"/>
            <a:ext cx="4953000" cy="708025"/>
          </a:xfrm>
          <a:prstGeom prst="rect">
            <a:avLst/>
          </a:prstGeom>
          <a:noFill/>
          <a:ln w="9525">
            <a:noFill/>
            <a:miter lim="800000"/>
            <a:headEnd/>
            <a:tailEnd/>
          </a:ln>
        </p:spPr>
        <p:txBody>
          <a:bodyPr>
            <a:spAutoFit/>
          </a:bodyPr>
          <a:lstStyle/>
          <a:p>
            <a: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000" i="1" dirty="0">
                <a:solidFill>
                  <a:srgbClr val="002060"/>
                </a:solidFill>
              </a:rPr>
              <a:t>Indicates</a:t>
            </a:r>
            <a:r>
              <a:rPr lang="ru-RU" sz="2000" i="1" dirty="0">
                <a:solidFill>
                  <a:srgbClr val="002060"/>
                </a:solidFill>
              </a:rPr>
              <a:t> </a:t>
            </a:r>
            <a:r>
              <a:rPr lang="en-US" sz="2000" i="1" dirty="0">
                <a:solidFill>
                  <a:srgbClr val="002060"/>
                </a:solidFill>
              </a:rPr>
              <a:t>wide international interest </a:t>
            </a:r>
          </a:p>
          <a:p>
            <a:pPr marL="338138" indent="-338138" algn="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000" i="1" dirty="0">
                <a:solidFill>
                  <a:srgbClr val="002060"/>
                </a:solidFill>
              </a:rPr>
              <a:t> to the physics at MPD &amp; BM@N</a:t>
            </a:r>
          </a:p>
        </p:txBody>
      </p:sp>
      <p:pic>
        <p:nvPicPr>
          <p:cNvPr id="29705" name="Picture 2"/>
          <p:cNvPicPr>
            <a:picLocks noChangeAspect="1" noChangeArrowheads="1"/>
          </p:cNvPicPr>
          <p:nvPr/>
        </p:nvPicPr>
        <p:blipFill>
          <a:blip r:embed="rId4"/>
          <a:srcRect/>
          <a:stretch>
            <a:fillRect/>
          </a:stretch>
        </p:blipFill>
        <p:spPr bwMode="auto">
          <a:xfrm>
            <a:off x="88900" y="665024"/>
            <a:ext cx="3644900" cy="2375040"/>
          </a:xfrm>
          <a:prstGeom prst="rect">
            <a:avLst/>
          </a:prstGeom>
          <a:noFill/>
          <a:ln w="9525">
            <a:solidFill>
              <a:srgbClr val="000000"/>
            </a:solidFill>
            <a:round/>
            <a:headEnd/>
            <a:tailEnd/>
          </a:ln>
        </p:spPr>
      </p:pic>
    </p:spTree>
    <p:extLst>
      <p:ext uri="{BB962C8B-B14F-4D97-AF65-F5344CB8AC3E}">
        <p14:creationId xmlns:p14="http://schemas.microsoft.com/office/powerpoint/2010/main" val="12049717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220" y="2294903"/>
            <a:ext cx="5183983" cy="1569660"/>
          </a:xfrm>
          <a:prstGeom prst="rect">
            <a:avLst/>
          </a:prstGeom>
          <a:noFill/>
        </p:spPr>
        <p:txBody>
          <a:bodyPr wrap="none" rtlCol="0">
            <a:spAutoFit/>
          </a:bodyPr>
          <a:lstStyle/>
          <a:p>
            <a:pPr algn="ctr"/>
            <a:r>
              <a:rPr lang="en-US" sz="3200" b="1" dirty="0" smtClean="0">
                <a:solidFill>
                  <a:srgbClr val="002060"/>
                </a:solidFill>
                <a:latin typeface="Arial Black" panose="020B0A04020102020204" pitchFamily="34" charset="0"/>
              </a:rPr>
              <a:t>Accelerator facility </a:t>
            </a:r>
          </a:p>
          <a:p>
            <a:pPr algn="ctr"/>
            <a:r>
              <a:rPr lang="en-US" sz="3200" b="1" dirty="0">
                <a:solidFill>
                  <a:srgbClr val="002060"/>
                </a:solidFill>
                <a:latin typeface="Arial Black" panose="020B0A04020102020204" pitchFamily="34" charset="0"/>
              </a:rPr>
              <a:t>&amp;</a:t>
            </a:r>
            <a:r>
              <a:rPr lang="en-US" sz="3200" b="1" dirty="0" smtClean="0">
                <a:solidFill>
                  <a:srgbClr val="002060"/>
                </a:solidFill>
                <a:latin typeface="Arial Black" panose="020B0A04020102020204" pitchFamily="34" charset="0"/>
              </a:rPr>
              <a:t> </a:t>
            </a:r>
          </a:p>
          <a:p>
            <a:pPr algn="ctr"/>
            <a:r>
              <a:rPr lang="en-US" sz="3200" b="1" dirty="0" smtClean="0">
                <a:solidFill>
                  <a:srgbClr val="002060"/>
                </a:solidFill>
                <a:latin typeface="Arial Black" panose="020B0A04020102020204" pitchFamily="34" charset="0"/>
              </a:rPr>
              <a:t>experimental complex</a:t>
            </a:r>
            <a:endParaRPr lang="ru-RU" sz="3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127842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xfrm>
            <a:off x="7772400" y="6334125"/>
            <a:ext cx="914400" cy="476250"/>
          </a:xfrm>
          <a:noFill/>
        </p:spPr>
        <p:txBody>
          <a:bodyPr anchor="b"/>
          <a:lstStyle/>
          <a:p>
            <a:fld id="{C8F5845B-2397-4F9F-944C-6526F029F94B}" type="slidenum">
              <a:rPr lang="ru-RU"/>
              <a:pPr/>
              <a:t>17</a:t>
            </a:fld>
            <a:endParaRPr lang="ru-RU" dirty="0"/>
          </a:p>
        </p:txBody>
      </p:sp>
      <p:pic>
        <p:nvPicPr>
          <p:cNvPr id="22532" name="Picture 7" descr="2_"/>
          <p:cNvPicPr>
            <a:picLocks noChangeAspect="1" noChangeArrowheads="1"/>
          </p:cNvPicPr>
          <p:nvPr/>
        </p:nvPicPr>
        <p:blipFill>
          <a:blip r:embed="rId3"/>
          <a:srcRect/>
          <a:stretch>
            <a:fillRect/>
          </a:stretch>
        </p:blipFill>
        <p:spPr bwMode="auto">
          <a:xfrm>
            <a:off x="0" y="1227138"/>
            <a:ext cx="9144000" cy="5257800"/>
          </a:xfrm>
          <a:prstGeom prst="rect">
            <a:avLst/>
          </a:prstGeom>
          <a:noFill/>
          <a:ln w="9525">
            <a:noFill/>
            <a:miter lim="800000"/>
            <a:headEnd/>
            <a:tailEnd/>
          </a:ln>
        </p:spPr>
      </p:pic>
      <p:sp>
        <p:nvSpPr>
          <p:cNvPr id="22533" name="TextBox 7"/>
          <p:cNvSpPr txBox="1">
            <a:spLocks noChangeArrowheads="1"/>
          </p:cNvSpPr>
          <p:nvPr/>
        </p:nvSpPr>
        <p:spPr bwMode="auto">
          <a:xfrm>
            <a:off x="0" y="69850"/>
            <a:ext cx="8775700" cy="461963"/>
          </a:xfrm>
          <a:prstGeom prst="rect">
            <a:avLst/>
          </a:prstGeom>
          <a:noFill/>
          <a:ln w="9525">
            <a:noFill/>
            <a:miter lim="800000"/>
            <a:headEnd/>
            <a:tailEnd/>
          </a:ln>
        </p:spPr>
        <p:txBody>
          <a:bodyPr>
            <a:spAutoFit/>
          </a:bodyPr>
          <a:lstStyle/>
          <a:p>
            <a:pPr algn="ctr"/>
            <a:r>
              <a:rPr lang="en-US" sz="2400" b="1">
                <a:solidFill>
                  <a:srgbClr val="161645"/>
                </a:solidFill>
              </a:rPr>
              <a:t>Complex</a:t>
            </a:r>
            <a:r>
              <a:rPr lang="ru-RU" sz="2400" b="1">
                <a:solidFill>
                  <a:srgbClr val="161645"/>
                </a:solidFill>
              </a:rPr>
              <a:t>  </a:t>
            </a:r>
            <a:r>
              <a:rPr lang="en-US" sz="2400" b="1">
                <a:solidFill>
                  <a:srgbClr val="FF0000"/>
                </a:solidFill>
              </a:rPr>
              <a:t>NICA</a:t>
            </a:r>
            <a:r>
              <a:rPr lang="ru-RU" sz="2400" b="1">
                <a:solidFill>
                  <a:srgbClr val="FF0000"/>
                </a:solidFill>
              </a:rPr>
              <a:t> </a:t>
            </a:r>
            <a:r>
              <a:rPr lang="ru-RU" sz="2400" b="1">
                <a:solidFill>
                  <a:srgbClr val="161645"/>
                </a:solidFill>
              </a:rPr>
              <a:t> </a:t>
            </a:r>
            <a:endParaRPr lang="en-US" sz="2400" b="1">
              <a:solidFill>
                <a:srgbClr val="FF0000"/>
              </a:solidFill>
            </a:endParaRPr>
          </a:p>
        </p:txBody>
      </p:sp>
      <p:grpSp>
        <p:nvGrpSpPr>
          <p:cNvPr id="22534" name="Group 30"/>
          <p:cNvGrpSpPr>
            <a:grpSpLocks/>
          </p:cNvGrpSpPr>
          <p:nvPr/>
        </p:nvGrpSpPr>
        <p:grpSpPr bwMode="auto">
          <a:xfrm>
            <a:off x="0" y="1646238"/>
            <a:ext cx="5080000" cy="3297237"/>
            <a:chOff x="0" y="1493839"/>
            <a:chExt cx="5080000" cy="3297498"/>
          </a:xfrm>
        </p:grpSpPr>
        <p:sp>
          <p:nvSpPr>
            <p:cNvPr id="22559" name="Text Box 14"/>
            <p:cNvSpPr txBox="1">
              <a:spLocks noChangeArrowheads="1"/>
            </p:cNvSpPr>
            <p:nvPr/>
          </p:nvSpPr>
          <p:spPr bwMode="auto">
            <a:xfrm rot="-1726498">
              <a:off x="3038475" y="1497697"/>
              <a:ext cx="2041525" cy="646331"/>
            </a:xfrm>
            <a:prstGeom prst="rect">
              <a:avLst/>
            </a:prstGeom>
            <a:noFill/>
            <a:ln w="9525">
              <a:noFill/>
              <a:miter lim="800000"/>
              <a:headEnd/>
              <a:tailEnd/>
            </a:ln>
          </p:spPr>
          <p:txBody>
            <a:bodyPr tIns="0" bIns="0">
              <a:spAutoFit/>
            </a:bodyPr>
            <a:lstStyle/>
            <a:p>
              <a:r>
                <a:rPr lang="en-US" sz="1400" b="1">
                  <a:solidFill>
                    <a:srgbClr val="333399"/>
                  </a:solidFill>
                  <a:cs typeface="Arial" pitchFamily="34" charset="0"/>
                </a:rPr>
                <a:t>Experiments</a:t>
              </a:r>
            </a:p>
            <a:p>
              <a:r>
                <a:rPr lang="en-US" sz="1400" b="1">
                  <a:solidFill>
                    <a:srgbClr val="333399"/>
                  </a:solidFill>
                  <a:cs typeface="Arial" pitchFamily="34" charset="0"/>
                </a:rPr>
                <a:t>with fixed targets </a:t>
              </a:r>
              <a:r>
                <a:rPr lang="ru-RU" sz="1400" b="1">
                  <a:solidFill>
                    <a:srgbClr val="333399"/>
                  </a:solidFill>
                  <a:cs typeface="Arial" pitchFamily="34" charset="0"/>
                </a:rPr>
                <a:t>  </a:t>
              </a:r>
              <a:endParaRPr lang="en-US" sz="1400" b="1">
                <a:solidFill>
                  <a:srgbClr val="333399"/>
                </a:solidFill>
                <a:cs typeface="Arial" pitchFamily="34" charset="0"/>
              </a:endParaRPr>
            </a:p>
            <a:p>
              <a:r>
                <a:rPr lang="en-US" sz="1400" b="1">
                  <a:solidFill>
                    <a:srgbClr val="333399"/>
                  </a:solidFill>
                  <a:cs typeface="Arial" pitchFamily="34" charset="0"/>
                </a:rPr>
                <a:t>    bld. 205</a:t>
              </a:r>
            </a:p>
          </p:txBody>
        </p:sp>
        <p:sp>
          <p:nvSpPr>
            <p:cNvPr id="22560" name="Text Box 26"/>
            <p:cNvSpPr txBox="1">
              <a:spLocks noChangeArrowheads="1"/>
            </p:cNvSpPr>
            <p:nvPr/>
          </p:nvSpPr>
          <p:spPr bwMode="auto">
            <a:xfrm>
              <a:off x="0" y="4144963"/>
              <a:ext cx="1689100" cy="646374"/>
            </a:xfrm>
            <a:prstGeom prst="rect">
              <a:avLst/>
            </a:prstGeom>
            <a:solidFill>
              <a:srgbClr val="FFFFCC"/>
            </a:solidFill>
            <a:ln w="9525">
              <a:noFill/>
              <a:miter lim="800000"/>
              <a:headEnd/>
              <a:tailEnd/>
            </a:ln>
          </p:spPr>
          <p:txBody>
            <a:bodyPr>
              <a:spAutoFit/>
            </a:bodyPr>
            <a:lstStyle/>
            <a:p>
              <a:pPr algn="ctr">
                <a:spcBef>
                  <a:spcPct val="50000"/>
                </a:spcBef>
              </a:pPr>
              <a:r>
                <a:rPr lang="en-US" b="1">
                  <a:solidFill>
                    <a:srgbClr val="0000FF"/>
                  </a:solidFill>
                  <a:cs typeface="Arial" pitchFamily="34" charset="0"/>
                </a:rPr>
                <a:t>NUCLOTRON 0</a:t>
              </a:r>
              <a:r>
                <a:rPr lang="ru-RU" b="1">
                  <a:solidFill>
                    <a:srgbClr val="0000FF"/>
                  </a:solidFill>
                  <a:cs typeface="Arial" pitchFamily="34" charset="0"/>
                </a:rPr>
                <a:t>.</a:t>
              </a:r>
              <a:r>
                <a:rPr lang="en-US" b="1">
                  <a:solidFill>
                    <a:srgbClr val="0000FF"/>
                  </a:solidFill>
                  <a:cs typeface="Arial" pitchFamily="34" charset="0"/>
                </a:rPr>
                <a:t>6-4</a:t>
              </a:r>
              <a:r>
                <a:rPr lang="ru-RU" b="1">
                  <a:solidFill>
                    <a:srgbClr val="0000FF"/>
                  </a:solidFill>
                  <a:cs typeface="Arial" pitchFamily="34" charset="0"/>
                </a:rPr>
                <a:t>.</a:t>
              </a:r>
              <a:r>
                <a:rPr lang="en-US" b="1">
                  <a:solidFill>
                    <a:srgbClr val="0000FF"/>
                  </a:solidFill>
                  <a:cs typeface="Arial" pitchFamily="34" charset="0"/>
                </a:rPr>
                <a:t>5 GeV/u</a:t>
              </a:r>
              <a:endParaRPr lang="ru-RU" b="1">
                <a:cs typeface="Arial" pitchFamily="34" charset="0"/>
              </a:endParaRPr>
            </a:p>
          </p:txBody>
        </p:sp>
        <p:sp>
          <p:nvSpPr>
            <p:cNvPr id="22561" name="AutoShape 27"/>
            <p:cNvSpPr>
              <a:spLocks noChangeArrowheads="1"/>
            </p:cNvSpPr>
            <p:nvPr/>
          </p:nvSpPr>
          <p:spPr bwMode="auto">
            <a:xfrm rot="8387531" flipH="1" flipV="1">
              <a:off x="376238" y="3697288"/>
              <a:ext cx="1138237" cy="173037"/>
            </a:xfrm>
            <a:prstGeom prst="rightArrow">
              <a:avLst>
                <a:gd name="adj1" fmla="val 50000"/>
                <a:gd name="adj2" fmla="val 171820"/>
              </a:avLst>
            </a:prstGeom>
            <a:solidFill>
              <a:srgbClr val="DDDDDD"/>
            </a:solidFill>
            <a:ln w="28575">
              <a:solidFill>
                <a:srgbClr val="000066"/>
              </a:solidFill>
              <a:miter lim="800000"/>
              <a:headEnd/>
              <a:tailEnd/>
            </a:ln>
          </p:spPr>
          <p:txBody>
            <a:bodyPr wrap="none" anchor="ctr"/>
            <a:lstStyle/>
            <a:p>
              <a:endParaRPr lang="en-US" baseline="30000">
                <a:latin typeface="Bookman Old Style" pitchFamily="18" charset="0"/>
                <a:cs typeface="Arial" pitchFamily="34" charset="0"/>
              </a:endParaRPr>
            </a:p>
          </p:txBody>
        </p:sp>
        <p:sp>
          <p:nvSpPr>
            <p:cNvPr id="22562" name="Oval 27"/>
            <p:cNvSpPr>
              <a:spLocks noChangeArrowheads="1"/>
            </p:cNvSpPr>
            <p:nvPr/>
          </p:nvSpPr>
          <p:spPr bwMode="auto">
            <a:xfrm rot="-626842">
              <a:off x="650875" y="2270125"/>
              <a:ext cx="1900238" cy="1122363"/>
            </a:xfrm>
            <a:prstGeom prst="ellipse">
              <a:avLst/>
            </a:prstGeom>
            <a:noFill/>
            <a:ln w="38100">
              <a:solidFill>
                <a:srgbClr val="0000FF"/>
              </a:solidFill>
              <a:round/>
              <a:headEnd/>
              <a:tailEnd/>
            </a:ln>
          </p:spPr>
          <p:txBody>
            <a:bodyPr wrap="none" anchor="ctr"/>
            <a:lstStyle/>
            <a:p>
              <a:endParaRPr lang="en-US"/>
            </a:p>
          </p:txBody>
        </p:sp>
        <p:sp>
          <p:nvSpPr>
            <p:cNvPr id="22563" name="Text Box 23"/>
            <p:cNvSpPr txBox="1">
              <a:spLocks noChangeArrowheads="1"/>
            </p:cNvSpPr>
            <p:nvPr/>
          </p:nvSpPr>
          <p:spPr bwMode="auto">
            <a:xfrm>
              <a:off x="0" y="1493839"/>
              <a:ext cx="1346201" cy="430887"/>
            </a:xfrm>
            <a:prstGeom prst="rect">
              <a:avLst/>
            </a:prstGeom>
            <a:solidFill>
              <a:srgbClr val="FFFFCC"/>
            </a:solidFill>
            <a:ln w="9525">
              <a:noFill/>
              <a:miter lim="800000"/>
              <a:headEnd/>
              <a:tailEnd/>
            </a:ln>
          </p:spPr>
          <p:txBody>
            <a:bodyPr lIns="0" tIns="0" rIns="0" bIns="0">
              <a:spAutoFit/>
            </a:bodyPr>
            <a:lstStyle/>
            <a:p>
              <a:pPr algn="ctr"/>
              <a:r>
                <a:rPr lang="en-US" sz="1400" b="1" dirty="0">
                  <a:solidFill>
                    <a:srgbClr val="000066"/>
                  </a:solidFill>
                  <a:cs typeface="Arial" pitchFamily="34" charset="0"/>
                </a:rPr>
                <a:t>I</a:t>
              </a:r>
              <a:r>
                <a:rPr lang="en-US" sz="1400" b="1" dirty="0" smtClean="0">
                  <a:solidFill>
                    <a:srgbClr val="000066"/>
                  </a:solidFill>
                  <a:cs typeface="Arial" pitchFamily="34" charset="0"/>
                </a:rPr>
                <a:t>S </a:t>
              </a:r>
              <a:r>
                <a:rPr lang="en-US" sz="1400" b="1" dirty="0">
                  <a:solidFill>
                    <a:srgbClr val="000066"/>
                  </a:solidFill>
                  <a:cs typeface="Arial" pitchFamily="34" charset="0"/>
                </a:rPr>
                <a:t>and</a:t>
              </a:r>
              <a:endParaRPr lang="ru-RU" sz="1400" b="1" dirty="0">
                <a:solidFill>
                  <a:srgbClr val="000066"/>
                </a:solidFill>
                <a:cs typeface="Arial" pitchFamily="34" charset="0"/>
              </a:endParaRPr>
            </a:p>
            <a:p>
              <a:pPr algn="ctr"/>
              <a:r>
                <a:rPr lang="en-US" sz="1400" b="1" dirty="0">
                  <a:solidFill>
                    <a:srgbClr val="000066"/>
                  </a:solidFill>
                  <a:cs typeface="Arial" pitchFamily="34" charset="0"/>
                </a:rPr>
                <a:t> LU-20 (5MeV/u)</a:t>
              </a:r>
              <a:endParaRPr lang="ru-RU" sz="1400" b="1" dirty="0">
                <a:solidFill>
                  <a:srgbClr val="000066"/>
                </a:solidFill>
                <a:cs typeface="Arial" pitchFamily="34" charset="0"/>
              </a:endParaRPr>
            </a:p>
          </p:txBody>
        </p:sp>
        <p:sp>
          <p:nvSpPr>
            <p:cNvPr id="29" name="Pentagon 28"/>
            <p:cNvSpPr/>
            <p:nvPr/>
          </p:nvSpPr>
          <p:spPr>
            <a:xfrm>
              <a:off x="711200" y="2171700"/>
              <a:ext cx="419100" cy="101600"/>
            </a:xfrm>
            <a:prstGeom prst="homePlate">
              <a:avLst/>
            </a:prstGeom>
            <a:solidFill>
              <a:srgbClr val="000090"/>
            </a:solidFill>
            <a:ln>
              <a:solidFill>
                <a:srgbClr val="000090"/>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AutoShape 24"/>
            <p:cNvSpPr>
              <a:spLocks noChangeArrowheads="1"/>
            </p:cNvSpPr>
            <p:nvPr/>
          </p:nvSpPr>
          <p:spPr bwMode="auto">
            <a:xfrm rot="16865999" flipH="1" flipV="1">
              <a:off x="206332" y="1982574"/>
              <a:ext cx="554405" cy="70512"/>
            </a:xfrm>
            <a:prstGeom prst="rightArrow">
              <a:avLst>
                <a:gd name="adj1" fmla="val 50000"/>
                <a:gd name="adj2" fmla="val 201156"/>
              </a:avLst>
            </a:prstGeom>
            <a:solidFill>
              <a:srgbClr val="DDDDDD"/>
            </a:solidFill>
            <a:ln w="9525">
              <a:solidFill>
                <a:srgbClr val="000090"/>
              </a:solidFill>
              <a:miter lim="800000"/>
              <a:headEnd/>
              <a:tailEnd/>
            </a:ln>
            <a:scene3d>
              <a:camera prst="orthographicFront">
                <a:rot lat="0" lon="0" rev="5160000"/>
              </a:camera>
              <a:lightRig rig="threePt" dir="t"/>
            </a:scene3d>
          </p:spPr>
          <p:txBody>
            <a:bodyPr rot="10800000" vert="eaVert" wrap="none" anchor="ctr"/>
            <a:lstStyle/>
            <a:p>
              <a:pPr>
                <a:defRPr/>
              </a:pPr>
              <a:endParaRPr lang="en-US" baseline="30000">
                <a:latin typeface="Bookman Old Style" charset="0"/>
                <a:ea typeface="Arial" charset="0"/>
                <a:cs typeface="Arial" charset="0"/>
              </a:endParaRPr>
            </a:p>
          </p:txBody>
        </p:sp>
      </p:grpSp>
      <p:cxnSp>
        <p:nvCxnSpPr>
          <p:cNvPr id="22535" name="Straight Arrow Connector 35"/>
          <p:cNvCxnSpPr>
            <a:cxnSpLocks noChangeShapeType="1"/>
          </p:cNvCxnSpPr>
          <p:nvPr/>
        </p:nvCxnSpPr>
        <p:spPr bwMode="auto">
          <a:xfrm flipV="1">
            <a:off x="2476500" y="2590800"/>
            <a:ext cx="876300" cy="520700"/>
          </a:xfrm>
          <a:prstGeom prst="straightConnector1">
            <a:avLst/>
          </a:prstGeom>
          <a:noFill/>
          <a:ln w="38100">
            <a:solidFill>
              <a:srgbClr val="000090"/>
            </a:solidFill>
            <a:round/>
            <a:headEnd/>
            <a:tailEnd type="arrow" w="med" len="med"/>
          </a:ln>
          <a:effectLst>
            <a:outerShdw dist="20000" dir="5400000" rotWithShape="0">
              <a:srgbClr val="808080">
                <a:alpha val="37999"/>
              </a:srgbClr>
            </a:outerShdw>
          </a:effectLst>
        </p:spPr>
      </p:cxnSp>
      <p:sp>
        <p:nvSpPr>
          <p:cNvPr id="22536" name="TextBox 39"/>
          <p:cNvSpPr txBox="1">
            <a:spLocks noChangeArrowheads="1"/>
          </p:cNvSpPr>
          <p:nvPr/>
        </p:nvSpPr>
        <p:spPr bwMode="auto">
          <a:xfrm>
            <a:off x="5322888" y="1270000"/>
            <a:ext cx="2862262" cy="369888"/>
          </a:xfrm>
          <a:prstGeom prst="rect">
            <a:avLst/>
          </a:prstGeom>
          <a:noFill/>
          <a:ln w="9525">
            <a:noFill/>
            <a:miter lim="800000"/>
            <a:headEnd/>
            <a:tailEnd/>
          </a:ln>
        </p:spPr>
        <p:txBody>
          <a:bodyPr wrap="none">
            <a:spAutoFit/>
          </a:bodyPr>
          <a:lstStyle/>
          <a:p>
            <a:r>
              <a:rPr lang="en-US" i="1">
                <a:solidFill>
                  <a:schemeClr val="bg1"/>
                </a:solidFill>
              </a:rPr>
              <a:t>Accelertor complex LHEP</a:t>
            </a:r>
            <a:r>
              <a:rPr lang="ru-RU" i="1">
                <a:solidFill>
                  <a:schemeClr val="bg1"/>
                </a:solidFill>
              </a:rPr>
              <a:t> </a:t>
            </a:r>
            <a:endParaRPr lang="en-US" i="1">
              <a:solidFill>
                <a:schemeClr val="bg1"/>
              </a:solidFill>
            </a:endParaRPr>
          </a:p>
        </p:txBody>
      </p:sp>
      <p:sp>
        <p:nvSpPr>
          <p:cNvPr id="22537" name="TextBox 40"/>
          <p:cNvSpPr txBox="1">
            <a:spLocks noChangeArrowheads="1"/>
          </p:cNvSpPr>
          <p:nvPr/>
        </p:nvSpPr>
        <p:spPr bwMode="auto">
          <a:xfrm>
            <a:off x="7874000" y="1562100"/>
            <a:ext cx="1057275" cy="369888"/>
          </a:xfrm>
          <a:prstGeom prst="rect">
            <a:avLst/>
          </a:prstGeom>
          <a:noFill/>
          <a:ln w="9525">
            <a:noFill/>
            <a:miter lim="800000"/>
            <a:headEnd/>
            <a:tailEnd/>
          </a:ln>
        </p:spPr>
        <p:txBody>
          <a:bodyPr wrap="none">
            <a:spAutoFit/>
          </a:bodyPr>
          <a:lstStyle/>
          <a:p>
            <a:r>
              <a:rPr lang="en-US" b="1">
                <a:solidFill>
                  <a:srgbClr val="000090"/>
                </a:solidFill>
              </a:rPr>
              <a:t>existing </a:t>
            </a:r>
          </a:p>
        </p:txBody>
      </p:sp>
      <p:sp>
        <p:nvSpPr>
          <p:cNvPr id="22538" name="TextBox 41"/>
          <p:cNvSpPr txBox="1">
            <a:spLocks noChangeArrowheads="1"/>
          </p:cNvSpPr>
          <p:nvPr/>
        </p:nvSpPr>
        <p:spPr bwMode="auto">
          <a:xfrm>
            <a:off x="7480300" y="1841500"/>
            <a:ext cx="1724025" cy="369888"/>
          </a:xfrm>
          <a:prstGeom prst="rect">
            <a:avLst/>
          </a:prstGeom>
          <a:noFill/>
          <a:ln w="9525">
            <a:noFill/>
            <a:miter lim="800000"/>
            <a:headEnd/>
            <a:tailEnd/>
          </a:ln>
        </p:spPr>
        <p:txBody>
          <a:bodyPr wrap="none">
            <a:spAutoFit/>
          </a:bodyPr>
          <a:lstStyle/>
          <a:p>
            <a:r>
              <a:rPr lang="en-US" b="1">
                <a:solidFill>
                  <a:srgbClr val="FF0000"/>
                </a:solidFill>
              </a:rPr>
              <a:t>In preparation</a:t>
            </a:r>
          </a:p>
        </p:txBody>
      </p:sp>
      <p:sp>
        <p:nvSpPr>
          <p:cNvPr id="38" name="Rectangle 37"/>
          <p:cNvSpPr>
            <a:spLocks noChangeArrowheads="1"/>
          </p:cNvSpPr>
          <p:nvPr/>
        </p:nvSpPr>
        <p:spPr bwMode="auto">
          <a:xfrm rot="-4080000">
            <a:off x="5845175" y="4113213"/>
            <a:ext cx="434975" cy="1098550"/>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39" name="Rectangle 38"/>
          <p:cNvSpPr>
            <a:spLocks noChangeArrowheads="1"/>
          </p:cNvSpPr>
          <p:nvPr/>
        </p:nvSpPr>
        <p:spPr bwMode="auto">
          <a:xfrm rot="-4260000">
            <a:off x="6773069" y="2812256"/>
            <a:ext cx="314325" cy="1058863"/>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nvGrpSpPr>
          <p:cNvPr id="4" name="Group 36"/>
          <p:cNvGrpSpPr>
            <a:grpSpLocks/>
          </p:cNvGrpSpPr>
          <p:nvPr/>
        </p:nvGrpSpPr>
        <p:grpSpPr bwMode="auto">
          <a:xfrm>
            <a:off x="92075" y="542925"/>
            <a:ext cx="9221050" cy="5749953"/>
            <a:chOff x="92075" y="542925"/>
            <a:chExt cx="9220457" cy="5749953"/>
          </a:xfrm>
        </p:grpSpPr>
        <p:sp>
          <p:nvSpPr>
            <p:cNvPr id="23" name="Rectangle 22"/>
            <p:cNvSpPr/>
            <p:nvPr/>
          </p:nvSpPr>
          <p:spPr>
            <a:xfrm>
              <a:off x="92075" y="542925"/>
              <a:ext cx="9220457" cy="707886"/>
            </a:xfrm>
            <a:prstGeom prst="rect">
              <a:avLst/>
            </a:prstGeom>
            <a:solidFill>
              <a:srgbClr val="CCCCFF"/>
            </a:solidFill>
            <a:ln w="38100" cap="flat" cmpd="sng" algn="ctr">
              <a:solidFill>
                <a:srgbClr val="FF0000"/>
              </a:solidFill>
              <a:prstDash val="solid"/>
              <a:round/>
              <a:headEnd type="none" w="med" len="med"/>
              <a:tailEnd type="none" w="med" len="med"/>
            </a:ln>
          </p:spPr>
          <p:txBody>
            <a:bodyPr wrap="none">
              <a:spAutoFit/>
            </a:bodyPr>
            <a:lstStyle/>
            <a:p>
              <a:pPr>
                <a:defRPr/>
              </a:pPr>
              <a:r>
                <a:rPr lang="en-US" sz="2000" b="1" dirty="0">
                  <a:solidFill>
                    <a:srgbClr val="000090"/>
                  </a:solidFill>
                  <a:latin typeface="Arial" charset="0"/>
                  <a:ea typeface="ＭＳ Ｐゴシック" charset="0"/>
                  <a:cs typeface="ＭＳ Ｐゴシック" charset="0"/>
                  <a:sym typeface="SymbolPS" charset="0"/>
                </a:rPr>
                <a:t>Collider basic parameters:</a:t>
              </a:r>
            </a:p>
            <a:p>
              <a:pPr>
                <a:defRPr/>
              </a:pPr>
              <a:r>
                <a:rPr lang="en-US" sz="2000" b="1" dirty="0">
                  <a:solidFill>
                    <a:srgbClr val="161645"/>
                  </a:solidFill>
                  <a:effectLst>
                    <a:outerShdw blurRad="38100" dist="38100" dir="2700000" algn="tl">
                      <a:srgbClr val="000000"/>
                    </a:outerShdw>
                  </a:effectLst>
                  <a:latin typeface="Arial" charset="0"/>
                  <a:ea typeface="ＭＳ Ｐゴシック" charset="0"/>
                  <a:cs typeface="ＭＳ Ｐゴシック" charset="0"/>
                  <a:sym typeface="SymbolPS" charset="0"/>
                </a:rPr>
                <a:t>√</a:t>
              </a:r>
              <a:r>
                <a:rPr lang="en-US" sz="2000" b="1" dirty="0" err="1">
                  <a:solidFill>
                    <a:srgbClr val="161645"/>
                  </a:solidFill>
                  <a:latin typeface="Arial" charset="0"/>
                  <a:ea typeface="ＭＳ Ｐゴシック" charset="0"/>
                  <a:cs typeface="ＭＳ Ｐゴシック" charset="0"/>
                  <a:sym typeface="SymbolPS" charset="0"/>
                </a:rPr>
                <a:t>s</a:t>
              </a:r>
              <a:r>
                <a:rPr lang="en-US" sz="2000" b="1" baseline="-25000" dirty="0" err="1">
                  <a:solidFill>
                    <a:srgbClr val="161645"/>
                  </a:solidFill>
                  <a:latin typeface="Arial" charset="0"/>
                  <a:ea typeface="ＭＳ Ｐゴシック" charset="0"/>
                  <a:cs typeface="ＭＳ Ｐゴシック" charset="0"/>
                  <a:sym typeface="SymbolPS" charset="0"/>
                </a:rPr>
                <a:t>NN</a:t>
              </a:r>
              <a:r>
                <a:rPr lang="en-US" sz="2000" b="1" dirty="0">
                  <a:solidFill>
                    <a:srgbClr val="161645"/>
                  </a:solidFill>
                  <a:latin typeface="Arial" charset="0"/>
                  <a:ea typeface="ＭＳ Ｐゴシック" charset="0"/>
                  <a:cs typeface="ＭＳ Ｐゴシック" charset="0"/>
                  <a:sym typeface="SymbolPS" charset="0"/>
                </a:rPr>
                <a:t> </a:t>
              </a:r>
              <a:r>
                <a:rPr lang="en-US" sz="2000" dirty="0">
                  <a:solidFill>
                    <a:srgbClr val="161645"/>
                  </a:solidFill>
                  <a:latin typeface="Arial" charset="0"/>
                  <a:ea typeface="ＭＳ Ｐゴシック" charset="0"/>
                  <a:cs typeface="ＭＳ Ｐゴシック" charset="0"/>
                  <a:sym typeface="SymbolPS" charset="0"/>
                </a:rPr>
                <a:t>= </a:t>
              </a:r>
              <a:r>
                <a:rPr lang="en-US" sz="2000" b="1" dirty="0">
                  <a:solidFill>
                    <a:srgbClr val="0000FF"/>
                  </a:solidFill>
                  <a:latin typeface="Arial" charset="0"/>
                  <a:ea typeface="ＭＳ Ｐゴシック" charset="0"/>
                  <a:cs typeface="ＭＳ Ｐゴシック" charset="0"/>
                </a:rPr>
                <a:t>4-11 </a:t>
              </a:r>
              <a:r>
                <a:rPr lang="en-US" sz="2000" dirty="0">
                  <a:solidFill>
                    <a:srgbClr val="161645"/>
                  </a:solidFill>
                  <a:latin typeface="Arial" charset="0"/>
                  <a:ea typeface="ＭＳ Ｐゴシック" charset="0"/>
                  <a:cs typeface="ＭＳ Ｐゴシック" charset="0"/>
                </a:rPr>
                <a:t>GeV</a:t>
              </a:r>
              <a:r>
                <a:rPr lang="ru-RU" sz="2000" dirty="0">
                  <a:solidFill>
                    <a:srgbClr val="161645"/>
                  </a:solidFill>
                  <a:latin typeface="Arial" charset="0"/>
                  <a:ea typeface="ＭＳ Ｐゴシック" charset="0"/>
                  <a:cs typeface="ＭＳ Ｐゴシック" charset="0"/>
                </a:rPr>
                <a:t>; </a:t>
              </a:r>
              <a:r>
                <a:rPr lang="en-US" sz="2000" b="1" i="1" dirty="0">
                  <a:solidFill>
                    <a:srgbClr val="161645"/>
                  </a:solidFill>
                  <a:latin typeface="Arial" charset="0"/>
                  <a:ea typeface="ＭＳ Ｐゴシック" charset="0"/>
                  <a:cs typeface="ＭＳ Ｐゴシック" charset="0"/>
                </a:rPr>
                <a:t>beams</a:t>
              </a:r>
              <a:r>
                <a:rPr lang="ru-RU" sz="2000" i="1" dirty="0">
                  <a:solidFill>
                    <a:srgbClr val="161645"/>
                  </a:solidFill>
                  <a:latin typeface="Arial" charset="0"/>
                  <a:ea typeface="ＭＳ Ｐゴシック" charset="0"/>
                  <a:cs typeface="ＭＳ Ｐゴシック" charset="0"/>
                </a:rPr>
                <a:t>: </a:t>
              </a:r>
              <a:r>
                <a:rPr lang="en-US" sz="2000" i="1" dirty="0">
                  <a:solidFill>
                    <a:srgbClr val="000090"/>
                  </a:solidFill>
                  <a:latin typeface="Arial" charset="0"/>
                  <a:ea typeface="ＭＳ Ｐゴシック" charset="0"/>
                  <a:cs typeface="ＭＳ Ｐゴシック" charset="0"/>
                </a:rPr>
                <a:t>from</a:t>
              </a:r>
              <a:r>
                <a:rPr lang="en-US" sz="2000" dirty="0">
                  <a:solidFill>
                    <a:srgbClr val="0000FF"/>
                  </a:solidFill>
                  <a:latin typeface="Arial" charset="0"/>
                  <a:ea typeface="ＭＳ Ｐゴシック" charset="0"/>
                  <a:cs typeface="ＭＳ Ｐゴシック" charset="0"/>
                </a:rPr>
                <a:t> </a:t>
              </a:r>
              <a:r>
                <a:rPr lang="en-US" sz="2000" b="1" dirty="0">
                  <a:solidFill>
                    <a:srgbClr val="0000FF"/>
                  </a:solidFill>
                  <a:latin typeface="Arial" charset="0"/>
                  <a:ea typeface="ＭＳ Ｐゴシック" charset="0"/>
                  <a:cs typeface="ＭＳ Ｐゴシック" charset="0"/>
                </a:rPr>
                <a:t>p</a:t>
              </a:r>
              <a:r>
                <a:rPr lang="en-US" sz="2000" dirty="0">
                  <a:solidFill>
                    <a:srgbClr val="161645"/>
                  </a:solidFill>
                  <a:latin typeface="Arial" charset="0"/>
                  <a:ea typeface="ＭＳ Ｐゴシック" charset="0"/>
                  <a:cs typeface="ＭＳ Ｐゴシック" charset="0"/>
                </a:rPr>
                <a:t> to </a:t>
              </a:r>
              <a:r>
                <a:rPr lang="en-US" sz="2000" b="1" dirty="0">
                  <a:solidFill>
                    <a:srgbClr val="0000FF"/>
                  </a:solidFill>
                  <a:latin typeface="Arial" charset="0"/>
                  <a:ea typeface="ＭＳ Ｐゴシック" charset="0"/>
                  <a:cs typeface="ＭＳ Ｐゴシック" charset="0"/>
                </a:rPr>
                <a:t>Au</a:t>
              </a:r>
              <a:r>
                <a:rPr lang="ru-RU" sz="2000" dirty="0">
                  <a:solidFill>
                    <a:srgbClr val="161645"/>
                  </a:solidFill>
                  <a:latin typeface="Arial" charset="0"/>
                  <a:ea typeface="ＭＳ Ｐゴシック" charset="0"/>
                  <a:cs typeface="ＭＳ Ｐゴシック" charset="0"/>
                </a:rPr>
                <a:t>;</a:t>
              </a:r>
              <a:r>
                <a:rPr lang="ru-RU" sz="2000" b="1" dirty="0">
                  <a:solidFill>
                    <a:srgbClr val="161645"/>
                  </a:solidFill>
                  <a:latin typeface="Arial" charset="0"/>
                  <a:ea typeface="ＭＳ Ｐゴシック" charset="0"/>
                  <a:cs typeface="ＭＳ Ｐゴシック" charset="0"/>
                </a:rPr>
                <a:t> </a:t>
              </a:r>
              <a:r>
                <a:rPr lang="en-US" sz="2000" b="1" dirty="0">
                  <a:solidFill>
                    <a:srgbClr val="161645"/>
                  </a:solidFill>
                  <a:latin typeface="Arial" charset="0"/>
                  <a:ea typeface="ＭＳ Ｐゴシック" charset="0"/>
                  <a:cs typeface="ＭＳ Ｐゴシック" charset="0"/>
                </a:rPr>
                <a:t> L</a:t>
              </a:r>
              <a:r>
                <a:rPr lang="en-US" sz="2000" dirty="0">
                  <a:solidFill>
                    <a:srgbClr val="161645"/>
                  </a:solidFill>
                  <a:latin typeface="Arial" charset="0"/>
                  <a:ea typeface="ＭＳ Ｐゴシック" charset="0"/>
                  <a:cs typeface="ＭＳ Ｐゴシック" charset="0"/>
                </a:rPr>
                <a:t>~</a:t>
              </a:r>
              <a:r>
                <a:rPr lang="en-US" sz="2000" b="1" dirty="0">
                  <a:solidFill>
                    <a:srgbClr val="0000FF"/>
                  </a:solidFill>
                  <a:latin typeface="Arial" charset="0"/>
                  <a:ea typeface="ＭＳ Ｐゴシック" charset="0"/>
                  <a:cs typeface="ＭＳ Ｐゴシック" charset="0"/>
                </a:rPr>
                <a:t>10</a:t>
              </a:r>
              <a:r>
                <a:rPr lang="en-US" sz="2000" b="1" baseline="30000" dirty="0">
                  <a:solidFill>
                    <a:srgbClr val="0000FF"/>
                  </a:solidFill>
                  <a:latin typeface="Arial" charset="0"/>
                  <a:ea typeface="ＭＳ Ｐゴシック" charset="0"/>
                  <a:cs typeface="ＭＳ Ｐゴシック" charset="0"/>
                </a:rPr>
                <a:t>27</a:t>
              </a:r>
              <a:r>
                <a:rPr lang="en-US" sz="2000" baseline="30000" dirty="0">
                  <a:solidFill>
                    <a:srgbClr val="161645"/>
                  </a:solidFill>
                  <a:latin typeface="Arial" charset="0"/>
                  <a:ea typeface="ＭＳ Ｐゴシック" charset="0"/>
                  <a:cs typeface="ＭＳ Ｐゴシック" charset="0"/>
                </a:rPr>
                <a:t> </a:t>
              </a:r>
              <a:r>
                <a:rPr lang="en-US" sz="2000" dirty="0">
                  <a:solidFill>
                    <a:srgbClr val="161645"/>
                  </a:solidFill>
                  <a:latin typeface="Arial" charset="0"/>
                  <a:ea typeface="ＭＳ Ｐゴシック" charset="0"/>
                  <a:cs typeface="ＭＳ Ｐゴシック" charset="0"/>
                </a:rPr>
                <a:t>cm</a:t>
              </a:r>
              <a:r>
                <a:rPr lang="en-US" sz="2000" baseline="30000" dirty="0">
                  <a:solidFill>
                    <a:srgbClr val="161645"/>
                  </a:solidFill>
                  <a:latin typeface="Arial" charset="0"/>
                  <a:ea typeface="ＭＳ Ｐゴシック" charset="0"/>
                  <a:cs typeface="ＭＳ Ｐゴシック" charset="0"/>
                </a:rPr>
                <a:t>-2 </a:t>
              </a:r>
              <a:r>
                <a:rPr lang="en-US" sz="2000" dirty="0">
                  <a:solidFill>
                    <a:srgbClr val="161645"/>
                  </a:solidFill>
                  <a:latin typeface="Arial" charset="0"/>
                  <a:ea typeface="ＭＳ Ｐゴシック" charset="0"/>
                  <a:cs typeface="ＭＳ Ｐゴシック" charset="0"/>
                </a:rPr>
                <a:t>c</a:t>
              </a:r>
              <a:r>
                <a:rPr lang="en-US" sz="2000" baseline="30000" dirty="0">
                  <a:solidFill>
                    <a:srgbClr val="161645"/>
                  </a:solidFill>
                  <a:latin typeface="Arial" charset="0"/>
                  <a:ea typeface="ＭＳ Ｐゴシック" charset="0"/>
                  <a:cs typeface="ＭＳ Ｐゴシック" charset="0"/>
                </a:rPr>
                <a:t>-1 </a:t>
              </a:r>
              <a:r>
                <a:rPr lang="en-US" sz="2000" dirty="0">
                  <a:solidFill>
                    <a:srgbClr val="161645"/>
                  </a:solidFill>
                  <a:latin typeface="Arial" charset="0"/>
                  <a:ea typeface="ＭＳ Ｐゴシック" charset="0"/>
                  <a:cs typeface="ＭＳ Ｐゴシック" charset="0"/>
                </a:rPr>
                <a:t>(Au), ~</a:t>
              </a:r>
              <a:r>
                <a:rPr lang="en-US" sz="2000" b="1" dirty="0">
                  <a:solidFill>
                    <a:srgbClr val="0000FF"/>
                  </a:solidFill>
                  <a:latin typeface="Arial" charset="0"/>
                  <a:ea typeface="ＭＳ Ｐゴシック" charset="0"/>
                  <a:cs typeface="ＭＳ Ｐゴシック" charset="0"/>
                </a:rPr>
                <a:t>10</a:t>
              </a:r>
              <a:r>
                <a:rPr lang="en-US" sz="2000" b="1" baseline="30000" dirty="0">
                  <a:solidFill>
                    <a:srgbClr val="0000FF"/>
                  </a:solidFill>
                  <a:latin typeface="Arial" charset="0"/>
                  <a:ea typeface="ＭＳ Ｐゴシック" charset="0"/>
                  <a:cs typeface="ＭＳ Ｐゴシック" charset="0"/>
                </a:rPr>
                <a:t>32</a:t>
              </a:r>
              <a:r>
                <a:rPr lang="en-US" sz="2000" baseline="30000" dirty="0">
                  <a:solidFill>
                    <a:srgbClr val="161645"/>
                  </a:solidFill>
                  <a:latin typeface="Arial" charset="0"/>
                  <a:ea typeface="ＭＳ Ｐゴシック" charset="0"/>
                  <a:cs typeface="ＭＳ Ｐゴシック" charset="0"/>
                </a:rPr>
                <a:t> </a:t>
              </a:r>
              <a:r>
                <a:rPr lang="en-US" sz="2000" dirty="0">
                  <a:solidFill>
                    <a:srgbClr val="161645"/>
                  </a:solidFill>
                  <a:latin typeface="Arial" charset="0"/>
                  <a:ea typeface="ＭＳ Ｐゴシック" charset="0"/>
                  <a:cs typeface="ＭＳ Ｐゴシック" charset="0"/>
                </a:rPr>
                <a:t>cm</a:t>
              </a:r>
              <a:r>
                <a:rPr lang="en-US" sz="2000" baseline="30000" dirty="0">
                  <a:solidFill>
                    <a:srgbClr val="161645"/>
                  </a:solidFill>
                  <a:latin typeface="Arial" charset="0"/>
                  <a:ea typeface="ＭＳ Ｐゴシック" charset="0"/>
                  <a:cs typeface="ＭＳ Ｐゴシック" charset="0"/>
                </a:rPr>
                <a:t>-2 </a:t>
              </a:r>
              <a:r>
                <a:rPr lang="en-US" sz="2000" dirty="0">
                  <a:solidFill>
                    <a:srgbClr val="161645"/>
                  </a:solidFill>
                  <a:latin typeface="Arial" charset="0"/>
                  <a:ea typeface="ＭＳ Ｐゴシック" charset="0"/>
                  <a:cs typeface="ＭＳ Ｐゴシック" charset="0"/>
                </a:rPr>
                <a:t>c</a:t>
              </a:r>
              <a:r>
                <a:rPr lang="en-US" sz="2000" baseline="30000" dirty="0">
                  <a:solidFill>
                    <a:srgbClr val="161645"/>
                  </a:solidFill>
                  <a:latin typeface="Arial" charset="0"/>
                  <a:ea typeface="ＭＳ Ｐゴシック" charset="0"/>
                  <a:cs typeface="ＭＳ Ｐゴシック" charset="0"/>
                </a:rPr>
                <a:t>-1 </a:t>
              </a:r>
              <a:r>
                <a:rPr lang="en-US" sz="2000" dirty="0">
                  <a:solidFill>
                    <a:srgbClr val="161645"/>
                  </a:solidFill>
                  <a:latin typeface="Arial" charset="0"/>
                  <a:ea typeface="ＭＳ Ｐゴシック" charset="0"/>
                  <a:cs typeface="ＭＳ Ｐゴシック" charset="0"/>
                </a:rPr>
                <a:t>(p)   </a:t>
              </a:r>
              <a:endParaRPr lang="en-US" sz="2000" dirty="0">
                <a:latin typeface="Arial" charset="0"/>
                <a:ea typeface="ＭＳ Ｐゴシック" charset="0"/>
                <a:cs typeface="ＭＳ Ｐゴシック" charset="0"/>
              </a:endParaRPr>
            </a:p>
          </p:txBody>
        </p:sp>
        <p:grpSp>
          <p:nvGrpSpPr>
            <p:cNvPr id="22543" name="Group 38"/>
            <p:cNvGrpSpPr>
              <a:grpSpLocks/>
            </p:cNvGrpSpPr>
            <p:nvPr/>
          </p:nvGrpSpPr>
          <p:grpSpPr bwMode="auto">
            <a:xfrm>
              <a:off x="773113" y="1328738"/>
              <a:ext cx="8158162" cy="4964140"/>
              <a:chOff x="773113" y="1176339"/>
              <a:chExt cx="8158162" cy="4964358"/>
            </a:xfrm>
          </p:grpSpPr>
          <p:grpSp>
            <p:nvGrpSpPr>
              <p:cNvPr id="22544" name="Group 33"/>
              <p:cNvGrpSpPr>
                <a:grpSpLocks/>
              </p:cNvGrpSpPr>
              <p:nvPr/>
            </p:nvGrpSpPr>
            <p:grpSpPr bwMode="auto">
              <a:xfrm>
                <a:off x="773113" y="1176339"/>
                <a:ext cx="8158162" cy="4964358"/>
                <a:chOff x="773113" y="1176339"/>
                <a:chExt cx="8158162" cy="4964358"/>
              </a:xfrm>
            </p:grpSpPr>
            <p:sp>
              <p:nvSpPr>
                <p:cNvPr id="22546" name="Text Box 9"/>
                <p:cNvSpPr txBox="1">
                  <a:spLocks noChangeArrowheads="1"/>
                </p:cNvSpPr>
                <p:nvPr/>
              </p:nvSpPr>
              <p:spPr bwMode="auto">
                <a:xfrm rot="1218566">
                  <a:off x="5311775" y="3592205"/>
                  <a:ext cx="2813050" cy="692527"/>
                </a:xfrm>
                <a:prstGeom prst="rect">
                  <a:avLst/>
                </a:prstGeom>
                <a:solidFill>
                  <a:srgbClr val="FFFFCC">
                    <a:alpha val="70195"/>
                  </a:srgbClr>
                </a:solidFill>
                <a:ln w="9525">
                  <a:noFill/>
                  <a:miter lim="800000"/>
                  <a:headEnd/>
                  <a:tailEnd/>
                </a:ln>
              </p:spPr>
              <p:txBody>
                <a:bodyPr>
                  <a:spAutoFit/>
                </a:bodyPr>
                <a:lstStyle/>
                <a:p>
                  <a:pPr algn="ctr">
                    <a:spcBef>
                      <a:spcPct val="50000"/>
                    </a:spcBef>
                  </a:pPr>
                  <a:r>
                    <a:rPr lang="en-US" b="1" dirty="0">
                      <a:solidFill>
                        <a:srgbClr val="CC0000"/>
                      </a:solidFill>
                      <a:cs typeface="Arial" pitchFamily="34" charset="0"/>
                    </a:rPr>
                    <a:t>Collider</a:t>
                  </a:r>
                  <a:r>
                    <a:rPr lang="ru-RU" b="1" dirty="0">
                      <a:solidFill>
                        <a:srgbClr val="CC0000"/>
                      </a:solidFill>
                      <a:cs typeface="Arial" pitchFamily="34" charset="0"/>
                    </a:rPr>
                    <a:t> </a:t>
                  </a:r>
                  <a:r>
                    <a:rPr lang="en-US" b="1" dirty="0" smtClean="0">
                      <a:solidFill>
                        <a:srgbClr val="CC0000"/>
                      </a:solidFill>
                      <a:cs typeface="Arial" pitchFamily="34" charset="0"/>
                    </a:rPr>
                    <a:t>(c=503m) </a:t>
                  </a:r>
                  <a:endParaRPr lang="en-US" b="1" dirty="0">
                    <a:solidFill>
                      <a:srgbClr val="CC0000"/>
                    </a:solidFill>
                    <a:cs typeface="Arial" pitchFamily="34" charset="0"/>
                  </a:endParaRPr>
                </a:p>
                <a:p>
                  <a:pPr algn="ctr">
                    <a:lnSpc>
                      <a:spcPct val="60000"/>
                    </a:lnSpc>
                    <a:spcBef>
                      <a:spcPct val="50000"/>
                    </a:spcBef>
                  </a:pPr>
                  <a:r>
                    <a:rPr lang="ru-RU" b="1" i="1" dirty="0" smtClean="0">
                      <a:solidFill>
                        <a:srgbClr val="FF0000"/>
                      </a:solidFill>
                    </a:rPr>
                    <a:t>√</a:t>
                  </a:r>
                  <a:r>
                    <a:rPr lang="en-US" b="1" i="1" dirty="0">
                      <a:solidFill>
                        <a:srgbClr val="FF0000"/>
                      </a:solidFill>
                    </a:rPr>
                    <a:t>S</a:t>
                  </a:r>
                  <a:r>
                    <a:rPr lang="en-US" b="1" i="1" baseline="-25000" dirty="0">
                      <a:solidFill>
                        <a:srgbClr val="FF0000"/>
                      </a:solidFill>
                    </a:rPr>
                    <a:t>NN</a:t>
                  </a:r>
                  <a:r>
                    <a:rPr lang="en-US" b="1" i="1" dirty="0">
                      <a:solidFill>
                        <a:srgbClr val="FF0000"/>
                      </a:solidFill>
                    </a:rPr>
                    <a:t>= </a:t>
                  </a:r>
                  <a:r>
                    <a:rPr lang="en-US" b="1" i="1" dirty="0" smtClean="0">
                      <a:solidFill>
                        <a:srgbClr val="FF0000"/>
                      </a:solidFill>
                    </a:rPr>
                    <a:t>4 - 11 </a:t>
                  </a:r>
                  <a:r>
                    <a:rPr lang="en-US" b="1" i="1" dirty="0" err="1" smtClean="0">
                      <a:solidFill>
                        <a:srgbClr val="FF0000"/>
                      </a:solidFill>
                    </a:rPr>
                    <a:t>GeV</a:t>
                  </a:r>
                  <a:endParaRPr lang="ru-RU" b="1" dirty="0">
                    <a:solidFill>
                      <a:srgbClr val="CC0000"/>
                    </a:solidFill>
                    <a:cs typeface="Arial" pitchFamily="34" charset="0"/>
                  </a:endParaRPr>
                </a:p>
              </p:txBody>
            </p:sp>
            <p:sp>
              <p:nvSpPr>
                <p:cNvPr id="22547" name="Text Box 23"/>
                <p:cNvSpPr txBox="1">
                  <a:spLocks noChangeArrowheads="1"/>
                </p:cNvSpPr>
                <p:nvPr/>
              </p:nvSpPr>
              <p:spPr bwMode="auto">
                <a:xfrm>
                  <a:off x="1322389" y="1176339"/>
                  <a:ext cx="2436812" cy="307777"/>
                </a:xfrm>
                <a:prstGeom prst="rect">
                  <a:avLst/>
                </a:prstGeom>
                <a:solidFill>
                  <a:srgbClr val="FFFFCC"/>
                </a:solidFill>
                <a:ln w="9525">
                  <a:noFill/>
                  <a:miter lim="800000"/>
                  <a:headEnd/>
                  <a:tailEnd/>
                </a:ln>
              </p:spPr>
              <p:txBody>
                <a:bodyPr lIns="0" rIns="0">
                  <a:spAutoFit/>
                </a:bodyPr>
                <a:lstStyle/>
                <a:p>
                  <a:pPr algn="ctr">
                    <a:spcBef>
                      <a:spcPct val="50000"/>
                    </a:spcBef>
                  </a:pPr>
                  <a:r>
                    <a:rPr lang="en-US" sz="1400" b="1">
                      <a:solidFill>
                        <a:srgbClr val="FF0000"/>
                      </a:solidFill>
                      <a:cs typeface="Arial" pitchFamily="34" charset="0"/>
                    </a:rPr>
                    <a:t>KRION-6T+HILac (3MeV/u)</a:t>
                  </a:r>
                  <a:endParaRPr lang="ru-RU" sz="1400" b="1">
                    <a:solidFill>
                      <a:srgbClr val="000066"/>
                    </a:solidFill>
                    <a:cs typeface="Arial" pitchFamily="34" charset="0"/>
                  </a:endParaRPr>
                </a:p>
              </p:txBody>
            </p:sp>
            <p:sp>
              <p:nvSpPr>
                <p:cNvPr id="2" name="AutoShape 24"/>
                <p:cNvSpPr>
                  <a:spLocks noChangeArrowheads="1"/>
                </p:cNvSpPr>
                <p:nvPr/>
              </p:nvSpPr>
              <p:spPr bwMode="auto">
                <a:xfrm rot="16865999" flipH="1" flipV="1">
                  <a:off x="1051417" y="1894661"/>
                  <a:ext cx="1095743" cy="45719"/>
                </a:xfrm>
                <a:prstGeom prst="rightArrow">
                  <a:avLst>
                    <a:gd name="adj1" fmla="val 50000"/>
                    <a:gd name="adj2" fmla="val 201156"/>
                  </a:avLst>
                </a:prstGeom>
                <a:solidFill>
                  <a:srgbClr val="DDDDDD"/>
                </a:solidFill>
                <a:ln w="9525">
                  <a:solidFill>
                    <a:srgbClr val="FF0000"/>
                  </a:solidFill>
                  <a:miter lim="800000"/>
                  <a:headEnd/>
                  <a:tailEnd/>
                </a:ln>
                <a:scene3d>
                  <a:camera prst="orthographicFront">
                    <a:rot lat="0" lon="0" rev="19740000"/>
                  </a:camera>
                  <a:lightRig rig="threePt" dir="t"/>
                </a:scene3d>
              </p:spPr>
              <p:txBody>
                <a:bodyPr rot="10800000" vert="eaVert" wrap="none" anchor="ctr"/>
                <a:lstStyle/>
                <a:p>
                  <a:pPr>
                    <a:defRPr/>
                  </a:pPr>
                  <a:endParaRPr lang="en-US" baseline="30000">
                    <a:latin typeface="Bookman Old Style" charset="0"/>
                    <a:ea typeface="Arial" charset="0"/>
                    <a:cs typeface="Arial" charset="0"/>
                  </a:endParaRPr>
                </a:p>
              </p:txBody>
            </p:sp>
            <p:sp>
              <p:nvSpPr>
                <p:cNvPr id="22549" name="Text Box 26"/>
                <p:cNvSpPr txBox="1">
                  <a:spLocks noChangeArrowheads="1"/>
                </p:cNvSpPr>
                <p:nvPr/>
              </p:nvSpPr>
              <p:spPr bwMode="auto">
                <a:xfrm>
                  <a:off x="2352675" y="3563938"/>
                  <a:ext cx="1597025" cy="554037"/>
                </a:xfrm>
                <a:prstGeom prst="rect">
                  <a:avLst/>
                </a:prstGeom>
                <a:solidFill>
                  <a:srgbClr val="FFFFCC"/>
                </a:solidFill>
                <a:ln w="9525">
                  <a:noFill/>
                  <a:miter lim="800000"/>
                  <a:headEnd/>
                  <a:tailEnd/>
                </a:ln>
              </p:spPr>
              <p:txBody>
                <a:bodyPr tIns="0" bIns="0">
                  <a:spAutoFit/>
                </a:bodyPr>
                <a:lstStyle/>
                <a:p>
                  <a:pPr algn="ctr"/>
                  <a:r>
                    <a:rPr lang="en-US" b="1">
                      <a:solidFill>
                        <a:srgbClr val="FF0000"/>
                      </a:solidFill>
                      <a:cs typeface="Arial" pitchFamily="34" charset="0"/>
                    </a:rPr>
                    <a:t>Booster </a:t>
                  </a:r>
                  <a:endParaRPr lang="ru-RU" b="1">
                    <a:solidFill>
                      <a:srgbClr val="FF0000"/>
                    </a:solidFill>
                    <a:cs typeface="Arial" pitchFamily="34" charset="0"/>
                  </a:endParaRPr>
                </a:p>
                <a:p>
                  <a:pPr algn="ctr"/>
                  <a:r>
                    <a:rPr lang="en-US" b="1">
                      <a:solidFill>
                        <a:srgbClr val="FF0000"/>
                      </a:solidFill>
                      <a:cs typeface="Arial" pitchFamily="34" charset="0"/>
                    </a:rPr>
                    <a:t>(600 MeV/u)</a:t>
                  </a:r>
                  <a:endParaRPr lang="ru-RU" b="1">
                    <a:solidFill>
                      <a:srgbClr val="FF0000"/>
                    </a:solidFill>
                    <a:cs typeface="Arial" pitchFamily="34" charset="0"/>
                  </a:endParaRPr>
                </a:p>
              </p:txBody>
            </p:sp>
            <p:sp>
              <p:nvSpPr>
                <p:cNvPr id="22550" name="Text Box 40"/>
                <p:cNvSpPr txBox="1">
                  <a:spLocks noChangeArrowheads="1"/>
                </p:cNvSpPr>
                <p:nvPr/>
              </p:nvSpPr>
              <p:spPr bwMode="auto">
                <a:xfrm>
                  <a:off x="6786563" y="5494338"/>
                  <a:ext cx="1715451" cy="646359"/>
                </a:xfrm>
                <a:prstGeom prst="rect">
                  <a:avLst/>
                </a:prstGeom>
                <a:solidFill>
                  <a:schemeClr val="tx1"/>
                </a:solidFill>
                <a:ln w="9525">
                  <a:noFill/>
                  <a:miter lim="800000"/>
                  <a:headEnd/>
                  <a:tailEnd/>
                </a:ln>
              </p:spPr>
              <p:txBody>
                <a:bodyPr wrap="square">
                  <a:spAutoFit/>
                </a:bodyPr>
                <a:lstStyle/>
                <a:p>
                  <a:pPr algn="ctr"/>
                  <a:r>
                    <a:rPr lang="en-US" b="1" dirty="0" err="1">
                      <a:solidFill>
                        <a:srgbClr val="FF0000"/>
                      </a:solidFill>
                      <a:ea typeface="SimSun" pitchFamily="2" charset="-122"/>
                    </a:rPr>
                    <a:t>MultiPurpose</a:t>
                  </a:r>
                  <a:r>
                    <a:rPr lang="ru-RU" b="1" dirty="0">
                      <a:solidFill>
                        <a:srgbClr val="FF0000"/>
                      </a:solidFill>
                      <a:ea typeface="SimSun" pitchFamily="2" charset="-122"/>
                    </a:rPr>
                    <a:t> </a:t>
                  </a:r>
                  <a:endParaRPr lang="en-US" b="1" dirty="0">
                    <a:solidFill>
                      <a:srgbClr val="FF0000"/>
                    </a:solidFill>
                    <a:ea typeface="SimSun" pitchFamily="2" charset="-122"/>
                  </a:endParaRPr>
                </a:p>
                <a:p>
                  <a:pPr algn="ctr"/>
                  <a:r>
                    <a:rPr lang="en-US" b="1" dirty="0">
                      <a:solidFill>
                        <a:srgbClr val="FF0000"/>
                      </a:solidFill>
                      <a:ea typeface="SimSun" pitchFamily="2" charset="-122"/>
                    </a:rPr>
                    <a:t>Detector </a:t>
                  </a:r>
                  <a:r>
                    <a:rPr lang="ru-RU" b="1" dirty="0" smtClean="0">
                      <a:solidFill>
                        <a:srgbClr val="FF0000"/>
                      </a:solidFill>
                      <a:ea typeface="SimSun" pitchFamily="2" charset="-122"/>
                    </a:rPr>
                    <a:t> </a:t>
                  </a:r>
                  <a:endParaRPr lang="ru-RU" b="1" dirty="0">
                    <a:solidFill>
                      <a:srgbClr val="FF0000"/>
                    </a:solidFill>
                    <a:ea typeface="SimSun" pitchFamily="2" charset="-122"/>
                  </a:endParaRPr>
                </a:p>
              </p:txBody>
            </p:sp>
            <p:sp>
              <p:nvSpPr>
                <p:cNvPr id="22551" name="AutoShape 42"/>
                <p:cNvSpPr>
                  <a:spLocks noChangeArrowheads="1"/>
                </p:cNvSpPr>
                <p:nvPr/>
              </p:nvSpPr>
              <p:spPr bwMode="auto">
                <a:xfrm rot="2334238" flipH="1">
                  <a:off x="6273800" y="5191125"/>
                  <a:ext cx="1006475" cy="92075"/>
                </a:xfrm>
                <a:prstGeom prst="rightArrow">
                  <a:avLst>
                    <a:gd name="adj1" fmla="val 50000"/>
                    <a:gd name="adj2" fmla="val 335724"/>
                  </a:avLst>
                </a:prstGeom>
                <a:solidFill>
                  <a:srgbClr val="FF0000"/>
                </a:solidFill>
                <a:ln w="28575">
                  <a:solidFill>
                    <a:schemeClr val="bg1"/>
                  </a:solidFill>
                  <a:miter lim="800000"/>
                  <a:headEnd/>
                  <a:tailEnd/>
                </a:ln>
              </p:spPr>
              <p:txBody>
                <a:bodyPr wrap="none" anchor="ctr"/>
                <a:lstStyle/>
                <a:p>
                  <a:endParaRPr lang="en-US" baseline="30000">
                    <a:solidFill>
                      <a:srgbClr val="FF0000"/>
                    </a:solidFill>
                    <a:latin typeface="Bookman Old Style" pitchFamily="18" charset="0"/>
                    <a:cs typeface="Arial" pitchFamily="34" charset="0"/>
                  </a:endParaRPr>
                </a:p>
              </p:txBody>
            </p:sp>
            <p:sp>
              <p:nvSpPr>
                <p:cNvPr id="13" name="Text Box 17"/>
                <p:cNvSpPr txBox="1">
                  <a:spLocks noChangeArrowheads="1"/>
                </p:cNvSpPr>
                <p:nvPr/>
              </p:nvSpPr>
              <p:spPr bwMode="auto">
                <a:xfrm rot="1022598">
                  <a:off x="6450323" y="3017866"/>
                  <a:ext cx="973981" cy="366712"/>
                </a:xfrm>
                <a:prstGeom prst="rect">
                  <a:avLst/>
                </a:prstGeom>
                <a:solidFill>
                  <a:srgbClr val="A6A6A6"/>
                </a:solidFill>
                <a:ln w="12700">
                  <a:noFill/>
                  <a:miter lim="800000"/>
                  <a:headEnd/>
                  <a:tailEnd/>
                </a:ln>
                <a:scene3d>
                  <a:camera prst="orthographicFront">
                    <a:rot lat="0" lon="0" rev="21300000"/>
                  </a:camera>
                  <a:lightRig rig="threePt" dir="t"/>
                </a:scene3d>
              </p:spPr>
              <p:txBody>
                <a:bodyPr>
                  <a:spAutoFit/>
                </a:bodyPr>
                <a:lstStyle/>
                <a:p>
                  <a:pPr algn="ctr">
                    <a:spcBef>
                      <a:spcPct val="50000"/>
                    </a:spcBef>
                    <a:defRPr/>
                  </a:pPr>
                  <a:r>
                    <a:rPr lang="en-US" b="1" dirty="0">
                      <a:solidFill>
                        <a:srgbClr val="FF0000"/>
                      </a:solidFill>
                      <a:latin typeface="Arial" charset="0"/>
                      <a:ea typeface="Arial" charset="0"/>
                      <a:cs typeface="Arial" charset="0"/>
                    </a:rPr>
                    <a:t>SPD</a:t>
                  </a:r>
                  <a:endParaRPr lang="ru-RU" b="1" dirty="0">
                    <a:solidFill>
                      <a:srgbClr val="FF0000"/>
                    </a:solidFill>
                    <a:latin typeface="Arial" charset="0"/>
                    <a:ea typeface="Arial" charset="0"/>
                    <a:cs typeface="Arial" charset="0"/>
                  </a:endParaRPr>
                </a:p>
              </p:txBody>
            </p:sp>
            <p:sp>
              <p:nvSpPr>
                <p:cNvPr id="22553" name="Oval 26"/>
                <p:cNvSpPr>
                  <a:spLocks noChangeArrowheads="1"/>
                </p:cNvSpPr>
                <p:nvPr/>
              </p:nvSpPr>
              <p:spPr bwMode="auto">
                <a:xfrm rot="-626842">
                  <a:off x="773113" y="2343150"/>
                  <a:ext cx="1673225" cy="950913"/>
                </a:xfrm>
                <a:prstGeom prst="ellipse">
                  <a:avLst/>
                </a:prstGeom>
                <a:noFill/>
                <a:ln w="38100">
                  <a:solidFill>
                    <a:srgbClr val="FF0000"/>
                  </a:solidFill>
                  <a:round/>
                  <a:headEnd/>
                  <a:tailEnd/>
                </a:ln>
              </p:spPr>
              <p:txBody>
                <a:bodyPr wrap="none" anchor="ctr"/>
                <a:lstStyle/>
                <a:p>
                  <a:endParaRPr lang="en-US"/>
                </a:p>
              </p:txBody>
            </p:sp>
            <p:sp>
              <p:nvSpPr>
                <p:cNvPr id="22554" name="AutoShape 27"/>
                <p:cNvSpPr>
                  <a:spLocks noChangeArrowheads="1"/>
                </p:cNvSpPr>
                <p:nvPr/>
              </p:nvSpPr>
              <p:spPr bwMode="auto">
                <a:xfrm rot="-9402121">
                  <a:off x="2084388" y="3284538"/>
                  <a:ext cx="877887" cy="80962"/>
                </a:xfrm>
                <a:prstGeom prst="rightArrow">
                  <a:avLst>
                    <a:gd name="adj1" fmla="val 50000"/>
                    <a:gd name="adj2" fmla="val 333730"/>
                  </a:avLst>
                </a:prstGeom>
                <a:solidFill>
                  <a:srgbClr val="DDDDDD"/>
                </a:solidFill>
                <a:ln w="28575">
                  <a:solidFill>
                    <a:srgbClr val="FF0000"/>
                  </a:solidFill>
                  <a:miter lim="800000"/>
                  <a:headEnd/>
                  <a:tailEnd/>
                </a:ln>
              </p:spPr>
              <p:txBody>
                <a:bodyPr rot="10800000" wrap="none" anchor="ctr"/>
                <a:lstStyle/>
                <a:p>
                  <a:endParaRPr lang="en-US" baseline="30000">
                    <a:latin typeface="Bookman Old Style" pitchFamily="18" charset="0"/>
                    <a:cs typeface="Arial" pitchFamily="34" charset="0"/>
                  </a:endParaRPr>
                </a:p>
              </p:txBody>
            </p:sp>
            <p:pic>
              <p:nvPicPr>
                <p:cNvPr id="24" name="Picture 2"/>
                <p:cNvPicPr>
                  <a:picLocks noChangeAspect="1" noChangeArrowheads="1"/>
                </p:cNvPicPr>
                <p:nvPr/>
              </p:nvPicPr>
              <p:blipFill>
                <a:blip r:embed="rId4"/>
                <a:srcRect l="3314"/>
                <a:stretch>
                  <a:fillRect/>
                </a:stretch>
              </p:blipFill>
              <p:spPr bwMode="auto">
                <a:xfrm>
                  <a:off x="6007100" y="5497513"/>
                  <a:ext cx="778731" cy="636587"/>
                </a:xfrm>
                <a:prstGeom prst="rect">
                  <a:avLst/>
                </a:prstGeom>
                <a:noFill/>
                <a:ln w="9525">
                  <a:noFill/>
                  <a:round/>
                  <a:headEnd/>
                  <a:tailEnd/>
                </a:ln>
                <a:scene3d>
                  <a:camera prst="orthographicFront">
                    <a:rot lat="0" lon="0" rev="0"/>
                  </a:camera>
                  <a:lightRig rig="threePt" dir="t"/>
                </a:scene3d>
              </p:spPr>
            </p:pic>
            <p:sp>
              <p:nvSpPr>
                <p:cNvPr id="26" name="Pentagon 25"/>
                <p:cNvSpPr/>
                <p:nvPr/>
              </p:nvSpPr>
              <p:spPr>
                <a:xfrm>
                  <a:off x="914400" y="2171700"/>
                  <a:ext cx="495300" cy="101600"/>
                </a:xfrm>
                <a:prstGeom prst="homePlate">
                  <a:avLst/>
                </a:prstGeom>
                <a:solidFill>
                  <a:srgbClr val="FF0000"/>
                </a:solidFill>
                <a:scene3d>
                  <a:camera prst="orthographicFront">
                    <a:rot lat="0" lon="0" rev="17160001"/>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Text Box 17"/>
                <p:cNvSpPr txBox="1">
                  <a:spLocks noChangeArrowheads="1"/>
                </p:cNvSpPr>
                <p:nvPr/>
              </p:nvSpPr>
              <p:spPr bwMode="auto">
                <a:xfrm rot="1022598">
                  <a:off x="5590262" y="4290857"/>
                  <a:ext cx="1060450" cy="369332"/>
                </a:xfrm>
                <a:prstGeom prst="rect">
                  <a:avLst/>
                </a:prstGeom>
                <a:solidFill>
                  <a:schemeClr val="tx1">
                    <a:lumMod val="95000"/>
                  </a:schemeClr>
                </a:solidFill>
                <a:ln w="12700">
                  <a:noFill/>
                  <a:miter lim="800000"/>
                  <a:headEnd/>
                  <a:tailEnd/>
                </a:ln>
                <a:scene3d>
                  <a:camera prst="orthographicFront">
                    <a:rot lat="0" lon="0" rev="21180000"/>
                  </a:camera>
                  <a:lightRig rig="threePt" dir="t"/>
                </a:scene3d>
              </p:spPr>
              <p:txBody>
                <a:bodyPr>
                  <a:spAutoFit/>
                </a:bodyPr>
                <a:lstStyle/>
                <a:p>
                  <a:pPr algn="ctr">
                    <a:spcBef>
                      <a:spcPct val="50000"/>
                    </a:spcBef>
                    <a:defRPr/>
                  </a:pPr>
                  <a:r>
                    <a:rPr lang="en-US" b="1" dirty="0">
                      <a:solidFill>
                        <a:srgbClr val="FF0000"/>
                      </a:solidFill>
                      <a:latin typeface="Arial" charset="0"/>
                      <a:ea typeface="Arial" charset="0"/>
                      <a:cs typeface="Arial" charset="0"/>
                    </a:rPr>
                    <a:t>MPD</a:t>
                  </a:r>
                  <a:endParaRPr lang="ru-RU" b="1" dirty="0">
                    <a:solidFill>
                      <a:srgbClr val="FF0000"/>
                    </a:solidFill>
                    <a:latin typeface="Arial" charset="0"/>
                    <a:ea typeface="Arial" charset="0"/>
                    <a:cs typeface="Arial" charset="0"/>
                  </a:endParaRPr>
                </a:p>
              </p:txBody>
            </p:sp>
            <p:sp>
              <p:nvSpPr>
                <p:cNvPr id="25" name="Oval 24"/>
                <p:cNvSpPr/>
                <p:nvPr/>
              </p:nvSpPr>
              <p:spPr>
                <a:xfrm>
                  <a:off x="4343400" y="3325018"/>
                  <a:ext cx="4587875" cy="1567154"/>
                </a:xfrm>
                <a:prstGeom prst="ellipse">
                  <a:avLst/>
                </a:prstGeom>
                <a:noFill/>
                <a:ln w="38100" cap="flat" cmpd="sng" algn="ctr">
                  <a:solidFill>
                    <a:srgbClr val="FF0000"/>
                  </a:solidFill>
                  <a:prstDash val="solid"/>
                  <a:round/>
                  <a:headEnd type="none" w="med" len="med"/>
                  <a:tailEnd type="none" w="med" len="med"/>
                </a:ln>
                <a:scene3d>
                  <a:camera prst="orthographicFront">
                    <a:rot lat="0" lon="0" rev="204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2545" name="Text Box 14"/>
              <p:cNvSpPr txBox="1">
                <a:spLocks noChangeArrowheads="1"/>
              </p:cNvSpPr>
              <p:nvPr/>
            </p:nvSpPr>
            <p:spPr bwMode="auto">
              <a:xfrm rot="-1726498">
                <a:off x="4135628" y="1712378"/>
                <a:ext cx="823114" cy="215444"/>
              </a:xfrm>
              <a:prstGeom prst="rect">
                <a:avLst/>
              </a:prstGeom>
              <a:noFill/>
              <a:ln w="9525">
                <a:noFill/>
                <a:miter lim="800000"/>
                <a:headEnd/>
                <a:tailEnd/>
              </a:ln>
            </p:spPr>
            <p:txBody>
              <a:bodyPr tIns="0" bIns="0">
                <a:spAutoFit/>
              </a:bodyPr>
              <a:lstStyle/>
              <a:p>
                <a:r>
                  <a:rPr lang="en-US" sz="1400" b="1">
                    <a:solidFill>
                      <a:srgbClr val="FF0000"/>
                    </a:solidFill>
                    <a:cs typeface="Arial" pitchFamily="34" charset="0"/>
                  </a:rPr>
                  <a:t>BM@N</a:t>
                </a:r>
                <a:endParaRPr lang="en-US" sz="1400" b="1">
                  <a:solidFill>
                    <a:srgbClr val="333399"/>
                  </a:solidFill>
                  <a:cs typeface="Arial" pitchFamily="34" charset="0"/>
                </a:endParaRPr>
              </a:p>
            </p:txBody>
          </p:sp>
        </p:grpSp>
      </p:grpSp>
    </p:spTree>
    <p:extLst>
      <p:ext uri="{BB962C8B-B14F-4D97-AF65-F5344CB8AC3E}">
        <p14:creationId xmlns:p14="http://schemas.microsoft.com/office/powerpoint/2010/main" val="1523145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407510-CD4E-4320-B1B7-E77576364A88}" type="slidenum">
              <a:rPr lang="ru-RU" smtClean="0">
                <a:solidFill>
                  <a:srgbClr val="000000"/>
                </a:solidFill>
              </a:rPr>
              <a:pPr/>
              <a:t>18</a:t>
            </a:fld>
            <a:endParaRPr lang="ru-RU">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6" y="1992312"/>
            <a:ext cx="9102167" cy="402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19" y="150813"/>
            <a:ext cx="844391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6" y="5557656"/>
            <a:ext cx="44989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283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Номер слайда 1"/>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23172E90-AEE4-4062-9D58-2411A0629519}" type="slidenum">
              <a:rPr lang="en-US" altLang="ru-RU" sz="1400" smtClean="0">
                <a:solidFill>
                  <a:srgbClr val="000000"/>
                </a:solidFill>
              </a:rPr>
              <a:pPr eaLnBrk="1" hangingPunct="1">
                <a:spcBef>
                  <a:spcPct val="0"/>
                </a:spcBef>
                <a:buFontTx/>
                <a:buNone/>
              </a:pPr>
              <a:t>19</a:t>
            </a:fld>
            <a:endParaRPr lang="en-US" altLang="ru-RU" sz="1400" smtClean="0">
              <a:solidFill>
                <a:srgbClr val="000000"/>
              </a:solidFill>
            </a:endParaRPr>
          </a:p>
        </p:txBody>
      </p:sp>
      <p:pic>
        <p:nvPicPr>
          <p:cNvPr id="14339" name="Рисунок 2"/>
          <p:cNvPicPr>
            <a:picLocks noChangeAspect="1"/>
          </p:cNvPicPr>
          <p:nvPr/>
        </p:nvPicPr>
        <p:blipFill>
          <a:blip r:embed="rId3">
            <a:extLst>
              <a:ext uri="{28A0092B-C50C-407E-A947-70E740481C1C}">
                <a14:useLocalDpi xmlns:a14="http://schemas.microsoft.com/office/drawing/2010/main" val="0"/>
              </a:ext>
            </a:extLst>
          </a:blip>
          <a:srcRect t="11330" r="507" b="8940"/>
          <a:stretch>
            <a:fillRect/>
          </a:stretch>
        </p:blipFill>
        <p:spPr bwMode="auto">
          <a:xfrm>
            <a:off x="20638" y="71438"/>
            <a:ext cx="5953125"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3900488"/>
            <a:ext cx="447833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 descr="IMG_261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0750" y="4400550"/>
            <a:ext cx="18732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Изображение 4" descr="IMG_209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73763" y="104775"/>
            <a:ext cx="3107264" cy="35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14"/>
          <p:cNvSpPr txBox="1">
            <a:spLocks noChangeArrowheads="1"/>
          </p:cNvSpPr>
          <p:nvPr/>
        </p:nvSpPr>
        <p:spPr bwMode="auto">
          <a:xfrm>
            <a:off x="4762236" y="2977158"/>
            <a:ext cx="4285189"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r" eaLnBrk="1" hangingPunct="1">
              <a:spcBef>
                <a:spcPct val="0"/>
              </a:spcBef>
              <a:buFontTx/>
              <a:buNone/>
            </a:pPr>
            <a:r>
              <a:rPr lang="en-US" altLang="ru-RU" sz="1800" b="1" u="sng" dirty="0" smtClean="0">
                <a:solidFill>
                  <a:srgbClr val="002060"/>
                </a:solidFill>
              </a:rPr>
              <a:t>January’2015:</a:t>
            </a:r>
            <a:r>
              <a:rPr lang="en-US" altLang="ru-RU" sz="1800" b="1" dirty="0" smtClean="0">
                <a:solidFill>
                  <a:srgbClr val="002060"/>
                </a:solidFill>
              </a:rPr>
              <a:t>20 test piles</a:t>
            </a:r>
          </a:p>
          <a:p>
            <a:pPr algn="r" eaLnBrk="1" hangingPunct="1">
              <a:spcBef>
                <a:spcPct val="0"/>
              </a:spcBef>
              <a:buFontTx/>
              <a:buNone/>
            </a:pPr>
            <a:r>
              <a:rPr lang="en-US" altLang="ru-RU" sz="1800" b="1" dirty="0" smtClean="0">
                <a:solidFill>
                  <a:srgbClr val="002060"/>
                </a:solidFill>
              </a:rPr>
              <a:t>Additional 50 m drilling for soil </a:t>
            </a:r>
            <a:r>
              <a:rPr lang="en-US" altLang="ru-RU" sz="1800" b="1" dirty="0" err="1" smtClean="0">
                <a:solidFill>
                  <a:srgbClr val="002060"/>
                </a:solidFill>
              </a:rPr>
              <a:t>analysisfor</a:t>
            </a:r>
            <a:r>
              <a:rPr lang="en-US" altLang="ru-RU" sz="1800" b="1" dirty="0" smtClean="0">
                <a:solidFill>
                  <a:srgbClr val="002060"/>
                </a:solidFill>
              </a:rPr>
              <a:t> special vibration tests</a:t>
            </a:r>
            <a:endParaRPr lang="ru-RU" altLang="ru-RU" sz="1800" b="1" dirty="0" smtClean="0">
              <a:solidFill>
                <a:srgbClr val="002060"/>
              </a:solidFill>
            </a:endParaRPr>
          </a:p>
        </p:txBody>
      </p:sp>
      <p:sp>
        <p:nvSpPr>
          <p:cNvPr id="14344" name="TextBox 12"/>
          <p:cNvSpPr txBox="1">
            <a:spLocks noChangeArrowheads="1"/>
          </p:cNvSpPr>
          <p:nvPr/>
        </p:nvSpPr>
        <p:spPr bwMode="auto">
          <a:xfrm>
            <a:off x="46038" y="104775"/>
            <a:ext cx="2832100"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i="1" dirty="0" smtClean="0">
                <a:solidFill>
                  <a:srgbClr val="002060"/>
                </a:solidFill>
              </a:rPr>
              <a:t>Territory preparation </a:t>
            </a:r>
          </a:p>
          <a:p>
            <a:pPr eaLnBrk="1" hangingPunct="1">
              <a:spcBef>
                <a:spcPct val="0"/>
              </a:spcBef>
              <a:buFontTx/>
              <a:buNone/>
            </a:pPr>
            <a:r>
              <a:rPr lang="en-US" altLang="ru-RU" sz="1800" b="1" i="1" dirty="0" smtClean="0">
                <a:solidFill>
                  <a:srgbClr val="002060"/>
                </a:solidFill>
              </a:rPr>
              <a:t>completed ~60 000 m</a:t>
            </a:r>
            <a:r>
              <a:rPr lang="en-US" altLang="ru-RU" sz="1800" b="1" i="1" baseline="30000" dirty="0" smtClean="0">
                <a:solidFill>
                  <a:srgbClr val="002060"/>
                </a:solidFill>
              </a:rPr>
              <a:t>2</a:t>
            </a:r>
            <a:endParaRPr lang="en-US" altLang="ru-RU" sz="1800" b="1" i="1" dirty="0" smtClean="0">
              <a:solidFill>
                <a:srgbClr val="002060"/>
              </a:solidFill>
            </a:endParaRPr>
          </a:p>
        </p:txBody>
      </p:sp>
      <p:sp>
        <p:nvSpPr>
          <p:cNvPr id="14346" name="Rectangle 11"/>
          <p:cNvSpPr>
            <a:spLocks noChangeArrowheads="1"/>
          </p:cNvSpPr>
          <p:nvPr/>
        </p:nvSpPr>
        <p:spPr bwMode="auto">
          <a:xfrm>
            <a:off x="4985277" y="6477309"/>
            <a:ext cx="4095750" cy="369887"/>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b="1" dirty="0" smtClean="0">
                <a:solidFill>
                  <a:srgbClr val="002060"/>
                </a:solidFill>
              </a:rPr>
              <a:t>The machine pressing the test piles</a:t>
            </a:r>
            <a:endParaRPr lang="en-US" altLang="ru-RU" sz="1800" i="1" dirty="0" smtClean="0">
              <a:solidFill>
                <a:srgbClr val="002060"/>
              </a:solidFill>
            </a:endParaRPr>
          </a:p>
        </p:txBody>
      </p:sp>
      <p:pic>
        <p:nvPicPr>
          <p:cNvPr id="14347"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3754438"/>
            <a:ext cx="43910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Box 25"/>
          <p:cNvSpPr txBox="1">
            <a:spLocks noChangeArrowheads="1"/>
          </p:cNvSpPr>
          <p:nvPr/>
        </p:nvSpPr>
        <p:spPr bwMode="auto">
          <a:xfrm>
            <a:off x="0" y="3235325"/>
            <a:ext cx="4662488"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smtClean="0">
                <a:solidFill>
                  <a:srgbClr val="002060"/>
                </a:solidFill>
              </a:rPr>
              <a:t>Contract for preparatory works (planning of the territory, network removal, water-lowing, roads, pile-field planning, etc) – signed in March  2015</a:t>
            </a:r>
            <a:endParaRPr lang="ru-RU" altLang="ru-RU" sz="1800" b="1" smtClean="0">
              <a:solidFill>
                <a:srgbClr val="002060"/>
              </a:solidFill>
            </a:endParaRPr>
          </a:p>
        </p:txBody>
      </p:sp>
    </p:spTree>
    <p:extLst>
      <p:ext uri="{BB962C8B-B14F-4D97-AF65-F5344CB8AC3E}">
        <p14:creationId xmlns:p14="http://schemas.microsoft.com/office/powerpoint/2010/main" val="351157109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4"/>
          <p:cNvGrpSpPr>
            <a:grpSpLocks/>
          </p:cNvGrpSpPr>
          <p:nvPr/>
        </p:nvGrpSpPr>
        <p:grpSpPr bwMode="auto">
          <a:xfrm>
            <a:off x="6172200" y="4708525"/>
            <a:ext cx="2819400" cy="1855788"/>
            <a:chOff x="473" y="1092"/>
            <a:chExt cx="3766" cy="2630"/>
          </a:xfrm>
        </p:grpSpPr>
        <p:pic>
          <p:nvPicPr>
            <p:cNvPr id="13333" name="Picture 3" descr="C:\Documents and Settings\kovalenko\My Documents\NICA\New NICA_2011-2016\_11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 y="1092"/>
              <a:ext cx="3766" cy="263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34" name="Line 13"/>
            <p:cNvSpPr>
              <a:spLocks noChangeShapeType="1"/>
            </p:cNvSpPr>
            <p:nvPr/>
          </p:nvSpPr>
          <p:spPr bwMode="auto">
            <a:xfrm flipH="1" flipV="1">
              <a:off x="2352" y="2016"/>
              <a:ext cx="192" cy="2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35" name="Line 15"/>
            <p:cNvSpPr>
              <a:spLocks noChangeShapeType="1"/>
            </p:cNvSpPr>
            <p:nvPr/>
          </p:nvSpPr>
          <p:spPr bwMode="auto">
            <a:xfrm>
              <a:off x="1392" y="17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36" name="Line 16"/>
            <p:cNvSpPr>
              <a:spLocks noChangeShapeType="1"/>
            </p:cNvSpPr>
            <p:nvPr/>
          </p:nvSpPr>
          <p:spPr bwMode="auto">
            <a:xfrm flipH="1" flipV="1">
              <a:off x="2928" y="1968"/>
              <a:ext cx="432"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37" name="Line 18"/>
            <p:cNvSpPr>
              <a:spLocks noChangeShapeType="1"/>
            </p:cNvSpPr>
            <p:nvPr/>
          </p:nvSpPr>
          <p:spPr bwMode="auto">
            <a:xfrm>
              <a:off x="1008" y="20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38" name="Line 21"/>
            <p:cNvSpPr>
              <a:spLocks noChangeShapeType="1"/>
            </p:cNvSpPr>
            <p:nvPr/>
          </p:nvSpPr>
          <p:spPr bwMode="auto">
            <a:xfrm>
              <a:off x="768" y="2640"/>
              <a:ext cx="48"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39" name="Line 22"/>
            <p:cNvSpPr>
              <a:spLocks noChangeShapeType="1"/>
            </p:cNvSpPr>
            <p:nvPr/>
          </p:nvSpPr>
          <p:spPr bwMode="auto">
            <a:xfrm flipH="1">
              <a:off x="2064" y="2928"/>
              <a:ext cx="240" cy="4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sp>
          <p:nvSpPr>
            <p:cNvPr id="13340" name="Line 23"/>
            <p:cNvSpPr>
              <a:spLocks noChangeShapeType="1"/>
            </p:cNvSpPr>
            <p:nvPr/>
          </p:nvSpPr>
          <p:spPr bwMode="auto">
            <a:xfrm flipH="1" flipV="1">
              <a:off x="1632" y="3408"/>
              <a:ext cx="192"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fontAlgn="auto">
                <a:spcBef>
                  <a:spcPts val="0"/>
                </a:spcBef>
                <a:spcAft>
                  <a:spcPts val="0"/>
                </a:spcAft>
              </a:pPr>
              <a:endParaRPr lang="ru-RU">
                <a:solidFill>
                  <a:srgbClr val="FFFFFF"/>
                </a:solidFill>
                <a:latin typeface="Candara"/>
                <a:ea typeface="+mn-ea"/>
              </a:endParaRPr>
            </a:p>
          </p:txBody>
        </p:sp>
      </p:grpSp>
      <p:pic>
        <p:nvPicPr>
          <p:cNvPr id="13315"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6725"/>
            <a:ext cx="2987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6" name="Line 11"/>
          <p:cNvSpPr>
            <a:spLocks noChangeShapeType="1"/>
          </p:cNvSpPr>
          <p:nvPr/>
        </p:nvSpPr>
        <p:spPr bwMode="auto">
          <a:xfrm>
            <a:off x="4500563" y="4894263"/>
            <a:ext cx="647700" cy="576262"/>
          </a:xfrm>
          <a:prstGeom prst="line">
            <a:avLst/>
          </a:prstGeom>
          <a:noFill/>
          <a:ln w="88900">
            <a:solidFill>
              <a:srgbClr val="00B0F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ru-RU">
              <a:solidFill>
                <a:srgbClr val="FFFFFF"/>
              </a:solidFill>
              <a:latin typeface="Candara"/>
              <a:ea typeface="+mn-ea"/>
            </a:endParaRPr>
          </a:p>
        </p:txBody>
      </p:sp>
      <p:pic>
        <p:nvPicPr>
          <p:cNvPr id="13317" name="Рисунок 10" descr="Nuclotron_tunnel_20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4348163"/>
            <a:ext cx="2952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7"/>
          <p:cNvSpPr>
            <a:spLocks/>
          </p:cNvSpPr>
          <p:nvPr/>
        </p:nvSpPr>
        <p:spPr bwMode="auto">
          <a:xfrm>
            <a:off x="3124200" y="1513681"/>
            <a:ext cx="2968625" cy="1485900"/>
          </a:xfrm>
          <a:prstGeom prst="rect">
            <a:avLst/>
          </a:prstGeom>
          <a:noFill/>
          <a:ln>
            <a:noFill/>
          </a:ln>
        </p:spPr>
        <p:txBody>
          <a:bodyPr lIns="0" tIns="0" rIns="40639" bIns="0"/>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The first</a:t>
            </a:r>
            <a:endParaRPr lang="ru-RU" altLang="ru-RU" sz="1800" b="1" dirty="0">
              <a:solidFill>
                <a:srgbClr val="002060"/>
              </a:solidFill>
              <a:latin typeface="Arial" panose="020B0604020202020204" pitchFamily="34" charset="0"/>
              <a:cs typeface="Arial" panose="020B0604020202020204" pitchFamily="34" charset="0"/>
              <a:sym typeface="Times" charset="0"/>
            </a:endParaRPr>
          </a:p>
          <a:p>
            <a:pP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Superconducting</a:t>
            </a:r>
          </a:p>
          <a:p>
            <a:pPr algn="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Accelerator of</a:t>
            </a:r>
          </a:p>
          <a:p>
            <a:pPr algn="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heavy</a:t>
            </a:r>
          </a:p>
          <a:p>
            <a:pPr algn="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ions</a:t>
            </a:r>
            <a:endParaRPr lang="ru-RU" altLang="ru-RU" sz="1800" b="1" dirty="0">
              <a:solidFill>
                <a:srgbClr val="002060"/>
              </a:solidFill>
              <a:latin typeface="Arial" panose="020B0604020202020204" pitchFamily="34" charset="0"/>
              <a:cs typeface="Arial" panose="020B0604020202020204" pitchFamily="34" charset="0"/>
              <a:sym typeface="Times" charset="0"/>
            </a:endParaRPr>
          </a:p>
        </p:txBody>
      </p:sp>
      <p:sp>
        <p:nvSpPr>
          <p:cNvPr id="117767" name="Rectangle 8"/>
          <p:cNvSpPr>
            <a:spLocks noChangeArrowheads="1"/>
          </p:cNvSpPr>
          <p:nvPr/>
        </p:nvSpPr>
        <p:spPr bwMode="auto">
          <a:xfrm>
            <a:off x="0" y="749300"/>
            <a:ext cx="3048000" cy="708025"/>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ru-RU" altLang="ru-RU" sz="2000" b="1" dirty="0" smtClean="0">
                <a:solidFill>
                  <a:srgbClr val="002060"/>
                </a:solidFill>
                <a:latin typeface="Helvetica" charset="0"/>
                <a:sym typeface="Helvetica" charset="0"/>
              </a:rPr>
              <a:t>1957</a:t>
            </a:r>
            <a:r>
              <a:rPr lang="en-US" altLang="ru-RU" sz="2000" b="1" dirty="0" smtClean="0">
                <a:solidFill>
                  <a:srgbClr val="002060"/>
                </a:solidFill>
                <a:latin typeface="Helvetica" charset="0"/>
                <a:sym typeface="Helvetica" charset="0"/>
              </a:rPr>
              <a:t>  </a:t>
            </a:r>
            <a:r>
              <a:rPr lang="ru-RU" altLang="ru-RU" sz="2000" b="1" dirty="0" smtClean="0">
                <a:solidFill>
                  <a:srgbClr val="002060"/>
                </a:solidFill>
                <a:latin typeface="Helvetica" charset="0"/>
                <a:sym typeface="Helvetica" charset="0"/>
              </a:rPr>
              <a:t> </a:t>
            </a:r>
            <a:endParaRPr lang="en-US" altLang="ru-RU" sz="2000" b="1" dirty="0" smtClean="0">
              <a:solidFill>
                <a:srgbClr val="002060"/>
              </a:solidFill>
              <a:latin typeface="Helvetica" charset="0"/>
              <a:sym typeface="Helvetica" charset="0"/>
            </a:endParaRPr>
          </a:p>
          <a:p>
            <a:pPr algn="ctr" eaLnBrk="1" fontAlgn="auto" hangingPunct="1">
              <a:spcBef>
                <a:spcPts val="0"/>
              </a:spcBef>
              <a:spcAft>
                <a:spcPts val="0"/>
              </a:spcAft>
              <a:defRPr/>
            </a:pPr>
            <a:r>
              <a:rPr lang="en-US" altLang="ru-RU" sz="2000" b="1" dirty="0" err="1" smtClean="0">
                <a:solidFill>
                  <a:srgbClr val="002060"/>
                </a:solidFill>
                <a:latin typeface="Helvetica" charset="0"/>
                <a:sym typeface="Helvetica" charset="0"/>
              </a:rPr>
              <a:t>Synchrophasotron</a:t>
            </a:r>
            <a:endParaRPr lang="ru-RU" altLang="ru-RU" sz="2000" b="1" dirty="0" smtClean="0">
              <a:solidFill>
                <a:srgbClr val="002060"/>
              </a:solidFill>
              <a:latin typeface="Helvetica" charset="0"/>
              <a:sym typeface="Helvetica" charset="0"/>
            </a:endParaRPr>
          </a:p>
        </p:txBody>
      </p:sp>
      <p:sp>
        <p:nvSpPr>
          <p:cNvPr id="117769" name="Rectangle 8"/>
          <p:cNvSpPr>
            <a:spLocks noChangeArrowheads="1"/>
          </p:cNvSpPr>
          <p:nvPr/>
        </p:nvSpPr>
        <p:spPr bwMode="auto">
          <a:xfrm>
            <a:off x="3124200" y="755650"/>
            <a:ext cx="2895600" cy="711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ru-RU" altLang="ru-RU" sz="2000" b="1" dirty="0" smtClean="0">
                <a:solidFill>
                  <a:srgbClr val="002060"/>
                </a:solidFill>
                <a:latin typeface="Helvetica" charset="0"/>
                <a:sym typeface="Helvetica" charset="0"/>
              </a:rPr>
              <a:t>1993</a:t>
            </a:r>
            <a:r>
              <a:rPr lang="en-US" altLang="ru-RU" sz="2000" b="1" dirty="0" smtClean="0">
                <a:solidFill>
                  <a:srgbClr val="002060"/>
                </a:solidFill>
                <a:latin typeface="Helvetica" charset="0"/>
                <a:sym typeface="Helvetica" charset="0"/>
              </a:rPr>
              <a:t> </a:t>
            </a:r>
            <a:endParaRPr lang="ru-RU" altLang="ru-RU" sz="2000" b="1" dirty="0" smtClean="0">
              <a:solidFill>
                <a:srgbClr val="002060"/>
              </a:solidFill>
              <a:latin typeface="Helvetica" charset="0"/>
              <a:sym typeface="Helvetica" charset="0"/>
            </a:endParaRPr>
          </a:p>
          <a:p>
            <a:pPr algn="ctr" eaLnBrk="1" fontAlgn="auto" hangingPunct="1">
              <a:spcBef>
                <a:spcPts val="0"/>
              </a:spcBef>
              <a:spcAft>
                <a:spcPts val="0"/>
              </a:spcAft>
              <a:defRPr/>
            </a:pPr>
            <a:r>
              <a:rPr lang="en-US" altLang="ru-RU" sz="2000" b="1" dirty="0" smtClean="0">
                <a:solidFill>
                  <a:srgbClr val="002060"/>
                </a:solidFill>
                <a:latin typeface="Helvetica" charset="0"/>
                <a:sym typeface="Helvetica" charset="0"/>
              </a:rPr>
              <a:t>Nuclotron</a:t>
            </a:r>
            <a:r>
              <a:rPr lang="ru-RU" altLang="ru-RU" sz="2000" b="1" dirty="0" smtClean="0">
                <a:solidFill>
                  <a:srgbClr val="002060"/>
                </a:solidFill>
                <a:latin typeface="Helvetica" charset="0"/>
                <a:sym typeface="Helvetica" charset="0"/>
              </a:rPr>
              <a:t> </a:t>
            </a:r>
          </a:p>
        </p:txBody>
      </p:sp>
      <p:sp>
        <p:nvSpPr>
          <p:cNvPr id="13321" name="Rectangle 7"/>
          <p:cNvSpPr>
            <a:spLocks/>
          </p:cNvSpPr>
          <p:nvPr/>
        </p:nvSpPr>
        <p:spPr bwMode="auto">
          <a:xfrm>
            <a:off x="152400" y="1511300"/>
            <a:ext cx="2895600" cy="2273300"/>
          </a:xfrm>
          <a:prstGeom prst="rect">
            <a:avLst/>
          </a:prstGeom>
          <a:noFill/>
          <a:ln>
            <a:noFill/>
          </a:ln>
        </p:spPr>
        <p:txBody>
          <a:bodyPr lIns="0" tIns="0" rIns="40639" bIns="0"/>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auto" hangingPunct="1">
              <a:spcBef>
                <a:spcPct val="0"/>
              </a:spcBef>
              <a:spcAft>
                <a:spcPts val="0"/>
              </a:spcAft>
              <a:buClrTx/>
              <a:buSzTx/>
              <a:buFontTx/>
              <a:buNone/>
            </a:pPr>
            <a:r>
              <a:rPr lang="ru-RU" altLang="ru-RU" sz="1800" b="1" dirty="0">
                <a:solidFill>
                  <a:srgbClr val="3F3F3F"/>
                </a:solidFill>
                <a:latin typeface="Arial" panose="020B0604020202020204" pitchFamily="34" charset="0"/>
                <a:cs typeface="Arial" panose="020B0604020202020204" pitchFamily="34" charset="0"/>
                <a:sym typeface="Times" charset="0"/>
              </a:rPr>
              <a:t> </a:t>
            </a:r>
            <a:r>
              <a:rPr lang="en-US" altLang="ru-RU" sz="1800" b="1" dirty="0">
                <a:solidFill>
                  <a:srgbClr val="002060"/>
                </a:solidFill>
                <a:latin typeface="Arial" panose="020B0604020202020204" pitchFamily="34" charset="0"/>
                <a:cs typeface="Arial" panose="020B0604020202020204" pitchFamily="34" charset="0"/>
                <a:sym typeface="Times" charset="0"/>
              </a:rPr>
              <a:t>10 GeV proton</a:t>
            </a:r>
            <a:endParaRPr lang="ru-RU" altLang="ru-RU" sz="1800" b="1" dirty="0">
              <a:solidFill>
                <a:srgbClr val="002060"/>
              </a:solidFill>
              <a:latin typeface="Arial" panose="020B0604020202020204" pitchFamily="34" charset="0"/>
              <a:cs typeface="Arial" panose="020B0604020202020204" pitchFamily="34" charset="0"/>
              <a:sym typeface="Times" charset="0"/>
            </a:endParaRPr>
          </a:p>
          <a:p>
            <a:pPr algn="r" eaLnBrk="1" fontAlgn="auto" hangingPunct="1">
              <a:spcBef>
                <a:spcPct val="0"/>
              </a:spcBef>
              <a:spcAft>
                <a:spcPts val="0"/>
              </a:spcAft>
              <a:buClrTx/>
              <a:buSzTx/>
              <a:buFontTx/>
              <a:buNone/>
            </a:pPr>
            <a:r>
              <a:rPr lang="ru-RU" altLang="ru-RU" sz="1800" b="1" dirty="0">
                <a:solidFill>
                  <a:srgbClr val="002060"/>
                </a:solidFill>
                <a:latin typeface="Arial" panose="020B0604020202020204" pitchFamily="34" charset="0"/>
                <a:cs typeface="Arial" panose="020B0604020202020204" pitchFamily="34" charset="0"/>
                <a:sym typeface="Times" charset="0"/>
              </a:rPr>
              <a:t> </a:t>
            </a:r>
            <a:r>
              <a:rPr lang="en-US" altLang="ru-RU" sz="1800" b="1" dirty="0">
                <a:solidFill>
                  <a:srgbClr val="002060"/>
                </a:solidFill>
                <a:latin typeface="Arial" panose="020B0604020202020204" pitchFamily="34" charset="0"/>
                <a:cs typeface="Arial" panose="020B0604020202020204" pitchFamily="34" charset="0"/>
                <a:sym typeface="Times" charset="0"/>
              </a:rPr>
              <a:t>synchrotron</a:t>
            </a:r>
            <a:r>
              <a:rPr lang="ru-RU" altLang="ru-RU" sz="1800" b="1" dirty="0">
                <a:solidFill>
                  <a:srgbClr val="002060"/>
                </a:solidFill>
                <a:latin typeface="Arial" panose="020B0604020202020204" pitchFamily="34" charset="0"/>
                <a:cs typeface="Arial" panose="020B0604020202020204" pitchFamily="34" charset="0"/>
                <a:sym typeface="Times" charset="0"/>
              </a:rPr>
              <a:t> – </a:t>
            </a:r>
            <a:r>
              <a:rPr lang="en-US" altLang="ru-RU" sz="1800" b="1" dirty="0">
                <a:solidFill>
                  <a:srgbClr val="002060"/>
                </a:solidFill>
                <a:latin typeface="Arial" panose="020B0604020202020204" pitchFamily="34" charset="0"/>
                <a:cs typeface="Arial" panose="020B0604020202020204" pitchFamily="34" charset="0"/>
                <a:sym typeface="Times" charset="0"/>
              </a:rPr>
              <a:t>leader in energy</a:t>
            </a:r>
            <a:endParaRPr lang="ru-RU" altLang="ru-RU" sz="1800" b="1" dirty="0">
              <a:solidFill>
                <a:srgbClr val="002060"/>
              </a:solidFill>
              <a:latin typeface="Arial" panose="020B0604020202020204" pitchFamily="34" charset="0"/>
              <a:cs typeface="Arial" panose="020B0604020202020204" pitchFamily="34" charset="0"/>
              <a:sym typeface="Times" charset="0"/>
            </a:endParaRPr>
          </a:p>
          <a:p>
            <a:pPr algn="r" eaLnBrk="1" fontAlgn="auto" hangingPunct="1">
              <a:spcBef>
                <a:spcPct val="0"/>
              </a:spcBef>
              <a:spcAft>
                <a:spcPts val="0"/>
              </a:spcAft>
              <a:buClrTx/>
              <a:buSzTx/>
              <a:buFontTx/>
              <a:buNone/>
            </a:pPr>
            <a:endParaRPr lang="ru-RU" altLang="ru-RU" sz="1800" b="1" dirty="0">
              <a:solidFill>
                <a:srgbClr val="3F3F3F"/>
              </a:solidFill>
              <a:latin typeface="Arial" panose="020B0604020202020204" pitchFamily="34" charset="0"/>
              <a:cs typeface="Arial" panose="020B0604020202020204" pitchFamily="34" charset="0"/>
              <a:sym typeface="Times" charset="0"/>
            </a:endParaRPr>
          </a:p>
          <a:p>
            <a:pPr algn="r" eaLnBrk="1" fontAlgn="auto" hangingPunct="1">
              <a:spcBef>
                <a:spcPct val="0"/>
              </a:spcBef>
              <a:spcAft>
                <a:spcPts val="0"/>
              </a:spcAft>
              <a:buClrTx/>
              <a:buSzTx/>
              <a:buFontTx/>
              <a:buNone/>
            </a:pPr>
            <a:r>
              <a:rPr lang="en-US" altLang="ru-RU" sz="1800" b="1" i="1" dirty="0">
                <a:solidFill>
                  <a:srgbClr val="002060"/>
                </a:solidFill>
                <a:latin typeface="Arial" panose="020B0604020202020204" pitchFamily="34" charset="0"/>
                <a:cs typeface="Arial" panose="020B0604020202020204" pitchFamily="34" charset="0"/>
                <a:sym typeface="Times" charset="0"/>
              </a:rPr>
              <a:t>The beginning  </a:t>
            </a:r>
            <a:r>
              <a:rPr lang="ru-RU" altLang="ru-RU" sz="1800" b="1" i="1" dirty="0">
                <a:solidFill>
                  <a:srgbClr val="002060"/>
                </a:solidFill>
                <a:latin typeface="Arial" panose="020B0604020202020204" pitchFamily="34" charset="0"/>
                <a:cs typeface="Arial" panose="020B0604020202020204" pitchFamily="34" charset="0"/>
                <a:sym typeface="Times" charset="0"/>
              </a:rPr>
              <a:t> </a:t>
            </a:r>
          </a:p>
          <a:p>
            <a:pPr algn="r" eaLnBrk="1" fontAlgn="auto" hangingPunct="1">
              <a:spcBef>
                <a:spcPct val="0"/>
              </a:spcBef>
              <a:spcAft>
                <a:spcPts val="0"/>
              </a:spcAft>
              <a:buClrTx/>
              <a:buSzTx/>
              <a:buFontTx/>
              <a:buNone/>
            </a:pPr>
            <a:r>
              <a:rPr lang="en-US" altLang="ru-RU" sz="1800" b="1" i="1" dirty="0">
                <a:solidFill>
                  <a:srgbClr val="002060"/>
                </a:solidFill>
                <a:latin typeface="Arial" panose="020B0604020202020204" pitchFamily="34" charset="0"/>
                <a:cs typeface="Arial" panose="020B0604020202020204" pitchFamily="34" charset="0"/>
                <a:sym typeface="Times" charset="0"/>
              </a:rPr>
              <a:t>of high </a:t>
            </a:r>
          </a:p>
          <a:p>
            <a:pPr algn="r" eaLnBrk="1" fontAlgn="auto" hangingPunct="1">
              <a:spcBef>
                <a:spcPct val="0"/>
              </a:spcBef>
              <a:spcAft>
                <a:spcPts val="0"/>
              </a:spcAft>
              <a:buClrTx/>
              <a:buSzTx/>
              <a:buFontTx/>
              <a:buNone/>
            </a:pPr>
            <a:r>
              <a:rPr lang="en-US" altLang="ru-RU" sz="1800" b="1" i="1" dirty="0">
                <a:solidFill>
                  <a:srgbClr val="002060"/>
                </a:solidFill>
                <a:latin typeface="Arial" panose="020B0604020202020204" pitchFamily="34" charset="0"/>
                <a:cs typeface="Arial" panose="020B0604020202020204" pitchFamily="34" charset="0"/>
                <a:sym typeface="Times" charset="0"/>
              </a:rPr>
              <a:t>energy physics</a:t>
            </a:r>
            <a:endParaRPr lang="ru-RU" altLang="ru-RU" sz="1800" b="1" dirty="0">
              <a:solidFill>
                <a:srgbClr val="002060"/>
              </a:solidFill>
              <a:latin typeface="Arial" panose="020B0604020202020204" pitchFamily="34" charset="0"/>
              <a:cs typeface="Arial" panose="020B0604020202020204" pitchFamily="34" charset="0"/>
              <a:sym typeface="Times" charset="0"/>
            </a:endParaRPr>
          </a:p>
        </p:txBody>
      </p:sp>
      <p:pic>
        <p:nvPicPr>
          <p:cNvPr id="13322" name="Picture 3" descr="photo0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2106613"/>
            <a:ext cx="11080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
          <p:cNvSpPr>
            <a:spLocks noChangeArrowheads="1"/>
          </p:cNvSpPr>
          <p:nvPr/>
        </p:nvSpPr>
        <p:spPr bwMode="auto">
          <a:xfrm>
            <a:off x="0" y="3797300"/>
            <a:ext cx="3048000" cy="923330"/>
          </a:xfrm>
          <a:prstGeom prst="rect">
            <a:avLst/>
          </a:prstGeom>
          <a:solidFill>
            <a:schemeClr val="accent2">
              <a:lumMod val="20000"/>
              <a:lumOff val="8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ru-RU" sz="1800" b="1" dirty="0" smtClean="0">
                <a:solidFill>
                  <a:srgbClr val="003366"/>
                </a:solidFill>
                <a:latin typeface="Tahoma" pitchFamily="34" charset="0"/>
              </a:rPr>
              <a:t>V.I. </a:t>
            </a:r>
            <a:r>
              <a:rPr lang="en-US" altLang="ru-RU" sz="1800" b="1" dirty="0" err="1" smtClean="0">
                <a:solidFill>
                  <a:srgbClr val="003366"/>
                </a:solidFill>
                <a:latin typeface="Tahoma" pitchFamily="34" charset="0"/>
              </a:rPr>
              <a:t>Veksler</a:t>
            </a:r>
            <a:r>
              <a:rPr lang="ru-RU" altLang="ru-RU" sz="1800" b="1" dirty="0" smtClean="0">
                <a:solidFill>
                  <a:srgbClr val="003366"/>
                </a:solidFill>
                <a:latin typeface="Tahoma" pitchFamily="34" charset="0"/>
              </a:rPr>
              <a:t> </a:t>
            </a:r>
            <a:r>
              <a:rPr lang="en-US" altLang="ru-RU" sz="1800" b="1" dirty="0" smtClean="0">
                <a:solidFill>
                  <a:srgbClr val="003366"/>
                </a:solidFill>
                <a:latin typeface="Tahoma" pitchFamily="34" charset="0"/>
              </a:rPr>
              <a:t>– author of </a:t>
            </a:r>
          </a:p>
          <a:p>
            <a:pPr algn="r" eaLnBrk="1" fontAlgn="auto" hangingPunct="1">
              <a:spcBef>
                <a:spcPts val="0"/>
              </a:spcBef>
              <a:spcAft>
                <a:spcPts val="0"/>
              </a:spcAft>
              <a:defRPr/>
            </a:pPr>
            <a:r>
              <a:rPr lang="en-US" altLang="ru-RU" sz="1800" b="1" dirty="0" smtClean="0">
                <a:solidFill>
                  <a:srgbClr val="002060"/>
                </a:solidFill>
                <a:latin typeface="Tahoma" pitchFamily="34" charset="0"/>
              </a:rPr>
              <a:t>the phase </a:t>
            </a:r>
          </a:p>
          <a:p>
            <a:pPr algn="r" eaLnBrk="1" fontAlgn="auto" hangingPunct="1">
              <a:spcBef>
                <a:spcPts val="0"/>
              </a:spcBef>
              <a:spcAft>
                <a:spcPts val="0"/>
              </a:spcAft>
              <a:defRPr/>
            </a:pPr>
            <a:r>
              <a:rPr lang="en-US" altLang="ru-RU" sz="1800" b="1" dirty="0" smtClean="0">
                <a:solidFill>
                  <a:srgbClr val="002060"/>
                </a:solidFill>
                <a:latin typeface="Tahoma" pitchFamily="34" charset="0"/>
              </a:rPr>
              <a:t>stability principle</a:t>
            </a:r>
            <a:endParaRPr lang="ru-RU" altLang="ru-RU" sz="1800" b="1" dirty="0" smtClean="0">
              <a:solidFill>
                <a:srgbClr val="002060"/>
              </a:solidFill>
              <a:latin typeface="Tahoma" pitchFamily="34" charset="0"/>
            </a:endParaRPr>
          </a:p>
        </p:txBody>
      </p:sp>
      <p:sp>
        <p:nvSpPr>
          <p:cNvPr id="31" name="Rectangle 3"/>
          <p:cNvSpPr>
            <a:spLocks noChangeArrowheads="1"/>
          </p:cNvSpPr>
          <p:nvPr/>
        </p:nvSpPr>
        <p:spPr bwMode="auto">
          <a:xfrm>
            <a:off x="3124200" y="3505200"/>
            <a:ext cx="2895600" cy="1200329"/>
          </a:xfrm>
          <a:prstGeom prst="rect">
            <a:avLst/>
          </a:prstGeom>
          <a:solidFill>
            <a:schemeClr val="accent2">
              <a:lumMod val="20000"/>
              <a:lumOff val="8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ru-RU" sz="1800" b="1" dirty="0" smtClean="0">
                <a:solidFill>
                  <a:srgbClr val="003366"/>
                </a:solidFill>
                <a:latin typeface="Tahoma" pitchFamily="34" charset="0"/>
              </a:rPr>
              <a:t>A.M. </a:t>
            </a:r>
            <a:r>
              <a:rPr lang="en-US" altLang="ru-RU" sz="1800" b="1" dirty="0" err="1" smtClean="0">
                <a:solidFill>
                  <a:srgbClr val="003366"/>
                </a:solidFill>
                <a:latin typeface="Tahoma" pitchFamily="34" charset="0"/>
              </a:rPr>
              <a:t>Baldin</a:t>
            </a:r>
            <a:r>
              <a:rPr lang="en-US" altLang="ru-RU" sz="1800" b="1" dirty="0" smtClean="0">
                <a:solidFill>
                  <a:srgbClr val="003366"/>
                </a:solidFill>
                <a:latin typeface="Tahoma" pitchFamily="34" charset="0"/>
              </a:rPr>
              <a:t> </a:t>
            </a:r>
          </a:p>
          <a:p>
            <a:pPr algn="r" eaLnBrk="1" fontAlgn="auto" hangingPunct="1">
              <a:spcBef>
                <a:spcPts val="0"/>
              </a:spcBef>
              <a:spcAft>
                <a:spcPts val="0"/>
              </a:spcAft>
              <a:defRPr/>
            </a:pPr>
            <a:r>
              <a:rPr lang="en-US" altLang="ru-RU" sz="1800" b="1" dirty="0" smtClean="0">
                <a:solidFill>
                  <a:srgbClr val="003366"/>
                </a:solidFill>
                <a:latin typeface="Tahoma" pitchFamily="34" charset="0"/>
              </a:rPr>
              <a:t>–pioneer investigation in relativistic  nuclear physics</a:t>
            </a:r>
            <a:endParaRPr lang="ru-RU" altLang="ru-RU" sz="1800" b="1" dirty="0" smtClean="0">
              <a:solidFill>
                <a:srgbClr val="003366"/>
              </a:solidFill>
              <a:latin typeface="Tahoma" pitchFamily="34" charset="0"/>
            </a:endParaRPr>
          </a:p>
        </p:txBody>
      </p:sp>
      <p:sp>
        <p:nvSpPr>
          <p:cNvPr id="33" name="Rectangle 3"/>
          <p:cNvSpPr>
            <a:spLocks noChangeArrowheads="1"/>
          </p:cNvSpPr>
          <p:nvPr/>
        </p:nvSpPr>
        <p:spPr bwMode="auto">
          <a:xfrm>
            <a:off x="6096000" y="3657600"/>
            <a:ext cx="2971800" cy="923925"/>
          </a:xfrm>
          <a:prstGeom prst="rect">
            <a:avLst/>
          </a:prstGeom>
          <a:solidFill>
            <a:schemeClr val="accent2">
              <a:lumMod val="20000"/>
              <a:lumOff val="8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ru-RU" sz="1800" b="1" dirty="0" smtClean="0">
                <a:solidFill>
                  <a:srgbClr val="C00000"/>
                </a:solidFill>
                <a:latin typeface="Tahoma" pitchFamily="34" charset="0"/>
              </a:rPr>
              <a:t>Investigation of nuclear matter at extreme densities</a:t>
            </a:r>
            <a:endParaRPr lang="ru-RU" altLang="ru-RU" sz="1800" b="1" dirty="0" smtClean="0">
              <a:solidFill>
                <a:srgbClr val="C00000"/>
              </a:solidFill>
              <a:latin typeface="Tahoma" pitchFamily="34" charset="0"/>
            </a:endParaRPr>
          </a:p>
        </p:txBody>
      </p:sp>
      <p:pic>
        <p:nvPicPr>
          <p:cNvPr id="13326" name="Picture 15" descr="NICA.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68162" y="1752600"/>
            <a:ext cx="16996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6" name="Rectangle 8"/>
          <p:cNvSpPr>
            <a:spLocks noChangeArrowheads="1"/>
          </p:cNvSpPr>
          <p:nvPr/>
        </p:nvSpPr>
        <p:spPr bwMode="auto">
          <a:xfrm>
            <a:off x="6143625" y="763588"/>
            <a:ext cx="2847975" cy="711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altLang="ru-RU" sz="2000" b="1" dirty="0" smtClean="0">
                <a:solidFill>
                  <a:srgbClr val="C00000"/>
                </a:solidFill>
                <a:latin typeface="Helvetica" charset="0"/>
                <a:sym typeface="Helvetica" charset="0"/>
              </a:rPr>
              <a:t>20</a:t>
            </a:r>
            <a:r>
              <a:rPr lang="ru-RU" altLang="ru-RU" sz="2000" b="1" dirty="0" smtClean="0">
                <a:solidFill>
                  <a:srgbClr val="C00000"/>
                </a:solidFill>
                <a:latin typeface="Helvetica" charset="0"/>
                <a:sym typeface="Helvetica" charset="0"/>
              </a:rPr>
              <a:t>1</a:t>
            </a:r>
            <a:r>
              <a:rPr lang="en-US" altLang="ru-RU" sz="2000" b="1" dirty="0" smtClean="0">
                <a:solidFill>
                  <a:srgbClr val="C00000"/>
                </a:solidFill>
                <a:latin typeface="Helvetica" charset="0"/>
                <a:sym typeface="Helvetica" charset="0"/>
              </a:rPr>
              <a:t>9 </a:t>
            </a:r>
            <a:endParaRPr lang="ru-RU" altLang="ru-RU" sz="2000" b="1" dirty="0" smtClean="0">
              <a:solidFill>
                <a:srgbClr val="C00000"/>
              </a:solidFill>
              <a:latin typeface="Helvetica" charset="0"/>
              <a:sym typeface="Helvetica" charset="0"/>
            </a:endParaRPr>
          </a:p>
          <a:p>
            <a:pPr algn="ctr" eaLnBrk="1" fontAlgn="auto" hangingPunct="1">
              <a:spcBef>
                <a:spcPts val="0"/>
              </a:spcBef>
              <a:spcAft>
                <a:spcPts val="0"/>
              </a:spcAft>
              <a:defRPr/>
            </a:pPr>
            <a:r>
              <a:rPr lang="en-US" altLang="ru-RU" sz="2000" b="1" dirty="0" smtClean="0">
                <a:solidFill>
                  <a:srgbClr val="C00000"/>
                </a:solidFill>
                <a:latin typeface="Helvetica" charset="0"/>
                <a:sym typeface="Helvetica" charset="0"/>
              </a:rPr>
              <a:t> NICA</a:t>
            </a:r>
            <a:endParaRPr lang="ru-RU" altLang="ru-RU" sz="2000" b="1" dirty="0" smtClean="0">
              <a:solidFill>
                <a:srgbClr val="C00000"/>
              </a:solidFill>
              <a:latin typeface="Helvetica" charset="0"/>
              <a:sym typeface="Helvetica" charset="0"/>
            </a:endParaRPr>
          </a:p>
        </p:txBody>
      </p:sp>
      <p:sp>
        <p:nvSpPr>
          <p:cNvPr id="13328" name="Rectangle 7"/>
          <p:cNvSpPr>
            <a:spLocks/>
          </p:cNvSpPr>
          <p:nvPr/>
        </p:nvSpPr>
        <p:spPr bwMode="auto">
          <a:xfrm>
            <a:off x="6172200" y="1535113"/>
            <a:ext cx="283527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auto" hangingPunct="1">
              <a:spcBef>
                <a:spcPct val="0"/>
              </a:spcBef>
              <a:spcAft>
                <a:spcPts val="0"/>
              </a:spcAft>
              <a:buClrTx/>
              <a:buSzTx/>
              <a:buFontTx/>
              <a:buNone/>
            </a:pPr>
            <a:r>
              <a:rPr lang="en-US" altLang="ru-RU" sz="1800" b="1" dirty="0">
                <a:solidFill>
                  <a:srgbClr val="002060"/>
                </a:solidFill>
                <a:latin typeface="Arial" panose="020B0604020202020204" pitchFamily="34" charset="0"/>
                <a:cs typeface="Arial" panose="020B0604020202020204" pitchFamily="34" charset="0"/>
                <a:sym typeface="Times" charset="0"/>
              </a:rPr>
              <a:t>Superconducting collider of </a:t>
            </a:r>
            <a:r>
              <a:rPr lang="en-US" altLang="ru-RU" sz="1800" b="1" dirty="0" smtClean="0">
                <a:solidFill>
                  <a:srgbClr val="002060"/>
                </a:solidFill>
                <a:latin typeface="Arial" panose="020B0604020202020204" pitchFamily="34" charset="0"/>
                <a:cs typeface="Arial" panose="020B0604020202020204" pitchFamily="34" charset="0"/>
                <a:sym typeface="Times" charset="0"/>
              </a:rPr>
              <a:t>heavy </a:t>
            </a:r>
            <a:r>
              <a:rPr lang="en-US" altLang="ru-RU" sz="1800" b="1" dirty="0">
                <a:solidFill>
                  <a:srgbClr val="002060"/>
                </a:solidFill>
                <a:latin typeface="Arial" panose="020B0604020202020204" pitchFamily="34" charset="0"/>
                <a:cs typeface="Arial" panose="020B0604020202020204" pitchFamily="34" charset="0"/>
                <a:sym typeface="Times" charset="0"/>
              </a:rPr>
              <a:t>ions</a:t>
            </a:r>
            <a:endParaRPr lang="ru-RU" altLang="ru-RU" sz="1800" b="1" dirty="0">
              <a:solidFill>
                <a:srgbClr val="002060"/>
              </a:solidFill>
              <a:latin typeface="Arial" panose="020B0604020202020204" pitchFamily="34" charset="0"/>
              <a:cs typeface="Arial" panose="020B0604020202020204" pitchFamily="34" charset="0"/>
              <a:sym typeface="Times" charset="0"/>
            </a:endParaRPr>
          </a:p>
        </p:txBody>
      </p:sp>
      <p:sp>
        <p:nvSpPr>
          <p:cNvPr id="13329" name="Rectangle 29"/>
          <p:cNvSpPr>
            <a:spLocks noChangeArrowheads="1"/>
          </p:cNvSpPr>
          <p:nvPr/>
        </p:nvSpPr>
        <p:spPr bwMode="auto">
          <a:xfrm>
            <a:off x="0" y="-27604"/>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defTabSz="912813" eaLnBrk="0" hangingPunct="0">
              <a:spcBef>
                <a:spcPct val="20000"/>
              </a:spcBef>
              <a:buClr>
                <a:schemeClr val="tx1"/>
              </a:buClr>
              <a:buChar char="•"/>
              <a:defRPr sz="2800">
                <a:solidFill>
                  <a:schemeClr val="tx1"/>
                </a:solidFill>
                <a:latin typeface="Verdana" pitchFamily="34" charset="0"/>
              </a:defRPr>
            </a:lvl2pPr>
            <a:lvl3pPr marL="1143000" indent="-228600" defTabSz="912813"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defTabSz="912813" eaLnBrk="0" hangingPunct="0">
              <a:spcBef>
                <a:spcPct val="20000"/>
              </a:spcBef>
              <a:buClr>
                <a:schemeClr val="tx2"/>
              </a:buClr>
              <a:buChar char="•"/>
              <a:defRPr sz="2000">
                <a:solidFill>
                  <a:schemeClr val="tx1"/>
                </a:solidFill>
                <a:latin typeface="Verdana" pitchFamily="34" charset="0"/>
              </a:defRPr>
            </a:lvl4pPr>
            <a:lvl5pPr marL="2057400" indent="-228600" defTabSz="912813"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defTabSz="912813"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defTabSz="912813"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defTabSz="912813"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defTabSz="912813"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auto" hangingPunct="1">
              <a:spcBef>
                <a:spcPct val="0"/>
              </a:spcBef>
              <a:spcAft>
                <a:spcPts val="0"/>
              </a:spcAft>
              <a:buClrTx/>
              <a:buSzTx/>
              <a:buFontTx/>
              <a:buNone/>
            </a:pPr>
            <a:r>
              <a:rPr lang="ru-RU" altLang="ru-RU" sz="2400" dirty="0">
                <a:solidFill>
                  <a:srgbClr val="002060"/>
                </a:solidFill>
                <a:latin typeface="Arial Black" panose="020B0A04020102020204" pitchFamily="34" charset="0"/>
              </a:rPr>
              <a:t> </a:t>
            </a:r>
            <a:r>
              <a:rPr lang="en-US" altLang="ru-RU" sz="2400" dirty="0" smtClean="0">
                <a:solidFill>
                  <a:srgbClr val="002060"/>
                </a:solidFill>
                <a:latin typeface="Arial Black" panose="020B0A04020102020204" pitchFamily="34" charset="0"/>
              </a:rPr>
              <a:t> </a:t>
            </a:r>
            <a:r>
              <a:rPr lang="en-US" altLang="ru-RU" sz="2400" dirty="0">
                <a:solidFill>
                  <a:srgbClr val="002060"/>
                </a:solidFill>
                <a:latin typeface="Arial Black" panose="020B0A04020102020204" pitchFamily="34" charset="0"/>
              </a:rPr>
              <a:t>F</a:t>
            </a:r>
            <a:r>
              <a:rPr lang="en-US" altLang="ru-RU" sz="2400" dirty="0" smtClean="0">
                <a:solidFill>
                  <a:srgbClr val="002060"/>
                </a:solidFill>
                <a:latin typeface="Arial Black" panose="020B0A04020102020204" pitchFamily="34" charset="0"/>
              </a:rPr>
              <a:t>rom </a:t>
            </a:r>
            <a:r>
              <a:rPr lang="en-US" altLang="ru-RU" sz="2400" dirty="0">
                <a:solidFill>
                  <a:srgbClr val="002060"/>
                </a:solidFill>
                <a:latin typeface="Arial Black" panose="020B0A04020102020204" pitchFamily="34" charset="0"/>
              </a:rPr>
              <a:t>the </a:t>
            </a:r>
            <a:r>
              <a:rPr lang="en-US" altLang="ru-RU" sz="2400" dirty="0" err="1">
                <a:solidFill>
                  <a:srgbClr val="002060"/>
                </a:solidFill>
                <a:latin typeface="Arial Black" panose="020B0A04020102020204" pitchFamily="34" charset="0"/>
              </a:rPr>
              <a:t>Synchrophasotron</a:t>
            </a:r>
            <a:r>
              <a:rPr lang="en-US" altLang="ru-RU" sz="2400" dirty="0">
                <a:solidFill>
                  <a:srgbClr val="002060"/>
                </a:solidFill>
                <a:latin typeface="Arial Black" panose="020B0A04020102020204" pitchFamily="34" charset="0"/>
              </a:rPr>
              <a:t> </a:t>
            </a:r>
            <a:r>
              <a:rPr lang="en-US" altLang="ru-RU" sz="2400" dirty="0" smtClean="0">
                <a:solidFill>
                  <a:srgbClr val="002060"/>
                </a:solidFill>
                <a:latin typeface="Arial Black" panose="020B0A04020102020204" pitchFamily="34" charset="0"/>
              </a:rPr>
              <a:t>to </a:t>
            </a:r>
          </a:p>
          <a:p>
            <a:pPr algn="ctr" eaLnBrk="1" fontAlgn="auto" hangingPunct="1">
              <a:spcBef>
                <a:spcPct val="0"/>
              </a:spcBef>
              <a:spcAft>
                <a:spcPts val="0"/>
              </a:spcAft>
              <a:buClrTx/>
              <a:buSzTx/>
              <a:buFontTx/>
              <a:buNone/>
            </a:pPr>
            <a:r>
              <a:rPr lang="en-US" altLang="ru-RU" sz="2400" dirty="0">
                <a:solidFill>
                  <a:srgbClr val="002060"/>
                </a:solidFill>
                <a:latin typeface="Arial Black" panose="020B0A04020102020204" pitchFamily="34" charset="0"/>
              </a:rPr>
              <a:t>t</a:t>
            </a:r>
            <a:r>
              <a:rPr lang="en-US" altLang="ru-RU" sz="2400" dirty="0" smtClean="0">
                <a:solidFill>
                  <a:srgbClr val="002060"/>
                </a:solidFill>
                <a:latin typeface="Arial Black" panose="020B0A04020102020204" pitchFamily="34" charset="0"/>
              </a:rPr>
              <a:t>he heavy </a:t>
            </a:r>
            <a:r>
              <a:rPr lang="en-US" altLang="ru-RU" sz="2400" dirty="0">
                <a:solidFill>
                  <a:srgbClr val="002060"/>
                </a:solidFill>
                <a:latin typeface="Arial Black" panose="020B0A04020102020204" pitchFamily="34" charset="0"/>
              </a:rPr>
              <a:t>ion collider </a:t>
            </a:r>
            <a:endParaRPr lang="ru-RU" altLang="ru-RU" sz="2400" dirty="0">
              <a:solidFill>
                <a:srgbClr val="002060"/>
              </a:solidFill>
              <a:latin typeface="Arial Black" panose="020B0A04020102020204" pitchFamily="34" charset="0"/>
            </a:endParaRPr>
          </a:p>
        </p:txBody>
      </p:sp>
      <p:sp>
        <p:nvSpPr>
          <p:cNvPr id="19474" name="Номер слайда 3"/>
          <p:cNvSpPr>
            <a:spLocks noGrp="1"/>
          </p:cNvSpPr>
          <p:nvPr>
            <p:ph type="sldNum" sz="quarter" idx="4294967295"/>
          </p:nvPr>
        </p:nvSpPr>
        <p:spPr>
          <a:xfrm>
            <a:off x="8194675" y="6580188"/>
            <a:ext cx="914400" cy="304800"/>
          </a:xfrm>
          <a:prstGeom prst="rect">
            <a:avLst/>
          </a:prstGeom>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7C3D4D3A-D2DE-47E1-AEA3-F9B0254DAEAB}" type="slidenum">
              <a:rPr lang="ru-RU" altLang="ru-RU" sz="1400">
                <a:solidFill>
                  <a:srgbClr val="FFFFFF"/>
                </a:solidFill>
                <a:latin typeface="Times" charset="0"/>
              </a:rPr>
              <a:pPr eaLnBrk="1" hangingPunct="1">
                <a:defRPr/>
              </a:pPr>
              <a:t>2</a:t>
            </a:fld>
            <a:endParaRPr lang="ru-RU" altLang="ru-RU" sz="1400">
              <a:solidFill>
                <a:srgbClr val="FFFFFF"/>
              </a:solidFill>
              <a:latin typeface="Times" charset="0"/>
            </a:endParaRPr>
          </a:p>
        </p:txBody>
      </p:sp>
      <p:pic>
        <p:nvPicPr>
          <p:cNvPr id="13332" name="Picture 1029"/>
          <p:cNvPicPr>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3124200" y="2057400"/>
            <a:ext cx="1246187" cy="17859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0864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5"/>
          </p:nvPr>
        </p:nvSpPr>
        <p:spPr>
          <a:xfrm>
            <a:off x="6553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423FEF8D-675D-49D7-AFAF-7B127AC7B65E}" type="slidenum">
              <a:rPr lang="en-US" altLang="ru-RU" sz="1400" smtClean="0">
                <a:solidFill>
                  <a:srgbClr val="000000"/>
                </a:solidFill>
              </a:rPr>
              <a:pPr eaLnBrk="1" hangingPunct="1">
                <a:spcBef>
                  <a:spcPct val="0"/>
                </a:spcBef>
                <a:buFontTx/>
                <a:buNone/>
              </a:pPr>
              <a:t>20</a:t>
            </a:fld>
            <a:endParaRPr lang="en-US" altLang="ru-RU" sz="1400" smtClean="0">
              <a:solidFill>
                <a:srgbClr val="000000"/>
              </a:solidFill>
            </a:endParaRPr>
          </a:p>
        </p:txBody>
      </p:sp>
      <p:sp>
        <p:nvSpPr>
          <p:cNvPr id="13315" name="AutoShape 4"/>
          <p:cNvSpPr>
            <a:spLocks noChangeAspect="1" noChangeArrowheads="1"/>
          </p:cNvSpPr>
          <p:nvPr/>
        </p:nvSpPr>
        <p:spPr bwMode="auto">
          <a:xfrm>
            <a:off x="791736" y="7393"/>
            <a:ext cx="758104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ru-RU" altLang="ru-RU" sz="2800" b="1" dirty="0" smtClean="0">
                <a:solidFill>
                  <a:srgbClr val="002060"/>
                </a:solidFill>
                <a:latin typeface="+mj-lt"/>
              </a:rPr>
              <a:t> </a:t>
            </a:r>
            <a:r>
              <a:rPr lang="en-US" altLang="ru-RU" sz="2800" b="1" dirty="0" smtClean="0">
                <a:solidFill>
                  <a:srgbClr val="002060"/>
                </a:solidFill>
                <a:latin typeface="+mj-lt"/>
              </a:rPr>
              <a:t>Civil Construction of NICA Complex  </a:t>
            </a:r>
            <a:endParaRPr lang="en-US" altLang="ru-RU" sz="2800" b="1" i="1" dirty="0" smtClean="0">
              <a:solidFill>
                <a:srgbClr val="002060"/>
              </a:solidFill>
              <a:latin typeface="+mj-lt"/>
            </a:endParaRPr>
          </a:p>
        </p:txBody>
      </p:sp>
      <p:sp>
        <p:nvSpPr>
          <p:cNvPr id="13321" name="Rectangle 3"/>
          <p:cNvSpPr txBox="1">
            <a:spLocks noChangeArrowheads="1"/>
          </p:cNvSpPr>
          <p:nvPr/>
        </p:nvSpPr>
        <p:spPr bwMode="auto">
          <a:xfrm>
            <a:off x="318234" y="298611"/>
            <a:ext cx="8528050" cy="1398335"/>
          </a:xfrm>
          <a:prstGeom prst="rect">
            <a:avLst/>
          </a:prstGeom>
          <a:noFill/>
          <a:ln>
            <a:noFill/>
          </a:ln>
          <a:extLst/>
        </p:spPr>
        <p:txBody>
          <a:bodyPr anchor="ctr"/>
          <a:lstStyle>
            <a:lvl1pPr marL="342900" indent="-342900"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marL="0" indent="0" algn="just" eaLnBrk="1" hangingPunct="1">
              <a:buNone/>
            </a:pPr>
            <a:r>
              <a:rPr lang="en-US" altLang="ru-RU" sz="2000" b="1" i="1" dirty="0" smtClean="0">
                <a:solidFill>
                  <a:srgbClr val="C00000"/>
                </a:solidFill>
              </a:rPr>
              <a:t>18 </a:t>
            </a:r>
            <a:r>
              <a:rPr lang="en-US" altLang="ru-RU" sz="2000" b="1" i="1" dirty="0">
                <a:solidFill>
                  <a:srgbClr val="C00000"/>
                </a:solidFill>
              </a:rPr>
              <a:t>September 2015 JINR and STRABAG signed a contract for General construction works for the NICA complex: 43 months period </a:t>
            </a:r>
          </a:p>
        </p:txBody>
      </p:sp>
      <p:pic>
        <p:nvPicPr>
          <p:cNvPr id="11"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752" y="1566730"/>
            <a:ext cx="6960356" cy="48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503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5"/>
          </p:nvPr>
        </p:nvSpPr>
        <p:spPr>
          <a:xfrm>
            <a:off x="6553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A31FC1B8-DB9F-4DC0-9D06-8067A9F7F610}" type="slidenum">
              <a:rPr lang="en-US" altLang="ru-RU" sz="1400" smtClean="0">
                <a:solidFill>
                  <a:srgbClr val="000000"/>
                </a:solidFill>
              </a:rPr>
              <a:pPr eaLnBrk="1" hangingPunct="1">
                <a:spcBef>
                  <a:spcPct val="0"/>
                </a:spcBef>
                <a:buFontTx/>
                <a:buNone/>
              </a:pPr>
              <a:t>21</a:t>
            </a:fld>
            <a:endParaRPr lang="en-US" altLang="ru-RU" sz="1400" smtClean="0">
              <a:solidFill>
                <a:srgbClr val="000000"/>
              </a:solidFill>
            </a:endParaRPr>
          </a:p>
        </p:txBody>
      </p:sp>
      <p:sp>
        <p:nvSpPr>
          <p:cNvPr id="15363" name="AutoShape 4"/>
          <p:cNvSpPr>
            <a:spLocks noChangeAspect="1" noChangeArrowheads="1"/>
          </p:cNvSpPr>
          <p:nvPr/>
        </p:nvSpPr>
        <p:spPr bwMode="auto">
          <a:xfrm>
            <a:off x="896938" y="444500"/>
            <a:ext cx="647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ru-RU" altLang="ru-RU" sz="2400" b="1" smtClean="0">
                <a:solidFill>
                  <a:srgbClr val="000090"/>
                </a:solidFill>
              </a:rPr>
              <a:t> </a:t>
            </a:r>
            <a:r>
              <a:rPr lang="en-US" altLang="ru-RU" sz="2400" b="1" u="sng" smtClean="0">
                <a:solidFill>
                  <a:srgbClr val="000090"/>
                </a:solidFill>
              </a:rPr>
              <a:t>Civil Construction of NICA Complex</a:t>
            </a:r>
            <a:endParaRPr lang="en-US" altLang="ru-RU" sz="2400" b="1" i="1" u="sng" smtClean="0">
              <a:solidFill>
                <a:srgbClr val="000090"/>
              </a:solidFill>
            </a:endParaRPr>
          </a:p>
        </p:txBody>
      </p:sp>
      <p:sp>
        <p:nvSpPr>
          <p:cNvPr id="15364" name="Rectangle 3"/>
          <p:cNvSpPr txBox="1">
            <a:spLocks noChangeArrowheads="1"/>
          </p:cNvSpPr>
          <p:nvPr/>
        </p:nvSpPr>
        <p:spPr bwMode="auto">
          <a:xfrm>
            <a:off x="285750" y="1079500"/>
            <a:ext cx="86042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lnSpc>
                <a:spcPct val="110000"/>
              </a:lnSpc>
              <a:buFontTx/>
              <a:buNone/>
            </a:pPr>
            <a:r>
              <a:rPr lang="en-US" altLang="ru-RU" sz="2000" b="1" smtClean="0">
                <a:solidFill>
                  <a:srgbClr val="000090"/>
                </a:solidFill>
              </a:rPr>
              <a:t>The whole Complex is split into several Objects:</a:t>
            </a:r>
          </a:p>
          <a:p>
            <a:pPr eaLnBrk="1" hangingPunct="1">
              <a:lnSpc>
                <a:spcPct val="110000"/>
              </a:lnSpc>
            </a:pPr>
            <a:r>
              <a:rPr lang="en-US" altLang="ru-RU" sz="2000" i="1" smtClean="0">
                <a:solidFill>
                  <a:srgbClr val="000090"/>
                </a:solidFill>
              </a:rPr>
              <a:t>MPD Hall</a:t>
            </a:r>
            <a:r>
              <a:rPr lang="ru-RU" altLang="ru-RU" sz="2000" i="1" smtClean="0">
                <a:solidFill>
                  <a:srgbClr val="000090"/>
                </a:solidFill>
              </a:rPr>
              <a:t>				</a:t>
            </a:r>
            <a:r>
              <a:rPr lang="en-US" altLang="ru-RU" sz="2000" i="1" smtClean="0">
                <a:solidFill>
                  <a:srgbClr val="000090"/>
                </a:solidFill>
              </a:rPr>
              <a:t>		      </a:t>
            </a:r>
            <a:r>
              <a:rPr lang="ru-RU" altLang="ru-RU" sz="2000" i="1" smtClean="0">
                <a:solidFill>
                  <a:srgbClr val="000090"/>
                </a:solidFill>
              </a:rPr>
              <a:t>     	 </a:t>
            </a:r>
            <a:r>
              <a:rPr lang="en-US" altLang="ru-RU" sz="2000" i="1" smtClean="0">
                <a:solidFill>
                  <a:srgbClr val="000090"/>
                </a:solidFill>
              </a:rPr>
              <a:t>2017</a:t>
            </a:r>
            <a:r>
              <a:rPr lang="ru-RU" altLang="ru-RU" sz="2000" i="1" smtClean="0">
                <a:solidFill>
                  <a:srgbClr val="000090"/>
                </a:solidFill>
              </a:rPr>
              <a:t>	</a:t>
            </a:r>
            <a:endParaRPr lang="en-US" altLang="ru-RU" sz="2000" i="1" smtClean="0">
              <a:solidFill>
                <a:srgbClr val="000090"/>
              </a:solidFill>
            </a:endParaRPr>
          </a:p>
          <a:p>
            <a:pPr eaLnBrk="1" hangingPunct="1">
              <a:lnSpc>
                <a:spcPct val="110000"/>
              </a:lnSpc>
            </a:pPr>
            <a:r>
              <a:rPr lang="en-US" altLang="ru-RU" sz="2000" i="1" smtClean="0">
                <a:solidFill>
                  <a:srgbClr val="000090"/>
                </a:solidFill>
              </a:rPr>
              <a:t>West semi-ring                                                                             2017</a:t>
            </a:r>
          </a:p>
          <a:p>
            <a:pPr eaLnBrk="1" hangingPunct="1">
              <a:lnSpc>
                <a:spcPct val="110000"/>
              </a:lnSpc>
            </a:pPr>
            <a:r>
              <a:rPr lang="en-US" altLang="ru-RU" sz="2000" i="1" smtClean="0">
                <a:solidFill>
                  <a:srgbClr val="000090"/>
                </a:solidFill>
              </a:rPr>
              <a:t>Beam transfer channel                                                                2018</a:t>
            </a:r>
          </a:p>
          <a:p>
            <a:pPr eaLnBrk="1" hangingPunct="1">
              <a:lnSpc>
                <a:spcPct val="110000"/>
              </a:lnSpc>
            </a:pPr>
            <a:r>
              <a:rPr lang="en-US" altLang="ru-RU" sz="2000" i="1" smtClean="0">
                <a:solidFill>
                  <a:srgbClr val="000090"/>
                </a:solidFill>
              </a:rPr>
              <a:t>SPD Hall					                           2019 </a:t>
            </a:r>
          </a:p>
          <a:p>
            <a:pPr eaLnBrk="1" hangingPunct="1">
              <a:lnSpc>
                <a:spcPct val="110000"/>
              </a:lnSpc>
            </a:pPr>
            <a:r>
              <a:rPr lang="en-US" altLang="ru-RU" sz="2000" i="1" smtClean="0">
                <a:solidFill>
                  <a:srgbClr val="000090"/>
                </a:solidFill>
              </a:rPr>
              <a:t>East semi-ring					    </a:t>
            </a:r>
            <a:r>
              <a:rPr lang="ru-RU" altLang="ru-RU" sz="2000" i="1" smtClean="0">
                <a:solidFill>
                  <a:srgbClr val="000090"/>
                </a:solidFill>
              </a:rPr>
              <a:t>	</a:t>
            </a:r>
            <a:r>
              <a:rPr lang="en-US" altLang="ru-RU" sz="2000" i="1" smtClean="0">
                <a:solidFill>
                  <a:srgbClr val="000090"/>
                </a:solidFill>
              </a:rPr>
              <a:t> 2019	</a:t>
            </a:r>
          </a:p>
          <a:p>
            <a:pPr eaLnBrk="1" hangingPunct="1">
              <a:lnSpc>
                <a:spcPct val="110000"/>
              </a:lnSpc>
            </a:pPr>
            <a:r>
              <a:rPr lang="en-US" altLang="ru-RU" sz="2000" i="1" smtClean="0">
                <a:solidFill>
                  <a:srgbClr val="FF0000"/>
                </a:solidFill>
              </a:rPr>
              <a:t>Beam extraction </a:t>
            </a:r>
          </a:p>
          <a:p>
            <a:pPr eaLnBrk="1" hangingPunct="1">
              <a:lnSpc>
                <a:spcPct val="110000"/>
              </a:lnSpc>
            </a:pPr>
            <a:r>
              <a:rPr lang="en-US" altLang="ru-RU" sz="2000" i="1" smtClean="0">
                <a:solidFill>
                  <a:srgbClr val="FF0000"/>
                </a:solidFill>
              </a:rPr>
              <a:t>Reconstruction of building #1		</a:t>
            </a:r>
            <a:r>
              <a:rPr lang="en-US" altLang="ru-RU" sz="2000" i="1" smtClean="0">
                <a:solidFill>
                  <a:srgbClr val="000090"/>
                </a:solidFill>
              </a:rPr>
              <a:t>         affect Nuclotron operation </a:t>
            </a:r>
          </a:p>
        </p:txBody>
      </p:sp>
      <p:sp>
        <p:nvSpPr>
          <p:cNvPr id="15365" name="Rectangle 3"/>
          <p:cNvSpPr txBox="1">
            <a:spLocks noChangeArrowheads="1"/>
          </p:cNvSpPr>
          <p:nvPr/>
        </p:nvSpPr>
        <p:spPr bwMode="auto">
          <a:xfrm>
            <a:off x="273050" y="4414838"/>
            <a:ext cx="87312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buFontTx/>
              <a:buNone/>
            </a:pPr>
            <a:endParaRPr lang="en-US" altLang="ru-RU" sz="2000" b="1" dirty="0" smtClean="0">
              <a:solidFill>
                <a:srgbClr val="000090"/>
              </a:solidFill>
            </a:endParaRPr>
          </a:p>
          <a:p>
            <a:pPr eaLnBrk="1" hangingPunct="1">
              <a:buFontTx/>
              <a:buNone/>
            </a:pPr>
            <a:r>
              <a:rPr lang="en-US" altLang="ru-RU" sz="2000" b="1" dirty="0" smtClean="0">
                <a:solidFill>
                  <a:srgbClr val="000090"/>
                </a:solidFill>
              </a:rPr>
              <a:t>should be taken into account :</a:t>
            </a:r>
          </a:p>
          <a:p>
            <a:pPr eaLnBrk="1" hangingPunct="1">
              <a:lnSpc>
                <a:spcPct val="110000"/>
              </a:lnSpc>
            </a:pPr>
            <a:r>
              <a:rPr lang="en-US" altLang="ru-RU" sz="2000" i="1" dirty="0" err="1" smtClean="0">
                <a:solidFill>
                  <a:srgbClr val="000090"/>
                </a:solidFill>
              </a:rPr>
              <a:t>Nuclotron</a:t>
            </a:r>
            <a:r>
              <a:rPr lang="en-US" altLang="ru-RU" sz="2000" i="1" dirty="0" smtClean="0">
                <a:solidFill>
                  <a:srgbClr val="000090"/>
                </a:solidFill>
              </a:rPr>
              <a:t> operation plans</a:t>
            </a:r>
          </a:p>
          <a:p>
            <a:pPr eaLnBrk="1" hangingPunct="1">
              <a:lnSpc>
                <a:spcPct val="110000"/>
              </a:lnSpc>
            </a:pPr>
            <a:r>
              <a:rPr lang="en-US" altLang="ru-RU" sz="2000" i="1" dirty="0" smtClean="0">
                <a:solidFill>
                  <a:srgbClr val="000090"/>
                </a:solidFill>
              </a:rPr>
              <a:t>MPD magnet fabrication schedule</a:t>
            </a:r>
            <a:r>
              <a:rPr lang="en-US" altLang="ru-RU" sz="2000" dirty="0" smtClean="0">
                <a:solidFill>
                  <a:srgbClr val="000090"/>
                </a:solidFill>
              </a:rPr>
              <a:t>	</a:t>
            </a:r>
          </a:p>
          <a:p>
            <a:pPr eaLnBrk="1" hangingPunct="1">
              <a:lnSpc>
                <a:spcPct val="110000"/>
              </a:lnSpc>
            </a:pPr>
            <a:r>
              <a:rPr lang="en-US" altLang="ru-RU" sz="2000" i="1" dirty="0" smtClean="0">
                <a:solidFill>
                  <a:srgbClr val="000090"/>
                </a:solidFill>
              </a:rPr>
              <a:t>Equipment installation plans</a:t>
            </a:r>
          </a:p>
        </p:txBody>
      </p:sp>
      <p:sp>
        <p:nvSpPr>
          <p:cNvPr id="15366" name="Right Brace 11"/>
          <p:cNvSpPr>
            <a:spLocks/>
          </p:cNvSpPr>
          <p:nvPr/>
        </p:nvSpPr>
        <p:spPr bwMode="auto">
          <a:xfrm>
            <a:off x="4787900" y="3414713"/>
            <a:ext cx="355600" cy="927100"/>
          </a:xfrm>
          <a:prstGeom prst="rightBrace">
            <a:avLst>
              <a:gd name="adj1" fmla="val 8328"/>
              <a:gd name="adj2" fmla="val 50000"/>
            </a:avLst>
          </a:prstGeom>
          <a:noFill/>
          <a:ln w="25400">
            <a:solidFill>
              <a:srgbClr val="00009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endParaRPr lang="en-US" altLang="ru-RU" smtClean="0">
              <a:solidFill>
                <a:srgbClr val="000000"/>
              </a:solidFill>
            </a:endParaRPr>
          </a:p>
        </p:txBody>
      </p:sp>
    </p:spTree>
    <p:extLst>
      <p:ext uri="{BB962C8B-B14F-4D97-AF65-F5344CB8AC3E}">
        <p14:creationId xmlns:p14="http://schemas.microsoft.com/office/powerpoint/2010/main" val="3937376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quarter" idx="13"/>
          </p:nvPr>
        </p:nvSpPr>
        <p:spPr>
          <a:xfrm>
            <a:off x="660400" y="1625600"/>
            <a:ext cx="7727950" cy="3238500"/>
          </a:xfrm>
        </p:spPr>
        <p:txBody>
          <a:bodyPr/>
          <a:lstStyle/>
          <a:p>
            <a:pPr eaLnBrk="1" hangingPunct="1">
              <a:lnSpc>
                <a:spcPct val="150000"/>
              </a:lnSpc>
            </a:pPr>
            <a:r>
              <a:rPr lang="en-US" altLang="ru-RU" sz="2400" smtClean="0">
                <a:solidFill>
                  <a:srgbClr val="000090"/>
                </a:solidFill>
              </a:rPr>
              <a:t>Area for magnet assembly &amp; tests </a:t>
            </a:r>
          </a:p>
          <a:p>
            <a:pPr eaLnBrk="1" hangingPunct="1">
              <a:lnSpc>
                <a:spcPct val="150000"/>
              </a:lnSpc>
            </a:pPr>
            <a:r>
              <a:rPr lang="en-US" altLang="ru-RU" sz="2400" smtClean="0">
                <a:solidFill>
                  <a:srgbClr val="000090"/>
                </a:solidFill>
              </a:rPr>
              <a:t>Cryogenics</a:t>
            </a:r>
          </a:p>
          <a:p>
            <a:pPr eaLnBrk="1" hangingPunct="1">
              <a:lnSpc>
                <a:spcPct val="150000"/>
              </a:lnSpc>
            </a:pPr>
            <a:r>
              <a:rPr lang="en-US" altLang="ru-RU" sz="2400" smtClean="0">
                <a:solidFill>
                  <a:srgbClr val="000090"/>
                </a:solidFill>
              </a:rPr>
              <a:t>Workshop for microstrip detector assembly &amp; tests</a:t>
            </a:r>
          </a:p>
          <a:p>
            <a:pPr eaLnBrk="1" hangingPunct="1">
              <a:lnSpc>
                <a:spcPct val="150000"/>
              </a:lnSpc>
            </a:pPr>
            <a:r>
              <a:rPr lang="en-US" altLang="ru-RU" sz="2400" smtClean="0">
                <a:solidFill>
                  <a:srgbClr val="000090"/>
                </a:solidFill>
              </a:rPr>
              <a:t>Workshop for RPC assembly &amp; tests</a:t>
            </a:r>
          </a:p>
          <a:p>
            <a:pPr eaLnBrk="1" hangingPunct="1">
              <a:lnSpc>
                <a:spcPct val="150000"/>
              </a:lnSpc>
            </a:pPr>
            <a:r>
              <a:rPr lang="en-US" altLang="ru-RU" sz="2400" smtClean="0">
                <a:solidFill>
                  <a:srgbClr val="000090"/>
                </a:solidFill>
              </a:rPr>
              <a:t>Workshop for TPC assembly &amp; tests</a:t>
            </a:r>
            <a:r>
              <a:rPr lang="ru-RU" altLang="ru-RU" sz="2400" smtClean="0">
                <a:solidFill>
                  <a:srgbClr val="000090"/>
                </a:solidFill>
              </a:rPr>
              <a:t>	</a:t>
            </a:r>
            <a:endParaRPr lang="en-US" altLang="ru-RU" sz="2400" smtClean="0">
              <a:solidFill>
                <a:srgbClr val="000090"/>
              </a:solidFill>
            </a:endParaRPr>
          </a:p>
          <a:p>
            <a:pPr eaLnBrk="1" hangingPunct="1">
              <a:lnSpc>
                <a:spcPct val="150000"/>
              </a:lnSpc>
            </a:pPr>
            <a:endParaRPr lang="en-US" altLang="ru-RU" sz="2400" smtClean="0">
              <a:solidFill>
                <a:srgbClr val="000090"/>
              </a:solidFill>
            </a:endParaRPr>
          </a:p>
        </p:txBody>
      </p:sp>
      <p:sp>
        <p:nvSpPr>
          <p:cNvPr id="16386" name="Slide Number Placeholder 5"/>
          <p:cNvSpPr>
            <a:spLocks noGrp="1"/>
          </p:cNvSpPr>
          <p:nvPr>
            <p:ph type="sldNum" sz="quarter" idx="15"/>
          </p:nvPr>
        </p:nvSpPr>
        <p:spPr>
          <a:xfrm>
            <a:off x="6553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152A2E10-5DEE-49B0-9972-DFCE939988CA}" type="slidenum">
              <a:rPr lang="en-US" altLang="ru-RU" sz="1400" smtClean="0">
                <a:solidFill>
                  <a:srgbClr val="000000"/>
                </a:solidFill>
              </a:rPr>
              <a:pPr eaLnBrk="1" hangingPunct="1">
                <a:spcBef>
                  <a:spcPct val="0"/>
                </a:spcBef>
                <a:buFontTx/>
                <a:buNone/>
              </a:pPr>
              <a:t>22</a:t>
            </a:fld>
            <a:endParaRPr lang="en-US" altLang="ru-RU" sz="1400" smtClean="0">
              <a:solidFill>
                <a:srgbClr val="000000"/>
              </a:solidFill>
            </a:endParaRPr>
          </a:p>
        </p:txBody>
      </p:sp>
      <p:sp>
        <p:nvSpPr>
          <p:cNvPr id="16388" name="AutoShape 4"/>
          <p:cNvSpPr>
            <a:spLocks noChangeAspect="1" noChangeArrowheads="1"/>
          </p:cNvSpPr>
          <p:nvPr/>
        </p:nvSpPr>
        <p:spPr bwMode="auto">
          <a:xfrm>
            <a:off x="1214438" y="736600"/>
            <a:ext cx="647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800" b="1" dirty="0" smtClean="0">
                <a:solidFill>
                  <a:srgbClr val="000090"/>
                </a:solidFill>
              </a:rPr>
              <a:t>NICA Infrastructure</a:t>
            </a:r>
          </a:p>
        </p:txBody>
      </p:sp>
    </p:spTree>
    <p:extLst>
      <p:ext uri="{BB962C8B-B14F-4D97-AF65-F5344CB8AC3E}">
        <p14:creationId xmlns:p14="http://schemas.microsoft.com/office/powerpoint/2010/main" val="4228354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3200" y="889000"/>
            <a:ext cx="8394700" cy="5283201"/>
            <a:chOff x="203200" y="889000"/>
            <a:chExt cx="8394700" cy="5283201"/>
          </a:xfrm>
        </p:grpSpPr>
        <p:pic>
          <p:nvPicPr>
            <p:cNvPr id="21" name="Picture 6" descr="Bldg_217_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89000"/>
              <a:ext cx="8394700" cy="528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11600" y="4267200"/>
              <a:ext cx="869349" cy="461665"/>
            </a:xfrm>
            <a:prstGeom prst="rect">
              <a:avLst/>
            </a:prstGeom>
            <a:noFill/>
          </p:spPr>
          <p:txBody>
            <a:bodyPr wrap="none" rtlCol="0">
              <a:spAutoFit/>
            </a:bodyPr>
            <a:lstStyle/>
            <a:p>
              <a:r>
                <a:rPr lang="en-US" sz="2400" b="1" dirty="0" smtClean="0">
                  <a:solidFill>
                    <a:srgbClr val="000090"/>
                  </a:solidFill>
                </a:rPr>
                <a:t>2013</a:t>
              </a:r>
              <a:endParaRPr lang="en-US" sz="2400" b="1" dirty="0">
                <a:solidFill>
                  <a:srgbClr val="000090"/>
                </a:solidFill>
              </a:endParaRPr>
            </a:p>
          </p:txBody>
        </p:sp>
      </p:grpSp>
      <p:sp>
        <p:nvSpPr>
          <p:cNvPr id="71" name="Номер слайда 2"/>
          <p:cNvSpPr>
            <a:spLocks noGrp="1"/>
          </p:cNvSpPr>
          <p:nvPr>
            <p:ph type="sldNum" sz="quarter" idx="12"/>
          </p:nvPr>
        </p:nvSpPr>
        <p:spPr>
          <a:xfrm>
            <a:off x="7556499" y="6238875"/>
            <a:ext cx="1387475" cy="365125"/>
          </a:xfrm>
        </p:spPr>
        <p:txBody>
          <a:bodyPr anchor="b"/>
          <a:lstStyle/>
          <a:p>
            <a:pPr>
              <a:defRPr/>
            </a:pPr>
            <a:fld id="{504FBDED-4655-4D29-9CF7-193DA6AB2173}" type="slidenum">
              <a:rPr lang="ru-RU" smtClean="0">
                <a:solidFill>
                  <a:srgbClr val="000000"/>
                </a:solidFill>
              </a:rPr>
              <a:pPr>
                <a:defRPr/>
              </a:pPr>
              <a:t>23</a:t>
            </a:fld>
            <a:endParaRPr lang="ru-RU" dirty="0">
              <a:solidFill>
                <a:srgbClr val="000000"/>
              </a:solidFill>
            </a:endParaRPr>
          </a:p>
        </p:txBody>
      </p:sp>
      <p:grpSp>
        <p:nvGrpSpPr>
          <p:cNvPr id="78" name="Группа 77"/>
          <p:cNvGrpSpPr/>
          <p:nvPr/>
        </p:nvGrpSpPr>
        <p:grpSpPr>
          <a:xfrm>
            <a:off x="63500" y="1023937"/>
            <a:ext cx="9009062" cy="4606925"/>
            <a:chOff x="-2407678" y="-772871"/>
            <a:chExt cx="9123362" cy="4709614"/>
          </a:xfrm>
        </p:grpSpPr>
        <p:pic>
          <p:nvPicPr>
            <p:cNvPr id="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678" y="-772871"/>
              <a:ext cx="9123362" cy="47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
            <p:cNvSpPr txBox="1">
              <a:spLocks noChangeArrowheads="1"/>
            </p:cNvSpPr>
            <p:nvPr/>
          </p:nvSpPr>
          <p:spPr bwMode="auto">
            <a:xfrm>
              <a:off x="1819107" y="2500383"/>
              <a:ext cx="19403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smtClean="0">
                  <a:solidFill>
                    <a:srgbClr val="FFFFFF"/>
                  </a:solidFill>
                  <a:latin typeface="Century Gothic" pitchFamily="34" charset="0"/>
                  <a:ea typeface="MS PGothic" pitchFamily="34" charset="-128"/>
                </a:rPr>
                <a:t>June 201</a:t>
              </a:r>
              <a:r>
                <a:rPr lang="ru-RU" altLang="ru-RU" sz="2000" b="1" dirty="0" smtClean="0">
                  <a:solidFill>
                    <a:srgbClr val="FFFFFF"/>
                  </a:solidFill>
                  <a:latin typeface="Century Gothic" pitchFamily="34" charset="0"/>
                  <a:ea typeface="MS PGothic" pitchFamily="34" charset="-128"/>
                </a:rPr>
                <a:t>5</a:t>
              </a:r>
              <a:endParaRPr lang="ru-RU" altLang="ru-RU" sz="2000" b="1" dirty="0">
                <a:solidFill>
                  <a:srgbClr val="FFFFFF"/>
                </a:solidFill>
                <a:latin typeface="Century Gothic" pitchFamily="34" charset="0"/>
                <a:ea typeface="MS PGothic" pitchFamily="34" charset="-128"/>
              </a:endParaRPr>
            </a:p>
          </p:txBody>
        </p:sp>
      </p:grpSp>
      <p:sp>
        <p:nvSpPr>
          <p:cNvPr id="87" name="Rectangle 14"/>
          <p:cNvSpPr>
            <a:spLocks noChangeArrowheads="1"/>
          </p:cNvSpPr>
          <p:nvPr/>
        </p:nvSpPr>
        <p:spPr bwMode="auto">
          <a:xfrm>
            <a:off x="0" y="19350"/>
            <a:ext cx="9144000" cy="840458"/>
          </a:xfrm>
          <a:prstGeom prst="rect">
            <a:avLst/>
          </a:prstGeom>
          <a:noFill/>
          <a:ln>
            <a:noFill/>
          </a:ln>
          <a:extLst/>
        </p:spPr>
        <p:txBody>
          <a:bodyPr/>
          <a:lstStyle/>
          <a:p>
            <a:pPr algn="ctr"/>
            <a:r>
              <a:rPr lang="en-US" altLang="ru-RU" sz="2400" b="1" dirty="0" smtClean="0">
                <a:solidFill>
                  <a:srgbClr val="000090"/>
                </a:solidFill>
                <a:latin typeface="Arial Black" panose="020B0A04020102020204" pitchFamily="34" charset="0"/>
              </a:rPr>
              <a:t>SC </a:t>
            </a:r>
            <a:r>
              <a:rPr lang="en-US" altLang="ru-RU" sz="2400" b="1" dirty="0">
                <a:solidFill>
                  <a:srgbClr val="000090"/>
                </a:solidFill>
                <a:latin typeface="Arial Black" panose="020B0A04020102020204" pitchFamily="34" charset="0"/>
              </a:rPr>
              <a:t>Magnets for Booster, Collider &amp; SIS-</a:t>
            </a:r>
            <a:r>
              <a:rPr lang="en-US" altLang="ru-RU" sz="2400" b="1" dirty="0" smtClean="0">
                <a:solidFill>
                  <a:srgbClr val="000090"/>
                </a:solidFill>
                <a:latin typeface="Arial Black" panose="020B0A04020102020204" pitchFamily="34" charset="0"/>
              </a:rPr>
              <a:t>100/FAIR</a:t>
            </a:r>
            <a:endParaRPr lang="en-US" altLang="ru-RU" sz="2400" b="1" dirty="0">
              <a:solidFill>
                <a:srgbClr val="000090"/>
              </a:solidFill>
              <a:latin typeface="Arial Black" panose="020B0A04020102020204" pitchFamily="34" charset="0"/>
            </a:endParaRPr>
          </a:p>
          <a:p>
            <a:pPr algn="ctr"/>
            <a:r>
              <a:rPr lang="en-US" altLang="ru-RU" sz="2400" b="1" dirty="0" smtClean="0">
                <a:solidFill>
                  <a:srgbClr val="000090"/>
                </a:solidFill>
                <a:latin typeface="Arial Black" panose="020B0A04020102020204" pitchFamily="34" charset="0"/>
              </a:rPr>
              <a:t>workshop </a:t>
            </a:r>
            <a:r>
              <a:rPr lang="en-US" altLang="ru-RU" sz="2400" b="1" dirty="0">
                <a:solidFill>
                  <a:srgbClr val="000090"/>
                </a:solidFill>
                <a:latin typeface="Arial Black" panose="020B0A04020102020204" pitchFamily="34" charset="0"/>
              </a:rPr>
              <a:t>at </a:t>
            </a:r>
            <a:r>
              <a:rPr lang="en-US" altLang="ru-RU" sz="2400" b="1" dirty="0" smtClean="0">
                <a:solidFill>
                  <a:srgbClr val="000090"/>
                </a:solidFill>
                <a:latin typeface="Arial Black" panose="020B0A04020102020204" pitchFamily="34" charset="0"/>
              </a:rPr>
              <a:t>VBLHEP JINR </a:t>
            </a:r>
            <a:r>
              <a:rPr lang="en-US" altLang="ru-RU" sz="2400" i="1" dirty="0" smtClean="0">
                <a:solidFill>
                  <a:srgbClr val="000090"/>
                </a:solidFill>
                <a:latin typeface="Arial Black" panose="020B0A04020102020204" pitchFamily="34" charset="0"/>
              </a:rPr>
              <a:t>(</a:t>
            </a:r>
            <a:r>
              <a:rPr lang="en-US" altLang="ru-RU" sz="2400" i="1" dirty="0">
                <a:solidFill>
                  <a:srgbClr val="000090"/>
                </a:solidFill>
                <a:latin typeface="Arial Black" panose="020B0A04020102020204" pitchFamily="34" charset="0"/>
              </a:rPr>
              <a:t>b</a:t>
            </a:r>
            <a:r>
              <a:rPr lang="en-US" altLang="ru-RU" sz="2400" i="1" dirty="0" smtClean="0">
                <a:solidFill>
                  <a:srgbClr val="000090"/>
                </a:solidFill>
                <a:latin typeface="Arial Black" panose="020B0A04020102020204" pitchFamily="34" charset="0"/>
              </a:rPr>
              <a:t>ld. </a:t>
            </a:r>
            <a:r>
              <a:rPr lang="en-US" altLang="ru-RU" sz="2400" i="1" dirty="0">
                <a:solidFill>
                  <a:srgbClr val="000090"/>
                </a:solidFill>
                <a:latin typeface="Arial Black" panose="020B0A04020102020204" pitchFamily="34" charset="0"/>
              </a:rPr>
              <a:t>217</a:t>
            </a:r>
            <a:r>
              <a:rPr lang="en-US" altLang="ru-RU" sz="2400" i="1" dirty="0" smtClean="0">
                <a:solidFill>
                  <a:srgbClr val="000090"/>
                </a:solidFill>
                <a:latin typeface="Arial Black" panose="020B0A04020102020204" pitchFamily="34" charset="0"/>
              </a:rPr>
              <a:t>)</a:t>
            </a:r>
            <a:endParaRPr lang="en-US" altLang="ru-RU" sz="2400" b="1" dirty="0">
              <a:solidFill>
                <a:srgbClr val="000090"/>
              </a:solidFill>
              <a:latin typeface="Arial Black" panose="020B0A04020102020204" pitchFamily="34" charset="0"/>
            </a:endParaRPr>
          </a:p>
          <a:p>
            <a:pPr algn="ctr"/>
            <a:endParaRPr lang="en-US" altLang="ru-RU" sz="2400" b="1" dirty="0">
              <a:solidFill>
                <a:srgbClr val="000090"/>
              </a:solidFill>
              <a:latin typeface="Arial Black" panose="020B0A04020102020204" pitchFamily="34" charset="0"/>
            </a:endParaRPr>
          </a:p>
        </p:txBody>
      </p:sp>
      <p:grpSp>
        <p:nvGrpSpPr>
          <p:cNvPr id="74" name="Группа 73"/>
          <p:cNvGrpSpPr/>
          <p:nvPr/>
        </p:nvGrpSpPr>
        <p:grpSpPr>
          <a:xfrm>
            <a:off x="0" y="966883"/>
            <a:ext cx="5562600" cy="2235849"/>
            <a:chOff x="20638" y="-303117"/>
            <a:chExt cx="5562600" cy="2235849"/>
          </a:xfrm>
        </p:grpSpPr>
        <p:pic>
          <p:nvPicPr>
            <p:cNvPr id="75" name="Picture 2" descr="G:\#ЛФВЭ\Презентации\KK\fotos from HK\1st magnet 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303117"/>
              <a:ext cx="3984043" cy="223584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76" name="Прямая со стрелкой 75"/>
            <p:cNvCxnSpPr/>
            <p:nvPr/>
          </p:nvCxnSpPr>
          <p:spPr>
            <a:xfrm>
              <a:off x="4042781" y="1132632"/>
              <a:ext cx="1540457" cy="2770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378" y="4225821"/>
            <a:ext cx="5240284" cy="262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768371"/>
            <a:ext cx="537686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28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ppt_w</p:attrName>
                                        </p:attrNameLst>
                                      </p:cBhvr>
                                      <p:tavLst>
                                        <p:tav tm="0">
                                          <p:val>
                                            <p:strVal val="#ppt_w*0.70"/>
                                          </p:val>
                                        </p:tav>
                                        <p:tav tm="100000">
                                          <p:val>
                                            <p:strVal val="#ppt_w"/>
                                          </p:val>
                                        </p:tav>
                                      </p:tavLst>
                                    </p:anim>
                                    <p:anim calcmode="lin" valueType="num">
                                      <p:cBhvr>
                                        <p:cTn id="8" dur="1000" fill="hold"/>
                                        <p:tgtEl>
                                          <p:spTgt spid="78"/>
                                        </p:tgtEl>
                                        <p:attrNameLst>
                                          <p:attrName>ppt_h</p:attrName>
                                        </p:attrNameLst>
                                      </p:cBhvr>
                                      <p:tavLst>
                                        <p:tav tm="0">
                                          <p:val>
                                            <p:strVal val="#ppt_h"/>
                                          </p:val>
                                        </p:tav>
                                        <p:tav tm="100000">
                                          <p:val>
                                            <p:strVal val="#ppt_h"/>
                                          </p:val>
                                        </p:tav>
                                      </p:tavLst>
                                    </p:anim>
                                    <p:animEffect transition="in" filter="fade">
                                      <p:cBhvr>
                                        <p:cTn id="9" dur="1000"/>
                                        <p:tgtEl>
                                          <p:spTgt spid="7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left)">
                                      <p:cBhvr>
                                        <p:cTn id="14" dur="500"/>
                                        <p:tgtEl>
                                          <p:spTgt spid="7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1\Downloads\Сборка1 в корпусе 32  (18 марта) лист 2.png"/>
          <p:cNvPicPr>
            <a:picLocks noChangeAspect="1" noChangeArrowheads="1"/>
          </p:cNvPicPr>
          <p:nvPr/>
        </p:nvPicPr>
        <p:blipFill>
          <a:blip r:embed="rId3">
            <a:clrChange>
              <a:clrFrom>
                <a:srgbClr val="EDECD7"/>
              </a:clrFrom>
              <a:clrTo>
                <a:srgbClr val="EDECD7">
                  <a:alpha val="0"/>
                </a:srgbClr>
              </a:clrTo>
            </a:clrChange>
            <a:extLst>
              <a:ext uri="{28A0092B-C50C-407E-A947-70E740481C1C}">
                <a14:useLocalDpi xmlns:a14="http://schemas.microsoft.com/office/drawing/2010/main" val="0"/>
              </a:ext>
            </a:extLst>
          </a:blip>
          <a:srcRect l="3371" t="6436" r="1790" b="10904"/>
          <a:stretch>
            <a:fillRect/>
          </a:stretch>
        </p:blipFill>
        <p:spPr bwMode="auto">
          <a:xfrm>
            <a:off x="0" y="747713"/>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ая прямоугольная выноска 4"/>
          <p:cNvSpPr>
            <a:spLocks noChangeArrowheads="1"/>
          </p:cNvSpPr>
          <p:nvPr/>
        </p:nvSpPr>
        <p:spPr bwMode="auto">
          <a:xfrm>
            <a:off x="34925" y="1035050"/>
            <a:ext cx="2016125" cy="649288"/>
          </a:xfrm>
          <a:prstGeom prst="wedgeRoundRectCallout">
            <a:avLst>
              <a:gd name="adj1" fmla="val 128296"/>
              <a:gd name="adj2" fmla="val 258435"/>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err="1">
                <a:solidFill>
                  <a:srgbClr val="000090"/>
                </a:solidFill>
                <a:latin typeface="Arial"/>
                <a:ea typeface="MS PGothic" pitchFamily="34" charset="-128"/>
                <a:cs typeface="Arial"/>
              </a:rPr>
              <a:t>LHe</a:t>
            </a:r>
            <a:r>
              <a:rPr lang="en-US" sz="1000" b="1" dirty="0">
                <a:solidFill>
                  <a:srgbClr val="000090"/>
                </a:solidFill>
                <a:latin typeface="Arial"/>
                <a:ea typeface="MS PGothic" pitchFamily="34" charset="-128"/>
                <a:cs typeface="Arial"/>
              </a:rPr>
              <a:t> Liquefier OG-1000</a:t>
            </a:r>
          </a:p>
          <a:p>
            <a:pPr algn="ctr">
              <a:defRPr/>
            </a:pPr>
            <a:r>
              <a:rPr lang="en-US" sz="1000" b="1" dirty="0">
                <a:solidFill>
                  <a:srgbClr val="000090"/>
                </a:solidFill>
                <a:latin typeface="Arial"/>
                <a:ea typeface="MS PGothic" pitchFamily="34" charset="-128"/>
                <a:cs typeface="Arial"/>
              </a:rPr>
              <a:t>(</a:t>
            </a:r>
            <a:r>
              <a:rPr lang="en-US" sz="1000" i="1" dirty="0">
                <a:solidFill>
                  <a:srgbClr val="000090"/>
                </a:solidFill>
                <a:latin typeface="Arial"/>
                <a:ea typeface="MS PGothic" pitchFamily="34" charset="-128"/>
                <a:cs typeface="Arial"/>
              </a:rPr>
              <a:t>installation &amp; commissioning</a:t>
            </a:r>
            <a:r>
              <a:rPr lang="en-US" sz="1000" b="1" dirty="0">
                <a:solidFill>
                  <a:srgbClr val="000090"/>
                </a:solidFill>
                <a:latin typeface="Arial"/>
                <a:ea typeface="MS PGothic" pitchFamily="34" charset="-128"/>
                <a:cs typeface="Arial"/>
              </a:rPr>
              <a:t>): </a:t>
            </a:r>
            <a:r>
              <a:rPr lang="en-US" sz="1000" b="1" dirty="0">
                <a:solidFill>
                  <a:srgbClr val="D8130F"/>
                </a:solidFill>
                <a:latin typeface="Arial"/>
                <a:ea typeface="MS PGothic" pitchFamily="34" charset="-128"/>
                <a:cs typeface="Arial"/>
              </a:rPr>
              <a:t>96</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b="1" dirty="0">
                <a:solidFill>
                  <a:srgbClr val="0000FF"/>
                </a:solidFill>
                <a:latin typeface="Arial"/>
                <a:ea typeface="MS PGothic" pitchFamily="34" charset="-128"/>
                <a:cs typeface="Arial"/>
              </a:rPr>
              <a:t>2010-2015</a:t>
            </a:r>
            <a:r>
              <a:rPr lang="en-US" sz="1000" b="1" dirty="0">
                <a:solidFill>
                  <a:srgbClr val="000090"/>
                </a:solidFill>
                <a:latin typeface="Arial"/>
                <a:ea typeface="MS PGothic" pitchFamily="34" charset="-128"/>
                <a:cs typeface="Arial"/>
              </a:rPr>
              <a:t>)</a:t>
            </a:r>
            <a:endParaRPr lang="ru-RU" sz="1000" b="1" dirty="0">
              <a:solidFill>
                <a:srgbClr val="000090"/>
              </a:solidFill>
              <a:latin typeface="Arial"/>
              <a:ea typeface="MS PGothic" pitchFamily="34" charset="-128"/>
              <a:cs typeface="Arial"/>
            </a:endParaRPr>
          </a:p>
        </p:txBody>
      </p:sp>
      <p:sp>
        <p:nvSpPr>
          <p:cNvPr id="6" name="Скругленная прямоугольная выноска 5"/>
          <p:cNvSpPr>
            <a:spLocks noChangeArrowheads="1"/>
          </p:cNvSpPr>
          <p:nvPr/>
        </p:nvSpPr>
        <p:spPr bwMode="auto">
          <a:xfrm>
            <a:off x="3276600" y="5427663"/>
            <a:ext cx="1871663" cy="620712"/>
          </a:xfrm>
          <a:prstGeom prst="wedgeRoundRectCallout">
            <a:avLst>
              <a:gd name="adj1" fmla="val -105056"/>
              <a:gd name="adj2" fmla="val 44926"/>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a:solidFill>
                  <a:srgbClr val="000090"/>
                </a:solidFill>
                <a:latin typeface="Arial"/>
                <a:ea typeface="MS PGothic" pitchFamily="34" charset="-128"/>
                <a:cs typeface="Arial"/>
              </a:rPr>
              <a:t>Reconstruction of bld. 32:</a:t>
            </a:r>
          </a:p>
          <a:p>
            <a:pPr algn="ctr">
              <a:defRPr/>
            </a:pPr>
            <a:r>
              <a:rPr lang="en-US" sz="1000" b="1" dirty="0">
                <a:solidFill>
                  <a:srgbClr val="D8130F"/>
                </a:solidFill>
                <a:latin typeface="Arial"/>
                <a:ea typeface="MS PGothic" pitchFamily="34" charset="-128"/>
                <a:cs typeface="Arial"/>
              </a:rPr>
              <a:t>14</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b="1" dirty="0">
                <a:solidFill>
                  <a:srgbClr val="0000FF"/>
                </a:solidFill>
                <a:latin typeface="Arial"/>
                <a:ea typeface="MS PGothic" pitchFamily="34" charset="-128"/>
                <a:cs typeface="Arial"/>
              </a:rPr>
              <a:t>2014-2015</a:t>
            </a:r>
            <a:r>
              <a:rPr lang="en-US" sz="1000" b="1" dirty="0">
                <a:solidFill>
                  <a:srgbClr val="000090"/>
                </a:solidFill>
                <a:latin typeface="Arial"/>
                <a:ea typeface="MS PGothic" pitchFamily="34" charset="-128"/>
                <a:cs typeface="Arial"/>
              </a:rPr>
              <a:t>)</a:t>
            </a:r>
          </a:p>
        </p:txBody>
      </p:sp>
      <p:sp>
        <p:nvSpPr>
          <p:cNvPr id="7" name="Скругленная прямоугольная выноска 6"/>
          <p:cNvSpPr>
            <a:spLocks noChangeArrowheads="1"/>
          </p:cNvSpPr>
          <p:nvPr/>
        </p:nvSpPr>
        <p:spPr bwMode="auto">
          <a:xfrm>
            <a:off x="7235825" y="1755775"/>
            <a:ext cx="1728788" cy="647700"/>
          </a:xfrm>
          <a:prstGeom prst="wedgeRoundRectCallout">
            <a:avLst>
              <a:gd name="adj1" fmla="val -226366"/>
              <a:gd name="adj2" fmla="val 86097"/>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900" b="1" dirty="0">
                <a:solidFill>
                  <a:srgbClr val="000000"/>
                </a:solidFill>
                <a:latin typeface="Times New Roman" pitchFamily="18" charset="0"/>
                <a:ea typeface="MS PGothic" pitchFamily="34" charset="-128"/>
                <a:cs typeface="Times New Roman" pitchFamily="18" charset="0"/>
              </a:rPr>
              <a:t>Helium satellite refrigerator of Booster and Collider:</a:t>
            </a:r>
          </a:p>
          <a:p>
            <a:pPr algn="ctr">
              <a:defRPr/>
            </a:pPr>
            <a:r>
              <a:rPr lang="en-US" sz="900" b="1" dirty="0">
                <a:solidFill>
                  <a:srgbClr val="000000"/>
                </a:solidFill>
                <a:latin typeface="Times New Roman" pitchFamily="18" charset="0"/>
                <a:ea typeface="MS PGothic" pitchFamily="34" charset="-128"/>
                <a:cs typeface="Times New Roman" pitchFamily="18" charset="0"/>
              </a:rPr>
              <a:t>5% completed</a:t>
            </a:r>
          </a:p>
          <a:p>
            <a:pPr algn="ctr">
              <a:defRPr/>
            </a:pPr>
            <a:r>
              <a:rPr lang="en-US" sz="900" b="1" dirty="0">
                <a:solidFill>
                  <a:srgbClr val="000000"/>
                </a:solidFill>
                <a:latin typeface="Times New Roman" pitchFamily="18" charset="0"/>
                <a:ea typeface="MS PGothic" pitchFamily="34" charset="-128"/>
                <a:cs typeface="Times New Roman" pitchFamily="18" charset="0"/>
              </a:rPr>
              <a:t>(2016-2017)</a:t>
            </a:r>
            <a:endParaRPr lang="ru-RU" sz="900" b="1" dirty="0">
              <a:solidFill>
                <a:srgbClr val="000000"/>
              </a:solidFill>
              <a:latin typeface="Times New Roman" pitchFamily="18" charset="0"/>
              <a:ea typeface="MS PGothic" pitchFamily="34" charset="-128"/>
              <a:cs typeface="Times New Roman" pitchFamily="18" charset="0"/>
            </a:endParaRPr>
          </a:p>
        </p:txBody>
      </p:sp>
      <p:sp>
        <p:nvSpPr>
          <p:cNvPr id="9" name="Скругленная прямоугольная выноска 8"/>
          <p:cNvSpPr>
            <a:spLocks noChangeArrowheads="1"/>
          </p:cNvSpPr>
          <p:nvPr/>
        </p:nvSpPr>
        <p:spPr bwMode="auto">
          <a:xfrm>
            <a:off x="2124075" y="3987800"/>
            <a:ext cx="1223963" cy="792163"/>
          </a:xfrm>
          <a:prstGeom prst="wedgeRoundRectCallout">
            <a:avLst>
              <a:gd name="adj1" fmla="val -53588"/>
              <a:gd name="adj2" fmla="val 182134"/>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a:solidFill>
                  <a:srgbClr val="000090"/>
                </a:solidFill>
                <a:latin typeface="Arial"/>
                <a:ea typeface="MS PGothic" pitchFamily="34" charset="-128"/>
                <a:cs typeface="Arial"/>
              </a:rPr>
              <a:t>Two He screw </a:t>
            </a:r>
          </a:p>
          <a:p>
            <a:pPr algn="ctr">
              <a:defRPr/>
            </a:pPr>
            <a:r>
              <a:rPr lang="en-US" sz="1000" b="1" dirty="0">
                <a:solidFill>
                  <a:srgbClr val="000090"/>
                </a:solidFill>
                <a:latin typeface="Arial"/>
                <a:ea typeface="MS PGothic" pitchFamily="34" charset="-128"/>
                <a:cs typeface="Arial"/>
              </a:rPr>
              <a:t>compressors</a:t>
            </a:r>
          </a:p>
          <a:p>
            <a:pPr algn="ctr">
              <a:defRPr/>
            </a:pPr>
            <a:r>
              <a:rPr lang="en-US" sz="1000" b="1" dirty="0">
                <a:solidFill>
                  <a:srgbClr val="000090"/>
                </a:solidFill>
                <a:latin typeface="Arial"/>
                <a:ea typeface="MS PGothic" pitchFamily="34" charset="-128"/>
                <a:cs typeface="Arial"/>
              </a:rPr>
              <a:t>(</a:t>
            </a:r>
            <a:r>
              <a:rPr lang="en-US" sz="1000" i="1" dirty="0">
                <a:solidFill>
                  <a:srgbClr val="000090"/>
                </a:solidFill>
                <a:latin typeface="Arial"/>
                <a:ea typeface="MS PGothic" pitchFamily="34" charset="-128"/>
                <a:cs typeface="Arial"/>
              </a:rPr>
              <a:t>delivered</a:t>
            </a:r>
            <a:r>
              <a:rPr lang="en-US" sz="1000" b="1" dirty="0">
                <a:solidFill>
                  <a:srgbClr val="000090"/>
                </a:solidFill>
                <a:latin typeface="Arial"/>
                <a:ea typeface="MS PGothic" pitchFamily="34" charset="-128"/>
                <a:cs typeface="Arial"/>
              </a:rPr>
              <a:t>):</a:t>
            </a:r>
          </a:p>
          <a:p>
            <a:pPr algn="ctr">
              <a:defRPr/>
            </a:pPr>
            <a:r>
              <a:rPr lang="en-US" sz="1000" b="1" dirty="0">
                <a:solidFill>
                  <a:srgbClr val="D8130F"/>
                </a:solidFill>
                <a:latin typeface="Arial"/>
                <a:ea typeface="MS PGothic" pitchFamily="34" charset="-128"/>
                <a:cs typeface="Arial"/>
              </a:rPr>
              <a:t>94</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b="1" dirty="0">
                <a:solidFill>
                  <a:srgbClr val="0000FF"/>
                </a:solidFill>
                <a:latin typeface="Arial"/>
                <a:ea typeface="MS PGothic" pitchFamily="34" charset="-128"/>
                <a:cs typeface="Arial"/>
              </a:rPr>
              <a:t>2011-2015</a:t>
            </a:r>
            <a:r>
              <a:rPr lang="en-US" sz="1000" b="1" dirty="0">
                <a:solidFill>
                  <a:srgbClr val="000090"/>
                </a:solidFill>
                <a:latin typeface="Arial"/>
                <a:ea typeface="MS PGothic" pitchFamily="34" charset="-128"/>
                <a:cs typeface="Arial"/>
              </a:rPr>
              <a:t>)</a:t>
            </a:r>
            <a:endParaRPr lang="ru-RU" sz="1000" b="1" dirty="0">
              <a:solidFill>
                <a:srgbClr val="000090"/>
              </a:solidFill>
              <a:latin typeface="Arial"/>
              <a:ea typeface="MS PGothic" pitchFamily="34" charset="-128"/>
              <a:cs typeface="Arial"/>
            </a:endParaRPr>
          </a:p>
        </p:txBody>
      </p:sp>
      <p:sp>
        <p:nvSpPr>
          <p:cNvPr id="11" name="Скругленная прямоугольная выноска 10"/>
          <p:cNvSpPr>
            <a:spLocks noChangeArrowheads="1"/>
          </p:cNvSpPr>
          <p:nvPr/>
        </p:nvSpPr>
        <p:spPr bwMode="auto">
          <a:xfrm>
            <a:off x="179388" y="2332038"/>
            <a:ext cx="1871662" cy="647700"/>
          </a:xfrm>
          <a:prstGeom prst="wedgeRoundRectCallout">
            <a:avLst>
              <a:gd name="adj1" fmla="val 31120"/>
              <a:gd name="adj2" fmla="val 465407"/>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a:solidFill>
                  <a:srgbClr val="000090"/>
                </a:solidFill>
                <a:latin typeface="Arial"/>
                <a:ea typeface="MS PGothic" pitchFamily="34" charset="-128"/>
                <a:cs typeface="Arial"/>
              </a:rPr>
              <a:t>LN2 Re-condensation </a:t>
            </a:r>
          </a:p>
          <a:p>
            <a:pPr algn="ctr">
              <a:defRPr/>
            </a:pPr>
            <a:r>
              <a:rPr lang="en-US" sz="1000" b="1" dirty="0">
                <a:solidFill>
                  <a:srgbClr val="000090"/>
                </a:solidFill>
                <a:latin typeface="Arial"/>
                <a:ea typeface="MS PGothic" pitchFamily="34" charset="-128"/>
                <a:cs typeface="Arial"/>
              </a:rPr>
              <a:t>(</a:t>
            </a:r>
            <a:r>
              <a:rPr lang="en-US" sz="1000" i="1" dirty="0">
                <a:solidFill>
                  <a:srgbClr val="000090"/>
                </a:solidFill>
                <a:latin typeface="Arial"/>
                <a:ea typeface="MS PGothic" pitchFamily="34" charset="-128"/>
                <a:cs typeface="Arial"/>
              </a:rPr>
              <a:t>liquefier + 2 compressors</a:t>
            </a:r>
            <a:r>
              <a:rPr lang="en-US" sz="1000" b="1" dirty="0">
                <a:solidFill>
                  <a:srgbClr val="000090"/>
                </a:solidFill>
                <a:latin typeface="Arial"/>
                <a:ea typeface="MS PGothic" pitchFamily="34" charset="-128"/>
                <a:cs typeface="Arial"/>
              </a:rPr>
              <a:t>)</a:t>
            </a:r>
          </a:p>
          <a:p>
            <a:pPr algn="ctr">
              <a:defRPr/>
            </a:pPr>
            <a:r>
              <a:rPr lang="en-US" sz="1000" b="1" dirty="0">
                <a:solidFill>
                  <a:srgbClr val="D8130F"/>
                </a:solidFill>
                <a:latin typeface="Arial"/>
                <a:ea typeface="MS PGothic" pitchFamily="34" charset="-128"/>
                <a:cs typeface="Arial"/>
              </a:rPr>
              <a:t>12</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b="1" dirty="0">
                <a:solidFill>
                  <a:srgbClr val="0000FF"/>
                </a:solidFill>
                <a:latin typeface="Arial"/>
                <a:ea typeface="MS PGothic" pitchFamily="34" charset="-128"/>
                <a:cs typeface="Arial"/>
              </a:rPr>
              <a:t>2012-2018</a:t>
            </a:r>
            <a:r>
              <a:rPr lang="en-US" sz="1000" b="1" dirty="0">
                <a:solidFill>
                  <a:srgbClr val="000090"/>
                </a:solidFill>
                <a:latin typeface="Arial"/>
                <a:ea typeface="MS PGothic" pitchFamily="34" charset="-128"/>
                <a:cs typeface="Arial"/>
              </a:rPr>
              <a:t>)</a:t>
            </a:r>
            <a:r>
              <a:rPr lang="en-US" sz="1000" dirty="0">
                <a:solidFill>
                  <a:srgbClr val="000090"/>
                </a:solidFill>
                <a:latin typeface="Arial"/>
                <a:ea typeface="MS PGothic" pitchFamily="34" charset="-128"/>
                <a:cs typeface="Arial"/>
              </a:rPr>
              <a:t> </a:t>
            </a:r>
            <a:endParaRPr lang="ru-RU" sz="1000" dirty="0">
              <a:solidFill>
                <a:srgbClr val="000090"/>
              </a:solidFill>
              <a:latin typeface="Arial"/>
              <a:ea typeface="MS PGothic" pitchFamily="34" charset="-128"/>
              <a:cs typeface="Arial"/>
            </a:endParaRPr>
          </a:p>
        </p:txBody>
      </p:sp>
      <p:sp>
        <p:nvSpPr>
          <p:cNvPr id="10" name="Скругленная прямоугольная выноска 9"/>
          <p:cNvSpPr>
            <a:spLocks noChangeArrowheads="1"/>
          </p:cNvSpPr>
          <p:nvPr/>
        </p:nvSpPr>
        <p:spPr bwMode="auto">
          <a:xfrm>
            <a:off x="3708400" y="4492625"/>
            <a:ext cx="1511300" cy="576263"/>
          </a:xfrm>
          <a:prstGeom prst="wedgeRoundRectCallout">
            <a:avLst>
              <a:gd name="adj1" fmla="val -66273"/>
              <a:gd name="adj2" fmla="val -210870"/>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err="1">
                <a:solidFill>
                  <a:srgbClr val="000090"/>
                </a:solidFill>
                <a:latin typeface="Arial"/>
                <a:ea typeface="MS PGothic" pitchFamily="34" charset="-128"/>
                <a:cs typeface="Arial"/>
              </a:rPr>
              <a:t>LHe</a:t>
            </a:r>
            <a:r>
              <a:rPr lang="en-US" sz="1000" b="1" dirty="0">
                <a:solidFill>
                  <a:srgbClr val="000090"/>
                </a:solidFill>
                <a:latin typeface="Arial"/>
                <a:ea typeface="MS PGothic" pitchFamily="34" charset="-128"/>
                <a:cs typeface="Arial"/>
              </a:rPr>
              <a:t> 40m3 reservoir:</a:t>
            </a:r>
          </a:p>
          <a:p>
            <a:pPr algn="ctr">
              <a:defRPr/>
            </a:pPr>
            <a:r>
              <a:rPr lang="en-US" sz="1000" b="1" dirty="0">
                <a:solidFill>
                  <a:srgbClr val="D8130F"/>
                </a:solidFill>
                <a:latin typeface="Arial"/>
                <a:ea typeface="MS PGothic" pitchFamily="34" charset="-128"/>
                <a:cs typeface="Arial"/>
              </a:rPr>
              <a:t>0</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i="1" dirty="0">
                <a:solidFill>
                  <a:srgbClr val="000090"/>
                </a:solidFill>
                <a:latin typeface="Arial"/>
                <a:ea typeface="MS PGothic" pitchFamily="34" charset="-128"/>
                <a:cs typeface="Arial"/>
              </a:rPr>
              <a:t>will start in </a:t>
            </a:r>
            <a:r>
              <a:rPr lang="en-US" sz="1000" b="1" dirty="0">
                <a:solidFill>
                  <a:srgbClr val="0000FF"/>
                </a:solidFill>
                <a:latin typeface="Arial"/>
                <a:ea typeface="MS PGothic" pitchFamily="34" charset="-128"/>
                <a:cs typeface="Arial"/>
              </a:rPr>
              <a:t>2016</a:t>
            </a:r>
            <a:r>
              <a:rPr lang="en-US" sz="1000" b="1" dirty="0">
                <a:solidFill>
                  <a:srgbClr val="000090"/>
                </a:solidFill>
                <a:latin typeface="Arial"/>
                <a:ea typeface="MS PGothic" pitchFamily="34" charset="-128"/>
                <a:cs typeface="Arial"/>
              </a:rPr>
              <a:t>)</a:t>
            </a:r>
            <a:endParaRPr lang="ru-RU" sz="1000" b="1" dirty="0">
              <a:solidFill>
                <a:srgbClr val="000090"/>
              </a:solidFill>
              <a:latin typeface="Arial"/>
              <a:ea typeface="MS PGothic" pitchFamily="34" charset="-128"/>
              <a:cs typeface="Arial"/>
            </a:endParaRPr>
          </a:p>
        </p:txBody>
      </p:sp>
      <p:sp>
        <p:nvSpPr>
          <p:cNvPr id="12" name="Скругленная прямоугольная выноска 11"/>
          <p:cNvSpPr>
            <a:spLocks noChangeArrowheads="1"/>
          </p:cNvSpPr>
          <p:nvPr/>
        </p:nvSpPr>
        <p:spPr bwMode="auto">
          <a:xfrm>
            <a:off x="2195513" y="1035050"/>
            <a:ext cx="1655762" cy="649288"/>
          </a:xfrm>
          <a:prstGeom prst="wedgeRoundRectCallout">
            <a:avLst>
              <a:gd name="adj1" fmla="val 51722"/>
              <a:gd name="adj2" fmla="val 251796"/>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a:solidFill>
                  <a:srgbClr val="000090"/>
                </a:solidFill>
                <a:latin typeface="Arial"/>
                <a:ea typeface="MS PGothic" pitchFamily="34" charset="-128"/>
                <a:cs typeface="Arial"/>
              </a:rPr>
              <a:t>Gaseous He purification system:</a:t>
            </a:r>
          </a:p>
          <a:p>
            <a:pPr algn="ctr">
              <a:defRPr/>
            </a:pPr>
            <a:r>
              <a:rPr lang="en-US" sz="1000" b="1" dirty="0">
                <a:solidFill>
                  <a:srgbClr val="D8130F"/>
                </a:solidFill>
                <a:latin typeface="Arial"/>
                <a:ea typeface="MS PGothic" pitchFamily="34" charset="-128"/>
                <a:cs typeface="Arial"/>
              </a:rPr>
              <a:t>0</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i="1" dirty="0">
                <a:solidFill>
                  <a:srgbClr val="000090"/>
                </a:solidFill>
                <a:latin typeface="Arial"/>
                <a:ea typeface="MS PGothic" pitchFamily="34" charset="-128"/>
                <a:cs typeface="Arial"/>
              </a:rPr>
              <a:t>will start in </a:t>
            </a:r>
            <a:r>
              <a:rPr lang="en-US" sz="1000" b="1" dirty="0">
                <a:solidFill>
                  <a:srgbClr val="0000FF"/>
                </a:solidFill>
                <a:latin typeface="Arial"/>
                <a:ea typeface="MS PGothic" pitchFamily="34" charset="-128"/>
                <a:cs typeface="Arial"/>
              </a:rPr>
              <a:t>2016</a:t>
            </a:r>
            <a:r>
              <a:rPr lang="en-US" sz="1000" b="1" dirty="0">
                <a:solidFill>
                  <a:srgbClr val="000090"/>
                </a:solidFill>
                <a:latin typeface="Arial"/>
                <a:ea typeface="MS PGothic" pitchFamily="34" charset="-128"/>
                <a:cs typeface="Arial"/>
              </a:rPr>
              <a:t>)</a:t>
            </a:r>
            <a:endParaRPr lang="ru-RU" sz="1000" b="1" dirty="0">
              <a:solidFill>
                <a:srgbClr val="000090"/>
              </a:solidFill>
              <a:latin typeface="Arial"/>
              <a:ea typeface="MS PGothic" pitchFamily="34" charset="-128"/>
              <a:cs typeface="Arial"/>
            </a:endParaRPr>
          </a:p>
        </p:txBody>
      </p:sp>
      <p:sp>
        <p:nvSpPr>
          <p:cNvPr id="15" name="Скругленная прямоугольная выноска 14"/>
          <p:cNvSpPr>
            <a:spLocks noChangeArrowheads="1"/>
          </p:cNvSpPr>
          <p:nvPr/>
        </p:nvSpPr>
        <p:spPr bwMode="auto">
          <a:xfrm>
            <a:off x="7235825" y="1755775"/>
            <a:ext cx="1728788" cy="647700"/>
          </a:xfrm>
          <a:prstGeom prst="wedgeRoundRectCallout">
            <a:avLst>
              <a:gd name="adj1" fmla="val -94366"/>
              <a:gd name="adj2" fmla="val 346157"/>
              <a:gd name="adj3" fmla="val 16667"/>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nchor="ctr"/>
          <a:lstStyle/>
          <a:p>
            <a:pPr algn="ctr">
              <a:defRPr/>
            </a:pPr>
            <a:r>
              <a:rPr lang="en-US" sz="1000" b="1" dirty="0">
                <a:solidFill>
                  <a:srgbClr val="000090"/>
                </a:solidFill>
                <a:latin typeface="Arial"/>
                <a:ea typeface="MS PGothic" pitchFamily="34" charset="-128"/>
                <a:cs typeface="Arial"/>
              </a:rPr>
              <a:t>He satellite refrigerator for Booster &amp; Collider:</a:t>
            </a:r>
          </a:p>
          <a:p>
            <a:pPr algn="ctr">
              <a:defRPr/>
            </a:pPr>
            <a:r>
              <a:rPr lang="en-US" sz="1000" b="1" dirty="0">
                <a:solidFill>
                  <a:srgbClr val="D8130F"/>
                </a:solidFill>
                <a:latin typeface="Arial"/>
                <a:ea typeface="MS PGothic" pitchFamily="34" charset="-128"/>
                <a:cs typeface="Arial"/>
              </a:rPr>
              <a:t>5</a:t>
            </a:r>
            <a:r>
              <a:rPr lang="en-US" sz="1000" b="1" dirty="0">
                <a:solidFill>
                  <a:srgbClr val="000090"/>
                </a:solidFill>
                <a:latin typeface="Arial"/>
                <a:ea typeface="MS PGothic" pitchFamily="34" charset="-128"/>
                <a:cs typeface="Arial"/>
              </a:rPr>
              <a:t>% completed</a:t>
            </a:r>
          </a:p>
          <a:p>
            <a:pPr algn="ctr">
              <a:defRPr/>
            </a:pPr>
            <a:r>
              <a:rPr lang="en-US" sz="1000" b="1" dirty="0">
                <a:solidFill>
                  <a:srgbClr val="000090"/>
                </a:solidFill>
                <a:latin typeface="Arial"/>
                <a:ea typeface="MS PGothic" pitchFamily="34" charset="-128"/>
                <a:cs typeface="Arial"/>
              </a:rPr>
              <a:t>(</a:t>
            </a:r>
            <a:r>
              <a:rPr lang="en-US" sz="1000" b="1" dirty="0">
                <a:solidFill>
                  <a:srgbClr val="0000FF"/>
                </a:solidFill>
                <a:latin typeface="Arial"/>
                <a:ea typeface="MS PGothic" pitchFamily="34" charset="-128"/>
                <a:cs typeface="Arial"/>
              </a:rPr>
              <a:t>2014-2018</a:t>
            </a:r>
            <a:r>
              <a:rPr lang="en-US" sz="1000" b="1" dirty="0">
                <a:solidFill>
                  <a:srgbClr val="000090"/>
                </a:solidFill>
                <a:latin typeface="Arial"/>
                <a:ea typeface="MS PGothic" pitchFamily="34" charset="-128"/>
                <a:cs typeface="Arial"/>
              </a:rPr>
              <a:t>)</a:t>
            </a:r>
            <a:endParaRPr lang="ru-RU" sz="1000" b="1" dirty="0">
              <a:solidFill>
                <a:srgbClr val="000090"/>
              </a:solidFill>
              <a:latin typeface="Arial"/>
              <a:ea typeface="MS PGothic" pitchFamily="34" charset="-128"/>
              <a:cs typeface="Arial"/>
            </a:endParaRPr>
          </a:p>
        </p:txBody>
      </p:sp>
      <p:sp>
        <p:nvSpPr>
          <p:cNvPr id="19467" name="TextBox 2"/>
          <p:cNvSpPr txBox="1">
            <a:spLocks noChangeArrowheads="1"/>
          </p:cNvSpPr>
          <p:nvPr/>
        </p:nvSpPr>
        <p:spPr bwMode="auto">
          <a:xfrm>
            <a:off x="1157300" y="45138"/>
            <a:ext cx="7455182" cy="523220"/>
          </a:xfrm>
          <a:prstGeom prst="rect">
            <a:avLst/>
          </a:prstGeom>
          <a:noFill/>
          <a:ln w="9525">
            <a:no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800" b="1" smtClean="0">
                <a:solidFill>
                  <a:srgbClr val="000090"/>
                </a:solidFill>
                <a:latin typeface="Arial Black" panose="020B0A04020102020204" pitchFamily="34" charset="0"/>
                <a:cs typeface="Arial" pitchFamily="34" charset="0"/>
              </a:rPr>
              <a:t>Development of the NICA Cryogenics</a:t>
            </a:r>
            <a:endParaRPr lang="ru-RU" altLang="ru-RU" sz="2800" b="1" smtClean="0">
              <a:solidFill>
                <a:srgbClr val="000090"/>
              </a:solidFill>
              <a:latin typeface="Arial Black" panose="020B0A04020102020204" pitchFamily="34" charset="0"/>
              <a:cs typeface="Arial" pitchFamily="34" charset="0"/>
            </a:endParaRPr>
          </a:p>
        </p:txBody>
      </p:sp>
      <p:sp>
        <p:nvSpPr>
          <p:cNvPr id="19468" name="Rectangle 1"/>
          <p:cNvSpPr>
            <a:spLocks noChangeArrowheads="1"/>
          </p:cNvSpPr>
          <p:nvPr/>
        </p:nvSpPr>
        <p:spPr bwMode="auto">
          <a:xfrm>
            <a:off x="5683250" y="5194300"/>
            <a:ext cx="3278188" cy="1077913"/>
          </a:xfrm>
          <a:prstGeom prst="rect">
            <a:avLst/>
          </a:prstGeom>
          <a:solidFill>
            <a:srgbClr val="EAEAEA"/>
          </a:solidFill>
          <a:ln w="9525">
            <a:solidFill>
              <a:srgbClr val="000090"/>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spcAft>
                <a:spcPts val="600"/>
              </a:spcAft>
              <a:buFontTx/>
              <a:buNone/>
            </a:pPr>
            <a:r>
              <a:rPr lang="en-US" altLang="ru-RU" sz="1800" b="1" i="1" smtClean="0">
                <a:solidFill>
                  <a:srgbClr val="000090"/>
                </a:solidFill>
              </a:rPr>
              <a:t>The cooling power</a:t>
            </a:r>
          </a:p>
          <a:p>
            <a:pPr algn="r" eaLnBrk="1" hangingPunct="1">
              <a:spcBef>
                <a:spcPct val="0"/>
              </a:spcBef>
              <a:spcAft>
                <a:spcPts val="600"/>
              </a:spcAft>
              <a:buFontTx/>
              <a:buNone/>
            </a:pPr>
            <a:r>
              <a:rPr lang="en-US" altLang="ru-RU" sz="1800" b="1" i="1" smtClean="0">
                <a:solidFill>
                  <a:srgbClr val="000090"/>
                </a:solidFill>
              </a:rPr>
              <a:t> should be doubled </a:t>
            </a:r>
          </a:p>
          <a:p>
            <a:pPr algn="r" eaLnBrk="1" hangingPunct="1">
              <a:spcBef>
                <a:spcPct val="0"/>
              </a:spcBef>
              <a:spcAft>
                <a:spcPts val="600"/>
              </a:spcAft>
              <a:buFontTx/>
              <a:buNone/>
            </a:pPr>
            <a:r>
              <a:rPr lang="en-US" altLang="ru-RU" sz="1800" b="1" i="1" smtClean="0">
                <a:solidFill>
                  <a:srgbClr val="000090"/>
                </a:solidFill>
              </a:rPr>
              <a:t>from </a:t>
            </a:r>
            <a:r>
              <a:rPr lang="en-US" altLang="ru-RU" sz="1800" b="1" i="1" smtClean="0">
                <a:solidFill>
                  <a:srgbClr val="FF0000"/>
                </a:solidFill>
              </a:rPr>
              <a:t>4</a:t>
            </a:r>
            <a:r>
              <a:rPr lang="en-US" altLang="ru-RU" sz="1800" b="1" i="1" smtClean="0">
                <a:solidFill>
                  <a:srgbClr val="000090"/>
                </a:solidFill>
              </a:rPr>
              <a:t> kW  to </a:t>
            </a:r>
            <a:r>
              <a:rPr lang="en-US" altLang="ru-RU" sz="1800" b="1" i="1" smtClean="0">
                <a:solidFill>
                  <a:srgbClr val="FF0000"/>
                </a:solidFill>
              </a:rPr>
              <a:t>8 </a:t>
            </a:r>
            <a:r>
              <a:rPr lang="en-US" altLang="ru-RU" sz="1800" b="1" i="1" smtClean="0">
                <a:solidFill>
                  <a:srgbClr val="000090"/>
                </a:solidFill>
              </a:rPr>
              <a:t>kW @ </a:t>
            </a:r>
            <a:r>
              <a:rPr lang="en-US" altLang="ru-RU" sz="1800" b="1" i="1" smtClean="0">
                <a:solidFill>
                  <a:srgbClr val="FF0000"/>
                </a:solidFill>
              </a:rPr>
              <a:t>4.5K</a:t>
            </a:r>
            <a:endParaRPr lang="en-US" altLang="ru-RU" sz="1800" b="1" i="1" smtClean="0">
              <a:solidFill>
                <a:srgbClr val="000000"/>
              </a:solidFill>
            </a:endParaRPr>
          </a:p>
        </p:txBody>
      </p:sp>
      <p:sp>
        <p:nvSpPr>
          <p:cNvPr id="1946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9208FC72-29EF-45A7-A5F9-026080D474ED}" type="slidenum">
              <a:rPr lang="ru-RU" altLang="ru-RU" sz="1400" smtClean="0">
                <a:solidFill>
                  <a:srgbClr val="000000"/>
                </a:solidFill>
              </a:rPr>
              <a:pPr eaLnBrk="1" hangingPunct="1">
                <a:spcBef>
                  <a:spcPct val="0"/>
                </a:spcBef>
                <a:buFontTx/>
                <a:buNone/>
              </a:pPr>
              <a:t>24</a:t>
            </a:fld>
            <a:endParaRPr lang="ru-RU" altLang="ru-RU" sz="1400" smtClean="0">
              <a:solidFill>
                <a:srgbClr val="000000"/>
              </a:solidFill>
            </a:endParaRPr>
          </a:p>
        </p:txBody>
      </p:sp>
    </p:spTree>
    <p:extLst>
      <p:ext uri="{BB962C8B-B14F-4D97-AF65-F5344CB8AC3E}">
        <p14:creationId xmlns:p14="http://schemas.microsoft.com/office/powerpoint/2010/main" val="1480354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IMG_65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836613"/>
            <a:ext cx="5716587"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IMG_6538"/>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7788" y="2794000"/>
            <a:ext cx="5151437" cy="3435350"/>
          </a:xfrm>
          <a:noFill/>
        </p:spPr>
      </p:pic>
      <p:sp>
        <p:nvSpPr>
          <p:cNvPr id="20486" name="Slide Number Placeholder 3"/>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BB20E9A4-4595-46CF-B17D-4643A9863AB0}" type="slidenum">
              <a:rPr lang="ru-RU" altLang="ru-RU" sz="1400" smtClean="0">
                <a:solidFill>
                  <a:srgbClr val="000000"/>
                </a:solidFill>
              </a:rPr>
              <a:pPr eaLnBrk="1" hangingPunct="1">
                <a:spcBef>
                  <a:spcPct val="0"/>
                </a:spcBef>
                <a:buFontTx/>
                <a:buNone/>
              </a:pPr>
              <a:t>25</a:t>
            </a:fld>
            <a:endParaRPr lang="ru-RU" altLang="ru-RU" sz="1400" smtClean="0">
              <a:solidFill>
                <a:srgbClr val="000000"/>
              </a:solidFill>
            </a:endParaRPr>
          </a:p>
        </p:txBody>
      </p:sp>
      <p:sp>
        <p:nvSpPr>
          <p:cNvPr id="20485" name="TextBox 1"/>
          <p:cNvSpPr txBox="1">
            <a:spLocks noChangeArrowheads="1"/>
          </p:cNvSpPr>
          <p:nvPr/>
        </p:nvSpPr>
        <p:spPr bwMode="auto">
          <a:xfrm>
            <a:off x="5127625" y="4783138"/>
            <a:ext cx="3876675" cy="1477962"/>
          </a:xfrm>
          <a:prstGeom prst="rect">
            <a:avLst/>
          </a:prstGeom>
          <a:solidFill>
            <a:srgbClr val="FCE2B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spcBef>
                <a:spcPct val="0"/>
              </a:spcBef>
              <a:buFontTx/>
              <a:buNone/>
            </a:pPr>
            <a:r>
              <a:rPr lang="en-US" altLang="ru-RU" sz="1800" b="1" i="1" smtClean="0">
                <a:solidFill>
                  <a:srgbClr val="000090"/>
                </a:solidFill>
              </a:rPr>
              <a:t>CERN &amp; JINR signed MoU </a:t>
            </a:r>
            <a:r>
              <a:rPr lang="en-US" altLang="ru-RU" sz="1800" i="1" smtClean="0">
                <a:solidFill>
                  <a:srgbClr val="000090"/>
                </a:solidFill>
              </a:rPr>
              <a:t>for Collaboration in manufacturing of the carbon fiber spaceframes for the (SiTS) for BM@N &amp; MPD at NICA  &amp; CBM at FAIR</a:t>
            </a:r>
            <a:endParaRPr lang="ru-RU" altLang="ru-RU" sz="1800" i="1" smtClean="0">
              <a:solidFill>
                <a:srgbClr val="000090"/>
              </a:solidFill>
            </a:endParaRPr>
          </a:p>
        </p:txBody>
      </p:sp>
      <p:sp>
        <p:nvSpPr>
          <p:cNvPr id="20487" name="Rectangle 11"/>
          <p:cNvSpPr>
            <a:spLocks noChangeArrowheads="1"/>
          </p:cNvSpPr>
          <p:nvPr/>
        </p:nvSpPr>
        <p:spPr bwMode="auto">
          <a:xfrm>
            <a:off x="134298" y="35807"/>
            <a:ext cx="8870950" cy="558360"/>
          </a:xfrm>
          <a:prstGeom prst="rect">
            <a:avLst/>
          </a:prstGeom>
          <a:noFill/>
          <a:ln w="9525">
            <a:noFill/>
            <a:miter lim="800000"/>
            <a:headEnd/>
            <a:tailEnd/>
          </a:ln>
        </p:spPr>
        <p:txBody>
          <a:bodyPr wrap="square" tIns="93600" bIns="93600" anchor="ct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400" b="1" dirty="0" smtClean="0">
                <a:solidFill>
                  <a:srgbClr val="000090"/>
                </a:solidFill>
                <a:latin typeface="Arial Black" panose="020B0A04020102020204" pitchFamily="34" charset="0"/>
              </a:rPr>
              <a:t>Workshop for </a:t>
            </a:r>
            <a:r>
              <a:rPr lang="en-US" altLang="ru-RU" sz="2400" b="1" dirty="0" err="1" smtClean="0">
                <a:solidFill>
                  <a:srgbClr val="000090"/>
                </a:solidFill>
                <a:latin typeface="Arial Black" panose="020B0A04020102020204" pitchFamily="34" charset="0"/>
              </a:rPr>
              <a:t>microstrip</a:t>
            </a:r>
            <a:r>
              <a:rPr lang="en-US" altLang="ru-RU" sz="2400" b="1" dirty="0" smtClean="0">
                <a:solidFill>
                  <a:srgbClr val="000090"/>
                </a:solidFill>
                <a:latin typeface="Arial Black" panose="020B0A04020102020204" pitchFamily="34" charset="0"/>
              </a:rPr>
              <a:t> detector assembly &amp; tests</a:t>
            </a:r>
          </a:p>
        </p:txBody>
      </p:sp>
      <p:sp>
        <p:nvSpPr>
          <p:cNvPr id="20488" name="TextBox 1"/>
          <p:cNvSpPr txBox="1">
            <a:spLocks noChangeArrowheads="1"/>
          </p:cNvSpPr>
          <p:nvPr/>
        </p:nvSpPr>
        <p:spPr bwMode="auto">
          <a:xfrm>
            <a:off x="120650" y="900113"/>
            <a:ext cx="3752850" cy="2246312"/>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000" i="1" smtClean="0">
                <a:solidFill>
                  <a:srgbClr val="000090"/>
                </a:solidFill>
              </a:rPr>
              <a:t>clean room for Silicon Vertex </a:t>
            </a:r>
          </a:p>
          <a:p>
            <a:pPr algn="r" eaLnBrk="1" hangingPunct="1">
              <a:spcBef>
                <a:spcPct val="0"/>
              </a:spcBef>
              <a:buFontTx/>
              <a:buNone/>
            </a:pPr>
            <a:r>
              <a:rPr lang="en-US" altLang="ru-RU" sz="2000" i="1" smtClean="0">
                <a:solidFill>
                  <a:srgbClr val="000090"/>
                </a:solidFill>
              </a:rPr>
              <a:t>Detector assembly is ready;</a:t>
            </a:r>
          </a:p>
          <a:p>
            <a:pPr eaLnBrk="1" hangingPunct="1">
              <a:lnSpc>
                <a:spcPct val="150000"/>
              </a:lnSpc>
              <a:spcBef>
                <a:spcPct val="0"/>
              </a:spcBef>
              <a:buFontTx/>
              <a:buNone/>
            </a:pPr>
            <a:r>
              <a:rPr lang="en-US" altLang="ru-RU" sz="2000" i="1" smtClean="0">
                <a:solidFill>
                  <a:srgbClr val="000090"/>
                </a:solidFill>
              </a:rPr>
              <a:t>the workshop</a:t>
            </a:r>
          </a:p>
          <a:p>
            <a:pPr algn="r" eaLnBrk="1" hangingPunct="1">
              <a:spcBef>
                <a:spcPct val="0"/>
              </a:spcBef>
              <a:buFontTx/>
              <a:buNone/>
            </a:pPr>
            <a:r>
              <a:rPr lang="en-US" altLang="ru-RU" sz="2000" i="1" smtClean="0">
                <a:solidFill>
                  <a:srgbClr val="000090"/>
                </a:solidFill>
              </a:rPr>
              <a:t> will start operation in 2015.</a:t>
            </a:r>
            <a:endParaRPr lang="en-US" altLang="ru-RU" sz="2000" smtClean="0">
              <a:solidFill>
                <a:srgbClr val="000090"/>
              </a:solidFill>
            </a:endParaRPr>
          </a:p>
          <a:p>
            <a:pPr eaLnBrk="1" hangingPunct="1">
              <a:lnSpc>
                <a:spcPct val="150000"/>
              </a:lnSpc>
              <a:spcBef>
                <a:spcPct val="0"/>
              </a:spcBef>
              <a:buFontTx/>
              <a:buNone/>
            </a:pPr>
            <a:r>
              <a:rPr lang="en-US" altLang="ru-RU" sz="2000" b="1" smtClean="0">
                <a:solidFill>
                  <a:srgbClr val="000090"/>
                </a:solidFill>
              </a:rPr>
              <a:t>Project status:</a:t>
            </a:r>
          </a:p>
          <a:p>
            <a:pPr algn="r" eaLnBrk="1" hangingPunct="1">
              <a:spcBef>
                <a:spcPct val="0"/>
              </a:spcBef>
              <a:buFontTx/>
              <a:buNone/>
            </a:pPr>
            <a:r>
              <a:rPr lang="en-US" altLang="ru-RU" sz="2000" i="1" smtClean="0">
                <a:solidFill>
                  <a:srgbClr val="000090"/>
                </a:solidFill>
              </a:rPr>
              <a:t>in accordance with plans</a:t>
            </a:r>
            <a:endParaRPr lang="ru-RU" altLang="ru-RU" sz="2000" i="1" smtClean="0">
              <a:solidFill>
                <a:srgbClr val="000090"/>
              </a:solidFill>
            </a:endParaRPr>
          </a:p>
        </p:txBody>
      </p:sp>
      <p:pic>
        <p:nvPicPr>
          <p:cNvPr id="20489" name="Рисунок 3" descr="DSCN8959.JPG"/>
          <p:cNvPicPr>
            <a:picLocks noChangeAspect="1"/>
          </p:cNvPicPr>
          <p:nvPr/>
        </p:nvPicPr>
        <p:blipFill>
          <a:blip r:embed="rId4">
            <a:extLst>
              <a:ext uri="{28A0092B-C50C-407E-A947-70E740481C1C}">
                <a14:useLocalDpi xmlns:a14="http://schemas.microsoft.com/office/drawing/2010/main" val="0"/>
              </a:ext>
            </a:extLst>
          </a:blip>
          <a:srcRect l="14578" t="24800" r="33749" b="21651"/>
          <a:stretch>
            <a:fillRect/>
          </a:stretch>
        </p:blipFill>
        <p:spPr bwMode="auto">
          <a:xfrm>
            <a:off x="7637463" y="3641725"/>
            <a:ext cx="13922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Рисунок 3" descr="DSCN8862.JPG"/>
          <p:cNvPicPr>
            <a:picLocks noChangeAspect="1"/>
          </p:cNvPicPr>
          <p:nvPr/>
        </p:nvPicPr>
        <p:blipFill>
          <a:blip r:embed="rId5">
            <a:extLst>
              <a:ext uri="{28A0092B-C50C-407E-A947-70E740481C1C}">
                <a14:useLocalDpi xmlns:a14="http://schemas.microsoft.com/office/drawing/2010/main" val="0"/>
              </a:ext>
            </a:extLst>
          </a:blip>
          <a:srcRect t="26331" b="27592"/>
          <a:stretch>
            <a:fillRect/>
          </a:stretch>
        </p:blipFill>
        <p:spPr bwMode="auto">
          <a:xfrm>
            <a:off x="5564188" y="4013200"/>
            <a:ext cx="20351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Triangle 1"/>
          <p:cNvSpPr/>
          <p:nvPr/>
        </p:nvSpPr>
        <p:spPr>
          <a:xfrm>
            <a:off x="7480300" y="3416300"/>
            <a:ext cx="1041400" cy="368300"/>
          </a:xfrm>
          <a:prstGeom prst="rtTriangle">
            <a:avLst/>
          </a:prstGeom>
          <a:solidFill>
            <a:srgbClr val="6B4A06"/>
          </a:solidFill>
          <a:ln>
            <a:noFill/>
          </a:ln>
          <a:scene3d>
            <a:camera prst="orthographicFront">
              <a:rot lat="0" lon="0" rev="144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0492" name="TextBox 2"/>
          <p:cNvSpPr txBox="1">
            <a:spLocks noChangeArrowheads="1"/>
          </p:cNvSpPr>
          <p:nvPr/>
        </p:nvSpPr>
        <p:spPr bwMode="auto">
          <a:xfrm>
            <a:off x="4521200" y="723900"/>
            <a:ext cx="2586038" cy="369888"/>
          </a:xfrm>
          <a:prstGeom prst="rect">
            <a:avLst/>
          </a:prstGeom>
          <a:solidFill>
            <a:srgbClr val="CEE9F2"/>
          </a:solidFill>
          <a:ln w="9525">
            <a:no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CBM-MPD Consortium</a:t>
            </a:r>
          </a:p>
        </p:txBody>
      </p:sp>
    </p:spTree>
    <p:extLst>
      <p:ext uri="{BB962C8B-B14F-4D97-AF65-F5344CB8AC3E}">
        <p14:creationId xmlns:p14="http://schemas.microsoft.com/office/powerpoint/2010/main" val="919550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468313" y="836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latin typeface="Calibri" pitchFamily="34" charset="0"/>
            </a:endParaRPr>
          </a:p>
        </p:txBody>
      </p:sp>
      <p:sp>
        <p:nvSpPr>
          <p:cNvPr id="21507" name="TextBox 17"/>
          <p:cNvSpPr txBox="1">
            <a:spLocks noChangeArrowheads="1"/>
          </p:cNvSpPr>
          <p:nvPr/>
        </p:nvSpPr>
        <p:spPr bwMode="auto">
          <a:xfrm>
            <a:off x="83616" y="31156"/>
            <a:ext cx="8967198" cy="461665"/>
          </a:xfrm>
          <a:prstGeom prst="rect">
            <a:avLst/>
          </a:prstGeom>
          <a:noFill/>
          <a:ln w="9525">
            <a:no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400" b="1" dirty="0" smtClean="0">
                <a:solidFill>
                  <a:srgbClr val="000090"/>
                </a:solidFill>
                <a:latin typeface="Arial Black" panose="020B0A04020102020204" pitchFamily="34" charset="0"/>
                <a:cs typeface="Arial" pitchFamily="34" charset="0"/>
              </a:rPr>
              <a:t>Workshop for assembly </a:t>
            </a:r>
            <a:r>
              <a:rPr lang="en-US" altLang="ru-RU" sz="2400" b="1" dirty="0">
                <a:solidFill>
                  <a:srgbClr val="000090"/>
                </a:solidFill>
                <a:latin typeface="Arial Black" panose="020B0A04020102020204" pitchFamily="34" charset="0"/>
                <a:cs typeface="Arial" pitchFamily="34" charset="0"/>
              </a:rPr>
              <a:t>&amp;</a:t>
            </a:r>
            <a:r>
              <a:rPr lang="en-US" altLang="ru-RU" sz="2400" b="1" dirty="0" smtClean="0">
                <a:solidFill>
                  <a:srgbClr val="000090"/>
                </a:solidFill>
                <a:latin typeface="Arial Black" panose="020B0A04020102020204" pitchFamily="34" charset="0"/>
                <a:cs typeface="Arial" pitchFamily="34" charset="0"/>
              </a:rPr>
              <a:t> tests of the TOF detectors</a:t>
            </a:r>
          </a:p>
        </p:txBody>
      </p:sp>
      <p:sp>
        <p:nvSpPr>
          <p:cNvPr id="21508" name="TextBox 18"/>
          <p:cNvSpPr txBox="1">
            <a:spLocks noChangeArrowheads="1"/>
          </p:cNvSpPr>
          <p:nvPr/>
        </p:nvSpPr>
        <p:spPr bwMode="auto">
          <a:xfrm>
            <a:off x="805218" y="484496"/>
            <a:ext cx="79577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lnSpc>
                <a:spcPct val="150000"/>
              </a:lnSpc>
              <a:spcBef>
                <a:spcPct val="0"/>
              </a:spcBef>
              <a:buFontTx/>
              <a:buNone/>
            </a:pPr>
            <a:r>
              <a:rPr lang="en-US" altLang="ru-RU" sz="2000" i="1" dirty="0" smtClean="0">
                <a:solidFill>
                  <a:srgbClr val="000090"/>
                </a:solidFill>
                <a:cs typeface="Arial" pitchFamily="34" charset="0"/>
              </a:rPr>
              <a:t>- the detector assembly (mass production) will start in </a:t>
            </a:r>
            <a:r>
              <a:rPr lang="en-US" altLang="ru-RU" sz="2000" i="1" dirty="0" err="1" smtClean="0">
                <a:solidFill>
                  <a:srgbClr val="000090"/>
                </a:solidFill>
                <a:cs typeface="Arial" pitchFamily="34" charset="0"/>
              </a:rPr>
              <a:t>Febr</a:t>
            </a:r>
            <a:r>
              <a:rPr lang="en-US" altLang="ru-RU" sz="2000" i="1" dirty="0" smtClean="0">
                <a:solidFill>
                  <a:srgbClr val="000090"/>
                </a:solidFill>
                <a:cs typeface="Arial" pitchFamily="34" charset="0"/>
              </a:rPr>
              <a:t>. 2017</a:t>
            </a:r>
          </a:p>
          <a:p>
            <a:pPr algn="just" eaLnBrk="1" hangingPunct="1">
              <a:lnSpc>
                <a:spcPct val="150000"/>
              </a:lnSpc>
              <a:spcBef>
                <a:spcPct val="0"/>
              </a:spcBef>
              <a:buFontTx/>
              <a:buNone/>
            </a:pPr>
            <a:r>
              <a:rPr lang="en-US" altLang="ru-RU" sz="2000" i="1" dirty="0" smtClean="0">
                <a:solidFill>
                  <a:srgbClr val="000090"/>
                </a:solidFill>
                <a:cs typeface="Arial" pitchFamily="34" charset="0"/>
              </a:rPr>
              <a:t>- will be fully completed in December 2018</a:t>
            </a:r>
            <a:endParaRPr lang="ru-RU" altLang="ru-RU" sz="2000" i="1" dirty="0" smtClean="0">
              <a:solidFill>
                <a:srgbClr val="000090"/>
              </a:solidFill>
              <a:cs typeface="Arial" pitchFamily="34" charset="0"/>
            </a:endParaRPr>
          </a:p>
        </p:txBody>
      </p:sp>
      <p:pic>
        <p:nvPicPr>
          <p:cNvPr id="21509" name="Picture 3" descr="D:\babkin\NIKA-MPD\ToF_RPC\documents_14\Report_2014\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4057650"/>
            <a:ext cx="431165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D:\babkin\NIKA-MPD\ToF_RPC\documents_14\Report_2014\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4027488"/>
            <a:ext cx="431323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D:\babkin\NIKA-MPD\ToF_RPC\documents_14\Report_2014\imag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963" y="1585913"/>
            <a:ext cx="424497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D:\babkin\NIKA-MPD\ToF_RPC\documents_14\Report_2014\imag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562100"/>
            <a:ext cx="43259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Slide Number Placeholder 3"/>
          <p:cNvSpPr>
            <a:spLocks noGrp="1"/>
          </p:cNvSpPr>
          <p:nvPr>
            <p:ph type="sldNum" sz="quarter" idx="15"/>
          </p:nvPr>
        </p:nvSpPr>
        <p:spPr>
          <a:xfrm>
            <a:off x="6553200" y="6296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92FA0590-7BE1-45C8-AB58-A47833F6BB39}" type="slidenum">
              <a:rPr lang="ru-RU" altLang="ru-RU" sz="1400" smtClean="0">
                <a:solidFill>
                  <a:srgbClr val="000000"/>
                </a:solidFill>
              </a:rPr>
              <a:pPr eaLnBrk="1" hangingPunct="1">
                <a:spcBef>
                  <a:spcPct val="0"/>
                </a:spcBef>
                <a:buFontTx/>
                <a:buNone/>
              </a:pPr>
              <a:t>26</a:t>
            </a:fld>
            <a:endParaRPr lang="ru-RU" altLang="ru-RU" sz="1400" smtClean="0">
              <a:solidFill>
                <a:srgbClr val="000000"/>
              </a:solidFill>
            </a:endParaRPr>
          </a:p>
        </p:txBody>
      </p:sp>
      <p:sp>
        <p:nvSpPr>
          <p:cNvPr id="21514" name="TextBox 1"/>
          <p:cNvSpPr txBox="1">
            <a:spLocks noChangeArrowheads="1"/>
          </p:cNvSpPr>
          <p:nvPr/>
        </p:nvSpPr>
        <p:spPr bwMode="auto">
          <a:xfrm>
            <a:off x="254000" y="1498600"/>
            <a:ext cx="4102100" cy="3698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bench for ultrasonic cleaning of glass,</a:t>
            </a:r>
          </a:p>
        </p:txBody>
      </p:sp>
      <p:sp>
        <p:nvSpPr>
          <p:cNvPr id="21515" name="TextBox 2"/>
          <p:cNvSpPr txBox="1">
            <a:spLocks noChangeArrowheads="1"/>
          </p:cNvSpPr>
          <p:nvPr/>
        </p:nvSpPr>
        <p:spPr bwMode="auto">
          <a:xfrm>
            <a:off x="88900" y="4076700"/>
            <a:ext cx="2805113" cy="3698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detector assembly bench</a:t>
            </a:r>
          </a:p>
        </p:txBody>
      </p:sp>
      <p:sp>
        <p:nvSpPr>
          <p:cNvPr id="21516" name="TextBox 17"/>
          <p:cNvSpPr txBox="1">
            <a:spLocks noChangeArrowheads="1"/>
          </p:cNvSpPr>
          <p:nvPr/>
        </p:nvSpPr>
        <p:spPr bwMode="auto">
          <a:xfrm>
            <a:off x="4724400" y="6007100"/>
            <a:ext cx="4062413" cy="3698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supermodule  assembly &amp; test bench</a:t>
            </a:r>
          </a:p>
        </p:txBody>
      </p:sp>
      <p:sp>
        <p:nvSpPr>
          <p:cNvPr id="21517" name="TextBox 3"/>
          <p:cNvSpPr txBox="1">
            <a:spLocks noChangeArrowheads="1"/>
          </p:cNvSpPr>
          <p:nvPr/>
        </p:nvSpPr>
        <p:spPr bwMode="auto">
          <a:xfrm>
            <a:off x="6853238" y="1651000"/>
            <a:ext cx="2163762" cy="3698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glass drying bench</a:t>
            </a:r>
          </a:p>
        </p:txBody>
      </p:sp>
      <p:sp>
        <p:nvSpPr>
          <p:cNvPr id="21518" name="TextBox 4"/>
          <p:cNvSpPr txBox="1">
            <a:spLocks noChangeArrowheads="1"/>
          </p:cNvSpPr>
          <p:nvPr/>
        </p:nvSpPr>
        <p:spPr bwMode="auto">
          <a:xfrm>
            <a:off x="215900" y="1905000"/>
            <a:ext cx="1444625"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in operation</a:t>
            </a:r>
          </a:p>
        </p:txBody>
      </p:sp>
      <p:sp>
        <p:nvSpPr>
          <p:cNvPr id="21519" name="TextBox 20"/>
          <p:cNvSpPr txBox="1">
            <a:spLocks noChangeArrowheads="1"/>
          </p:cNvSpPr>
          <p:nvPr/>
        </p:nvSpPr>
        <p:spPr bwMode="auto">
          <a:xfrm>
            <a:off x="7239000" y="3479800"/>
            <a:ext cx="1444625"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in operation</a:t>
            </a:r>
          </a:p>
        </p:txBody>
      </p:sp>
      <p:sp>
        <p:nvSpPr>
          <p:cNvPr id="21520" name="TextBox 21"/>
          <p:cNvSpPr txBox="1">
            <a:spLocks noChangeArrowheads="1"/>
          </p:cNvSpPr>
          <p:nvPr/>
        </p:nvSpPr>
        <p:spPr bwMode="auto">
          <a:xfrm>
            <a:off x="3022600" y="4076700"/>
            <a:ext cx="1444625"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in operation</a:t>
            </a:r>
          </a:p>
        </p:txBody>
      </p:sp>
      <p:sp>
        <p:nvSpPr>
          <p:cNvPr id="21521" name="TextBox 20"/>
          <p:cNvSpPr txBox="1">
            <a:spLocks noChangeArrowheads="1"/>
          </p:cNvSpPr>
          <p:nvPr/>
        </p:nvSpPr>
        <p:spPr bwMode="auto">
          <a:xfrm>
            <a:off x="7442200" y="4051300"/>
            <a:ext cx="1651000" cy="369888"/>
          </a:xfrm>
          <a:prstGeom prst="rect">
            <a:avLst/>
          </a:prstGeom>
          <a:solidFill>
            <a:srgbClr val="FCE2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i="1" smtClean="0">
                <a:solidFill>
                  <a:srgbClr val="000090"/>
                </a:solidFill>
              </a:rPr>
              <a:t>in preparation</a:t>
            </a:r>
          </a:p>
        </p:txBody>
      </p:sp>
    </p:spTree>
    <p:extLst>
      <p:ext uri="{BB962C8B-B14F-4D97-AF65-F5344CB8AC3E}">
        <p14:creationId xmlns:p14="http://schemas.microsoft.com/office/powerpoint/2010/main" val="1891396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2E4DB297-607E-409C-93FB-807A27F2273D}" type="slidenum">
              <a:rPr lang="ru-RU" altLang="ru-RU" sz="1400" smtClean="0">
                <a:solidFill>
                  <a:srgbClr val="000000"/>
                </a:solidFill>
              </a:rPr>
              <a:pPr eaLnBrk="1" hangingPunct="1">
                <a:spcBef>
                  <a:spcPct val="0"/>
                </a:spcBef>
                <a:buFontTx/>
                <a:buNone/>
              </a:pPr>
              <a:t>27</a:t>
            </a:fld>
            <a:endParaRPr lang="ru-RU" altLang="ru-RU" sz="1400" smtClean="0">
              <a:solidFill>
                <a:srgbClr val="000000"/>
              </a:solidFill>
            </a:endParaRPr>
          </a:p>
        </p:txBody>
      </p:sp>
      <p:pic>
        <p:nvPicPr>
          <p:cNvPr id="22531" name="Picture 1" descr="IMG_26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360" y="866159"/>
            <a:ext cx="7697717" cy="57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11"/>
          <p:cNvSpPr>
            <a:spLocks noChangeArrowheads="1"/>
          </p:cNvSpPr>
          <p:nvPr/>
        </p:nvSpPr>
        <p:spPr bwMode="auto">
          <a:xfrm>
            <a:off x="682008" y="19085"/>
            <a:ext cx="8102600" cy="927692"/>
          </a:xfrm>
          <a:prstGeom prst="rect">
            <a:avLst/>
          </a:prstGeom>
          <a:noFill/>
          <a:ln w="9525">
            <a:noFill/>
            <a:miter lim="800000"/>
            <a:headEnd/>
            <a:tailEnd/>
          </a:ln>
        </p:spPr>
        <p:txBody>
          <a:bodyPr tIns="93600" bIns="93600" anchor="ct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400" b="1" dirty="0" smtClean="0">
                <a:solidFill>
                  <a:srgbClr val="000090"/>
                </a:solidFill>
                <a:latin typeface="+mj-lt"/>
              </a:rPr>
              <a:t>Workshop for TPC assembly &amp; tests </a:t>
            </a:r>
          </a:p>
          <a:p>
            <a:pPr algn="ctr" eaLnBrk="1" hangingPunct="1">
              <a:spcBef>
                <a:spcPct val="0"/>
              </a:spcBef>
              <a:buFontTx/>
              <a:buNone/>
            </a:pPr>
            <a:r>
              <a:rPr lang="en-US" altLang="ru-RU" sz="2400" b="1" dirty="0" smtClean="0">
                <a:solidFill>
                  <a:srgbClr val="000090"/>
                </a:solidFill>
                <a:latin typeface="+mj-lt"/>
              </a:rPr>
              <a:t>(</a:t>
            </a:r>
            <a:r>
              <a:rPr lang="en-US" altLang="ru-RU" sz="2400" i="1" dirty="0" smtClean="0">
                <a:solidFill>
                  <a:srgbClr val="000090"/>
                </a:solidFill>
                <a:latin typeface="+mj-lt"/>
              </a:rPr>
              <a:t>in preparation</a:t>
            </a:r>
            <a:r>
              <a:rPr lang="en-US" altLang="ru-RU" sz="2400" b="1" dirty="0" smtClean="0">
                <a:solidFill>
                  <a:srgbClr val="000090"/>
                </a:solidFill>
                <a:latin typeface="+mj-lt"/>
              </a:rPr>
              <a:t>)</a:t>
            </a:r>
          </a:p>
        </p:txBody>
      </p:sp>
    </p:spTree>
    <p:extLst>
      <p:ext uri="{BB962C8B-B14F-4D97-AF65-F5344CB8AC3E}">
        <p14:creationId xmlns:p14="http://schemas.microsoft.com/office/powerpoint/2010/main" val="1738510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sz="quarter" idx="13"/>
          </p:nvPr>
        </p:nvSpPr>
        <p:spPr>
          <a:xfrm>
            <a:off x="2305311" y="2039582"/>
            <a:ext cx="4622800" cy="1879600"/>
          </a:xfrm>
        </p:spPr>
        <p:txBody>
          <a:bodyPr>
            <a:normAutofit lnSpcReduction="10000"/>
          </a:bodyPr>
          <a:lstStyle/>
          <a:p>
            <a:pPr eaLnBrk="1" hangingPunct="1">
              <a:lnSpc>
                <a:spcPct val="150000"/>
              </a:lnSpc>
            </a:pPr>
            <a:r>
              <a:rPr lang="en-US" altLang="ru-RU" sz="2400" dirty="0" smtClean="0">
                <a:solidFill>
                  <a:srgbClr val="000090"/>
                </a:solidFill>
              </a:rPr>
              <a:t>Injector (</a:t>
            </a:r>
            <a:r>
              <a:rPr lang="en-US" altLang="ru-RU" sz="2400" i="1" dirty="0" smtClean="0">
                <a:solidFill>
                  <a:srgbClr val="000090"/>
                </a:solidFill>
              </a:rPr>
              <a:t>ion sources, </a:t>
            </a:r>
            <a:r>
              <a:rPr lang="en-US" altLang="ru-RU" sz="2400" i="1" dirty="0" err="1" smtClean="0">
                <a:solidFill>
                  <a:srgbClr val="000090"/>
                </a:solidFill>
              </a:rPr>
              <a:t>linacs</a:t>
            </a:r>
            <a:r>
              <a:rPr lang="en-US" altLang="ru-RU" sz="2400" dirty="0" smtClean="0">
                <a:solidFill>
                  <a:srgbClr val="000090"/>
                </a:solidFill>
              </a:rPr>
              <a:t>)</a:t>
            </a:r>
          </a:p>
          <a:p>
            <a:pPr eaLnBrk="1" hangingPunct="1">
              <a:lnSpc>
                <a:spcPct val="150000"/>
              </a:lnSpc>
            </a:pPr>
            <a:r>
              <a:rPr lang="en-US" altLang="ru-RU" sz="2400" dirty="0" smtClean="0">
                <a:solidFill>
                  <a:srgbClr val="000090"/>
                </a:solidFill>
              </a:rPr>
              <a:t>booster</a:t>
            </a:r>
          </a:p>
          <a:p>
            <a:pPr eaLnBrk="1" hangingPunct="1">
              <a:lnSpc>
                <a:spcPct val="150000"/>
              </a:lnSpc>
            </a:pPr>
            <a:r>
              <a:rPr lang="en-US" altLang="ru-RU" sz="2400" dirty="0" smtClean="0">
                <a:solidFill>
                  <a:srgbClr val="000090"/>
                </a:solidFill>
              </a:rPr>
              <a:t>collider</a:t>
            </a:r>
          </a:p>
        </p:txBody>
      </p:sp>
      <p:sp>
        <p:nvSpPr>
          <p:cNvPr id="23554" name="Slide Number Placeholder 5"/>
          <p:cNvSpPr>
            <a:spLocks noGrp="1"/>
          </p:cNvSpPr>
          <p:nvPr>
            <p:ph type="sldNum" sz="quarter" idx="15"/>
          </p:nvPr>
        </p:nvSpPr>
        <p:spPr>
          <a:xfrm>
            <a:off x="6553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9F680947-2004-45DF-8BA5-FB1400B74380}" type="slidenum">
              <a:rPr lang="en-US" altLang="ru-RU" sz="1400" smtClean="0">
                <a:solidFill>
                  <a:srgbClr val="000000"/>
                </a:solidFill>
              </a:rPr>
              <a:pPr eaLnBrk="1" hangingPunct="1">
                <a:spcBef>
                  <a:spcPct val="0"/>
                </a:spcBef>
                <a:buFontTx/>
                <a:buNone/>
              </a:pPr>
              <a:t>28</a:t>
            </a:fld>
            <a:endParaRPr lang="en-US" altLang="ru-RU" sz="1400" smtClean="0">
              <a:solidFill>
                <a:srgbClr val="000000"/>
              </a:solidFill>
            </a:endParaRPr>
          </a:p>
        </p:txBody>
      </p:sp>
      <p:sp>
        <p:nvSpPr>
          <p:cNvPr id="23556" name="AutoShape 4"/>
          <p:cNvSpPr>
            <a:spLocks noChangeAspect="1" noChangeArrowheads="1"/>
          </p:cNvSpPr>
          <p:nvPr/>
        </p:nvSpPr>
        <p:spPr bwMode="auto">
          <a:xfrm>
            <a:off x="1214438" y="736600"/>
            <a:ext cx="647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800" b="1" smtClean="0">
                <a:solidFill>
                  <a:srgbClr val="000090"/>
                </a:solidFill>
              </a:rPr>
              <a:t>Accelerator status</a:t>
            </a:r>
          </a:p>
        </p:txBody>
      </p:sp>
    </p:spTree>
    <p:extLst>
      <p:ext uri="{BB962C8B-B14F-4D97-AF65-F5344CB8AC3E}">
        <p14:creationId xmlns:p14="http://schemas.microsoft.com/office/powerpoint/2010/main" val="2647323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p:cNvSpPr>
          <p:nvPr>
            <p:ph type="title"/>
          </p:nvPr>
        </p:nvSpPr>
        <p:spPr>
          <a:xfrm>
            <a:off x="111125" y="195263"/>
            <a:ext cx="8553450" cy="360362"/>
          </a:xfrm>
        </p:spPr>
        <p:txBody>
          <a:bodyPr rtlCol="0">
            <a:noAutofit/>
          </a:bodyPr>
          <a:lstStyle/>
          <a:p>
            <a:pPr eaLnBrk="1" fontAlgn="auto" hangingPunct="1">
              <a:spcAft>
                <a:spcPts val="0"/>
              </a:spcAft>
              <a:defRPr/>
            </a:pPr>
            <a:r>
              <a:rPr lang="en-US" sz="2000" b="1" dirty="0">
                <a:solidFill>
                  <a:srgbClr val="002060"/>
                </a:solidFill>
                <a:ea typeface="+mj-ea"/>
              </a:rPr>
              <a:t>Progress in NICA injection </a:t>
            </a:r>
            <a:r>
              <a:rPr lang="en-US" sz="2000" b="1" dirty="0" smtClean="0">
                <a:solidFill>
                  <a:srgbClr val="002060"/>
                </a:solidFill>
                <a:ea typeface="+mj-ea"/>
              </a:rPr>
              <a:t>complex:  </a:t>
            </a:r>
            <a:r>
              <a:rPr lang="en-US" sz="2000" b="1" i="1" dirty="0" smtClean="0">
                <a:solidFill>
                  <a:srgbClr val="002060"/>
                </a:solidFill>
                <a:ea typeface="+mj-ea"/>
              </a:rPr>
              <a:t>ion </a:t>
            </a:r>
            <a:r>
              <a:rPr lang="en-US" sz="2000" b="1" i="1" dirty="0">
                <a:solidFill>
                  <a:srgbClr val="002060"/>
                </a:solidFill>
                <a:ea typeface="+mj-ea"/>
              </a:rPr>
              <a:t>sources </a:t>
            </a:r>
            <a:endParaRPr lang="ru-RU" sz="2000" b="1" i="1" dirty="0">
              <a:solidFill>
                <a:srgbClr val="002060"/>
              </a:solidFill>
              <a:ea typeface="+mj-ea"/>
            </a:endParaRPr>
          </a:p>
        </p:txBody>
      </p:sp>
      <p:sp>
        <p:nvSpPr>
          <p:cNvPr id="76806" name="Rectangle 2"/>
          <p:cNvSpPr>
            <a:spLocks noGrp="1" noChangeArrowheads="1"/>
          </p:cNvSpPr>
          <p:nvPr>
            <p:ph type="title" idx="4294967295"/>
          </p:nvPr>
        </p:nvSpPr>
        <p:spPr>
          <a:xfrm>
            <a:off x="0" y="790575"/>
            <a:ext cx="3752850" cy="574675"/>
          </a:xfrm>
          <a:noFill/>
        </p:spPr>
        <p:txBody>
          <a:bodyPr lIns="90000" tIns="46800" rIns="90000" bIns="46800" rtlCol="0">
            <a:noAutofit/>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900" b="1" dirty="0">
                <a:solidFill>
                  <a:srgbClr val="002060"/>
                </a:solidFill>
                <a:ea typeface="+mj-ea"/>
              </a:rPr>
              <a:t>Source </a:t>
            </a:r>
            <a:r>
              <a:rPr lang="en-GB" sz="1900" b="1" dirty="0" smtClean="0">
                <a:solidFill>
                  <a:srgbClr val="002060"/>
                </a:solidFill>
                <a:ea typeface="+mj-ea"/>
              </a:rPr>
              <a:t>of </a:t>
            </a:r>
            <a:r>
              <a:rPr lang="en-GB" sz="1900" b="1" dirty="0">
                <a:solidFill>
                  <a:srgbClr val="002060"/>
                </a:solidFill>
                <a:ea typeface="+mj-ea"/>
              </a:rPr>
              <a:t>polarized particles (SPP)</a:t>
            </a:r>
          </a:p>
        </p:txBody>
      </p:sp>
      <p:pic>
        <p:nvPicPr>
          <p:cNvPr id="24579" name="Picture 6" descr="IMG_5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392238"/>
            <a:ext cx="37607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6"/>
          <p:cNvSpPr txBox="1">
            <a:spLocks noChangeArrowheads="1"/>
          </p:cNvSpPr>
          <p:nvPr/>
        </p:nvSpPr>
        <p:spPr bwMode="auto">
          <a:xfrm>
            <a:off x="4019550" y="4348163"/>
            <a:ext cx="5091113" cy="1476375"/>
          </a:xfrm>
          <a:prstGeom prst="rect">
            <a:avLst/>
          </a:prstGeom>
          <a:solidFill>
            <a:srgbClr val="FFE2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GB" altLang="ru-RU" sz="1800" smtClean="0">
                <a:solidFill>
                  <a:srgbClr val="FF0000"/>
                </a:solidFill>
                <a:cs typeface="Arial" pitchFamily="34" charset="0"/>
              </a:rPr>
              <a:t>5.4T magnetic field reached in a robust regime. </a:t>
            </a:r>
            <a:r>
              <a:rPr lang="en-US" altLang="ru-RU" sz="1800" smtClean="0">
                <a:solidFill>
                  <a:srgbClr val="0000CC"/>
                </a:solidFill>
                <a:cs typeface="Arial" pitchFamily="34" charset="0"/>
              </a:rPr>
              <a:t>Test gold ion beams have been produced: </a:t>
            </a:r>
          </a:p>
          <a:p>
            <a:pPr eaLnBrk="1" hangingPunct="1">
              <a:spcBef>
                <a:spcPct val="0"/>
              </a:spcBef>
              <a:buFontTx/>
              <a:buChar char="-"/>
            </a:pPr>
            <a:r>
              <a:rPr lang="en-US" altLang="ru-RU" sz="1800" smtClean="0">
                <a:solidFill>
                  <a:srgbClr val="FF0000"/>
                </a:solidFill>
                <a:cs typeface="Arial" pitchFamily="34" charset="0"/>
              </a:rPr>
              <a:t> Au</a:t>
            </a:r>
            <a:r>
              <a:rPr lang="en-US" altLang="ru-RU" sz="1800" baseline="30000" smtClean="0">
                <a:solidFill>
                  <a:srgbClr val="FF0000"/>
                </a:solidFill>
                <a:cs typeface="Arial" pitchFamily="34" charset="0"/>
              </a:rPr>
              <a:t>30+</a:t>
            </a:r>
            <a:r>
              <a:rPr lang="en-US" altLang="ru-RU" sz="1800" smtClean="0">
                <a:solidFill>
                  <a:srgbClr val="FF0000"/>
                </a:solidFill>
                <a:cs typeface="Arial" pitchFamily="34" charset="0"/>
              </a:rPr>
              <a:t> ÷ Au</a:t>
            </a:r>
            <a:r>
              <a:rPr lang="en-US" altLang="ru-RU" sz="1800" baseline="30000" smtClean="0">
                <a:solidFill>
                  <a:srgbClr val="FF0000"/>
                </a:solidFill>
                <a:cs typeface="Arial" pitchFamily="34" charset="0"/>
              </a:rPr>
              <a:t>32+</a:t>
            </a:r>
            <a:r>
              <a:rPr lang="en-US" altLang="ru-RU" sz="1800" smtClean="0">
                <a:solidFill>
                  <a:srgbClr val="FF0000"/>
                </a:solidFill>
                <a:cs typeface="Arial" pitchFamily="34" charset="0"/>
              </a:rPr>
              <a:t>, 6</a:t>
            </a:r>
            <a:r>
              <a:rPr lang="en-US" altLang="ru-RU" sz="1800" b="1" smtClean="0">
                <a:solidFill>
                  <a:srgbClr val="FF0000"/>
                </a:solidFill>
                <a:latin typeface="Calibri" pitchFamily="34" charset="0"/>
                <a:cs typeface="Arial" pitchFamily="34" charset="0"/>
                <a:sym typeface="Symbol" pitchFamily="18" charset="2"/>
              </a:rPr>
              <a:t> x</a:t>
            </a:r>
            <a:r>
              <a:rPr lang="en-US" altLang="ru-RU" sz="1800" smtClean="0">
                <a:solidFill>
                  <a:srgbClr val="FF0000"/>
                </a:solidFill>
                <a:cs typeface="Arial" pitchFamily="34" charset="0"/>
              </a:rPr>
              <a:t>10</a:t>
            </a:r>
            <a:r>
              <a:rPr lang="ru-RU" altLang="ru-RU" sz="1800" baseline="30000" smtClean="0">
                <a:solidFill>
                  <a:srgbClr val="FF0000"/>
                </a:solidFill>
                <a:cs typeface="Arial" pitchFamily="34" charset="0"/>
              </a:rPr>
              <a:t>8</a:t>
            </a:r>
            <a:r>
              <a:rPr lang="en-US" altLang="ru-RU" sz="1800" smtClean="0">
                <a:solidFill>
                  <a:srgbClr val="FF0000"/>
                </a:solidFill>
                <a:cs typeface="Arial" pitchFamily="34" charset="0"/>
              </a:rPr>
              <a:t> ions/pulse, </a:t>
            </a:r>
          </a:p>
          <a:p>
            <a:pPr eaLnBrk="1" hangingPunct="1">
              <a:spcBef>
                <a:spcPct val="0"/>
              </a:spcBef>
              <a:buFontTx/>
              <a:buNone/>
            </a:pPr>
            <a:r>
              <a:rPr lang="en-US" altLang="ru-RU" sz="1800" smtClean="0">
                <a:solidFill>
                  <a:srgbClr val="FF0000"/>
                </a:solidFill>
                <a:cs typeface="Arial" pitchFamily="34" charset="0"/>
              </a:rPr>
              <a:t>                          20 ms ionization time</a:t>
            </a:r>
          </a:p>
          <a:p>
            <a:pPr eaLnBrk="1" hangingPunct="1">
              <a:spcBef>
                <a:spcPct val="0"/>
              </a:spcBef>
              <a:buFontTx/>
              <a:buChar char="-"/>
            </a:pPr>
            <a:r>
              <a:rPr lang="en-US" altLang="ru-RU" sz="1800" smtClean="0">
                <a:solidFill>
                  <a:srgbClr val="FF0000"/>
                </a:solidFill>
                <a:cs typeface="Arial" pitchFamily="34" charset="0"/>
              </a:rPr>
              <a:t> Au</a:t>
            </a:r>
            <a:r>
              <a:rPr lang="en-US" altLang="ru-RU" sz="1800" baseline="30000" smtClean="0">
                <a:solidFill>
                  <a:srgbClr val="FF0000"/>
                </a:solidFill>
                <a:cs typeface="Arial" pitchFamily="34" charset="0"/>
              </a:rPr>
              <a:t>51+</a:t>
            </a:r>
            <a:r>
              <a:rPr lang="en-US" altLang="ru-RU" sz="1800" smtClean="0">
                <a:solidFill>
                  <a:srgbClr val="FF0000"/>
                </a:solidFill>
                <a:cs typeface="Arial" pitchFamily="34" charset="0"/>
              </a:rPr>
              <a:t>÷ Au</a:t>
            </a:r>
            <a:r>
              <a:rPr lang="en-US" altLang="ru-RU" sz="1800" baseline="30000" smtClean="0">
                <a:solidFill>
                  <a:srgbClr val="FF0000"/>
                </a:solidFill>
                <a:cs typeface="Arial" pitchFamily="34" charset="0"/>
              </a:rPr>
              <a:t>54+ </a:t>
            </a:r>
            <a:r>
              <a:rPr lang="en-US" altLang="ru-RU" sz="1800" smtClean="0">
                <a:solidFill>
                  <a:srgbClr val="FF0000"/>
                </a:solidFill>
                <a:cs typeface="Arial" pitchFamily="34" charset="0"/>
              </a:rPr>
              <a:t>, 1.3x10</a:t>
            </a:r>
            <a:r>
              <a:rPr lang="ru-RU" altLang="ru-RU" sz="1800" baseline="30000" smtClean="0">
                <a:solidFill>
                  <a:srgbClr val="FF0000"/>
                </a:solidFill>
                <a:cs typeface="Arial" pitchFamily="34" charset="0"/>
              </a:rPr>
              <a:t>8</a:t>
            </a:r>
            <a:r>
              <a:rPr lang="en-US" altLang="ru-RU" sz="1800" smtClean="0">
                <a:solidFill>
                  <a:srgbClr val="FF0000"/>
                </a:solidFill>
                <a:cs typeface="Arial" pitchFamily="34" charset="0"/>
              </a:rPr>
              <a:t> ions/pulse</a:t>
            </a:r>
          </a:p>
        </p:txBody>
      </p:sp>
      <p:sp>
        <p:nvSpPr>
          <p:cNvPr id="56329" name="TextBox 6"/>
          <p:cNvSpPr txBox="1">
            <a:spLocks noChangeArrowheads="1"/>
          </p:cNvSpPr>
          <p:nvPr/>
        </p:nvSpPr>
        <p:spPr bwMode="auto">
          <a:xfrm>
            <a:off x="-19050" y="3987800"/>
            <a:ext cx="3981450" cy="646113"/>
          </a:xfrm>
          <a:prstGeom prst="rect">
            <a:avLst/>
          </a:prstGeom>
          <a:solidFill>
            <a:schemeClr val="accent3">
              <a:lumMod val="20000"/>
              <a:lumOff val="80000"/>
            </a:schemeClr>
          </a:solidFill>
          <a:ln w="9525">
            <a:noFill/>
            <a:miter lim="800000"/>
            <a:headEnd/>
            <a:tailEnd/>
          </a:ln>
        </p:spPr>
        <p:txBody>
          <a:bodyPr>
            <a:spAutoFit/>
          </a:bodyPr>
          <a:lstStyle/>
          <a:p>
            <a:pPr algn="ctr">
              <a:defRPr/>
            </a:pPr>
            <a:r>
              <a:rPr lang="en-US" dirty="0">
                <a:solidFill>
                  <a:srgbClr val="FF0000"/>
                </a:solidFill>
                <a:latin typeface="Arial" pitchFamily="-72" charset="0"/>
                <a:ea typeface="MS PGothic" charset="0"/>
                <a:cs typeface="MS PGothic" charset="0"/>
              </a:rPr>
              <a:t>SPP is now commissioned to provide </a:t>
            </a:r>
          </a:p>
          <a:p>
            <a:pPr algn="ctr">
              <a:defRPr/>
            </a:pPr>
            <a:r>
              <a:rPr lang="en-US" dirty="0">
                <a:solidFill>
                  <a:srgbClr val="FF0000"/>
                </a:solidFill>
                <a:latin typeface="Arial" pitchFamily="-72" charset="0"/>
                <a:ea typeface="MS PGothic" charset="0"/>
                <a:cs typeface="MS PGothic" charset="0"/>
              </a:rPr>
              <a:t>10</a:t>
            </a:r>
            <a:r>
              <a:rPr lang="en-US" baseline="30000" dirty="0">
                <a:solidFill>
                  <a:srgbClr val="FF0000"/>
                </a:solidFill>
                <a:latin typeface="Arial" pitchFamily="-72" charset="0"/>
                <a:ea typeface="MS PGothic" charset="0"/>
                <a:cs typeface="MS PGothic" charset="0"/>
              </a:rPr>
              <a:t>10 </a:t>
            </a:r>
            <a:r>
              <a:rPr lang="en-US" dirty="0">
                <a:solidFill>
                  <a:srgbClr val="FF0000"/>
                </a:solidFill>
                <a:latin typeface="Arial" pitchFamily="-72" charset="0"/>
                <a:ea typeface="MS PGothic" charset="0"/>
                <a:cs typeface="MS PGothic" charset="0"/>
              </a:rPr>
              <a:t>polarized deuterons/pulse</a:t>
            </a:r>
            <a:endParaRPr lang="ru-RU" dirty="0">
              <a:solidFill>
                <a:srgbClr val="FF0000"/>
              </a:solidFill>
              <a:latin typeface="Arial" pitchFamily="-72" charset="0"/>
              <a:ea typeface="MS PGothic" charset="0"/>
              <a:cs typeface="MS PGothic" charset="0"/>
            </a:endParaRPr>
          </a:p>
        </p:txBody>
      </p:sp>
      <p:sp>
        <p:nvSpPr>
          <p:cNvPr id="24582" name="Номер слайда 1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r" eaLnBrk="1" hangingPunct="1">
              <a:spcBef>
                <a:spcPct val="0"/>
              </a:spcBef>
              <a:buFontTx/>
              <a:buNone/>
            </a:pPr>
            <a:fld id="{55869301-C5CA-4858-A4B0-29705282243A}" type="slidenum">
              <a:rPr lang="ru-RU" altLang="ru-RU" sz="1200" smtClean="0">
                <a:solidFill>
                  <a:srgbClr val="898989"/>
                </a:solidFill>
                <a:latin typeface="Calibri" pitchFamily="34" charset="0"/>
              </a:rPr>
              <a:pPr algn="r" eaLnBrk="1" hangingPunct="1">
                <a:spcBef>
                  <a:spcPct val="0"/>
                </a:spcBef>
                <a:buFontTx/>
                <a:buNone/>
              </a:pPr>
              <a:t>29</a:t>
            </a:fld>
            <a:endParaRPr lang="ru-RU" altLang="ru-RU" sz="1200" smtClean="0">
              <a:solidFill>
                <a:srgbClr val="898989"/>
              </a:solidFill>
              <a:latin typeface="Calibri" pitchFamily="34" charset="0"/>
            </a:endParaRPr>
          </a:p>
        </p:txBody>
      </p:sp>
      <p:sp>
        <p:nvSpPr>
          <p:cNvPr id="24584" name="Rectangle 1"/>
          <p:cNvSpPr>
            <a:spLocks noChangeArrowheads="1"/>
          </p:cNvSpPr>
          <p:nvPr/>
        </p:nvSpPr>
        <p:spPr bwMode="auto">
          <a:xfrm>
            <a:off x="2144713" y="5876925"/>
            <a:ext cx="6942137" cy="708025"/>
          </a:xfrm>
          <a:prstGeom prst="rect">
            <a:avLst/>
          </a:prstGeom>
          <a:noFill/>
          <a:ln w="9525">
            <a:noFill/>
            <a:miter lim="800000"/>
            <a:headEnd/>
            <a:tailEnd/>
          </a:ln>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000" i="1" dirty="0" smtClean="0">
                <a:solidFill>
                  <a:srgbClr val="002060"/>
                </a:solidFill>
              </a:rPr>
              <a:t>The achieved electron string current density J ~</a:t>
            </a:r>
            <a:r>
              <a:rPr lang="en-US" altLang="ru-RU" sz="2000" b="1" i="1" dirty="0" smtClean="0">
                <a:solidFill>
                  <a:srgbClr val="002060"/>
                </a:solidFill>
              </a:rPr>
              <a:t>1400</a:t>
            </a:r>
            <a:r>
              <a:rPr lang="en-US" altLang="ru-RU" sz="2000" i="1" dirty="0" smtClean="0">
                <a:solidFill>
                  <a:srgbClr val="002060"/>
                </a:solidFill>
              </a:rPr>
              <a:t> A/cm</a:t>
            </a:r>
            <a:r>
              <a:rPr lang="en-US" altLang="ru-RU" sz="2000" i="1" baseline="30000" dirty="0" smtClean="0">
                <a:solidFill>
                  <a:srgbClr val="002060"/>
                </a:solidFill>
              </a:rPr>
              <a:t>2</a:t>
            </a:r>
            <a:r>
              <a:rPr lang="en-US" altLang="ru-RU" sz="2000" i="1" dirty="0" smtClean="0">
                <a:solidFill>
                  <a:srgbClr val="002060"/>
                </a:solidFill>
              </a:rPr>
              <a:t> </a:t>
            </a:r>
          </a:p>
          <a:p>
            <a:pPr algn="ctr" eaLnBrk="1" hangingPunct="1">
              <a:spcBef>
                <a:spcPct val="0"/>
              </a:spcBef>
              <a:buFontTx/>
              <a:buNone/>
            </a:pPr>
            <a:r>
              <a:rPr lang="en-US" altLang="ru-RU" sz="2000" i="1" dirty="0" smtClean="0">
                <a:solidFill>
                  <a:srgbClr val="002060"/>
                </a:solidFill>
              </a:rPr>
              <a:t> </a:t>
            </a:r>
            <a:r>
              <a:rPr lang="en-US" altLang="ru-RU" sz="2000" b="1" dirty="0" smtClean="0">
                <a:solidFill>
                  <a:srgbClr val="002060"/>
                </a:solidFill>
              </a:rPr>
              <a:t>fits to the NICA-MPD requirements</a:t>
            </a:r>
          </a:p>
        </p:txBody>
      </p:sp>
      <p:pic>
        <p:nvPicPr>
          <p:cNvPr id="24585" name="Рисунок 1"/>
          <p:cNvPicPr>
            <a:picLocks noChangeAspect="1"/>
          </p:cNvPicPr>
          <p:nvPr/>
        </p:nvPicPr>
        <p:blipFill>
          <a:blip r:embed="rId4">
            <a:extLst>
              <a:ext uri="{28A0092B-C50C-407E-A947-70E740481C1C}">
                <a14:useLocalDpi xmlns:a14="http://schemas.microsoft.com/office/drawing/2010/main" val="0"/>
              </a:ext>
            </a:extLst>
          </a:blip>
          <a:srcRect t="24384" r="1706"/>
          <a:stretch>
            <a:fillRect/>
          </a:stretch>
        </p:blipFill>
        <p:spPr bwMode="auto">
          <a:xfrm>
            <a:off x="3924300" y="1328738"/>
            <a:ext cx="52054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rrowheads="1"/>
          </p:cNvSpPr>
          <p:nvPr/>
        </p:nvSpPr>
        <p:spPr bwMode="auto">
          <a:xfrm>
            <a:off x="3926527" y="747735"/>
            <a:ext cx="5181600" cy="573088"/>
          </a:xfrm>
          <a:prstGeom prst="rect">
            <a:avLst/>
          </a:prstGeom>
          <a:noFill/>
          <a:ln w="9525">
            <a:noFill/>
            <a:miter lim="800000"/>
            <a:headEnd/>
            <a:tailEnd/>
          </a:ln>
        </p:spPr>
        <p:txBody>
          <a:bodyPr lIns="90000" tIns="46800" rIns="90000" bIns="46800" anchor="ctr"/>
          <a:lstStyle/>
          <a:p>
            <a:pPr algn="r" fontAlgn="auto">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900" b="1" kern="0" dirty="0">
                <a:solidFill>
                  <a:srgbClr val="002060"/>
                </a:solidFill>
                <a:latin typeface="Arial"/>
                <a:ea typeface="MS PGothic" pitchFamily="34" charset="-128"/>
                <a:cs typeface="ＭＳ Ｐゴシック" charset="-128"/>
              </a:rPr>
              <a:t>Heavy ion source: Krion-6T ESIS @ LU-20</a:t>
            </a:r>
          </a:p>
          <a:p>
            <a:pPr algn="r" fontAlgn="auto">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900" b="1" kern="0" dirty="0">
                <a:solidFill>
                  <a:srgbClr val="002060"/>
                </a:solidFill>
                <a:latin typeface="Arial"/>
                <a:ea typeface="MS PGothic" pitchFamily="34" charset="-128"/>
                <a:cs typeface="ＭＳ Ｐゴシック" charset="-128"/>
              </a:rPr>
              <a:t>E</a:t>
            </a:r>
            <a:r>
              <a:rPr lang="en-GB" sz="1900" kern="0" dirty="0">
                <a:solidFill>
                  <a:srgbClr val="002060"/>
                </a:solidFill>
                <a:latin typeface="Arial"/>
                <a:ea typeface="MS PGothic" pitchFamily="34" charset="-128"/>
                <a:cs typeface="ＭＳ Ｐゴシック" charset="-128"/>
              </a:rPr>
              <a:t>lectron</a:t>
            </a:r>
            <a:r>
              <a:rPr lang="en-GB" sz="1900" b="1" kern="0" dirty="0">
                <a:solidFill>
                  <a:srgbClr val="002060"/>
                </a:solidFill>
                <a:latin typeface="Arial"/>
                <a:ea typeface="MS PGothic" pitchFamily="34" charset="-128"/>
                <a:cs typeface="ＭＳ Ｐゴシック" charset="-128"/>
              </a:rPr>
              <a:t> S</a:t>
            </a:r>
            <a:r>
              <a:rPr lang="en-GB" sz="1900" kern="0" dirty="0">
                <a:solidFill>
                  <a:srgbClr val="002060"/>
                </a:solidFill>
                <a:latin typeface="Arial"/>
                <a:ea typeface="MS PGothic" pitchFamily="34" charset="-128"/>
                <a:cs typeface="ＭＳ Ｐゴシック" charset="-128"/>
              </a:rPr>
              <a:t>tring</a:t>
            </a:r>
            <a:r>
              <a:rPr lang="en-GB" sz="1900" b="1" kern="0" dirty="0">
                <a:solidFill>
                  <a:srgbClr val="002060"/>
                </a:solidFill>
                <a:latin typeface="Arial"/>
                <a:ea typeface="MS PGothic" pitchFamily="34" charset="-128"/>
                <a:cs typeface="ＭＳ Ｐゴシック" charset="-128"/>
              </a:rPr>
              <a:t> I</a:t>
            </a:r>
            <a:r>
              <a:rPr lang="en-GB" sz="1900" kern="0" dirty="0">
                <a:solidFill>
                  <a:srgbClr val="002060"/>
                </a:solidFill>
                <a:latin typeface="Arial"/>
                <a:ea typeface="MS PGothic" pitchFamily="34" charset="-128"/>
                <a:cs typeface="ＭＳ Ｐゴシック" charset="-128"/>
              </a:rPr>
              <a:t>on</a:t>
            </a:r>
            <a:r>
              <a:rPr lang="en-GB" sz="1900" b="1" kern="0" dirty="0">
                <a:solidFill>
                  <a:srgbClr val="002060"/>
                </a:solidFill>
                <a:latin typeface="Arial"/>
                <a:ea typeface="MS PGothic" pitchFamily="34" charset="-128"/>
                <a:cs typeface="ＭＳ Ｐゴシック" charset="-128"/>
              </a:rPr>
              <a:t> S</a:t>
            </a:r>
            <a:r>
              <a:rPr lang="en-GB" sz="1900" kern="0" dirty="0">
                <a:solidFill>
                  <a:srgbClr val="002060"/>
                </a:solidFill>
                <a:latin typeface="Arial"/>
                <a:ea typeface="MS PGothic" pitchFamily="34" charset="-128"/>
                <a:cs typeface="ＭＳ Ｐゴシック" charset="-128"/>
              </a:rPr>
              <a:t>ource</a:t>
            </a:r>
            <a:r>
              <a:rPr lang="en-GB" sz="1900" b="1" kern="0" dirty="0">
                <a:solidFill>
                  <a:srgbClr val="002060"/>
                </a:solidFill>
                <a:latin typeface="Arial"/>
                <a:ea typeface="MS PGothic" pitchFamily="34" charset="-128"/>
                <a:cs typeface="ＭＳ Ｐゴシック" charset="-128"/>
              </a:rPr>
              <a:t> </a:t>
            </a:r>
          </a:p>
        </p:txBody>
      </p:sp>
    </p:spTree>
    <p:extLst>
      <p:ext uri="{BB962C8B-B14F-4D97-AF65-F5344CB8AC3E}">
        <p14:creationId xmlns:p14="http://schemas.microsoft.com/office/powerpoint/2010/main" val="384012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txBox="1">
            <a:spLocks noChangeArrowheads="1"/>
          </p:cNvSpPr>
          <p:nvPr/>
        </p:nvSpPr>
        <p:spPr bwMode="auto">
          <a:xfrm>
            <a:off x="457200" y="1511300"/>
            <a:ext cx="8305800" cy="4724400"/>
          </a:xfrm>
          <a:prstGeom prst="rect">
            <a:avLst/>
          </a:prstGeom>
          <a:noFill/>
          <a:ln w="9525">
            <a:noFill/>
            <a:miter lim="800000"/>
            <a:headEnd/>
            <a:tailEnd/>
          </a:ln>
        </p:spPr>
        <p:txBody>
          <a:bodyPr/>
          <a:lstStyle/>
          <a:p>
            <a:pPr marL="342900" indent="-342900" fontAlgn="auto">
              <a:lnSpc>
                <a:spcPct val="110000"/>
              </a:lnSpc>
              <a:spcBef>
                <a:spcPct val="20000"/>
              </a:spcBef>
              <a:spcAft>
                <a:spcPts val="0"/>
              </a:spcAft>
              <a:buClr>
                <a:srgbClr val="FDF520"/>
              </a:buClr>
              <a:buFont typeface="Times" charset="0"/>
              <a:buNone/>
            </a:pPr>
            <a:r>
              <a:rPr lang="en-US" sz="2400" dirty="0">
                <a:solidFill>
                  <a:srgbClr val="002060"/>
                </a:solidFill>
                <a:latin typeface="Times New Roman" pitchFamily="18" charset="0"/>
                <a:ea typeface="+mn-ea"/>
              </a:rPr>
              <a:t>Main targets of  “NICA Complex”</a:t>
            </a:r>
            <a:r>
              <a:rPr lang="ru-RU" sz="2400" dirty="0">
                <a:solidFill>
                  <a:srgbClr val="002060"/>
                </a:solidFill>
                <a:latin typeface="Times New Roman" pitchFamily="18" charset="0"/>
                <a:ea typeface="+mn-ea"/>
              </a:rPr>
              <a:t>:</a:t>
            </a:r>
            <a:endParaRPr lang="en-US" sz="2400" dirty="0">
              <a:solidFill>
                <a:srgbClr val="002060"/>
              </a:solidFill>
              <a:latin typeface="Times New Roman" pitchFamily="18" charset="0"/>
              <a:ea typeface="+mn-ea"/>
            </a:endParaRPr>
          </a:p>
          <a:p>
            <a:pPr marL="342900" indent="-342900" fontAlgn="auto">
              <a:lnSpc>
                <a:spcPct val="110000"/>
              </a:lnSpc>
              <a:spcBef>
                <a:spcPct val="20000"/>
              </a:spcBef>
              <a:spcAft>
                <a:spcPts val="600"/>
              </a:spcAft>
              <a:buClr>
                <a:srgbClr val="FDF520"/>
              </a:buClr>
              <a:buFont typeface="Wingdings" pitchFamily="2" charset="2"/>
              <a:buNone/>
            </a:pPr>
            <a:r>
              <a:rPr lang="en-US" sz="2400" dirty="0">
                <a:solidFill>
                  <a:srgbClr val="002060"/>
                </a:solidFill>
                <a:latin typeface="Times New Roman" pitchFamily="18" charset="0"/>
                <a:ea typeface="+mn-ea"/>
              </a:rPr>
              <a:t>	</a:t>
            </a:r>
            <a:r>
              <a:rPr lang="ru-RU" sz="2400" dirty="0">
                <a:solidFill>
                  <a:srgbClr val="002060"/>
                </a:solidFill>
                <a:latin typeface="Times New Roman" pitchFamily="18" charset="0"/>
                <a:ea typeface="+mn-ea"/>
              </a:rPr>
              <a:t>- </a:t>
            </a:r>
            <a:r>
              <a:rPr lang="en-US" sz="2400" b="1" i="1" dirty="0">
                <a:solidFill>
                  <a:srgbClr val="FF0000"/>
                </a:solidFill>
                <a:latin typeface="Candara"/>
                <a:ea typeface="+mn-ea"/>
              </a:rPr>
              <a:t>study of hot and  dense baryonic matter</a:t>
            </a:r>
          </a:p>
          <a:p>
            <a:pPr marL="342900" indent="-342900" fontAlgn="auto">
              <a:lnSpc>
                <a:spcPct val="110000"/>
              </a:lnSpc>
              <a:spcBef>
                <a:spcPts val="0"/>
              </a:spcBef>
              <a:spcAft>
                <a:spcPts val="0"/>
              </a:spcAft>
              <a:buClr>
                <a:srgbClr val="FDF520"/>
              </a:buClr>
              <a:buFont typeface="Wingdings" pitchFamily="2" charset="2"/>
              <a:buNone/>
            </a:pPr>
            <a:r>
              <a:rPr lang="en-US" sz="2400" i="1" dirty="0">
                <a:solidFill>
                  <a:srgbClr val="002060"/>
                </a:solidFill>
                <a:latin typeface="Candara"/>
                <a:ea typeface="+mn-ea"/>
              </a:rPr>
              <a:t>	-  investigation of nucleon spin structure, </a:t>
            </a:r>
          </a:p>
          <a:p>
            <a:pPr marL="342900" indent="-342900" algn="r" fontAlgn="auto">
              <a:lnSpc>
                <a:spcPct val="110000"/>
              </a:lnSpc>
              <a:spcBef>
                <a:spcPts val="0"/>
              </a:spcBef>
              <a:spcAft>
                <a:spcPts val="0"/>
              </a:spcAft>
              <a:buClr>
                <a:srgbClr val="FDF520"/>
              </a:buClr>
              <a:buFont typeface="Wingdings" pitchFamily="2" charset="2"/>
              <a:buNone/>
            </a:pPr>
            <a:r>
              <a:rPr lang="en-US" sz="2400" i="1" dirty="0">
                <a:solidFill>
                  <a:srgbClr val="002060"/>
                </a:solidFill>
                <a:latin typeface="Candara"/>
                <a:ea typeface="+mn-ea"/>
              </a:rPr>
              <a:t>polarization phenomena</a:t>
            </a:r>
          </a:p>
          <a:p>
            <a:pPr marL="342900" indent="-342900" fontAlgn="auto">
              <a:spcBef>
                <a:spcPts val="0"/>
              </a:spcBef>
              <a:spcAft>
                <a:spcPts val="0"/>
              </a:spcAft>
              <a:buClr>
                <a:srgbClr val="FDF520"/>
              </a:buClr>
              <a:buFont typeface="Wingdings" pitchFamily="2" charset="2"/>
              <a:buNone/>
            </a:pPr>
            <a:r>
              <a:rPr lang="en-US" sz="2400" dirty="0" smtClean="0">
                <a:solidFill>
                  <a:srgbClr val="002060"/>
                </a:solidFill>
                <a:latin typeface="Times New Roman" pitchFamily="18" charset="0"/>
                <a:ea typeface="+mn-ea"/>
              </a:rPr>
              <a:t>Requirements:</a:t>
            </a:r>
            <a:endParaRPr lang="en-US" sz="2400" dirty="0">
              <a:solidFill>
                <a:srgbClr val="002060"/>
              </a:solidFill>
              <a:latin typeface="Times New Roman" pitchFamily="18" charset="0"/>
              <a:ea typeface="+mn-ea"/>
            </a:endParaRPr>
          </a:p>
          <a:p>
            <a:pPr marL="342900" indent="-342900" fontAlgn="auto">
              <a:spcBef>
                <a:spcPts val="0"/>
              </a:spcBef>
              <a:spcAft>
                <a:spcPts val="0"/>
              </a:spcAft>
              <a:buClr>
                <a:srgbClr val="FDF520"/>
              </a:buClr>
              <a:buFont typeface="Wingdings" pitchFamily="2" charset="2"/>
              <a:buNone/>
            </a:pPr>
            <a:r>
              <a:rPr lang="ru-RU" sz="2400" i="1" dirty="0">
                <a:solidFill>
                  <a:srgbClr val="002060"/>
                </a:solidFill>
                <a:latin typeface="Times New Roman" pitchFamily="18" charset="0"/>
                <a:ea typeface="+mn-ea"/>
              </a:rPr>
              <a:t>   - </a:t>
            </a:r>
            <a:r>
              <a:rPr lang="en-US" sz="2400" i="1" dirty="0">
                <a:solidFill>
                  <a:srgbClr val="002060"/>
                </a:solidFill>
                <a:latin typeface="Candara"/>
                <a:ea typeface="+mn-ea"/>
              </a:rPr>
              <a:t>development of accelerator facility </a:t>
            </a:r>
            <a:r>
              <a:rPr lang="en-US" sz="2400" i="1" dirty="0" smtClean="0">
                <a:solidFill>
                  <a:srgbClr val="002060"/>
                </a:solidFill>
                <a:latin typeface="Candara"/>
                <a:ea typeface="+mn-ea"/>
              </a:rPr>
              <a:t> </a:t>
            </a:r>
            <a:r>
              <a:rPr lang="en-US" sz="2400" i="1" dirty="0">
                <a:solidFill>
                  <a:srgbClr val="002060"/>
                </a:solidFill>
                <a:latin typeface="Candara"/>
                <a:ea typeface="+mn-ea"/>
              </a:rPr>
              <a:t>providing</a:t>
            </a:r>
          </a:p>
          <a:p>
            <a:pPr marL="342900" indent="-342900" algn="r" fontAlgn="auto">
              <a:spcBef>
                <a:spcPts val="0"/>
              </a:spcBef>
              <a:spcAft>
                <a:spcPts val="1200"/>
              </a:spcAft>
              <a:buClr>
                <a:srgbClr val="FDF520"/>
              </a:buClr>
              <a:buFont typeface="Wingdings" pitchFamily="2" charset="2"/>
              <a:buNone/>
            </a:pPr>
            <a:r>
              <a:rPr lang="en-US" sz="2400" i="1" dirty="0">
                <a:solidFill>
                  <a:srgbClr val="002060"/>
                </a:solidFill>
                <a:latin typeface="Candara"/>
                <a:ea typeface="+mn-ea"/>
              </a:rPr>
              <a:t>intensive beams of relativistic ions from </a:t>
            </a:r>
            <a:r>
              <a:rPr lang="ru-RU" sz="2400" i="1" dirty="0">
                <a:solidFill>
                  <a:srgbClr val="002060"/>
                </a:solidFill>
                <a:latin typeface="Candara"/>
                <a:ea typeface="+mn-ea"/>
              </a:rPr>
              <a:t> </a:t>
            </a:r>
            <a:r>
              <a:rPr lang="en-US" sz="2400" i="1" dirty="0">
                <a:solidFill>
                  <a:srgbClr val="002060"/>
                </a:solidFill>
                <a:latin typeface="Candara"/>
                <a:ea typeface="+mn-ea"/>
              </a:rPr>
              <a:t>p to</a:t>
            </a:r>
            <a:r>
              <a:rPr lang="ru-RU" sz="2400" i="1" dirty="0">
                <a:solidFill>
                  <a:srgbClr val="002060"/>
                </a:solidFill>
                <a:latin typeface="Candara"/>
                <a:ea typeface="+mn-ea"/>
              </a:rPr>
              <a:t> </a:t>
            </a:r>
            <a:r>
              <a:rPr lang="en-US" sz="2400" i="1" dirty="0">
                <a:solidFill>
                  <a:srgbClr val="002060"/>
                </a:solidFill>
                <a:latin typeface="Candara"/>
                <a:ea typeface="+mn-ea"/>
              </a:rPr>
              <a:t>Au</a:t>
            </a:r>
            <a:endParaRPr lang="ru-RU" sz="2400" i="1" dirty="0">
              <a:solidFill>
                <a:srgbClr val="002060"/>
              </a:solidFill>
              <a:latin typeface="Candara"/>
              <a:ea typeface="+mn-ea"/>
            </a:endParaRPr>
          </a:p>
          <a:p>
            <a:pPr marL="342900" indent="-342900" algn="r" fontAlgn="auto">
              <a:lnSpc>
                <a:spcPct val="110000"/>
              </a:lnSpc>
              <a:spcBef>
                <a:spcPts val="0"/>
              </a:spcBef>
              <a:spcAft>
                <a:spcPts val="0"/>
              </a:spcAft>
              <a:buClr>
                <a:srgbClr val="FDF520"/>
              </a:buClr>
              <a:buFont typeface="Wingdings" pitchFamily="2" charset="2"/>
              <a:buNone/>
            </a:pPr>
            <a:r>
              <a:rPr lang="en-US" sz="2400" i="1" dirty="0">
                <a:solidFill>
                  <a:srgbClr val="002060"/>
                </a:solidFill>
                <a:latin typeface="Candara"/>
                <a:ea typeface="+mn-ea"/>
              </a:rPr>
              <a:t>polarized </a:t>
            </a:r>
            <a:r>
              <a:rPr lang="ru-RU" sz="2400" i="1" dirty="0">
                <a:solidFill>
                  <a:srgbClr val="002060"/>
                </a:solidFill>
                <a:latin typeface="Candara"/>
                <a:ea typeface="+mn-ea"/>
              </a:rPr>
              <a:t> </a:t>
            </a:r>
            <a:r>
              <a:rPr lang="en-US" sz="2400" i="1" dirty="0">
                <a:solidFill>
                  <a:srgbClr val="002060"/>
                </a:solidFill>
                <a:latin typeface="Candara"/>
                <a:ea typeface="+mn-ea"/>
              </a:rPr>
              <a:t>protons </a:t>
            </a:r>
            <a:r>
              <a:rPr lang="ru-RU" sz="2400" i="1" dirty="0">
                <a:solidFill>
                  <a:srgbClr val="002060"/>
                </a:solidFill>
                <a:latin typeface="Candara"/>
                <a:ea typeface="+mn-ea"/>
              </a:rPr>
              <a:t> </a:t>
            </a:r>
            <a:r>
              <a:rPr lang="en-US" sz="2400" i="1" dirty="0">
                <a:solidFill>
                  <a:srgbClr val="002060"/>
                </a:solidFill>
                <a:latin typeface="Candara"/>
                <a:ea typeface="+mn-ea"/>
              </a:rPr>
              <a:t>and </a:t>
            </a:r>
            <a:r>
              <a:rPr lang="ru-RU" sz="2400" i="1" dirty="0">
                <a:solidFill>
                  <a:srgbClr val="002060"/>
                </a:solidFill>
                <a:latin typeface="Candara"/>
                <a:ea typeface="+mn-ea"/>
              </a:rPr>
              <a:t> </a:t>
            </a:r>
            <a:r>
              <a:rPr lang="en-US" sz="2400" i="1" dirty="0">
                <a:solidFill>
                  <a:srgbClr val="002060"/>
                </a:solidFill>
                <a:latin typeface="Candara"/>
                <a:ea typeface="+mn-ea"/>
              </a:rPr>
              <a:t>deuterons </a:t>
            </a:r>
            <a:endParaRPr lang="ru-RU" sz="2400" i="1" dirty="0">
              <a:solidFill>
                <a:srgbClr val="002060"/>
              </a:solidFill>
              <a:latin typeface="Candara"/>
              <a:ea typeface="+mn-ea"/>
            </a:endParaRPr>
          </a:p>
          <a:p>
            <a:pPr marL="342900" indent="-342900" algn="r" fontAlgn="auto">
              <a:lnSpc>
                <a:spcPct val="110000"/>
              </a:lnSpc>
              <a:spcBef>
                <a:spcPts val="0"/>
              </a:spcBef>
              <a:spcAft>
                <a:spcPts val="0"/>
              </a:spcAft>
              <a:buClr>
                <a:srgbClr val="FDF520"/>
              </a:buClr>
              <a:buFont typeface="Wingdings" pitchFamily="2" charset="2"/>
              <a:buNone/>
            </a:pPr>
            <a:r>
              <a:rPr lang="en-US" sz="2400" i="1" dirty="0">
                <a:solidFill>
                  <a:srgbClr val="002060"/>
                </a:solidFill>
                <a:latin typeface="Candara"/>
                <a:ea typeface="+mn-ea"/>
              </a:rPr>
              <a:t>with </a:t>
            </a:r>
            <a:r>
              <a:rPr lang="en-US" sz="2400" i="1" dirty="0" smtClean="0">
                <a:solidFill>
                  <a:srgbClr val="002060"/>
                </a:solidFill>
                <a:latin typeface="Candara"/>
                <a:ea typeface="+mn-ea"/>
              </a:rPr>
              <a:t>energy </a:t>
            </a:r>
            <a:r>
              <a:rPr lang="en-US" sz="2400" i="1" dirty="0">
                <a:solidFill>
                  <a:srgbClr val="002060"/>
                </a:solidFill>
                <a:latin typeface="Candara"/>
                <a:ea typeface="+mn-ea"/>
              </a:rPr>
              <a:t>up to</a:t>
            </a:r>
          </a:p>
          <a:p>
            <a:pPr marL="342900" indent="-342900" algn="r" fontAlgn="auto">
              <a:lnSpc>
                <a:spcPct val="110000"/>
              </a:lnSpc>
              <a:spcBef>
                <a:spcPts val="0"/>
              </a:spcBef>
              <a:spcAft>
                <a:spcPts val="0"/>
              </a:spcAft>
              <a:buClr>
                <a:srgbClr val="FDF520"/>
              </a:buClr>
              <a:buFont typeface="Wingdings" pitchFamily="2" charset="2"/>
              <a:buNone/>
            </a:pPr>
            <a:r>
              <a:rPr lang="ru-RU" sz="2400" b="1" i="1" dirty="0" err="1">
                <a:solidFill>
                  <a:srgbClr val="FF0000"/>
                </a:solidFill>
                <a:latin typeface="Candara"/>
                <a:ea typeface="+mn-ea"/>
              </a:rPr>
              <a:t>√</a:t>
            </a:r>
            <a:r>
              <a:rPr lang="en-US" sz="2400" b="1" i="1" dirty="0">
                <a:solidFill>
                  <a:srgbClr val="FF0000"/>
                </a:solidFill>
                <a:latin typeface="Candara"/>
                <a:ea typeface="+mn-ea"/>
              </a:rPr>
              <a:t>S</a:t>
            </a:r>
            <a:r>
              <a:rPr lang="en-US" sz="2400" b="1" i="1" baseline="-25000" dirty="0">
                <a:solidFill>
                  <a:srgbClr val="FF0000"/>
                </a:solidFill>
                <a:latin typeface="Candara"/>
                <a:ea typeface="+mn-ea"/>
              </a:rPr>
              <a:t>NN</a:t>
            </a:r>
            <a:r>
              <a:rPr lang="en-US" sz="2400" b="1" i="1" dirty="0">
                <a:solidFill>
                  <a:srgbClr val="FF0000"/>
                </a:solidFill>
                <a:latin typeface="Candara"/>
                <a:ea typeface="+mn-ea"/>
              </a:rPr>
              <a:t>= 11 </a:t>
            </a:r>
            <a:r>
              <a:rPr lang="en-US" sz="2400" b="1" i="1" dirty="0" err="1">
                <a:solidFill>
                  <a:srgbClr val="FF0000"/>
                </a:solidFill>
                <a:latin typeface="Candara"/>
                <a:ea typeface="+mn-ea"/>
              </a:rPr>
              <a:t>GeV</a:t>
            </a:r>
            <a:r>
              <a:rPr lang="ru-RU" sz="2400" b="1" i="1" dirty="0">
                <a:solidFill>
                  <a:srgbClr val="FF0000"/>
                </a:solidFill>
                <a:latin typeface="Candara"/>
                <a:ea typeface="+mn-ea"/>
              </a:rPr>
              <a:t> (</a:t>
            </a:r>
            <a:r>
              <a:rPr lang="en-US" sz="2400" b="1" i="1" dirty="0">
                <a:solidFill>
                  <a:srgbClr val="FF0000"/>
                </a:solidFill>
                <a:latin typeface="Candara"/>
                <a:ea typeface="+mn-ea"/>
              </a:rPr>
              <a:t>Au</a:t>
            </a:r>
            <a:r>
              <a:rPr lang="en-US" sz="2400" b="1" i="1" baseline="30000" dirty="0">
                <a:solidFill>
                  <a:srgbClr val="FF0000"/>
                </a:solidFill>
                <a:latin typeface="Candara"/>
                <a:ea typeface="+mn-ea"/>
              </a:rPr>
              <a:t>79</a:t>
            </a:r>
            <a:r>
              <a:rPr lang="ru-RU" sz="2400" b="1" i="1" baseline="30000" dirty="0">
                <a:solidFill>
                  <a:srgbClr val="FF0000"/>
                </a:solidFill>
                <a:latin typeface="Candara"/>
                <a:ea typeface="+mn-ea"/>
              </a:rPr>
              <a:t>+</a:t>
            </a:r>
            <a:r>
              <a:rPr lang="en-US" sz="2400" b="1" i="1" dirty="0">
                <a:solidFill>
                  <a:srgbClr val="FF0000"/>
                </a:solidFill>
                <a:latin typeface="Candara"/>
                <a:ea typeface="+mn-ea"/>
              </a:rPr>
              <a:t>)</a:t>
            </a:r>
            <a:r>
              <a:rPr lang="ru-RU" sz="2400" b="1" i="1" dirty="0">
                <a:solidFill>
                  <a:srgbClr val="FF0000"/>
                </a:solidFill>
                <a:latin typeface="Candara"/>
                <a:ea typeface="+mn-ea"/>
              </a:rPr>
              <a:t>  </a:t>
            </a:r>
            <a:r>
              <a:rPr lang="en-US" sz="2400" b="1" i="1" dirty="0">
                <a:solidFill>
                  <a:srgbClr val="FF0000"/>
                </a:solidFill>
                <a:latin typeface="Candara"/>
                <a:ea typeface="+mn-ea"/>
              </a:rPr>
              <a:t>and =27 </a:t>
            </a:r>
            <a:r>
              <a:rPr lang="en-US" sz="2400" b="1" i="1" dirty="0" err="1">
                <a:solidFill>
                  <a:srgbClr val="FF0000"/>
                </a:solidFill>
                <a:latin typeface="Candara"/>
                <a:ea typeface="+mn-ea"/>
              </a:rPr>
              <a:t>GeV</a:t>
            </a:r>
            <a:r>
              <a:rPr lang="ru-RU" sz="2400" b="1" i="1" dirty="0">
                <a:solidFill>
                  <a:srgbClr val="FF0000"/>
                </a:solidFill>
                <a:latin typeface="Candara"/>
                <a:ea typeface="+mn-ea"/>
              </a:rPr>
              <a:t> </a:t>
            </a:r>
            <a:r>
              <a:rPr lang="en-US" sz="2400" b="1" i="1" dirty="0">
                <a:solidFill>
                  <a:srgbClr val="FF0000"/>
                </a:solidFill>
                <a:latin typeface="Candara"/>
                <a:ea typeface="+mn-ea"/>
              </a:rPr>
              <a:t>(p</a:t>
            </a:r>
            <a:r>
              <a:rPr lang="en-US" sz="2400" b="1" i="1" dirty="0" smtClean="0">
                <a:solidFill>
                  <a:srgbClr val="FF0000"/>
                </a:solidFill>
                <a:latin typeface="Candara"/>
                <a:ea typeface="+mn-ea"/>
              </a:rPr>
              <a:t>)</a:t>
            </a:r>
          </a:p>
          <a:p>
            <a:pPr marL="342900" indent="-342900" fontAlgn="auto">
              <a:lnSpc>
                <a:spcPct val="110000"/>
              </a:lnSpc>
              <a:spcBef>
                <a:spcPts val="0"/>
              </a:spcBef>
              <a:spcAft>
                <a:spcPts val="0"/>
              </a:spcAft>
              <a:buClr>
                <a:srgbClr val="FDF520"/>
              </a:buClr>
              <a:buFont typeface="Wingdings" pitchFamily="2" charset="2"/>
              <a:buNone/>
            </a:pPr>
            <a:r>
              <a:rPr lang="en-US" sz="2400" i="1" dirty="0" smtClean="0">
                <a:solidFill>
                  <a:srgbClr val="002060"/>
                </a:solidFill>
                <a:latin typeface="Candara"/>
                <a:ea typeface="+mn-ea"/>
              </a:rPr>
              <a:t>   - create modern experimental complex </a:t>
            </a:r>
            <a:r>
              <a:rPr lang="ru-RU" sz="2400" i="1" dirty="0" smtClean="0">
                <a:solidFill>
                  <a:srgbClr val="002060"/>
                </a:solidFill>
                <a:latin typeface="Candara"/>
                <a:ea typeface="+mn-ea"/>
              </a:rPr>
              <a:t> </a:t>
            </a:r>
            <a:endParaRPr lang="ru-RU" sz="2400" i="1" dirty="0">
              <a:solidFill>
                <a:srgbClr val="002060"/>
              </a:solidFill>
              <a:latin typeface="Candara"/>
              <a:ea typeface="+mn-ea"/>
            </a:endParaRPr>
          </a:p>
        </p:txBody>
      </p:sp>
      <p:sp>
        <p:nvSpPr>
          <p:cNvPr id="11268" name="Slide Number Placeholder 4"/>
          <p:cNvSpPr>
            <a:spLocks noGrp="1"/>
          </p:cNvSpPr>
          <p:nvPr>
            <p:ph type="sldNum" sz="quarter" idx="12"/>
          </p:nvPr>
        </p:nvSpPr>
        <p:spPr>
          <a:noFill/>
        </p:spPr>
        <p:txBody>
          <a:bodyPr/>
          <a:lstStyle/>
          <a:p>
            <a:fld id="{532A4D3A-F5D6-41DD-8E68-DDCCDA4500FF}" type="slidenum">
              <a:rPr lang="ru-RU">
                <a:solidFill>
                  <a:srgbClr val="FFFFFF">
                    <a:tint val="75000"/>
                  </a:srgbClr>
                </a:solidFill>
                <a:ea typeface="MS PGothic" pitchFamily="34" charset="-128"/>
              </a:rPr>
              <a:pPr/>
              <a:t>3</a:t>
            </a:fld>
            <a:endParaRPr lang="ru-RU">
              <a:solidFill>
                <a:srgbClr val="FFFFFF">
                  <a:tint val="75000"/>
                </a:srgbClr>
              </a:solidFill>
              <a:ea typeface="MS PGothic" pitchFamily="34" charset="-128"/>
            </a:endParaRPr>
          </a:p>
        </p:txBody>
      </p:sp>
      <p:sp>
        <p:nvSpPr>
          <p:cNvPr id="11270" name="TextBox 2"/>
          <p:cNvSpPr txBox="1">
            <a:spLocks noChangeArrowheads="1"/>
          </p:cNvSpPr>
          <p:nvPr/>
        </p:nvSpPr>
        <p:spPr bwMode="auto">
          <a:xfrm>
            <a:off x="640296" y="13183"/>
            <a:ext cx="7772400" cy="954107"/>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2800" b="1" dirty="0" smtClean="0">
                <a:solidFill>
                  <a:srgbClr val="FF0000"/>
                </a:solidFill>
                <a:ea typeface="+mn-ea"/>
                <a:cs typeface="Arial" panose="020B0604020202020204" pitchFamily="34" charset="0"/>
              </a:rPr>
              <a:t> NICA </a:t>
            </a:r>
            <a:r>
              <a:rPr lang="en-US" sz="2800" b="1" dirty="0" smtClean="0">
                <a:solidFill>
                  <a:srgbClr val="000090"/>
                </a:solidFill>
                <a:ea typeface="+mn-ea"/>
                <a:cs typeface="Arial" panose="020B0604020202020204" pitchFamily="34" charset="0"/>
              </a:rPr>
              <a:t>(</a:t>
            </a:r>
            <a:r>
              <a:rPr lang="en-US" sz="2800" b="1" dirty="0" err="1" smtClean="0">
                <a:solidFill>
                  <a:srgbClr val="FF0000"/>
                </a:solidFill>
                <a:ea typeface="+mn-ea"/>
                <a:cs typeface="Arial" panose="020B0604020202020204" pitchFamily="34" charset="0"/>
              </a:rPr>
              <a:t>N</a:t>
            </a:r>
            <a:r>
              <a:rPr lang="en-US" sz="2800" b="1" dirty="0" err="1" smtClean="0">
                <a:solidFill>
                  <a:srgbClr val="222268"/>
                </a:solidFill>
                <a:ea typeface="+mn-ea"/>
                <a:cs typeface="Arial" panose="020B0604020202020204" pitchFamily="34" charset="0"/>
              </a:rPr>
              <a:t>uclotron</a:t>
            </a:r>
            <a:r>
              <a:rPr lang="en-US" sz="2800" b="1" dirty="0" smtClean="0">
                <a:solidFill>
                  <a:srgbClr val="222268"/>
                </a:solidFill>
                <a:ea typeface="+mn-ea"/>
                <a:cs typeface="Arial" panose="020B0604020202020204" pitchFamily="34" charset="0"/>
              </a:rPr>
              <a:t> </a:t>
            </a:r>
            <a:r>
              <a:rPr lang="en-US" sz="2800" b="1" dirty="0">
                <a:solidFill>
                  <a:srgbClr val="222268"/>
                </a:solidFill>
                <a:ea typeface="+mn-ea"/>
                <a:cs typeface="Arial" panose="020B0604020202020204" pitchFamily="34" charset="0"/>
              </a:rPr>
              <a:t>based </a:t>
            </a:r>
            <a:r>
              <a:rPr lang="en-US" sz="2800" b="1" dirty="0">
                <a:solidFill>
                  <a:srgbClr val="FF0000"/>
                </a:solidFill>
                <a:ea typeface="+mn-ea"/>
                <a:cs typeface="Arial" panose="020B0604020202020204" pitchFamily="34" charset="0"/>
              </a:rPr>
              <a:t>I</a:t>
            </a:r>
            <a:r>
              <a:rPr lang="en-US" sz="2800" b="1" dirty="0">
                <a:solidFill>
                  <a:srgbClr val="222268"/>
                </a:solidFill>
                <a:ea typeface="+mn-ea"/>
                <a:cs typeface="Arial" panose="020B0604020202020204" pitchFamily="34" charset="0"/>
              </a:rPr>
              <a:t>on </a:t>
            </a:r>
            <a:r>
              <a:rPr lang="en-US" sz="2800" b="1" dirty="0" err="1" smtClean="0">
                <a:solidFill>
                  <a:srgbClr val="FF0000"/>
                </a:solidFill>
                <a:ea typeface="+mn-ea"/>
                <a:cs typeface="Arial" panose="020B0604020202020204" pitchFamily="34" charset="0"/>
              </a:rPr>
              <a:t>C</a:t>
            </a:r>
            <a:r>
              <a:rPr lang="en-US" sz="2800" b="1" dirty="0" err="1" smtClean="0">
                <a:solidFill>
                  <a:srgbClr val="222268"/>
                </a:solidFill>
                <a:ea typeface="+mn-ea"/>
                <a:cs typeface="Arial" panose="020B0604020202020204" pitchFamily="34" charset="0"/>
              </a:rPr>
              <a:t>olider</a:t>
            </a:r>
            <a:r>
              <a:rPr lang="en-US" sz="2800" b="1" dirty="0" smtClean="0">
                <a:solidFill>
                  <a:srgbClr val="222268"/>
                </a:solidFill>
                <a:ea typeface="+mn-ea"/>
                <a:cs typeface="Arial" panose="020B0604020202020204" pitchFamily="34" charset="0"/>
              </a:rPr>
              <a:t>  </a:t>
            </a:r>
            <a:r>
              <a:rPr lang="en-US" sz="2800" b="1" dirty="0" err="1">
                <a:solidFill>
                  <a:srgbClr val="222268"/>
                </a:solidFill>
                <a:ea typeface="+mn-ea"/>
                <a:cs typeface="Arial" panose="020B0604020202020204" pitchFamily="34" charset="0"/>
              </a:rPr>
              <a:t>f</a:t>
            </a:r>
            <a:r>
              <a:rPr lang="en-US" sz="2800" b="1" dirty="0" err="1">
                <a:solidFill>
                  <a:srgbClr val="FF0000"/>
                </a:solidFill>
                <a:ea typeface="+mn-ea"/>
                <a:cs typeface="Arial" panose="020B0604020202020204" pitchFamily="34" charset="0"/>
              </a:rPr>
              <a:t>A</a:t>
            </a:r>
            <a:r>
              <a:rPr lang="en-US" sz="2800" b="1" dirty="0" err="1">
                <a:solidFill>
                  <a:srgbClr val="222268"/>
                </a:solidFill>
                <a:ea typeface="+mn-ea"/>
                <a:cs typeface="Arial" panose="020B0604020202020204" pitchFamily="34" charset="0"/>
              </a:rPr>
              <a:t>cility</a:t>
            </a:r>
            <a:r>
              <a:rPr lang="en-US" sz="2800" b="1" dirty="0" smtClean="0">
                <a:solidFill>
                  <a:srgbClr val="222268"/>
                </a:solidFill>
                <a:ea typeface="+mn-ea"/>
                <a:cs typeface="Arial" panose="020B0604020202020204" pitchFamily="34" charset="0"/>
              </a:rPr>
              <a:t>) </a:t>
            </a:r>
          </a:p>
          <a:p>
            <a:pPr algn="ctr" fontAlgn="auto">
              <a:spcBef>
                <a:spcPts val="0"/>
              </a:spcBef>
              <a:spcAft>
                <a:spcPts val="0"/>
              </a:spcAft>
            </a:pPr>
            <a:r>
              <a:rPr lang="en-US" sz="2800" b="1" dirty="0">
                <a:solidFill>
                  <a:srgbClr val="222268"/>
                </a:solidFill>
                <a:ea typeface="+mn-ea"/>
                <a:cs typeface="Arial" panose="020B0604020202020204" pitchFamily="34" charset="0"/>
              </a:rPr>
              <a:t> </a:t>
            </a:r>
            <a:r>
              <a:rPr lang="en-US" sz="2800" b="1" dirty="0" smtClean="0">
                <a:solidFill>
                  <a:srgbClr val="222268"/>
                </a:solidFill>
                <a:ea typeface="+mn-ea"/>
                <a:cs typeface="Arial" panose="020B0604020202020204" pitchFamily="34" charset="0"/>
              </a:rPr>
              <a:t>   </a:t>
            </a:r>
            <a:r>
              <a:rPr lang="en-US" sz="2800" b="1" dirty="0" smtClean="0">
                <a:solidFill>
                  <a:srgbClr val="002060"/>
                </a:solidFill>
                <a:ea typeface="+mn-ea"/>
                <a:cs typeface="Arial" panose="020B0604020202020204" pitchFamily="34" charset="0"/>
              </a:rPr>
              <a:t>the </a:t>
            </a:r>
            <a:r>
              <a:rPr lang="en-US" sz="2800" b="1" dirty="0">
                <a:solidFill>
                  <a:srgbClr val="002060"/>
                </a:solidFill>
                <a:ea typeface="+mn-ea"/>
                <a:cs typeface="Arial" panose="020B0604020202020204" pitchFamily="34" charset="0"/>
              </a:rPr>
              <a:t>flagship project in HEP </a:t>
            </a:r>
            <a:r>
              <a:rPr lang="en-US" sz="2800" b="1" dirty="0" smtClean="0">
                <a:solidFill>
                  <a:srgbClr val="002060"/>
                </a:solidFill>
                <a:ea typeface="+mn-ea"/>
                <a:cs typeface="Arial" panose="020B0604020202020204" pitchFamily="34" charset="0"/>
              </a:rPr>
              <a:t>of JINR</a:t>
            </a:r>
            <a:endParaRPr lang="en-US" sz="2800" b="1" dirty="0">
              <a:solidFill>
                <a:srgbClr val="002060"/>
              </a:solidFill>
              <a:ea typeface="+mn-ea"/>
              <a:cs typeface="Arial" panose="020B0604020202020204" pitchFamily="34" charset="0"/>
            </a:endParaRPr>
          </a:p>
        </p:txBody>
      </p:sp>
      <p:sp>
        <p:nvSpPr>
          <p:cNvPr id="7" name="Номер слайда 6"/>
          <p:cNvSpPr txBox="1">
            <a:spLocks/>
          </p:cNvSpPr>
          <p:nvPr/>
        </p:nvSpPr>
        <p:spPr>
          <a:xfrm>
            <a:off x="7159752" y="6356350"/>
            <a:ext cx="11376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D570C26-D6F8-496E-A018-4A045937ADE6}" type="slidenum">
              <a:rPr lang="ru-RU" sz="1200" smtClean="0">
                <a:solidFill>
                  <a:srgbClr val="002060"/>
                </a:solidFill>
              </a:rPr>
              <a:pPr fontAlgn="auto">
                <a:spcBef>
                  <a:spcPts val="0"/>
                </a:spcBef>
                <a:spcAft>
                  <a:spcPts val="0"/>
                </a:spcAft>
                <a:defRPr/>
              </a:pPr>
              <a:t>3</a:t>
            </a:fld>
            <a:endParaRPr lang="ru-RU" sz="1200" dirty="0">
              <a:solidFill>
                <a:srgbClr val="002060"/>
              </a:solidFill>
            </a:endParaRPr>
          </a:p>
        </p:txBody>
      </p:sp>
      <p:sp>
        <p:nvSpPr>
          <p:cNvPr id="9" name="Rectangle 8"/>
          <p:cNvSpPr/>
          <p:nvPr/>
        </p:nvSpPr>
        <p:spPr>
          <a:xfrm>
            <a:off x="2022128" y="990600"/>
            <a:ext cx="5715000" cy="430887"/>
          </a:xfrm>
          <a:prstGeom prst="rect">
            <a:avLst/>
          </a:prstGeom>
        </p:spPr>
        <p:txBody>
          <a:bodyPr wrap="square">
            <a:spAutoFit/>
          </a:bodyPr>
          <a:lstStyle/>
          <a:p>
            <a:pPr fontAlgn="auto">
              <a:lnSpc>
                <a:spcPct val="110000"/>
              </a:lnSpc>
              <a:spcBef>
                <a:spcPts val="0"/>
              </a:spcBef>
              <a:spcAft>
                <a:spcPts val="0"/>
              </a:spcAft>
            </a:pPr>
            <a:r>
              <a:rPr lang="en-US" sz="2000" b="1" i="1" dirty="0">
                <a:solidFill>
                  <a:srgbClr val="000090"/>
                </a:solidFill>
                <a:ea typeface="+mn-ea"/>
                <a:cs typeface="Arial" panose="020B0604020202020204" pitchFamily="34" charset="0"/>
              </a:rPr>
              <a:t>The </a:t>
            </a:r>
            <a:r>
              <a:rPr lang="en-US" sz="2000" b="1" i="1" dirty="0" smtClean="0">
                <a:solidFill>
                  <a:srgbClr val="000090"/>
                </a:solidFill>
                <a:ea typeface="+mn-ea"/>
                <a:cs typeface="Arial" panose="020B0604020202020204" pitchFamily="34" charset="0"/>
              </a:rPr>
              <a:t>project </a:t>
            </a:r>
            <a:r>
              <a:rPr lang="en-US" sz="2000" b="1" i="1" dirty="0">
                <a:solidFill>
                  <a:srgbClr val="FF0000"/>
                </a:solidFill>
                <a:ea typeface="+mn-ea"/>
                <a:cs typeface="Arial" panose="020B0604020202020204" pitchFamily="34" charset="0"/>
              </a:rPr>
              <a:t>NICA</a:t>
            </a:r>
            <a:r>
              <a:rPr lang="en-US" sz="2000" b="1" i="1" dirty="0">
                <a:solidFill>
                  <a:srgbClr val="000090"/>
                </a:solidFill>
                <a:ea typeface="+mn-ea"/>
                <a:cs typeface="Arial" panose="020B0604020202020204" pitchFamily="34" charset="0"/>
              </a:rPr>
              <a:t> </a:t>
            </a:r>
            <a:r>
              <a:rPr lang="en-US" sz="2000" b="1" i="1" dirty="0" smtClean="0">
                <a:solidFill>
                  <a:srgbClr val="000090"/>
                </a:solidFill>
                <a:ea typeface="+mn-ea"/>
                <a:cs typeface="Arial" panose="020B0604020202020204" pitchFamily="34" charset="0"/>
              </a:rPr>
              <a:t>was approved in 2010 </a:t>
            </a:r>
            <a:endParaRPr lang="en-US" sz="2000" b="1" i="1" dirty="0">
              <a:solidFill>
                <a:srgbClr val="000090"/>
              </a:solidFill>
              <a:ea typeface="+mn-ea"/>
              <a:cs typeface="Arial" panose="020B0604020202020204" pitchFamily="34" charset="0"/>
            </a:endParaRPr>
          </a:p>
        </p:txBody>
      </p:sp>
    </p:spTree>
    <p:extLst>
      <p:ext uri="{BB962C8B-B14F-4D97-AF65-F5344CB8AC3E}">
        <p14:creationId xmlns:p14="http://schemas.microsoft.com/office/powerpoint/2010/main" val="1623651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MG_69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1739900"/>
            <a:ext cx="43148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3" descr="20140610_1509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1660525"/>
            <a:ext cx="23971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Прямоугольник 14"/>
          <p:cNvSpPr>
            <a:spLocks noChangeArrowheads="1"/>
          </p:cNvSpPr>
          <p:nvPr/>
        </p:nvSpPr>
        <p:spPr bwMode="auto">
          <a:xfrm>
            <a:off x="4695825" y="3459163"/>
            <a:ext cx="4313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i="1" dirty="0" smtClean="0">
                <a:solidFill>
                  <a:srgbClr val="002060"/>
                </a:solidFill>
              </a:rPr>
              <a:t>RFQ resonator:</a:t>
            </a:r>
          </a:p>
          <a:p>
            <a:pPr algn="ctr" eaLnBrk="1" hangingPunct="1">
              <a:spcBef>
                <a:spcPct val="0"/>
              </a:spcBef>
              <a:buFontTx/>
              <a:buNone/>
            </a:pPr>
            <a:r>
              <a:rPr lang="en-US" altLang="ru-RU" sz="1800" i="1" dirty="0" smtClean="0">
                <a:solidFill>
                  <a:srgbClr val="002060"/>
                </a:solidFill>
              </a:rPr>
              <a:t>copper plating finished. Delivered to ITEP for commissioning in 2015</a:t>
            </a:r>
            <a:endParaRPr lang="ru-RU" altLang="ru-RU" sz="1800" i="1" dirty="0" smtClean="0">
              <a:solidFill>
                <a:srgbClr val="002060"/>
              </a:solidFill>
            </a:endParaRPr>
          </a:p>
        </p:txBody>
      </p:sp>
      <p:pic>
        <p:nvPicPr>
          <p:cNvPr id="16" name="Picture 12" descr="RFQ R220 в сборе"/>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1504793">
            <a:off x="4252913" y="1862138"/>
            <a:ext cx="2455862" cy="1741487"/>
          </a:xfrm>
          <a:prstGeom prst="rect">
            <a:avLst/>
          </a:prstGeom>
          <a:noFill/>
          <a:ln>
            <a:noFill/>
          </a:ln>
          <a:effectLst>
            <a:outerShdw blurRad="50800" dist="38100" dir="2700000" algn="tl" rotWithShape="0">
              <a:srgbClr val="808080">
                <a:alpha val="39998"/>
              </a:srgbClr>
            </a:outerShdw>
          </a:effectLst>
          <a:extLst/>
        </p:spPr>
      </p:pic>
      <p:sp>
        <p:nvSpPr>
          <p:cNvPr id="25606" name="Прямоугольник 16"/>
          <p:cNvSpPr>
            <a:spLocks noChangeArrowheads="1"/>
          </p:cNvSpPr>
          <p:nvPr/>
        </p:nvSpPr>
        <p:spPr bwMode="auto">
          <a:xfrm>
            <a:off x="4706938" y="757238"/>
            <a:ext cx="4356100" cy="646331"/>
          </a:xfrm>
          <a:prstGeom prst="rect">
            <a:avLst/>
          </a:prstGeom>
          <a:noFill/>
          <a:ln>
            <a:noFill/>
          </a:ln>
          <a:extLst/>
        </p:spPr>
        <p:txBody>
          <a:bodyPr>
            <a:spAutoFit/>
          </a:bodyPr>
          <a:lstStyle>
            <a:lvl1pPr indent="11113"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i="1" dirty="0" smtClean="0">
                <a:solidFill>
                  <a:srgbClr val="002060"/>
                </a:solidFill>
                <a:cs typeface="Arial" panose="020B0604020202020204" pitchFamily="34" charset="0"/>
              </a:rPr>
              <a:t>RFQ resonator. Production started in 2013 (ITEP, MEPHI, VNIITP </a:t>
            </a:r>
            <a:r>
              <a:rPr lang="en-US" altLang="ru-RU" sz="1800" i="1" dirty="0" err="1" smtClean="0">
                <a:solidFill>
                  <a:srgbClr val="002060"/>
                </a:solidFill>
                <a:cs typeface="Arial" panose="020B0604020202020204" pitchFamily="34" charset="0"/>
              </a:rPr>
              <a:t>Snezhinsk</a:t>
            </a:r>
            <a:r>
              <a:rPr lang="en-US" altLang="ru-RU" sz="1800" i="1" dirty="0" smtClean="0">
                <a:solidFill>
                  <a:srgbClr val="002060"/>
                </a:solidFill>
                <a:cs typeface="Arial" panose="020B0604020202020204" pitchFamily="34" charset="0"/>
              </a:rPr>
              <a:t>)</a:t>
            </a:r>
          </a:p>
        </p:txBody>
      </p:sp>
      <p:sp>
        <p:nvSpPr>
          <p:cNvPr id="25607" name="Прямоугольник 1"/>
          <p:cNvSpPr>
            <a:spLocks noChangeArrowheads="1"/>
          </p:cNvSpPr>
          <p:nvPr/>
        </p:nvSpPr>
        <p:spPr bwMode="auto">
          <a:xfrm>
            <a:off x="-144463" y="93663"/>
            <a:ext cx="505460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400" b="1" dirty="0" smtClean="0">
                <a:solidFill>
                  <a:srgbClr val="002060"/>
                </a:solidFill>
              </a:rPr>
              <a:t>NICA Heavy ion injector </a:t>
            </a:r>
          </a:p>
          <a:p>
            <a:pPr algn="ctr" eaLnBrk="1" hangingPunct="1">
              <a:spcBef>
                <a:spcPct val="0"/>
              </a:spcBef>
              <a:buFontTx/>
              <a:buNone/>
            </a:pPr>
            <a:r>
              <a:rPr lang="en-US" altLang="ru-RU" sz="2000" b="1" dirty="0" smtClean="0">
                <a:solidFill>
                  <a:srgbClr val="002060"/>
                </a:solidFill>
              </a:rPr>
              <a:t>High current (10 mA) HI </a:t>
            </a:r>
            <a:r>
              <a:rPr lang="en-US" altLang="ru-RU" sz="2000" b="1" dirty="0" err="1" smtClean="0">
                <a:solidFill>
                  <a:srgbClr val="002060"/>
                </a:solidFill>
              </a:rPr>
              <a:t>Linac</a:t>
            </a:r>
            <a:r>
              <a:rPr lang="en-US" altLang="ru-RU" sz="2000" b="1" dirty="0" smtClean="0">
                <a:solidFill>
                  <a:srgbClr val="002060"/>
                </a:solidFill>
              </a:rPr>
              <a:t> (HILAC) </a:t>
            </a:r>
            <a:r>
              <a:rPr lang="en-US" altLang="en-US" sz="2000" b="1" dirty="0" smtClean="0">
                <a:solidFill>
                  <a:srgbClr val="002060"/>
                </a:solidFill>
              </a:rPr>
              <a:t>“</a:t>
            </a:r>
            <a:r>
              <a:rPr lang="en-US" altLang="ru-RU" sz="2000" b="1" dirty="0" smtClean="0">
                <a:solidFill>
                  <a:srgbClr val="002060"/>
                </a:solidFill>
              </a:rPr>
              <a:t>BEVATECH OHG</a:t>
            </a:r>
            <a:r>
              <a:rPr lang="en-US" altLang="en-US" sz="2000" b="1" dirty="0" smtClean="0">
                <a:solidFill>
                  <a:srgbClr val="002060"/>
                </a:solidFill>
              </a:rPr>
              <a:t>” </a:t>
            </a:r>
            <a:r>
              <a:rPr lang="en-US" altLang="ru-RU" sz="2000" b="1" dirty="0" smtClean="0">
                <a:solidFill>
                  <a:srgbClr val="002060"/>
                </a:solidFill>
              </a:rPr>
              <a:t>in Offenbach/Mainz</a:t>
            </a:r>
            <a:endParaRPr lang="ru-RU" altLang="ru-RU" sz="2000" b="1" dirty="0" smtClean="0">
              <a:solidFill>
                <a:srgbClr val="002060"/>
              </a:solidFill>
            </a:endParaRPr>
          </a:p>
        </p:txBody>
      </p:sp>
      <p:sp>
        <p:nvSpPr>
          <p:cNvPr id="25608" name="Прямоугольник 13"/>
          <p:cNvSpPr>
            <a:spLocks noChangeArrowheads="1"/>
          </p:cNvSpPr>
          <p:nvPr/>
        </p:nvSpPr>
        <p:spPr bwMode="auto">
          <a:xfrm>
            <a:off x="4716463" y="201613"/>
            <a:ext cx="4546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400" b="1" smtClean="0">
                <a:solidFill>
                  <a:srgbClr val="002060"/>
                </a:solidFill>
              </a:rPr>
              <a:t>NICA light ion injector (LU-20)</a:t>
            </a:r>
            <a:endParaRPr lang="ru-RU" altLang="ru-RU" sz="2400" b="1" smtClean="0">
              <a:solidFill>
                <a:srgbClr val="002060"/>
              </a:solidFill>
            </a:endParaRPr>
          </a:p>
        </p:txBody>
      </p:sp>
      <p:pic>
        <p:nvPicPr>
          <p:cNvPr id="25609" name="Рисунок 1"/>
          <p:cNvPicPr>
            <a:picLocks noChangeAspect="1"/>
          </p:cNvPicPr>
          <p:nvPr/>
        </p:nvPicPr>
        <p:blipFill>
          <a:blip r:embed="rId6">
            <a:extLst>
              <a:ext uri="{28A0092B-C50C-407E-A947-70E740481C1C}">
                <a14:useLocalDpi xmlns:a14="http://schemas.microsoft.com/office/drawing/2010/main" val="0"/>
              </a:ext>
            </a:extLst>
          </a:blip>
          <a:srcRect t="16399" r="861" b="9808"/>
          <a:stretch>
            <a:fillRect/>
          </a:stretch>
        </p:blipFill>
        <p:spPr bwMode="auto">
          <a:xfrm>
            <a:off x="4714875" y="4403725"/>
            <a:ext cx="43307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Номер слайда 1"/>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CCF424F9-B3E8-4BE0-BB67-98804E439C4F}" type="slidenum">
              <a:rPr lang="ru-RU" altLang="ru-RU" sz="1400" smtClean="0">
                <a:solidFill>
                  <a:srgbClr val="000000"/>
                </a:solidFill>
              </a:rPr>
              <a:pPr eaLnBrk="1" hangingPunct="1">
                <a:spcBef>
                  <a:spcPct val="0"/>
                </a:spcBef>
                <a:buFontTx/>
                <a:buNone/>
              </a:pPr>
              <a:t>30</a:t>
            </a:fld>
            <a:endParaRPr lang="ru-RU" altLang="ru-RU" sz="1400" smtClean="0">
              <a:solidFill>
                <a:srgbClr val="000000"/>
              </a:solidFill>
            </a:endParaRPr>
          </a:p>
        </p:txBody>
      </p:sp>
      <p:sp>
        <p:nvSpPr>
          <p:cNvPr id="25611" name="Rectangle 14"/>
          <p:cNvSpPr>
            <a:spLocks noChangeArrowheads="1"/>
          </p:cNvSpPr>
          <p:nvPr/>
        </p:nvSpPr>
        <p:spPr bwMode="auto">
          <a:xfrm>
            <a:off x="495538" y="1855788"/>
            <a:ext cx="3365024" cy="369332"/>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i="1" dirty="0" smtClean="0">
                <a:solidFill>
                  <a:srgbClr val="002060"/>
                </a:solidFill>
                <a:cs typeface="Arial" panose="020B0604020202020204" pitchFamily="34" charset="0"/>
              </a:rPr>
              <a:t>RFQ section in new HILAC hall</a:t>
            </a:r>
            <a:endParaRPr lang="ru-RU" altLang="ru-RU" sz="1800" i="1" dirty="0" smtClean="0">
              <a:solidFill>
                <a:srgbClr val="002060"/>
              </a:solidFill>
              <a:cs typeface="Arial" panose="020B0604020202020204" pitchFamily="34" charset="0"/>
            </a:endParaRPr>
          </a:p>
        </p:txBody>
      </p:sp>
      <p:sp>
        <p:nvSpPr>
          <p:cNvPr id="25612" name="TextBox 3"/>
          <p:cNvSpPr txBox="1">
            <a:spLocks noChangeArrowheads="1"/>
          </p:cNvSpPr>
          <p:nvPr/>
        </p:nvSpPr>
        <p:spPr bwMode="auto">
          <a:xfrm>
            <a:off x="57150" y="1181100"/>
            <a:ext cx="4314825" cy="646331"/>
          </a:xfrm>
          <a:prstGeom prst="rect">
            <a:avLst/>
          </a:prstGeom>
          <a:noFill/>
          <a:ln w="9525">
            <a:noFill/>
            <a:miter lim="800000"/>
            <a:headEnd/>
            <a:tailEnd/>
          </a:ln>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i="1" dirty="0" smtClean="0">
                <a:solidFill>
                  <a:srgbClr val="002060"/>
                </a:solidFill>
                <a:cs typeface="Arial" panose="020B0604020202020204" pitchFamily="34" charset="0"/>
              </a:rPr>
              <a:t>HILAC delivered to </a:t>
            </a:r>
            <a:r>
              <a:rPr lang="en-US" altLang="ru-RU" sz="1800" i="1" dirty="0" err="1" smtClean="0">
                <a:solidFill>
                  <a:srgbClr val="002060"/>
                </a:solidFill>
                <a:cs typeface="Arial" panose="020B0604020202020204" pitchFamily="34" charset="0"/>
              </a:rPr>
              <a:t>Dubna</a:t>
            </a:r>
            <a:r>
              <a:rPr lang="en-US" altLang="ru-RU" sz="1800" i="1" dirty="0" smtClean="0">
                <a:solidFill>
                  <a:srgbClr val="002060"/>
                </a:solidFill>
                <a:cs typeface="Arial" panose="020B0604020202020204" pitchFamily="34" charset="0"/>
              </a:rPr>
              <a:t>, start of commissioning in July</a:t>
            </a:r>
            <a:r>
              <a:rPr lang="ja-JP" altLang="en-US" sz="1800" i="1" dirty="0" smtClean="0">
                <a:solidFill>
                  <a:srgbClr val="002060"/>
                </a:solidFill>
                <a:cs typeface="Arial" panose="020B0604020202020204" pitchFamily="34" charset="0"/>
              </a:rPr>
              <a:t> </a:t>
            </a:r>
            <a:r>
              <a:rPr lang="en-US" altLang="ja-JP" sz="1800" i="1" dirty="0" smtClean="0">
                <a:solidFill>
                  <a:srgbClr val="002060"/>
                </a:solidFill>
                <a:cs typeface="Arial" panose="020B0604020202020204" pitchFamily="34" charset="0"/>
              </a:rPr>
              <a:t>2015</a:t>
            </a:r>
            <a:r>
              <a:rPr lang="en-US" altLang="ru-RU" sz="1800" i="1" dirty="0" smtClean="0">
                <a:solidFill>
                  <a:srgbClr val="002060"/>
                </a:solidFill>
                <a:cs typeface="Arial" panose="020B0604020202020204" pitchFamily="34" charset="0"/>
              </a:rPr>
              <a:t>  </a:t>
            </a:r>
          </a:p>
        </p:txBody>
      </p:sp>
      <p:pic>
        <p:nvPicPr>
          <p:cNvPr id="256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3" y="3702050"/>
            <a:ext cx="4376737" cy="3071813"/>
          </a:xfrm>
          <a:prstGeom prst="rect">
            <a:avLst/>
          </a:prstGeom>
          <a:noFill/>
          <a:ln w="508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091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xfrm>
            <a:off x="680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56625594-D902-4B3C-8DA9-46C711FD92D6}" type="slidenum">
              <a:rPr lang="ru-RU" altLang="ru-RU" sz="1400" smtClean="0">
                <a:solidFill>
                  <a:srgbClr val="000000"/>
                </a:solidFill>
              </a:rPr>
              <a:pPr eaLnBrk="1" hangingPunct="1">
                <a:spcBef>
                  <a:spcPct val="0"/>
                </a:spcBef>
                <a:buFontTx/>
                <a:buNone/>
              </a:pPr>
              <a:t>31</a:t>
            </a:fld>
            <a:endParaRPr lang="ru-RU" altLang="ru-RU" sz="1400" smtClean="0">
              <a:solidFill>
                <a:srgbClr val="000000"/>
              </a:solidFill>
            </a:endParaRPr>
          </a:p>
        </p:txBody>
      </p:sp>
      <p:sp>
        <p:nvSpPr>
          <p:cNvPr id="26627" name="TextBox 52"/>
          <p:cNvSpPr txBox="1">
            <a:spLocks noChangeArrowheads="1"/>
          </p:cNvSpPr>
          <p:nvPr/>
        </p:nvSpPr>
        <p:spPr bwMode="auto">
          <a:xfrm>
            <a:off x="1" y="14051"/>
            <a:ext cx="8953500" cy="523220"/>
          </a:xfrm>
          <a:prstGeom prst="rect">
            <a:avLst/>
          </a:prstGeom>
          <a:noFill/>
          <a:ln>
            <a:noFill/>
          </a:ln>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800" b="1" dirty="0" smtClean="0">
                <a:solidFill>
                  <a:srgbClr val="002060"/>
                </a:solidFill>
                <a:latin typeface="Arial Black" panose="020B0A04020102020204" pitchFamily="34" charset="0"/>
              </a:rPr>
              <a:t>The Booster - commissioning in 2017 </a:t>
            </a:r>
            <a:endParaRPr lang="ru-RU" altLang="ru-RU" sz="2800" b="1" dirty="0" smtClean="0">
              <a:solidFill>
                <a:srgbClr val="002060"/>
              </a:solidFill>
              <a:latin typeface="Arial Black" panose="020B0A04020102020204" pitchFamily="34" charset="0"/>
            </a:endParaRP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5986463" cy="40973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4" descr="E:\Мои документы\NICA\foto\Бустер\магнит Бустера\DSCN11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25" y="1347788"/>
            <a:ext cx="2913063"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 descr="E:\Мои документы\NICA\foto\Бустер\линза бустера\P119001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213" y="3561756"/>
            <a:ext cx="293528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52"/>
          <p:cNvSpPr txBox="1">
            <a:spLocks noChangeArrowheads="1"/>
          </p:cNvSpPr>
          <p:nvPr/>
        </p:nvSpPr>
        <p:spPr bwMode="auto">
          <a:xfrm>
            <a:off x="6132513" y="931863"/>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000" dirty="0" smtClean="0">
                <a:solidFill>
                  <a:srgbClr val="002060"/>
                </a:solidFill>
                <a:cs typeface="Arial" panose="020B0604020202020204" pitchFamily="34" charset="0"/>
              </a:rPr>
              <a:t>40 Dipole SC magnets</a:t>
            </a:r>
            <a:endParaRPr lang="ru-RU" altLang="ru-RU" sz="2000" dirty="0" smtClean="0">
              <a:solidFill>
                <a:srgbClr val="002060"/>
              </a:solidFill>
              <a:cs typeface="Arial" panose="020B0604020202020204" pitchFamily="34" charset="0"/>
            </a:endParaRPr>
          </a:p>
        </p:txBody>
      </p:sp>
      <p:sp>
        <p:nvSpPr>
          <p:cNvPr id="38925" name="TextBox 52"/>
          <p:cNvSpPr txBox="1">
            <a:spLocks noChangeArrowheads="1"/>
          </p:cNvSpPr>
          <p:nvPr/>
        </p:nvSpPr>
        <p:spPr bwMode="auto">
          <a:xfrm>
            <a:off x="380999" y="5449724"/>
            <a:ext cx="5246687"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2000" dirty="0" smtClean="0">
                <a:solidFill>
                  <a:srgbClr val="002060"/>
                </a:solidFill>
                <a:cs typeface="Comic Sans MS" charset="0"/>
              </a:rPr>
              <a:t>ultra high vacuum - electron cooling </a:t>
            </a:r>
            <a:endParaRPr lang="ru-RU" sz="2000" dirty="0" smtClean="0">
              <a:solidFill>
                <a:srgbClr val="002060"/>
              </a:solidFill>
              <a:cs typeface="Comic Sans MS" charset="0"/>
            </a:endParaRPr>
          </a:p>
        </p:txBody>
      </p:sp>
      <p:sp>
        <p:nvSpPr>
          <p:cNvPr id="26634" name="TextBox 52"/>
          <p:cNvSpPr txBox="1">
            <a:spLocks noChangeArrowheads="1"/>
          </p:cNvSpPr>
          <p:nvPr/>
        </p:nvSpPr>
        <p:spPr bwMode="auto">
          <a:xfrm>
            <a:off x="5627687" y="5807596"/>
            <a:ext cx="3294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000" dirty="0" smtClean="0">
                <a:solidFill>
                  <a:srgbClr val="002060"/>
                </a:solidFill>
                <a:cs typeface="Arial" panose="020B0604020202020204" pitchFamily="34" charset="0"/>
              </a:rPr>
              <a:t>48 Quadruple SC magnets</a:t>
            </a:r>
            <a:endParaRPr lang="ru-RU" altLang="ru-RU" sz="2000" dirty="0" smtClean="0">
              <a:solidFill>
                <a:srgbClr val="002060"/>
              </a:solidFill>
              <a:cs typeface="Arial" panose="020B0604020202020204" pitchFamily="34" charset="0"/>
            </a:endParaRPr>
          </a:p>
        </p:txBody>
      </p:sp>
    </p:spTree>
    <p:extLst>
      <p:ext uri="{BB962C8B-B14F-4D97-AF65-F5344CB8AC3E}">
        <p14:creationId xmlns:p14="http://schemas.microsoft.com/office/powerpoint/2010/main" val="553717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Группа 29"/>
          <p:cNvGrpSpPr>
            <a:grpSpLocks/>
          </p:cNvGrpSpPr>
          <p:nvPr/>
        </p:nvGrpSpPr>
        <p:grpSpPr bwMode="auto">
          <a:xfrm>
            <a:off x="615950" y="962025"/>
            <a:ext cx="8061325" cy="5895975"/>
            <a:chOff x="930275" y="1046163"/>
            <a:chExt cx="7615238" cy="5572125"/>
          </a:xfrm>
        </p:grpSpPr>
        <p:pic>
          <p:nvPicPr>
            <p:cNvPr id="2765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046163"/>
              <a:ext cx="76152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p:cNvSpPr txBox="1">
              <a:spLocks noChangeArrowheads="1"/>
            </p:cNvSpPr>
            <p:nvPr/>
          </p:nvSpPr>
          <p:spPr bwMode="auto">
            <a:xfrm>
              <a:off x="4811713" y="3538538"/>
              <a:ext cx="1370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smtClean="0">
                  <a:solidFill>
                    <a:srgbClr val="000000"/>
                  </a:solidFill>
                  <a:latin typeface="Century Gothic" pitchFamily="34" charset="0"/>
                </a:rPr>
                <a:t>Injection </a:t>
              </a:r>
            </a:p>
            <a:p>
              <a:pPr eaLnBrk="1" hangingPunct="1">
                <a:spcBef>
                  <a:spcPct val="0"/>
                </a:spcBef>
                <a:buFontTx/>
                <a:buNone/>
              </a:pPr>
              <a:r>
                <a:rPr lang="en-US" altLang="ru-RU" sz="1800" b="1" smtClean="0">
                  <a:solidFill>
                    <a:srgbClr val="000000"/>
                  </a:solidFill>
                  <a:latin typeface="Century Gothic" pitchFamily="34" charset="0"/>
                </a:rPr>
                <a:t>from HILac</a:t>
              </a:r>
              <a:endParaRPr lang="ru-RU" altLang="ru-RU" sz="1800" b="1" smtClean="0">
                <a:solidFill>
                  <a:srgbClr val="000000"/>
                </a:solidFill>
                <a:latin typeface="Century Gothic" pitchFamily="34" charset="0"/>
              </a:endParaRPr>
            </a:p>
          </p:txBody>
        </p:sp>
        <p:sp>
          <p:nvSpPr>
            <p:cNvPr id="27657" name="TextBox 9"/>
            <p:cNvSpPr txBox="1">
              <a:spLocks noChangeArrowheads="1"/>
            </p:cNvSpPr>
            <p:nvPr/>
          </p:nvSpPr>
          <p:spPr bwMode="auto">
            <a:xfrm>
              <a:off x="1958975" y="3570288"/>
              <a:ext cx="1562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smtClean="0">
                  <a:solidFill>
                    <a:srgbClr val="000000"/>
                  </a:solidFill>
                  <a:cs typeface="Arial" pitchFamily="34" charset="0"/>
                </a:rPr>
                <a:t>Extraction </a:t>
              </a:r>
            </a:p>
            <a:p>
              <a:pPr eaLnBrk="1" hangingPunct="1">
                <a:spcBef>
                  <a:spcPct val="0"/>
                </a:spcBef>
                <a:buFontTx/>
                <a:buNone/>
              </a:pPr>
              <a:r>
                <a:rPr lang="en-US" altLang="ru-RU" sz="1800" b="1" smtClean="0">
                  <a:solidFill>
                    <a:srgbClr val="000000"/>
                  </a:solidFill>
                  <a:cs typeface="Arial" pitchFamily="34" charset="0"/>
                </a:rPr>
                <a:t>to Nuclotron</a:t>
              </a:r>
              <a:endParaRPr lang="ru-RU" altLang="ru-RU" sz="1800" b="1" smtClean="0">
                <a:solidFill>
                  <a:srgbClr val="000000"/>
                </a:solidFill>
                <a:cs typeface="Arial" pitchFamily="34" charset="0"/>
              </a:endParaRPr>
            </a:p>
          </p:txBody>
        </p:sp>
        <p:sp>
          <p:nvSpPr>
            <p:cNvPr id="27658" name="TextBox 10"/>
            <p:cNvSpPr txBox="1">
              <a:spLocks noChangeArrowheads="1"/>
            </p:cNvSpPr>
            <p:nvPr/>
          </p:nvSpPr>
          <p:spPr bwMode="auto">
            <a:xfrm>
              <a:off x="2339975" y="2565401"/>
              <a:ext cx="22493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600" b="1" smtClean="0">
                  <a:solidFill>
                    <a:srgbClr val="000000"/>
                  </a:solidFill>
                  <a:cs typeface="Arial" pitchFamily="34" charset="0"/>
                </a:rPr>
                <a:t>Satellite refrigerator,</a:t>
              </a:r>
            </a:p>
            <a:p>
              <a:pPr eaLnBrk="1" hangingPunct="1">
                <a:spcBef>
                  <a:spcPct val="0"/>
                </a:spcBef>
                <a:buFontTx/>
                <a:buNone/>
              </a:pPr>
              <a:r>
                <a:rPr lang="en-US" altLang="ru-RU" sz="1600" b="1" smtClean="0">
                  <a:solidFill>
                    <a:srgbClr val="000000"/>
                  </a:solidFill>
                  <a:cs typeface="Arial" pitchFamily="34" charset="0"/>
                </a:rPr>
                <a:t>Measurement period,</a:t>
              </a:r>
            </a:p>
            <a:p>
              <a:pPr eaLnBrk="1" hangingPunct="1">
                <a:spcBef>
                  <a:spcPct val="0"/>
                </a:spcBef>
                <a:buFontTx/>
                <a:buNone/>
              </a:pPr>
              <a:r>
                <a:rPr lang="en-US" altLang="ru-RU" sz="1600" b="1" smtClean="0">
                  <a:solidFill>
                    <a:srgbClr val="000000"/>
                  </a:solidFill>
                  <a:cs typeface="Arial" pitchFamily="34" charset="0"/>
                </a:rPr>
                <a:t>Energy evacuation</a:t>
              </a:r>
              <a:endParaRPr lang="ru-RU" altLang="ru-RU" sz="1800" b="1" smtClean="0">
                <a:solidFill>
                  <a:srgbClr val="000000"/>
                </a:solidFill>
                <a:cs typeface="Arial" pitchFamily="34" charset="0"/>
              </a:endParaRPr>
            </a:p>
          </p:txBody>
        </p:sp>
        <p:sp>
          <p:nvSpPr>
            <p:cNvPr id="27659" name="TextBox 11"/>
            <p:cNvSpPr txBox="1">
              <a:spLocks noChangeArrowheads="1"/>
            </p:cNvSpPr>
            <p:nvPr/>
          </p:nvSpPr>
          <p:spPr bwMode="auto">
            <a:xfrm>
              <a:off x="3092450" y="5060951"/>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600" b="1" smtClean="0">
                  <a:solidFill>
                    <a:srgbClr val="000000"/>
                  </a:solidFill>
                  <a:cs typeface="Arial" pitchFamily="34" charset="0"/>
                </a:rPr>
                <a:t>Electron cooling</a:t>
              </a:r>
              <a:endParaRPr lang="ru-RU" altLang="ru-RU" sz="1600" b="1" smtClean="0">
                <a:solidFill>
                  <a:srgbClr val="000000"/>
                </a:solidFill>
                <a:cs typeface="Arial" pitchFamily="34" charset="0"/>
              </a:endParaRPr>
            </a:p>
          </p:txBody>
        </p:sp>
        <p:sp>
          <p:nvSpPr>
            <p:cNvPr id="27660" name="TextBox 12"/>
            <p:cNvSpPr txBox="1">
              <a:spLocks noChangeArrowheads="1"/>
            </p:cNvSpPr>
            <p:nvPr/>
          </p:nvSpPr>
          <p:spPr bwMode="auto">
            <a:xfrm>
              <a:off x="3778250" y="1785938"/>
              <a:ext cx="433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0000"/>
                  </a:solidFill>
                  <a:latin typeface="Century Gothic" pitchFamily="34" charset="0"/>
                </a:rPr>
                <a:t>RF</a:t>
              </a:r>
              <a:endParaRPr lang="ru-RU" altLang="ru-RU" sz="1800" smtClean="0">
                <a:solidFill>
                  <a:srgbClr val="000000"/>
                </a:solidFill>
                <a:latin typeface="Century Gothic" pitchFamily="34" charset="0"/>
              </a:endParaRPr>
            </a:p>
          </p:txBody>
        </p:sp>
        <p:sp>
          <p:nvSpPr>
            <p:cNvPr id="27661" name="TextBox 8"/>
            <p:cNvSpPr txBox="1">
              <a:spLocks noChangeArrowheads="1"/>
            </p:cNvSpPr>
            <p:nvPr/>
          </p:nvSpPr>
          <p:spPr bwMode="auto">
            <a:xfrm>
              <a:off x="6716713" y="5573713"/>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smtClean="0">
                  <a:solidFill>
                    <a:srgbClr val="000000"/>
                  </a:solidFill>
                  <a:cs typeface="Arial" pitchFamily="34" charset="0"/>
                </a:rPr>
                <a:t>HILac</a:t>
              </a:r>
              <a:endParaRPr lang="ru-RU" altLang="ru-RU" sz="1800" b="1" smtClean="0">
                <a:solidFill>
                  <a:srgbClr val="000000"/>
                </a:solidFill>
                <a:cs typeface="Arial" pitchFamily="34" charset="0"/>
              </a:endParaRPr>
            </a:p>
          </p:txBody>
        </p:sp>
        <p:sp>
          <p:nvSpPr>
            <p:cNvPr id="27662" name="TextBox 8"/>
            <p:cNvSpPr txBox="1">
              <a:spLocks noChangeArrowheads="1"/>
            </p:cNvSpPr>
            <p:nvPr/>
          </p:nvSpPr>
          <p:spPr bwMode="auto">
            <a:xfrm>
              <a:off x="7240588" y="5159376"/>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smtClean="0">
                  <a:solidFill>
                    <a:srgbClr val="000000"/>
                  </a:solidFill>
                  <a:cs typeface="Arial" pitchFamily="34" charset="0"/>
                </a:rPr>
                <a:t>LU20</a:t>
              </a:r>
              <a:endParaRPr lang="ru-RU" altLang="ru-RU" sz="1800" b="1" smtClean="0">
                <a:solidFill>
                  <a:srgbClr val="000000"/>
                </a:solidFill>
                <a:cs typeface="Arial" pitchFamily="34" charset="0"/>
              </a:endParaRPr>
            </a:p>
          </p:txBody>
        </p:sp>
      </p:grpSp>
      <p:pic>
        <p:nvPicPr>
          <p:cNvPr id="27" name="Рисунок 26" descr="P102008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813" y="1001713"/>
            <a:ext cx="70199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Рисунок 27" descr="фотография.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4013" y="927100"/>
            <a:ext cx="6985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Изображение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1176338"/>
            <a:ext cx="815975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Прямоугольник 14"/>
          <p:cNvSpPr>
            <a:spLocks noChangeArrowheads="1"/>
          </p:cNvSpPr>
          <p:nvPr/>
        </p:nvSpPr>
        <p:spPr bwMode="auto">
          <a:xfrm>
            <a:off x="615950" y="5022"/>
            <a:ext cx="82141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400" b="1" dirty="0" smtClean="0">
                <a:solidFill>
                  <a:srgbClr val="002060"/>
                </a:solidFill>
                <a:latin typeface="Arial Black" panose="020B0A04020102020204" pitchFamily="34" charset="0"/>
                <a:cs typeface="Arial" pitchFamily="34" charset="0"/>
              </a:rPr>
              <a:t>Booster synchrotron</a:t>
            </a:r>
          </a:p>
          <a:p>
            <a:pPr algn="ctr" eaLnBrk="1" hangingPunct="1">
              <a:spcBef>
                <a:spcPct val="0"/>
              </a:spcBef>
              <a:buFontTx/>
              <a:buNone/>
            </a:pPr>
            <a:r>
              <a:rPr lang="en-US" altLang="ru-RU" sz="2400" b="1" dirty="0">
                <a:solidFill>
                  <a:srgbClr val="002060"/>
                </a:solidFill>
                <a:latin typeface="Arial Black" panose="020B0A04020102020204" pitchFamily="34" charset="0"/>
                <a:cs typeface="Arial" pitchFamily="34" charset="0"/>
              </a:rPr>
              <a:t>i</a:t>
            </a:r>
            <a:r>
              <a:rPr lang="en-US" altLang="ru-RU" sz="2400" b="1" dirty="0" smtClean="0">
                <a:solidFill>
                  <a:srgbClr val="002060"/>
                </a:solidFill>
                <a:latin typeface="Arial Black" panose="020B0A04020102020204" pitchFamily="34" charset="0"/>
                <a:cs typeface="Arial" pitchFamily="34" charset="0"/>
              </a:rPr>
              <a:t>nside </a:t>
            </a:r>
            <a:r>
              <a:rPr lang="en-US" altLang="ru-RU" sz="2400" b="1" dirty="0" err="1">
                <a:solidFill>
                  <a:srgbClr val="002060"/>
                </a:solidFill>
                <a:latin typeface="Arial Black" panose="020B0A04020102020204" pitchFamily="34" charset="0"/>
                <a:cs typeface="Arial" pitchFamily="34" charset="0"/>
              </a:rPr>
              <a:t>S</a:t>
            </a:r>
            <a:r>
              <a:rPr lang="en-US" altLang="ru-RU" sz="2400" b="1" dirty="0" err="1" smtClean="0">
                <a:solidFill>
                  <a:srgbClr val="002060"/>
                </a:solidFill>
                <a:latin typeface="Arial Black" panose="020B0A04020102020204" pitchFamily="34" charset="0"/>
                <a:cs typeface="Arial" pitchFamily="34" charset="0"/>
              </a:rPr>
              <a:t>ynchrophasotron</a:t>
            </a:r>
            <a:r>
              <a:rPr lang="en-US" altLang="ru-RU" sz="2400" b="1" dirty="0" smtClean="0">
                <a:solidFill>
                  <a:srgbClr val="002060"/>
                </a:solidFill>
                <a:latin typeface="Arial Black" panose="020B0A04020102020204" pitchFamily="34" charset="0"/>
                <a:cs typeface="Arial" pitchFamily="34" charset="0"/>
              </a:rPr>
              <a:t> yoke, 3-660 MeV/u</a:t>
            </a:r>
            <a:endParaRPr lang="ru-RU" altLang="ru-RU" sz="2400" dirty="0" smtClean="0">
              <a:solidFill>
                <a:srgbClr val="002060"/>
              </a:solidFill>
              <a:latin typeface="Arial Black" panose="020B0A04020102020204" pitchFamily="34" charset="0"/>
              <a:cs typeface="Arial" pitchFamily="34" charset="0"/>
            </a:endParaRPr>
          </a:p>
        </p:txBody>
      </p:sp>
    </p:spTree>
    <p:extLst>
      <p:ext uri="{BB962C8B-B14F-4D97-AF65-F5344CB8AC3E}">
        <p14:creationId xmlns:p14="http://schemas.microsoft.com/office/powerpoint/2010/main" val="2323044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592638" y="3981450"/>
            <a:ext cx="2293937" cy="441325"/>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36000" tIns="36000" rIns="36000" bIns="36000" anchor="ctr">
            <a:spAutoFit/>
          </a:bodyPr>
          <a:lstStyle/>
          <a:p>
            <a:pPr fontAlgn="auto">
              <a:spcBef>
                <a:spcPts val="0"/>
              </a:spcBef>
              <a:spcAft>
                <a:spcPts val="0"/>
              </a:spcAft>
              <a:defRPr/>
            </a:pPr>
            <a:r>
              <a:rPr lang="en-US" sz="1200" dirty="0" err="1">
                <a:solidFill>
                  <a:srgbClr val="002060"/>
                </a:solidFill>
                <a:latin typeface="Times New Roman" charset="0"/>
                <a:ea typeface="MS PGothic" pitchFamily="34" charset="-128"/>
                <a:cs typeface="MS PGothic" charset="0"/>
              </a:rPr>
              <a:t>Sextupole</a:t>
            </a:r>
            <a:r>
              <a:rPr lang="en-US" sz="1200" dirty="0">
                <a:solidFill>
                  <a:srgbClr val="002060"/>
                </a:solidFill>
                <a:latin typeface="Times New Roman" charset="0"/>
                <a:ea typeface="MS PGothic" pitchFamily="34" charset="-128"/>
                <a:cs typeface="MS PGothic" charset="0"/>
              </a:rPr>
              <a:t> corrector prototype  for booster and SIS100 at assembly</a:t>
            </a:r>
            <a:endParaRPr lang="ru-RU" sz="1200" dirty="0">
              <a:solidFill>
                <a:srgbClr val="002060"/>
              </a:solidFill>
              <a:latin typeface="Times New Roman" charset="0"/>
              <a:ea typeface="MS PGothic" pitchFamily="34" charset="-128"/>
              <a:cs typeface="MS PGothic" charset="0"/>
            </a:endParaRPr>
          </a:p>
        </p:txBody>
      </p:sp>
      <p:sp>
        <p:nvSpPr>
          <p:cNvPr id="11" name="Rectangle 14"/>
          <p:cNvSpPr>
            <a:spLocks noChangeArrowheads="1"/>
          </p:cNvSpPr>
          <p:nvPr/>
        </p:nvSpPr>
        <p:spPr bwMode="auto">
          <a:xfrm>
            <a:off x="71438" y="3824288"/>
            <a:ext cx="1909762" cy="719137"/>
          </a:xfrm>
          <a:prstGeom prst="rect">
            <a:avLst/>
          </a:prstGeom>
          <a:solidFill>
            <a:schemeClr val="tx1"/>
          </a:solidFill>
          <a:ln w="9525">
            <a:solidFill>
              <a:srgbClr val="BE4B48"/>
            </a:solidFill>
            <a:miter lim="800000"/>
            <a:headEnd/>
            <a:tailEnd/>
          </a:ln>
          <a:effectLst>
            <a:outerShdw blurRad="63500" dist="23000" dir="5400000" rotWithShape="0">
              <a:srgbClr val="000000">
                <a:alpha val="34998"/>
              </a:srgbClr>
            </a:outerShdw>
          </a:effectLst>
        </p:spPr>
        <p:txBody>
          <a:bodyPr lIns="36000" tIns="36000" rIns="36000" bIns="360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US" sz="1400" dirty="0" smtClean="0">
                <a:solidFill>
                  <a:srgbClr val="002060"/>
                </a:solidFill>
                <a:latin typeface="Times New Roman" panose="02020603050405020304" pitchFamily="18" charset="0"/>
              </a:rPr>
              <a:t>Booster dipole (up) and </a:t>
            </a:r>
            <a:r>
              <a:rPr lang="en-US" sz="1400" dirty="0" err="1" smtClean="0">
                <a:solidFill>
                  <a:srgbClr val="002060"/>
                </a:solidFill>
                <a:latin typeface="Times New Roman" panose="02020603050405020304" pitchFamily="18" charset="0"/>
              </a:rPr>
              <a:t>quadrupole</a:t>
            </a:r>
            <a:r>
              <a:rPr lang="en-US" sz="1400" dirty="0" smtClean="0">
                <a:solidFill>
                  <a:srgbClr val="002060"/>
                </a:solidFill>
                <a:latin typeface="Times New Roman" panose="02020603050405020304" pitchFamily="18" charset="0"/>
              </a:rPr>
              <a:t> </a:t>
            </a:r>
            <a:r>
              <a:rPr lang="en-US" sz="1400" dirty="0" err="1" smtClean="0">
                <a:solidFill>
                  <a:srgbClr val="002060"/>
                </a:solidFill>
                <a:latin typeface="Times New Roman" panose="02020603050405020304" pitchFamily="18" charset="0"/>
              </a:rPr>
              <a:t>lense</a:t>
            </a:r>
            <a:r>
              <a:rPr lang="en-US" sz="1400" dirty="0" smtClean="0">
                <a:solidFill>
                  <a:srgbClr val="002060"/>
                </a:solidFill>
                <a:latin typeface="Times New Roman" panose="02020603050405020304" pitchFamily="18" charset="0"/>
              </a:rPr>
              <a:t> and Q-doublet (down) </a:t>
            </a:r>
          </a:p>
        </p:txBody>
      </p:sp>
      <p:pic>
        <p:nvPicPr>
          <p:cNvPr id="29700" name="Picture 18" descr="quad_GSI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4514850"/>
            <a:ext cx="30368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8"/>
          <p:cNvSpPr>
            <a:spLocks noChangeArrowheads="1"/>
          </p:cNvSpPr>
          <p:nvPr/>
        </p:nvSpPr>
        <p:spPr bwMode="auto">
          <a:xfrm>
            <a:off x="7046913" y="3914775"/>
            <a:ext cx="1963737" cy="503238"/>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36000" tIns="36000" rIns="36000" bIns="36000" anchor="ctr">
            <a:spAutoFit/>
          </a:bodyPr>
          <a:lstStyle/>
          <a:p>
            <a:pPr fontAlgn="auto">
              <a:spcBef>
                <a:spcPts val="0"/>
              </a:spcBef>
              <a:spcAft>
                <a:spcPts val="0"/>
              </a:spcAft>
              <a:defRPr/>
            </a:pPr>
            <a:r>
              <a:rPr lang="en-US" sz="1400" dirty="0">
                <a:solidFill>
                  <a:srgbClr val="002060"/>
                </a:solidFill>
                <a:latin typeface="Times New Roman" charset="0"/>
                <a:ea typeface="MS PGothic" pitchFamily="34" charset="-128"/>
                <a:cs typeface="MS PGothic" charset="0"/>
              </a:rPr>
              <a:t>Collider dipole (up) and </a:t>
            </a:r>
            <a:r>
              <a:rPr lang="en-US" sz="1400" dirty="0" err="1">
                <a:solidFill>
                  <a:srgbClr val="002060"/>
                </a:solidFill>
                <a:latin typeface="Times New Roman" charset="0"/>
                <a:ea typeface="MS PGothic" pitchFamily="34" charset="-128"/>
                <a:cs typeface="MS PGothic" charset="0"/>
              </a:rPr>
              <a:t>quadrupole</a:t>
            </a:r>
            <a:r>
              <a:rPr lang="en-US" sz="1400" dirty="0">
                <a:solidFill>
                  <a:srgbClr val="002060"/>
                </a:solidFill>
                <a:latin typeface="Times New Roman" charset="0"/>
                <a:ea typeface="MS PGothic" pitchFamily="34" charset="-128"/>
                <a:cs typeface="MS PGothic" charset="0"/>
              </a:rPr>
              <a:t> </a:t>
            </a:r>
            <a:r>
              <a:rPr lang="en-US" sz="1400" dirty="0" err="1">
                <a:solidFill>
                  <a:srgbClr val="002060"/>
                </a:solidFill>
                <a:latin typeface="Times New Roman" charset="0"/>
                <a:ea typeface="MS PGothic" pitchFamily="34" charset="-128"/>
                <a:cs typeface="MS PGothic" charset="0"/>
              </a:rPr>
              <a:t>lense</a:t>
            </a:r>
            <a:r>
              <a:rPr lang="en-US" sz="1400" dirty="0">
                <a:solidFill>
                  <a:srgbClr val="002060"/>
                </a:solidFill>
                <a:latin typeface="Times New Roman" charset="0"/>
                <a:ea typeface="MS PGothic" pitchFamily="34" charset="-128"/>
                <a:cs typeface="MS PGothic" charset="0"/>
              </a:rPr>
              <a:t> (down)</a:t>
            </a:r>
            <a:endParaRPr lang="ru-RU" sz="1400" dirty="0">
              <a:solidFill>
                <a:srgbClr val="002060"/>
              </a:solidFill>
              <a:latin typeface="Times New Roman" charset="0"/>
              <a:ea typeface="MS PGothic" pitchFamily="34" charset="-128"/>
              <a:cs typeface="MS PGothic" charset="0"/>
            </a:endParaRPr>
          </a:p>
        </p:txBody>
      </p:sp>
      <p:pic>
        <p:nvPicPr>
          <p:cNvPr id="29702" name="Рисунок 4" descr="vac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1655763"/>
            <a:ext cx="21859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Рисунок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8" y="1698625"/>
            <a:ext cx="21971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1838" y="1381125"/>
            <a:ext cx="1938337"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Рисунок 7" descr="D:\Документы (Ходжибагиян Г.Г.)\NICA\foto\линза коллайдера\DSCN19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9613" y="4479925"/>
            <a:ext cx="19383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Рисунок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44863" y="4514850"/>
            <a:ext cx="35941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2139950" y="4262438"/>
            <a:ext cx="2408238" cy="257175"/>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36000" tIns="36000" rIns="36000" bIns="36000" anchor="ctr">
            <a:spAutoFit/>
          </a:bodyPr>
          <a:lstStyle/>
          <a:p>
            <a:pPr fontAlgn="auto">
              <a:spcBef>
                <a:spcPts val="0"/>
              </a:spcBef>
              <a:spcAft>
                <a:spcPts val="0"/>
              </a:spcAft>
              <a:defRPr/>
            </a:pPr>
            <a:r>
              <a:rPr lang="en-US" sz="1200" dirty="0">
                <a:solidFill>
                  <a:srgbClr val="002060"/>
                </a:solidFill>
                <a:latin typeface="Times New Roman" charset="0"/>
                <a:ea typeface="MS PGothic" pitchFamily="34" charset="-128"/>
                <a:cs typeface="MS PGothic" charset="0"/>
              </a:rPr>
              <a:t>Booster UHV beam chamber (curved)</a:t>
            </a:r>
            <a:endParaRPr lang="ru-RU" sz="1200" dirty="0">
              <a:solidFill>
                <a:srgbClr val="002060"/>
              </a:solidFill>
              <a:latin typeface="Times New Roman" charset="0"/>
              <a:ea typeface="MS PGothic" pitchFamily="34" charset="-128"/>
              <a:cs typeface="MS PGothic" charset="0"/>
            </a:endParaRPr>
          </a:p>
        </p:txBody>
      </p:sp>
      <p:pic>
        <p:nvPicPr>
          <p:cNvPr id="29708" name="Рисунок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1850" y="1817688"/>
            <a:ext cx="225742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Прямоугольник 1"/>
          <p:cNvSpPr>
            <a:spLocks noChangeArrowheads="1"/>
          </p:cNvSpPr>
          <p:nvPr/>
        </p:nvSpPr>
        <p:spPr bwMode="auto">
          <a:xfrm>
            <a:off x="-34504" y="31750"/>
            <a:ext cx="8628063" cy="1470025"/>
          </a:xfrm>
          <a:prstGeom prst="rect">
            <a:avLst/>
          </a:prstGeom>
          <a:noFill/>
          <a:ln>
            <a:noFill/>
          </a:ln>
          <a:extLst/>
        </p:spPr>
        <p:txBody>
          <a:bodyPr>
            <a:spAutoFit/>
          </a:bodyPr>
          <a:lstStyle>
            <a:lvl1pPr defTabSz="911225" eaLnBrk="0" hangingPunct="0">
              <a:spcBef>
                <a:spcPct val="20000"/>
              </a:spcBef>
              <a:buChar char="•"/>
              <a:defRPr sz="3200">
                <a:solidFill>
                  <a:schemeClr val="tx1"/>
                </a:solidFill>
                <a:latin typeface="Arial" pitchFamily="34" charset="0"/>
                <a:ea typeface="MS PGothic" pitchFamily="34" charset="-128"/>
              </a:defRPr>
            </a:lvl1pPr>
            <a:lvl2pPr marL="742950" indent="-285750" defTabSz="911225" eaLnBrk="0" hangingPunct="0">
              <a:spcBef>
                <a:spcPct val="20000"/>
              </a:spcBef>
              <a:buChar char="–"/>
              <a:defRPr sz="2800">
                <a:solidFill>
                  <a:schemeClr val="tx1"/>
                </a:solidFill>
                <a:latin typeface="Arial" pitchFamily="34" charset="0"/>
                <a:ea typeface="MS PGothic" pitchFamily="34" charset="-128"/>
              </a:defRPr>
            </a:lvl2pPr>
            <a:lvl3pPr marL="1143000" indent="-228600" defTabSz="911225" eaLnBrk="0" hangingPunct="0">
              <a:spcBef>
                <a:spcPct val="20000"/>
              </a:spcBef>
              <a:buChar char="•"/>
              <a:defRPr sz="2400">
                <a:solidFill>
                  <a:schemeClr val="tx1"/>
                </a:solidFill>
                <a:latin typeface="Arial" pitchFamily="34" charset="0"/>
                <a:ea typeface="MS PGothic" pitchFamily="34" charset="-128"/>
              </a:defRPr>
            </a:lvl3pPr>
            <a:lvl4pPr marL="1600200" indent="-228600" defTabSz="911225" eaLnBrk="0" hangingPunct="0">
              <a:spcBef>
                <a:spcPct val="20000"/>
              </a:spcBef>
              <a:buChar char="–"/>
              <a:defRPr sz="2000">
                <a:solidFill>
                  <a:schemeClr val="tx1"/>
                </a:solidFill>
                <a:latin typeface="Arial" pitchFamily="34" charset="0"/>
                <a:ea typeface="MS PGothic" pitchFamily="34" charset="-128"/>
              </a:defRPr>
            </a:lvl4pPr>
            <a:lvl5pPr marL="2057400" indent="-228600" defTabSz="911225" eaLnBrk="0" hangingPunct="0">
              <a:spcBef>
                <a:spcPct val="20000"/>
              </a:spcBef>
              <a:buChar char="»"/>
              <a:defRPr sz="2000">
                <a:solidFill>
                  <a:schemeClr val="tx1"/>
                </a:solidFill>
                <a:latin typeface="Arial" pitchFamily="34" charset="0"/>
                <a:ea typeface="MS PGothic" pitchFamily="34" charset="-128"/>
              </a:defRPr>
            </a:lvl5pPr>
            <a:lvl6pPr marL="2514600" indent="-228600" defTabSz="911225"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defTabSz="911225"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defTabSz="911225"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defTabSz="911225"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spcBef>
                <a:spcPct val="0"/>
              </a:spcBef>
              <a:buFontTx/>
              <a:buNone/>
            </a:pPr>
            <a:r>
              <a:rPr lang="en-US" altLang="ru-RU" sz="1800" b="1" dirty="0" smtClean="0">
                <a:solidFill>
                  <a:srgbClr val="002060"/>
                </a:solidFill>
                <a:cs typeface="Arial" panose="020B0604020202020204" pitchFamily="34" charset="0"/>
              </a:rPr>
              <a:t>Full-scale </a:t>
            </a:r>
            <a:r>
              <a:rPr lang="en-US" altLang="ru-RU" sz="1800" b="1" dirty="0" err="1" smtClean="0">
                <a:solidFill>
                  <a:srgbClr val="002060"/>
                </a:solidFill>
                <a:cs typeface="Arial" panose="020B0604020202020204" pitchFamily="34" charset="0"/>
              </a:rPr>
              <a:t>Nuclotron</a:t>
            </a:r>
            <a:r>
              <a:rPr lang="en-US" altLang="ru-RU" sz="1800" b="1" dirty="0" smtClean="0">
                <a:solidFill>
                  <a:srgbClr val="002060"/>
                </a:solidFill>
                <a:cs typeface="Arial" panose="020B0604020202020204" pitchFamily="34" charset="0"/>
              </a:rPr>
              <a:t>–type superconducting prototypes of dipole and quadrupole magnets for the NICA booster and collider were manufactured at LHEP JINR, have successfully passed the cryogenic test on t</a:t>
            </a:r>
            <a:r>
              <a:rPr lang="en-GB" altLang="ru-RU" sz="1800" b="1" dirty="0" smtClean="0">
                <a:solidFill>
                  <a:srgbClr val="002060"/>
                </a:solidFill>
                <a:cs typeface="Arial" panose="020B0604020202020204" pitchFamily="34" charset="0"/>
              </a:rPr>
              <a:t>he bench</a:t>
            </a:r>
            <a:r>
              <a:rPr lang="en-US" altLang="ru-RU" sz="1800" b="1" dirty="0" smtClean="0">
                <a:solidFill>
                  <a:srgbClr val="002060"/>
                </a:solidFill>
                <a:cs typeface="Arial" panose="020B0604020202020204" pitchFamily="34" charset="0"/>
              </a:rPr>
              <a:t>. </a:t>
            </a:r>
            <a:r>
              <a:rPr lang="en-GB" altLang="ru-RU" sz="1800" b="1" dirty="0" smtClean="0">
                <a:solidFill>
                  <a:srgbClr val="C00000"/>
                </a:solidFill>
                <a:cs typeface="Arial" panose="020B0604020202020204" pitchFamily="34" charset="0"/>
              </a:rPr>
              <a:t>Serial production of the magnets: for the booster started in Dec. 2014</a:t>
            </a:r>
          </a:p>
          <a:p>
            <a:pPr algn="just" eaLnBrk="1" hangingPunct="1">
              <a:spcBef>
                <a:spcPct val="0"/>
              </a:spcBef>
              <a:buFontTx/>
              <a:buNone/>
            </a:pPr>
            <a:r>
              <a:rPr lang="en-GB" altLang="ru-RU" sz="1800" b="1" dirty="0" smtClean="0">
                <a:solidFill>
                  <a:srgbClr val="C00000"/>
                </a:solidFill>
                <a:cs typeface="Arial" panose="020B0604020202020204" pitchFamily="34" charset="0"/>
              </a:rPr>
              <a:t>                                              for the collider will start in Jan. 2016</a:t>
            </a:r>
            <a:endParaRPr lang="ru-RU" altLang="ru-RU" sz="1800" dirty="0" smtClean="0">
              <a:solidFill>
                <a:srgbClr val="C00000"/>
              </a:solidFill>
              <a:cs typeface="Arial" panose="020B0604020202020204" pitchFamily="34" charset="0"/>
            </a:endParaRPr>
          </a:p>
        </p:txBody>
      </p:sp>
    </p:spTree>
    <p:extLst>
      <p:ext uri="{BB962C8B-B14F-4D97-AF65-F5344CB8AC3E}">
        <p14:creationId xmlns:p14="http://schemas.microsoft.com/office/powerpoint/2010/main" val="248634660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42C34DF6-EAA4-4DF2-9233-7B2780B88223}" type="slidenum">
              <a:rPr lang="ru-RU" altLang="ru-RU" sz="1400" smtClean="0">
                <a:solidFill>
                  <a:srgbClr val="000000"/>
                </a:solidFill>
              </a:rPr>
              <a:pPr eaLnBrk="1" hangingPunct="1">
                <a:spcBef>
                  <a:spcPct val="0"/>
                </a:spcBef>
                <a:buFontTx/>
                <a:buNone/>
              </a:pPr>
              <a:t>34</a:t>
            </a:fld>
            <a:endParaRPr lang="ru-RU" altLang="ru-RU" sz="1400" smtClean="0">
              <a:solidFill>
                <a:srgbClr val="000000"/>
              </a:solidFill>
            </a:endParaRPr>
          </a:p>
        </p:txBody>
      </p:sp>
      <p:graphicFrame>
        <p:nvGraphicFramePr>
          <p:cNvPr id="5" name="Table 4"/>
          <p:cNvGraphicFramePr>
            <a:graphicFrameLocks noGrp="1"/>
          </p:cNvGraphicFramePr>
          <p:nvPr/>
        </p:nvGraphicFramePr>
        <p:xfrm>
          <a:off x="563563" y="762000"/>
          <a:ext cx="8010524" cy="5578471"/>
        </p:xfrm>
        <a:graphic>
          <a:graphicData uri="http://schemas.openxmlformats.org/drawingml/2006/table">
            <a:tbl>
              <a:tblPr firstRow="1" bandRow="1">
                <a:tableStyleId>{FABFCF23-3B69-468F-B69F-88F6DE6A72F2}</a:tableStyleId>
              </a:tblPr>
              <a:tblGrid>
                <a:gridCol w="2589571"/>
                <a:gridCol w="654181"/>
                <a:gridCol w="197971"/>
                <a:gridCol w="197971"/>
                <a:gridCol w="197971"/>
                <a:gridCol w="197971"/>
                <a:gridCol w="197971"/>
                <a:gridCol w="197971"/>
                <a:gridCol w="197971"/>
                <a:gridCol w="197971"/>
                <a:gridCol w="197971"/>
                <a:gridCol w="197971"/>
                <a:gridCol w="197971"/>
                <a:gridCol w="203128"/>
                <a:gridCol w="197971"/>
                <a:gridCol w="197971"/>
                <a:gridCol w="197971"/>
                <a:gridCol w="208282"/>
                <a:gridCol w="197971"/>
                <a:gridCol w="197971"/>
                <a:gridCol w="197971"/>
                <a:gridCol w="197971"/>
                <a:gridCol w="197971"/>
                <a:gridCol w="197971"/>
                <a:gridCol w="197971"/>
                <a:gridCol w="197971"/>
              </a:tblGrid>
              <a:tr h="274351">
                <a:tc>
                  <a:txBody>
                    <a:bodyPr/>
                    <a:lstStyle/>
                    <a:p>
                      <a:endParaRPr lang="en-US" sz="1200" dirty="0">
                        <a:solidFill>
                          <a:srgbClr val="000090"/>
                        </a:solidFill>
                        <a:latin typeface="Arial"/>
                        <a:cs typeface="Arial"/>
                      </a:endParaRPr>
                    </a:p>
                  </a:txBody>
                  <a:tcPr marL="91441" marR="91441" marT="45725" marB="45725">
                    <a:lnR w="19050" cap="flat" cmpd="sng" algn="ctr">
                      <a:solidFill>
                        <a:scrgbClr r="0" g="0" b="0"/>
                      </a:solidFill>
                      <a:prstDash val="solid"/>
                      <a:round/>
                      <a:headEnd type="none" w="med" len="med"/>
                      <a:tailEnd type="none" w="med" len="med"/>
                    </a:lnR>
                  </a:tcPr>
                </a:tc>
                <a:tc>
                  <a:txBody>
                    <a:bodyPr/>
                    <a:lstStyle/>
                    <a:p>
                      <a:endParaRPr lang="en-US" sz="1200"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gridSpan="4">
                  <a:txBody>
                    <a:bodyPr/>
                    <a:lstStyle/>
                    <a:p>
                      <a:pPr algn="ctr"/>
                      <a:r>
                        <a:rPr lang="ru-RU" sz="1200" dirty="0" smtClean="0">
                          <a:solidFill>
                            <a:srgbClr val="000090"/>
                          </a:solidFill>
                        </a:rPr>
                        <a:t>2015</a:t>
                      </a:r>
                    </a:p>
                  </a:txBody>
                  <a:tcPr marL="91441" marR="91441" marT="45725" marB="45725">
                    <a:lnL w="19050" cap="flat" cmpd="sng" algn="ctr">
                      <a:solidFill>
                        <a:scrgbClr r="0" g="0" b="0"/>
                      </a:solidFill>
                      <a:prstDash val="solid"/>
                      <a:round/>
                      <a:headEnd type="none" w="med" len="med"/>
                      <a:tailEnd type="none" w="med" len="med"/>
                    </a:lnL>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gridSpan="4">
                  <a:txBody>
                    <a:bodyPr/>
                    <a:lstStyle/>
                    <a:p>
                      <a:pPr algn="ctr"/>
                      <a:r>
                        <a:rPr lang="ru-RU" sz="1200" dirty="0" smtClean="0">
                          <a:solidFill>
                            <a:srgbClr val="000090"/>
                          </a:solidFill>
                        </a:rPr>
                        <a:t>2016</a:t>
                      </a:r>
                      <a:endParaRPr lang="en-US" sz="1200" dirty="0">
                        <a:solidFill>
                          <a:srgbClr val="000090"/>
                        </a:solidFill>
                      </a:endParaRPr>
                    </a:p>
                  </a:txBody>
                  <a:tcPr marL="91441" marR="91441" marT="45725" marB="45725">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gridSpan="4">
                  <a:txBody>
                    <a:bodyPr/>
                    <a:lstStyle/>
                    <a:p>
                      <a:pPr algn="ctr"/>
                      <a:r>
                        <a:rPr lang="ru-RU" sz="1200" dirty="0" smtClean="0">
                          <a:solidFill>
                            <a:srgbClr val="000090"/>
                          </a:solidFill>
                        </a:rPr>
                        <a:t>2017</a:t>
                      </a:r>
                      <a:endParaRPr lang="en-US" sz="1200" dirty="0">
                        <a:solidFill>
                          <a:srgbClr val="000090"/>
                        </a:solidFill>
                      </a:endParaRPr>
                    </a:p>
                  </a:txBody>
                  <a:tcPr marL="91441" marR="91441" marT="45725" marB="45725">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gridSpan="4">
                  <a:txBody>
                    <a:bodyPr/>
                    <a:lstStyle/>
                    <a:p>
                      <a:pPr algn="ctr"/>
                      <a:r>
                        <a:rPr lang="ru-RU" sz="1200" dirty="0" smtClean="0">
                          <a:solidFill>
                            <a:srgbClr val="000090"/>
                          </a:solidFill>
                        </a:rPr>
                        <a:t>2018</a:t>
                      </a:r>
                      <a:endParaRPr lang="en-US" sz="1200" dirty="0">
                        <a:solidFill>
                          <a:srgbClr val="000090"/>
                        </a:solidFill>
                      </a:endParaRPr>
                    </a:p>
                  </a:txBody>
                  <a:tcPr marL="91441" marR="91441" marT="45725" marB="45725">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pPr algn="ctr"/>
                      <a:endParaRPr lang="en-US" sz="1200" dirty="0">
                        <a:solidFill>
                          <a:srgbClr val="000090"/>
                        </a:solidFill>
                      </a:endParaRPr>
                    </a:p>
                  </a:txBody>
                  <a:tcPr/>
                </a:tc>
                <a:tc gridSpan="4">
                  <a:txBody>
                    <a:bodyPr/>
                    <a:lstStyle/>
                    <a:p>
                      <a:pPr algn="ctr"/>
                      <a:r>
                        <a:rPr lang="ru-RU" sz="1200" dirty="0" smtClean="0">
                          <a:solidFill>
                            <a:srgbClr val="000090"/>
                          </a:solidFill>
                        </a:rPr>
                        <a:t>2019</a:t>
                      </a:r>
                      <a:endParaRPr lang="en-US" sz="1200" dirty="0">
                        <a:solidFill>
                          <a:srgbClr val="000090"/>
                        </a:solidFill>
                      </a:endParaRPr>
                    </a:p>
                  </a:txBody>
                  <a:tcPr marL="91441" marR="91441" marT="45725" marB="45725">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gridSpan="4">
                  <a:txBody>
                    <a:bodyPr/>
                    <a:lstStyle/>
                    <a:p>
                      <a:pPr algn="ctr"/>
                      <a:r>
                        <a:rPr lang="ru-RU" sz="1200" dirty="0" smtClean="0">
                          <a:solidFill>
                            <a:srgbClr val="000090"/>
                          </a:solidFill>
                        </a:rPr>
                        <a:t>2020</a:t>
                      </a:r>
                      <a:endParaRPr lang="en-US" sz="1200" dirty="0">
                        <a:solidFill>
                          <a:srgbClr val="000090"/>
                        </a:solidFill>
                      </a:endParaRPr>
                    </a:p>
                  </a:txBody>
                  <a:tcPr marL="91441" marR="91441" marT="45725" marB="45725">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c hMerge="1">
                  <a:txBody>
                    <a:bodyPr/>
                    <a:lstStyle/>
                    <a:p>
                      <a:endParaRPr lang="en-US" sz="1200" dirty="0">
                        <a:solidFill>
                          <a:srgbClr val="000090"/>
                        </a:solidFill>
                      </a:endParaRPr>
                    </a:p>
                  </a:txBody>
                  <a:tcPr/>
                </a:tc>
              </a:tr>
              <a:tr h="274351">
                <a:tc>
                  <a:txBody>
                    <a:bodyPr/>
                    <a:lstStyle/>
                    <a:p>
                      <a:endParaRPr lang="en-US" sz="1200" dirty="0">
                        <a:solidFill>
                          <a:srgbClr val="000090"/>
                        </a:solidFill>
                        <a:latin typeface="Arial"/>
                        <a:cs typeface="Arial"/>
                      </a:endParaRPr>
                    </a:p>
                  </a:txBody>
                  <a:tcPr marL="91441" marR="91441" marT="45725" marB="45725">
                    <a:lnR w="19050" cap="flat" cmpd="sng" algn="ctr">
                      <a:solidFill>
                        <a:scrgbClr r="0" g="0" b="0"/>
                      </a:solidFill>
                      <a:prstDash val="solid"/>
                      <a:round/>
                      <a:headEnd type="none" w="med" len="med"/>
                      <a:tailEnd type="none" w="med" len="med"/>
                    </a:lnR>
                  </a:tcPr>
                </a:tc>
                <a:tc>
                  <a:txBody>
                    <a:bodyPr/>
                    <a:lstStyle/>
                    <a:p>
                      <a:endParaRPr lang="en-US" sz="1200"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III</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a:r>
                        <a:rPr lang="en-US" sz="1200" dirty="0" smtClean="0">
                          <a:solidFill>
                            <a:srgbClr val="000090"/>
                          </a:solidFill>
                          <a:latin typeface="Arial Narrow"/>
                          <a:cs typeface="Arial Narrow"/>
                        </a:rPr>
                        <a:t>IV</a:t>
                      </a:r>
                      <a:endParaRPr lang="en-US" sz="1200" dirty="0">
                        <a:solidFill>
                          <a:srgbClr val="000090"/>
                        </a:solidFill>
                        <a:latin typeface="Arial Narrow"/>
                        <a:cs typeface="Arial Narrow"/>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74351">
                <a:tc>
                  <a:txBody>
                    <a:bodyPr/>
                    <a:lstStyle/>
                    <a:p>
                      <a:pPr algn="ctr"/>
                      <a:r>
                        <a:rPr lang="en-US" sz="1200" b="1" dirty="0" smtClean="0">
                          <a:solidFill>
                            <a:srgbClr val="000090"/>
                          </a:solidFill>
                          <a:latin typeface="Arial"/>
                          <a:cs typeface="Arial"/>
                        </a:rPr>
                        <a:t>Booster</a:t>
                      </a:r>
                      <a:endParaRPr lang="en-US" sz="1200" b="1" dirty="0">
                        <a:solidFill>
                          <a:srgbClr val="000090"/>
                        </a:solidFill>
                        <a:latin typeface="Arial"/>
                        <a:cs typeface="Arial"/>
                      </a:endParaRPr>
                    </a:p>
                  </a:txBody>
                  <a:tcPr marL="91441" marR="91441" marT="45725" marB="45725">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smtClean="0">
                          <a:solidFill>
                            <a:srgbClr val="000090"/>
                          </a:solidFill>
                          <a:latin typeface="Arial"/>
                          <a:cs typeface="Arial"/>
                        </a:rPr>
                        <a:t>dipoles</a:t>
                      </a:r>
                      <a:endParaRPr lang="en-US" sz="1200" i="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r>
                        <a:rPr lang="ru-RU" sz="1200" b="1" dirty="0" smtClean="0">
                          <a:solidFill>
                            <a:srgbClr val="000090"/>
                          </a:solidFill>
                          <a:latin typeface="Arial"/>
                          <a:cs typeface="Arial"/>
                        </a:rPr>
                        <a:t>40+3</a:t>
                      </a:r>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000090"/>
                          </a:solidFill>
                          <a:latin typeface="Arial"/>
                          <a:cs typeface="Arial"/>
                        </a:rPr>
                        <a:t>quadrupoles</a:t>
                      </a:r>
                      <a:endParaRPr lang="en-US" sz="1200" i="1" dirty="0" smtClean="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000090"/>
                          </a:solidFill>
                          <a:latin typeface="Arial"/>
                          <a:cs typeface="Arial"/>
                        </a:rPr>
                        <a:t>48+6</a:t>
                      </a:r>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000090"/>
                          </a:solidFill>
                          <a:latin typeface="Arial"/>
                          <a:cs typeface="Arial"/>
                        </a:rPr>
                        <a:t>multipole</a:t>
                      </a:r>
                      <a:r>
                        <a:rPr lang="en-US" sz="1200" i="1" dirty="0" smtClean="0">
                          <a:solidFill>
                            <a:srgbClr val="000090"/>
                          </a:solidFill>
                          <a:latin typeface="Arial"/>
                          <a:cs typeface="Arial"/>
                        </a:rPr>
                        <a:t> correctors</a:t>
                      </a:r>
                      <a:endParaRPr lang="en-US" sz="1200" i="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r>
                        <a:rPr lang="ru-RU" sz="1200" b="1" dirty="0" smtClean="0">
                          <a:solidFill>
                            <a:srgbClr val="000090"/>
                          </a:solidFill>
                          <a:latin typeface="Arial"/>
                          <a:cs typeface="Arial"/>
                        </a:rPr>
                        <a:t>40+4</a:t>
                      </a:r>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pPr algn="ctr"/>
                      <a:r>
                        <a:rPr lang="en-US" sz="1200" b="1" dirty="0" smtClean="0">
                          <a:solidFill>
                            <a:srgbClr val="000090"/>
                          </a:solidFill>
                          <a:latin typeface="Arial"/>
                          <a:cs typeface="Arial"/>
                        </a:rPr>
                        <a:t>Collider</a:t>
                      </a:r>
                    </a:p>
                  </a:txBody>
                  <a:tcPr marL="91441" marR="91441" marT="45725" marB="45725">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smtClean="0">
                          <a:solidFill>
                            <a:srgbClr val="000090"/>
                          </a:solidFill>
                          <a:latin typeface="Arial"/>
                          <a:cs typeface="Arial"/>
                        </a:rPr>
                        <a:t>dipoles</a:t>
                      </a:r>
                      <a:endParaRPr lang="en-US" sz="1200" i="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r>
                        <a:rPr lang="ru-RU" sz="1200" b="1" dirty="0" smtClean="0">
                          <a:solidFill>
                            <a:srgbClr val="000090"/>
                          </a:solidFill>
                          <a:latin typeface="Arial"/>
                          <a:cs typeface="Arial"/>
                        </a:rPr>
                        <a:t>80+5</a:t>
                      </a:r>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smtClean="0">
                          <a:solidFill>
                            <a:srgbClr val="000090"/>
                          </a:solidFill>
                          <a:latin typeface="Arial"/>
                          <a:cs typeface="Arial"/>
                        </a:rPr>
                        <a:t>quadrupoles</a:t>
                      </a:r>
                      <a:endParaRPr lang="en-US" sz="1200" i="1" dirty="0" smtClean="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000090"/>
                          </a:solidFill>
                          <a:latin typeface="Arial"/>
                          <a:cs typeface="Arial"/>
                        </a:rPr>
                        <a:t>86+5</a:t>
                      </a:r>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0000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000090"/>
                          </a:solidFill>
                          <a:latin typeface="Arial"/>
                          <a:cs typeface="Arial"/>
                        </a:rPr>
                        <a:t>multipole</a:t>
                      </a:r>
                      <a:r>
                        <a:rPr lang="en-US" sz="1200" i="1" dirty="0" smtClean="0">
                          <a:solidFill>
                            <a:srgbClr val="000090"/>
                          </a:solidFill>
                          <a:latin typeface="Arial"/>
                          <a:cs typeface="Arial"/>
                        </a:rPr>
                        <a:t> correctors</a:t>
                      </a:r>
                      <a:endParaRPr lang="en-US" sz="1200" i="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000090"/>
                          </a:solidFill>
                          <a:latin typeface="Arial"/>
                          <a:cs typeface="Arial"/>
                        </a:rPr>
                        <a:t>nonstructurals</a:t>
                      </a:r>
                      <a:endParaRPr lang="en-US" sz="1200" i="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b="1" dirty="0">
                        <a:solidFill>
                          <a:srgbClr val="000090"/>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65802">
                <a:tc>
                  <a:txBody>
                    <a:bodyPr/>
                    <a:lstStyle/>
                    <a:p>
                      <a:pPr algn="ctr"/>
                      <a:r>
                        <a:rPr lang="en-US" sz="1200" b="1" dirty="0" smtClean="0">
                          <a:solidFill>
                            <a:srgbClr val="3366FF"/>
                          </a:solidFill>
                          <a:latin typeface="Arial"/>
                          <a:cs typeface="Arial"/>
                        </a:rPr>
                        <a:t>SIS-100</a:t>
                      </a:r>
                    </a:p>
                  </a:txBody>
                  <a:tcPr marL="91441" marR="91441" marT="45725" marB="45725" anchor="b">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smtClean="0">
                          <a:solidFill>
                            <a:srgbClr val="3366FF"/>
                          </a:solidFill>
                          <a:latin typeface="Arial"/>
                          <a:cs typeface="Arial"/>
                        </a:rPr>
                        <a:t>pre-series </a:t>
                      </a:r>
                      <a:r>
                        <a:rPr lang="en-US" sz="1200" i="1" dirty="0" err="1" smtClean="0">
                          <a:solidFill>
                            <a:srgbClr val="3366FF"/>
                          </a:solidFill>
                          <a:latin typeface="Arial"/>
                          <a:cs typeface="Arial"/>
                        </a:rPr>
                        <a:t>quadrupole</a:t>
                      </a:r>
                      <a:r>
                        <a:rPr lang="en-US" sz="1200" i="1" dirty="0" smtClean="0">
                          <a:solidFill>
                            <a:srgbClr val="3366FF"/>
                          </a:solidFill>
                          <a:latin typeface="Arial"/>
                          <a:cs typeface="Arial"/>
                        </a:rPr>
                        <a:t> </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r>
                        <a:rPr lang="ru-RU" sz="1200" b="1" dirty="0" smtClean="0">
                          <a:solidFill>
                            <a:srgbClr val="3366FF"/>
                          </a:solidFill>
                          <a:latin typeface="Arial"/>
                          <a:cs typeface="Arial"/>
                        </a:rPr>
                        <a:t>2</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3366FF"/>
                          </a:solidFill>
                          <a:latin typeface="Arial"/>
                          <a:cs typeface="Arial"/>
                        </a:rPr>
                        <a:t>pre-series </a:t>
                      </a:r>
                      <a:r>
                        <a:rPr lang="en-US" sz="1200" i="1" dirty="0" err="1" smtClean="0">
                          <a:solidFill>
                            <a:srgbClr val="3366FF"/>
                          </a:solidFill>
                          <a:latin typeface="Arial"/>
                          <a:cs typeface="Arial"/>
                        </a:rPr>
                        <a:t>sextupole</a:t>
                      </a:r>
                      <a:r>
                        <a:rPr lang="en-US" sz="1200" i="1" dirty="0" smtClean="0">
                          <a:solidFill>
                            <a:srgbClr val="3366FF"/>
                          </a:solidFill>
                          <a:latin typeface="Arial"/>
                          <a:cs typeface="Arial"/>
                        </a:rPr>
                        <a:t> correctors</a:t>
                      </a: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1</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smtClean="0">
                          <a:solidFill>
                            <a:srgbClr val="3366FF"/>
                          </a:solidFill>
                          <a:latin typeface="Arial"/>
                          <a:cs typeface="Arial"/>
                        </a:rPr>
                        <a:t>pre-series dipole correctors</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2</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smtClean="0">
                          <a:solidFill>
                            <a:srgbClr val="3366FF"/>
                          </a:solidFill>
                          <a:latin typeface="Arial"/>
                          <a:cs typeface="Arial"/>
                        </a:rPr>
                        <a:t>pre-series </a:t>
                      </a:r>
                      <a:r>
                        <a:rPr lang="en-US" sz="1200" i="1" dirty="0" err="1" smtClean="0">
                          <a:solidFill>
                            <a:srgbClr val="3366FF"/>
                          </a:solidFill>
                          <a:latin typeface="Arial"/>
                          <a:cs typeface="Arial"/>
                        </a:rPr>
                        <a:t>multipole</a:t>
                      </a:r>
                      <a:r>
                        <a:rPr lang="en-US" sz="1200" i="1" dirty="0" smtClean="0">
                          <a:solidFill>
                            <a:srgbClr val="3366FF"/>
                          </a:solidFill>
                          <a:latin typeface="Arial"/>
                          <a:cs typeface="Arial"/>
                        </a:rPr>
                        <a:t> correctors</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2</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3366FF"/>
                          </a:solidFill>
                          <a:latin typeface="Arial"/>
                          <a:cs typeface="Arial"/>
                        </a:rPr>
                        <a:t>quadrupole</a:t>
                      </a:r>
                      <a:r>
                        <a:rPr lang="en-US" sz="1200" i="1" dirty="0" smtClean="0">
                          <a:solidFill>
                            <a:srgbClr val="3366FF"/>
                          </a:solidFill>
                          <a:latin typeface="Arial"/>
                          <a:cs typeface="Arial"/>
                        </a:rPr>
                        <a:t> </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166</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3366FF"/>
                    </a:solidFill>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err="1" smtClean="0">
                          <a:solidFill>
                            <a:srgbClr val="3366FF"/>
                          </a:solidFill>
                          <a:latin typeface="Arial"/>
                          <a:cs typeface="Arial"/>
                        </a:rPr>
                        <a:t>sextupole</a:t>
                      </a:r>
                      <a:r>
                        <a:rPr lang="en-US" sz="1200" i="1" dirty="0" smtClean="0">
                          <a:solidFill>
                            <a:srgbClr val="3366FF"/>
                          </a:solidFill>
                          <a:latin typeface="Arial"/>
                          <a:cs typeface="Arial"/>
                        </a:rPr>
                        <a:t> correctors</a:t>
                      </a: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48</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smtClean="0">
                          <a:solidFill>
                            <a:srgbClr val="3366FF"/>
                          </a:solidFill>
                          <a:latin typeface="Arial"/>
                          <a:cs typeface="Arial"/>
                        </a:rPr>
                        <a:t>dipole correctors</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r>
                        <a:rPr lang="ru-RU" sz="1200" b="1" dirty="0" smtClean="0">
                          <a:solidFill>
                            <a:srgbClr val="3366FF"/>
                          </a:solidFill>
                          <a:latin typeface="Arial"/>
                          <a:cs typeface="Arial"/>
                        </a:rPr>
                        <a:t>83</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74351">
                <a:tc>
                  <a:txBody>
                    <a:bodyPr/>
                    <a:lstStyle/>
                    <a:p>
                      <a:r>
                        <a:rPr lang="en-US" sz="1200" i="1" dirty="0" err="1" smtClean="0">
                          <a:solidFill>
                            <a:srgbClr val="3366FF"/>
                          </a:solidFill>
                          <a:latin typeface="Arial"/>
                          <a:cs typeface="Arial"/>
                        </a:rPr>
                        <a:t>multipole</a:t>
                      </a:r>
                      <a:r>
                        <a:rPr lang="en-US" sz="1200" i="1" dirty="0" smtClean="0">
                          <a:solidFill>
                            <a:srgbClr val="3366FF"/>
                          </a:solidFill>
                          <a:latin typeface="Arial"/>
                          <a:cs typeface="Arial"/>
                        </a:rPr>
                        <a:t> correctors</a:t>
                      </a:r>
                      <a:endParaRPr lang="en-US" sz="1200" i="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r>
                        <a:rPr lang="ru-RU" sz="1200" b="1" dirty="0" smtClean="0">
                          <a:solidFill>
                            <a:srgbClr val="3366FF"/>
                          </a:solidFill>
                          <a:latin typeface="Arial"/>
                          <a:cs typeface="Arial"/>
                        </a:rPr>
                        <a:t>12</a:t>
                      </a:r>
                      <a:endParaRPr lang="en-US" sz="1200" b="1" dirty="0">
                        <a:solidFill>
                          <a:srgbClr val="3366FF"/>
                        </a:solidFill>
                        <a:latin typeface="Arial"/>
                        <a:cs typeface="Arial"/>
                      </a:endParaRPr>
                    </a:p>
                  </a:txBody>
                  <a:tcPr marL="91441" marR="91441" marT="45725" marB="45725">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endParaRPr lang="en-US" sz="1200" dirty="0">
                        <a:solidFill>
                          <a:srgbClr val="000090"/>
                        </a:solidFill>
                      </a:endParaRPr>
                    </a:p>
                  </a:txBody>
                  <a:tcPr marL="36000" marR="36000" marT="45725" marB="45725">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bl>
          </a:graphicData>
        </a:graphic>
      </p:graphicFrame>
      <p:sp>
        <p:nvSpPr>
          <p:cNvPr id="7" name="Прямоугольник 1"/>
          <p:cNvSpPr>
            <a:spLocks noChangeArrowheads="1"/>
          </p:cNvSpPr>
          <p:nvPr/>
        </p:nvSpPr>
        <p:spPr bwMode="auto">
          <a:xfrm>
            <a:off x="598488" y="171450"/>
            <a:ext cx="7856537" cy="461963"/>
          </a:xfrm>
          <a:prstGeom prst="rect">
            <a:avLst/>
          </a:prstGeom>
          <a:noFill/>
          <a:ln w="9525">
            <a:noFill/>
            <a:miter lim="800000"/>
            <a:headEnd/>
            <a:tailEnd/>
          </a:ln>
        </p:spPr>
        <p:txBody>
          <a:bodyPr>
            <a:spAutoFit/>
          </a:bodyPr>
          <a:lstStyle/>
          <a:p>
            <a:pPr>
              <a:buClr>
                <a:srgbClr val="FF0000"/>
              </a:buClr>
              <a:defRPr/>
            </a:pPr>
            <a:r>
              <a:rPr lang="en-US" altLang="ru-RU" sz="2400" b="1" dirty="0">
                <a:solidFill>
                  <a:srgbClr val="000090"/>
                </a:solidFill>
                <a:latin typeface="Arial"/>
                <a:ea typeface="ＭＳ Ｐゴシック" charset="0"/>
                <a:cs typeface="Georgia" pitchFamily="18" charset="0"/>
              </a:rPr>
              <a:t>Magnets (booster+ collider+SIS-100) production plan</a:t>
            </a:r>
          </a:p>
        </p:txBody>
      </p:sp>
      <p:sp>
        <p:nvSpPr>
          <p:cNvPr id="8" name="TextBox 10"/>
          <p:cNvSpPr txBox="1">
            <a:spLocks noChangeArrowheads="1"/>
          </p:cNvSpPr>
          <p:nvPr/>
        </p:nvSpPr>
        <p:spPr bwMode="auto">
          <a:xfrm>
            <a:off x="5480640" y="1247046"/>
            <a:ext cx="3090144" cy="923330"/>
          </a:xfrm>
          <a:prstGeom prst="rect">
            <a:avLst/>
          </a:prstGeom>
          <a:solidFill>
            <a:srgbClr val="CCFFCC"/>
          </a:solidFill>
          <a:ln w="9525">
            <a:noFill/>
            <a:miter lim="800000"/>
            <a:headEnd/>
            <a:tailEnd/>
          </a:ln>
          <a:effectLst>
            <a:softEdge rad="31750"/>
          </a:effectLst>
        </p:spPr>
        <p:txBody>
          <a:bodyPr>
            <a:spAutoFit/>
          </a:bodyPr>
          <a:lstStyle/>
          <a:p>
            <a:pPr>
              <a:defRPr/>
            </a:pPr>
            <a:r>
              <a:rPr lang="en-US" altLang="ru-RU" b="1" dirty="0">
                <a:solidFill>
                  <a:srgbClr val="000090"/>
                </a:solidFill>
                <a:latin typeface="Arial" charset="0"/>
                <a:ea typeface="ＭＳ Ｐゴシック" charset="0"/>
                <a:cs typeface="Georgia" pitchFamily="18" charset="0"/>
              </a:rPr>
              <a:t>Booster magnets in </a:t>
            </a:r>
            <a:r>
              <a:rPr lang="en-US" altLang="ru-RU" b="1" dirty="0">
                <a:solidFill>
                  <a:srgbClr val="FF0000"/>
                </a:solidFill>
                <a:latin typeface="Arial" charset="0"/>
                <a:ea typeface="ＭＳ Ｐゴシック" charset="0"/>
                <a:cs typeface="Georgia" pitchFamily="18" charset="0"/>
              </a:rPr>
              <a:t>2015:</a:t>
            </a:r>
          </a:p>
          <a:p>
            <a:pPr marL="342900" indent="-342900">
              <a:buFontTx/>
              <a:buChar char="-"/>
              <a:defRPr/>
            </a:pPr>
            <a:r>
              <a:rPr lang="en-US" altLang="ru-RU" b="1" dirty="0">
                <a:solidFill>
                  <a:srgbClr val="0000CC"/>
                </a:solidFill>
                <a:latin typeface="Arial" charset="0"/>
                <a:ea typeface="ＭＳ Ｐゴシック" charset="0"/>
                <a:cs typeface="Georgia" pitchFamily="18" charset="0"/>
              </a:rPr>
              <a:t>16 </a:t>
            </a:r>
            <a:r>
              <a:rPr lang="en-US" altLang="ru-RU" i="1" dirty="0">
                <a:solidFill>
                  <a:srgbClr val="0000CC"/>
                </a:solidFill>
                <a:latin typeface="Arial" charset="0"/>
                <a:ea typeface="ＭＳ Ｐゴシック" charset="0"/>
                <a:cs typeface="Georgia" pitchFamily="18" charset="0"/>
              </a:rPr>
              <a:t>dipoles</a:t>
            </a:r>
          </a:p>
          <a:p>
            <a:pPr marL="342900" indent="-342900">
              <a:buFontTx/>
              <a:buChar char="-"/>
              <a:defRPr/>
            </a:pPr>
            <a:r>
              <a:rPr lang="ru-RU" altLang="ru-RU" b="1" dirty="0">
                <a:solidFill>
                  <a:srgbClr val="0000CC"/>
                </a:solidFill>
                <a:latin typeface="Arial" charset="0"/>
                <a:ea typeface="ＭＳ Ｐゴシック" charset="0"/>
                <a:cs typeface="Georgia" pitchFamily="18" charset="0"/>
              </a:rPr>
              <a:t>2</a:t>
            </a:r>
            <a:r>
              <a:rPr lang="en-US" altLang="ru-RU" b="1" dirty="0">
                <a:solidFill>
                  <a:srgbClr val="0000CC"/>
                </a:solidFill>
                <a:latin typeface="Arial" charset="0"/>
                <a:ea typeface="ＭＳ Ｐゴシック" charset="0"/>
                <a:cs typeface="Georgia" pitchFamily="18" charset="0"/>
              </a:rPr>
              <a:t>4</a:t>
            </a:r>
            <a:r>
              <a:rPr lang="ru-RU" altLang="ru-RU" b="1" dirty="0">
                <a:solidFill>
                  <a:srgbClr val="0000CC"/>
                </a:solidFill>
                <a:latin typeface="Arial" charset="0"/>
                <a:ea typeface="ＭＳ Ｐゴシック" charset="0"/>
                <a:cs typeface="Georgia" pitchFamily="18" charset="0"/>
              </a:rPr>
              <a:t> </a:t>
            </a:r>
            <a:r>
              <a:rPr lang="en-US" altLang="ru-RU" i="1" dirty="0" err="1">
                <a:solidFill>
                  <a:srgbClr val="0000CC"/>
                </a:solidFill>
                <a:latin typeface="Arial" charset="0"/>
                <a:ea typeface="ＭＳ Ｐゴシック" charset="0"/>
                <a:cs typeface="Georgia" pitchFamily="18" charset="0"/>
              </a:rPr>
              <a:t>quadrupoles</a:t>
            </a:r>
            <a:endParaRPr lang="en-US" altLang="ru-RU" i="1" dirty="0">
              <a:solidFill>
                <a:srgbClr val="0000CC"/>
              </a:solidFill>
              <a:latin typeface="Arial" charset="0"/>
              <a:ea typeface="ＭＳ Ｐゴシック" charset="0"/>
              <a:cs typeface="Georgia" pitchFamily="18" charset="0"/>
            </a:endParaRPr>
          </a:p>
        </p:txBody>
      </p:sp>
    </p:spTree>
    <p:extLst>
      <p:ext uri="{BB962C8B-B14F-4D97-AF65-F5344CB8AC3E}">
        <p14:creationId xmlns:p14="http://schemas.microsoft.com/office/powerpoint/2010/main" val="1146576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459472" y="2722630"/>
            <a:ext cx="3974653" cy="2792013"/>
          </a:xfrm>
          <a:prstGeom prst="rect">
            <a:avLst/>
          </a:prstGeom>
          <a:noFill/>
          <a:ln w="9525">
            <a:noFill/>
            <a:miter lim="800000"/>
            <a:headEnd/>
            <a:tailEnd/>
          </a:ln>
        </p:spPr>
      </p:pic>
      <p:sp>
        <p:nvSpPr>
          <p:cNvPr id="31746" name="TextBox 4"/>
          <p:cNvSpPr txBox="1">
            <a:spLocks noChangeArrowheads="1"/>
          </p:cNvSpPr>
          <p:nvPr/>
        </p:nvSpPr>
        <p:spPr bwMode="auto">
          <a:xfrm>
            <a:off x="4539212" y="2976563"/>
            <a:ext cx="4419600" cy="461665"/>
          </a:xfrm>
          <a:prstGeom prst="rect">
            <a:avLst/>
          </a:prstGeom>
          <a:noFill/>
          <a:ln w="9525">
            <a:noFill/>
            <a:miter lim="800000"/>
            <a:headEnd/>
            <a:tailEnd/>
          </a:ln>
        </p:spPr>
        <p:txBody>
          <a:bodyPr wrap="square">
            <a:spAutoFit/>
          </a:bodyPr>
          <a:lstStyle/>
          <a:p>
            <a:r>
              <a:rPr lang="en-US" sz="2400" b="1" dirty="0" err="1" smtClean="0">
                <a:solidFill>
                  <a:srgbClr val="FF0000"/>
                </a:solidFill>
              </a:rPr>
              <a:t>M</a:t>
            </a:r>
            <a:r>
              <a:rPr lang="en-US" sz="2400" b="1" dirty="0" err="1" smtClean="0">
                <a:solidFill>
                  <a:srgbClr val="000090"/>
                </a:solidFill>
              </a:rPr>
              <a:t>ulti</a:t>
            </a:r>
            <a:r>
              <a:rPr lang="en-US" sz="2400" b="1" dirty="0" err="1" smtClean="0">
                <a:solidFill>
                  <a:srgbClr val="FF0000"/>
                </a:solidFill>
              </a:rPr>
              <a:t>P</a:t>
            </a:r>
            <a:r>
              <a:rPr lang="en-US" sz="2400" b="1" dirty="0" err="1" smtClean="0">
                <a:solidFill>
                  <a:srgbClr val="000090"/>
                </a:solidFill>
              </a:rPr>
              <a:t>urpose</a:t>
            </a:r>
            <a:r>
              <a:rPr lang="en-US" sz="2400" b="1" dirty="0" smtClean="0">
                <a:solidFill>
                  <a:srgbClr val="000090"/>
                </a:solidFill>
              </a:rPr>
              <a:t> </a:t>
            </a:r>
            <a:r>
              <a:rPr lang="en-US" sz="2400" b="1" dirty="0">
                <a:solidFill>
                  <a:srgbClr val="FF0000"/>
                </a:solidFill>
              </a:rPr>
              <a:t>D</a:t>
            </a:r>
            <a:r>
              <a:rPr lang="en-US" sz="2400" b="1" dirty="0">
                <a:solidFill>
                  <a:srgbClr val="000090"/>
                </a:solidFill>
              </a:rPr>
              <a:t>etector (</a:t>
            </a:r>
            <a:r>
              <a:rPr lang="en-US" sz="2400" b="1" dirty="0">
                <a:solidFill>
                  <a:srgbClr val="FF0000"/>
                </a:solidFill>
              </a:rPr>
              <a:t>MPD</a:t>
            </a:r>
            <a:r>
              <a:rPr lang="en-US" sz="2400" b="1" dirty="0" smtClean="0">
                <a:solidFill>
                  <a:srgbClr val="000090"/>
                </a:solidFill>
              </a:rPr>
              <a:t>) </a:t>
            </a:r>
          </a:p>
        </p:txBody>
      </p:sp>
      <p:sp>
        <p:nvSpPr>
          <p:cNvPr id="31749" name="Slide Number Placeholder 3"/>
          <p:cNvSpPr>
            <a:spLocks noGrp="1"/>
          </p:cNvSpPr>
          <p:nvPr>
            <p:ph type="sldNum" sz="quarter" idx="15"/>
          </p:nvPr>
        </p:nvSpPr>
        <p:spPr>
          <a:xfrm>
            <a:off x="6553200" y="6344002"/>
            <a:ext cx="2133600" cy="476250"/>
          </a:xfrm>
          <a:noFill/>
        </p:spPr>
        <p:txBody>
          <a:bodyPr anchor="b"/>
          <a:lstStyle/>
          <a:p>
            <a:fld id="{BCA39B02-C9CD-4C1C-BCCF-0AE14244CC00}" type="slidenum">
              <a:rPr lang="ru-RU">
                <a:solidFill>
                  <a:srgbClr val="FFFFFF">
                    <a:tint val="75000"/>
                  </a:srgbClr>
                </a:solidFill>
              </a:rPr>
              <a:pPr/>
              <a:t>35</a:t>
            </a:fld>
            <a:endParaRPr lang="ru-RU">
              <a:solidFill>
                <a:srgbClr val="FFFFFF">
                  <a:tint val="75000"/>
                </a:srgbClr>
              </a:solidFill>
            </a:endParaRPr>
          </a:p>
        </p:txBody>
      </p:sp>
      <p:pic>
        <p:nvPicPr>
          <p:cNvPr id="7" name="Picture 12" descr="C:\Users\Yury\Documents\Suzdal\BMN.jpg"/>
          <p:cNvPicPr>
            <a:picLocks noChangeAspect="1" noChangeArrowheads="1"/>
          </p:cNvPicPr>
          <p:nvPr/>
        </p:nvPicPr>
        <p:blipFill>
          <a:blip r:embed="rId3"/>
          <a:srcRect/>
          <a:stretch>
            <a:fillRect/>
          </a:stretch>
        </p:blipFill>
        <p:spPr bwMode="auto">
          <a:xfrm>
            <a:off x="233761" y="582845"/>
            <a:ext cx="3341945" cy="2084156"/>
          </a:xfrm>
          <a:prstGeom prst="rect">
            <a:avLst/>
          </a:prstGeom>
          <a:noFill/>
          <a:ln w="9525">
            <a:noFill/>
            <a:miter lim="800000"/>
            <a:headEnd/>
            <a:tailEnd/>
          </a:ln>
        </p:spPr>
      </p:pic>
      <p:sp>
        <p:nvSpPr>
          <p:cNvPr id="8" name="Rectangle 2"/>
          <p:cNvSpPr>
            <a:spLocks noChangeArrowheads="1"/>
          </p:cNvSpPr>
          <p:nvPr/>
        </p:nvSpPr>
        <p:spPr bwMode="auto">
          <a:xfrm>
            <a:off x="3599412" y="596900"/>
            <a:ext cx="5384800" cy="533400"/>
          </a:xfrm>
          <a:prstGeom prst="rect">
            <a:avLst/>
          </a:prstGeom>
          <a:noFill/>
          <a:ln w="9525">
            <a:noFill/>
            <a:miter lim="800000"/>
            <a:headEnd/>
            <a:tailEnd/>
          </a:ln>
        </p:spPr>
        <p:txBody>
          <a:bodyPr anchor="ctr"/>
          <a:lstStyle/>
          <a:p>
            <a:r>
              <a:rPr lang="en-US" sz="2400" b="1" dirty="0" smtClean="0">
                <a:solidFill>
                  <a:srgbClr val="FF0000"/>
                </a:solidFill>
              </a:rPr>
              <a:t>B</a:t>
            </a:r>
            <a:r>
              <a:rPr lang="en-US" sz="2400" dirty="0" smtClean="0">
                <a:solidFill>
                  <a:srgbClr val="000090"/>
                </a:solidFill>
              </a:rPr>
              <a:t>aryonic </a:t>
            </a:r>
            <a:r>
              <a:rPr lang="en-US" sz="2400" b="1" dirty="0">
                <a:solidFill>
                  <a:srgbClr val="FF0000"/>
                </a:solidFill>
              </a:rPr>
              <a:t>M</a:t>
            </a:r>
            <a:r>
              <a:rPr lang="en-US" sz="2400" dirty="0">
                <a:solidFill>
                  <a:srgbClr val="000090"/>
                </a:solidFill>
              </a:rPr>
              <a:t>atter </a:t>
            </a:r>
            <a:r>
              <a:rPr lang="en-US" sz="2400" dirty="0" smtClean="0">
                <a:solidFill>
                  <a:srgbClr val="000090"/>
                </a:solidFill>
              </a:rPr>
              <a:t>at </a:t>
            </a:r>
            <a:r>
              <a:rPr lang="en-US" sz="2400" b="1" dirty="0" err="1" smtClean="0">
                <a:solidFill>
                  <a:srgbClr val="FF0000"/>
                </a:solidFill>
              </a:rPr>
              <a:t>N</a:t>
            </a:r>
            <a:r>
              <a:rPr lang="en-US" sz="2400" dirty="0" err="1" smtClean="0">
                <a:solidFill>
                  <a:srgbClr val="000090"/>
                </a:solidFill>
              </a:rPr>
              <a:t>uclotron</a:t>
            </a:r>
            <a:r>
              <a:rPr lang="en-US" sz="2400" dirty="0" smtClean="0">
                <a:solidFill>
                  <a:srgbClr val="000090"/>
                </a:solidFill>
              </a:rPr>
              <a:t> (</a:t>
            </a:r>
            <a:r>
              <a:rPr lang="en-US" sz="2400" b="1" dirty="0" smtClean="0">
                <a:solidFill>
                  <a:srgbClr val="FF0000"/>
                </a:solidFill>
              </a:rPr>
              <a:t>BM</a:t>
            </a:r>
            <a:r>
              <a:rPr lang="en-US" sz="2400" b="1" dirty="0">
                <a:solidFill>
                  <a:srgbClr val="FF0000"/>
                </a:solidFill>
              </a:rPr>
              <a:t>@</a:t>
            </a:r>
            <a:r>
              <a:rPr lang="en-US" sz="2400" b="1" dirty="0" smtClean="0">
                <a:solidFill>
                  <a:srgbClr val="FF0000"/>
                </a:solidFill>
              </a:rPr>
              <a:t>N</a:t>
            </a:r>
            <a:r>
              <a:rPr lang="en-US" sz="2400" dirty="0" smtClean="0">
                <a:solidFill>
                  <a:srgbClr val="000090"/>
                </a:solidFill>
              </a:rPr>
              <a:t>)</a:t>
            </a:r>
            <a:endParaRPr lang="en-GB" sz="2400" i="1" dirty="0">
              <a:solidFill>
                <a:srgbClr val="000090"/>
              </a:solidFill>
            </a:endParaRPr>
          </a:p>
        </p:txBody>
      </p:sp>
      <p:sp>
        <p:nvSpPr>
          <p:cNvPr id="9" name="TextBox 8"/>
          <p:cNvSpPr txBox="1"/>
          <p:nvPr/>
        </p:nvSpPr>
        <p:spPr>
          <a:xfrm>
            <a:off x="4127500" y="1219200"/>
            <a:ext cx="4381500" cy="830997"/>
          </a:xfrm>
          <a:prstGeom prst="rect">
            <a:avLst/>
          </a:prstGeom>
          <a:noFill/>
        </p:spPr>
        <p:txBody>
          <a:bodyPr wrap="square" rtlCol="0">
            <a:spAutoFit/>
          </a:bodyPr>
          <a:lstStyle/>
          <a:p>
            <a:r>
              <a:rPr lang="en-US" sz="2400" i="1" dirty="0">
                <a:solidFill>
                  <a:srgbClr val="000090"/>
                </a:solidFill>
              </a:rPr>
              <a:t>t</a:t>
            </a:r>
            <a:r>
              <a:rPr lang="en-US" sz="2400" i="1" dirty="0" smtClean="0">
                <a:solidFill>
                  <a:srgbClr val="000090"/>
                </a:solidFill>
              </a:rPr>
              <a:t>he fixed target experiment </a:t>
            </a:r>
          </a:p>
          <a:p>
            <a:r>
              <a:rPr lang="en-US" sz="2400" i="1" dirty="0" smtClean="0">
                <a:solidFill>
                  <a:srgbClr val="000090"/>
                </a:solidFill>
              </a:rPr>
              <a:t>at the </a:t>
            </a:r>
            <a:r>
              <a:rPr lang="en-US" sz="2400" i="1" dirty="0" err="1" smtClean="0">
                <a:solidFill>
                  <a:srgbClr val="000090"/>
                </a:solidFill>
              </a:rPr>
              <a:t>Nuclotron</a:t>
            </a:r>
            <a:endParaRPr lang="en-US" sz="2400" i="1" dirty="0">
              <a:solidFill>
                <a:srgbClr val="000090"/>
              </a:solidFill>
            </a:endParaRPr>
          </a:p>
        </p:txBody>
      </p:sp>
      <p:sp>
        <p:nvSpPr>
          <p:cNvPr id="10" name="TextBox 4"/>
          <p:cNvSpPr txBox="1">
            <a:spLocks noChangeArrowheads="1"/>
          </p:cNvSpPr>
          <p:nvPr/>
        </p:nvSpPr>
        <p:spPr bwMode="auto">
          <a:xfrm>
            <a:off x="6286500" y="3535363"/>
            <a:ext cx="2400300" cy="461665"/>
          </a:xfrm>
          <a:prstGeom prst="rect">
            <a:avLst/>
          </a:prstGeom>
          <a:noFill/>
          <a:ln w="9525">
            <a:noFill/>
            <a:miter lim="800000"/>
            <a:headEnd/>
            <a:tailEnd/>
          </a:ln>
        </p:spPr>
        <p:txBody>
          <a:bodyPr wrap="square">
            <a:spAutoFit/>
          </a:bodyPr>
          <a:lstStyle/>
          <a:p>
            <a:pPr algn="r"/>
            <a:r>
              <a:rPr lang="en-US" sz="2400" i="1" dirty="0" smtClean="0">
                <a:solidFill>
                  <a:srgbClr val="000090"/>
                </a:solidFill>
              </a:rPr>
              <a:t>at </a:t>
            </a:r>
            <a:r>
              <a:rPr lang="en-US" sz="2400" i="1" dirty="0">
                <a:solidFill>
                  <a:srgbClr val="000090"/>
                </a:solidFill>
              </a:rPr>
              <a:t>the Collider</a:t>
            </a:r>
          </a:p>
        </p:txBody>
      </p:sp>
      <p:sp>
        <p:nvSpPr>
          <p:cNvPr id="11" name="Text Box 1051"/>
          <p:cNvSpPr txBox="1">
            <a:spLocks noChangeArrowheads="1"/>
          </p:cNvSpPr>
          <p:nvPr/>
        </p:nvSpPr>
        <p:spPr bwMode="auto">
          <a:xfrm>
            <a:off x="789492" y="5562600"/>
            <a:ext cx="8194720" cy="461665"/>
          </a:xfrm>
          <a:prstGeom prst="rect">
            <a:avLst/>
          </a:prstGeom>
          <a:solidFill>
            <a:srgbClr val="DAEDEF"/>
          </a:solidFill>
          <a:ln w="9525">
            <a:noFill/>
            <a:miter lim="800000"/>
            <a:headEnd/>
            <a:tailEnd/>
          </a:ln>
        </p:spPr>
        <p:txBody>
          <a:bodyPr wrap="square">
            <a:spAutoFit/>
          </a:bodyPr>
          <a:lstStyle>
            <a:lvl1pPr eaLnBrk="0" hangingPunct="0">
              <a:defRPr sz="2400">
                <a:solidFill>
                  <a:schemeClr val="tx1"/>
                </a:solidFill>
                <a:latin typeface="Bookman Old Style" charset="0"/>
                <a:ea typeface="ＭＳ Ｐゴシック" charset="0"/>
                <a:cs typeface="ＭＳ Ｐゴシック" charset="0"/>
              </a:defRPr>
            </a:lvl1pPr>
            <a:lvl2pPr marL="37931725" indent="-37474525" eaLnBrk="0" hangingPunct="0">
              <a:defRPr sz="2400">
                <a:solidFill>
                  <a:schemeClr val="tx1"/>
                </a:solidFill>
                <a:latin typeface="Bookman Old Style" charset="0"/>
                <a:ea typeface="ＭＳ Ｐゴシック" charset="0"/>
              </a:defRPr>
            </a:lvl2pPr>
            <a:lvl3pPr eaLnBrk="0" hangingPunct="0">
              <a:defRPr sz="2400">
                <a:solidFill>
                  <a:schemeClr val="tx1"/>
                </a:solidFill>
                <a:latin typeface="Bookman Old Style" charset="0"/>
                <a:ea typeface="ＭＳ Ｐゴシック" charset="0"/>
              </a:defRPr>
            </a:lvl3pPr>
            <a:lvl4pPr eaLnBrk="0" hangingPunct="0">
              <a:defRPr sz="2400">
                <a:solidFill>
                  <a:schemeClr val="tx1"/>
                </a:solidFill>
                <a:latin typeface="Bookman Old Style" charset="0"/>
                <a:ea typeface="ＭＳ Ｐゴシック" charset="0"/>
              </a:defRPr>
            </a:lvl4pPr>
            <a:lvl5pPr eaLnBrk="0" hangingPunct="0">
              <a:defRPr sz="2400">
                <a:solidFill>
                  <a:schemeClr val="tx1"/>
                </a:solidFill>
                <a:latin typeface="Bookman Old Style" charset="0"/>
                <a:ea typeface="ＭＳ Ｐゴシック" charset="0"/>
              </a:defRPr>
            </a:lvl5pPr>
            <a:lvl6pPr marL="457200" eaLnBrk="0" fontAlgn="base" hangingPunct="0">
              <a:spcBef>
                <a:spcPct val="0"/>
              </a:spcBef>
              <a:spcAft>
                <a:spcPct val="0"/>
              </a:spcAft>
              <a:defRPr sz="2400">
                <a:solidFill>
                  <a:schemeClr val="tx1"/>
                </a:solidFill>
                <a:latin typeface="Bookman Old Style" charset="0"/>
                <a:ea typeface="ＭＳ Ｐゴシック" charset="0"/>
              </a:defRPr>
            </a:lvl6pPr>
            <a:lvl7pPr marL="914400" eaLnBrk="0" fontAlgn="base" hangingPunct="0">
              <a:spcBef>
                <a:spcPct val="0"/>
              </a:spcBef>
              <a:spcAft>
                <a:spcPct val="0"/>
              </a:spcAft>
              <a:defRPr sz="2400">
                <a:solidFill>
                  <a:schemeClr val="tx1"/>
                </a:solidFill>
                <a:latin typeface="Bookman Old Style" charset="0"/>
                <a:ea typeface="ＭＳ Ｐゴシック" charset="0"/>
              </a:defRPr>
            </a:lvl7pPr>
            <a:lvl8pPr marL="1371600" eaLnBrk="0" fontAlgn="base" hangingPunct="0">
              <a:spcBef>
                <a:spcPct val="0"/>
              </a:spcBef>
              <a:spcAft>
                <a:spcPct val="0"/>
              </a:spcAft>
              <a:defRPr sz="2400">
                <a:solidFill>
                  <a:schemeClr val="tx1"/>
                </a:solidFill>
                <a:latin typeface="Bookman Old Style" charset="0"/>
                <a:ea typeface="ＭＳ Ｐゴシック" charset="0"/>
              </a:defRPr>
            </a:lvl8pPr>
            <a:lvl9pPr marL="1828800" eaLnBrk="0" fontAlgn="base" hangingPunct="0">
              <a:spcBef>
                <a:spcPct val="0"/>
              </a:spcBef>
              <a:spcAft>
                <a:spcPct val="0"/>
              </a:spcAft>
              <a:defRPr sz="2400">
                <a:solidFill>
                  <a:schemeClr val="tx1"/>
                </a:solidFill>
                <a:latin typeface="Bookman Old Style" charset="0"/>
                <a:ea typeface="ＭＳ Ｐゴシック" charset="0"/>
              </a:defRPr>
            </a:lvl9pPr>
          </a:lstStyle>
          <a:p>
            <a:pPr algn="ctr" eaLnBrk="1" hangingPunct="1">
              <a:spcBef>
                <a:spcPct val="50000"/>
              </a:spcBef>
              <a:buClr>
                <a:srgbClr val="000000"/>
              </a:buClr>
              <a:buSzPct val="100000"/>
              <a:buFont typeface="Arial" charset="0"/>
              <a:buNone/>
            </a:pPr>
            <a:r>
              <a:rPr lang="en-US" b="1" dirty="0">
                <a:solidFill>
                  <a:srgbClr val="FF0000"/>
                </a:solidFill>
                <a:effectLst>
                  <a:outerShdw blurRad="38100" dist="38100" dir="2700000" algn="tl">
                    <a:srgbClr val="DDDDDD"/>
                  </a:outerShdw>
                </a:effectLst>
                <a:latin typeface="Arial"/>
                <a:cs typeface="Arial"/>
              </a:rPr>
              <a:t>SPD </a:t>
            </a:r>
            <a:r>
              <a:rPr lang="en-US" b="1" dirty="0">
                <a:solidFill>
                  <a:srgbClr val="000090"/>
                </a:solidFill>
                <a:effectLst>
                  <a:outerShdw blurRad="38100" dist="38100" dir="2700000" algn="tl">
                    <a:srgbClr val="DDDDDD"/>
                  </a:outerShdw>
                </a:effectLst>
                <a:latin typeface="Arial"/>
                <a:cs typeface="Arial"/>
              </a:rPr>
              <a:t>(</a:t>
            </a:r>
            <a:r>
              <a:rPr lang="en-US" b="1" dirty="0">
                <a:solidFill>
                  <a:srgbClr val="FF0000"/>
                </a:solidFill>
                <a:effectLst>
                  <a:outerShdw blurRad="38100" dist="38100" dir="2700000" algn="tl">
                    <a:srgbClr val="DDDDDD"/>
                  </a:outerShdw>
                </a:effectLst>
                <a:latin typeface="Arial"/>
                <a:cs typeface="Arial"/>
              </a:rPr>
              <a:t>S</a:t>
            </a:r>
            <a:r>
              <a:rPr lang="en-US" b="1" dirty="0">
                <a:solidFill>
                  <a:srgbClr val="000090"/>
                </a:solidFill>
                <a:effectLst>
                  <a:outerShdw blurRad="38100" dist="38100" dir="2700000" algn="tl">
                    <a:srgbClr val="DDDDDD"/>
                  </a:outerShdw>
                </a:effectLst>
                <a:latin typeface="Arial"/>
                <a:cs typeface="Arial"/>
              </a:rPr>
              <a:t>pin</a:t>
            </a:r>
            <a:r>
              <a:rPr lang="en-US" b="1" dirty="0">
                <a:solidFill>
                  <a:srgbClr val="FF0000"/>
                </a:solidFill>
                <a:effectLst>
                  <a:outerShdw blurRad="38100" dist="38100" dir="2700000" algn="tl">
                    <a:srgbClr val="DDDDDD"/>
                  </a:outerShdw>
                </a:effectLst>
                <a:latin typeface="Arial"/>
                <a:cs typeface="Arial"/>
              </a:rPr>
              <a:t> P</a:t>
            </a:r>
            <a:r>
              <a:rPr lang="en-US" b="1" dirty="0">
                <a:solidFill>
                  <a:srgbClr val="000090"/>
                </a:solidFill>
                <a:effectLst>
                  <a:outerShdw blurRad="38100" dist="38100" dir="2700000" algn="tl">
                    <a:srgbClr val="DDDDDD"/>
                  </a:outerShdw>
                </a:effectLst>
                <a:latin typeface="Arial"/>
                <a:cs typeface="Arial"/>
              </a:rPr>
              <a:t>hysics</a:t>
            </a:r>
            <a:r>
              <a:rPr lang="en-US" b="1" dirty="0">
                <a:solidFill>
                  <a:srgbClr val="FF0000"/>
                </a:solidFill>
                <a:effectLst>
                  <a:outerShdw blurRad="38100" dist="38100" dir="2700000" algn="tl">
                    <a:srgbClr val="DDDDDD"/>
                  </a:outerShdw>
                </a:effectLst>
                <a:latin typeface="Arial"/>
                <a:cs typeface="Arial"/>
              </a:rPr>
              <a:t> D</a:t>
            </a:r>
            <a:r>
              <a:rPr lang="en-US" b="1" dirty="0">
                <a:solidFill>
                  <a:srgbClr val="000090"/>
                </a:solidFill>
                <a:effectLst>
                  <a:outerShdw blurRad="38100" dist="38100" dir="2700000" algn="tl">
                    <a:srgbClr val="DDDDDD"/>
                  </a:outerShdw>
                </a:effectLst>
                <a:latin typeface="Arial"/>
                <a:cs typeface="Arial"/>
              </a:rPr>
              <a:t>etector</a:t>
            </a:r>
            <a:r>
              <a:rPr lang="en-US" b="1" dirty="0" smtClean="0">
                <a:solidFill>
                  <a:srgbClr val="000090"/>
                </a:solidFill>
                <a:effectLst>
                  <a:outerShdw blurRad="38100" dist="38100" dir="2700000" algn="tl">
                    <a:srgbClr val="DDDDDD"/>
                  </a:outerShdw>
                </a:effectLst>
                <a:latin typeface="Arial"/>
                <a:cs typeface="Arial"/>
              </a:rPr>
              <a:t>)  </a:t>
            </a:r>
            <a:r>
              <a:rPr lang="en-US" dirty="0" smtClean="0">
                <a:solidFill>
                  <a:srgbClr val="000090"/>
                </a:solidFill>
                <a:latin typeface="Arial"/>
                <a:cs typeface="Arial"/>
              </a:rPr>
              <a:t>start of Stage I -   2023</a:t>
            </a:r>
            <a:endParaRPr lang="en-US" dirty="0">
              <a:solidFill>
                <a:srgbClr val="000090"/>
              </a:solidFill>
              <a:latin typeface="Arial"/>
              <a:cs typeface="Arial"/>
            </a:endParaRPr>
          </a:p>
        </p:txBody>
      </p:sp>
      <p:sp>
        <p:nvSpPr>
          <p:cNvPr id="13" name="TextBox 2"/>
          <p:cNvSpPr txBox="1">
            <a:spLocks noChangeArrowheads="1"/>
          </p:cNvSpPr>
          <p:nvPr/>
        </p:nvSpPr>
        <p:spPr bwMode="auto">
          <a:xfrm>
            <a:off x="5049671" y="6084863"/>
            <a:ext cx="3957851" cy="461665"/>
          </a:xfrm>
          <a:prstGeom prst="rect">
            <a:avLst/>
          </a:prstGeom>
          <a:solidFill>
            <a:schemeClr val="tx1">
              <a:lumMod val="95000"/>
            </a:schemeClr>
          </a:solidFill>
          <a:ln>
            <a:noFill/>
          </a:ln>
          <a:extLst/>
        </p:spPr>
        <p:txBody>
          <a:bodyPr wrap="square">
            <a:spAutoFit/>
          </a:bodyPr>
          <a:lstStyle>
            <a:lvl1pPr eaLnBrk="0" hangingPunct="0">
              <a:defRPr sz="2400">
                <a:solidFill>
                  <a:schemeClr val="tx1"/>
                </a:solidFill>
                <a:latin typeface="Bookman Old Style" charset="0"/>
                <a:ea typeface="ＭＳ Ｐゴシック" charset="0"/>
                <a:cs typeface="ＭＳ Ｐゴシック" charset="0"/>
              </a:defRPr>
            </a:lvl1pPr>
            <a:lvl2pPr marL="37931725" indent="-37474525" eaLnBrk="0" hangingPunct="0">
              <a:defRPr sz="2400">
                <a:solidFill>
                  <a:schemeClr val="tx1"/>
                </a:solidFill>
                <a:latin typeface="Bookman Old Style" charset="0"/>
                <a:ea typeface="ＭＳ Ｐゴシック" charset="0"/>
              </a:defRPr>
            </a:lvl2pPr>
            <a:lvl3pPr eaLnBrk="0" hangingPunct="0">
              <a:defRPr sz="2400">
                <a:solidFill>
                  <a:schemeClr val="tx1"/>
                </a:solidFill>
                <a:latin typeface="Bookman Old Style" charset="0"/>
                <a:ea typeface="ＭＳ Ｐゴシック" charset="0"/>
              </a:defRPr>
            </a:lvl3pPr>
            <a:lvl4pPr eaLnBrk="0" hangingPunct="0">
              <a:defRPr sz="2400">
                <a:solidFill>
                  <a:schemeClr val="tx1"/>
                </a:solidFill>
                <a:latin typeface="Bookman Old Style" charset="0"/>
                <a:ea typeface="ＭＳ Ｐゴシック" charset="0"/>
              </a:defRPr>
            </a:lvl4pPr>
            <a:lvl5pPr eaLnBrk="0" hangingPunct="0">
              <a:defRPr sz="2400">
                <a:solidFill>
                  <a:schemeClr val="tx1"/>
                </a:solidFill>
                <a:latin typeface="Bookman Old Style" charset="0"/>
                <a:ea typeface="ＭＳ Ｐゴシック" charset="0"/>
              </a:defRPr>
            </a:lvl5pPr>
            <a:lvl6pPr marL="457200" eaLnBrk="0" fontAlgn="base" hangingPunct="0">
              <a:spcBef>
                <a:spcPct val="0"/>
              </a:spcBef>
              <a:spcAft>
                <a:spcPct val="0"/>
              </a:spcAft>
              <a:defRPr sz="2400">
                <a:solidFill>
                  <a:schemeClr val="tx1"/>
                </a:solidFill>
                <a:latin typeface="Bookman Old Style" charset="0"/>
                <a:ea typeface="ＭＳ Ｐゴシック" charset="0"/>
              </a:defRPr>
            </a:lvl6pPr>
            <a:lvl7pPr marL="914400" eaLnBrk="0" fontAlgn="base" hangingPunct="0">
              <a:spcBef>
                <a:spcPct val="0"/>
              </a:spcBef>
              <a:spcAft>
                <a:spcPct val="0"/>
              </a:spcAft>
              <a:defRPr sz="2400">
                <a:solidFill>
                  <a:schemeClr val="tx1"/>
                </a:solidFill>
                <a:latin typeface="Bookman Old Style" charset="0"/>
                <a:ea typeface="ＭＳ Ｐゴシック" charset="0"/>
              </a:defRPr>
            </a:lvl7pPr>
            <a:lvl8pPr marL="1371600" eaLnBrk="0" fontAlgn="base" hangingPunct="0">
              <a:spcBef>
                <a:spcPct val="0"/>
              </a:spcBef>
              <a:spcAft>
                <a:spcPct val="0"/>
              </a:spcAft>
              <a:defRPr sz="2400">
                <a:solidFill>
                  <a:schemeClr val="tx1"/>
                </a:solidFill>
                <a:latin typeface="Bookman Old Style" charset="0"/>
                <a:ea typeface="ＭＳ Ｐゴシック" charset="0"/>
              </a:defRPr>
            </a:lvl8pPr>
            <a:lvl9pPr marL="1828800" eaLnBrk="0" fontAlgn="base" hangingPunct="0">
              <a:spcBef>
                <a:spcPct val="0"/>
              </a:spcBef>
              <a:spcAft>
                <a:spcPct val="0"/>
              </a:spcAft>
              <a:defRPr sz="2400">
                <a:solidFill>
                  <a:schemeClr val="tx1"/>
                </a:solidFill>
                <a:latin typeface="Bookman Old Style" charset="0"/>
                <a:ea typeface="ＭＳ Ｐゴシック" charset="0"/>
              </a:defRPr>
            </a:lvl9pPr>
          </a:lstStyle>
          <a:p>
            <a:pPr algn="r" eaLnBrk="1" hangingPunct="1"/>
            <a:r>
              <a:rPr lang="en-US" i="1" dirty="0">
                <a:solidFill>
                  <a:srgbClr val="FF0000"/>
                </a:solidFill>
                <a:latin typeface="Arial"/>
                <a:cs typeface="Arial"/>
              </a:rPr>
              <a:t>p</a:t>
            </a:r>
            <a:r>
              <a:rPr lang="en-US" i="1" dirty="0" smtClean="0">
                <a:solidFill>
                  <a:srgbClr val="FF0000"/>
                </a:solidFill>
                <a:latin typeface="Arial"/>
                <a:cs typeface="Arial"/>
              </a:rPr>
              <a:t>roject </a:t>
            </a:r>
            <a:r>
              <a:rPr lang="en-US" i="1" dirty="0">
                <a:solidFill>
                  <a:srgbClr val="FF0000"/>
                </a:solidFill>
                <a:latin typeface="Arial"/>
                <a:cs typeface="Arial"/>
              </a:rPr>
              <a:t>is under preparation</a:t>
            </a:r>
            <a:endParaRPr lang="ru-RU" i="1" dirty="0">
              <a:solidFill>
                <a:srgbClr val="FF0000"/>
              </a:solidFill>
              <a:latin typeface="Arial"/>
              <a:cs typeface="Arial"/>
            </a:endParaRPr>
          </a:p>
        </p:txBody>
      </p:sp>
      <p:sp>
        <p:nvSpPr>
          <p:cNvPr id="2" name="TextBox 1"/>
          <p:cNvSpPr txBox="1"/>
          <p:nvPr/>
        </p:nvSpPr>
        <p:spPr>
          <a:xfrm>
            <a:off x="2722833" y="-1930"/>
            <a:ext cx="3775970" cy="584775"/>
          </a:xfrm>
          <a:prstGeom prst="rect">
            <a:avLst/>
          </a:prstGeom>
          <a:noFill/>
        </p:spPr>
        <p:txBody>
          <a:bodyPr wrap="none" rtlCol="0">
            <a:spAutoFit/>
          </a:bodyPr>
          <a:lstStyle/>
          <a:p>
            <a:r>
              <a:rPr lang="en-US" sz="3200" b="1" dirty="0" smtClean="0">
                <a:solidFill>
                  <a:srgbClr val="000090"/>
                </a:solidFill>
                <a:latin typeface="Arial Black" panose="020B0A04020102020204" pitchFamily="34" charset="0"/>
              </a:rPr>
              <a:t>NICA  detectors</a:t>
            </a:r>
            <a:endParaRPr lang="en-US" sz="3200" b="1" dirty="0">
              <a:solidFill>
                <a:srgbClr val="000090"/>
              </a:solidFill>
              <a:latin typeface="Arial Black" panose="020B0A04020102020204" pitchFamily="34" charset="0"/>
            </a:endParaRPr>
          </a:p>
        </p:txBody>
      </p:sp>
      <p:sp>
        <p:nvSpPr>
          <p:cNvPr id="4" name="TextBox 3"/>
          <p:cNvSpPr txBox="1"/>
          <p:nvPr/>
        </p:nvSpPr>
        <p:spPr>
          <a:xfrm>
            <a:off x="5268037" y="2197100"/>
            <a:ext cx="3739486" cy="461665"/>
          </a:xfrm>
          <a:prstGeom prst="rect">
            <a:avLst/>
          </a:prstGeom>
          <a:solidFill>
            <a:srgbClr val="DCEFE5"/>
          </a:solidFill>
        </p:spPr>
        <p:txBody>
          <a:bodyPr wrap="square" rtlCol="0">
            <a:spAutoFit/>
          </a:bodyPr>
          <a:lstStyle/>
          <a:p>
            <a:r>
              <a:rPr lang="en-US" sz="2400" b="1" dirty="0">
                <a:solidFill>
                  <a:srgbClr val="000090"/>
                </a:solidFill>
              </a:rPr>
              <a:t>s</a:t>
            </a:r>
            <a:r>
              <a:rPr lang="en-US" sz="2400" b="1" dirty="0" smtClean="0">
                <a:solidFill>
                  <a:srgbClr val="000090"/>
                </a:solidFill>
              </a:rPr>
              <a:t>tart of Stage I   -   2017</a:t>
            </a:r>
            <a:endParaRPr lang="en-US" sz="2400" b="1" dirty="0">
              <a:solidFill>
                <a:srgbClr val="000090"/>
              </a:solidFill>
            </a:endParaRPr>
          </a:p>
        </p:txBody>
      </p:sp>
      <p:sp>
        <p:nvSpPr>
          <p:cNvPr id="16" name="TextBox 15"/>
          <p:cNvSpPr txBox="1"/>
          <p:nvPr/>
        </p:nvSpPr>
        <p:spPr>
          <a:xfrm>
            <a:off x="5268037" y="4155548"/>
            <a:ext cx="3739486" cy="461665"/>
          </a:xfrm>
          <a:prstGeom prst="rect">
            <a:avLst/>
          </a:prstGeom>
          <a:solidFill>
            <a:srgbClr val="DCEFE5"/>
          </a:solidFill>
        </p:spPr>
        <p:txBody>
          <a:bodyPr wrap="square" rtlCol="0">
            <a:spAutoFit/>
          </a:bodyPr>
          <a:lstStyle/>
          <a:p>
            <a:r>
              <a:rPr lang="en-US" sz="2400" b="1" dirty="0">
                <a:solidFill>
                  <a:srgbClr val="000090"/>
                </a:solidFill>
              </a:rPr>
              <a:t>s</a:t>
            </a:r>
            <a:r>
              <a:rPr lang="en-US" sz="2400" b="1" dirty="0" smtClean="0">
                <a:solidFill>
                  <a:srgbClr val="000090"/>
                </a:solidFill>
              </a:rPr>
              <a:t>tart of Stage I  -   2019</a:t>
            </a:r>
            <a:endParaRPr lang="en-US" sz="2400" b="1" dirty="0">
              <a:solidFill>
                <a:srgbClr val="000090"/>
              </a:solidFill>
            </a:endParaRPr>
          </a:p>
        </p:txBody>
      </p:sp>
    </p:spTree>
    <p:extLst>
      <p:ext uri="{BB962C8B-B14F-4D97-AF65-F5344CB8AC3E}">
        <p14:creationId xmlns:p14="http://schemas.microsoft.com/office/powerpoint/2010/main" val="271037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1"/>
          </p:nvPr>
        </p:nvSpPr>
        <p:spPr>
          <a:xfrm>
            <a:off x="6553200" y="6256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A699A546-24DD-49DB-85F5-CB32CE43C517}" type="slidenum">
              <a:rPr lang="ru-RU" altLang="ru-RU" sz="1400" smtClean="0">
                <a:solidFill>
                  <a:srgbClr val="000000"/>
                </a:solidFill>
              </a:rPr>
              <a:pPr eaLnBrk="1" hangingPunct="1">
                <a:spcBef>
                  <a:spcPct val="0"/>
                </a:spcBef>
                <a:buFontTx/>
                <a:buNone/>
              </a:pPr>
              <a:t>36</a:t>
            </a:fld>
            <a:endParaRPr lang="ru-RU" altLang="ru-RU" sz="1400" smtClean="0">
              <a:solidFill>
                <a:srgbClr val="000000"/>
              </a:solidFill>
            </a:endParaRPr>
          </a:p>
        </p:txBody>
      </p:sp>
      <p:sp>
        <p:nvSpPr>
          <p:cNvPr id="31748" name="TextBox 9"/>
          <p:cNvSpPr txBox="1">
            <a:spLocks noChangeArrowheads="1"/>
          </p:cNvSpPr>
          <p:nvPr/>
        </p:nvSpPr>
        <p:spPr bwMode="auto">
          <a:xfrm>
            <a:off x="228598" y="1394749"/>
            <a:ext cx="87360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600" b="1" i="1" dirty="0" smtClean="0">
                <a:solidFill>
                  <a:srgbClr val="C00000"/>
                </a:solidFill>
              </a:rPr>
              <a:t>BM@N (2017)</a:t>
            </a:r>
            <a:r>
              <a:rPr lang="en-US" altLang="ru-RU" sz="2600" b="1" i="1" dirty="0" smtClean="0">
                <a:solidFill>
                  <a:srgbClr val="333399"/>
                </a:solidFill>
              </a:rPr>
              <a:t>:   </a:t>
            </a:r>
            <a:r>
              <a:rPr lang="en-US" altLang="ru-RU" sz="2600" b="1" i="1" dirty="0" smtClean="0">
                <a:solidFill>
                  <a:srgbClr val="002060"/>
                </a:solidFill>
              </a:rPr>
              <a:t>Study of dense baryonic matter  </a:t>
            </a:r>
          </a:p>
          <a:p>
            <a:pPr algn="ctr" eaLnBrk="1" hangingPunct="1">
              <a:spcBef>
                <a:spcPct val="0"/>
              </a:spcBef>
              <a:buFontTx/>
              <a:buNone/>
            </a:pPr>
            <a:r>
              <a:rPr lang="en-US" altLang="ru-RU" sz="2600" b="1" i="1" dirty="0" smtClean="0">
                <a:solidFill>
                  <a:srgbClr val="002060"/>
                </a:solidFill>
              </a:rPr>
              <a:t>                            at </a:t>
            </a:r>
            <a:r>
              <a:rPr lang="en-US" altLang="ru-RU" sz="2600" b="1" i="1" dirty="0" smtClean="0">
                <a:solidFill>
                  <a:srgbClr val="C00000"/>
                </a:solidFill>
              </a:rPr>
              <a:t>&lt; 6 GeV/u (fixed target mode)</a:t>
            </a:r>
          </a:p>
          <a:p>
            <a:pPr algn="ctr" eaLnBrk="1" hangingPunct="1">
              <a:spcBef>
                <a:spcPct val="0"/>
              </a:spcBef>
              <a:buFontTx/>
              <a:buNone/>
            </a:pPr>
            <a:endParaRPr lang="en-US" altLang="ru-RU" sz="2200" b="1" i="1" dirty="0" smtClean="0">
              <a:solidFill>
                <a:srgbClr val="333399"/>
              </a:solidFill>
            </a:endParaRPr>
          </a:p>
          <a:p>
            <a:pPr algn="just" eaLnBrk="1" hangingPunct="1">
              <a:spcBef>
                <a:spcPct val="0"/>
              </a:spcBef>
              <a:buFontTx/>
              <a:buNone/>
            </a:pPr>
            <a:r>
              <a:rPr lang="en-US" altLang="ru-RU" sz="2400" b="1" i="1" dirty="0" smtClean="0">
                <a:solidFill>
                  <a:srgbClr val="002060"/>
                </a:solidFill>
              </a:rPr>
              <a:t>Physics is complementary to the MPD (2019) program </a:t>
            </a:r>
          </a:p>
          <a:p>
            <a:pPr algn="r" eaLnBrk="1" hangingPunct="1">
              <a:spcBef>
                <a:spcPct val="0"/>
              </a:spcBef>
              <a:buFontTx/>
              <a:buNone/>
            </a:pPr>
            <a:r>
              <a:rPr lang="en-US" altLang="ru-RU" sz="2400" b="1" i="1" dirty="0" smtClean="0">
                <a:solidFill>
                  <a:srgbClr val="002060"/>
                </a:solidFill>
              </a:rPr>
              <a:t>&amp; will be up-to-date even after MPD start-up </a:t>
            </a:r>
          </a:p>
          <a:p>
            <a:pPr algn="ctr" eaLnBrk="1" hangingPunct="1">
              <a:spcBef>
                <a:spcPct val="0"/>
              </a:spcBef>
              <a:buFontTx/>
              <a:buNone/>
            </a:pPr>
            <a:r>
              <a:rPr lang="en-US" altLang="ru-RU" sz="2200" b="1" i="1" dirty="0" smtClean="0">
                <a:solidFill>
                  <a:srgbClr val="002060"/>
                </a:solidFill>
              </a:rPr>
              <a:t>   </a:t>
            </a:r>
            <a:endParaRPr lang="en-US" altLang="ru-RU" sz="2200" b="1" dirty="0" smtClean="0">
              <a:solidFill>
                <a:srgbClr val="002060"/>
              </a:solidFill>
            </a:endParaRPr>
          </a:p>
        </p:txBody>
      </p:sp>
      <p:sp>
        <p:nvSpPr>
          <p:cNvPr id="2" name="TextBox 1"/>
          <p:cNvSpPr txBox="1"/>
          <p:nvPr/>
        </p:nvSpPr>
        <p:spPr>
          <a:xfrm>
            <a:off x="421202" y="3722623"/>
            <a:ext cx="8077852" cy="2198038"/>
          </a:xfrm>
          <a:prstGeom prst="rect">
            <a:avLst/>
          </a:prstGeom>
          <a:noFill/>
        </p:spPr>
        <p:txBody>
          <a:bodyPr wrap="none" rtlCol="0">
            <a:spAutoFit/>
          </a:bodyPr>
          <a:lstStyle/>
          <a:p>
            <a:pPr lvl="0" algn="just">
              <a:lnSpc>
                <a:spcPct val="115000"/>
              </a:lnSpc>
              <a:spcAft>
                <a:spcPts val="1000"/>
              </a:spcAft>
            </a:pPr>
            <a:r>
              <a:rPr lang="en-US" b="1" i="1" dirty="0" smtClean="0">
                <a:solidFill>
                  <a:srgbClr val="002060"/>
                </a:solidFill>
                <a:cs typeface="Arial" panose="020B0604020202020204" pitchFamily="34" charset="0"/>
              </a:rPr>
              <a:t>BM@N 1</a:t>
            </a:r>
            <a:r>
              <a:rPr lang="en-US" b="1" i="1" baseline="30000" dirty="0" smtClean="0">
                <a:solidFill>
                  <a:srgbClr val="002060"/>
                </a:solidFill>
                <a:cs typeface="Arial" panose="020B0604020202020204" pitchFamily="34" charset="0"/>
              </a:rPr>
              <a:t>st</a:t>
            </a:r>
            <a:r>
              <a:rPr lang="en-US" b="1" i="1" dirty="0" smtClean="0">
                <a:solidFill>
                  <a:srgbClr val="002060"/>
                </a:solidFill>
                <a:cs typeface="Arial" panose="020B0604020202020204" pitchFamily="34" charset="0"/>
              </a:rPr>
              <a:t> stage program:</a:t>
            </a:r>
          </a:p>
          <a:p>
            <a:pPr lvl="0" algn="just">
              <a:lnSpc>
                <a:spcPct val="115000"/>
              </a:lnSpc>
              <a:spcAft>
                <a:spcPts val="1000"/>
              </a:spcAft>
            </a:pPr>
            <a:r>
              <a:rPr lang="en-US" dirty="0" smtClean="0">
                <a:solidFill>
                  <a:srgbClr val="002060"/>
                </a:solidFill>
                <a:ea typeface="Times New Roman"/>
                <a:cs typeface="Arial" panose="020B0604020202020204" pitchFamily="34" charset="0"/>
              </a:rPr>
              <a:t>    - study </a:t>
            </a:r>
            <a:r>
              <a:rPr lang="en-US" dirty="0">
                <a:solidFill>
                  <a:srgbClr val="002060"/>
                </a:solidFill>
                <a:ea typeface="Times New Roman"/>
                <a:cs typeface="Arial" panose="020B0604020202020204" pitchFamily="34" charset="0"/>
              </a:rPr>
              <a:t>of yields of hadrons, hyperons, and light nuclei, 2017-2019</a:t>
            </a:r>
            <a:r>
              <a:rPr lang="en-US" dirty="0" smtClean="0">
                <a:solidFill>
                  <a:srgbClr val="002060"/>
                </a:solidFill>
                <a:ea typeface="Times New Roman"/>
                <a:cs typeface="Arial" panose="020B0604020202020204" pitchFamily="34" charset="0"/>
              </a:rPr>
              <a:t>.</a:t>
            </a:r>
          </a:p>
          <a:p>
            <a:pPr lvl="0" algn="just">
              <a:lnSpc>
                <a:spcPct val="115000"/>
              </a:lnSpc>
              <a:spcAft>
                <a:spcPts val="1000"/>
              </a:spcAft>
            </a:pPr>
            <a:r>
              <a:rPr lang="en-US" b="1" i="1" dirty="0" smtClean="0">
                <a:solidFill>
                  <a:srgbClr val="002060"/>
                </a:solidFill>
                <a:ea typeface="Times New Roman"/>
                <a:cs typeface="Arial" panose="020B0604020202020204" pitchFamily="34" charset="0"/>
              </a:rPr>
              <a:t>BM@N program with heavy </a:t>
            </a:r>
            <a:r>
              <a:rPr lang="en-US" b="1" i="1" dirty="0">
                <a:solidFill>
                  <a:srgbClr val="002060"/>
                </a:solidFill>
                <a:ea typeface="Times New Roman"/>
                <a:cs typeface="Arial" panose="020B0604020202020204" pitchFamily="34" charset="0"/>
              </a:rPr>
              <a:t>ion high-intensity </a:t>
            </a:r>
            <a:r>
              <a:rPr lang="en-US" b="1" i="1" dirty="0" smtClean="0">
                <a:solidFill>
                  <a:srgbClr val="002060"/>
                </a:solidFill>
                <a:ea typeface="Times New Roman"/>
                <a:cs typeface="Arial" panose="020B0604020202020204" pitchFamily="34" charset="0"/>
              </a:rPr>
              <a:t>beams:</a:t>
            </a:r>
          </a:p>
          <a:p>
            <a:pPr lvl="0" algn="just">
              <a:lnSpc>
                <a:spcPct val="115000"/>
              </a:lnSpc>
              <a:spcAft>
                <a:spcPts val="1000"/>
              </a:spcAft>
            </a:pPr>
            <a:r>
              <a:rPr lang="en-US" dirty="0" smtClean="0">
                <a:solidFill>
                  <a:srgbClr val="002060"/>
                </a:solidFill>
                <a:ea typeface="Times New Roman"/>
                <a:cs typeface="Arial" panose="020B0604020202020204" pitchFamily="34" charset="0"/>
              </a:rPr>
              <a:t>    - study </a:t>
            </a:r>
            <a:r>
              <a:rPr lang="en-US" dirty="0">
                <a:solidFill>
                  <a:srgbClr val="002060"/>
                </a:solidFill>
                <a:ea typeface="Times New Roman"/>
                <a:cs typeface="Arial" panose="020B0604020202020204" pitchFamily="34" charset="0"/>
              </a:rPr>
              <a:t>of the elliptic and directed flows, production of hyperons with </a:t>
            </a:r>
            <a:r>
              <a:rPr lang="en-US" dirty="0" smtClean="0">
                <a:solidFill>
                  <a:srgbClr val="002060"/>
                </a:solidFill>
                <a:ea typeface="Times New Roman"/>
                <a:cs typeface="Arial" panose="020B0604020202020204" pitchFamily="34" charset="0"/>
              </a:rPr>
              <a:t>S=2</a:t>
            </a:r>
          </a:p>
          <a:p>
            <a:pPr lvl="0" algn="just">
              <a:lnSpc>
                <a:spcPct val="115000"/>
              </a:lnSpc>
              <a:spcAft>
                <a:spcPts val="1000"/>
              </a:spcAft>
            </a:pPr>
            <a:r>
              <a:rPr lang="en-US" dirty="0">
                <a:solidFill>
                  <a:srgbClr val="002060"/>
                </a:solidFill>
                <a:ea typeface="Times New Roman"/>
                <a:cs typeface="Arial" panose="020B0604020202020204" pitchFamily="34" charset="0"/>
              </a:rPr>
              <a:t> </a:t>
            </a:r>
            <a:r>
              <a:rPr lang="en-US" dirty="0" smtClean="0">
                <a:solidFill>
                  <a:srgbClr val="002060"/>
                </a:solidFill>
                <a:ea typeface="Times New Roman"/>
                <a:cs typeface="Arial" panose="020B0604020202020204" pitchFamily="34" charset="0"/>
              </a:rPr>
              <a:t>      and hyper-nuclei</a:t>
            </a:r>
          </a:p>
        </p:txBody>
      </p:sp>
    </p:spTree>
    <p:extLst>
      <p:ext uri="{BB962C8B-B14F-4D97-AF65-F5344CB8AC3E}">
        <p14:creationId xmlns:p14="http://schemas.microsoft.com/office/powerpoint/2010/main" val="2053739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Номер слайда 1"/>
          <p:cNvSpPr>
            <a:spLocks noGrp="1"/>
          </p:cNvSpPr>
          <p:nvPr>
            <p:ph type="sldNum" sz="quarter" idx="12"/>
          </p:nvPr>
        </p:nvSpPr>
        <p:spPr bwMode="auto">
          <a:xfrm>
            <a:off x="7429500" y="6245225"/>
            <a:ext cx="12573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eaLnBrk="0" hangingPunct="0"/>
            <a:fld id="{E2CFEC1C-2EF4-4CCF-BBC6-5C0B0D25F407}" type="slidenum">
              <a:rPr lang="ru-RU" altLang="ru-RU" sz="1200" smtClean="0">
                <a:solidFill>
                  <a:srgbClr val="FFFFFF"/>
                </a:solidFill>
              </a:rPr>
              <a:pPr eaLnBrk="0" hangingPunct="0"/>
              <a:t>37</a:t>
            </a:fld>
            <a:endParaRPr lang="ru-RU" altLang="ru-RU" sz="1200" dirty="0" smtClean="0">
              <a:solidFill>
                <a:srgbClr val="FFFFFF"/>
              </a:solidFill>
            </a:endParaRPr>
          </a:p>
        </p:txBody>
      </p:sp>
      <p:graphicFrame>
        <p:nvGraphicFramePr>
          <p:cNvPr id="12" name="Group 136"/>
          <p:cNvGraphicFramePr>
            <a:graphicFrameLocks noGrp="1"/>
          </p:cNvGraphicFramePr>
          <p:nvPr>
            <p:extLst>
              <p:ext uri="{D42A27DB-BD31-4B8C-83A1-F6EECF244321}">
                <p14:modId xmlns:p14="http://schemas.microsoft.com/office/powerpoint/2010/main" val="3103096704"/>
              </p:ext>
            </p:extLst>
          </p:nvPr>
        </p:nvGraphicFramePr>
        <p:xfrm>
          <a:off x="1041400" y="804264"/>
          <a:ext cx="6997699" cy="5121201"/>
        </p:xfrm>
        <a:graphic>
          <a:graphicData uri="http://schemas.openxmlformats.org/drawingml/2006/table">
            <a:tbl>
              <a:tblPr/>
              <a:tblGrid>
                <a:gridCol w="2899498"/>
                <a:gridCol w="2150599"/>
                <a:gridCol w="1947602"/>
              </a:tblGrid>
              <a:tr h="365849">
                <a:tc>
                  <a:txBody>
                    <a:bodyPr/>
                    <a:lstStyle/>
                    <a:p>
                      <a:r>
                        <a:rPr lang="en-US" sz="1800" b="1" i="1" dirty="0" smtClean="0">
                          <a:solidFill>
                            <a:srgbClr val="0000CC"/>
                          </a:solidFill>
                        </a:rPr>
                        <a:t>Parameter</a:t>
                      </a:r>
                      <a:endParaRPr lang="ru-RU" sz="1800" b="1" i="1" dirty="0">
                        <a:solidFill>
                          <a:srgbClr val="0000CC"/>
                        </a:solidFill>
                      </a:endParaRPr>
                    </a:p>
                  </a:txBody>
                  <a:tcPr marT="45737" marB="4573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sz="1800" b="1" i="1" dirty="0" smtClean="0">
                          <a:solidFill>
                            <a:srgbClr val="0000CC"/>
                          </a:solidFill>
                        </a:rPr>
                        <a:t>Project (2017)</a:t>
                      </a:r>
                      <a:endParaRPr lang="ru-RU" sz="1800" b="1" i="1" dirty="0" smtClean="0">
                        <a:solidFill>
                          <a:srgbClr val="0000CC"/>
                        </a:solidFill>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Magnetic field, T</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2.0 (B</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 = 42.8 </a:t>
                      </a:r>
                      <a:r>
                        <a:rPr kumimoji="0" lang="en-US" sz="1800" b="1" i="0" u="none" strike="noStrike" cap="none" normalizeH="0" baseline="0" dirty="0" err="1"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Tm</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Field ramp, T/s</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824">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Repetition period, s</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5.0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506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cs-CZ"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Energy, </a:t>
                      </a:r>
                      <a:r>
                        <a:rPr kumimoji="0" lang="en-US" sz="16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GeV/u</a:t>
                      </a:r>
                      <a:endParaRPr kumimoji="0" lang="cs-CZ" sz="16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Ions/ cycle</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Light ions </a:t>
                      </a: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sym typeface="Symbol"/>
                        </a:rPr>
                        <a:t>   </a:t>
                      </a:r>
                      <a:r>
                        <a:rPr kumimoji="0" lang="en-US" sz="1800" b="1" i="0" u="none" strike="noStrike" cap="none" normalizeH="0" baseline="0" dirty="0" smtClean="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sym typeface="Symbol"/>
                        </a:rPr>
                        <a:t>d</a:t>
                      </a:r>
                      <a:endParaRPr kumimoji="0" lang="cs-CZ" sz="1800" b="1" i="1" u="none" strike="noStrike" cap="none" normalizeH="0" baseline="0" dirty="0" smtClean="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7.0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Heavy ions</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With KRION-6T &amp; Booster</a:t>
                      </a:r>
                      <a:endParaRPr kumimoji="0" lang="cs-CZ"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40</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Ar</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18+</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5.9</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56</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Fe</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26+</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6.4</a:t>
                      </a:r>
                      <a:endParaRPr kumimoji="0" lang="cs-CZ" sz="1800" b="1" i="0" u="none" strike="noStrike" cap="none" normalizeH="0" baseline="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800" b="1" i="0" u="none" strike="noStrike" cap="none" normalizeH="0" baseline="3000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124</a:t>
                      </a:r>
                      <a:r>
                        <a:rPr kumimoji="0" lang="cs-CZ" sz="1800" b="1" i="0" u="none" strike="noStrike" cap="none" normalizeH="0" baseline="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Xe</a:t>
                      </a:r>
                      <a:r>
                        <a:rPr kumimoji="0" lang="cs-CZ" sz="1800" b="1" i="0" u="none" strike="noStrike" cap="none" normalizeH="0" baseline="3000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48/42+</a:t>
                      </a: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5.0</a:t>
                      </a: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9</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5065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197</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Au</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79+</a:t>
                      </a:r>
                      <a:endParaRPr kumimoji="0" lang="cs-CZ"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5.5</a:t>
                      </a: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9</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262">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Polarized beams</a:t>
                      </a:r>
                      <a:endParaRPr kumimoji="0" lang="cs-CZ"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With </a:t>
                      </a:r>
                      <a:r>
                        <a:rPr kumimoji="0" lang="en-US" sz="1800" b="1" i="1" u="none" strike="noStrike" cap="none" normalizeH="0" baseline="0" dirty="0" err="1"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SPI</a:t>
                      </a:r>
                      <a:r>
                        <a:rPr kumimoji="0" lang="en-US" sz="1800" b="1" i="1"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2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p</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12.9</a:t>
                      </a: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  </a:t>
                      </a:r>
                      <a:r>
                        <a:rPr kumimoji="0" lang="en-US" sz="1800" b="1" i="0"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sym typeface="Symbol"/>
                        </a:rPr>
                        <a:t>*)</a:t>
                      </a:r>
                      <a:endParaRPr kumimoji="0" lang="en-US" sz="1800" b="1" i="0" u="none" strike="noStrike" cap="none" normalizeH="0" baseline="0" dirty="0" smtClean="0">
                        <a:ln>
                          <a:noFill/>
                        </a:ln>
                        <a:solidFill>
                          <a:srgbClr val="FF0000"/>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262">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d</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cs-CZ"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37" marB="457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6.6</a:t>
                      </a: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a:t>
                      </a:r>
                      <a:r>
                        <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r>
                        <a:rPr kumimoji="0" lang="en-US" sz="1800" b="1" i="0" u="none" strike="noStrike" cap="none" normalizeH="0" baseline="3000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a:rPr>
                        <a:t>10</a:t>
                      </a:r>
                      <a:endParaRPr kumimoji="0" lang="en-US" sz="1800" b="1" i="0" u="none" strike="noStrike" cap="none" normalizeH="0" baseline="0" dirty="0" smtClean="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marT="45737" marB="45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bl>
          </a:graphicData>
        </a:graphic>
      </p:graphicFrame>
      <p:sp>
        <p:nvSpPr>
          <p:cNvPr id="3" name="TextBox 2"/>
          <p:cNvSpPr txBox="1"/>
          <p:nvPr/>
        </p:nvSpPr>
        <p:spPr>
          <a:xfrm>
            <a:off x="5934268" y="5962474"/>
            <a:ext cx="3072669" cy="369332"/>
          </a:xfrm>
          <a:prstGeom prst="rect">
            <a:avLst/>
          </a:prstGeom>
          <a:noFill/>
        </p:spPr>
        <p:txBody>
          <a:bodyPr wrap="square" rtlCol="0" anchor="b">
            <a:spAutoFit/>
          </a:bodyPr>
          <a:lstStyle/>
          <a:p>
            <a:pPr algn="r"/>
            <a:r>
              <a:rPr lang="en-US" i="1" dirty="0" smtClean="0">
                <a:solidFill>
                  <a:srgbClr val="FF0000"/>
                </a:solidFill>
                <a:cs typeface="Arial" panose="020B0604020202020204" pitchFamily="34" charset="0"/>
              </a:rPr>
              <a:t>*) </a:t>
            </a:r>
            <a:r>
              <a:rPr lang="en-US" i="1" dirty="0" smtClean="0">
                <a:solidFill>
                  <a:srgbClr val="000090"/>
                </a:solidFill>
                <a:cs typeface="Arial" panose="020B0604020202020204" pitchFamily="34" charset="0"/>
              </a:rPr>
              <a:t>With the Siberian snake</a:t>
            </a:r>
            <a:endParaRPr lang="en-US" i="1" dirty="0">
              <a:solidFill>
                <a:srgbClr val="000090"/>
              </a:solidFill>
              <a:cs typeface="Arial" panose="020B0604020202020204" pitchFamily="34" charset="0"/>
            </a:endParaRPr>
          </a:p>
        </p:txBody>
      </p:sp>
      <p:sp>
        <p:nvSpPr>
          <p:cNvPr id="6" name="TextBox 5"/>
          <p:cNvSpPr txBox="1"/>
          <p:nvPr/>
        </p:nvSpPr>
        <p:spPr>
          <a:xfrm>
            <a:off x="3086100" y="190500"/>
            <a:ext cx="2732840" cy="461665"/>
          </a:xfrm>
          <a:prstGeom prst="rect">
            <a:avLst/>
          </a:prstGeom>
          <a:noFill/>
        </p:spPr>
        <p:txBody>
          <a:bodyPr wrap="none" rtlCol="0">
            <a:spAutoFit/>
          </a:bodyPr>
          <a:lstStyle/>
          <a:p>
            <a:r>
              <a:rPr lang="en-US" sz="2400" b="1" dirty="0" err="1" smtClean="0">
                <a:solidFill>
                  <a:srgbClr val="000090"/>
                </a:solidFill>
              </a:rPr>
              <a:t>Nuclotron</a:t>
            </a:r>
            <a:r>
              <a:rPr lang="en-US" sz="2400" b="1" dirty="0" smtClean="0">
                <a:solidFill>
                  <a:srgbClr val="000090"/>
                </a:solidFill>
              </a:rPr>
              <a:t> Beams</a:t>
            </a:r>
            <a:endParaRPr lang="en-US" sz="2400" b="1" dirty="0">
              <a:solidFill>
                <a:srgbClr val="000090"/>
              </a:solidFill>
            </a:endParaRPr>
          </a:p>
        </p:txBody>
      </p:sp>
    </p:spTree>
    <p:extLst>
      <p:ext uri="{BB962C8B-B14F-4D97-AF65-F5344CB8AC3E}">
        <p14:creationId xmlns:p14="http://schemas.microsoft.com/office/powerpoint/2010/main" val="431306438"/>
      </p:ext>
    </p:extLst>
  </p:cSld>
  <p:clrMapOvr>
    <a:masterClrMapping/>
  </p:clrMapOvr>
  <p:transition advTm="285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3795" name="Slide Number Placeholder 5"/>
          <p:cNvSpPr>
            <a:spLocks noGrp="1"/>
          </p:cNvSpPr>
          <p:nvPr>
            <p:ph type="sldNum" sz="quarter" idx="12"/>
          </p:nvPr>
        </p:nvSpPr>
        <p:spPr>
          <a:xfrm>
            <a:off x="680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DEB5E7F3-B311-4EDD-B97B-F54B097FCC08}" type="slidenum">
              <a:rPr lang="ru-RU" altLang="ru-RU" sz="1400" smtClean="0">
                <a:solidFill>
                  <a:srgbClr val="000000"/>
                </a:solidFill>
              </a:rPr>
              <a:pPr eaLnBrk="1" hangingPunct="1">
                <a:spcBef>
                  <a:spcPct val="0"/>
                </a:spcBef>
                <a:buFontTx/>
                <a:buNone/>
              </a:pPr>
              <a:t>38</a:t>
            </a:fld>
            <a:endParaRPr lang="ru-RU" altLang="ru-RU" sz="1400" smtClean="0">
              <a:solidFill>
                <a:srgbClr val="000000"/>
              </a:solidFill>
            </a:endParaRPr>
          </a:p>
        </p:txBody>
      </p:sp>
      <p:pic>
        <p:nvPicPr>
          <p:cNvPr id="33796" name="Picture 12" descr="C:\Users\Yury\Documents\Suzdal\BM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698500"/>
            <a:ext cx="42179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2"/>
          <p:cNvSpPr>
            <a:spLocks noChangeArrowheads="1"/>
          </p:cNvSpPr>
          <p:nvPr/>
        </p:nvSpPr>
        <p:spPr bwMode="auto">
          <a:xfrm>
            <a:off x="68263" y="-11113"/>
            <a:ext cx="4241800" cy="755651"/>
          </a:xfrm>
          <a:prstGeom prst="rect">
            <a:avLst/>
          </a:prstGeom>
          <a:solidFill>
            <a:srgbClr val="EAEAEA"/>
          </a:solidFill>
          <a:ln w="9525">
            <a:noFill/>
            <a:miter lim="800000"/>
            <a:headEnd/>
            <a:tailEnd/>
          </a:ln>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r" eaLnBrk="1" hangingPunct="1">
              <a:spcBef>
                <a:spcPct val="0"/>
              </a:spcBef>
              <a:buFontTx/>
              <a:buNone/>
            </a:pPr>
            <a:r>
              <a:rPr lang="en-US" altLang="ru-RU" sz="2800" dirty="0" smtClean="0">
                <a:solidFill>
                  <a:srgbClr val="002060"/>
                </a:solidFill>
              </a:rPr>
              <a:t>      </a:t>
            </a:r>
          </a:p>
          <a:p>
            <a:pPr algn="r" eaLnBrk="1" hangingPunct="1">
              <a:spcBef>
                <a:spcPct val="0"/>
              </a:spcBef>
              <a:buFontTx/>
              <a:buNone/>
            </a:pPr>
            <a:r>
              <a:rPr lang="en-US" altLang="ru-RU" sz="2800" b="1" dirty="0" smtClean="0">
                <a:solidFill>
                  <a:srgbClr val="002060"/>
                </a:solidFill>
              </a:rPr>
              <a:t>BM@N:</a:t>
            </a:r>
            <a:r>
              <a:rPr lang="en-US" altLang="ru-RU" sz="2800" dirty="0" smtClean="0">
                <a:solidFill>
                  <a:srgbClr val="002060"/>
                </a:solidFill>
              </a:rPr>
              <a:t> </a:t>
            </a:r>
            <a:r>
              <a:rPr lang="en-US" altLang="ru-RU" sz="2800" i="1" dirty="0" smtClean="0">
                <a:solidFill>
                  <a:srgbClr val="002060"/>
                </a:solidFill>
              </a:rPr>
              <a:t>the 1</a:t>
            </a:r>
            <a:r>
              <a:rPr lang="en-US" altLang="ru-RU" sz="2800" i="1" baseline="30000" dirty="0" smtClean="0">
                <a:solidFill>
                  <a:srgbClr val="002060"/>
                </a:solidFill>
              </a:rPr>
              <a:t>st</a:t>
            </a:r>
            <a:r>
              <a:rPr lang="en-US" altLang="ru-RU" sz="2800" i="1" dirty="0" smtClean="0">
                <a:solidFill>
                  <a:srgbClr val="002060"/>
                </a:solidFill>
              </a:rPr>
              <a:t> stage </a:t>
            </a:r>
            <a:r>
              <a:rPr lang="en-US" altLang="ru-RU" sz="2000" i="1" dirty="0" smtClean="0">
                <a:solidFill>
                  <a:srgbClr val="002060"/>
                </a:solidFill>
              </a:rPr>
              <a:t>approved in 2012</a:t>
            </a:r>
          </a:p>
          <a:p>
            <a:pPr algn="r" eaLnBrk="1" hangingPunct="1">
              <a:spcBef>
                <a:spcPct val="0"/>
              </a:spcBef>
              <a:buFontTx/>
              <a:buNone/>
            </a:pPr>
            <a:r>
              <a:rPr lang="en-US" altLang="ru-RU" sz="2800" i="1" dirty="0" smtClean="0">
                <a:solidFill>
                  <a:srgbClr val="002060"/>
                </a:solidFill>
              </a:rPr>
              <a:t>               </a:t>
            </a:r>
            <a:r>
              <a:rPr lang="en-US" altLang="ru-RU" sz="2000" i="1" dirty="0" smtClean="0">
                <a:solidFill>
                  <a:srgbClr val="002060"/>
                </a:solidFill>
              </a:rPr>
              <a:t> </a:t>
            </a:r>
            <a:endParaRPr lang="en-GB" altLang="ru-RU" sz="2000" i="1" dirty="0" smtClean="0">
              <a:solidFill>
                <a:srgbClr val="002060"/>
              </a:solidFill>
            </a:endParaRPr>
          </a:p>
        </p:txBody>
      </p:sp>
      <p:sp>
        <p:nvSpPr>
          <p:cNvPr id="33798" name="Text Box 3"/>
          <p:cNvSpPr txBox="1">
            <a:spLocks noChangeArrowheads="1"/>
          </p:cNvSpPr>
          <p:nvPr/>
        </p:nvSpPr>
        <p:spPr bwMode="auto">
          <a:xfrm>
            <a:off x="4419600" y="153988"/>
            <a:ext cx="46228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u="sng" smtClean="0">
                <a:solidFill>
                  <a:srgbClr val="002060"/>
                </a:solidFill>
              </a:rPr>
              <a:t>Collaboration of 19 scientific centers:</a:t>
            </a:r>
          </a:p>
          <a:p>
            <a:pPr eaLnBrk="1" hangingPunct="1">
              <a:spcBef>
                <a:spcPct val="0"/>
              </a:spcBef>
              <a:buFontTx/>
              <a:buNone/>
            </a:pPr>
            <a:r>
              <a:rPr lang="en-US" altLang="ru-RU" sz="1800" smtClean="0">
                <a:solidFill>
                  <a:srgbClr val="002060"/>
                </a:solidFill>
              </a:rPr>
              <a:t>INR, SINP MSU, IHEP + S-Ptr Univ. (RF);</a:t>
            </a:r>
          </a:p>
          <a:p>
            <a:pPr eaLnBrk="1" hangingPunct="1">
              <a:spcBef>
                <a:spcPct val="0"/>
              </a:spcBef>
              <a:buFontTx/>
              <a:buNone/>
            </a:pPr>
            <a:r>
              <a:rPr lang="en-US" altLang="ru-RU" sz="1800" smtClean="0">
                <a:solidFill>
                  <a:srgbClr val="002060"/>
                </a:solidFill>
              </a:rPr>
              <a:t> GSI, Frankfurt U., Gissen U. (Germany):</a:t>
            </a:r>
          </a:p>
          <a:p>
            <a:pPr eaLnBrk="1" hangingPunct="1">
              <a:spcBef>
                <a:spcPct val="0"/>
              </a:spcBef>
              <a:buFontTx/>
              <a:buNone/>
            </a:pPr>
            <a:r>
              <a:rPr lang="en-US" altLang="ru-RU" sz="1800" smtClean="0">
                <a:solidFill>
                  <a:srgbClr val="002060"/>
                </a:solidFill>
              </a:rPr>
              <a:t>+ CBM-MPD IT-Consortium, …</a:t>
            </a:r>
          </a:p>
        </p:txBody>
      </p:sp>
      <p:pic>
        <p:nvPicPr>
          <p:cNvPr id="33799" name="Picture 11" descr="AA04968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2654300"/>
            <a:ext cx="4714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Rectangle 2"/>
          <p:cNvSpPr txBox="1">
            <a:spLocks noChangeArrowheads="1"/>
          </p:cNvSpPr>
          <p:nvPr/>
        </p:nvSpPr>
        <p:spPr bwMode="auto">
          <a:xfrm>
            <a:off x="5389563" y="4972050"/>
            <a:ext cx="309403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000" smtClean="0">
                <a:solidFill>
                  <a:srgbClr val="FFFFFF"/>
                </a:solidFill>
              </a:rPr>
              <a:t>area prepared </a:t>
            </a:r>
            <a:br>
              <a:rPr lang="en-US" altLang="ru-RU" sz="2000" smtClean="0">
                <a:solidFill>
                  <a:srgbClr val="FFFFFF"/>
                </a:solidFill>
              </a:rPr>
            </a:br>
            <a:r>
              <a:rPr lang="en-US" altLang="ru-RU" sz="2000" smtClean="0">
                <a:solidFill>
                  <a:srgbClr val="FFFFFF"/>
                </a:solidFill>
              </a:rPr>
              <a:t>for detector installation</a:t>
            </a:r>
            <a:endParaRPr lang="ru-RU" altLang="ru-RU" sz="2000" smtClean="0">
              <a:solidFill>
                <a:srgbClr val="FFFFFF"/>
              </a:solidFill>
            </a:endParaRPr>
          </a:p>
        </p:txBody>
      </p:sp>
      <p:sp>
        <p:nvSpPr>
          <p:cNvPr id="90126" name="Text Box 14"/>
          <p:cNvSpPr txBox="1">
            <a:spLocks noChangeArrowheads="1"/>
          </p:cNvSpPr>
          <p:nvPr/>
        </p:nvSpPr>
        <p:spPr bwMode="auto">
          <a:xfrm>
            <a:off x="4457700" y="1333500"/>
            <a:ext cx="4432300" cy="1754188"/>
          </a:xfrm>
          <a:prstGeom prst="rect">
            <a:avLst/>
          </a:prstGeom>
          <a:noFill/>
          <a:ln w="2857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dirty="0" smtClean="0">
                <a:solidFill>
                  <a:srgbClr val="002060"/>
                </a:solidFill>
              </a:rPr>
              <a:t>Physics:</a:t>
            </a:r>
          </a:p>
          <a:p>
            <a:pPr eaLnBrk="1" hangingPunct="1">
              <a:buClr>
                <a:srgbClr val="FF0000"/>
              </a:buClr>
              <a:buFont typeface="Wingdings" charset="0"/>
              <a:buChar char="ü"/>
              <a:defRPr/>
            </a:pPr>
            <a:r>
              <a:rPr lang="en-US" sz="1800" i="1" dirty="0" smtClean="0">
                <a:solidFill>
                  <a:srgbClr val="002060"/>
                </a:solidFill>
              </a:rPr>
              <a:t> </a:t>
            </a:r>
            <a:r>
              <a:rPr lang="en-US" sz="1800" i="1" dirty="0" err="1" smtClean="0">
                <a:solidFill>
                  <a:srgbClr val="002060"/>
                </a:solidFill>
              </a:rPr>
              <a:t>hyperon</a:t>
            </a:r>
            <a:r>
              <a:rPr lang="en-US" sz="1800" i="1" dirty="0" smtClean="0">
                <a:solidFill>
                  <a:srgbClr val="002060"/>
                </a:solidFill>
              </a:rPr>
              <a:t> &amp; </a:t>
            </a:r>
            <a:r>
              <a:rPr lang="en-US" sz="1800" i="1" dirty="0" err="1" smtClean="0">
                <a:solidFill>
                  <a:srgbClr val="002060"/>
                </a:solidFill>
              </a:rPr>
              <a:t>hypernuclei</a:t>
            </a:r>
            <a:r>
              <a:rPr lang="en-US" sz="1800" i="1" dirty="0" smtClean="0">
                <a:solidFill>
                  <a:srgbClr val="002060"/>
                </a:solidFill>
              </a:rPr>
              <a:t> production  </a:t>
            </a:r>
          </a:p>
          <a:p>
            <a:pPr eaLnBrk="1" hangingPunct="1">
              <a:buClr>
                <a:srgbClr val="FF0000"/>
              </a:buClr>
              <a:buFont typeface="Wingdings" charset="0"/>
              <a:buChar char="ü"/>
              <a:defRPr/>
            </a:pPr>
            <a:r>
              <a:rPr lang="en-US" sz="1800" i="1" dirty="0" smtClean="0">
                <a:solidFill>
                  <a:srgbClr val="002060"/>
                </a:solidFill>
              </a:rPr>
              <a:t> hadron </a:t>
            </a:r>
            <a:r>
              <a:rPr lang="en-US" sz="1800" i="1" dirty="0" err="1" smtClean="0">
                <a:solidFill>
                  <a:srgbClr val="002060"/>
                </a:solidFill>
              </a:rPr>
              <a:t>femtoscopy</a:t>
            </a:r>
            <a:endParaRPr lang="en-US" sz="1800" i="1" dirty="0" smtClean="0">
              <a:solidFill>
                <a:srgbClr val="002060"/>
              </a:solidFill>
            </a:endParaRPr>
          </a:p>
          <a:p>
            <a:pPr eaLnBrk="1" hangingPunct="1">
              <a:buClr>
                <a:srgbClr val="FF0000"/>
              </a:buClr>
              <a:buFont typeface="Wingdings" charset="0"/>
              <a:buChar char="ü"/>
              <a:defRPr/>
            </a:pPr>
            <a:r>
              <a:rPr lang="en-US" sz="1800" dirty="0" smtClean="0">
                <a:solidFill>
                  <a:srgbClr val="002060"/>
                </a:solidFill>
              </a:rPr>
              <a:t> </a:t>
            </a:r>
            <a:r>
              <a:rPr lang="en-US" sz="1800" i="1" dirty="0" smtClean="0">
                <a:solidFill>
                  <a:srgbClr val="002060"/>
                </a:solidFill>
              </a:rPr>
              <a:t>in-medium effects for strange  </a:t>
            </a:r>
          </a:p>
          <a:p>
            <a:pPr algn="r" eaLnBrk="1" hangingPunct="1">
              <a:buClr>
                <a:srgbClr val="FF0000"/>
              </a:buClr>
              <a:defRPr/>
            </a:pPr>
            <a:r>
              <a:rPr lang="en-US" sz="1800" i="1" dirty="0" smtClean="0">
                <a:solidFill>
                  <a:srgbClr val="002060"/>
                </a:solidFill>
              </a:rPr>
              <a:t>    &amp; vector mesons </a:t>
            </a:r>
          </a:p>
          <a:p>
            <a:pPr eaLnBrk="1" hangingPunct="1">
              <a:buClr>
                <a:srgbClr val="FF0000"/>
              </a:buClr>
              <a:buFont typeface="Wingdings" charset="0"/>
              <a:buChar char="ü"/>
              <a:defRPr/>
            </a:pPr>
            <a:r>
              <a:rPr lang="en-US" sz="1800" i="1" dirty="0" smtClean="0">
                <a:solidFill>
                  <a:srgbClr val="002060"/>
                </a:solidFill>
              </a:rPr>
              <a:t> electromagnetic probes (optional) </a:t>
            </a:r>
          </a:p>
        </p:txBody>
      </p:sp>
      <p:sp>
        <p:nvSpPr>
          <p:cNvPr id="33802" name="Rectangle 2"/>
          <p:cNvSpPr>
            <a:spLocks noChangeArrowheads="1"/>
          </p:cNvSpPr>
          <p:nvPr/>
        </p:nvSpPr>
        <p:spPr bwMode="auto">
          <a:xfrm>
            <a:off x="5151438" y="3417888"/>
            <a:ext cx="3408362" cy="354012"/>
          </a:xfrm>
          <a:prstGeom prst="rect">
            <a:avLst/>
          </a:prstGeom>
          <a:noFill/>
          <a:ln>
            <a:noFill/>
          </a:ln>
          <a:extLst/>
        </p:spPr>
        <p:txBody>
          <a:bodyPr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000" dirty="0" smtClean="0">
                <a:solidFill>
                  <a:srgbClr val="002060"/>
                </a:solidFill>
              </a:rPr>
              <a:t>       </a:t>
            </a:r>
            <a:r>
              <a:rPr lang="en-US" altLang="ru-RU" sz="2000" b="1" dirty="0" smtClean="0">
                <a:solidFill>
                  <a:srgbClr val="002060"/>
                </a:solidFill>
              </a:rPr>
              <a:t>BM@N</a:t>
            </a:r>
            <a:r>
              <a:rPr lang="en-US" altLang="ru-RU" sz="2000" dirty="0" smtClean="0">
                <a:solidFill>
                  <a:srgbClr val="002060"/>
                </a:solidFill>
              </a:rPr>
              <a:t> </a:t>
            </a:r>
            <a:r>
              <a:rPr lang="en-US" altLang="ru-RU" sz="2000" i="1" dirty="0" smtClean="0">
                <a:solidFill>
                  <a:srgbClr val="002060"/>
                </a:solidFill>
              </a:rPr>
              <a:t>schematic view</a:t>
            </a:r>
            <a:endParaRPr lang="en-GB" altLang="ru-RU" sz="2000" i="1" dirty="0" smtClean="0">
              <a:solidFill>
                <a:srgbClr val="002060"/>
              </a:solidFill>
            </a:endParaRPr>
          </a:p>
        </p:txBody>
      </p:sp>
      <p:pic>
        <p:nvPicPr>
          <p:cNvPr id="33803" name="Picture 2" descr="Screen Shot 2015-02-05 at 6.58.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63" y="3678238"/>
            <a:ext cx="4262437"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 descr="C:\Users\Yury\Documents\Suzdal\BMN_sche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25" y="3848100"/>
            <a:ext cx="5502275"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724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BBE40F6C-35F3-4ADA-A92B-BBAF323FC8B3}" type="slidenum">
              <a:rPr lang="ru-RU" altLang="ru-RU" sz="1400" smtClean="0">
                <a:solidFill>
                  <a:srgbClr val="000000"/>
                </a:solidFill>
              </a:rPr>
              <a:pPr eaLnBrk="1" hangingPunct="1">
                <a:spcBef>
                  <a:spcPct val="0"/>
                </a:spcBef>
                <a:buFontTx/>
                <a:buNone/>
              </a:pPr>
              <a:t>39</a:t>
            </a:fld>
            <a:endParaRPr lang="ru-RU" altLang="ru-RU" sz="1400" smtClean="0">
              <a:solidFill>
                <a:srgbClr val="000000"/>
              </a:solidFill>
            </a:endParaRPr>
          </a:p>
        </p:txBody>
      </p:sp>
      <p:sp>
        <p:nvSpPr>
          <p:cNvPr id="90115" name="TextBox 11"/>
          <p:cNvSpPr txBox="1">
            <a:spLocks noChangeArrowheads="1"/>
          </p:cNvSpPr>
          <p:nvPr/>
        </p:nvSpPr>
        <p:spPr bwMode="auto">
          <a:xfrm>
            <a:off x="754792" y="23504"/>
            <a:ext cx="7793038"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GB" b="1" dirty="0" smtClean="0">
                <a:solidFill>
                  <a:srgbClr val="002060"/>
                </a:solidFill>
                <a:latin typeface="Arial Black" panose="020B0A04020102020204" pitchFamily="34" charset="0"/>
                <a:cs typeface="Arial" charset="0"/>
              </a:rPr>
              <a:t>BM@N technical run in February-March 2015</a:t>
            </a:r>
            <a:endParaRPr lang="ru-RU" sz="1800" b="1" dirty="0" smtClean="0">
              <a:solidFill>
                <a:srgbClr val="002060"/>
              </a:solidFill>
              <a:latin typeface="Arial Black" panose="020B0A04020102020204" pitchFamily="34" charset="0"/>
              <a:cs typeface="Arial" charset="0"/>
            </a:endParaRPr>
          </a:p>
        </p:txBody>
      </p:sp>
      <p:sp>
        <p:nvSpPr>
          <p:cNvPr id="35" name="Прямоугольник 34"/>
          <p:cNvSpPr/>
          <p:nvPr/>
        </p:nvSpPr>
        <p:spPr>
          <a:xfrm>
            <a:off x="7040563" y="620713"/>
            <a:ext cx="142875" cy="1714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6" name="Прямоугольник 35"/>
          <p:cNvSpPr/>
          <p:nvPr/>
        </p:nvSpPr>
        <p:spPr>
          <a:xfrm>
            <a:off x="7327900" y="620713"/>
            <a:ext cx="142875" cy="1714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7" name="Прямоугольник 36"/>
          <p:cNvSpPr/>
          <p:nvPr/>
        </p:nvSpPr>
        <p:spPr>
          <a:xfrm flipH="1">
            <a:off x="7616825" y="1484313"/>
            <a:ext cx="71438" cy="7858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8" name="Прямоугольник 37"/>
          <p:cNvSpPr/>
          <p:nvPr/>
        </p:nvSpPr>
        <p:spPr>
          <a:xfrm>
            <a:off x="7977188" y="1196975"/>
            <a:ext cx="857250" cy="5000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4824" name="TextBox 39"/>
          <p:cNvSpPr txBox="1">
            <a:spLocks noChangeArrowheads="1"/>
          </p:cNvSpPr>
          <p:nvPr/>
        </p:nvSpPr>
        <p:spPr bwMode="auto">
          <a:xfrm>
            <a:off x="5715000" y="2457450"/>
            <a:ext cx="914400"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0" rIns="72000" bIns="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dirty="0" smtClean="0">
                <a:solidFill>
                  <a:srgbClr val="002060"/>
                </a:solidFill>
                <a:cs typeface="Arial" pitchFamily="34" charset="0"/>
              </a:rPr>
              <a:t>ToF400</a:t>
            </a:r>
            <a:endParaRPr lang="ru-RU" altLang="ru-RU" sz="1800" dirty="0" smtClean="0">
              <a:solidFill>
                <a:srgbClr val="002060"/>
              </a:solidFill>
              <a:cs typeface="Arial" pitchFamily="34" charset="0"/>
            </a:endParaRPr>
          </a:p>
        </p:txBody>
      </p:sp>
      <p:sp>
        <p:nvSpPr>
          <p:cNvPr id="34825" name="TextBox 41"/>
          <p:cNvSpPr txBox="1">
            <a:spLocks noChangeArrowheads="1"/>
          </p:cNvSpPr>
          <p:nvPr/>
        </p:nvSpPr>
        <p:spPr bwMode="auto">
          <a:xfrm>
            <a:off x="7383463" y="533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2060"/>
                </a:solidFill>
                <a:cs typeface="Arial" pitchFamily="34" charset="0"/>
              </a:rPr>
              <a:t>ToF700</a:t>
            </a:r>
            <a:endParaRPr lang="ru-RU" altLang="ru-RU" sz="1800" smtClean="0">
              <a:solidFill>
                <a:srgbClr val="002060"/>
              </a:solidFill>
              <a:cs typeface="Arial" pitchFamily="34" charset="0"/>
            </a:endParaRPr>
          </a:p>
        </p:txBody>
      </p:sp>
      <p:sp>
        <p:nvSpPr>
          <p:cNvPr id="34826" name="TextBox 42"/>
          <p:cNvSpPr txBox="1">
            <a:spLocks noChangeArrowheads="1"/>
          </p:cNvSpPr>
          <p:nvPr/>
        </p:nvSpPr>
        <p:spPr bwMode="auto">
          <a:xfrm>
            <a:off x="6870700" y="2590800"/>
            <a:ext cx="647700"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0" rIns="72000" bIns="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2060"/>
                </a:solidFill>
                <a:cs typeface="Arial" pitchFamily="34" charset="0"/>
              </a:rPr>
              <a:t>DCH</a:t>
            </a:r>
            <a:endParaRPr lang="ru-RU" altLang="ru-RU" sz="1800" smtClean="0">
              <a:solidFill>
                <a:srgbClr val="002060"/>
              </a:solidFill>
              <a:cs typeface="Arial" pitchFamily="34" charset="0"/>
            </a:endParaRPr>
          </a:p>
        </p:txBody>
      </p:sp>
      <p:sp>
        <p:nvSpPr>
          <p:cNvPr id="34827" name="TextBox 43"/>
          <p:cNvSpPr txBox="1">
            <a:spLocks noChangeArrowheads="1"/>
          </p:cNvSpPr>
          <p:nvPr/>
        </p:nvSpPr>
        <p:spPr bwMode="auto">
          <a:xfrm>
            <a:off x="7977188" y="836613"/>
            <a:ext cx="928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2060"/>
                </a:solidFill>
                <a:cs typeface="Arial" pitchFamily="34" charset="0"/>
              </a:rPr>
              <a:t>ZDC</a:t>
            </a:r>
            <a:endParaRPr lang="ru-RU" altLang="ru-RU" sz="1800" smtClean="0">
              <a:solidFill>
                <a:srgbClr val="002060"/>
              </a:solidFill>
              <a:cs typeface="Arial" pitchFamily="34" charset="0"/>
            </a:endParaRPr>
          </a:p>
        </p:txBody>
      </p:sp>
      <p:cxnSp>
        <p:nvCxnSpPr>
          <p:cNvPr id="46" name="Прямая со стрелкой 45"/>
          <p:cNvCxnSpPr>
            <a:stCxn id="34824" idx="3"/>
            <a:endCxn id="3" idx="2"/>
          </p:cNvCxnSpPr>
          <p:nvPr/>
        </p:nvCxnSpPr>
        <p:spPr>
          <a:xfrm flipV="1">
            <a:off x="6629400" y="2270125"/>
            <a:ext cx="157163" cy="325438"/>
          </a:xfrm>
          <a:prstGeom prst="straightConnector1">
            <a:avLst/>
          </a:prstGeom>
          <a:ln w="38100"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flipH="1">
            <a:off x="7670800" y="863600"/>
            <a:ext cx="12700" cy="457200"/>
          </a:xfrm>
          <a:prstGeom prst="straightConnector1">
            <a:avLst/>
          </a:prstGeom>
          <a:ln w="28575"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6896100" y="1484313"/>
            <a:ext cx="46038" cy="5000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Прямоугольник 61"/>
          <p:cNvSpPr/>
          <p:nvPr/>
        </p:nvSpPr>
        <p:spPr>
          <a:xfrm>
            <a:off x="6608763" y="1484313"/>
            <a:ext cx="46037" cy="5000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 name="Прямоугольник 36"/>
          <p:cNvSpPr/>
          <p:nvPr/>
        </p:nvSpPr>
        <p:spPr>
          <a:xfrm flipH="1">
            <a:off x="6751638" y="1484313"/>
            <a:ext cx="71437" cy="7858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4834" name="Rectangle 100"/>
          <p:cNvSpPr>
            <a:spLocks noChangeArrowheads="1"/>
          </p:cNvSpPr>
          <p:nvPr/>
        </p:nvSpPr>
        <p:spPr bwMode="auto">
          <a:xfrm>
            <a:off x="5240338" y="620713"/>
            <a:ext cx="1295400" cy="1657350"/>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35" name="Text Box 101"/>
          <p:cNvSpPr txBox="1">
            <a:spLocks noChangeArrowheads="1"/>
          </p:cNvSpPr>
          <p:nvPr/>
        </p:nvSpPr>
        <p:spPr bwMode="auto">
          <a:xfrm>
            <a:off x="3224213" y="692150"/>
            <a:ext cx="20875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50000"/>
              </a:spcBef>
              <a:buFontTx/>
              <a:buNone/>
            </a:pPr>
            <a:r>
              <a:rPr lang="en-US" altLang="ru-RU" sz="1800" b="1" dirty="0" smtClean="0">
                <a:solidFill>
                  <a:srgbClr val="002060"/>
                </a:solidFill>
              </a:rPr>
              <a:t>d, C</a:t>
            </a:r>
            <a:r>
              <a:rPr lang="en-US" altLang="ru-RU" sz="1800" b="1" baseline="30000" dirty="0" smtClean="0">
                <a:solidFill>
                  <a:srgbClr val="002060"/>
                </a:solidFill>
              </a:rPr>
              <a:t>12</a:t>
            </a:r>
            <a:r>
              <a:rPr lang="en-US" altLang="ru-RU" sz="1800" b="1" dirty="0" smtClean="0">
                <a:solidFill>
                  <a:srgbClr val="002060"/>
                </a:solidFill>
              </a:rPr>
              <a:t> beams,      T</a:t>
            </a:r>
            <a:r>
              <a:rPr lang="en-US" altLang="ru-RU" sz="1800" b="1" baseline="-25000" dirty="0" smtClean="0">
                <a:solidFill>
                  <a:srgbClr val="002060"/>
                </a:solidFill>
              </a:rPr>
              <a:t>0</a:t>
            </a:r>
            <a:r>
              <a:rPr lang="en-US" altLang="ru-RU" sz="1800" b="1" dirty="0" smtClean="0">
                <a:solidFill>
                  <a:srgbClr val="002060"/>
                </a:solidFill>
              </a:rPr>
              <a:t>= 3.5– 4.2 GeV </a:t>
            </a:r>
            <a:endParaRPr lang="ru-RU" altLang="ru-RU" sz="1800" b="1" dirty="0" smtClean="0">
              <a:solidFill>
                <a:srgbClr val="002060"/>
              </a:solidFill>
            </a:endParaRPr>
          </a:p>
        </p:txBody>
      </p:sp>
      <p:sp>
        <p:nvSpPr>
          <p:cNvPr id="34836" name="Text Box 102"/>
          <p:cNvSpPr txBox="1">
            <a:spLocks noChangeArrowheads="1"/>
          </p:cNvSpPr>
          <p:nvPr/>
        </p:nvSpPr>
        <p:spPr bwMode="auto">
          <a:xfrm>
            <a:off x="5384800" y="1379538"/>
            <a:ext cx="11684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r" eaLnBrk="1" hangingPunct="1">
              <a:spcBef>
                <a:spcPct val="50000"/>
              </a:spcBef>
              <a:buFontTx/>
              <a:buNone/>
            </a:pPr>
            <a:r>
              <a:rPr lang="en-US" altLang="ru-RU" sz="1800" i="1" smtClean="0">
                <a:solidFill>
                  <a:srgbClr val="002060"/>
                </a:solidFill>
              </a:rPr>
              <a:t>analyzing magnet</a:t>
            </a:r>
            <a:r>
              <a:rPr lang="ru-RU" altLang="ru-RU" sz="1800" i="1" smtClean="0">
                <a:solidFill>
                  <a:srgbClr val="002060"/>
                </a:solidFill>
              </a:rPr>
              <a:t> </a:t>
            </a:r>
          </a:p>
          <a:p>
            <a:pPr algn="r" eaLnBrk="1" hangingPunct="1">
              <a:lnSpc>
                <a:spcPct val="50000"/>
              </a:lnSpc>
              <a:spcBef>
                <a:spcPct val="50000"/>
              </a:spcBef>
              <a:buFontTx/>
              <a:buNone/>
            </a:pPr>
            <a:r>
              <a:rPr lang="en-US" altLang="ru-RU" sz="1800" b="1" smtClean="0">
                <a:solidFill>
                  <a:srgbClr val="002060"/>
                </a:solidFill>
              </a:rPr>
              <a:t>SP-41</a:t>
            </a:r>
            <a:endParaRPr lang="ru-RU" altLang="ru-RU" sz="1800" b="1" smtClean="0">
              <a:solidFill>
                <a:srgbClr val="002060"/>
              </a:solidFill>
            </a:endParaRPr>
          </a:p>
        </p:txBody>
      </p:sp>
      <p:sp>
        <p:nvSpPr>
          <p:cNvPr id="34837" name="Rectangle 103"/>
          <p:cNvSpPr>
            <a:spLocks noChangeArrowheads="1"/>
          </p:cNvSpPr>
          <p:nvPr/>
        </p:nvSpPr>
        <p:spPr bwMode="auto">
          <a:xfrm>
            <a:off x="5240338" y="1474788"/>
            <a:ext cx="252412" cy="73025"/>
          </a:xfrm>
          <a:prstGeom prst="rect">
            <a:avLst/>
          </a:prstGeom>
          <a:solidFill>
            <a:srgbClr val="99CC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38" name="Line 104"/>
          <p:cNvSpPr>
            <a:spLocks noChangeShapeType="1"/>
          </p:cNvSpPr>
          <p:nvPr/>
        </p:nvSpPr>
        <p:spPr bwMode="auto">
          <a:xfrm>
            <a:off x="4303713" y="1403350"/>
            <a:ext cx="36718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ru-RU" smtClean="0">
              <a:solidFill>
                <a:srgbClr val="000000"/>
              </a:solidFill>
              <a:ea typeface="MS PGothic" pitchFamily="34" charset="-128"/>
            </a:endParaRPr>
          </a:p>
        </p:txBody>
      </p:sp>
      <p:sp>
        <p:nvSpPr>
          <p:cNvPr id="34839" name="Rectangle 105"/>
          <p:cNvSpPr>
            <a:spLocks noChangeArrowheads="1"/>
          </p:cNvSpPr>
          <p:nvPr/>
        </p:nvSpPr>
        <p:spPr bwMode="auto">
          <a:xfrm>
            <a:off x="5240338" y="1250950"/>
            <a:ext cx="252412" cy="73025"/>
          </a:xfrm>
          <a:prstGeom prst="rect">
            <a:avLst/>
          </a:prstGeom>
          <a:solidFill>
            <a:srgbClr val="99CC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40" name="Rectangle 106"/>
          <p:cNvSpPr>
            <a:spLocks noChangeArrowheads="1"/>
          </p:cNvSpPr>
          <p:nvPr/>
        </p:nvSpPr>
        <p:spPr bwMode="auto">
          <a:xfrm>
            <a:off x="4664075" y="1341438"/>
            <a:ext cx="36513" cy="10795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41" name="Rectangle 107"/>
          <p:cNvSpPr>
            <a:spLocks noChangeArrowheads="1"/>
          </p:cNvSpPr>
          <p:nvPr/>
        </p:nvSpPr>
        <p:spPr bwMode="auto">
          <a:xfrm>
            <a:off x="5167313" y="1341438"/>
            <a:ext cx="36512" cy="10795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42" name="Rectangle 108"/>
          <p:cNvSpPr>
            <a:spLocks noChangeArrowheads="1"/>
          </p:cNvSpPr>
          <p:nvPr/>
        </p:nvSpPr>
        <p:spPr bwMode="auto">
          <a:xfrm>
            <a:off x="5527675" y="1341438"/>
            <a:ext cx="36513" cy="10795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43" name="Rectangle 109"/>
          <p:cNvSpPr>
            <a:spLocks noChangeArrowheads="1"/>
          </p:cNvSpPr>
          <p:nvPr/>
        </p:nvSpPr>
        <p:spPr bwMode="auto">
          <a:xfrm>
            <a:off x="5311775" y="1341438"/>
            <a:ext cx="36513" cy="107950"/>
          </a:xfrm>
          <a:prstGeom prst="rect">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ru-RU" sz="1800" smtClean="0">
              <a:solidFill>
                <a:srgbClr val="000000"/>
              </a:solidFill>
            </a:endParaRPr>
          </a:p>
        </p:txBody>
      </p:sp>
      <p:sp>
        <p:nvSpPr>
          <p:cNvPr id="34844" name="Rectangle 110"/>
          <p:cNvSpPr>
            <a:spLocks noChangeArrowheads="1"/>
          </p:cNvSpPr>
          <p:nvPr/>
        </p:nvSpPr>
        <p:spPr bwMode="auto">
          <a:xfrm>
            <a:off x="6464300" y="1196975"/>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200" smtClean="0">
                <a:solidFill>
                  <a:srgbClr val="000000"/>
                </a:solidFill>
              </a:rPr>
              <a:t>MWPC</a:t>
            </a:r>
            <a:endParaRPr lang="ru-RU" altLang="ru-RU" sz="1200" smtClean="0">
              <a:solidFill>
                <a:srgbClr val="000000"/>
              </a:solidFill>
            </a:endParaRPr>
          </a:p>
        </p:txBody>
      </p:sp>
      <p:sp>
        <p:nvSpPr>
          <p:cNvPr id="34845" name="Text Box 111"/>
          <p:cNvSpPr txBox="1">
            <a:spLocks noChangeArrowheads="1"/>
          </p:cNvSpPr>
          <p:nvPr/>
        </p:nvSpPr>
        <p:spPr bwMode="auto">
          <a:xfrm>
            <a:off x="5167313" y="908050"/>
            <a:ext cx="576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50000"/>
              </a:spcBef>
              <a:buFontTx/>
              <a:buNone/>
            </a:pPr>
            <a:r>
              <a:rPr lang="en-US" altLang="ru-RU" sz="1600" smtClean="0">
                <a:solidFill>
                  <a:srgbClr val="000000"/>
                </a:solidFill>
              </a:rPr>
              <a:t>T</a:t>
            </a:r>
            <a:r>
              <a:rPr lang="en-US" altLang="ru-RU" sz="1600" baseline="-25000" smtClean="0">
                <a:solidFill>
                  <a:srgbClr val="000000"/>
                </a:solidFill>
              </a:rPr>
              <a:t>0</a:t>
            </a:r>
            <a:r>
              <a:rPr lang="en-US" altLang="ru-RU" sz="1600" smtClean="0">
                <a:solidFill>
                  <a:srgbClr val="000000"/>
                </a:solidFill>
              </a:rPr>
              <a:t>T</a:t>
            </a:r>
            <a:endParaRPr lang="ru-RU" altLang="ru-RU" sz="1600" smtClean="0">
              <a:solidFill>
                <a:srgbClr val="000000"/>
              </a:solidFill>
            </a:endParaRPr>
          </a:p>
        </p:txBody>
      </p:sp>
      <p:cxnSp>
        <p:nvCxnSpPr>
          <p:cNvPr id="34846" name="Прямая со стрелкой 45"/>
          <p:cNvCxnSpPr>
            <a:cxnSpLocks noChangeShapeType="1"/>
          </p:cNvCxnSpPr>
          <p:nvPr/>
        </p:nvCxnSpPr>
        <p:spPr bwMode="auto">
          <a:xfrm flipV="1">
            <a:off x="4808538" y="1412875"/>
            <a:ext cx="446087" cy="431800"/>
          </a:xfrm>
          <a:prstGeom prst="straightConnector1">
            <a:avLst/>
          </a:prstGeom>
          <a:noFill/>
          <a:ln w="9525">
            <a:solidFill>
              <a:srgbClr val="000090"/>
            </a:solidFill>
            <a:round/>
            <a:headEnd/>
            <a:tailEnd type="stealth" w="lg" len="lg"/>
          </a:ln>
          <a:extLst>
            <a:ext uri="{909E8E84-426E-40DD-AFC4-6F175D3DCCD1}">
              <a14:hiddenFill xmlns:a14="http://schemas.microsoft.com/office/drawing/2010/main">
                <a:noFill/>
              </a14:hiddenFill>
            </a:ext>
          </a:extLst>
        </p:spPr>
      </p:cxnSp>
      <p:sp>
        <p:nvSpPr>
          <p:cNvPr id="34847" name="Text Box 113"/>
          <p:cNvSpPr txBox="1">
            <a:spLocks noChangeArrowheads="1"/>
          </p:cNvSpPr>
          <p:nvPr/>
        </p:nvSpPr>
        <p:spPr bwMode="auto">
          <a:xfrm>
            <a:off x="4016375" y="1749425"/>
            <a:ext cx="1174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2060"/>
                </a:solidFill>
              </a:rPr>
              <a:t>target C</a:t>
            </a:r>
            <a:r>
              <a:rPr lang="en-US" altLang="ru-RU" sz="1800" baseline="30000" smtClean="0">
                <a:solidFill>
                  <a:srgbClr val="002060"/>
                </a:solidFill>
              </a:rPr>
              <a:t>12</a:t>
            </a:r>
            <a:endParaRPr lang="ru-RU" altLang="ru-RU" sz="1800" baseline="30000" smtClean="0">
              <a:solidFill>
                <a:srgbClr val="002060"/>
              </a:solidFill>
            </a:endParaRPr>
          </a:p>
        </p:txBody>
      </p:sp>
      <p:sp>
        <p:nvSpPr>
          <p:cNvPr id="34848" name="Text Box 114"/>
          <p:cNvSpPr txBox="1">
            <a:spLocks noChangeArrowheads="1"/>
          </p:cNvSpPr>
          <p:nvPr/>
        </p:nvSpPr>
        <p:spPr bwMode="auto">
          <a:xfrm>
            <a:off x="4448175" y="1412875"/>
            <a:ext cx="5048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50000"/>
              </a:spcBef>
              <a:buFontTx/>
              <a:buNone/>
            </a:pPr>
            <a:r>
              <a:rPr lang="en-US" altLang="ru-RU" sz="1600" smtClean="0">
                <a:solidFill>
                  <a:srgbClr val="002060"/>
                </a:solidFill>
              </a:rPr>
              <a:t>BM</a:t>
            </a:r>
            <a:endParaRPr lang="ru-RU" altLang="ru-RU" sz="1600" smtClean="0">
              <a:solidFill>
                <a:srgbClr val="002060"/>
              </a:solidFill>
            </a:endParaRPr>
          </a:p>
        </p:txBody>
      </p:sp>
      <p:pic>
        <p:nvPicPr>
          <p:cNvPr id="34849" name="Picture 4" descr="IMG_7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41338"/>
            <a:ext cx="31750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0" y="1955800"/>
            <a:ext cx="13541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Прямая со стрелкой 58"/>
          <p:cNvCxnSpPr/>
          <p:nvPr/>
        </p:nvCxnSpPr>
        <p:spPr>
          <a:xfrm flipH="1" flipV="1">
            <a:off x="6972300" y="1841500"/>
            <a:ext cx="850900" cy="762000"/>
          </a:xfrm>
          <a:prstGeom prst="straightConnector1">
            <a:avLst/>
          </a:prstGeom>
          <a:ln w="28575"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sp>
        <p:nvSpPr>
          <p:cNvPr id="34852" name="TextBox 59"/>
          <p:cNvSpPr txBox="1">
            <a:spLocks noChangeArrowheads="1"/>
          </p:cNvSpPr>
          <p:nvPr/>
        </p:nvSpPr>
        <p:spPr bwMode="auto">
          <a:xfrm>
            <a:off x="50800" y="2603500"/>
            <a:ext cx="518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ru-RU" altLang="ru-RU" sz="2000" smtClean="0">
                <a:solidFill>
                  <a:srgbClr val="002060"/>
                </a:solidFill>
                <a:cs typeface="Arial" pitchFamily="34" charset="0"/>
              </a:rPr>
              <a:t> </a:t>
            </a:r>
            <a:r>
              <a:rPr lang="en-US" altLang="ru-RU" sz="2000" b="1" u="sng" smtClean="0">
                <a:solidFill>
                  <a:srgbClr val="002060"/>
                </a:solidFill>
                <a:cs typeface="Arial" pitchFamily="34" charset="0"/>
              </a:rPr>
              <a:t>Tasks for test run</a:t>
            </a:r>
            <a:r>
              <a:rPr lang="en-US" altLang="ru-RU" sz="2000" smtClean="0">
                <a:solidFill>
                  <a:srgbClr val="002060"/>
                </a:solidFill>
                <a:cs typeface="Arial" pitchFamily="34" charset="0"/>
              </a:rPr>
              <a:t>:</a:t>
            </a:r>
            <a:endParaRPr lang="ru-RU" altLang="ru-RU" sz="2000" smtClean="0">
              <a:solidFill>
                <a:srgbClr val="002060"/>
              </a:solidFill>
              <a:cs typeface="Arial" pitchFamily="34" charset="0"/>
            </a:endParaRPr>
          </a:p>
          <a:p>
            <a:pPr eaLnBrk="1" hangingPunct="1">
              <a:spcBef>
                <a:spcPct val="0"/>
              </a:spcBef>
            </a:pPr>
            <a:r>
              <a:rPr lang="en-US" altLang="ru-RU" sz="2000" smtClean="0">
                <a:solidFill>
                  <a:srgbClr val="002060"/>
                </a:solidFill>
                <a:cs typeface="Arial" pitchFamily="34" charset="0"/>
              </a:rPr>
              <a:t> </a:t>
            </a:r>
            <a:r>
              <a:rPr lang="en-US" altLang="ru-RU" sz="2000" i="1" smtClean="0">
                <a:solidFill>
                  <a:srgbClr val="002060"/>
                </a:solidFill>
                <a:cs typeface="Arial" pitchFamily="34" charset="0"/>
              </a:rPr>
              <a:t>trace d, C</a:t>
            </a:r>
            <a:r>
              <a:rPr lang="en-US" altLang="ru-RU" sz="2000" i="1" baseline="30000" smtClean="0">
                <a:solidFill>
                  <a:srgbClr val="002060"/>
                </a:solidFill>
                <a:cs typeface="Arial" pitchFamily="34" charset="0"/>
              </a:rPr>
              <a:t>12</a:t>
            </a:r>
            <a:r>
              <a:rPr lang="en-US" altLang="ru-RU" sz="2000" i="1" smtClean="0">
                <a:solidFill>
                  <a:srgbClr val="002060"/>
                </a:solidFill>
                <a:cs typeface="Arial" pitchFamily="34" charset="0"/>
              </a:rPr>
              <a:t>; beam profile/structure</a:t>
            </a:r>
          </a:p>
          <a:p>
            <a:pPr eaLnBrk="1" hangingPunct="1">
              <a:spcBef>
                <a:spcPct val="0"/>
              </a:spcBef>
            </a:pPr>
            <a:r>
              <a:rPr lang="en-US" altLang="ru-RU" sz="2000" i="1" smtClean="0">
                <a:solidFill>
                  <a:srgbClr val="002060"/>
                </a:solidFill>
                <a:cs typeface="Arial" pitchFamily="34" charset="0"/>
              </a:rPr>
              <a:t> test detector response: ToF400/700 (part),</a:t>
            </a:r>
          </a:p>
          <a:p>
            <a:pPr algn="r" eaLnBrk="1" hangingPunct="1">
              <a:spcBef>
                <a:spcPct val="0"/>
              </a:spcBef>
              <a:buFontTx/>
              <a:buNone/>
            </a:pPr>
            <a:r>
              <a:rPr lang="en-US" altLang="ru-RU" sz="2000" i="1" smtClean="0">
                <a:solidFill>
                  <a:srgbClr val="002060"/>
                </a:solidFill>
                <a:cs typeface="Arial" pitchFamily="34" charset="0"/>
              </a:rPr>
              <a:t>DCH-1,2 (part), ZDC (part),T</a:t>
            </a:r>
            <a:r>
              <a:rPr lang="en-US" altLang="ru-RU" sz="2000" i="1" baseline="-25000" smtClean="0">
                <a:solidFill>
                  <a:srgbClr val="002060"/>
                </a:solidFill>
                <a:cs typeface="Arial" pitchFamily="34" charset="0"/>
              </a:rPr>
              <a:t>0</a:t>
            </a:r>
            <a:r>
              <a:rPr lang="en-US" altLang="ru-RU" sz="2000" i="1" smtClean="0">
                <a:solidFill>
                  <a:srgbClr val="002060"/>
                </a:solidFill>
                <a:cs typeface="Arial" pitchFamily="34" charset="0"/>
              </a:rPr>
              <a:t>T, BM</a:t>
            </a:r>
            <a:endParaRPr lang="ru-RU" altLang="ru-RU" sz="2000" i="1" smtClean="0">
              <a:solidFill>
                <a:srgbClr val="002060"/>
              </a:solidFill>
              <a:cs typeface="Arial" pitchFamily="34" charset="0"/>
            </a:endParaRPr>
          </a:p>
          <a:p>
            <a:pPr eaLnBrk="1" hangingPunct="1">
              <a:spcBef>
                <a:spcPct val="0"/>
              </a:spcBef>
            </a:pPr>
            <a:r>
              <a:rPr lang="en-US" altLang="ru-RU" sz="2000" i="1" smtClean="0">
                <a:solidFill>
                  <a:srgbClr val="002060"/>
                </a:solidFill>
                <a:cs typeface="Arial" pitchFamily="34" charset="0"/>
              </a:rPr>
              <a:t> test integrated DAQ / trigger based on</a:t>
            </a:r>
          </a:p>
          <a:p>
            <a:pPr eaLnBrk="1" hangingPunct="1">
              <a:spcBef>
                <a:spcPct val="0"/>
              </a:spcBef>
              <a:buFontTx/>
              <a:buNone/>
            </a:pPr>
            <a:r>
              <a:rPr lang="en-US" altLang="ru-RU" sz="2000" i="1" smtClean="0">
                <a:solidFill>
                  <a:srgbClr val="002060"/>
                </a:solidFill>
                <a:cs typeface="Arial" pitchFamily="34" charset="0"/>
              </a:rPr>
              <a:t> T</a:t>
            </a:r>
            <a:r>
              <a:rPr lang="en-US" altLang="ru-RU" sz="2000" i="1" baseline="-25000" smtClean="0">
                <a:solidFill>
                  <a:srgbClr val="002060"/>
                </a:solidFill>
                <a:cs typeface="Arial" pitchFamily="34" charset="0"/>
              </a:rPr>
              <a:t>0</a:t>
            </a:r>
            <a:r>
              <a:rPr lang="en-US" altLang="ru-RU" sz="2000" i="1" smtClean="0">
                <a:solidFill>
                  <a:srgbClr val="002060"/>
                </a:solidFill>
                <a:cs typeface="Arial" pitchFamily="34" charset="0"/>
              </a:rPr>
              <a:t>T in magnet</a:t>
            </a:r>
            <a:endParaRPr lang="ru-RU" altLang="ru-RU" sz="2000" i="1" smtClean="0">
              <a:solidFill>
                <a:srgbClr val="002060"/>
              </a:solidFill>
              <a:cs typeface="Arial" pitchFamily="34" charset="0"/>
            </a:endParaRPr>
          </a:p>
        </p:txBody>
      </p:sp>
      <p:sp>
        <p:nvSpPr>
          <p:cNvPr id="34853" name="Rectangle 115"/>
          <p:cNvSpPr>
            <a:spLocks noChangeArrowheads="1"/>
          </p:cNvSpPr>
          <p:nvPr/>
        </p:nvSpPr>
        <p:spPr bwMode="auto">
          <a:xfrm>
            <a:off x="7947025" y="1789113"/>
            <a:ext cx="912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smtClean="0">
                <a:solidFill>
                  <a:srgbClr val="002060"/>
                </a:solidFill>
              </a:rPr>
              <a:t>MWPC</a:t>
            </a:r>
            <a:endParaRPr lang="ru-RU" altLang="ru-RU" sz="1800" smtClean="0">
              <a:solidFill>
                <a:srgbClr val="002060"/>
              </a:solidFill>
            </a:endParaRPr>
          </a:p>
        </p:txBody>
      </p:sp>
      <p:pic>
        <p:nvPicPr>
          <p:cNvPr id="34854" name="Picture 4" descr="IMG_7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888" y="3186113"/>
            <a:ext cx="390525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Прямая со стрелкой 58"/>
          <p:cNvCxnSpPr>
            <a:stCxn id="34826" idx="2"/>
          </p:cNvCxnSpPr>
          <p:nvPr/>
        </p:nvCxnSpPr>
        <p:spPr>
          <a:xfrm flipH="1">
            <a:off x="6718300" y="2867025"/>
            <a:ext cx="476250" cy="1209675"/>
          </a:xfrm>
          <a:prstGeom prst="straightConnector1">
            <a:avLst/>
          </a:prstGeom>
          <a:ln w="38100"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58"/>
          <p:cNvCxnSpPr/>
          <p:nvPr/>
        </p:nvCxnSpPr>
        <p:spPr>
          <a:xfrm flipH="1" flipV="1">
            <a:off x="7124700" y="2197100"/>
            <a:ext cx="88900" cy="393700"/>
          </a:xfrm>
          <a:prstGeom prst="straightConnector1">
            <a:avLst/>
          </a:prstGeom>
          <a:ln w="28575"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58"/>
          <p:cNvCxnSpPr/>
          <p:nvPr/>
        </p:nvCxnSpPr>
        <p:spPr>
          <a:xfrm>
            <a:off x="7835900" y="2616200"/>
            <a:ext cx="254000" cy="1638300"/>
          </a:xfrm>
          <a:prstGeom prst="straightConnector1">
            <a:avLst/>
          </a:prstGeom>
          <a:ln w="28575"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8"/>
          <p:cNvCxnSpPr/>
          <p:nvPr/>
        </p:nvCxnSpPr>
        <p:spPr>
          <a:xfrm>
            <a:off x="6629400" y="2590800"/>
            <a:ext cx="1117600" cy="1803400"/>
          </a:xfrm>
          <a:prstGeom prst="straightConnector1">
            <a:avLst/>
          </a:prstGeom>
          <a:ln w="38100"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pic>
        <p:nvPicPr>
          <p:cNvPr id="34859" name="Picture 117" descr="BILD0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206875"/>
            <a:ext cx="334803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60" name="Rectangle 118"/>
          <p:cNvSpPr>
            <a:spLocks noChangeArrowheads="1"/>
          </p:cNvSpPr>
          <p:nvPr/>
        </p:nvSpPr>
        <p:spPr bwMode="auto">
          <a:xfrm>
            <a:off x="381000" y="5153025"/>
            <a:ext cx="1473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r" eaLnBrk="1" hangingPunct="1">
              <a:spcBef>
                <a:spcPct val="0"/>
              </a:spcBef>
              <a:buFontTx/>
              <a:buNone/>
            </a:pPr>
            <a:r>
              <a:rPr lang="en-US" altLang="ru-RU" sz="1800" b="1" smtClean="0">
                <a:solidFill>
                  <a:srgbClr val="002060"/>
                </a:solidFill>
              </a:rPr>
              <a:t>ZDC </a:t>
            </a:r>
          </a:p>
          <a:p>
            <a:pPr algn="r" eaLnBrk="1" hangingPunct="1">
              <a:spcBef>
                <a:spcPct val="0"/>
              </a:spcBef>
              <a:buFontTx/>
              <a:buNone/>
            </a:pPr>
            <a:r>
              <a:rPr lang="en-US" altLang="ru-RU" sz="1800" b="1" smtClean="0">
                <a:solidFill>
                  <a:srgbClr val="002060"/>
                </a:solidFill>
              </a:rPr>
              <a:t>on movable </a:t>
            </a:r>
          </a:p>
          <a:p>
            <a:pPr algn="r" eaLnBrk="1" hangingPunct="1">
              <a:spcBef>
                <a:spcPct val="0"/>
              </a:spcBef>
              <a:buFontTx/>
              <a:buNone/>
            </a:pPr>
            <a:r>
              <a:rPr lang="en-US" altLang="ru-RU" sz="1800" b="1" smtClean="0">
                <a:solidFill>
                  <a:srgbClr val="002060"/>
                </a:solidFill>
              </a:rPr>
              <a:t>platform</a:t>
            </a:r>
            <a:endParaRPr lang="ru-RU" altLang="ru-RU" sz="1800" b="1" smtClean="0">
              <a:solidFill>
                <a:srgbClr val="002060"/>
              </a:solidFill>
            </a:endParaRPr>
          </a:p>
        </p:txBody>
      </p:sp>
      <p:cxnSp>
        <p:nvCxnSpPr>
          <p:cNvPr id="61" name="Прямая со стрелкой 58"/>
          <p:cNvCxnSpPr>
            <a:stCxn id="34826" idx="0"/>
            <a:endCxn id="36" idx="2"/>
          </p:cNvCxnSpPr>
          <p:nvPr/>
        </p:nvCxnSpPr>
        <p:spPr>
          <a:xfrm flipV="1">
            <a:off x="7194550" y="2335213"/>
            <a:ext cx="204788" cy="255587"/>
          </a:xfrm>
          <a:prstGeom prst="straightConnector1">
            <a:avLst/>
          </a:prstGeom>
          <a:ln w="28575" cmpd="sng">
            <a:solidFill>
              <a:srgbClr val="000090"/>
            </a:solidFill>
            <a:tailEnd type="stealth" w="lg" len="lg"/>
          </a:ln>
        </p:spPr>
        <p:style>
          <a:lnRef idx="1">
            <a:schemeClr val="accent1"/>
          </a:lnRef>
          <a:fillRef idx="0">
            <a:schemeClr val="accent1"/>
          </a:fillRef>
          <a:effectRef idx="0">
            <a:schemeClr val="accent1"/>
          </a:effectRef>
          <a:fontRef idx="minor">
            <a:schemeClr val="tx1"/>
          </a:fontRef>
        </p:style>
      </p:cxnSp>
      <p:pic>
        <p:nvPicPr>
          <p:cNvPr id="34863" name="Picture 72" descr="AA04988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6325" y="5626100"/>
            <a:ext cx="2952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101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2"/>
          </p:nvPr>
        </p:nvSpPr>
        <p:spPr>
          <a:noFill/>
        </p:spPr>
        <p:txBody>
          <a:bodyPr anchor="b"/>
          <a:lstStyle/>
          <a:p>
            <a:fld id="{85AA58A8-2C5C-4605-9DC2-6EB6C46848F8}" type="slidenum">
              <a:rPr lang="ru-RU">
                <a:solidFill>
                  <a:srgbClr val="000000"/>
                </a:solidFill>
              </a:rPr>
              <a:pPr/>
              <a:t>4</a:t>
            </a:fld>
            <a:endParaRPr lang="ru-RU">
              <a:solidFill>
                <a:srgbClr val="000000"/>
              </a:solidFill>
            </a:endParaRPr>
          </a:p>
        </p:txBody>
      </p:sp>
      <p:sp>
        <p:nvSpPr>
          <p:cNvPr id="26628" name="TextBox 4"/>
          <p:cNvSpPr txBox="1">
            <a:spLocks noChangeArrowheads="1"/>
          </p:cNvSpPr>
          <p:nvPr/>
        </p:nvSpPr>
        <p:spPr bwMode="auto">
          <a:xfrm>
            <a:off x="1732582" y="2495968"/>
            <a:ext cx="5637889" cy="1077218"/>
          </a:xfrm>
          <a:prstGeom prst="rect">
            <a:avLst/>
          </a:prstGeom>
          <a:noFill/>
          <a:ln w="9525">
            <a:noFill/>
            <a:miter lim="800000"/>
            <a:headEnd/>
            <a:tailEnd/>
          </a:ln>
        </p:spPr>
        <p:txBody>
          <a:bodyPr wrap="none">
            <a:spAutoFit/>
          </a:bodyPr>
          <a:lstStyle/>
          <a:p>
            <a:pPr algn="ctr"/>
            <a:r>
              <a:rPr lang="en-US" sz="3200" b="1" dirty="0">
                <a:solidFill>
                  <a:srgbClr val="002060"/>
                </a:solidFill>
                <a:latin typeface="Arial Black" panose="020B0A04020102020204" pitchFamily="34" charset="0"/>
              </a:rPr>
              <a:t>S</a:t>
            </a:r>
            <a:r>
              <a:rPr lang="en-US" sz="3200" b="1" dirty="0" smtClean="0">
                <a:solidFill>
                  <a:srgbClr val="002060"/>
                </a:solidFill>
                <a:latin typeface="Arial Black" panose="020B0A04020102020204" pitchFamily="34" charset="0"/>
              </a:rPr>
              <a:t>tudy </a:t>
            </a:r>
            <a:r>
              <a:rPr lang="en-US" sz="3200" b="1" dirty="0">
                <a:solidFill>
                  <a:srgbClr val="002060"/>
                </a:solidFill>
                <a:latin typeface="Arial Black" panose="020B0A04020102020204" pitchFamily="34" charset="0"/>
              </a:rPr>
              <a:t>of hot and  dense </a:t>
            </a:r>
            <a:endParaRPr lang="en-US" sz="3200" b="1" dirty="0" smtClean="0">
              <a:solidFill>
                <a:srgbClr val="002060"/>
              </a:solidFill>
              <a:latin typeface="Arial Black" panose="020B0A04020102020204" pitchFamily="34" charset="0"/>
            </a:endParaRPr>
          </a:p>
          <a:p>
            <a:pPr algn="ctr"/>
            <a:r>
              <a:rPr lang="en-US" sz="3200" b="1" dirty="0" smtClean="0">
                <a:solidFill>
                  <a:srgbClr val="002060"/>
                </a:solidFill>
                <a:latin typeface="Arial Black" panose="020B0A04020102020204" pitchFamily="34" charset="0"/>
              </a:rPr>
              <a:t>baryonic </a:t>
            </a:r>
            <a:r>
              <a:rPr lang="en-US" sz="3200" b="1" dirty="0">
                <a:solidFill>
                  <a:srgbClr val="002060"/>
                </a:solidFill>
                <a:latin typeface="Arial Black" panose="020B0A04020102020204" pitchFamily="34" charset="0"/>
              </a:rPr>
              <a:t>matter</a:t>
            </a:r>
          </a:p>
        </p:txBody>
      </p:sp>
    </p:spTree>
    <p:extLst>
      <p:ext uri="{BB962C8B-B14F-4D97-AF65-F5344CB8AC3E}">
        <p14:creationId xmlns:p14="http://schemas.microsoft.com/office/powerpoint/2010/main" val="33128151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1285165" y="1883692"/>
            <a:ext cx="6172199" cy="2251579"/>
          </a:xfrm>
        </p:spPr>
        <p:txBody>
          <a:bodyPr anchor="t"/>
          <a:lstStyle/>
          <a:p>
            <a:pPr algn="ctr" eaLnBrk="1" hangingPunct="1"/>
            <a:r>
              <a:rPr lang="en-US" altLang="ru-RU" sz="3200" b="1" dirty="0" smtClean="0">
                <a:solidFill>
                  <a:srgbClr val="002060"/>
                </a:solidFill>
              </a:rPr>
              <a:t>NICA collider mode </a:t>
            </a:r>
            <a:br>
              <a:rPr lang="en-US" altLang="ru-RU" sz="3200" b="1" dirty="0" smtClean="0">
                <a:solidFill>
                  <a:srgbClr val="002060"/>
                </a:solidFill>
              </a:rPr>
            </a:br>
            <a:r>
              <a:rPr lang="en-US" altLang="ru-RU" sz="3200" b="1" dirty="0" smtClean="0">
                <a:solidFill>
                  <a:srgbClr val="002060"/>
                </a:solidFill>
              </a:rPr>
              <a:t/>
            </a:r>
            <a:br>
              <a:rPr lang="en-US" altLang="ru-RU" sz="3200" b="1" dirty="0" smtClean="0">
                <a:solidFill>
                  <a:srgbClr val="002060"/>
                </a:solidFill>
              </a:rPr>
            </a:br>
            <a:r>
              <a:rPr lang="en-US" altLang="ru-RU" sz="2800" b="1" dirty="0" smtClean="0">
                <a:solidFill>
                  <a:srgbClr val="002060"/>
                </a:solidFill>
              </a:rPr>
              <a:t>MPD &amp; SPD</a:t>
            </a:r>
            <a:br>
              <a:rPr lang="en-US" altLang="ru-RU" sz="2800" b="1" dirty="0" smtClean="0">
                <a:solidFill>
                  <a:srgbClr val="002060"/>
                </a:solidFill>
              </a:rPr>
            </a:br>
            <a:endParaRPr lang="en-US" altLang="ru-RU" sz="2800" b="1" dirty="0" smtClean="0">
              <a:solidFill>
                <a:srgbClr val="002060"/>
              </a:solidFill>
            </a:endParaRPr>
          </a:p>
        </p:txBody>
      </p:sp>
      <p:sp>
        <p:nvSpPr>
          <p:cNvPr id="358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08AB0053-2D44-47EE-95A8-46C1BFD76F13}" type="slidenum">
              <a:rPr lang="ru-RU" altLang="ru-RU" sz="1400" smtClean="0">
                <a:solidFill>
                  <a:srgbClr val="000000"/>
                </a:solidFill>
              </a:rPr>
              <a:pPr eaLnBrk="1" hangingPunct="1">
                <a:spcBef>
                  <a:spcPct val="0"/>
                </a:spcBef>
                <a:buFontTx/>
                <a:buNone/>
              </a:pPr>
              <a:t>40</a:t>
            </a:fld>
            <a:endParaRPr lang="ru-RU" altLang="ru-RU" sz="1400" smtClean="0">
              <a:solidFill>
                <a:srgbClr val="000000"/>
              </a:solidFill>
            </a:endParaRPr>
          </a:p>
        </p:txBody>
      </p:sp>
      <p:sp>
        <p:nvSpPr>
          <p:cNvPr id="35844" name="TextBox 9"/>
          <p:cNvSpPr txBox="1">
            <a:spLocks noChangeArrowheads="1"/>
          </p:cNvSpPr>
          <p:nvPr/>
        </p:nvSpPr>
        <p:spPr bwMode="auto">
          <a:xfrm>
            <a:off x="228600" y="3141663"/>
            <a:ext cx="87360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just" eaLnBrk="1" hangingPunct="1">
              <a:spcBef>
                <a:spcPct val="0"/>
              </a:spcBef>
              <a:buFontTx/>
              <a:buNone/>
            </a:pPr>
            <a:r>
              <a:rPr lang="en-US" altLang="ru-RU" sz="2400" b="1" i="1" smtClean="0">
                <a:solidFill>
                  <a:srgbClr val="FFFFFF"/>
                </a:solidFill>
              </a:rPr>
              <a:t> </a:t>
            </a:r>
          </a:p>
          <a:p>
            <a:pPr algn="ctr" eaLnBrk="1" hangingPunct="1">
              <a:spcBef>
                <a:spcPct val="0"/>
              </a:spcBef>
              <a:buFontTx/>
              <a:buNone/>
            </a:pPr>
            <a:r>
              <a:rPr lang="en-US" altLang="ru-RU" sz="2200" b="1" i="1" smtClean="0">
                <a:solidFill>
                  <a:srgbClr val="FFFF00"/>
                </a:solidFill>
              </a:rPr>
              <a:t>   </a:t>
            </a:r>
            <a:endParaRPr lang="en-US" altLang="ru-RU" sz="2200" b="1" smtClean="0">
              <a:solidFill>
                <a:srgbClr val="000000"/>
              </a:solidFill>
            </a:endParaRPr>
          </a:p>
        </p:txBody>
      </p:sp>
    </p:spTree>
    <p:extLst>
      <p:ext uri="{BB962C8B-B14F-4D97-AF65-F5344CB8AC3E}">
        <p14:creationId xmlns:p14="http://schemas.microsoft.com/office/powerpoint/2010/main" val="826552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3314"/>
          <a:stretch>
            <a:fillRect/>
          </a:stretch>
        </p:blipFill>
        <p:spPr bwMode="auto">
          <a:xfrm>
            <a:off x="0" y="919163"/>
            <a:ext cx="501491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7" name="Text Box 3"/>
          <p:cNvSpPr txBox="1">
            <a:spLocks noChangeArrowheads="1"/>
          </p:cNvSpPr>
          <p:nvPr/>
        </p:nvSpPr>
        <p:spPr bwMode="auto">
          <a:xfrm>
            <a:off x="5253038" y="877888"/>
            <a:ext cx="38417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60">
                <a:solidFill>
                  <a:srgbClr val="000000"/>
                </a:solidFill>
                <a:miter lim="800000"/>
                <a:headEnd/>
                <a:tailEnd/>
              </a14:hiddenLine>
            </a:ext>
          </a:extLst>
        </p:spPr>
        <p:txBody>
          <a:bodyPr lIns="90000" tIns="46800" rIns="90000" bIns="46800">
            <a:spAutoFit/>
          </a:bodyPr>
          <a:lstStyle>
            <a:lvl1pPr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ru-RU" sz="2200" b="1" dirty="0" smtClean="0">
                <a:solidFill>
                  <a:srgbClr val="002060"/>
                </a:solidFill>
                <a:latin typeface="Arial" pitchFamily="34" charset="0"/>
                <a:ea typeface="MS PGothic" pitchFamily="34" charset="-128"/>
                <a:cs typeface="Arial" pitchFamily="34" charset="0"/>
              </a:rPr>
              <a:t>9 m length, 6 m in diameter</a:t>
            </a:r>
            <a:endParaRPr lang="en-US" altLang="ru-RU" sz="1100" b="1" dirty="0" smtClean="0">
              <a:solidFill>
                <a:srgbClr val="002060"/>
              </a:solidFill>
              <a:latin typeface="Arial" pitchFamily="34" charset="0"/>
              <a:ea typeface="MS PGothic" pitchFamily="34" charset="-128"/>
              <a:cs typeface="Arial" pitchFamily="34" charset="0"/>
            </a:endParaRPr>
          </a:p>
          <a:p>
            <a:pPr eaLnBrk="1" hangingPunct="1">
              <a:spcBef>
                <a:spcPct val="0"/>
              </a:spcBef>
              <a:buFontTx/>
              <a:buNone/>
            </a:pPr>
            <a:endParaRPr lang="en-US" altLang="ru-RU" sz="2000" b="1" dirty="0" smtClean="0">
              <a:solidFill>
                <a:srgbClr val="002060"/>
              </a:solidFill>
              <a:latin typeface="Arial" pitchFamily="34" charset="0"/>
              <a:ea typeface="MS PGothic" pitchFamily="34" charset="-128"/>
              <a:cs typeface="Arial" pitchFamily="34" charset="0"/>
            </a:endParaRPr>
          </a:p>
          <a:p>
            <a:pPr eaLnBrk="1" hangingPunct="1">
              <a:spcBef>
                <a:spcPct val="0"/>
              </a:spcBef>
              <a:buFontTx/>
              <a:buNone/>
            </a:pPr>
            <a:r>
              <a:rPr lang="en-US" altLang="ru-RU" sz="2000" b="1" dirty="0" smtClean="0">
                <a:solidFill>
                  <a:srgbClr val="002060"/>
                </a:solidFill>
                <a:latin typeface="Arial" pitchFamily="34" charset="0"/>
                <a:ea typeface="MS PGothic" pitchFamily="34" charset="-128"/>
                <a:cs typeface="Arial" pitchFamily="34" charset="0"/>
              </a:rPr>
              <a:t>Magnet:</a:t>
            </a:r>
            <a:r>
              <a:rPr lang="en-US" altLang="ru-RU" sz="1800" b="1" dirty="0" smtClean="0">
                <a:solidFill>
                  <a:srgbClr val="002060"/>
                </a:solidFill>
                <a:latin typeface="Arial" pitchFamily="34" charset="0"/>
                <a:ea typeface="MS PGothic" pitchFamily="34" charset="-128"/>
                <a:cs typeface="Arial" pitchFamily="34" charset="0"/>
              </a:rPr>
              <a:t> </a:t>
            </a:r>
            <a:r>
              <a:rPr lang="en-US" altLang="ru-RU" sz="1800" b="1" i="1" dirty="0" smtClean="0">
                <a:solidFill>
                  <a:srgbClr val="002060"/>
                </a:solidFill>
                <a:latin typeface="Arial" pitchFamily="34" charset="0"/>
                <a:ea typeface="MS PGothic" pitchFamily="34" charset="-128"/>
                <a:cs typeface="Arial" pitchFamily="34" charset="0"/>
              </a:rPr>
              <a:t>0.66 T</a:t>
            </a:r>
          </a:p>
          <a:p>
            <a:pPr algn="r" eaLnBrk="1" hangingPunct="1">
              <a:spcBef>
                <a:spcPct val="0"/>
              </a:spcBef>
              <a:buFontTx/>
              <a:buNone/>
            </a:pPr>
            <a:r>
              <a:rPr lang="en-US" altLang="ru-RU" sz="1800" b="1" i="1" dirty="0" smtClean="0">
                <a:solidFill>
                  <a:srgbClr val="002060"/>
                </a:solidFill>
                <a:latin typeface="Arial" pitchFamily="34" charset="0"/>
                <a:ea typeface="MS PGothic" pitchFamily="34" charset="-128"/>
                <a:cs typeface="Arial" pitchFamily="34" charset="0"/>
              </a:rPr>
              <a:t> superconducting solenoid</a:t>
            </a:r>
          </a:p>
          <a:p>
            <a:pPr eaLnBrk="1" hangingPunct="1">
              <a:spcBef>
                <a:spcPct val="0"/>
              </a:spcBef>
              <a:buFontTx/>
              <a:buNone/>
            </a:pPr>
            <a:endParaRPr lang="en-US" altLang="ru-RU" sz="1100" b="1" dirty="0" smtClean="0">
              <a:solidFill>
                <a:srgbClr val="002060"/>
              </a:solidFill>
              <a:latin typeface="Arial" pitchFamily="34" charset="0"/>
              <a:ea typeface="MS PGothic" pitchFamily="34" charset="-128"/>
              <a:cs typeface="Arial" pitchFamily="34" charset="0"/>
            </a:endParaRPr>
          </a:p>
          <a:p>
            <a:pPr eaLnBrk="1" hangingPunct="1">
              <a:spcBef>
                <a:spcPct val="0"/>
              </a:spcBef>
              <a:spcAft>
                <a:spcPts val="1200"/>
              </a:spcAft>
              <a:buFontTx/>
              <a:buNone/>
            </a:pPr>
            <a:r>
              <a:rPr lang="en-US" altLang="ru-RU" sz="2000" b="1" dirty="0" smtClean="0">
                <a:solidFill>
                  <a:srgbClr val="002060"/>
                </a:solidFill>
                <a:latin typeface="Arial" pitchFamily="34" charset="0"/>
                <a:ea typeface="MS PGothic" pitchFamily="34" charset="-128"/>
                <a:cs typeface="Arial" pitchFamily="34" charset="0"/>
              </a:rPr>
              <a:t>Tracking:</a:t>
            </a:r>
            <a:r>
              <a:rPr lang="en-US" altLang="ru-RU" sz="1800" b="1" dirty="0" smtClean="0">
                <a:solidFill>
                  <a:srgbClr val="002060"/>
                </a:solidFill>
                <a:latin typeface="Arial" pitchFamily="34" charset="0"/>
                <a:ea typeface="MS PGothic" pitchFamily="34" charset="-128"/>
                <a:cs typeface="Arial" pitchFamily="34" charset="0"/>
              </a:rPr>
              <a:t> </a:t>
            </a:r>
            <a:r>
              <a:rPr lang="en-US" altLang="ru-RU" sz="1800" b="1" i="1" dirty="0" smtClean="0">
                <a:solidFill>
                  <a:srgbClr val="002060"/>
                </a:solidFill>
                <a:latin typeface="Arial" pitchFamily="34" charset="0"/>
                <a:ea typeface="MS PGothic" pitchFamily="34" charset="-128"/>
                <a:cs typeface="Arial" pitchFamily="34" charset="0"/>
              </a:rPr>
              <a:t>TPC,  IT, ECT</a:t>
            </a:r>
            <a:endParaRPr lang="en-US" altLang="ru-RU" sz="1800" b="1" dirty="0" smtClean="0">
              <a:solidFill>
                <a:srgbClr val="002060"/>
              </a:solidFill>
              <a:latin typeface="Arial" pitchFamily="34" charset="0"/>
              <a:ea typeface="MS PGothic" pitchFamily="34" charset="-128"/>
              <a:cs typeface="Arial" pitchFamily="34" charset="0"/>
            </a:endParaRPr>
          </a:p>
          <a:p>
            <a:pPr eaLnBrk="1" hangingPunct="1">
              <a:spcBef>
                <a:spcPct val="0"/>
              </a:spcBef>
              <a:spcAft>
                <a:spcPts val="1200"/>
              </a:spcAft>
              <a:buFontTx/>
              <a:buNone/>
            </a:pPr>
            <a:r>
              <a:rPr lang="en-US" altLang="ru-RU" sz="2000" b="1" dirty="0" err="1" smtClean="0">
                <a:solidFill>
                  <a:srgbClr val="002060"/>
                </a:solidFill>
                <a:latin typeface="Arial" pitchFamily="34" charset="0"/>
                <a:ea typeface="MS PGothic" pitchFamily="34" charset="-128"/>
                <a:cs typeface="Arial" pitchFamily="34" charset="0"/>
              </a:rPr>
              <a:t>ParticleID</a:t>
            </a:r>
            <a:r>
              <a:rPr lang="en-US" altLang="ru-RU" sz="2000" b="1" dirty="0" smtClean="0">
                <a:solidFill>
                  <a:srgbClr val="002060"/>
                </a:solidFill>
                <a:latin typeface="Arial" pitchFamily="34" charset="0"/>
                <a:ea typeface="MS PGothic" pitchFamily="34" charset="-128"/>
                <a:cs typeface="Arial" pitchFamily="34" charset="0"/>
              </a:rPr>
              <a:t>:</a:t>
            </a:r>
            <a:r>
              <a:rPr lang="en-US" altLang="ru-RU" sz="1800" b="1" dirty="0" smtClean="0">
                <a:solidFill>
                  <a:srgbClr val="002060"/>
                </a:solidFill>
                <a:latin typeface="Arial" pitchFamily="34" charset="0"/>
                <a:ea typeface="MS PGothic" pitchFamily="34" charset="-128"/>
                <a:cs typeface="Arial" pitchFamily="34" charset="0"/>
              </a:rPr>
              <a:t> </a:t>
            </a:r>
            <a:r>
              <a:rPr lang="en-US" altLang="ru-RU" sz="1800" b="1" i="1" dirty="0" smtClean="0">
                <a:solidFill>
                  <a:srgbClr val="002060"/>
                </a:solidFill>
                <a:latin typeface="Arial" pitchFamily="34" charset="0"/>
                <a:ea typeface="MS PGothic" pitchFamily="34" charset="-128"/>
                <a:cs typeface="Arial" pitchFamily="34" charset="0"/>
              </a:rPr>
              <a:t>TOF, ECAL, TPC</a:t>
            </a:r>
            <a:endParaRPr lang="en-US" altLang="ru-RU" sz="1800" b="1" dirty="0" smtClean="0">
              <a:solidFill>
                <a:srgbClr val="002060"/>
              </a:solidFill>
              <a:latin typeface="Arial" pitchFamily="34" charset="0"/>
              <a:ea typeface="MS PGothic" pitchFamily="34" charset="-128"/>
              <a:cs typeface="Arial" pitchFamily="34" charset="0"/>
            </a:endParaRPr>
          </a:p>
          <a:p>
            <a:pPr eaLnBrk="1" hangingPunct="1">
              <a:spcBef>
                <a:spcPct val="0"/>
              </a:spcBef>
              <a:spcAft>
                <a:spcPts val="1200"/>
              </a:spcAft>
              <a:buFontTx/>
              <a:buNone/>
            </a:pPr>
            <a:r>
              <a:rPr lang="en-US" altLang="ru-RU" sz="2000" b="1" dirty="0" smtClean="0">
                <a:solidFill>
                  <a:srgbClr val="002060"/>
                </a:solidFill>
                <a:latin typeface="Arial" pitchFamily="34" charset="0"/>
                <a:ea typeface="MS PGothic" pitchFamily="34" charset="-128"/>
                <a:cs typeface="Arial" pitchFamily="34" charset="0"/>
              </a:rPr>
              <a:t>T0, Triggering:</a:t>
            </a:r>
            <a:r>
              <a:rPr lang="en-US" altLang="ru-RU" sz="1800" b="1" dirty="0" smtClean="0">
                <a:solidFill>
                  <a:srgbClr val="002060"/>
                </a:solidFill>
                <a:latin typeface="Arial" pitchFamily="34" charset="0"/>
                <a:ea typeface="MS PGothic" pitchFamily="34" charset="-128"/>
                <a:cs typeface="Arial" pitchFamily="34" charset="0"/>
              </a:rPr>
              <a:t> </a:t>
            </a:r>
            <a:r>
              <a:rPr lang="en-US" altLang="ru-RU" sz="1800" b="1" i="1" dirty="0" smtClean="0">
                <a:solidFill>
                  <a:srgbClr val="002060"/>
                </a:solidFill>
                <a:latin typeface="Arial" pitchFamily="34" charset="0"/>
                <a:ea typeface="MS PGothic" pitchFamily="34" charset="-128"/>
                <a:cs typeface="Arial" pitchFamily="34" charset="0"/>
              </a:rPr>
              <a:t>FFD</a:t>
            </a:r>
            <a:endParaRPr lang="en-US" altLang="ru-RU" sz="1800" b="1" dirty="0" smtClean="0">
              <a:solidFill>
                <a:srgbClr val="002060"/>
              </a:solidFill>
              <a:latin typeface="Arial" pitchFamily="34" charset="0"/>
              <a:ea typeface="MS PGothic" pitchFamily="34" charset="-128"/>
              <a:cs typeface="Arial" pitchFamily="34" charset="0"/>
            </a:endParaRPr>
          </a:p>
          <a:p>
            <a:pPr eaLnBrk="1" hangingPunct="1">
              <a:spcBef>
                <a:spcPct val="0"/>
              </a:spcBef>
              <a:spcAft>
                <a:spcPts val="1200"/>
              </a:spcAft>
              <a:buFontTx/>
              <a:buNone/>
            </a:pPr>
            <a:r>
              <a:rPr lang="en-US" altLang="ru-RU" sz="2000" b="1" dirty="0" smtClean="0">
                <a:solidFill>
                  <a:srgbClr val="002060"/>
                </a:solidFill>
                <a:latin typeface="Arial" pitchFamily="34" charset="0"/>
                <a:ea typeface="MS PGothic" pitchFamily="34" charset="-128"/>
                <a:cs typeface="Arial" pitchFamily="34" charset="0"/>
              </a:rPr>
              <a:t>Centrality, Event plane:</a:t>
            </a:r>
            <a:r>
              <a:rPr lang="en-US" altLang="ru-RU" sz="1800" b="1" dirty="0" smtClean="0">
                <a:solidFill>
                  <a:srgbClr val="002060"/>
                </a:solidFill>
                <a:latin typeface="Arial" pitchFamily="34" charset="0"/>
                <a:ea typeface="MS PGothic" pitchFamily="34" charset="-128"/>
                <a:cs typeface="Arial" pitchFamily="34" charset="0"/>
              </a:rPr>
              <a:t>  ZDC</a:t>
            </a:r>
          </a:p>
        </p:txBody>
      </p:sp>
      <p:sp>
        <p:nvSpPr>
          <p:cNvPr id="21508" name="Text Box 4"/>
          <p:cNvSpPr txBox="1">
            <a:spLocks noChangeArrowheads="1"/>
          </p:cNvSpPr>
          <p:nvPr/>
        </p:nvSpPr>
        <p:spPr bwMode="auto">
          <a:xfrm>
            <a:off x="188913" y="4902200"/>
            <a:ext cx="8723312"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9pPr>
          </a:lstStyle>
          <a:p>
            <a:pPr eaLnBrk="1" hangingPunct="1">
              <a:lnSpc>
                <a:spcPct val="120000"/>
              </a:lnSpc>
              <a:spcBef>
                <a:spcPct val="0"/>
              </a:spcBef>
              <a:buFontTx/>
              <a:buNone/>
            </a:pPr>
            <a:r>
              <a:rPr lang="en-US" altLang="ru-RU" sz="2200" b="1" smtClean="0">
                <a:solidFill>
                  <a:srgbClr val="002060"/>
                </a:solidFill>
                <a:latin typeface="Arial" pitchFamily="34" charset="0"/>
                <a:ea typeface="MS PGothic" pitchFamily="34" charset="-128"/>
                <a:cs typeface="Arial" pitchFamily="34" charset="0"/>
              </a:rPr>
              <a:t>                             MPD potential advantages:</a:t>
            </a:r>
            <a:endParaRPr lang="en-US" altLang="ru-RU" sz="1800" smtClean="0">
              <a:solidFill>
                <a:srgbClr val="002060"/>
              </a:solidFill>
              <a:latin typeface="Arial" pitchFamily="34" charset="0"/>
              <a:ea typeface="MS PGothic" pitchFamily="34" charset="-128"/>
              <a:cs typeface="Arial" pitchFamily="34" charset="0"/>
            </a:endParaRPr>
          </a:p>
          <a:p>
            <a:pPr eaLnBrk="1" hangingPunct="1">
              <a:lnSpc>
                <a:spcPct val="120000"/>
              </a:lnSpc>
              <a:spcBef>
                <a:spcPct val="0"/>
              </a:spcBef>
              <a:spcAft>
                <a:spcPts val="600"/>
              </a:spcAft>
              <a:buClr>
                <a:srgbClr val="0000CC"/>
              </a:buClr>
              <a:buSzPct val="70000"/>
              <a:buFont typeface="Wingdings" pitchFamily="2" charset="2"/>
              <a:buChar char=""/>
            </a:pPr>
            <a:r>
              <a:rPr lang="en-US" altLang="ru-RU" sz="1800" smtClean="0">
                <a:solidFill>
                  <a:srgbClr val="002060"/>
                </a:solidFill>
                <a:latin typeface="Arial" pitchFamily="34" charset="0"/>
                <a:ea typeface="MS PGothic" pitchFamily="34" charset="-128"/>
                <a:cs typeface="Arial" pitchFamily="34" charset="0"/>
              </a:rPr>
              <a:t> </a:t>
            </a:r>
            <a:r>
              <a:rPr lang="en-US" altLang="ru-RU" sz="2000" i="1" smtClean="0">
                <a:solidFill>
                  <a:srgbClr val="002060"/>
                </a:solidFill>
                <a:latin typeface="Arial" pitchFamily="34" charset="0"/>
                <a:ea typeface="MS PGothic" pitchFamily="34" charset="-128"/>
                <a:cs typeface="Arial" pitchFamily="34" charset="0"/>
              </a:rPr>
              <a:t>Hermetic &amp; homogenous acceptance (2</a:t>
            </a:r>
            <a:r>
              <a:rPr lang="en-US" altLang="ru-RU" sz="2000" i="1" smtClean="0">
                <a:solidFill>
                  <a:srgbClr val="002060"/>
                </a:solidFill>
                <a:latin typeface="Symbol" pitchFamily="18" charset="2"/>
                <a:ea typeface="MS PGothic" pitchFamily="34" charset="-128"/>
                <a:cs typeface="Arial" pitchFamily="34" charset="0"/>
              </a:rPr>
              <a:t></a:t>
            </a:r>
            <a:r>
              <a:rPr lang="en-US" altLang="ru-RU" sz="2000" i="1" smtClean="0">
                <a:solidFill>
                  <a:srgbClr val="002060"/>
                </a:solidFill>
                <a:latin typeface="Arial" pitchFamily="34" charset="0"/>
                <a:ea typeface="MS PGothic" pitchFamily="34" charset="-128"/>
                <a:cs typeface="Arial" pitchFamily="34" charset="0"/>
              </a:rPr>
              <a:t>in azimuth), low material budget</a:t>
            </a:r>
          </a:p>
          <a:p>
            <a:pPr eaLnBrk="1" hangingPunct="1">
              <a:spcBef>
                <a:spcPct val="0"/>
              </a:spcBef>
              <a:spcAft>
                <a:spcPts val="600"/>
              </a:spcAft>
              <a:buClr>
                <a:srgbClr val="0000CC"/>
              </a:buClr>
              <a:buSzPct val="70000"/>
              <a:buFont typeface="Wingdings" pitchFamily="2" charset="2"/>
              <a:buChar char=""/>
            </a:pPr>
            <a:r>
              <a:rPr lang="en-US" altLang="ru-RU" sz="2000" i="1" smtClean="0">
                <a:solidFill>
                  <a:srgbClr val="002060"/>
                </a:solidFill>
                <a:latin typeface="Arial" pitchFamily="34" charset="0"/>
                <a:ea typeface="MS PGothic" pitchFamily="34" charset="-128"/>
                <a:cs typeface="Arial" pitchFamily="34" charset="0"/>
              </a:rPr>
              <a:t> Good tracking performance and powerful PID (nuclei, hadrons, e, </a:t>
            </a:r>
            <a:r>
              <a:rPr lang="en-US" altLang="ru-RU" sz="2000" i="1" smtClean="0">
                <a:solidFill>
                  <a:srgbClr val="002060"/>
                </a:solidFill>
                <a:latin typeface="Symbol" pitchFamily="18" charset="2"/>
                <a:ea typeface="MS PGothic" pitchFamily="34" charset="-128"/>
                <a:cs typeface="Arial" pitchFamily="34" charset="0"/>
              </a:rPr>
              <a:t></a:t>
            </a:r>
            <a:r>
              <a:rPr lang="en-US" altLang="ru-RU" sz="2000" i="1" smtClean="0">
                <a:solidFill>
                  <a:srgbClr val="002060"/>
                </a:solidFill>
                <a:latin typeface="Arial" pitchFamily="34" charset="0"/>
                <a:ea typeface="MS PGothic" pitchFamily="34" charset="-128"/>
                <a:cs typeface="Arial" pitchFamily="34" charset="0"/>
              </a:rPr>
              <a:t>)</a:t>
            </a:r>
          </a:p>
          <a:p>
            <a:pPr eaLnBrk="1" hangingPunct="1">
              <a:spcBef>
                <a:spcPct val="0"/>
              </a:spcBef>
              <a:buClr>
                <a:srgbClr val="0000CC"/>
              </a:buClr>
              <a:buSzPct val="70000"/>
              <a:buFont typeface="Wingdings" pitchFamily="2" charset="2"/>
              <a:buChar char=""/>
            </a:pPr>
            <a:r>
              <a:rPr lang="en-US" altLang="ru-RU" sz="2000" i="1" smtClean="0">
                <a:solidFill>
                  <a:srgbClr val="002060"/>
                </a:solidFill>
                <a:latin typeface="Arial" pitchFamily="34" charset="0"/>
                <a:ea typeface="MS PGothic" pitchFamily="34" charset="-128"/>
                <a:cs typeface="Arial" pitchFamily="34" charset="0"/>
              </a:rPr>
              <a:t> High event rate capability and reliable event separation </a:t>
            </a:r>
          </a:p>
        </p:txBody>
      </p:sp>
      <p:sp>
        <p:nvSpPr>
          <p:cNvPr id="21509" name="Text Box 7"/>
          <p:cNvSpPr txBox="1">
            <a:spLocks noChangeArrowheads="1"/>
          </p:cNvSpPr>
          <p:nvPr/>
        </p:nvSpPr>
        <p:spPr bwMode="auto">
          <a:xfrm>
            <a:off x="2338388" y="4625975"/>
            <a:ext cx="530225" cy="306388"/>
          </a:xfrm>
          <a:prstGeom prst="rect">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ru-RU" sz="1400" b="1" smtClean="0">
                <a:solidFill>
                  <a:srgbClr val="000000"/>
                </a:solidFill>
                <a:latin typeface="Arial" pitchFamily="34" charset="0"/>
                <a:ea typeface="MS PGothic" pitchFamily="34" charset="-128"/>
                <a:cs typeface="Arial" pitchFamily="34" charset="0"/>
              </a:rPr>
              <a:t>FFD</a:t>
            </a:r>
          </a:p>
        </p:txBody>
      </p:sp>
      <p:sp>
        <p:nvSpPr>
          <p:cNvPr id="21510" name="Прямоугольник 16"/>
          <p:cNvSpPr>
            <a:spLocks noChangeArrowheads="1"/>
          </p:cNvSpPr>
          <p:nvPr/>
        </p:nvSpPr>
        <p:spPr bwMode="auto">
          <a:xfrm>
            <a:off x="1563688" y="179388"/>
            <a:ext cx="550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algn="ctr">
              <a:spcBef>
                <a:spcPct val="0"/>
              </a:spcBef>
              <a:buFontTx/>
              <a:buNone/>
            </a:pPr>
            <a:r>
              <a:rPr lang="en-US" altLang="ru-RU" sz="2800" b="1" smtClean="0">
                <a:solidFill>
                  <a:prstClr val="white"/>
                </a:solidFill>
                <a:latin typeface="Arial" pitchFamily="34" charset="0"/>
                <a:ea typeface="MS PGothic" pitchFamily="34" charset="-128"/>
                <a:cs typeface="Arial" pitchFamily="34" charset="0"/>
              </a:rPr>
              <a:t>MultiPurpose</a:t>
            </a:r>
            <a:r>
              <a:rPr lang="en-US" altLang="ru-RU" sz="2800" b="1" smtClean="0">
                <a:solidFill>
                  <a:prstClr val="black"/>
                </a:solidFill>
                <a:latin typeface="Arial" pitchFamily="34" charset="0"/>
                <a:ea typeface="MS PGothic" pitchFamily="34" charset="-128"/>
                <a:cs typeface="Arial" pitchFamily="34" charset="0"/>
              </a:rPr>
              <a:t> </a:t>
            </a:r>
            <a:r>
              <a:rPr lang="en-US" altLang="ru-RU" sz="2800" b="1" smtClean="0">
                <a:solidFill>
                  <a:prstClr val="white"/>
                </a:solidFill>
                <a:latin typeface="Arial" pitchFamily="34" charset="0"/>
                <a:ea typeface="MS PGothic" pitchFamily="34" charset="-128"/>
                <a:cs typeface="Arial" pitchFamily="34" charset="0"/>
              </a:rPr>
              <a:t>Detector (MPD)</a:t>
            </a:r>
            <a:endParaRPr lang="ru-RU" altLang="ru-RU" sz="2800" b="1" smtClean="0">
              <a:solidFill>
                <a:prstClr val="white"/>
              </a:solidFill>
              <a:latin typeface="Arial" pitchFamily="34" charset="0"/>
              <a:ea typeface="MS PGothic" pitchFamily="34" charset="-128"/>
              <a:cs typeface="Arial" pitchFamily="34" charset="0"/>
            </a:endParaRPr>
          </a:p>
        </p:txBody>
      </p:sp>
      <p:sp>
        <p:nvSpPr>
          <p:cNvPr id="11" name="TextBox 10"/>
          <p:cNvSpPr txBox="1"/>
          <p:nvPr/>
        </p:nvSpPr>
        <p:spPr bwMode="auto">
          <a:xfrm>
            <a:off x="4551363" y="4164013"/>
            <a:ext cx="4594225" cy="738187"/>
          </a:xfrm>
          <a:prstGeom prst="rect">
            <a:avLst/>
          </a:prstGeom>
          <a:noFill/>
          <a:ln w="19050" cap="flat" cmpd="sng" algn="ctr">
            <a:solidFill>
              <a:schemeClr val="bg1">
                <a:lumMod val="75000"/>
              </a:schemeClr>
            </a:solidFill>
            <a:prstDash val="solid"/>
            <a:round/>
            <a:headEnd type="none" w="med" len="med"/>
            <a:tailEnd type="none" w="med" len="med"/>
          </a:ln>
        </p:spPr>
        <p:txBody>
          <a:bodyPr>
            <a:spAutoFit/>
          </a:bodyPr>
          <a:lstStyle/>
          <a:p>
            <a:pPr>
              <a:defRPr/>
            </a:pPr>
            <a:r>
              <a:rPr lang="en-US" b="1" u="sng" dirty="0">
                <a:solidFill>
                  <a:srgbClr val="002060"/>
                </a:solidFill>
                <a:latin typeface="Arial" charset="0"/>
                <a:ea typeface="MS PGothic" pitchFamily="34" charset="-128"/>
              </a:rPr>
              <a:t>Stage 1:</a:t>
            </a:r>
            <a:r>
              <a:rPr lang="en-US" b="1" dirty="0">
                <a:solidFill>
                  <a:srgbClr val="002060"/>
                </a:solidFill>
                <a:latin typeface="Arial" charset="0"/>
                <a:ea typeface="MS PGothic" pitchFamily="34" charset="-128"/>
              </a:rPr>
              <a:t>  </a:t>
            </a:r>
            <a:r>
              <a:rPr lang="en-US" sz="1600" b="1" i="1" dirty="0">
                <a:solidFill>
                  <a:srgbClr val="002060"/>
                </a:solidFill>
                <a:latin typeface="Arial" charset="0"/>
                <a:ea typeface="MS PGothic" pitchFamily="34" charset="-128"/>
              </a:rPr>
              <a:t>TPC, barrel (TOF, ECAL), ZDC, FFD</a:t>
            </a:r>
          </a:p>
          <a:p>
            <a:pPr>
              <a:defRPr/>
            </a:pPr>
            <a:endParaRPr lang="ru-RU" sz="600" b="1" i="1" dirty="0">
              <a:solidFill>
                <a:srgbClr val="002060"/>
              </a:solidFill>
              <a:latin typeface="Arial" charset="0"/>
              <a:ea typeface="MS PGothic" pitchFamily="34" charset="-128"/>
            </a:endParaRPr>
          </a:p>
          <a:p>
            <a:pPr>
              <a:defRPr/>
            </a:pPr>
            <a:r>
              <a:rPr lang="en-US" b="1" u="sng" dirty="0">
                <a:solidFill>
                  <a:srgbClr val="002060"/>
                </a:solidFill>
                <a:latin typeface="Arial" charset="0"/>
                <a:ea typeface="MS PGothic" pitchFamily="34" charset="-128"/>
              </a:rPr>
              <a:t>Stage 2</a:t>
            </a:r>
            <a:r>
              <a:rPr lang="en-US" b="1" dirty="0">
                <a:solidFill>
                  <a:srgbClr val="002060"/>
                </a:solidFill>
                <a:latin typeface="Arial" charset="0"/>
                <a:ea typeface="MS PGothic" pitchFamily="34" charset="-128"/>
              </a:rPr>
              <a:t>:</a:t>
            </a:r>
            <a:r>
              <a:rPr lang="en-US" sz="1600" b="1" dirty="0">
                <a:solidFill>
                  <a:srgbClr val="002060"/>
                </a:solidFill>
                <a:latin typeface="Arial" charset="0"/>
                <a:ea typeface="MS PGothic" pitchFamily="34" charset="-128"/>
              </a:rPr>
              <a:t> </a:t>
            </a:r>
            <a:r>
              <a:rPr lang="en-US" sz="1600" b="1" i="1" u="sng" dirty="0" err="1">
                <a:solidFill>
                  <a:srgbClr val="002060"/>
                </a:solidFill>
                <a:latin typeface="Arial" charset="0"/>
                <a:ea typeface="MS PGothic" pitchFamily="34" charset="-128"/>
              </a:rPr>
              <a:t>Endcaps</a:t>
            </a:r>
            <a:r>
              <a:rPr lang="en-US" sz="1600" b="1" i="1" dirty="0">
                <a:solidFill>
                  <a:srgbClr val="002060"/>
                </a:solidFill>
                <a:latin typeface="Arial" charset="0"/>
                <a:ea typeface="MS PGothic" pitchFamily="34" charset="-128"/>
              </a:rPr>
              <a:t> (tracker, TOF, ECAL) + IT </a:t>
            </a:r>
            <a:endParaRPr lang="ru-RU" sz="1600" b="1" i="1" dirty="0">
              <a:solidFill>
                <a:srgbClr val="002060"/>
              </a:solidFill>
              <a:latin typeface="Arial" charset="0"/>
              <a:ea typeface="MS PGothic" pitchFamily="34" charset="-128"/>
            </a:endParaRPr>
          </a:p>
        </p:txBody>
      </p:sp>
      <p:sp>
        <p:nvSpPr>
          <p:cNvPr id="215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fontAlgn="base" hangingPunct="1">
              <a:spcBef>
                <a:spcPct val="0"/>
              </a:spcBef>
              <a:spcAft>
                <a:spcPct val="0"/>
              </a:spcAft>
              <a:buFontTx/>
              <a:buNone/>
            </a:pPr>
            <a:fld id="{681F1EF1-8903-4BDC-8BF2-770E94240AD1}" type="slidenum">
              <a:rPr lang="en-GB" altLang="ru-RU" sz="1200" smtClean="0">
                <a:solidFill>
                  <a:srgbClr val="898989"/>
                </a:solidFill>
                <a:ea typeface="MS PGothic" pitchFamily="34" charset="-128"/>
              </a:rPr>
              <a:pPr eaLnBrk="1" fontAlgn="base" hangingPunct="1">
                <a:spcBef>
                  <a:spcPct val="0"/>
                </a:spcBef>
                <a:spcAft>
                  <a:spcPct val="0"/>
                </a:spcAft>
                <a:buFontTx/>
                <a:buNone/>
              </a:pPr>
              <a:t>41</a:t>
            </a:fld>
            <a:endParaRPr lang="en-GB" altLang="ru-RU" sz="1200" smtClean="0">
              <a:solidFill>
                <a:srgbClr val="898989"/>
              </a:solidFill>
              <a:ea typeface="MS PGothic" pitchFamily="34" charset="-128"/>
            </a:endParaRPr>
          </a:p>
        </p:txBody>
      </p:sp>
      <p:sp>
        <p:nvSpPr>
          <p:cNvPr id="6" name="Rectangle 5"/>
          <p:cNvSpPr/>
          <p:nvPr/>
        </p:nvSpPr>
        <p:spPr>
          <a:xfrm>
            <a:off x="26988" y="2124075"/>
            <a:ext cx="69532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21516"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228600"/>
            <a:ext cx="6445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3113088" y="150813"/>
            <a:ext cx="2235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buFontTx/>
              <a:buNone/>
            </a:pPr>
            <a:r>
              <a:rPr lang="en-US" altLang="ru-RU" sz="2800" b="1" smtClean="0">
                <a:solidFill>
                  <a:prstClr val="white"/>
                </a:solidFill>
                <a:latin typeface="Arial Rounded MT Bold" pitchFamily="34" charset="0"/>
                <a:ea typeface="MS PGothic" pitchFamily="34" charset="-128"/>
                <a:cs typeface="Arial" pitchFamily="34" charset="0"/>
              </a:rPr>
              <a:t>MPD status </a:t>
            </a:r>
          </a:p>
        </p:txBody>
      </p:sp>
      <p:sp>
        <p:nvSpPr>
          <p:cNvPr id="22531" name="TextBox 5"/>
          <p:cNvSpPr txBox="1">
            <a:spLocks noChangeArrowheads="1"/>
          </p:cNvSpPr>
          <p:nvPr/>
        </p:nvSpPr>
        <p:spPr bwMode="auto">
          <a:xfrm>
            <a:off x="134938" y="948307"/>
            <a:ext cx="8777049"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914400" indent="-4572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hangingPunct="1">
              <a:spcBef>
                <a:spcPct val="0"/>
              </a:spcBef>
              <a:spcAft>
                <a:spcPts val="600"/>
              </a:spcAft>
              <a:buClr>
                <a:srgbClr val="FF0000"/>
              </a:buClr>
              <a:buFontTx/>
              <a:buAutoNum type="arabicPeriod"/>
              <a:defRPr/>
            </a:pPr>
            <a:r>
              <a:rPr lang="en-US" altLang="ru-RU" sz="2000" b="1" dirty="0" smtClean="0">
                <a:solidFill>
                  <a:srgbClr val="002060"/>
                </a:solidFill>
                <a:latin typeface="Arial" pitchFamily="34" charset="0"/>
                <a:ea typeface="MS PGothic" pitchFamily="34" charset="-128"/>
                <a:cs typeface="Arial" pitchFamily="34" charset="0"/>
              </a:rPr>
              <a:t>Magnet			</a:t>
            </a:r>
            <a:r>
              <a:rPr lang="en-US" altLang="ru-RU" sz="2000" i="1" dirty="0" smtClean="0">
                <a:solidFill>
                  <a:srgbClr val="002060"/>
                </a:solidFill>
                <a:latin typeface="Arial" pitchFamily="34" charset="0"/>
                <a:ea typeface="MS PGothic" pitchFamily="34" charset="-128"/>
                <a:cs typeface="Arial" pitchFamily="34" charset="0"/>
              </a:rPr>
              <a:t>– survey for  producers </a:t>
            </a:r>
            <a:endParaRPr lang="en-US" altLang="ru-RU" sz="2000" b="1" dirty="0" smtClean="0">
              <a:solidFill>
                <a:srgbClr val="002060"/>
              </a:solidFill>
              <a:latin typeface="Arial" pitchFamily="34" charset="0"/>
              <a:ea typeface="MS PGothic" pitchFamily="34" charset="-128"/>
              <a:cs typeface="Arial" pitchFamily="34" charset="0"/>
            </a:endParaRPr>
          </a:p>
          <a:p>
            <a:pPr eaLnBrk="1" hangingPunct="1">
              <a:spcBef>
                <a:spcPct val="0"/>
              </a:spcBef>
              <a:spcAft>
                <a:spcPts val="600"/>
              </a:spcAft>
              <a:buClr>
                <a:srgbClr val="FF0000"/>
              </a:buClr>
              <a:buFontTx/>
              <a:buAutoNum type="arabicPeriod"/>
              <a:defRPr/>
            </a:pPr>
            <a:r>
              <a:rPr lang="en-US" altLang="ru-RU" sz="2000" b="1" dirty="0" smtClean="0">
                <a:solidFill>
                  <a:srgbClr val="002060"/>
                </a:solidFill>
                <a:latin typeface="Arial" pitchFamily="34" charset="0"/>
                <a:ea typeface="MS PGothic" pitchFamily="34" charset="-128"/>
                <a:cs typeface="Arial" pitchFamily="34" charset="0"/>
              </a:rPr>
              <a:t>Integration			</a:t>
            </a:r>
            <a:r>
              <a:rPr lang="en-US" altLang="ru-RU" sz="2000" i="1" dirty="0" smtClean="0">
                <a:solidFill>
                  <a:srgbClr val="002060"/>
                </a:solidFill>
                <a:latin typeface="Arial" pitchFamily="34" charset="0"/>
                <a:ea typeface="MS PGothic" pitchFamily="34" charset="-128"/>
                <a:cs typeface="Arial" pitchFamily="34" charset="0"/>
              </a:rPr>
              <a:t>– project preparation</a:t>
            </a:r>
          </a:p>
          <a:p>
            <a:pPr eaLnBrk="1" hangingPunct="1">
              <a:spcBef>
                <a:spcPct val="0"/>
              </a:spcBef>
              <a:spcAft>
                <a:spcPts val="600"/>
              </a:spcAft>
              <a:buFontTx/>
              <a:buAutoNum type="arabicPeriod"/>
              <a:defRPr/>
            </a:pPr>
            <a:r>
              <a:rPr lang="en-US" altLang="ru-RU" sz="2000" b="1" dirty="0" smtClean="0">
                <a:solidFill>
                  <a:srgbClr val="002060"/>
                </a:solidFill>
                <a:latin typeface="Arial" pitchFamily="34" charset="0"/>
                <a:ea typeface="MS PGothic" pitchFamily="34" charset="-128"/>
                <a:cs typeface="Arial" pitchFamily="34" charset="0"/>
              </a:rPr>
              <a:t>TOF, ECAL, ZDC 		</a:t>
            </a:r>
            <a:r>
              <a:rPr lang="en-US" altLang="ru-RU" sz="2000" i="1" dirty="0" smtClean="0">
                <a:solidFill>
                  <a:srgbClr val="002060"/>
                </a:solidFill>
                <a:latin typeface="Arial" pitchFamily="34" charset="0"/>
                <a:ea typeface="MS PGothic" pitchFamily="34" charset="-128"/>
                <a:cs typeface="Arial" pitchFamily="34" charset="0"/>
              </a:rPr>
              <a:t>– TDR are ready </a:t>
            </a:r>
          </a:p>
          <a:p>
            <a:pPr eaLnBrk="1" hangingPunct="1">
              <a:spcBef>
                <a:spcPct val="0"/>
              </a:spcBef>
              <a:spcAft>
                <a:spcPts val="600"/>
              </a:spcAft>
              <a:buFontTx/>
              <a:buAutoNum type="arabicPeriod"/>
              <a:defRPr/>
            </a:pPr>
            <a:r>
              <a:rPr lang="en-US" altLang="ru-RU" sz="2000" b="1" dirty="0" smtClean="0">
                <a:solidFill>
                  <a:srgbClr val="002060"/>
                </a:solidFill>
                <a:latin typeface="Arial" pitchFamily="34" charset="0"/>
                <a:ea typeface="MS PGothic" pitchFamily="34" charset="-128"/>
                <a:cs typeface="Arial" pitchFamily="34" charset="0"/>
              </a:rPr>
              <a:t>FFD</a:t>
            </a:r>
            <a:r>
              <a:rPr lang="en-US" altLang="ru-RU" sz="2000" dirty="0" smtClean="0">
                <a:solidFill>
                  <a:srgbClr val="002060"/>
                </a:solidFill>
                <a:latin typeface="Arial" pitchFamily="34" charset="0"/>
                <a:ea typeface="MS PGothic" pitchFamily="34" charset="-128"/>
                <a:cs typeface="Arial" pitchFamily="34" charset="0"/>
              </a:rPr>
              <a:t> 				– </a:t>
            </a:r>
            <a:r>
              <a:rPr lang="en-US" altLang="ru-RU" sz="2000" i="1" dirty="0" smtClean="0">
                <a:solidFill>
                  <a:srgbClr val="002060"/>
                </a:solidFill>
                <a:latin typeface="Arial" pitchFamily="34" charset="0"/>
                <a:ea typeface="MS PGothic" pitchFamily="34" charset="-128"/>
                <a:cs typeface="Arial" pitchFamily="34" charset="0"/>
              </a:rPr>
              <a:t>fabrication stage </a:t>
            </a:r>
          </a:p>
          <a:p>
            <a:pPr eaLnBrk="1" hangingPunct="1">
              <a:spcBef>
                <a:spcPct val="0"/>
              </a:spcBef>
              <a:spcAft>
                <a:spcPts val="600"/>
              </a:spcAft>
              <a:buFontTx/>
              <a:buAutoNum type="arabicPeriod"/>
              <a:defRPr/>
            </a:pPr>
            <a:r>
              <a:rPr lang="en-US" altLang="ru-RU" sz="2000" b="1" dirty="0" smtClean="0">
                <a:solidFill>
                  <a:srgbClr val="002060"/>
                </a:solidFill>
                <a:latin typeface="Arial" pitchFamily="34" charset="0"/>
                <a:ea typeface="MS PGothic" pitchFamily="34" charset="-128"/>
                <a:cs typeface="Arial" pitchFamily="34" charset="0"/>
              </a:rPr>
              <a:t>TPC</a:t>
            </a:r>
          </a:p>
          <a:p>
            <a:pPr lvl="1" eaLnBrk="1" hangingPunct="1">
              <a:spcBef>
                <a:spcPct val="0"/>
              </a:spcBef>
              <a:buFontTx/>
              <a:buChar char="•"/>
              <a:defRPr/>
            </a:pPr>
            <a:r>
              <a:rPr lang="en-US" altLang="ru-RU" i="1" dirty="0" smtClean="0">
                <a:solidFill>
                  <a:srgbClr val="002060"/>
                </a:solidFill>
                <a:latin typeface="Arial" pitchFamily="34" charset="0"/>
                <a:ea typeface="MS PGothic" pitchFamily="34" charset="-128"/>
                <a:cs typeface="Arial" pitchFamily="34" charset="0"/>
              </a:rPr>
              <a:t>assembly area preparations </a:t>
            </a:r>
          </a:p>
          <a:p>
            <a:pPr lvl="1" eaLnBrk="1" hangingPunct="1">
              <a:spcBef>
                <a:spcPct val="0"/>
              </a:spcBef>
              <a:buFontTx/>
              <a:buChar char="•"/>
              <a:defRPr/>
            </a:pPr>
            <a:r>
              <a:rPr lang="en-US" altLang="ru-RU" i="1" dirty="0" smtClean="0">
                <a:solidFill>
                  <a:srgbClr val="002060"/>
                </a:solidFill>
                <a:latin typeface="Arial" pitchFamily="34" charset="0"/>
                <a:ea typeface="MS PGothic" pitchFamily="34" charset="-128"/>
                <a:cs typeface="Arial" pitchFamily="34" charset="0"/>
              </a:rPr>
              <a:t>fabrication of basic elements</a:t>
            </a:r>
          </a:p>
          <a:p>
            <a:pPr lvl="1" eaLnBrk="1" hangingPunct="1">
              <a:spcBef>
                <a:spcPct val="0"/>
              </a:spcBef>
              <a:buFontTx/>
              <a:buChar char="•"/>
              <a:defRPr/>
            </a:pPr>
            <a:r>
              <a:rPr lang="en-US" altLang="ru-RU" i="1" dirty="0" smtClean="0">
                <a:solidFill>
                  <a:srgbClr val="002060"/>
                </a:solidFill>
                <a:latin typeface="Arial" pitchFamily="34" charset="0"/>
                <a:ea typeface="MS PGothic" pitchFamily="34" charset="-128"/>
                <a:cs typeface="Arial" pitchFamily="34" charset="0"/>
              </a:rPr>
              <a:t>readout chambers – production + R&amp;D (alternative)</a:t>
            </a:r>
          </a:p>
          <a:p>
            <a:pPr lvl="1" eaLnBrk="1" hangingPunct="1">
              <a:spcBef>
                <a:spcPct val="0"/>
              </a:spcBef>
              <a:buFontTx/>
              <a:buChar char="•"/>
              <a:defRPr/>
            </a:pPr>
            <a:r>
              <a:rPr lang="en-US" altLang="ru-RU" i="1" dirty="0" smtClean="0">
                <a:solidFill>
                  <a:srgbClr val="002060"/>
                </a:solidFill>
                <a:latin typeface="Arial" pitchFamily="34" charset="0"/>
                <a:ea typeface="MS PGothic" pitchFamily="34" charset="-128"/>
                <a:cs typeface="Arial" pitchFamily="34" charset="0"/>
              </a:rPr>
              <a:t>FEE (ALTRO-based FE card prototype  -  preproduction stage </a:t>
            </a:r>
          </a:p>
          <a:p>
            <a:pPr eaLnBrk="1" hangingPunct="1">
              <a:spcBef>
                <a:spcPct val="0"/>
              </a:spcBef>
              <a:buFontTx/>
              <a:buNone/>
              <a:defRPr/>
            </a:pPr>
            <a:endParaRPr lang="en-US" altLang="ru-RU" sz="2000" i="1" dirty="0" smtClean="0">
              <a:solidFill>
                <a:srgbClr val="002060"/>
              </a:solidFill>
              <a:latin typeface="Arial" pitchFamily="34" charset="0"/>
              <a:ea typeface="MS PGothic" pitchFamily="34" charset="-128"/>
              <a:cs typeface="Arial" pitchFamily="34" charset="0"/>
            </a:endParaRPr>
          </a:p>
        </p:txBody>
      </p:sp>
      <p:sp>
        <p:nvSpPr>
          <p:cNvPr id="225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eaLnBrk="1" fontAlgn="base" hangingPunct="1">
              <a:spcBef>
                <a:spcPct val="0"/>
              </a:spcBef>
              <a:spcAft>
                <a:spcPct val="0"/>
              </a:spcAft>
              <a:buFontTx/>
              <a:buNone/>
            </a:pPr>
            <a:fld id="{F1CCA25B-FE1E-48A1-850C-11396ADBA2AF}" type="slidenum">
              <a:rPr lang="en-GB" altLang="ru-RU" sz="1200" smtClean="0">
                <a:solidFill>
                  <a:srgbClr val="898989"/>
                </a:solidFill>
                <a:ea typeface="MS PGothic" pitchFamily="34" charset="-128"/>
              </a:rPr>
              <a:pPr eaLnBrk="1" fontAlgn="base" hangingPunct="1">
                <a:spcBef>
                  <a:spcPct val="0"/>
                </a:spcBef>
                <a:spcAft>
                  <a:spcPct val="0"/>
                </a:spcAft>
                <a:buFontTx/>
                <a:buNone/>
              </a:pPr>
              <a:t>42</a:t>
            </a:fld>
            <a:endParaRPr lang="en-GB" altLang="ru-RU" sz="1200" smtClean="0">
              <a:solidFill>
                <a:srgbClr val="898989"/>
              </a:solidFill>
              <a:ea typeface="MS PGothic" pitchFamily="34" charset="-128"/>
            </a:endParaRPr>
          </a:p>
        </p:txBody>
      </p:sp>
      <p:pic>
        <p:nvPicPr>
          <p:cNvPr id="22535" name="Picture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228600"/>
            <a:ext cx="6445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150" y="4291238"/>
            <a:ext cx="8969020" cy="2308324"/>
          </a:xfrm>
          <a:prstGeom prst="rect">
            <a:avLst/>
          </a:prstGeom>
          <a:noFill/>
        </p:spPr>
        <p:txBody>
          <a:bodyPr wrap="square" rtlCol="0">
            <a:spAutoFit/>
          </a:bodyPr>
          <a:lstStyle/>
          <a:p>
            <a:r>
              <a:rPr lang="en-US" b="1" i="1" dirty="0" smtClean="0">
                <a:solidFill>
                  <a:srgbClr val="002060"/>
                </a:solidFill>
                <a:ea typeface="Times New Roman"/>
                <a:cs typeface="Arial" panose="020B0604020202020204" pitchFamily="34" charset="0"/>
              </a:rPr>
              <a:t>MPD </a:t>
            </a:r>
            <a:r>
              <a:rPr lang="en-US" b="1" i="1" dirty="0">
                <a:solidFill>
                  <a:srgbClr val="002060"/>
                </a:solidFill>
                <a:ea typeface="Times New Roman"/>
                <a:cs typeface="Arial" panose="020B0604020202020204" pitchFamily="34" charset="0"/>
              </a:rPr>
              <a:t>first </a:t>
            </a:r>
            <a:r>
              <a:rPr lang="en-US" b="1" i="1" dirty="0" smtClean="0">
                <a:solidFill>
                  <a:srgbClr val="002060"/>
                </a:solidFill>
                <a:ea typeface="Times New Roman"/>
                <a:cs typeface="Arial" panose="020B0604020202020204" pitchFamily="34" charset="0"/>
              </a:rPr>
              <a:t>stage program: </a:t>
            </a:r>
          </a:p>
          <a:p>
            <a:r>
              <a:rPr lang="en-US" dirty="0">
                <a:solidFill>
                  <a:srgbClr val="002060"/>
                </a:solidFill>
                <a:ea typeface="Times New Roman"/>
                <a:cs typeface="Arial" panose="020B0604020202020204" pitchFamily="34" charset="0"/>
              </a:rPr>
              <a:t> </a:t>
            </a:r>
            <a:r>
              <a:rPr lang="en-US" dirty="0" smtClean="0">
                <a:solidFill>
                  <a:srgbClr val="002060"/>
                </a:solidFill>
                <a:ea typeface="Times New Roman"/>
                <a:cs typeface="Arial" panose="020B0604020202020204" pitchFamily="34" charset="0"/>
              </a:rPr>
              <a:t>          -  studying </a:t>
            </a:r>
            <a:r>
              <a:rPr lang="en-US" dirty="0">
                <a:solidFill>
                  <a:srgbClr val="002060"/>
                </a:solidFill>
                <a:ea typeface="Times New Roman"/>
                <a:cs typeface="Arial" panose="020B0604020202020204" pitchFamily="34" charset="0"/>
              </a:rPr>
              <a:t>the properties of the hot and dense baryonic matter in the central </a:t>
            </a:r>
            <a:r>
              <a:rPr lang="en-US" dirty="0" smtClean="0">
                <a:solidFill>
                  <a:srgbClr val="002060"/>
                </a:solidFill>
                <a:ea typeface="Times New Roman"/>
                <a:cs typeface="Arial" panose="020B0604020202020204" pitchFamily="34" charset="0"/>
              </a:rPr>
              <a:t>	rapidity </a:t>
            </a:r>
            <a:r>
              <a:rPr lang="en-US" dirty="0">
                <a:solidFill>
                  <a:srgbClr val="002060"/>
                </a:solidFill>
                <a:ea typeface="Times New Roman"/>
                <a:cs typeface="Arial" panose="020B0604020202020204" pitchFamily="34" charset="0"/>
              </a:rPr>
              <a:t>range; </a:t>
            </a:r>
            <a:endParaRPr lang="en-US" dirty="0" smtClean="0">
              <a:solidFill>
                <a:srgbClr val="002060"/>
              </a:solidFill>
              <a:ea typeface="Times New Roman"/>
              <a:cs typeface="Arial" panose="020B0604020202020204" pitchFamily="34" charset="0"/>
            </a:endParaRPr>
          </a:p>
          <a:p>
            <a:r>
              <a:rPr lang="en-US" dirty="0">
                <a:solidFill>
                  <a:srgbClr val="002060"/>
                </a:solidFill>
                <a:ea typeface="Times New Roman"/>
                <a:cs typeface="Arial" panose="020B0604020202020204" pitchFamily="34" charset="0"/>
              </a:rPr>
              <a:t> </a:t>
            </a:r>
            <a:r>
              <a:rPr lang="en-US" dirty="0" smtClean="0">
                <a:solidFill>
                  <a:srgbClr val="002060"/>
                </a:solidFill>
                <a:ea typeface="Times New Roman"/>
                <a:cs typeface="Arial" panose="020B0604020202020204" pitchFamily="34" charset="0"/>
              </a:rPr>
              <a:t>          -  search </a:t>
            </a:r>
            <a:r>
              <a:rPr lang="en-US" dirty="0">
                <a:solidFill>
                  <a:srgbClr val="002060"/>
                </a:solidFill>
                <a:ea typeface="Times New Roman"/>
                <a:cs typeface="Arial" panose="020B0604020202020204" pitchFamily="34" charset="0"/>
              </a:rPr>
              <a:t>for phase transitions (observables – particle yields and spectra) </a:t>
            </a:r>
            <a:r>
              <a:rPr lang="en-US" dirty="0" smtClean="0">
                <a:solidFill>
                  <a:srgbClr val="002060"/>
                </a:solidFill>
                <a:ea typeface="Times New Roman"/>
                <a:cs typeface="Arial" panose="020B0604020202020204" pitchFamily="34" charset="0"/>
              </a:rPr>
              <a:t>	including partial </a:t>
            </a:r>
            <a:r>
              <a:rPr lang="en-US" dirty="0">
                <a:solidFill>
                  <a:srgbClr val="002060"/>
                </a:solidFill>
                <a:ea typeface="Times New Roman"/>
                <a:cs typeface="Arial" panose="020B0604020202020204" pitchFamily="34" charset="0"/>
              </a:rPr>
              <a:t>restoration of chiral symmetry (observables – yields of </a:t>
            </a:r>
            <a:r>
              <a:rPr lang="en-US" dirty="0" smtClean="0">
                <a:solidFill>
                  <a:srgbClr val="002060"/>
                </a:solidFill>
                <a:ea typeface="Times New Roman"/>
                <a:cs typeface="Arial" panose="020B0604020202020204" pitchFamily="34" charset="0"/>
              </a:rPr>
              <a:t>di-	leptons</a:t>
            </a:r>
            <a:r>
              <a:rPr lang="en-US" dirty="0">
                <a:solidFill>
                  <a:srgbClr val="002060"/>
                </a:solidFill>
                <a:ea typeface="Times New Roman"/>
                <a:cs typeface="Arial" panose="020B0604020202020204" pitchFamily="34" charset="0"/>
              </a:rPr>
              <a:t>); </a:t>
            </a:r>
            <a:endParaRPr lang="en-US" dirty="0" smtClean="0">
              <a:solidFill>
                <a:srgbClr val="002060"/>
              </a:solidFill>
              <a:ea typeface="Times New Roman"/>
              <a:cs typeface="Arial" panose="020B0604020202020204" pitchFamily="34" charset="0"/>
            </a:endParaRPr>
          </a:p>
          <a:p>
            <a:r>
              <a:rPr lang="en-US" dirty="0" smtClean="0">
                <a:solidFill>
                  <a:srgbClr val="002060"/>
                </a:solidFill>
                <a:ea typeface="Times New Roman"/>
                <a:cs typeface="Arial" panose="020B0604020202020204" pitchFamily="34" charset="0"/>
              </a:rPr>
              <a:t>           -  search </a:t>
            </a:r>
            <a:r>
              <a:rPr lang="en-US" dirty="0">
                <a:solidFill>
                  <a:srgbClr val="002060"/>
                </a:solidFill>
                <a:ea typeface="Times New Roman"/>
                <a:cs typeface="Arial" panose="020B0604020202020204" pitchFamily="34" charset="0"/>
              </a:rPr>
              <a:t>for </a:t>
            </a:r>
            <a:r>
              <a:rPr lang="en-US" dirty="0" smtClean="0">
                <a:solidFill>
                  <a:srgbClr val="002060"/>
                </a:solidFill>
                <a:ea typeface="Times New Roman"/>
                <a:cs typeface="Arial" panose="020B0604020202020204" pitchFamily="34" charset="0"/>
              </a:rPr>
              <a:t>the </a:t>
            </a:r>
            <a:r>
              <a:rPr lang="en-US" dirty="0">
                <a:solidFill>
                  <a:srgbClr val="002060"/>
                </a:solidFill>
                <a:ea typeface="Times New Roman"/>
                <a:cs typeface="Arial" panose="020B0604020202020204" pitchFamily="34" charset="0"/>
              </a:rPr>
              <a:t>critical end-point (observables – event by event fluctuations, </a:t>
            </a:r>
            <a:r>
              <a:rPr lang="en-US" dirty="0" smtClean="0">
                <a:solidFill>
                  <a:srgbClr val="002060"/>
                </a:solidFill>
                <a:ea typeface="Times New Roman"/>
                <a:cs typeface="Arial" panose="020B0604020202020204" pitchFamily="34" charset="0"/>
              </a:rPr>
              <a:t>	particle </a:t>
            </a:r>
            <a:r>
              <a:rPr lang="en-US" dirty="0">
                <a:solidFill>
                  <a:srgbClr val="002060"/>
                </a:solidFill>
                <a:ea typeface="Times New Roman"/>
                <a:cs typeface="Arial" panose="020B0604020202020204" pitchFamily="34" charset="0"/>
              </a:rPr>
              <a:t>correlations) </a:t>
            </a:r>
            <a:r>
              <a:rPr lang="en-US" dirty="0" smtClean="0">
                <a:solidFill>
                  <a:srgbClr val="002060"/>
                </a:solidFill>
                <a:ea typeface="Verdana" pitchFamily="34" charset="0"/>
                <a:cs typeface="Arial" panose="020B0604020202020204" pitchFamily="34" charset="0"/>
              </a:rPr>
              <a:t>   </a:t>
            </a:r>
            <a:endParaRPr lang="ru-RU" dirty="0" smtClean="0">
              <a:solidFill>
                <a:srgbClr val="002060"/>
              </a:solidFill>
              <a:ea typeface="Verdana" pitchFamily="34" charset="0"/>
              <a:cs typeface="Arial" panose="020B0604020202020204" pitchFamily="34" charset="0"/>
            </a:endParaRPr>
          </a:p>
        </p:txBody>
      </p:sp>
    </p:spTree>
    <p:extLst>
      <p:ext uri="{BB962C8B-B14F-4D97-AF65-F5344CB8AC3E}">
        <p14:creationId xmlns:p14="http://schemas.microsoft.com/office/powerpoint/2010/main" val="1377482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p:cNvSpPr>
          <p:nvPr/>
        </p:nvSpPr>
        <p:spPr bwMode="auto">
          <a:xfrm>
            <a:off x="203200" y="11112"/>
            <a:ext cx="8940800" cy="59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800" b="1" dirty="0" smtClean="0">
                <a:solidFill>
                  <a:srgbClr val="2D2D8A"/>
                </a:solidFill>
                <a:latin typeface="+mj-lt"/>
                <a:cs typeface="Times New Roman" pitchFamily="18" charset="0"/>
                <a:sym typeface="Baskerville Bold Italic" charset="0"/>
              </a:rPr>
              <a:t>SPD status</a:t>
            </a:r>
          </a:p>
          <a:p>
            <a:pPr algn="ctr" eaLnBrk="1" hangingPunct="1">
              <a:spcBef>
                <a:spcPct val="0"/>
              </a:spcBef>
              <a:buFontTx/>
              <a:buNone/>
            </a:pPr>
            <a:endParaRPr lang="en-US" altLang="ru-RU" sz="2800" b="1" dirty="0">
              <a:solidFill>
                <a:srgbClr val="2D2D8A"/>
              </a:solidFill>
              <a:latin typeface="+mj-lt"/>
              <a:cs typeface="Times New Roman" pitchFamily="18" charset="0"/>
              <a:sym typeface="Baskerville Bold Italic" charset="0"/>
            </a:endParaRPr>
          </a:p>
          <a:p>
            <a:pPr algn="ctr" eaLnBrk="1" hangingPunct="1">
              <a:spcBef>
                <a:spcPct val="0"/>
              </a:spcBef>
              <a:buFontTx/>
              <a:buNone/>
            </a:pPr>
            <a:endParaRPr lang="en-US" altLang="ru-RU" sz="2800" b="1" dirty="0" smtClean="0">
              <a:solidFill>
                <a:srgbClr val="2D2D8A"/>
              </a:solidFill>
              <a:latin typeface="+mj-lt"/>
              <a:cs typeface="Times New Roman" pitchFamily="18" charset="0"/>
              <a:sym typeface="Baskerville Bold Italic" charset="0"/>
            </a:endParaRPr>
          </a:p>
          <a:p>
            <a:pPr eaLnBrk="1" hangingPunct="1">
              <a:spcBef>
                <a:spcPct val="0"/>
              </a:spcBef>
              <a:buFontTx/>
              <a:buNone/>
            </a:pPr>
            <a:r>
              <a:rPr lang="en-US" altLang="ru-RU" sz="2000" b="1" dirty="0" smtClean="0">
                <a:solidFill>
                  <a:srgbClr val="FF0000"/>
                </a:solidFill>
                <a:cs typeface="Times New Roman" pitchFamily="18" charset="0"/>
                <a:sym typeface="Baskerville Bold Italic" charset="0"/>
              </a:rPr>
              <a:t>LoI-02.06.14</a:t>
            </a:r>
            <a:r>
              <a:rPr lang="en-US" altLang="ru-RU" sz="2000" b="1" dirty="0" smtClean="0">
                <a:solidFill>
                  <a:srgbClr val="2D2D8A"/>
                </a:solidFill>
                <a:cs typeface="Times New Roman" pitchFamily="18" charset="0"/>
                <a:sym typeface="Baskerville Bold Italic" charset="0"/>
              </a:rPr>
              <a:t>  (17 institutions):</a:t>
            </a:r>
          </a:p>
          <a:p>
            <a:pPr algn="ctr" eaLnBrk="1" hangingPunct="1">
              <a:spcBef>
                <a:spcPct val="0"/>
              </a:spcBef>
              <a:buFontTx/>
              <a:buNone/>
            </a:pPr>
            <a:r>
              <a:rPr lang="en-US" altLang="ru-RU" sz="2000" b="1" dirty="0" smtClean="0">
                <a:solidFill>
                  <a:srgbClr val="2D2D8A"/>
                </a:solidFill>
                <a:cs typeface="Times New Roman" pitchFamily="18" charset="0"/>
                <a:sym typeface="Baskerville Bold Italic" charset="0"/>
              </a:rPr>
              <a:t>SPIN PHYSICS EXPERIMENTS AT NICA-SPD </a:t>
            </a:r>
          </a:p>
          <a:p>
            <a:pPr algn="ctr" eaLnBrk="1" hangingPunct="1">
              <a:spcBef>
                <a:spcPct val="0"/>
              </a:spcBef>
              <a:buFontTx/>
              <a:buNone/>
            </a:pPr>
            <a:r>
              <a:rPr lang="en-US" altLang="ru-RU" sz="2000" b="1" dirty="0" smtClean="0">
                <a:solidFill>
                  <a:srgbClr val="2D2D8A"/>
                </a:solidFill>
                <a:cs typeface="Times New Roman" pitchFamily="18" charset="0"/>
                <a:sym typeface="Baskerville Bold Italic" charset="0"/>
              </a:rPr>
              <a:t>WITH POLARIZED PROTON AND DEUTERON BEAMS</a:t>
            </a:r>
          </a:p>
          <a:p>
            <a:pPr eaLnBrk="1" hangingPunct="1">
              <a:spcBef>
                <a:spcPct val="0"/>
              </a:spcBef>
              <a:buFontTx/>
              <a:buNone/>
            </a:pPr>
            <a:endParaRPr lang="en-US" altLang="ru-RU" sz="2000" b="1" dirty="0" smtClean="0">
              <a:solidFill>
                <a:srgbClr val="2D2D8A"/>
              </a:solidFill>
              <a:cs typeface="Times New Roman" pitchFamily="18" charset="0"/>
              <a:sym typeface="Baskerville Bold Italic" charset="0"/>
            </a:endParaRPr>
          </a:p>
          <a:p>
            <a:pPr eaLnBrk="1" hangingPunct="1">
              <a:spcBef>
                <a:spcPct val="0"/>
              </a:spcBef>
              <a:buFontTx/>
              <a:buNone/>
            </a:pPr>
            <a:r>
              <a:rPr lang="en-US" altLang="ru-RU" sz="2000" b="1" dirty="0" smtClean="0">
                <a:solidFill>
                  <a:srgbClr val="FF0000"/>
                </a:solidFill>
                <a:cs typeface="Times New Roman" pitchFamily="18" charset="0"/>
                <a:sym typeface="Baskerville Bold Italic" charset="0"/>
              </a:rPr>
              <a:t>18.02.2015</a:t>
            </a:r>
            <a:r>
              <a:rPr lang="en-US" altLang="ru-RU" sz="2000" b="1" dirty="0" smtClean="0">
                <a:solidFill>
                  <a:srgbClr val="2D2D8A"/>
                </a:solidFill>
                <a:cs typeface="Times New Roman" pitchFamily="18" charset="0"/>
                <a:sym typeface="Baskerville Bold Italic" charset="0"/>
              </a:rPr>
              <a:t>  JINR SPD working group formed: </a:t>
            </a:r>
          </a:p>
          <a:p>
            <a:pPr eaLnBrk="1" hangingPunct="1">
              <a:spcBef>
                <a:spcPct val="0"/>
              </a:spcBef>
              <a:buFontTx/>
              <a:buNone/>
            </a:pPr>
            <a:r>
              <a:rPr lang="en-US" altLang="ru-RU" sz="2000" b="1" dirty="0" smtClean="0">
                <a:solidFill>
                  <a:srgbClr val="2D2D8A"/>
                </a:solidFill>
                <a:cs typeface="Times New Roman" pitchFamily="18" charset="0"/>
                <a:sym typeface="Baskerville Bold Italic" charset="0"/>
              </a:rPr>
              <a:t>                    - to start the work on SPD TDR</a:t>
            </a:r>
          </a:p>
          <a:p>
            <a:pPr eaLnBrk="1" hangingPunct="1">
              <a:spcBef>
                <a:spcPct val="0"/>
              </a:spcBef>
              <a:buFontTx/>
              <a:buNone/>
            </a:pPr>
            <a:r>
              <a:rPr lang="en-US" altLang="ru-RU" sz="2000" b="1" dirty="0" smtClean="0">
                <a:solidFill>
                  <a:srgbClr val="2D2D8A"/>
                </a:solidFill>
                <a:cs typeface="Times New Roman" pitchFamily="18" charset="0"/>
                <a:sym typeface="Baskerville Bold Italic" charset="0"/>
              </a:rPr>
              <a:t>                      - to organize the work related to the acceleration of </a:t>
            </a:r>
          </a:p>
          <a:p>
            <a:pPr eaLnBrk="1" hangingPunct="1">
              <a:spcBef>
                <a:spcPct val="0"/>
              </a:spcBef>
              <a:buFontTx/>
              <a:buNone/>
            </a:pPr>
            <a:r>
              <a:rPr lang="en-US" altLang="ru-RU" sz="2000" b="1" dirty="0" smtClean="0">
                <a:solidFill>
                  <a:srgbClr val="2D2D8A"/>
                </a:solidFill>
                <a:cs typeface="Times New Roman" pitchFamily="18" charset="0"/>
                <a:sym typeface="Baskerville Bold Italic" charset="0"/>
              </a:rPr>
              <a:t>                        polarized particles and beam polarization measurements</a:t>
            </a:r>
          </a:p>
          <a:p>
            <a:pPr eaLnBrk="1" hangingPunct="1">
              <a:spcBef>
                <a:spcPct val="0"/>
              </a:spcBef>
              <a:buFontTx/>
              <a:buNone/>
            </a:pPr>
            <a:r>
              <a:rPr lang="en-US" altLang="ru-RU" sz="2000" b="1" dirty="0" smtClean="0">
                <a:solidFill>
                  <a:srgbClr val="2D2D8A"/>
                </a:solidFill>
                <a:cs typeface="Times New Roman" pitchFamily="18" charset="0"/>
                <a:sym typeface="Baskerville Bold Italic" charset="0"/>
              </a:rPr>
              <a:t>                      - to organize formation of the international collaboration</a:t>
            </a:r>
          </a:p>
        </p:txBody>
      </p:sp>
    </p:spTree>
    <p:extLst>
      <p:ext uri="{BB962C8B-B14F-4D97-AF65-F5344CB8AC3E}">
        <p14:creationId xmlns:p14="http://schemas.microsoft.com/office/powerpoint/2010/main" val="147042765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89900" y="6245225"/>
            <a:ext cx="596900" cy="476250"/>
          </a:xfrm>
        </p:spPr>
        <p:txBody>
          <a:bodyPr anchor="b"/>
          <a:lstStyle/>
          <a:p>
            <a:fld id="{0D407510-CD4E-4320-B1B7-E77576364A88}" type="slidenum">
              <a:rPr lang="ru-RU" smtClean="0">
                <a:solidFill>
                  <a:srgbClr val="FFFFFF">
                    <a:tint val="75000"/>
                  </a:srgbClr>
                </a:solidFill>
              </a:rPr>
              <a:pPr/>
              <a:t>44</a:t>
            </a:fld>
            <a:endParaRPr lang="ru-RU" dirty="0">
              <a:solidFill>
                <a:srgbClr val="FFFFFF">
                  <a:tint val="75000"/>
                </a:srgbClr>
              </a:solidFill>
            </a:endParaRPr>
          </a:p>
        </p:txBody>
      </p:sp>
      <p:sp>
        <p:nvSpPr>
          <p:cNvPr id="6" name="TextBox 7"/>
          <p:cNvSpPr txBox="1">
            <a:spLocks noChangeArrowheads="1"/>
          </p:cNvSpPr>
          <p:nvPr/>
        </p:nvSpPr>
        <p:spPr bwMode="auto">
          <a:xfrm>
            <a:off x="3308350" y="120650"/>
            <a:ext cx="3041650" cy="461963"/>
          </a:xfrm>
          <a:prstGeom prst="rect">
            <a:avLst/>
          </a:prstGeom>
          <a:noFill/>
          <a:ln w="9525">
            <a:noFill/>
            <a:miter lim="800000"/>
            <a:headEnd/>
            <a:tailEnd/>
          </a:ln>
        </p:spPr>
        <p:txBody>
          <a:bodyPr>
            <a:spAutoFit/>
          </a:bodyPr>
          <a:lstStyle/>
          <a:p>
            <a:pPr algn="ctr"/>
            <a:r>
              <a:rPr lang="en-US" sz="2400" b="1" dirty="0">
                <a:solidFill>
                  <a:srgbClr val="000090"/>
                </a:solidFill>
                <a:cs typeface="Arial" pitchFamily="34" charset="0"/>
              </a:rPr>
              <a:t>NICA schedule</a:t>
            </a:r>
          </a:p>
        </p:txBody>
      </p:sp>
      <p:sp>
        <p:nvSpPr>
          <p:cNvPr id="8" name="AutoShape 4"/>
          <p:cNvSpPr>
            <a:spLocks noChangeAspect="1" noChangeArrowheads="1"/>
          </p:cNvSpPr>
          <p:nvPr/>
        </p:nvSpPr>
        <p:spPr bwMode="auto">
          <a:xfrm>
            <a:off x="850900" y="5892800"/>
            <a:ext cx="7683500" cy="431800"/>
          </a:xfrm>
          <a:prstGeom prst="rect">
            <a:avLst/>
          </a:prstGeom>
          <a:noFill/>
          <a:ln w="9525">
            <a:noFill/>
            <a:miter lim="800000"/>
            <a:headEnd/>
            <a:tailEnd/>
          </a:ln>
        </p:spPr>
        <p:txBody>
          <a:bodyPr lIns="0" tIns="0" rIns="0" bIns="0" anchor="t"/>
          <a:lstStyle/>
          <a:p>
            <a:pPr marL="0" lvl="1">
              <a:spcBef>
                <a:spcPts val="0"/>
              </a:spcBef>
              <a:spcAft>
                <a:spcPts val="0"/>
              </a:spcAft>
              <a:buClr>
                <a:srgbClr val="FF0000"/>
              </a:buClr>
            </a:pPr>
            <a:r>
              <a:rPr lang="en-US" sz="2400" b="1" dirty="0">
                <a:solidFill>
                  <a:srgbClr val="002060"/>
                </a:solidFill>
              </a:rPr>
              <a:t> </a:t>
            </a:r>
            <a:r>
              <a:rPr lang="en-US" sz="2400" b="1" dirty="0" smtClean="0">
                <a:solidFill>
                  <a:srgbClr val="002060"/>
                </a:solidFill>
              </a:rPr>
              <a:t>The decommissioning is foreseen after 2045</a:t>
            </a:r>
            <a:endParaRPr lang="en-US" sz="2400" dirty="0" smtClean="0">
              <a:solidFill>
                <a:srgbClr val="002060"/>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606217469"/>
              </p:ext>
            </p:extLst>
          </p:nvPr>
        </p:nvGraphicFramePr>
        <p:xfrm>
          <a:off x="661988" y="652463"/>
          <a:ext cx="8101012" cy="5178425"/>
        </p:xfrm>
        <a:graphic>
          <a:graphicData uri="http://schemas.openxmlformats.org/presentationml/2006/ole">
            <mc:AlternateContent xmlns:mc="http://schemas.openxmlformats.org/markup-compatibility/2006">
              <mc:Choice xmlns:v="urn:schemas-microsoft-com:vml" Requires="v">
                <p:oleObj spid="_x0000_s4106" name="Document" r:id="rId4" imgW="9258300" imgH="5918200" progId="Word.Document.12">
                  <p:embed/>
                </p:oleObj>
              </mc:Choice>
              <mc:Fallback>
                <p:oleObj name="Document" r:id="rId4" imgW="9258300" imgH="5918200" progId="Word.Document.12">
                  <p:embed/>
                  <p:pic>
                    <p:nvPicPr>
                      <p:cNvPr id="0" name=""/>
                      <p:cNvPicPr/>
                      <p:nvPr/>
                    </p:nvPicPr>
                    <p:blipFill>
                      <a:blip r:embed="rId5"/>
                      <a:stretch>
                        <a:fillRect/>
                      </a:stretch>
                    </p:blipFill>
                    <p:spPr>
                      <a:xfrm>
                        <a:off x="661988" y="652463"/>
                        <a:ext cx="8101012" cy="5178425"/>
                      </a:xfrm>
                      <a:prstGeom prst="rect">
                        <a:avLst/>
                      </a:prstGeom>
                    </p:spPr>
                  </p:pic>
                </p:oleObj>
              </mc:Fallback>
            </mc:AlternateContent>
          </a:graphicData>
        </a:graphic>
      </p:graphicFrame>
    </p:spTree>
    <p:extLst>
      <p:ext uri="{BB962C8B-B14F-4D97-AF65-F5344CB8AC3E}">
        <p14:creationId xmlns:p14="http://schemas.microsoft.com/office/powerpoint/2010/main" val="3426984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eaLnBrk="0" hangingPunct="0"/>
            <a:fld id="{760A1A07-E056-4020-9581-FB32733B82FD}" type="slidenum">
              <a:rPr lang="ru-RU" altLang="ru-RU" sz="1200" smtClean="0">
                <a:solidFill>
                  <a:prstClr val="black"/>
                </a:solidFill>
              </a:rPr>
              <a:pPr eaLnBrk="0" hangingPunct="0"/>
              <a:t>45</a:t>
            </a:fld>
            <a:endParaRPr lang="ru-RU" altLang="ru-RU" sz="1200" smtClean="0">
              <a:solidFill>
                <a:prstClr val="black"/>
              </a:solidFill>
            </a:endParaRPr>
          </a:p>
        </p:txBody>
      </p:sp>
      <p:grpSp>
        <p:nvGrpSpPr>
          <p:cNvPr id="63492" name="Группа 1"/>
          <p:cNvGrpSpPr>
            <a:grpSpLocks/>
          </p:cNvGrpSpPr>
          <p:nvPr/>
        </p:nvGrpSpPr>
        <p:grpSpPr bwMode="auto">
          <a:xfrm>
            <a:off x="279400" y="-3175"/>
            <a:ext cx="8561388" cy="6270625"/>
            <a:chOff x="278654" y="-3175"/>
            <a:chExt cx="8562879" cy="6270810"/>
          </a:xfrm>
        </p:grpSpPr>
        <p:sp>
          <p:nvSpPr>
            <p:cNvPr id="63493" name="Rectangle 7"/>
            <p:cNvSpPr>
              <a:spLocks noChangeArrowheads="1"/>
            </p:cNvSpPr>
            <p:nvPr/>
          </p:nvSpPr>
          <p:spPr bwMode="auto">
            <a:xfrm>
              <a:off x="712788" y="-3175"/>
              <a:ext cx="7694612" cy="53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eaLnBrk="0" hangingPunct="0">
                <a:lnSpc>
                  <a:spcPct val="120000"/>
                </a:lnSpc>
              </a:pPr>
              <a:r>
                <a:rPr kumimoji="1" lang="en-US" altLang="ru-RU" sz="2400" b="1" dirty="0" smtClean="0">
                  <a:solidFill>
                    <a:srgbClr val="000066"/>
                  </a:solidFill>
                  <a:latin typeface="Bookman Old Style" pitchFamily="18" charset="0"/>
                  <a:ea typeface="+mn-ea"/>
                  <a:sym typeface="Apple Chancery"/>
                </a:rPr>
                <a:t>NICA </a:t>
              </a:r>
              <a:r>
                <a:rPr kumimoji="1" lang="en-US" altLang="ru-RU" sz="2400" b="1" dirty="0">
                  <a:solidFill>
                    <a:srgbClr val="000066"/>
                  </a:solidFill>
                  <a:latin typeface="Bookman Old Style" pitchFamily="18" charset="0"/>
                  <a:ea typeface="+mn-ea"/>
                  <a:sym typeface="Apple Chancery"/>
                </a:rPr>
                <a:t>Collaboration</a:t>
              </a:r>
            </a:p>
          </p:txBody>
        </p:sp>
        <p:pic>
          <p:nvPicPr>
            <p:cNvPr id="63494"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54" y="494397"/>
              <a:ext cx="8562879" cy="5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23633" y="3907078"/>
            <a:ext cx="615874" cy="338554"/>
          </a:xfrm>
          <a:prstGeom prst="rect">
            <a:avLst/>
          </a:prstGeom>
          <a:noFill/>
        </p:spPr>
        <p:txBody>
          <a:bodyPr wrap="none" rtlCol="0">
            <a:spAutoFit/>
          </a:bodyPr>
          <a:lstStyle/>
          <a:p>
            <a:r>
              <a:rPr lang="en-US" sz="1600" b="1" i="1" dirty="0" smtClean="0">
                <a:solidFill>
                  <a:srgbClr val="FF0000"/>
                </a:solidFill>
              </a:rPr>
              <a:t>ARE</a:t>
            </a:r>
            <a:endParaRPr lang="ru-RU" sz="1600" b="1" i="1" dirty="0">
              <a:solidFill>
                <a:srgbClr val="FF0000"/>
              </a:solidFill>
            </a:endParaRPr>
          </a:p>
        </p:txBody>
      </p:sp>
    </p:spTree>
    <p:extLst>
      <p:ext uri="{BB962C8B-B14F-4D97-AF65-F5344CB8AC3E}">
        <p14:creationId xmlns:p14="http://schemas.microsoft.com/office/powerpoint/2010/main" val="2798651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53689"/>
            <a:ext cx="9144000" cy="461665"/>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2400" b="1" dirty="0" smtClean="0">
                <a:solidFill>
                  <a:srgbClr val="002060"/>
                </a:solidFill>
                <a:latin typeface="+mj-lt"/>
              </a:rPr>
              <a:t>NICA as one of the 6 mega-science projects in RF</a:t>
            </a:r>
            <a:endParaRPr lang="en-US" altLang="ru-RU" sz="2400" dirty="0" smtClean="0">
              <a:solidFill>
                <a:srgbClr val="002060"/>
              </a:solidFill>
              <a:latin typeface="+mj-lt"/>
            </a:endParaRPr>
          </a:p>
        </p:txBody>
      </p:sp>
      <p:grpSp>
        <p:nvGrpSpPr>
          <p:cNvPr id="41987" name="Группа 2"/>
          <p:cNvGrpSpPr>
            <a:grpSpLocks/>
          </p:cNvGrpSpPr>
          <p:nvPr/>
        </p:nvGrpSpPr>
        <p:grpSpPr bwMode="auto">
          <a:xfrm>
            <a:off x="76200" y="908050"/>
            <a:ext cx="4567238" cy="3132138"/>
            <a:chOff x="45164" y="2631415"/>
            <a:chExt cx="4236967" cy="2077008"/>
          </a:xfrm>
        </p:grpSpPr>
        <p:pic>
          <p:nvPicPr>
            <p:cNvPr id="41990" name="Picture 5" descr="C:\Users\Yury\Documents\Varna_2013\nica_0813_1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 y="2631415"/>
              <a:ext cx="4199073" cy="187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15"/>
            <p:cNvSpPr txBox="1">
              <a:spLocks noChangeArrowheads="1"/>
            </p:cNvSpPr>
            <p:nvPr/>
          </p:nvSpPr>
          <p:spPr bwMode="auto">
            <a:xfrm>
              <a:off x="45164" y="4398524"/>
              <a:ext cx="4236967" cy="309899"/>
            </a:xfrm>
            <a:prstGeom prst="rect">
              <a:avLst/>
            </a:prstGeom>
            <a:solidFill>
              <a:srgbClr val="1E6B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0">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GB" altLang="ru-RU" sz="1400" smtClean="0">
                  <a:solidFill>
                    <a:srgbClr val="FFFFFF"/>
                  </a:solidFill>
                  <a:latin typeface="Tahoma" pitchFamily="34" charset="0"/>
                </a:rPr>
                <a:t>08 Aug’13: Representatives of 13 countries, 6 signed </a:t>
              </a:r>
            </a:p>
            <a:p>
              <a:pPr algn="ctr" eaLnBrk="1" hangingPunct="1">
                <a:spcBef>
                  <a:spcPct val="0"/>
                </a:spcBef>
                <a:buFontTx/>
                <a:buNone/>
              </a:pPr>
              <a:r>
                <a:rPr lang="en-GB" altLang="ru-RU" sz="1400" smtClean="0">
                  <a:solidFill>
                    <a:srgbClr val="FFFFFF"/>
                  </a:solidFill>
                  <a:latin typeface="Tahoma" pitchFamily="34" charset="0"/>
                </a:rPr>
                <a:t>to join the mega-science project NICA</a:t>
              </a:r>
              <a:endParaRPr lang="ru-RU" altLang="ru-RU" sz="1400" smtClean="0">
                <a:solidFill>
                  <a:srgbClr val="FFFFFF"/>
                </a:solidFill>
                <a:latin typeface="Tahoma" pitchFamily="34" charset="0"/>
              </a:endParaRPr>
            </a:p>
          </p:txBody>
        </p:sp>
      </p:grpSp>
      <p:sp>
        <p:nvSpPr>
          <p:cNvPr id="41988" name="Прямоугольник 3"/>
          <p:cNvSpPr>
            <a:spLocks noChangeArrowheads="1"/>
          </p:cNvSpPr>
          <p:nvPr/>
        </p:nvSpPr>
        <p:spPr bwMode="auto">
          <a:xfrm>
            <a:off x="4787900" y="836613"/>
            <a:ext cx="419576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GB" altLang="ru-RU" sz="1800" smtClean="0">
                <a:solidFill>
                  <a:srgbClr val="002060"/>
                </a:solidFill>
                <a:latin typeface="Tahoma" pitchFamily="34" charset="0"/>
              </a:rPr>
              <a:t>08 Aug’13: Representatives of 13 countries, 6 signed to join (</a:t>
            </a:r>
            <a:r>
              <a:rPr lang="en-GB" altLang="ru-RU" sz="1800" b="1" smtClean="0">
                <a:solidFill>
                  <a:srgbClr val="333399"/>
                </a:solidFill>
                <a:latin typeface="Tahoma" pitchFamily="34" charset="0"/>
              </a:rPr>
              <a:t>Belarus, Bulgaria, Germany, Kazakhstan, RF, Ukraine</a:t>
            </a:r>
            <a:r>
              <a:rPr lang="en-GB" altLang="ru-RU" sz="1800" smtClean="0">
                <a:solidFill>
                  <a:srgbClr val="002060"/>
                </a:solidFill>
                <a:latin typeface="Tahoma" pitchFamily="34" charset="0"/>
              </a:rPr>
              <a:t>). </a:t>
            </a:r>
            <a:r>
              <a:rPr lang="en-GB" altLang="ru-RU" sz="1800" smtClean="0">
                <a:solidFill>
                  <a:srgbClr val="333399"/>
                </a:solidFill>
                <a:latin typeface="Tahoma" pitchFamily="34" charset="0"/>
              </a:rPr>
              <a:t>China and South Africa </a:t>
            </a:r>
            <a:r>
              <a:rPr lang="en-GB" altLang="ru-RU" sz="1800" smtClean="0">
                <a:solidFill>
                  <a:srgbClr val="002060"/>
                </a:solidFill>
                <a:latin typeface="Tahoma" pitchFamily="34" charset="0"/>
              </a:rPr>
              <a:t>– are ready to join.   </a:t>
            </a:r>
            <a:endParaRPr lang="en-GB" altLang="ru-RU" sz="1800" smtClean="0">
              <a:solidFill>
                <a:srgbClr val="002060"/>
              </a:solidFill>
              <a:cs typeface="Arial" pitchFamily="34" charset="0"/>
            </a:endParaRPr>
          </a:p>
          <a:p>
            <a:pPr eaLnBrk="1" hangingPunct="1">
              <a:spcBef>
                <a:spcPct val="0"/>
              </a:spcBef>
              <a:buFontTx/>
              <a:buNone/>
            </a:pPr>
            <a:r>
              <a:rPr lang="en-GB" altLang="ru-RU" sz="1800" smtClean="0">
                <a:solidFill>
                  <a:srgbClr val="000000"/>
                </a:solidFill>
                <a:cs typeface="Arial" pitchFamily="34" charset="0"/>
              </a:rPr>
              <a:t>The Parties have agreed to inform their Governments about the Meeting on Prospects for </a:t>
            </a:r>
            <a:r>
              <a:rPr lang="en-GB" altLang="ru-RU" sz="1800" smtClean="0">
                <a:solidFill>
                  <a:srgbClr val="FF0000"/>
                </a:solidFill>
                <a:cs typeface="Arial" pitchFamily="34" charset="0"/>
              </a:rPr>
              <a:t>Collaboration in the Mega-Science Project “NICA Complex” </a:t>
            </a:r>
            <a:r>
              <a:rPr lang="en-GB" altLang="ru-RU" sz="1800" smtClean="0">
                <a:solidFill>
                  <a:srgbClr val="000000"/>
                </a:solidFill>
                <a:cs typeface="Arial" pitchFamily="34" charset="0"/>
              </a:rPr>
              <a:t>and to express their interest in preparing corresponding multilateral Agreement and in taking steps for approval by their countries</a:t>
            </a:r>
          </a:p>
        </p:txBody>
      </p:sp>
      <p:sp>
        <p:nvSpPr>
          <p:cNvPr id="41989" name="Прямоугольник 4"/>
          <p:cNvSpPr>
            <a:spLocks noChangeArrowheads="1"/>
          </p:cNvSpPr>
          <p:nvPr/>
        </p:nvSpPr>
        <p:spPr bwMode="auto">
          <a:xfrm>
            <a:off x="107950" y="4797425"/>
            <a:ext cx="8875713" cy="1631950"/>
          </a:xfrm>
          <a:prstGeom prst="rect">
            <a:avLst/>
          </a:prstGeom>
          <a:solidFill>
            <a:schemeClr val="bg2">
              <a:lumMod val="40000"/>
              <a:lumOff val="60000"/>
            </a:schemeClr>
          </a:solidFill>
          <a:ln>
            <a:noFill/>
          </a:ln>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GB" altLang="ru-RU" sz="1800" dirty="0" smtClean="0">
                <a:solidFill>
                  <a:srgbClr val="002060"/>
                </a:solidFill>
                <a:cs typeface="Arial" pitchFamily="34" charset="0"/>
              </a:rPr>
              <a:t>Germany (BMBF, GSI) – to the Test Facility for SC magnets and Si tracker Lab; </a:t>
            </a:r>
            <a:r>
              <a:rPr lang="en-GB" altLang="ru-RU" sz="2000" b="1" dirty="0" smtClean="0">
                <a:solidFill>
                  <a:srgbClr val="002060"/>
                </a:solidFill>
                <a:cs typeface="Arial" pitchFamily="34" charset="0"/>
              </a:rPr>
              <a:t>MoU</a:t>
            </a:r>
          </a:p>
          <a:p>
            <a:pPr eaLnBrk="1" hangingPunct="1">
              <a:spcBef>
                <a:spcPct val="0"/>
              </a:spcBef>
              <a:buFontTx/>
              <a:buNone/>
            </a:pPr>
            <a:r>
              <a:rPr lang="en-GB" altLang="ru-RU" sz="1800" dirty="0" smtClean="0">
                <a:solidFill>
                  <a:srgbClr val="002060"/>
                </a:solidFill>
                <a:cs typeface="Arial" pitchFamily="34" charset="0"/>
              </a:rPr>
              <a:t>China (ASIPP) – to the HTSC current leads, SC magnets, vacuum systems; </a:t>
            </a:r>
            <a:r>
              <a:rPr lang="en-GB" altLang="ru-RU" sz="2000" b="1" dirty="0" smtClean="0">
                <a:solidFill>
                  <a:srgbClr val="002060"/>
                </a:solidFill>
                <a:cs typeface="Arial" pitchFamily="34" charset="0"/>
              </a:rPr>
              <a:t>MoU</a:t>
            </a:r>
          </a:p>
          <a:p>
            <a:pPr eaLnBrk="1" hangingPunct="1">
              <a:spcBef>
                <a:spcPct val="0"/>
              </a:spcBef>
              <a:buFontTx/>
              <a:buNone/>
            </a:pPr>
            <a:r>
              <a:rPr lang="en-GB" altLang="ru-RU" sz="1800" dirty="0" smtClean="0">
                <a:solidFill>
                  <a:srgbClr val="002060"/>
                </a:solidFill>
                <a:cs typeface="Arial" pitchFamily="34" charset="0"/>
              </a:rPr>
              <a:t>USA (FNAL) – to the NICA collider stochastic and electron cooling systems; </a:t>
            </a:r>
            <a:r>
              <a:rPr lang="en-GB" altLang="ru-RU" sz="2000" b="1" dirty="0" smtClean="0">
                <a:solidFill>
                  <a:srgbClr val="002060"/>
                </a:solidFill>
                <a:cs typeface="Arial" pitchFamily="34" charset="0"/>
              </a:rPr>
              <a:t>MoU</a:t>
            </a:r>
          </a:p>
          <a:p>
            <a:pPr eaLnBrk="1" hangingPunct="1">
              <a:spcBef>
                <a:spcPct val="0"/>
              </a:spcBef>
              <a:buFontTx/>
              <a:buNone/>
            </a:pPr>
            <a:r>
              <a:rPr lang="en-GB" altLang="ru-RU" sz="1800" dirty="0" smtClean="0">
                <a:solidFill>
                  <a:srgbClr val="002060"/>
                </a:solidFill>
                <a:cs typeface="Arial" pitchFamily="34" charset="0"/>
              </a:rPr>
              <a:t>CERN – to the BM@N and MPD elements (drift chambers, MM systems…); </a:t>
            </a:r>
            <a:r>
              <a:rPr lang="en-GB" altLang="ru-RU" sz="2000" b="1" dirty="0" smtClean="0">
                <a:solidFill>
                  <a:srgbClr val="002060"/>
                </a:solidFill>
                <a:cs typeface="Arial" pitchFamily="34" charset="0"/>
              </a:rPr>
              <a:t>MoU</a:t>
            </a:r>
          </a:p>
          <a:p>
            <a:pPr eaLnBrk="1" hangingPunct="1">
              <a:spcBef>
                <a:spcPct val="0"/>
              </a:spcBef>
              <a:buFontTx/>
              <a:buNone/>
            </a:pPr>
            <a:r>
              <a:rPr lang="en-GB" altLang="ru-RU" sz="1800" dirty="0" smtClean="0">
                <a:solidFill>
                  <a:srgbClr val="002060"/>
                </a:solidFill>
                <a:cs typeface="Arial" pitchFamily="34" charset="0"/>
              </a:rPr>
              <a:t>Rep. of South Africa – cryostats, diagnostics for SC ion source, cryogenics. </a:t>
            </a:r>
            <a:r>
              <a:rPr lang="en-GB" altLang="ru-RU" sz="2000" b="1" dirty="0" smtClean="0">
                <a:solidFill>
                  <a:srgbClr val="002060"/>
                </a:solidFill>
                <a:cs typeface="Arial" pitchFamily="34" charset="0"/>
              </a:rPr>
              <a:t>MoU</a:t>
            </a:r>
            <a:endParaRPr lang="ru-RU" altLang="ru-RU" sz="2000" b="1" dirty="0" smtClean="0">
              <a:solidFill>
                <a:srgbClr val="002060"/>
              </a:solidFill>
              <a:cs typeface="Arial" pitchFamily="34" charset="0"/>
            </a:endParaRPr>
          </a:p>
        </p:txBody>
      </p:sp>
    </p:spTree>
    <p:extLst>
      <p:ext uri="{BB962C8B-B14F-4D97-AF65-F5344CB8AC3E}">
        <p14:creationId xmlns:p14="http://schemas.microsoft.com/office/powerpoint/2010/main" val="2225013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ChangeArrowheads="1"/>
          </p:cNvSpPr>
          <p:nvPr/>
        </p:nvSpPr>
        <p:spPr bwMode="auto">
          <a:xfrm>
            <a:off x="88900" y="4235450"/>
            <a:ext cx="38973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pPr>
            <a:r>
              <a:rPr lang="en-US" altLang="ru-RU" sz="1800" i="1" smtClean="0">
                <a:solidFill>
                  <a:srgbClr val="000090"/>
                </a:solidFill>
              </a:rPr>
              <a:t>exchange of know-how on designing and constructing detector and accelerator components</a:t>
            </a:r>
          </a:p>
          <a:p>
            <a:pPr eaLnBrk="1" hangingPunct="1">
              <a:spcBef>
                <a:spcPct val="0"/>
              </a:spcBef>
            </a:pPr>
            <a:r>
              <a:rPr lang="en-US" altLang="ru-RU" sz="1800" i="1" smtClean="0">
                <a:solidFill>
                  <a:srgbClr val="000090"/>
                </a:solidFill>
              </a:rPr>
              <a:t>involvement  in common activities to bundle resources and create additional synergies</a:t>
            </a:r>
          </a:p>
          <a:p>
            <a:pPr eaLnBrk="1" hangingPunct="1">
              <a:spcBef>
                <a:spcPct val="0"/>
              </a:spcBef>
            </a:pPr>
            <a:r>
              <a:rPr lang="en-US" altLang="ru-RU" sz="1800" i="1" smtClean="0">
                <a:solidFill>
                  <a:srgbClr val="000090"/>
                </a:solidFill>
              </a:rPr>
              <a:t>providing support in coordination, reviewing and training	</a:t>
            </a:r>
          </a:p>
        </p:txBody>
      </p:sp>
      <p:sp>
        <p:nvSpPr>
          <p:cNvPr id="45059" name="TextBox 7"/>
          <p:cNvSpPr txBox="1">
            <a:spLocks noChangeArrowheads="1"/>
          </p:cNvSpPr>
          <p:nvPr/>
        </p:nvSpPr>
        <p:spPr bwMode="auto">
          <a:xfrm>
            <a:off x="395288" y="3683000"/>
            <a:ext cx="2865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b="1" i="1" smtClean="0">
                <a:solidFill>
                  <a:srgbClr val="FF0000"/>
                </a:solidFill>
              </a:rPr>
              <a:t>CREMLIN</a:t>
            </a:r>
            <a:r>
              <a:rPr lang="en-US" altLang="ru-RU" sz="1800" b="1" i="1" smtClean="0">
                <a:solidFill>
                  <a:srgbClr val="000090"/>
                </a:solidFill>
              </a:rPr>
              <a:t> objectives for </a:t>
            </a:r>
          </a:p>
          <a:p>
            <a:pPr algn="ctr" eaLnBrk="1" hangingPunct="1">
              <a:spcBef>
                <a:spcPct val="0"/>
              </a:spcBef>
              <a:buFontTx/>
              <a:buNone/>
            </a:pPr>
            <a:r>
              <a:rPr lang="en-US" altLang="ru-RU" sz="1800" b="1" i="1" smtClean="0">
                <a:solidFill>
                  <a:srgbClr val="000090"/>
                </a:solidFill>
              </a:rPr>
              <a:t>NICA &amp; FAIR:</a:t>
            </a:r>
          </a:p>
        </p:txBody>
      </p:sp>
      <p:sp>
        <p:nvSpPr>
          <p:cNvPr id="45060" name="TextBox 8"/>
          <p:cNvSpPr txBox="1">
            <a:spLocks noChangeArrowheads="1"/>
          </p:cNvSpPr>
          <p:nvPr/>
        </p:nvSpPr>
        <p:spPr bwMode="auto">
          <a:xfrm>
            <a:off x="107950" y="654050"/>
            <a:ext cx="3673475" cy="3046413"/>
          </a:xfrm>
          <a:prstGeom prst="rect">
            <a:avLst/>
          </a:prstGeom>
          <a:noFill/>
          <a:ln w="9525">
            <a:noFill/>
            <a:miter lim="800000"/>
            <a:headEnd/>
            <a:tailEnd/>
          </a:ln>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dirty="0" smtClean="0">
                <a:solidFill>
                  <a:srgbClr val="000090"/>
                </a:solidFill>
              </a:rPr>
              <a:t>NICA &amp; FAIR became the part </a:t>
            </a:r>
            <a:r>
              <a:rPr lang="en-US" altLang="ru-RU" sz="1800" i="1" dirty="0" smtClean="0">
                <a:solidFill>
                  <a:srgbClr val="000090"/>
                </a:solidFill>
              </a:rPr>
              <a:t>(Work Package 3) </a:t>
            </a:r>
            <a:r>
              <a:rPr lang="en-US" altLang="ru-RU" sz="1800" dirty="0" smtClean="0">
                <a:solidFill>
                  <a:srgbClr val="000090"/>
                </a:solidFill>
              </a:rPr>
              <a:t>of </a:t>
            </a:r>
            <a:r>
              <a:rPr lang="en-US" altLang="ru-RU" sz="1800" b="1" dirty="0" smtClean="0">
                <a:solidFill>
                  <a:srgbClr val="FF0000"/>
                </a:solidFill>
              </a:rPr>
              <a:t>CREMLIN</a:t>
            </a:r>
            <a:r>
              <a:rPr lang="en-US" altLang="ru-RU" sz="1800" b="1" dirty="0" smtClean="0">
                <a:solidFill>
                  <a:srgbClr val="000090"/>
                </a:solidFill>
              </a:rPr>
              <a:t> </a:t>
            </a:r>
            <a:r>
              <a:rPr lang="en-US" altLang="ru-RU" sz="1800" dirty="0" smtClean="0">
                <a:solidFill>
                  <a:srgbClr val="000090"/>
                </a:solidFill>
              </a:rPr>
              <a:t>project (</a:t>
            </a:r>
            <a:r>
              <a:rPr lang="en-US" altLang="ru-RU" sz="1800" dirty="0" smtClean="0">
                <a:solidFill>
                  <a:srgbClr val="FF0000"/>
                </a:solidFill>
              </a:rPr>
              <a:t>C</a:t>
            </a:r>
            <a:r>
              <a:rPr lang="en-US" altLang="ru-RU" sz="1800" dirty="0" smtClean="0">
                <a:solidFill>
                  <a:srgbClr val="000090"/>
                </a:solidFill>
              </a:rPr>
              <a:t>onnecting </a:t>
            </a:r>
            <a:r>
              <a:rPr lang="en-US" altLang="ru-RU" sz="1800" dirty="0" smtClean="0">
                <a:solidFill>
                  <a:srgbClr val="FF0000"/>
                </a:solidFill>
              </a:rPr>
              <a:t>R</a:t>
            </a:r>
            <a:r>
              <a:rPr lang="en-US" altLang="ru-RU" sz="1800" dirty="0" smtClean="0">
                <a:solidFill>
                  <a:srgbClr val="000090"/>
                </a:solidFill>
              </a:rPr>
              <a:t>ussian &amp; </a:t>
            </a:r>
            <a:r>
              <a:rPr lang="en-US" altLang="ru-RU" sz="1800" dirty="0" smtClean="0">
                <a:solidFill>
                  <a:srgbClr val="FF0000"/>
                </a:solidFill>
              </a:rPr>
              <a:t>E</a:t>
            </a:r>
            <a:r>
              <a:rPr lang="en-US" altLang="ru-RU" sz="1800" dirty="0" smtClean="0">
                <a:solidFill>
                  <a:srgbClr val="000090"/>
                </a:solidFill>
              </a:rPr>
              <a:t>uropean </a:t>
            </a:r>
            <a:r>
              <a:rPr lang="en-US" altLang="ru-RU" sz="1800" dirty="0" smtClean="0">
                <a:solidFill>
                  <a:srgbClr val="FF0000"/>
                </a:solidFill>
              </a:rPr>
              <a:t>M</a:t>
            </a:r>
            <a:r>
              <a:rPr lang="en-US" altLang="ru-RU" sz="1800" dirty="0" smtClean="0">
                <a:solidFill>
                  <a:srgbClr val="000090"/>
                </a:solidFill>
              </a:rPr>
              <a:t>easures for </a:t>
            </a:r>
            <a:r>
              <a:rPr lang="en-US" altLang="ru-RU" sz="1800" dirty="0" smtClean="0">
                <a:solidFill>
                  <a:srgbClr val="FF0000"/>
                </a:solidFill>
              </a:rPr>
              <a:t>L</a:t>
            </a:r>
            <a:r>
              <a:rPr lang="en-US" altLang="ru-RU" sz="1800" dirty="0" smtClean="0">
                <a:solidFill>
                  <a:srgbClr val="000090"/>
                </a:solidFill>
              </a:rPr>
              <a:t>arge-scale Research </a:t>
            </a:r>
            <a:r>
              <a:rPr lang="en-US" altLang="ru-RU" sz="1800" dirty="0" smtClean="0">
                <a:solidFill>
                  <a:srgbClr val="FF0000"/>
                </a:solidFill>
              </a:rPr>
              <a:t>In</a:t>
            </a:r>
            <a:r>
              <a:rPr lang="en-US" altLang="ru-RU" sz="1800" dirty="0" smtClean="0">
                <a:solidFill>
                  <a:srgbClr val="000090"/>
                </a:solidFill>
              </a:rPr>
              <a:t>frastructures) in the framework of </a:t>
            </a:r>
            <a:r>
              <a:rPr lang="en-US" altLang="ru-RU" sz="1800" b="1" u="sng" dirty="0" smtClean="0">
                <a:solidFill>
                  <a:srgbClr val="000090"/>
                </a:solidFill>
              </a:rPr>
              <a:t>HORIZON 2020</a:t>
            </a:r>
          </a:p>
          <a:p>
            <a:pPr algn="ctr" eaLnBrk="1" hangingPunct="1">
              <a:spcBef>
                <a:spcPct val="0"/>
              </a:spcBef>
              <a:buFontTx/>
              <a:buNone/>
            </a:pPr>
            <a:endParaRPr lang="en-US" altLang="ru-RU" sz="1800" b="1" u="sng" dirty="0" smtClean="0">
              <a:solidFill>
                <a:srgbClr val="000090"/>
              </a:solidFill>
            </a:endParaRPr>
          </a:p>
          <a:p>
            <a:pPr algn="ctr" eaLnBrk="1" hangingPunct="1">
              <a:spcBef>
                <a:spcPct val="0"/>
              </a:spcBef>
              <a:buFontTx/>
              <a:buNone/>
            </a:pPr>
            <a:r>
              <a:rPr lang="en-US" altLang="ru-RU" sz="1500" b="1" u="sng" dirty="0" smtClean="0">
                <a:solidFill>
                  <a:srgbClr val="000090"/>
                </a:solidFill>
              </a:rPr>
              <a:t>Signed by 19 European Institutes (including JINR + 5 Russian Institutes)</a:t>
            </a:r>
          </a:p>
          <a:p>
            <a:pPr algn="ctr" eaLnBrk="1" hangingPunct="1">
              <a:spcBef>
                <a:spcPct val="0"/>
              </a:spcBef>
              <a:buFontTx/>
              <a:buNone/>
            </a:pPr>
            <a:r>
              <a:rPr lang="en-US" altLang="ru-RU" sz="1800" b="1" u="sng" dirty="0" smtClean="0">
                <a:solidFill>
                  <a:srgbClr val="FF0000"/>
                </a:solidFill>
              </a:rPr>
              <a:t>Project kick-off: </a:t>
            </a:r>
          </a:p>
          <a:p>
            <a:pPr algn="ctr" eaLnBrk="1" hangingPunct="1">
              <a:spcBef>
                <a:spcPct val="0"/>
              </a:spcBef>
              <a:buFontTx/>
              <a:buNone/>
            </a:pPr>
            <a:r>
              <a:rPr lang="en-US" altLang="ru-RU" sz="1800" b="1" u="sng" dirty="0" smtClean="0">
                <a:solidFill>
                  <a:srgbClr val="FF0000"/>
                </a:solidFill>
              </a:rPr>
              <a:t>Moscow, Oct. 5-8, 2015</a:t>
            </a:r>
          </a:p>
        </p:txBody>
      </p:sp>
      <p:sp>
        <p:nvSpPr>
          <p:cNvPr id="11" name="TextBox 10"/>
          <p:cNvSpPr txBox="1"/>
          <p:nvPr/>
        </p:nvSpPr>
        <p:spPr>
          <a:xfrm>
            <a:off x="315277" y="10210"/>
            <a:ext cx="8581709" cy="523220"/>
          </a:xfrm>
          <a:prstGeom prst="rect">
            <a:avLst/>
          </a:prstGeom>
          <a:noFill/>
        </p:spPr>
        <p:txBody>
          <a:bodyPr wrap="none">
            <a:spAutoFit/>
          </a:bodyPr>
          <a:lstStyle/>
          <a:p>
            <a:pPr algn="ctr">
              <a:defRPr/>
            </a:pPr>
            <a:r>
              <a:rPr lang="en-US" sz="2800" b="1" dirty="0">
                <a:solidFill>
                  <a:srgbClr val="002060"/>
                </a:solidFill>
                <a:latin typeface="+mj-lt"/>
                <a:ea typeface="ＭＳ Ｐゴシック" charset="0"/>
                <a:cs typeface="ＭＳ Ｐゴシック" charset="0"/>
              </a:rPr>
              <a:t>Extension of the International Cooperation</a:t>
            </a:r>
          </a:p>
        </p:txBody>
      </p:sp>
      <p:sp>
        <p:nvSpPr>
          <p:cNvPr id="45062" name="TextBox 8"/>
          <p:cNvSpPr txBox="1">
            <a:spLocks noChangeArrowheads="1"/>
          </p:cNvSpPr>
          <p:nvPr/>
        </p:nvSpPr>
        <p:spPr bwMode="auto">
          <a:xfrm>
            <a:off x="3986213" y="744538"/>
            <a:ext cx="4962525" cy="2917825"/>
          </a:xfrm>
          <a:prstGeom prst="rect">
            <a:avLst/>
          </a:prstGeom>
          <a:noFill/>
          <a:ln w="9525">
            <a:noFill/>
            <a:miter lim="800000"/>
            <a:headEnd/>
            <a:tailEnd/>
          </a:ln>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buFontTx/>
              <a:buNone/>
            </a:pPr>
            <a:r>
              <a:rPr kumimoji="1" lang="en-US" altLang="ru-RU" sz="1800" b="1" smtClean="0">
                <a:solidFill>
                  <a:srgbClr val="000000"/>
                </a:solidFill>
              </a:rPr>
              <a:t>Bulgarian authorities </a:t>
            </a:r>
            <a:r>
              <a:rPr kumimoji="1" lang="en-US" altLang="ru-RU" sz="1800" smtClean="0">
                <a:solidFill>
                  <a:srgbClr val="000000"/>
                </a:solidFill>
              </a:rPr>
              <a:t>(Nuclear Regulatory Agency, as a</a:t>
            </a:r>
            <a:r>
              <a:rPr kumimoji="1" lang="ru-RU" altLang="ru-RU" sz="1800" smtClean="0">
                <a:solidFill>
                  <a:srgbClr val="000000"/>
                </a:solidFill>
              </a:rPr>
              <a:t> </a:t>
            </a:r>
            <a:r>
              <a:rPr kumimoji="1" lang="en-US" altLang="ru-RU" sz="1800" smtClean="0">
                <a:solidFill>
                  <a:srgbClr val="000000"/>
                </a:solidFill>
              </a:rPr>
              <a:t>representative in</a:t>
            </a:r>
            <a:r>
              <a:rPr kumimoji="1" lang="ru-RU" altLang="ru-RU" sz="1800" smtClean="0">
                <a:solidFill>
                  <a:srgbClr val="000000"/>
                </a:solidFill>
              </a:rPr>
              <a:t> </a:t>
            </a:r>
            <a:r>
              <a:rPr kumimoji="1" lang="en-US" altLang="ru-RU" sz="1800" smtClean="0">
                <a:solidFill>
                  <a:srgbClr val="000000"/>
                </a:solidFill>
              </a:rPr>
              <a:t>JINR CPP and Ministry of Education) take a decision about submission of the </a:t>
            </a:r>
            <a:r>
              <a:rPr kumimoji="1" lang="en-US" altLang="ru-RU" sz="1800" b="1" smtClean="0">
                <a:solidFill>
                  <a:srgbClr val="FF0000"/>
                </a:solidFill>
              </a:rPr>
              <a:t>NICA project to ESFRI Roadmap</a:t>
            </a:r>
            <a:r>
              <a:rPr kumimoji="1" lang="en-US" altLang="ru-RU" sz="1800" smtClean="0">
                <a:solidFill>
                  <a:srgbClr val="000000"/>
                </a:solidFill>
              </a:rPr>
              <a:t>. Special letter of Commitment prepared and Letter of support for the submission of the NICA project.</a:t>
            </a:r>
          </a:p>
          <a:p>
            <a:pPr algn="ctr" eaLnBrk="1" hangingPunct="1">
              <a:buFontTx/>
              <a:buNone/>
            </a:pPr>
            <a:r>
              <a:rPr kumimoji="1" lang="en-US" altLang="ru-RU" sz="1800" smtClean="0">
                <a:solidFill>
                  <a:srgbClr val="000000"/>
                </a:solidFill>
              </a:rPr>
              <a:t>Authorities of </a:t>
            </a:r>
            <a:r>
              <a:rPr kumimoji="1" lang="en-US" altLang="ru-RU" sz="1800" b="1" smtClean="0">
                <a:solidFill>
                  <a:srgbClr val="000000"/>
                </a:solidFill>
              </a:rPr>
              <a:t>Czech Republic</a:t>
            </a:r>
            <a:r>
              <a:rPr kumimoji="1" lang="en-US" altLang="ru-RU" sz="1800" smtClean="0">
                <a:solidFill>
                  <a:srgbClr val="000000"/>
                </a:solidFill>
              </a:rPr>
              <a:t>, </a:t>
            </a:r>
            <a:r>
              <a:rPr kumimoji="1" lang="en-US" altLang="ru-RU" sz="1800" b="1" smtClean="0">
                <a:solidFill>
                  <a:srgbClr val="000000"/>
                </a:solidFill>
              </a:rPr>
              <a:t>Romania</a:t>
            </a:r>
            <a:r>
              <a:rPr kumimoji="1" lang="en-US" altLang="ru-RU" sz="1800" smtClean="0">
                <a:solidFill>
                  <a:srgbClr val="000000"/>
                </a:solidFill>
              </a:rPr>
              <a:t> and </a:t>
            </a:r>
            <a:r>
              <a:rPr kumimoji="1" lang="en-US" altLang="ru-RU" sz="1800" b="1" smtClean="0">
                <a:solidFill>
                  <a:srgbClr val="000000"/>
                </a:solidFill>
              </a:rPr>
              <a:t>Slovakia</a:t>
            </a:r>
            <a:r>
              <a:rPr kumimoji="1" lang="en-US" altLang="ru-RU" sz="1800" smtClean="0">
                <a:solidFill>
                  <a:srgbClr val="000000"/>
                </a:solidFill>
              </a:rPr>
              <a:t> kindly considered favorably the support to this submission.</a:t>
            </a:r>
          </a:p>
        </p:txBody>
      </p:sp>
      <p:sp>
        <p:nvSpPr>
          <p:cNvPr id="45063" name="Прямоугольник 1"/>
          <p:cNvSpPr>
            <a:spLocks noChangeArrowheads="1"/>
          </p:cNvSpPr>
          <p:nvPr/>
        </p:nvSpPr>
        <p:spPr bwMode="auto">
          <a:xfrm>
            <a:off x="4130675" y="4471988"/>
            <a:ext cx="48180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400" i="1" smtClean="0">
                <a:solidFill>
                  <a:srgbClr val="000000"/>
                </a:solidFill>
              </a:rPr>
              <a:t>The ESFRI Roadmap identifies new Research Infrastructures (RI) of pan-European interest corresponding to the long term needs of the European research communities, covering all scientific areas, regardless of possible location.</a:t>
            </a:r>
          </a:p>
          <a:p>
            <a:pPr algn="ctr" eaLnBrk="1" hangingPunct="1">
              <a:spcBef>
                <a:spcPct val="0"/>
              </a:spcBef>
              <a:buFontTx/>
              <a:buNone/>
            </a:pPr>
            <a:r>
              <a:rPr lang="en-US" altLang="ru-RU" sz="1400" i="1" smtClean="0">
                <a:solidFill>
                  <a:srgbClr val="000000"/>
                </a:solidFill>
              </a:rPr>
              <a:t>Project descriptions highlight the manner in which they would impact on science and technology development at international level, how they would support new ways of doing science in Europe, and how they would contribute to the enhancement of the European Research Area.</a:t>
            </a:r>
          </a:p>
        </p:txBody>
      </p:sp>
      <p:pic>
        <p:nvPicPr>
          <p:cNvPr id="45064" name="Рисунок 7"/>
          <p:cNvPicPr>
            <a:picLocks noChangeAspect="1"/>
          </p:cNvPicPr>
          <p:nvPr/>
        </p:nvPicPr>
        <p:blipFill>
          <a:blip r:embed="rId2">
            <a:extLst>
              <a:ext uri="{28A0092B-C50C-407E-A947-70E740481C1C}">
                <a14:useLocalDpi xmlns:a14="http://schemas.microsoft.com/office/drawing/2010/main" val="0"/>
              </a:ext>
            </a:extLst>
          </a:blip>
          <a:srcRect l="24031" t="23428" r="33333" b="64169"/>
          <a:stretch>
            <a:fillRect/>
          </a:stretch>
        </p:blipFill>
        <p:spPr bwMode="auto">
          <a:xfrm>
            <a:off x="4337050" y="3778250"/>
            <a:ext cx="42608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108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4"/>
          <p:cNvSpPr txBox="1">
            <a:spLocks noChangeArrowheads="1"/>
          </p:cNvSpPr>
          <p:nvPr/>
        </p:nvSpPr>
        <p:spPr bwMode="auto">
          <a:xfrm>
            <a:off x="2330592" y="1001058"/>
            <a:ext cx="4237442" cy="523220"/>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800" b="1" dirty="0" smtClean="0">
                <a:solidFill>
                  <a:srgbClr val="002060"/>
                </a:solidFill>
                <a:latin typeface="Arial Black" panose="020B0A04020102020204" pitchFamily="34" charset="0"/>
              </a:rPr>
              <a:t>Concluding remarks </a:t>
            </a:r>
          </a:p>
        </p:txBody>
      </p:sp>
      <p:sp>
        <p:nvSpPr>
          <p:cNvPr id="46083" name="Rectangle 6"/>
          <p:cNvSpPr>
            <a:spLocks noChangeArrowheads="1"/>
          </p:cNvSpPr>
          <p:nvPr/>
        </p:nvSpPr>
        <p:spPr bwMode="auto">
          <a:xfrm>
            <a:off x="423863" y="2085975"/>
            <a:ext cx="8402637" cy="3170238"/>
          </a:xfrm>
          <a:prstGeom prst="rect">
            <a:avLst/>
          </a:prstGeom>
          <a:noFill/>
          <a:ln>
            <a:noFill/>
          </a:ln>
          <a:extLst/>
        </p:spPr>
        <p:txBody>
          <a:bodyPr anchor="ctr">
            <a:spAutoFit/>
          </a:bodyPr>
          <a:lstStyle>
            <a:lvl1pPr marL="342900" indent="-342900"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nSpc>
                <a:spcPct val="150000"/>
              </a:lnSpc>
              <a:spcBef>
                <a:spcPct val="0"/>
              </a:spcBef>
              <a:spcAft>
                <a:spcPts val="600"/>
              </a:spcAft>
              <a:buClr>
                <a:srgbClr val="FF0000"/>
              </a:buClr>
              <a:buSzPct val="160000"/>
              <a:buFont typeface="Wingdings" pitchFamily="2" charset="2"/>
              <a:buChar char="Ø"/>
            </a:pPr>
            <a:r>
              <a:rPr lang="en-US" altLang="ru-RU" sz="2000" b="1" smtClean="0">
                <a:solidFill>
                  <a:srgbClr val="002060"/>
                </a:solidFill>
              </a:rPr>
              <a:t>the civil construction of NICA complex started</a:t>
            </a:r>
          </a:p>
          <a:p>
            <a:pPr>
              <a:lnSpc>
                <a:spcPct val="150000"/>
              </a:lnSpc>
              <a:spcBef>
                <a:spcPct val="0"/>
              </a:spcBef>
              <a:spcAft>
                <a:spcPts val="600"/>
              </a:spcAft>
              <a:buClr>
                <a:srgbClr val="FF0000"/>
              </a:buClr>
              <a:buSzPct val="160000"/>
              <a:buFont typeface="Wingdings" pitchFamily="2" charset="2"/>
              <a:buChar char="Ø"/>
            </a:pPr>
            <a:r>
              <a:rPr lang="en-US" altLang="ru-RU" sz="2000" b="1" smtClean="0">
                <a:solidFill>
                  <a:srgbClr val="002060"/>
                </a:solidFill>
              </a:rPr>
              <a:t> the magnet assembly workshop is in operation, the series SC magnets production started</a:t>
            </a:r>
            <a:r>
              <a:rPr lang="en-US" altLang="ru-RU" sz="2000" i="1" smtClean="0">
                <a:solidFill>
                  <a:srgbClr val="002060"/>
                </a:solidFill>
              </a:rPr>
              <a:t> </a:t>
            </a:r>
          </a:p>
          <a:p>
            <a:pPr>
              <a:lnSpc>
                <a:spcPct val="150000"/>
              </a:lnSpc>
              <a:spcBef>
                <a:spcPct val="0"/>
              </a:spcBef>
              <a:spcAft>
                <a:spcPts val="600"/>
              </a:spcAft>
              <a:buClr>
                <a:srgbClr val="FF0000"/>
              </a:buClr>
              <a:buSzPct val="160000"/>
              <a:buFont typeface="Wingdings" pitchFamily="2" charset="2"/>
              <a:buChar char="Ø"/>
            </a:pPr>
            <a:r>
              <a:rPr lang="en-US" altLang="ru-RU" sz="2000" b="1" smtClean="0">
                <a:solidFill>
                  <a:srgbClr val="002060"/>
                </a:solidFill>
              </a:rPr>
              <a:t>MPD sub-detectors are close to the stage of fabrication</a:t>
            </a:r>
          </a:p>
          <a:p>
            <a:pPr>
              <a:lnSpc>
                <a:spcPct val="150000"/>
              </a:lnSpc>
              <a:spcBef>
                <a:spcPct val="0"/>
              </a:spcBef>
              <a:spcAft>
                <a:spcPts val="600"/>
              </a:spcAft>
              <a:buClr>
                <a:srgbClr val="FF0000"/>
              </a:buClr>
              <a:buSzPct val="160000"/>
              <a:buFont typeface="Wingdings" pitchFamily="2" charset="2"/>
              <a:buChar char="Ø"/>
            </a:pPr>
            <a:r>
              <a:rPr lang="en-US" altLang="ru-RU" sz="2000" b="1" smtClean="0">
                <a:solidFill>
                  <a:srgbClr val="002060"/>
                </a:solidFill>
              </a:rPr>
              <a:t>SPD LoI prepared and SPD working group formed</a:t>
            </a:r>
          </a:p>
          <a:p>
            <a:pPr>
              <a:lnSpc>
                <a:spcPct val="150000"/>
              </a:lnSpc>
              <a:spcBef>
                <a:spcPct val="0"/>
              </a:spcBef>
              <a:spcAft>
                <a:spcPts val="600"/>
              </a:spcAft>
              <a:buClr>
                <a:srgbClr val="FF0000"/>
              </a:buClr>
              <a:buSzPct val="160000"/>
              <a:buFont typeface="Wingdings" pitchFamily="2" charset="2"/>
              <a:buChar char="Ø"/>
            </a:pPr>
            <a:r>
              <a:rPr lang="en-US" altLang="ru-RU" sz="2000" b="1" smtClean="0">
                <a:solidFill>
                  <a:srgbClr val="002060"/>
                </a:solidFill>
              </a:rPr>
              <a:t> International cooperation around NICA is growing</a:t>
            </a:r>
          </a:p>
        </p:txBody>
      </p:sp>
      <p:sp>
        <p:nvSpPr>
          <p:cNvPr id="46084" name="Slide Number Placeholder 7"/>
          <p:cNvSpPr>
            <a:spLocks noGrp="1"/>
          </p:cNvSpPr>
          <p:nvPr>
            <p:ph type="sldNum" sz="quarter" idx="12"/>
          </p:nvPr>
        </p:nvSpPr>
        <p:spPr>
          <a:xfrm>
            <a:off x="6553200" y="6489700"/>
            <a:ext cx="21336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F59A1223-337C-4AEC-8071-9BF95C0229B8}" type="slidenum">
              <a:rPr lang="ru-RU" altLang="ru-RU" sz="1400" smtClean="0">
                <a:solidFill>
                  <a:srgbClr val="000000"/>
                </a:solidFill>
              </a:rPr>
              <a:pPr eaLnBrk="1" hangingPunct="1">
                <a:spcBef>
                  <a:spcPct val="0"/>
                </a:spcBef>
                <a:buFontTx/>
                <a:buNone/>
              </a:pPr>
              <a:t>48</a:t>
            </a:fld>
            <a:endParaRPr lang="ru-RU" altLang="ru-RU" sz="1400" smtClean="0">
              <a:solidFill>
                <a:srgbClr val="000000"/>
              </a:solidFill>
            </a:endParaRPr>
          </a:p>
        </p:txBody>
      </p:sp>
    </p:spTree>
    <p:extLst>
      <p:ext uri="{BB962C8B-B14F-4D97-AF65-F5344CB8AC3E}">
        <p14:creationId xmlns:p14="http://schemas.microsoft.com/office/powerpoint/2010/main" val="4239304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3d9dbd0-10b8-11e4-a360-f93b3750a438_Europe_aerial-view-seen_from_space_world_map_view_plane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66564" name="Slide Number Placeholder 3"/>
          <p:cNvSpPr>
            <a:spLocks noGrp="1"/>
          </p:cNvSpPr>
          <p:nvPr>
            <p:ph type="sldNum" sz="quarter" idx="12"/>
          </p:nvPr>
        </p:nvSpPr>
        <p:spPr>
          <a:noFill/>
        </p:spPr>
        <p:txBody>
          <a:bodyPr anchor="b"/>
          <a:lstStyle/>
          <a:p>
            <a:fld id="{E86B8523-FCB9-4C61-91C3-417ED2166DCE}" type="slidenum">
              <a:rPr lang="ru-RU">
                <a:solidFill>
                  <a:srgbClr val="FFFFFF">
                    <a:tint val="75000"/>
                  </a:srgbClr>
                </a:solidFill>
              </a:rPr>
              <a:pPr/>
              <a:t>49</a:t>
            </a:fld>
            <a:endParaRPr lang="ru-RU" dirty="0">
              <a:solidFill>
                <a:srgbClr val="FFFFFF">
                  <a:tint val="75000"/>
                </a:srgbClr>
              </a:solidFill>
            </a:endParaRPr>
          </a:p>
        </p:txBody>
      </p:sp>
      <p:sp>
        <p:nvSpPr>
          <p:cNvPr id="66565" name="TextBox 4"/>
          <p:cNvSpPr txBox="1">
            <a:spLocks noChangeArrowheads="1"/>
          </p:cNvSpPr>
          <p:nvPr/>
        </p:nvSpPr>
        <p:spPr bwMode="auto">
          <a:xfrm>
            <a:off x="3368675" y="4484688"/>
            <a:ext cx="2646363" cy="646112"/>
          </a:xfrm>
          <a:prstGeom prst="rect">
            <a:avLst/>
          </a:prstGeom>
          <a:noFill/>
          <a:ln w="9525">
            <a:noFill/>
            <a:miter lim="800000"/>
            <a:headEnd/>
            <a:tailEnd/>
          </a:ln>
        </p:spPr>
        <p:txBody>
          <a:bodyPr wrap="none">
            <a:spAutoFit/>
          </a:bodyPr>
          <a:lstStyle/>
          <a:p>
            <a:r>
              <a:rPr lang="en-US" sz="3600" b="1" dirty="0"/>
              <a:t>Thank you</a:t>
            </a:r>
            <a:r>
              <a:rPr lang="ru-RU" sz="3600" b="1" dirty="0"/>
              <a:t>!</a:t>
            </a:r>
            <a:endParaRPr lang="en-US" sz="3600" b="1" dirty="0"/>
          </a:p>
        </p:txBody>
      </p:sp>
      <p:sp>
        <p:nvSpPr>
          <p:cNvPr id="11" name="TextBox 9"/>
          <p:cNvSpPr txBox="1">
            <a:spLocks noChangeArrowheads="1"/>
          </p:cNvSpPr>
          <p:nvPr/>
        </p:nvSpPr>
        <p:spPr bwMode="auto">
          <a:xfrm>
            <a:off x="6756400" y="1690688"/>
            <a:ext cx="749300" cy="369887"/>
          </a:xfrm>
          <a:prstGeom prst="rect">
            <a:avLst/>
          </a:prstGeom>
          <a:noFill/>
          <a:ln w="9525">
            <a:noFill/>
            <a:miter lim="800000"/>
            <a:headEnd/>
            <a:tailEnd/>
          </a:ln>
        </p:spPr>
        <p:txBody>
          <a:bodyPr wrap="none">
            <a:spAutoFit/>
          </a:bodyPr>
          <a:lstStyle/>
          <a:p>
            <a:r>
              <a:rPr lang="en-US" b="1" dirty="0">
                <a:solidFill>
                  <a:srgbClr val="FF0000"/>
                </a:solidFill>
              </a:rPr>
              <a:t>NICA</a:t>
            </a:r>
          </a:p>
        </p:txBody>
      </p:sp>
      <p:sp>
        <p:nvSpPr>
          <p:cNvPr id="12" name="TextBox 9"/>
          <p:cNvSpPr txBox="1">
            <a:spLocks noChangeArrowheads="1"/>
          </p:cNvSpPr>
          <p:nvPr/>
        </p:nvSpPr>
        <p:spPr bwMode="auto">
          <a:xfrm>
            <a:off x="3505200" y="2846388"/>
            <a:ext cx="710463" cy="369332"/>
          </a:xfrm>
          <a:prstGeom prst="rect">
            <a:avLst/>
          </a:prstGeom>
          <a:noFill/>
          <a:ln w="9525">
            <a:noFill/>
            <a:miter lim="800000"/>
            <a:headEnd/>
            <a:tailEnd/>
          </a:ln>
        </p:spPr>
        <p:txBody>
          <a:bodyPr wrap="none">
            <a:spAutoFit/>
          </a:bodyPr>
          <a:lstStyle/>
          <a:p>
            <a:r>
              <a:rPr lang="en-US" b="1" dirty="0" smtClean="0">
                <a:solidFill>
                  <a:srgbClr val="FF0000"/>
                </a:solidFill>
              </a:rPr>
              <a:t>FAIR</a:t>
            </a:r>
            <a:endParaRPr lang="en-US" b="1" dirty="0">
              <a:solidFill>
                <a:srgbClr val="FF0000"/>
              </a:solidFill>
            </a:endParaRPr>
          </a:p>
        </p:txBody>
      </p:sp>
      <p:sp>
        <p:nvSpPr>
          <p:cNvPr id="13" name="TextBox 9"/>
          <p:cNvSpPr txBox="1">
            <a:spLocks noChangeArrowheads="1"/>
          </p:cNvSpPr>
          <p:nvPr/>
        </p:nvSpPr>
        <p:spPr bwMode="auto">
          <a:xfrm>
            <a:off x="3225800" y="3519488"/>
            <a:ext cx="1026731" cy="369332"/>
          </a:xfrm>
          <a:prstGeom prst="rect">
            <a:avLst/>
          </a:prstGeom>
          <a:noFill/>
          <a:ln w="9525">
            <a:noFill/>
            <a:miter lim="800000"/>
            <a:headEnd/>
            <a:tailEnd/>
          </a:ln>
        </p:spPr>
        <p:txBody>
          <a:bodyPr wrap="none">
            <a:spAutoFit/>
          </a:bodyPr>
          <a:lstStyle/>
          <a:p>
            <a:r>
              <a:rPr lang="en-US" b="1" dirty="0" smtClean="0">
                <a:solidFill>
                  <a:srgbClr val="FF0000"/>
                </a:solidFill>
              </a:rPr>
              <a:t>HL LHC</a:t>
            </a:r>
            <a:endParaRPr lang="en-US" b="1" dirty="0">
              <a:solidFill>
                <a:srgbClr val="FF0000"/>
              </a:solidFill>
            </a:endParaRPr>
          </a:p>
        </p:txBody>
      </p:sp>
      <p:sp>
        <p:nvSpPr>
          <p:cNvPr id="2" name="Oval 1"/>
          <p:cNvSpPr/>
          <p:nvPr/>
        </p:nvSpPr>
        <p:spPr>
          <a:xfrm>
            <a:off x="6705600" y="1625600"/>
            <a:ext cx="800100"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3479800" y="2806700"/>
            <a:ext cx="787400" cy="4445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3213100" y="3454400"/>
            <a:ext cx="1117600"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extBox 4"/>
          <p:cNvSpPr txBox="1">
            <a:spLocks noChangeArrowheads="1"/>
          </p:cNvSpPr>
          <p:nvPr/>
        </p:nvSpPr>
        <p:spPr bwMode="auto">
          <a:xfrm>
            <a:off x="1019175" y="2274888"/>
            <a:ext cx="7481535" cy="646331"/>
          </a:xfrm>
          <a:prstGeom prst="rect">
            <a:avLst/>
          </a:prstGeom>
          <a:noFill/>
          <a:ln w="9525">
            <a:noFill/>
            <a:miter lim="800000"/>
            <a:headEnd/>
            <a:tailEnd/>
          </a:ln>
        </p:spPr>
        <p:txBody>
          <a:bodyPr wrap="none">
            <a:spAutoFit/>
          </a:bodyPr>
          <a:lstStyle/>
          <a:p>
            <a:r>
              <a:rPr lang="en-US" sz="3600" b="1" dirty="0" smtClean="0">
                <a:solidFill>
                  <a:srgbClr val="FFFFFF"/>
                </a:solidFill>
              </a:rPr>
              <a:t>Science brings nations together !</a:t>
            </a:r>
            <a:endParaRPr lang="en-US" sz="3600" b="1"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110" y="12766"/>
            <a:ext cx="15001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157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2083" y="912655"/>
            <a:ext cx="4722661" cy="1384995"/>
          </a:xfrm>
          <a:prstGeom prst="rect">
            <a:avLst/>
          </a:prstGeom>
          <a:noFill/>
        </p:spPr>
        <p:txBody>
          <a:bodyPr wrap="square" rtlCol="0">
            <a:spAutoFit/>
          </a:bodyPr>
          <a:lstStyle/>
          <a:p>
            <a:pPr fontAlgn="auto">
              <a:spcBef>
                <a:spcPts val="0"/>
              </a:spcBef>
              <a:spcAft>
                <a:spcPts val="0"/>
              </a:spcAft>
            </a:pPr>
            <a:r>
              <a:rPr lang="en-US" sz="2800" dirty="0" smtClean="0">
                <a:solidFill>
                  <a:srgbClr val="FF0000"/>
                </a:solidFill>
                <a:latin typeface="Arial Black" panose="020B0A04020102020204" pitchFamily="34" charset="0"/>
                <a:ea typeface="+mn-ea"/>
              </a:rPr>
              <a:t>NICA</a:t>
            </a:r>
            <a:r>
              <a:rPr lang="en-US" sz="2800" dirty="0" smtClean="0">
                <a:solidFill>
                  <a:srgbClr val="002060"/>
                </a:solidFill>
                <a:latin typeface="Arial Black" panose="020B0A04020102020204" pitchFamily="34" charset="0"/>
                <a:ea typeface="+mn-ea"/>
              </a:rPr>
              <a:t> </a:t>
            </a:r>
          </a:p>
          <a:p>
            <a:pPr fontAlgn="auto">
              <a:spcBef>
                <a:spcPts val="0"/>
              </a:spcBef>
              <a:spcAft>
                <a:spcPts val="0"/>
              </a:spcAft>
            </a:pPr>
            <a:r>
              <a:rPr lang="en-US" sz="2800" dirty="0">
                <a:solidFill>
                  <a:srgbClr val="002060"/>
                </a:solidFill>
                <a:latin typeface="Arial Black" panose="020B0A04020102020204" pitchFamily="34" charset="0"/>
                <a:ea typeface="+mn-ea"/>
              </a:rPr>
              <a:t>	</a:t>
            </a:r>
            <a:r>
              <a:rPr lang="en-US" sz="2800" dirty="0" smtClean="0">
                <a:solidFill>
                  <a:srgbClr val="002060"/>
                </a:solidFill>
                <a:latin typeface="Arial Black" panose="020B0A04020102020204" pitchFamily="34" charset="0"/>
                <a:ea typeface="+mn-ea"/>
              </a:rPr>
              <a:t>  and </a:t>
            </a:r>
          </a:p>
          <a:p>
            <a:pPr fontAlgn="auto">
              <a:spcBef>
                <a:spcPts val="0"/>
              </a:spcBef>
              <a:spcAft>
                <a:spcPts val="0"/>
              </a:spcAft>
            </a:pPr>
            <a:r>
              <a:rPr lang="en-US" sz="2800" dirty="0">
                <a:solidFill>
                  <a:srgbClr val="002060"/>
                </a:solidFill>
                <a:latin typeface="Arial Black" panose="020B0A04020102020204" pitchFamily="34" charset="0"/>
                <a:ea typeface="+mn-ea"/>
              </a:rPr>
              <a:t>	</a:t>
            </a:r>
            <a:r>
              <a:rPr lang="en-US" sz="2800" dirty="0" smtClean="0">
                <a:solidFill>
                  <a:srgbClr val="002060"/>
                </a:solidFill>
                <a:latin typeface="Arial Black" panose="020B0A04020102020204" pitchFamily="34" charset="0"/>
                <a:ea typeface="+mn-ea"/>
              </a:rPr>
              <a:t>	the Universe</a:t>
            </a:r>
            <a:endParaRPr lang="ru-RU" sz="2800" dirty="0">
              <a:solidFill>
                <a:srgbClr val="002060"/>
              </a:solidFill>
              <a:latin typeface="Arial Black" panose="020B0A04020102020204" pitchFamily="34" charset="0"/>
              <a:ea typeface="+mn-ea"/>
            </a:endParaRPr>
          </a:p>
        </p:txBody>
      </p:sp>
      <p:sp>
        <p:nvSpPr>
          <p:cNvPr id="15" name="Номер слайда 6"/>
          <p:cNvSpPr>
            <a:spLocks noGrp="1"/>
          </p:cNvSpPr>
          <p:nvPr>
            <p:ph type="sldNum" sz="quarter" idx="15"/>
          </p:nvPr>
        </p:nvSpPr>
        <p:spPr/>
        <p:txBody>
          <a:bodyPr/>
          <a:lstStyle/>
          <a:p>
            <a:pPr>
              <a:defRPr/>
            </a:pPr>
            <a:fld id="{5D570C26-D6F8-496E-A018-4A045937ADE6}" type="slidenum">
              <a:rPr lang="ru-RU">
                <a:solidFill>
                  <a:srgbClr val="002060"/>
                </a:solidFill>
              </a:rPr>
              <a:pPr>
                <a:defRPr/>
              </a:pPr>
              <a:t>5</a:t>
            </a:fld>
            <a:endParaRPr lang="ru-RU" dirty="0">
              <a:solidFill>
                <a:srgbClr val="00206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4" y="615686"/>
            <a:ext cx="4054478" cy="240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u23u"/>
          <p:cNvPicPr>
            <a:picLocks noChangeAspect="1" noChangeArrowheads="1" noCrop="1"/>
          </p:cNvPicPr>
          <p:nvPr/>
        </p:nvPicPr>
        <p:blipFill>
          <a:blip r:embed="rId3" cstate="print"/>
          <a:srcRect/>
          <a:stretch>
            <a:fillRect/>
          </a:stretch>
        </p:blipFill>
        <p:spPr bwMode="auto">
          <a:xfrm flipV="1">
            <a:off x="40409" y="0"/>
            <a:ext cx="4073948" cy="726716"/>
          </a:xfrm>
          <a:prstGeom prst="rect">
            <a:avLst/>
          </a:prstGeom>
          <a:noFill/>
          <a:ln w="9525">
            <a:noFill/>
            <a:miter lim="800000"/>
            <a:headEnd/>
            <a:tailEnd/>
          </a:ln>
        </p:spPr>
      </p:pic>
      <p:sp>
        <p:nvSpPr>
          <p:cNvPr id="2" name="Rectangle 1"/>
          <p:cNvSpPr/>
          <p:nvPr/>
        </p:nvSpPr>
        <p:spPr>
          <a:xfrm>
            <a:off x="52963" y="2927077"/>
            <a:ext cx="4197231" cy="81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C:\Users\PDV\AppData\Local\Microsoft\Windows Live Mail\WLMDSS.tmp\WLM32FE.tmp\Рисунок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7633" y="2942553"/>
            <a:ext cx="5896367" cy="391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15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429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404100" y="6245225"/>
            <a:ext cx="1282700" cy="476250"/>
          </a:xfrm>
        </p:spPr>
        <p:txBody>
          <a:bodyPr anchor="b"/>
          <a:lstStyle/>
          <a:p>
            <a:fld id="{0D407510-CD4E-4320-B1B7-E77576364A88}" type="slidenum">
              <a:rPr lang="ru-RU" smtClean="0"/>
              <a:pPr/>
              <a:t>51</a:t>
            </a:fld>
            <a:endParaRPr lang="ru-RU" dirty="0"/>
          </a:p>
        </p:txBody>
      </p:sp>
      <p:graphicFrame>
        <p:nvGraphicFramePr>
          <p:cNvPr id="5" name="Table 4"/>
          <p:cNvGraphicFramePr>
            <a:graphicFrameLocks noGrp="1"/>
          </p:cNvGraphicFramePr>
          <p:nvPr>
            <p:extLst>
              <p:ext uri="{D42A27DB-BD31-4B8C-83A1-F6EECF244321}">
                <p14:modId xmlns:p14="http://schemas.microsoft.com/office/powerpoint/2010/main" val="3813241284"/>
              </p:ext>
            </p:extLst>
          </p:nvPr>
        </p:nvGraphicFramePr>
        <p:xfrm>
          <a:off x="1625600" y="1162050"/>
          <a:ext cx="6324600" cy="3981452"/>
        </p:xfrm>
        <a:graphic>
          <a:graphicData uri="http://schemas.openxmlformats.org/drawingml/2006/table">
            <a:tbl>
              <a:tblPr/>
              <a:tblGrid>
                <a:gridCol w="4785059"/>
                <a:gridCol w="1539541"/>
              </a:tblGrid>
              <a:tr h="42483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90"/>
                          </a:solidFill>
                          <a:effectLst/>
                          <a:latin typeface="Arial" charset="0"/>
                          <a:ea typeface="ＭＳ Ｐゴシック" charset="0"/>
                          <a:cs typeface="ＭＳ Ｐゴシック" charset="0"/>
                        </a:rPr>
                        <a:t>503.04</a:t>
                      </a:r>
                      <a:endParaRPr kumimoji="0" lang="en-US" sz="20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r>
              <a:tr h="432357">
                <a:tc gridSpan="2">
                  <a:txBody>
                    <a:bodyPr/>
                    <a:lstStyle/>
                    <a:p>
                      <a:pPr algn="ctr"/>
                      <a:r>
                        <a:rPr lang="en-US" sz="2000" b="1" i="1" dirty="0" smtClean="0">
                          <a:solidFill>
                            <a:srgbClr val="000090"/>
                          </a:solidFill>
                        </a:rPr>
                        <a:t>heavy ions</a:t>
                      </a:r>
                      <a:endParaRPr lang="en-US" sz="2000" b="1" i="1" dirty="0">
                        <a:solidFill>
                          <a:srgbClr val="000090"/>
                        </a:solidFill>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hMerge="1">
                  <a:txBody>
                    <a:bodyPr/>
                    <a:lstStyle/>
                    <a:p>
                      <a:endParaRPr lang="en-US" dirty="0"/>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2483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Symbol" charset="0"/>
                          <a:ea typeface="ＭＳ Ｐゴシック" charset="0"/>
                          <a:cs typeface="ＭＳ Ｐゴシック" charset="0"/>
                        </a:rPr>
                        <a:t> b</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m</a:t>
                      </a:r>
                      <a:endParaRPr kumimoji="0" lang="en-US" sz="2000" b="0" i="1" u="none" strike="noStrike" cap="none" normalizeH="0" baseline="0" dirty="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90"/>
                          </a:solidFill>
                          <a:effectLst/>
                          <a:latin typeface="Arial" charset="0"/>
                          <a:ea typeface="ＭＳ Ｐゴシック" charset="0"/>
                          <a:cs typeface="ＭＳ Ｐゴシック" charset="0"/>
                        </a:rPr>
                        <a:t>0.35</a:t>
                      </a:r>
                      <a:endParaRPr kumimoji="0" lang="en-US" sz="20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24839">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lang="en-US" sz="2000" i="1" dirty="0" smtClean="0">
                          <a:solidFill>
                            <a:srgbClr val="000090"/>
                          </a:solidFill>
                        </a:rPr>
                        <a:t> energy range for </a:t>
                      </a:r>
                      <a:r>
                        <a:rPr lang="en-US" sz="2000" b="1" i="1" dirty="0" smtClean="0">
                          <a:solidFill>
                            <a:srgbClr val="000090"/>
                          </a:solidFill>
                        </a:rPr>
                        <a:t>Au</a:t>
                      </a:r>
                      <a:r>
                        <a:rPr lang="en-US" sz="2000" b="1" i="1" baseline="30000" dirty="0" smtClean="0">
                          <a:solidFill>
                            <a:srgbClr val="000090"/>
                          </a:solidFill>
                        </a:rPr>
                        <a:t>79</a:t>
                      </a:r>
                      <a:r>
                        <a:rPr lang="ru-RU" sz="2000" b="1" i="1" baseline="30000" dirty="0" smtClean="0">
                          <a:solidFill>
                            <a:srgbClr val="000090"/>
                          </a:solidFill>
                        </a:rPr>
                        <a:t>+</a:t>
                      </a:r>
                      <a:r>
                        <a:rPr lang="en-US" sz="2000" i="1" dirty="0" smtClean="0">
                          <a:solidFill>
                            <a:srgbClr val="000090"/>
                          </a:solidFill>
                        </a:rPr>
                        <a:t>:  </a:t>
                      </a:r>
                      <a:r>
                        <a:rPr lang="ru-RU" sz="2000" i="1" dirty="0" smtClean="0">
                          <a:solidFill>
                            <a:srgbClr val="000090"/>
                          </a:solidFill>
                        </a:rPr>
                        <a:t>√</a:t>
                      </a:r>
                      <a:r>
                        <a:rPr lang="en-US" sz="2000" i="1" dirty="0" smtClean="0">
                          <a:solidFill>
                            <a:srgbClr val="000090"/>
                          </a:solidFill>
                        </a:rPr>
                        <a:t>S</a:t>
                      </a:r>
                      <a:r>
                        <a:rPr lang="en-US" sz="2000" i="1" baseline="-25000" dirty="0" smtClean="0">
                          <a:solidFill>
                            <a:srgbClr val="000090"/>
                          </a:solidFill>
                        </a:rPr>
                        <a:t>NN</a:t>
                      </a:r>
                      <a:r>
                        <a:rPr lang="en-US" sz="2000" i="1" dirty="0" smtClean="0">
                          <a:solidFill>
                            <a:srgbClr val="000090"/>
                          </a:solidFill>
                        </a:rPr>
                        <a:t>,</a:t>
                      </a:r>
                      <a:r>
                        <a:rPr lang="en-US" sz="2000" i="1" baseline="0" dirty="0" smtClean="0">
                          <a:solidFill>
                            <a:srgbClr val="000090"/>
                          </a:solidFill>
                        </a:rPr>
                        <a:t> </a:t>
                      </a:r>
                      <a:r>
                        <a:rPr lang="en-US" sz="2000" i="1" dirty="0" err="1" smtClean="0">
                          <a:solidFill>
                            <a:srgbClr val="000090"/>
                          </a:solidFill>
                        </a:rPr>
                        <a:t>GeV</a:t>
                      </a:r>
                      <a:endPar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ea typeface="ＭＳ Ｐゴシック" charset="0"/>
                          <a:cs typeface="ＭＳ Ｐゴシック" charset="0"/>
                        </a:rPr>
                        <a:t>4 - 11</a:t>
                      </a:r>
                      <a:endParaRPr kumimoji="0" lang="en-US" sz="20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69954">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err="1">
                          <a:ln>
                            <a:noFill/>
                          </a:ln>
                          <a:solidFill>
                            <a:srgbClr val="000090"/>
                          </a:solidFill>
                          <a:effectLst/>
                          <a:latin typeface="Symbol" charset="0"/>
                          <a:ea typeface="ＭＳ Ｐゴシック" charset="0"/>
                          <a:cs typeface="ＭＳ Ｐゴシック" charset="0"/>
                        </a:rPr>
                        <a:t>D</a:t>
                      </a:r>
                      <a:r>
                        <a:rPr kumimoji="0" lang="en-US" sz="2000" b="0" i="1" u="none" strike="noStrike" cap="none" normalizeH="0" baseline="0" dirty="0" err="1">
                          <a:ln>
                            <a:noFill/>
                          </a:ln>
                          <a:solidFill>
                            <a:srgbClr val="000090"/>
                          </a:solidFill>
                          <a:effectLst/>
                          <a:latin typeface="Arial" charset="0"/>
                          <a:ea typeface="ＭＳ Ｐゴシック" charset="0"/>
                          <a:cs typeface="ＭＳ Ｐゴシック" charset="0"/>
                        </a:rPr>
                        <a:t>p</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/p, 10</a:t>
                      </a:r>
                      <a:r>
                        <a:rPr kumimoji="0" lang="en-US" sz="2000" b="0" i="1" u="none" strike="noStrike" cap="none" normalizeH="0" baseline="30000" dirty="0">
                          <a:ln>
                            <a:noFill/>
                          </a:ln>
                          <a:solidFill>
                            <a:srgbClr val="000090"/>
                          </a:solidFill>
                          <a:effectLst/>
                          <a:latin typeface="Arial" charset="0"/>
                          <a:ea typeface="ＭＳ Ｐゴシック" charset="0"/>
                          <a:cs typeface="ＭＳ Ｐゴシック" charset="0"/>
                        </a:rPr>
                        <a:t>-3</a:t>
                      </a:r>
                      <a:endPar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90"/>
                          </a:solidFill>
                          <a:effectLst/>
                          <a:latin typeface="Arial" charset="0"/>
                          <a:ea typeface="ＭＳ Ｐゴシック" charset="0"/>
                          <a:cs typeface="ＭＳ Ｐゴシック" charset="0"/>
                        </a:rPr>
                        <a:t>1.6</a:t>
                      </a:r>
                      <a:endParaRPr kumimoji="0" lang="en-US" sz="20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51156">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peak Luminosity for </a:t>
                      </a:r>
                      <a:r>
                        <a:rPr lang="en-US" sz="2000" b="1" i="1" dirty="0" smtClean="0">
                          <a:solidFill>
                            <a:srgbClr val="000090"/>
                          </a:solidFill>
                        </a:rPr>
                        <a:t>Au</a:t>
                      </a:r>
                      <a:r>
                        <a:rPr lang="en-US" sz="2000" b="1" i="1" baseline="30000" dirty="0" smtClean="0">
                          <a:solidFill>
                            <a:srgbClr val="000090"/>
                          </a:solidFill>
                        </a:rPr>
                        <a:t>79</a:t>
                      </a:r>
                      <a:r>
                        <a:rPr lang="ru-RU" sz="2000" b="1" i="1" baseline="30000" dirty="0" smtClean="0">
                          <a:solidFill>
                            <a:srgbClr val="000090"/>
                          </a:solidFill>
                        </a:rPr>
                        <a:t>+</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cm</a:t>
                      </a:r>
                      <a:r>
                        <a:rPr kumimoji="0" lang="en-US" sz="20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20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ea typeface="ＭＳ Ｐゴシック" charset="0"/>
                          <a:cs typeface="ＭＳ Ｐゴシック" charset="0"/>
                        </a:rPr>
                        <a:t>1</a:t>
                      </a:r>
                      <a:r>
                        <a:rPr kumimoji="0" lang="en-US" sz="2000" b="0" i="0" u="none" strike="noStrike" cap="none" normalizeH="0" baseline="0" dirty="0">
                          <a:ln>
                            <a:noFill/>
                          </a:ln>
                          <a:solidFill>
                            <a:srgbClr val="000090"/>
                          </a:solidFill>
                          <a:effectLst/>
                          <a:latin typeface="Arial" charset="0"/>
                          <a:ea typeface="ＭＳ Ｐゴシック" charset="0"/>
                          <a:cs typeface="ＭＳ Ｐゴシック" charset="0"/>
                        </a:rPr>
                        <a:t>x</a:t>
                      </a:r>
                      <a:r>
                        <a:rPr kumimoji="0" lang="en-US" sz="2000" b="1" i="0" u="none" strike="noStrike" cap="none" normalizeH="0" baseline="0" dirty="0">
                          <a:ln>
                            <a:noFill/>
                          </a:ln>
                          <a:solidFill>
                            <a:srgbClr val="FF0000"/>
                          </a:solidFill>
                          <a:effectLst/>
                          <a:latin typeface="Arial" charset="0"/>
                          <a:ea typeface="ＭＳ Ｐゴシック" charset="0"/>
                          <a:cs typeface="ＭＳ Ｐゴシック" charset="0"/>
                        </a:rPr>
                        <a:t>10</a:t>
                      </a:r>
                      <a:r>
                        <a:rPr kumimoji="0" lang="en-US" sz="2000" b="1" i="0" u="none" strike="noStrike" cap="none" normalizeH="0" baseline="50000" dirty="0">
                          <a:ln>
                            <a:noFill/>
                          </a:ln>
                          <a:solidFill>
                            <a:srgbClr val="FF0000"/>
                          </a:solidFill>
                          <a:effectLst/>
                          <a:latin typeface="Arial" charset="0"/>
                          <a:ea typeface="ＭＳ Ｐゴシック" charset="0"/>
                          <a:cs typeface="ＭＳ Ｐゴシック" charset="0"/>
                        </a:rPr>
                        <a:t>27</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51156">
                <a:tc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90"/>
                          </a:solidFill>
                          <a:effectLst/>
                          <a:latin typeface="Arial" charset="0"/>
                          <a:ea typeface="ＭＳ Ｐゴシック" charset="0"/>
                          <a:cs typeface="ＭＳ Ｐゴシック" charset="0"/>
                        </a:rPr>
                        <a:t>polarized particles</a:t>
                      </a:r>
                      <a:endParaRPr kumimoji="0" lang="en-US" sz="20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51156">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max. energy for polarized </a:t>
                      </a:r>
                      <a:r>
                        <a:rPr kumimoji="0" lang="en-US" sz="2000" b="1" i="1" u="none" strike="noStrike" cap="none" normalizeH="0" baseline="0" dirty="0" smtClean="0">
                          <a:ln>
                            <a:noFill/>
                          </a:ln>
                          <a:solidFill>
                            <a:srgbClr val="000090"/>
                          </a:solidFill>
                          <a:effectLst/>
                          <a:latin typeface="Arial" charset="0"/>
                          <a:ea typeface="ＭＳ Ｐゴシック" charset="0"/>
                          <a:cs typeface="ＭＳ Ｐゴシック" charset="0"/>
                        </a:rPr>
                        <a:t>p</a:t>
                      </a:r>
                      <a:r>
                        <a:rPr lang="en-US" sz="2000" baseline="-25000" dirty="0" smtClean="0">
                          <a:solidFill>
                            <a:srgbClr val="161645"/>
                          </a:solidFill>
                          <a:latin typeface="Arial" charset="0"/>
                          <a:ea typeface="ＭＳ Ｐゴシック" charset="0"/>
                          <a:cs typeface="ＭＳ Ｐゴシック" charset="0"/>
                          <a:sym typeface="SymbolPS" charset="0"/>
                        </a:rPr>
                        <a:t>, </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err="1" smtClean="0">
                          <a:ln>
                            <a:noFill/>
                          </a:ln>
                          <a:solidFill>
                            <a:srgbClr val="000090"/>
                          </a:solidFill>
                          <a:effectLst/>
                          <a:latin typeface="Arial" charset="0"/>
                          <a:ea typeface="ＭＳ Ｐゴシック" charset="0"/>
                          <a:cs typeface="ＭＳ Ｐゴシック" charset="0"/>
                        </a:rPr>
                        <a:t>Gev</a:t>
                      </a:r>
                      <a:endPar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ea typeface="ＭＳ Ｐゴシック" charset="0"/>
                          <a:cs typeface="ＭＳ Ｐゴシック" charset="0"/>
                        </a:rPr>
                        <a:t>27</a:t>
                      </a:r>
                      <a:endParaRPr kumimoji="0" lang="en-US" sz="20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451156">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peak Luminosity for </a:t>
                      </a:r>
                      <a:r>
                        <a:rPr kumimoji="0" lang="en-US" sz="2000" b="1" i="1" u="none" strike="noStrike" cap="none" normalizeH="0" baseline="0" dirty="0" smtClean="0">
                          <a:ln>
                            <a:noFill/>
                          </a:ln>
                          <a:solidFill>
                            <a:srgbClr val="000090"/>
                          </a:solidFill>
                          <a:effectLst/>
                          <a:latin typeface="Arial" charset="0"/>
                          <a:ea typeface="ＭＳ Ｐゴシック" charset="0"/>
                          <a:cs typeface="ＭＳ Ｐゴシック" charset="0"/>
                        </a:rPr>
                        <a:t>p</a:t>
                      </a:r>
                      <a:r>
                        <a:rPr kumimoji="0" lang="en-US" sz="2000" b="0" i="1" u="none" strike="noStrike" cap="none" normalizeH="0" baseline="0" dirty="0" smtClean="0">
                          <a:ln>
                            <a:noFill/>
                          </a:ln>
                          <a:solidFill>
                            <a:srgbClr val="000090"/>
                          </a:solidFill>
                          <a:effectLst/>
                          <a:latin typeface="Arial" charset="0"/>
                          <a:ea typeface="ＭＳ Ｐゴシック" charset="0"/>
                          <a:cs typeface="ＭＳ Ｐゴシック" charset="0"/>
                        </a:rPr>
                        <a:t>, </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cm</a:t>
                      </a:r>
                      <a:r>
                        <a:rPr kumimoji="0" lang="en-US" sz="20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20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20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ea typeface="ＭＳ Ｐゴシック" charset="0"/>
                          <a:cs typeface="ＭＳ Ｐゴシック" charset="0"/>
                        </a:rPr>
                        <a:t>1</a:t>
                      </a:r>
                      <a:r>
                        <a:rPr kumimoji="0" lang="en-US" sz="2000" b="0" i="0" u="none" strike="noStrike" cap="none" normalizeH="0" baseline="0" dirty="0" smtClean="0">
                          <a:ln>
                            <a:noFill/>
                          </a:ln>
                          <a:solidFill>
                            <a:srgbClr val="000090"/>
                          </a:solidFill>
                          <a:effectLst/>
                          <a:latin typeface="Arial" charset="0"/>
                          <a:ea typeface="ＭＳ Ｐゴシック" charset="0"/>
                          <a:cs typeface="ＭＳ Ｐゴシック" charset="0"/>
                        </a:rPr>
                        <a:t>x</a:t>
                      </a:r>
                      <a:r>
                        <a:rPr kumimoji="0" lang="en-US" sz="2000" b="1" i="0" u="none" strike="noStrike" cap="none" normalizeH="0" baseline="0" dirty="0" smtClean="0">
                          <a:ln>
                            <a:noFill/>
                          </a:ln>
                          <a:solidFill>
                            <a:srgbClr val="FF0000"/>
                          </a:solidFill>
                          <a:effectLst/>
                          <a:latin typeface="Arial" charset="0"/>
                          <a:ea typeface="ＭＳ Ｐゴシック" charset="0"/>
                          <a:cs typeface="ＭＳ Ｐゴシック" charset="0"/>
                        </a:rPr>
                        <a:t>10</a:t>
                      </a:r>
                      <a:r>
                        <a:rPr kumimoji="0" lang="en-US" sz="2000" b="1" i="0" u="none" strike="noStrike" cap="none" normalizeH="0" baseline="50000" dirty="0" smtClean="0">
                          <a:ln>
                            <a:noFill/>
                          </a:ln>
                          <a:solidFill>
                            <a:srgbClr val="FF0000"/>
                          </a:solidFill>
                          <a:effectLst/>
                          <a:latin typeface="Arial" charset="0"/>
                          <a:ea typeface="ＭＳ Ｐゴシック" charset="0"/>
                          <a:cs typeface="ＭＳ Ｐゴシック" charset="0"/>
                        </a:rPr>
                        <a:t>32</a:t>
                      </a:r>
                      <a:endParaRPr kumimoji="0" lang="en-US" sz="2000" b="1" i="0" u="none" strike="noStrike" cap="none" normalizeH="0" baseline="50000" dirty="0">
                        <a:ln>
                          <a:noFill/>
                        </a:ln>
                        <a:solidFill>
                          <a:srgbClr val="FF000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bl>
          </a:graphicData>
        </a:graphic>
      </p:graphicFrame>
      <p:sp>
        <p:nvSpPr>
          <p:cNvPr id="6" name="TextBox 5"/>
          <p:cNvSpPr txBox="1"/>
          <p:nvPr/>
        </p:nvSpPr>
        <p:spPr>
          <a:xfrm>
            <a:off x="2184400" y="342900"/>
            <a:ext cx="4774414" cy="461665"/>
          </a:xfrm>
          <a:prstGeom prst="rect">
            <a:avLst/>
          </a:prstGeom>
          <a:noFill/>
        </p:spPr>
        <p:txBody>
          <a:bodyPr wrap="none" rtlCol="0">
            <a:spAutoFit/>
          </a:bodyPr>
          <a:lstStyle/>
          <a:p>
            <a:r>
              <a:rPr lang="en-US" sz="2400" b="1" dirty="0" smtClean="0">
                <a:solidFill>
                  <a:srgbClr val="000090"/>
                </a:solidFill>
              </a:rPr>
              <a:t>NICA collider major parameters</a:t>
            </a:r>
            <a:endParaRPr lang="en-US" sz="2400" b="1" dirty="0">
              <a:solidFill>
                <a:srgbClr val="000090"/>
              </a:solidFill>
            </a:endParaRPr>
          </a:p>
        </p:txBody>
      </p:sp>
    </p:spTree>
    <p:extLst>
      <p:ext uri="{BB962C8B-B14F-4D97-AF65-F5344CB8AC3E}">
        <p14:creationId xmlns:p14="http://schemas.microsoft.com/office/powerpoint/2010/main" val="42664602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407510-CD4E-4320-B1B7-E77576364A88}" type="slidenum">
              <a:rPr lang="ru-RU" smtClean="0"/>
              <a:pPr/>
              <a:t>52</a:t>
            </a:fld>
            <a:endParaRPr lang="ru-RU"/>
          </a:p>
        </p:txBody>
      </p:sp>
      <p:sp>
        <p:nvSpPr>
          <p:cNvPr id="6" name="Rectangle 5"/>
          <p:cNvSpPr/>
          <p:nvPr/>
        </p:nvSpPr>
        <p:spPr>
          <a:xfrm>
            <a:off x="501650" y="19251"/>
            <a:ext cx="8140700" cy="461665"/>
          </a:xfrm>
          <a:prstGeom prst="rect">
            <a:avLst/>
          </a:prstGeom>
          <a:noFill/>
        </p:spPr>
        <p:txBody>
          <a:bodyPr wrap="square">
            <a:spAutoFit/>
          </a:bodyPr>
          <a:lstStyle/>
          <a:p>
            <a:r>
              <a:rPr lang="en-US" sz="2400" dirty="0">
                <a:solidFill>
                  <a:schemeClr val="bg1"/>
                </a:solidFill>
              </a:rPr>
              <a:t>c</a:t>
            </a:r>
            <a:r>
              <a:rPr lang="en-US" sz="2400" dirty="0" smtClean="0">
                <a:solidFill>
                  <a:schemeClr val="bg1"/>
                </a:solidFill>
              </a:rPr>
              <a:t>ost </a:t>
            </a:r>
            <a:r>
              <a:rPr lang="en-US" sz="2400" dirty="0">
                <a:solidFill>
                  <a:schemeClr val="bg1"/>
                </a:solidFill>
              </a:rPr>
              <a:t>of the full-scale NICA project is estimated </a:t>
            </a:r>
            <a:r>
              <a:rPr lang="en-US" sz="2400" dirty="0" smtClean="0">
                <a:solidFill>
                  <a:schemeClr val="bg1"/>
                </a:solidFill>
              </a:rPr>
              <a:t>as </a:t>
            </a:r>
            <a:r>
              <a:rPr lang="en-US" sz="2400" dirty="0">
                <a:solidFill>
                  <a:schemeClr val="bg1"/>
                </a:solidFill>
              </a:rPr>
              <a:t>$</a:t>
            </a:r>
            <a:r>
              <a:rPr lang="en-US" sz="2400" dirty="0" smtClean="0">
                <a:solidFill>
                  <a:schemeClr val="bg1"/>
                </a:solidFill>
              </a:rPr>
              <a:t>530M;  </a:t>
            </a:r>
          </a:p>
        </p:txBody>
      </p:sp>
      <p:sp>
        <p:nvSpPr>
          <p:cNvPr id="7" name="Rectangle 6"/>
          <p:cNvSpPr/>
          <p:nvPr/>
        </p:nvSpPr>
        <p:spPr>
          <a:xfrm>
            <a:off x="508000" y="3333740"/>
            <a:ext cx="8140700" cy="830997"/>
          </a:xfrm>
          <a:prstGeom prst="rect">
            <a:avLst/>
          </a:prstGeom>
          <a:solidFill>
            <a:srgbClr val="FFEAE4"/>
          </a:solidFill>
        </p:spPr>
        <p:txBody>
          <a:bodyPr wrap="square">
            <a:spAutoFit/>
          </a:bodyPr>
          <a:lstStyle/>
          <a:p>
            <a:r>
              <a:rPr lang="en-US" sz="2400" i="1" dirty="0">
                <a:solidFill>
                  <a:srgbClr val="000090"/>
                </a:solidFill>
              </a:rPr>
              <a:t>t</a:t>
            </a:r>
            <a:r>
              <a:rPr lang="en-US" sz="2400" i="1" dirty="0" smtClean="0">
                <a:solidFill>
                  <a:srgbClr val="000090"/>
                </a:solidFill>
              </a:rPr>
              <a:t>he </a:t>
            </a:r>
            <a:r>
              <a:rPr lang="en-US" sz="2400" i="1" dirty="0">
                <a:solidFill>
                  <a:srgbClr val="000090"/>
                </a:solidFill>
              </a:rPr>
              <a:t>Russian Federation, as the host country, </a:t>
            </a:r>
            <a:endParaRPr lang="en-US" sz="2400" i="1" dirty="0" smtClean="0">
              <a:solidFill>
                <a:srgbClr val="000090"/>
              </a:solidFill>
            </a:endParaRPr>
          </a:p>
          <a:p>
            <a:pPr algn="r"/>
            <a:r>
              <a:rPr lang="en-US" sz="2400" i="1" dirty="0" smtClean="0">
                <a:solidFill>
                  <a:srgbClr val="000090"/>
                </a:solidFill>
              </a:rPr>
              <a:t>has </a:t>
            </a:r>
            <a:r>
              <a:rPr lang="en-US" sz="2400" i="1" dirty="0">
                <a:solidFill>
                  <a:srgbClr val="000090"/>
                </a:solidFill>
              </a:rPr>
              <a:t>committed itself to invest </a:t>
            </a:r>
            <a:r>
              <a:rPr lang="en-US" sz="2400" b="1" i="1" dirty="0">
                <a:solidFill>
                  <a:srgbClr val="000090"/>
                </a:solidFill>
              </a:rPr>
              <a:t>$250M </a:t>
            </a:r>
            <a:r>
              <a:rPr lang="en-US" sz="2400" i="1" dirty="0">
                <a:solidFill>
                  <a:srgbClr val="000090"/>
                </a:solidFill>
              </a:rPr>
              <a:t>in the project. </a:t>
            </a:r>
            <a:endParaRPr lang="en-US" sz="2400" i="1" dirty="0" smtClean="0">
              <a:solidFill>
                <a:srgbClr val="000090"/>
              </a:solidFill>
            </a:endParaRPr>
          </a:p>
        </p:txBody>
      </p:sp>
      <p:sp>
        <p:nvSpPr>
          <p:cNvPr id="8" name="Rectangle 7"/>
          <p:cNvSpPr/>
          <p:nvPr/>
        </p:nvSpPr>
        <p:spPr>
          <a:xfrm>
            <a:off x="520700" y="4375140"/>
            <a:ext cx="8102600" cy="1569660"/>
          </a:xfrm>
          <a:prstGeom prst="rect">
            <a:avLst/>
          </a:prstGeom>
          <a:solidFill>
            <a:srgbClr val="CCFFCC"/>
          </a:solidFill>
        </p:spPr>
        <p:txBody>
          <a:bodyPr wrap="square">
            <a:spAutoFit/>
          </a:bodyPr>
          <a:lstStyle/>
          <a:p>
            <a:r>
              <a:rPr lang="en-US" sz="2400" i="1" dirty="0">
                <a:solidFill>
                  <a:srgbClr val="000090"/>
                </a:solidFill>
              </a:rPr>
              <a:t>t</a:t>
            </a:r>
            <a:r>
              <a:rPr lang="en-US" sz="2400" i="1" dirty="0" smtClean="0">
                <a:solidFill>
                  <a:srgbClr val="000090"/>
                </a:solidFill>
              </a:rPr>
              <a:t>he </a:t>
            </a:r>
            <a:r>
              <a:rPr lang="en-US" sz="2400" i="1" dirty="0">
                <a:solidFill>
                  <a:srgbClr val="000090"/>
                </a:solidFill>
              </a:rPr>
              <a:t>rest </a:t>
            </a:r>
            <a:r>
              <a:rPr lang="en-US" sz="2400" b="1" i="1" dirty="0">
                <a:solidFill>
                  <a:srgbClr val="000090"/>
                </a:solidFill>
              </a:rPr>
              <a:t>$50</a:t>
            </a:r>
            <a:r>
              <a:rPr lang="en-US" sz="2400" i="1" dirty="0">
                <a:solidFill>
                  <a:srgbClr val="000090"/>
                </a:solidFill>
              </a:rPr>
              <a:t>M h</a:t>
            </a:r>
            <a:r>
              <a:rPr lang="en-US" sz="2400" i="1" dirty="0" smtClean="0">
                <a:solidFill>
                  <a:srgbClr val="000090"/>
                </a:solidFill>
              </a:rPr>
              <a:t>ave been already contributed </a:t>
            </a:r>
          </a:p>
          <a:p>
            <a:pPr algn="r"/>
            <a:r>
              <a:rPr lang="en-US" sz="2400" i="1" dirty="0" smtClean="0">
                <a:solidFill>
                  <a:srgbClr val="000090"/>
                </a:solidFill>
              </a:rPr>
              <a:t>and </a:t>
            </a:r>
            <a:r>
              <a:rPr lang="en-US" sz="2400" i="1" dirty="0">
                <a:solidFill>
                  <a:srgbClr val="000090"/>
                </a:solidFill>
              </a:rPr>
              <a:t>expected </a:t>
            </a:r>
            <a:r>
              <a:rPr lang="en-US" sz="2400" i="1" dirty="0" smtClean="0">
                <a:solidFill>
                  <a:srgbClr val="000090"/>
                </a:solidFill>
              </a:rPr>
              <a:t>from Germany</a:t>
            </a:r>
            <a:r>
              <a:rPr lang="en-US" sz="2400" i="1" dirty="0">
                <a:solidFill>
                  <a:srgbClr val="000090"/>
                </a:solidFill>
              </a:rPr>
              <a:t>, CERN, USA, China, RSA </a:t>
            </a:r>
            <a:endParaRPr lang="en-US" sz="2400" i="1" dirty="0" smtClean="0">
              <a:solidFill>
                <a:srgbClr val="000090"/>
              </a:solidFill>
            </a:endParaRPr>
          </a:p>
          <a:p>
            <a:pPr algn="r"/>
            <a:r>
              <a:rPr lang="en-US" sz="2400" i="1" dirty="0" smtClean="0">
                <a:solidFill>
                  <a:srgbClr val="000090"/>
                </a:solidFill>
              </a:rPr>
              <a:t>and </a:t>
            </a:r>
            <a:r>
              <a:rPr lang="en-US" sz="2400" i="1" dirty="0">
                <a:solidFill>
                  <a:srgbClr val="000090"/>
                </a:solidFill>
              </a:rPr>
              <a:t>other countries - participants of </a:t>
            </a:r>
            <a:r>
              <a:rPr lang="en-US" sz="2400" i="1" dirty="0" smtClean="0">
                <a:solidFill>
                  <a:srgbClr val="000090"/>
                </a:solidFill>
              </a:rPr>
              <a:t>the NICA project</a:t>
            </a:r>
          </a:p>
          <a:p>
            <a:pPr algn="r"/>
            <a:r>
              <a:rPr lang="en-US" sz="2400" i="1" dirty="0">
                <a:solidFill>
                  <a:srgbClr val="000090"/>
                </a:solidFill>
              </a:rPr>
              <a:t>o</a:t>
            </a:r>
            <a:r>
              <a:rPr lang="en-US" sz="2400" i="1" dirty="0" smtClean="0">
                <a:solidFill>
                  <a:srgbClr val="000090"/>
                </a:solidFill>
              </a:rPr>
              <a:t>n the basis of bilateral agreements </a:t>
            </a:r>
            <a:endParaRPr lang="ru-RU" sz="2400" dirty="0">
              <a:solidFill>
                <a:srgbClr val="000090"/>
              </a:solidFill>
            </a:endParaRPr>
          </a:p>
        </p:txBody>
      </p:sp>
      <p:sp>
        <p:nvSpPr>
          <p:cNvPr id="9" name="Rectangle 8"/>
          <p:cNvSpPr/>
          <p:nvPr/>
        </p:nvSpPr>
        <p:spPr>
          <a:xfrm>
            <a:off x="508000" y="934135"/>
            <a:ext cx="7785100" cy="830997"/>
          </a:xfrm>
          <a:prstGeom prst="rect">
            <a:avLst/>
          </a:prstGeom>
        </p:spPr>
        <p:txBody>
          <a:bodyPr wrap="square">
            <a:spAutoFit/>
          </a:bodyPr>
          <a:lstStyle/>
          <a:p>
            <a:r>
              <a:rPr lang="en-US" sz="2400" dirty="0" smtClean="0">
                <a:solidFill>
                  <a:srgbClr val="000090"/>
                </a:solidFill>
              </a:rPr>
              <a:t>the breakdown of contributions to the major parts of the NICA Complex are as the following:</a:t>
            </a:r>
            <a:endParaRPr lang="en-US" sz="2400" dirty="0">
              <a:solidFill>
                <a:srgbClr val="000090"/>
              </a:solidFill>
            </a:endParaRPr>
          </a:p>
        </p:txBody>
      </p:sp>
      <p:sp>
        <p:nvSpPr>
          <p:cNvPr id="10" name="Rectangle 9"/>
          <p:cNvSpPr/>
          <p:nvPr/>
        </p:nvSpPr>
        <p:spPr>
          <a:xfrm>
            <a:off x="508000" y="1898640"/>
            <a:ext cx="8140700" cy="1200328"/>
          </a:xfrm>
          <a:prstGeom prst="rect">
            <a:avLst/>
          </a:prstGeom>
          <a:solidFill>
            <a:srgbClr val="CCCCFF"/>
          </a:solidFill>
        </p:spPr>
        <p:txBody>
          <a:bodyPr wrap="square">
            <a:spAutoFit/>
          </a:bodyPr>
          <a:lstStyle/>
          <a:p>
            <a:r>
              <a:rPr lang="en-US" sz="2400" i="1" dirty="0" smtClean="0">
                <a:solidFill>
                  <a:srgbClr val="000090"/>
                </a:solidFill>
              </a:rPr>
              <a:t>the first guaranteed </a:t>
            </a:r>
            <a:r>
              <a:rPr lang="en-US" sz="2400" i="1" dirty="0">
                <a:solidFill>
                  <a:srgbClr val="000090"/>
                </a:solidFill>
              </a:rPr>
              <a:t>contribution to the accelerator </a:t>
            </a:r>
            <a:endParaRPr lang="en-US" sz="2400" i="1" dirty="0" smtClean="0">
              <a:solidFill>
                <a:srgbClr val="000090"/>
              </a:solidFill>
            </a:endParaRPr>
          </a:p>
          <a:p>
            <a:pPr algn="r"/>
            <a:r>
              <a:rPr lang="en-US" sz="2400" i="1" dirty="0" smtClean="0">
                <a:solidFill>
                  <a:srgbClr val="000090"/>
                </a:solidFill>
              </a:rPr>
              <a:t>and detectors (</a:t>
            </a:r>
            <a:r>
              <a:rPr lang="en-US" sz="2400" i="1" dirty="0">
                <a:solidFill>
                  <a:srgbClr val="000090"/>
                </a:solidFill>
              </a:rPr>
              <a:t>BM@N, MPD and SPD) construction - </a:t>
            </a:r>
            <a:r>
              <a:rPr lang="en-US" sz="2400" b="1" i="1" dirty="0">
                <a:solidFill>
                  <a:srgbClr val="000090"/>
                </a:solidFill>
              </a:rPr>
              <a:t>$</a:t>
            </a:r>
            <a:r>
              <a:rPr lang="en-US" sz="2400" b="1" i="1" dirty="0" smtClean="0">
                <a:solidFill>
                  <a:srgbClr val="000090"/>
                </a:solidFill>
              </a:rPr>
              <a:t>230M </a:t>
            </a:r>
            <a:r>
              <a:rPr lang="en-US" sz="2400" i="1" dirty="0" smtClean="0">
                <a:solidFill>
                  <a:srgbClr val="000090"/>
                </a:solidFill>
              </a:rPr>
              <a:t>is committed </a:t>
            </a:r>
            <a:r>
              <a:rPr lang="en-US" sz="2400" i="1" dirty="0">
                <a:solidFill>
                  <a:srgbClr val="000090"/>
                </a:solidFill>
              </a:rPr>
              <a:t>by </a:t>
            </a:r>
            <a:r>
              <a:rPr lang="en-US" sz="2400" i="1" dirty="0" smtClean="0">
                <a:solidFill>
                  <a:srgbClr val="000090"/>
                </a:solidFill>
              </a:rPr>
              <a:t>the JINR</a:t>
            </a:r>
            <a:r>
              <a:rPr lang="en-US" sz="2400" i="1" dirty="0">
                <a:solidFill>
                  <a:srgbClr val="000090"/>
                </a:solidFill>
              </a:rPr>
              <a:t>;</a:t>
            </a:r>
            <a:r>
              <a:rPr lang="en-US" sz="2400" i="1" dirty="0" smtClean="0">
                <a:solidFill>
                  <a:srgbClr val="000090"/>
                </a:solidFill>
              </a:rPr>
              <a:t> </a:t>
            </a:r>
          </a:p>
        </p:txBody>
      </p:sp>
    </p:spTree>
    <p:extLst>
      <p:ext uri="{BB962C8B-B14F-4D97-AF65-F5344CB8AC3E}">
        <p14:creationId xmlns:p14="http://schemas.microsoft.com/office/powerpoint/2010/main" val="1217462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407510-CD4E-4320-B1B7-E77576364A88}" type="slidenum">
              <a:rPr lang="ru-RU" smtClean="0"/>
              <a:pPr/>
              <a:t>53</a:t>
            </a:fld>
            <a:endParaRPr lang="ru-RU"/>
          </a:p>
        </p:txBody>
      </p:sp>
      <p:sp>
        <p:nvSpPr>
          <p:cNvPr id="6" name="Rectangle 5"/>
          <p:cNvSpPr/>
          <p:nvPr/>
        </p:nvSpPr>
        <p:spPr>
          <a:xfrm>
            <a:off x="520700" y="781040"/>
            <a:ext cx="8064500" cy="2677656"/>
          </a:xfrm>
          <a:prstGeom prst="rect">
            <a:avLst/>
          </a:prstGeom>
          <a:solidFill>
            <a:srgbClr val="FFEAE4"/>
          </a:solidFill>
        </p:spPr>
        <p:txBody>
          <a:bodyPr wrap="square">
            <a:spAutoFit/>
          </a:bodyPr>
          <a:lstStyle/>
          <a:p>
            <a:r>
              <a:rPr lang="en-US" sz="2400" i="1" dirty="0" smtClean="0">
                <a:solidFill>
                  <a:srgbClr val="000090"/>
                </a:solidFill>
              </a:rPr>
              <a:t>For the running phase of the NICA complex</a:t>
            </a:r>
          </a:p>
          <a:p>
            <a:pPr algn="r"/>
            <a:r>
              <a:rPr lang="en-US" sz="2400" i="1" dirty="0" smtClean="0">
                <a:solidFill>
                  <a:srgbClr val="000090"/>
                </a:solidFill>
              </a:rPr>
              <a:t> it is expected an additional </a:t>
            </a:r>
            <a:r>
              <a:rPr lang="en-US" sz="2400" i="1" dirty="0">
                <a:solidFill>
                  <a:srgbClr val="000090"/>
                </a:solidFill>
              </a:rPr>
              <a:t>contribution </a:t>
            </a:r>
            <a:endParaRPr lang="en-US" sz="2400" i="1" dirty="0" smtClean="0">
              <a:solidFill>
                <a:srgbClr val="000090"/>
              </a:solidFill>
            </a:endParaRPr>
          </a:p>
          <a:p>
            <a:pPr algn="r"/>
            <a:r>
              <a:rPr lang="en-US" sz="2400" i="1" dirty="0" smtClean="0">
                <a:solidFill>
                  <a:srgbClr val="000090"/>
                </a:solidFill>
              </a:rPr>
              <a:t>at </a:t>
            </a:r>
            <a:r>
              <a:rPr lang="en-US" sz="2400" i="1" dirty="0">
                <a:solidFill>
                  <a:srgbClr val="000090"/>
                </a:solidFill>
              </a:rPr>
              <a:t>the level of ~ </a:t>
            </a:r>
            <a:r>
              <a:rPr lang="en-US" sz="2400" b="1" i="1" dirty="0">
                <a:solidFill>
                  <a:srgbClr val="000090"/>
                </a:solidFill>
              </a:rPr>
              <a:t>100 M</a:t>
            </a:r>
            <a:r>
              <a:rPr lang="en-US" sz="2400" i="1" dirty="0" smtClean="0">
                <a:solidFill>
                  <a:srgbClr val="000090"/>
                </a:solidFill>
              </a:rPr>
              <a:t>$ </a:t>
            </a:r>
          </a:p>
          <a:p>
            <a:pPr algn="r"/>
            <a:r>
              <a:rPr lang="en-US" sz="2400" i="1" dirty="0" smtClean="0">
                <a:solidFill>
                  <a:srgbClr val="000090"/>
                </a:solidFill>
              </a:rPr>
              <a:t>from EU partners interested in  </a:t>
            </a:r>
          </a:p>
          <a:p>
            <a:pPr algn="r"/>
            <a:r>
              <a:rPr lang="en-US" sz="2400" i="1" dirty="0" smtClean="0">
                <a:solidFill>
                  <a:srgbClr val="000090"/>
                </a:solidFill>
              </a:rPr>
              <a:t>the development of extracted beams </a:t>
            </a:r>
          </a:p>
          <a:p>
            <a:pPr algn="r"/>
            <a:r>
              <a:rPr lang="en-US" sz="2400" i="1" dirty="0" smtClean="0">
                <a:solidFill>
                  <a:srgbClr val="000090"/>
                </a:solidFill>
              </a:rPr>
              <a:t>and constructions of detectors for basic </a:t>
            </a:r>
          </a:p>
          <a:p>
            <a:pPr algn="r"/>
            <a:r>
              <a:rPr lang="en-US" sz="2400" i="1" dirty="0" smtClean="0">
                <a:solidFill>
                  <a:srgbClr val="000090"/>
                </a:solidFill>
              </a:rPr>
              <a:t>and applied researches. </a:t>
            </a:r>
          </a:p>
        </p:txBody>
      </p:sp>
      <p:sp>
        <p:nvSpPr>
          <p:cNvPr id="7" name="Rectangle 6"/>
          <p:cNvSpPr/>
          <p:nvPr/>
        </p:nvSpPr>
        <p:spPr>
          <a:xfrm>
            <a:off x="482600" y="3778240"/>
            <a:ext cx="8140700" cy="1569660"/>
          </a:xfrm>
          <a:prstGeom prst="rect">
            <a:avLst/>
          </a:prstGeom>
          <a:solidFill>
            <a:srgbClr val="CCCCFF"/>
          </a:solidFill>
        </p:spPr>
        <p:txBody>
          <a:bodyPr wrap="square">
            <a:spAutoFit/>
          </a:bodyPr>
          <a:lstStyle/>
          <a:p>
            <a:r>
              <a:rPr lang="en-US" sz="2400" i="1" dirty="0" smtClean="0">
                <a:solidFill>
                  <a:srgbClr val="000090"/>
                </a:solidFill>
              </a:rPr>
              <a:t>Bulgaria, Romania, Slovakia, Czech Republic  </a:t>
            </a:r>
          </a:p>
          <a:p>
            <a:pPr algn="r"/>
            <a:r>
              <a:rPr lang="en-US" sz="2400" i="1" dirty="0" smtClean="0">
                <a:solidFill>
                  <a:srgbClr val="000090"/>
                </a:solidFill>
              </a:rPr>
              <a:t>the Poland will definitely participate in several </a:t>
            </a:r>
          </a:p>
          <a:p>
            <a:pPr algn="r"/>
            <a:r>
              <a:rPr lang="en-US" sz="2400" i="1" dirty="0">
                <a:solidFill>
                  <a:srgbClr val="000090"/>
                </a:solidFill>
              </a:rPr>
              <a:t>e</a:t>
            </a:r>
            <a:r>
              <a:rPr lang="en-US" sz="2400" i="1" dirty="0" smtClean="0">
                <a:solidFill>
                  <a:srgbClr val="000090"/>
                </a:solidFill>
              </a:rPr>
              <a:t>xperiments at NICA in basic and applied researches</a:t>
            </a:r>
          </a:p>
          <a:p>
            <a:pPr algn="r"/>
            <a:r>
              <a:rPr lang="en-US" sz="2400" i="1" dirty="0">
                <a:solidFill>
                  <a:srgbClr val="000090"/>
                </a:solidFill>
              </a:rPr>
              <a:t>c</a:t>
            </a:r>
            <a:r>
              <a:rPr lang="en-US" sz="2400" i="1" dirty="0" smtClean="0">
                <a:solidFill>
                  <a:srgbClr val="000090"/>
                </a:solidFill>
              </a:rPr>
              <a:t>ontributing by dedicated grants. </a:t>
            </a:r>
          </a:p>
        </p:txBody>
      </p:sp>
    </p:spTree>
    <p:extLst>
      <p:ext uri="{BB962C8B-B14F-4D97-AF65-F5344CB8AC3E}">
        <p14:creationId xmlns:p14="http://schemas.microsoft.com/office/powerpoint/2010/main" val="156715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556500" y="6245225"/>
            <a:ext cx="1130300" cy="476250"/>
          </a:xfrm>
        </p:spPr>
        <p:txBody>
          <a:bodyPr anchor="b"/>
          <a:lstStyle/>
          <a:p>
            <a:fld id="{0D407510-CD4E-4320-B1B7-E77576364A88}" type="slidenum">
              <a:rPr lang="ru-RU" smtClean="0"/>
              <a:pPr/>
              <a:t>54</a:t>
            </a:fld>
            <a:endParaRPr lang="ru-RU" dirty="0"/>
          </a:p>
        </p:txBody>
      </p:sp>
      <p:sp>
        <p:nvSpPr>
          <p:cNvPr id="5" name="Rectangle 4"/>
          <p:cNvSpPr/>
          <p:nvPr/>
        </p:nvSpPr>
        <p:spPr>
          <a:xfrm>
            <a:off x="635000" y="433338"/>
            <a:ext cx="7988300" cy="3416320"/>
          </a:xfrm>
          <a:prstGeom prst="rect">
            <a:avLst/>
          </a:prstGeom>
          <a:solidFill>
            <a:srgbClr val="DAEDEF"/>
          </a:solidFill>
        </p:spPr>
        <p:txBody>
          <a:bodyPr wrap="square">
            <a:spAutoFit/>
          </a:bodyPr>
          <a:lstStyle/>
          <a:p>
            <a:r>
              <a:rPr lang="en-GB" sz="2400" i="1" dirty="0">
                <a:solidFill>
                  <a:srgbClr val="000090"/>
                </a:solidFill>
              </a:rPr>
              <a:t>The operational costs for the NICA accelerator </a:t>
            </a:r>
            <a:r>
              <a:rPr lang="en-GB" sz="2400" i="1" dirty="0" smtClean="0">
                <a:solidFill>
                  <a:srgbClr val="000090"/>
                </a:solidFill>
              </a:rPr>
              <a:t>complex</a:t>
            </a:r>
          </a:p>
          <a:p>
            <a:r>
              <a:rPr lang="en-GB" sz="2400" i="1" dirty="0">
                <a:solidFill>
                  <a:srgbClr val="000090"/>
                </a:solidFill>
              </a:rPr>
              <a:t>p</a:t>
            </a:r>
            <a:r>
              <a:rPr lang="en-GB" sz="2400" i="1" dirty="0" smtClean="0">
                <a:solidFill>
                  <a:srgbClr val="000090"/>
                </a:solidFill>
              </a:rPr>
              <a:t>er year could be split on </a:t>
            </a:r>
          </a:p>
          <a:p>
            <a:pPr marL="342900" indent="-342900">
              <a:buFont typeface="Arial"/>
              <a:buChar char="•"/>
            </a:pPr>
            <a:r>
              <a:rPr lang="en-GB" sz="2400" i="1" dirty="0">
                <a:solidFill>
                  <a:srgbClr val="000090"/>
                </a:solidFill>
              </a:rPr>
              <a:t>t</a:t>
            </a:r>
            <a:r>
              <a:rPr lang="en-GB" sz="2400" i="1" dirty="0" smtClean="0">
                <a:solidFill>
                  <a:srgbClr val="000090"/>
                </a:solidFill>
              </a:rPr>
              <a:t>he provision of required consumables and power,</a:t>
            </a:r>
          </a:p>
          <a:p>
            <a:pPr algn="r"/>
            <a:r>
              <a:rPr lang="en-GB" sz="2400" i="1" dirty="0">
                <a:solidFill>
                  <a:srgbClr val="000090"/>
                </a:solidFill>
              </a:rPr>
              <a:t>which </a:t>
            </a:r>
            <a:r>
              <a:rPr lang="en-GB" sz="2400" i="1" dirty="0" smtClean="0">
                <a:solidFill>
                  <a:srgbClr val="000090"/>
                </a:solidFill>
              </a:rPr>
              <a:t>are </a:t>
            </a:r>
            <a:r>
              <a:rPr lang="en-GB" sz="2400" i="1" dirty="0">
                <a:solidFill>
                  <a:srgbClr val="000090"/>
                </a:solidFill>
              </a:rPr>
              <a:t>estimated as </a:t>
            </a:r>
            <a:r>
              <a:rPr lang="en-GB" sz="2400" i="1" dirty="0" smtClean="0">
                <a:solidFill>
                  <a:srgbClr val="000090"/>
                </a:solidFill>
              </a:rPr>
              <a:t>$</a:t>
            </a:r>
            <a:r>
              <a:rPr lang="en-GB" sz="2400" b="1" i="1" dirty="0" smtClean="0">
                <a:solidFill>
                  <a:srgbClr val="000090"/>
                </a:solidFill>
              </a:rPr>
              <a:t>5</a:t>
            </a:r>
            <a:r>
              <a:rPr lang="en-GB" sz="2400" i="1" dirty="0" smtClean="0">
                <a:solidFill>
                  <a:srgbClr val="000090"/>
                </a:solidFill>
              </a:rPr>
              <a:t>M </a:t>
            </a:r>
          </a:p>
          <a:p>
            <a:pPr algn="r"/>
            <a:r>
              <a:rPr lang="en-GB" sz="2400" i="1" dirty="0" smtClean="0">
                <a:solidFill>
                  <a:srgbClr val="000090"/>
                </a:solidFill>
              </a:rPr>
              <a:t>for </a:t>
            </a:r>
            <a:r>
              <a:rPr lang="en-GB" sz="2400" i="1" dirty="0">
                <a:solidFill>
                  <a:srgbClr val="000090"/>
                </a:solidFill>
              </a:rPr>
              <a:t>gases </a:t>
            </a:r>
            <a:r>
              <a:rPr lang="en-GB" sz="2400" i="1" dirty="0" smtClean="0">
                <a:solidFill>
                  <a:srgbClr val="000090"/>
                </a:solidFill>
              </a:rPr>
              <a:t>and </a:t>
            </a:r>
            <a:r>
              <a:rPr lang="en-GB" sz="2400" i="1" dirty="0">
                <a:solidFill>
                  <a:srgbClr val="000090"/>
                </a:solidFill>
              </a:rPr>
              <a:t>other consumables </a:t>
            </a:r>
          </a:p>
          <a:p>
            <a:pPr algn="r"/>
            <a:r>
              <a:rPr lang="en-GB" sz="2400" i="1" dirty="0">
                <a:solidFill>
                  <a:srgbClr val="000090"/>
                </a:solidFill>
              </a:rPr>
              <a:t>a</a:t>
            </a:r>
            <a:r>
              <a:rPr lang="en-GB" sz="2400" i="1" dirty="0" smtClean="0">
                <a:solidFill>
                  <a:srgbClr val="000090"/>
                </a:solidFill>
              </a:rPr>
              <a:t>nd </a:t>
            </a:r>
            <a:r>
              <a:rPr lang="en-GB" sz="2400" i="1" dirty="0">
                <a:solidFill>
                  <a:srgbClr val="000090"/>
                </a:solidFill>
              </a:rPr>
              <a:t>~</a:t>
            </a:r>
            <a:r>
              <a:rPr lang="en-GB" sz="2400" i="1" dirty="0" smtClean="0">
                <a:solidFill>
                  <a:srgbClr val="000090"/>
                </a:solidFill>
              </a:rPr>
              <a:t> $</a:t>
            </a:r>
            <a:r>
              <a:rPr lang="en-GB" sz="2400" b="1" i="1" dirty="0" smtClean="0">
                <a:solidFill>
                  <a:srgbClr val="000090"/>
                </a:solidFill>
              </a:rPr>
              <a:t>4</a:t>
            </a:r>
            <a:r>
              <a:rPr lang="en-GB" sz="2400" i="1" dirty="0" smtClean="0">
                <a:solidFill>
                  <a:srgbClr val="000090"/>
                </a:solidFill>
              </a:rPr>
              <a:t>M </a:t>
            </a:r>
            <a:r>
              <a:rPr lang="en-GB" sz="2400" i="1" dirty="0">
                <a:solidFill>
                  <a:srgbClr val="000090"/>
                </a:solidFill>
              </a:rPr>
              <a:t>for electricity and water</a:t>
            </a:r>
            <a:r>
              <a:rPr lang="en-GB" sz="2400" i="1" dirty="0" smtClean="0">
                <a:solidFill>
                  <a:srgbClr val="000090"/>
                </a:solidFill>
              </a:rPr>
              <a:t>;</a:t>
            </a:r>
          </a:p>
          <a:p>
            <a:pPr marL="342900" indent="-342900">
              <a:buFont typeface="Arial"/>
              <a:buChar char="•"/>
            </a:pPr>
            <a:endParaRPr lang="en-GB" sz="2400" i="1" dirty="0" smtClean="0">
              <a:solidFill>
                <a:srgbClr val="000090"/>
              </a:solidFill>
            </a:endParaRPr>
          </a:p>
          <a:p>
            <a:pPr marL="342900" indent="-342900">
              <a:buFont typeface="Arial"/>
              <a:buChar char="•"/>
            </a:pPr>
            <a:r>
              <a:rPr lang="en-GB" sz="2400" i="1" dirty="0">
                <a:solidFill>
                  <a:srgbClr val="000090"/>
                </a:solidFill>
              </a:rPr>
              <a:t>t</a:t>
            </a:r>
            <a:r>
              <a:rPr lang="en-GB" sz="2400" i="1" dirty="0" smtClean="0">
                <a:solidFill>
                  <a:srgbClr val="000090"/>
                </a:solidFill>
              </a:rPr>
              <a:t>he maintenance of the facility,</a:t>
            </a:r>
          </a:p>
          <a:p>
            <a:pPr algn="r"/>
            <a:r>
              <a:rPr lang="en-GB" sz="2400" i="1" dirty="0" smtClean="0">
                <a:solidFill>
                  <a:srgbClr val="000090"/>
                </a:solidFill>
              </a:rPr>
              <a:t>which is evaluated at the level of $</a:t>
            </a:r>
            <a:r>
              <a:rPr lang="en-GB" sz="2400" b="1" i="1" dirty="0" smtClean="0">
                <a:solidFill>
                  <a:srgbClr val="000090"/>
                </a:solidFill>
              </a:rPr>
              <a:t>11</a:t>
            </a:r>
            <a:r>
              <a:rPr lang="en-GB" sz="2400" i="1" dirty="0" smtClean="0">
                <a:solidFill>
                  <a:srgbClr val="000090"/>
                </a:solidFill>
              </a:rPr>
              <a:t>M.   </a:t>
            </a:r>
          </a:p>
        </p:txBody>
      </p:sp>
      <p:sp>
        <p:nvSpPr>
          <p:cNvPr id="6" name="Rectangle 5"/>
          <p:cNvSpPr/>
          <p:nvPr/>
        </p:nvSpPr>
        <p:spPr>
          <a:xfrm>
            <a:off x="635000" y="3951238"/>
            <a:ext cx="7988300" cy="830997"/>
          </a:xfrm>
          <a:prstGeom prst="rect">
            <a:avLst/>
          </a:prstGeom>
          <a:solidFill>
            <a:srgbClr val="FFEAE4"/>
          </a:solidFill>
        </p:spPr>
        <p:txBody>
          <a:bodyPr wrap="square">
            <a:spAutoFit/>
          </a:bodyPr>
          <a:lstStyle/>
          <a:p>
            <a:r>
              <a:rPr lang="en-GB" sz="2400" i="1" dirty="0" smtClean="0">
                <a:solidFill>
                  <a:srgbClr val="000090"/>
                </a:solidFill>
              </a:rPr>
              <a:t>All of these expenses are evaluated in the prices of 2015</a:t>
            </a:r>
          </a:p>
          <a:p>
            <a:pPr algn="r"/>
            <a:r>
              <a:rPr lang="en-GB" sz="2400" i="1" dirty="0" smtClean="0">
                <a:solidFill>
                  <a:srgbClr val="000090"/>
                </a:solidFill>
              </a:rPr>
              <a:t> taking into account a present salary of the personal.</a:t>
            </a:r>
          </a:p>
        </p:txBody>
      </p:sp>
      <p:sp>
        <p:nvSpPr>
          <p:cNvPr id="7" name="Rectangle 6"/>
          <p:cNvSpPr/>
          <p:nvPr/>
        </p:nvSpPr>
        <p:spPr>
          <a:xfrm>
            <a:off x="609600" y="5119638"/>
            <a:ext cx="7988300" cy="1200328"/>
          </a:xfrm>
          <a:prstGeom prst="rect">
            <a:avLst/>
          </a:prstGeom>
          <a:solidFill>
            <a:srgbClr val="CCFFCC"/>
          </a:solidFill>
        </p:spPr>
        <p:txBody>
          <a:bodyPr wrap="square">
            <a:spAutoFit/>
          </a:bodyPr>
          <a:lstStyle/>
          <a:p>
            <a:r>
              <a:rPr lang="en-GB" sz="2400" i="1" dirty="0" smtClean="0">
                <a:solidFill>
                  <a:srgbClr val="000090"/>
                </a:solidFill>
              </a:rPr>
              <a:t>The operational </a:t>
            </a:r>
            <a:r>
              <a:rPr lang="en-GB" sz="2400" i="1" dirty="0">
                <a:solidFill>
                  <a:srgbClr val="000090"/>
                </a:solidFill>
              </a:rPr>
              <a:t>costs </a:t>
            </a:r>
            <a:r>
              <a:rPr lang="en-GB" sz="2400" i="1" dirty="0" smtClean="0">
                <a:solidFill>
                  <a:srgbClr val="000090"/>
                </a:solidFill>
              </a:rPr>
              <a:t>for run of experiments</a:t>
            </a:r>
          </a:p>
          <a:p>
            <a:pPr algn="r"/>
            <a:r>
              <a:rPr lang="en-GB" sz="2400" i="1" dirty="0" smtClean="0">
                <a:solidFill>
                  <a:srgbClr val="000090"/>
                </a:solidFill>
              </a:rPr>
              <a:t>will </a:t>
            </a:r>
            <a:r>
              <a:rPr lang="en-GB" sz="2400" i="1" dirty="0">
                <a:solidFill>
                  <a:srgbClr val="000090"/>
                </a:solidFill>
              </a:rPr>
              <a:t>be covered by </a:t>
            </a:r>
            <a:r>
              <a:rPr lang="en-GB" sz="2400" i="1" dirty="0" smtClean="0">
                <a:solidFill>
                  <a:srgbClr val="000090"/>
                </a:solidFill>
              </a:rPr>
              <a:t>collaborations</a:t>
            </a:r>
          </a:p>
          <a:p>
            <a:pPr algn="r"/>
            <a:r>
              <a:rPr lang="en-GB" sz="2400" i="1" dirty="0">
                <a:solidFill>
                  <a:srgbClr val="000090"/>
                </a:solidFill>
              </a:rPr>
              <a:t>i</a:t>
            </a:r>
            <a:r>
              <a:rPr lang="en-GB" sz="2400" i="1" dirty="0" smtClean="0">
                <a:solidFill>
                  <a:srgbClr val="000090"/>
                </a:solidFill>
              </a:rPr>
              <a:t>n accordance with the corresponding </a:t>
            </a:r>
            <a:r>
              <a:rPr lang="en-GB" sz="2400" i="1" dirty="0" err="1" smtClean="0">
                <a:solidFill>
                  <a:srgbClr val="000090"/>
                </a:solidFill>
              </a:rPr>
              <a:t>MoU’s</a:t>
            </a:r>
            <a:r>
              <a:rPr lang="ru-RU" sz="2400" dirty="0" smtClean="0">
                <a:solidFill>
                  <a:srgbClr val="000090"/>
                </a:solidFill>
              </a:rPr>
              <a:t> </a:t>
            </a:r>
            <a:endParaRPr lang="en-US" sz="2400" dirty="0">
              <a:solidFill>
                <a:srgbClr val="000090"/>
              </a:solidFill>
            </a:endParaRPr>
          </a:p>
        </p:txBody>
      </p:sp>
    </p:spTree>
    <p:extLst>
      <p:ext uri="{BB962C8B-B14F-4D97-AF65-F5344CB8AC3E}">
        <p14:creationId xmlns:p14="http://schemas.microsoft.com/office/powerpoint/2010/main" val="3387066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02600" y="6245225"/>
            <a:ext cx="584200" cy="476250"/>
          </a:xfrm>
        </p:spPr>
        <p:txBody>
          <a:bodyPr/>
          <a:lstStyle/>
          <a:p>
            <a:fld id="{0D407510-CD4E-4320-B1B7-E77576364A88}" type="slidenum">
              <a:rPr lang="ru-RU" smtClean="0"/>
              <a:pPr/>
              <a:t>55</a:t>
            </a:fld>
            <a:endParaRPr lang="ru-RU" dirty="0"/>
          </a:p>
        </p:txBody>
      </p:sp>
      <p:sp>
        <p:nvSpPr>
          <p:cNvPr id="5" name="Rectangle 4"/>
          <p:cNvSpPr/>
          <p:nvPr/>
        </p:nvSpPr>
        <p:spPr>
          <a:xfrm>
            <a:off x="469900" y="369464"/>
            <a:ext cx="8140700" cy="2677656"/>
          </a:xfrm>
          <a:prstGeom prst="rect">
            <a:avLst/>
          </a:prstGeom>
          <a:solidFill>
            <a:srgbClr val="DAEDEF"/>
          </a:solidFill>
        </p:spPr>
        <p:txBody>
          <a:bodyPr wrap="square">
            <a:spAutoFit/>
          </a:bodyPr>
          <a:lstStyle/>
          <a:p>
            <a:r>
              <a:rPr lang="en-US" sz="2400" i="1" dirty="0">
                <a:solidFill>
                  <a:srgbClr val="000090"/>
                </a:solidFill>
              </a:rPr>
              <a:t>We plan to </a:t>
            </a:r>
            <a:r>
              <a:rPr lang="en-US" sz="2400" i="1" dirty="0" smtClean="0">
                <a:solidFill>
                  <a:srgbClr val="000090"/>
                </a:solidFill>
              </a:rPr>
              <a:t>extend </a:t>
            </a:r>
            <a:r>
              <a:rPr lang="en-US" sz="2400" i="1" dirty="0">
                <a:solidFill>
                  <a:srgbClr val="000090"/>
                </a:solidFill>
              </a:rPr>
              <a:t>existing e-infrastructure of the </a:t>
            </a:r>
            <a:r>
              <a:rPr lang="en-US" sz="2400" b="1" i="1" dirty="0">
                <a:solidFill>
                  <a:srgbClr val="000090"/>
                </a:solidFill>
              </a:rPr>
              <a:t>JINR</a:t>
            </a:r>
            <a:r>
              <a:rPr lang="en-US" sz="2400" i="1" dirty="0">
                <a:solidFill>
                  <a:srgbClr val="000090"/>
                </a:solidFill>
              </a:rPr>
              <a:t> </a:t>
            </a:r>
            <a:endParaRPr lang="en-US" sz="2400" i="1" dirty="0" smtClean="0">
              <a:solidFill>
                <a:srgbClr val="000090"/>
              </a:solidFill>
            </a:endParaRPr>
          </a:p>
          <a:p>
            <a:pPr algn="r"/>
            <a:r>
              <a:rPr lang="en-US" sz="2400" i="1" dirty="0" smtClean="0">
                <a:solidFill>
                  <a:srgbClr val="000090"/>
                </a:solidFill>
              </a:rPr>
              <a:t>used </a:t>
            </a:r>
            <a:r>
              <a:rPr lang="en-US" sz="2400" i="1" dirty="0">
                <a:solidFill>
                  <a:srgbClr val="000090"/>
                </a:solidFill>
              </a:rPr>
              <a:t>in </a:t>
            </a:r>
            <a:r>
              <a:rPr lang="en-US" sz="2400" i="1" dirty="0" smtClean="0">
                <a:solidFill>
                  <a:srgbClr val="000090"/>
                </a:solidFill>
              </a:rPr>
              <a:t>the LHC </a:t>
            </a:r>
            <a:r>
              <a:rPr lang="en-US" sz="2400" i="1" dirty="0">
                <a:solidFill>
                  <a:srgbClr val="000090"/>
                </a:solidFill>
              </a:rPr>
              <a:t>experiments in frames </a:t>
            </a:r>
            <a:endParaRPr lang="en-US" sz="2400" i="1" dirty="0" smtClean="0">
              <a:solidFill>
                <a:srgbClr val="000090"/>
              </a:solidFill>
            </a:endParaRPr>
          </a:p>
          <a:p>
            <a:pPr algn="r"/>
            <a:r>
              <a:rPr lang="en-US" sz="2400" i="1" dirty="0" smtClean="0">
                <a:solidFill>
                  <a:srgbClr val="000090"/>
                </a:solidFill>
              </a:rPr>
              <a:t>of </a:t>
            </a:r>
            <a:r>
              <a:rPr lang="en-US" sz="2400" i="1" dirty="0">
                <a:solidFill>
                  <a:srgbClr val="000090"/>
                </a:solidFill>
              </a:rPr>
              <a:t>the Worldwide LHC Computing Grid (WLCG) project (grid Tier-1 for CMS, Tier-2 for ATLAS, Alice, CMS, </a:t>
            </a:r>
            <a:r>
              <a:rPr lang="en-US" sz="2400" i="1" dirty="0" err="1">
                <a:solidFill>
                  <a:srgbClr val="000090"/>
                </a:solidFill>
              </a:rPr>
              <a:t>LHCb</a:t>
            </a:r>
            <a:r>
              <a:rPr lang="en-US" sz="2400" i="1" dirty="0">
                <a:solidFill>
                  <a:srgbClr val="000090"/>
                </a:solidFill>
              </a:rPr>
              <a:t>), cloud infrastructure and hybrid HPC cluster up to necessary power for MPD and BM@N data flow processing and storage. </a:t>
            </a:r>
            <a:endParaRPr lang="en-US" sz="2400" i="1" dirty="0" smtClean="0">
              <a:solidFill>
                <a:srgbClr val="000090"/>
              </a:solidFill>
            </a:endParaRPr>
          </a:p>
        </p:txBody>
      </p:sp>
      <p:sp>
        <p:nvSpPr>
          <p:cNvPr id="6" name="Rectangle 5"/>
          <p:cNvSpPr/>
          <p:nvPr/>
        </p:nvSpPr>
        <p:spPr>
          <a:xfrm>
            <a:off x="495300" y="3239664"/>
            <a:ext cx="8140700" cy="1200328"/>
          </a:xfrm>
          <a:prstGeom prst="rect">
            <a:avLst/>
          </a:prstGeom>
          <a:solidFill>
            <a:srgbClr val="FFEAE4"/>
          </a:solidFill>
        </p:spPr>
        <p:txBody>
          <a:bodyPr wrap="square">
            <a:spAutoFit/>
          </a:bodyPr>
          <a:lstStyle/>
          <a:p>
            <a:r>
              <a:rPr lang="en-US" sz="2400" i="1" dirty="0" smtClean="0">
                <a:solidFill>
                  <a:srgbClr val="000090"/>
                </a:solidFill>
              </a:rPr>
              <a:t>It </a:t>
            </a:r>
            <a:r>
              <a:rPr lang="en-US" sz="2400" i="1" dirty="0">
                <a:solidFill>
                  <a:srgbClr val="000090"/>
                </a:solidFill>
              </a:rPr>
              <a:t>is expected about </a:t>
            </a:r>
            <a:r>
              <a:rPr lang="en-US" sz="2400" b="1" i="1" dirty="0">
                <a:solidFill>
                  <a:srgbClr val="000090"/>
                </a:solidFill>
              </a:rPr>
              <a:t>10 PB </a:t>
            </a:r>
            <a:r>
              <a:rPr lang="en-US" sz="2400" i="1" dirty="0">
                <a:solidFill>
                  <a:srgbClr val="000090"/>
                </a:solidFill>
              </a:rPr>
              <a:t>data /</a:t>
            </a:r>
            <a:r>
              <a:rPr lang="en-US" sz="2400" i="1" dirty="0" smtClean="0">
                <a:solidFill>
                  <a:srgbClr val="000090"/>
                </a:solidFill>
              </a:rPr>
              <a:t> </a:t>
            </a:r>
            <a:r>
              <a:rPr lang="en-US" sz="2400" i="1" dirty="0">
                <a:solidFill>
                  <a:srgbClr val="000090"/>
                </a:solidFill>
              </a:rPr>
              <a:t>year </a:t>
            </a:r>
            <a:r>
              <a:rPr lang="en-US" sz="2400" i="1" dirty="0" smtClean="0">
                <a:solidFill>
                  <a:srgbClr val="000090"/>
                </a:solidFill>
              </a:rPr>
              <a:t>starting from </a:t>
            </a:r>
            <a:r>
              <a:rPr lang="en-US" sz="2400" i="1" dirty="0">
                <a:solidFill>
                  <a:srgbClr val="000090"/>
                </a:solidFill>
              </a:rPr>
              <a:t>2020. </a:t>
            </a:r>
            <a:endParaRPr lang="en-US" sz="2400" i="1" dirty="0" smtClean="0">
              <a:solidFill>
                <a:srgbClr val="000090"/>
              </a:solidFill>
            </a:endParaRPr>
          </a:p>
          <a:p>
            <a:r>
              <a:rPr lang="en-US" sz="2400" i="1" dirty="0" smtClean="0">
                <a:solidFill>
                  <a:srgbClr val="000090"/>
                </a:solidFill>
              </a:rPr>
              <a:t>A </a:t>
            </a:r>
            <a:r>
              <a:rPr lang="en-US" sz="2400" i="1" dirty="0">
                <a:solidFill>
                  <a:srgbClr val="000090"/>
                </a:solidFill>
              </a:rPr>
              <a:t>distributed e-infrastructure inside JINR was organized </a:t>
            </a:r>
            <a:endParaRPr lang="en-US" sz="2400" i="1" dirty="0" smtClean="0">
              <a:solidFill>
                <a:srgbClr val="000090"/>
              </a:solidFill>
            </a:endParaRPr>
          </a:p>
          <a:p>
            <a:pPr algn="r"/>
            <a:r>
              <a:rPr lang="en-US" sz="2400" i="1" dirty="0" smtClean="0">
                <a:solidFill>
                  <a:srgbClr val="000090"/>
                </a:solidFill>
              </a:rPr>
              <a:t>as </a:t>
            </a:r>
            <a:r>
              <a:rPr lang="en-US" sz="2400" i="1" dirty="0">
                <a:solidFill>
                  <a:srgbClr val="000090"/>
                </a:solidFill>
              </a:rPr>
              <a:t>2 off-line Tier-0 and Tier-1 computer </a:t>
            </a:r>
            <a:r>
              <a:rPr lang="en-US" sz="2400" i="1" dirty="0" smtClean="0">
                <a:solidFill>
                  <a:srgbClr val="000090"/>
                </a:solidFill>
              </a:rPr>
              <a:t>centers.  </a:t>
            </a:r>
            <a:endParaRPr lang="ru-RU" sz="2400" dirty="0">
              <a:solidFill>
                <a:srgbClr val="000090"/>
              </a:solidFill>
            </a:endParaRPr>
          </a:p>
        </p:txBody>
      </p:sp>
      <p:sp>
        <p:nvSpPr>
          <p:cNvPr id="7" name="Rectangle 6"/>
          <p:cNvSpPr/>
          <p:nvPr/>
        </p:nvSpPr>
        <p:spPr>
          <a:xfrm>
            <a:off x="482600" y="4623964"/>
            <a:ext cx="8140700" cy="1569660"/>
          </a:xfrm>
          <a:prstGeom prst="rect">
            <a:avLst/>
          </a:prstGeom>
          <a:solidFill>
            <a:srgbClr val="DCEFE5"/>
          </a:solidFill>
        </p:spPr>
        <p:txBody>
          <a:bodyPr wrap="square">
            <a:spAutoFit/>
          </a:bodyPr>
          <a:lstStyle/>
          <a:p>
            <a:r>
              <a:rPr lang="en-US" sz="2400" i="1" dirty="0">
                <a:solidFill>
                  <a:srgbClr val="000090"/>
                </a:solidFill>
              </a:rPr>
              <a:t>T</a:t>
            </a:r>
            <a:r>
              <a:rPr lang="en-US" sz="2400" i="1" dirty="0" smtClean="0">
                <a:solidFill>
                  <a:srgbClr val="000090"/>
                </a:solidFill>
              </a:rPr>
              <a:t>he </a:t>
            </a:r>
            <a:r>
              <a:rPr lang="en-US" sz="2400" i="1" dirty="0">
                <a:solidFill>
                  <a:srgbClr val="000090"/>
                </a:solidFill>
              </a:rPr>
              <a:t>simulation concept </a:t>
            </a:r>
            <a:r>
              <a:rPr lang="en-US" sz="2400" i="1" dirty="0" smtClean="0">
                <a:solidFill>
                  <a:srgbClr val="000090"/>
                </a:solidFill>
              </a:rPr>
              <a:t>for </a:t>
            </a:r>
          </a:p>
          <a:p>
            <a:pPr algn="r"/>
            <a:r>
              <a:rPr lang="en-US" sz="2400" i="1" dirty="0" smtClean="0">
                <a:solidFill>
                  <a:srgbClr val="000090"/>
                </a:solidFill>
              </a:rPr>
              <a:t>grid</a:t>
            </a:r>
            <a:r>
              <a:rPr lang="en-US" sz="2400" i="1" dirty="0">
                <a:solidFill>
                  <a:srgbClr val="000090"/>
                </a:solidFill>
              </a:rPr>
              <a:t>-cloud services of contemporary HENP experiments </a:t>
            </a:r>
            <a:endParaRPr lang="en-US" sz="2400" i="1" dirty="0" smtClean="0">
              <a:solidFill>
                <a:srgbClr val="000090"/>
              </a:solidFill>
            </a:endParaRPr>
          </a:p>
          <a:p>
            <a:pPr algn="r"/>
            <a:r>
              <a:rPr lang="en-US" sz="2400" i="1" dirty="0" smtClean="0">
                <a:solidFill>
                  <a:srgbClr val="000090"/>
                </a:solidFill>
              </a:rPr>
              <a:t>of </a:t>
            </a:r>
            <a:r>
              <a:rPr lang="en-US" sz="2400" i="1" dirty="0">
                <a:solidFill>
                  <a:srgbClr val="000090"/>
                </a:solidFill>
              </a:rPr>
              <a:t>the Big Data scale was formulated </a:t>
            </a:r>
            <a:endParaRPr lang="en-US" sz="2400" i="1" dirty="0" smtClean="0">
              <a:solidFill>
                <a:srgbClr val="000090"/>
              </a:solidFill>
            </a:endParaRPr>
          </a:p>
          <a:p>
            <a:pPr algn="r"/>
            <a:r>
              <a:rPr lang="en-US" sz="2400" i="1" dirty="0" smtClean="0">
                <a:solidFill>
                  <a:srgbClr val="000090"/>
                </a:solidFill>
              </a:rPr>
              <a:t>in </a:t>
            </a:r>
            <a:r>
              <a:rPr lang="en-US" sz="2400" i="1" dirty="0">
                <a:solidFill>
                  <a:srgbClr val="000090"/>
                </a:solidFill>
              </a:rPr>
              <a:t>practicing </a:t>
            </a:r>
            <a:r>
              <a:rPr lang="en-US" sz="2400" i="1" dirty="0" smtClean="0">
                <a:solidFill>
                  <a:srgbClr val="000090"/>
                </a:solidFill>
              </a:rPr>
              <a:t>the </a:t>
            </a:r>
            <a:r>
              <a:rPr lang="en-US" sz="2400" i="1" dirty="0">
                <a:solidFill>
                  <a:srgbClr val="000090"/>
                </a:solidFill>
              </a:rPr>
              <a:t>simulation system developed </a:t>
            </a:r>
            <a:r>
              <a:rPr lang="en-US" sz="2400" i="1" dirty="0" smtClean="0">
                <a:solidFill>
                  <a:srgbClr val="000090"/>
                </a:solidFill>
              </a:rPr>
              <a:t>at JINR. </a:t>
            </a:r>
            <a:endParaRPr lang="ru-RU" sz="2400" dirty="0">
              <a:solidFill>
                <a:srgbClr val="000090"/>
              </a:solidFill>
            </a:endParaRPr>
          </a:p>
        </p:txBody>
      </p:sp>
    </p:spTree>
    <p:extLst>
      <p:ext uri="{BB962C8B-B14F-4D97-AF65-F5344CB8AC3E}">
        <p14:creationId xmlns:p14="http://schemas.microsoft.com/office/powerpoint/2010/main" val="24738817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378700" y="6245225"/>
            <a:ext cx="1308100" cy="476250"/>
          </a:xfrm>
        </p:spPr>
        <p:txBody>
          <a:bodyPr/>
          <a:lstStyle/>
          <a:p>
            <a:fld id="{0D407510-CD4E-4320-B1B7-E77576364A88}" type="slidenum">
              <a:rPr lang="ru-RU" smtClean="0"/>
              <a:pPr/>
              <a:t>56</a:t>
            </a:fld>
            <a:endParaRPr lang="ru-RU" dirty="0"/>
          </a:p>
        </p:txBody>
      </p:sp>
      <p:sp>
        <p:nvSpPr>
          <p:cNvPr id="5" name="Rectangle 4"/>
          <p:cNvSpPr/>
          <p:nvPr/>
        </p:nvSpPr>
        <p:spPr>
          <a:xfrm>
            <a:off x="482600" y="636164"/>
            <a:ext cx="8382000" cy="1200328"/>
          </a:xfrm>
          <a:prstGeom prst="rect">
            <a:avLst/>
          </a:prstGeom>
          <a:solidFill>
            <a:srgbClr val="DAEDEF"/>
          </a:solidFill>
        </p:spPr>
        <p:txBody>
          <a:bodyPr wrap="square">
            <a:spAutoFit/>
          </a:bodyPr>
          <a:lstStyle/>
          <a:p>
            <a:r>
              <a:rPr lang="en-US" sz="2400" i="1" dirty="0" smtClean="0">
                <a:solidFill>
                  <a:srgbClr val="000090"/>
                </a:solidFill>
              </a:rPr>
              <a:t>The </a:t>
            </a:r>
            <a:r>
              <a:rPr lang="en-US" sz="2400" i="1" dirty="0">
                <a:solidFill>
                  <a:srgbClr val="000090"/>
                </a:solidFill>
              </a:rPr>
              <a:t>simulation of some processes of the NICA-MPD-</a:t>
            </a:r>
            <a:r>
              <a:rPr lang="en-US" sz="2400" i="1" dirty="0" smtClean="0">
                <a:solidFill>
                  <a:srgbClr val="000090"/>
                </a:solidFill>
              </a:rPr>
              <a:t>SPD</a:t>
            </a:r>
          </a:p>
          <a:p>
            <a:pPr algn="r"/>
            <a:r>
              <a:rPr lang="en-US" sz="2400" i="1" dirty="0" smtClean="0">
                <a:solidFill>
                  <a:srgbClr val="000090"/>
                </a:solidFill>
              </a:rPr>
              <a:t> </a:t>
            </a:r>
            <a:r>
              <a:rPr lang="en-US" sz="2400" i="1" dirty="0">
                <a:solidFill>
                  <a:srgbClr val="000090"/>
                </a:solidFill>
              </a:rPr>
              <a:t>Tier0-Tier1 distributed computing is considered </a:t>
            </a:r>
            <a:endParaRPr lang="en-US" sz="2400" i="1" dirty="0" smtClean="0">
              <a:solidFill>
                <a:srgbClr val="000090"/>
              </a:solidFill>
            </a:endParaRPr>
          </a:p>
          <a:p>
            <a:pPr algn="r"/>
            <a:r>
              <a:rPr lang="en-US" sz="2400" i="1" dirty="0" smtClean="0">
                <a:solidFill>
                  <a:srgbClr val="000090"/>
                </a:solidFill>
              </a:rPr>
              <a:t>as </a:t>
            </a:r>
            <a:r>
              <a:rPr lang="en-US" sz="2400" i="1" dirty="0">
                <a:solidFill>
                  <a:srgbClr val="000090"/>
                </a:solidFill>
              </a:rPr>
              <a:t>an example of </a:t>
            </a:r>
            <a:r>
              <a:rPr lang="en-US" sz="2400" i="1" dirty="0" smtClean="0">
                <a:solidFill>
                  <a:srgbClr val="000090"/>
                </a:solidFill>
              </a:rPr>
              <a:t>this </a:t>
            </a:r>
            <a:r>
              <a:rPr lang="en-US" sz="2400" i="1" dirty="0">
                <a:solidFill>
                  <a:srgbClr val="000090"/>
                </a:solidFill>
              </a:rPr>
              <a:t>approach applications. </a:t>
            </a:r>
            <a:endParaRPr lang="en-US" sz="2400" i="1" dirty="0" smtClean="0">
              <a:solidFill>
                <a:srgbClr val="000090"/>
              </a:solidFill>
            </a:endParaRPr>
          </a:p>
        </p:txBody>
      </p:sp>
      <p:sp>
        <p:nvSpPr>
          <p:cNvPr id="6" name="Rectangle 5"/>
          <p:cNvSpPr/>
          <p:nvPr/>
        </p:nvSpPr>
        <p:spPr>
          <a:xfrm>
            <a:off x="495300" y="1995064"/>
            <a:ext cx="8382000" cy="1200328"/>
          </a:xfrm>
          <a:prstGeom prst="rect">
            <a:avLst/>
          </a:prstGeom>
          <a:solidFill>
            <a:srgbClr val="FFEAE4"/>
          </a:solidFill>
        </p:spPr>
        <p:txBody>
          <a:bodyPr wrap="square">
            <a:spAutoFit/>
          </a:bodyPr>
          <a:lstStyle/>
          <a:p>
            <a:r>
              <a:rPr lang="en-US" sz="2400" i="1" dirty="0" smtClean="0">
                <a:solidFill>
                  <a:srgbClr val="000090"/>
                </a:solidFill>
              </a:rPr>
              <a:t>The</a:t>
            </a:r>
            <a:r>
              <a:rPr lang="en-US" sz="2400" dirty="0" smtClean="0">
                <a:solidFill>
                  <a:srgbClr val="000090"/>
                </a:solidFill>
              </a:rPr>
              <a:t> </a:t>
            </a:r>
            <a:r>
              <a:rPr lang="en-US" sz="2400" i="1" dirty="0">
                <a:solidFill>
                  <a:srgbClr val="000090"/>
                </a:solidFill>
              </a:rPr>
              <a:t>e-IRG guidelines “Best Practices for the use </a:t>
            </a:r>
            <a:endParaRPr lang="en-US" sz="2400" i="1" dirty="0" smtClean="0">
              <a:solidFill>
                <a:srgbClr val="000090"/>
              </a:solidFill>
            </a:endParaRPr>
          </a:p>
          <a:p>
            <a:pPr algn="r"/>
            <a:r>
              <a:rPr lang="en-US" sz="2400" i="1" dirty="0" smtClean="0">
                <a:solidFill>
                  <a:srgbClr val="000090"/>
                </a:solidFill>
              </a:rPr>
              <a:t>of </a:t>
            </a:r>
            <a:r>
              <a:rPr lang="en-US" sz="2400" i="1" dirty="0">
                <a:solidFill>
                  <a:srgbClr val="000090"/>
                </a:solidFill>
              </a:rPr>
              <a:t>e-Infrastructures by large-scale research infrastructures” are used for RI planning and construction</a:t>
            </a:r>
            <a:r>
              <a:rPr lang="en-US" sz="2400" i="1" dirty="0" smtClean="0">
                <a:solidFill>
                  <a:srgbClr val="000090"/>
                </a:solidFill>
              </a:rPr>
              <a:t>.</a:t>
            </a:r>
            <a:endParaRPr lang="ru-RU" sz="2400" dirty="0">
              <a:solidFill>
                <a:srgbClr val="000090"/>
              </a:solidFill>
            </a:endParaRPr>
          </a:p>
        </p:txBody>
      </p:sp>
      <p:sp>
        <p:nvSpPr>
          <p:cNvPr id="7" name="Rectangle 6"/>
          <p:cNvSpPr/>
          <p:nvPr/>
        </p:nvSpPr>
        <p:spPr>
          <a:xfrm>
            <a:off x="482600" y="3379364"/>
            <a:ext cx="8382000" cy="1200328"/>
          </a:xfrm>
          <a:prstGeom prst="rect">
            <a:avLst/>
          </a:prstGeom>
          <a:solidFill>
            <a:srgbClr val="DCEFE5"/>
          </a:solidFill>
        </p:spPr>
        <p:txBody>
          <a:bodyPr wrap="square">
            <a:spAutoFit/>
          </a:bodyPr>
          <a:lstStyle/>
          <a:p>
            <a:r>
              <a:rPr lang="en-US" sz="2400" i="1" dirty="0" smtClean="0">
                <a:solidFill>
                  <a:srgbClr val="000090"/>
                </a:solidFill>
              </a:rPr>
              <a:t>It </a:t>
            </a:r>
            <a:r>
              <a:rPr lang="en-US" sz="2400" i="1" dirty="0">
                <a:solidFill>
                  <a:srgbClr val="000090"/>
                </a:solidFill>
              </a:rPr>
              <a:t>should be also noted </a:t>
            </a:r>
            <a:endParaRPr lang="en-US" sz="2400" i="1" dirty="0" smtClean="0">
              <a:solidFill>
                <a:srgbClr val="000090"/>
              </a:solidFill>
            </a:endParaRPr>
          </a:p>
          <a:p>
            <a:pPr algn="r"/>
            <a:r>
              <a:rPr lang="en-US" sz="2400" i="1" dirty="0" smtClean="0">
                <a:solidFill>
                  <a:srgbClr val="000090"/>
                </a:solidFill>
              </a:rPr>
              <a:t>that </a:t>
            </a:r>
            <a:r>
              <a:rPr lang="en-US" sz="2400" i="1" dirty="0">
                <a:solidFill>
                  <a:srgbClr val="000090"/>
                </a:solidFill>
              </a:rPr>
              <a:t>EGI High Throughput Computing Solution </a:t>
            </a:r>
            <a:endParaRPr lang="en-US" sz="2400" i="1" dirty="0" smtClean="0">
              <a:solidFill>
                <a:srgbClr val="000090"/>
              </a:solidFill>
            </a:endParaRPr>
          </a:p>
          <a:p>
            <a:pPr algn="r"/>
            <a:r>
              <a:rPr lang="en-US" sz="2400" i="1" dirty="0" smtClean="0">
                <a:solidFill>
                  <a:srgbClr val="000090"/>
                </a:solidFill>
              </a:rPr>
              <a:t>are </a:t>
            </a:r>
            <a:r>
              <a:rPr lang="en-US" sz="2400" i="1" dirty="0">
                <a:solidFill>
                  <a:srgbClr val="000090"/>
                </a:solidFill>
              </a:rPr>
              <a:t>available for as at international and national levels.</a:t>
            </a:r>
            <a:r>
              <a:rPr lang="en-US" sz="2400" dirty="0">
                <a:solidFill>
                  <a:srgbClr val="000090"/>
                </a:solidFill>
              </a:rPr>
              <a:t> </a:t>
            </a:r>
            <a:endParaRPr lang="en-US" sz="2400" dirty="0" smtClean="0">
              <a:solidFill>
                <a:srgbClr val="000090"/>
              </a:solidFill>
            </a:endParaRPr>
          </a:p>
        </p:txBody>
      </p:sp>
      <p:sp>
        <p:nvSpPr>
          <p:cNvPr id="8" name="Rectangle 7"/>
          <p:cNvSpPr/>
          <p:nvPr/>
        </p:nvSpPr>
        <p:spPr>
          <a:xfrm>
            <a:off x="482600" y="4776364"/>
            <a:ext cx="8382000" cy="1200328"/>
          </a:xfrm>
          <a:prstGeom prst="rect">
            <a:avLst/>
          </a:prstGeom>
          <a:solidFill>
            <a:srgbClr val="CCCCFF"/>
          </a:solidFill>
        </p:spPr>
        <p:txBody>
          <a:bodyPr wrap="square">
            <a:spAutoFit/>
          </a:bodyPr>
          <a:lstStyle/>
          <a:p>
            <a:r>
              <a:rPr lang="en-US" sz="2400" i="1" dirty="0" smtClean="0">
                <a:solidFill>
                  <a:srgbClr val="000090"/>
                </a:solidFill>
              </a:rPr>
              <a:t>EGI's </a:t>
            </a:r>
            <a:r>
              <a:rPr lang="en-US" sz="2400" i="1" dirty="0">
                <a:solidFill>
                  <a:srgbClr val="000090"/>
                </a:solidFill>
              </a:rPr>
              <a:t>solutions also include data infrastructure services</a:t>
            </a:r>
            <a:r>
              <a:rPr lang="en-US" sz="2400" i="1" dirty="0" smtClean="0">
                <a:solidFill>
                  <a:srgbClr val="000090"/>
                </a:solidFill>
              </a:rPr>
              <a:t>,</a:t>
            </a:r>
          </a:p>
          <a:p>
            <a:pPr algn="r"/>
            <a:r>
              <a:rPr lang="en-US" sz="2400" i="1" dirty="0" smtClean="0">
                <a:solidFill>
                  <a:srgbClr val="000090"/>
                </a:solidFill>
              </a:rPr>
              <a:t> </a:t>
            </a:r>
            <a:r>
              <a:rPr lang="en-US" sz="2400" i="1" dirty="0">
                <a:solidFill>
                  <a:srgbClr val="000090"/>
                </a:solidFill>
              </a:rPr>
              <a:t>mainly grid storage, cloud storage, </a:t>
            </a:r>
            <a:r>
              <a:rPr lang="en-US" sz="2400" i="1" dirty="0" smtClean="0">
                <a:solidFill>
                  <a:srgbClr val="000090"/>
                </a:solidFill>
              </a:rPr>
              <a:t>file transfer </a:t>
            </a:r>
            <a:r>
              <a:rPr lang="en-US" sz="2400" i="1" dirty="0">
                <a:solidFill>
                  <a:srgbClr val="000090"/>
                </a:solidFill>
              </a:rPr>
              <a:t>service </a:t>
            </a:r>
            <a:endParaRPr lang="en-US" sz="2400" i="1" dirty="0" smtClean="0">
              <a:solidFill>
                <a:srgbClr val="000090"/>
              </a:solidFill>
            </a:endParaRPr>
          </a:p>
          <a:p>
            <a:pPr algn="r"/>
            <a:r>
              <a:rPr lang="en-US" sz="2400" i="1" dirty="0" smtClean="0">
                <a:solidFill>
                  <a:srgbClr val="000090"/>
                </a:solidFill>
              </a:rPr>
              <a:t>and </a:t>
            </a:r>
            <a:r>
              <a:rPr lang="en-US" sz="2400" i="1" dirty="0">
                <a:solidFill>
                  <a:srgbClr val="000090"/>
                </a:solidFill>
              </a:rPr>
              <a:t>file metadata catalogue.</a:t>
            </a:r>
            <a:endParaRPr lang="ru-RU" sz="2400" dirty="0">
              <a:solidFill>
                <a:srgbClr val="000090"/>
              </a:solidFill>
            </a:endParaRPr>
          </a:p>
        </p:txBody>
      </p:sp>
    </p:spTree>
    <p:extLst>
      <p:ext uri="{BB962C8B-B14F-4D97-AF65-F5344CB8AC3E}">
        <p14:creationId xmlns:p14="http://schemas.microsoft.com/office/powerpoint/2010/main" val="33740262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7, 2015</a:t>
            </a:r>
            <a:endParaRPr lang="ru-RU"/>
          </a:p>
        </p:txBody>
      </p:sp>
      <p:sp>
        <p:nvSpPr>
          <p:cNvPr id="4" name="Slide Number Placeholder 3"/>
          <p:cNvSpPr>
            <a:spLocks noGrp="1"/>
          </p:cNvSpPr>
          <p:nvPr>
            <p:ph type="sldNum" sz="quarter" idx="12"/>
          </p:nvPr>
        </p:nvSpPr>
        <p:spPr>
          <a:xfrm>
            <a:off x="7543800" y="6245225"/>
            <a:ext cx="1143000" cy="476250"/>
          </a:xfrm>
        </p:spPr>
        <p:txBody>
          <a:bodyPr/>
          <a:lstStyle/>
          <a:p>
            <a:fld id="{0D407510-CD4E-4320-B1B7-E77576364A88}" type="slidenum">
              <a:rPr lang="ru-RU" smtClean="0"/>
              <a:pPr/>
              <a:t>57</a:t>
            </a:fld>
            <a:endParaRPr lang="ru-RU" dirty="0"/>
          </a:p>
        </p:txBody>
      </p:sp>
      <p:sp>
        <p:nvSpPr>
          <p:cNvPr id="5" name="Rectangle 4"/>
          <p:cNvSpPr/>
          <p:nvPr/>
        </p:nvSpPr>
        <p:spPr>
          <a:xfrm>
            <a:off x="901700" y="204738"/>
            <a:ext cx="7721600" cy="2677656"/>
          </a:xfrm>
          <a:prstGeom prst="rect">
            <a:avLst/>
          </a:prstGeom>
          <a:solidFill>
            <a:srgbClr val="CCCCFF"/>
          </a:solidFill>
        </p:spPr>
        <p:txBody>
          <a:bodyPr wrap="square">
            <a:spAutoFit/>
          </a:bodyPr>
          <a:lstStyle/>
          <a:p>
            <a:r>
              <a:rPr lang="en-US" sz="2400" i="1" dirty="0" smtClean="0">
                <a:solidFill>
                  <a:srgbClr val="000090"/>
                </a:solidFill>
              </a:rPr>
              <a:t>The current situation is as following:</a:t>
            </a:r>
          </a:p>
          <a:p>
            <a:pPr marL="342900" indent="-342900">
              <a:buFont typeface="Arial"/>
              <a:buChar char="•"/>
            </a:pPr>
            <a:r>
              <a:rPr lang="en-US" sz="2400" b="1" i="1" dirty="0" smtClean="0">
                <a:solidFill>
                  <a:srgbClr val="000090"/>
                </a:solidFill>
              </a:rPr>
              <a:t>10</a:t>
            </a:r>
            <a:r>
              <a:rPr lang="en-US" sz="2400" i="1" dirty="0" smtClean="0">
                <a:solidFill>
                  <a:srgbClr val="000090"/>
                </a:solidFill>
              </a:rPr>
              <a:t> </a:t>
            </a:r>
            <a:r>
              <a:rPr lang="en-US" sz="2400" i="1" dirty="0">
                <a:solidFill>
                  <a:srgbClr val="000090"/>
                </a:solidFill>
              </a:rPr>
              <a:t>Gb/s local </a:t>
            </a:r>
            <a:r>
              <a:rPr lang="en-US" sz="2400" i="1" dirty="0" smtClean="0">
                <a:solidFill>
                  <a:srgbClr val="000090"/>
                </a:solidFill>
              </a:rPr>
              <a:t>network; </a:t>
            </a:r>
          </a:p>
          <a:p>
            <a:pPr marL="342900" indent="-342900">
              <a:buFont typeface="Arial"/>
              <a:buChar char="•"/>
            </a:pPr>
            <a:r>
              <a:rPr lang="en-US" sz="2400" b="1" i="1" dirty="0" smtClean="0">
                <a:solidFill>
                  <a:srgbClr val="000090"/>
                </a:solidFill>
              </a:rPr>
              <a:t>20</a:t>
            </a:r>
            <a:r>
              <a:rPr lang="en-US" sz="2400" i="1" dirty="0" smtClean="0">
                <a:solidFill>
                  <a:srgbClr val="000090"/>
                </a:solidFill>
              </a:rPr>
              <a:t> </a:t>
            </a:r>
            <a:r>
              <a:rPr lang="en-US" sz="2400" i="1" dirty="0">
                <a:solidFill>
                  <a:srgbClr val="000090"/>
                </a:solidFill>
              </a:rPr>
              <a:t>Gb/s external </a:t>
            </a:r>
            <a:r>
              <a:rPr lang="en-US" sz="2400" i="1" dirty="0" smtClean="0">
                <a:solidFill>
                  <a:srgbClr val="000090"/>
                </a:solidFill>
              </a:rPr>
              <a:t>channel;  </a:t>
            </a:r>
          </a:p>
          <a:p>
            <a:pPr marL="342900" indent="-342900">
              <a:buFont typeface="Arial"/>
              <a:buChar char="•"/>
            </a:pPr>
            <a:r>
              <a:rPr lang="en-US" sz="2400" i="1" dirty="0" smtClean="0">
                <a:solidFill>
                  <a:srgbClr val="000090"/>
                </a:solidFill>
              </a:rPr>
              <a:t>connections </a:t>
            </a:r>
            <a:r>
              <a:rPr lang="en-US" sz="2400" i="1" dirty="0">
                <a:solidFill>
                  <a:srgbClr val="000090"/>
                </a:solidFill>
              </a:rPr>
              <a:t>with different scientific networks </a:t>
            </a:r>
            <a:endParaRPr lang="en-US" sz="2400" i="1" dirty="0" smtClean="0">
              <a:solidFill>
                <a:srgbClr val="000090"/>
              </a:solidFill>
            </a:endParaRPr>
          </a:p>
          <a:p>
            <a:r>
              <a:rPr lang="en-US" sz="2400" i="1" dirty="0">
                <a:solidFill>
                  <a:srgbClr val="000090"/>
                </a:solidFill>
              </a:rPr>
              <a:t>	</a:t>
            </a:r>
            <a:r>
              <a:rPr lang="en-US" sz="2400" i="1" dirty="0" smtClean="0">
                <a:solidFill>
                  <a:srgbClr val="000090"/>
                </a:solidFill>
              </a:rPr>
              <a:t>- LHCOPN</a:t>
            </a:r>
          </a:p>
          <a:p>
            <a:r>
              <a:rPr lang="en-US" sz="2400" i="1" dirty="0">
                <a:solidFill>
                  <a:srgbClr val="000090"/>
                </a:solidFill>
              </a:rPr>
              <a:t>	</a:t>
            </a:r>
            <a:r>
              <a:rPr lang="en-US" sz="2400" i="1" dirty="0" smtClean="0">
                <a:solidFill>
                  <a:srgbClr val="000090"/>
                </a:solidFill>
              </a:rPr>
              <a:t>- LHCONE</a:t>
            </a:r>
          </a:p>
          <a:p>
            <a:r>
              <a:rPr lang="en-US" sz="2400" i="1" dirty="0">
                <a:solidFill>
                  <a:srgbClr val="000090"/>
                </a:solidFill>
              </a:rPr>
              <a:t>	</a:t>
            </a:r>
            <a:r>
              <a:rPr lang="en-US" sz="2400" i="1" dirty="0" smtClean="0">
                <a:solidFill>
                  <a:srgbClr val="000090"/>
                </a:solidFill>
              </a:rPr>
              <a:t>- GEANT</a:t>
            </a:r>
            <a:r>
              <a:rPr lang="en-US" sz="2400" i="1" dirty="0">
                <a:solidFill>
                  <a:srgbClr val="000090"/>
                </a:solidFill>
              </a:rPr>
              <a:t>. </a:t>
            </a:r>
            <a:endParaRPr lang="en-US" sz="2400" i="1" dirty="0" smtClean="0">
              <a:solidFill>
                <a:srgbClr val="000090"/>
              </a:solidFill>
            </a:endParaRPr>
          </a:p>
        </p:txBody>
      </p:sp>
      <p:sp>
        <p:nvSpPr>
          <p:cNvPr id="6" name="Rectangle 5"/>
          <p:cNvSpPr/>
          <p:nvPr/>
        </p:nvSpPr>
        <p:spPr>
          <a:xfrm>
            <a:off x="5041900" y="3405138"/>
            <a:ext cx="4038600" cy="2308324"/>
          </a:xfrm>
          <a:prstGeom prst="rect">
            <a:avLst/>
          </a:prstGeom>
          <a:solidFill>
            <a:srgbClr val="FFEAE4"/>
          </a:solidFill>
        </p:spPr>
        <p:txBody>
          <a:bodyPr wrap="square">
            <a:spAutoFit/>
          </a:bodyPr>
          <a:lstStyle/>
          <a:p>
            <a:pPr algn="r"/>
            <a:r>
              <a:rPr lang="en-US" sz="2400" i="1" dirty="0" smtClean="0">
                <a:solidFill>
                  <a:srgbClr val="000090"/>
                </a:solidFill>
              </a:rPr>
              <a:t>To meet NICA requirements, the performance </a:t>
            </a:r>
          </a:p>
          <a:p>
            <a:pPr algn="r"/>
            <a:r>
              <a:rPr lang="en-US" sz="2400" i="1" dirty="0">
                <a:solidFill>
                  <a:srgbClr val="000090"/>
                </a:solidFill>
              </a:rPr>
              <a:t>o</a:t>
            </a:r>
            <a:r>
              <a:rPr lang="en-US" sz="2400" i="1" dirty="0" smtClean="0">
                <a:solidFill>
                  <a:srgbClr val="000090"/>
                </a:solidFill>
              </a:rPr>
              <a:t>f existing </a:t>
            </a:r>
            <a:r>
              <a:rPr lang="en-US" sz="2400" i="1" dirty="0">
                <a:solidFill>
                  <a:srgbClr val="000090"/>
                </a:solidFill>
              </a:rPr>
              <a:t>internal </a:t>
            </a:r>
            <a:r>
              <a:rPr lang="en-US" sz="2400" i="1" dirty="0" smtClean="0">
                <a:solidFill>
                  <a:srgbClr val="000090"/>
                </a:solidFill>
              </a:rPr>
              <a:t>and </a:t>
            </a:r>
            <a:r>
              <a:rPr lang="en-US" sz="2400" i="1" dirty="0">
                <a:solidFill>
                  <a:srgbClr val="000090"/>
                </a:solidFill>
              </a:rPr>
              <a:t>external </a:t>
            </a:r>
            <a:r>
              <a:rPr lang="en-US" sz="2400" i="1" dirty="0" smtClean="0">
                <a:solidFill>
                  <a:srgbClr val="000090"/>
                </a:solidFill>
              </a:rPr>
              <a:t>channels</a:t>
            </a:r>
          </a:p>
          <a:p>
            <a:r>
              <a:rPr lang="en-US" sz="2400" i="1" dirty="0" smtClean="0">
                <a:solidFill>
                  <a:srgbClr val="000090"/>
                </a:solidFill>
              </a:rPr>
              <a:t> will be upgraded</a:t>
            </a:r>
          </a:p>
          <a:p>
            <a:pPr algn="ctr"/>
            <a:r>
              <a:rPr lang="en-US" sz="2400" i="1" dirty="0" smtClean="0">
                <a:solidFill>
                  <a:srgbClr val="000090"/>
                </a:solidFill>
              </a:rPr>
              <a:t> </a:t>
            </a:r>
            <a:r>
              <a:rPr lang="en-US" sz="2400" i="1" dirty="0">
                <a:solidFill>
                  <a:srgbClr val="000090"/>
                </a:solidFill>
              </a:rPr>
              <a:t>up to </a:t>
            </a:r>
            <a:r>
              <a:rPr lang="en-US" sz="2400" b="1" i="1" dirty="0">
                <a:solidFill>
                  <a:srgbClr val="000090"/>
                </a:solidFill>
              </a:rPr>
              <a:t>100 Gb/s</a:t>
            </a:r>
            <a:r>
              <a:rPr lang="en-US" sz="2400" i="1" dirty="0">
                <a:solidFill>
                  <a:srgbClr val="000090"/>
                </a:solidFill>
              </a:rPr>
              <a:t>. </a:t>
            </a:r>
            <a:endParaRPr lang="ru-RU" sz="2400" dirty="0">
              <a:solidFill>
                <a:srgbClr val="000090"/>
              </a:solidFill>
            </a:endParaRPr>
          </a:p>
        </p:txBody>
      </p:sp>
      <p:pic>
        <p:nvPicPr>
          <p:cNvPr id="7" name="Рисунок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744" y="2959101"/>
            <a:ext cx="5017656" cy="3322440"/>
          </a:xfrm>
          <a:prstGeom prst="rect">
            <a:avLst/>
          </a:prstGeom>
        </p:spPr>
      </p:pic>
    </p:spTree>
    <p:extLst>
      <p:ext uri="{BB962C8B-B14F-4D97-AF65-F5344CB8AC3E}">
        <p14:creationId xmlns:p14="http://schemas.microsoft.com/office/powerpoint/2010/main" val="2265702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581900" y="6245225"/>
            <a:ext cx="1104900" cy="476250"/>
          </a:xfrm>
        </p:spPr>
        <p:txBody>
          <a:bodyPr/>
          <a:lstStyle/>
          <a:p>
            <a:fld id="{0D407510-CD4E-4320-B1B7-E77576364A88}" type="slidenum">
              <a:rPr lang="ru-RU" smtClean="0"/>
              <a:pPr/>
              <a:t>58</a:t>
            </a:fld>
            <a:endParaRPr lang="ru-RU" dirty="0"/>
          </a:p>
        </p:txBody>
      </p:sp>
      <p:sp>
        <p:nvSpPr>
          <p:cNvPr id="5" name="Rectangle 4"/>
          <p:cNvSpPr/>
          <p:nvPr/>
        </p:nvSpPr>
        <p:spPr>
          <a:xfrm>
            <a:off x="444500" y="479655"/>
            <a:ext cx="8343900" cy="2308324"/>
          </a:xfrm>
          <a:prstGeom prst="rect">
            <a:avLst/>
          </a:prstGeom>
          <a:solidFill>
            <a:srgbClr val="FFEAE4"/>
          </a:solidFill>
        </p:spPr>
        <p:txBody>
          <a:bodyPr wrap="square">
            <a:spAutoFit/>
          </a:bodyPr>
          <a:lstStyle/>
          <a:p>
            <a:r>
              <a:rPr lang="en-US" sz="2400" i="1" dirty="0">
                <a:solidFill>
                  <a:srgbClr val="000090"/>
                </a:solidFill>
              </a:rPr>
              <a:t>Data analysis tool for the NICA experiments </a:t>
            </a:r>
            <a:endParaRPr lang="en-US" sz="2400" i="1" dirty="0" smtClean="0">
              <a:solidFill>
                <a:srgbClr val="000090"/>
              </a:solidFill>
            </a:endParaRPr>
          </a:p>
          <a:p>
            <a:pPr algn="r"/>
            <a:r>
              <a:rPr lang="en-US" sz="2400" i="1" dirty="0" smtClean="0">
                <a:solidFill>
                  <a:srgbClr val="000090"/>
                </a:solidFill>
              </a:rPr>
              <a:t>is </a:t>
            </a:r>
            <a:r>
              <a:rPr lang="en-US" sz="2400" i="1" dirty="0">
                <a:solidFill>
                  <a:srgbClr val="000090"/>
                </a:solidFill>
              </a:rPr>
              <a:t>developed by MPD software group on the basis </a:t>
            </a:r>
            <a:endParaRPr lang="en-US" sz="2400" i="1" dirty="0" smtClean="0">
              <a:solidFill>
                <a:srgbClr val="000090"/>
              </a:solidFill>
            </a:endParaRPr>
          </a:p>
          <a:p>
            <a:pPr algn="r"/>
            <a:r>
              <a:rPr lang="en-US" sz="2400" i="1" dirty="0" smtClean="0">
                <a:solidFill>
                  <a:srgbClr val="000090"/>
                </a:solidFill>
              </a:rPr>
              <a:t>of </a:t>
            </a:r>
            <a:r>
              <a:rPr lang="en-US" sz="2400" i="1" dirty="0">
                <a:solidFill>
                  <a:srgbClr val="000090"/>
                </a:solidFill>
              </a:rPr>
              <a:t>the ROOT framework (CERN) </a:t>
            </a:r>
            <a:endParaRPr lang="en-US" sz="2400" i="1" dirty="0" smtClean="0">
              <a:solidFill>
                <a:srgbClr val="000090"/>
              </a:solidFill>
            </a:endParaRPr>
          </a:p>
          <a:p>
            <a:pPr algn="r"/>
            <a:r>
              <a:rPr lang="en-US" sz="2400" i="1" dirty="0" smtClean="0">
                <a:solidFill>
                  <a:srgbClr val="000090"/>
                </a:solidFill>
              </a:rPr>
              <a:t>and </a:t>
            </a:r>
            <a:r>
              <a:rPr lang="en-US" sz="2400" i="1" dirty="0" err="1">
                <a:solidFill>
                  <a:srgbClr val="000090"/>
                </a:solidFill>
              </a:rPr>
              <a:t>FAIRroot</a:t>
            </a:r>
            <a:r>
              <a:rPr lang="en-US" sz="2400" i="1" dirty="0">
                <a:solidFill>
                  <a:srgbClr val="000090"/>
                </a:solidFill>
              </a:rPr>
              <a:t> packages (GSI, Germany). </a:t>
            </a:r>
          </a:p>
          <a:p>
            <a:r>
              <a:rPr lang="en-US" sz="2400" i="1" dirty="0" smtClean="0">
                <a:solidFill>
                  <a:srgbClr val="000090"/>
                </a:solidFill>
              </a:rPr>
              <a:t>This framework was developed </a:t>
            </a:r>
            <a:r>
              <a:rPr lang="en-US" sz="2400" i="1" dirty="0">
                <a:solidFill>
                  <a:srgbClr val="000090"/>
                </a:solidFill>
              </a:rPr>
              <a:t>together with </a:t>
            </a:r>
          </a:p>
          <a:p>
            <a:pPr algn="r"/>
            <a:r>
              <a:rPr lang="en-US" sz="2400" i="1" dirty="0" smtClean="0">
                <a:solidFill>
                  <a:srgbClr val="000090"/>
                </a:solidFill>
              </a:rPr>
              <a:t>the </a:t>
            </a:r>
            <a:r>
              <a:rPr lang="en-US" sz="2400" i="1" dirty="0">
                <a:solidFill>
                  <a:srgbClr val="000090"/>
                </a:solidFill>
              </a:rPr>
              <a:t>software group from the </a:t>
            </a:r>
            <a:r>
              <a:rPr lang="en-US" sz="2400" i="1" dirty="0" smtClean="0">
                <a:solidFill>
                  <a:srgbClr val="000090"/>
                </a:solidFill>
              </a:rPr>
              <a:t>CBM/FAIR experiment.</a:t>
            </a:r>
          </a:p>
        </p:txBody>
      </p:sp>
      <p:sp>
        <p:nvSpPr>
          <p:cNvPr id="6" name="Rectangle 5"/>
          <p:cNvSpPr/>
          <p:nvPr/>
        </p:nvSpPr>
        <p:spPr>
          <a:xfrm>
            <a:off x="495300" y="2981555"/>
            <a:ext cx="8343900" cy="1200328"/>
          </a:xfrm>
          <a:prstGeom prst="rect">
            <a:avLst/>
          </a:prstGeom>
          <a:solidFill>
            <a:schemeClr val="accent5"/>
          </a:solidFill>
        </p:spPr>
        <p:txBody>
          <a:bodyPr wrap="square">
            <a:spAutoFit/>
          </a:bodyPr>
          <a:lstStyle/>
          <a:p>
            <a:r>
              <a:rPr lang="en-US" sz="2400" i="1" dirty="0" smtClean="0">
                <a:solidFill>
                  <a:srgbClr val="000090"/>
                </a:solidFill>
              </a:rPr>
              <a:t>It </a:t>
            </a:r>
            <a:r>
              <a:rPr lang="en-US" sz="2400" i="1" dirty="0">
                <a:solidFill>
                  <a:srgbClr val="000090"/>
                </a:solidFill>
              </a:rPr>
              <a:t>is updated regularly with </a:t>
            </a:r>
            <a:r>
              <a:rPr lang="en-US" sz="2400" i="1" dirty="0" smtClean="0">
                <a:solidFill>
                  <a:srgbClr val="000090"/>
                </a:solidFill>
              </a:rPr>
              <a:t>including the </a:t>
            </a:r>
            <a:r>
              <a:rPr lang="en-US" sz="2400" i="1" dirty="0">
                <a:solidFill>
                  <a:srgbClr val="000090"/>
                </a:solidFill>
              </a:rPr>
              <a:t>local changes </a:t>
            </a:r>
            <a:endParaRPr lang="en-US" sz="2400" i="1" dirty="0" smtClean="0">
              <a:solidFill>
                <a:srgbClr val="000090"/>
              </a:solidFill>
            </a:endParaRPr>
          </a:p>
          <a:p>
            <a:pPr algn="r"/>
            <a:r>
              <a:rPr lang="en-US" sz="2400" i="1" dirty="0" smtClean="0">
                <a:solidFill>
                  <a:srgbClr val="000090"/>
                </a:solidFill>
              </a:rPr>
              <a:t>in </a:t>
            </a:r>
            <a:r>
              <a:rPr lang="en-US" sz="2400" i="1" dirty="0">
                <a:solidFill>
                  <a:srgbClr val="000090"/>
                </a:solidFill>
              </a:rPr>
              <a:t>the code and when external packages like GEANT </a:t>
            </a:r>
            <a:endParaRPr lang="en-US" sz="2400" i="1" dirty="0" smtClean="0">
              <a:solidFill>
                <a:srgbClr val="000090"/>
              </a:solidFill>
            </a:endParaRPr>
          </a:p>
          <a:p>
            <a:pPr algn="r"/>
            <a:r>
              <a:rPr lang="en-US" sz="2400" i="1" dirty="0" smtClean="0">
                <a:solidFill>
                  <a:srgbClr val="000090"/>
                </a:solidFill>
              </a:rPr>
              <a:t>or </a:t>
            </a:r>
            <a:r>
              <a:rPr lang="en-US" sz="2400" i="1" dirty="0">
                <a:solidFill>
                  <a:srgbClr val="000090"/>
                </a:solidFill>
              </a:rPr>
              <a:t>ROOT are needed to be updated</a:t>
            </a:r>
            <a:r>
              <a:rPr lang="en-US" sz="2400" i="1" dirty="0" smtClean="0">
                <a:solidFill>
                  <a:srgbClr val="000090"/>
                </a:solidFill>
              </a:rPr>
              <a:t>.</a:t>
            </a:r>
          </a:p>
        </p:txBody>
      </p:sp>
      <p:sp>
        <p:nvSpPr>
          <p:cNvPr id="7" name="Rectangle 6"/>
          <p:cNvSpPr/>
          <p:nvPr/>
        </p:nvSpPr>
        <p:spPr>
          <a:xfrm>
            <a:off x="457200" y="4416655"/>
            <a:ext cx="8343900" cy="1200328"/>
          </a:xfrm>
          <a:prstGeom prst="rect">
            <a:avLst/>
          </a:prstGeom>
          <a:solidFill>
            <a:srgbClr val="FFF8C0"/>
          </a:solidFill>
        </p:spPr>
        <p:txBody>
          <a:bodyPr wrap="square">
            <a:spAutoFit/>
          </a:bodyPr>
          <a:lstStyle/>
          <a:p>
            <a:r>
              <a:rPr lang="en-US" sz="2400" i="1" dirty="0" smtClean="0">
                <a:solidFill>
                  <a:srgbClr val="000090"/>
                </a:solidFill>
              </a:rPr>
              <a:t>This </a:t>
            </a:r>
            <a:r>
              <a:rPr lang="en-US" sz="2400" i="1" dirty="0">
                <a:solidFill>
                  <a:srgbClr val="000090"/>
                </a:solidFill>
              </a:rPr>
              <a:t>framework is tested by the </a:t>
            </a:r>
            <a:r>
              <a:rPr lang="en-US" sz="2400" i="1" dirty="0" smtClean="0">
                <a:solidFill>
                  <a:srgbClr val="000090"/>
                </a:solidFill>
              </a:rPr>
              <a:t>users</a:t>
            </a:r>
          </a:p>
          <a:p>
            <a:pPr algn="r"/>
            <a:r>
              <a:rPr lang="en-US" sz="2400" i="1" dirty="0" smtClean="0">
                <a:solidFill>
                  <a:srgbClr val="000090"/>
                </a:solidFill>
              </a:rPr>
              <a:t> </a:t>
            </a:r>
            <a:r>
              <a:rPr lang="en-US" sz="2400" i="1" dirty="0">
                <a:solidFill>
                  <a:srgbClr val="000090"/>
                </a:solidFill>
              </a:rPr>
              <a:t>from </a:t>
            </a:r>
            <a:r>
              <a:rPr lang="en-US" sz="2400" i="1" dirty="0" smtClean="0">
                <a:solidFill>
                  <a:srgbClr val="000090"/>
                </a:solidFill>
              </a:rPr>
              <a:t>the local experiments (MPD</a:t>
            </a:r>
            <a:r>
              <a:rPr lang="en-US" sz="2400" i="1" dirty="0">
                <a:solidFill>
                  <a:srgbClr val="000090"/>
                </a:solidFill>
              </a:rPr>
              <a:t>, </a:t>
            </a:r>
            <a:r>
              <a:rPr lang="uz-Cyrl-UZ" sz="2400" i="1" u="sng" dirty="0">
                <a:solidFill>
                  <a:srgbClr val="000090"/>
                </a:solidFill>
                <a:hlinkClick r:id="rId2"/>
              </a:rPr>
              <a:t>BM@N</a:t>
            </a:r>
            <a:r>
              <a:rPr lang="en-US" sz="2400" i="1" dirty="0">
                <a:solidFill>
                  <a:srgbClr val="000090"/>
                </a:solidFill>
              </a:rPr>
              <a:t>) </a:t>
            </a:r>
            <a:endParaRPr lang="en-US" sz="2400" i="1" dirty="0" smtClean="0">
              <a:solidFill>
                <a:srgbClr val="000090"/>
              </a:solidFill>
            </a:endParaRPr>
          </a:p>
          <a:p>
            <a:pPr algn="r"/>
            <a:r>
              <a:rPr lang="en-US" sz="2400" i="1" dirty="0" smtClean="0">
                <a:solidFill>
                  <a:srgbClr val="000090"/>
                </a:solidFill>
              </a:rPr>
              <a:t>and </a:t>
            </a:r>
            <a:r>
              <a:rPr lang="en-US" sz="2400" i="1" dirty="0">
                <a:solidFill>
                  <a:srgbClr val="000090"/>
                </a:solidFill>
              </a:rPr>
              <a:t>from the CBM experiment </a:t>
            </a:r>
            <a:r>
              <a:rPr lang="en-US" sz="2400" i="1" dirty="0" smtClean="0">
                <a:solidFill>
                  <a:srgbClr val="000090"/>
                </a:solidFill>
              </a:rPr>
              <a:t>as well.  </a:t>
            </a:r>
            <a:endParaRPr lang="ru-RU" sz="2400" dirty="0">
              <a:solidFill>
                <a:srgbClr val="000090"/>
              </a:solidFill>
            </a:endParaRPr>
          </a:p>
        </p:txBody>
      </p:sp>
    </p:spTree>
    <p:extLst>
      <p:ext uri="{BB962C8B-B14F-4D97-AF65-F5344CB8AC3E}">
        <p14:creationId xmlns:p14="http://schemas.microsoft.com/office/powerpoint/2010/main" val="10530864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6"/>
          <p:cNvSpPr>
            <a:spLocks noGrp="1"/>
          </p:cNvSpPr>
          <p:nvPr>
            <p:ph type="sldNum" sz="quarter" idx="15"/>
          </p:nvPr>
        </p:nvSpPr>
        <p:spPr>
          <a:xfrm>
            <a:off x="7159752" y="6356350"/>
            <a:ext cx="1137684" cy="365125"/>
          </a:xfrm>
        </p:spPr>
        <p:txBody>
          <a:bodyPr/>
          <a:lstStyle/>
          <a:p>
            <a:pPr>
              <a:defRPr/>
            </a:pPr>
            <a:fld id="{5D570C26-D6F8-496E-A018-4A045937ADE6}" type="slidenum">
              <a:rPr lang="ru-RU">
                <a:solidFill>
                  <a:srgbClr val="002060"/>
                </a:solidFill>
              </a:rPr>
              <a:pPr>
                <a:defRPr/>
              </a:pPr>
              <a:t>59</a:t>
            </a:fld>
            <a:endParaRPr lang="ru-RU" dirty="0">
              <a:solidFill>
                <a:srgbClr val="002060"/>
              </a:solidFill>
            </a:endParaRPr>
          </a:p>
        </p:txBody>
      </p:sp>
      <p:sp>
        <p:nvSpPr>
          <p:cNvPr id="13" name="Rectangle 2"/>
          <p:cNvSpPr>
            <a:spLocks noRot="1" noChangeArrowheads="1"/>
          </p:cNvSpPr>
          <p:nvPr/>
        </p:nvSpPr>
        <p:spPr bwMode="auto">
          <a:xfrm>
            <a:off x="254000" y="479335"/>
            <a:ext cx="3957638" cy="501650"/>
          </a:xfrm>
          <a:prstGeom prst="rect">
            <a:avLst/>
          </a:prstGeom>
          <a:noFill/>
          <a:ln w="9525">
            <a:noFill/>
            <a:miter lim="800000"/>
            <a:headEnd/>
            <a:tailEnd/>
          </a:ln>
          <a:effectLst/>
        </p:spPr>
        <p:txBody>
          <a:bodyPr anchor="ctr"/>
          <a:lstStyle/>
          <a:p>
            <a:pPr algn="ctr">
              <a:defRPr/>
            </a:pPr>
            <a:r>
              <a:rPr lang="en-US" sz="2000" b="1" dirty="0">
                <a:solidFill>
                  <a:srgbClr val="002060"/>
                </a:solidFill>
                <a:latin typeface="Times New Roman" pitchFamily="18" charset="0"/>
              </a:rPr>
              <a:t>Synchrocyclotron</a:t>
            </a:r>
            <a:r>
              <a:rPr lang="ru-RU" sz="2000" b="1" dirty="0">
                <a:solidFill>
                  <a:srgbClr val="002060"/>
                </a:solidFill>
                <a:latin typeface="Times New Roman" pitchFamily="18" charset="0"/>
              </a:rPr>
              <a:t> 680 </a:t>
            </a:r>
            <a:r>
              <a:rPr lang="en-US" sz="2000" b="1" dirty="0" err="1">
                <a:solidFill>
                  <a:srgbClr val="002060"/>
                </a:solidFill>
                <a:latin typeface="Times New Roman" pitchFamily="18" charset="0"/>
              </a:rPr>
              <a:t>MeV</a:t>
            </a:r>
            <a:r>
              <a:rPr lang="ru-RU" sz="2000" b="1" dirty="0">
                <a:solidFill>
                  <a:srgbClr val="002060"/>
                </a:solidFill>
                <a:latin typeface="Times New Roman" pitchFamily="18" charset="0"/>
              </a:rPr>
              <a:t> (1949)</a:t>
            </a:r>
          </a:p>
        </p:txBody>
      </p:sp>
      <p:pic>
        <p:nvPicPr>
          <p:cNvPr id="14" name="Picture 4" descr="IMG_7550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885449"/>
            <a:ext cx="39449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Synchrophst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2" y="3719182"/>
            <a:ext cx="638523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a:spLocks noRot="1" noChangeArrowheads="1"/>
          </p:cNvSpPr>
          <p:nvPr/>
        </p:nvSpPr>
        <p:spPr bwMode="auto">
          <a:xfrm>
            <a:off x="4977026" y="3201634"/>
            <a:ext cx="4147924" cy="669925"/>
          </a:xfrm>
          <a:prstGeom prst="rect">
            <a:avLst/>
          </a:prstGeom>
          <a:noFill/>
          <a:ln w="9525">
            <a:noFill/>
            <a:miter lim="800000"/>
            <a:headEnd/>
            <a:tailEnd/>
          </a:ln>
          <a:effectLst/>
        </p:spPr>
        <p:txBody>
          <a:bodyPr anchor="ctr"/>
          <a:lstStyle/>
          <a:p>
            <a:pPr algn="ctr">
              <a:defRPr/>
            </a:pPr>
            <a:r>
              <a:rPr lang="en-US" sz="2000" b="1" dirty="0">
                <a:solidFill>
                  <a:srgbClr val="002060"/>
                </a:solidFill>
                <a:latin typeface="Times New Roman" pitchFamily="18" charset="0"/>
              </a:rPr>
              <a:t>Synchrophasotron</a:t>
            </a:r>
            <a:r>
              <a:rPr lang="ru-RU" sz="2000" b="1" dirty="0">
                <a:solidFill>
                  <a:srgbClr val="002060"/>
                </a:solidFill>
                <a:latin typeface="Times New Roman" pitchFamily="18" charset="0"/>
              </a:rPr>
              <a:t> 10 </a:t>
            </a:r>
            <a:r>
              <a:rPr lang="en-US" sz="2000" b="1" dirty="0" err="1">
                <a:solidFill>
                  <a:srgbClr val="002060"/>
                </a:solidFill>
                <a:latin typeface="Times New Roman" pitchFamily="18" charset="0"/>
              </a:rPr>
              <a:t>GeV</a:t>
            </a:r>
            <a:r>
              <a:rPr lang="ru-RU" sz="2000" b="1" dirty="0">
                <a:solidFill>
                  <a:srgbClr val="002060"/>
                </a:solidFill>
                <a:latin typeface="Times New Roman" pitchFamily="18" charset="0"/>
              </a:rPr>
              <a:t> (1957)</a:t>
            </a:r>
          </a:p>
        </p:txBody>
      </p:sp>
      <p:pic>
        <p:nvPicPr>
          <p:cNvPr id="17" name="Picture 8" descr="Veksler"/>
          <p:cNvPicPr>
            <a:picLocks noChangeAspect="1" noChangeArrowheads="1"/>
          </p:cNvPicPr>
          <p:nvPr/>
        </p:nvPicPr>
        <p:blipFill>
          <a:blip r:embed="rId4">
            <a:extLst>
              <a:ext uri="{28A0092B-C50C-407E-A947-70E740481C1C}">
                <a14:useLocalDpi xmlns:a14="http://schemas.microsoft.com/office/drawing/2010/main" val="0"/>
              </a:ext>
            </a:extLst>
          </a:blip>
          <a:srcRect b="10527"/>
          <a:stretch>
            <a:fillRect/>
          </a:stretch>
        </p:blipFill>
        <p:spPr bwMode="auto">
          <a:xfrm>
            <a:off x="254000" y="3741339"/>
            <a:ext cx="18415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2"/>
          <p:cNvSpPr txBox="1">
            <a:spLocks noChangeArrowheads="1"/>
          </p:cNvSpPr>
          <p:nvPr/>
        </p:nvSpPr>
        <p:spPr bwMode="auto">
          <a:xfrm>
            <a:off x="450385" y="5978127"/>
            <a:ext cx="2095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auto">
              <a:spcBef>
                <a:spcPct val="0"/>
              </a:spcBef>
              <a:spcAft>
                <a:spcPts val="0"/>
              </a:spcAft>
              <a:buFontTx/>
              <a:buNone/>
              <a:defRPr/>
            </a:pPr>
            <a:r>
              <a:rPr lang="en-US" altLang="ru-RU" sz="2000" b="1" i="1" kern="0" dirty="0" err="1" smtClean="0">
                <a:solidFill>
                  <a:srgbClr val="002060"/>
                </a:solidFill>
              </a:rPr>
              <a:t>V.Veksler</a:t>
            </a:r>
            <a:endParaRPr lang="en-US" altLang="ru-RU" sz="2000" b="1" i="1" kern="0" dirty="0" smtClean="0">
              <a:solidFill>
                <a:srgbClr val="002060"/>
              </a:solidFill>
            </a:endParaRPr>
          </a:p>
        </p:txBody>
      </p:sp>
      <p:pic>
        <p:nvPicPr>
          <p:cNvPr id="19" name="Picture 7" descr="Mescher_037"/>
          <p:cNvPicPr>
            <a:picLocks noChangeAspect="1" noChangeArrowheads="1"/>
          </p:cNvPicPr>
          <p:nvPr/>
        </p:nvPicPr>
        <p:blipFill>
          <a:blip r:embed="rId5">
            <a:extLst>
              <a:ext uri="{28A0092B-C50C-407E-A947-70E740481C1C}">
                <a14:useLocalDpi xmlns:a14="http://schemas.microsoft.com/office/drawing/2010/main" val="0"/>
              </a:ext>
            </a:extLst>
          </a:blip>
          <a:srcRect b="11684"/>
          <a:stretch>
            <a:fillRect/>
          </a:stretch>
        </p:blipFill>
        <p:spPr bwMode="auto">
          <a:xfrm>
            <a:off x="4456113" y="855663"/>
            <a:ext cx="18018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6316663" y="2692400"/>
            <a:ext cx="239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auto">
              <a:spcBef>
                <a:spcPct val="0"/>
              </a:spcBef>
              <a:spcAft>
                <a:spcPts val="0"/>
              </a:spcAft>
              <a:buFontTx/>
              <a:buNone/>
              <a:defRPr/>
            </a:pPr>
            <a:r>
              <a:rPr lang="en-US" altLang="ru-RU" sz="2000" b="1" i="1" kern="0" dirty="0" err="1" smtClean="0">
                <a:solidFill>
                  <a:srgbClr val="002060"/>
                </a:solidFill>
              </a:rPr>
              <a:t>M.Meshcheryakov</a:t>
            </a:r>
            <a:endParaRPr lang="en-US" altLang="ru-RU" sz="2000" b="1" i="1" kern="0" dirty="0" smtClean="0">
              <a:solidFill>
                <a:srgbClr val="002060"/>
              </a:solidFill>
              <a:latin typeface="Verdana" pitchFamily="34" charset="0"/>
            </a:endParaRPr>
          </a:p>
        </p:txBody>
      </p:sp>
      <p:sp>
        <p:nvSpPr>
          <p:cNvPr id="21" name="Rectangle 10"/>
          <p:cNvSpPr>
            <a:spLocks noChangeArrowheads="1"/>
          </p:cNvSpPr>
          <p:nvPr/>
        </p:nvSpPr>
        <p:spPr bwMode="auto">
          <a:xfrm>
            <a:off x="0" y="-11113"/>
            <a:ext cx="9124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2400" b="1" dirty="0" smtClean="0">
                <a:solidFill>
                  <a:srgbClr val="002060"/>
                </a:solidFill>
                <a:latin typeface="Arial Black" panose="020B0A04020102020204" pitchFamily="34" charset="0"/>
                <a:cs typeface="Arial" pitchFamily="34" charset="0"/>
              </a:rPr>
              <a:t>Accelerators with record parameters built up at JINR</a:t>
            </a:r>
            <a:endParaRPr lang="ru-RU" altLang="ru-RU" sz="2400" dirty="0" smtClean="0">
              <a:solidFill>
                <a:srgbClr val="002060"/>
              </a:solidFill>
              <a:latin typeface="Arial Black" panose="020B0A04020102020204" pitchFamily="34" charset="0"/>
              <a:cs typeface="Arial" pitchFamily="34" charset="0"/>
            </a:endParaRPr>
          </a:p>
        </p:txBody>
      </p:sp>
    </p:spTree>
    <p:extLst>
      <p:ext uri="{BB962C8B-B14F-4D97-AF65-F5344CB8AC3E}">
        <p14:creationId xmlns:p14="http://schemas.microsoft.com/office/powerpoint/2010/main" val="347336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t="4944"/>
          <a:stretch>
            <a:fillRect/>
          </a:stretch>
        </p:blipFill>
        <p:spPr bwMode="auto">
          <a:xfrm>
            <a:off x="36513" y="1533525"/>
            <a:ext cx="547211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5458396" y="1478467"/>
            <a:ext cx="3685604" cy="4339639"/>
          </a:xfrm>
          <a:prstGeom prst="rect">
            <a:avLst/>
          </a:prstGeom>
          <a:noFill/>
          <a:ln>
            <a:noFill/>
          </a:ln>
          <a:extLst/>
        </p:spPr>
        <p:txBody>
          <a:bodyPr wrap="none" lIns="91430" tIns="45715" rIns="91430" bIns="45715">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dirty="0" smtClean="0">
                <a:solidFill>
                  <a:srgbClr val="002060"/>
                </a:solidFill>
              </a:rPr>
              <a:t>    </a:t>
            </a:r>
            <a:r>
              <a:rPr lang="en-US" altLang="ru-RU" sz="2000" b="1" dirty="0" smtClean="0">
                <a:solidFill>
                  <a:srgbClr val="C00000"/>
                </a:solidFill>
              </a:rPr>
              <a:t>Energy Range of NICA </a:t>
            </a:r>
          </a:p>
          <a:p>
            <a:pPr eaLnBrk="1" hangingPunct="1">
              <a:spcBef>
                <a:spcPct val="0"/>
              </a:spcBef>
              <a:buFontTx/>
              <a:buNone/>
            </a:pPr>
            <a:r>
              <a:rPr lang="en-US" altLang="ru-RU" sz="1600" b="1" dirty="0" smtClean="0">
                <a:solidFill>
                  <a:srgbClr val="002060"/>
                </a:solidFill>
              </a:rPr>
              <a:t>The most intriguing and unexplored</a:t>
            </a:r>
          </a:p>
          <a:p>
            <a:pPr eaLnBrk="1" hangingPunct="1">
              <a:spcBef>
                <a:spcPct val="0"/>
              </a:spcBef>
              <a:buFontTx/>
              <a:buNone/>
            </a:pPr>
            <a:r>
              <a:rPr lang="en-US" altLang="ru-RU" sz="1600" b="1" dirty="0" smtClean="0">
                <a:solidFill>
                  <a:srgbClr val="002060"/>
                </a:solidFill>
              </a:rPr>
              <a:t> region of the QCD phase diagram:</a:t>
            </a:r>
          </a:p>
          <a:p>
            <a:pPr eaLnBrk="1" hangingPunct="1">
              <a:spcBef>
                <a:spcPct val="0"/>
              </a:spcBef>
              <a:buFontTx/>
              <a:buNone/>
            </a:pPr>
            <a:endParaRPr lang="en-US" altLang="ru-RU" sz="1600" b="1" dirty="0" smtClean="0">
              <a:solidFill>
                <a:srgbClr val="002060"/>
              </a:solidFill>
            </a:endParaRPr>
          </a:p>
          <a:p>
            <a:pPr eaLnBrk="1" hangingPunct="1">
              <a:spcBef>
                <a:spcPct val="0"/>
              </a:spcBef>
              <a:buSzPct val="150000"/>
              <a:buFont typeface="Wingdings" pitchFamily="2" charset="2"/>
              <a:buChar char="§"/>
            </a:pPr>
            <a:r>
              <a:rPr lang="en-US" altLang="ru-RU" sz="1600" b="1" dirty="0" smtClean="0">
                <a:solidFill>
                  <a:srgbClr val="002060"/>
                </a:solidFill>
              </a:rPr>
              <a:t> Highest net baryon density</a:t>
            </a:r>
          </a:p>
          <a:p>
            <a:pPr eaLnBrk="1" hangingPunct="1">
              <a:spcBef>
                <a:spcPct val="0"/>
              </a:spcBef>
              <a:buSzPct val="150000"/>
              <a:buFont typeface="Wingdings" pitchFamily="2" charset="2"/>
              <a:buNone/>
            </a:pPr>
            <a:endParaRPr lang="en-US" altLang="ru-RU" sz="1600" b="1" dirty="0" smtClean="0">
              <a:solidFill>
                <a:srgbClr val="002060"/>
              </a:solidFill>
            </a:endParaRPr>
          </a:p>
          <a:p>
            <a:pPr eaLnBrk="1" hangingPunct="1">
              <a:spcBef>
                <a:spcPct val="0"/>
              </a:spcBef>
              <a:buSzPct val="150000"/>
              <a:buFont typeface="Wingdings" pitchFamily="2" charset="2"/>
              <a:buChar char="§"/>
            </a:pPr>
            <a:r>
              <a:rPr lang="en-US" altLang="ru-RU" sz="1600" b="1" dirty="0" smtClean="0">
                <a:solidFill>
                  <a:srgbClr val="002060"/>
                </a:solidFill>
              </a:rPr>
              <a:t> Onset of deconfinement</a:t>
            </a:r>
          </a:p>
          <a:p>
            <a:pPr eaLnBrk="1" hangingPunct="1">
              <a:spcBef>
                <a:spcPct val="0"/>
              </a:spcBef>
              <a:buSzPct val="150000"/>
              <a:buFont typeface="Wingdings" pitchFamily="2" charset="2"/>
              <a:buNone/>
            </a:pPr>
            <a:r>
              <a:rPr lang="en-US" altLang="ru-RU" sz="1600" b="1" dirty="0" smtClean="0">
                <a:solidFill>
                  <a:srgbClr val="002060"/>
                </a:solidFill>
              </a:rPr>
              <a:t>    phase  transition  </a:t>
            </a:r>
          </a:p>
          <a:p>
            <a:pPr eaLnBrk="1" hangingPunct="1">
              <a:spcBef>
                <a:spcPct val="0"/>
              </a:spcBef>
              <a:buSzPct val="150000"/>
              <a:buFont typeface="Wingdings" pitchFamily="2" charset="2"/>
              <a:buNone/>
            </a:pPr>
            <a:r>
              <a:rPr lang="en-US" altLang="ru-RU" sz="1600" b="1" dirty="0" smtClean="0">
                <a:solidFill>
                  <a:srgbClr val="002060"/>
                </a:solidFill>
              </a:rPr>
              <a:t> </a:t>
            </a:r>
          </a:p>
          <a:p>
            <a:pPr eaLnBrk="1" hangingPunct="1">
              <a:spcBef>
                <a:spcPct val="0"/>
              </a:spcBef>
              <a:buSzPct val="150000"/>
              <a:buFont typeface="Wingdings" pitchFamily="2" charset="2"/>
              <a:buChar char="§"/>
            </a:pPr>
            <a:r>
              <a:rPr lang="en-US" altLang="ru-RU" sz="1600" b="1" dirty="0" smtClean="0">
                <a:solidFill>
                  <a:srgbClr val="002060"/>
                </a:solidFill>
              </a:rPr>
              <a:t> Strong discovery potential:</a:t>
            </a:r>
          </a:p>
          <a:p>
            <a:pPr eaLnBrk="1" hangingPunct="1">
              <a:spcBef>
                <a:spcPct val="0"/>
              </a:spcBef>
              <a:buSzPct val="150000"/>
              <a:buFont typeface="Wingdings" pitchFamily="2" charset="2"/>
              <a:buNone/>
            </a:pPr>
            <a:r>
              <a:rPr lang="en-US" altLang="ru-RU" sz="1600" b="1" dirty="0" smtClean="0">
                <a:solidFill>
                  <a:srgbClr val="002060"/>
                </a:solidFill>
              </a:rPr>
              <a:t>    a) Critical End Point (CEP)</a:t>
            </a:r>
          </a:p>
          <a:p>
            <a:pPr eaLnBrk="1" hangingPunct="1">
              <a:spcBef>
                <a:spcPct val="0"/>
              </a:spcBef>
              <a:buSzPct val="150000"/>
              <a:buFont typeface="Wingdings" pitchFamily="2" charset="2"/>
              <a:buNone/>
            </a:pPr>
            <a:r>
              <a:rPr lang="en-US" altLang="ru-RU" sz="1600" b="1" dirty="0" smtClean="0">
                <a:solidFill>
                  <a:srgbClr val="002060"/>
                </a:solidFill>
              </a:rPr>
              <a:t>    b) Chiral Symmetry Restoration</a:t>
            </a:r>
            <a:endParaRPr lang="ru-RU" altLang="ru-RU" sz="1600" b="1" dirty="0" smtClean="0">
              <a:solidFill>
                <a:srgbClr val="002060"/>
              </a:solidFill>
            </a:endParaRPr>
          </a:p>
          <a:p>
            <a:pPr eaLnBrk="1" hangingPunct="1">
              <a:spcBef>
                <a:spcPct val="0"/>
              </a:spcBef>
              <a:buSzPct val="150000"/>
              <a:buFont typeface="Wingdings" pitchFamily="2" charset="2"/>
              <a:buNone/>
            </a:pPr>
            <a:r>
              <a:rPr lang="ru-RU" altLang="ru-RU" sz="1600" b="1" dirty="0" smtClean="0">
                <a:solidFill>
                  <a:srgbClr val="002060"/>
                </a:solidFill>
              </a:rPr>
              <a:t>    с) </a:t>
            </a:r>
            <a:r>
              <a:rPr lang="en-US" altLang="ru-RU" sz="1600" b="1" dirty="0" smtClean="0">
                <a:solidFill>
                  <a:srgbClr val="002060"/>
                </a:solidFill>
              </a:rPr>
              <a:t>Hypothetic </a:t>
            </a:r>
            <a:r>
              <a:rPr lang="en-US" altLang="ru-RU" sz="1600" b="1" dirty="0" err="1" smtClean="0">
                <a:solidFill>
                  <a:srgbClr val="002060"/>
                </a:solidFill>
              </a:rPr>
              <a:t>Quarkyonic</a:t>
            </a:r>
            <a:r>
              <a:rPr lang="en-US" altLang="ru-RU" sz="1600" b="1" dirty="0" smtClean="0">
                <a:solidFill>
                  <a:srgbClr val="002060"/>
                </a:solidFill>
              </a:rPr>
              <a:t> phase</a:t>
            </a:r>
          </a:p>
          <a:p>
            <a:pPr eaLnBrk="1" hangingPunct="1">
              <a:spcBef>
                <a:spcPct val="0"/>
              </a:spcBef>
              <a:buSzPct val="150000"/>
              <a:buFont typeface="Wingdings" pitchFamily="2" charset="2"/>
              <a:buNone/>
            </a:pPr>
            <a:endParaRPr lang="en-US" altLang="ru-RU" sz="1600" b="1" dirty="0" smtClean="0">
              <a:solidFill>
                <a:srgbClr val="002060"/>
              </a:solidFill>
            </a:endParaRPr>
          </a:p>
          <a:p>
            <a:pPr eaLnBrk="1" hangingPunct="1">
              <a:spcBef>
                <a:spcPct val="0"/>
              </a:spcBef>
              <a:buSzPct val="150000"/>
              <a:buFont typeface="Wingdings" pitchFamily="2" charset="2"/>
              <a:buChar char="§"/>
            </a:pPr>
            <a:r>
              <a:rPr lang="en-US" altLang="ru-RU" sz="1600" b="1" dirty="0" smtClean="0">
                <a:solidFill>
                  <a:srgbClr val="002060"/>
                </a:solidFill>
              </a:rPr>
              <a:t> Complementary to the RHIC/BES,</a:t>
            </a:r>
          </a:p>
          <a:p>
            <a:pPr eaLnBrk="1" hangingPunct="1">
              <a:spcBef>
                <a:spcPct val="0"/>
              </a:spcBef>
              <a:buSzPct val="150000"/>
              <a:buFont typeface="Wingdings" pitchFamily="2" charset="2"/>
              <a:buNone/>
            </a:pPr>
            <a:r>
              <a:rPr lang="en-US" altLang="ru-RU" sz="1600" b="1" dirty="0" smtClean="0">
                <a:solidFill>
                  <a:srgbClr val="002060"/>
                </a:solidFill>
              </a:rPr>
              <a:t>    CERN and FAIR experimental </a:t>
            </a:r>
          </a:p>
          <a:p>
            <a:pPr eaLnBrk="1" hangingPunct="1">
              <a:spcBef>
                <a:spcPct val="0"/>
              </a:spcBef>
              <a:buSzPct val="150000"/>
              <a:buFont typeface="Wingdings" pitchFamily="2" charset="2"/>
              <a:buNone/>
            </a:pPr>
            <a:r>
              <a:rPr lang="en-US" altLang="ru-RU" sz="1600" b="1" dirty="0">
                <a:solidFill>
                  <a:srgbClr val="002060"/>
                </a:solidFill>
              </a:rPr>
              <a:t> </a:t>
            </a:r>
            <a:r>
              <a:rPr lang="en-US" altLang="ru-RU" sz="1600" b="1" dirty="0" smtClean="0">
                <a:solidFill>
                  <a:srgbClr val="002060"/>
                </a:solidFill>
              </a:rPr>
              <a:t>    programs</a:t>
            </a:r>
            <a:endParaRPr lang="ru-RU" altLang="ru-RU" sz="1600" b="1" dirty="0" smtClean="0">
              <a:solidFill>
                <a:srgbClr val="002060"/>
              </a:solidFill>
            </a:endParaRPr>
          </a:p>
        </p:txBody>
      </p:sp>
      <p:sp>
        <p:nvSpPr>
          <p:cNvPr id="8196" name="Text Box 5"/>
          <p:cNvSpPr txBox="1">
            <a:spLocks noChangeArrowheads="1"/>
          </p:cNvSpPr>
          <p:nvPr/>
        </p:nvSpPr>
        <p:spPr bwMode="auto">
          <a:xfrm>
            <a:off x="468313" y="5868988"/>
            <a:ext cx="8237537" cy="922337"/>
          </a:xfrm>
          <a:prstGeom prst="rect">
            <a:avLst/>
          </a:prstGeom>
          <a:noFill/>
          <a:ln w="28575">
            <a:noFill/>
            <a:miter lim="800000"/>
            <a:headEnd/>
            <a:tailEnd/>
          </a:ln>
        </p:spPr>
        <p:txBody>
          <a:bodyPr wrap="none" lIns="91430" tIns="45715" rIns="91430" bIns="45715">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ru-RU" sz="1800" b="1" i="1" dirty="0" smtClean="0">
                <a:solidFill>
                  <a:schemeClr val="bg1"/>
                </a:solidFill>
              </a:rPr>
              <a:t>Comprehensive experimental program requires scan over the QCD phase</a:t>
            </a:r>
          </a:p>
          <a:p>
            <a:pPr eaLnBrk="1" hangingPunct="1">
              <a:spcBef>
                <a:spcPct val="0"/>
              </a:spcBef>
              <a:buFontTx/>
              <a:buNone/>
            </a:pPr>
            <a:r>
              <a:rPr lang="en-US" altLang="ru-RU" sz="1800" b="1" i="1" dirty="0" smtClean="0">
                <a:solidFill>
                  <a:schemeClr val="bg1"/>
                </a:solidFill>
              </a:rPr>
              <a:t>diagram by varying collision parameters: system size, beam energy</a:t>
            </a:r>
            <a:r>
              <a:rPr lang="ru-RU" altLang="ru-RU" sz="1800" b="1" i="1" dirty="0" smtClean="0">
                <a:solidFill>
                  <a:schemeClr val="bg1"/>
                </a:solidFill>
              </a:rPr>
              <a:t> </a:t>
            </a:r>
            <a:r>
              <a:rPr lang="en-US" altLang="ru-RU" sz="1800" b="1" i="1" dirty="0" smtClean="0">
                <a:solidFill>
                  <a:schemeClr val="bg1"/>
                </a:solidFill>
              </a:rPr>
              <a:t>and</a:t>
            </a:r>
          </a:p>
          <a:p>
            <a:pPr eaLnBrk="1" hangingPunct="1">
              <a:spcBef>
                <a:spcPct val="0"/>
              </a:spcBef>
              <a:buFontTx/>
              <a:buNone/>
            </a:pPr>
            <a:r>
              <a:rPr lang="en-US" altLang="ru-RU" sz="1800" b="1" i="1" dirty="0" smtClean="0">
                <a:solidFill>
                  <a:schemeClr val="bg1"/>
                </a:solidFill>
              </a:rPr>
              <a:t>collision centrality </a:t>
            </a:r>
            <a:endParaRPr lang="ru-RU" altLang="ru-RU" sz="1800" b="1" i="1" dirty="0" smtClean="0">
              <a:solidFill>
                <a:schemeClr val="bg1"/>
              </a:solidFill>
            </a:endParaRPr>
          </a:p>
        </p:txBody>
      </p:sp>
      <p:grpSp>
        <p:nvGrpSpPr>
          <p:cNvPr id="8197" name="Группа 12"/>
          <p:cNvGrpSpPr>
            <a:grpSpLocks/>
          </p:cNvGrpSpPr>
          <p:nvPr/>
        </p:nvGrpSpPr>
        <p:grpSpPr bwMode="auto">
          <a:xfrm>
            <a:off x="741363" y="2235200"/>
            <a:ext cx="4586287" cy="2384425"/>
            <a:chOff x="830227" y="2235037"/>
            <a:chExt cx="4587031" cy="2385299"/>
          </a:xfrm>
        </p:grpSpPr>
        <p:sp>
          <p:nvSpPr>
            <p:cNvPr id="8200" name="Freeform 10"/>
            <p:cNvSpPr>
              <a:spLocks noChangeArrowheads="1"/>
            </p:cNvSpPr>
            <p:nvPr/>
          </p:nvSpPr>
          <p:spPr bwMode="auto">
            <a:xfrm rot="-233171">
              <a:off x="1881314" y="2822984"/>
              <a:ext cx="1571625" cy="1104900"/>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3366FF">
                  <a:alpha val="69019"/>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smtClean="0">
                <a:solidFill>
                  <a:srgbClr val="000000"/>
                </a:solidFill>
                <a:ea typeface="MS PGothic" pitchFamily="34" charset="-128"/>
              </a:endParaRPr>
            </a:p>
          </p:txBody>
        </p:sp>
        <p:sp>
          <p:nvSpPr>
            <p:cNvPr id="8201" name="Oval Callout 12"/>
            <p:cNvSpPr>
              <a:spLocks noChangeAspect="1" noChangeArrowheads="1"/>
            </p:cNvSpPr>
            <p:nvPr/>
          </p:nvSpPr>
          <p:spPr bwMode="auto">
            <a:xfrm>
              <a:off x="2441800" y="2651114"/>
              <a:ext cx="1457561" cy="428782"/>
            </a:xfrm>
            <a:prstGeom prst="wedgeEllipseCallout">
              <a:avLst>
                <a:gd name="adj1" fmla="val -14019"/>
                <a:gd name="adj2" fmla="val 119306"/>
              </a:avLst>
            </a:prstGeom>
            <a:solidFill>
              <a:srgbClr val="474FEB">
                <a:alpha val="79999"/>
              </a:srgbClr>
            </a:solidFill>
            <a:ln w="9525">
              <a:solidFill>
                <a:srgbClr val="58B8C8"/>
              </a:solidFill>
              <a:miter lim="800000"/>
              <a:headEnd/>
              <a:tailEnd/>
            </a:ln>
            <a:effectLst>
              <a:outerShdw dist="61087" dir="5400000" rotWithShape="0">
                <a:srgbClr val="808080">
                  <a:alpha val="50998"/>
                </a:srgbClr>
              </a:outerShdw>
            </a:effec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ru-RU" altLang="ru-RU" smtClean="0">
                  <a:solidFill>
                    <a:srgbClr val="FFFF00"/>
                  </a:solidFill>
                  <a:latin typeface="Times" charset="0"/>
                  <a:ea typeface="ヒラギノ明朝 ProN W3"/>
                  <a:cs typeface="ヒラギノ明朝 ProN W3"/>
                  <a:sym typeface="Times" charset="0"/>
                </a:rPr>
                <a:t>   </a:t>
              </a:r>
              <a:r>
                <a:rPr lang="en-US" altLang="ru-RU" smtClean="0">
                  <a:solidFill>
                    <a:srgbClr val="FFFF00"/>
                  </a:solidFill>
                  <a:latin typeface="Times" charset="0"/>
                  <a:ea typeface="ヒラギノ明朝 ProN W3"/>
                  <a:cs typeface="ヒラギノ明朝 ProN W3"/>
                  <a:sym typeface="Times" charset="0"/>
                </a:rPr>
                <a:t>NICA</a:t>
              </a:r>
            </a:p>
          </p:txBody>
        </p:sp>
        <p:sp>
          <p:nvSpPr>
            <p:cNvPr id="8202" name="Freeform 17"/>
            <p:cNvSpPr>
              <a:spLocks noChangeArrowheads="1"/>
            </p:cNvSpPr>
            <p:nvPr/>
          </p:nvSpPr>
          <p:spPr bwMode="auto">
            <a:xfrm rot="-724341">
              <a:off x="3402897" y="3472574"/>
              <a:ext cx="457200" cy="1147762"/>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FF0000">
                  <a:alpha val="69019"/>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smtClean="0">
                <a:solidFill>
                  <a:srgbClr val="000000"/>
                </a:solidFill>
                <a:ea typeface="MS PGothic" pitchFamily="34" charset="-128"/>
              </a:endParaRPr>
            </a:p>
          </p:txBody>
        </p:sp>
        <p:sp>
          <p:nvSpPr>
            <p:cNvPr id="8203" name="AutoShape 10"/>
            <p:cNvSpPr>
              <a:spLocks noChangeArrowheads="1"/>
            </p:cNvSpPr>
            <p:nvPr/>
          </p:nvSpPr>
          <p:spPr bwMode="auto">
            <a:xfrm>
              <a:off x="3739446" y="3409510"/>
              <a:ext cx="1677812" cy="338791"/>
            </a:xfrm>
            <a:prstGeom prst="wedgeRoundRectCallout">
              <a:avLst>
                <a:gd name="adj1" fmla="val -52495"/>
                <a:gd name="adj2" fmla="val 110000"/>
                <a:gd name="adj3" fmla="val 16667"/>
              </a:avLst>
            </a:prstGeom>
            <a:solidFill>
              <a:srgbClr val="CC0000"/>
            </a:solidFill>
            <a:ln w="19050">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800" b="1" smtClean="0">
                  <a:solidFill>
                    <a:srgbClr val="000000"/>
                  </a:solidFill>
                </a:rPr>
                <a:t>Nuclotron-M</a:t>
              </a:r>
              <a:endParaRPr lang="ru-RU" altLang="ru-RU" sz="1800" b="1" smtClean="0">
                <a:solidFill>
                  <a:srgbClr val="000000"/>
                </a:solidFill>
              </a:endParaRPr>
            </a:p>
          </p:txBody>
        </p:sp>
        <p:sp>
          <p:nvSpPr>
            <p:cNvPr id="8204" name="Arc 11"/>
            <p:cNvSpPr>
              <a:spLocks/>
            </p:cNvSpPr>
            <p:nvPr/>
          </p:nvSpPr>
          <p:spPr bwMode="auto">
            <a:xfrm rot="1080000" flipH="1">
              <a:off x="830227" y="2701819"/>
              <a:ext cx="1008062" cy="142875"/>
            </a:xfrm>
            <a:custGeom>
              <a:avLst/>
              <a:gdLst>
                <a:gd name="T0" fmla="*/ 0 w 21600"/>
                <a:gd name="T1" fmla="*/ 0 h 21600"/>
                <a:gd name="T2" fmla="*/ 2147483647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5557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mtClean="0">
                <a:solidFill>
                  <a:srgbClr val="000000"/>
                </a:solidFill>
                <a:ea typeface="MS PGothic" pitchFamily="34" charset="-128"/>
              </a:endParaRPr>
            </a:p>
          </p:txBody>
        </p:sp>
        <p:sp>
          <p:nvSpPr>
            <p:cNvPr id="8205" name="AutoShape 12"/>
            <p:cNvSpPr>
              <a:spLocks noChangeArrowheads="1"/>
            </p:cNvSpPr>
            <p:nvPr/>
          </p:nvSpPr>
          <p:spPr bwMode="auto">
            <a:xfrm>
              <a:off x="1502657" y="2235037"/>
              <a:ext cx="1223962" cy="271032"/>
            </a:xfrm>
            <a:prstGeom prst="wedgeRoundRectCallout">
              <a:avLst>
                <a:gd name="adj1" fmla="val -59431"/>
                <a:gd name="adj2" fmla="val 113477"/>
                <a:gd name="adj3" fmla="val 16667"/>
              </a:avLst>
            </a:prstGeom>
            <a:solidFill>
              <a:srgbClr val="800080">
                <a:alpha val="67058"/>
              </a:srgbClr>
            </a:solidFill>
            <a:ln w="9525">
              <a:solidFill>
                <a:srgbClr val="800080"/>
              </a:solidFill>
              <a:miter lim="800000"/>
              <a:headEnd/>
              <a:tailEnd/>
            </a:ln>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ru-RU" sz="1500" b="1" smtClean="0">
                  <a:solidFill>
                    <a:srgbClr val="000000"/>
                  </a:solidFill>
                </a:rPr>
                <a:t>RHIC-BES</a:t>
              </a:r>
              <a:endParaRPr lang="ru-RU" altLang="ru-RU" sz="1500" b="1" smtClean="0">
                <a:solidFill>
                  <a:srgbClr val="000000"/>
                </a:solidFill>
              </a:endParaRPr>
            </a:p>
          </p:txBody>
        </p:sp>
      </p:grpSp>
      <p:sp>
        <p:nvSpPr>
          <p:cNvPr id="14" name="Text Box 2"/>
          <p:cNvSpPr txBox="1">
            <a:spLocks noChangeArrowheads="1"/>
          </p:cNvSpPr>
          <p:nvPr/>
        </p:nvSpPr>
        <p:spPr bwMode="auto">
          <a:xfrm>
            <a:off x="2168548" y="68571"/>
            <a:ext cx="4629965" cy="550269"/>
          </a:xfrm>
          <a:prstGeom prst="rect">
            <a:avLst/>
          </a:prstGeom>
          <a:noFill/>
          <a:ln w="28575">
            <a:noFill/>
            <a:miter lim="800000"/>
            <a:headEnd/>
            <a:tailEnd/>
          </a:ln>
          <a:effectLst/>
        </p:spPr>
        <p:txBody>
          <a:bodyPr wrap="none" lIns="91430" tIns="45715" rIns="91430" bIns="45715">
            <a:spAutoFit/>
          </a:bodyPr>
          <a:lstStyle/>
          <a:p>
            <a:pPr hangingPunct="0">
              <a:lnSpc>
                <a:spcPct val="93000"/>
              </a:lnSpc>
              <a:buClr>
                <a:srgbClr val="000000"/>
              </a:buClr>
              <a:buSzPct val="100000"/>
              <a:buFont typeface="Times New Roman" pitchFamily="18" charset="0"/>
              <a:buNone/>
              <a:defRPr/>
            </a:pPr>
            <a:r>
              <a:rPr lang="en-US" sz="3200" b="1" dirty="0">
                <a:solidFill>
                  <a:srgbClr val="002060"/>
                </a:solidFill>
                <a:latin typeface="+mj-lt"/>
                <a:ea typeface="MS PGothic" pitchFamily="34" charset="-128"/>
              </a:rPr>
              <a:t>QCD phase diagram</a:t>
            </a:r>
            <a:endParaRPr lang="ru-RU" sz="3200" b="1" dirty="0">
              <a:solidFill>
                <a:srgbClr val="002060"/>
              </a:solidFill>
              <a:latin typeface="+mj-lt"/>
              <a:ea typeface="MS PGothic" pitchFamily="34" charset="-128"/>
            </a:endParaRPr>
          </a:p>
        </p:txBody>
      </p:sp>
    </p:spTree>
    <p:extLst>
      <p:ext uri="{BB962C8B-B14F-4D97-AF65-F5344CB8AC3E}">
        <p14:creationId xmlns:p14="http://schemas.microsoft.com/office/powerpoint/2010/main" val="3584329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chor="b"/>
          <a:lstStyle/>
          <a:p>
            <a:fld id="{0D407510-CD4E-4320-B1B7-E77576364A88}" type="slidenum">
              <a:rPr lang="ru-RU" smtClean="0">
                <a:solidFill>
                  <a:srgbClr val="000000"/>
                </a:solidFill>
              </a:rPr>
              <a:pPr/>
              <a:t>7</a:t>
            </a:fld>
            <a:endParaRPr lang="ru-RU">
              <a:solidFill>
                <a:srgbClr val="000000"/>
              </a:solidFill>
            </a:endParaRPr>
          </a:p>
        </p:txBody>
      </p:sp>
      <p:sp>
        <p:nvSpPr>
          <p:cNvPr id="8" name="TextBox 7"/>
          <p:cNvSpPr txBox="1"/>
          <p:nvPr/>
        </p:nvSpPr>
        <p:spPr>
          <a:xfrm>
            <a:off x="-2092" y="4236340"/>
            <a:ext cx="4318000" cy="1015663"/>
          </a:xfrm>
          <a:prstGeom prst="rect">
            <a:avLst/>
          </a:prstGeom>
          <a:noFill/>
        </p:spPr>
        <p:txBody>
          <a:bodyPr wrap="square" rtlCol="0">
            <a:spAutoFit/>
          </a:bodyPr>
          <a:lstStyle/>
          <a:p>
            <a:pPr marL="342900" indent="-342900">
              <a:buFont typeface="Arial"/>
              <a:buChar char="•"/>
            </a:pPr>
            <a:r>
              <a:rPr lang="en-US" sz="2000" dirty="0" smtClean="0">
                <a:solidFill>
                  <a:srgbClr val="002060"/>
                </a:solidFill>
              </a:rPr>
              <a:t>coverage of max. phase space</a:t>
            </a:r>
          </a:p>
          <a:p>
            <a:pPr marL="342900" indent="-342900">
              <a:buFont typeface="Arial"/>
              <a:buChar char="•"/>
            </a:pPr>
            <a:r>
              <a:rPr lang="en-US" sz="2000" dirty="0">
                <a:solidFill>
                  <a:srgbClr val="002060"/>
                </a:solidFill>
              </a:rPr>
              <a:t>m</a:t>
            </a:r>
            <a:r>
              <a:rPr lang="en-US" sz="2000" dirty="0" smtClean="0">
                <a:solidFill>
                  <a:srgbClr val="002060"/>
                </a:solidFill>
              </a:rPr>
              <a:t>inimum biased acceptance</a:t>
            </a:r>
          </a:p>
          <a:p>
            <a:pPr marL="342900" indent="-342900">
              <a:buFont typeface="Arial"/>
              <a:buChar char="•"/>
            </a:pPr>
            <a:r>
              <a:rPr lang="en-US" sz="2000" dirty="0">
                <a:solidFill>
                  <a:srgbClr val="002060"/>
                </a:solidFill>
              </a:rPr>
              <a:t>f</a:t>
            </a:r>
            <a:r>
              <a:rPr lang="en-US" sz="2000" dirty="0" smtClean="0">
                <a:solidFill>
                  <a:srgbClr val="002060"/>
                </a:solidFill>
              </a:rPr>
              <a:t>ree of target parasitic effects </a:t>
            </a:r>
          </a:p>
        </p:txBody>
      </p:sp>
      <p:sp>
        <p:nvSpPr>
          <p:cNvPr id="7" name="TextBox 6"/>
          <p:cNvSpPr txBox="1"/>
          <p:nvPr/>
        </p:nvSpPr>
        <p:spPr>
          <a:xfrm>
            <a:off x="4558357" y="4261740"/>
            <a:ext cx="4564607" cy="707886"/>
          </a:xfrm>
          <a:prstGeom prst="rect">
            <a:avLst/>
          </a:prstGeom>
          <a:noFill/>
        </p:spPr>
        <p:txBody>
          <a:bodyPr wrap="square" rtlCol="0">
            <a:spAutoFit/>
          </a:bodyPr>
          <a:lstStyle/>
          <a:p>
            <a:pPr marL="342900" indent="-342900">
              <a:buFont typeface="Arial"/>
              <a:buChar char="•"/>
            </a:pPr>
            <a:r>
              <a:rPr lang="en-US" sz="2000" dirty="0" smtClean="0">
                <a:solidFill>
                  <a:srgbClr val="002060"/>
                </a:solidFill>
              </a:rPr>
              <a:t>rate is limited by </a:t>
            </a:r>
            <a:r>
              <a:rPr lang="en-US" sz="2000" dirty="0">
                <a:solidFill>
                  <a:srgbClr val="002060"/>
                </a:solidFill>
              </a:rPr>
              <a:t>detector </a:t>
            </a:r>
            <a:r>
              <a:rPr lang="en-US" sz="2000" dirty="0" smtClean="0">
                <a:solidFill>
                  <a:srgbClr val="002060"/>
                </a:solidFill>
              </a:rPr>
              <a:t>capability</a:t>
            </a:r>
          </a:p>
          <a:p>
            <a:pPr marL="342900" indent="-342900">
              <a:buFont typeface="Arial"/>
              <a:buChar char="•"/>
            </a:pPr>
            <a:r>
              <a:rPr lang="en-US" sz="2000" dirty="0">
                <a:solidFill>
                  <a:srgbClr val="002060"/>
                </a:solidFill>
              </a:rPr>
              <a:t>e</a:t>
            </a:r>
            <a:r>
              <a:rPr lang="en-US" sz="2000" dirty="0" smtClean="0">
                <a:solidFill>
                  <a:srgbClr val="002060"/>
                </a:solidFill>
              </a:rPr>
              <a:t>asy upgradable</a:t>
            </a:r>
            <a:endParaRPr lang="en-US" sz="2000" dirty="0">
              <a:solidFill>
                <a:srgbClr val="002060"/>
              </a:solidFill>
            </a:endParaRPr>
          </a:p>
        </p:txBody>
      </p:sp>
      <p:sp>
        <p:nvSpPr>
          <p:cNvPr id="9" name="TextBox 8"/>
          <p:cNvSpPr txBox="1"/>
          <p:nvPr/>
        </p:nvSpPr>
        <p:spPr>
          <a:xfrm>
            <a:off x="5626100" y="3578980"/>
            <a:ext cx="2565400" cy="461665"/>
          </a:xfrm>
          <a:prstGeom prst="rect">
            <a:avLst/>
          </a:prstGeom>
          <a:noFill/>
        </p:spPr>
        <p:txBody>
          <a:bodyPr wrap="square" rtlCol="0">
            <a:spAutoFit/>
          </a:bodyPr>
          <a:lstStyle/>
          <a:p>
            <a:pPr algn="ctr"/>
            <a:r>
              <a:rPr lang="en-US" sz="2400" b="1" dirty="0">
                <a:solidFill>
                  <a:srgbClr val="002060"/>
                </a:solidFill>
              </a:rPr>
              <a:t>f</a:t>
            </a:r>
            <a:r>
              <a:rPr lang="en-US" sz="2400" b="1" dirty="0" smtClean="0">
                <a:solidFill>
                  <a:srgbClr val="002060"/>
                </a:solidFill>
              </a:rPr>
              <a:t>ixed target</a:t>
            </a:r>
          </a:p>
        </p:txBody>
      </p:sp>
      <p:sp>
        <p:nvSpPr>
          <p:cNvPr id="10" name="TextBox 9"/>
          <p:cNvSpPr txBox="1"/>
          <p:nvPr/>
        </p:nvSpPr>
        <p:spPr>
          <a:xfrm>
            <a:off x="825500" y="3578980"/>
            <a:ext cx="2565400" cy="461665"/>
          </a:xfrm>
          <a:prstGeom prst="rect">
            <a:avLst/>
          </a:prstGeom>
          <a:noFill/>
        </p:spPr>
        <p:txBody>
          <a:bodyPr wrap="square" rtlCol="0">
            <a:spAutoFit/>
          </a:bodyPr>
          <a:lstStyle/>
          <a:p>
            <a:pPr algn="ctr"/>
            <a:r>
              <a:rPr lang="en-US" sz="2400" b="1" dirty="0">
                <a:solidFill>
                  <a:srgbClr val="002060"/>
                </a:solidFill>
              </a:rPr>
              <a:t>c</a:t>
            </a:r>
            <a:r>
              <a:rPr lang="en-US" sz="2400" b="1" dirty="0" smtClean="0">
                <a:solidFill>
                  <a:srgbClr val="002060"/>
                </a:solidFill>
              </a:rPr>
              <a:t>ollider</a:t>
            </a:r>
          </a:p>
        </p:txBody>
      </p:sp>
      <p:sp>
        <p:nvSpPr>
          <p:cNvPr id="11" name="TextBox 10"/>
          <p:cNvSpPr txBox="1"/>
          <p:nvPr/>
        </p:nvSpPr>
        <p:spPr>
          <a:xfrm>
            <a:off x="3599788" y="3887000"/>
            <a:ext cx="2108200" cy="400110"/>
          </a:xfrm>
          <a:prstGeom prst="rect">
            <a:avLst/>
          </a:prstGeom>
          <a:noFill/>
        </p:spPr>
        <p:txBody>
          <a:bodyPr wrap="square" rtlCol="0">
            <a:spAutoFit/>
          </a:bodyPr>
          <a:lstStyle/>
          <a:p>
            <a:pPr algn="ctr"/>
            <a:r>
              <a:rPr lang="en-US" sz="2000" b="1" dirty="0" smtClean="0">
                <a:solidFill>
                  <a:srgbClr val="C00000"/>
                </a:solidFill>
              </a:rPr>
              <a:t>advantages:</a:t>
            </a:r>
          </a:p>
        </p:txBody>
      </p:sp>
      <p:sp>
        <p:nvSpPr>
          <p:cNvPr id="12" name="TextBox 11"/>
          <p:cNvSpPr txBox="1"/>
          <p:nvPr/>
        </p:nvSpPr>
        <p:spPr>
          <a:xfrm>
            <a:off x="3479800" y="5202096"/>
            <a:ext cx="2362200" cy="400110"/>
          </a:xfrm>
          <a:prstGeom prst="rect">
            <a:avLst/>
          </a:prstGeom>
          <a:noFill/>
        </p:spPr>
        <p:txBody>
          <a:bodyPr wrap="square" rtlCol="0">
            <a:spAutoFit/>
          </a:bodyPr>
          <a:lstStyle/>
          <a:p>
            <a:pPr algn="ctr"/>
            <a:r>
              <a:rPr lang="en-US" sz="2000" b="1" dirty="0">
                <a:solidFill>
                  <a:srgbClr val="C00000"/>
                </a:solidFill>
              </a:rPr>
              <a:t>d</a:t>
            </a:r>
            <a:r>
              <a:rPr lang="en-US" sz="2000" b="1" dirty="0" smtClean="0">
                <a:solidFill>
                  <a:srgbClr val="C00000"/>
                </a:solidFill>
              </a:rPr>
              <a:t>isadvantages:</a:t>
            </a:r>
          </a:p>
        </p:txBody>
      </p:sp>
      <p:sp>
        <p:nvSpPr>
          <p:cNvPr id="13" name="TextBox 12"/>
          <p:cNvSpPr txBox="1"/>
          <p:nvPr/>
        </p:nvSpPr>
        <p:spPr>
          <a:xfrm>
            <a:off x="31840" y="5597120"/>
            <a:ext cx="4772172" cy="707886"/>
          </a:xfrm>
          <a:prstGeom prst="rect">
            <a:avLst/>
          </a:prstGeom>
          <a:noFill/>
        </p:spPr>
        <p:txBody>
          <a:bodyPr wrap="square" rtlCol="0">
            <a:spAutoFit/>
          </a:bodyPr>
          <a:lstStyle/>
          <a:p>
            <a:pPr marL="342900" indent="-342900">
              <a:buFont typeface="Arial"/>
              <a:buChar char="•"/>
            </a:pPr>
            <a:r>
              <a:rPr lang="en-US" sz="2000" dirty="0" smtClean="0">
                <a:solidFill>
                  <a:srgbClr val="002060"/>
                </a:solidFill>
              </a:rPr>
              <a:t>rate is limited by luminosity</a:t>
            </a:r>
          </a:p>
          <a:p>
            <a:pPr marL="342900" indent="-342900">
              <a:buFont typeface="Arial"/>
              <a:buChar char="•"/>
            </a:pPr>
            <a:r>
              <a:rPr lang="en-US" sz="2000" dirty="0">
                <a:solidFill>
                  <a:srgbClr val="002060"/>
                </a:solidFill>
              </a:rPr>
              <a:t>l</a:t>
            </a:r>
            <a:r>
              <a:rPr lang="en-US" sz="2000" dirty="0" smtClean="0">
                <a:solidFill>
                  <a:srgbClr val="002060"/>
                </a:solidFill>
              </a:rPr>
              <a:t>imited combinations “beam”/”target”</a:t>
            </a:r>
          </a:p>
        </p:txBody>
      </p:sp>
      <p:sp>
        <p:nvSpPr>
          <p:cNvPr id="14" name="TextBox 13"/>
          <p:cNvSpPr txBox="1"/>
          <p:nvPr/>
        </p:nvSpPr>
        <p:spPr>
          <a:xfrm>
            <a:off x="4572005" y="5546320"/>
            <a:ext cx="4571243" cy="1015663"/>
          </a:xfrm>
          <a:prstGeom prst="rect">
            <a:avLst/>
          </a:prstGeom>
          <a:noFill/>
        </p:spPr>
        <p:txBody>
          <a:bodyPr wrap="square" rtlCol="0">
            <a:spAutoFit/>
          </a:bodyPr>
          <a:lstStyle/>
          <a:p>
            <a:pPr marL="342900" indent="-342900">
              <a:buFont typeface="Arial"/>
              <a:buChar char="•"/>
            </a:pPr>
            <a:r>
              <a:rPr lang="en-US" sz="2000" dirty="0" smtClean="0">
                <a:solidFill>
                  <a:srgbClr val="002060"/>
                </a:solidFill>
              </a:rPr>
              <a:t>a limited phase space</a:t>
            </a:r>
          </a:p>
          <a:p>
            <a:pPr marL="342900" indent="-342900">
              <a:buFont typeface="Arial"/>
              <a:buChar char="•"/>
            </a:pPr>
            <a:r>
              <a:rPr lang="en-US" sz="2000" dirty="0">
                <a:solidFill>
                  <a:srgbClr val="002060"/>
                </a:solidFill>
              </a:rPr>
              <a:t>m</a:t>
            </a:r>
            <a:r>
              <a:rPr lang="en-US" sz="2000" dirty="0" smtClean="0">
                <a:solidFill>
                  <a:srgbClr val="002060"/>
                </a:solidFill>
              </a:rPr>
              <a:t>omentum dependent corrections</a:t>
            </a:r>
          </a:p>
          <a:p>
            <a:pPr marL="342900" indent="-342900">
              <a:buFont typeface="Arial"/>
              <a:buChar char="•"/>
            </a:pPr>
            <a:r>
              <a:rPr lang="en-US" sz="2000" dirty="0" smtClean="0">
                <a:solidFill>
                  <a:srgbClr val="002060"/>
                </a:solidFill>
              </a:rPr>
              <a:t>target influenced corrections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356" y="20168"/>
            <a:ext cx="4592856" cy="362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1840" y="390422"/>
            <a:ext cx="4430978" cy="3170099"/>
          </a:xfrm>
          <a:prstGeom prst="rect">
            <a:avLst/>
          </a:prstGeom>
          <a:noFill/>
        </p:spPr>
        <p:txBody>
          <a:bodyPr wrap="square" rtlCol="0">
            <a:spAutoFit/>
          </a:bodyPr>
          <a:lstStyle/>
          <a:p>
            <a:pPr algn="just"/>
            <a:r>
              <a:rPr lang="en-US" sz="2000" dirty="0" smtClean="0">
                <a:solidFill>
                  <a:srgbClr val="002060"/>
                </a:solidFill>
                <a:cs typeface="Arial" panose="020B0604020202020204" pitchFamily="34" charset="0"/>
              </a:rPr>
              <a:t>Both, collider and fixed target approaches, are complementary and necessary for approval of potential discovery</a:t>
            </a:r>
          </a:p>
          <a:p>
            <a:pPr algn="just"/>
            <a:endParaRPr lang="en-US" sz="2000" dirty="0" smtClean="0">
              <a:solidFill>
                <a:srgbClr val="002060"/>
              </a:solidFill>
              <a:cs typeface="Arial" panose="020B0604020202020204" pitchFamily="34" charset="0"/>
            </a:endParaRPr>
          </a:p>
          <a:p>
            <a:pPr algn="just"/>
            <a:r>
              <a:rPr lang="en-US" sz="2000" dirty="0" smtClean="0">
                <a:solidFill>
                  <a:srgbClr val="002060"/>
                </a:solidFill>
                <a:cs typeface="Arial" panose="020B0604020202020204" pitchFamily="34" charset="0"/>
              </a:rPr>
              <a:t>In this view </a:t>
            </a:r>
            <a:r>
              <a:rPr lang="en-US" sz="2000" dirty="0" smtClean="0">
                <a:solidFill>
                  <a:srgbClr val="C00000"/>
                </a:solidFill>
                <a:cs typeface="Arial" panose="020B0604020202020204" pitchFamily="34" charset="0"/>
              </a:rPr>
              <a:t>NICA</a:t>
            </a:r>
            <a:r>
              <a:rPr lang="en-US" sz="2000" dirty="0" smtClean="0">
                <a:solidFill>
                  <a:srgbClr val="002060"/>
                </a:solidFill>
                <a:cs typeface="Arial" panose="020B0604020202020204" pitchFamily="34" charset="0"/>
              </a:rPr>
              <a:t> and </a:t>
            </a:r>
            <a:r>
              <a:rPr lang="en-US" sz="2000" dirty="0" smtClean="0">
                <a:solidFill>
                  <a:srgbClr val="C00000"/>
                </a:solidFill>
                <a:cs typeface="Arial" panose="020B0604020202020204" pitchFamily="34" charset="0"/>
              </a:rPr>
              <a:t>FAIR</a:t>
            </a:r>
            <a:r>
              <a:rPr lang="en-US" sz="2000" dirty="0" smtClean="0">
                <a:solidFill>
                  <a:srgbClr val="002060"/>
                </a:solidFill>
                <a:cs typeface="Arial" panose="020B0604020202020204" pitchFamily="34" charset="0"/>
              </a:rPr>
              <a:t> projects are complementary and both are targeting the joined efforts to discover and study new forms of baryonic matter</a:t>
            </a:r>
            <a:endParaRPr lang="ru-RU" sz="2000" dirty="0">
              <a:solidFill>
                <a:srgbClr val="002060"/>
              </a:solidFill>
              <a:cs typeface="Arial" panose="020B0604020202020204" pitchFamily="34" charset="0"/>
            </a:endParaRPr>
          </a:p>
        </p:txBody>
      </p:sp>
    </p:spTree>
    <p:extLst>
      <p:ext uri="{BB962C8B-B14F-4D97-AF65-F5344CB8AC3E}">
        <p14:creationId xmlns:p14="http://schemas.microsoft.com/office/powerpoint/2010/main" val="3526042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Foliennummernplatzhalter 5"/>
          <p:cNvSpPr>
            <a:spLocks noGrp="1"/>
          </p:cNvSpPr>
          <p:nvPr>
            <p:ph type="sldNum" sz="quarter" idx="15"/>
          </p:nvPr>
        </p:nvSpPr>
        <p:spPr bwMode="auto">
          <a:xfrm>
            <a:off x="6553200" y="625369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9315950F-D5BB-BC46-973D-44464CCB6AB6}" type="slidenum">
              <a:rPr lang="de-DE" sz="1200">
                <a:solidFill>
                  <a:srgbClr val="898989"/>
                </a:solidFill>
                <a:latin typeface="Calibri" charset="0"/>
              </a:rPr>
              <a:pPr eaLnBrk="1" hangingPunct="1"/>
              <a:t>8</a:t>
            </a:fld>
            <a:endParaRPr lang="de-DE" sz="1200">
              <a:solidFill>
                <a:srgbClr val="898989"/>
              </a:solidFill>
              <a:latin typeface="Calibri" charset="0"/>
            </a:endParaRPr>
          </a:p>
        </p:txBody>
      </p:sp>
      <p:sp>
        <p:nvSpPr>
          <p:cNvPr id="18438" name="Fußzeilenplatzhalter 6"/>
          <p:cNvSpPr>
            <a:spLocks noGrp="1"/>
          </p:cNvSpPr>
          <p:nvPr/>
        </p:nvSpPr>
        <p:spPr bwMode="auto">
          <a:xfrm>
            <a:off x="3157538" y="5763155"/>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ru-RU" sz="1200">
              <a:solidFill>
                <a:srgbClr val="89898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38" y="472700"/>
            <a:ext cx="6819900" cy="5657115"/>
          </a:xfrm>
          <a:prstGeom prst="rect">
            <a:avLst/>
          </a:prstGeom>
        </p:spPr>
      </p:pic>
      <p:sp>
        <p:nvSpPr>
          <p:cNvPr id="3" name="Flowchart: Connector 2"/>
          <p:cNvSpPr/>
          <p:nvPr/>
        </p:nvSpPr>
        <p:spPr>
          <a:xfrm>
            <a:off x="4012442" y="4156877"/>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7" name="Flowchart: Connector 6"/>
          <p:cNvSpPr/>
          <p:nvPr/>
        </p:nvSpPr>
        <p:spPr>
          <a:xfrm>
            <a:off x="4162567" y="3797486"/>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8" name="Flowchart: Connector 7"/>
          <p:cNvSpPr/>
          <p:nvPr/>
        </p:nvSpPr>
        <p:spPr>
          <a:xfrm>
            <a:off x="4331540" y="35472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9" name="Flowchart: Connector 8"/>
          <p:cNvSpPr/>
          <p:nvPr/>
        </p:nvSpPr>
        <p:spPr>
          <a:xfrm>
            <a:off x="4691210" y="309978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0" name="Flowchart: Connector 9"/>
          <p:cNvSpPr/>
          <p:nvPr/>
        </p:nvSpPr>
        <p:spPr>
          <a:xfrm>
            <a:off x="4995933" y="2918805"/>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1" name="Flowchart: Connector 10"/>
          <p:cNvSpPr/>
          <p:nvPr/>
        </p:nvSpPr>
        <p:spPr>
          <a:xfrm>
            <a:off x="5197522" y="2907977"/>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2" name="Flowchart: Connector 11"/>
          <p:cNvSpPr/>
          <p:nvPr/>
        </p:nvSpPr>
        <p:spPr>
          <a:xfrm>
            <a:off x="5502700" y="2907977"/>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4" name="Flowchart: Connector 13"/>
          <p:cNvSpPr/>
          <p:nvPr/>
        </p:nvSpPr>
        <p:spPr>
          <a:xfrm>
            <a:off x="5330302" y="2907977"/>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4" name="TextBox 3"/>
          <p:cNvSpPr txBox="1"/>
          <p:nvPr/>
        </p:nvSpPr>
        <p:spPr>
          <a:xfrm>
            <a:off x="4805510" y="2637663"/>
            <a:ext cx="1114408" cy="338554"/>
          </a:xfrm>
          <a:prstGeom prst="rect">
            <a:avLst/>
          </a:prstGeom>
          <a:noFill/>
        </p:spPr>
        <p:txBody>
          <a:bodyPr wrap="none" rtlCol="0">
            <a:spAutoFit/>
          </a:bodyPr>
          <a:lstStyle/>
          <a:p>
            <a:r>
              <a:rPr lang="en-US" sz="1600" b="1" dirty="0" smtClean="0">
                <a:solidFill>
                  <a:srgbClr val="FF0000"/>
                </a:solidFill>
              </a:rPr>
              <a:t>NICA/MPD</a:t>
            </a:r>
            <a:endParaRPr lang="ru-RU" sz="1600" b="1" dirty="0">
              <a:solidFill>
                <a:srgbClr val="FF0000"/>
              </a:solidFill>
            </a:endParaRPr>
          </a:p>
        </p:txBody>
      </p:sp>
      <p:sp>
        <p:nvSpPr>
          <p:cNvPr id="5" name="5-Point Star 4"/>
          <p:cNvSpPr/>
          <p:nvPr/>
        </p:nvSpPr>
        <p:spPr>
          <a:xfrm>
            <a:off x="3821373" y="3410762"/>
            <a:ext cx="122830" cy="16377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19" name="5-Point Star 18"/>
          <p:cNvSpPr/>
          <p:nvPr/>
        </p:nvSpPr>
        <p:spPr>
          <a:xfrm>
            <a:off x="4368208" y="3412089"/>
            <a:ext cx="122830" cy="163773"/>
          </a:xfrm>
          <a:prstGeom prst="star5">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20" name="5-Point Star 19"/>
          <p:cNvSpPr/>
          <p:nvPr/>
        </p:nvSpPr>
        <p:spPr>
          <a:xfrm>
            <a:off x="4039737" y="3409815"/>
            <a:ext cx="122830" cy="16377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21" name="TextBox 20"/>
          <p:cNvSpPr txBox="1"/>
          <p:nvPr/>
        </p:nvSpPr>
        <p:spPr>
          <a:xfrm>
            <a:off x="3699297" y="3153148"/>
            <a:ext cx="974846" cy="338554"/>
          </a:xfrm>
          <a:prstGeom prst="rect">
            <a:avLst/>
          </a:prstGeom>
          <a:noFill/>
        </p:spPr>
        <p:txBody>
          <a:bodyPr wrap="none" rtlCol="0">
            <a:spAutoFit/>
          </a:bodyPr>
          <a:lstStyle/>
          <a:p>
            <a:r>
              <a:rPr lang="en-US" sz="1600" b="1" dirty="0" smtClean="0">
                <a:solidFill>
                  <a:srgbClr val="FFFFFF">
                    <a:lumMod val="50000"/>
                  </a:srgbClr>
                </a:solidFill>
              </a:rPr>
              <a:t>STAR F.T.</a:t>
            </a:r>
            <a:endParaRPr lang="ru-RU" sz="1600" b="1" dirty="0">
              <a:solidFill>
                <a:srgbClr val="FFFFFF">
                  <a:lumMod val="50000"/>
                </a:srgbClr>
              </a:solidFill>
            </a:endParaRPr>
          </a:p>
        </p:txBody>
      </p:sp>
      <p:sp>
        <p:nvSpPr>
          <p:cNvPr id="6" name="Plus 5"/>
          <p:cNvSpPr/>
          <p:nvPr/>
        </p:nvSpPr>
        <p:spPr>
          <a:xfrm>
            <a:off x="4642796" y="4090682"/>
            <a:ext cx="122830" cy="114336"/>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23" name="Plus 22"/>
          <p:cNvSpPr/>
          <p:nvPr/>
        </p:nvSpPr>
        <p:spPr>
          <a:xfrm>
            <a:off x="5029768" y="4082952"/>
            <a:ext cx="122830" cy="114336"/>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24" name="Plus 23"/>
          <p:cNvSpPr/>
          <p:nvPr/>
        </p:nvSpPr>
        <p:spPr>
          <a:xfrm>
            <a:off x="6132394" y="4090682"/>
            <a:ext cx="122830" cy="114336"/>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25" name="TextBox 24"/>
          <p:cNvSpPr txBox="1"/>
          <p:nvPr/>
        </p:nvSpPr>
        <p:spPr>
          <a:xfrm>
            <a:off x="5903012" y="3802356"/>
            <a:ext cx="1319592" cy="338554"/>
          </a:xfrm>
          <a:prstGeom prst="rect">
            <a:avLst/>
          </a:prstGeom>
          <a:noFill/>
        </p:spPr>
        <p:txBody>
          <a:bodyPr wrap="none" rtlCol="0">
            <a:spAutoFit/>
          </a:bodyPr>
          <a:lstStyle/>
          <a:p>
            <a:r>
              <a:rPr lang="en-US" sz="1600" b="1" dirty="0" smtClean="0">
                <a:solidFill>
                  <a:srgbClr val="7030A0"/>
                </a:solidFill>
              </a:rPr>
              <a:t>NA-61/SHINE</a:t>
            </a:r>
            <a:endParaRPr lang="ru-RU" sz="1600" b="1" dirty="0">
              <a:solidFill>
                <a:srgbClr val="7030A0"/>
              </a:solidFill>
            </a:endParaRPr>
          </a:p>
        </p:txBody>
      </p:sp>
      <p:sp>
        <p:nvSpPr>
          <p:cNvPr id="15" name="Isosceles Triangle 14"/>
          <p:cNvSpPr/>
          <p:nvPr/>
        </p:nvSpPr>
        <p:spPr>
          <a:xfrm>
            <a:off x="3015357" y="2563074"/>
            <a:ext cx="146304" cy="136478"/>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27" name="Isosceles Triangle 26"/>
          <p:cNvSpPr/>
          <p:nvPr/>
        </p:nvSpPr>
        <p:spPr>
          <a:xfrm>
            <a:off x="3626145" y="2571699"/>
            <a:ext cx="146304" cy="136478"/>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28" name="TextBox 27"/>
          <p:cNvSpPr txBox="1"/>
          <p:nvPr/>
        </p:nvSpPr>
        <p:spPr>
          <a:xfrm>
            <a:off x="2981267" y="2761226"/>
            <a:ext cx="774571" cy="338554"/>
          </a:xfrm>
          <a:prstGeom prst="rect">
            <a:avLst/>
          </a:prstGeom>
          <a:noFill/>
        </p:spPr>
        <p:txBody>
          <a:bodyPr wrap="none" rtlCol="0">
            <a:spAutoFit/>
          </a:bodyPr>
          <a:lstStyle/>
          <a:p>
            <a:r>
              <a:rPr lang="en-US" sz="1600" b="1" dirty="0" smtClean="0">
                <a:solidFill>
                  <a:srgbClr val="000090"/>
                </a:solidFill>
              </a:rPr>
              <a:t>HADES</a:t>
            </a:r>
            <a:endParaRPr lang="ru-RU" sz="1600" b="1" dirty="0">
              <a:solidFill>
                <a:srgbClr val="000090"/>
              </a:solidFill>
            </a:endParaRPr>
          </a:p>
        </p:txBody>
      </p:sp>
      <p:sp>
        <p:nvSpPr>
          <p:cNvPr id="16" name="Diamond 15"/>
          <p:cNvSpPr/>
          <p:nvPr/>
        </p:nvSpPr>
        <p:spPr>
          <a:xfrm>
            <a:off x="3028352" y="1017074"/>
            <a:ext cx="150125" cy="17742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0" name="Diamond 29"/>
          <p:cNvSpPr/>
          <p:nvPr/>
        </p:nvSpPr>
        <p:spPr>
          <a:xfrm>
            <a:off x="3622324" y="1014797"/>
            <a:ext cx="150125" cy="17742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1" name="Diamond 30"/>
          <p:cNvSpPr/>
          <p:nvPr/>
        </p:nvSpPr>
        <p:spPr>
          <a:xfrm>
            <a:off x="4012442" y="1014798"/>
            <a:ext cx="150125" cy="17742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2" name="Diamond 31"/>
          <p:cNvSpPr/>
          <p:nvPr/>
        </p:nvSpPr>
        <p:spPr>
          <a:xfrm>
            <a:off x="4340913" y="1014796"/>
            <a:ext cx="150125" cy="17742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3" name="Diamond 32"/>
          <p:cNvSpPr/>
          <p:nvPr/>
        </p:nvSpPr>
        <p:spPr>
          <a:xfrm>
            <a:off x="4608777" y="1014796"/>
            <a:ext cx="150125" cy="177421"/>
          </a:xfrm>
          <a:prstGeom prst="diamond">
            <a:avLst/>
          </a:prstGeom>
          <a:solidFill>
            <a:schemeClr val="bg1">
              <a:lumMod val="6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4" name="Diamond 33"/>
          <p:cNvSpPr/>
          <p:nvPr/>
        </p:nvSpPr>
        <p:spPr>
          <a:xfrm>
            <a:off x="4817659" y="1021622"/>
            <a:ext cx="150125" cy="177421"/>
          </a:xfrm>
          <a:prstGeom prst="diamond">
            <a:avLst/>
          </a:prstGeom>
          <a:solidFill>
            <a:schemeClr val="bg1">
              <a:lumMod val="6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5" name="Diamond 34"/>
          <p:cNvSpPr/>
          <p:nvPr/>
        </p:nvSpPr>
        <p:spPr>
          <a:xfrm>
            <a:off x="5022943" y="1021619"/>
            <a:ext cx="150125" cy="177421"/>
          </a:xfrm>
          <a:prstGeom prst="diamond">
            <a:avLst/>
          </a:prstGeom>
          <a:solidFill>
            <a:schemeClr val="bg1">
              <a:lumMod val="6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36" name="TextBox 35"/>
          <p:cNvSpPr txBox="1"/>
          <p:nvPr/>
        </p:nvSpPr>
        <p:spPr>
          <a:xfrm>
            <a:off x="4046601" y="713524"/>
            <a:ext cx="588623" cy="338554"/>
          </a:xfrm>
          <a:prstGeom prst="rect">
            <a:avLst/>
          </a:prstGeom>
          <a:noFill/>
        </p:spPr>
        <p:txBody>
          <a:bodyPr wrap="none" rtlCol="0">
            <a:spAutoFit/>
          </a:bodyPr>
          <a:lstStyle/>
          <a:p>
            <a:r>
              <a:rPr lang="en-US" sz="1600" b="1" dirty="0" smtClean="0">
                <a:solidFill>
                  <a:srgbClr val="000090"/>
                </a:solidFill>
              </a:rPr>
              <a:t>CBM</a:t>
            </a:r>
            <a:endParaRPr lang="ru-RU" sz="1600" b="1" dirty="0">
              <a:solidFill>
                <a:srgbClr val="000090"/>
              </a:solidFill>
            </a:endParaRPr>
          </a:p>
        </p:txBody>
      </p:sp>
      <p:sp>
        <p:nvSpPr>
          <p:cNvPr id="37" name="TextBox 36"/>
          <p:cNvSpPr txBox="1"/>
          <p:nvPr/>
        </p:nvSpPr>
        <p:spPr>
          <a:xfrm>
            <a:off x="3231609" y="1180875"/>
            <a:ext cx="2039341" cy="338554"/>
          </a:xfrm>
          <a:prstGeom prst="rect">
            <a:avLst/>
          </a:prstGeom>
          <a:noFill/>
        </p:spPr>
        <p:txBody>
          <a:bodyPr wrap="none" rtlCol="0">
            <a:spAutoFit/>
          </a:bodyPr>
          <a:lstStyle/>
          <a:p>
            <a:r>
              <a:rPr lang="en-US" sz="1600" b="1" dirty="0" smtClean="0">
                <a:solidFill>
                  <a:srgbClr val="000090"/>
                </a:solidFill>
              </a:rPr>
              <a:t>SIS-100             </a:t>
            </a:r>
            <a:r>
              <a:rPr lang="en-US" sz="1600" b="1" dirty="0" smtClean="0">
                <a:solidFill>
                  <a:srgbClr val="FFFFFF">
                    <a:lumMod val="65000"/>
                  </a:srgbClr>
                </a:solidFill>
              </a:rPr>
              <a:t>SIS-300</a:t>
            </a:r>
            <a:endParaRPr lang="ru-RU" sz="1600" b="1" dirty="0">
              <a:solidFill>
                <a:srgbClr val="FFFFFF">
                  <a:lumMod val="65000"/>
                </a:srgbClr>
              </a:solidFill>
            </a:endParaRPr>
          </a:p>
        </p:txBody>
      </p:sp>
      <p:sp>
        <p:nvSpPr>
          <p:cNvPr id="38" name="5-Point Star 37"/>
          <p:cNvSpPr/>
          <p:nvPr/>
        </p:nvSpPr>
        <p:spPr>
          <a:xfrm>
            <a:off x="5515969" y="3834768"/>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39" name="5-Point Star 38"/>
          <p:cNvSpPr/>
          <p:nvPr/>
        </p:nvSpPr>
        <p:spPr>
          <a:xfrm>
            <a:off x="5128216" y="4225024"/>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0" name="5-Point Star 39"/>
          <p:cNvSpPr/>
          <p:nvPr/>
        </p:nvSpPr>
        <p:spPr>
          <a:xfrm>
            <a:off x="4981432" y="4619231"/>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1" name="5-Point Star 40"/>
          <p:cNvSpPr/>
          <p:nvPr/>
        </p:nvSpPr>
        <p:spPr>
          <a:xfrm>
            <a:off x="5930308" y="3592520"/>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2" name="5-Point Star 41"/>
          <p:cNvSpPr/>
          <p:nvPr/>
        </p:nvSpPr>
        <p:spPr>
          <a:xfrm>
            <a:off x="6780663" y="3439385"/>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3" name="5-Point Star 42"/>
          <p:cNvSpPr/>
          <p:nvPr/>
        </p:nvSpPr>
        <p:spPr>
          <a:xfrm>
            <a:off x="6316640" y="3450190"/>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4" name="5-Point Star 43"/>
          <p:cNvSpPr/>
          <p:nvPr/>
        </p:nvSpPr>
        <p:spPr>
          <a:xfrm>
            <a:off x="7331123" y="3438816"/>
            <a:ext cx="122830" cy="16377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00B050"/>
              </a:solidFill>
            </a:endParaRPr>
          </a:p>
        </p:txBody>
      </p:sp>
      <p:sp>
        <p:nvSpPr>
          <p:cNvPr id="45" name="TextBox 44"/>
          <p:cNvSpPr txBox="1"/>
          <p:nvPr/>
        </p:nvSpPr>
        <p:spPr>
          <a:xfrm>
            <a:off x="6300064" y="3125853"/>
            <a:ext cx="1118319" cy="338554"/>
          </a:xfrm>
          <a:prstGeom prst="rect">
            <a:avLst/>
          </a:prstGeom>
          <a:noFill/>
        </p:spPr>
        <p:txBody>
          <a:bodyPr wrap="none" rtlCol="0">
            <a:spAutoFit/>
          </a:bodyPr>
          <a:lstStyle/>
          <a:p>
            <a:r>
              <a:rPr lang="en-US" sz="1600" b="1" dirty="0" smtClean="0">
                <a:solidFill>
                  <a:srgbClr val="002060"/>
                </a:solidFill>
              </a:rPr>
              <a:t>STAR BES II</a:t>
            </a:r>
            <a:endParaRPr lang="ru-RU" sz="1600" b="1" dirty="0">
              <a:solidFill>
                <a:srgbClr val="002060"/>
              </a:solidFill>
            </a:endParaRPr>
          </a:p>
        </p:txBody>
      </p:sp>
      <p:cxnSp>
        <p:nvCxnSpPr>
          <p:cNvPr id="29" name="Straight Connector 28"/>
          <p:cNvCxnSpPr/>
          <p:nvPr/>
        </p:nvCxnSpPr>
        <p:spPr>
          <a:xfrm>
            <a:off x="5386659" y="5844113"/>
            <a:ext cx="300251"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24" idx="2"/>
          </p:cNvCxnSpPr>
          <p:nvPr/>
        </p:nvCxnSpPr>
        <p:spPr>
          <a:xfrm flipV="1">
            <a:off x="4712738" y="4147850"/>
            <a:ext cx="1435937" cy="5919"/>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477" y="1103507"/>
            <a:ext cx="1312561" cy="2278"/>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353034" y="3520702"/>
            <a:ext cx="1289712" cy="6489"/>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591032" y="3696020"/>
            <a:ext cx="352924" cy="220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40" idx="2"/>
          </p:cNvCxnSpPr>
          <p:nvPr/>
        </p:nvCxnSpPr>
        <p:spPr>
          <a:xfrm flipV="1">
            <a:off x="5004891" y="4309397"/>
            <a:ext cx="175549" cy="47360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201241" y="3923468"/>
            <a:ext cx="382040" cy="364112"/>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41" idx="4"/>
          </p:cNvCxnSpPr>
          <p:nvPr/>
        </p:nvCxnSpPr>
        <p:spPr>
          <a:xfrm flipV="1">
            <a:off x="6053138" y="3532645"/>
            <a:ext cx="296144" cy="122431"/>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287437" y="2965127"/>
            <a:ext cx="257814"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10" idx="6"/>
          </p:cNvCxnSpPr>
          <p:nvPr/>
        </p:nvCxnSpPr>
        <p:spPr>
          <a:xfrm>
            <a:off x="5110233" y="2975955"/>
            <a:ext cx="104028"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9" idx="7"/>
          </p:cNvCxnSpPr>
          <p:nvPr/>
        </p:nvCxnSpPr>
        <p:spPr>
          <a:xfrm flipV="1">
            <a:off x="4788771" y="2965127"/>
            <a:ext cx="240997" cy="15139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 idx="7"/>
            <a:endCxn id="9" idx="3"/>
          </p:cNvCxnSpPr>
          <p:nvPr/>
        </p:nvCxnSpPr>
        <p:spPr>
          <a:xfrm flipV="1">
            <a:off x="4429101" y="3197341"/>
            <a:ext cx="278848" cy="366686"/>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7" idx="7"/>
            <a:endCxn id="8" idx="7"/>
          </p:cNvCxnSpPr>
          <p:nvPr/>
        </p:nvCxnSpPr>
        <p:spPr>
          <a:xfrm flipV="1">
            <a:off x="4260128" y="3564027"/>
            <a:ext cx="168973" cy="250198"/>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7" idx="7"/>
          </p:cNvCxnSpPr>
          <p:nvPr/>
        </p:nvCxnSpPr>
        <p:spPr>
          <a:xfrm flipV="1">
            <a:off x="4045056" y="3814225"/>
            <a:ext cx="215072" cy="424339"/>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
        <p:nvSpPr>
          <p:cNvPr id="18459" name="Flowchart: Connector 18458"/>
          <p:cNvSpPr/>
          <p:nvPr/>
        </p:nvSpPr>
        <p:spPr>
          <a:xfrm>
            <a:off x="3028352" y="2533890"/>
            <a:ext cx="114300" cy="114300"/>
          </a:xfrm>
          <a:prstGeom prst="flowChartConnector">
            <a:avLst/>
          </a:prstGeom>
          <a:noFill/>
          <a:ln w="25400">
            <a:solidFill>
              <a:srgbClr val="FF35E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05" name="Flowchart: Connector 104"/>
          <p:cNvSpPr/>
          <p:nvPr/>
        </p:nvSpPr>
        <p:spPr>
          <a:xfrm>
            <a:off x="3768488" y="2544197"/>
            <a:ext cx="114300" cy="114300"/>
          </a:xfrm>
          <a:prstGeom prst="flowChartConnector">
            <a:avLst/>
          </a:prstGeom>
          <a:noFill/>
          <a:ln w="25400">
            <a:solidFill>
              <a:srgbClr val="FF35E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06" name="Flowchart: Connector 105"/>
          <p:cNvSpPr/>
          <p:nvPr/>
        </p:nvSpPr>
        <p:spPr>
          <a:xfrm>
            <a:off x="3027214" y="2297932"/>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sp>
        <p:nvSpPr>
          <p:cNvPr id="107" name="Flowchart: Connector 106"/>
          <p:cNvSpPr/>
          <p:nvPr/>
        </p:nvSpPr>
        <p:spPr>
          <a:xfrm>
            <a:off x="3768538" y="2305899"/>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FFFFFF"/>
              </a:solidFill>
            </a:endParaRPr>
          </a:p>
        </p:txBody>
      </p:sp>
      <p:cxnSp>
        <p:nvCxnSpPr>
          <p:cNvPr id="109" name="Straight Connector 108"/>
          <p:cNvCxnSpPr>
            <a:stCxn id="18459" idx="6"/>
            <a:endCxn id="105" idx="2"/>
          </p:cNvCxnSpPr>
          <p:nvPr/>
        </p:nvCxnSpPr>
        <p:spPr>
          <a:xfrm>
            <a:off x="3142652" y="2591040"/>
            <a:ext cx="625836" cy="10307"/>
          </a:xfrm>
          <a:prstGeom prst="line">
            <a:avLst/>
          </a:prstGeom>
          <a:ln w="22225">
            <a:solidFill>
              <a:srgbClr val="FF35E2"/>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859986" y="2360597"/>
            <a:ext cx="1410964" cy="338554"/>
          </a:xfrm>
          <a:prstGeom prst="rect">
            <a:avLst/>
          </a:prstGeom>
          <a:noFill/>
        </p:spPr>
        <p:txBody>
          <a:bodyPr wrap="none" rtlCol="0">
            <a:spAutoFit/>
          </a:bodyPr>
          <a:lstStyle/>
          <a:p>
            <a:r>
              <a:rPr lang="en-US" sz="1600" b="1" dirty="0" smtClean="0">
                <a:solidFill>
                  <a:srgbClr val="FF35E2"/>
                </a:solidFill>
              </a:rPr>
              <a:t>NICA/BM@N I</a:t>
            </a:r>
            <a:endParaRPr lang="ru-RU" sz="1600" b="1" dirty="0">
              <a:solidFill>
                <a:srgbClr val="FF35E2"/>
              </a:solidFill>
            </a:endParaRPr>
          </a:p>
        </p:txBody>
      </p:sp>
      <p:sp>
        <p:nvSpPr>
          <p:cNvPr id="115" name="TextBox 114"/>
          <p:cNvSpPr txBox="1"/>
          <p:nvPr/>
        </p:nvSpPr>
        <p:spPr>
          <a:xfrm>
            <a:off x="2875447" y="1903514"/>
            <a:ext cx="1465466" cy="338554"/>
          </a:xfrm>
          <a:prstGeom prst="rect">
            <a:avLst/>
          </a:prstGeom>
          <a:noFill/>
        </p:spPr>
        <p:txBody>
          <a:bodyPr wrap="none" rtlCol="0">
            <a:spAutoFit/>
          </a:bodyPr>
          <a:lstStyle/>
          <a:p>
            <a:r>
              <a:rPr lang="en-US" sz="1600" b="1" dirty="0" smtClean="0">
                <a:solidFill>
                  <a:srgbClr val="FF0000"/>
                </a:solidFill>
              </a:rPr>
              <a:t>NICA/BM@N II</a:t>
            </a:r>
            <a:endParaRPr lang="ru-RU" sz="1600" b="1" dirty="0">
              <a:solidFill>
                <a:srgbClr val="FF0000"/>
              </a:solidFill>
            </a:endParaRPr>
          </a:p>
        </p:txBody>
      </p:sp>
      <p:cxnSp>
        <p:nvCxnSpPr>
          <p:cNvPr id="72" name="Straight Connector 71"/>
          <p:cNvCxnSpPr/>
          <p:nvPr/>
        </p:nvCxnSpPr>
        <p:spPr>
          <a:xfrm>
            <a:off x="4494213" y="1107158"/>
            <a:ext cx="675680" cy="3172"/>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3488503" y="713532"/>
            <a:ext cx="2070860" cy="4633761"/>
          </a:xfrm>
          <a:prstGeom prst="rect">
            <a:avLst/>
          </a:prstGeom>
          <a:solidFill>
            <a:srgbClr val="9C9CDF">
              <a:alpha val="23000"/>
            </a:srgb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pPr algn="ctr"/>
            <a:endParaRPr lang="en-US" dirty="0">
              <a:solidFill>
                <a:srgbClr val="000090"/>
              </a:solidFill>
            </a:endParaRPr>
          </a:p>
          <a:p>
            <a:pPr algn="ctr"/>
            <a:endParaRPr lang="en-US" dirty="0" smtClean="0">
              <a:solidFill>
                <a:srgbClr val="000090"/>
              </a:solidFill>
            </a:endParaRPr>
          </a:p>
          <a:p>
            <a:endParaRPr lang="en-US" dirty="0">
              <a:solidFill>
                <a:srgbClr val="000090"/>
              </a:solidFill>
            </a:endParaRPr>
          </a:p>
          <a:p>
            <a:endParaRPr lang="en-US" sz="1600" dirty="0" smtClean="0">
              <a:solidFill>
                <a:srgbClr val="000090"/>
              </a:solidFill>
            </a:endParaRPr>
          </a:p>
          <a:p>
            <a:pPr algn="ctr"/>
            <a:r>
              <a:rPr lang="en-US" sz="1600" dirty="0">
                <a:solidFill>
                  <a:srgbClr val="000090"/>
                </a:solidFill>
              </a:rPr>
              <a:t> </a:t>
            </a:r>
            <a:r>
              <a:rPr lang="en-US" sz="1600" i="1" dirty="0" smtClean="0">
                <a:solidFill>
                  <a:srgbClr val="000090"/>
                </a:solidFill>
              </a:rPr>
              <a:t>energy region of max.</a:t>
            </a:r>
          </a:p>
          <a:p>
            <a:pPr algn="ctr"/>
            <a:r>
              <a:rPr lang="en-US" sz="1600" i="1" dirty="0" smtClean="0">
                <a:solidFill>
                  <a:srgbClr val="000090"/>
                </a:solidFill>
              </a:rPr>
              <a:t> baryonic density </a:t>
            </a:r>
            <a:endParaRPr lang="en-US" sz="1600" i="1" dirty="0">
              <a:solidFill>
                <a:srgbClr val="000090"/>
              </a:solidFill>
            </a:endParaRPr>
          </a:p>
        </p:txBody>
      </p:sp>
      <p:sp>
        <p:nvSpPr>
          <p:cNvPr id="73" name="TextBox 76"/>
          <p:cNvSpPr txBox="1">
            <a:spLocks noChangeArrowheads="1"/>
          </p:cNvSpPr>
          <p:nvPr/>
        </p:nvSpPr>
        <p:spPr bwMode="auto">
          <a:xfrm>
            <a:off x="625475" y="19712"/>
            <a:ext cx="7787433" cy="523220"/>
          </a:xfrm>
          <a:prstGeom prst="rect">
            <a:avLst/>
          </a:prstGeom>
          <a:noFill/>
          <a:ln w="9525">
            <a:noFill/>
            <a:miter lim="800000"/>
            <a:headEnd/>
            <a:tailEnd/>
          </a:ln>
        </p:spPr>
        <p:txBody>
          <a:bodyPr wrap="none">
            <a:spAutoFit/>
          </a:bodyPr>
          <a:lstStyle/>
          <a:p>
            <a:r>
              <a:rPr lang="en-US" sz="2800" b="1" dirty="0">
                <a:solidFill>
                  <a:srgbClr val="00076E"/>
                </a:solidFill>
              </a:rPr>
              <a:t>Present and future HI </a:t>
            </a:r>
            <a:r>
              <a:rPr lang="en-US" sz="2800" b="1" dirty="0" smtClean="0">
                <a:solidFill>
                  <a:srgbClr val="00076E"/>
                </a:solidFill>
              </a:rPr>
              <a:t>experiments/machines </a:t>
            </a:r>
            <a:endParaRPr lang="en-US" sz="2800" b="1" dirty="0">
              <a:solidFill>
                <a:srgbClr val="00076E"/>
              </a:solidFill>
            </a:endParaRPr>
          </a:p>
        </p:txBody>
      </p:sp>
      <p:sp>
        <p:nvSpPr>
          <p:cNvPr id="18" name="TextBox 17"/>
          <p:cNvSpPr txBox="1"/>
          <p:nvPr/>
        </p:nvSpPr>
        <p:spPr>
          <a:xfrm>
            <a:off x="1632612" y="1144896"/>
            <a:ext cx="6622326" cy="830997"/>
          </a:xfrm>
          <a:prstGeom prst="rect">
            <a:avLst/>
          </a:prstGeom>
          <a:solidFill>
            <a:srgbClr val="333399"/>
          </a:solidFill>
        </p:spPr>
        <p:txBody>
          <a:bodyPr wrap="none" rtlCol="0">
            <a:spAutoFit/>
          </a:bodyPr>
          <a:lstStyle/>
          <a:p>
            <a:r>
              <a:rPr lang="en-US" sz="2400" i="1" dirty="0" smtClean="0">
                <a:solidFill>
                  <a:srgbClr val="FFFFFF"/>
                </a:solidFill>
              </a:rPr>
              <a:t>NICA/MPD will</a:t>
            </a:r>
            <a:r>
              <a:rPr lang="en-US" sz="2400" i="1" dirty="0">
                <a:solidFill>
                  <a:srgbClr val="FFFFFF"/>
                </a:solidFill>
              </a:rPr>
              <a:t> </a:t>
            </a:r>
            <a:r>
              <a:rPr lang="en-US" sz="2400" i="1" dirty="0" smtClean="0">
                <a:solidFill>
                  <a:srgbClr val="FFFFFF"/>
                </a:solidFill>
              </a:rPr>
              <a:t>explore the wh</a:t>
            </a:r>
            <a:r>
              <a:rPr lang="en-US" sz="2400" i="1" dirty="0">
                <a:solidFill>
                  <a:srgbClr val="FFFFFF"/>
                </a:solidFill>
              </a:rPr>
              <a:t>o</a:t>
            </a:r>
            <a:r>
              <a:rPr lang="en-US" sz="2400" i="1" dirty="0" smtClean="0">
                <a:solidFill>
                  <a:srgbClr val="FFFFFF"/>
                </a:solidFill>
              </a:rPr>
              <a:t>le phase space </a:t>
            </a:r>
          </a:p>
          <a:p>
            <a:r>
              <a:rPr lang="en-US" sz="2400" i="1" dirty="0" smtClean="0">
                <a:solidFill>
                  <a:srgbClr val="FFFFFF"/>
                </a:solidFill>
              </a:rPr>
              <a:t>  region in the most interesting energy range</a:t>
            </a:r>
          </a:p>
        </p:txBody>
      </p:sp>
      <p:sp>
        <p:nvSpPr>
          <p:cNvPr id="74" name="TextBox 73"/>
          <p:cNvSpPr txBox="1"/>
          <p:nvPr/>
        </p:nvSpPr>
        <p:spPr>
          <a:xfrm rot="16200000">
            <a:off x="-178661" y="2920980"/>
            <a:ext cx="3074881" cy="461665"/>
          </a:xfrm>
          <a:prstGeom prst="rect">
            <a:avLst/>
          </a:prstGeom>
          <a:noFill/>
        </p:spPr>
        <p:txBody>
          <a:bodyPr wrap="none" rtlCol="0">
            <a:spAutoFit/>
          </a:bodyPr>
          <a:lstStyle/>
          <a:p>
            <a:r>
              <a:rPr lang="en-US" sz="2400" b="1" dirty="0" smtClean="0">
                <a:solidFill>
                  <a:srgbClr val="000000"/>
                </a:solidFill>
              </a:rPr>
              <a:t>Interaction rate [Hz]</a:t>
            </a:r>
            <a:endParaRPr lang="ru-RU" sz="2400" b="1" dirty="0">
              <a:solidFill>
                <a:srgbClr val="000000"/>
              </a:solidFill>
            </a:endParaRPr>
          </a:p>
        </p:txBody>
      </p:sp>
      <p:sp>
        <p:nvSpPr>
          <p:cNvPr id="75" name="TextBox 74"/>
          <p:cNvSpPr txBox="1"/>
          <p:nvPr/>
        </p:nvSpPr>
        <p:spPr>
          <a:xfrm>
            <a:off x="2233811" y="5652384"/>
            <a:ext cx="5647265" cy="461665"/>
          </a:xfrm>
          <a:prstGeom prst="rect">
            <a:avLst/>
          </a:prstGeom>
          <a:noFill/>
        </p:spPr>
        <p:txBody>
          <a:bodyPr wrap="square" rtlCol="0">
            <a:spAutoFit/>
          </a:bodyPr>
          <a:lstStyle/>
          <a:p>
            <a:r>
              <a:rPr lang="en-US" sz="2400" b="1" dirty="0" smtClean="0">
                <a:solidFill>
                  <a:srgbClr val="000000"/>
                </a:solidFill>
              </a:rPr>
              <a:t>Collision energy √S    [GeV]</a:t>
            </a:r>
            <a:endParaRPr lang="ru-RU" sz="2400" b="1" dirty="0">
              <a:solidFill>
                <a:srgbClr val="000000"/>
              </a:solidFill>
            </a:endParaRPr>
          </a:p>
        </p:txBody>
      </p:sp>
      <p:sp>
        <p:nvSpPr>
          <p:cNvPr id="76" name="TextBox 75"/>
          <p:cNvSpPr txBox="1"/>
          <p:nvPr/>
        </p:nvSpPr>
        <p:spPr>
          <a:xfrm>
            <a:off x="5067574" y="5887275"/>
            <a:ext cx="405880" cy="276999"/>
          </a:xfrm>
          <a:prstGeom prst="rect">
            <a:avLst/>
          </a:prstGeom>
          <a:noFill/>
        </p:spPr>
        <p:txBody>
          <a:bodyPr wrap="none" rtlCol="0" anchor="b">
            <a:spAutoFit/>
          </a:bodyPr>
          <a:lstStyle/>
          <a:p>
            <a:r>
              <a:rPr lang="en-US" sz="1200" b="1" dirty="0" smtClean="0">
                <a:solidFill>
                  <a:srgbClr val="000000"/>
                </a:solidFill>
              </a:rPr>
              <a:t>NN</a:t>
            </a:r>
            <a:endParaRPr lang="ru-RU" sz="1200" b="1" dirty="0">
              <a:solidFill>
                <a:srgbClr val="000000"/>
              </a:solidFill>
            </a:endParaRPr>
          </a:p>
        </p:txBody>
      </p:sp>
    </p:spTree>
    <p:extLst>
      <p:ext uri="{BB962C8B-B14F-4D97-AF65-F5344CB8AC3E}">
        <p14:creationId xmlns:p14="http://schemas.microsoft.com/office/powerpoint/2010/main" val="7313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2"/>
          </p:nvPr>
        </p:nvSpPr>
        <p:spPr>
          <a:noFill/>
        </p:spPr>
        <p:txBody>
          <a:bodyPr anchor="b"/>
          <a:lstStyle/>
          <a:p>
            <a:fld id="{85AA58A8-2C5C-4605-9DC2-6EB6C46848F8}" type="slidenum">
              <a:rPr lang="ru-RU">
                <a:solidFill>
                  <a:srgbClr val="000000"/>
                </a:solidFill>
              </a:rPr>
              <a:pPr/>
              <a:t>9</a:t>
            </a:fld>
            <a:endParaRPr lang="ru-RU">
              <a:solidFill>
                <a:srgbClr val="000000"/>
              </a:solidFill>
            </a:endParaRPr>
          </a:p>
        </p:txBody>
      </p:sp>
      <p:sp>
        <p:nvSpPr>
          <p:cNvPr id="26628" name="TextBox 4"/>
          <p:cNvSpPr txBox="1">
            <a:spLocks noChangeArrowheads="1"/>
          </p:cNvSpPr>
          <p:nvPr/>
        </p:nvSpPr>
        <p:spPr bwMode="auto">
          <a:xfrm>
            <a:off x="2178842" y="2103058"/>
            <a:ext cx="4891980" cy="1200329"/>
          </a:xfrm>
          <a:prstGeom prst="rect">
            <a:avLst/>
          </a:prstGeom>
          <a:noFill/>
          <a:ln w="9525">
            <a:noFill/>
            <a:miter lim="800000"/>
            <a:headEnd/>
            <a:tailEnd/>
          </a:ln>
        </p:spPr>
        <p:txBody>
          <a:bodyPr wrap="none">
            <a:spAutoFit/>
          </a:bodyPr>
          <a:lstStyle/>
          <a:p>
            <a:pPr algn="ctr"/>
            <a:r>
              <a:rPr lang="en-US" sz="3600" b="1" dirty="0">
                <a:solidFill>
                  <a:srgbClr val="002060"/>
                </a:solidFill>
                <a:latin typeface="Arial Black" panose="020B0A04020102020204" pitchFamily="34" charset="0"/>
              </a:rPr>
              <a:t>Physics </a:t>
            </a:r>
            <a:r>
              <a:rPr lang="en-US" sz="3600" b="1" dirty="0" smtClean="0">
                <a:solidFill>
                  <a:srgbClr val="002060"/>
                </a:solidFill>
                <a:latin typeface="Arial Black" panose="020B0A04020102020204" pitchFamily="34" charset="0"/>
              </a:rPr>
              <a:t>objectives</a:t>
            </a:r>
          </a:p>
          <a:p>
            <a:pPr algn="ctr"/>
            <a:r>
              <a:rPr lang="en-US" sz="3600" b="1" dirty="0">
                <a:solidFill>
                  <a:srgbClr val="002060"/>
                </a:solidFill>
                <a:latin typeface="Arial Black" panose="020B0A04020102020204" pitchFamily="34" charset="0"/>
              </a:rPr>
              <a:t>i</a:t>
            </a:r>
            <a:r>
              <a:rPr lang="en-US" sz="3600" b="1" dirty="0" smtClean="0">
                <a:solidFill>
                  <a:srgbClr val="002060"/>
                </a:solidFill>
                <a:latin typeface="Arial Black" panose="020B0A04020102020204" pitchFamily="34" charset="0"/>
              </a:rPr>
              <a:t>n spin physics</a:t>
            </a:r>
            <a:endParaRPr lang="en-US" sz="36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649674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3_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2_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4.xml><?xml version="1.0" encoding="utf-8"?>
<a:theme xmlns:a="http://schemas.openxmlformats.org/drawingml/2006/main" name="gk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smtClean="0">
            <a:latin typeface="Verdana" pitchFamily="34" charset="0"/>
            <a:ea typeface="Verdana" pitchFamily="34" charset="0"/>
            <a:cs typeface="Verdana" pitchFamily="34" charset="0"/>
          </a:defRPr>
        </a:defPPr>
      </a:lst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58959</TotalTime>
  <Words>4130</Words>
  <Application>Microsoft Office PowerPoint</Application>
  <PresentationFormat>On-screen Show (4:3)</PresentationFormat>
  <Paragraphs>913</Paragraphs>
  <Slides>59</Slides>
  <Notes>23</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59</vt:i4>
      </vt:variant>
    </vt:vector>
  </HeadingPairs>
  <TitlesOfParts>
    <vt:vector size="64" baseType="lpstr">
      <vt:lpstr>Tradeshow</vt:lpstr>
      <vt:lpstr>3_Tradeshow</vt:lpstr>
      <vt:lpstr>2_Tradeshow</vt:lpstr>
      <vt:lpstr>gkm</vt:lpstr>
      <vt:lpstr>Document</vt:lpstr>
      <vt:lpstr>Status of the NICA project at JINR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 in NICA injection complex:  ion 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NICA collider mode   MPD &amp; SPD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JINR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PDV</cp:lastModifiedBy>
  <cp:revision>1859</cp:revision>
  <cp:lastPrinted>2015-09-22T08:19:31Z</cp:lastPrinted>
  <dcterms:created xsi:type="dcterms:W3CDTF">2014-10-09T06:21:49Z</dcterms:created>
  <dcterms:modified xsi:type="dcterms:W3CDTF">2015-09-27T13:37:26Z</dcterms:modified>
</cp:coreProperties>
</file>