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59" r:id="rId4"/>
    <p:sldId id="301" r:id="rId5"/>
    <p:sldId id="260" r:id="rId6"/>
    <p:sldId id="295" r:id="rId7"/>
    <p:sldId id="303" r:id="rId8"/>
    <p:sldId id="296" r:id="rId9"/>
    <p:sldId id="297" r:id="rId10"/>
    <p:sldId id="298" r:id="rId11"/>
    <p:sldId id="306" r:id="rId12"/>
    <p:sldId id="304" r:id="rId13"/>
    <p:sldId id="279" r:id="rId14"/>
    <p:sldId id="307" r:id="rId15"/>
    <p:sldId id="308" r:id="rId16"/>
    <p:sldId id="310" r:id="rId17"/>
    <p:sldId id="311" r:id="rId18"/>
    <p:sldId id="309" r:id="rId19"/>
    <p:sldId id="299" r:id="rId20"/>
    <p:sldId id="30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1D9"/>
    <a:srgbClr val="F8DCBE"/>
    <a:srgbClr val="D5D5D5"/>
    <a:srgbClr val="CCD0D8"/>
    <a:srgbClr val="F1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5" d="100"/>
          <a:sy n="75" d="100"/>
        </p:scale>
        <p:origin x="123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1E66-8822-4C94-B0F5-D34A208D4296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B2CA-D18B-4600-A3D4-3CB56DE45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4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DB2CA-D18B-4600-A3D4-3CB56DE451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3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4272 w 4272"/>
              <a:gd name="T3" fmla="*/ 0 h 4320"/>
              <a:gd name="T4" fmla="*/ 2832 w 4272"/>
              <a:gd name="T5" fmla="*/ 4320 h 4320"/>
              <a:gd name="T6" fmla="*/ 0 w 4272"/>
              <a:gd name="T7" fmla="*/ 4320 h 4320"/>
              <a:gd name="T8" fmla="*/ 0 w 427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 descr="gbc_1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4615 w 4615"/>
              <a:gd name="T3" fmla="*/ 0 h 1407"/>
              <a:gd name="T4" fmla="*/ 4092 w 4615"/>
              <a:gd name="T5" fmla="*/ 1386 h 1407"/>
              <a:gd name="T6" fmla="*/ 0 w 4615"/>
              <a:gd name="T7" fmla="*/ 1407 h 1407"/>
              <a:gd name="T8" fmla="*/ 0 w 4615"/>
              <a:gd name="T9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0" y="3124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239000" cy="609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34000" y="6038850"/>
            <a:ext cx="35814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6375"/>
            <a:ext cx="2133600" cy="13493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578600"/>
            <a:ext cx="2895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0" y="6588125"/>
            <a:ext cx="457200" cy="1682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fld id="{28F800CE-29D5-4305-B89D-767B17F7033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17621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24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5C4947-1871-4476-9D1A-2003606D20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442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412750"/>
            <a:ext cx="207645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2750"/>
            <a:ext cx="607695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A9F00-71C0-427C-9125-F6F9FDD6BC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010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1275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70663"/>
            <a:ext cx="2133600" cy="192087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962400" y="6553200"/>
            <a:ext cx="1219200" cy="227013"/>
          </a:xfrm>
        </p:spPr>
        <p:txBody>
          <a:bodyPr/>
          <a:lstStyle>
            <a:lvl1pPr>
              <a:defRPr/>
            </a:lvl1pPr>
          </a:lstStyle>
          <a:p>
            <a:fld id="{025A32CB-2A14-4718-860B-1FE587491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706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11306F-F464-4C6D-B228-DC2E2473EC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455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FE9CA9-4EB3-4ACD-8FBA-8F2EB93994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207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4C010-6F0D-49BB-834B-8CF73B1DCA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306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65BED-F269-4EA3-8768-EBF0F10E02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2811BF-54E1-4D00-A030-A70C39912C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164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60EB4-1912-4FF0-82DF-54E8718E5C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982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F4ACE-3BF6-4C9C-8698-A52401ED0C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783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C5B5A8-11D4-4BAD-A911-867491BD2E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71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20" descr="gbc_3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576 h 576"/>
              <a:gd name="T2" fmla="*/ 5465 w 5616"/>
              <a:gd name="T3" fmla="*/ 563 h 576"/>
              <a:gd name="T4" fmla="*/ 5616 w 5616"/>
              <a:gd name="T5" fmla="*/ 0 h 576"/>
              <a:gd name="T6" fmla="*/ 0 w 5616"/>
              <a:gd name="T7" fmla="*/ 0 h 576"/>
              <a:gd name="T8" fmla="*/ 0 w 5616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5622 w 5622"/>
              <a:gd name="T3" fmla="*/ 0 h 4320"/>
              <a:gd name="T4" fmla="*/ 4457 w 5622"/>
              <a:gd name="T5" fmla="*/ 4313 h 4320"/>
              <a:gd name="T6" fmla="*/ 0 w 5622"/>
              <a:gd name="T7" fmla="*/ 4320 h 4320"/>
              <a:gd name="T8" fmla="*/ 0 w 562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rgbClr val="173D89">
              <a:alpha val="7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0663"/>
            <a:ext cx="21336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553200"/>
            <a:ext cx="12192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fld id="{7AE44480-58B0-4A19-A255-537698359F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42" name="Freeform 18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96 w 288"/>
              <a:gd name="T1" fmla="*/ 0 h 384"/>
              <a:gd name="T2" fmla="*/ 0 w 288"/>
              <a:gd name="T3" fmla="*/ 384 h 384"/>
              <a:gd name="T4" fmla="*/ 288 w 288"/>
              <a:gd name="T5" fmla="*/ 384 h 384"/>
              <a:gd name="T6" fmla="*/ 288 w 288"/>
              <a:gd name="T7" fmla="*/ 0 h 384"/>
              <a:gd name="T8" fmla="*/ 96 w 288"/>
              <a:gd name="T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1275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7543800" y="648970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00400"/>
            <a:ext cx="9144000" cy="609600"/>
          </a:xfrm>
        </p:spPr>
        <p:txBody>
          <a:bodyPr/>
          <a:lstStyle/>
          <a:p>
            <a:r>
              <a:rPr lang="en-US" sz="2400" b="1" dirty="0"/>
              <a:t>The unified database for the fixed target experiment </a:t>
            </a:r>
            <a:r>
              <a:rPr lang="en-US" sz="2400" b="1" dirty="0" smtClean="0"/>
              <a:t>BM@N</a:t>
            </a:r>
            <a:endParaRPr lang="en-US" alt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1046499" cy="695960"/>
          </a:xfrm>
          <a:prstGeom prst="rect">
            <a:avLst/>
          </a:prstGeom>
          <a:solidFill>
            <a:srgbClr val="E9F5F5"/>
          </a:solidFill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1573065" y="4271961"/>
            <a:ext cx="6119812" cy="108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kern="0" dirty="0" smtClean="0"/>
              <a:t>Gertsenberger K. </a:t>
            </a:r>
            <a:r>
              <a:rPr lang="en-US" sz="1400" kern="0" dirty="0"/>
              <a:t>V</a:t>
            </a:r>
            <a:r>
              <a:rPr lang="en-US" sz="1400" kern="0" dirty="0" smtClean="0"/>
              <a:t>.</a:t>
            </a:r>
            <a:endParaRPr lang="ru-RU" sz="1400" kern="0" dirty="0" smtClean="0"/>
          </a:p>
          <a:p>
            <a:r>
              <a:rPr lang="en-US" sz="1400" kern="0" dirty="0" smtClean="0"/>
              <a:t>Laboratory of High </a:t>
            </a:r>
            <a:r>
              <a:rPr lang="en-US" sz="1400" kern="0" dirty="0"/>
              <a:t>E</a:t>
            </a:r>
            <a:r>
              <a:rPr lang="en-US" sz="1400" kern="0" dirty="0" smtClean="0"/>
              <a:t>nergy </a:t>
            </a:r>
            <a:r>
              <a:rPr lang="en-US" sz="1400" kern="0" dirty="0"/>
              <a:t>P</a:t>
            </a:r>
            <a:r>
              <a:rPr lang="en-US" sz="1400" kern="0" dirty="0" smtClean="0"/>
              <a:t>hysics</a:t>
            </a:r>
            <a:r>
              <a:rPr lang="ru-RU" sz="1400" kern="0" dirty="0" smtClean="0"/>
              <a:t>, </a:t>
            </a:r>
            <a:r>
              <a:rPr lang="en-US" sz="1400" kern="0" dirty="0" smtClean="0"/>
              <a:t>JINR</a:t>
            </a:r>
          </a:p>
          <a:p>
            <a:endParaRPr lang="en-US" sz="1400" kern="0" dirty="0" smtClean="0"/>
          </a:p>
          <a:p>
            <a:r>
              <a:rPr lang="en-US" sz="1400" kern="0" dirty="0" smtClean="0"/>
              <a:t>for BM@N collaboration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black">
          <a:xfrm>
            <a:off x="50966" y="6499027"/>
            <a:ext cx="91439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30 September </a:t>
            </a:r>
            <a:r>
              <a:rPr lang="ru-RU" sz="1200" dirty="0" smtClean="0">
                <a:solidFill>
                  <a:schemeClr val="tx2"/>
                </a:solidFill>
              </a:rPr>
              <a:t>201</a:t>
            </a:r>
            <a:r>
              <a:rPr lang="ru-RU" sz="1200" dirty="0">
                <a:solidFill>
                  <a:schemeClr val="tx2"/>
                </a:solidFill>
              </a:rPr>
              <a:t>5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21" y="4221088"/>
            <a:ext cx="1876291" cy="227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white">
          <a:xfrm>
            <a:off x="1475657" y="233802"/>
            <a:ext cx="6480719" cy="38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NEC’2015 </a:t>
            </a:r>
            <a:r>
              <a:rPr lang="en-US" dirty="0" smtClean="0"/>
              <a:t>XXV </a:t>
            </a:r>
            <a:r>
              <a:rPr lang="en-US" dirty="0"/>
              <a:t>Symposium on Nuclear Electronics and Computing</a:t>
            </a:r>
            <a:endParaRPr lang="en-US" kern="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799463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The Geometry database (PostgreSQL)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10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4564"/>
          <a:stretch/>
        </p:blipFill>
        <p:spPr>
          <a:xfrm>
            <a:off x="8052" y="1268760"/>
            <a:ext cx="9172459" cy="39604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7624" y="537321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database worked in testing mode with manual</a:t>
            </a:r>
            <a:r>
              <a:rPr lang="ru-RU" dirty="0" smtClean="0"/>
              <a:t> </a:t>
            </a:r>
            <a:r>
              <a:rPr lang="en-US" dirty="0" smtClean="0"/>
              <a:t>data insertion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 smtClean="0"/>
              <a:t>Unified database ER-diagram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11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524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4" y="1019590"/>
            <a:ext cx="7383206" cy="54550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99115" y="6069124"/>
            <a:ext cx="358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PostgreSQL implementation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The data being </a:t>
            </a:r>
            <a:r>
              <a:rPr lang="en-US" sz="3000" b="1" dirty="0"/>
              <a:t>stored in </a:t>
            </a:r>
            <a:r>
              <a:rPr lang="en-US" sz="3000" b="1" dirty="0" smtClean="0"/>
              <a:t>the database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12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>
            <a:spLocks noGrp="1"/>
          </p:cNvSpPr>
          <p:nvPr>
            <p:ph idx="1"/>
          </p:nvPr>
        </p:nvSpPr>
        <p:spPr>
          <a:xfrm>
            <a:off x="107504" y="1141370"/>
            <a:ext cx="8784975" cy="5256584"/>
          </a:xfrm>
        </p:spPr>
        <p:txBody>
          <a:bodyPr/>
          <a:lstStyle/>
          <a:p>
            <a:pPr algn="just">
              <a:spcAft>
                <a:spcPts val="300"/>
              </a:spcAft>
              <a:buClr>
                <a:srgbClr val="000090"/>
              </a:buClr>
              <a:defRPr/>
            </a:pPr>
            <a:r>
              <a:rPr lang="en-US" sz="2400" u="sng" dirty="0"/>
              <a:t>Configuration </a:t>
            </a:r>
            <a:r>
              <a:rPr lang="en-US" sz="2400" u="sng" dirty="0" smtClean="0"/>
              <a:t>data</a:t>
            </a:r>
            <a:r>
              <a:rPr lang="en-US" sz="2400" dirty="0"/>
              <a:t> </a:t>
            </a:r>
            <a:r>
              <a:rPr lang="en-US" sz="2400" dirty="0" smtClean="0"/>
              <a:t>is concerned with detector running mode, i.e. voltage settings as well as some programmable parameters for frontends electronics.</a:t>
            </a:r>
          </a:p>
          <a:p>
            <a:pPr algn="just">
              <a:spcAft>
                <a:spcPts val="300"/>
              </a:spcAft>
              <a:buClr>
                <a:srgbClr val="000090"/>
              </a:buClr>
              <a:defRPr/>
            </a:pPr>
            <a:r>
              <a:rPr lang="en-US" sz="2400" u="sng" dirty="0" smtClean="0"/>
              <a:t>Calibration data</a:t>
            </a:r>
            <a:r>
              <a:rPr lang="en-US" sz="2400" dirty="0"/>
              <a:t> </a:t>
            </a:r>
            <a:r>
              <a:rPr lang="en-US" sz="2400" dirty="0" smtClean="0"/>
              <a:t>describes </a:t>
            </a:r>
            <a:r>
              <a:rPr lang="en-US" sz="2400" dirty="0"/>
              <a:t>the calibration and the </a:t>
            </a:r>
            <a:r>
              <a:rPr lang="en-US" sz="2400" dirty="0" smtClean="0"/>
              <a:t>alignment of </a:t>
            </a:r>
            <a:r>
              <a:rPr lang="en-US" sz="2400" dirty="0"/>
              <a:t>the </a:t>
            </a:r>
            <a:r>
              <a:rPr lang="en-US" sz="2400" dirty="0" smtClean="0"/>
              <a:t>different subdetectors</a:t>
            </a:r>
            <a:r>
              <a:rPr lang="en-US" sz="2400" dirty="0"/>
              <a:t>. Usually </a:t>
            </a:r>
            <a:r>
              <a:rPr lang="en-US" sz="2400" dirty="0" smtClean="0"/>
              <a:t>quantities are </a:t>
            </a:r>
            <a:r>
              <a:rPr lang="en-US" sz="2400" dirty="0"/>
              <a:t>evaluated by running </a:t>
            </a:r>
            <a:r>
              <a:rPr lang="en-US" sz="2400" dirty="0" smtClean="0"/>
              <a:t>dedicated offline algorithms.</a:t>
            </a:r>
            <a:endParaRPr lang="en-US" sz="2400" dirty="0"/>
          </a:p>
          <a:p>
            <a:pPr algn="just">
              <a:spcAft>
                <a:spcPts val="300"/>
              </a:spcAft>
              <a:buClr>
                <a:srgbClr val="000090"/>
              </a:buClr>
              <a:defRPr/>
            </a:pPr>
            <a:r>
              <a:rPr lang="en-US" sz="2400" u="sng" dirty="0" smtClean="0"/>
              <a:t>Parameter data</a:t>
            </a:r>
            <a:r>
              <a:rPr lang="en-US" sz="2400" dirty="0"/>
              <a:t> </a:t>
            </a:r>
            <a:r>
              <a:rPr lang="en-US" sz="2400" dirty="0" smtClean="0"/>
              <a:t>presents the state of detector subsystems. </a:t>
            </a:r>
            <a:r>
              <a:rPr lang="en-US" sz="2400" dirty="0"/>
              <a:t>They include </a:t>
            </a:r>
            <a:r>
              <a:rPr lang="en-US" sz="2400" dirty="0" smtClean="0"/>
              <a:t>a </a:t>
            </a:r>
            <a:r>
              <a:rPr lang="en-US" sz="2400" dirty="0"/>
              <a:t>variety of detector </a:t>
            </a:r>
            <a:r>
              <a:rPr lang="en-US" sz="2400" dirty="0" smtClean="0"/>
              <a:t>settings including the </a:t>
            </a:r>
            <a:r>
              <a:rPr lang="en-US" sz="2400" dirty="0"/>
              <a:t>geometry and material </a:t>
            </a:r>
            <a:r>
              <a:rPr lang="en-US" sz="2400" dirty="0" smtClean="0"/>
              <a:t>definitions.</a:t>
            </a:r>
            <a:endParaRPr lang="en-US" sz="2400" dirty="0"/>
          </a:p>
          <a:p>
            <a:pPr algn="just">
              <a:spcAft>
                <a:spcPts val="300"/>
              </a:spcAft>
              <a:buClr>
                <a:srgbClr val="000090"/>
              </a:buClr>
              <a:defRPr/>
            </a:pPr>
            <a:r>
              <a:rPr lang="en-US" sz="2400" u="sng" dirty="0" smtClean="0"/>
              <a:t>Algorithm data</a:t>
            </a:r>
            <a:r>
              <a:rPr lang="en-US" sz="2400" dirty="0"/>
              <a:t> </a:t>
            </a:r>
            <a:r>
              <a:rPr lang="en-US" sz="2400" dirty="0" smtClean="0"/>
              <a:t>is used </a:t>
            </a:r>
            <a:r>
              <a:rPr lang="en-US" sz="2400" dirty="0"/>
              <a:t>to control the way an algorithm operates. </a:t>
            </a:r>
            <a:r>
              <a:rPr lang="en-US" sz="2400" dirty="0" smtClean="0"/>
              <a:t>It includes, for example, </a:t>
            </a:r>
            <a:r>
              <a:rPr lang="en-US" sz="2400" dirty="0"/>
              <a:t>cuts for selection </a:t>
            </a:r>
            <a:r>
              <a:rPr lang="en-US" sz="2400" dirty="0" smtClean="0"/>
              <a:t>and production files’ paths</a:t>
            </a:r>
            <a:r>
              <a:rPr lang="en-US" sz="2400" dirty="0"/>
              <a:t>.</a:t>
            </a:r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BMNRoot software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defRPr/>
              </a:pPr>
              <a:t>13</a:t>
            </a:fld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5" cy="5256584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300" dirty="0" smtClean="0"/>
              <a:t>developed </a:t>
            </a:r>
            <a:r>
              <a:rPr lang="en-US" sz="2300" dirty="0"/>
              <a:t>for the event simulation, reconstruction and physical analysis </a:t>
            </a:r>
            <a:r>
              <a:rPr lang="en-US" sz="2300"/>
              <a:t>of </a:t>
            </a:r>
            <a:r>
              <a:rPr lang="en-US" sz="2300" smtClean="0"/>
              <a:t>particle </a:t>
            </a:r>
            <a:r>
              <a:rPr lang="en-US" sz="2300" dirty="0" smtClean="0"/>
              <a:t>collisions with a fixed target registered </a:t>
            </a:r>
            <a:r>
              <a:rPr lang="en-US" sz="2300" dirty="0"/>
              <a:t>by </a:t>
            </a:r>
            <a:r>
              <a:rPr lang="en-US" sz="2300" dirty="0" smtClean="0"/>
              <a:t>the BM@N facility</a:t>
            </a:r>
            <a:endParaRPr lang="ru-RU" sz="2300" dirty="0" smtClean="0"/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300" dirty="0" smtClean="0"/>
              <a:t>implemented </a:t>
            </a:r>
            <a:r>
              <a:rPr lang="en-US" sz="2300" dirty="0"/>
              <a:t>in the programming language </a:t>
            </a:r>
            <a:r>
              <a:rPr lang="en-US" sz="2300" dirty="0" smtClean="0"/>
              <a:t>C++ based on ROOT and FairRoot environments</a:t>
            </a:r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300" dirty="0" smtClean="0"/>
              <a:t>has a </a:t>
            </a:r>
            <a:r>
              <a:rPr lang="en-US" sz="2300" dirty="0"/>
              <a:t>runtime </a:t>
            </a:r>
            <a:r>
              <a:rPr lang="en-US" sz="2300" dirty="0" smtClean="0"/>
              <a:t>parameter manager </a:t>
            </a:r>
            <a:r>
              <a:rPr lang="en-US" sz="2300" dirty="0"/>
              <a:t>which </a:t>
            </a:r>
            <a:r>
              <a:rPr lang="en-US" sz="2300" dirty="0" smtClean="0"/>
              <a:t>writes and initializes </a:t>
            </a:r>
            <a:r>
              <a:rPr lang="en-US" sz="2300" dirty="0"/>
              <a:t>parameters </a:t>
            </a:r>
            <a:r>
              <a:rPr lang="en-US" sz="2300" dirty="0" smtClean="0"/>
              <a:t>to (from) ASCII </a:t>
            </a:r>
            <a:r>
              <a:rPr lang="en-US" sz="2300" dirty="0"/>
              <a:t>or </a:t>
            </a:r>
            <a:r>
              <a:rPr lang="en-US" sz="2300" dirty="0" smtClean="0"/>
              <a:t>ROOT files:</a:t>
            </a:r>
          </a:p>
          <a:p>
            <a:pPr marL="93663" indent="0" algn="just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800" dirty="0"/>
              <a:t>ASCII </a:t>
            </a:r>
            <a:r>
              <a:rPr lang="en-US" sz="1800" dirty="0" smtClean="0"/>
              <a:t>file mode </a:t>
            </a:r>
            <a:r>
              <a:rPr lang="en-US" sz="1800" dirty="0"/>
              <a:t>is intended for an easy and convenient access to </a:t>
            </a:r>
            <a:r>
              <a:rPr lang="en-US" sz="1800" dirty="0" smtClean="0"/>
              <a:t>parameters</a:t>
            </a:r>
          </a:p>
          <a:p>
            <a:pPr marL="93663" indent="0" algn="just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800" dirty="0"/>
              <a:t>ROOT file </a:t>
            </a:r>
            <a:r>
              <a:rPr lang="en-US" sz="1800" dirty="0" smtClean="0"/>
              <a:t>mode </a:t>
            </a:r>
            <a:r>
              <a:rPr lang="en-US" sz="1800" dirty="0"/>
              <a:t>is a convenient way to have local copies of the parameter data </a:t>
            </a:r>
            <a:r>
              <a:rPr lang="en-US" sz="1800" dirty="0" smtClean="0"/>
              <a:t>using the </a:t>
            </a:r>
            <a:r>
              <a:rPr lang="en-US" sz="1800" dirty="0"/>
              <a:t>binary object streaming mechanism automatically provided by the ROOT</a:t>
            </a:r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300" dirty="0" smtClean="0"/>
              <a:t>converts the facility geometry from *.geo and *.root subdetector files to result ROOT file used to visualize BM@N on the screen </a:t>
            </a:r>
            <a:endParaRPr lang="en-US" sz="2300" dirty="0"/>
          </a:p>
          <a:p>
            <a:pPr marL="0" indent="0" algn="just">
              <a:spcAft>
                <a:spcPts val="600"/>
              </a:spcAft>
              <a:buClr>
                <a:srgbClr val="000090"/>
              </a:buClr>
              <a:buNone/>
              <a:defRPr/>
            </a:pPr>
            <a:endParaRPr lang="ru-RU" sz="2200" dirty="0" smtClean="0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 smtClean="0"/>
              <a:t>C++ class database interface (BMNRoot)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defRPr/>
              </a:pPr>
              <a:t>14</a:t>
            </a:fld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16157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05273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/>
              <a:t>Class wrappers for all database tables with many specific functions allow to </a:t>
            </a:r>
            <a:r>
              <a:rPr lang="en-US" b="1" dirty="0"/>
              <a:t>access </a:t>
            </a:r>
            <a:r>
              <a:rPr lang="en-US" b="1" dirty="0" smtClean="0"/>
              <a:t>and manage the </a:t>
            </a:r>
            <a:r>
              <a:rPr lang="en-US" b="1" dirty="0"/>
              <a:t>data without SQL </a:t>
            </a:r>
            <a:r>
              <a:rPr lang="en-US" b="1" dirty="0" smtClean="0"/>
              <a:t>statements in </a:t>
            </a:r>
            <a:r>
              <a:rPr lang="en-US" b="1" dirty="0"/>
              <a:t>the BMNRoot software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080" y="1700808"/>
            <a:ext cx="88634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err="1" smtClean="0"/>
              <a:t>DbSession</a:t>
            </a:r>
            <a:r>
              <a:rPr lang="en-US" sz="1600" dirty="0" smtClean="0"/>
              <a:t> – describes sessions (a set of BM@N runs)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DbShift</a:t>
            </a:r>
            <a:r>
              <a:rPr lang="en-US" sz="1600" dirty="0" smtClean="0"/>
              <a:t> – contains information about session’s shifts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DbRun</a:t>
            </a:r>
            <a:r>
              <a:rPr lang="en-US" sz="1600" dirty="0" smtClean="0"/>
              <a:t> – run parameters (number, </a:t>
            </a:r>
            <a:r>
              <a:rPr lang="en-US" sz="1600" dirty="0" err="1" smtClean="0"/>
              <a:t>date&amp;time</a:t>
            </a:r>
            <a:r>
              <a:rPr lang="en-US" sz="1600" dirty="0" smtClean="0"/>
              <a:t>, energy, beam, target, magnet field, file path, etc.)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DbDetector</a:t>
            </a:r>
            <a:r>
              <a:rPr lang="en-US" sz="1600" dirty="0" smtClean="0"/>
              <a:t> – detector dictionary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DbMapping</a:t>
            </a:r>
            <a:r>
              <a:rPr lang="en-US" sz="1600" dirty="0" smtClean="0"/>
              <a:t>, DbMap1dim, DbMap2dim – store detector mapping data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DbSessionDetector</a:t>
            </a:r>
            <a:r>
              <a:rPr lang="en-US" sz="1600" dirty="0"/>
              <a:t> </a:t>
            </a:r>
            <a:r>
              <a:rPr lang="en-US" sz="1600" dirty="0" smtClean="0"/>
              <a:t>– the list of detectors in session with link to the mapping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DbParameter</a:t>
            </a:r>
            <a:r>
              <a:rPr lang="en-US" sz="1600" dirty="0" smtClean="0"/>
              <a:t> – parameter dictionary (presented on the previous slide)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DbDetectorParameter</a:t>
            </a:r>
            <a:r>
              <a:rPr lang="en-US" sz="1600" dirty="0" smtClean="0"/>
              <a:t> – values of detector parameters for experiment runs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DbRunGeometry</a:t>
            </a:r>
            <a:r>
              <a:rPr lang="en-US" sz="1600" dirty="0" smtClean="0"/>
              <a:t> – contains BM@N geometry as ROOT files in binary format</a:t>
            </a: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 err="1" smtClean="0"/>
              <a:t>DbSimulationFile</a:t>
            </a:r>
            <a:r>
              <a:rPr lang="en-US" sz="1600" dirty="0" smtClean="0"/>
              <a:t> – describes a set of generated simulation files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9302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The main functions:</a:t>
            </a:r>
          </a:p>
          <a:p>
            <a:pPr algn="just">
              <a:spcBef>
                <a:spcPts val="600"/>
              </a:spcBef>
            </a:pPr>
            <a:r>
              <a:rPr lang="en-US" u="sng" dirty="0" smtClean="0"/>
              <a:t>static</a:t>
            </a:r>
            <a:r>
              <a:rPr lang="en-US" dirty="0" smtClean="0"/>
              <a:t>: </a:t>
            </a:r>
            <a:r>
              <a:rPr lang="en-US" i="1" dirty="0" smtClean="0"/>
              <a:t>Create[Entity]</a:t>
            </a:r>
            <a:r>
              <a:rPr lang="en-US" dirty="0" smtClean="0"/>
              <a:t>, </a:t>
            </a:r>
            <a:r>
              <a:rPr lang="en-US" i="1" dirty="0" smtClean="0"/>
              <a:t>Get[Entity]</a:t>
            </a:r>
            <a:r>
              <a:rPr lang="en-US" dirty="0" smtClean="0"/>
              <a:t>, </a:t>
            </a:r>
            <a:r>
              <a:rPr lang="en-US" i="1" dirty="0" smtClean="0"/>
              <a:t>Delete[Entity]</a:t>
            </a:r>
            <a:r>
              <a:rPr lang="en-US" dirty="0" smtClean="0"/>
              <a:t>, </a:t>
            </a:r>
            <a:r>
              <a:rPr lang="en-US" i="1" dirty="0" err="1" smtClean="0"/>
              <a:t>PrintAll</a:t>
            </a:r>
            <a:r>
              <a:rPr lang="en-US" i="1" dirty="0" smtClean="0"/>
              <a:t>.</a:t>
            </a:r>
            <a:endParaRPr lang="en-US" i="1" dirty="0"/>
          </a:p>
          <a:p>
            <a:pPr algn="just">
              <a:spcBef>
                <a:spcPts val="600"/>
              </a:spcBef>
            </a:pPr>
            <a:r>
              <a:rPr lang="en-US" u="sng" dirty="0" smtClean="0"/>
              <a:t>non-static</a:t>
            </a:r>
            <a:r>
              <a:rPr lang="en-US" i="1" dirty="0" smtClean="0"/>
              <a:t>: Getters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Setters</a:t>
            </a:r>
            <a:r>
              <a:rPr lang="en-US" dirty="0" smtClean="0"/>
              <a:t> functions, </a:t>
            </a:r>
            <a:r>
              <a:rPr lang="en-US" i="1" dirty="0" smtClean="0"/>
              <a:t>Print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“Noise channels” parameter (example)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defRPr/>
              </a:pPr>
              <a:t>15</a:t>
            </a:fld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2592" y="2736304"/>
            <a:ext cx="3867823" cy="3501008"/>
            <a:chOff x="4743668" y="2276872"/>
            <a:chExt cx="3668086" cy="32849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668" y="2276872"/>
              <a:ext cx="3668086" cy="328498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21177348">
              <a:off x="7000275" y="5247567"/>
              <a:ext cx="57794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 dirty="0" smtClean="0">
                  <a:solidFill>
                    <a:srgbClr val="000000"/>
                  </a:solidFill>
                </a:rPr>
                <a:t>slot</a:t>
              </a:r>
              <a:endParaRPr lang="ru-RU" sz="1050" dirty="0">
                <a:solidFill>
                  <a:srgbClr val="00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104596">
              <a:off x="5186233" y="5170063"/>
              <a:ext cx="667825" cy="238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 dirty="0" smtClean="0">
                  <a:solidFill>
                    <a:srgbClr val="000000"/>
                  </a:solidFill>
                </a:rPr>
                <a:t>channel</a:t>
              </a:r>
              <a:endParaRPr lang="ru-RU" sz="1050" dirty="0"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16200000">
              <a:off x="4371050" y="2918898"/>
              <a:ext cx="11056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 dirty="0" smtClean="0">
                  <a:solidFill>
                    <a:srgbClr val="000000"/>
                  </a:solidFill>
                </a:rPr>
                <a:t>run</a:t>
              </a:r>
              <a:endParaRPr lang="ru-RU" sz="105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946" y="1107901"/>
            <a:ext cx="4714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IIStructure</a:t>
            </a:r>
            <a:r>
              <a:rPr lang="en-US" sz="1200" dirty="0"/>
              <a:t>* </a:t>
            </a:r>
            <a:r>
              <a:rPr lang="en-US" sz="1200" dirty="0" err="1"/>
              <a:t>pValues</a:t>
            </a:r>
            <a:r>
              <a:rPr lang="en-US" sz="1200" dirty="0"/>
              <a:t> = new </a:t>
            </a:r>
            <a:r>
              <a:rPr lang="en-US" sz="1200" dirty="0" err="1"/>
              <a:t>IIStructure</a:t>
            </a:r>
            <a:r>
              <a:rPr lang="en-US" sz="1200" dirty="0"/>
              <a:t>[32];</a:t>
            </a:r>
          </a:p>
          <a:p>
            <a:r>
              <a:rPr lang="en-US" sz="1200" dirty="0" err="1" smtClean="0"/>
              <a:t>AssignIIStructure</a:t>
            </a:r>
            <a:r>
              <a:rPr lang="en-US" sz="1200" dirty="0" smtClean="0"/>
              <a:t>(</a:t>
            </a:r>
            <a:r>
              <a:rPr lang="en-US" sz="1200" dirty="0" err="1" smtClean="0"/>
              <a:t>pValues</a:t>
            </a:r>
            <a:r>
              <a:rPr lang="en-US" sz="1200" dirty="0"/>
              <a:t>, 0, 15, 33, 48); // </a:t>
            </a:r>
            <a:r>
              <a:rPr lang="en-US" sz="1200" dirty="0" smtClean="0"/>
              <a:t>slot:15</a:t>
            </a:r>
            <a:r>
              <a:rPr lang="en-US" sz="1200" dirty="0"/>
              <a:t>, </a:t>
            </a:r>
            <a:r>
              <a:rPr lang="en-US" sz="1200" dirty="0" smtClean="0"/>
              <a:t>channel:33-48</a:t>
            </a:r>
            <a:endParaRPr lang="en-US" sz="1200" dirty="0"/>
          </a:p>
          <a:p>
            <a:r>
              <a:rPr lang="en-US" sz="1200" dirty="0" err="1" smtClean="0"/>
              <a:t>AssignIIStructure</a:t>
            </a:r>
            <a:r>
              <a:rPr lang="en-US" sz="1200" dirty="0" smtClean="0"/>
              <a:t>(</a:t>
            </a:r>
            <a:r>
              <a:rPr lang="en-US" sz="1200" dirty="0" err="1" smtClean="0"/>
              <a:t>pValues</a:t>
            </a:r>
            <a:r>
              <a:rPr lang="en-US" sz="1200" dirty="0"/>
              <a:t>, 16, 16, 49, 64); // </a:t>
            </a:r>
            <a:r>
              <a:rPr lang="en-US" sz="1200" dirty="0" smtClean="0"/>
              <a:t>slot:16</a:t>
            </a:r>
            <a:r>
              <a:rPr lang="en-US" sz="1200" dirty="0"/>
              <a:t>, </a:t>
            </a:r>
            <a:r>
              <a:rPr lang="en-US" sz="1200" dirty="0" smtClean="0"/>
              <a:t>channel:49-64</a:t>
            </a:r>
            <a:endParaRPr lang="en-US" sz="1200" dirty="0"/>
          </a:p>
          <a:p>
            <a:r>
              <a:rPr lang="en-US" sz="1200" dirty="0"/>
              <a:t>    </a:t>
            </a:r>
            <a:endParaRPr lang="ru-RU" sz="1200" dirty="0" smtClean="0"/>
          </a:p>
          <a:p>
            <a:r>
              <a:rPr lang="en-US" sz="1200" dirty="0" err="1" smtClean="0"/>
              <a:t>DbDetectorParameter</a:t>
            </a:r>
            <a:r>
              <a:rPr lang="en-US" sz="1200" dirty="0"/>
              <a:t>::</a:t>
            </a:r>
            <a:r>
              <a:rPr lang="en-US" sz="1200" dirty="0" err="1" smtClean="0"/>
              <a:t>CreateDetectorParameter</a:t>
            </a:r>
            <a:r>
              <a:rPr lang="en-US" sz="1200" dirty="0" smtClean="0"/>
              <a:t>(</a:t>
            </a:r>
            <a:r>
              <a:rPr lang="en-US" sz="1200" dirty="0" err="1" smtClean="0"/>
              <a:t>run_number</a:t>
            </a:r>
            <a:r>
              <a:rPr lang="en-US" sz="1200" dirty="0" smtClean="0"/>
              <a:t>, </a:t>
            </a:r>
            <a:r>
              <a:rPr lang="en-US" sz="1200" dirty="0"/>
              <a:t>"</a:t>
            </a:r>
            <a:r>
              <a:rPr lang="en-US" sz="1200" dirty="0" smtClean="0"/>
              <a:t>DCH", </a:t>
            </a:r>
            <a:r>
              <a:rPr lang="en-US" sz="1200" dirty="0"/>
              <a:t>"noise", </a:t>
            </a:r>
            <a:r>
              <a:rPr lang="en-US" sz="1200" dirty="0" err="1"/>
              <a:t>pValues</a:t>
            </a:r>
            <a:r>
              <a:rPr lang="en-US" sz="1200" dirty="0"/>
              <a:t>, 32</a:t>
            </a:r>
            <a:r>
              <a:rPr lang="en-US" sz="1200" dirty="0" smtClean="0"/>
              <a:t>);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DbDetectorParameter</a:t>
            </a:r>
            <a:r>
              <a:rPr lang="en-US" sz="1200" dirty="0"/>
              <a:t>* </a:t>
            </a:r>
            <a:r>
              <a:rPr lang="en-US" sz="1200" dirty="0" err="1"/>
              <a:t>pDetectorParameter</a:t>
            </a:r>
            <a:r>
              <a:rPr lang="en-US" sz="1200" dirty="0"/>
              <a:t> = </a:t>
            </a:r>
            <a:r>
              <a:rPr lang="en-US" sz="1200" dirty="0" err="1" smtClean="0"/>
              <a:t>DbDetectorParameter</a:t>
            </a:r>
            <a:r>
              <a:rPr lang="en-US" sz="1200" dirty="0"/>
              <a:t>::</a:t>
            </a:r>
            <a:r>
              <a:rPr lang="en-US" sz="1200" dirty="0" err="1" smtClean="0"/>
              <a:t>GetDetectorParameter</a:t>
            </a:r>
            <a:r>
              <a:rPr lang="en-US" sz="1200" dirty="0" smtClean="0"/>
              <a:t>(</a:t>
            </a:r>
            <a:r>
              <a:rPr lang="en-US" sz="1200" dirty="0" err="1" smtClean="0"/>
              <a:t>run_number</a:t>
            </a:r>
            <a:r>
              <a:rPr lang="en-US" sz="1200" dirty="0" smtClean="0"/>
              <a:t>, </a:t>
            </a:r>
            <a:r>
              <a:rPr lang="en-US" sz="1200" dirty="0"/>
              <a:t>"DCH1", "noise</a:t>
            </a:r>
            <a:r>
              <a:rPr lang="en-US" sz="1200" dirty="0" smtClean="0"/>
              <a:t>");</a:t>
            </a:r>
          </a:p>
          <a:p>
            <a:r>
              <a:rPr lang="en-US" sz="1200" dirty="0" smtClean="0"/>
              <a:t>if </a:t>
            </a:r>
            <a:r>
              <a:rPr lang="en-US" sz="1200" dirty="0"/>
              <a:t>(</a:t>
            </a:r>
            <a:r>
              <a:rPr lang="en-US" sz="1200" dirty="0" err="1"/>
              <a:t>pDetectorParameter</a:t>
            </a:r>
            <a:r>
              <a:rPr lang="en-US" sz="1200" dirty="0"/>
              <a:t> != NULL)</a:t>
            </a:r>
          </a:p>
          <a:p>
            <a:r>
              <a:rPr lang="en-US" sz="1200" dirty="0" smtClean="0"/>
              <a:t>{</a:t>
            </a:r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 err="1" smtClean="0"/>
              <a:t>IIStructure</a:t>
            </a:r>
            <a:r>
              <a:rPr lang="en-US" sz="1200" dirty="0"/>
              <a:t>* </a:t>
            </a:r>
            <a:r>
              <a:rPr lang="en-US" sz="1200" dirty="0" err="1" smtClean="0"/>
              <a:t>pValues</a:t>
            </a:r>
            <a:r>
              <a:rPr lang="en-US" sz="1200" dirty="0" smtClean="0"/>
              <a:t>;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/>
              <a:t>element_count</a:t>
            </a:r>
            <a:r>
              <a:rPr lang="en-US" sz="1200" dirty="0"/>
              <a:t> = 0;</a:t>
            </a:r>
          </a:p>
          <a:p>
            <a:r>
              <a:rPr lang="en-US" sz="1200" dirty="0"/>
              <a:t>     </a:t>
            </a:r>
            <a:r>
              <a:rPr lang="en-US" sz="1200" dirty="0" err="1" smtClean="0"/>
              <a:t>pDetectorParameter</a:t>
            </a:r>
            <a:r>
              <a:rPr lang="en-US" sz="1200" dirty="0" smtClean="0"/>
              <a:t>-</a:t>
            </a:r>
            <a:r>
              <a:rPr lang="en-US" sz="1200" dirty="0"/>
              <a:t>&gt;</a:t>
            </a:r>
            <a:r>
              <a:rPr lang="en-US" sz="1200" dirty="0" err="1"/>
              <a:t>GetIIArray</a:t>
            </a:r>
            <a:r>
              <a:rPr lang="en-US" sz="1200" dirty="0"/>
              <a:t>(</a:t>
            </a:r>
            <a:r>
              <a:rPr lang="en-US" sz="1200" dirty="0" err="1"/>
              <a:t>pValues</a:t>
            </a:r>
            <a:r>
              <a:rPr lang="en-US" sz="1200" dirty="0"/>
              <a:t>, </a:t>
            </a:r>
            <a:r>
              <a:rPr lang="en-US" sz="1200" dirty="0" err="1"/>
              <a:t>element_count</a:t>
            </a:r>
            <a:r>
              <a:rPr lang="en-US" sz="1200" dirty="0" smtClean="0"/>
              <a:t>);</a:t>
            </a:r>
          </a:p>
          <a:p>
            <a:endParaRPr lang="en-US" sz="1200" dirty="0"/>
          </a:p>
          <a:p>
            <a:r>
              <a:rPr lang="en-US" sz="1200" dirty="0"/>
              <a:t>     </a:t>
            </a:r>
            <a:r>
              <a:rPr lang="en-US" sz="1200" dirty="0" smtClean="0"/>
              <a:t>// e.g. print values (</a:t>
            </a:r>
            <a:r>
              <a:rPr lang="en-US" sz="1200" dirty="0" err="1" smtClean="0"/>
              <a:t>slot:channel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nn-NO" sz="1200" dirty="0"/>
              <a:t>     </a:t>
            </a:r>
            <a:r>
              <a:rPr lang="nn-NO" sz="1200" dirty="0" smtClean="0"/>
              <a:t>for </a:t>
            </a:r>
            <a:r>
              <a:rPr lang="nn-NO" sz="1200" dirty="0"/>
              <a:t>(int i = 0; i &lt; element_count; i</a:t>
            </a:r>
            <a:r>
              <a:rPr lang="nn-NO" sz="1200" dirty="0" smtClean="0"/>
              <a:t>++)</a:t>
            </a:r>
            <a:r>
              <a:rPr lang="fr-FR" sz="1200" dirty="0" smtClean="0"/>
              <a:t>           </a:t>
            </a:r>
          </a:p>
          <a:p>
            <a:r>
              <a:rPr lang="fr-FR" sz="1200" dirty="0" smtClean="0"/>
              <a:t>         cout&lt;&lt;pValues[i</a:t>
            </a:r>
            <a:r>
              <a:rPr lang="fr-FR" sz="1200" dirty="0"/>
              <a:t>].int_1&lt;&lt;":"&lt;&lt;pValues[i].int_2&lt;&lt;endl</a:t>
            </a:r>
            <a:r>
              <a:rPr lang="fr-FR" sz="1200" dirty="0" smtClean="0"/>
              <a:t>;</a:t>
            </a:r>
          </a:p>
          <a:p>
            <a:r>
              <a:rPr lang="fr-FR" sz="1200" dirty="0"/>
              <a:t>}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82" y="3385761"/>
            <a:ext cx="3693782" cy="29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/>
              <a:t>A</a:t>
            </a:r>
            <a:r>
              <a:rPr lang="en-US" sz="3000" b="1" dirty="0" smtClean="0"/>
              <a:t>dditional classes of the database interface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defRPr/>
              </a:pPr>
              <a:t>16</a:t>
            </a:fld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32783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088" y="1103950"/>
            <a:ext cx="86473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u="sng" dirty="0" err="1" smtClean="0"/>
              <a:t>DbConnection</a:t>
            </a:r>
            <a:r>
              <a:rPr lang="en-US" dirty="0"/>
              <a:t> </a:t>
            </a:r>
            <a:r>
              <a:rPr lang="en-US" dirty="0" smtClean="0"/>
              <a:t>serves to open </a:t>
            </a:r>
            <a:r>
              <a:rPr lang="en-US" dirty="0"/>
              <a:t>and </a:t>
            </a:r>
            <a:r>
              <a:rPr lang="en-US" dirty="0" smtClean="0"/>
              <a:t>close </a:t>
            </a:r>
            <a:r>
              <a:rPr lang="en-US" dirty="0"/>
              <a:t>connections to </a:t>
            </a:r>
            <a:r>
              <a:rPr lang="en-US" dirty="0" smtClean="0"/>
              <a:t>the BM@N </a:t>
            </a:r>
            <a:r>
              <a:rPr lang="en-US" dirty="0"/>
              <a:t>database</a:t>
            </a:r>
            <a:endParaRPr lang="en-US" u="sng" dirty="0" smtClean="0"/>
          </a:p>
          <a:p>
            <a:pPr algn="just">
              <a:lnSpc>
                <a:spcPct val="140000"/>
              </a:lnSpc>
            </a:pPr>
            <a:r>
              <a:rPr lang="en-US" u="sng" dirty="0" err="1" smtClean="0"/>
              <a:t>DbGenerateClasses</a:t>
            </a:r>
            <a:r>
              <a:rPr lang="en-US" dirty="0" smtClean="0"/>
              <a:t> generates skeleton classes for all tables of the database</a:t>
            </a:r>
            <a:endParaRPr lang="en-US" dirty="0"/>
          </a:p>
          <a:p>
            <a:pPr algn="just">
              <a:lnSpc>
                <a:spcPct val="140000"/>
              </a:lnSpc>
            </a:pPr>
            <a:r>
              <a:rPr lang="en-US" u="sng" dirty="0" err="1" smtClean="0"/>
              <a:t>DbParser</a:t>
            </a:r>
            <a:r>
              <a:rPr lang="en-US" dirty="0" smtClean="0"/>
              <a:t> parses existing data of the BM@N experiment from HTML, Excel and text files, and writes it to the unified database</a:t>
            </a:r>
            <a:endParaRPr lang="en-US" dirty="0"/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u="sng" dirty="0" err="1" smtClean="0"/>
              <a:t>DbGeoConverter</a:t>
            </a:r>
            <a:r>
              <a:rPr lang="en-US" dirty="0" smtClean="0"/>
              <a:t> converts ROOT files with BM@N geometry to the alternative database view</a:t>
            </a:r>
            <a:endParaRPr lang="en-US" dirty="0"/>
          </a:p>
          <a:p>
            <a:pPr algn="just">
              <a:lnSpc>
                <a:spcPct val="140000"/>
              </a:lnSpc>
            </a:pPr>
            <a:r>
              <a:rPr lang="en-US" u="sng" dirty="0" err="1" smtClean="0"/>
              <a:t>DbTangoData</a:t>
            </a:r>
            <a:r>
              <a:rPr lang="en-US" dirty="0" smtClean="0"/>
              <a:t> gets hardware data from the “slow” control system (Tango) for selected time range (run number), detector and parameter defined by name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506" y="4416494"/>
            <a:ext cx="830393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u="sng" dirty="0" smtClean="0"/>
              <a:t>It includes the following directories:</a:t>
            </a:r>
          </a:p>
          <a:p>
            <a:pPr algn="just">
              <a:lnSpc>
                <a:spcPct val="130000"/>
              </a:lnSpc>
            </a:pPr>
            <a:r>
              <a:rPr lang="en-US" dirty="0" smtClean="0"/>
              <a:t>macro/* - ROOT macros for executing the tasks presented by the classes above </a:t>
            </a:r>
          </a:p>
          <a:p>
            <a:pPr algn="just">
              <a:lnSpc>
                <a:spcPct val="130000"/>
              </a:lnSpc>
            </a:pPr>
            <a:r>
              <a:rPr lang="en-US" dirty="0" smtClean="0"/>
              <a:t>examples/* - numerous examples of using the class wrappers to work with the BM@N database</a:t>
            </a:r>
          </a:p>
          <a:p>
            <a:pPr algn="just">
              <a:lnSpc>
                <a:spcPct val="130000"/>
              </a:lnSpc>
            </a:pPr>
            <a:r>
              <a:rPr lang="en-US" dirty="0" smtClean="0"/>
              <a:t>docs</a:t>
            </a:r>
            <a:r>
              <a:rPr lang="en-US" dirty="0"/>
              <a:t>/* - database interface </a:t>
            </a:r>
            <a:r>
              <a:rPr lang="en-US" dirty="0" smtClean="0"/>
              <a:t>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 smtClean="0"/>
              <a:t>Using Tango (hardware) data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defRPr/>
              </a:pPr>
              <a:t>17</a:t>
            </a:fld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32783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080" y="1052736"/>
            <a:ext cx="922344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err="1" smtClean="0"/>
              <a:t>DbTangoData</a:t>
            </a:r>
            <a:r>
              <a:rPr lang="en-US" sz="1600" dirty="0" smtClean="0"/>
              <a:t> class gets hardware data from the Tango control system based on MySQL DBMS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080" y="1412776"/>
            <a:ext cx="8935416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u="sng" dirty="0" smtClean="0"/>
              <a:t>Main functions of the class</a:t>
            </a:r>
            <a:r>
              <a:rPr lang="en-US" sz="1600" dirty="0" smtClean="0"/>
              <a:t>:</a:t>
            </a:r>
          </a:p>
          <a:p>
            <a:pPr>
              <a:lnSpc>
                <a:spcPct val="140000"/>
              </a:lnSpc>
            </a:pPr>
            <a:r>
              <a:rPr lang="en-US" sz="1300" dirty="0" err="1" smtClean="0"/>
              <a:t>Tango_Data</a:t>
            </a:r>
            <a:r>
              <a:rPr lang="en-US" sz="1300" dirty="0"/>
              <a:t>* </a:t>
            </a:r>
            <a:r>
              <a:rPr lang="en-US" sz="1300" i="1" dirty="0" err="1"/>
              <a:t>GetTangoParameter</a:t>
            </a:r>
            <a:r>
              <a:rPr lang="en-US" sz="1300" dirty="0"/>
              <a:t>(char* </a:t>
            </a:r>
            <a:r>
              <a:rPr lang="en-US" sz="1300" dirty="0" err="1"/>
              <a:t>detector_name</a:t>
            </a:r>
            <a:r>
              <a:rPr lang="en-US" sz="1300" dirty="0"/>
              <a:t>, char* </a:t>
            </a:r>
            <a:r>
              <a:rPr lang="en-US" sz="1300" dirty="0" err="1"/>
              <a:t>parameter_name</a:t>
            </a:r>
            <a:r>
              <a:rPr lang="en-US" sz="1300" dirty="0"/>
              <a:t>, char* </a:t>
            </a:r>
            <a:r>
              <a:rPr lang="en-US" sz="1300" dirty="0" err="1"/>
              <a:t>date_start</a:t>
            </a:r>
            <a:r>
              <a:rPr lang="en-US" sz="1300" dirty="0"/>
              <a:t>, char* </a:t>
            </a:r>
            <a:r>
              <a:rPr lang="en-US" sz="1300" dirty="0" err="1"/>
              <a:t>date_end</a:t>
            </a:r>
            <a:r>
              <a:rPr lang="en-US" sz="1300" dirty="0"/>
              <a:t>);</a:t>
            </a:r>
          </a:p>
          <a:p>
            <a:pPr>
              <a:lnSpc>
                <a:spcPct val="140000"/>
              </a:lnSpc>
            </a:pPr>
            <a:r>
              <a:rPr lang="en-US" sz="1300" dirty="0" smtClean="0"/>
              <a:t>void </a:t>
            </a:r>
            <a:r>
              <a:rPr lang="en-US" sz="1300" i="1" dirty="0" err="1" smtClean="0"/>
              <a:t>PrintData</a:t>
            </a:r>
            <a:r>
              <a:rPr lang="en-US" sz="1300" dirty="0" smtClean="0"/>
              <a:t>(</a:t>
            </a:r>
            <a:r>
              <a:rPr lang="en-US" sz="1300" dirty="0" err="1" smtClean="0"/>
              <a:t>Tango_Data</a:t>
            </a:r>
            <a:r>
              <a:rPr lang="en-US" sz="1300" dirty="0"/>
              <a:t>* </a:t>
            </a:r>
            <a:r>
              <a:rPr lang="en-US" sz="1300" dirty="0" smtClean="0"/>
              <a:t>parameter</a:t>
            </a:r>
            <a:r>
              <a:rPr lang="en-US" sz="1300" dirty="0"/>
              <a:t>, bool </a:t>
            </a:r>
            <a:r>
              <a:rPr lang="en-US" sz="1300" dirty="0" err="1" smtClean="0"/>
              <a:t>isGraphicPresentation</a:t>
            </a:r>
            <a:r>
              <a:rPr lang="en-US" sz="1300" dirty="0" smtClean="0"/>
              <a:t> = false</a:t>
            </a:r>
            <a:r>
              <a:rPr lang="en-US" sz="1300" dirty="0"/>
              <a:t>);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401" r="492" b="-401"/>
          <a:stretch/>
        </p:blipFill>
        <p:spPr>
          <a:xfrm>
            <a:off x="4971177" y="3356992"/>
            <a:ext cx="3921303" cy="27363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889436" y="3007985"/>
            <a:ext cx="41470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(“ZDC”, “</a:t>
            </a:r>
            <a:r>
              <a:rPr lang="en-US" sz="1200" dirty="0" err="1" smtClean="0"/>
              <a:t>PosY</a:t>
            </a:r>
            <a:r>
              <a:rPr lang="en-US" sz="1200" dirty="0" smtClean="0"/>
              <a:t>”, “2015.03.12 18:20</a:t>
            </a:r>
            <a:r>
              <a:rPr lang="en-US" sz="1200" dirty="0"/>
              <a:t>”, “2015.03.12 </a:t>
            </a:r>
            <a:r>
              <a:rPr lang="en-US" sz="1200" dirty="0" smtClean="0"/>
              <a:t>19:40”);</a:t>
            </a:r>
            <a:endParaRPr lang="en-US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7380" y="3007985"/>
            <a:ext cx="453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(“ZDC”, “</a:t>
            </a:r>
            <a:r>
              <a:rPr lang="en-US" sz="1200" dirty="0" err="1" smtClean="0"/>
              <a:t>Vset</a:t>
            </a:r>
            <a:r>
              <a:rPr lang="en-US" sz="1200" dirty="0" smtClean="0"/>
              <a:t>”, “</a:t>
            </a:r>
            <a:r>
              <a:rPr lang="ru-RU" sz="1200" dirty="0" smtClean="0"/>
              <a:t>2015</a:t>
            </a:r>
            <a:r>
              <a:rPr lang="en-US" sz="1200" dirty="0"/>
              <a:t>.</a:t>
            </a:r>
            <a:r>
              <a:rPr lang="ru-RU" sz="1200" dirty="0" smtClean="0"/>
              <a:t>03</a:t>
            </a:r>
            <a:r>
              <a:rPr lang="en-US" sz="1200" dirty="0" smtClean="0"/>
              <a:t>.</a:t>
            </a:r>
            <a:r>
              <a:rPr lang="ru-RU" sz="1200" dirty="0" smtClean="0"/>
              <a:t>13 23:40</a:t>
            </a:r>
            <a:r>
              <a:rPr lang="en-US" sz="1200" dirty="0" smtClean="0"/>
              <a:t>”, “</a:t>
            </a:r>
            <a:r>
              <a:rPr lang="ru-RU" sz="1200" dirty="0" smtClean="0"/>
              <a:t>2015</a:t>
            </a:r>
            <a:r>
              <a:rPr lang="en-US" sz="1200" dirty="0" smtClean="0"/>
              <a:t>.</a:t>
            </a:r>
            <a:r>
              <a:rPr lang="ru-RU" sz="1200" dirty="0" smtClean="0"/>
              <a:t>03</a:t>
            </a:r>
            <a:r>
              <a:rPr lang="en-US" sz="1200" dirty="0" smtClean="0"/>
              <a:t>.</a:t>
            </a:r>
            <a:r>
              <a:rPr lang="ru-RU" sz="1200" dirty="0" smtClean="0"/>
              <a:t>13 24:00</a:t>
            </a:r>
            <a:r>
              <a:rPr lang="en-US" sz="1200" dirty="0" smtClean="0"/>
              <a:t>”);</a:t>
            </a:r>
            <a:endParaRPr lang="en-US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" b="-1331"/>
          <a:stretch/>
        </p:blipFill>
        <p:spPr>
          <a:xfrm>
            <a:off x="107504" y="3429000"/>
            <a:ext cx="4746156" cy="27363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601616" y="5991091"/>
            <a:ext cx="432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time</a:t>
            </a:r>
            <a:endParaRPr lang="en-US" sz="1000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765970" y="3710793"/>
            <a:ext cx="675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coordinate</a:t>
            </a:r>
            <a:endParaRPr lang="en-US" sz="1000" dirty="0"/>
          </a:p>
        </p:txBody>
      </p:sp>
      <p:sp>
        <p:nvSpPr>
          <p:cNvPr id="21" name="Прямоугольник 20"/>
          <p:cNvSpPr/>
          <p:nvPr/>
        </p:nvSpPr>
        <p:spPr>
          <a:xfrm rot="19276606">
            <a:off x="3796067" y="5633255"/>
            <a:ext cx="10387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time counter</a:t>
            </a:r>
            <a:endParaRPr lang="en-US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5991091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ZDC tower number</a:t>
            </a:r>
            <a:endParaRPr lang="en-US" sz="1000" dirty="0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-143221" y="4615830"/>
            <a:ext cx="6036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v</a:t>
            </a:r>
            <a:r>
              <a:rPr lang="en-US" sz="1000" dirty="0" smtClean="0"/>
              <a:t>oltage</a:t>
            </a:r>
            <a:endParaRPr lang="en-US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24192" y="2671156"/>
            <a:ext cx="17119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 smtClean="0"/>
              <a:t>GetTangoParameter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723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Web interface of </a:t>
            </a:r>
            <a:r>
              <a:rPr lang="en-US" sz="3000" b="1" smtClean="0"/>
              <a:t>the </a:t>
            </a:r>
            <a:r>
              <a:rPr lang="en-US" sz="3000" b="1" smtClean="0"/>
              <a:t>developed</a:t>
            </a:r>
            <a:r>
              <a:rPr lang="en-US" sz="3000" b="1" smtClean="0"/>
              <a:t> </a:t>
            </a:r>
            <a:r>
              <a:rPr lang="en-US" sz="3000" b="1" dirty="0" smtClean="0"/>
              <a:t>database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defRPr/>
              </a:pPr>
              <a:t>18</a:t>
            </a:fld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237"/>
            <a:ext cx="9144000" cy="48370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55177" y="6012049"/>
            <a:ext cx="318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Web </a:t>
            </a:r>
            <a:r>
              <a:rPr lang="en-US" dirty="0"/>
              <a:t>interface by Ivan </a:t>
            </a:r>
            <a:r>
              <a:rPr lang="en-US" dirty="0" smtClean="0"/>
              <a:t>Slepov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9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The unified BM@N database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defRPr/>
              </a:pPr>
              <a:t>19</a:t>
            </a:fld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14777" y="5622339"/>
            <a:ext cx="179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existing configuration, calibration, parameter and algorithm data </a:t>
            </a:r>
            <a:r>
              <a:rPr lang="en-US" sz="1200" dirty="0"/>
              <a:t>(</a:t>
            </a:r>
            <a:r>
              <a:rPr lang="en-US" sz="1200" dirty="0" smtClean="0"/>
              <a:t>HTML, Excel, TXT)</a:t>
            </a:r>
            <a:endParaRPr lang="ru-RU" sz="1200" dirty="0">
              <a:solidFill>
                <a:srgbClr val="00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80804" y="3033850"/>
            <a:ext cx="1368152" cy="1477011"/>
            <a:chOff x="4932040" y="1774187"/>
            <a:chExt cx="1697360" cy="169736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74187"/>
              <a:ext cx="1697360" cy="169736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5056688" y="1916832"/>
              <a:ext cx="1459528" cy="672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central</a:t>
              </a:r>
              <a:endParaRPr lang="en-US" sz="1600" b="1" dirty="0"/>
            </a:p>
            <a:p>
              <a:pPr algn="ctr"/>
              <a:r>
                <a:rPr lang="en-US" sz="1600" b="1" dirty="0"/>
                <a:t>database</a:t>
              </a:r>
              <a:endParaRPr lang="ru-RU" sz="1600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21" y="4987147"/>
            <a:ext cx="862074" cy="76389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743918" y="5592177"/>
            <a:ext cx="108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simulation database</a:t>
            </a:r>
            <a:endParaRPr lang="ru-RU" sz="12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33" y="4955372"/>
            <a:ext cx="893648" cy="75563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179563" y="5668138"/>
            <a:ext cx="1076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geometry </a:t>
            </a:r>
            <a:r>
              <a:rPr lang="en-US" sz="1200" dirty="0"/>
              <a:t>database</a:t>
            </a:r>
            <a:endParaRPr lang="ru-RU" sz="1200" dirty="0"/>
          </a:p>
        </p:txBody>
      </p:sp>
      <p:sp>
        <p:nvSpPr>
          <p:cNvPr id="70" name="Прямоугольник 69"/>
          <p:cNvSpPr/>
          <p:nvPr/>
        </p:nvSpPr>
        <p:spPr>
          <a:xfrm rot="1748797">
            <a:off x="2802588" y="3143893"/>
            <a:ext cx="128199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000000"/>
                </a:solidFill>
              </a:rPr>
              <a:t>TSQLServer</a:t>
            </a:r>
            <a:endParaRPr lang="en-US" sz="1300" dirty="0"/>
          </a:p>
        </p:txBody>
      </p:sp>
      <p:grpSp>
        <p:nvGrpSpPr>
          <p:cNvPr id="107" name="Группа 106"/>
          <p:cNvGrpSpPr/>
          <p:nvPr/>
        </p:nvGrpSpPr>
        <p:grpSpPr>
          <a:xfrm>
            <a:off x="971600" y="2375719"/>
            <a:ext cx="1971987" cy="981273"/>
            <a:chOff x="2126843" y="2483114"/>
            <a:chExt cx="2013109" cy="690327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161938" y="2483114"/>
              <a:ext cx="1978014" cy="690327"/>
            </a:xfrm>
            <a:prstGeom prst="rect">
              <a:avLst/>
            </a:prstGeom>
            <a:gradFill>
              <a:gsLst>
                <a:gs pos="0">
                  <a:srgbClr val="FBF1D9"/>
                </a:gs>
                <a:gs pos="100000">
                  <a:srgbClr val="F8DCBE"/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126843" y="2557188"/>
              <a:ext cx="20131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C++ database interface</a:t>
              </a:r>
            </a:p>
            <a:p>
              <a:pPr algn="ctr"/>
              <a:r>
                <a:rPr lang="en-US" sz="1500" dirty="0" smtClean="0"/>
                <a:t>(connect, SQL I/O)</a:t>
              </a:r>
              <a:endParaRPr lang="ru-RU" sz="1500" dirty="0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6444208" y="3738518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Web interface</a:t>
            </a: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 rot="20150943">
            <a:off x="5186870" y="3235828"/>
            <a:ext cx="10801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PHP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6512" y="5857527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slow control system</a:t>
            </a:r>
            <a:endParaRPr lang="ru-RU" sz="1400" dirty="0">
              <a:solidFill>
                <a:srgbClr val="000000"/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323528" y="4943274"/>
            <a:ext cx="936104" cy="993727"/>
            <a:chOff x="5026338" y="2249459"/>
            <a:chExt cx="1697360" cy="1697359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338" y="2249459"/>
              <a:ext cx="1697360" cy="1697359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5154799" y="2468808"/>
              <a:ext cx="1459528" cy="551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/>
                <a:t>Tango</a:t>
              </a:r>
              <a:endParaRPr lang="en-US" sz="1500" dirty="0"/>
            </a:p>
          </p:txBody>
        </p:sp>
      </p:grpSp>
      <p:sp>
        <p:nvSpPr>
          <p:cNvPr id="98" name="Стрелка вниз 97"/>
          <p:cNvSpPr/>
          <p:nvPr/>
        </p:nvSpPr>
        <p:spPr>
          <a:xfrm rot="10800000">
            <a:off x="4187022" y="4828023"/>
            <a:ext cx="623678" cy="764153"/>
          </a:xfrm>
          <a:prstGeom prst="downArrow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14" y="2362704"/>
            <a:ext cx="2560237" cy="135432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cxnSp>
        <p:nvCxnSpPr>
          <p:cNvPr id="101" name="Прямая со стрелкой 100"/>
          <p:cNvCxnSpPr/>
          <p:nvPr/>
        </p:nvCxnSpPr>
        <p:spPr>
          <a:xfrm flipH="1">
            <a:off x="5157726" y="2893928"/>
            <a:ext cx="1169958" cy="572584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4" idx="3"/>
          </p:cNvCxnSpPr>
          <p:nvPr/>
        </p:nvCxnSpPr>
        <p:spPr>
          <a:xfrm>
            <a:off x="2943587" y="2866356"/>
            <a:ext cx="1015850" cy="56961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1691680" y="4781864"/>
            <a:ext cx="0" cy="13460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35496" y="6125850"/>
            <a:ext cx="1656184" cy="24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104" idx="2"/>
          </p:cNvCxnSpPr>
          <p:nvPr/>
        </p:nvCxnSpPr>
        <p:spPr>
          <a:xfrm flipH="1">
            <a:off x="971600" y="3356992"/>
            <a:ext cx="1003183" cy="141537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 rot="18331951">
            <a:off x="950570" y="3958210"/>
            <a:ext cx="12819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000000"/>
                </a:solidFill>
              </a:rPr>
              <a:t>DbTangoData</a:t>
            </a:r>
            <a:r>
              <a:rPr lang="en-US" sz="1300" dirty="0" smtClean="0">
                <a:solidFill>
                  <a:srgbClr val="000000"/>
                </a:solidFill>
              </a:rPr>
              <a:t> class</a:t>
            </a:r>
            <a:endParaRPr lang="en-US" sz="1300" dirty="0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9" y="1039344"/>
            <a:ext cx="708533" cy="708533"/>
          </a:xfrm>
          <a:prstGeom prst="rect">
            <a:avLst/>
          </a:prstGeom>
        </p:spPr>
      </p:pic>
      <p:sp>
        <p:nvSpPr>
          <p:cNvPr id="129" name="Прямоугольник 128"/>
          <p:cNvSpPr/>
          <p:nvPr/>
        </p:nvSpPr>
        <p:spPr>
          <a:xfrm>
            <a:off x="7020272" y="1667556"/>
            <a:ext cx="787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users</a:t>
            </a:r>
            <a:endParaRPr lang="ru-RU" sz="1600" dirty="0"/>
          </a:p>
        </p:txBody>
      </p:sp>
      <p:cxnSp>
        <p:nvCxnSpPr>
          <p:cNvPr id="130" name="Прямая со стрелкой 129"/>
          <p:cNvCxnSpPr/>
          <p:nvPr/>
        </p:nvCxnSpPr>
        <p:spPr>
          <a:xfrm>
            <a:off x="7412296" y="1916832"/>
            <a:ext cx="1" cy="41380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Группа 150"/>
          <p:cNvGrpSpPr/>
          <p:nvPr/>
        </p:nvGrpSpPr>
        <p:grpSpPr>
          <a:xfrm>
            <a:off x="1403648" y="1022111"/>
            <a:ext cx="1146270" cy="1044241"/>
            <a:chOff x="2047042" y="1018493"/>
            <a:chExt cx="1146270" cy="1044241"/>
          </a:xfrm>
        </p:grpSpPr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261" y="1018493"/>
              <a:ext cx="823035" cy="823035"/>
            </a:xfrm>
            <a:prstGeom prst="rect">
              <a:avLst/>
            </a:prstGeom>
          </p:spPr>
        </p:pic>
        <p:sp>
          <p:nvSpPr>
            <p:cNvPr id="135" name="Прямоугольник 134"/>
            <p:cNvSpPr/>
            <p:nvPr/>
          </p:nvSpPr>
          <p:spPr>
            <a:xfrm>
              <a:off x="2047042" y="1724180"/>
              <a:ext cx="11462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BMNRoot</a:t>
              </a:r>
              <a:endParaRPr lang="ru-RU" sz="1600" dirty="0"/>
            </a:p>
          </p:txBody>
        </p:sp>
      </p:grpSp>
      <p:cxnSp>
        <p:nvCxnSpPr>
          <p:cNvPr id="136" name="Прямая со стрелкой 135"/>
          <p:cNvCxnSpPr>
            <a:endCxn id="104" idx="0"/>
          </p:cNvCxnSpPr>
          <p:nvPr/>
        </p:nvCxnSpPr>
        <p:spPr>
          <a:xfrm>
            <a:off x="1974783" y="1988840"/>
            <a:ext cx="0" cy="38687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3775751" y="4383950"/>
            <a:ext cx="1631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Postgres, SQL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automatic backup</a:t>
            </a:r>
            <a:endParaRPr lang="ru-RU" sz="1300" dirty="0">
              <a:solidFill>
                <a:srgbClr val="000000"/>
              </a:solidFill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 flipH="1">
            <a:off x="35496" y="4772369"/>
            <a:ext cx="1656184" cy="24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2250483" y="1110762"/>
            <a:ext cx="178420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raw data processing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event reconstruction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physical analysis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837701" y="1196752"/>
            <a:ext cx="12801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reading and changing data</a:t>
            </a:r>
            <a:endParaRPr lang="ru-RU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BM@N experiment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4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K.V.</a:t>
            </a: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2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975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b="1" dirty="0" smtClean="0">
                <a:solidFill>
                  <a:srgbClr val="000090"/>
                </a:solidFill>
              </a:rPr>
              <a:t>aryonic </a:t>
            </a:r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r>
              <a:rPr lang="en-US" sz="1600" b="1" dirty="0" smtClean="0">
                <a:solidFill>
                  <a:srgbClr val="000090"/>
                </a:solidFill>
              </a:rPr>
              <a:t>atter at </a:t>
            </a:r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000090"/>
                </a:solidFill>
              </a:rPr>
              <a:t>uclotron (</a:t>
            </a:r>
            <a:r>
              <a:rPr lang="en-US" sz="1600" b="1" dirty="0">
                <a:solidFill>
                  <a:srgbClr val="FF0000"/>
                </a:solidFill>
              </a:rPr>
              <a:t>BM@N</a:t>
            </a:r>
            <a:r>
              <a:rPr lang="en-US" sz="1600" b="1" dirty="0" smtClean="0">
                <a:solidFill>
                  <a:srgbClr val="000090"/>
                </a:solidFill>
              </a:rPr>
              <a:t>)</a:t>
            </a:r>
            <a:r>
              <a:rPr lang="ru-RU" sz="1600" b="1" dirty="0" smtClean="0">
                <a:solidFill>
                  <a:srgbClr val="000090"/>
                </a:solidFill>
              </a:rPr>
              <a:t> </a:t>
            </a:r>
            <a:r>
              <a:rPr lang="en-US" sz="1600" b="1" dirty="0">
                <a:solidFill>
                  <a:srgbClr val="000090"/>
                </a:solidFill>
              </a:rPr>
              <a:t>at extracted Nuclotron </a:t>
            </a:r>
            <a:r>
              <a:rPr lang="en-US" sz="1600" b="1" dirty="0" smtClean="0">
                <a:solidFill>
                  <a:srgbClr val="000090"/>
                </a:solidFill>
              </a:rPr>
              <a:t>beam</a:t>
            </a:r>
            <a:endParaRPr lang="en-US" sz="1600" b="1" dirty="0">
              <a:solidFill>
                <a:srgbClr val="00009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2725"/>
            <a:ext cx="7056784" cy="49606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9"/>
          <a:stretch/>
        </p:blipFill>
        <p:spPr bwMode="auto">
          <a:xfrm>
            <a:off x="1547664" y="1514346"/>
            <a:ext cx="6672005" cy="3507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267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5496" y="1036110"/>
            <a:ext cx="9001000" cy="5400600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1800" dirty="0" smtClean="0"/>
              <a:t>The BM@N database was developed based on Postgres DBMS and deployed on the NICA cluster.</a:t>
            </a:r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1800" dirty="0" smtClean="0"/>
              <a:t>The unified database merged the existing databases and included existing </a:t>
            </a:r>
            <a:r>
              <a:rPr lang="en-US" sz="1800" dirty="0"/>
              <a:t>data of the first BM@N runs </a:t>
            </a:r>
            <a:r>
              <a:rPr lang="en-US" sz="1800" dirty="0" smtClean="0"/>
              <a:t>from multiple files (HTML, Excel, text).</a:t>
            </a:r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1800" dirty="0"/>
              <a:t>C++ database interface was implemented as a part of the BMNRoot environment to </a:t>
            </a:r>
            <a:r>
              <a:rPr lang="en-US" sz="1800" dirty="0" smtClean="0"/>
              <a:t>use it for </a:t>
            </a:r>
            <a:r>
              <a:rPr lang="en-US" sz="1800" dirty="0"/>
              <a:t>raw data </a:t>
            </a:r>
            <a:r>
              <a:rPr lang="en-US" sz="1800" dirty="0" smtClean="0"/>
              <a:t>processing, event reconstruction and physical analysis tasks. It provides the classes and tools to store and access data without SQL statements.</a:t>
            </a:r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1800" dirty="0" err="1" smtClean="0"/>
              <a:t>DbTangoData</a:t>
            </a:r>
            <a:r>
              <a:rPr lang="en-US" sz="1800" dirty="0" smtClean="0"/>
              <a:t> class was developed to get hardware </a:t>
            </a:r>
            <a:r>
              <a:rPr lang="en-US" sz="1800" dirty="0"/>
              <a:t>data from </a:t>
            </a:r>
            <a:r>
              <a:rPr lang="en-US" sz="1800" dirty="0" smtClean="0"/>
              <a:t>the </a:t>
            </a:r>
            <a:r>
              <a:rPr lang="en-US" sz="1800" smtClean="0"/>
              <a:t>BM@N control </a:t>
            </a:r>
            <a:r>
              <a:rPr lang="en-US" sz="1800" dirty="0" smtClean="0"/>
              <a:t>system – Tango.</a:t>
            </a:r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1800" dirty="0" smtClean="0"/>
              <a:t>Web interface of the BM@N database was implemented to simplify reading and changing the data by users.</a:t>
            </a:r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The developed database is the central </a:t>
            </a:r>
            <a:r>
              <a:rPr lang="en-US" sz="1800" dirty="0">
                <a:solidFill>
                  <a:srgbClr val="000000"/>
                </a:solidFill>
              </a:rPr>
              <a:t>data storage of the BM@N </a:t>
            </a:r>
            <a:r>
              <a:rPr lang="en-US" sz="1800" dirty="0" smtClean="0">
                <a:solidFill>
                  <a:srgbClr val="000000"/>
                </a:solidFill>
              </a:rPr>
              <a:t>experiment allowing unified </a:t>
            </a:r>
            <a:r>
              <a:rPr lang="en-US" sz="1800" dirty="0">
                <a:solidFill>
                  <a:srgbClr val="000000"/>
                </a:solidFill>
              </a:rPr>
              <a:t>access and data management for all BM@N </a:t>
            </a:r>
            <a:r>
              <a:rPr lang="en-US" sz="1800" dirty="0" smtClean="0">
                <a:solidFill>
                  <a:srgbClr val="000000"/>
                </a:solidFill>
              </a:rPr>
              <a:t>members and </a:t>
            </a:r>
            <a:r>
              <a:rPr lang="en-US" sz="1800" dirty="0" smtClean="0"/>
              <a:t>correct </a:t>
            </a:r>
            <a:r>
              <a:rPr lang="en-US" sz="1800" dirty="0"/>
              <a:t>multi-user data </a:t>
            </a:r>
            <a:r>
              <a:rPr lang="en-US" sz="1800" dirty="0" smtClean="0"/>
              <a:t>processing,</a:t>
            </a:r>
            <a:r>
              <a:rPr lang="en-US" sz="1800" dirty="0" smtClean="0">
                <a:solidFill>
                  <a:srgbClr val="000000"/>
                </a:solidFill>
              </a:rPr>
              <a:t> ensuring </a:t>
            </a:r>
            <a:r>
              <a:rPr lang="en-US" sz="1800" dirty="0">
                <a:solidFill>
                  <a:srgbClr val="000000"/>
                </a:solidFill>
              </a:rPr>
              <a:t>the </a:t>
            </a:r>
            <a:r>
              <a:rPr lang="en-US" sz="1800" dirty="0" smtClean="0">
                <a:solidFill>
                  <a:srgbClr val="000000"/>
                </a:solidFill>
              </a:rPr>
              <a:t>actuality, </a:t>
            </a:r>
            <a:r>
              <a:rPr lang="en-US" sz="1800" dirty="0" smtClean="0"/>
              <a:t>data </a:t>
            </a:r>
            <a:r>
              <a:rPr lang="en-US" sz="1800" dirty="0"/>
              <a:t>consistency and </a:t>
            </a:r>
            <a:r>
              <a:rPr lang="en-US" sz="1800" dirty="0" smtClean="0"/>
              <a:t>integrity </a:t>
            </a:r>
            <a:r>
              <a:rPr lang="en-US" sz="1800" dirty="0">
                <a:solidFill>
                  <a:srgbClr val="000000"/>
                </a:solidFill>
              </a:rPr>
              <a:t>of the </a:t>
            </a:r>
            <a:r>
              <a:rPr lang="en-US" sz="1800" dirty="0" smtClean="0">
                <a:solidFill>
                  <a:srgbClr val="000000"/>
                </a:solidFill>
              </a:rPr>
              <a:t>information, and </a:t>
            </a:r>
            <a:r>
              <a:rPr lang="en-US" sz="1800" dirty="0" smtClean="0"/>
              <a:t>excluding </a:t>
            </a:r>
            <a:r>
              <a:rPr lang="en-US" sz="1800" dirty="0"/>
              <a:t>the multiple </a:t>
            </a:r>
            <a:r>
              <a:rPr lang="en-US" sz="1800" dirty="0" smtClean="0"/>
              <a:t>duplication.</a:t>
            </a:r>
          </a:p>
          <a:p>
            <a:pPr algn="just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1800" dirty="0" smtClean="0"/>
              <a:t>A future version of the unified database will be used for MPD/NICA experiment</a:t>
            </a:r>
            <a:endParaRPr lang="ru-RU" sz="1800" dirty="0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en-US" sz="3000" b="1" dirty="0"/>
              <a:t>Conclusions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defRPr/>
              </a:pPr>
              <a:t>20</a:t>
            </a:fld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September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Gertsenberger K.V.</a:t>
            </a:r>
          </a:p>
        </p:txBody>
      </p:sp>
    </p:spTree>
    <p:extLst>
      <p:ext uri="{BB962C8B-B14F-4D97-AF65-F5344CB8AC3E}">
        <p14:creationId xmlns:p14="http://schemas.microsoft.com/office/powerpoint/2010/main" val="21813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619672" y="3200400"/>
            <a:ext cx="6048672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for attention!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1046499" cy="695960"/>
          </a:xfrm>
          <a:prstGeom prst="rect">
            <a:avLst/>
          </a:prstGeom>
          <a:solidFill>
            <a:srgbClr val="E9F5F5"/>
          </a:solidFill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white">
          <a:xfrm>
            <a:off x="1475657" y="233802"/>
            <a:ext cx="6480719" cy="38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NEC’2015 </a:t>
            </a:r>
            <a:r>
              <a:rPr lang="en-US" dirty="0" smtClean="0"/>
              <a:t>XXV </a:t>
            </a:r>
            <a:r>
              <a:rPr lang="en-US" dirty="0"/>
              <a:t>Symposium on Nuclear Electronics and Computing</a:t>
            </a:r>
            <a:endParaRPr lang="en-US" kern="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799463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Заголовок 1"/>
          <p:cNvSpPr>
            <a:spLocks noGrp="1"/>
          </p:cNvSpPr>
          <p:nvPr>
            <p:ph type="title"/>
          </p:nvPr>
        </p:nvSpPr>
        <p:spPr>
          <a:xfrm>
            <a:off x="24714" y="457200"/>
            <a:ext cx="9119286" cy="457200"/>
          </a:xfrm>
        </p:spPr>
        <p:txBody>
          <a:bodyPr/>
          <a:lstStyle/>
          <a:p>
            <a:r>
              <a:rPr lang="en-US" sz="3000" b="1" dirty="0" smtClean="0"/>
              <a:t>BM@N setup</a:t>
            </a:r>
            <a:endParaRPr lang="ru-RU" sz="3000" b="1" dirty="0" smtClean="0"/>
          </a:p>
        </p:txBody>
      </p:sp>
      <p:sp>
        <p:nvSpPr>
          <p:cNvPr id="384" name="Text Box 14"/>
          <p:cNvSpPr txBox="1">
            <a:spLocks noChangeArrowheads="1"/>
          </p:cNvSpPr>
          <p:nvPr/>
        </p:nvSpPr>
        <p:spPr bwMode="auto">
          <a:xfrm>
            <a:off x="0" y="1132289"/>
            <a:ext cx="3791944" cy="29238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u="sng" dirty="0" smtClean="0">
                <a:solidFill>
                  <a:srgbClr val="000090"/>
                </a:solidFill>
              </a:rPr>
              <a:t>The physics program:</a:t>
            </a:r>
            <a:endParaRPr lang="en-US" i="1" dirty="0">
              <a:solidFill>
                <a:srgbClr val="000090"/>
              </a:solidFill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study </a:t>
            </a:r>
            <a:r>
              <a:rPr lang="en-US" i="1" dirty="0">
                <a:solidFill>
                  <a:srgbClr val="000090"/>
                </a:solidFill>
              </a:rPr>
              <a:t>of elementary reactions and ‚cold‘ nuclear matter  </a:t>
            </a:r>
            <a:endParaRPr lang="ru-RU" i="1" dirty="0" smtClean="0">
              <a:solidFill>
                <a:srgbClr val="000090"/>
              </a:solidFill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000090"/>
                </a:solidFill>
              </a:rPr>
              <a:t>study of </a:t>
            </a:r>
            <a:r>
              <a:rPr lang="en-US" i="1" dirty="0" smtClean="0">
                <a:solidFill>
                  <a:srgbClr val="000090"/>
                </a:solidFill>
              </a:rPr>
              <a:t>the properties </a:t>
            </a:r>
            <a:r>
              <a:rPr lang="en-US" i="1" dirty="0">
                <a:solidFill>
                  <a:srgbClr val="000090"/>
                </a:solidFill>
              </a:rPr>
              <a:t>of dense nuclear </a:t>
            </a:r>
            <a:r>
              <a:rPr lang="en-US" i="1" dirty="0" smtClean="0">
                <a:solidFill>
                  <a:srgbClr val="000090"/>
                </a:solidFill>
              </a:rPr>
              <a:t>matter </a:t>
            </a:r>
            <a:r>
              <a:rPr lang="en-US" i="1" dirty="0">
                <a:solidFill>
                  <a:srgbClr val="000090"/>
                </a:solidFill>
              </a:rPr>
              <a:t>with </a:t>
            </a:r>
            <a:r>
              <a:rPr lang="en-US" i="1" dirty="0" smtClean="0">
                <a:solidFill>
                  <a:srgbClr val="000090"/>
                </a:solidFill>
              </a:rPr>
              <a:t>strangeness, in-medium effects</a:t>
            </a:r>
            <a:endParaRPr lang="ru-RU" i="1" dirty="0" smtClean="0">
              <a:solidFill>
                <a:srgbClr val="000090"/>
              </a:solidFill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000090"/>
                </a:solidFill>
              </a:rPr>
              <a:t>hypermatter production</a:t>
            </a:r>
            <a:endParaRPr lang="ru-RU" i="1" dirty="0" smtClean="0">
              <a:solidFill>
                <a:srgbClr val="000090"/>
              </a:solidFill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000090"/>
                </a:solidFill>
              </a:rPr>
              <a:t>hadron femtoscopy</a:t>
            </a:r>
          </a:p>
        </p:txBody>
      </p:sp>
      <p:sp>
        <p:nvSpPr>
          <p:cNvPr id="385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6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K.V.</a:t>
            </a:r>
          </a:p>
        </p:txBody>
      </p:sp>
      <p:sp>
        <p:nvSpPr>
          <p:cNvPr id="38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3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8" name="Прямоугольник 387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3" name="Picture 2" descr="C:\Users\Yury\Documents\Suzdal\BMN_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4" y="4323991"/>
            <a:ext cx="5150708" cy="21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" name="Picture 12" descr="C:\Users\Yury\Documents\Suzdal\B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055" y="1018867"/>
            <a:ext cx="5355754" cy="349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Заголовок 1"/>
          <p:cNvSpPr>
            <a:spLocks noGrp="1"/>
          </p:cNvSpPr>
          <p:nvPr>
            <p:ph type="title"/>
          </p:nvPr>
        </p:nvSpPr>
        <p:spPr>
          <a:xfrm>
            <a:off x="24714" y="457200"/>
            <a:ext cx="9119286" cy="457200"/>
          </a:xfrm>
        </p:spPr>
        <p:txBody>
          <a:bodyPr/>
          <a:lstStyle/>
          <a:p>
            <a:r>
              <a:rPr lang="en-US" sz="3000" b="1" dirty="0" smtClean="0"/>
              <a:t>BM@N facility </a:t>
            </a:r>
            <a:r>
              <a:rPr lang="ru-RU" sz="2400" b="1" dirty="0" smtClean="0"/>
              <a:t>(</a:t>
            </a:r>
            <a:r>
              <a:rPr lang="en-US" sz="2400" b="1" dirty="0" smtClean="0"/>
              <a:t>technical runs: </a:t>
            </a:r>
            <a:r>
              <a:rPr lang="ru-RU" sz="2400" b="1" dirty="0" smtClean="0"/>
              <a:t>2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en-US" sz="2400" b="1" dirty="0"/>
              <a:t>Feb-15 Mar </a:t>
            </a:r>
            <a:r>
              <a:rPr lang="ru-RU" sz="2400" b="1" dirty="0"/>
              <a:t>2015) </a:t>
            </a:r>
            <a:endParaRPr lang="ru-RU" sz="2400" b="1" dirty="0" smtClean="0"/>
          </a:p>
        </p:txBody>
      </p:sp>
      <p:sp>
        <p:nvSpPr>
          <p:cNvPr id="385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6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K.V.</a:t>
            </a:r>
          </a:p>
        </p:txBody>
      </p:sp>
      <p:sp>
        <p:nvSpPr>
          <p:cNvPr id="38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4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8" name="Прямоугольник 387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BILD01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30662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46920" y="314042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b="1" dirty="0" err="1">
                <a:solidFill>
                  <a:schemeClr val="bg1"/>
                </a:solidFill>
              </a:rPr>
              <a:t>ToF</a:t>
            </a:r>
            <a:r>
              <a:rPr lang="ru-RU" altLang="ru-RU" b="1" dirty="0">
                <a:solidFill>
                  <a:schemeClr val="bg1"/>
                </a:solidFill>
              </a:rPr>
              <a:t>-</a:t>
            </a:r>
            <a:r>
              <a:rPr lang="en-US" altLang="ru-RU" b="1" dirty="0">
                <a:solidFill>
                  <a:schemeClr val="bg1"/>
                </a:solidFill>
              </a:rPr>
              <a:t>4</a:t>
            </a:r>
            <a:r>
              <a:rPr lang="ru-RU" altLang="ru-RU" b="1" dirty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627784" y="278880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ru-RU" b="1" dirty="0">
                <a:solidFill>
                  <a:schemeClr val="bg1"/>
                </a:solidFill>
              </a:rPr>
              <a:t>DCH-1,2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BILD01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61" y="1268760"/>
            <a:ext cx="40306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299323" y="294992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ru-RU" b="1">
                <a:solidFill>
                  <a:schemeClr val="bg1"/>
                </a:solidFill>
              </a:rPr>
              <a:t>ToF</a:t>
            </a:r>
            <a:r>
              <a:rPr lang="ru-RU" altLang="ru-RU" b="1">
                <a:solidFill>
                  <a:schemeClr val="bg1"/>
                </a:solidFill>
              </a:rPr>
              <a:t>-700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380411" y="278323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ru-RU" b="1" dirty="0">
                <a:solidFill>
                  <a:schemeClr val="bg1"/>
                </a:solidFill>
              </a:rPr>
              <a:t>ZDC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860032" y="309438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ru-RU" b="1" dirty="0">
                <a:solidFill>
                  <a:schemeClr val="bg1"/>
                </a:solidFill>
              </a:rPr>
              <a:t>DCH-1,2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879" y="4437112"/>
            <a:ext cx="8928991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900" u="sng" dirty="0"/>
              <a:t>B</a:t>
            </a:r>
            <a:r>
              <a:rPr lang="en-US" altLang="ru-RU" sz="1900" u="sng" dirty="0" smtClean="0"/>
              <a:t>eams</a:t>
            </a:r>
            <a:r>
              <a:rPr lang="en-US" altLang="ru-RU" sz="1900" dirty="0" smtClean="0"/>
              <a:t>:</a:t>
            </a:r>
            <a:r>
              <a:rPr lang="ru-RU" altLang="ru-RU" sz="1900" dirty="0" smtClean="0"/>
              <a:t> </a:t>
            </a:r>
            <a:r>
              <a:rPr lang="en-US" altLang="ru-RU" sz="1900" dirty="0" smtClean="0"/>
              <a:t>deuteron </a:t>
            </a:r>
            <a:r>
              <a:rPr lang="ru-RU" altLang="ru-RU" sz="1900" dirty="0" smtClean="0"/>
              <a:t>(</a:t>
            </a:r>
            <a:r>
              <a:rPr lang="en-US" altLang="ru-RU" sz="1900" dirty="0"/>
              <a:t>Run </a:t>
            </a:r>
            <a:r>
              <a:rPr lang="en-US" altLang="ru-RU" sz="1900" dirty="0" smtClean="0"/>
              <a:t>1 and Run 2</a:t>
            </a:r>
            <a:r>
              <a:rPr lang="ru-RU" altLang="ru-RU" sz="1900" dirty="0"/>
              <a:t>), </a:t>
            </a:r>
            <a:r>
              <a:rPr lang="en-US" altLang="ru-RU" sz="1900" dirty="0"/>
              <a:t>carbon (Run </a:t>
            </a:r>
            <a:r>
              <a:rPr lang="en-US" altLang="ru-RU" sz="1900" dirty="0" smtClean="0"/>
              <a:t>3)</a:t>
            </a:r>
            <a:endParaRPr lang="en-US" altLang="ru-RU" sz="1900" dirty="0"/>
          </a:p>
          <a:p>
            <a:pPr>
              <a:spcBef>
                <a:spcPct val="50000"/>
              </a:spcBef>
            </a:pPr>
            <a:r>
              <a:rPr lang="en-US" altLang="ru-RU" sz="1900" u="sng" dirty="0"/>
              <a:t>E</a:t>
            </a:r>
            <a:r>
              <a:rPr lang="en-US" altLang="ru-RU" sz="1900" u="sng" dirty="0" smtClean="0"/>
              <a:t>nergy</a:t>
            </a:r>
            <a:r>
              <a:rPr lang="en-US" altLang="ru-RU" sz="1900" dirty="0" smtClean="0"/>
              <a:t>: </a:t>
            </a:r>
            <a:r>
              <a:rPr lang="ru-RU" altLang="ru-RU" sz="1900" dirty="0" smtClean="0"/>
              <a:t>3.5 </a:t>
            </a:r>
            <a:r>
              <a:rPr lang="en-US" altLang="ru-RU" sz="1900" dirty="0" smtClean="0"/>
              <a:t>GeV</a:t>
            </a:r>
            <a:r>
              <a:rPr lang="ru-RU" altLang="ru-RU" sz="1900" dirty="0" smtClean="0"/>
              <a:t>/</a:t>
            </a:r>
            <a:r>
              <a:rPr lang="en-US" altLang="ru-RU" sz="1900" dirty="0" smtClean="0"/>
              <a:t>nucleon</a:t>
            </a:r>
            <a:endParaRPr lang="ru-RU" altLang="ru-RU" sz="1900" dirty="0"/>
          </a:p>
          <a:p>
            <a:pPr>
              <a:spcBef>
                <a:spcPct val="50000"/>
              </a:spcBef>
            </a:pPr>
            <a:r>
              <a:rPr lang="en-US" altLang="ru-RU" sz="1900" u="sng" dirty="0"/>
              <a:t>T</a:t>
            </a:r>
            <a:r>
              <a:rPr lang="en-US" altLang="ru-RU" sz="1900" u="sng" dirty="0" smtClean="0"/>
              <a:t>argets</a:t>
            </a:r>
            <a:r>
              <a:rPr lang="ru-RU" altLang="ru-RU" sz="1900" dirty="0" smtClean="0"/>
              <a:t>: </a:t>
            </a:r>
            <a:r>
              <a:rPr lang="en-US" altLang="ru-RU" sz="1900" dirty="0"/>
              <a:t>c</a:t>
            </a:r>
            <a:r>
              <a:rPr lang="en-US" altLang="ru-RU" sz="1900" dirty="0" smtClean="0"/>
              <a:t>arbon</a:t>
            </a:r>
            <a:r>
              <a:rPr lang="ru-RU" altLang="ru-RU" sz="1900" dirty="0" smtClean="0"/>
              <a:t>, </a:t>
            </a:r>
            <a:r>
              <a:rPr lang="en-US" altLang="ru-RU" sz="1900" dirty="0"/>
              <a:t>c</a:t>
            </a:r>
            <a:r>
              <a:rPr lang="en-US" altLang="ru-RU" sz="1900" dirty="0" smtClean="0"/>
              <a:t>opper</a:t>
            </a:r>
            <a:r>
              <a:rPr lang="ru-RU" altLang="ru-RU" sz="1900" dirty="0" smtClean="0"/>
              <a:t>, </a:t>
            </a:r>
            <a:r>
              <a:rPr lang="en-US" altLang="ru-RU" sz="1900" dirty="0" smtClean="0"/>
              <a:t>none</a:t>
            </a:r>
            <a:endParaRPr lang="ru-RU" altLang="ru-RU" sz="1900" dirty="0"/>
          </a:p>
          <a:p>
            <a:pPr>
              <a:spcBef>
                <a:spcPct val="50000"/>
              </a:spcBef>
            </a:pPr>
            <a:r>
              <a:rPr lang="en-US" altLang="ru-RU" sz="1900" u="sng" dirty="0"/>
              <a:t>D</a:t>
            </a:r>
            <a:r>
              <a:rPr lang="en-US" altLang="ru-RU" sz="1900" u="sng" dirty="0" smtClean="0"/>
              <a:t>etectors</a:t>
            </a:r>
            <a:r>
              <a:rPr lang="ru-RU" altLang="ru-RU" sz="1900" dirty="0" smtClean="0"/>
              <a:t>: </a:t>
            </a:r>
            <a:r>
              <a:rPr lang="en-US" altLang="ru-RU" sz="1900" dirty="0" smtClean="0"/>
              <a:t>DCH 1, DCH 2</a:t>
            </a:r>
            <a:r>
              <a:rPr lang="en-US" altLang="ru-RU" sz="1900" dirty="0"/>
              <a:t>, 3 </a:t>
            </a:r>
            <a:r>
              <a:rPr lang="en-US" altLang="ru-RU" sz="1900" dirty="0" smtClean="0"/>
              <a:t>MWPC-MPD, </a:t>
            </a:r>
            <a:r>
              <a:rPr lang="en-US" altLang="ru-RU" sz="1900" dirty="0"/>
              <a:t>T0+Tr(BC1+BC2+CD+BC3), ToF-400, ToF-700, ZDC, ECAL</a:t>
            </a:r>
          </a:p>
        </p:txBody>
      </p:sp>
    </p:spTree>
    <p:extLst>
      <p:ext uri="{BB962C8B-B14F-4D97-AF65-F5344CB8AC3E}">
        <p14:creationId xmlns:p14="http://schemas.microsoft.com/office/powerpoint/2010/main" val="30744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-12325"/>
          <a:stretch/>
        </p:blipFill>
        <p:spPr>
          <a:xfrm>
            <a:off x="6889123" y="2732400"/>
            <a:ext cx="2147373" cy="3810535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Multiple data of the BM@N experiment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5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57116" y="997354"/>
            <a:ext cx="9086883" cy="49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2600" kern="0" dirty="0" smtClean="0">
                <a:solidFill>
                  <a:srgbClr val="000000"/>
                </a:solidFill>
              </a:rPr>
              <a:t>676 raw data files, *.root files, parameter data</a:t>
            </a:r>
            <a:endParaRPr lang="en-US" sz="2600" kern="0" dirty="0">
              <a:solidFill>
                <a:srgbClr val="000000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53813"/>
          <a:stretch/>
        </p:blipFill>
        <p:spPr>
          <a:xfrm>
            <a:off x="3017368" y="2413811"/>
            <a:ext cx="4067027" cy="30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28" y="2276872"/>
            <a:ext cx="4148652" cy="161039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7365526" y="2415258"/>
            <a:ext cx="1397723" cy="31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noise channels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4266"/>
          <a:stretch/>
        </p:blipFill>
        <p:spPr>
          <a:xfrm>
            <a:off x="40490" y="1489450"/>
            <a:ext cx="4459502" cy="3204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 bwMode="auto">
          <a:xfrm>
            <a:off x="1353025" y="4653136"/>
            <a:ext cx="881212" cy="31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HTML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7566765" y="6073288"/>
            <a:ext cx="792088" cy="31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Text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688396" y="5597624"/>
            <a:ext cx="792088" cy="31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Excel</a:t>
            </a:r>
            <a:endParaRPr lang="en-US" sz="18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The main problems of data storing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6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35496" y="1196752"/>
            <a:ext cx="892899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the data of the experiment is distributed between many subdivisions – it’s difficult to find necessary absent information for the other subdivisions</a:t>
            </a:r>
            <a:endParaRPr lang="en-US" sz="2400" kern="0" dirty="0">
              <a:solidFill>
                <a:srgbClr val="000000"/>
              </a:solidFill>
            </a:endParaRP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required information is stored in a lot of files</a:t>
            </a:r>
            <a:r>
              <a:rPr lang="ru-RU" sz="2400" kern="0" dirty="0" smtClean="0">
                <a:solidFill>
                  <a:srgbClr val="000000"/>
                </a:solidFill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</a:rPr>
              <a:t>of different types (binary, html, excel, txt</a:t>
            </a:r>
            <a:r>
              <a:rPr lang="ru-RU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</a:rPr>
              <a:t>and other)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detector mapping (text files) can be corrected but you won’t know about changes and will continue to work with old data</a:t>
            </a:r>
            <a:endParaRPr lang="en-US" sz="2400" kern="0" dirty="0">
              <a:solidFill>
                <a:srgbClr val="000000"/>
              </a:solidFill>
            </a:endParaRP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BM@N geometry scheme is hand-drawn and can be varied from run to run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Why should a database system be used?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7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107504" y="1196752"/>
            <a:ext cx="89289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just" eaLnBrk="1" hangingPunct="1">
              <a:spcAft>
                <a:spcPts val="600"/>
              </a:spcAft>
              <a:buClr>
                <a:srgbClr val="000090"/>
              </a:buClr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The lacks of the file storing approach: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the usage of multiple files and </a:t>
            </a:r>
            <a:r>
              <a:rPr lang="en-US" sz="2400" dirty="0" smtClean="0"/>
              <a:t>arbitrary formats (imposed by author), </a:t>
            </a:r>
            <a:r>
              <a:rPr lang="en-US" sz="2400" dirty="0"/>
              <a:t>duplication of information in different </a:t>
            </a:r>
            <a:r>
              <a:rPr lang="en-US" sz="2400" dirty="0" smtClean="0"/>
              <a:t>files </a:t>
            </a:r>
            <a:r>
              <a:rPr lang="en-US" sz="2400" dirty="0" smtClean="0"/>
              <a:t>lead </a:t>
            </a:r>
            <a:r>
              <a:rPr lang="en-US" sz="2400" dirty="0"/>
              <a:t>to data isolation, redundancy and </a:t>
            </a:r>
            <a:r>
              <a:rPr lang="en-US" sz="2400" dirty="0" smtClean="0"/>
              <a:t>inconsistency</a:t>
            </a:r>
          </a:p>
          <a:p>
            <a:pPr>
              <a:spcAft>
                <a:spcPts val="300"/>
              </a:spcAft>
            </a:pPr>
            <a:r>
              <a:rPr lang="en-US" sz="2400" dirty="0" smtClean="0"/>
              <a:t>sequential, non-indexed access and search (not efficient)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no mechanism exists for relating data between </a:t>
            </a:r>
            <a:r>
              <a:rPr lang="en-US" sz="2400" dirty="0" smtClean="0"/>
              <a:t>these files</a:t>
            </a:r>
          </a:p>
          <a:p>
            <a:pPr>
              <a:spcAft>
                <a:spcPts val="300"/>
              </a:spcAft>
            </a:pPr>
            <a:r>
              <a:rPr lang="en-US" sz="2400" dirty="0" smtClean="0"/>
              <a:t>it’s difficult </a:t>
            </a:r>
            <a:r>
              <a:rPr lang="en-US" sz="2400" dirty="0"/>
              <a:t>to access and manipulate the data: one needs </a:t>
            </a:r>
            <a:r>
              <a:rPr lang="en-US" sz="2400" dirty="0" smtClean="0"/>
              <a:t>some dedicated programs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uncontrolled concurrent </a:t>
            </a:r>
            <a:r>
              <a:rPr lang="en-US" sz="2400" dirty="0" smtClean="0"/>
              <a:t>access </a:t>
            </a:r>
            <a:r>
              <a:rPr lang="en-US" sz="2400" dirty="0"/>
              <a:t>by multiple users often </a:t>
            </a:r>
            <a:r>
              <a:rPr lang="en-US" sz="2400" dirty="0" smtClean="0"/>
              <a:t>leads </a:t>
            </a:r>
            <a:r>
              <a:rPr lang="en-US" sz="2400" dirty="0"/>
              <a:t>to inconsistencies</a:t>
            </a:r>
            <a:endParaRPr lang="en-US" sz="2400" dirty="0" smtClean="0"/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The purposes </a:t>
            </a:r>
            <a:r>
              <a:rPr lang="en-US" sz="3000" b="1" dirty="0"/>
              <a:t>of </a:t>
            </a:r>
            <a:r>
              <a:rPr lang="en-US" sz="3000" b="1" dirty="0" smtClean="0"/>
              <a:t>the unified database for BM@N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8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35496" y="1124744"/>
            <a:ext cx="89289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central data storage of the BM@N experiment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unified access and data management for all BM@N members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dirty="0" smtClean="0"/>
              <a:t>correct multi-user data </a:t>
            </a:r>
            <a:r>
              <a:rPr lang="en-US" sz="2400" dirty="0"/>
              <a:t>processing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ensuring the actuality of the information being accessed (run parameters, d</a:t>
            </a:r>
            <a:r>
              <a:rPr lang="en-US" sz="2400" dirty="0" smtClean="0"/>
              <a:t>etector geometry and position, technical and calibration data, etc.</a:t>
            </a:r>
            <a:r>
              <a:rPr lang="en-US" sz="2400" kern="0" dirty="0" smtClean="0">
                <a:solidFill>
                  <a:srgbClr val="000000"/>
                </a:solidFill>
              </a:rPr>
              <a:t>), </a:t>
            </a:r>
            <a:r>
              <a:rPr lang="en-US" sz="2400" dirty="0"/>
              <a:t>data consistency and integrity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dirty="0" smtClean="0"/>
              <a:t>excluding the multiple </a:t>
            </a:r>
            <a:r>
              <a:rPr lang="en-US" sz="2400" dirty="0"/>
              <a:t>duplication and use of outdated </a:t>
            </a:r>
            <a:r>
              <a:rPr lang="en-US" sz="2400" dirty="0" smtClean="0"/>
              <a:t>data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automatic backup of the stored data</a:t>
            </a:r>
          </a:p>
          <a:p>
            <a:pPr lvl="0" algn="just" eaLnBrk="1" hangingPunct="1">
              <a:spcAft>
                <a:spcPts val="600"/>
              </a:spcAft>
              <a:buClr>
                <a:srgbClr val="000090"/>
              </a:buClr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merging the existing databases to simplify access and administration</a:t>
            </a:r>
          </a:p>
        </p:txBody>
      </p:sp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5184"/>
            <a:ext cx="8280920" cy="4725181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50"/>
            <a:ext cx="9144000" cy="563563"/>
          </a:xfrm>
        </p:spPr>
        <p:txBody>
          <a:bodyPr/>
          <a:lstStyle/>
          <a:p>
            <a:r>
              <a:rPr lang="ru-RU" sz="3000" b="1" dirty="0"/>
              <a:t> </a:t>
            </a:r>
            <a:r>
              <a:rPr lang="en-US" sz="3000" b="1" dirty="0" smtClean="0"/>
              <a:t>The Simulation database (MySQ</a:t>
            </a:r>
            <a:r>
              <a:rPr lang="en-US" sz="3000" b="1" dirty="0"/>
              <a:t>L</a:t>
            </a:r>
            <a:r>
              <a:rPr lang="en-US" sz="3000" b="1" dirty="0" smtClean="0"/>
              <a:t>)</a:t>
            </a:r>
            <a:endParaRPr lang="en-US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9</a:t>
            </a:fld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2015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2"/>
          <p:cNvSpPr txBox="1">
            <a:spLocks/>
          </p:cNvSpPr>
          <p:nvPr/>
        </p:nvSpPr>
        <p:spPr bwMode="auto">
          <a:xfrm>
            <a:off x="3124200" y="65246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Gertsenberger K.V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3" y="6122760"/>
            <a:ext cx="316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Web interface by Ivan Slepov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989041"/>
            <a:ext cx="3894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Event generator: </a:t>
            </a:r>
            <a:r>
              <a:rPr lang="ru-RU" dirty="0">
                <a:solidFill>
                  <a:srgbClr val="000000"/>
                </a:solidFill>
              </a:rPr>
              <a:t>UrQMD, </a:t>
            </a:r>
            <a:r>
              <a:rPr lang="ru-RU" dirty="0" smtClean="0">
                <a:solidFill>
                  <a:srgbClr val="000000"/>
                </a:solidFill>
              </a:rPr>
              <a:t>QGSM</a:t>
            </a:r>
            <a:r>
              <a:rPr lang="en-US" dirty="0" smtClean="0">
                <a:solidFill>
                  <a:srgbClr val="000000"/>
                </a:solidFill>
              </a:rPr>
              <a:t> …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5074" y="1002544"/>
            <a:ext cx="3173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File location: NICA cluster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43608" y="1307984"/>
            <a:ext cx="346720" cy="457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36096" y="1309149"/>
            <a:ext cx="2232249" cy="501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56gl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cdb2004156gl</Template>
  <TotalTime>3744</TotalTime>
  <Words>1637</Words>
  <Application>Microsoft Office PowerPoint</Application>
  <PresentationFormat>Экран (4:3)</PresentationFormat>
  <Paragraphs>220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Verdana</vt:lpstr>
      <vt:lpstr>Wingdings</vt:lpstr>
      <vt:lpstr>cdb2004156gl</vt:lpstr>
      <vt:lpstr>The unified database for the fixed target experiment BM@N</vt:lpstr>
      <vt:lpstr> BM@N experiment</vt:lpstr>
      <vt:lpstr>BM@N setup</vt:lpstr>
      <vt:lpstr>BM@N facility (technical runs: 22 Feb-15 Mar 2015) </vt:lpstr>
      <vt:lpstr> Multiple data of the BM@N experiment</vt:lpstr>
      <vt:lpstr> The main problems of data storing</vt:lpstr>
      <vt:lpstr> Why should a database system be used?</vt:lpstr>
      <vt:lpstr> The purposes of the unified database for BM@N</vt:lpstr>
      <vt:lpstr> The Simulation database (MySQL)</vt:lpstr>
      <vt:lpstr> The Geometry database (PostgreSQL)</vt:lpstr>
      <vt:lpstr>Unified database ER-diagram</vt:lpstr>
      <vt:lpstr> The data being stored in the database</vt:lpstr>
      <vt:lpstr> BMNRoot software</vt:lpstr>
      <vt:lpstr>C++ class database interface (BMNRoot)</vt:lpstr>
      <vt:lpstr> “Noise channels” parameter (example)</vt:lpstr>
      <vt:lpstr>Additional classes of the database interface</vt:lpstr>
      <vt:lpstr>Using Tango (hardware) data</vt:lpstr>
      <vt:lpstr> Web interface of the developed database</vt:lpstr>
      <vt:lpstr> The unified BM@N database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Soul</dc:creator>
  <cp:lastModifiedBy>Konstantin Gertsenberger</cp:lastModifiedBy>
  <cp:revision>390</cp:revision>
  <dcterms:created xsi:type="dcterms:W3CDTF">2015-02-14T20:56:55Z</dcterms:created>
  <dcterms:modified xsi:type="dcterms:W3CDTF">2015-09-29T11:03:07Z</dcterms:modified>
</cp:coreProperties>
</file>