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5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A7D51-7913-4593-B07B-EC7E76DE6A24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D9A1A-86B4-4728-A898-741A5CF3C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2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730-7A60-42F1-A1F3-7391C15547A2}" type="datetime1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6688-F660-41C8-AB46-1708BB59383A}" type="datetime1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143-1FF1-424A-B97C-EDC58C06D78E}" type="datetime1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5047-537E-4727-8C5D-5B47337940A5}" type="datetime1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A95-2F38-488B-B05D-7D462790565B}" type="datetime1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3B9-BE38-4024-A475-5CC3A699AB8B}" type="datetime1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3EF0-DD2E-475E-994C-69970E81193B}" type="datetime1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2009-0478-499F-A1DC-9FB90ADAEF7D}" type="datetime1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1808-6710-4289-B1C9-E0B654410C3F}" type="datetime1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0BE8-85EF-4EA0-8CD5-376059F21B74}" type="datetime1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5054-B801-49ED-BABE-AD2BE08B41C1}" type="datetime1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265A-319A-4071-96EF-A3772C16B6FD}" type="datetime1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68D4-1DD6-4387-BA7C-403798AE6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TANGO Standard Software for Nuclotron Beam Slow Extraction Control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8001056" cy="1752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V. Andreev, V. Volkov, E. Gorbachev, V. Isadov,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. Kirichenko, S. Romanov, G. </a:t>
            </a:r>
            <a:r>
              <a:rPr lang="en-US" sz="2800" dirty="0" err="1">
                <a:solidFill>
                  <a:schemeClr val="tx1"/>
                </a:solidFill>
                <a:cs typeface="Times New Roman" pitchFamily="18" charset="0"/>
              </a:rPr>
              <a:t>Sedykh</a:t>
            </a: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JINR, Dubna, Russia</a:t>
            </a:r>
            <a:endParaRPr lang="ru-RU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285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XXV Symposium on Nuclear Electronics and </a:t>
            </a:r>
            <a:r>
              <a:rPr lang="en-US" dirty="0" smtClean="0"/>
              <a:t>Computing, Montenegro, 2015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457" name="Group 1"/>
          <p:cNvGrpSpPr>
            <a:grpSpLocks/>
          </p:cNvGrpSpPr>
          <p:nvPr/>
        </p:nvGrpSpPr>
        <p:grpSpPr bwMode="auto">
          <a:xfrm>
            <a:off x="2071670" y="1428736"/>
            <a:ext cx="4714908" cy="2930677"/>
            <a:chOff x="1857" y="5796"/>
            <a:chExt cx="6024" cy="3744"/>
          </a:xfrm>
        </p:grpSpPr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1926" y="8868"/>
              <a:ext cx="5955" cy="67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Slow Extraction Device Server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1857" y="7224"/>
              <a:ext cx="2424" cy="85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WebSocketDS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Device Server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1857" y="5796"/>
              <a:ext cx="5928" cy="67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Slow Extraction Web-client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>
              <a:off x="3009" y="8076"/>
              <a:ext cx="204" cy="792"/>
            </a:xfrm>
            <a:prstGeom prst="upDownArrow">
              <a:avLst>
                <a:gd name="adj1" fmla="val 50000"/>
                <a:gd name="adj2" fmla="val 7764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>
              <a:off x="3009" y="6468"/>
              <a:ext cx="204" cy="756"/>
            </a:xfrm>
            <a:prstGeom prst="upDownArrow">
              <a:avLst>
                <a:gd name="adj1" fmla="val 50000"/>
                <a:gd name="adj2" fmla="val 7411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4773" y="7224"/>
              <a:ext cx="3108" cy="852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BD4B4"/>
                </a:gs>
                <a:gs pos="100000">
                  <a:srgbClr val="FABF8F"/>
                </a:gs>
              </a:gsLst>
              <a:lin ang="5400000" scaled="1"/>
            </a:gradFill>
            <a:ln w="12700">
              <a:solidFill>
                <a:srgbClr val="FBD4B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Nuclotron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web server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58" name="AutoShape 2"/>
            <p:cNvSpPr>
              <a:spLocks noChangeArrowheads="1"/>
            </p:cNvSpPr>
            <p:nvPr/>
          </p:nvSpPr>
          <p:spPr bwMode="auto">
            <a:xfrm>
              <a:off x="6201" y="6468"/>
              <a:ext cx="204" cy="756"/>
            </a:xfrm>
            <a:prstGeom prst="upDownArrow">
              <a:avLst>
                <a:gd name="adj1" fmla="val 50000"/>
                <a:gd name="adj2" fmla="val 7411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000100" y="5715016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Diagram of the Slow Extraction Web-client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827214" cy="360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2944" y="6000768"/>
            <a:ext cx="4402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Screenshot of the Slow Extraction </a:t>
            </a:r>
            <a:r>
              <a:rPr lang="en-US" dirty="0" smtClean="0"/>
              <a:t>web-client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Conclusion</a:t>
            </a:r>
          </a:p>
          <a:p>
            <a:pPr algn="just"/>
            <a:r>
              <a:rPr lang="en-US" dirty="0" smtClean="0"/>
              <a:t>Slow Extraction Control Subsystem of the Nuclotron has a TANGO interface now</a:t>
            </a:r>
          </a:p>
          <a:p>
            <a:pPr algn="just"/>
            <a:r>
              <a:rPr lang="en-US" dirty="0"/>
              <a:t>The software was tested during the last Nuclotron run and </a:t>
            </a:r>
            <a:r>
              <a:rPr lang="en-US" dirty="0" smtClean="0"/>
              <a:t>thereafter</a:t>
            </a:r>
          </a:p>
          <a:p>
            <a:pPr algn="just"/>
            <a:r>
              <a:rPr lang="en-US" dirty="0"/>
              <a:t>All the </a:t>
            </a:r>
            <a:r>
              <a:rPr lang="en-US" dirty="0" smtClean="0"/>
              <a:t>detected bugs have </a:t>
            </a:r>
            <a:r>
              <a:rPr lang="en-US" dirty="0"/>
              <a:t>been </a:t>
            </a:r>
            <a:r>
              <a:rPr lang="en-US" dirty="0" smtClean="0"/>
              <a:t>fixed</a:t>
            </a:r>
          </a:p>
          <a:p>
            <a:pPr algn="just"/>
            <a:r>
              <a:rPr lang="en-US" dirty="0"/>
              <a:t>The software is ready to be put into </a:t>
            </a:r>
            <a:r>
              <a:rPr lang="en-US" dirty="0" smtClean="0"/>
              <a:t>commissioning </a:t>
            </a:r>
            <a:r>
              <a:rPr lang="en-US" dirty="0"/>
              <a:t>at the next run of the </a:t>
            </a:r>
            <a:r>
              <a:rPr lang="en-US" dirty="0" smtClean="0"/>
              <a:t>accelerator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1042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Thank you for your attention!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064896" cy="4669979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 smtClean="0"/>
              <a:t>Introduction</a:t>
            </a:r>
            <a:endParaRPr lang="en-US" dirty="0"/>
          </a:p>
          <a:p>
            <a:r>
              <a:rPr lang="en-US" dirty="0" smtClean="0"/>
              <a:t>TANGO Controls to be basis of the NICA Control System</a:t>
            </a:r>
          </a:p>
          <a:p>
            <a:r>
              <a:rPr lang="en-US" dirty="0" smtClean="0"/>
              <a:t>Nuclotron control subsystems must conform to the paradigm of TANGO</a:t>
            </a:r>
          </a:p>
          <a:p>
            <a:r>
              <a:rPr lang="en-US" dirty="0" smtClean="0"/>
              <a:t>Software of the existing Nuclotron subsystem should be rebuild to match TANGO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77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3376823" cy="418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85852" y="928670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Beam slow extraction process from the Nuclotron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2071678"/>
            <a:ext cx="45005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The beam extraction process is realized by excitation of the radial </a:t>
            </a:r>
            <a:r>
              <a:rPr lang="en-US" dirty="0" err="1" smtClean="0"/>
              <a:t>betatron</a:t>
            </a:r>
            <a:r>
              <a:rPr lang="en-US" dirty="0" smtClean="0"/>
              <a:t> oscillation resonance.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The </a:t>
            </a:r>
            <a:r>
              <a:rPr lang="en-US" dirty="0" err="1" smtClean="0"/>
              <a:t>sextupole</a:t>
            </a:r>
            <a:r>
              <a:rPr lang="en-US" dirty="0" smtClean="0"/>
              <a:t> nonlinearity is excited by two pairs of extraction </a:t>
            </a:r>
            <a:r>
              <a:rPr lang="en-US" dirty="0" err="1" smtClean="0"/>
              <a:t>sextupole</a:t>
            </a:r>
            <a:r>
              <a:rPr lang="en-US" dirty="0" smtClean="0"/>
              <a:t> lenses (ES).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Four extraction quadrupole (EQ) lenses perform the coherent tune shift ∆</a:t>
            </a:r>
            <a:r>
              <a:rPr lang="en-US" dirty="0" err="1" smtClean="0"/>
              <a:t>Qx</a:t>
            </a:r>
            <a:r>
              <a:rPr lang="en-US" dirty="0" smtClean="0"/>
              <a:t> within the resonance band.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5940425" cy="416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5429264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Hardware structure of the Nuclotron Beam Slow Extraction Control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928670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TANGO Device concept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132856"/>
            <a:ext cx="7286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“Device” is the core concept of TANGO.</a:t>
            </a:r>
          </a:p>
          <a:p>
            <a:endParaRPr lang="en-US" dirty="0" smtClean="0"/>
          </a:p>
          <a:p>
            <a:r>
              <a:rPr lang="en-US" dirty="0" smtClean="0"/>
              <a:t>A Device can represent: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An equipment,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 set of equipments 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 set of software functions 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 group of devices representing a subsystem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A  Device  has  an  interface  composed  of  commands  and  attributes,  which  provides  the  service  of  the device.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Device Server is a process in which Device is created and managed.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28662" y="928670"/>
            <a:ext cx="7143800" cy="4071966"/>
            <a:chOff x="2112" y="4812"/>
            <a:chExt cx="9600" cy="5364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112" y="4812"/>
              <a:ext cx="9240" cy="67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Slow Extraction Device Server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196" y="6564"/>
              <a:ext cx="2136" cy="85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DAQmxAI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Device Server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512" y="6564"/>
              <a:ext cx="2136" cy="85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DAQmxAO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Device Server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6792" y="6564"/>
              <a:ext cx="2136" cy="85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PSMbus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Device Server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9132" y="6564"/>
              <a:ext cx="2292" cy="85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SEFeedBack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Device Server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6852" y="8040"/>
              <a:ext cx="2076" cy="852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Serial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Device Server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196" y="9504"/>
              <a:ext cx="2220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NI-6284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4632" y="9504"/>
              <a:ext cx="2100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NI-6731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6852" y="9504"/>
              <a:ext cx="2148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PS260-70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9204" y="9504"/>
              <a:ext cx="2508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Spill Controller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10260" y="5484"/>
              <a:ext cx="143" cy="1080"/>
            </a:xfrm>
            <a:prstGeom prst="upDownArrow">
              <a:avLst>
                <a:gd name="adj1" fmla="val 50000"/>
                <a:gd name="adj2" fmla="val 15104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7800" y="5484"/>
              <a:ext cx="143" cy="1080"/>
            </a:xfrm>
            <a:prstGeom prst="upDownArrow">
              <a:avLst>
                <a:gd name="adj1" fmla="val 50000"/>
                <a:gd name="adj2" fmla="val 15104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5569" y="5484"/>
              <a:ext cx="143" cy="1080"/>
            </a:xfrm>
            <a:prstGeom prst="upDownArrow">
              <a:avLst>
                <a:gd name="adj1" fmla="val 50000"/>
                <a:gd name="adj2" fmla="val 15104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3312" y="5484"/>
              <a:ext cx="143" cy="1080"/>
            </a:xfrm>
            <a:prstGeom prst="upDownArrow">
              <a:avLst>
                <a:gd name="adj1" fmla="val 50000"/>
                <a:gd name="adj2" fmla="val 15104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7800" y="7416"/>
              <a:ext cx="143" cy="624"/>
            </a:xfrm>
            <a:prstGeom prst="upDownArrow">
              <a:avLst>
                <a:gd name="adj1" fmla="val 50000"/>
                <a:gd name="adj2" fmla="val 8727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3312" y="7416"/>
              <a:ext cx="0" cy="20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5652" y="7416"/>
              <a:ext cx="0" cy="20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 type="triangle" w="med" len="med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10368" y="7416"/>
              <a:ext cx="0" cy="20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 type="triangle" w="med" len="med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7872" y="8952"/>
              <a:ext cx="0" cy="5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25" name="Прямоугольник 24"/>
          <p:cNvSpPr/>
          <p:nvPr/>
        </p:nvSpPr>
        <p:spPr>
          <a:xfrm>
            <a:off x="1000100" y="5715016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Diagram of the Slow Extraction Device Server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70009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5715016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Attributes of the Slow Extraction Device Server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6000768"/>
            <a:ext cx="3998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GUI of the Slow Extraction Control Client</a:t>
            </a:r>
            <a:endParaRPr lang="ru-RU" dirty="0"/>
          </a:p>
        </p:txBody>
      </p:sp>
      <p:pic>
        <p:nvPicPr>
          <p:cNvPr id="8" name="Рисунок 7" descr="Main scre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857232"/>
            <a:ext cx="6819921" cy="4984888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57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Vasily</a:t>
            </a:r>
            <a:r>
              <a:rPr lang="en-US" sz="1400" dirty="0" smtClean="0"/>
              <a:t> </a:t>
            </a:r>
            <a:r>
              <a:rPr lang="en-US" sz="1400" dirty="0" smtClean="0"/>
              <a:t>Andreev et al. “TANGO Standard Software for Nuclotron Beam Slow Extraction Control”</a:t>
            </a:r>
            <a:endParaRPr lang="ru-RU" sz="1400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643042" y="1714488"/>
            <a:ext cx="6170208" cy="2068249"/>
            <a:chOff x="2579" y="11952"/>
            <a:chExt cx="7592" cy="2544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579" y="11952"/>
              <a:ext cx="7464" cy="67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Slow Extraction Control Client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579" y="13488"/>
              <a:ext cx="2532" cy="996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Slow Extraction Device Server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7951" y="13488"/>
              <a:ext cx="2220" cy="100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DBStorageDS </a:t>
              </a:r>
              <a:b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Device Server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23" y="13476"/>
              <a:ext cx="2220" cy="1008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PSMBus </a:t>
              </a:r>
              <a:b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Device Server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3889" y="12624"/>
              <a:ext cx="203" cy="852"/>
            </a:xfrm>
            <a:prstGeom prst="upDownArrow">
              <a:avLst>
                <a:gd name="adj1" fmla="val 50000"/>
                <a:gd name="adj2" fmla="val 8394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6433" y="12636"/>
              <a:ext cx="203" cy="852"/>
            </a:xfrm>
            <a:prstGeom prst="upDownArrow">
              <a:avLst>
                <a:gd name="adj1" fmla="val 50000"/>
                <a:gd name="adj2" fmla="val 8394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8952" y="12636"/>
              <a:ext cx="203" cy="852"/>
            </a:xfrm>
            <a:prstGeom prst="upDownArrow">
              <a:avLst>
                <a:gd name="adj1" fmla="val 50000"/>
                <a:gd name="adj2" fmla="val 8394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000100" y="5715016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Diagram of the Slow Extraction Control Client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B68D4-1DD6-4387-BA7C-403798AE614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9378</TotalTime>
  <Words>541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TANGO Standard Software for Nuclotron Beam Slow Extraction Control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AAA</dc:creator>
  <cp:lastModifiedBy>HP</cp:lastModifiedBy>
  <cp:revision>70</cp:revision>
  <dcterms:created xsi:type="dcterms:W3CDTF">2015-09-18T12:51:21Z</dcterms:created>
  <dcterms:modified xsi:type="dcterms:W3CDTF">2015-09-29T10:05:13Z</dcterms:modified>
</cp:coreProperties>
</file>