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615" r:id="rId3"/>
    <p:sldId id="625" r:id="rId4"/>
    <p:sldId id="631" r:id="rId5"/>
    <p:sldId id="626" r:id="rId6"/>
    <p:sldId id="628" r:id="rId7"/>
    <p:sldId id="632" r:id="rId8"/>
    <p:sldId id="575" r:id="rId9"/>
    <p:sldId id="633" r:id="rId10"/>
    <p:sldId id="630" r:id="rId11"/>
    <p:sldId id="634" r:id="rId12"/>
    <p:sldId id="635" r:id="rId13"/>
    <p:sldId id="638" r:id="rId14"/>
    <p:sldId id="639" r:id="rId15"/>
    <p:sldId id="636" r:id="rId16"/>
    <p:sldId id="637" r:id="rId17"/>
    <p:sldId id="623" r:id="rId18"/>
    <p:sldId id="624" r:id="rId19"/>
    <p:sldId id="627" r:id="rId20"/>
    <p:sldId id="640" r:id="rId21"/>
    <p:sldId id="641" r:id="rId22"/>
    <p:sldId id="629" r:id="rId23"/>
    <p:sldId id="642" r:id="rId24"/>
    <p:sldId id="613" r:id="rId25"/>
    <p:sldId id="643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6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28183" autoAdjust="0"/>
    <p:restoredTop sz="94554" autoAdjust="0"/>
  </p:normalViewPr>
  <p:slideViewPr>
    <p:cSldViewPr showGuides="1">
      <p:cViewPr>
        <p:scale>
          <a:sx n="91" d="100"/>
          <a:sy n="91" d="100"/>
        </p:scale>
        <p:origin x="104" y="160"/>
      </p:cViewPr>
      <p:guideLst>
        <p:guide orient="horz" pos="3136"/>
        <p:guide pos="2880"/>
      </p:guideLst>
    </p:cSldViewPr>
  </p:slideViewPr>
  <p:outlineViewPr>
    <p:cViewPr>
      <p:scale>
        <a:sx n="33" d="100"/>
        <a:sy n="33" d="100"/>
      </p:scale>
      <p:origin x="0" y="6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227488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atin typeface="AppleGothic"/>
                <a:ea typeface="AppleGothic"/>
                <a:cs typeface="AppleGothic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pple Chancery"/>
              <a:ea typeface="AppleGothic"/>
              <a:cs typeface="Apple Chancery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36969" y="3133173"/>
            <a:ext cx="3657600" cy="1927225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Patrick Fuhrmann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ppleMyungjo"/>
              <a:ea typeface="AppleMyungjo"/>
              <a:cs typeface="AppleMyungjo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On behave of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dCache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 team by especially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Tigran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 and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Quirin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ppleMyungjo"/>
              <a:ea typeface="AppleMyungjo"/>
              <a:cs typeface="AppleMyungjo"/>
            </a:endParaRPr>
          </a:p>
        </p:txBody>
      </p:sp>
      <p:pic>
        <p:nvPicPr>
          <p:cNvPr id="9" name="Picture 8" descr="logo-hgf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1400" y="5839212"/>
            <a:ext cx="1096173" cy="485388"/>
          </a:xfrm>
          <a:prstGeom prst="rect">
            <a:avLst/>
          </a:prstGeom>
        </p:spPr>
      </p:pic>
      <p:pic>
        <p:nvPicPr>
          <p:cNvPr id="10" name="Picture 9" descr="logo-des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00" y="5816600"/>
            <a:ext cx="508000" cy="508000"/>
          </a:xfrm>
          <a:prstGeom prst="rect">
            <a:avLst/>
          </a:prstGeom>
        </p:spPr>
      </p:pic>
      <p:pic>
        <p:nvPicPr>
          <p:cNvPr id="12" name="Picture 11" descr="logo-ndgf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2050" y="5791200"/>
            <a:ext cx="1200150" cy="583648"/>
          </a:xfrm>
          <a:prstGeom prst="rect">
            <a:avLst/>
          </a:prstGeom>
        </p:spPr>
      </p:pic>
      <p:pic>
        <p:nvPicPr>
          <p:cNvPr id="13" name="Picture 12" descr="fermi-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5100" y="5791200"/>
            <a:ext cx="520700" cy="5207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-240861" y="1268807"/>
            <a:ext cx="7287344" cy="63182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 b="0" baseline="0">
                <a:latin typeface="AppleMyungjo"/>
                <a:ea typeface="AppleMyungjo"/>
                <a:cs typeface="AppleMyungj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Sync and Share,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Quality of Service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ppleMyungjo"/>
                <a:ea typeface="AppleMyungjo"/>
                <a:cs typeface="AppleMyungjo"/>
              </a:rPr>
              <a:t>dCache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ppleMyungjo"/>
              <a:ea typeface="AppleMyungjo"/>
              <a:cs typeface="AppleMyungjo"/>
            </a:endParaRPr>
          </a:p>
        </p:txBody>
      </p:sp>
      <p:pic>
        <p:nvPicPr>
          <p:cNvPr id="15" name="Picture 14" descr="BMBF_Logo_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21717" y="5609673"/>
            <a:ext cx="1560083" cy="844280"/>
          </a:xfrm>
          <a:prstGeom prst="rect">
            <a:avLst/>
          </a:prstGeom>
        </p:spPr>
      </p:pic>
      <p:pic>
        <p:nvPicPr>
          <p:cNvPr id="14" name="Picture 13" descr="LSDMA-LOGO.tif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46483" y="5660473"/>
            <a:ext cx="1703409" cy="66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-10668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rgbClr val="77933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6400800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40A61E-C4D5-B74B-8B78-6F709DA55439}" type="datetimeFigureOut">
              <a:rPr lang="en-US" smtClean="0"/>
              <a:pPr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3400" y="6356350"/>
            <a:ext cx="4343400" cy="365125"/>
          </a:xfrm>
          <a:prstGeom prst="rect">
            <a:avLst/>
          </a:prstGeom>
        </p:spPr>
        <p:txBody>
          <a:bodyPr/>
          <a:lstStyle/>
          <a:p>
            <a:fld id="{468A2F9F-6F0A-E74C-9777-5D925AA929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-dcache-picture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43400" y="152400"/>
            <a:ext cx="4800600" cy="1015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295400" y="65048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Sync n share and </a:t>
            </a:r>
            <a:r>
              <a:rPr lang="en-US" sz="12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QoS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in </a:t>
            </a:r>
            <a:r>
              <a:rPr lang="en-US" sz="1200" baseline="0" dirty="0" err="1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dCache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| NEC 2015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, 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Montenegro| 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Patrick Fuhrmann | 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02 Oct 2015 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| </a:t>
            </a:r>
            <a:fld id="{DABF8CE4-D918-424D-850E-C213E2724C69}" type="slidenum">
              <a:rPr lang="en-US" sz="1200" baseline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pPr/>
              <a:t>‹#›</a:t>
            </a:fld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ppleMyungjo"/>
                <a:ea typeface="AppleMyungjo"/>
                <a:cs typeface="AppleMyungjo"/>
              </a:rPr>
              <a:t> </a:t>
            </a:r>
            <a:endParaRPr lang="en-US" sz="1200" dirty="0">
              <a:solidFill>
                <a:schemeClr val="accent3">
                  <a:lumMod val="75000"/>
                </a:schemeClr>
              </a:solidFill>
              <a:latin typeface="AppleMyungjo"/>
              <a:ea typeface="AppleMyungjo"/>
              <a:cs typeface="AppleMyungjo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7000" y="6477000"/>
            <a:ext cx="87084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2.jpeg"/><Relationship Id="rId5" Type="http://schemas.openxmlformats.org/officeDocument/2006/relationships/image" Target="../media/image21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ndi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64502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Scientific Data Cloud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4799" y="990600"/>
            <a:ext cx="3429001" cy="2133600"/>
            <a:chOff x="304799" y="990600"/>
            <a:chExt cx="3429001" cy="2133600"/>
          </a:xfrm>
        </p:grpSpPr>
        <p:pic>
          <p:nvPicPr>
            <p:cNvPr id="24" name="Picture 23" descr="4686666-astronomical-satellite-sketch-sty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9" y="990600"/>
              <a:ext cx="1714501" cy="182880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3726164">
              <a:off x="1600200" y="2362200"/>
              <a:ext cx="8382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2787" y="2209800"/>
              <a:ext cx="1391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High Speed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Data Ingest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3848100" y="990600"/>
            <a:ext cx="3848100" cy="2618601"/>
            <a:chOff x="3848100" y="990600"/>
            <a:chExt cx="3848100" cy="2618601"/>
          </a:xfrm>
        </p:grpSpPr>
        <p:pic>
          <p:nvPicPr>
            <p:cNvPr id="10" name="Picture 9" descr="cs300ac-facinglef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6225" y="990600"/>
              <a:ext cx="3609975" cy="1532645"/>
            </a:xfrm>
            <a:prstGeom prst="rect">
              <a:avLst/>
            </a:prstGeom>
          </p:spPr>
        </p:pic>
        <p:sp>
          <p:nvSpPr>
            <p:cNvPr id="11" name="Left-Right Arrow 10"/>
            <p:cNvSpPr/>
            <p:nvPr/>
          </p:nvSpPr>
          <p:spPr>
            <a:xfrm rot="19908631">
              <a:off x="3848100" y="2515610"/>
              <a:ext cx="1447800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0472" y="2962870"/>
              <a:ext cx="168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Fast Analysis</a:t>
              </a:r>
            </a:p>
            <a:p>
              <a:r>
                <a:rPr lang="en-US" dirty="0" smtClean="0">
                  <a:solidFill>
                    <a:srgbClr val="C0504D"/>
                  </a:solidFill>
                </a:rPr>
                <a:t>NFS 4.1/pNFS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3957629" y="3657600"/>
            <a:ext cx="4957771" cy="1981200"/>
            <a:chOff x="3957629" y="3657600"/>
            <a:chExt cx="4957771" cy="1981200"/>
          </a:xfrm>
        </p:grpSpPr>
        <p:pic>
          <p:nvPicPr>
            <p:cNvPr id="14" name="Picture 13" descr="globe.worl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1800" y="3657600"/>
              <a:ext cx="2133600" cy="177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187799" y="4715470"/>
              <a:ext cx="23654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Wide Area Transfers 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Globus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Online, FTS) 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by </a:t>
              </a:r>
              <a:r>
                <a:rPr lang="en-US" dirty="0" err="1" smtClean="0">
                  <a:solidFill>
                    <a:schemeClr val="accent2"/>
                  </a:solidFill>
                </a:rPr>
                <a:t>GridFTP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Left-Right Arrow 15"/>
            <p:cNvSpPr/>
            <p:nvPr/>
          </p:nvSpPr>
          <p:spPr>
            <a:xfrm rot="271298">
              <a:off x="3957629" y="4071999"/>
              <a:ext cx="2804506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304800" y="4572000"/>
            <a:ext cx="2819400" cy="1688972"/>
            <a:chOff x="304800" y="4572000"/>
            <a:chExt cx="2819400" cy="1688972"/>
          </a:xfrm>
        </p:grpSpPr>
        <p:pic>
          <p:nvPicPr>
            <p:cNvPr id="18" name="Picture 17" descr="cartoon-man-working-computer-1378090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4572000"/>
              <a:ext cx="1676400" cy="1688972"/>
            </a:xfrm>
            <a:prstGeom prst="rect">
              <a:avLst/>
            </a:prstGeom>
          </p:spPr>
        </p:pic>
        <p:sp>
          <p:nvSpPr>
            <p:cNvPr id="19" name="Bent Arrow 18"/>
            <p:cNvSpPr/>
            <p:nvPr/>
          </p:nvSpPr>
          <p:spPr>
            <a:xfrm rot="10800000">
              <a:off x="1905000" y="4648200"/>
              <a:ext cx="1219200" cy="1066800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1828800" y="3048000"/>
            <a:ext cx="2133600" cy="1524000"/>
            <a:chOff x="1828800" y="3048000"/>
            <a:chExt cx="2133600" cy="1524000"/>
          </a:xfrm>
        </p:grpSpPr>
        <p:sp>
          <p:nvSpPr>
            <p:cNvPr id="22" name="Cloud 21"/>
            <p:cNvSpPr/>
            <p:nvPr/>
          </p:nvSpPr>
          <p:spPr>
            <a:xfrm>
              <a:off x="1828800" y="3048000"/>
              <a:ext cx="2133600" cy="1524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2438400" y="3276600"/>
              <a:ext cx="838200" cy="914400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4191000"/>
            <a:ext cx="8915400" cy="2667000"/>
            <a:chOff x="0" y="4191000"/>
            <a:chExt cx="8915400" cy="2667000"/>
          </a:xfrm>
        </p:grpSpPr>
        <p:sp>
          <p:nvSpPr>
            <p:cNvPr id="26" name="Donut 25"/>
            <p:cNvSpPr/>
            <p:nvPr/>
          </p:nvSpPr>
          <p:spPr>
            <a:xfrm>
              <a:off x="0" y="4191000"/>
              <a:ext cx="2743200" cy="2667000"/>
            </a:xfrm>
            <a:prstGeom prst="donut">
              <a:avLst>
                <a:gd name="adj" fmla="val 425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43200" y="5562600"/>
              <a:ext cx="617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Sync’ing and </a:t>
              </a:r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Sharing</a:t>
              </a:r>
              <a:endParaRPr lang="en-US" sz="28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1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using </a:t>
            </a:r>
            <a:r>
              <a:rPr lang="en-US" dirty="0" err="1" smtClean="0"/>
              <a:t>ownCloud</a:t>
            </a:r>
            <a:endParaRPr lang="en-US" dirty="0"/>
          </a:p>
        </p:txBody>
      </p:sp>
      <p:sp>
        <p:nvSpPr>
          <p:cNvPr id="4" name="Cloud 3"/>
          <p:cNvSpPr>
            <a:spLocks noChangeAspect="1"/>
          </p:cNvSpPr>
          <p:nvPr/>
        </p:nvSpPr>
        <p:spPr>
          <a:xfrm>
            <a:off x="609600" y="2863998"/>
            <a:ext cx="4419600" cy="1905000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09600" y="3778398"/>
            <a:ext cx="3124200" cy="990600"/>
          </a:xfrm>
          <a:prstGeom prst="rect">
            <a:avLst/>
          </a:prstGeom>
        </p:spPr>
        <p:txBody>
          <a:bodyPr/>
          <a:lstStyle>
            <a:lvl1pPr marL="342900" indent="-342900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7CB0"/>
                </a:solidFill>
              </a:rPr>
              <a:t>Unlimited hierarchical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7CB0"/>
                </a:solidFill>
              </a:rPr>
              <a:t>Storage Space</a:t>
            </a:r>
          </a:p>
        </p:txBody>
      </p:sp>
      <p:sp>
        <p:nvSpPr>
          <p:cNvPr id="6" name="Cloud 5"/>
          <p:cNvSpPr>
            <a:spLocks noChangeAspect="1"/>
          </p:cNvSpPr>
          <p:nvPr/>
        </p:nvSpPr>
        <p:spPr>
          <a:xfrm>
            <a:off x="2286000" y="3397398"/>
            <a:ext cx="682625" cy="341313"/>
          </a:xfrm>
          <a:prstGeom prst="cloud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>
            <a:endCxn id="12" idx="2"/>
          </p:cNvCxnSpPr>
          <p:nvPr/>
        </p:nvCxnSpPr>
        <p:spPr>
          <a:xfrm rot="10800000" flipV="1">
            <a:off x="2287588" y="1263798"/>
            <a:ext cx="2741612" cy="2305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2" idx="0"/>
          </p:cNvCxnSpPr>
          <p:nvPr/>
        </p:nvCxnSpPr>
        <p:spPr>
          <a:xfrm flipV="1">
            <a:off x="2968625" y="2559198"/>
            <a:ext cx="3279775" cy="1009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6" descr="Owncloud-logo.png"/>
          <p:cNvPicPr>
            <a:picLocks noChangeAspect="1"/>
          </p:cNvPicPr>
          <p:nvPr/>
        </p:nvPicPr>
        <p:blipFill>
          <a:blip r:embed="rId2">
            <a:lum bright="-2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92398"/>
            <a:ext cx="2151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8" descr="bird-dcache-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97398"/>
            <a:ext cx="96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eft-Right Arrow 10"/>
          <p:cNvSpPr/>
          <p:nvPr/>
        </p:nvSpPr>
        <p:spPr>
          <a:xfrm>
            <a:off x="6096000" y="1873398"/>
            <a:ext cx="990600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5181600" y="3625998"/>
            <a:ext cx="1600200" cy="4572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3" name="Picture 52" descr="cartoon-man-working-computer-137809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63798"/>
            <a:ext cx="1676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 descr="globe.worl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16398"/>
            <a:ext cx="21336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9" descr="cs300ac-facinglef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21398"/>
            <a:ext cx="36099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ent Arrow 15"/>
          <p:cNvSpPr/>
          <p:nvPr/>
        </p:nvSpPr>
        <p:spPr>
          <a:xfrm flipV="1">
            <a:off x="2514600" y="4768998"/>
            <a:ext cx="1371600" cy="12192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990600" y="5911998"/>
            <a:ext cx="3124200" cy="457200"/>
          </a:xfrm>
          <a:prstGeom prst="rect">
            <a:avLst/>
          </a:prstGeom>
        </p:spPr>
        <p:txBody>
          <a:bodyPr/>
          <a:lstStyle>
            <a:lvl1pPr marL="342900" indent="-342900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7CB0"/>
                </a:solidFill>
              </a:rPr>
              <a:t>NFS 4.1 / pNFS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7CB0"/>
                </a:solidFill>
              </a:rPr>
              <a:t>HPC, HTC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5181600" y="3321198"/>
            <a:ext cx="1600200" cy="457200"/>
          </a:xfrm>
          <a:prstGeom prst="rect">
            <a:avLst/>
          </a:prstGeom>
        </p:spPr>
        <p:txBody>
          <a:bodyPr/>
          <a:lstStyle>
            <a:lvl1pPr marL="342900" indent="-342900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7CB0"/>
                </a:solidFill>
              </a:rPr>
              <a:t>GridFTP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953000" y="4006998"/>
            <a:ext cx="1981200" cy="457200"/>
          </a:xfrm>
          <a:prstGeom prst="rect">
            <a:avLst/>
          </a:prstGeom>
        </p:spPr>
        <p:txBody>
          <a:bodyPr/>
          <a:lstStyle>
            <a:lvl1pPr marL="342900" indent="-342900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57200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>
                <a:solidFill>
                  <a:srgbClr val="007CB0"/>
                </a:solidFill>
              </a:rPr>
              <a:t>Globus Online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944" y="1085279"/>
            <a:ext cx="3611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r>
              <a:rPr lang="en-US" altLang="en-US" dirty="0"/>
              <a:t>We are not running </a:t>
            </a:r>
            <a:r>
              <a:rPr lang="en-US" altLang="en-US" dirty="0" err="1"/>
              <a:t>OwnCloud</a:t>
            </a:r>
            <a:r>
              <a:rPr lang="en-US" altLang="en-US" dirty="0"/>
              <a:t> storage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BUT</a:t>
            </a:r>
          </a:p>
          <a:p>
            <a:endParaRPr lang="en-US" altLang="en-US" dirty="0"/>
          </a:p>
          <a:p>
            <a:r>
              <a:rPr lang="en-US" altLang="en-US" dirty="0"/>
              <a:t>We are using </a:t>
            </a:r>
            <a:r>
              <a:rPr lang="en-US" altLang="en-US" dirty="0" err="1"/>
              <a:t>OwnCloud</a:t>
            </a:r>
            <a:r>
              <a:rPr lang="en-US" altLang="en-US" dirty="0"/>
              <a:t> to provide a particular VIEW into your </a:t>
            </a:r>
            <a:r>
              <a:rPr lang="en-US" altLang="en-US" dirty="0" smtClean="0"/>
              <a:t>storage </a:t>
            </a:r>
            <a:r>
              <a:rPr lang="en-US" altLang="en-US" dirty="0"/>
              <a:t>space.</a:t>
            </a:r>
          </a:p>
        </p:txBody>
      </p:sp>
    </p:spTree>
    <p:extLst>
      <p:ext uri="{BB962C8B-B14F-4D97-AF65-F5344CB8AC3E}">
        <p14:creationId xmlns:p14="http://schemas.microsoft.com/office/powerpoint/2010/main" val="5745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scale out !</a:t>
            </a:r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65100" y="4195763"/>
            <a:ext cx="1501775" cy="752475"/>
            <a:chOff x="331304" y="1689656"/>
            <a:chExt cx="1501913" cy="750954"/>
          </a:xfrm>
        </p:grpSpPr>
        <p:sp>
          <p:nvSpPr>
            <p:cNvPr id="5" name="Cube 4"/>
            <p:cNvSpPr/>
            <p:nvPr/>
          </p:nvSpPr>
          <p:spPr bwMode="auto">
            <a:xfrm>
              <a:off x="331304" y="1756196"/>
              <a:ext cx="1501913" cy="684414"/>
            </a:xfrm>
            <a:prstGeom prst="cube">
              <a:avLst>
                <a:gd name="adj" fmla="val 71154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rgbClr val="1428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585305" y="1689656"/>
              <a:ext cx="90556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     Pool Node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9725" y="4205288"/>
            <a:ext cx="1501775" cy="750887"/>
            <a:chOff x="331304" y="1689656"/>
            <a:chExt cx="1501913" cy="750954"/>
          </a:xfrm>
        </p:grpSpPr>
        <p:sp>
          <p:nvSpPr>
            <p:cNvPr id="8" name="Cube 7"/>
            <p:cNvSpPr/>
            <p:nvPr/>
          </p:nvSpPr>
          <p:spPr bwMode="auto">
            <a:xfrm>
              <a:off x="331304" y="1756337"/>
              <a:ext cx="1501913" cy="684273"/>
            </a:xfrm>
            <a:prstGeom prst="cube">
              <a:avLst>
                <a:gd name="adj" fmla="val 71154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rgbClr val="1428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85305" y="1689656"/>
              <a:ext cx="90556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     Pool Node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068638" y="4205288"/>
            <a:ext cx="1501775" cy="750887"/>
            <a:chOff x="331304" y="1689656"/>
            <a:chExt cx="1501913" cy="750954"/>
          </a:xfrm>
        </p:grpSpPr>
        <p:sp>
          <p:nvSpPr>
            <p:cNvPr id="11" name="Cube 10"/>
            <p:cNvSpPr/>
            <p:nvPr/>
          </p:nvSpPr>
          <p:spPr bwMode="auto">
            <a:xfrm>
              <a:off x="331304" y="1756337"/>
              <a:ext cx="1501913" cy="684273"/>
            </a:xfrm>
            <a:prstGeom prst="cube">
              <a:avLst>
                <a:gd name="adj" fmla="val 71154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rgbClr val="1428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85305" y="1689656"/>
              <a:ext cx="90556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     Pool Node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11675" y="4214813"/>
            <a:ext cx="1503363" cy="750887"/>
            <a:chOff x="331304" y="1689656"/>
            <a:chExt cx="1501913" cy="750954"/>
          </a:xfrm>
        </p:grpSpPr>
        <p:sp>
          <p:nvSpPr>
            <p:cNvPr id="14" name="Cube 13"/>
            <p:cNvSpPr/>
            <p:nvPr/>
          </p:nvSpPr>
          <p:spPr bwMode="auto">
            <a:xfrm>
              <a:off x="331304" y="1756337"/>
              <a:ext cx="1501913" cy="684273"/>
            </a:xfrm>
            <a:prstGeom prst="cube">
              <a:avLst>
                <a:gd name="adj" fmla="val 71154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rgbClr val="1428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585305" y="1689656"/>
              <a:ext cx="90556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     Pool Node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54725" y="4238625"/>
            <a:ext cx="1501775" cy="750888"/>
            <a:chOff x="331304" y="1689656"/>
            <a:chExt cx="1501913" cy="750954"/>
          </a:xfrm>
        </p:grpSpPr>
        <p:sp>
          <p:nvSpPr>
            <p:cNvPr id="17" name="Cube 16"/>
            <p:cNvSpPr/>
            <p:nvPr/>
          </p:nvSpPr>
          <p:spPr bwMode="auto">
            <a:xfrm>
              <a:off x="331304" y="1756337"/>
              <a:ext cx="1501913" cy="684273"/>
            </a:xfrm>
            <a:prstGeom prst="cube">
              <a:avLst>
                <a:gd name="adj" fmla="val 71154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rgbClr val="1428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85305" y="1689656"/>
              <a:ext cx="90556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     Pool Node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7497763" y="4246563"/>
            <a:ext cx="1503362" cy="752475"/>
            <a:chOff x="331304" y="1689656"/>
            <a:chExt cx="1501913" cy="750954"/>
          </a:xfrm>
        </p:grpSpPr>
        <p:sp>
          <p:nvSpPr>
            <p:cNvPr id="20" name="Cube 19"/>
            <p:cNvSpPr/>
            <p:nvPr/>
          </p:nvSpPr>
          <p:spPr bwMode="auto">
            <a:xfrm>
              <a:off x="331304" y="1756196"/>
              <a:ext cx="1501913" cy="684414"/>
            </a:xfrm>
            <a:prstGeom prst="cube">
              <a:avLst>
                <a:gd name="adj" fmla="val 71154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rgbClr val="1428A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585305" y="1689656"/>
              <a:ext cx="90556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en-US">
                  <a:solidFill>
                    <a:srgbClr val="FFFFFF"/>
                  </a:solidFill>
                </a:rPr>
                <a:t>     Pool Node</a:t>
              </a:r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1138238" y="2471738"/>
            <a:ext cx="1330325" cy="742950"/>
            <a:chOff x="728864" y="2272477"/>
            <a:chExt cx="1331848" cy="743302"/>
          </a:xfrm>
        </p:grpSpPr>
        <p:sp>
          <p:nvSpPr>
            <p:cNvPr id="23" name="Cube 22"/>
            <p:cNvSpPr/>
            <p:nvPr/>
          </p:nvSpPr>
          <p:spPr bwMode="auto">
            <a:xfrm>
              <a:off x="735221" y="2326478"/>
              <a:ext cx="1325491" cy="673419"/>
            </a:xfrm>
            <a:prstGeom prst="cube">
              <a:avLst>
                <a:gd name="adj" fmla="val 61066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4" name="Picture 22" descr="own-cloud-logo-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7874" b="31149"/>
            <a:stretch>
              <a:fillRect/>
            </a:stretch>
          </p:blipFill>
          <p:spPr bwMode="auto">
            <a:xfrm>
              <a:off x="886755" y="2272477"/>
              <a:ext cx="881506" cy="50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728864" y="2739423"/>
              <a:ext cx="945643" cy="276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D345A"/>
                  </a:solidFill>
                </a:rPr>
                <a:t>Own Cloud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647950" y="2468563"/>
            <a:ext cx="1331913" cy="744537"/>
            <a:chOff x="728864" y="2272477"/>
            <a:chExt cx="1331848" cy="743302"/>
          </a:xfrm>
        </p:grpSpPr>
        <p:sp>
          <p:nvSpPr>
            <p:cNvPr id="27" name="Cube 26"/>
            <p:cNvSpPr/>
            <p:nvPr/>
          </p:nvSpPr>
          <p:spPr bwMode="auto">
            <a:xfrm>
              <a:off x="735214" y="2326362"/>
              <a:ext cx="1325498" cy="673568"/>
            </a:xfrm>
            <a:prstGeom prst="cube">
              <a:avLst>
                <a:gd name="adj" fmla="val 61066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28" name="Picture 27" descr="own-cloud-logo-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7874" b="31149"/>
            <a:stretch>
              <a:fillRect/>
            </a:stretch>
          </p:blipFill>
          <p:spPr bwMode="auto">
            <a:xfrm>
              <a:off x="886755" y="2272477"/>
              <a:ext cx="881506" cy="50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28864" y="2738428"/>
              <a:ext cx="946104" cy="27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D345A"/>
                  </a:solidFill>
                </a:rPr>
                <a:t>Own Cloud</a:t>
              </a:r>
            </a:p>
          </p:txBody>
        </p:sp>
      </p:grpSp>
      <p:grpSp>
        <p:nvGrpSpPr>
          <p:cNvPr id="30" name="Group 33"/>
          <p:cNvGrpSpPr>
            <a:grpSpLocks/>
          </p:cNvGrpSpPr>
          <p:nvPr/>
        </p:nvGrpSpPr>
        <p:grpSpPr bwMode="auto">
          <a:xfrm>
            <a:off x="4291013" y="2466975"/>
            <a:ext cx="1331912" cy="742950"/>
            <a:chOff x="728864" y="2272477"/>
            <a:chExt cx="1331848" cy="743302"/>
          </a:xfrm>
        </p:grpSpPr>
        <p:sp>
          <p:nvSpPr>
            <p:cNvPr id="31" name="Cube 30"/>
            <p:cNvSpPr/>
            <p:nvPr/>
          </p:nvSpPr>
          <p:spPr bwMode="auto">
            <a:xfrm>
              <a:off x="735214" y="2326478"/>
              <a:ext cx="1325498" cy="673419"/>
            </a:xfrm>
            <a:prstGeom prst="cube">
              <a:avLst>
                <a:gd name="adj" fmla="val 61066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2" name="Picture 35" descr="own-cloud-logo-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7874" b="31149"/>
            <a:stretch>
              <a:fillRect/>
            </a:stretch>
          </p:blipFill>
          <p:spPr bwMode="auto">
            <a:xfrm>
              <a:off x="886755" y="2272477"/>
              <a:ext cx="881506" cy="50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6"/>
            <p:cNvSpPr txBox="1">
              <a:spLocks noChangeArrowheads="1"/>
            </p:cNvSpPr>
            <p:nvPr/>
          </p:nvSpPr>
          <p:spPr bwMode="auto">
            <a:xfrm>
              <a:off x="728864" y="2739423"/>
              <a:ext cx="946105" cy="276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D345A"/>
                  </a:solidFill>
                </a:rPr>
                <a:t>Own Cloud</a:t>
              </a:r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6069013" y="2444750"/>
            <a:ext cx="1331912" cy="742950"/>
            <a:chOff x="728864" y="2272477"/>
            <a:chExt cx="1331848" cy="743302"/>
          </a:xfrm>
        </p:grpSpPr>
        <p:sp>
          <p:nvSpPr>
            <p:cNvPr id="35" name="Cube 34"/>
            <p:cNvSpPr/>
            <p:nvPr/>
          </p:nvSpPr>
          <p:spPr bwMode="auto">
            <a:xfrm>
              <a:off x="735214" y="2326478"/>
              <a:ext cx="1325498" cy="673419"/>
            </a:xfrm>
            <a:prstGeom prst="cube">
              <a:avLst>
                <a:gd name="adj" fmla="val 61066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6" name="Picture 39" descr="own-cloud-logo-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96" r="7874" b="31149"/>
            <a:stretch>
              <a:fillRect/>
            </a:stretch>
          </p:blipFill>
          <p:spPr bwMode="auto">
            <a:xfrm>
              <a:off x="886755" y="2272477"/>
              <a:ext cx="881506" cy="506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40"/>
            <p:cNvSpPr txBox="1">
              <a:spLocks noChangeArrowheads="1"/>
            </p:cNvSpPr>
            <p:nvPr/>
          </p:nvSpPr>
          <p:spPr bwMode="auto">
            <a:xfrm>
              <a:off x="728864" y="2739423"/>
              <a:ext cx="946105" cy="276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/>
              <a:r>
                <a:rPr lang="en-US" altLang="en-US" sz="1200">
                  <a:solidFill>
                    <a:srgbClr val="0D345A"/>
                  </a:solidFill>
                </a:rPr>
                <a:t>Own Cloud</a:t>
              </a:r>
            </a:p>
          </p:txBody>
        </p:sp>
      </p:grpSp>
      <p:grpSp>
        <p:nvGrpSpPr>
          <p:cNvPr id="38" name="Group 61"/>
          <p:cNvGrpSpPr>
            <a:grpSpLocks/>
          </p:cNvGrpSpPr>
          <p:nvPr/>
        </p:nvGrpSpPr>
        <p:grpSpPr bwMode="auto">
          <a:xfrm>
            <a:off x="0" y="3467100"/>
            <a:ext cx="9144000" cy="461963"/>
            <a:chOff x="1" y="3467651"/>
            <a:chExt cx="9144000" cy="461665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" y="3478757"/>
              <a:ext cx="9144000" cy="41883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5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TextBox 41"/>
            <p:cNvSpPr txBox="1">
              <a:spLocks noChangeArrowheads="1"/>
            </p:cNvSpPr>
            <p:nvPr/>
          </p:nvSpPr>
          <p:spPr bwMode="auto">
            <a:xfrm>
              <a:off x="6454776" y="3467651"/>
              <a:ext cx="26892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r>
                <a:rPr lang="en-US" altLang="en-US" sz="2400" i="1">
                  <a:solidFill>
                    <a:srgbClr val="A46000"/>
                  </a:solidFill>
                </a:rPr>
                <a:t>NFS 4.1  /   pNFS</a:t>
              </a:r>
            </a:p>
          </p:txBody>
        </p:sp>
      </p:grpSp>
      <p:sp>
        <p:nvSpPr>
          <p:cNvPr id="41" name="Right Arrow 40"/>
          <p:cNvSpPr/>
          <p:nvPr/>
        </p:nvSpPr>
        <p:spPr bwMode="auto">
          <a:xfrm rot="782346">
            <a:off x="2009775" y="3527425"/>
            <a:ext cx="4514850" cy="508000"/>
          </a:xfrm>
          <a:prstGeom prst="rightArrow">
            <a:avLst>
              <a:gd name="adj1" fmla="val 15217"/>
              <a:gd name="adj2" fmla="val 4666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2" name="Right Arrow 41"/>
          <p:cNvSpPr/>
          <p:nvPr/>
        </p:nvSpPr>
        <p:spPr bwMode="auto">
          <a:xfrm rot="7401917">
            <a:off x="3787775" y="3525838"/>
            <a:ext cx="1198563" cy="471487"/>
          </a:xfrm>
          <a:prstGeom prst="rightArrow">
            <a:avLst>
              <a:gd name="adj1" fmla="val 15217"/>
              <a:gd name="adj2" fmla="val 4666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3" name="Right Arrow 42"/>
          <p:cNvSpPr/>
          <p:nvPr/>
        </p:nvSpPr>
        <p:spPr bwMode="auto">
          <a:xfrm rot="9907988">
            <a:off x="2678113" y="3494088"/>
            <a:ext cx="3829050" cy="471487"/>
          </a:xfrm>
          <a:prstGeom prst="rightArrow">
            <a:avLst>
              <a:gd name="adj1" fmla="val 15217"/>
              <a:gd name="adj2" fmla="val 46666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4" name="Can 43"/>
          <p:cNvSpPr/>
          <p:nvPr/>
        </p:nvSpPr>
        <p:spPr bwMode="auto">
          <a:xfrm>
            <a:off x="506413" y="5121275"/>
            <a:ext cx="1778000" cy="795338"/>
          </a:xfrm>
          <a:prstGeom prst="ca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1139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5" name="Can 44"/>
          <p:cNvSpPr/>
          <p:nvPr/>
        </p:nvSpPr>
        <p:spPr bwMode="auto">
          <a:xfrm>
            <a:off x="3363913" y="5119688"/>
            <a:ext cx="1778000" cy="795337"/>
          </a:xfrm>
          <a:prstGeom prst="ca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1139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sp>
        <p:nvSpPr>
          <p:cNvPr id="46" name="Can 45"/>
          <p:cNvSpPr/>
          <p:nvPr/>
        </p:nvSpPr>
        <p:spPr bwMode="auto">
          <a:xfrm>
            <a:off x="6378575" y="5119688"/>
            <a:ext cx="1778000" cy="795337"/>
          </a:xfrm>
          <a:prstGeom prst="can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 w="9525" cap="flat" cmpd="sng" algn="ctr">
            <a:solidFill>
              <a:srgbClr val="1139A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7" name="Group 63"/>
          <p:cNvGrpSpPr>
            <a:grpSpLocks/>
          </p:cNvGrpSpPr>
          <p:nvPr/>
        </p:nvGrpSpPr>
        <p:grpSpPr bwMode="auto">
          <a:xfrm>
            <a:off x="552450" y="862013"/>
            <a:ext cx="8237538" cy="1335087"/>
            <a:chOff x="552175" y="861391"/>
            <a:chExt cx="8238434" cy="1336261"/>
          </a:xfrm>
        </p:grpSpPr>
        <p:grpSp>
          <p:nvGrpSpPr>
            <p:cNvPr id="48" name="Group 60"/>
            <p:cNvGrpSpPr>
              <a:grpSpLocks/>
            </p:cNvGrpSpPr>
            <p:nvPr/>
          </p:nvGrpSpPr>
          <p:grpSpPr bwMode="auto">
            <a:xfrm>
              <a:off x="552175" y="1561546"/>
              <a:ext cx="8238434" cy="636106"/>
              <a:chOff x="552175" y="1561546"/>
              <a:chExt cx="8238434" cy="636106"/>
            </a:xfrm>
          </p:grpSpPr>
          <p:sp>
            <p:nvSpPr>
              <p:cNvPr id="50" name="Cube 49"/>
              <p:cNvSpPr/>
              <p:nvPr/>
            </p:nvSpPr>
            <p:spPr bwMode="auto">
              <a:xfrm>
                <a:off x="552175" y="1585927"/>
                <a:ext cx="8238434" cy="611725"/>
              </a:xfrm>
              <a:prstGeom prst="cube">
                <a:avLst>
                  <a:gd name="adj" fmla="val 61066"/>
                </a:avLst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40000"/>
                      <a:lumOff val="60000"/>
                    </a:schemeClr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extLst/>
            </p:spPr>
            <p:txBody>
              <a:bodyPr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TextBox 56"/>
              <p:cNvSpPr txBox="1">
                <a:spLocks noChangeArrowheads="1"/>
              </p:cNvSpPr>
              <p:nvPr/>
            </p:nvSpPr>
            <p:spPr bwMode="auto">
              <a:xfrm>
                <a:off x="5912158" y="1562093"/>
                <a:ext cx="2506936" cy="400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37931725" indent="-37474525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D345A"/>
                    </a:solidFill>
                  </a:rPr>
                  <a:t> Web Load Balancer</a:t>
                </a:r>
              </a:p>
            </p:txBody>
          </p:sp>
        </p:grpSp>
        <p:sp>
          <p:nvSpPr>
            <p:cNvPr id="49" name="Down Arrow 48"/>
            <p:cNvSpPr/>
            <p:nvPr/>
          </p:nvSpPr>
          <p:spPr bwMode="auto">
            <a:xfrm>
              <a:off x="3765624" y="861391"/>
              <a:ext cx="949428" cy="916792"/>
            </a:xfrm>
            <a:prstGeom prst="downArrow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100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52" name="Picture 48" descr="bird-dcache-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5086552"/>
            <a:ext cx="96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8" descr="bird-dcache-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5086552"/>
            <a:ext cx="96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6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44624"/>
            <a:ext cx="8229600" cy="1143000"/>
          </a:xfrm>
        </p:spPr>
        <p:txBody>
          <a:bodyPr/>
          <a:lstStyle/>
          <a:p>
            <a:r>
              <a:rPr lang="en-US" dirty="0" smtClean="0"/>
              <a:t>DESY Production </a:t>
            </a:r>
            <a:r>
              <a:rPr lang="en-US" dirty="0"/>
              <a:t>I</a:t>
            </a:r>
            <a:r>
              <a:rPr lang="en-US" dirty="0" smtClean="0"/>
              <a:t>nstance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496" y="764704"/>
            <a:ext cx="7863408" cy="914400"/>
          </a:xfrm>
        </p:spPr>
        <p:txBody>
          <a:bodyPr/>
          <a:lstStyle/>
          <a:p>
            <a:r>
              <a:rPr lang="en-US" sz="2400" dirty="0" smtClean="0"/>
              <a:t>Fully integrated into DESY infrastructure</a:t>
            </a:r>
          </a:p>
          <a:p>
            <a:pPr lvl="1"/>
            <a:r>
              <a:rPr lang="en-US" sz="1800" dirty="0" smtClean="0"/>
              <a:t>Monitoring</a:t>
            </a:r>
          </a:p>
          <a:p>
            <a:pPr lvl="1"/>
            <a:r>
              <a:rPr lang="en-US" sz="1800" dirty="0" smtClean="0"/>
              <a:t>Kerberos</a:t>
            </a:r>
          </a:p>
          <a:p>
            <a:pPr lvl="1"/>
            <a:r>
              <a:rPr lang="en-US" sz="1800" dirty="0" smtClean="0"/>
              <a:t>LDAP</a:t>
            </a:r>
          </a:p>
          <a:p>
            <a:r>
              <a:rPr lang="en-US" sz="2400" dirty="0" smtClean="0"/>
              <a:t>Groups are added one by one to check scalability.</a:t>
            </a:r>
          </a:p>
          <a:p>
            <a:r>
              <a:rPr lang="en-US" sz="2400" dirty="0" smtClean="0"/>
              <a:t>Currently</a:t>
            </a:r>
          </a:p>
          <a:p>
            <a:pPr lvl="1"/>
            <a:r>
              <a:rPr lang="en-US" sz="2000" dirty="0" smtClean="0"/>
              <a:t>650 Users</a:t>
            </a:r>
          </a:p>
          <a:p>
            <a:pPr lvl="1"/>
            <a:r>
              <a:rPr lang="en-US" sz="2000" dirty="0" smtClean="0"/>
              <a:t>7 </a:t>
            </a:r>
            <a:r>
              <a:rPr lang="en-US" sz="2000" dirty="0" err="1" smtClean="0"/>
              <a:t>Tbytes</a:t>
            </a:r>
            <a:r>
              <a:rPr lang="en-US" sz="2000" dirty="0" smtClean="0"/>
              <a:t> (2 replicas)</a:t>
            </a:r>
          </a:p>
          <a:p>
            <a:pPr lvl="1"/>
            <a:r>
              <a:rPr lang="en-US" sz="2000" dirty="0" smtClean="0"/>
              <a:t>Some power users up to 200 </a:t>
            </a:r>
            <a:r>
              <a:rPr lang="en-US" sz="2000" dirty="0" err="1" smtClean="0"/>
              <a:t>Gbytes</a:t>
            </a:r>
            <a:r>
              <a:rPr lang="en-US" sz="2000" dirty="0" smtClean="0"/>
              <a:t> / each</a:t>
            </a:r>
          </a:p>
          <a:p>
            <a:r>
              <a:rPr lang="en-US" sz="2400" dirty="0">
                <a:solidFill>
                  <a:schemeClr val="tx2"/>
                </a:solidFill>
              </a:rPr>
              <a:t>Idea: Unlimited space (XXL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Subset via </a:t>
            </a:r>
            <a:r>
              <a:rPr lang="en-US" sz="2000" dirty="0" err="1" smtClean="0">
                <a:solidFill>
                  <a:schemeClr val="tx2"/>
                </a:solidFill>
              </a:rPr>
              <a:t>ownCloud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loud 3"/>
          <p:cNvSpPr/>
          <p:nvPr/>
        </p:nvSpPr>
        <p:spPr>
          <a:xfrm>
            <a:off x="996461" y="4869160"/>
            <a:ext cx="6984776" cy="151601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457621" y="4985636"/>
            <a:ext cx="3024336" cy="944488"/>
          </a:xfrm>
          <a:prstGeom prst="cloud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8" descr="bird-dcache-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296" y="4944743"/>
            <a:ext cx="96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88789" y="5050903"/>
            <a:ext cx="195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NFS (4.1)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GridFTP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WebDAV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9109" y="5243120"/>
            <a:ext cx="1956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ownCloud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5696" y="2420888"/>
            <a:ext cx="5134307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But </a:t>
            </a:r>
            <a:r>
              <a:rPr lang="en-US" dirty="0" err="1" smtClean="0"/>
              <a:t>ownCloud</a:t>
            </a:r>
            <a:r>
              <a:rPr lang="en-US" dirty="0" smtClean="0"/>
              <a:t> is not the only and possibly not the best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66" y="1894483"/>
            <a:ext cx="8565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We are investigating further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dCache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collaborates with DCORE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DCORE provides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CubePAD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Besides other advantages: focus on strong privacy plus sharing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Tighter integration with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dCache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Final goal :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dCache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namespace holds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CubePAD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metadata.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6" y="188640"/>
            <a:ext cx="2452240" cy="16780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43560"/>
            <a:ext cx="8229600" cy="1143000"/>
          </a:xfrm>
        </p:spPr>
        <p:txBody>
          <a:bodyPr/>
          <a:lstStyle/>
          <a:p>
            <a:r>
              <a:rPr lang="en-US" dirty="0" smtClean="0"/>
              <a:t>Cube 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1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3528" y="1140647"/>
            <a:ext cx="8276632" cy="5015529"/>
            <a:chOff x="111792" y="1268759"/>
            <a:chExt cx="8276632" cy="50155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8" r="22113" b="16711"/>
            <a:stretch/>
          </p:blipFill>
          <p:spPr>
            <a:xfrm>
              <a:off x="127552" y="1268759"/>
              <a:ext cx="8260872" cy="50155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94" r="78176"/>
            <a:stretch/>
          </p:blipFill>
          <p:spPr>
            <a:xfrm>
              <a:off x="111792" y="2015530"/>
              <a:ext cx="1404000" cy="4268757"/>
            </a:xfrm>
            <a:prstGeom prst="rect">
              <a:avLst/>
            </a:prstGeom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-914400" y="4270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Cube Pad File Manager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88024" y="5013176"/>
            <a:ext cx="3405064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DESY</a:t>
            </a:r>
          </a:p>
          <a:p>
            <a:r>
              <a:rPr lang="en-US" dirty="0" smtClean="0"/>
              <a:t>Instance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7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784178" y="2878156"/>
            <a:ext cx="720626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45530" y="2878156"/>
            <a:ext cx="720081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31640" y="2878156"/>
            <a:ext cx="695324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20528" y="1070248"/>
            <a:ext cx="3199344" cy="4141564"/>
          </a:xfrm>
          <a:prstGeom prst="round2Diag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and sharing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70" y="2309672"/>
            <a:ext cx="1090892" cy="466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89040"/>
            <a:ext cx="1117352" cy="1117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834" y="5333622"/>
            <a:ext cx="1117352" cy="1117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56" y="4102471"/>
            <a:ext cx="1117352" cy="1117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1152128" cy="1152128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5837636" y="1210217"/>
            <a:ext cx="1613894" cy="1714727"/>
          </a:xfrm>
          <a:prstGeom prst="can">
            <a:avLst/>
          </a:prstGeom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611560" y="2752914"/>
            <a:ext cx="475480" cy="8192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3520194" y="87932"/>
            <a:ext cx="475480" cy="3775151"/>
          </a:xfrm>
          <a:prstGeom prst="downArrow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615" y="1583702"/>
            <a:ext cx="935834" cy="13227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4" y="3717032"/>
            <a:ext cx="961206" cy="12902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79166" y="2885228"/>
            <a:ext cx="245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AAAA  BBBB  CCCC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90630" y="5725303"/>
            <a:ext cx="695324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69971" y="570763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AAAA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622391" y="3425138"/>
            <a:ext cx="718617" cy="36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34565" y="4111849"/>
            <a:ext cx="648072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499992" y="41202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BBBB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42060" y="3421236"/>
            <a:ext cx="87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CCCC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89574"/>
            <a:ext cx="1656184" cy="1633954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1543626" y="3300978"/>
            <a:ext cx="2786088" cy="240665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3" idx="1"/>
          </p:cNvCxnSpPr>
          <p:nvPr/>
        </p:nvCxnSpPr>
        <p:spPr>
          <a:xfrm>
            <a:off x="2203382" y="3316148"/>
            <a:ext cx="2296610" cy="98876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4" idx="1"/>
          </p:cNvCxnSpPr>
          <p:nvPr/>
        </p:nvCxnSpPr>
        <p:spPr>
          <a:xfrm>
            <a:off x="3023368" y="3256652"/>
            <a:ext cx="3518692" cy="34925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726313" y="220861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Shamir Schema</a:t>
            </a:r>
          </a:p>
          <a:p>
            <a:r>
              <a:rPr lang="en-US" dirty="0" smtClean="0"/>
              <a:t>(based on Hydra)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207028" y="1210020"/>
            <a:ext cx="1638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dCache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WebDAV door</a:t>
            </a:r>
            <a:endParaRPr lang="en-US" dirty="0"/>
          </a:p>
        </p:txBody>
      </p:sp>
      <p:pic>
        <p:nvPicPr>
          <p:cNvPr id="45" name="Picture 48" descr="bird-dcache-titl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56" y="1558293"/>
            <a:ext cx="965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3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and sharing,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196752"/>
            <a:ext cx="8295456" cy="914400"/>
          </a:xfrm>
        </p:spPr>
        <p:txBody>
          <a:bodyPr/>
          <a:lstStyle/>
          <a:p>
            <a:r>
              <a:rPr lang="en-US" sz="2800" dirty="0" smtClean="0"/>
              <a:t>File is encrypted within the browser on the fly to the server (</a:t>
            </a:r>
            <a:r>
              <a:rPr lang="en-US" sz="2800" dirty="0" err="1" smtClean="0"/>
              <a:t>dCache</a:t>
            </a:r>
            <a:r>
              <a:rPr lang="en-US" sz="2800" dirty="0" smtClean="0"/>
              <a:t> WebDAV).</a:t>
            </a:r>
          </a:p>
          <a:p>
            <a:r>
              <a:rPr lang="en-US" sz="2800" dirty="0" smtClean="0"/>
              <a:t>Each file gets its own secret symmetric key.</a:t>
            </a:r>
          </a:p>
          <a:p>
            <a:r>
              <a:rPr lang="en-US" sz="2800" dirty="0" smtClean="0"/>
              <a:t>Symmetric key is split into ‘n’ pieces and stored at ‘n’ different geographical and political Locations. </a:t>
            </a:r>
            <a:r>
              <a:rPr lang="en-US" sz="2800" dirty="0"/>
              <a:t>(Shamir Schema</a:t>
            </a:r>
            <a:r>
              <a:rPr lang="en-US" sz="2800" dirty="0" smtClean="0"/>
              <a:t>).</a:t>
            </a:r>
          </a:p>
          <a:p>
            <a:r>
              <a:rPr lang="en-US" sz="2800" dirty="0" smtClean="0"/>
              <a:t>One needs to break into ‘m’ &lt; ‘n’ servers to get the entire key.</a:t>
            </a:r>
          </a:p>
          <a:p>
            <a:r>
              <a:rPr lang="en-US" sz="2800" dirty="0" smtClean="0"/>
              <a:t>Sharing works by sharing the keys.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552" y="1137320"/>
            <a:ext cx="8352928" cy="914400"/>
          </a:xfrm>
        </p:spPr>
        <p:txBody>
          <a:bodyPr/>
          <a:lstStyle/>
          <a:p>
            <a:r>
              <a:rPr lang="en-US" dirty="0" smtClean="0"/>
              <a:t>Scalable storage</a:t>
            </a:r>
          </a:p>
          <a:p>
            <a:r>
              <a:rPr lang="en-US" dirty="0" smtClean="0"/>
              <a:t>Access via scientific mechanisms concerning </a:t>
            </a:r>
          </a:p>
          <a:p>
            <a:pPr lvl="1"/>
            <a:r>
              <a:rPr lang="en-US" dirty="0" smtClean="0"/>
              <a:t>credentials and </a:t>
            </a:r>
          </a:p>
          <a:p>
            <a:pPr lvl="1"/>
            <a:r>
              <a:rPr lang="en-US" dirty="0" smtClean="0"/>
              <a:t>protocols</a:t>
            </a:r>
          </a:p>
          <a:p>
            <a:r>
              <a:rPr lang="en-US" dirty="0" err="1" smtClean="0"/>
              <a:t>Sync’n</a:t>
            </a:r>
            <a:r>
              <a:rPr lang="en-US" dirty="0" smtClean="0"/>
              <a:t> Share for easy access from </a:t>
            </a:r>
          </a:p>
          <a:p>
            <a:pPr lvl="1"/>
            <a:r>
              <a:rPr lang="en-US" dirty="0" smtClean="0"/>
              <a:t>Laptop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obile devices</a:t>
            </a:r>
          </a:p>
          <a:p>
            <a:pPr lvl="1"/>
            <a:r>
              <a:rPr lang="en-US" dirty="0" smtClean="0"/>
              <a:t>Browser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828600" y="451520"/>
            <a:ext cx="5134307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Now we have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>
            <a:spLocks noChangeAspect="1"/>
          </p:cNvSpPr>
          <p:nvPr/>
        </p:nvSpPr>
        <p:spPr>
          <a:xfrm>
            <a:off x="1066800" y="1828800"/>
            <a:ext cx="2880000" cy="2880000"/>
          </a:xfrm>
          <a:prstGeom prst="donut">
            <a:avLst>
              <a:gd name="adj" fmla="val 2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1371600"/>
            <a:ext cx="5943600" cy="3886200"/>
            <a:chOff x="1447800" y="1371600"/>
            <a:chExt cx="5943600" cy="3886200"/>
          </a:xfrm>
        </p:grpSpPr>
        <p:pic>
          <p:nvPicPr>
            <p:cNvPr id="8" name="Picture 7" descr="logo-desy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1371600"/>
              <a:ext cx="1676400" cy="1676400"/>
            </a:xfrm>
            <a:prstGeom prst="rect">
              <a:avLst/>
            </a:prstGeom>
          </p:spPr>
        </p:pic>
        <p:pic>
          <p:nvPicPr>
            <p:cNvPr id="9" name="Picture 8" descr="logo-ndgf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0" y="4191000"/>
              <a:ext cx="2193651" cy="1066800"/>
            </a:xfrm>
            <a:prstGeom prst="rect">
              <a:avLst/>
            </a:prstGeom>
          </p:spPr>
        </p:pic>
        <p:pic>
          <p:nvPicPr>
            <p:cNvPr id="10" name="Picture 9" descr="fermi-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2438400"/>
              <a:ext cx="1447800" cy="1447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39723" y="2505670"/>
              <a:ext cx="13516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HTW</a:t>
              </a:r>
            </a:p>
            <a:p>
              <a:pPr algn="ctr"/>
              <a:r>
                <a:rPr lang="en-US" dirty="0" smtClean="0"/>
                <a:t>Berlin</a:t>
              </a:r>
            </a:p>
            <a:p>
              <a:pPr algn="ctr"/>
              <a:r>
                <a:rPr lang="en-US" dirty="0" smtClean="0"/>
                <a:t>(University)</a:t>
              </a:r>
              <a:endParaRPr lang="en-US" dirty="0"/>
            </a:p>
          </p:txBody>
        </p:sp>
      </p:grpSp>
      <p:sp>
        <p:nvSpPr>
          <p:cNvPr id="13" name="Donut 12"/>
          <p:cNvSpPr>
            <a:spLocks noChangeAspect="1"/>
          </p:cNvSpPr>
          <p:nvPr/>
        </p:nvSpPr>
        <p:spPr>
          <a:xfrm>
            <a:off x="3429000" y="1066800"/>
            <a:ext cx="2880000" cy="2880000"/>
          </a:xfrm>
          <a:prstGeom prst="donut">
            <a:avLst>
              <a:gd name="adj" fmla="val 2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>
            <a:spLocks noChangeAspect="1"/>
          </p:cNvSpPr>
          <p:nvPr/>
        </p:nvSpPr>
        <p:spPr>
          <a:xfrm>
            <a:off x="2911200" y="2971800"/>
            <a:ext cx="2880000" cy="2880000"/>
          </a:xfrm>
          <a:prstGeom prst="donut">
            <a:avLst>
              <a:gd name="adj" fmla="val 2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>
            <a:spLocks noChangeAspect="1"/>
          </p:cNvSpPr>
          <p:nvPr/>
        </p:nvSpPr>
        <p:spPr>
          <a:xfrm>
            <a:off x="5867400" y="2209800"/>
            <a:ext cx="1524000" cy="1524000"/>
          </a:xfrm>
          <a:prstGeom prst="donut">
            <a:avLst>
              <a:gd name="adj" fmla="val 22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50899" y="3549410"/>
            <a:ext cx="1535901" cy="1745121"/>
            <a:chOff x="7150899" y="3549410"/>
            <a:chExt cx="1535901" cy="1745121"/>
          </a:xfrm>
        </p:grpSpPr>
        <p:sp>
          <p:nvSpPr>
            <p:cNvPr id="18" name="Left Arrow 17"/>
            <p:cNvSpPr/>
            <p:nvPr/>
          </p:nvSpPr>
          <p:spPr>
            <a:xfrm rot="3148766">
              <a:off x="6846099" y="3854210"/>
              <a:ext cx="1143000" cy="53340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2800" y="46482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Cheap labor injector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552" y="545261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984807"/>
                </a:solidFill>
              </a:rPr>
              <a:t>About </a:t>
            </a:r>
            <a:r>
              <a:rPr lang="en-US" sz="2000" smtClean="0">
                <a:solidFill>
                  <a:srgbClr val="984807"/>
                </a:solidFill>
              </a:rPr>
              <a:t>11 </a:t>
            </a:r>
            <a:r>
              <a:rPr lang="en-US" sz="2000" dirty="0" smtClean="0">
                <a:solidFill>
                  <a:srgbClr val="984807"/>
                </a:solidFill>
              </a:rPr>
              <a:t>developers and support people </a:t>
            </a:r>
            <a:r>
              <a:rPr lang="en-US" sz="2000" smtClean="0">
                <a:solidFill>
                  <a:srgbClr val="984807"/>
                </a:solidFill>
              </a:rPr>
              <a:t>in </a:t>
            </a:r>
            <a:r>
              <a:rPr lang="en-US" sz="2000" smtClean="0">
                <a:solidFill>
                  <a:srgbClr val="984807"/>
                </a:solidFill>
              </a:rPr>
              <a:t>total</a:t>
            </a:r>
            <a:endParaRPr lang="en-US" sz="2000" dirty="0">
              <a:solidFill>
                <a:srgbClr val="984807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1143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dCache.org</a:t>
            </a:r>
            <a:r>
              <a:rPr lang="en-US" dirty="0" smtClean="0"/>
              <a:t> collaboration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268760" y="188640"/>
            <a:ext cx="10487907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2"/>
                </a:solidFill>
              </a:rPr>
              <a:t>Still bits and pieces missing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23528" y="1755914"/>
            <a:ext cx="8352928" cy="9144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QoS</a:t>
            </a:r>
            <a:r>
              <a:rPr lang="en-US" sz="2400" dirty="0" smtClean="0"/>
              <a:t> : SSD, Tape, Spinning disk, # of copies</a:t>
            </a:r>
          </a:p>
          <a:p>
            <a:r>
              <a:rPr lang="en-US" sz="2400" dirty="0" smtClean="0"/>
              <a:t>Or in other words :</a:t>
            </a:r>
          </a:p>
          <a:p>
            <a:pPr lvl="1"/>
            <a:r>
              <a:rPr lang="en-US" sz="2000" dirty="0" smtClean="0"/>
              <a:t>Access latency : low &lt;-&gt; high</a:t>
            </a:r>
          </a:p>
          <a:p>
            <a:pPr lvl="1"/>
            <a:r>
              <a:rPr lang="en-US" sz="2000" dirty="0" smtClean="0"/>
              <a:t>Probability of data loss : low &lt;-&gt; high</a:t>
            </a:r>
          </a:p>
          <a:p>
            <a:r>
              <a:rPr lang="en-US" sz="2400" dirty="0" smtClean="0"/>
              <a:t>Considerations :</a:t>
            </a:r>
          </a:p>
          <a:p>
            <a:pPr lvl="1"/>
            <a:r>
              <a:rPr lang="en-US" sz="2000" dirty="0" smtClean="0"/>
              <a:t>High Quality of Storage is expensive</a:t>
            </a:r>
          </a:p>
          <a:p>
            <a:pPr lvl="1"/>
            <a:r>
              <a:rPr lang="en-US" sz="2000" dirty="0" smtClean="0"/>
              <a:t>Not all data is equally important</a:t>
            </a:r>
          </a:p>
          <a:p>
            <a:r>
              <a:rPr lang="en-US" sz="2400" dirty="0" smtClean="0"/>
              <a:t>So the user or experiment framework should be enabled to pick the right compromise based on his/her</a:t>
            </a:r>
          </a:p>
          <a:p>
            <a:pPr lvl="1"/>
            <a:r>
              <a:rPr lang="en-US" sz="2000" dirty="0" smtClean="0"/>
              <a:t>Requirements</a:t>
            </a:r>
          </a:p>
          <a:p>
            <a:pPr lvl="1"/>
            <a:r>
              <a:rPr lang="en-US" sz="2000" dirty="0" smtClean="0"/>
              <a:t>Size of your wallet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612577" y="1070114"/>
            <a:ext cx="10487907" cy="1143000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7793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Selection of Quality of Service for your storage.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6632" y="244624"/>
            <a:ext cx="8229600" cy="1143000"/>
          </a:xfrm>
        </p:spPr>
        <p:txBody>
          <a:bodyPr/>
          <a:lstStyle/>
          <a:p>
            <a:r>
              <a:rPr lang="en-US" dirty="0" smtClean="0"/>
              <a:t>Storage Quality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8" y="930424"/>
            <a:ext cx="8223448" cy="914400"/>
          </a:xfrm>
        </p:spPr>
        <p:txBody>
          <a:bodyPr/>
          <a:lstStyle/>
          <a:p>
            <a:r>
              <a:rPr lang="en-US" sz="2400" dirty="0" smtClean="0"/>
              <a:t>Amazon</a:t>
            </a:r>
          </a:p>
          <a:p>
            <a:pPr lvl="1"/>
            <a:r>
              <a:rPr lang="en-US" sz="2000" dirty="0" smtClean="0"/>
              <a:t>S3 : online</a:t>
            </a:r>
          </a:p>
          <a:p>
            <a:pPr lvl="1"/>
            <a:r>
              <a:rPr lang="en-US" sz="2000" dirty="0" smtClean="0"/>
              <a:t>Glacier : </a:t>
            </a:r>
            <a:r>
              <a:rPr lang="en-US" sz="2000" dirty="0" err="1" smtClean="0"/>
              <a:t>nearline</a:t>
            </a:r>
            <a:endParaRPr lang="en-US" sz="2000" dirty="0" smtClean="0"/>
          </a:p>
          <a:p>
            <a:r>
              <a:rPr lang="en-US" sz="2400" dirty="0" smtClean="0"/>
              <a:t>Google </a:t>
            </a:r>
          </a:p>
          <a:p>
            <a:pPr lvl="1"/>
            <a:r>
              <a:rPr lang="en-US" sz="2000" dirty="0" smtClean="0"/>
              <a:t>Standard</a:t>
            </a:r>
          </a:p>
          <a:p>
            <a:pPr lvl="1"/>
            <a:r>
              <a:rPr lang="en-US" sz="2000" dirty="0" smtClean="0"/>
              <a:t>Durable Reduces Availability (DRA)</a:t>
            </a:r>
          </a:p>
          <a:p>
            <a:pPr lvl="1"/>
            <a:r>
              <a:rPr lang="en-US" sz="2000" dirty="0" err="1" smtClean="0"/>
              <a:t>Nearline</a:t>
            </a:r>
            <a:endParaRPr lang="en-US" sz="2000" dirty="0" smtClean="0"/>
          </a:p>
          <a:p>
            <a:r>
              <a:rPr lang="en-US" sz="2400" dirty="0" smtClean="0"/>
              <a:t>IBM (HPSS, GPFS)</a:t>
            </a:r>
          </a:p>
          <a:p>
            <a:pPr lvl="1"/>
            <a:r>
              <a:rPr lang="en-US" sz="2000" dirty="0" smtClean="0"/>
              <a:t>Storage classes (user defined)</a:t>
            </a:r>
          </a:p>
          <a:p>
            <a:r>
              <a:rPr lang="en-US" sz="2400" dirty="0" err="1" smtClean="0"/>
              <a:t>dCache</a:t>
            </a:r>
            <a:endParaRPr lang="en-US" sz="2400" dirty="0" smtClean="0"/>
          </a:p>
          <a:p>
            <a:pPr lvl="1"/>
            <a:r>
              <a:rPr lang="en-US" sz="2000" dirty="0" smtClean="0"/>
              <a:t>Storage groups (user defined)</a:t>
            </a:r>
          </a:p>
          <a:p>
            <a:pPr lvl="1"/>
            <a:r>
              <a:rPr lang="en-US" sz="2000" dirty="0" smtClean="0"/>
              <a:t>Tape</a:t>
            </a:r>
          </a:p>
          <a:p>
            <a:pPr lvl="1"/>
            <a:r>
              <a:rPr lang="en-US" sz="2000" dirty="0" smtClean="0"/>
              <a:t>Disk (spinning or SSD)</a:t>
            </a:r>
          </a:p>
          <a:p>
            <a:pPr lvl="1"/>
            <a:r>
              <a:rPr lang="en-US" sz="2000" dirty="0" smtClean="0"/>
              <a:t>Resilient Management (‘n’ copies)</a:t>
            </a:r>
          </a:p>
        </p:txBody>
      </p:sp>
    </p:spTree>
    <p:extLst>
      <p:ext uri="{BB962C8B-B14F-4D97-AF65-F5344CB8AC3E}">
        <p14:creationId xmlns:p14="http://schemas.microsoft.com/office/powerpoint/2010/main" val="12956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192" y="159874"/>
            <a:ext cx="6286872" cy="1143000"/>
          </a:xfrm>
        </p:spPr>
        <p:txBody>
          <a:bodyPr/>
          <a:lstStyle/>
          <a:p>
            <a:r>
              <a:rPr lang="en-US" dirty="0" smtClean="0"/>
              <a:t>Another useful </a:t>
            </a:r>
            <a:r>
              <a:rPr lang="en-US" dirty="0" err="1" smtClean="0"/>
              <a:t>dCache</a:t>
            </a:r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1766244" y="2450008"/>
            <a:ext cx="2029048" cy="3883582"/>
          </a:xfrm>
          <a:prstGeom prst="ca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cache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810" y="3337870"/>
            <a:ext cx="9906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9938" y="4651644"/>
            <a:ext cx="14816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dCache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98374" y="1339593"/>
            <a:ext cx="5698306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Multi Tier / Quality of Service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08" y="2348880"/>
            <a:ext cx="1209576" cy="1288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38" y="5523351"/>
            <a:ext cx="1361746" cy="810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2" y="3538789"/>
            <a:ext cx="1700808" cy="1700808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3837124" y="2753085"/>
            <a:ext cx="936104" cy="45919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3850055" y="4140496"/>
            <a:ext cx="936104" cy="45919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>
            <a:off x="3850055" y="5611708"/>
            <a:ext cx="936104" cy="45919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>
            <a:off x="307021" y="3812994"/>
            <a:ext cx="1350272" cy="83865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6133219" y="2556382"/>
            <a:ext cx="3335325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Removable Media</a:t>
            </a:r>
          </a:p>
          <a:p>
            <a:pPr marL="0" indent="0" algn="ctr">
              <a:buFont typeface="Arial"/>
              <a:buNone/>
            </a:pPr>
            <a:r>
              <a:rPr lang="en-US" sz="2400" dirty="0" smtClean="0"/>
              <a:t>(Tape)</a:t>
            </a:r>
            <a:endParaRPr lang="en-US" sz="2400" dirty="0"/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6300192" y="4212566"/>
            <a:ext cx="3335325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/>
              <a:t>Spinning Disks</a:t>
            </a:r>
            <a:endParaRPr lang="en-US" sz="2400" dirty="0"/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6106294" y="5659576"/>
            <a:ext cx="3335325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smtClean="0"/>
              <a:t>SSD’s</a:t>
            </a:r>
            <a:endParaRPr lang="en-US" sz="2400" dirty="0"/>
          </a:p>
        </p:txBody>
      </p:sp>
      <p:sp>
        <p:nvSpPr>
          <p:cNvPr id="35" name="Left-Right Arrow 34"/>
          <p:cNvSpPr/>
          <p:nvPr/>
        </p:nvSpPr>
        <p:spPr>
          <a:xfrm rot="16200000">
            <a:off x="4973145" y="4290823"/>
            <a:ext cx="2906262" cy="45919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6660232" cy="1143000"/>
          </a:xfrm>
        </p:spPr>
        <p:txBody>
          <a:bodyPr/>
          <a:lstStyle/>
          <a:p>
            <a:r>
              <a:rPr lang="en-US" dirty="0" smtClean="0"/>
              <a:t>In order to get this sorted out consistently,</a:t>
            </a:r>
            <a:br>
              <a:rPr lang="en-US" dirty="0" smtClean="0"/>
            </a:br>
            <a:r>
              <a:rPr lang="en-US" dirty="0" err="1" smtClean="0"/>
              <a:t>dCache</a:t>
            </a:r>
            <a:r>
              <a:rPr lang="en-US" dirty="0" smtClean="0"/>
              <a:t> is following two strategies.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1506488"/>
            <a:ext cx="8496944" cy="914400"/>
          </a:xfrm>
        </p:spPr>
        <p:txBody>
          <a:bodyPr/>
          <a:lstStyle/>
          <a:p>
            <a:r>
              <a:rPr lang="en-US" dirty="0" smtClean="0"/>
              <a:t>Providing API and GUI for customers to specify personal </a:t>
            </a:r>
            <a:r>
              <a:rPr lang="en-US" dirty="0" err="1" smtClean="0"/>
              <a:t>QoS</a:t>
            </a:r>
            <a:r>
              <a:rPr lang="en-US" dirty="0" smtClean="0"/>
              <a:t> setup.</a:t>
            </a:r>
          </a:p>
          <a:p>
            <a:r>
              <a:rPr lang="en-US" dirty="0" smtClean="0"/>
              <a:t>Agreeing on standard vocabulary to enable </a:t>
            </a:r>
            <a:r>
              <a:rPr lang="en-US" dirty="0" err="1" smtClean="0"/>
              <a:t>PaaS</a:t>
            </a:r>
            <a:r>
              <a:rPr lang="en-US" dirty="0" smtClean="0"/>
              <a:t> to consistently describe </a:t>
            </a:r>
            <a:r>
              <a:rPr lang="en-US" dirty="0" err="1" smtClean="0"/>
              <a:t>QoS</a:t>
            </a:r>
            <a:endParaRPr lang="en-US" dirty="0" smtClean="0"/>
          </a:p>
          <a:p>
            <a:pPr lvl="1"/>
            <a:r>
              <a:rPr lang="en-US" dirty="0" smtClean="0"/>
              <a:t>Trying this with RDA and OGF</a:t>
            </a:r>
          </a:p>
          <a:p>
            <a:pPr lvl="1"/>
            <a:r>
              <a:rPr lang="en-US" dirty="0" smtClean="0"/>
              <a:t>Hope is to agree on a http/REST based protocol to negotiate </a:t>
            </a:r>
            <a:r>
              <a:rPr lang="en-US" dirty="0" err="1" smtClean="0"/>
              <a:t>QoS</a:t>
            </a:r>
            <a:r>
              <a:rPr lang="en-US" dirty="0" smtClean="0"/>
              <a:t> with arbitrary endpoints.  (CDMI good candidate)</a:t>
            </a:r>
          </a:p>
          <a:p>
            <a:pPr lvl="1"/>
            <a:r>
              <a:rPr lang="en-US" dirty="0" err="1" smtClean="0"/>
              <a:t>dCache</a:t>
            </a:r>
            <a:r>
              <a:rPr lang="en-US" dirty="0" smtClean="0"/>
              <a:t> is part of this activity within INDIGO </a:t>
            </a:r>
            <a:r>
              <a:rPr lang="en-US" dirty="0" err="1" smtClean="0"/>
              <a:t>DataCloud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75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INDIGO Data Cloud Cheat Sheet</a:t>
            </a:r>
            <a:endParaRPr lang="en-US" dirty="0"/>
          </a:p>
        </p:txBody>
      </p:sp>
      <p:pic>
        <p:nvPicPr>
          <p:cNvPr id="4" name="Picture 7" descr="Indigo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2954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1188" y="3581400"/>
            <a:ext cx="34528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066800"/>
            <a:ext cx="5943600" cy="914400"/>
          </a:xfrm>
        </p:spPr>
        <p:txBody>
          <a:bodyPr/>
          <a:lstStyle/>
          <a:p>
            <a:r>
              <a:rPr lang="en-US" sz="2000" dirty="0" smtClean="0"/>
              <a:t>11 ++ Million Euros</a:t>
            </a:r>
          </a:p>
          <a:p>
            <a:r>
              <a:rPr lang="en-US" sz="2000" dirty="0" smtClean="0"/>
              <a:t>30 months duration</a:t>
            </a:r>
          </a:p>
          <a:p>
            <a:r>
              <a:rPr lang="en-US" sz="2000" dirty="0" smtClean="0"/>
              <a:t>26 partners</a:t>
            </a:r>
          </a:p>
          <a:p>
            <a:r>
              <a:rPr lang="en-US" sz="2000" i="1" dirty="0" smtClean="0"/>
              <a:t>The project aims for an Open Source Data and Computing platform targeted at scientific communities, deployable on multiple hardware, and provisioned over private and public 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-infrastructures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About 800.000 Euro for dCache.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~ 2 more FTEs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Major objectives for dCache is :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Data </a:t>
            </a:r>
            <a:r>
              <a:rPr lang="en-US" sz="2000" i="1" dirty="0" err="1" smtClean="0">
                <a:solidFill>
                  <a:schemeClr val="accent6">
                    <a:lumMod val="50000"/>
                  </a:schemeClr>
                </a:solidFill>
              </a:rPr>
              <a:t>LifeCycle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 Support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”  and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</a:rPr>
              <a:t>Software Defined Storage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960438"/>
            <a:ext cx="8712968" cy="914400"/>
          </a:xfrm>
        </p:spPr>
        <p:txBody>
          <a:bodyPr/>
          <a:lstStyle/>
          <a:p>
            <a:r>
              <a:rPr lang="en-US" sz="2800" dirty="0" err="1" smtClean="0"/>
              <a:t>dCache</a:t>
            </a:r>
            <a:r>
              <a:rPr lang="en-US" sz="2800" dirty="0" smtClean="0"/>
              <a:t> extends its multi protocol, multi credential Mantra by typical Cloud Access Mechanisms.</a:t>
            </a:r>
          </a:p>
          <a:p>
            <a:r>
              <a:rPr lang="en-US" sz="2800" dirty="0" smtClean="0"/>
              <a:t>Successfully production system with </a:t>
            </a:r>
            <a:r>
              <a:rPr lang="en-US" sz="2800" dirty="0" err="1" smtClean="0"/>
              <a:t>ownCloud</a:t>
            </a:r>
            <a:r>
              <a:rPr lang="en-US" sz="2800" dirty="0" smtClean="0"/>
              <a:t> but evaluating other systems (</a:t>
            </a:r>
            <a:r>
              <a:rPr lang="en-US" sz="2800" dirty="0" err="1" smtClean="0"/>
              <a:t>CubePad</a:t>
            </a:r>
            <a:r>
              <a:rPr lang="en-US" sz="2800" dirty="0" smtClean="0"/>
              <a:t>) especially for ‘</a:t>
            </a:r>
            <a:r>
              <a:rPr lang="en-US" sz="2800" smtClean="0"/>
              <a:t>high privacy’ </a:t>
            </a:r>
            <a:r>
              <a:rPr lang="en-US" sz="2800" dirty="0" smtClean="0"/>
              <a:t>mechanism.</a:t>
            </a:r>
          </a:p>
          <a:p>
            <a:r>
              <a:rPr lang="en-US" sz="2800" dirty="0" smtClean="0"/>
              <a:t>Making already established </a:t>
            </a:r>
            <a:r>
              <a:rPr lang="en-US" sz="2800" dirty="0" err="1" smtClean="0"/>
              <a:t>QoS</a:t>
            </a:r>
            <a:r>
              <a:rPr lang="en-US" sz="2800" dirty="0" smtClean="0"/>
              <a:t> mechanisms in </a:t>
            </a:r>
            <a:r>
              <a:rPr lang="en-US" sz="2800" dirty="0" err="1" smtClean="0"/>
              <a:t>dCache</a:t>
            </a:r>
            <a:r>
              <a:rPr lang="en-US" sz="2800" dirty="0" smtClean="0"/>
              <a:t> available </a:t>
            </a:r>
          </a:p>
          <a:p>
            <a:pPr lvl="1"/>
            <a:r>
              <a:rPr lang="en-US" sz="2400" dirty="0" smtClean="0"/>
              <a:t>via GUI for individuals and </a:t>
            </a:r>
          </a:p>
          <a:p>
            <a:pPr lvl="1"/>
            <a:r>
              <a:rPr lang="en-US" sz="2400" dirty="0" smtClean="0"/>
              <a:t>trying to agree on a standard vocabulary and management protocol with European and International standardization organizations to support the use of </a:t>
            </a:r>
            <a:r>
              <a:rPr lang="en-US" sz="2400" dirty="0" err="1" smtClean="0"/>
              <a:t>QoS</a:t>
            </a:r>
            <a:r>
              <a:rPr lang="en-US" sz="2400" dirty="0" smtClean="0"/>
              <a:t> by platform services (experiment frameworks)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03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3771900"/>
          </a:xfrm>
        </p:spPr>
        <p:txBody>
          <a:bodyPr/>
          <a:lstStyle/>
          <a:p>
            <a:r>
              <a:rPr lang="en-US" sz="4000" dirty="0" smtClean="0"/>
              <a:t>The END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further reading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www.dCache.org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05300"/>
            <a:ext cx="8229600" cy="11430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67830"/>
            <a:ext cx="5547056" cy="4725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072408" cy="506730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2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en-US" dirty="0" smtClean="0"/>
              <a:t>To proceed we need to learn a bit about </a:t>
            </a:r>
            <a:r>
              <a:rPr lang="en-US" dirty="0" err="1" smtClean="0"/>
              <a:t>dCache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6286872" cy="1143000"/>
          </a:xfrm>
        </p:spPr>
        <p:txBody>
          <a:bodyPr/>
          <a:lstStyle/>
          <a:p>
            <a:r>
              <a:rPr lang="en-US" dirty="0" smtClean="0"/>
              <a:t>Features needed for </a:t>
            </a:r>
            <a:r>
              <a:rPr lang="en-US" smtClean="0"/>
              <a:t>this presentation</a:t>
            </a:r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5796136" y="3043668"/>
            <a:ext cx="1613894" cy="2905612"/>
          </a:xfrm>
          <a:prstGeom prst="ca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cache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242" y="3628452"/>
            <a:ext cx="9906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8370" y="4942226"/>
            <a:ext cx="14816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dCache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2" y="1717625"/>
            <a:ext cx="1094532" cy="853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23" y="5251407"/>
            <a:ext cx="1224393" cy="815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43" y="3901706"/>
            <a:ext cx="1907704" cy="1349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45" y="2941338"/>
            <a:ext cx="1005286" cy="973871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7861" y="1767257"/>
            <a:ext cx="6762571" cy="5368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Access via variety of Credentials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213347" y="3214398"/>
            <a:ext cx="1613219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Kerberos</a:t>
            </a:r>
            <a:endParaRPr lang="en-US" sz="2400" dirty="0"/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1213346" y="4164611"/>
            <a:ext cx="1613219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Username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Password</a:t>
            </a:r>
            <a:endParaRPr lang="en-US" sz="2400" dirty="0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482239" y="5514312"/>
            <a:ext cx="1613219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smtClean="0"/>
              <a:t>X509</a:t>
            </a:r>
            <a:endParaRPr lang="en-US" sz="2400" dirty="0"/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884704" y="2304105"/>
            <a:ext cx="6431712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Can be all mapped to the </a:t>
            </a:r>
            <a:r>
              <a:rPr lang="en-US" sz="2400" smtClean="0"/>
              <a:t>same individual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21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6286872" cy="1143000"/>
          </a:xfrm>
        </p:spPr>
        <p:txBody>
          <a:bodyPr/>
          <a:lstStyle/>
          <a:p>
            <a:r>
              <a:rPr lang="en-US" dirty="0" smtClean="0"/>
              <a:t>Features needed for </a:t>
            </a:r>
            <a:r>
              <a:rPr lang="en-US" smtClean="0"/>
              <a:t>this presentation</a:t>
            </a:r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5701889" y="2996952"/>
            <a:ext cx="1613894" cy="3078555"/>
          </a:xfrm>
          <a:prstGeom prst="can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cacheor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95" y="3581737"/>
            <a:ext cx="990600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123" y="4895511"/>
            <a:ext cx="14816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Britannic Bold" charset="0"/>
                <a:ea typeface="Britannic Bold" charset="0"/>
                <a:cs typeface="Britannic Bold" charset="0"/>
              </a:rPr>
              <a:t>dCache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1992832" y="1821162"/>
            <a:ext cx="6899647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Access via a variety of Protocols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1315492" cy="14202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20" y="3257921"/>
            <a:ext cx="1397000" cy="1054100"/>
          </a:xfrm>
          <a:prstGeom prst="rect">
            <a:avLst/>
          </a:prstGeom>
        </p:spPr>
      </p:pic>
      <p:sp>
        <p:nvSpPr>
          <p:cNvPr id="22" name="Text Placeholder 2"/>
          <p:cNvSpPr txBox="1">
            <a:spLocks/>
          </p:cNvSpPr>
          <p:nvPr/>
        </p:nvSpPr>
        <p:spPr>
          <a:xfrm>
            <a:off x="1187624" y="3483219"/>
            <a:ext cx="2310147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http/WebDAV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20" y="4369904"/>
            <a:ext cx="1519384" cy="669910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>
          <a:xfrm>
            <a:off x="1242623" y="4404248"/>
            <a:ext cx="2023703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NFS/</a:t>
            </a:r>
            <a:r>
              <a:rPr lang="en-US" sz="2400" dirty="0" err="1" smtClean="0"/>
              <a:t>pNFS</a:t>
            </a:r>
            <a:endParaRPr lang="en-US" sz="2400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1242623" y="5236612"/>
            <a:ext cx="2023703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smtClean="0"/>
              <a:t>GridFTP</a:t>
            </a:r>
            <a:endParaRPr lang="en-US" sz="2400" dirty="0"/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497771" y="5202706"/>
            <a:ext cx="2023703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4000" dirty="0" smtClean="0">
                <a:latin typeface="Bauhaus 93" charset="0"/>
                <a:ea typeface="Bauhaus 93" charset="0"/>
                <a:cs typeface="Bauhaus 93" charset="0"/>
              </a:rPr>
              <a:t>GRID</a:t>
            </a:r>
            <a:endParaRPr lang="en-US" sz="4000" dirty="0"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992832" y="2344560"/>
            <a:ext cx="6431712" cy="536848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All to </a:t>
            </a:r>
            <a:r>
              <a:rPr lang="en-US" sz="2400" smtClean="0"/>
              <a:t>the same 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30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/>
          <a:lstStyle/>
          <a:p>
            <a:r>
              <a:rPr lang="en-US" dirty="0" smtClean="0"/>
              <a:t>Consequence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support a typical scientific data life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Scientific Data Cloud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304799" y="990600"/>
            <a:ext cx="3429001" cy="2133600"/>
            <a:chOff x="304799" y="990600"/>
            <a:chExt cx="3429001" cy="2133600"/>
          </a:xfrm>
        </p:grpSpPr>
        <p:pic>
          <p:nvPicPr>
            <p:cNvPr id="24" name="Picture 23" descr="4686666-astronomical-satellite-sketch-styl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9" y="990600"/>
              <a:ext cx="1714501" cy="182880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3726164">
              <a:off x="1600200" y="2362200"/>
              <a:ext cx="8382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42787" y="2209800"/>
              <a:ext cx="13910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High Speed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Data Ingest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3848100" y="990600"/>
            <a:ext cx="3848100" cy="2618601"/>
            <a:chOff x="3848100" y="990600"/>
            <a:chExt cx="3848100" cy="2618601"/>
          </a:xfrm>
        </p:grpSpPr>
        <p:pic>
          <p:nvPicPr>
            <p:cNvPr id="10" name="Picture 9" descr="cs300ac-facinglef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6225" y="990600"/>
              <a:ext cx="3609975" cy="1532645"/>
            </a:xfrm>
            <a:prstGeom prst="rect">
              <a:avLst/>
            </a:prstGeom>
          </p:spPr>
        </p:pic>
        <p:sp>
          <p:nvSpPr>
            <p:cNvPr id="11" name="Left-Right Arrow 10"/>
            <p:cNvSpPr/>
            <p:nvPr/>
          </p:nvSpPr>
          <p:spPr>
            <a:xfrm rot="19908631">
              <a:off x="3848100" y="2515610"/>
              <a:ext cx="1447800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10472" y="2962870"/>
              <a:ext cx="1685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Fast Analysis</a:t>
              </a:r>
            </a:p>
            <a:p>
              <a:r>
                <a:rPr lang="en-US" dirty="0" smtClean="0">
                  <a:solidFill>
                    <a:srgbClr val="C0504D"/>
                  </a:solidFill>
                </a:rPr>
                <a:t>NFS 4.1/pNFS</a:t>
              </a:r>
              <a:endParaRPr lang="en-US" dirty="0">
                <a:solidFill>
                  <a:srgbClr val="C0504D"/>
                </a:solidFill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3957629" y="3657600"/>
            <a:ext cx="4957771" cy="1981200"/>
            <a:chOff x="3957629" y="3657600"/>
            <a:chExt cx="4957771" cy="1981200"/>
          </a:xfrm>
        </p:grpSpPr>
        <p:pic>
          <p:nvPicPr>
            <p:cNvPr id="14" name="Picture 13" descr="globe.worl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81800" y="3657600"/>
              <a:ext cx="2133600" cy="1778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187799" y="4715470"/>
              <a:ext cx="23654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Wide Area Transfers </a:t>
              </a:r>
            </a:p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(</a:t>
              </a:r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Globus</a:t>
              </a:r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 Online, FTS) </a:t>
              </a:r>
            </a:p>
            <a:p>
              <a:r>
                <a:rPr lang="en-US" dirty="0" smtClean="0">
                  <a:solidFill>
                    <a:schemeClr val="accent2"/>
                  </a:solidFill>
                </a:rPr>
                <a:t>by </a:t>
              </a:r>
              <a:r>
                <a:rPr lang="en-US" dirty="0" err="1" smtClean="0">
                  <a:solidFill>
                    <a:schemeClr val="accent2"/>
                  </a:solidFill>
                </a:rPr>
                <a:t>GridFTP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6" name="Left-Right Arrow 15"/>
            <p:cNvSpPr/>
            <p:nvPr/>
          </p:nvSpPr>
          <p:spPr>
            <a:xfrm rot="271298">
              <a:off x="3957629" y="4071999"/>
              <a:ext cx="2804506" cy="609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20"/>
          <p:cNvGrpSpPr/>
          <p:nvPr/>
        </p:nvGrpSpPr>
        <p:grpSpPr>
          <a:xfrm>
            <a:off x="1828800" y="3048000"/>
            <a:ext cx="2133600" cy="1524000"/>
            <a:chOff x="1828800" y="3048000"/>
            <a:chExt cx="2133600" cy="1524000"/>
          </a:xfrm>
        </p:grpSpPr>
        <p:sp>
          <p:nvSpPr>
            <p:cNvPr id="22" name="Cloud 21"/>
            <p:cNvSpPr/>
            <p:nvPr/>
          </p:nvSpPr>
          <p:spPr>
            <a:xfrm>
              <a:off x="1828800" y="3048000"/>
              <a:ext cx="2133600" cy="1524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n 22"/>
            <p:cNvSpPr/>
            <p:nvPr/>
          </p:nvSpPr>
          <p:spPr>
            <a:xfrm>
              <a:off x="2438400" y="3276600"/>
              <a:ext cx="838200" cy="914400"/>
            </a:xfrm>
            <a:prstGeom prst="can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124744"/>
            <a:ext cx="8229600" cy="1143000"/>
          </a:xfrm>
        </p:spPr>
        <p:txBody>
          <a:bodyPr/>
          <a:lstStyle/>
          <a:p>
            <a:r>
              <a:rPr lang="en-US" dirty="0" smtClean="0"/>
              <a:t>Except, something is missing 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final scientist needs to 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3429000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Sync with his/her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devices</a:t>
            </a:r>
          </a:p>
          <a:p>
            <a:pPr marL="571500" indent="-571500">
              <a:lnSpc>
                <a:spcPct val="200000"/>
              </a:lnSpc>
              <a:buFont typeface="Arial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Share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data with colleagues </a:t>
            </a:r>
          </a:p>
        </p:txBody>
      </p:sp>
    </p:spTree>
    <p:extLst>
      <p:ext uri="{BB962C8B-B14F-4D97-AF65-F5344CB8AC3E}">
        <p14:creationId xmlns:p14="http://schemas.microsoft.com/office/powerpoint/2010/main" val="10014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61480</TotalTime>
  <Words>819</Words>
  <Application>Microsoft Macintosh PowerPoint</Application>
  <PresentationFormat>On-screen Show (4:3)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Apple Chancery</vt:lpstr>
      <vt:lpstr>AppleGothic</vt:lpstr>
      <vt:lpstr>AppleMyungjo</vt:lpstr>
      <vt:lpstr>Bauhaus 93</vt:lpstr>
      <vt:lpstr>Britannic Bold</vt:lpstr>
      <vt:lpstr>Calibri Light</vt:lpstr>
      <vt:lpstr>Constantia</vt:lpstr>
      <vt:lpstr>ヒラギノ角ゴ Pro W3</vt:lpstr>
      <vt:lpstr>Arial</vt:lpstr>
      <vt:lpstr>Office Theme</vt:lpstr>
      <vt:lpstr>PowerPoint Presentation</vt:lpstr>
      <vt:lpstr>The dCache.org collaboration</vt:lpstr>
      <vt:lpstr>Usage</vt:lpstr>
      <vt:lpstr>To proceed we need to learn a bit about dCache</vt:lpstr>
      <vt:lpstr>Features needed for this presentation</vt:lpstr>
      <vt:lpstr>Features needed for this presentation</vt:lpstr>
      <vt:lpstr>Consequence   We support a typical scientific data life cycle</vt:lpstr>
      <vt:lpstr>Scientific Data Cloud</vt:lpstr>
      <vt:lpstr>Except, something is missing !   The final scientist needs to :</vt:lpstr>
      <vt:lpstr>Scientific Data Cloud</vt:lpstr>
      <vt:lpstr>Why not using ownCloud</vt:lpstr>
      <vt:lpstr>How to scale out !</vt:lpstr>
      <vt:lpstr>DESY Production Instance</vt:lpstr>
      <vt:lpstr>PowerPoint Presentation</vt:lpstr>
      <vt:lpstr>Cube PAD</vt:lpstr>
      <vt:lpstr>PowerPoint Presentation</vt:lpstr>
      <vt:lpstr>Encrypting and sharing</vt:lpstr>
      <vt:lpstr>Encrypting and sharing, cont </vt:lpstr>
      <vt:lpstr>PowerPoint Presentation</vt:lpstr>
      <vt:lpstr>PowerPoint Presentation</vt:lpstr>
      <vt:lpstr>Storage Quality</vt:lpstr>
      <vt:lpstr>Another useful dCache feature</vt:lpstr>
      <vt:lpstr>In order to get this sorted out consistently, dCache is following two strategies. </vt:lpstr>
      <vt:lpstr>INDIGO Data Cloud Cheat Sheet</vt:lpstr>
      <vt:lpstr>Summary</vt:lpstr>
      <vt:lpstr>The END    further reading www.dCache.org   </vt:lpstr>
    </vt:vector>
  </TitlesOfParts>
  <Company>DESY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 Fuhrmann</dc:creator>
  <cp:lastModifiedBy>Patrick</cp:lastModifiedBy>
  <cp:revision>362</cp:revision>
  <cp:lastPrinted>2012-04-18T06:56:27Z</cp:lastPrinted>
  <dcterms:created xsi:type="dcterms:W3CDTF">2015-04-14T01:04:06Z</dcterms:created>
  <dcterms:modified xsi:type="dcterms:W3CDTF">2015-10-02T06:43:14Z</dcterms:modified>
</cp:coreProperties>
</file>