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90" r:id="rId4"/>
    <p:sldMasterId id="2147483724" r:id="rId5"/>
    <p:sldMasterId id="2147483730" r:id="rId6"/>
    <p:sldMasterId id="2147483750" r:id="rId7"/>
    <p:sldMasterId id="2147483771" r:id="rId8"/>
    <p:sldMasterId id="2147483777" r:id="rId9"/>
    <p:sldMasterId id="2147483783" r:id="rId10"/>
  </p:sldMasterIdLst>
  <p:notesMasterIdLst>
    <p:notesMasterId r:id="rId33"/>
  </p:notesMasterIdLst>
  <p:sldIdLst>
    <p:sldId id="257" r:id="rId11"/>
    <p:sldId id="309" r:id="rId12"/>
    <p:sldId id="303" r:id="rId13"/>
    <p:sldId id="277" r:id="rId14"/>
    <p:sldId id="279" r:id="rId15"/>
    <p:sldId id="295" r:id="rId16"/>
    <p:sldId id="278" r:id="rId17"/>
    <p:sldId id="308" r:id="rId18"/>
    <p:sldId id="285" r:id="rId19"/>
    <p:sldId id="292" r:id="rId20"/>
    <p:sldId id="283" r:id="rId21"/>
    <p:sldId id="294" r:id="rId22"/>
    <p:sldId id="305" r:id="rId23"/>
    <p:sldId id="307" r:id="rId24"/>
    <p:sldId id="306" r:id="rId25"/>
    <p:sldId id="304" r:id="rId26"/>
    <p:sldId id="312" r:id="rId27"/>
    <p:sldId id="313" r:id="rId28"/>
    <p:sldId id="318" r:id="rId29"/>
    <p:sldId id="314" r:id="rId30"/>
    <p:sldId id="311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  <a:srgbClr val="C84700"/>
    <a:srgbClr val="000000"/>
    <a:srgbClr val="0033CC"/>
    <a:srgbClr val="CC3300"/>
    <a:srgbClr val="FF6699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7209" autoAdjust="0"/>
  </p:normalViewPr>
  <p:slideViewPr>
    <p:cSldViewPr>
      <p:cViewPr varScale="1">
        <p:scale>
          <a:sx n="60" d="100"/>
          <a:sy n="60" d="100"/>
        </p:scale>
        <p:origin x="17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9/30/2015 10:08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698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частности, для </a:t>
            </a:r>
            <a:r>
              <a:rPr lang="en-US" alt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CRIS &amp; OAR</a:t>
            </a:r>
            <a:r>
              <a:rPr lang="ru-RU" alt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подсистемы необходимо</a:t>
            </a:r>
            <a:r>
              <a:rPr lang="ru-RU" altLang="ru-RU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обеспечить процедуру авторитетного нормативного контроля электронных ресурсов.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Авторитетные / нормативные записи – это поисковые элементы библиографических записей (имена авторов и персоналий, наименования организаций, наименования коллективных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тематические термины, географические названия, унифицированные заглавия и т. д.), представленные по определенным правилам. Авторитетные записи однозначно идентифицируют объекты и понятия.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8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Источниками данных для процедуры </a:t>
            </a:r>
            <a:r>
              <a:rPr lang="en-US" altLang="ru-RU" b="0" dirty="0" smtClean="0"/>
              <a:t>Authority Control</a:t>
            </a:r>
            <a:r>
              <a:rPr lang="ru-RU" altLang="ru-RU" b="0" dirty="0" smtClean="0"/>
              <a:t> являются </a:t>
            </a:r>
            <a:r>
              <a:rPr lang="ru-RU" altLang="ru-RU" dirty="0" smtClean="0"/>
              <a:t>институциональные </a:t>
            </a:r>
            <a:r>
              <a:rPr lang="ru-RU" altLang="ru-RU" dirty="0" err="1" smtClean="0"/>
              <a:t>репозитории</a:t>
            </a:r>
            <a:r>
              <a:rPr lang="ru-RU" altLang="ru-RU" dirty="0" smtClean="0"/>
              <a:t>, библиографические базы данных, словари, онтологии, системы идентификации авторов.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Процедура </a:t>
            </a:r>
            <a:r>
              <a:rPr lang="en-US" altLang="ru-RU" dirty="0" smtClean="0"/>
              <a:t>Authority Control</a:t>
            </a:r>
            <a:r>
              <a:rPr lang="ru-RU" alt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1) учет при поиске информации всех вариантов наименований, 2) разграничение одинаковых названий.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Результатом </a:t>
            </a:r>
            <a:r>
              <a:rPr lang="en-US" altLang="ru-RU" dirty="0" smtClean="0"/>
              <a:t>Authority Control</a:t>
            </a:r>
            <a:r>
              <a:rPr lang="ru-RU" altLang="ru-RU" dirty="0" smtClean="0"/>
              <a:t> является достоверная и актуальная информация,</a:t>
            </a:r>
            <a:r>
              <a:rPr lang="ru-RU" altLang="ru-RU" baseline="0" dirty="0" smtClean="0"/>
              <a:t> отражающая научно-исследовательскую деятельность организации.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48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ОИЯИ в этом срезе </a:t>
            </a:r>
            <a:r>
              <a:rPr lang="en-US" baseline="0" dirty="0" smtClean="0"/>
              <a:t>(research information management ) </a:t>
            </a:r>
            <a:r>
              <a:rPr lang="ru-RU" baseline="0" dirty="0" smtClean="0"/>
              <a:t>функционируют три системы – </a:t>
            </a:r>
            <a:r>
              <a:rPr lang="en-US" baseline="0" dirty="0" smtClean="0"/>
              <a:t>JDS, PIN, IDC</a:t>
            </a:r>
            <a:r>
              <a:rPr lang="ru-RU" baseline="0" dirty="0" smtClean="0"/>
              <a:t>, обеспечивающие доступ к контенту с различных точек зрения – от файла (документа), от персоналии, от события</a:t>
            </a:r>
            <a:r>
              <a:rPr lang="en-US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Начиная с версии </a:t>
            </a:r>
            <a:r>
              <a:rPr lang="en-US" dirty="0" err="1" smtClean="0"/>
              <a:t>Invenio</a:t>
            </a:r>
            <a:r>
              <a:rPr lang="en-US" dirty="0" smtClean="0"/>
              <a:t> v1.2.1</a:t>
            </a:r>
            <a:r>
              <a:rPr lang="ru-RU" dirty="0" smtClean="0"/>
              <a:t> (ПО для </a:t>
            </a:r>
            <a:r>
              <a:rPr lang="en-US" dirty="0" smtClean="0"/>
              <a:t>JDS</a:t>
            </a:r>
            <a:r>
              <a:rPr lang="ru-RU" dirty="0" smtClean="0"/>
              <a:t>)</a:t>
            </a:r>
            <a:r>
              <a:rPr lang="ru-RU" baseline="0" dirty="0" smtClean="0"/>
              <a:t>  стала доступна процедура </a:t>
            </a:r>
            <a:r>
              <a:rPr lang="en-US" baseline="0" dirty="0" smtClean="0"/>
              <a:t>Authority Control</a:t>
            </a:r>
            <a:r>
              <a:rPr lang="ru-RU" baseline="0" dirty="0" smtClean="0"/>
              <a:t> непосредственно в системе. В основе решения – библиографические форматы  </a:t>
            </a:r>
            <a:r>
              <a:rPr lang="en-US" baseline="0" dirty="0" smtClean="0"/>
              <a:t>MARC21</a:t>
            </a:r>
            <a:r>
              <a:rPr lang="ru-RU" baseline="0" dirty="0" smtClean="0"/>
              <a:t> и </a:t>
            </a:r>
            <a:r>
              <a:rPr lang="en-US" baseline="0" dirty="0" smtClean="0"/>
              <a:t>MARCXML</a:t>
            </a:r>
            <a:r>
              <a:rPr lang="ru-RU" baseline="0" dirty="0" smtClean="0"/>
              <a:t> для описания авторитетных записей.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35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Последовательность работ на 2015-2016 гг.</a:t>
            </a:r>
            <a:endParaRPr lang="ru-RU" baseline="0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7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1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Причинно-следственный анализ</a:t>
            </a:r>
            <a:r>
              <a:rPr lang="ru-RU" baseline="0" dirty="0" smtClean="0"/>
              <a:t> проблем интеграции информационной среды организации, в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ОИЯИ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Концепция информационной системы обеспечивает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интегрированный подход к автоматизации всех компонентов информационных технологий,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используемых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Цели и задачи КИС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Типичный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 КИС может включать: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управления финансами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управления персоналом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управления проектами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автоматизированного проектирования (CAD/CAM/CAE) система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электронного документооборота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организации рабочего пространства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Intranet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управления корпоративным контентом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ECM)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управленческой отчетности (MIS)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специализированные рабочие места пользователей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 моделирования и представления бизнес-процессов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 математического и имитационного моделирования процессов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 математического (в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статистического) анализа данных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специализированные продукты или системы для реализации частных задач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корпоративные порталы (обработка и доставка информации, доступ к разнообразным сервисам)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мобильные приложения (доступ к корпоративным информационным каналам в любое время в любом месте);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 совместной работы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(обеспечение среды для совместной работы больших групп участников бизнеса).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Структурно КИС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м.б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представлена в виде управленческой пирамиды,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которой присутствуют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слоя: нижний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оперативный и верхний – стратегический.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вход КИС поступает информация об основных ресурсах (финансовых, материальных, кадровых, информационных), которыми необходимо управлять, на выходе - результат основной деятельности организации.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мере продвижения вверх по пирамиде происходит структурирование первичной информации, ее свертка и фильтрация, обеспечивая высшему руководству отчеты, отражающие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самые существенные показатели для выработки стратегических решений по управлению и развитию.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научной организации</a:t>
            </a:r>
            <a:r>
              <a:rPr lang="ru-RU" baseline="0" dirty="0" smtClean="0"/>
              <a:t> существенным является компонент, называемый </a:t>
            </a:r>
            <a:r>
              <a:rPr lang="en-US" alt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CRIS &amp; OAR</a:t>
            </a:r>
            <a:r>
              <a:rPr lang="ru-RU" alt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отражающий</a:t>
            </a:r>
            <a:r>
              <a:rPr lang="ru-RU" altLang="ru-RU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результаты ее интеллектуальной деятельности и располагающийся на стыке оперативного и стратегического слоя пирамиды КИС. В задачу этой подсистемы входит обеспечение интеграции с другими ИС организации, совместное использование и повторное использование ресурсов.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ru-RU" dirty="0" smtClean="0"/>
              <a:t>Далее рассматривается </a:t>
            </a:r>
            <a:r>
              <a:rPr lang="en-US" alt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CRIS &amp; OAR</a:t>
            </a:r>
            <a:r>
              <a:rPr lang="ru-RU" alt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срезе текущего состояния КИС ОИЯИ.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4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3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Эффективное </a:t>
            </a:r>
            <a:r>
              <a:rPr lang="ru-RU" altLang="ru-RU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совместное использование и повторное использование ресурсов требуют постоянного курирования () процессов управления ресурсами организации.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Серебристая дымка\Serebristaya_Dym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836713"/>
            <a:ext cx="5396136" cy="13681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852936"/>
            <a:ext cx="539268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27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799"/>
            <a:ext cx="7221488" cy="51113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44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492464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25FA2A-1DE8-49F9-BF45-539702D925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5415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333F12-2392-4983-9E2F-30C807D0CB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386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Связь\Svy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3717032"/>
            <a:ext cx="5396136" cy="96596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013176"/>
            <a:ext cx="568863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77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33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24481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0027FFA-8113-42B3-960B-4AC60B06CD2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241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333F12-2392-4983-9E2F-30C807D0CBE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735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Разноцветное сияние\RaznSiy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725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5916" y="332656"/>
            <a:ext cx="6346516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665738"/>
            <a:ext cx="5040560" cy="6111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85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922153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0027FFA-8113-42B3-960B-4AC60B06CD2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7454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333F12-2392-4983-9E2F-30C807D0CBE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616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GreenAbstra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6264696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256584" cy="64807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2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7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618512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1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333F12-2392-4983-9E2F-30C807D0CBE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321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Серебристая дымка\Serebristaya_Dym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836713"/>
            <a:ext cx="5396136" cy="13681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852936"/>
            <a:ext cx="539268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72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799"/>
            <a:ext cx="7221488" cy="51113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7693436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333F12-2392-4983-9E2F-30C807D0CBE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770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Темная Абстракция\Svetlin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761" y="188640"/>
            <a:ext cx="7772400" cy="12961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5561" y="5733256"/>
            <a:ext cx="6400800" cy="769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74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625945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333F12-2392-4983-9E2F-30C807D0CBE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625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E6CB-6EA2-43DD-8DC7-C3C7B0A778E6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E0CEF-E522-4B08-A0F9-4316243D37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11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8A2E-7C05-4AD9-ACBD-48B937BF8A21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CE307-CFAC-482F-80B3-C61ABF6300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650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683F-6AB2-4509-996D-1DA04E4BBF6B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5DA66-F9D2-4D5B-AAFC-B95C92F8C2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462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4D3A-5736-4447-ADC6-055903AC723F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82C61-6B26-4015-9DC3-8DB923FBC7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832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BF0C-AF06-41DD-9489-A3390EC08E8D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5D397-2341-42B1-AA2D-AEBD630737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131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5FA2A-1DE8-49F9-BF45-539702D925A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6324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4427-40EE-4666-BEBB-AAA59DD10676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C04EC-9593-4717-AF5B-D5FF55A499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445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DF18-17DE-4C2F-AEBA-BFCDD2172701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03E94-9802-4F15-800D-C5B79163AC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499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93960-418E-4F99-8453-6DB89BFA2194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B3B2D-96E9-4A6E-93D3-518046BFDB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639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D343-5F5F-4031-B249-0DAE4B831163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DBFF7-17F1-4235-AA19-DEFE089CC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772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DE15-CBAC-423E-A47B-7E520FAB8694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80BD-1F61-496E-9F35-A7BB59D586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239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35975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Серебристая дымка\Serebristaya_Dymka_Sli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260350"/>
            <a:ext cx="7221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28775"/>
            <a:ext cx="72215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19050" y="6602413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>
                <a:solidFill>
                  <a:srgbClr val="7F7F7F"/>
                </a:solidFill>
              </a:rPr>
              <a:t>ProPowerPoint.Ru</a:t>
            </a:r>
            <a:endParaRPr lang="ru-RU" altLang="ru-RU" sz="12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:\ProPowerPoint\Шаблоны\В работе\Связь\SvyazSli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613" y="115888"/>
            <a:ext cx="70056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979613" y="981075"/>
            <a:ext cx="6985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451725" y="6499225"/>
            <a:ext cx="169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002060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002060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5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rgbClr val="0053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53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53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53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53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53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53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53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539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Разноцветное сияние\RaznSiyanieSli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115888"/>
            <a:ext cx="7272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72723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80313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88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58888" y="1600200"/>
            <a:ext cx="74279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092950" y="6610350"/>
            <a:ext cx="1822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>
                <a:latin typeface="Ariston" pitchFamily="66" charset="0"/>
              </a:rPr>
              <a:t>ProPowerPoint.Ru</a:t>
            </a:r>
            <a:endParaRPr lang="ru-RU" altLang="ru-RU" sz="160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0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Серебристая дымка\Serebristaya_Dymka_Sli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260350"/>
            <a:ext cx="7221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28775"/>
            <a:ext cx="72215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19050" y="6602413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>
                <a:solidFill>
                  <a:srgbClr val="7F7F7F"/>
                </a:solidFill>
              </a:rPr>
              <a:t>ProPowerPoint.Ru</a:t>
            </a:r>
            <a:endParaRPr lang="ru-RU" altLang="ru-RU" sz="12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0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Темная Абстракция\SvetLiniiSli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28775"/>
            <a:ext cx="69230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323850" y="6550025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7F7F7F"/>
                </a:solidFill>
                <a:latin typeface="Agency FB" pitchFamily="34" charset="0"/>
              </a:rPr>
              <a:t>ProPowerPoint.Ru</a:t>
            </a:r>
            <a:endParaRPr lang="ru-RU" sz="1400" smtClean="0">
              <a:solidFill>
                <a:srgbClr val="7F7F7F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9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083F65-281C-4654-B5EA-2A5AD37F6CDE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04047CE-D469-45E9-A4A0-A78BC72311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0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8496944" cy="1523495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Concept </a:t>
            </a:r>
            <a:r>
              <a:rPr lang="en-US" dirty="0">
                <a:effectLst/>
              </a:rPr>
              <a:t>of </a:t>
            </a:r>
            <a:r>
              <a:rPr lang="en-US" dirty="0"/>
              <a:t>JINR </a:t>
            </a:r>
            <a:r>
              <a:rPr lang="en-US" dirty="0" smtClean="0">
                <a:effectLst/>
              </a:rPr>
              <a:t>Corporate </a:t>
            </a:r>
            <a:r>
              <a:rPr lang="en-US" dirty="0">
                <a:effectLst/>
              </a:rPr>
              <a:t>Information System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7681913" cy="122413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51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I.Filozova</a:t>
            </a:r>
            <a:r>
              <a:rPr lang="en-US" sz="51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5100" baseline="30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12</a:t>
            </a:r>
            <a:r>
              <a:rPr lang="en-US" sz="51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en-US" sz="51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V.Korenkov</a:t>
            </a:r>
            <a:r>
              <a:rPr lang="en-US" sz="51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5100" baseline="30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12</a:t>
            </a:r>
            <a:r>
              <a:rPr lang="en-US" sz="51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en-US" sz="51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T.Strizh</a:t>
            </a:r>
            <a:r>
              <a:rPr lang="en-US" sz="51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5100" baseline="30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</a:p>
          <a:p>
            <a:pPr algn="ctr"/>
            <a:r>
              <a:rPr lang="en-US" sz="4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 JINR</a:t>
            </a:r>
            <a:r>
              <a:rPr lang="ru-RU" sz="4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LIT, </a:t>
            </a:r>
            <a:r>
              <a:rPr lang="en-US" sz="45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Dubna</a:t>
            </a:r>
            <a:r>
              <a:rPr lang="en-US" sz="4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, Russia</a:t>
            </a:r>
          </a:p>
          <a:p>
            <a:pPr algn="ctr"/>
            <a:r>
              <a:rPr lang="en-US" sz="45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2 University “DUBNA”</a:t>
            </a:r>
          </a:p>
          <a:p>
            <a:pPr algn="ctr"/>
            <a:endParaRPr lang="en-US" sz="45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/>
            <a:endParaRPr lang="en-US" sz="45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/>
            <a:endParaRPr lang="en-US" sz="45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/>
            <a:endParaRPr lang="ru-RU" b="0" i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jinr.ru/60anniversary/60anniv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60" y="0"/>
            <a:ext cx="1620000" cy="13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916" y="6184878"/>
            <a:ext cx="9052543" cy="7200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Nec’2015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</a:rPr>
              <a:t>, Montenegro,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Budva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,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</a:rPr>
              <a:t>28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September  ─ 2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</a:rPr>
              <a:t>October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2015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1" y="163127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Constantia" panose="02030602050306030303" pitchFamily="18" charset="0"/>
              </a:rPr>
              <a:t>Normalize as much as possible</a:t>
            </a:r>
            <a:r>
              <a:rPr lang="ru-RU" sz="3600" dirty="0" smtClean="0">
                <a:latin typeface="Constantia" panose="02030602050306030303" pitchFamily="18" charset="0"/>
              </a:rPr>
              <a:t>: </a:t>
            </a:r>
            <a:r>
              <a:rPr lang="en-US" sz="3600" dirty="0" smtClean="0">
                <a:latin typeface="Constantia" panose="02030602050306030303" pitchFamily="18" charset="0"/>
              </a:rPr>
              <a:t>Authority Records*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gray">
          <a:xfrm>
            <a:off x="1905000" y="2701925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hlink"/>
              </a:gs>
              <a:gs pos="100000">
                <a:srgbClr val="D7E6E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gray">
          <a:xfrm>
            <a:off x="1084217" y="1692277"/>
            <a:ext cx="7062583" cy="8223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431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457200" indent="-457200" algn="ctr">
              <a:buFont typeface="Constantia" panose="02030602050306030303" pitchFamily="18" charset="0"/>
              <a:buChar char="+"/>
            </a:pPr>
            <a:r>
              <a:rPr lang="en-US" sz="2400" dirty="0">
                <a:latin typeface="Constantia" panose="02030602050306030303" pitchFamily="18" charset="0"/>
              </a:rPr>
              <a:t>More qualitative, consistent data</a:t>
            </a:r>
            <a:r>
              <a:rPr lang="ru-RU" sz="2400" dirty="0">
                <a:latin typeface="Constantia" panose="02030602050306030303" pitchFamily="18" charset="0"/>
              </a:rPr>
              <a:t> </a:t>
            </a:r>
            <a:endParaRPr lang="en-US" sz="2400" dirty="0">
              <a:latin typeface="Constantia" panose="02030602050306030303" pitchFamily="18" charset="0"/>
            </a:endParaRPr>
          </a:p>
          <a:p>
            <a:pPr marL="457200" indent="-457200" algn="ctr">
              <a:buFont typeface="Constantia" panose="02030602050306030303" pitchFamily="18" charset="0"/>
              <a:buChar char="+"/>
            </a:pPr>
            <a:r>
              <a:rPr lang="en-US" sz="2400" dirty="0">
                <a:latin typeface="Constantia" panose="02030602050306030303" pitchFamily="18" charset="0"/>
              </a:rPr>
              <a:t>Minimizing the data input by end-users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gray">
          <a:xfrm>
            <a:off x="2665583" y="3341992"/>
            <a:ext cx="38998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 u="sng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Authority </a:t>
            </a:r>
            <a:r>
              <a:rPr lang="en-US" altLang="ru-RU" sz="2200" b="1" u="sng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Control</a:t>
            </a:r>
          </a:p>
          <a:p>
            <a:pPr algn="ctr" eaLnBrk="0" hangingPunct="0"/>
            <a:r>
              <a:rPr lang="en-US" altLang="ru-RU" sz="1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identify </a:t>
            </a:r>
            <a:r>
              <a:rPr lang="en-US" alt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objects and </a:t>
            </a:r>
            <a:r>
              <a:rPr lang="en-US" altLang="ru-RU" sz="1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concepts</a:t>
            </a:r>
            <a:r>
              <a:rPr lang="en-US" alt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 uniquely</a:t>
            </a:r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914399" y="4575175"/>
            <a:ext cx="1500187" cy="1514475"/>
            <a:chOff x="624" y="1584"/>
            <a:chExt cx="1260" cy="1296"/>
          </a:xfrm>
        </p:grpSpPr>
        <p:grpSp>
          <p:nvGrpSpPr>
            <p:cNvPr id="101384" name="Group 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101385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1387" name="Text Box 11"/>
            <p:cNvSpPr txBox="1">
              <a:spLocks noChangeArrowheads="1"/>
            </p:cNvSpPr>
            <p:nvPr/>
          </p:nvSpPr>
          <p:spPr bwMode="gray">
            <a:xfrm>
              <a:off x="627" y="2220"/>
              <a:ext cx="1257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Authorities </a:t>
              </a:r>
              <a:endParaRPr lang="en-US" sz="2000" dirty="0" smtClean="0">
                <a:solidFill>
                  <a:schemeClr val="bg1"/>
                </a:solidFill>
                <a:latin typeface="Constantia" panose="02030602050306030303" pitchFamily="18" charset="0"/>
              </a:endParaRPr>
            </a:p>
            <a:p>
              <a:pPr algn="ctr" eaLnBrk="0" hangingPunct="0"/>
              <a:r>
                <a:rPr lang="en-US" sz="2000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Variety</a:t>
              </a:r>
              <a:endParaRPr lang="en-US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1390" name="Group 14"/>
          <p:cNvGrpSpPr>
            <a:grpSpLocks/>
          </p:cNvGrpSpPr>
          <p:nvPr/>
        </p:nvGrpSpPr>
        <p:grpSpPr bwMode="auto">
          <a:xfrm>
            <a:off x="2819400" y="4575175"/>
            <a:ext cx="1524000" cy="1520825"/>
            <a:chOff x="2016" y="1920"/>
            <a:chExt cx="1680" cy="1680"/>
          </a:xfrm>
        </p:grpSpPr>
        <p:sp>
          <p:nvSpPr>
            <p:cNvPr id="101391" name="Oval 1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392" name="Freeform 1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gray">
          <a:xfrm>
            <a:off x="2895600" y="5305425"/>
            <a:ext cx="137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</a:rPr>
              <a:t>Identifiers </a:t>
            </a:r>
            <a:r>
              <a:rPr lang="en-US" sz="2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Variety</a:t>
            </a:r>
            <a:endParaRPr lang="en-US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1396" name="Group 20"/>
          <p:cNvGrpSpPr>
            <a:grpSpLocks/>
          </p:cNvGrpSpPr>
          <p:nvPr/>
        </p:nvGrpSpPr>
        <p:grpSpPr bwMode="auto">
          <a:xfrm>
            <a:off x="4876800" y="4530725"/>
            <a:ext cx="1524000" cy="1520825"/>
            <a:chOff x="2016" y="1920"/>
            <a:chExt cx="1680" cy="1680"/>
          </a:xfrm>
        </p:grpSpPr>
        <p:sp>
          <p:nvSpPr>
            <p:cNvPr id="101397" name="Oval 2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398" name="Freeform 2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399" name="Text Box 23"/>
          <p:cNvSpPr txBox="1">
            <a:spLocks noChangeArrowheads="1"/>
          </p:cNvSpPr>
          <p:nvPr/>
        </p:nvSpPr>
        <p:spPr bwMode="gray">
          <a:xfrm>
            <a:off x="4953000" y="5260975"/>
            <a:ext cx="137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Linkages</a:t>
            </a:r>
          </a:p>
          <a:p>
            <a:pPr algn="ctr" eaLnBrk="0" hangingPunct="0"/>
            <a:r>
              <a:rPr lang="en-US" alt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Variety</a:t>
            </a:r>
            <a:endParaRPr lang="en-US" altLang="ru-RU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101402" name="Group 26"/>
          <p:cNvGrpSpPr>
            <a:grpSpLocks/>
          </p:cNvGrpSpPr>
          <p:nvPr/>
        </p:nvGrpSpPr>
        <p:grpSpPr bwMode="auto">
          <a:xfrm>
            <a:off x="6781800" y="4530725"/>
            <a:ext cx="1524000" cy="1531938"/>
            <a:chOff x="2400" y="1488"/>
            <a:chExt cx="1152" cy="1152"/>
          </a:xfrm>
        </p:grpSpPr>
        <p:grpSp>
          <p:nvGrpSpPr>
            <p:cNvPr id="101403" name="Group 2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101404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1406" name="Text Box 30"/>
            <p:cNvSpPr txBox="1">
              <a:spLocks noChangeArrowheads="1"/>
            </p:cNvSpPr>
            <p:nvPr/>
          </p:nvSpPr>
          <p:spPr bwMode="gray">
            <a:xfrm>
              <a:off x="2545" y="2007"/>
              <a:ext cx="870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History </a:t>
              </a:r>
              <a:endParaRPr lang="en-US" sz="2000" dirty="0" smtClean="0">
                <a:solidFill>
                  <a:schemeClr val="bg1"/>
                </a:solidFill>
                <a:latin typeface="Constantia" panose="02030602050306030303" pitchFamily="18" charset="0"/>
              </a:endParaRPr>
            </a:p>
            <a:p>
              <a:pPr algn="ctr" eaLnBrk="0" hangingPunct="0"/>
              <a:r>
                <a:rPr lang="en-US" sz="2000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Tracking</a:t>
              </a:r>
              <a:endParaRPr lang="en-US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6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9742" y="6133068"/>
            <a:ext cx="1861151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tantia" panose="02030602050306030303" pitchFamily="18" charset="0"/>
              </a:rPr>
              <a:t>People, Institutes, </a:t>
            </a:r>
            <a:endParaRPr lang="en-US" sz="1400" dirty="0" smtClean="0">
              <a:latin typeface="Constantia" panose="02030602050306030303" pitchFamily="18" charset="0"/>
            </a:endParaRPr>
          </a:p>
          <a:p>
            <a:r>
              <a:rPr lang="en-US" sz="1400" dirty="0" smtClean="0">
                <a:latin typeface="Constantia" panose="02030602050306030303" pitchFamily="18" charset="0"/>
              </a:rPr>
              <a:t>Grants</a:t>
            </a:r>
            <a:r>
              <a:rPr lang="en-US" sz="1400" dirty="0">
                <a:latin typeface="Constantia" panose="02030602050306030303" pitchFamily="18" charset="0"/>
              </a:rPr>
              <a:t>, Experiments, </a:t>
            </a:r>
            <a:endParaRPr lang="en-US" sz="1400" dirty="0" smtClean="0">
              <a:latin typeface="Constantia" panose="02030602050306030303" pitchFamily="18" charset="0"/>
            </a:endParaRPr>
          </a:p>
          <a:p>
            <a:r>
              <a:rPr lang="en-US" sz="1400" dirty="0" smtClean="0">
                <a:latin typeface="Constantia" panose="02030602050306030303" pitchFamily="18" charset="0"/>
              </a:rPr>
              <a:t>Projects</a:t>
            </a:r>
            <a:r>
              <a:rPr lang="en-US" sz="1400" dirty="0">
                <a:latin typeface="Constantia" panose="02030602050306030303" pitchFamily="18" charset="0"/>
              </a:rPr>
              <a:t>, Journals</a:t>
            </a:r>
            <a:r>
              <a:rPr lang="en-US" sz="1400" dirty="0" smtClean="0">
                <a:latin typeface="Constantia" panose="02030602050306030303" pitchFamily="18" charset="0"/>
              </a:rPr>
              <a:t>, …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05434" y="6144284"/>
            <a:ext cx="786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tantia" panose="02030602050306030303" pitchFamily="18" charset="0"/>
              </a:rPr>
              <a:t>DOI, </a:t>
            </a:r>
            <a:endParaRPr lang="en-US" sz="1400" dirty="0" smtClean="0">
              <a:latin typeface="Constantia" panose="02030602050306030303" pitchFamily="18" charset="0"/>
            </a:endParaRPr>
          </a:p>
          <a:p>
            <a:r>
              <a:rPr lang="en-US" sz="1400" dirty="0" smtClean="0">
                <a:latin typeface="Constantia" panose="02030602050306030303" pitchFamily="18" charset="0"/>
              </a:rPr>
              <a:t>ORCID,</a:t>
            </a:r>
          </a:p>
          <a:p>
            <a:r>
              <a:rPr lang="en-US" sz="1400" dirty="0" smtClean="0">
                <a:latin typeface="Constantia" panose="02030602050306030303" pitchFamily="18" charset="0"/>
              </a:rPr>
              <a:t>...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973392" y="6119336"/>
            <a:ext cx="1707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tantia" panose="02030602050306030303" pitchFamily="18" charset="0"/>
              </a:rPr>
              <a:t>n:m </a:t>
            </a:r>
            <a:r>
              <a:rPr lang="en-US" sz="1400" dirty="0" smtClean="0">
                <a:latin typeface="Constantia" panose="02030602050306030303" pitchFamily="18" charset="0"/>
              </a:rPr>
              <a:t>relations, </a:t>
            </a:r>
            <a:endParaRPr lang="en-US" sz="1400" dirty="0">
              <a:latin typeface="Constantia" panose="02030602050306030303" pitchFamily="18" charset="0"/>
            </a:endParaRPr>
          </a:p>
          <a:p>
            <a:r>
              <a:rPr lang="en-US" sz="1400" dirty="0">
                <a:latin typeface="Constantia" panose="02030602050306030303" pitchFamily="18" charset="0"/>
              </a:rPr>
              <a:t>Vertical </a:t>
            </a:r>
            <a:r>
              <a:rPr lang="en-US" sz="1400" dirty="0" smtClean="0">
                <a:latin typeface="Constantia" panose="02030602050306030303" pitchFamily="18" charset="0"/>
              </a:rPr>
              <a:t>linkages, </a:t>
            </a:r>
          </a:p>
          <a:p>
            <a:r>
              <a:rPr lang="en-US" sz="1400" dirty="0" smtClean="0">
                <a:latin typeface="Constantia" panose="02030602050306030303" pitchFamily="18" charset="0"/>
              </a:rPr>
              <a:t>Horizontal </a:t>
            </a:r>
            <a:r>
              <a:rPr lang="en-US" sz="1400" dirty="0">
                <a:latin typeface="Constantia" panose="02030602050306030303" pitchFamily="18" charset="0"/>
              </a:rPr>
              <a:t>linkages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9452" y="6334779"/>
            <a:ext cx="2056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tantia" panose="02030602050306030303" pitchFamily="18" charset="0"/>
              </a:rPr>
              <a:t>Predecessors/Successors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4571" y="1227506"/>
            <a:ext cx="445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*search </a:t>
            </a:r>
            <a:r>
              <a:rPr lang="en-US" dirty="0">
                <a:latin typeface="Constantia" panose="02030602050306030303" pitchFamily="18" charset="0"/>
              </a:rPr>
              <a:t>elements of bibliographic </a:t>
            </a:r>
            <a:r>
              <a:rPr lang="en-US" dirty="0" smtClean="0">
                <a:latin typeface="Constantia" panose="02030602050306030303" pitchFamily="18" charset="0"/>
              </a:rPr>
              <a:t>records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43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2153" y="3259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ru-RU" dirty="0"/>
              <a:t>Authority </a:t>
            </a:r>
            <a:r>
              <a:rPr lang="en-US" altLang="ru-RU" dirty="0" smtClean="0"/>
              <a:t>Control</a:t>
            </a:r>
            <a:endParaRPr lang="en-US" altLang="ru-RU" sz="1800" dirty="0"/>
          </a:p>
        </p:txBody>
      </p:sp>
      <p:sp>
        <p:nvSpPr>
          <p:cNvPr id="88067" name="Freeform 3"/>
          <p:cNvSpPr>
            <a:spLocks/>
          </p:cNvSpPr>
          <p:nvPr/>
        </p:nvSpPr>
        <p:spPr bwMode="gray">
          <a:xfrm>
            <a:off x="5292816" y="1547116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395244" y="2714590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3623246" y="2596667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 flipH="1">
            <a:off x="5288591" y="26507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flipH="1">
            <a:off x="3708140" y="2650701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6143664" y="2383248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gray">
          <a:xfrm>
            <a:off x="6407295" y="2287144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flipH="1">
            <a:off x="6546123" y="2354431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2087498" y="1971658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gray">
          <a:xfrm>
            <a:off x="4185123" y="2560162"/>
            <a:ext cx="5388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1600" b="1" dirty="0" smtClean="0">
                <a:solidFill>
                  <a:schemeClr val="bg1"/>
                </a:solidFill>
              </a:rPr>
              <a:t>Tool</a:t>
            </a:r>
            <a:endParaRPr lang="en-US" altLang="ru-RU" sz="1600" b="1" dirty="0">
              <a:solidFill>
                <a:schemeClr val="bg1"/>
              </a:solidFill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gray">
          <a:xfrm>
            <a:off x="6862602" y="2274638"/>
            <a:ext cx="7092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1600" b="1" dirty="0" smtClean="0">
                <a:solidFill>
                  <a:srgbClr val="FFFFFF"/>
                </a:solidFill>
              </a:rPr>
              <a:t>Result</a:t>
            </a:r>
            <a:endParaRPr lang="en-US" altLang="ru-RU" sz="1600" b="1" dirty="0">
              <a:solidFill>
                <a:srgbClr val="FFFFFF"/>
              </a:solidFill>
            </a:endParaRPr>
          </a:p>
        </p:txBody>
      </p:sp>
      <p:grpSp>
        <p:nvGrpSpPr>
          <p:cNvPr id="88079" name="Group 15"/>
          <p:cNvGrpSpPr>
            <a:grpSpLocks/>
          </p:cNvGrpSpPr>
          <p:nvPr/>
        </p:nvGrpSpPr>
        <p:grpSpPr bwMode="auto">
          <a:xfrm>
            <a:off x="706307" y="3122756"/>
            <a:ext cx="2295525" cy="3332163"/>
            <a:chOff x="576" y="1831"/>
            <a:chExt cx="1446" cy="2099"/>
          </a:xfrm>
        </p:grpSpPr>
        <p:sp>
          <p:nvSpPr>
            <p:cNvPr id="88080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2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3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gray">
            <a:xfrm>
              <a:off x="894" y="1831"/>
              <a:ext cx="76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1600" b="1" dirty="0" smtClean="0">
                  <a:solidFill>
                    <a:schemeClr val="bg1"/>
                  </a:solidFill>
                </a:rPr>
                <a:t>Source</a:t>
              </a:r>
              <a:r>
                <a:rPr lang="ru-RU" altLang="ru-RU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ru-RU" sz="1600" b="1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630" y="2106"/>
              <a:ext cx="1392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lvl="2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000000"/>
                  </a:solidFill>
                  <a:latin typeface="Constantia" pitchFamily="18" charset="0"/>
                </a:rPr>
                <a:t>CRIS </a:t>
              </a:r>
              <a:r>
                <a:rPr lang="de-DE" sz="1600" dirty="0" smtClean="0">
                  <a:solidFill>
                    <a:srgbClr val="000000"/>
                  </a:solidFill>
                  <a:latin typeface="Constantia" pitchFamily="18" charset="0"/>
                </a:rPr>
                <a:t>&amp; OAR</a:t>
              </a:r>
              <a:r>
                <a:rPr lang="ru-RU" sz="1600" dirty="0" smtClean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Constantia" pitchFamily="18" charset="0"/>
                </a:rPr>
                <a:t>Systems</a:t>
              </a:r>
            </a:p>
            <a:p>
              <a:pPr marL="285750" lvl="2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Constantia" pitchFamily="18" charset="0"/>
                </a:rPr>
                <a:t>Bibliographic Databases </a:t>
              </a:r>
              <a:endParaRPr lang="ru-RU" sz="1600" dirty="0" smtClean="0">
                <a:solidFill>
                  <a:srgbClr val="000000"/>
                </a:solidFill>
                <a:latin typeface="Constantia" pitchFamily="18" charset="0"/>
              </a:endParaRPr>
            </a:p>
            <a:p>
              <a:pPr marL="285750" lvl="2" indent="-285750">
                <a:buFont typeface="Wingdings" panose="05000000000000000000" pitchFamily="2" charset="2"/>
                <a:buChar char="§"/>
              </a:pPr>
              <a:r>
                <a:rPr lang="de-DE" sz="1600" dirty="0" err="1" smtClean="0">
                  <a:solidFill>
                    <a:srgbClr val="000000"/>
                  </a:solidFill>
                  <a:latin typeface="Constantia" pitchFamily="18" charset="0"/>
                </a:rPr>
                <a:t>Vocabularies</a:t>
              </a:r>
              <a:r>
                <a:rPr lang="de-DE" sz="1600" dirty="0" smtClean="0">
                  <a:solidFill>
                    <a:srgbClr val="000000"/>
                  </a:solidFill>
                  <a:latin typeface="Constantia" pitchFamily="18" charset="0"/>
                </a:rPr>
                <a:t>,</a:t>
              </a:r>
            </a:p>
            <a:p>
              <a:pPr marL="0" lvl="2"/>
              <a:r>
                <a:rPr lang="de-DE" sz="1600" dirty="0" err="1" smtClean="0">
                  <a:solidFill>
                    <a:srgbClr val="000000"/>
                  </a:solidFill>
                  <a:latin typeface="Constantia" pitchFamily="18" charset="0"/>
                </a:rPr>
                <a:t>Ontologies</a:t>
              </a:r>
              <a:r>
                <a:rPr lang="de-DE" sz="1600" dirty="0">
                  <a:solidFill>
                    <a:srgbClr val="000000"/>
                  </a:solidFill>
                  <a:latin typeface="Constantia" pitchFamily="18" charset="0"/>
                </a:rPr>
                <a:t>, ORCID/</a:t>
              </a:r>
              <a:r>
                <a:rPr lang="de-DE" sz="1600" dirty="0" err="1">
                  <a:solidFill>
                    <a:srgbClr val="000000"/>
                  </a:solidFill>
                  <a:latin typeface="Constantia" pitchFamily="18" charset="0"/>
                </a:rPr>
                <a:t>AuthorClaim</a:t>
              </a:r>
              <a:r>
                <a:rPr lang="de-DE" sz="1600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endParaRPr lang="de-DE" sz="1600" dirty="0" smtClean="0">
                <a:solidFill>
                  <a:srgbClr val="000000"/>
                </a:solidFill>
                <a:latin typeface="Constantia" pitchFamily="18" charset="0"/>
              </a:endParaRPr>
            </a:p>
            <a:p>
              <a:pPr marL="0" lvl="2"/>
              <a:r>
                <a:rPr lang="de-DE" sz="1600" dirty="0" err="1" smtClean="0">
                  <a:solidFill>
                    <a:srgbClr val="000000"/>
                  </a:solidFill>
                  <a:latin typeface="Constantia" pitchFamily="18" charset="0"/>
                </a:rPr>
                <a:t>a.o</a:t>
              </a:r>
              <a:r>
                <a:rPr lang="de-DE" sz="1600" dirty="0">
                  <a:solidFill>
                    <a:srgbClr val="000000"/>
                  </a:solidFill>
                  <a:latin typeface="Constantia" pitchFamily="18" charset="0"/>
                </a:rPr>
                <a:t>. </a:t>
              </a:r>
              <a:r>
                <a:rPr lang="de-DE" sz="1600" dirty="0" err="1">
                  <a:solidFill>
                    <a:srgbClr val="000000"/>
                  </a:solidFill>
                  <a:latin typeface="Constantia" pitchFamily="18" charset="0"/>
                </a:rPr>
                <a:t>authors</a:t>
              </a:r>
              <a:r>
                <a:rPr lang="de-DE" sz="1600" dirty="0">
                  <a:solidFill>
                    <a:srgbClr val="000000"/>
                  </a:solidFill>
                  <a:latin typeface="Constantia" pitchFamily="18" charset="0"/>
                </a:rPr>
                <a:t>‘ </a:t>
              </a:r>
              <a:r>
                <a:rPr lang="de-DE" sz="1600" dirty="0" err="1">
                  <a:solidFill>
                    <a:srgbClr val="000000"/>
                  </a:solidFill>
                  <a:latin typeface="Constantia" pitchFamily="18" charset="0"/>
                </a:rPr>
                <a:t>identifying</a:t>
              </a:r>
              <a:r>
                <a:rPr lang="ru-RU" sz="1600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Constantia" pitchFamily="18" charset="0"/>
                </a:rPr>
                <a:t>systems</a:t>
              </a:r>
              <a:endParaRPr lang="de-DE" sz="1600" dirty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454727" y="3227531"/>
            <a:ext cx="223604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Authority Control</a:t>
            </a:r>
          </a:p>
          <a:p>
            <a:pPr algn="ctr" eaLnBrk="0" hangingPunct="0"/>
            <a:endParaRPr lang="en-US" altLang="ru-RU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342900" indent="-342900" eaLnBrk="0" hangingPunct="0">
              <a:buFont typeface="+mj-lt"/>
              <a:buAutoNum type="arabicPeriod"/>
            </a:pPr>
            <a:r>
              <a:rPr lang="en-US" altLang="ru-RU" sz="1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Accounting </a:t>
            </a:r>
            <a:r>
              <a:rPr lang="en-US" altLang="ru-RU" sz="1600" dirty="0">
                <a:solidFill>
                  <a:srgbClr val="000000"/>
                </a:solidFill>
                <a:latin typeface="Constantia" panose="02030602050306030303" pitchFamily="18" charset="0"/>
              </a:rPr>
              <a:t>of all name </a:t>
            </a:r>
            <a:r>
              <a:rPr lang="en-US" altLang="ru-RU" sz="1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variants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en-US" altLang="ru-RU" sz="1600" dirty="0">
                <a:solidFill>
                  <a:srgbClr val="000000"/>
                </a:solidFill>
                <a:latin typeface="Constantia" panose="02030602050306030303" pitchFamily="18" charset="0"/>
              </a:rPr>
              <a:t>Authoritative </a:t>
            </a:r>
            <a:r>
              <a:rPr lang="en-US" altLang="ru-RU" sz="1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data disambiguation</a:t>
            </a:r>
            <a:endParaRPr lang="en-US" altLang="ru-RU" sz="16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342900" indent="-342900" algn="ctr" eaLnBrk="0" hangingPunct="0">
              <a:buFont typeface="+mj-lt"/>
              <a:buAutoNum type="arabicPeriod"/>
            </a:pPr>
            <a:endParaRPr lang="en-US" altLang="ru-RU" sz="16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0" hangingPunct="0"/>
            <a:r>
              <a:rPr lang="en-US" altLang="ru-RU" i="1" dirty="0">
                <a:solidFill>
                  <a:srgbClr val="000000"/>
                </a:solidFill>
                <a:latin typeface="Constantia" panose="02030602050306030303" pitchFamily="18" charset="0"/>
              </a:rPr>
              <a:t>i</a:t>
            </a:r>
            <a:r>
              <a:rPr lang="en-US" altLang="ru-RU" i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n information search, submission</a:t>
            </a:r>
            <a:endParaRPr lang="en-US" altLang="ru-RU" i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0" hangingPunct="0"/>
            <a:endParaRPr lang="en-US" altLang="ru-RU" i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0" hangingPunct="0"/>
            <a:r>
              <a:rPr lang="en-US" altLang="ru-RU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endParaRPr lang="en-US" altLang="ru-RU" sz="16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5662129" y="2638370"/>
            <a:ext cx="289363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endParaRPr lang="de-DE" sz="1600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lvl="1" algn="ctr"/>
            <a:r>
              <a:rPr lang="de-DE" b="1" i="1" dirty="0" smtClean="0">
                <a:solidFill>
                  <a:srgbClr val="000000"/>
                </a:solidFill>
                <a:latin typeface="Constantia" pitchFamily="18" charset="0"/>
              </a:rPr>
              <a:t>Relevant Information </a:t>
            </a:r>
            <a:r>
              <a:rPr lang="de-DE" b="1" i="1" dirty="0" err="1" smtClean="0">
                <a:solidFill>
                  <a:srgbClr val="000000"/>
                </a:solidFill>
                <a:latin typeface="Constantia" pitchFamily="18" charset="0"/>
              </a:rPr>
              <a:t>about</a:t>
            </a:r>
            <a:r>
              <a:rPr lang="de-DE" b="1" i="1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  <a:p>
            <a:pPr lvl="1" algn="ctr"/>
            <a:r>
              <a:rPr lang="de-DE" b="1" i="1" dirty="0" smtClean="0">
                <a:solidFill>
                  <a:srgbClr val="000000"/>
                </a:solidFill>
                <a:latin typeface="Constantia" pitchFamily="18" charset="0"/>
              </a:rPr>
              <a:t>R&amp;D </a:t>
            </a:r>
            <a:r>
              <a:rPr lang="de-DE" b="1" i="1" dirty="0" err="1" smtClean="0">
                <a:solidFill>
                  <a:srgbClr val="000000"/>
                </a:solidFill>
                <a:latin typeface="Constantia" pitchFamily="18" charset="0"/>
              </a:rPr>
              <a:t>activity</a:t>
            </a:r>
            <a:endParaRPr lang="de-DE" b="1" i="1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lvl="1"/>
            <a:endParaRPr lang="de-DE" sz="1600" dirty="0">
              <a:solidFill>
                <a:srgbClr val="000000"/>
              </a:solidFill>
              <a:latin typeface="Constantia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600" dirty="0" smtClean="0">
                <a:solidFill>
                  <a:srgbClr val="000000"/>
                </a:solidFill>
                <a:latin typeface="Constantia" pitchFamily="18" charset="0"/>
              </a:rPr>
              <a:t>Lists </a:t>
            </a:r>
            <a:r>
              <a:rPr lang="de-DE" sz="1600" dirty="0" err="1" smtClean="0">
                <a:solidFill>
                  <a:srgbClr val="000000"/>
                </a:solidFill>
                <a:latin typeface="Constantia" pitchFamily="18" charset="0"/>
              </a:rPr>
              <a:t>of</a:t>
            </a:r>
            <a:r>
              <a:rPr lang="de-DE" sz="1600" dirty="0">
                <a:solidFill>
                  <a:srgbClr val="000000"/>
                </a:solidFill>
                <a:latin typeface="Constantia" pitchFamily="18" charset="0"/>
              </a:rPr>
              <a:t> Publications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0000"/>
                </a:solidFill>
                <a:latin typeface="Constantia" pitchFamily="18" charset="0"/>
              </a:rPr>
              <a:t>Scientific Reporting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600" dirty="0" err="1" smtClean="0">
                <a:solidFill>
                  <a:srgbClr val="000000"/>
                </a:solidFill>
                <a:latin typeface="Constantia" pitchFamily="18" charset="0"/>
              </a:rPr>
              <a:t>Bibliometrics</a:t>
            </a:r>
            <a:r>
              <a:rPr lang="ru-RU" sz="1600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tantia" pitchFamily="18" charset="0"/>
              </a:rPr>
              <a:t>&amp;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Scientometrics</a:t>
            </a:r>
            <a:endParaRPr lang="de-DE" sz="1600" dirty="0">
              <a:solidFill>
                <a:srgbClr val="000000"/>
              </a:solidFill>
              <a:latin typeface="Constantia" pitchFamily="18" charset="0"/>
            </a:endParaRPr>
          </a:p>
        </p:txBody>
      </p:sp>
      <p:pic>
        <p:nvPicPr>
          <p:cNvPr id="26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11"/>
          <p:cNvSpPr>
            <a:spLocks noChangeArrowheads="1"/>
          </p:cNvSpPr>
          <p:nvPr/>
        </p:nvSpPr>
        <p:spPr bwMode="auto">
          <a:xfrm flipH="1">
            <a:off x="8075363" y="2367934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08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лыбающееся лицо 9"/>
          <p:cNvSpPr/>
          <p:nvPr/>
        </p:nvSpPr>
        <p:spPr>
          <a:xfrm>
            <a:off x="4092038" y="5605046"/>
            <a:ext cx="914400" cy="914400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ru-RU" sz="3600" dirty="0" smtClean="0"/>
              <a:t>CRIS &amp; OAR  Running </a:t>
            </a:r>
            <a:r>
              <a:rPr lang="en-US" altLang="ru-RU" sz="3600" dirty="0"/>
              <a:t>S</a:t>
            </a:r>
            <a:r>
              <a:rPr lang="en-US" altLang="ru-RU" sz="3600" dirty="0" smtClean="0"/>
              <a:t>ystems </a:t>
            </a:r>
            <a:endParaRPr lang="en-US" altLang="ru-RU" sz="2000" dirty="0"/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731464" y="1309309"/>
            <a:ext cx="2170113" cy="4035425"/>
            <a:chOff x="720" y="1296"/>
            <a:chExt cx="1367" cy="2542"/>
          </a:xfrm>
        </p:grpSpPr>
        <p:sp>
          <p:nvSpPr>
            <p:cNvPr id="962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1" name="AutoShape 5"/>
            <p:cNvSpPr>
              <a:spLocks noChangeArrowheads="1"/>
            </p:cNvSpPr>
            <p:nvPr/>
          </p:nvSpPr>
          <p:spPr bwMode="gray">
            <a:xfrm>
              <a:off x="741" y="1474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62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onstantia" panose="02030602050306030303" pitchFamily="18" charset="0"/>
                </a:rPr>
                <a:t>f</a:t>
              </a:r>
              <a:r>
                <a:rPr lang="en-US" i="1" dirty="0" smtClean="0">
                  <a:latin typeface="Constantia" panose="02030602050306030303" pitchFamily="18" charset="0"/>
                </a:rPr>
                <a:t>rom file</a:t>
              </a:r>
              <a:endParaRPr lang="ru-RU" i="1" dirty="0">
                <a:latin typeface="Constantia" panose="02030602050306030303" pitchFamily="18" charset="0"/>
              </a:endParaRPr>
            </a:p>
          </p:txBody>
        </p:sp>
        <p:grpSp>
          <p:nvGrpSpPr>
            <p:cNvPr id="9626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626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62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6272" name="Text Box 16"/>
            <p:cNvSpPr txBox="1">
              <a:spLocks noChangeArrowheads="1"/>
            </p:cNvSpPr>
            <p:nvPr/>
          </p:nvSpPr>
          <p:spPr bwMode="gray">
            <a:xfrm>
              <a:off x="1189" y="1354"/>
              <a:ext cx="39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200" dirty="0">
                  <a:solidFill>
                    <a:srgbClr val="000000"/>
                  </a:solidFill>
                  <a:latin typeface="Constantia" panose="02030602050306030303" pitchFamily="18" charset="0"/>
                </a:rPr>
                <a:t>JDS</a:t>
              </a:r>
              <a:endParaRPr lang="en-US" altLang="ru-RU" sz="2200" dirty="0">
                <a:latin typeface="Constantia" panose="02030602050306030303" pitchFamily="18" charset="0"/>
              </a:endParaRPr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gray">
            <a:xfrm>
              <a:off x="737" y="1750"/>
              <a:ext cx="12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RU" u="sng" dirty="0" smtClean="0">
                  <a:latin typeface="Constantia" panose="02030602050306030303" pitchFamily="18" charset="0"/>
                </a:rPr>
                <a:t>JINR Document Server</a:t>
              </a:r>
              <a:endParaRPr lang="en-US" altLang="ru-RU" u="sng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96274" name="Group 18"/>
          <p:cNvGrpSpPr>
            <a:grpSpLocks/>
          </p:cNvGrpSpPr>
          <p:nvPr/>
        </p:nvGrpSpPr>
        <p:grpSpPr bwMode="auto">
          <a:xfrm>
            <a:off x="3495138" y="1301181"/>
            <a:ext cx="2166938" cy="4035425"/>
            <a:chOff x="2208" y="1296"/>
            <a:chExt cx="1365" cy="2542"/>
          </a:xfrm>
        </p:grpSpPr>
        <p:sp>
          <p:nvSpPr>
            <p:cNvPr id="962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6" name="AutoShape 20"/>
            <p:cNvSpPr>
              <a:spLocks noChangeArrowheads="1"/>
            </p:cNvSpPr>
            <p:nvPr/>
          </p:nvSpPr>
          <p:spPr bwMode="gray">
            <a:xfrm>
              <a:off x="2240" y="1474"/>
              <a:ext cx="130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 smtClean="0">
                <a:latin typeface="Garamond" panose="02020404030301010803" pitchFamily="18" charset="0"/>
              </a:endParaRPr>
            </a:p>
            <a:p>
              <a:endParaRPr lang="ru-RU" dirty="0">
                <a:latin typeface="Garamond" panose="02020404030301010803" pitchFamily="18" charset="0"/>
              </a:endParaRPr>
            </a:p>
            <a:p>
              <a:pPr algn="ctr"/>
              <a:r>
                <a:rPr lang="en-US" sz="1400" dirty="0" smtClean="0">
                  <a:latin typeface="Constantia" panose="02030602050306030303" pitchFamily="18" charset="0"/>
                </a:rPr>
                <a:t>Staff information:</a:t>
              </a:r>
            </a:p>
            <a:p>
              <a:r>
                <a:rPr lang="en-US" sz="1400" i="1" dirty="0" smtClean="0">
                  <a:latin typeface="Constantia" panose="02030602050306030303" pitchFamily="18" charset="0"/>
                  <a:sym typeface="Wingdings"/>
                </a:rPr>
                <a:t> </a:t>
              </a:r>
              <a:r>
                <a:rPr lang="en-US" sz="1400" i="1" dirty="0" smtClean="0">
                  <a:latin typeface="Constantia" panose="02030602050306030303" pitchFamily="18" charset="0"/>
                </a:rPr>
                <a:t>Employment profiles</a:t>
              </a:r>
              <a:endParaRPr lang="en-US" sz="1400" i="1" dirty="0">
                <a:latin typeface="Constantia" panose="02030602050306030303" pitchFamily="18" charset="0"/>
              </a:endParaRPr>
            </a:p>
            <a:p>
              <a:r>
                <a:rPr lang="en-US" sz="1200" i="1" dirty="0">
                  <a:latin typeface="Constantia" panose="02030602050306030303" pitchFamily="18" charset="0"/>
                  <a:sym typeface="Wingdings"/>
                </a:rPr>
                <a:t> </a:t>
              </a:r>
              <a:r>
                <a:rPr lang="en-US" sz="1200" i="1" dirty="0" smtClean="0">
                  <a:latin typeface="Constantia" panose="02030602050306030303" pitchFamily="18" charset="0"/>
                  <a:sym typeface="Wingdings"/>
                </a:rPr>
                <a:t> </a:t>
              </a:r>
              <a:r>
                <a:rPr lang="en-US" sz="1400" i="1" dirty="0" smtClean="0">
                  <a:latin typeface="Constantia" panose="02030602050306030303" pitchFamily="18" charset="0"/>
                </a:rPr>
                <a:t>Bibliographic Archive </a:t>
              </a:r>
              <a:endParaRPr lang="en-US" sz="1400" i="1" dirty="0">
                <a:latin typeface="Constantia" panose="02030602050306030303" pitchFamily="18" charset="0"/>
              </a:endParaRPr>
            </a:p>
            <a:p>
              <a:r>
                <a:rPr lang="en-US" sz="1400" i="1" dirty="0">
                  <a:latin typeface="Constantia" panose="02030602050306030303" pitchFamily="18" charset="0"/>
                  <a:sym typeface="Wingdings"/>
                </a:rPr>
                <a:t> </a:t>
              </a:r>
              <a:r>
                <a:rPr lang="en-US" sz="1400" i="1" dirty="0" smtClean="0">
                  <a:latin typeface="Constantia" panose="02030602050306030303" pitchFamily="18" charset="0"/>
                  <a:sym typeface="Wingdings"/>
                </a:rPr>
                <a:t> </a:t>
              </a:r>
              <a:r>
                <a:rPr lang="en-US" sz="1400" i="1" dirty="0" smtClean="0">
                  <a:latin typeface="Constantia" panose="02030602050306030303" pitchFamily="18" charset="0"/>
                </a:rPr>
                <a:t>Projects’ </a:t>
              </a:r>
              <a:r>
                <a:rPr lang="en-US" sz="1400" i="1" dirty="0">
                  <a:latin typeface="Constantia" panose="02030602050306030303" pitchFamily="18" charset="0"/>
                </a:rPr>
                <a:t>Information</a:t>
              </a:r>
            </a:p>
            <a:p>
              <a:endParaRPr lang="ru-RU" dirty="0"/>
            </a:p>
          </p:txBody>
        </p:sp>
        <p:sp>
          <p:nvSpPr>
            <p:cNvPr id="962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latin typeface="Garamond" panose="02020404030301010803" pitchFamily="18" charset="0"/>
                  <a:cs typeface="Courier New" panose="02070309020205020404" pitchFamily="49" charset="0"/>
                </a:rPr>
                <a:t>©</a:t>
              </a:r>
              <a:r>
                <a:rPr lang="en-US" sz="1600" b="1" dirty="0" smtClean="0">
                  <a:latin typeface="Garamond" panose="02020404030301010803" pitchFamily="18" charset="0"/>
                </a:rPr>
                <a:t>JINR</a:t>
              </a:r>
              <a:endParaRPr lang="ru-RU" sz="1600" b="1" dirty="0">
                <a:latin typeface="Garamond" panose="02020404030301010803" pitchFamily="18" charset="0"/>
              </a:endParaRPr>
            </a:p>
          </p:txBody>
        </p:sp>
        <p:sp>
          <p:nvSpPr>
            <p:cNvPr id="962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2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4" name="Text Box 28"/>
            <p:cNvSpPr txBox="1">
              <a:spLocks noChangeArrowheads="1"/>
            </p:cNvSpPr>
            <p:nvPr/>
          </p:nvSpPr>
          <p:spPr bwMode="gray">
            <a:xfrm>
              <a:off x="2658" y="1354"/>
              <a:ext cx="4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 dirty="0">
                  <a:solidFill>
                    <a:srgbClr val="000000"/>
                  </a:solidFill>
                  <a:latin typeface="Constantia" panose="02030602050306030303" pitchFamily="18" charset="0"/>
                </a:rPr>
                <a:t>PIN</a:t>
              </a:r>
              <a:endParaRPr lang="en-US" altLang="ru-RU" sz="2400" dirty="0">
                <a:latin typeface="Constantia" panose="02030602050306030303" pitchFamily="18" charset="0"/>
              </a:endParaRPr>
            </a:p>
          </p:txBody>
        </p:sp>
        <p:sp>
          <p:nvSpPr>
            <p:cNvPr id="96285" name="Text Box 29"/>
            <p:cNvSpPr txBox="1">
              <a:spLocks noChangeArrowheads="1"/>
            </p:cNvSpPr>
            <p:nvPr/>
          </p:nvSpPr>
          <p:spPr bwMode="gray">
            <a:xfrm>
              <a:off x="2218" y="1673"/>
              <a:ext cx="134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u="sng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Personal Information System</a:t>
              </a:r>
              <a:endParaRPr lang="en-US" altLang="ru-RU" u="sng" dirty="0">
                <a:latin typeface="Constantia" panose="02030602050306030303" pitchFamily="18" charset="0"/>
              </a:endParaRPr>
            </a:p>
          </p:txBody>
        </p:sp>
        <p:sp>
          <p:nvSpPr>
            <p:cNvPr id="962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onstantia" panose="02030602050306030303" pitchFamily="18" charset="0"/>
                </a:rPr>
                <a:t>from </a:t>
              </a:r>
              <a:r>
                <a:rPr lang="en-US" i="1" dirty="0" smtClean="0">
                  <a:latin typeface="Constantia" panose="02030602050306030303" pitchFamily="18" charset="0"/>
                </a:rPr>
                <a:t>person</a:t>
              </a:r>
              <a:endParaRPr lang="ru-RU" i="1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96288" name="Group 32"/>
          <p:cNvGrpSpPr>
            <a:grpSpLocks/>
          </p:cNvGrpSpPr>
          <p:nvPr/>
        </p:nvGrpSpPr>
        <p:grpSpPr bwMode="auto">
          <a:xfrm>
            <a:off x="6246019" y="1323746"/>
            <a:ext cx="2170113" cy="4035425"/>
            <a:chOff x="3692" y="1296"/>
            <a:chExt cx="1367" cy="2542"/>
          </a:xfrm>
        </p:grpSpPr>
        <p:sp>
          <p:nvSpPr>
            <p:cNvPr id="962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 dirty="0" smtClean="0">
                <a:latin typeface="Constantia" panose="02030602050306030303" pitchFamily="18" charset="0"/>
              </a:endParaRPr>
            </a:p>
            <a:p>
              <a:pPr algn="ctr"/>
              <a:endParaRPr lang="en-US" sz="1200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en-US" sz="1400" dirty="0" smtClean="0">
                  <a:latin typeface="Constantia" panose="02030602050306030303" pitchFamily="18" charset="0"/>
                </a:rPr>
                <a:t>Scientific activities </a:t>
              </a:r>
            </a:p>
            <a:p>
              <a:pPr algn="ctr"/>
              <a:r>
                <a:rPr lang="en-US" sz="1400" dirty="0" smtClean="0">
                  <a:latin typeface="Constantia" panose="02030602050306030303" pitchFamily="18" charset="0"/>
                </a:rPr>
                <a:t>management: </a:t>
              </a:r>
            </a:p>
            <a:p>
              <a:pPr algn="ctr"/>
              <a:r>
                <a:rPr lang="en-US" sz="1400" i="1" dirty="0" smtClean="0">
                  <a:latin typeface="Constantia" panose="02030602050306030303" pitchFamily="18" charset="0"/>
                </a:rPr>
                <a:t>entire  lifecycle for </a:t>
              </a:r>
            </a:p>
            <a:p>
              <a:pPr algn="ctr"/>
              <a:r>
                <a:rPr lang="en-US" sz="1400" i="1" dirty="0" smtClean="0">
                  <a:latin typeface="Constantia" panose="02030602050306030303" pitchFamily="18" charset="0"/>
                </a:rPr>
                <a:t>conferences, </a:t>
              </a:r>
            </a:p>
            <a:p>
              <a:pPr algn="ctr"/>
              <a:r>
                <a:rPr lang="en-US" sz="1400" i="1" dirty="0" smtClean="0">
                  <a:latin typeface="Constantia" panose="02030602050306030303" pitchFamily="18" charset="0"/>
                </a:rPr>
                <a:t>meetings, lectures</a:t>
              </a:r>
              <a:endParaRPr lang="en-US" sz="1400" i="1" dirty="0">
                <a:latin typeface="Constantia" panose="02030602050306030303" pitchFamily="18" charset="0"/>
              </a:endParaRPr>
            </a:p>
            <a:p>
              <a:pPr algn="ctr"/>
              <a:endParaRPr lang="ru-RU" sz="1200" dirty="0">
                <a:latin typeface="Constantia" panose="02030602050306030303" pitchFamily="18" charset="0"/>
              </a:endParaRPr>
            </a:p>
          </p:txBody>
        </p:sp>
        <p:sp>
          <p:nvSpPr>
            <p:cNvPr id="96291" name="AutoShape 35"/>
            <p:cNvSpPr>
              <a:spLocks noChangeArrowheads="1"/>
            </p:cNvSpPr>
            <p:nvPr/>
          </p:nvSpPr>
          <p:spPr bwMode="gray">
            <a:xfrm>
              <a:off x="3713" y="278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 dirty="0" err="1" smtClean="0">
                  <a:latin typeface="Garamond" panose="02020404030301010803" pitchFamily="18" charset="0"/>
                  <a:cs typeface="Courier New" panose="02070309020205020404" pitchFamily="49" charset="0"/>
                </a:rPr>
                <a:t>Indico</a:t>
              </a:r>
              <a:r>
                <a:rPr lang="en-US" sz="1600" b="1" dirty="0" smtClean="0">
                  <a:latin typeface="Garamond" panose="02020404030301010803" pitchFamily="18" charset="0"/>
                  <a:cs typeface="Courier New" panose="02070309020205020404" pitchFamily="49" charset="0"/>
                </a:rPr>
                <a:t>, ©</a:t>
              </a:r>
              <a:r>
                <a:rPr lang="en-US" sz="1600" b="1" dirty="0" smtClean="0">
                  <a:latin typeface="Garamond" panose="02020404030301010803" pitchFamily="18" charset="0"/>
                </a:rPr>
                <a:t>CERN</a:t>
              </a:r>
              <a:r>
                <a:rPr lang="en-US" sz="1600" b="1" dirty="0" smtClean="0">
                  <a:latin typeface="Garamond" panose="02020404030301010803" pitchFamily="18" charset="0"/>
                  <a:cs typeface="Courier New" panose="02070309020205020404" pitchFamily="49" charset="0"/>
                </a:rPr>
                <a:t> </a:t>
              </a:r>
              <a:endParaRPr lang="ru-RU" sz="1600" b="1" dirty="0">
                <a:latin typeface="Garamond" panose="02020404030301010803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96292" name="AutoShape 36"/>
            <p:cNvSpPr>
              <a:spLocks noChangeArrowheads="1"/>
            </p:cNvSpPr>
            <p:nvPr/>
          </p:nvSpPr>
          <p:spPr bwMode="gray">
            <a:xfrm>
              <a:off x="3723" y="167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u="sng" dirty="0">
                  <a:latin typeface="Constantia" panose="02030602050306030303" pitchFamily="18" charset="0"/>
                </a:rPr>
                <a:t>Integrated Digital </a:t>
              </a:r>
            </a:p>
            <a:p>
              <a:pPr algn="ctr"/>
              <a:r>
                <a:rPr lang="en-US" u="sng" dirty="0">
                  <a:latin typeface="Constantia" panose="02030602050306030303" pitchFamily="18" charset="0"/>
                </a:rPr>
                <a:t>Conferencing </a:t>
              </a:r>
              <a:r>
                <a:rPr lang="en-US" u="sng" dirty="0" smtClean="0">
                  <a:latin typeface="Constantia" panose="02030602050306030303" pitchFamily="18" charset="0"/>
                </a:rPr>
                <a:t>System</a:t>
              </a:r>
              <a:endParaRPr lang="en-US" u="sng" dirty="0">
                <a:latin typeface="Constantia" panose="02030602050306030303" pitchFamily="18" charset="0"/>
              </a:endParaRPr>
            </a:p>
          </p:txBody>
        </p:sp>
        <p:grpSp>
          <p:nvGrpSpPr>
            <p:cNvPr id="962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62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62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6299" name="Text Box 43"/>
            <p:cNvSpPr txBox="1">
              <a:spLocks noChangeArrowheads="1"/>
            </p:cNvSpPr>
            <p:nvPr/>
          </p:nvSpPr>
          <p:spPr bwMode="gray">
            <a:xfrm>
              <a:off x="4151" y="1354"/>
              <a:ext cx="42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2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IDC</a:t>
              </a:r>
              <a:endParaRPr lang="en-US" altLang="ru-RU" sz="2200" dirty="0">
                <a:latin typeface="Constantia" panose="02030602050306030303" pitchFamily="18" charset="0"/>
              </a:endParaRPr>
            </a:p>
          </p:txBody>
        </p:sp>
        <p:sp>
          <p:nvSpPr>
            <p:cNvPr id="9630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3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onstantia" panose="02030602050306030303" pitchFamily="18" charset="0"/>
                </a:rPr>
                <a:t>from </a:t>
              </a:r>
              <a:r>
                <a:rPr lang="en-US" i="1" dirty="0" smtClean="0">
                  <a:latin typeface="Constantia" panose="02030602050306030303" pitchFamily="18" charset="0"/>
                </a:rPr>
                <a:t>event</a:t>
              </a:r>
              <a:endParaRPr lang="ru-RU" i="1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46226" y="6519446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onstantia" panose="02030602050306030303" pitchFamily="18" charset="0"/>
              </a:rPr>
              <a:t>Viewpoint</a:t>
            </a:r>
            <a:endParaRPr lang="ru-RU" sz="1600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0269" y="2666488"/>
            <a:ext cx="1882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nstantia" panose="02030602050306030303" pitchFamily="18" charset="0"/>
              </a:rPr>
              <a:t>Open Access </a:t>
            </a:r>
            <a:r>
              <a:rPr lang="en-US" sz="1400" dirty="0" smtClean="0">
                <a:latin typeface="Constantia" panose="02030602050306030303" pitchFamily="18" charset="0"/>
              </a:rPr>
              <a:t>Repository </a:t>
            </a:r>
            <a:r>
              <a:rPr lang="en-US" sz="1400" dirty="0">
                <a:latin typeface="Constantia" panose="02030602050306030303" pitchFamily="18" charset="0"/>
              </a:rPr>
              <a:t>of </a:t>
            </a:r>
            <a:r>
              <a:rPr lang="en-US" sz="1400" dirty="0" smtClean="0">
                <a:latin typeface="Constantia" panose="02030602050306030303" pitchFamily="18" charset="0"/>
              </a:rPr>
              <a:t>materials </a:t>
            </a:r>
            <a:r>
              <a:rPr lang="en-US" sz="1400" dirty="0">
                <a:latin typeface="Constantia" panose="02030602050306030303" pitchFamily="18" charset="0"/>
              </a:rPr>
              <a:t>concerning the </a:t>
            </a:r>
            <a:r>
              <a:rPr lang="en-US" sz="1400" dirty="0" smtClean="0">
                <a:latin typeface="Constantia" panose="02030602050306030303" pitchFamily="18" charset="0"/>
              </a:rPr>
              <a:t>R&amp;D activity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3645" y="3866373"/>
            <a:ext cx="1753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Garamond" panose="02020404030301010803" pitchFamily="18" charset="0"/>
                <a:cs typeface="Courier New" panose="02070309020205020404" pitchFamily="49" charset="0"/>
              </a:rPr>
              <a:t>Invenio</a:t>
            </a:r>
            <a:r>
              <a:rPr lang="en-US" sz="1600" b="1" dirty="0" smtClean="0">
                <a:latin typeface="Garamond" panose="02020404030301010803" pitchFamily="18" charset="0"/>
                <a:cs typeface="Courier New" panose="02070309020205020404" pitchFamily="49" charset="0"/>
              </a:rPr>
              <a:t>, ©</a:t>
            </a:r>
            <a:r>
              <a:rPr lang="en-US" sz="1600" b="1" dirty="0" smtClean="0">
                <a:latin typeface="Garamond" panose="02020404030301010803" pitchFamily="18" charset="0"/>
              </a:rPr>
              <a:t>CERN</a:t>
            </a:r>
            <a:r>
              <a:rPr lang="en-US" sz="1600" b="1" dirty="0" smtClean="0">
                <a:latin typeface="Garamond" panose="02020404030301010803" pitchFamily="18" charset="0"/>
                <a:cs typeface="Courier New" panose="02070309020205020404" pitchFamily="49" charset="0"/>
              </a:rPr>
              <a:t> </a:t>
            </a:r>
            <a:endParaRPr lang="ru-RU" sz="1600" b="1" dirty="0"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  <p:pic>
        <p:nvPicPr>
          <p:cNvPr id="52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7504" y="5517232"/>
            <a:ext cx="88569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745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ru-RU" sz="4000" dirty="0"/>
              <a:t>Authority </a:t>
            </a:r>
            <a:r>
              <a:rPr lang="en-US" altLang="ru-RU" sz="4000" dirty="0" smtClean="0"/>
              <a:t>Control Realization</a:t>
            </a:r>
            <a:endParaRPr lang="en-US" altLang="ru-R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256584"/>
          </a:xfrm>
        </p:spPr>
        <p:txBody>
          <a:bodyPr/>
          <a:lstStyle/>
          <a:p>
            <a:pPr marL="0" indent="0" algn="ctr" eaLnBrk="0" hangingPunct="0">
              <a:buNone/>
            </a:pPr>
            <a:r>
              <a:rPr lang="en-US" altLang="ru-RU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Solved by: MARC21 Authorities </a:t>
            </a:r>
            <a:r>
              <a:rPr lang="en-US" altLang="ru-RU" sz="2400" dirty="0">
                <a:solidFill>
                  <a:srgbClr val="000000"/>
                </a:solidFill>
                <a:latin typeface="Constantia" panose="02030602050306030303" pitchFamily="18" charset="0"/>
              </a:rPr>
              <a:t>+ </a:t>
            </a:r>
            <a:r>
              <a:rPr lang="en-US" altLang="ru-RU" sz="24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Invenio</a:t>
            </a:r>
            <a:r>
              <a:rPr lang="en-US" altLang="ru-RU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latin typeface="Constantia" panose="02030602050306030303" pitchFamily="18" charset="0"/>
              </a:rPr>
              <a:t>v1.2.1 </a:t>
            </a:r>
            <a:r>
              <a:rPr lang="en-US" altLang="ru-RU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API</a:t>
            </a:r>
          </a:p>
          <a:p>
            <a:pPr marL="0" indent="0" eaLnBrk="0" hangingPunct="0">
              <a:buNone/>
            </a:pPr>
            <a:endParaRPr lang="en-US" altLang="ru-RU" sz="24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indent="0" eaLnBrk="0" hangingPunct="0">
              <a:buNone/>
            </a:pPr>
            <a:r>
              <a:rPr lang="en-US" altLang="ru-RU" sz="2400" u="sng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MARC21 </a:t>
            </a:r>
            <a:r>
              <a:rPr lang="en-US" altLang="ru-RU" sz="2400" u="sng" dirty="0">
                <a:solidFill>
                  <a:srgbClr val="000000"/>
                </a:solidFill>
                <a:latin typeface="Constantia" panose="02030602050306030303" pitchFamily="18" charset="0"/>
              </a:rPr>
              <a:t>authorities</a:t>
            </a:r>
            <a:endParaRPr lang="en-US" sz="2400" u="sng" dirty="0" smtClean="0">
              <a:latin typeface="Garamond" panose="02020404030301010803" pitchFamily="18" charset="0"/>
            </a:endParaRP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en-US" sz="2000" dirty="0">
                <a:latin typeface="Garamond" panose="02020404030301010803" pitchFamily="18" charset="0"/>
              </a:rPr>
              <a:t>R</a:t>
            </a:r>
            <a:r>
              <a:rPr lang="en-US" sz="2000" dirty="0" smtClean="0">
                <a:latin typeface="Garamond" panose="02020404030301010803" pitchFamily="18" charset="0"/>
              </a:rPr>
              <a:t>epeatable </a:t>
            </a:r>
            <a:r>
              <a:rPr lang="en-US" sz="2000" dirty="0">
                <a:latin typeface="Garamond" panose="02020404030301010803" pitchFamily="18" charset="0"/>
              </a:rPr>
              <a:t>linking ﬁelds </a:t>
            </a:r>
            <a:r>
              <a:rPr lang="en-US" sz="2000" dirty="0" smtClean="0">
                <a:latin typeface="Garamond" panose="02020404030301010803" pitchFamily="18" charset="0"/>
              </a:rPr>
              <a:t>(fields </a:t>
            </a:r>
            <a:r>
              <a:rPr lang="en-US" sz="2000" dirty="0">
                <a:latin typeface="Garamond" panose="02020404030301010803" pitchFamily="18" charset="0"/>
              </a:rPr>
              <a:t>4xx, 5xx)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aramond" panose="02020404030301010803" pitchFamily="18" charset="0"/>
              </a:rPr>
              <a:t>Horizontal </a:t>
            </a:r>
            <a:r>
              <a:rPr lang="en-US" sz="2000" dirty="0">
                <a:latin typeface="Garamond" panose="02020404030301010803" pitchFamily="18" charset="0"/>
              </a:rPr>
              <a:t>linking (subﬁeld $w: $</a:t>
            </a:r>
            <a:r>
              <a:rPr lang="en-US" sz="2000" dirty="0" err="1">
                <a:latin typeface="Garamond" panose="02020404030301010803" pitchFamily="18" charset="0"/>
              </a:rPr>
              <a:t>w</a:t>
            </a:r>
            <a:r>
              <a:rPr lang="en-US" sz="2000" dirty="0" err="1">
                <a:latin typeface="+mj-lt"/>
              </a:rPr>
              <a:t>a</a:t>
            </a:r>
            <a:r>
              <a:rPr lang="en-US" sz="2000" dirty="0">
                <a:latin typeface="Garamond" panose="02020404030301010803" pitchFamily="18" charset="0"/>
              </a:rPr>
              <a:t> - predecessor, $</a:t>
            </a:r>
            <a:r>
              <a:rPr lang="en-US" sz="2000" dirty="0" err="1">
                <a:latin typeface="Garamond" panose="02020404030301010803" pitchFamily="18" charset="0"/>
              </a:rPr>
              <a:t>w</a:t>
            </a:r>
            <a:r>
              <a:rPr lang="en-US" sz="2000" dirty="0" err="1">
                <a:latin typeface="+mj-lt"/>
              </a:rPr>
              <a:t>b</a:t>
            </a:r>
            <a:r>
              <a:rPr lang="en-US" sz="2000" dirty="0">
                <a:latin typeface="Garamond" panose="02020404030301010803" pitchFamily="18" charset="0"/>
              </a:rPr>
              <a:t>- successor) 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aramond" panose="02020404030301010803" pitchFamily="18" charset="0"/>
              </a:rPr>
              <a:t>Vertical </a:t>
            </a:r>
            <a:r>
              <a:rPr lang="en-US" sz="2000" dirty="0">
                <a:latin typeface="Garamond" panose="02020404030301010803" pitchFamily="18" charset="0"/>
              </a:rPr>
              <a:t>linking  (subﬁeld $w: $</a:t>
            </a:r>
            <a:r>
              <a:rPr lang="en-US" sz="2000" dirty="0" err="1">
                <a:latin typeface="Garamond" panose="02020404030301010803" pitchFamily="18" charset="0"/>
              </a:rPr>
              <a:t>w</a:t>
            </a:r>
            <a:r>
              <a:rPr lang="en-US" sz="2000" dirty="0" err="1">
                <a:latin typeface="+mj-lt"/>
              </a:rPr>
              <a:t>t</a:t>
            </a:r>
            <a:r>
              <a:rPr lang="en-US" sz="2000" dirty="0">
                <a:latin typeface="Garamond" panose="02020404030301010803" pitchFamily="18" charset="0"/>
              </a:rPr>
              <a:t> - parent) 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en-US" sz="2000" dirty="0">
                <a:latin typeface="Garamond" panose="02020404030301010803" pitchFamily="18" charset="0"/>
              </a:rPr>
              <a:t>Repeatable </a:t>
            </a:r>
            <a:r>
              <a:rPr lang="en-US" sz="2000" dirty="0" smtClean="0">
                <a:latin typeface="Garamond" panose="02020404030301010803" pitchFamily="18" charset="0"/>
              </a:rPr>
              <a:t>System Control Number </a:t>
            </a:r>
            <a:r>
              <a:rPr lang="en-US" sz="2000" dirty="0">
                <a:latin typeface="Garamond" panose="02020404030301010803" pitchFamily="18" charset="0"/>
              </a:rPr>
              <a:t>(</a:t>
            </a:r>
            <a:r>
              <a:rPr lang="en-US" sz="2000" dirty="0" smtClean="0">
                <a:latin typeface="Garamond" panose="02020404030301010803" pitchFamily="18" charset="0"/>
              </a:rPr>
              <a:t>field 035)</a:t>
            </a:r>
            <a:endParaRPr lang="en-US" sz="2000" dirty="0">
              <a:latin typeface="Garamond" panose="02020404030301010803" pitchFamily="18" charset="0"/>
            </a:endParaRP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en-US" sz="2000" dirty="0">
                <a:latin typeface="Garamond" panose="02020404030301010803" pitchFamily="18" charset="0"/>
              </a:rPr>
              <a:t>Repeatable </a:t>
            </a:r>
            <a:r>
              <a:rPr lang="en-US" sz="2000" dirty="0" smtClean="0">
                <a:latin typeface="Garamond" panose="02020404030301010803" pitchFamily="18" charset="0"/>
              </a:rPr>
              <a:t>Standard </a:t>
            </a:r>
            <a:r>
              <a:rPr lang="en-US" sz="2000" dirty="0">
                <a:latin typeface="Garamond" panose="02020404030301010803" pitchFamily="18" charset="0"/>
              </a:rPr>
              <a:t>Technical Report </a:t>
            </a:r>
            <a:r>
              <a:rPr lang="en-US" sz="2000" dirty="0" smtClean="0">
                <a:latin typeface="Garamond" panose="02020404030301010803" pitchFamily="18" charset="0"/>
              </a:rPr>
              <a:t>Number </a:t>
            </a:r>
            <a:r>
              <a:rPr lang="en-US" sz="2000" dirty="0">
                <a:latin typeface="Garamond" panose="02020404030301010803" pitchFamily="18" charset="0"/>
              </a:rPr>
              <a:t>(</a:t>
            </a:r>
            <a:r>
              <a:rPr lang="en-US" sz="2000" dirty="0" smtClean="0">
                <a:latin typeface="Garamond" panose="02020404030301010803" pitchFamily="18" charset="0"/>
              </a:rPr>
              <a:t>field 027)</a:t>
            </a:r>
          </a:p>
          <a:p>
            <a:pPr marL="0" indent="0" eaLnBrk="0" hangingPunct="0">
              <a:buNone/>
            </a:pPr>
            <a:r>
              <a:rPr lang="en-US" sz="2400" u="sng" dirty="0" smtClean="0">
                <a:latin typeface="Constantia" panose="02030602050306030303" pitchFamily="18" charset="0"/>
              </a:rPr>
              <a:t>Module </a:t>
            </a:r>
            <a:r>
              <a:rPr lang="en-US" sz="2400" u="sng" dirty="0" err="1" smtClean="0">
                <a:latin typeface="Constantia" panose="02030602050306030303" pitchFamily="18" charset="0"/>
              </a:rPr>
              <a:t>BibAuthority</a:t>
            </a:r>
            <a:r>
              <a:rPr lang="en-US" altLang="ru-RU" sz="2400" u="sng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en-US" altLang="ru-RU" sz="2000" dirty="0" smtClean="0">
                <a:latin typeface="Garamond" panose="02020404030301010803" pitchFamily="18" charset="0"/>
              </a:rPr>
              <a:t>Enriching </a:t>
            </a:r>
            <a:r>
              <a:rPr lang="en-US" altLang="ru-RU" sz="2000" dirty="0">
                <a:latin typeface="Garamond" panose="02020404030301010803" pitchFamily="18" charset="0"/>
              </a:rPr>
              <a:t>of bibliographic data with data from authority records </a:t>
            </a:r>
            <a:endParaRPr lang="en-US" altLang="ru-RU" sz="2000" dirty="0" smtClean="0">
              <a:latin typeface="Garamond" panose="02020404030301010803" pitchFamily="18" charset="0"/>
            </a:endParaRP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en-US" altLang="ru-RU" sz="2000" dirty="0" smtClean="0">
                <a:latin typeface="Garamond" panose="02020404030301010803" pitchFamily="18" charset="0"/>
              </a:rPr>
              <a:t>Re-indexing of bibliographic </a:t>
            </a:r>
            <a:r>
              <a:rPr lang="en-US" altLang="ru-RU" sz="2000" dirty="0">
                <a:latin typeface="Garamond" panose="02020404030301010803" pitchFamily="18" charset="0"/>
              </a:rPr>
              <a:t>records containing links to recently updated authority </a:t>
            </a:r>
            <a:r>
              <a:rPr lang="en-US" altLang="ru-RU" sz="2000" dirty="0" smtClean="0">
                <a:latin typeface="Garamond" panose="02020404030301010803" pitchFamily="18" charset="0"/>
              </a:rPr>
              <a:t>records</a:t>
            </a:r>
            <a:endParaRPr lang="en-US" altLang="ru-RU" sz="2000" dirty="0">
              <a:latin typeface="Garamond" panose="02020404030301010803" pitchFamily="18" charset="0"/>
            </a:endParaRP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en-US" altLang="ru-RU" sz="2000" dirty="0" smtClean="0">
                <a:latin typeface="Garamond" panose="02020404030301010803" pitchFamily="18" charset="0"/>
              </a:rPr>
              <a:t>Cross-referencing </a:t>
            </a:r>
            <a:r>
              <a:rPr lang="en-US" altLang="ru-RU" sz="2000" dirty="0">
                <a:latin typeface="Garamond" panose="02020404030301010803" pitchFamily="18" charset="0"/>
              </a:rPr>
              <a:t>between MARC records($0 subfields)</a:t>
            </a:r>
          </a:p>
          <a:p>
            <a:pPr marL="0" indent="0" eaLnBrk="0" hangingPunct="0">
              <a:buNone/>
            </a:pPr>
            <a:endParaRPr lang="en-US" altLang="ru-RU" sz="2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43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452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ru-RU" sz="3600" dirty="0"/>
              <a:t>Current work</a:t>
            </a:r>
            <a:endParaRPr lang="en-US" altLang="ru-RU" sz="2000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gray">
          <a:xfrm rot="3419336">
            <a:off x="7265987" y="1560513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461319" y="4389084"/>
            <a:ext cx="42423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(1) Output </a:t>
            </a:r>
            <a:r>
              <a:rPr lang="en-US" altLang="ru-RU" dirty="0">
                <a:solidFill>
                  <a:schemeClr val="tx2"/>
                </a:solidFill>
                <a:latin typeface="Constantia" panose="02030602050306030303" pitchFamily="18" charset="0"/>
              </a:rPr>
              <a:t>Formats </a:t>
            </a:r>
            <a:r>
              <a:rPr lang="en-US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Configuration</a:t>
            </a:r>
          </a:p>
          <a:p>
            <a:pPr eaLnBrk="0" hangingPunct="0"/>
            <a:r>
              <a:rPr lang="en-US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(2) Search </a:t>
            </a:r>
            <a:r>
              <a:rPr lang="en-US" altLang="ru-RU" dirty="0">
                <a:solidFill>
                  <a:schemeClr val="tx2"/>
                </a:solidFill>
                <a:latin typeface="Constantia" panose="02030602050306030303" pitchFamily="18" charset="0"/>
              </a:rPr>
              <a:t>Engine </a:t>
            </a:r>
            <a:r>
              <a:rPr lang="en-US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Configuration</a:t>
            </a:r>
          </a:p>
          <a:p>
            <a:pPr algn="ctr" eaLnBrk="0" hangingPunct="0"/>
            <a:r>
              <a:rPr lang="en-US" altLang="ru-RU" sz="1400" i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Displaying </a:t>
            </a:r>
            <a:r>
              <a:rPr lang="en-US" altLang="ru-RU" sz="1400" i="1" dirty="0">
                <a:solidFill>
                  <a:schemeClr val="tx2"/>
                </a:solidFill>
                <a:latin typeface="Constantia" panose="02030602050306030303" pitchFamily="18" charset="0"/>
              </a:rPr>
              <a:t>the search results from other information </a:t>
            </a:r>
            <a:endParaRPr lang="en-US" altLang="ru-RU" sz="1400" i="1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ctr" eaLnBrk="0" hangingPunct="0"/>
            <a:r>
              <a:rPr lang="en-US" altLang="ru-RU" sz="1400" i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systems</a:t>
            </a:r>
            <a:r>
              <a:rPr lang="ru-RU" altLang="ru-RU" sz="1400" i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altLang="ru-RU" sz="1400" i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via JDS GUI</a:t>
            </a:r>
            <a:endParaRPr lang="en-US" altLang="ru-RU" sz="1400" i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gray">
          <a:xfrm rot="3419336">
            <a:off x="1411287" y="2268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gray">
          <a:xfrm>
            <a:off x="1716796" y="2430461"/>
            <a:ext cx="3129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3200" dirty="0" smtClean="0">
                <a:solidFill>
                  <a:srgbClr val="FFFFFF"/>
                </a:solidFill>
                <a:latin typeface="Constantia" panose="02030602050306030303" pitchFamily="18" charset="0"/>
              </a:rPr>
              <a:t>1</a:t>
            </a:r>
            <a:endParaRPr lang="en-US" altLang="ru-RU" sz="3200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gray">
          <a:xfrm rot="3419336">
            <a:off x="2846387" y="4173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gray">
          <a:xfrm>
            <a:off x="3116630" y="4389084"/>
            <a:ext cx="3834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3200" dirty="0" smtClean="0">
                <a:solidFill>
                  <a:srgbClr val="FFFFFF"/>
                </a:solidFill>
                <a:latin typeface="Constantia" panose="02030602050306030303" pitchFamily="18" charset="0"/>
              </a:rPr>
              <a:t>2</a:t>
            </a:r>
            <a:endParaRPr lang="en-US" altLang="ru-RU" sz="3200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gray">
          <a:xfrm rot="3419336">
            <a:off x="4916487" y="3021013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gray">
          <a:xfrm>
            <a:off x="5229993" y="3146425"/>
            <a:ext cx="3722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3200" dirty="0" smtClean="0">
                <a:solidFill>
                  <a:srgbClr val="FFFFFF"/>
                </a:solidFill>
                <a:latin typeface="Constantia" panose="02030602050306030303" pitchFamily="18" charset="0"/>
              </a:rPr>
              <a:t>3</a:t>
            </a:r>
            <a:endParaRPr lang="en-US" altLang="ru-RU" sz="3200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gray">
          <a:xfrm>
            <a:off x="7528214" y="1693287"/>
            <a:ext cx="399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ru-RU" sz="3200" dirty="0" smtClean="0">
                <a:solidFill>
                  <a:srgbClr val="FFFFFF"/>
                </a:solidFill>
                <a:latin typeface="Constantia" panose="02030602050306030303" pitchFamily="18" charset="0"/>
              </a:rPr>
              <a:t>4</a:t>
            </a:r>
            <a:endParaRPr lang="en-US" altLang="ru-RU" sz="3200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2209800" y="3222625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V="1">
            <a:off x="3810000" y="3756025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5943600" y="2371725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7252" y="1346794"/>
            <a:ext cx="39875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(1) AUTHORITY</a:t>
            </a:r>
            <a:r>
              <a:rPr lang="ru-RU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Collections Addition</a:t>
            </a:r>
            <a:endParaRPr lang="en-US" altLang="ru-RU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eaLnBrk="0" hangingPunct="0"/>
            <a:r>
              <a:rPr lang="en-US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(2) Authority Control Realization</a:t>
            </a:r>
          </a:p>
          <a:p>
            <a:pPr eaLnBrk="0" hangingPunct="0"/>
            <a:endParaRPr lang="en-US" altLang="ru-RU" sz="12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2209800" y="5546104"/>
            <a:ext cx="32138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Authority Records Verification</a:t>
            </a:r>
          </a:p>
          <a:p>
            <a:pPr algn="ctr" eaLnBrk="0" hangingPunct="0"/>
            <a:r>
              <a:rPr lang="en-US" altLang="ru-RU" sz="1400" i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Curation Processes Providing</a:t>
            </a:r>
            <a:endParaRPr lang="en-US" altLang="ru-RU" sz="1400" i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5961034" y="3018555"/>
            <a:ext cx="32657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dirty="0" err="1">
                <a:solidFill>
                  <a:schemeClr val="tx2"/>
                </a:solidFill>
                <a:latin typeface="Constantia" panose="02030602050306030303" pitchFamily="18" charset="0"/>
              </a:rPr>
              <a:t>Bibliometrics</a:t>
            </a:r>
            <a:r>
              <a:rPr lang="en-US" altLang="ru-RU" dirty="0">
                <a:solidFill>
                  <a:schemeClr val="tx2"/>
                </a:solidFill>
                <a:latin typeface="Constantia" panose="02030602050306030303" pitchFamily="18" charset="0"/>
              </a:rPr>
              <a:t> &amp; </a:t>
            </a:r>
            <a:r>
              <a:rPr lang="en-US" altLang="ru-RU" dirty="0" err="1" smtClean="0">
                <a:solidFill>
                  <a:schemeClr val="tx2"/>
                </a:solidFill>
                <a:latin typeface="Constantia" panose="02030602050306030303" pitchFamily="18" charset="0"/>
              </a:rPr>
              <a:t>Scientometrics</a:t>
            </a:r>
            <a:endParaRPr lang="ru-RU" altLang="ru-RU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ctr" eaLnBrk="0" hangingPunct="0"/>
            <a:r>
              <a:rPr lang="en-US" altLang="ru-RU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Statistics Providing</a:t>
            </a:r>
            <a:endParaRPr lang="en-US" altLang="ru-RU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21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49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ru-RU" sz="4000" dirty="0" smtClean="0"/>
              <a:t>Collection </a:t>
            </a:r>
            <a:r>
              <a:rPr lang="en-US" altLang="ru-RU" sz="4000" i="1" dirty="0" smtClean="0"/>
              <a:t>Authorities</a:t>
            </a:r>
            <a:endParaRPr lang="en-US" altLang="ru-RU" sz="4000" i="1" dirty="0"/>
          </a:p>
        </p:txBody>
      </p:sp>
      <p:pic>
        <p:nvPicPr>
          <p:cNvPr id="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6370"/>
            <a:ext cx="7844981" cy="599474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824658" y="5030057"/>
            <a:ext cx="2448272" cy="182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837519" y="5030057"/>
            <a:ext cx="751439" cy="703199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r="9555"/>
          <a:stretch/>
        </p:blipFill>
        <p:spPr>
          <a:xfrm>
            <a:off x="5327576" y="3068960"/>
            <a:ext cx="3816424" cy="3124200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4139952" y="4437113"/>
            <a:ext cx="1288206" cy="1152127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707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ru-RU" sz="4000" dirty="0"/>
              <a:t>Collection </a:t>
            </a:r>
            <a:r>
              <a:rPr lang="en-US" altLang="ru-RU" sz="4000" i="1" dirty="0" smtClean="0"/>
              <a:t>Institutes. </a:t>
            </a:r>
            <a:br>
              <a:rPr lang="en-US" altLang="ru-RU" sz="4000" i="1" dirty="0" smtClean="0"/>
            </a:br>
            <a:r>
              <a:rPr lang="en-US" altLang="ru-RU" sz="3200" dirty="0" smtClean="0"/>
              <a:t>Record JINR</a:t>
            </a:r>
            <a:endParaRPr lang="en-US" altLang="ru-RU" sz="3200" dirty="0"/>
          </a:p>
        </p:txBody>
      </p:sp>
      <p:pic>
        <p:nvPicPr>
          <p:cNvPr id="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55" y="1320044"/>
            <a:ext cx="7839075" cy="550545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7596336" y="2636912"/>
            <a:ext cx="31359" cy="919223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777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en-US" altLang="ru-RU" sz="4000" dirty="0" smtClean="0"/>
              <a:t>Record LIT. </a:t>
            </a:r>
            <a:r>
              <a:rPr lang="en-US" altLang="ru-RU" sz="3600" dirty="0" smtClean="0"/>
              <a:t>Detailed </a:t>
            </a:r>
            <a:r>
              <a:rPr lang="en-US" altLang="ru-RU" sz="3600" dirty="0" smtClean="0"/>
              <a:t>Information</a:t>
            </a:r>
            <a:endParaRPr lang="en-US" altLang="ru-RU" sz="3600" dirty="0"/>
          </a:p>
        </p:txBody>
      </p:sp>
      <p:pic>
        <p:nvPicPr>
          <p:cNvPr id="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" y="1376264"/>
            <a:ext cx="9211322" cy="52560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051720" y="3933056"/>
            <a:ext cx="504054" cy="802486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49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ru-RU" sz="4000" dirty="0" smtClean="0"/>
              <a:t>Institute →Publication</a:t>
            </a:r>
            <a:endParaRPr lang="en-US" altLang="ru-RU" sz="4000" dirty="0"/>
          </a:p>
        </p:txBody>
      </p:sp>
      <p:pic>
        <p:nvPicPr>
          <p:cNvPr id="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00" y="1484784"/>
            <a:ext cx="9180000" cy="507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9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ru-RU" sz="4000" dirty="0" smtClean="0"/>
              <a:t>Collection </a:t>
            </a:r>
            <a:r>
              <a:rPr lang="en-US" altLang="ru-RU" sz="4000" i="1" dirty="0" smtClean="0"/>
              <a:t>People</a:t>
            </a:r>
            <a:r>
              <a:rPr lang="en-US" altLang="ru-RU" sz="4000" dirty="0" smtClean="0"/>
              <a:t>. </a:t>
            </a:r>
            <a:br>
              <a:rPr lang="en-US" altLang="ru-RU" sz="4000" dirty="0" smtClean="0"/>
            </a:br>
            <a:r>
              <a:rPr lang="en-US" altLang="ru-RU" sz="3600" dirty="0" smtClean="0"/>
              <a:t>Author → Publication</a:t>
            </a:r>
            <a:endParaRPr lang="en-US" altLang="ru-RU" sz="3600" dirty="0"/>
          </a:p>
        </p:txBody>
      </p:sp>
      <p:pic>
        <p:nvPicPr>
          <p:cNvPr id="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74" b="9000"/>
          <a:stretch/>
        </p:blipFill>
        <p:spPr>
          <a:xfrm>
            <a:off x="1043608" y="1484784"/>
            <a:ext cx="7272808" cy="51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98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276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Integration </a:t>
            </a:r>
            <a:r>
              <a:rPr lang="en-US" sz="3600" dirty="0"/>
              <a:t>Problems</a:t>
            </a:r>
            <a:r>
              <a:rPr lang="en-US" sz="3600" dirty="0" smtClean="0"/>
              <a:t> </a:t>
            </a:r>
            <a:r>
              <a:rPr lang="en-US" sz="3600" dirty="0"/>
              <a:t>of the </a:t>
            </a:r>
            <a:r>
              <a:rPr lang="en-US" sz="3600" dirty="0" smtClean="0"/>
              <a:t>Information Environment</a:t>
            </a:r>
            <a:endParaRPr lang="ru-RU" sz="3600" dirty="0"/>
          </a:p>
        </p:txBody>
      </p:sp>
      <p:pic>
        <p:nvPicPr>
          <p:cNvPr id="8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7854"/>
            <a:ext cx="8533448" cy="57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9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altLang="ru-RU" sz="4000" dirty="0" smtClean="0"/>
              <a:t>Experiment → Publication</a:t>
            </a:r>
            <a:endParaRPr lang="en-US" altLang="ru-RU" sz="4000" dirty="0"/>
          </a:p>
        </p:txBody>
      </p:sp>
      <p:pic>
        <p:nvPicPr>
          <p:cNvPr id="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1772816"/>
            <a:ext cx="9072000" cy="45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87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ru-RU" sz="4000" dirty="0"/>
              <a:t>Grant → </a:t>
            </a:r>
            <a:r>
              <a:rPr lang="en-US" altLang="ru-RU" sz="4000" dirty="0" smtClean="0"/>
              <a:t>Author → Publication</a:t>
            </a:r>
            <a:endParaRPr lang="en-US" altLang="ru-RU" sz="4000" dirty="0"/>
          </a:p>
        </p:txBody>
      </p:sp>
      <p:pic>
        <p:nvPicPr>
          <p:cNvPr id="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9200"/>
            <a:ext cx="8229600" cy="3705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703" t="27624" r="30876"/>
          <a:stretch/>
        </p:blipFill>
        <p:spPr>
          <a:xfrm>
            <a:off x="3851919" y="3140968"/>
            <a:ext cx="5301565" cy="326077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491880" y="3645024"/>
            <a:ext cx="504056" cy="36004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875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gray">
          <a:xfrm>
            <a:off x="1115616" y="3043692"/>
            <a:ext cx="7056784" cy="633413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Thanks for Your Attention!</a:t>
            </a:r>
            <a:endParaRPr lang="ru-RU" sz="3600" b="1" kern="10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0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356" y="-11420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Corporate Information System</a:t>
            </a:r>
            <a:endParaRPr lang="en-US" altLang="ru-RU" sz="4000" dirty="0"/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5686423" y="2283826"/>
            <a:ext cx="3310523" cy="359344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244711" y="2374917"/>
            <a:ext cx="3234021" cy="289061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54909" y="2544194"/>
            <a:ext cx="316835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sym typeface="Wingdings"/>
              </a:rPr>
              <a:t>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sym typeface="Wingdings"/>
              </a:rPr>
              <a:t>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Management ideology, combining business strategy and</a:t>
            </a: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information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technology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endParaRPr lang="en-US" sz="2200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sym typeface="Wingdings"/>
              </a:rPr>
              <a:t> </a:t>
            </a:r>
            <a:r>
              <a:rPr lang="en-US" altLang="ru-RU" sz="22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Characteristic of organization level</a:t>
            </a:r>
            <a:endParaRPr lang="ru-RU" sz="2200" b="1" i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3556096" y="24872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flipH="1">
            <a:off x="4773934" y="2487709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3143769" y="885921"/>
            <a:ext cx="2998788" cy="1601788"/>
            <a:chOff x="1997" y="1314"/>
            <a:chExt cx="1889" cy="1009"/>
          </a:xfrm>
        </p:grpSpPr>
        <p:grpSp>
          <p:nvGrpSpPr>
            <p:cNvPr id="68619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4135338" y="1149660"/>
            <a:ext cx="9156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CIS</a:t>
            </a:r>
            <a:endParaRPr lang="en-US" altLang="ru-RU" sz="3600" b="1" i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778500" y="2374917"/>
            <a:ext cx="321844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Processing tool,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covering the major business processes and organizing a unified information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space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Human-machine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system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and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tool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to support intellectual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human activity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providing the accumulation of experience and formalized knowledge;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continuously improved;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adaptive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to the changing environmental conditions and new needs of the organization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378" y="6021288"/>
            <a:ext cx="6194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b="1" i="1" dirty="0">
                <a:solidFill>
                  <a:srgbClr val="002060"/>
                </a:solidFill>
                <a:latin typeface="Garamond" panose="02020404030301010803" pitchFamily="18" charset="0"/>
              </a:rPr>
              <a:t>An integrated approach to the automation of all components </a:t>
            </a:r>
            <a:endParaRPr lang="en-US" b="1" i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of </a:t>
            </a:r>
            <a:r>
              <a:rPr lang="en-US" b="1" i="1" dirty="0">
                <a:solidFill>
                  <a:srgbClr val="002060"/>
                </a:solidFill>
                <a:latin typeface="Garamond" panose="02020404030301010803" pitchFamily="18" charset="0"/>
              </a:rPr>
              <a:t>the organization's information technology</a:t>
            </a:r>
            <a:endParaRPr lang="ru-RU" dirty="0"/>
          </a:p>
        </p:txBody>
      </p:sp>
      <p:pic>
        <p:nvPicPr>
          <p:cNvPr id="22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03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213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CIS </a:t>
            </a:r>
            <a:r>
              <a:rPr lang="en-US" sz="4000" dirty="0"/>
              <a:t>Goals and Objectives</a:t>
            </a:r>
            <a:endParaRPr lang="en-US" altLang="ru-RU" sz="4000" dirty="0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1131093" y="2291443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1466613" y="2608149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gray">
          <a:xfrm>
            <a:off x="3491880" y="2358117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sz="2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Materials </a:t>
            </a:r>
            <a:r>
              <a:rPr lang="en-US" alt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&amp;</a:t>
            </a:r>
            <a:r>
              <a:rPr lang="en-US" altLang="ru-RU" sz="2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Equipment</a:t>
            </a:r>
            <a:endParaRPr lang="en-US" altLang="ru-RU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gray">
          <a:xfrm>
            <a:off x="3923928" y="2973387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sz="2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Financial</a:t>
            </a:r>
            <a:endParaRPr lang="en-US" altLang="ru-RU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0682" name="AutoShape 26"/>
          <p:cNvSpPr>
            <a:spLocks noChangeArrowheads="1"/>
          </p:cNvSpPr>
          <p:nvPr/>
        </p:nvSpPr>
        <p:spPr bwMode="gray">
          <a:xfrm>
            <a:off x="4366963" y="3582421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Technological</a:t>
            </a:r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gray">
          <a:xfrm>
            <a:off x="4436070" y="4208349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sz="2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Human</a:t>
            </a:r>
            <a:endParaRPr lang="en-US" altLang="ru-RU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0684" name="AutoShape 28"/>
          <p:cNvSpPr>
            <a:spLocks noChangeArrowheads="1"/>
          </p:cNvSpPr>
          <p:nvPr/>
        </p:nvSpPr>
        <p:spPr bwMode="gray">
          <a:xfrm>
            <a:off x="4067943" y="4869160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sz="2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Intellectual</a:t>
            </a:r>
            <a:endParaRPr lang="en-US" altLang="ru-RU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1619165" y="3222624"/>
            <a:ext cx="2808526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dirty="0">
                <a:solidFill>
                  <a:schemeClr val="bg1"/>
                </a:solidFill>
                <a:latin typeface="Constantia" panose="02030602050306030303" pitchFamily="18" charset="0"/>
              </a:rPr>
              <a:t>Efficient </a:t>
            </a:r>
            <a:endParaRPr lang="en-US" sz="36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 eaLnBrk="0" hangingPunct="0"/>
            <a:r>
              <a:rPr lang="en-US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Resources</a:t>
            </a:r>
            <a:endParaRPr lang="en-US" sz="36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 eaLnBrk="0" hangingPunct="0"/>
            <a:r>
              <a:rPr lang="en-US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Management</a:t>
            </a:r>
            <a:endParaRPr lang="ru-RU" sz="36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gray">
          <a:xfrm>
            <a:off x="323528" y="980728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ru-RU" sz="2000" b="1" i="1" dirty="0">
                <a:latin typeface="Garamond" panose="02020404030301010803" pitchFamily="18" charset="0"/>
              </a:rPr>
              <a:t>Comprehensive automation of all activities for successful implementation of its mission ─ achievement scientific results, the satisfaction of the scientific community (for the scientific organization)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528" y="1996391"/>
            <a:ext cx="8640960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23528" y="1996391"/>
            <a:ext cx="1316175" cy="1555031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12" y="6371899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CIS is unique for </a:t>
            </a:r>
            <a:r>
              <a:rPr lang="en-US" sz="2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the given organization always</a:t>
            </a:r>
            <a:r>
              <a:rPr lang="en-US" sz="20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2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reflecting the </a:t>
            </a:r>
            <a:r>
              <a:rPr lang="en-US" sz="20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activity </a:t>
            </a:r>
            <a:r>
              <a:rPr lang="en-US" sz="2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specifics</a:t>
            </a:r>
            <a:endParaRPr lang="ru-RU" sz="2000" b="1" i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5"/>
          <p:cNvSpPr>
            <a:spLocks noChangeArrowheads="1"/>
          </p:cNvSpPr>
          <p:nvPr/>
        </p:nvSpPr>
        <p:spPr bwMode="gray">
          <a:xfrm>
            <a:off x="3633766" y="5517232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sz="2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Informational</a:t>
            </a:r>
            <a:endParaRPr lang="en-US" altLang="ru-RU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28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683634" y="1190976"/>
            <a:ext cx="7310933" cy="4425500"/>
            <a:chOff x="624" y="1118"/>
            <a:chExt cx="4313" cy="2627"/>
          </a:xfrm>
        </p:grpSpPr>
        <p:sp>
          <p:nvSpPr>
            <p:cNvPr id="102404" name="Freeform 4"/>
            <p:cNvSpPr>
              <a:spLocks noEditPoints="1"/>
            </p:cNvSpPr>
            <p:nvPr/>
          </p:nvSpPr>
          <p:spPr bwMode="gray">
            <a:xfrm rot="20241944">
              <a:off x="1015" y="1716"/>
              <a:ext cx="3839" cy="2029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10" name="Oval 10"/>
            <p:cNvSpPr>
              <a:spLocks noChangeArrowheads="1"/>
            </p:cNvSpPr>
            <p:nvPr/>
          </p:nvSpPr>
          <p:spPr bwMode="gray">
            <a:xfrm>
              <a:off x="2320" y="1118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102411" name="Oval 11"/>
            <p:cNvSpPr>
              <a:spLocks noChangeArrowheads="1"/>
            </p:cNvSpPr>
            <p:nvPr/>
          </p:nvSpPr>
          <p:spPr bwMode="gray">
            <a:xfrm>
              <a:off x="928" y="203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102412" name="Oval 12"/>
            <p:cNvSpPr>
              <a:spLocks noChangeArrowheads="1"/>
            </p:cNvSpPr>
            <p:nvPr/>
          </p:nvSpPr>
          <p:spPr bwMode="gray">
            <a:xfrm>
              <a:off x="4201" y="2042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102413" name="Oval 13"/>
            <p:cNvSpPr>
              <a:spLocks noChangeArrowheads="1"/>
            </p:cNvSpPr>
            <p:nvPr/>
          </p:nvSpPr>
          <p:spPr bwMode="gray">
            <a:xfrm>
              <a:off x="624" y="280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102414" name="Oval 14"/>
            <p:cNvSpPr>
              <a:spLocks noChangeArrowheads="1"/>
            </p:cNvSpPr>
            <p:nvPr/>
          </p:nvSpPr>
          <p:spPr bwMode="gray">
            <a:xfrm>
              <a:off x="4100" y="124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1"/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gray">
            <a:xfrm rot="19339251">
              <a:off x="928" y="2071"/>
              <a:ext cx="684" cy="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Computer-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Aided 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Design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Systems</a:t>
              </a:r>
              <a:endParaRPr lang="ru-RU" sz="14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2416" name="Text Box 16"/>
            <p:cNvSpPr txBox="1">
              <a:spLocks noChangeArrowheads="1"/>
            </p:cNvSpPr>
            <p:nvPr/>
          </p:nvSpPr>
          <p:spPr bwMode="gray">
            <a:xfrm>
              <a:off x="2270" y="1242"/>
              <a:ext cx="820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16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F</a:t>
              </a:r>
              <a:r>
                <a:rPr lang="en-US" altLang="ru-R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inance </a:t>
              </a:r>
            </a:p>
            <a:p>
              <a:pPr algn="ctr" eaLnBrk="0" hangingPunct="0"/>
              <a:r>
                <a:rPr lang="en-US" altLang="ru-R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Management </a:t>
              </a:r>
            </a:p>
            <a:p>
              <a:pPr algn="ctr" eaLnBrk="0" hangingPunct="0"/>
              <a:r>
                <a:rPr lang="en-US" altLang="ru-R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System</a:t>
              </a:r>
              <a:endParaRPr lang="en-US" altLang="ru-RU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gray">
            <a:xfrm>
              <a:off x="4193" y="2269"/>
              <a:ext cx="744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14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Collaboration </a:t>
              </a:r>
              <a:endPara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endParaRPr>
            </a:p>
            <a:p>
              <a:pPr algn="ctr" eaLnBrk="0" hangingPunct="0"/>
              <a:r>
                <a:rPr lang="en-US" altLang="ru-RU" sz="14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Suites</a:t>
              </a:r>
              <a:endParaRPr lang="en-US" altLang="ru-RU" sz="14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2419" name="Text Box 19"/>
            <p:cNvSpPr txBox="1">
              <a:spLocks noChangeArrowheads="1"/>
            </p:cNvSpPr>
            <p:nvPr/>
          </p:nvSpPr>
          <p:spPr bwMode="gray">
            <a:xfrm rot="18068186">
              <a:off x="596" y="2853"/>
              <a:ext cx="715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Garamond" panose="02020404030301010803" pitchFamily="18" charset="0"/>
                </a:rPr>
                <a:t>Human </a:t>
              </a:r>
              <a:endPara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endParaRPr>
            </a:p>
            <a:p>
              <a:pPr algn="ctr" eaLnBrk="0" hangingPunct="0"/>
              <a:r>
                <a:rPr lang="en-US" altLang="ru-RU" sz="1400" b="1" dirty="0">
                  <a:solidFill>
                    <a:schemeClr val="bg2">
                      <a:lumMod val="10000"/>
                    </a:schemeClr>
                  </a:solidFill>
                  <a:latin typeface="Garamond" panose="02020404030301010803" pitchFamily="18" charset="0"/>
                </a:rPr>
                <a:t>R</a:t>
              </a:r>
              <a:r>
                <a:rPr lang="en-US" alt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Garamond" panose="02020404030301010803" pitchFamily="18" charset="0"/>
                </a:rPr>
                <a:t>esources </a:t>
              </a:r>
              <a:endPara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endParaRPr>
            </a:p>
            <a:p>
              <a:pPr algn="ctr" eaLnBrk="0" hangingPunct="0"/>
              <a:r>
                <a:rPr lang="en-US" altLang="ru-RU" sz="1400" b="1" dirty="0" smtClean="0">
                  <a:solidFill>
                    <a:schemeClr val="bg2">
                      <a:lumMod val="10000"/>
                    </a:schemeClr>
                  </a:solidFill>
                  <a:latin typeface="Garamond" panose="02020404030301010803" pitchFamily="18" charset="0"/>
                </a:rPr>
                <a:t>Managemen</a:t>
              </a:r>
              <a:r>
                <a:rPr lang="en-US" altLang="ru-RU" sz="1600" dirty="0" smtClean="0">
                  <a:solidFill>
                    <a:schemeClr val="bg2">
                      <a:lumMod val="10000"/>
                    </a:schemeClr>
                  </a:solidFill>
                  <a:latin typeface="Garamond" panose="02020404030301010803" pitchFamily="18" charset="0"/>
                </a:rPr>
                <a:t>t</a:t>
              </a:r>
            </a:p>
            <a:p>
              <a:pPr algn="ctr" eaLnBrk="0" hangingPunct="0"/>
              <a:r>
                <a:rPr lang="en-US" altLang="ru-RU" sz="1600" b="1" dirty="0" smtClean="0">
                  <a:solidFill>
                    <a:schemeClr val="bg2">
                      <a:lumMod val="10000"/>
                    </a:schemeClr>
                  </a:solidFill>
                  <a:latin typeface="Garamond" panose="02020404030301010803" pitchFamily="18" charset="0"/>
                </a:rPr>
                <a:t>System</a:t>
              </a:r>
              <a:endParaRPr lang="en-US" altLang="ru-RU" sz="16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2420" name="Text Box 20"/>
            <p:cNvSpPr txBox="1">
              <a:spLocks noChangeArrowheads="1"/>
            </p:cNvSpPr>
            <p:nvPr/>
          </p:nvSpPr>
          <p:spPr bwMode="gray">
            <a:xfrm>
              <a:off x="2145" y="2425"/>
              <a:ext cx="1578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altLang="ru-RU" sz="28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28" name="Oval 10"/>
          <p:cNvSpPr>
            <a:spLocks noChangeArrowheads="1"/>
          </p:cNvSpPr>
          <p:nvPr/>
        </p:nvSpPr>
        <p:spPr bwMode="gray">
          <a:xfrm>
            <a:off x="4972218" y="1077264"/>
            <a:ext cx="1220467" cy="1169127"/>
          </a:xfrm>
          <a:prstGeom prst="ellipse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gray">
          <a:xfrm>
            <a:off x="1809175" y="4916361"/>
            <a:ext cx="1152663" cy="1170812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altLang="ru-RU" b="1"/>
          </a:p>
        </p:txBody>
      </p:sp>
      <p:sp>
        <p:nvSpPr>
          <p:cNvPr id="51" name="Oval 10"/>
          <p:cNvSpPr>
            <a:spLocks noChangeArrowheads="1"/>
          </p:cNvSpPr>
          <p:nvPr/>
        </p:nvSpPr>
        <p:spPr bwMode="gray">
          <a:xfrm>
            <a:off x="2219278" y="1814342"/>
            <a:ext cx="1220467" cy="1169127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gray">
          <a:xfrm>
            <a:off x="5971906" y="3945718"/>
            <a:ext cx="1218772" cy="1169127"/>
          </a:xfrm>
          <a:prstGeom prst="ellipse">
            <a:avLst/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6900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4000" dirty="0" smtClean="0">
                <a:latin typeface="Constantia" panose="02030602050306030303" pitchFamily="18" charset="0"/>
              </a:rPr>
              <a:t>CIS Typical Suit</a:t>
            </a:r>
            <a:endParaRPr lang="en-US" altLang="ru-RU" sz="4000" dirty="0"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038509">
            <a:off x="2387174" y="3404962"/>
            <a:ext cx="419826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aramond" panose="02020404030301010803" pitchFamily="18" charset="0"/>
              </a:rPr>
              <a:t>Software &amp; Hardware </a:t>
            </a:r>
          </a:p>
          <a:p>
            <a:pPr lvl="0"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aramond" panose="02020404030301010803" pitchFamily="18" charset="0"/>
              </a:rPr>
              <a:t>Platform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Garamond" panose="02020404030301010803" pitchFamily="18" charset="0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gray">
          <a:xfrm rot="20089935">
            <a:off x="2248948" y="2029574"/>
            <a:ext cx="12010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Project </a:t>
            </a:r>
            <a:endParaRPr lang="en-US" sz="1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Management</a:t>
            </a:r>
          </a:p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System</a:t>
            </a:r>
            <a:endParaRPr lang="en-US" altLang="ru-RU" sz="1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gray">
          <a:xfrm>
            <a:off x="1784989" y="5081656"/>
            <a:ext cx="120103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Enterprise </a:t>
            </a:r>
            <a:endParaRPr lang="en-US" altLang="ru-RU" sz="1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Content </a:t>
            </a:r>
          </a:p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Management</a:t>
            </a:r>
          </a:p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System</a:t>
            </a:r>
            <a:endParaRPr lang="en-US" altLang="ru-RU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gray">
          <a:xfrm>
            <a:off x="6575775" y="1621439"/>
            <a:ext cx="11814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pecialized </a:t>
            </a:r>
          </a:p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User </a:t>
            </a:r>
          </a:p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Workstations</a:t>
            </a:r>
            <a:endParaRPr lang="en-US" altLang="ru-RU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gray">
          <a:xfrm>
            <a:off x="5980775" y="4047887"/>
            <a:ext cx="120103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1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Electronic </a:t>
            </a:r>
            <a:endParaRPr lang="en-US" altLang="ru-RU" sz="1400" b="1" dirty="0" smtClean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altLang="ru-RU" sz="14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Document </a:t>
            </a:r>
          </a:p>
          <a:p>
            <a:pPr algn="ctr" eaLnBrk="0" hangingPunct="0"/>
            <a:r>
              <a:rPr lang="en-US" altLang="ru-RU" sz="14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Management</a:t>
            </a:r>
          </a:p>
          <a:p>
            <a:pPr algn="ctr" eaLnBrk="0" hangingPunct="0"/>
            <a:r>
              <a:rPr lang="en-US" altLang="ru-RU" sz="14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System</a:t>
            </a:r>
            <a:endParaRPr lang="en-US" altLang="ru-RU" sz="16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gray">
          <a:xfrm>
            <a:off x="4994661" y="1308990"/>
            <a:ext cx="12010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Management</a:t>
            </a:r>
            <a:endParaRPr lang="ru-RU" altLang="ru-RU" sz="1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alt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Information </a:t>
            </a:r>
            <a:endParaRPr lang="en-US" altLang="ru-RU" sz="1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Systems</a:t>
            </a:r>
            <a:endParaRPr lang="en-US" altLang="ru-RU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gray">
          <a:xfrm>
            <a:off x="3190675" y="5176408"/>
            <a:ext cx="1220467" cy="1169127"/>
          </a:xfrm>
          <a:prstGeom prst="ellipse">
            <a:avLst/>
          </a:prstGeom>
          <a:gradFill rotWithShape="1">
            <a:gsLst>
              <a:gs pos="41000">
                <a:schemeClr val="hlink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gray">
          <a:xfrm>
            <a:off x="3345494" y="5391639"/>
            <a:ext cx="9108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Decisi</a:t>
            </a:r>
            <a:r>
              <a:rPr lang="en-US" altLang="ru-RU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o</a:t>
            </a:r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n </a:t>
            </a:r>
            <a:endParaRPr lang="ru-RU" altLang="ru-RU" sz="1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Support </a:t>
            </a:r>
            <a:endParaRPr lang="ru-RU" altLang="ru-RU" sz="1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altLang="ru-RU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System</a:t>
            </a:r>
            <a:endParaRPr lang="en-US" altLang="ru-RU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gray">
          <a:xfrm>
            <a:off x="4828112" y="4806233"/>
            <a:ext cx="1152663" cy="1170812"/>
          </a:xfrm>
          <a:prstGeom prst="ellipse">
            <a:avLst/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altLang="ru-RU" b="1"/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gray">
          <a:xfrm>
            <a:off x="4787071" y="4934748"/>
            <a:ext cx="12811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135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Software for</a:t>
            </a:r>
            <a:endParaRPr lang="en-US" altLang="ru-RU" sz="135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altLang="ru-RU" sz="1350" b="1" dirty="0">
                <a:solidFill>
                  <a:schemeClr val="bg1"/>
                </a:solidFill>
                <a:latin typeface="Garamond" panose="02020404030301010803" pitchFamily="18" charset="0"/>
              </a:rPr>
              <a:t>I</a:t>
            </a:r>
            <a:r>
              <a:rPr lang="en-US" altLang="ru-RU" sz="135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mplementing </a:t>
            </a:r>
          </a:p>
          <a:p>
            <a:pPr algn="ctr" eaLnBrk="0" hangingPunct="0"/>
            <a:r>
              <a:rPr lang="en-US" altLang="ru-RU" sz="135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lang="en-US" altLang="ru-RU" sz="135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pecial </a:t>
            </a:r>
          </a:p>
          <a:p>
            <a:pPr algn="ctr" eaLnBrk="0" hangingPunct="0"/>
            <a:r>
              <a:rPr lang="en-US" altLang="ru-RU" sz="1350" b="1" dirty="0">
                <a:solidFill>
                  <a:schemeClr val="bg1"/>
                </a:solidFill>
                <a:latin typeface="Garamond" panose="02020404030301010803" pitchFamily="18" charset="0"/>
              </a:rPr>
              <a:t>P</a:t>
            </a:r>
            <a:r>
              <a:rPr lang="en-US" altLang="ru-RU" sz="135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roblems</a:t>
            </a:r>
            <a:endParaRPr lang="en-US" altLang="ru-RU" sz="135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3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64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786913" y="3112719"/>
            <a:ext cx="5481329" cy="443512"/>
          </a:xfrm>
          <a:prstGeom prst="rect">
            <a:avLst/>
          </a:prstGeom>
          <a:pattFill prst="horzBrick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6914" y="2499484"/>
            <a:ext cx="5481329" cy="544420"/>
          </a:xfrm>
          <a:prstGeom prst="rect">
            <a:avLst/>
          </a:prstGeom>
          <a:pattFill prst="horzBrick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43" y="25814"/>
            <a:ext cx="8382000" cy="664797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nstantia" panose="02030602050306030303" pitchFamily="18" charset="0"/>
              </a:rPr>
              <a:t>CIS Stack</a:t>
            </a:r>
            <a:endParaRPr lang="ru-RU" sz="4000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662319" y="6514492"/>
            <a:ext cx="5904656" cy="266328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Computing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62319" y="6248164"/>
            <a:ext cx="5904656" cy="266328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Telecommunications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662319" y="5981786"/>
            <a:ext cx="5904656" cy="266328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Operating Systems</a:t>
            </a: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DBMS</a:t>
            </a:r>
            <a:endParaRPr lang="ru-RU" sz="14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662319" y="5708189"/>
            <a:ext cx="5904656" cy="266328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Common Services </a:t>
            </a:r>
            <a:r>
              <a:rPr lang="ru-RU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e-mail</a:t>
            </a:r>
            <a:r>
              <a:rPr lang="ru-RU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mobile alerts</a:t>
            </a:r>
            <a:r>
              <a:rPr lang="ru-RU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,…)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62014" y="5440408"/>
            <a:ext cx="5904656" cy="266328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</a:rPr>
              <a:t>Information </a:t>
            </a: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Security</a:t>
            </a: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Subsystem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662319" y="5168215"/>
            <a:ext cx="5904656" cy="266328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Institutional </a:t>
            </a: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</a:rPr>
              <a:t>Portals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258955" y="5168215"/>
            <a:ext cx="432048" cy="161260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9758" y="5085184"/>
            <a:ext cx="615553" cy="16956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err="1" smtClean="0">
                <a:latin typeface="Constantia" panose="02030602050306030303" pitchFamily="18" charset="0"/>
              </a:rPr>
              <a:t>Software&amp;Hardware</a:t>
            </a:r>
            <a:r>
              <a:rPr lang="en-US" sz="1400" dirty="0" smtClean="0">
                <a:latin typeface="Constantia" panose="02030602050306030303" pitchFamily="18" charset="0"/>
              </a:rPr>
              <a:t> </a:t>
            </a:r>
          </a:p>
          <a:p>
            <a:pPr algn="ctr"/>
            <a:r>
              <a:rPr lang="en-US" sz="1400" dirty="0" smtClean="0">
                <a:latin typeface="Constantia" panose="02030602050306030303" pitchFamily="18" charset="0"/>
              </a:rPr>
              <a:t>Platform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85899" y="4648956"/>
            <a:ext cx="1152128" cy="409658"/>
          </a:xfrm>
          <a:prstGeom prst="rect">
            <a:avLst/>
          </a:prstGeom>
          <a:gradFill>
            <a:gsLst>
              <a:gs pos="0">
                <a:srgbClr val="DDEBCF"/>
              </a:gs>
              <a:gs pos="27500">
                <a:srgbClr val="B9CF9A"/>
              </a:gs>
              <a:gs pos="8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Information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7858" y="4509228"/>
            <a:ext cx="871296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8659" y="5085184"/>
            <a:ext cx="8712968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858" y="4634853"/>
            <a:ext cx="1153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tantia" panose="02030602050306030303" pitchFamily="18" charset="0"/>
              </a:rPr>
              <a:t>Resources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008359" y="4660591"/>
            <a:ext cx="1152128" cy="402724"/>
          </a:xfrm>
          <a:prstGeom prst="rect">
            <a:avLst/>
          </a:prstGeom>
          <a:gradFill>
            <a:gsLst>
              <a:gs pos="0">
                <a:srgbClr val="DDEBCF"/>
              </a:gs>
              <a:gs pos="27500">
                <a:srgbClr val="B9CF9A"/>
              </a:gs>
              <a:gs pos="8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People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355976" y="4657867"/>
            <a:ext cx="1368152" cy="391836"/>
          </a:xfrm>
          <a:prstGeom prst="rect">
            <a:avLst/>
          </a:prstGeom>
          <a:gradFill>
            <a:gsLst>
              <a:gs pos="0">
                <a:srgbClr val="DDEBCF"/>
              </a:gs>
              <a:gs pos="27500">
                <a:srgbClr val="B9CF9A"/>
              </a:gs>
              <a:gs pos="8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Materials </a:t>
            </a:r>
            <a:endParaRPr lang="en-US" sz="13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Equipment </a:t>
            </a:r>
            <a:endParaRPr lang="ru-RU" sz="13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960842" y="4634853"/>
            <a:ext cx="1152128" cy="402724"/>
          </a:xfrm>
          <a:prstGeom prst="rect">
            <a:avLst/>
          </a:prstGeom>
          <a:gradFill>
            <a:gsLst>
              <a:gs pos="0">
                <a:srgbClr val="DDEBCF"/>
              </a:gs>
              <a:gs pos="27500">
                <a:srgbClr val="B9CF9A"/>
              </a:gs>
              <a:gs pos="8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Finances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86478" y="3964152"/>
            <a:ext cx="1292174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Users</a:t>
            </a:r>
            <a:endParaRPr lang="ru-RU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268244" y="3970196"/>
            <a:ext cx="1662284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Standard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Documents</a:t>
            </a:r>
            <a:endParaRPr lang="ru-RU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916999" y="4108228"/>
            <a:ext cx="5184576" cy="350361"/>
          </a:xfrm>
          <a:prstGeom prst="rect">
            <a:avLst/>
          </a:prstGeom>
          <a:gradFill>
            <a:gsLst>
              <a:gs pos="0">
                <a:srgbClr val="E6DCAC"/>
              </a:gs>
              <a:gs pos="7000">
                <a:srgbClr val="E6D78A"/>
              </a:gs>
              <a:gs pos="30000">
                <a:srgbClr val="C7AC4C"/>
              </a:gs>
              <a:gs pos="39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ru-RU" sz="14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Electronic Document Management Systems</a:t>
            </a:r>
            <a:endParaRPr lang="en-US" altLang="ru-RU" sz="16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 flipV="1">
            <a:off x="2122610" y="4427396"/>
            <a:ext cx="165719" cy="216000"/>
          </a:xfrm>
          <a:prstGeom prst="down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10528" y="3974669"/>
            <a:ext cx="8712968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24457" y="3565060"/>
            <a:ext cx="8460000" cy="7956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0528" y="3087303"/>
            <a:ext cx="8820000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 bwMode="auto">
          <a:xfrm>
            <a:off x="486477" y="2499484"/>
            <a:ext cx="1292175" cy="550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</a:rPr>
              <a:t>A</a:t>
            </a: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nalytic Service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94740" y="3127485"/>
            <a:ext cx="1292175" cy="4287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Leaders of Divisions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Стрелка вниз 46"/>
          <p:cNvSpPr/>
          <p:nvPr/>
        </p:nvSpPr>
        <p:spPr bwMode="auto">
          <a:xfrm flipV="1">
            <a:off x="3501563" y="4439718"/>
            <a:ext cx="165719" cy="216000"/>
          </a:xfrm>
          <a:prstGeom prst="down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 bwMode="auto">
          <a:xfrm flipV="1">
            <a:off x="5034574" y="4439718"/>
            <a:ext cx="165719" cy="216000"/>
          </a:xfrm>
          <a:prstGeom prst="down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 flipV="1">
            <a:off x="6454046" y="4417663"/>
            <a:ext cx="165719" cy="216000"/>
          </a:xfrm>
          <a:prstGeom prst="down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 flipV="1">
            <a:off x="2153442" y="3904844"/>
            <a:ext cx="165719" cy="216000"/>
          </a:xfrm>
          <a:prstGeom prst="down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1" name="Стрелка вниз 50"/>
          <p:cNvSpPr/>
          <p:nvPr/>
        </p:nvSpPr>
        <p:spPr bwMode="auto">
          <a:xfrm flipV="1">
            <a:off x="4174424" y="3892228"/>
            <a:ext cx="165719" cy="216000"/>
          </a:xfrm>
          <a:prstGeom prst="down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2" name="Стрелка вниз 51"/>
          <p:cNvSpPr/>
          <p:nvPr/>
        </p:nvSpPr>
        <p:spPr bwMode="auto">
          <a:xfrm flipV="1">
            <a:off x="5877982" y="3892228"/>
            <a:ext cx="165719" cy="216000"/>
          </a:xfrm>
          <a:prstGeom prst="down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504833" y="3573016"/>
            <a:ext cx="1273819" cy="370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E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xecutors</a:t>
            </a:r>
            <a:endParaRPr lang="ru-RU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24457" y="2483829"/>
            <a:ext cx="8424000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 bwMode="auto">
          <a:xfrm>
            <a:off x="490971" y="1914818"/>
            <a:ext cx="1283911" cy="550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</a:rPr>
              <a:t>Top </a:t>
            </a:r>
            <a:r>
              <a:rPr lang="en-US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Management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538" y="1965015"/>
            <a:ext cx="369332" cy="10689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 smtClean="0">
                <a:latin typeface="Constantia" panose="02030602050306030303" pitchFamily="18" charset="0"/>
              </a:rPr>
              <a:t>Strategic Layer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18387" y="3075037"/>
            <a:ext cx="553998" cy="89441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200" dirty="0">
                <a:latin typeface="Constantia" panose="02030602050306030303" pitchFamily="18" charset="0"/>
              </a:rPr>
              <a:t>Operational</a:t>
            </a:r>
          </a:p>
          <a:p>
            <a:pPr algn="ctr"/>
            <a:r>
              <a:rPr lang="en-US" sz="1200" dirty="0">
                <a:latin typeface="Constantia" panose="02030602050306030303" pitchFamily="18" charset="0"/>
              </a:rPr>
              <a:t>layer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7268244" y="3573016"/>
            <a:ext cx="1678732" cy="370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Account Data</a:t>
            </a:r>
            <a:endParaRPr lang="ru-RU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7268244" y="3123879"/>
            <a:ext cx="1678732" cy="4359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tx1"/>
                </a:solidFill>
                <a:latin typeface="Constantia" panose="02030602050306030303" pitchFamily="18" charset="0"/>
              </a:rPr>
              <a:t>Operational orders, </a:t>
            </a:r>
            <a:r>
              <a:rPr lang="en-US" sz="13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reports of divisions</a:t>
            </a:r>
            <a:endParaRPr lang="ru-RU" sz="13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7268244" y="2493116"/>
            <a:ext cx="1678732" cy="550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Decrees</a:t>
            </a:r>
            <a:r>
              <a:rPr lang="ru-RU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onstantia" panose="02030602050306030303" pitchFamily="18" charset="0"/>
              </a:rPr>
              <a:t>A</a:t>
            </a:r>
            <a:r>
              <a:rPr lang="en-US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nalytical </a:t>
            </a:r>
            <a:r>
              <a:rPr lang="en-US" sz="1200" dirty="0">
                <a:solidFill>
                  <a:schemeClr val="tx1"/>
                </a:solidFill>
                <a:latin typeface="Constantia" panose="02030602050306030303" pitchFamily="18" charset="0"/>
              </a:rPr>
              <a:t>R</a:t>
            </a:r>
            <a:r>
              <a:rPr lang="en-US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eports</a:t>
            </a:r>
            <a:r>
              <a:rPr lang="ru-RU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Predictions,</a:t>
            </a:r>
            <a:endParaRPr lang="en-US" sz="1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Plans</a:t>
            </a:r>
            <a:endParaRPr lang="ru-RU" sz="12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7275148" y="1914818"/>
            <a:ext cx="1678732" cy="550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</a:rPr>
              <a:t>Strategic Development Plan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44744" y="3522243"/>
            <a:ext cx="513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nstantia" panose="02030602050306030303" pitchFamily="18" charset="0"/>
              </a:rPr>
              <a:t>Operational </a:t>
            </a:r>
            <a:r>
              <a:rPr lang="en-US" sz="1200" dirty="0" smtClean="0">
                <a:latin typeface="Constantia" panose="02030602050306030303" pitchFamily="18" charset="0"/>
              </a:rPr>
              <a:t>Processing Systems</a:t>
            </a:r>
            <a:r>
              <a:rPr lang="ru-RU" sz="1200" dirty="0" smtClean="0">
                <a:latin typeface="Constantia" panose="02030602050306030303" pitchFamily="18" charset="0"/>
              </a:rPr>
              <a:t>, </a:t>
            </a:r>
            <a:r>
              <a:rPr lang="en-US" sz="1200" dirty="0">
                <a:latin typeface="Constantia" panose="02030602050306030303" pitchFamily="18" charset="0"/>
              </a:rPr>
              <a:t>Enterprise Content Management </a:t>
            </a:r>
            <a:r>
              <a:rPr lang="en-US" sz="1200" dirty="0" smtClean="0">
                <a:latin typeface="Constantia" panose="02030602050306030303" pitchFamily="18" charset="0"/>
              </a:rPr>
              <a:t>System, </a:t>
            </a:r>
          </a:p>
          <a:p>
            <a:r>
              <a:rPr lang="en-US" sz="1200" dirty="0" smtClean="0">
                <a:latin typeface="Constantia" panose="02030602050306030303" pitchFamily="18" charset="0"/>
              </a:rPr>
              <a:t>Special Software … 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52299" y="3042087"/>
            <a:ext cx="344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tantia" panose="02030602050306030303" pitchFamily="18" charset="0"/>
              </a:rPr>
              <a:t>Management Information </a:t>
            </a:r>
            <a:r>
              <a:rPr lang="en-US" sz="1600" dirty="0" smtClean="0">
                <a:latin typeface="Constantia" panose="02030602050306030303" pitchFamily="18" charset="0"/>
              </a:rPr>
              <a:t>System</a:t>
            </a:r>
          </a:p>
          <a:p>
            <a:pPr algn="ctr"/>
            <a:r>
              <a:rPr lang="en-US" sz="1600" dirty="0" smtClean="0">
                <a:latin typeface="Constantia" panose="02030602050306030303" pitchFamily="18" charset="0"/>
              </a:rPr>
              <a:t>Data Warehouse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09894" y="2614621"/>
            <a:ext cx="239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tantia" panose="02030602050306030303" pitchFamily="18" charset="0"/>
              </a:rPr>
              <a:t>Decision Support </a:t>
            </a:r>
            <a:r>
              <a:rPr lang="en-US" sz="1600" dirty="0" smtClean="0">
                <a:latin typeface="Constantia" panose="02030602050306030303" pitchFamily="18" charset="0"/>
              </a:rPr>
              <a:t>System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03934" y="1499319"/>
            <a:ext cx="24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tantia" panose="02030602050306030303" pitchFamily="18" charset="0"/>
              </a:rPr>
              <a:t>Executive </a:t>
            </a:r>
            <a:endParaRPr lang="en-US" sz="1600" dirty="0" smtClean="0">
              <a:latin typeface="Constantia" panose="02030602050306030303" pitchFamily="18" charset="0"/>
            </a:endParaRPr>
          </a:p>
          <a:p>
            <a:pPr algn="ctr"/>
            <a:r>
              <a:rPr lang="en-US" sz="1600" dirty="0" smtClean="0">
                <a:latin typeface="Constantia" panose="02030602050306030303" pitchFamily="18" charset="0"/>
              </a:rPr>
              <a:t>Information </a:t>
            </a:r>
          </a:p>
          <a:p>
            <a:pPr algn="ctr"/>
            <a:r>
              <a:rPr lang="en-US" sz="1600" dirty="0" smtClean="0">
                <a:latin typeface="Constantia" panose="02030602050306030303" pitchFamily="18" charset="0"/>
              </a:rPr>
              <a:t>Systems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64587" y="618537"/>
            <a:ext cx="1951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onstantia" panose="02030602050306030303" pitchFamily="18" charset="0"/>
              </a:rPr>
              <a:t>Management Result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778652" y="954999"/>
            <a:ext cx="5500846" cy="2964904"/>
          </a:xfrm>
          <a:prstGeom prst="triangle">
            <a:avLst>
              <a:gd name="adj" fmla="val 469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2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ru-RU" sz="2800" dirty="0"/>
              <a:t>Current Research Information Systems (CRIS</a:t>
            </a:r>
            <a:r>
              <a:rPr lang="en-US" altLang="ru-RU" sz="2800" dirty="0" smtClean="0"/>
              <a:t>)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en-US" altLang="ru-RU" sz="2800" dirty="0" smtClean="0"/>
              <a:t>&amp; Open Access Repositories (OAR)</a:t>
            </a:r>
            <a:endParaRPr lang="en-US" altLang="ru-RU" sz="2800" dirty="0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3392" y="1916832"/>
            <a:ext cx="461665" cy="15031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pc="50" dirty="0" smtClean="0">
                <a:latin typeface="Garamond" panose="02020404030301010803" pitchFamily="18" charset="0"/>
              </a:rPr>
              <a:t>Strategic Layer</a:t>
            </a:r>
            <a:endParaRPr lang="ru-RU" spc="50" dirty="0"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88" y="3645024"/>
            <a:ext cx="461665" cy="18189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pc="50" dirty="0" smtClean="0">
                <a:latin typeface="Garamond" panose="02020404030301010803" pitchFamily="18" charset="0"/>
              </a:rPr>
              <a:t>Operational Layer</a:t>
            </a:r>
            <a:endParaRPr lang="ru-RU" spc="50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4536504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ru-RU" altLang="ru-RU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US" altLang="ru-RU" sz="2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altLang="ru-RU" sz="28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CRIS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US" altLang="ru-RU" sz="2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73016"/>
            <a:ext cx="4536504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  <a:latin typeface="Garamond" panose="02020404030301010803" pitchFamily="18" charset="0"/>
              </a:rPr>
              <a:t>OAR</a:t>
            </a:r>
            <a:endParaRPr lang="ru-RU" sz="2800" b="1" dirty="0">
              <a:solidFill>
                <a:srgbClr val="00330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448214" y="1475221"/>
            <a:ext cx="2438839" cy="198402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gray">
          <a:xfrm flipH="1" flipV="1">
            <a:off x="5148064" y="1816680"/>
            <a:ext cx="1305576" cy="110826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51813" y="1559294"/>
            <a:ext cx="2160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Garamond" panose="02020404030301010803" pitchFamily="18" charset="0"/>
              </a:rPr>
              <a:t>Record </a:t>
            </a:r>
            <a:r>
              <a:rPr lang="en-US" sz="1400" dirty="0">
                <a:latin typeface="Garamond" panose="02020404030301010803" pitchFamily="18" charset="0"/>
              </a:rPr>
              <a:t>the R&amp;D (Research and Development) </a:t>
            </a:r>
            <a:r>
              <a:rPr lang="en-US" sz="1400" dirty="0" smtClean="0">
                <a:latin typeface="Garamond" panose="02020404030301010803" pitchFamily="18" charset="0"/>
              </a:rPr>
              <a:t>activity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Garamond" panose="02020404030301010803" pitchFamily="18" charset="0"/>
              </a:rPr>
              <a:t>Cover </a:t>
            </a:r>
            <a:r>
              <a:rPr lang="en-US" sz="1400" dirty="0">
                <a:latin typeface="Garamond" panose="02020404030301010803" pitchFamily="18" charset="0"/>
              </a:rPr>
              <a:t>projects, people (expertise), </a:t>
            </a:r>
            <a:r>
              <a:rPr lang="en-US" sz="1400" dirty="0" smtClean="0">
                <a:latin typeface="Garamond" panose="02020404030301010803" pitchFamily="18" charset="0"/>
              </a:rPr>
              <a:t>organizational </a:t>
            </a:r>
            <a:r>
              <a:rPr lang="en-US" sz="1400" dirty="0">
                <a:latin typeface="Garamond" panose="02020404030301010803" pitchFamily="18" charset="0"/>
              </a:rPr>
              <a:t>structure, R&amp;D </a:t>
            </a:r>
            <a:r>
              <a:rPr lang="en-US" sz="1400" dirty="0" smtClean="0">
                <a:latin typeface="Garamond" panose="02020404030301010803" pitchFamily="18" charset="0"/>
              </a:rPr>
              <a:t>outputs, events, facilities </a:t>
            </a:r>
            <a:r>
              <a:rPr lang="en-US" sz="1400" dirty="0">
                <a:latin typeface="Garamond" panose="02020404030301010803" pitchFamily="18" charset="0"/>
              </a:rPr>
              <a:t>and </a:t>
            </a:r>
            <a:r>
              <a:rPr lang="en-US" sz="1400" dirty="0" smtClean="0">
                <a:latin typeface="Garamond" panose="02020404030301010803" pitchFamily="18" charset="0"/>
              </a:rPr>
              <a:t>equipment</a:t>
            </a:r>
            <a:endParaRPr lang="ru-RU" sz="1400" dirty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512514" y="3914595"/>
            <a:ext cx="2438839" cy="198402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31" name="Freeform 9"/>
          <p:cNvSpPr>
            <a:spLocks/>
          </p:cNvSpPr>
          <p:nvPr/>
        </p:nvSpPr>
        <p:spPr bwMode="gray">
          <a:xfrm flipH="1">
            <a:off x="5148063" y="4478423"/>
            <a:ext cx="1364449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87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5363" y="1498463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smtClean="0">
                <a:latin typeface="Garamond" panose="02020404030301010803" pitchFamily="18" charset="0"/>
              </a:rPr>
              <a:t>administrative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err="1" smtClean="0">
                <a:latin typeface="Garamond" panose="02020404030301010803" pitchFamily="18" charset="0"/>
              </a:rPr>
              <a:t>comprehensive</a:t>
            </a:r>
            <a:r>
              <a:rPr lang="de-DE" sz="1600" i="1" dirty="0" smtClean="0">
                <a:latin typeface="Garamond" panose="02020404030301010803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smtClean="0">
                <a:latin typeface="Garamond" panose="02020404030301010803" pitchFamily="18" charset="0"/>
              </a:rPr>
              <a:t>integrative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err="1">
                <a:latin typeface="Garamond" panose="02020404030301010803" pitchFamily="18" charset="0"/>
              </a:rPr>
              <a:t>p</a:t>
            </a:r>
            <a:r>
              <a:rPr lang="de-DE" sz="1600" i="1" dirty="0" err="1" smtClean="0">
                <a:latin typeface="Garamond" panose="02020404030301010803" pitchFamily="18" charset="0"/>
              </a:rPr>
              <a:t>erson-centric</a:t>
            </a:r>
            <a:endParaRPr lang="de-DE" sz="1600" i="1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err="1" smtClean="0">
                <a:latin typeface="Garamond" panose="02020404030301010803" pitchFamily="18" charset="0"/>
              </a:rPr>
              <a:t>analytics</a:t>
            </a:r>
            <a:endParaRPr lang="en-US" altLang="ru-RU" sz="1600" dirty="0">
              <a:latin typeface="Garamond" panose="020204040303010108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363" y="4278316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dirty="0">
                <a:latin typeface="Garamond" panose="02020404030301010803" pitchFamily="18" charset="0"/>
              </a:rPr>
              <a:t>public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dirty="0">
                <a:latin typeface="Garamond" panose="02020404030301010803" pitchFamily="18" charset="0"/>
              </a:rPr>
              <a:t>file-centric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dirty="0">
                <a:latin typeface="Garamond" panose="02020404030301010803" pitchFamily="18" charset="0"/>
              </a:rPr>
              <a:t>rights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dirty="0">
                <a:latin typeface="Garamond" panose="02020404030301010803" pitchFamily="18" charset="0"/>
              </a:rPr>
              <a:t>preservation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dirty="0">
                <a:latin typeface="Garamond" panose="02020404030301010803" pitchFamily="18" charset="0"/>
              </a:rPr>
              <a:t>distributed paradigm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4214111"/>
            <a:ext cx="2304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Garamond" panose="02020404030301010803" pitchFamily="18" charset="0"/>
              </a:rPr>
              <a:t>C</a:t>
            </a:r>
            <a:r>
              <a:rPr lang="ru-RU" altLang="ru-RU" sz="1400" dirty="0" err="1" smtClean="0">
                <a:latin typeface="Garamond" panose="02020404030301010803" pitchFamily="18" charset="0"/>
              </a:rPr>
              <a:t>ollect</a:t>
            </a:r>
            <a:r>
              <a:rPr lang="ru-RU" altLang="ru-RU" sz="1400" dirty="0">
                <a:latin typeface="Garamond" panose="02020404030301010803" pitchFamily="18" charset="0"/>
              </a:rPr>
              <a:t> </a:t>
            </a:r>
            <a:r>
              <a:rPr lang="ru-RU" altLang="ru-RU" sz="1400" dirty="0" err="1">
                <a:latin typeface="Garamond" panose="02020404030301010803" pitchFamily="18" charset="0"/>
              </a:rPr>
              <a:t>and</a:t>
            </a:r>
            <a:r>
              <a:rPr lang="ru-RU" altLang="ru-RU" sz="1400" dirty="0">
                <a:latin typeface="Garamond" panose="02020404030301010803" pitchFamily="18" charset="0"/>
              </a:rPr>
              <a:t> </a:t>
            </a:r>
            <a:r>
              <a:rPr lang="ru-RU" altLang="ru-RU" sz="1400" dirty="0" err="1" smtClean="0">
                <a:latin typeface="Garamond" panose="02020404030301010803" pitchFamily="18" charset="0"/>
              </a:rPr>
              <a:t>preservat</a:t>
            </a:r>
            <a:r>
              <a:rPr lang="en-US" altLang="ru-RU" sz="1400" dirty="0" smtClean="0">
                <a:latin typeface="Garamond" panose="02020404030301010803" pitchFamily="18" charset="0"/>
              </a:rPr>
              <a:t>e</a:t>
            </a:r>
            <a:r>
              <a:rPr lang="ru-RU" altLang="ru-RU" sz="1400" dirty="0" smtClean="0">
                <a:latin typeface="Garamond" panose="02020404030301010803" pitchFamily="18" charset="0"/>
              </a:rPr>
              <a:t> </a:t>
            </a:r>
            <a:r>
              <a:rPr lang="en-US" altLang="ru-RU" sz="1400" dirty="0" smtClean="0">
                <a:latin typeface="Garamond" panose="02020404030301010803" pitchFamily="18" charset="0"/>
              </a:rPr>
              <a:t>the</a:t>
            </a:r>
            <a:r>
              <a:rPr lang="en-US" sz="1400" dirty="0" smtClean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R&amp;D outputs </a:t>
            </a:r>
            <a:endParaRPr lang="en-US" sz="1400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ru-RU" sz="1400" dirty="0" smtClean="0">
                <a:latin typeface="Garamond" panose="02020404030301010803" pitchFamily="18" charset="0"/>
              </a:rPr>
              <a:t>Services </a:t>
            </a:r>
            <a:r>
              <a:rPr lang="en-US" altLang="ru-RU" sz="1400" dirty="0" smtClean="0">
                <a:latin typeface="Garamond" panose="02020404030301010803" pitchFamily="18" charset="0"/>
              </a:rPr>
              <a:t>Set for </a:t>
            </a:r>
            <a:r>
              <a:rPr lang="en-US" altLang="ru-RU" sz="1400" dirty="0">
                <a:latin typeface="Garamond" panose="02020404030301010803" pitchFamily="18" charset="0"/>
              </a:rPr>
              <a:t>the collaboration </a:t>
            </a:r>
            <a:r>
              <a:rPr lang="en-US" altLang="ru-RU" sz="1400" dirty="0" smtClean="0">
                <a:latin typeface="Garamond" panose="02020404030301010803" pitchFamily="18" charset="0"/>
              </a:rPr>
              <a:t>members </a:t>
            </a:r>
            <a:r>
              <a:rPr lang="ru-RU" altLang="ru-RU" sz="1400" dirty="0" err="1" smtClean="0">
                <a:latin typeface="Garamond" panose="02020404030301010803" pitchFamily="18" charset="0"/>
              </a:rPr>
              <a:t>to</a:t>
            </a:r>
            <a:r>
              <a:rPr lang="ru-RU" altLang="ru-RU" sz="1400" dirty="0">
                <a:latin typeface="Garamond" panose="02020404030301010803" pitchFamily="18" charset="0"/>
              </a:rPr>
              <a:t> </a:t>
            </a:r>
            <a:r>
              <a:rPr lang="ru-RU" altLang="ru-RU" sz="1400" dirty="0" err="1">
                <a:latin typeface="Garamond" panose="02020404030301010803" pitchFamily="18" charset="0"/>
              </a:rPr>
              <a:t>manage</a:t>
            </a:r>
            <a:r>
              <a:rPr lang="ru-RU" altLang="ru-RU" sz="1400" dirty="0">
                <a:latin typeface="Garamond" panose="02020404030301010803" pitchFamily="18" charset="0"/>
              </a:rPr>
              <a:t> </a:t>
            </a:r>
            <a:r>
              <a:rPr lang="ru-RU" altLang="ru-RU" sz="1400" dirty="0" err="1">
                <a:latin typeface="Garamond" panose="02020404030301010803" pitchFamily="18" charset="0"/>
              </a:rPr>
              <a:t>and</a:t>
            </a:r>
            <a:r>
              <a:rPr lang="ru-RU" altLang="ru-RU" sz="1400" dirty="0">
                <a:latin typeface="Garamond" panose="02020404030301010803" pitchFamily="18" charset="0"/>
              </a:rPr>
              <a:t> </a:t>
            </a:r>
            <a:r>
              <a:rPr lang="ru-RU" altLang="ru-RU" sz="1400" dirty="0" err="1" smtClean="0">
                <a:latin typeface="Garamond" panose="02020404030301010803" pitchFamily="18" charset="0"/>
              </a:rPr>
              <a:t>distribute</a:t>
            </a:r>
            <a:r>
              <a:rPr lang="ru-RU" altLang="ru-RU" sz="1400" dirty="0" smtClean="0">
                <a:latin typeface="Garamond" panose="02020404030301010803" pitchFamily="18" charset="0"/>
              </a:rPr>
              <a:t> </a:t>
            </a:r>
            <a:r>
              <a:rPr lang="en-US" altLang="ru-RU" sz="1400" dirty="0">
                <a:latin typeface="Garamond" panose="02020404030301010803" pitchFamily="18" charset="0"/>
              </a:rPr>
              <a:t>digital resources</a:t>
            </a:r>
            <a:r>
              <a:rPr lang="en-US" altLang="ru-RU" sz="1400" dirty="0" smtClean="0">
                <a:latin typeface="Garamond" panose="02020404030301010803" pitchFamily="18" charset="0"/>
              </a:rPr>
              <a:t>.</a:t>
            </a:r>
            <a:endParaRPr lang="en-US" altLang="ru-RU" sz="1400" dirty="0">
              <a:latin typeface="Garamond" panose="020204040303010108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125" y="3144454"/>
            <a:ext cx="4538938" cy="793880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363" y="3290647"/>
            <a:ext cx="141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800000"/>
                </a:solidFill>
                <a:latin typeface="Constantia" pitchFamily="18" charset="0"/>
              </a:rPr>
              <a:t>Commonalities</a:t>
            </a:r>
            <a:r>
              <a:rPr lang="de-DE" sz="1400" dirty="0">
                <a:solidFill>
                  <a:srgbClr val="800000"/>
                </a:solidFill>
                <a:latin typeface="Constantia" pitchFamily="18" charset="0"/>
              </a:rPr>
              <a:t>:</a:t>
            </a:r>
            <a:endParaRPr lang="ru-RU" sz="1400" dirty="0">
              <a:solidFill>
                <a:srgbClr val="8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1520" y="3573016"/>
            <a:ext cx="864096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33765" y="3121299"/>
            <a:ext cx="24493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i="1" dirty="0">
                <a:solidFill>
                  <a:srgbClr val="800000"/>
                </a:solidFill>
                <a:latin typeface="Constantia" pitchFamily="18" charset="0"/>
              </a:rPr>
              <a:t>Bibliographic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i="1" dirty="0">
                <a:solidFill>
                  <a:srgbClr val="800000"/>
                </a:solidFill>
                <a:latin typeface="Constantia" pitchFamily="18" charset="0"/>
              </a:rPr>
              <a:t>Affiliation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i="1" dirty="0">
                <a:solidFill>
                  <a:srgbClr val="800000"/>
                </a:solidFill>
                <a:latin typeface="Constantia" pitchFamily="18" charset="0"/>
              </a:rPr>
              <a:t>Project Information</a:t>
            </a:r>
            <a:r>
              <a:rPr lang="fr-FR" sz="1300" i="1" dirty="0">
                <a:solidFill>
                  <a:srgbClr val="800000"/>
                </a:solidFill>
                <a:latin typeface="Constantia" pitchFamily="18" charset="0"/>
              </a:rPr>
              <a:t> </a:t>
            </a:r>
            <a:endParaRPr lang="ru-RU" sz="1300" i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989" y="1484784"/>
            <a:ext cx="224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 err="1" smtClean="0">
                <a:latin typeface="Garamond" panose="02020404030301010803" pitchFamily="18" charset="0"/>
              </a:rPr>
              <a:t>Managment</a:t>
            </a:r>
            <a:r>
              <a:rPr lang="en-US" sz="1400" i="1" u="sng" dirty="0" smtClean="0">
                <a:latin typeface="Garamond" panose="02020404030301010803" pitchFamily="18" charset="0"/>
              </a:rPr>
              <a:t>:</a:t>
            </a:r>
            <a:endParaRPr lang="ru-RU" sz="1400" i="1" u="sng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Garamond" panose="02020404030301010803" pitchFamily="18" charset="0"/>
              </a:rPr>
              <a:t>Financial </a:t>
            </a:r>
            <a:r>
              <a:rPr lang="en-US" sz="1400" dirty="0">
                <a:latin typeface="Garamond" panose="02020404030301010803" pitchFamily="18" charset="0"/>
              </a:rPr>
              <a:t>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Garamond" panose="02020404030301010803" pitchFamily="18" charset="0"/>
              </a:rPr>
              <a:t>Staff </a:t>
            </a:r>
            <a:r>
              <a:rPr lang="en-US" sz="1400" dirty="0" smtClean="0">
                <a:latin typeface="Garamond" panose="02020404030301010803" pitchFamily="18" charset="0"/>
              </a:rPr>
              <a:t>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Garamond" panose="02020404030301010803" pitchFamily="18" charset="0"/>
              </a:rPr>
              <a:t>R&amp;D </a:t>
            </a:r>
            <a:r>
              <a:rPr lang="en-US" sz="1400" dirty="0" err="1">
                <a:latin typeface="Garamond" panose="02020404030301010803" pitchFamily="18" charset="0"/>
              </a:rPr>
              <a:t>organisation</a:t>
            </a:r>
            <a:endParaRPr lang="ru-RU" sz="1400" dirty="0">
              <a:latin typeface="Garamond" panose="020204040303010108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55776" y="500069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 err="1" smtClean="0">
                <a:latin typeface="Garamond" panose="02020404030301010803" pitchFamily="18" charset="0"/>
              </a:rPr>
              <a:t>Managment</a:t>
            </a:r>
            <a:r>
              <a:rPr lang="en-US" sz="1400" i="1" u="sng" dirty="0" smtClean="0">
                <a:latin typeface="Garamond" panose="02020404030301010803" pitchFamily="18" charset="0"/>
              </a:rPr>
              <a:t>:</a:t>
            </a:r>
            <a:endParaRPr lang="ru-RU" sz="1400" i="1" u="sng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Garamond" panose="02020404030301010803" pitchFamily="18" charset="0"/>
              </a:rPr>
              <a:t>Bibliographic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Garamond" panose="02020404030301010803" pitchFamily="18" charset="0"/>
              </a:rPr>
              <a:t>Full-Text Documents </a:t>
            </a:r>
            <a:endParaRPr lang="en-US" sz="14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Garamond" panose="02020404030301010803" pitchFamily="18" charset="0"/>
              </a:rPr>
              <a:t>Authoritative Data Resources </a:t>
            </a:r>
            <a:endParaRPr lang="ru-RU" sz="1400" dirty="0">
              <a:latin typeface="Garamond" panose="02020404030301010803" pitchFamily="18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2483768" y="6112363"/>
            <a:ext cx="4464496" cy="640094"/>
          </a:xfrm>
          <a:prstGeom prst="plaqu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200" b="1" i="1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Aggregative Approach</a:t>
            </a:r>
          </a:p>
          <a:p>
            <a:pPr marL="171450" indent="-171450" eaLnBrk="0" hangingPunct="0">
              <a:buFont typeface="Garamond" panose="02020404030301010803" pitchFamily="18" charset="0"/>
              <a:buChar char="–"/>
            </a:pPr>
            <a:r>
              <a:rPr lang="en-US" sz="12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Integrating </a:t>
            </a:r>
            <a:r>
              <a:rPr lang="en-US" sz="1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with institutional HRM, </a:t>
            </a:r>
            <a:r>
              <a:rPr lang="en-US" sz="12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project </a:t>
            </a:r>
            <a:r>
              <a:rPr lang="en-US" sz="1200" b="1" i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a.o</a:t>
            </a:r>
            <a:r>
              <a:rPr lang="en-US" sz="1200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r>
              <a:rPr lang="en-US" sz="1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12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systems:</a:t>
            </a:r>
            <a:endParaRPr lang="en-US" sz="1200" b="1" i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lang="en-US" sz="1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Sharing and re-using </a:t>
            </a:r>
            <a:r>
              <a:rPr lang="en-US" sz="12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resources</a:t>
            </a:r>
            <a:endParaRPr lang="en-US" altLang="ru-RU" sz="1200" b="1" i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2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10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437" y="-253800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4000" dirty="0" smtClean="0">
                <a:latin typeface="Constantia" panose="02030602050306030303" pitchFamily="18" charset="0"/>
              </a:rPr>
              <a:t>JINR CIS Current Status</a:t>
            </a:r>
            <a:endParaRPr lang="en-US" altLang="ru-RU" sz="4000" dirty="0">
              <a:latin typeface="Constantia" panose="0203060205030603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70041"/>
              </p:ext>
            </p:extLst>
          </p:nvPr>
        </p:nvGraphicFramePr>
        <p:xfrm>
          <a:off x="179512" y="752032"/>
          <a:ext cx="8784976" cy="604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499"/>
                <a:gridCol w="345865"/>
                <a:gridCol w="879972"/>
                <a:gridCol w="5760640"/>
              </a:tblGrid>
              <a:tr h="57759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Modules</a:t>
                      </a:r>
                      <a:endParaRPr lang="ru-RU" sz="2800" b="0" i="1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1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1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Systems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               </a:t>
                      </a:r>
                      <a:r>
                        <a:rPr lang="en-US" altLang="ru-RU" sz="16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r>
                        <a:rPr lang="en-US" sz="1600" i="1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</a:rPr>
                        <a:t>Running    </a:t>
                      </a:r>
                      <a:r>
                        <a:rPr lang="en-US" altLang="ru-RU" sz="1600" i="0" dirty="0" smtClean="0">
                          <a:solidFill>
                            <a:srgbClr val="FFCC0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r>
                        <a:rPr lang="en-US" altLang="ru-RU" sz="1600" i="1" dirty="0" smtClean="0">
                          <a:solidFill>
                            <a:srgbClr val="FFCC0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Tested   </a:t>
                      </a:r>
                      <a:r>
                        <a:rPr lang="ru-RU" altLang="ru-RU" sz="1600" i="1" dirty="0" smtClean="0">
                          <a:solidFill>
                            <a:srgbClr val="FFCC0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altLang="ru-RU" sz="1600" i="0" dirty="0" smtClean="0">
                          <a:solidFill>
                            <a:srgbClr val="7030A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r>
                        <a:rPr lang="en-US" altLang="ru-RU" sz="1600" i="1" dirty="0" smtClean="0">
                          <a:solidFill>
                            <a:srgbClr val="7030A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Planned</a:t>
                      </a:r>
                      <a:endParaRPr lang="ru-RU" sz="1600" i="1" dirty="0" smtClean="0">
                        <a:solidFill>
                          <a:srgbClr val="7030A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Financial Management</a:t>
                      </a:r>
                      <a:endParaRPr lang="ru-RU" sz="16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endParaRPr lang="ru-RU" sz="24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60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altLang="ru-RU" sz="1800" dirty="0" smtClean="0">
                          <a:latin typeface="Constantia" panose="02030602050306030303" pitchFamily="18" charset="0"/>
                        </a:rPr>
                        <a:t>General Informational Platform 1C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JINR Video Portal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altLang="ru-RU" sz="18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Acrobat System Products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altLang="ru-RU" sz="18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JINR Document Server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</a:t>
                      </a:r>
                      <a:endParaRPr lang="en-US" altLang="ru-RU" sz="18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altLang="ru-RU" sz="18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JINR Events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</a:t>
                      </a:r>
                      <a:endParaRPr lang="en-US" altLang="ru-RU" sz="18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altLang="ru-RU" sz="18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Personal Information System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</a:t>
                      </a:r>
                      <a:endParaRPr lang="en-US" altLang="ru-RU" sz="180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JINR and JINR Member-states access to e-library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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FFCC0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FFCC0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altLang="ru-RU" sz="1800" dirty="0" smtClean="0">
                          <a:latin typeface="Constantia" panose="02030602050306030303" pitchFamily="18" charset="0"/>
                        </a:rPr>
                        <a:t>JINR Project Management Service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altLang="ru-RU" sz="1800" dirty="0" smtClean="0">
                          <a:latin typeface="Constantia" panose="02030602050306030303" pitchFamily="18" charset="0"/>
                        </a:rPr>
                        <a:t>Activity Planning Tool Earned Management System (for</a:t>
                      </a:r>
                      <a:r>
                        <a:rPr lang="en-US" altLang="ru-RU" sz="1800" baseline="0" dirty="0" smtClean="0">
                          <a:latin typeface="Constantia" panose="02030602050306030303" pitchFamily="18" charset="0"/>
                        </a:rPr>
                        <a:t>    </a:t>
                      </a:r>
                      <a:r>
                        <a:rPr lang="en-US" altLang="ru-RU" sz="1800" dirty="0" smtClean="0">
                          <a:latin typeface="Constantia" panose="02030602050306030303" pitchFamily="18" charset="0"/>
                        </a:rPr>
                        <a:t>NICA)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FFCC0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latin typeface="Constantia" panose="02030602050306030303" pitchFamily="18" charset="0"/>
                        </a:rPr>
                        <a:t> JINR Help Desk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7030A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7030A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GIS Applications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Set</a:t>
                      </a:r>
                      <a:endParaRPr lang="en-US" altLang="ru-RU" sz="1800" dirty="0" smtClean="0">
                        <a:solidFill>
                          <a:srgbClr val="7030A0"/>
                        </a:solidFill>
                        <a:latin typeface="Constantia" panose="02030602050306030303" pitchFamily="18" charset="0"/>
                        <a:sym typeface="Wingding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ru-RU" sz="1800" i="0" dirty="0" smtClean="0">
                          <a:solidFill>
                            <a:srgbClr val="7030A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solidFill>
                            <a:srgbClr val="7030A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</a:t>
                      </a:r>
                      <a:r>
                        <a:rPr lang="en-US" altLang="ru-RU" sz="1800" dirty="0" smtClean="0">
                          <a:latin typeface="Constantia" panose="02030602050306030303" pitchFamily="18" charset="0"/>
                        </a:rPr>
                        <a:t>JINR Service Desk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 </a:t>
                      </a:r>
                      <a:r>
                        <a:rPr lang="en-US" altLang="ru-RU" sz="1800" dirty="0" smtClean="0">
                          <a:latin typeface="Constantia" panose="02030602050306030303" pitchFamily="18" charset="0"/>
                        </a:rPr>
                        <a:t>Monitoring and Accounting Systems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i="0" dirty="0" smtClean="0">
                          <a:solidFill>
                            <a:srgbClr val="00B050"/>
                          </a:solidFill>
                          <a:latin typeface="Constantia" panose="02030602050306030303" pitchFamily="18" charset="0"/>
                          <a:sym typeface="Wingdings"/>
                        </a:rPr>
                        <a:t> </a:t>
                      </a:r>
                      <a:r>
                        <a:rPr lang="en-US" altLang="ru-RU" sz="1800" dirty="0" smtClean="0">
                          <a:latin typeface="Constantia" panose="02030602050306030303" pitchFamily="18" charset="0"/>
                        </a:rPr>
                        <a:t> AutoCAD</a:t>
                      </a:r>
                      <a:endParaRPr lang="en-US" altLang="ru-RU" sz="1800" dirty="0" smtClean="0">
                        <a:solidFill>
                          <a:srgbClr val="7030A0"/>
                        </a:solidFill>
                        <a:latin typeface="Constantia" panose="02030602050306030303" pitchFamily="18" charset="0"/>
                        <a:sym typeface="Wing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Accounting  &amp; Taxation</a:t>
                      </a:r>
                      <a:endParaRPr lang="ru-RU" sz="16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endParaRPr lang="ru-RU" sz="24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3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Human Resource &amp; Salary Accounting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endParaRPr lang="ru-RU" sz="24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CRIS &amp; OAR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endParaRPr lang="ru-RU" sz="24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66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Project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 Management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endParaRPr lang="ru-RU" sz="24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Service Center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endParaRPr lang="ru-RU" sz="24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5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Business Intelligence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endParaRPr lang="ru-RU" sz="24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353">
                <a:tc>
                  <a:txBody>
                    <a:bodyPr/>
                    <a:lstStyle/>
                    <a:p>
                      <a:pPr algn="l" defTabSz="91409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Materials &amp;</a:t>
                      </a:r>
                    </a:p>
                    <a:p>
                      <a:pPr marL="0" marR="0" indent="0" algn="l" defTabSz="91409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Equipment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Management</a:t>
                      </a:r>
                      <a:endParaRPr lang="ru-RU" sz="16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sym typeface="Wingdings"/>
                        </a:rPr>
                        <a:t></a:t>
                      </a:r>
                      <a:endParaRPr lang="ru-RU" sz="24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V="1">
            <a:off x="2216796" y="1499483"/>
            <a:ext cx="1156440" cy="1724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03596" y="1499483"/>
            <a:ext cx="1185849" cy="86096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193775" y="1499483"/>
            <a:ext cx="1185850" cy="155600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227946" y="1509483"/>
            <a:ext cx="1151679" cy="480244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73345" y="4941168"/>
            <a:ext cx="110824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273345" y="4331668"/>
            <a:ext cx="1091548" cy="12575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245036" y="2924945"/>
            <a:ext cx="1125659" cy="8493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273345" y="1843490"/>
            <a:ext cx="1106280" cy="190014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273345" y="3284985"/>
            <a:ext cx="1097671" cy="48932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273345" y="3622932"/>
            <a:ext cx="1103479" cy="15138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273345" y="4941168"/>
            <a:ext cx="1097671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273345" y="2564904"/>
            <a:ext cx="1097350" cy="12094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227946" y="3933056"/>
            <a:ext cx="1153133" cy="43204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245036" y="5589240"/>
            <a:ext cx="1131788" cy="3600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245036" y="6311930"/>
            <a:ext cx="1131788" cy="2560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193775" y="4317925"/>
            <a:ext cx="1171118" cy="4717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245036" y="4941168"/>
            <a:ext cx="1140212" cy="6480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245036" y="4331668"/>
            <a:ext cx="1125980" cy="198026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Прямая соединительная линия 75"/>
          <p:cNvCxnSpPr/>
          <p:nvPr/>
        </p:nvCxnSpPr>
        <p:spPr>
          <a:xfrm flipV="1">
            <a:off x="2264092" y="2203475"/>
            <a:ext cx="1096334" cy="154015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58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111"/>
            <a:ext cx="8455669" cy="1143000"/>
          </a:xfrm>
        </p:spPr>
        <p:txBody>
          <a:bodyPr/>
          <a:lstStyle/>
          <a:p>
            <a:pPr lvl="1"/>
            <a:r>
              <a:rPr lang="en-US" altLang="ru-RU" sz="2800" dirty="0" smtClean="0">
                <a:latin typeface="Constantia" panose="02030602050306030303" pitchFamily="18" charset="0"/>
              </a:rPr>
              <a:t>Need </a:t>
            </a:r>
            <a:r>
              <a:rPr lang="de-DE" sz="2800" dirty="0" err="1" smtClean="0">
                <a:solidFill>
                  <a:srgbClr val="000000"/>
                </a:solidFill>
                <a:latin typeface="Constantia" pitchFamily="18" charset="0"/>
              </a:rPr>
              <a:t>Curation</a:t>
            </a:r>
            <a:r>
              <a:rPr lang="de-DE" sz="2800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Constantia" pitchFamily="18" charset="0"/>
              </a:rPr>
              <a:t>Processes</a:t>
            </a:r>
            <a:r>
              <a:rPr lang="ru-RU" sz="2800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nstantia" pitchFamily="18" charset="0"/>
              </a:rPr>
              <a:t>&amp; </a:t>
            </a:r>
            <a:r>
              <a:rPr lang="de-DE" sz="2800" dirty="0" smtClean="0">
                <a:solidFill>
                  <a:srgbClr val="000000"/>
                </a:solidFill>
                <a:latin typeface="Constantia" pitchFamily="18" charset="0"/>
              </a:rPr>
              <a:t>Human </a:t>
            </a:r>
            <a:r>
              <a:rPr lang="de-DE" sz="2800" dirty="0" err="1">
                <a:solidFill>
                  <a:srgbClr val="000000"/>
                </a:solidFill>
                <a:latin typeface="Constantia" pitchFamily="18" charset="0"/>
              </a:rPr>
              <a:t>R</a:t>
            </a:r>
            <a:r>
              <a:rPr lang="de-DE" sz="2800" dirty="0" err="1" smtClean="0">
                <a:solidFill>
                  <a:srgbClr val="000000"/>
                </a:solidFill>
                <a:latin typeface="Constantia" pitchFamily="18" charset="0"/>
              </a:rPr>
              <a:t>esponsibilities</a:t>
            </a:r>
            <a:endParaRPr lang="en-US" altLang="ru-RU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479425" y="1090612"/>
            <a:ext cx="8485188" cy="5935660"/>
            <a:chOff x="302" y="687"/>
            <a:chExt cx="5345" cy="3739"/>
          </a:xfrm>
        </p:grpSpPr>
        <p:sp>
          <p:nvSpPr>
            <p:cNvPr id="93188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3189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93190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1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3192" name="Text Box 8"/>
            <p:cNvSpPr txBox="1">
              <a:spLocks noChangeArrowheads="1"/>
            </p:cNvSpPr>
            <p:nvPr/>
          </p:nvSpPr>
          <p:spPr bwMode="gray">
            <a:xfrm>
              <a:off x="2501" y="2417"/>
              <a:ext cx="80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Curation</a:t>
              </a:r>
            </a:p>
            <a:p>
              <a:pPr algn="ctr" eaLnBrk="0" hangingPunct="0"/>
              <a:r>
                <a:rPr lang="en-US" alt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View</a:t>
              </a:r>
              <a:endPara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93193" name="Group 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93194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3195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196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3197" name="Text Box 13"/>
              <p:cNvSpPr txBox="1">
                <a:spLocks noChangeArrowheads="1"/>
              </p:cNvSpPr>
              <p:nvPr/>
            </p:nvSpPr>
            <p:spPr bwMode="gray">
              <a:xfrm>
                <a:off x="2736" y="1152"/>
                <a:ext cx="25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P</a:t>
                </a:r>
                <a:endParaRPr lang="en-US" alt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93198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0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201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93202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3203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04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3205" name="Text Box 21"/>
              <p:cNvSpPr txBox="1">
                <a:spLocks noChangeArrowheads="1"/>
              </p:cNvSpPr>
              <p:nvPr/>
            </p:nvSpPr>
            <p:spPr bwMode="gray">
              <a:xfrm>
                <a:off x="1897" y="3438"/>
                <a:ext cx="27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U</a:t>
                </a:r>
              </a:p>
            </p:txBody>
          </p:sp>
        </p:grpSp>
        <p:grpSp>
          <p:nvGrpSpPr>
            <p:cNvPr id="93206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93207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3208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09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3210" name="Text Box 26"/>
              <p:cNvSpPr txBox="1">
                <a:spLocks noChangeArrowheads="1"/>
              </p:cNvSpPr>
              <p:nvPr/>
            </p:nvSpPr>
            <p:spPr bwMode="gray">
              <a:xfrm>
                <a:off x="4015" y="2028"/>
                <a:ext cx="2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B</a:t>
                </a:r>
                <a:endParaRPr lang="en-US" alt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93211" name="Group 27"/>
            <p:cNvGrpSpPr>
              <a:grpSpLocks/>
            </p:cNvGrpSpPr>
            <p:nvPr/>
          </p:nvGrpSpPr>
          <p:grpSpPr bwMode="auto">
            <a:xfrm>
              <a:off x="3552" y="3343"/>
              <a:ext cx="412" cy="392"/>
              <a:chOff x="3552" y="3322"/>
              <a:chExt cx="412" cy="392"/>
            </a:xfrm>
          </p:grpSpPr>
          <p:grpSp>
            <p:nvGrpSpPr>
              <p:cNvPr id="93212" name="Group 28"/>
              <p:cNvGrpSpPr>
                <a:grpSpLocks/>
              </p:cNvGrpSpPr>
              <p:nvPr/>
            </p:nvGrpSpPr>
            <p:grpSpPr bwMode="auto">
              <a:xfrm>
                <a:off x="3552" y="3322"/>
                <a:ext cx="412" cy="392"/>
                <a:chOff x="2016" y="1847"/>
                <a:chExt cx="1680" cy="1680"/>
              </a:xfrm>
            </p:grpSpPr>
            <p:sp>
              <p:nvSpPr>
                <p:cNvPr id="93213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847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3">
                        <a:lumMod val="50000"/>
                      </a:schemeClr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14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3">
                        <a:lumMod val="75000"/>
                      </a:schemeClr>
                    </a:gs>
                    <a:gs pos="89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3215" name="Text Box 31"/>
              <p:cNvSpPr txBox="1">
                <a:spLocks noChangeArrowheads="1"/>
              </p:cNvSpPr>
              <p:nvPr/>
            </p:nvSpPr>
            <p:spPr bwMode="gray">
              <a:xfrm>
                <a:off x="3644" y="3373"/>
                <a:ext cx="24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F</a:t>
                </a:r>
              </a:p>
            </p:txBody>
          </p:sp>
        </p:grpSp>
        <p:grpSp>
          <p:nvGrpSpPr>
            <p:cNvPr id="93216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93217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3218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219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3220" name="Text Box 36"/>
              <p:cNvSpPr txBox="1">
                <a:spLocks noChangeArrowheads="1"/>
              </p:cNvSpPr>
              <p:nvPr/>
            </p:nvSpPr>
            <p:spPr bwMode="gray">
              <a:xfrm>
                <a:off x="1580" y="2016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P</a:t>
                </a:r>
                <a:endParaRPr lang="en-US" alt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93221" name="Oval 37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3223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3226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93227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28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3229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0" name="Oval 46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1" name="Text Box 47"/>
            <p:cNvSpPr txBox="1">
              <a:spLocks noChangeArrowheads="1"/>
            </p:cNvSpPr>
            <p:nvPr/>
          </p:nvSpPr>
          <p:spPr bwMode="auto">
            <a:xfrm>
              <a:off x="302" y="2012"/>
              <a:ext cx="120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ru-RU" sz="2400" b="1" u="sng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Projects</a:t>
              </a:r>
            </a:p>
            <a:p>
              <a:pPr algn="ctr" eaLnBrk="0" hangingPunct="0"/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research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project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manager</a:t>
              </a:r>
              <a:endParaRPr lang="ru-RU" sz="1400" dirty="0">
                <a:solidFill>
                  <a:srgbClr val="000000"/>
                </a:solidFill>
              </a:endParaRPr>
            </a:p>
            <a:p>
              <a:pPr algn="ctr" eaLnBrk="0" hangingPunct="0"/>
              <a:endParaRPr lang="en-US" altLang="ru-RU" sz="2400" b="1" u="sng" dirty="0" smtClean="0">
                <a:solidFill>
                  <a:schemeClr val="tx2"/>
                </a:solidFill>
                <a:latin typeface="Garamond" panose="02020404030301010803" pitchFamily="18" charset="0"/>
              </a:endParaRPr>
            </a:p>
            <a:p>
              <a:pPr algn="ctr" eaLnBrk="0" hangingPunct="0"/>
              <a:endParaRPr lang="en-US" altLang="ru-RU" sz="1400" b="1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3232" name="Text Box 48"/>
            <p:cNvSpPr txBox="1">
              <a:spLocks noChangeArrowheads="1"/>
            </p:cNvSpPr>
            <p:nvPr/>
          </p:nvSpPr>
          <p:spPr bwMode="auto">
            <a:xfrm>
              <a:off x="2280" y="687"/>
              <a:ext cx="1200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ru-RU" sz="2400" b="1" u="sng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People</a:t>
              </a:r>
            </a:p>
            <a:p>
              <a:pPr algn="ctr" eaLnBrk="0" hangingPunct="0"/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staff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  </a:t>
              </a:r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manager</a:t>
              </a:r>
              <a:endParaRPr lang="ru-RU" sz="14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  <a:p>
              <a:pPr algn="ctr" eaLnBrk="0" hangingPunct="0"/>
              <a:endParaRPr lang="en-US" altLang="ru-RU" sz="2400" b="1" u="sng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3233" name="Text Box 49"/>
            <p:cNvSpPr txBox="1">
              <a:spLocks noChangeArrowheads="1"/>
            </p:cNvSpPr>
            <p:nvPr/>
          </p:nvSpPr>
          <p:spPr bwMode="auto">
            <a:xfrm>
              <a:off x="4368" y="1912"/>
              <a:ext cx="1279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ru-RU" sz="2400" b="1" u="sng" dirty="0">
                  <a:solidFill>
                    <a:schemeClr val="tx2"/>
                  </a:solidFill>
                  <a:latin typeface="Garamond" panose="02020404030301010803" pitchFamily="18" charset="0"/>
                </a:rPr>
                <a:t>Bibliographic </a:t>
              </a:r>
              <a:r>
                <a:rPr lang="en-US" altLang="ru-RU" sz="2400" b="1" u="sng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Information</a:t>
              </a:r>
            </a:p>
            <a:p>
              <a:pPr algn="ctr"/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bibliography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specialist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, </a:t>
              </a:r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librarian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, </a:t>
              </a:r>
            </a:p>
            <a:p>
              <a:pPr algn="ctr"/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content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manager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, </a:t>
              </a:r>
            </a:p>
            <a:p>
              <a:pPr algn="ctr"/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identity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manager</a:t>
              </a:r>
              <a:endParaRPr lang="ru-RU" sz="1400" dirty="0">
                <a:solidFill>
                  <a:srgbClr val="000000"/>
                </a:solidFill>
              </a:endParaRPr>
            </a:p>
            <a:p>
              <a:pPr algn="ctr" eaLnBrk="0" hangingPunct="0"/>
              <a:endParaRPr lang="en-US" altLang="ru-RU" sz="2400" b="1" u="sng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3234" name="Text Box 50"/>
            <p:cNvSpPr txBox="1">
              <a:spLocks noChangeArrowheads="1"/>
            </p:cNvSpPr>
            <p:nvPr/>
          </p:nvSpPr>
          <p:spPr bwMode="auto">
            <a:xfrm>
              <a:off x="834" y="3515"/>
              <a:ext cx="1200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2000"/>
                </a:lnSpc>
              </a:pPr>
              <a:r>
                <a:rPr lang="en-US" altLang="ru-RU" sz="2400" b="1" u="sng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Materials</a:t>
              </a:r>
            </a:p>
            <a:p>
              <a:pPr algn="ctr" eaLnBrk="0" hangingPunct="0">
                <a:lnSpc>
                  <a:spcPts val="2000"/>
                </a:lnSpc>
              </a:pPr>
              <a:r>
                <a:rPr lang="en-US" altLang="ru-RU" sz="2400" b="1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&amp;</a:t>
              </a:r>
            </a:p>
            <a:p>
              <a:pPr algn="ctr" eaLnBrk="0" hangingPunct="0">
                <a:lnSpc>
                  <a:spcPts val="2000"/>
                </a:lnSpc>
              </a:pPr>
              <a:r>
                <a:rPr lang="en-US" altLang="ru-RU" sz="2400" b="1" u="sng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Equipment</a:t>
              </a:r>
            </a:p>
            <a:p>
              <a:pPr algn="ctr" eaLnBrk="0" hangingPunct="0"/>
              <a:r>
                <a:rPr lang="de-DE" sz="1400" i="1" dirty="0" err="1" smtClean="0">
                  <a:solidFill>
                    <a:srgbClr val="000000"/>
                  </a:solidFill>
                  <a:latin typeface="Constantia" pitchFamily="18" charset="0"/>
                </a:rPr>
                <a:t>facility</a:t>
              </a:r>
              <a:r>
                <a:rPr lang="de-DE" sz="1400" i="1" dirty="0" smtClean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manager</a:t>
              </a:r>
              <a:endParaRPr lang="ru-RU" sz="1400" dirty="0">
                <a:solidFill>
                  <a:srgbClr val="000000"/>
                </a:solidFill>
              </a:endParaRPr>
            </a:p>
            <a:p>
              <a:pPr algn="ctr" eaLnBrk="0" hangingPunct="0"/>
              <a:endParaRPr lang="en-US" altLang="ru-RU" sz="2400" b="1" u="sng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3235" name="Text Box 51"/>
            <p:cNvSpPr txBox="1">
              <a:spLocks noChangeArrowheads="1"/>
            </p:cNvSpPr>
            <p:nvPr/>
          </p:nvSpPr>
          <p:spPr bwMode="auto">
            <a:xfrm>
              <a:off x="3768" y="3563"/>
              <a:ext cx="1200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ru-RU" sz="2400" b="1" u="sng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Finance</a:t>
              </a:r>
            </a:p>
            <a:p>
              <a:pPr algn="ctr" eaLnBrk="0" hangingPunct="0"/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financial</a:t>
              </a:r>
              <a:r>
                <a:rPr lang="de-DE" sz="1400" i="1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de-DE" sz="1400" i="1" dirty="0" err="1">
                  <a:solidFill>
                    <a:srgbClr val="000000"/>
                  </a:solidFill>
                  <a:latin typeface="Constantia" pitchFamily="18" charset="0"/>
                </a:rPr>
                <a:t>officer</a:t>
              </a:r>
              <a:endParaRPr lang="ru-RU" sz="1400" dirty="0">
                <a:solidFill>
                  <a:srgbClr val="000000"/>
                </a:solidFill>
              </a:endParaRPr>
            </a:p>
            <a:p>
              <a:pPr algn="ctr" eaLnBrk="0" hangingPunct="0"/>
              <a:endParaRPr lang="en-US" altLang="ru-RU" sz="2400" b="1" u="sng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</p:grpSp>
      <p:pic>
        <p:nvPicPr>
          <p:cNvPr id="54" name="Picture 2" descr="http://jinr.ru/60anniversary/60anniv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00" y="0"/>
            <a:ext cx="1080000" cy="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5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rebristay_Dym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vyaz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aznSiyan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reenAbstrakt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erebristay_Dym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vetLini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(белая панель с сине-зеленым оформлением)</Template>
  <TotalTime>4474</TotalTime>
  <Words>1472</Words>
  <Application>Microsoft Office PowerPoint</Application>
  <PresentationFormat>Экран (4:3)</PresentationFormat>
  <Paragraphs>372</Paragraphs>
  <Slides>22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43" baseType="lpstr">
      <vt:lpstr>Agency FB</vt:lpstr>
      <vt:lpstr>Arial</vt:lpstr>
      <vt:lpstr>Ariston</vt:lpstr>
      <vt:lpstr>Calibri</vt:lpstr>
      <vt:lpstr>Cambria</vt:lpstr>
      <vt:lpstr>Constantia</vt:lpstr>
      <vt:lpstr>Courier New</vt:lpstr>
      <vt:lpstr>Garamond</vt:lpstr>
      <vt:lpstr>Segoe</vt:lpstr>
      <vt:lpstr>Times New Roman</vt:lpstr>
      <vt:lpstr>Verdana</vt:lpstr>
      <vt:lpstr>Wingdings</vt:lpstr>
      <vt:lpstr>1_White Template with blue-green Segoe_TP10286786</vt:lpstr>
      <vt:lpstr>Белый текст и шрифт Courier для слайдов с кодом</vt:lpstr>
      <vt:lpstr>Serebristay_Dymka</vt:lpstr>
      <vt:lpstr>Svyaz</vt:lpstr>
      <vt:lpstr>RaznSiyanie</vt:lpstr>
      <vt:lpstr>GreenAbstrakt </vt:lpstr>
      <vt:lpstr>1_Serebristay_Dymka</vt:lpstr>
      <vt:lpstr>SvetLinii</vt:lpstr>
      <vt:lpstr>шаблон</vt:lpstr>
      <vt:lpstr>Concept of JINR Corporate Information System</vt:lpstr>
      <vt:lpstr>Integration Problems of the Information Environment</vt:lpstr>
      <vt:lpstr>Corporate Information System</vt:lpstr>
      <vt:lpstr>CIS Goals and Objectives</vt:lpstr>
      <vt:lpstr>CIS Typical Suit</vt:lpstr>
      <vt:lpstr>CIS Stack</vt:lpstr>
      <vt:lpstr>Current Research Information Systems (CRIS) &amp; Open Access Repositories (OAR)</vt:lpstr>
      <vt:lpstr>JINR CIS Current Status</vt:lpstr>
      <vt:lpstr>Need Curation Processes &amp; Human Responsibilities</vt:lpstr>
      <vt:lpstr>Normalize as much as possible: Authority Records*</vt:lpstr>
      <vt:lpstr>Authority Control</vt:lpstr>
      <vt:lpstr>CRIS &amp; OAR  Running Systems </vt:lpstr>
      <vt:lpstr>Authority Control Realization</vt:lpstr>
      <vt:lpstr>Current work</vt:lpstr>
      <vt:lpstr>Collection Authorities</vt:lpstr>
      <vt:lpstr>Collection Institutes.  Record JINR</vt:lpstr>
      <vt:lpstr>Record LIT. Detailed Information</vt:lpstr>
      <vt:lpstr>Institute →Publication</vt:lpstr>
      <vt:lpstr>Collection People.  Author → Publication</vt:lpstr>
      <vt:lpstr>Experiment → Publication</vt:lpstr>
      <vt:lpstr>Grant → Author → Publication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Concept of JINR Enterprise Information System</dc:title>
  <dc:creator>Ирина Филозова</dc:creator>
  <cp:lastModifiedBy>Viscount Axion</cp:lastModifiedBy>
  <cp:revision>271</cp:revision>
  <dcterms:created xsi:type="dcterms:W3CDTF">2015-07-03T13:25:28Z</dcterms:created>
  <dcterms:modified xsi:type="dcterms:W3CDTF">2015-09-30T08:22:43Z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