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embeddings/oleObject1.bin" ContentType="application/vnd.openxmlformats-officedocument.oleObject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9" r:id="rId2"/>
  </p:sldMasterIdLst>
  <p:notesMasterIdLst>
    <p:notesMasterId r:id="rId49"/>
  </p:notesMasterIdLst>
  <p:handoutMasterIdLst>
    <p:handoutMasterId r:id="rId50"/>
  </p:handoutMasterIdLst>
  <p:sldIdLst>
    <p:sldId id="256" r:id="rId3"/>
    <p:sldId id="499" r:id="rId4"/>
    <p:sldId id="500" r:id="rId5"/>
    <p:sldId id="513" r:id="rId6"/>
    <p:sldId id="508" r:id="rId7"/>
    <p:sldId id="509" r:id="rId8"/>
    <p:sldId id="510" r:id="rId9"/>
    <p:sldId id="511" r:id="rId10"/>
    <p:sldId id="512" r:id="rId11"/>
    <p:sldId id="456" r:id="rId12"/>
    <p:sldId id="479" r:id="rId13"/>
    <p:sldId id="505" r:id="rId14"/>
    <p:sldId id="377" r:id="rId15"/>
    <p:sldId id="471" r:id="rId16"/>
    <p:sldId id="472" r:id="rId17"/>
    <p:sldId id="474" r:id="rId18"/>
    <p:sldId id="493" r:id="rId19"/>
    <p:sldId id="475" r:id="rId20"/>
    <p:sldId id="476" r:id="rId21"/>
    <p:sldId id="448" r:id="rId22"/>
    <p:sldId id="488" r:id="rId23"/>
    <p:sldId id="506" r:id="rId24"/>
    <p:sldId id="481" r:id="rId25"/>
    <p:sldId id="402" r:id="rId26"/>
    <p:sldId id="507" r:id="rId27"/>
    <p:sldId id="490" r:id="rId28"/>
    <p:sldId id="480" r:id="rId29"/>
    <p:sldId id="482" r:id="rId30"/>
    <p:sldId id="497" r:id="rId31"/>
    <p:sldId id="492" r:id="rId32"/>
    <p:sldId id="491" r:id="rId33"/>
    <p:sldId id="483" r:id="rId34"/>
    <p:sldId id="494" r:id="rId35"/>
    <p:sldId id="484" r:id="rId36"/>
    <p:sldId id="489" r:id="rId37"/>
    <p:sldId id="498" r:id="rId38"/>
    <p:sldId id="501" r:id="rId39"/>
    <p:sldId id="502" r:id="rId40"/>
    <p:sldId id="486" r:id="rId41"/>
    <p:sldId id="487" r:id="rId42"/>
    <p:sldId id="477" r:id="rId43"/>
    <p:sldId id="478" r:id="rId44"/>
    <p:sldId id="495" r:id="rId45"/>
    <p:sldId id="496" r:id="rId46"/>
    <p:sldId id="428" r:id="rId47"/>
    <p:sldId id="280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9A"/>
    <a:srgbClr val="FF8753"/>
    <a:srgbClr val="F5342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3986" autoAdjust="0"/>
  </p:normalViewPr>
  <p:slideViewPr>
    <p:cSldViewPr snapToGrid="0" snapToObjects="1">
      <p:cViewPr>
        <p:scale>
          <a:sx n="100" d="100"/>
          <a:sy n="100" d="100"/>
        </p:scale>
        <p:origin x="-240" y="-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pbuncic:Desktop:HL-LH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9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'[HL-LHc.xlsx]Sheet1'!$H$56</c:f>
              <c:strCache>
                <c:ptCount val="1"/>
                <c:pt idx="0">
                  <c:v>LHCb</c:v>
                </c:pt>
              </c:strCache>
            </c:strRef>
          </c:tx>
          <c:invertIfNegative val="0"/>
          <c:cat>
            <c:strRef>
              <c:f>'[HL-LHc.xlsx]Sheet1'!$I$55:$L$55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'[HL-LHc.xlsx]Sheet1'!$I$56:$L$56</c:f>
              <c:numCache>
                <c:formatCode>0.0</c:formatCode>
                <c:ptCount val="4"/>
                <c:pt idx="0">
                  <c:v>1.3</c:v>
                </c:pt>
                <c:pt idx="1">
                  <c:v>2.757575757575757</c:v>
                </c:pt>
                <c:pt idx="2">
                  <c:v>9.191919191919148</c:v>
                </c:pt>
                <c:pt idx="3">
                  <c:v>9.191919191919148</c:v>
                </c:pt>
              </c:numCache>
            </c:numRef>
          </c:val>
        </c:ser>
        <c:ser>
          <c:idx val="1"/>
          <c:order val="1"/>
          <c:tx>
            <c:strRef>
              <c:f>'[HL-LHc.xlsx]Sheet1'!$H$57</c:f>
              <c:strCache>
                <c:ptCount val="1"/>
                <c:pt idx="0">
                  <c:v>ALICE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'[HL-LHc.xlsx]Sheet1'!$I$55:$L$55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'[HL-LHc.xlsx]Sheet1'!$I$57:$L$57</c:f>
              <c:numCache>
                <c:formatCode>0.0</c:formatCode>
                <c:ptCount val="4"/>
                <c:pt idx="0">
                  <c:v>3.4725</c:v>
                </c:pt>
                <c:pt idx="1">
                  <c:v>4.63</c:v>
                </c:pt>
                <c:pt idx="2">
                  <c:v>92.60000000000001</c:v>
                </c:pt>
                <c:pt idx="3">
                  <c:v>92.60000000000001</c:v>
                </c:pt>
              </c:numCache>
            </c:numRef>
          </c:val>
        </c:ser>
        <c:ser>
          <c:idx val="2"/>
          <c:order val="2"/>
          <c:tx>
            <c:strRef>
              <c:f>'[HL-LHc.xlsx]Sheet1'!$H$58</c:f>
              <c:strCache>
                <c:ptCount val="1"/>
                <c:pt idx="0">
                  <c:v>ATLAS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'[HL-LHc.xlsx]Sheet1'!$I$55:$L$55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'[HL-LHc.xlsx]Sheet1'!$I$58:$L$58</c:f>
              <c:numCache>
                <c:formatCode>0.0</c:formatCode>
                <c:ptCount val="4"/>
                <c:pt idx="0">
                  <c:v>2.4</c:v>
                </c:pt>
                <c:pt idx="1">
                  <c:v>7.070707070707071</c:v>
                </c:pt>
                <c:pt idx="2">
                  <c:v>7.070707070707071</c:v>
                </c:pt>
                <c:pt idx="3">
                  <c:v>101.010101010101</c:v>
                </c:pt>
              </c:numCache>
            </c:numRef>
          </c:val>
        </c:ser>
        <c:ser>
          <c:idx val="3"/>
          <c:order val="3"/>
          <c:tx>
            <c:strRef>
              <c:f>'[HL-LHc.xlsx]Sheet1'!$H$59</c:f>
              <c:strCache>
                <c:ptCount val="1"/>
                <c:pt idx="0">
                  <c:v>CMS</c:v>
                </c:pt>
              </c:strCache>
            </c:strRef>
          </c:tx>
          <c:invertIfNegative val="0"/>
          <c:cat>
            <c:strRef>
              <c:f>'[HL-LHc.xlsx]Sheet1'!$I$55:$L$55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'[HL-LHc.xlsx]Sheet1'!$I$59:$L$59</c:f>
              <c:numCache>
                <c:formatCode>0.0</c:formatCode>
                <c:ptCount val="4"/>
                <c:pt idx="0">
                  <c:v>1.2</c:v>
                </c:pt>
                <c:pt idx="1">
                  <c:v>6.649999999999998</c:v>
                </c:pt>
                <c:pt idx="2">
                  <c:v>6.649999999999998</c:v>
                </c:pt>
                <c:pt idx="3">
                  <c:v>200.0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-2103843992"/>
        <c:axId val="-2103906440"/>
      </c:barChart>
      <c:catAx>
        <c:axId val="-2103843992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03906440"/>
        <c:crosses val="autoZero"/>
        <c:auto val="1"/>
        <c:lblAlgn val="ctr"/>
        <c:lblOffset val="100"/>
        <c:noMultiLvlLbl val="0"/>
      </c:catAx>
      <c:valAx>
        <c:axId val="-2103906440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-21038439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Rmax(Gflops)</c:v>
                </c:pt>
              </c:strCache>
            </c:strRef>
          </c:tx>
          <c:explosion val="5"/>
          <c:cat>
            <c:strRef>
              <c:f>Sheet1!$A$2:$A$501</c:f>
              <c:strCache>
                <c:ptCount val="19"/>
                <c:pt idx="0">
                  <c:v>Tianhe-2 (MilkyWay-2)</c:v>
                </c:pt>
                <c:pt idx="1">
                  <c:v>Titan</c:v>
                </c:pt>
                <c:pt idx="2">
                  <c:v>Sequoia</c:v>
                </c:pt>
                <c:pt idx="3">
                  <c:v>RIKEN</c:v>
                </c:pt>
                <c:pt idx="4">
                  <c:v>Mira</c:v>
                </c:pt>
                <c:pt idx="5">
                  <c:v>Piz Daint</c:v>
                </c:pt>
                <c:pt idx="6">
                  <c:v>Stampede</c:v>
                </c:pt>
                <c:pt idx="7">
                  <c:v>JUQUEEN</c:v>
                </c:pt>
                <c:pt idx="8">
                  <c:v>Vulcan</c:v>
                </c:pt>
                <c:pt idx="9">
                  <c:v>SuperMUC</c:v>
                </c:pt>
                <c:pt idx="10">
                  <c:v>TSUBAME 2.5</c:v>
                </c:pt>
                <c:pt idx="11">
                  <c:v>Tianhe-1A</c:v>
                </c:pt>
                <c:pt idx="12">
                  <c:v>cascade</c:v>
                </c:pt>
                <c:pt idx="13">
                  <c:v>Pangea</c:v>
                </c:pt>
                <c:pt idx="14">
                  <c:v>Fermi</c:v>
                </c:pt>
                <c:pt idx="15">
                  <c:v>Pleiades</c:v>
                </c:pt>
                <c:pt idx="17">
                  <c:v>Spirit</c:v>
                </c:pt>
                <c:pt idx="18">
                  <c:v>ARCHER</c:v>
                </c:pt>
              </c:strCache>
            </c:strRef>
          </c:cat>
          <c:val>
            <c:numRef>
              <c:f>Sheet1!$B$2:$B$501</c:f>
              <c:numCache>
                <c:formatCode>General</c:formatCode>
                <c:ptCount val="500"/>
                <c:pt idx="0">
                  <c:v>33.8627</c:v>
                </c:pt>
                <c:pt idx="1">
                  <c:v>17.59</c:v>
                </c:pt>
                <c:pt idx="2">
                  <c:v>17.173224</c:v>
                </c:pt>
                <c:pt idx="3">
                  <c:v>10.51</c:v>
                </c:pt>
                <c:pt idx="4">
                  <c:v>8.586612</c:v>
                </c:pt>
                <c:pt idx="5">
                  <c:v>6.271</c:v>
                </c:pt>
                <c:pt idx="6">
                  <c:v>5.16810999999999</c:v>
                </c:pt>
                <c:pt idx="7">
                  <c:v>5.008857</c:v>
                </c:pt>
                <c:pt idx="8">
                  <c:v>4.293306</c:v>
                </c:pt>
                <c:pt idx="9">
                  <c:v>2.897</c:v>
                </c:pt>
                <c:pt idx="10">
                  <c:v>2.843</c:v>
                </c:pt>
                <c:pt idx="11">
                  <c:v>2.566</c:v>
                </c:pt>
                <c:pt idx="12">
                  <c:v>2.34578</c:v>
                </c:pt>
                <c:pt idx="13">
                  <c:v>2.09809</c:v>
                </c:pt>
                <c:pt idx="14">
                  <c:v>1.788878</c:v>
                </c:pt>
                <c:pt idx="15">
                  <c:v>1.54129</c:v>
                </c:pt>
                <c:pt idx="16">
                  <c:v>1.515</c:v>
                </c:pt>
                <c:pt idx="17">
                  <c:v>1.41547</c:v>
                </c:pt>
                <c:pt idx="18">
                  <c:v>1.36755</c:v>
                </c:pt>
                <c:pt idx="19">
                  <c:v>1.359</c:v>
                </c:pt>
                <c:pt idx="20">
                  <c:v>1.271</c:v>
                </c:pt>
                <c:pt idx="21">
                  <c:v>1.257615</c:v>
                </c:pt>
                <c:pt idx="22">
                  <c:v>1.252214</c:v>
                </c:pt>
                <c:pt idx="23">
                  <c:v>1.237</c:v>
                </c:pt>
                <c:pt idx="24">
                  <c:v>1.167</c:v>
                </c:pt>
                <c:pt idx="25">
                  <c:v>1.11</c:v>
                </c:pt>
                <c:pt idx="26">
                  <c:v>1.073327</c:v>
                </c:pt>
                <c:pt idx="27">
                  <c:v>1.054</c:v>
                </c:pt>
                <c:pt idx="28">
                  <c:v>1.05</c:v>
                </c:pt>
                <c:pt idx="29">
                  <c:v>1.043</c:v>
                </c:pt>
                <c:pt idx="30">
                  <c:v>1.03311</c:v>
                </c:pt>
                <c:pt idx="31">
                  <c:v>0.9786</c:v>
                </c:pt>
                <c:pt idx="32">
                  <c:v>0.976763</c:v>
                </c:pt>
                <c:pt idx="33">
                  <c:v>0.925058</c:v>
                </c:pt>
                <c:pt idx="34">
                  <c:v>0.9191</c:v>
                </c:pt>
                <c:pt idx="35">
                  <c:v>0.90537</c:v>
                </c:pt>
                <c:pt idx="36">
                  <c:v>0.9019</c:v>
                </c:pt>
                <c:pt idx="37">
                  <c:v>0.894439</c:v>
                </c:pt>
                <c:pt idx="38">
                  <c:v>0.8314</c:v>
                </c:pt>
                <c:pt idx="39">
                  <c:v>0.7959</c:v>
                </c:pt>
                <c:pt idx="40">
                  <c:v>0.7737</c:v>
                </c:pt>
                <c:pt idx="41">
                  <c:v>0.7717</c:v>
                </c:pt>
                <c:pt idx="42">
                  <c:v>0.758873</c:v>
                </c:pt>
                <c:pt idx="43">
                  <c:v>0.71922</c:v>
                </c:pt>
                <c:pt idx="44">
                  <c:v>0.715551</c:v>
                </c:pt>
                <c:pt idx="45">
                  <c:v>0.715551</c:v>
                </c:pt>
                <c:pt idx="46">
                  <c:v>0.715551</c:v>
                </c:pt>
                <c:pt idx="47">
                  <c:v>0.715551</c:v>
                </c:pt>
                <c:pt idx="48">
                  <c:v>0.7097</c:v>
                </c:pt>
                <c:pt idx="49">
                  <c:v>0.660243</c:v>
                </c:pt>
                <c:pt idx="50">
                  <c:v>0.635111</c:v>
                </c:pt>
                <c:pt idx="51">
                  <c:v>0.635111</c:v>
                </c:pt>
                <c:pt idx="52">
                  <c:v>0.5974</c:v>
                </c:pt>
                <c:pt idx="53">
                  <c:v>0.5821</c:v>
                </c:pt>
                <c:pt idx="54">
                  <c:v>0.5657</c:v>
                </c:pt>
                <c:pt idx="55">
                  <c:v>0.54551</c:v>
                </c:pt>
                <c:pt idx="56">
                  <c:v>0.536663</c:v>
                </c:pt>
                <c:pt idx="57">
                  <c:v>0.536663</c:v>
                </c:pt>
                <c:pt idx="58">
                  <c:v>0.5326</c:v>
                </c:pt>
                <c:pt idx="59">
                  <c:v>0.5316</c:v>
                </c:pt>
                <c:pt idx="60">
                  <c:v>0.500277</c:v>
                </c:pt>
                <c:pt idx="61">
                  <c:v>0.4992261</c:v>
                </c:pt>
                <c:pt idx="62">
                  <c:v>0.4965</c:v>
                </c:pt>
                <c:pt idx="63">
                  <c:v>0.484179</c:v>
                </c:pt>
                <c:pt idx="64">
                  <c:v>0.476333</c:v>
                </c:pt>
                <c:pt idx="65">
                  <c:v>0.461793</c:v>
                </c:pt>
                <c:pt idx="66">
                  <c:v>0.458611</c:v>
                </c:pt>
                <c:pt idx="67">
                  <c:v>0.4575707</c:v>
                </c:pt>
                <c:pt idx="68">
                  <c:v>0.45405334</c:v>
                </c:pt>
                <c:pt idx="69">
                  <c:v>0.441815</c:v>
                </c:pt>
                <c:pt idx="70">
                  <c:v>0.4335</c:v>
                </c:pt>
                <c:pt idx="71">
                  <c:v>0.4267508</c:v>
                </c:pt>
                <c:pt idx="72">
                  <c:v>0.4216</c:v>
                </c:pt>
                <c:pt idx="73">
                  <c:v>0.4204</c:v>
                </c:pt>
                <c:pt idx="74">
                  <c:v>0.419387</c:v>
                </c:pt>
                <c:pt idx="75">
                  <c:v>0.417256</c:v>
                </c:pt>
                <c:pt idx="76">
                  <c:v>0.4157</c:v>
                </c:pt>
                <c:pt idx="77">
                  <c:v>0.4135</c:v>
                </c:pt>
                <c:pt idx="78">
                  <c:v>0.40724</c:v>
                </c:pt>
                <c:pt idx="79">
                  <c:v>0.39694444</c:v>
                </c:pt>
                <c:pt idx="80">
                  <c:v>0.3967</c:v>
                </c:pt>
                <c:pt idx="81">
                  <c:v>0.3967</c:v>
                </c:pt>
                <c:pt idx="82">
                  <c:v>0.388442</c:v>
                </c:pt>
                <c:pt idx="83">
                  <c:v>0.3757</c:v>
                </c:pt>
                <c:pt idx="84">
                  <c:v>0.3717383</c:v>
                </c:pt>
                <c:pt idx="85">
                  <c:v>0.3644626</c:v>
                </c:pt>
                <c:pt idx="86">
                  <c:v>0.357776</c:v>
                </c:pt>
                <c:pt idx="87">
                  <c:v>0.357776</c:v>
                </c:pt>
                <c:pt idx="88">
                  <c:v>0.357776</c:v>
                </c:pt>
                <c:pt idx="89">
                  <c:v>0.354467</c:v>
                </c:pt>
                <c:pt idx="90">
                  <c:v>0.352671</c:v>
                </c:pt>
                <c:pt idx="91">
                  <c:v>0.35203</c:v>
                </c:pt>
                <c:pt idx="92">
                  <c:v>0.350729</c:v>
                </c:pt>
                <c:pt idx="93">
                  <c:v>0.3474</c:v>
                </c:pt>
                <c:pt idx="94">
                  <c:v>0.3474</c:v>
                </c:pt>
                <c:pt idx="95">
                  <c:v>0.34607</c:v>
                </c:pt>
                <c:pt idx="96">
                  <c:v>0.3395</c:v>
                </c:pt>
                <c:pt idx="97">
                  <c:v>0.3368</c:v>
                </c:pt>
                <c:pt idx="98">
                  <c:v>0.334377</c:v>
                </c:pt>
                <c:pt idx="99">
                  <c:v>0.332</c:v>
                </c:pt>
                <c:pt idx="100">
                  <c:v>0.327347</c:v>
                </c:pt>
                <c:pt idx="101">
                  <c:v>0.327347</c:v>
                </c:pt>
                <c:pt idx="102">
                  <c:v>0.325138</c:v>
                </c:pt>
                <c:pt idx="103">
                  <c:v>0.3229</c:v>
                </c:pt>
                <c:pt idx="104">
                  <c:v>0.3195604</c:v>
                </c:pt>
                <c:pt idx="105">
                  <c:v>0.318443</c:v>
                </c:pt>
                <c:pt idx="106">
                  <c:v>0.318</c:v>
                </c:pt>
                <c:pt idx="107">
                  <c:v>0.3179</c:v>
                </c:pt>
                <c:pt idx="108">
                  <c:v>0.3177819</c:v>
                </c:pt>
                <c:pt idx="109">
                  <c:v>0.3164</c:v>
                </c:pt>
                <c:pt idx="110">
                  <c:v>0.3164</c:v>
                </c:pt>
                <c:pt idx="111">
                  <c:v>0.3162</c:v>
                </c:pt>
                <c:pt idx="112">
                  <c:v>0.3115586</c:v>
                </c:pt>
                <c:pt idx="113">
                  <c:v>0.3101712</c:v>
                </c:pt>
                <c:pt idx="114">
                  <c:v>0.303965</c:v>
                </c:pt>
                <c:pt idx="115">
                  <c:v>0.3026001</c:v>
                </c:pt>
                <c:pt idx="116">
                  <c:v>0.2993</c:v>
                </c:pt>
                <c:pt idx="117">
                  <c:v>0.2987134</c:v>
                </c:pt>
                <c:pt idx="118">
                  <c:v>0.296</c:v>
                </c:pt>
                <c:pt idx="119">
                  <c:v>0.2957</c:v>
                </c:pt>
                <c:pt idx="120">
                  <c:v>0.2957</c:v>
                </c:pt>
                <c:pt idx="121">
                  <c:v>0.2955</c:v>
                </c:pt>
                <c:pt idx="122">
                  <c:v>0.2938683</c:v>
                </c:pt>
                <c:pt idx="123">
                  <c:v>0.2917925</c:v>
                </c:pt>
                <c:pt idx="124">
                  <c:v>0.2898</c:v>
                </c:pt>
                <c:pt idx="125">
                  <c:v>0.289735</c:v>
                </c:pt>
                <c:pt idx="126">
                  <c:v>0.2882</c:v>
                </c:pt>
                <c:pt idx="127">
                  <c:v>0.2862397</c:v>
                </c:pt>
                <c:pt idx="128">
                  <c:v>0.2858</c:v>
                </c:pt>
                <c:pt idx="129">
                  <c:v>0.2826</c:v>
                </c:pt>
                <c:pt idx="130">
                  <c:v>0.281797</c:v>
                </c:pt>
                <c:pt idx="131">
                  <c:v>0.279738</c:v>
                </c:pt>
                <c:pt idx="132">
                  <c:v>0.277828</c:v>
                </c:pt>
                <c:pt idx="133">
                  <c:v>0.2771</c:v>
                </c:pt>
                <c:pt idx="134">
                  <c:v>0.2764193</c:v>
                </c:pt>
                <c:pt idx="135">
                  <c:v>0.2748</c:v>
                </c:pt>
                <c:pt idx="136">
                  <c:v>0.2748</c:v>
                </c:pt>
                <c:pt idx="137">
                  <c:v>0.273973</c:v>
                </c:pt>
                <c:pt idx="138">
                  <c:v>0.2737</c:v>
                </c:pt>
                <c:pt idx="139">
                  <c:v>0.271754</c:v>
                </c:pt>
                <c:pt idx="140">
                  <c:v>0.2712453</c:v>
                </c:pt>
                <c:pt idx="141">
                  <c:v>0.2681</c:v>
                </c:pt>
                <c:pt idx="142">
                  <c:v>0.2681</c:v>
                </c:pt>
                <c:pt idx="143">
                  <c:v>0.266942</c:v>
                </c:pt>
                <c:pt idx="144">
                  <c:v>0.266942</c:v>
                </c:pt>
                <c:pt idx="145">
                  <c:v>0.263165</c:v>
                </c:pt>
                <c:pt idx="146">
                  <c:v>0.2630604</c:v>
                </c:pt>
                <c:pt idx="147">
                  <c:v>0.261631</c:v>
                </c:pt>
                <c:pt idx="148">
                  <c:v>0.2592987</c:v>
                </c:pt>
                <c:pt idx="149">
                  <c:v>0.257879</c:v>
                </c:pt>
                <c:pt idx="150">
                  <c:v>0.2549</c:v>
                </c:pt>
                <c:pt idx="151">
                  <c:v>0.253</c:v>
                </c:pt>
                <c:pt idx="152">
                  <c:v>0.2518</c:v>
                </c:pt>
                <c:pt idx="153">
                  <c:v>0.25178</c:v>
                </c:pt>
                <c:pt idx="154">
                  <c:v>0.2517</c:v>
                </c:pt>
                <c:pt idx="155">
                  <c:v>0.2515</c:v>
                </c:pt>
                <c:pt idx="156">
                  <c:v>0.250619</c:v>
                </c:pt>
                <c:pt idx="157">
                  <c:v>0.250619</c:v>
                </c:pt>
                <c:pt idx="158">
                  <c:v>0.245876</c:v>
                </c:pt>
                <c:pt idx="159">
                  <c:v>0.2441829</c:v>
                </c:pt>
                <c:pt idx="160">
                  <c:v>0.2439</c:v>
                </c:pt>
                <c:pt idx="161">
                  <c:v>0.2439</c:v>
                </c:pt>
                <c:pt idx="162">
                  <c:v>0.242863</c:v>
                </c:pt>
                <c:pt idx="163">
                  <c:v>0.2403</c:v>
                </c:pt>
                <c:pt idx="164">
                  <c:v>0.24009</c:v>
                </c:pt>
                <c:pt idx="165">
                  <c:v>0.2399</c:v>
                </c:pt>
                <c:pt idx="166">
                  <c:v>0.2382</c:v>
                </c:pt>
                <c:pt idx="167">
                  <c:v>0.2379</c:v>
                </c:pt>
                <c:pt idx="168">
                  <c:v>0.2378</c:v>
                </c:pt>
                <c:pt idx="169">
                  <c:v>0.2372</c:v>
                </c:pt>
                <c:pt idx="170">
                  <c:v>0.234248</c:v>
                </c:pt>
                <c:pt idx="171">
                  <c:v>0.234232</c:v>
                </c:pt>
                <c:pt idx="172">
                  <c:v>0.232694</c:v>
                </c:pt>
                <c:pt idx="173">
                  <c:v>0.232694</c:v>
                </c:pt>
                <c:pt idx="174">
                  <c:v>0.2306</c:v>
                </c:pt>
                <c:pt idx="175">
                  <c:v>0.22884288</c:v>
                </c:pt>
                <c:pt idx="176">
                  <c:v>0.2288287</c:v>
                </c:pt>
                <c:pt idx="177">
                  <c:v>0.227236</c:v>
                </c:pt>
                <c:pt idx="178">
                  <c:v>0.22702667</c:v>
                </c:pt>
                <c:pt idx="179">
                  <c:v>0.2262142</c:v>
                </c:pt>
                <c:pt idx="180">
                  <c:v>0.225617</c:v>
                </c:pt>
                <c:pt idx="181">
                  <c:v>0.22467</c:v>
                </c:pt>
                <c:pt idx="182">
                  <c:v>0.222796</c:v>
                </c:pt>
                <c:pt idx="183">
                  <c:v>0.222664</c:v>
                </c:pt>
                <c:pt idx="184">
                  <c:v>0.219838</c:v>
                </c:pt>
                <c:pt idx="185">
                  <c:v>0.21789</c:v>
                </c:pt>
                <c:pt idx="186">
                  <c:v>0.2156651</c:v>
                </c:pt>
                <c:pt idx="187">
                  <c:v>0.2142</c:v>
                </c:pt>
                <c:pt idx="188">
                  <c:v>0.2141</c:v>
                </c:pt>
                <c:pt idx="189">
                  <c:v>0.213778</c:v>
                </c:pt>
                <c:pt idx="190">
                  <c:v>0.212912</c:v>
                </c:pt>
                <c:pt idx="191">
                  <c:v>0.212553</c:v>
                </c:pt>
                <c:pt idx="192">
                  <c:v>0.2117037</c:v>
                </c:pt>
                <c:pt idx="193">
                  <c:v>0.2117037</c:v>
                </c:pt>
                <c:pt idx="194">
                  <c:v>0.2117</c:v>
                </c:pt>
                <c:pt idx="195">
                  <c:v>0.209735</c:v>
                </c:pt>
                <c:pt idx="196">
                  <c:v>0.2072716</c:v>
                </c:pt>
                <c:pt idx="197">
                  <c:v>0.202456</c:v>
                </c:pt>
                <c:pt idx="198">
                  <c:v>0.200996</c:v>
                </c:pt>
                <c:pt idx="199">
                  <c:v>0.199824</c:v>
                </c:pt>
                <c:pt idx="200">
                  <c:v>0.197937</c:v>
                </c:pt>
                <c:pt idx="201">
                  <c:v>0.197801</c:v>
                </c:pt>
                <c:pt idx="202">
                  <c:v>0.1977327</c:v>
                </c:pt>
                <c:pt idx="203">
                  <c:v>0.196234</c:v>
                </c:pt>
                <c:pt idx="204">
                  <c:v>0.1946698</c:v>
                </c:pt>
                <c:pt idx="205">
                  <c:v>0.192522</c:v>
                </c:pt>
                <c:pt idx="206">
                  <c:v>0.192302</c:v>
                </c:pt>
                <c:pt idx="207">
                  <c:v>0.1921</c:v>
                </c:pt>
                <c:pt idx="208">
                  <c:v>0.191938</c:v>
                </c:pt>
                <c:pt idx="209">
                  <c:v>0.1915</c:v>
                </c:pt>
                <c:pt idx="210">
                  <c:v>0.1914</c:v>
                </c:pt>
                <c:pt idx="211">
                  <c:v>0.190953</c:v>
                </c:pt>
                <c:pt idx="212">
                  <c:v>0.190947</c:v>
                </c:pt>
                <c:pt idx="213">
                  <c:v>0.1909</c:v>
                </c:pt>
                <c:pt idx="214">
                  <c:v>0.189651</c:v>
                </c:pt>
                <c:pt idx="215">
                  <c:v>0.188967</c:v>
                </c:pt>
                <c:pt idx="216">
                  <c:v>0.188967</c:v>
                </c:pt>
                <c:pt idx="217">
                  <c:v>0.188967</c:v>
                </c:pt>
                <c:pt idx="218">
                  <c:v>0.188967</c:v>
                </c:pt>
                <c:pt idx="219">
                  <c:v>0.188967</c:v>
                </c:pt>
                <c:pt idx="220">
                  <c:v>0.188967</c:v>
                </c:pt>
                <c:pt idx="221">
                  <c:v>0.188967</c:v>
                </c:pt>
                <c:pt idx="222">
                  <c:v>0.188738</c:v>
                </c:pt>
                <c:pt idx="223">
                  <c:v>0.188725</c:v>
                </c:pt>
                <c:pt idx="224">
                  <c:v>0.1887</c:v>
                </c:pt>
                <c:pt idx="225">
                  <c:v>0.187373</c:v>
                </c:pt>
                <c:pt idx="226">
                  <c:v>0.1869</c:v>
                </c:pt>
                <c:pt idx="227">
                  <c:v>0.186888</c:v>
                </c:pt>
                <c:pt idx="228">
                  <c:v>0.186782</c:v>
                </c:pt>
                <c:pt idx="229">
                  <c:v>0.186118</c:v>
                </c:pt>
                <c:pt idx="230">
                  <c:v>0.186111</c:v>
                </c:pt>
                <c:pt idx="231">
                  <c:v>0.184809</c:v>
                </c:pt>
                <c:pt idx="232">
                  <c:v>0.184809</c:v>
                </c:pt>
                <c:pt idx="233">
                  <c:v>0.183379</c:v>
                </c:pt>
                <c:pt idx="234">
                  <c:v>0.182746</c:v>
                </c:pt>
                <c:pt idx="235">
                  <c:v>0.182484</c:v>
                </c:pt>
                <c:pt idx="236">
                  <c:v>0.1806</c:v>
                </c:pt>
                <c:pt idx="237">
                  <c:v>0.1796344</c:v>
                </c:pt>
                <c:pt idx="238">
                  <c:v>0.178625</c:v>
                </c:pt>
                <c:pt idx="239">
                  <c:v>0.1786</c:v>
                </c:pt>
                <c:pt idx="240">
                  <c:v>0.178148</c:v>
                </c:pt>
                <c:pt idx="241">
                  <c:v>0.178148</c:v>
                </c:pt>
                <c:pt idx="242">
                  <c:v>0.1771</c:v>
                </c:pt>
                <c:pt idx="243">
                  <c:v>0.1767538</c:v>
                </c:pt>
                <c:pt idx="244">
                  <c:v>0.17642</c:v>
                </c:pt>
                <c:pt idx="245">
                  <c:v>0.17642</c:v>
                </c:pt>
                <c:pt idx="246">
                  <c:v>0.17634733</c:v>
                </c:pt>
                <c:pt idx="247">
                  <c:v>0.17611</c:v>
                </c:pt>
                <c:pt idx="248">
                  <c:v>0.17611</c:v>
                </c:pt>
                <c:pt idx="249">
                  <c:v>0.17396</c:v>
                </c:pt>
                <c:pt idx="250">
                  <c:v>0.172862</c:v>
                </c:pt>
                <c:pt idx="251">
                  <c:v>0.172448</c:v>
                </c:pt>
                <c:pt idx="252">
                  <c:v>0.1720292</c:v>
                </c:pt>
                <c:pt idx="253">
                  <c:v>0.171966</c:v>
                </c:pt>
                <c:pt idx="254">
                  <c:v>0.170698</c:v>
                </c:pt>
                <c:pt idx="255">
                  <c:v>0.170698</c:v>
                </c:pt>
                <c:pt idx="256">
                  <c:v>0.1688</c:v>
                </c:pt>
                <c:pt idx="257">
                  <c:v>0.1686</c:v>
                </c:pt>
                <c:pt idx="258">
                  <c:v>0.168091</c:v>
                </c:pt>
                <c:pt idx="259">
                  <c:v>0.1675</c:v>
                </c:pt>
                <c:pt idx="260">
                  <c:v>0.167126</c:v>
                </c:pt>
                <c:pt idx="261">
                  <c:v>0.1668365</c:v>
                </c:pt>
                <c:pt idx="262">
                  <c:v>0.1667</c:v>
                </c:pt>
                <c:pt idx="263">
                  <c:v>0.1667</c:v>
                </c:pt>
                <c:pt idx="264">
                  <c:v>0.1657082</c:v>
                </c:pt>
                <c:pt idx="265">
                  <c:v>0.1656</c:v>
                </c:pt>
                <c:pt idx="266">
                  <c:v>0.1639</c:v>
                </c:pt>
                <c:pt idx="267">
                  <c:v>0.1636673</c:v>
                </c:pt>
                <c:pt idx="268">
                  <c:v>0.162344</c:v>
                </c:pt>
                <c:pt idx="269">
                  <c:v>0.16228877</c:v>
                </c:pt>
                <c:pt idx="270">
                  <c:v>0.162098</c:v>
                </c:pt>
                <c:pt idx="271">
                  <c:v>0.1618</c:v>
                </c:pt>
                <c:pt idx="272">
                  <c:v>0.161517</c:v>
                </c:pt>
                <c:pt idx="273">
                  <c:v>0.161261</c:v>
                </c:pt>
                <c:pt idx="274">
                  <c:v>0.161259</c:v>
                </c:pt>
                <c:pt idx="275">
                  <c:v>0.1609071</c:v>
                </c:pt>
                <c:pt idx="276">
                  <c:v>0.1608828</c:v>
                </c:pt>
                <c:pt idx="277">
                  <c:v>0.160816</c:v>
                </c:pt>
                <c:pt idx="278">
                  <c:v>0.1603</c:v>
                </c:pt>
                <c:pt idx="279">
                  <c:v>0.1602</c:v>
                </c:pt>
                <c:pt idx="280">
                  <c:v>0.1601</c:v>
                </c:pt>
                <c:pt idx="281">
                  <c:v>0.159308</c:v>
                </c:pt>
                <c:pt idx="282">
                  <c:v>0.158696</c:v>
                </c:pt>
                <c:pt idx="283">
                  <c:v>0.158253</c:v>
                </c:pt>
                <c:pt idx="284">
                  <c:v>0.157961</c:v>
                </c:pt>
                <c:pt idx="285">
                  <c:v>0.157708</c:v>
                </c:pt>
                <c:pt idx="286">
                  <c:v>0.157708</c:v>
                </c:pt>
                <c:pt idx="287">
                  <c:v>0.157708</c:v>
                </c:pt>
                <c:pt idx="288">
                  <c:v>0.15724</c:v>
                </c:pt>
                <c:pt idx="289">
                  <c:v>0.15724</c:v>
                </c:pt>
                <c:pt idx="290">
                  <c:v>0.156853</c:v>
                </c:pt>
                <c:pt idx="291">
                  <c:v>0.155589</c:v>
                </c:pt>
                <c:pt idx="292">
                  <c:v>0.155589</c:v>
                </c:pt>
                <c:pt idx="293">
                  <c:v>0.155534</c:v>
                </c:pt>
                <c:pt idx="294">
                  <c:v>0.155527</c:v>
                </c:pt>
                <c:pt idx="295">
                  <c:v>0.154716</c:v>
                </c:pt>
                <c:pt idx="296">
                  <c:v>0.154716</c:v>
                </c:pt>
                <c:pt idx="297">
                  <c:v>0.154346</c:v>
                </c:pt>
                <c:pt idx="298">
                  <c:v>0.154</c:v>
                </c:pt>
                <c:pt idx="299">
                  <c:v>0.1539</c:v>
                </c:pt>
                <c:pt idx="300">
                  <c:v>0.153381</c:v>
                </c:pt>
                <c:pt idx="301">
                  <c:v>0.15291209</c:v>
                </c:pt>
                <c:pt idx="302">
                  <c:v>0.1529</c:v>
                </c:pt>
                <c:pt idx="303">
                  <c:v>0.1527274</c:v>
                </c:pt>
                <c:pt idx="304">
                  <c:v>0.152433</c:v>
                </c:pt>
                <c:pt idx="305">
                  <c:v>0.1523479</c:v>
                </c:pt>
                <c:pt idx="306">
                  <c:v>0.1522</c:v>
                </c:pt>
                <c:pt idx="307">
                  <c:v>0.15201048</c:v>
                </c:pt>
                <c:pt idx="308">
                  <c:v>0.1513</c:v>
                </c:pt>
                <c:pt idx="309">
                  <c:v>0.15057107</c:v>
                </c:pt>
                <c:pt idx="310">
                  <c:v>0.1504</c:v>
                </c:pt>
                <c:pt idx="311">
                  <c:v>0.150289</c:v>
                </c:pt>
                <c:pt idx="312">
                  <c:v>0.1499</c:v>
                </c:pt>
                <c:pt idx="313">
                  <c:v>0.149745</c:v>
                </c:pt>
                <c:pt idx="314">
                  <c:v>0.149185</c:v>
                </c:pt>
                <c:pt idx="315">
                  <c:v>0.148778</c:v>
                </c:pt>
                <c:pt idx="316">
                  <c:v>0.148778</c:v>
                </c:pt>
                <c:pt idx="317">
                  <c:v>0.1486506</c:v>
                </c:pt>
                <c:pt idx="318">
                  <c:v>0.1485085</c:v>
                </c:pt>
                <c:pt idx="319">
                  <c:v>0.1478068</c:v>
                </c:pt>
                <c:pt idx="320">
                  <c:v>0.14768278</c:v>
                </c:pt>
                <c:pt idx="321">
                  <c:v>0.14768278</c:v>
                </c:pt>
                <c:pt idx="322">
                  <c:v>0.14768278</c:v>
                </c:pt>
                <c:pt idx="323">
                  <c:v>0.14768278</c:v>
                </c:pt>
                <c:pt idx="324">
                  <c:v>0.147329</c:v>
                </c:pt>
                <c:pt idx="325">
                  <c:v>0.146601</c:v>
                </c:pt>
                <c:pt idx="326">
                  <c:v>0.146601</c:v>
                </c:pt>
                <c:pt idx="327">
                  <c:v>0.146241</c:v>
                </c:pt>
                <c:pt idx="328">
                  <c:v>0.145875</c:v>
                </c:pt>
                <c:pt idx="329">
                  <c:v>0.1456</c:v>
                </c:pt>
                <c:pt idx="330">
                  <c:v>0.145316</c:v>
                </c:pt>
                <c:pt idx="331">
                  <c:v>0.145316</c:v>
                </c:pt>
                <c:pt idx="332">
                  <c:v>0.145248</c:v>
                </c:pt>
                <c:pt idx="333">
                  <c:v>0.145248</c:v>
                </c:pt>
                <c:pt idx="334">
                  <c:v>0.145248</c:v>
                </c:pt>
                <c:pt idx="335">
                  <c:v>0.14488972</c:v>
                </c:pt>
                <c:pt idx="336">
                  <c:v>0.144323</c:v>
                </c:pt>
                <c:pt idx="337">
                  <c:v>0.143624</c:v>
                </c:pt>
                <c:pt idx="338">
                  <c:v>0.143265</c:v>
                </c:pt>
                <c:pt idx="339">
                  <c:v>0.143265</c:v>
                </c:pt>
                <c:pt idx="340">
                  <c:v>0.143265</c:v>
                </c:pt>
                <c:pt idx="341">
                  <c:v>0.143265</c:v>
                </c:pt>
                <c:pt idx="342">
                  <c:v>0.143265</c:v>
                </c:pt>
                <c:pt idx="343">
                  <c:v>0.143265</c:v>
                </c:pt>
                <c:pt idx="344">
                  <c:v>0.143265</c:v>
                </c:pt>
                <c:pt idx="345">
                  <c:v>0.143219</c:v>
                </c:pt>
                <c:pt idx="346">
                  <c:v>0.143152</c:v>
                </c:pt>
                <c:pt idx="347">
                  <c:v>0.1429128</c:v>
                </c:pt>
                <c:pt idx="348">
                  <c:v>0.1427</c:v>
                </c:pt>
                <c:pt idx="349">
                  <c:v>0.1418949</c:v>
                </c:pt>
                <c:pt idx="350">
                  <c:v>0.1414159</c:v>
                </c:pt>
                <c:pt idx="351">
                  <c:v>0.14128139</c:v>
                </c:pt>
                <c:pt idx="352">
                  <c:v>0.141059</c:v>
                </c:pt>
                <c:pt idx="353">
                  <c:v>0.14102773</c:v>
                </c:pt>
                <c:pt idx="354">
                  <c:v>0.1408743</c:v>
                </c:pt>
                <c:pt idx="355">
                  <c:v>0.1407793</c:v>
                </c:pt>
                <c:pt idx="356">
                  <c:v>0.140533</c:v>
                </c:pt>
                <c:pt idx="357">
                  <c:v>0.140446</c:v>
                </c:pt>
                <c:pt idx="358">
                  <c:v>0.140151</c:v>
                </c:pt>
                <c:pt idx="359">
                  <c:v>0.140151</c:v>
                </c:pt>
                <c:pt idx="360">
                  <c:v>0.140151</c:v>
                </c:pt>
                <c:pt idx="361">
                  <c:v>0.139953</c:v>
                </c:pt>
                <c:pt idx="362">
                  <c:v>0.139457</c:v>
                </c:pt>
                <c:pt idx="363">
                  <c:v>0.139255</c:v>
                </c:pt>
                <c:pt idx="364">
                  <c:v>0.13924302</c:v>
                </c:pt>
                <c:pt idx="365">
                  <c:v>0.139214</c:v>
                </c:pt>
                <c:pt idx="366">
                  <c:v>0.139027</c:v>
                </c:pt>
                <c:pt idx="367">
                  <c:v>0.1383585</c:v>
                </c:pt>
                <c:pt idx="368">
                  <c:v>0.1381327</c:v>
                </c:pt>
                <c:pt idx="369">
                  <c:v>0.137314</c:v>
                </c:pt>
                <c:pt idx="370">
                  <c:v>0.137314</c:v>
                </c:pt>
                <c:pt idx="371">
                  <c:v>0.137314</c:v>
                </c:pt>
                <c:pt idx="372">
                  <c:v>0.1367</c:v>
                </c:pt>
                <c:pt idx="373">
                  <c:v>0.1364</c:v>
                </c:pt>
                <c:pt idx="374">
                  <c:v>0.1363</c:v>
                </c:pt>
                <c:pt idx="375">
                  <c:v>0.136216</c:v>
                </c:pt>
                <c:pt idx="376">
                  <c:v>0.13560128</c:v>
                </c:pt>
                <c:pt idx="377">
                  <c:v>0.1354</c:v>
                </c:pt>
                <c:pt idx="378">
                  <c:v>0.135374</c:v>
                </c:pt>
                <c:pt idx="379">
                  <c:v>0.135055</c:v>
                </c:pt>
                <c:pt idx="380">
                  <c:v>0.134438</c:v>
                </c:pt>
                <c:pt idx="381">
                  <c:v>0.1342808</c:v>
                </c:pt>
                <c:pt idx="382">
                  <c:v>0.13424888</c:v>
                </c:pt>
                <c:pt idx="383">
                  <c:v>0.1337</c:v>
                </c:pt>
                <c:pt idx="384">
                  <c:v>0.1337</c:v>
                </c:pt>
                <c:pt idx="385">
                  <c:v>0.1336374</c:v>
                </c:pt>
                <c:pt idx="386">
                  <c:v>0.133509</c:v>
                </c:pt>
                <c:pt idx="387">
                  <c:v>0.133212</c:v>
                </c:pt>
                <c:pt idx="388">
                  <c:v>0.1328</c:v>
                </c:pt>
                <c:pt idx="389">
                  <c:v>0.13258357</c:v>
                </c:pt>
                <c:pt idx="390">
                  <c:v>0.13258357</c:v>
                </c:pt>
                <c:pt idx="391">
                  <c:v>0.13258357</c:v>
                </c:pt>
                <c:pt idx="392">
                  <c:v>0.132558</c:v>
                </c:pt>
                <c:pt idx="393">
                  <c:v>0.132397</c:v>
                </c:pt>
                <c:pt idx="394">
                  <c:v>0.13231481</c:v>
                </c:pt>
                <c:pt idx="395">
                  <c:v>0.132051</c:v>
                </c:pt>
                <c:pt idx="396">
                  <c:v>0.131927</c:v>
                </c:pt>
                <c:pt idx="397">
                  <c:v>0.1319</c:v>
                </c:pt>
                <c:pt idx="398">
                  <c:v>0.1316</c:v>
                </c:pt>
                <c:pt idx="399">
                  <c:v>0.131499</c:v>
                </c:pt>
                <c:pt idx="400">
                  <c:v>0.131431</c:v>
                </c:pt>
                <c:pt idx="401">
                  <c:v>0.13138628</c:v>
                </c:pt>
                <c:pt idx="402">
                  <c:v>0.1312</c:v>
                </c:pt>
                <c:pt idx="403">
                  <c:v>0.131075</c:v>
                </c:pt>
                <c:pt idx="404">
                  <c:v>0.130928</c:v>
                </c:pt>
                <c:pt idx="405">
                  <c:v>0.130767</c:v>
                </c:pt>
                <c:pt idx="406">
                  <c:v>0.130767</c:v>
                </c:pt>
                <c:pt idx="407">
                  <c:v>0.130734</c:v>
                </c:pt>
                <c:pt idx="408">
                  <c:v>0.130486</c:v>
                </c:pt>
                <c:pt idx="409">
                  <c:v>0.13048</c:v>
                </c:pt>
                <c:pt idx="410">
                  <c:v>0.13048</c:v>
                </c:pt>
                <c:pt idx="411">
                  <c:v>0.13018056</c:v>
                </c:pt>
                <c:pt idx="412">
                  <c:v>0.130172</c:v>
                </c:pt>
                <c:pt idx="413">
                  <c:v>0.130172</c:v>
                </c:pt>
                <c:pt idx="414">
                  <c:v>0.130172</c:v>
                </c:pt>
                <c:pt idx="415">
                  <c:v>0.130162</c:v>
                </c:pt>
                <c:pt idx="416">
                  <c:v>0.1299861</c:v>
                </c:pt>
                <c:pt idx="417">
                  <c:v>0.129872</c:v>
                </c:pt>
                <c:pt idx="418">
                  <c:v>0.129872</c:v>
                </c:pt>
                <c:pt idx="419">
                  <c:v>0.129872</c:v>
                </c:pt>
                <c:pt idx="420">
                  <c:v>0.129872</c:v>
                </c:pt>
                <c:pt idx="421">
                  <c:v>0.129714</c:v>
                </c:pt>
                <c:pt idx="422">
                  <c:v>0.129254</c:v>
                </c:pt>
                <c:pt idx="423">
                  <c:v>0.129254</c:v>
                </c:pt>
                <c:pt idx="424">
                  <c:v>0.129254</c:v>
                </c:pt>
                <c:pt idx="425">
                  <c:v>0.12925</c:v>
                </c:pt>
                <c:pt idx="426">
                  <c:v>0.12925</c:v>
                </c:pt>
                <c:pt idx="427">
                  <c:v>0.128816</c:v>
                </c:pt>
                <c:pt idx="428">
                  <c:v>0.128683</c:v>
                </c:pt>
                <c:pt idx="429">
                  <c:v>0.128683</c:v>
                </c:pt>
                <c:pt idx="430">
                  <c:v>0.12856695</c:v>
                </c:pt>
                <c:pt idx="431">
                  <c:v>0.128276</c:v>
                </c:pt>
                <c:pt idx="432">
                  <c:v>0.128276</c:v>
                </c:pt>
                <c:pt idx="433">
                  <c:v>0.128119</c:v>
                </c:pt>
                <c:pt idx="434">
                  <c:v>0.12793765</c:v>
                </c:pt>
                <c:pt idx="435">
                  <c:v>0.12793765</c:v>
                </c:pt>
                <c:pt idx="436">
                  <c:v>0.1279026</c:v>
                </c:pt>
                <c:pt idx="437">
                  <c:v>0.127591</c:v>
                </c:pt>
                <c:pt idx="438">
                  <c:v>0.1271562</c:v>
                </c:pt>
                <c:pt idx="439">
                  <c:v>0.127081</c:v>
                </c:pt>
                <c:pt idx="440">
                  <c:v>0.126967</c:v>
                </c:pt>
                <c:pt idx="441">
                  <c:v>0.1265</c:v>
                </c:pt>
                <c:pt idx="442">
                  <c:v>0.126446</c:v>
                </c:pt>
                <c:pt idx="443">
                  <c:v>0.12639982</c:v>
                </c:pt>
                <c:pt idx="444">
                  <c:v>0.126227</c:v>
                </c:pt>
                <c:pt idx="445">
                  <c:v>0.126227</c:v>
                </c:pt>
                <c:pt idx="446">
                  <c:v>0.126227</c:v>
                </c:pt>
                <c:pt idx="447">
                  <c:v>0.126227</c:v>
                </c:pt>
                <c:pt idx="448">
                  <c:v>0.126227</c:v>
                </c:pt>
                <c:pt idx="449">
                  <c:v>0.126227</c:v>
                </c:pt>
                <c:pt idx="450">
                  <c:v>0.126227</c:v>
                </c:pt>
                <c:pt idx="451">
                  <c:v>0.126227</c:v>
                </c:pt>
                <c:pt idx="452">
                  <c:v>0.126218</c:v>
                </c:pt>
                <c:pt idx="453">
                  <c:v>0.125986</c:v>
                </c:pt>
                <c:pt idx="454">
                  <c:v>0.1258</c:v>
                </c:pt>
                <c:pt idx="455">
                  <c:v>0.125737</c:v>
                </c:pt>
                <c:pt idx="456">
                  <c:v>0.125737</c:v>
                </c:pt>
                <c:pt idx="457">
                  <c:v>0.125737</c:v>
                </c:pt>
                <c:pt idx="458">
                  <c:v>0.125503</c:v>
                </c:pt>
                <c:pt idx="459">
                  <c:v>0.1255</c:v>
                </c:pt>
                <c:pt idx="460">
                  <c:v>0.125413</c:v>
                </c:pt>
                <c:pt idx="461">
                  <c:v>0.125413</c:v>
                </c:pt>
                <c:pt idx="462">
                  <c:v>0.124997</c:v>
                </c:pt>
                <c:pt idx="463">
                  <c:v>0.124962</c:v>
                </c:pt>
                <c:pt idx="464">
                  <c:v>0.124475</c:v>
                </c:pt>
                <c:pt idx="465">
                  <c:v>0.124411</c:v>
                </c:pt>
                <c:pt idx="466">
                  <c:v>0.124411</c:v>
                </c:pt>
                <c:pt idx="467">
                  <c:v>0.1233357</c:v>
                </c:pt>
                <c:pt idx="468">
                  <c:v>0.123057</c:v>
                </c:pt>
                <c:pt idx="469">
                  <c:v>0.123057</c:v>
                </c:pt>
                <c:pt idx="470">
                  <c:v>0.122711</c:v>
                </c:pt>
                <c:pt idx="471">
                  <c:v>0.1224</c:v>
                </c:pt>
                <c:pt idx="472">
                  <c:v>0.121928</c:v>
                </c:pt>
                <c:pt idx="473">
                  <c:v>0.1218</c:v>
                </c:pt>
                <c:pt idx="474">
                  <c:v>0.1217942</c:v>
                </c:pt>
                <c:pt idx="475">
                  <c:v>0.1216</c:v>
                </c:pt>
                <c:pt idx="476">
                  <c:v>0.121543</c:v>
                </c:pt>
                <c:pt idx="477">
                  <c:v>0.120913</c:v>
                </c:pt>
                <c:pt idx="478">
                  <c:v>0.120432</c:v>
                </c:pt>
                <c:pt idx="479">
                  <c:v>0.1204</c:v>
                </c:pt>
                <c:pt idx="480">
                  <c:v>0.120264</c:v>
                </c:pt>
                <c:pt idx="481">
                  <c:v>0.120231</c:v>
                </c:pt>
                <c:pt idx="482">
                  <c:v>0.12022893</c:v>
                </c:pt>
                <c:pt idx="483">
                  <c:v>0.120094</c:v>
                </c:pt>
                <c:pt idx="484">
                  <c:v>0.120094</c:v>
                </c:pt>
                <c:pt idx="485">
                  <c:v>0.119962</c:v>
                </c:pt>
                <c:pt idx="486">
                  <c:v>0.11993</c:v>
                </c:pt>
                <c:pt idx="487">
                  <c:v>0.119904</c:v>
                </c:pt>
                <c:pt idx="488">
                  <c:v>0.119904</c:v>
                </c:pt>
                <c:pt idx="489">
                  <c:v>0.119589</c:v>
                </c:pt>
                <c:pt idx="490">
                  <c:v>0.119426</c:v>
                </c:pt>
                <c:pt idx="491">
                  <c:v>0.11931</c:v>
                </c:pt>
                <c:pt idx="492">
                  <c:v>0.1193</c:v>
                </c:pt>
                <c:pt idx="493">
                  <c:v>0.119282</c:v>
                </c:pt>
                <c:pt idx="494">
                  <c:v>0.119278</c:v>
                </c:pt>
                <c:pt idx="495">
                  <c:v>0.118689</c:v>
                </c:pt>
                <c:pt idx="496">
                  <c:v>0.1180917</c:v>
                </c:pt>
                <c:pt idx="497">
                  <c:v>0.118071</c:v>
                </c:pt>
                <c:pt idx="498">
                  <c:v>0.117992</c:v>
                </c:pt>
                <c:pt idx="499">
                  <c:v>0.1178313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E9405-6749-2446-9B04-A808849C5A0A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767C31D5-427F-AF43-8A4D-1287C9C8BF5B}">
      <dgm:prSet phldrT="[Text]" custT="1"/>
      <dgm:spPr/>
      <dgm:t>
        <a:bodyPr/>
        <a:lstStyle/>
        <a:p>
          <a:r>
            <a:rPr lang="en-US" sz="2300" dirty="0" smtClean="0"/>
            <a:t>Run1 : </a:t>
          </a:r>
        </a:p>
        <a:p>
          <a:r>
            <a:rPr lang="en-US" sz="1600" dirty="0" smtClean="0"/>
            <a:t>2009 - 2013</a:t>
          </a:r>
          <a:endParaRPr lang="en-US" sz="1600" dirty="0"/>
        </a:p>
      </dgm:t>
    </dgm:pt>
    <dgm:pt modelId="{DDB20B70-7250-F042-B9EA-1F5793E372E2}" type="parTrans" cxnId="{6A6AA161-9D23-C442-A526-6466CDE47CE5}">
      <dgm:prSet/>
      <dgm:spPr/>
      <dgm:t>
        <a:bodyPr/>
        <a:lstStyle/>
        <a:p>
          <a:endParaRPr lang="en-US"/>
        </a:p>
      </dgm:t>
    </dgm:pt>
    <dgm:pt modelId="{315C24D0-A08E-1647-A830-A096A4365AB9}" type="sibTrans" cxnId="{6A6AA161-9D23-C442-A526-6466CDE47CE5}">
      <dgm:prSet/>
      <dgm:spPr/>
      <dgm:t>
        <a:bodyPr/>
        <a:lstStyle/>
        <a:p>
          <a:endParaRPr lang="en-US"/>
        </a:p>
      </dgm:t>
    </dgm:pt>
    <dgm:pt modelId="{FBAF5008-BD6E-E342-850A-0D01EF4595AE}">
      <dgm:prSet phldrT="[Text]" custT="1"/>
      <dgm:spPr/>
      <dgm:t>
        <a:bodyPr/>
        <a:lstStyle/>
        <a:p>
          <a:r>
            <a:rPr lang="en-US" sz="2400" dirty="0" smtClean="0"/>
            <a:t>Run2 :</a:t>
          </a:r>
        </a:p>
        <a:p>
          <a:r>
            <a:rPr lang="en-US" sz="1600" dirty="0" smtClean="0"/>
            <a:t>2015 - </a:t>
          </a:r>
          <a:r>
            <a:rPr lang="en-US" sz="1600" dirty="0" smtClean="0"/>
            <a:t>2018</a:t>
          </a:r>
          <a:endParaRPr lang="en-US" sz="1600" dirty="0"/>
        </a:p>
      </dgm:t>
    </dgm:pt>
    <dgm:pt modelId="{EA2AA682-B31E-D14E-A5FE-95FD21CBF3CB}" type="parTrans" cxnId="{91B74D0F-C526-1548-9B19-9EAD2CAFD7FC}">
      <dgm:prSet/>
      <dgm:spPr/>
      <dgm:t>
        <a:bodyPr/>
        <a:lstStyle/>
        <a:p>
          <a:endParaRPr lang="en-US"/>
        </a:p>
      </dgm:t>
    </dgm:pt>
    <dgm:pt modelId="{2BD584AD-189E-014E-980D-1A6A083150EB}" type="sibTrans" cxnId="{91B74D0F-C526-1548-9B19-9EAD2CAFD7FC}">
      <dgm:prSet/>
      <dgm:spPr/>
      <dgm:t>
        <a:bodyPr/>
        <a:lstStyle/>
        <a:p>
          <a:endParaRPr lang="en-US"/>
        </a:p>
      </dgm:t>
    </dgm:pt>
    <dgm:pt modelId="{51F21F3F-2B39-8C43-BEA7-6B5DF1C6774A}">
      <dgm:prSet phldrT="[Text]" custT="1"/>
      <dgm:spPr/>
      <dgm:t>
        <a:bodyPr/>
        <a:lstStyle/>
        <a:p>
          <a:pPr algn="l">
            <a:spcAft>
              <a:spcPct val="35000"/>
            </a:spcAft>
          </a:pPr>
          <a:r>
            <a:rPr lang="en-US" sz="2400" dirty="0" smtClean="0"/>
            <a:t>Run4</a:t>
          </a:r>
        </a:p>
        <a:p>
          <a:pPr algn="ctr">
            <a:spcAft>
              <a:spcPts val="186"/>
            </a:spcAft>
          </a:pPr>
          <a:r>
            <a:rPr lang="en-US" sz="2700" b="1" dirty="0" smtClean="0">
              <a:solidFill>
                <a:srgbClr val="589129"/>
              </a:solidFill>
            </a:rPr>
            <a:t>ATLAS</a:t>
          </a:r>
        </a:p>
        <a:p>
          <a:pPr algn="ctr">
            <a:spcAft>
              <a:spcPts val="186"/>
            </a:spcAft>
          </a:pPr>
          <a:r>
            <a:rPr lang="en-US" sz="2700" b="1" dirty="0" smtClean="0">
              <a:solidFill>
                <a:srgbClr val="0000FF"/>
              </a:solidFill>
            </a:rPr>
            <a:t>+</a:t>
          </a:r>
        </a:p>
        <a:p>
          <a:pPr algn="ctr">
            <a:spcAft>
              <a:spcPts val="186"/>
            </a:spcAft>
          </a:pPr>
          <a:r>
            <a:rPr lang="en-US" sz="2700" b="1" dirty="0" smtClean="0">
              <a:solidFill>
                <a:srgbClr val="633863"/>
              </a:solidFill>
            </a:rPr>
            <a:t>CMS</a:t>
          </a:r>
        </a:p>
      </dgm:t>
    </dgm:pt>
    <dgm:pt modelId="{48AC8600-2EC0-E942-80BD-F44B3DF42BF3}" type="parTrans" cxnId="{87B163FA-C2A0-824B-B619-BA4D1EDF7070}">
      <dgm:prSet/>
      <dgm:spPr/>
      <dgm:t>
        <a:bodyPr/>
        <a:lstStyle/>
        <a:p>
          <a:endParaRPr lang="en-US"/>
        </a:p>
      </dgm:t>
    </dgm:pt>
    <dgm:pt modelId="{182ADE95-56FF-BF40-B11A-FE4F27CE8325}" type="sibTrans" cxnId="{87B163FA-C2A0-824B-B619-BA4D1EDF7070}">
      <dgm:prSet/>
      <dgm:spPr/>
      <dgm:t>
        <a:bodyPr/>
        <a:lstStyle/>
        <a:p>
          <a:endParaRPr lang="en-US"/>
        </a:p>
      </dgm:t>
    </dgm:pt>
    <dgm:pt modelId="{C3082B16-BBE5-E047-BB16-983085579EDA}">
      <dgm:prSet phldrT="[Text]" custT="1"/>
      <dgm:spPr/>
      <dgm:t>
        <a:bodyPr/>
        <a:lstStyle/>
        <a:p>
          <a:pPr algn="l">
            <a:spcAft>
              <a:spcPct val="35000"/>
            </a:spcAft>
          </a:pPr>
          <a:r>
            <a:rPr lang="en-US" sz="2400" dirty="0" smtClean="0"/>
            <a:t>Run3</a:t>
          </a:r>
        </a:p>
        <a:p>
          <a:pPr algn="l">
            <a:spcAft>
              <a:spcPct val="35000"/>
            </a:spcAft>
          </a:pPr>
          <a:r>
            <a:rPr lang="en-US" sz="1600" dirty="0" smtClean="0"/>
            <a:t>2020-2022</a:t>
          </a:r>
          <a:endParaRPr lang="en-US" sz="1600" dirty="0" smtClean="0"/>
        </a:p>
        <a:p>
          <a:pPr algn="ctr">
            <a:spcAft>
              <a:spcPts val="186"/>
            </a:spcAft>
          </a:pPr>
          <a:r>
            <a:rPr lang="en-US" sz="1900" b="1" dirty="0" smtClean="0">
              <a:solidFill>
                <a:srgbClr val="FF6600"/>
              </a:solidFill>
            </a:rPr>
            <a:t>ALICE</a:t>
          </a:r>
        </a:p>
        <a:p>
          <a:pPr algn="ctr">
            <a:spcAft>
              <a:spcPts val="186"/>
            </a:spcAft>
          </a:pPr>
          <a:r>
            <a:rPr lang="en-US" sz="1900" b="1" dirty="0" smtClean="0">
              <a:solidFill>
                <a:srgbClr val="FF6600"/>
              </a:solidFill>
            </a:rPr>
            <a:t>+</a:t>
          </a:r>
        </a:p>
        <a:p>
          <a:pPr algn="ctr">
            <a:spcAft>
              <a:spcPts val="186"/>
            </a:spcAft>
          </a:pPr>
          <a:r>
            <a:rPr lang="en-US" sz="1900" b="1" dirty="0" err="1" smtClean="0">
              <a:solidFill>
                <a:schemeClr val="accent5">
                  <a:lumMod val="50000"/>
                </a:schemeClr>
              </a:solidFill>
            </a:rPr>
            <a:t>LHCb</a:t>
          </a:r>
          <a:endParaRPr lang="en-US" sz="1900" b="1" dirty="0">
            <a:solidFill>
              <a:schemeClr val="accent5">
                <a:lumMod val="50000"/>
              </a:schemeClr>
            </a:solidFill>
          </a:endParaRPr>
        </a:p>
      </dgm:t>
    </dgm:pt>
    <dgm:pt modelId="{EA569C8B-E251-2E4D-93A4-11507BBD3ED1}" type="sibTrans" cxnId="{6B5B0111-1A55-B241-B292-02CE736502DC}">
      <dgm:prSet/>
      <dgm:spPr/>
      <dgm:t>
        <a:bodyPr/>
        <a:lstStyle/>
        <a:p>
          <a:endParaRPr lang="en-US"/>
        </a:p>
      </dgm:t>
    </dgm:pt>
    <dgm:pt modelId="{BB5D5C5A-834F-7B40-B030-EC22228CCA9D}" type="parTrans" cxnId="{6B5B0111-1A55-B241-B292-02CE736502DC}">
      <dgm:prSet/>
      <dgm:spPr/>
      <dgm:t>
        <a:bodyPr/>
        <a:lstStyle/>
        <a:p>
          <a:endParaRPr lang="en-US"/>
        </a:p>
      </dgm:t>
    </dgm:pt>
    <dgm:pt modelId="{190189AA-4915-5248-87EE-BCB18433AA3B}" type="pres">
      <dgm:prSet presAssocID="{A4BE9405-6749-2446-9B04-A808849C5A0A}" presName="arrowDiagram" presStyleCnt="0">
        <dgm:presLayoutVars>
          <dgm:chMax val="5"/>
          <dgm:dir/>
          <dgm:resizeHandles val="exact"/>
        </dgm:presLayoutVars>
      </dgm:prSet>
      <dgm:spPr/>
    </dgm:pt>
    <dgm:pt modelId="{985A8730-3E32-404B-9D3A-AEB195113179}" type="pres">
      <dgm:prSet presAssocID="{A4BE9405-6749-2446-9B04-A808849C5A0A}" presName="arrow" presStyleLbl="bgShp" presStyleIdx="0" presStyleCnt="1" custLinFactNeighborX="-29425" custLinFactNeighborY="18734"/>
      <dgm:spPr/>
    </dgm:pt>
    <dgm:pt modelId="{A3F576BC-78BC-E645-9137-BB65A88B35E9}" type="pres">
      <dgm:prSet presAssocID="{A4BE9405-6749-2446-9B04-A808849C5A0A}" presName="arrowDiagram4" presStyleCnt="0"/>
      <dgm:spPr/>
    </dgm:pt>
    <dgm:pt modelId="{DC484BD3-9A5E-3F4A-A372-0D22F7F0FDB7}" type="pres">
      <dgm:prSet presAssocID="{767C31D5-427F-AF43-8A4D-1287C9C8BF5B}" presName="bullet4a" presStyleLbl="node1" presStyleIdx="0" presStyleCnt="4"/>
      <dgm:spPr/>
    </dgm:pt>
    <dgm:pt modelId="{DDBFC33F-D13A-394F-A2BB-81057E2704F1}" type="pres">
      <dgm:prSet presAssocID="{767C31D5-427F-AF43-8A4D-1287C9C8BF5B}" presName="textBox4a" presStyleLbl="revTx" presStyleIdx="0" presStyleCnt="4" custScaleX="1596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E7972-02F4-5A44-9454-400D050A09A3}" type="pres">
      <dgm:prSet presAssocID="{FBAF5008-BD6E-E342-850A-0D01EF4595AE}" presName="bullet4b" presStyleLbl="node1" presStyleIdx="1" presStyleCnt="4"/>
      <dgm:spPr/>
    </dgm:pt>
    <dgm:pt modelId="{8E0AC782-2296-C84C-A6CD-A680671C1965}" type="pres">
      <dgm:prSet presAssocID="{FBAF5008-BD6E-E342-850A-0D01EF4595AE}" presName="textBox4b" presStyleLbl="revTx" presStyleIdx="1" presStyleCnt="4" custLinFactNeighborX="1825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E36E7-98EE-7342-946B-D9476A46F878}" type="pres">
      <dgm:prSet presAssocID="{C3082B16-BBE5-E047-BB16-983085579EDA}" presName="bullet4c" presStyleLbl="node1" presStyleIdx="2" presStyleCnt="4"/>
      <dgm:spPr/>
    </dgm:pt>
    <dgm:pt modelId="{0B5EB815-642F-B149-83AE-EF63C076482C}" type="pres">
      <dgm:prSet presAssocID="{C3082B16-BBE5-E047-BB16-983085579EDA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A2E3B-1DBE-1146-AAA2-B081A8ED3C7D}" type="pres">
      <dgm:prSet presAssocID="{51F21F3F-2B39-8C43-BEA7-6B5DF1C6774A}" presName="bullet4d" presStyleLbl="node1" presStyleIdx="3" presStyleCnt="4"/>
      <dgm:spPr/>
    </dgm:pt>
    <dgm:pt modelId="{399A3E6E-33B1-2946-88C1-C95D60955F47}" type="pres">
      <dgm:prSet presAssocID="{51F21F3F-2B39-8C43-BEA7-6B5DF1C6774A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B74D0F-C526-1548-9B19-9EAD2CAFD7FC}" srcId="{A4BE9405-6749-2446-9B04-A808849C5A0A}" destId="{FBAF5008-BD6E-E342-850A-0D01EF4595AE}" srcOrd="1" destOrd="0" parTransId="{EA2AA682-B31E-D14E-A5FE-95FD21CBF3CB}" sibTransId="{2BD584AD-189E-014E-980D-1A6A083150EB}"/>
    <dgm:cxn modelId="{EB3BA9D1-A01F-C14E-A273-85B556302D53}" type="presOf" srcId="{C3082B16-BBE5-E047-BB16-983085579EDA}" destId="{0B5EB815-642F-B149-83AE-EF63C076482C}" srcOrd="0" destOrd="0" presId="urn:microsoft.com/office/officeart/2005/8/layout/arrow2"/>
    <dgm:cxn modelId="{6A6AA161-9D23-C442-A526-6466CDE47CE5}" srcId="{A4BE9405-6749-2446-9B04-A808849C5A0A}" destId="{767C31D5-427F-AF43-8A4D-1287C9C8BF5B}" srcOrd="0" destOrd="0" parTransId="{DDB20B70-7250-F042-B9EA-1F5793E372E2}" sibTransId="{315C24D0-A08E-1647-A830-A096A4365AB9}"/>
    <dgm:cxn modelId="{87B163FA-C2A0-824B-B619-BA4D1EDF7070}" srcId="{A4BE9405-6749-2446-9B04-A808849C5A0A}" destId="{51F21F3F-2B39-8C43-BEA7-6B5DF1C6774A}" srcOrd="3" destOrd="0" parTransId="{48AC8600-2EC0-E942-80BD-F44B3DF42BF3}" sibTransId="{182ADE95-56FF-BF40-B11A-FE4F27CE8325}"/>
    <dgm:cxn modelId="{20B93D5D-9F48-7D44-AB85-92CFCDD2B78A}" type="presOf" srcId="{51F21F3F-2B39-8C43-BEA7-6B5DF1C6774A}" destId="{399A3E6E-33B1-2946-88C1-C95D60955F47}" srcOrd="0" destOrd="0" presId="urn:microsoft.com/office/officeart/2005/8/layout/arrow2"/>
    <dgm:cxn modelId="{E763E454-418E-1348-8139-0C233EEC161E}" type="presOf" srcId="{A4BE9405-6749-2446-9B04-A808849C5A0A}" destId="{190189AA-4915-5248-87EE-BCB18433AA3B}" srcOrd="0" destOrd="0" presId="urn:microsoft.com/office/officeart/2005/8/layout/arrow2"/>
    <dgm:cxn modelId="{E5522F51-EB22-9343-94AB-B98198DD06A5}" type="presOf" srcId="{767C31D5-427F-AF43-8A4D-1287C9C8BF5B}" destId="{DDBFC33F-D13A-394F-A2BB-81057E2704F1}" srcOrd="0" destOrd="0" presId="urn:microsoft.com/office/officeart/2005/8/layout/arrow2"/>
    <dgm:cxn modelId="{8C01B817-E317-0E4A-8EA4-64852C73E251}" type="presOf" srcId="{FBAF5008-BD6E-E342-850A-0D01EF4595AE}" destId="{8E0AC782-2296-C84C-A6CD-A680671C1965}" srcOrd="0" destOrd="0" presId="urn:microsoft.com/office/officeart/2005/8/layout/arrow2"/>
    <dgm:cxn modelId="{6B5B0111-1A55-B241-B292-02CE736502DC}" srcId="{A4BE9405-6749-2446-9B04-A808849C5A0A}" destId="{C3082B16-BBE5-E047-BB16-983085579EDA}" srcOrd="2" destOrd="0" parTransId="{BB5D5C5A-834F-7B40-B030-EC22228CCA9D}" sibTransId="{EA569C8B-E251-2E4D-93A4-11507BBD3ED1}"/>
    <dgm:cxn modelId="{D3E36D24-379F-024E-BA86-82F72CC0C6E5}" type="presParOf" srcId="{190189AA-4915-5248-87EE-BCB18433AA3B}" destId="{985A8730-3E32-404B-9D3A-AEB195113179}" srcOrd="0" destOrd="0" presId="urn:microsoft.com/office/officeart/2005/8/layout/arrow2"/>
    <dgm:cxn modelId="{1D49E444-84A9-8A47-98D0-14C6704683AC}" type="presParOf" srcId="{190189AA-4915-5248-87EE-BCB18433AA3B}" destId="{A3F576BC-78BC-E645-9137-BB65A88B35E9}" srcOrd="1" destOrd="0" presId="urn:microsoft.com/office/officeart/2005/8/layout/arrow2"/>
    <dgm:cxn modelId="{7CAE4901-06B7-8E47-9368-72FC79022529}" type="presParOf" srcId="{A3F576BC-78BC-E645-9137-BB65A88B35E9}" destId="{DC484BD3-9A5E-3F4A-A372-0D22F7F0FDB7}" srcOrd="0" destOrd="0" presId="urn:microsoft.com/office/officeart/2005/8/layout/arrow2"/>
    <dgm:cxn modelId="{53EB667D-9E1A-D145-B5AB-157593F2084B}" type="presParOf" srcId="{A3F576BC-78BC-E645-9137-BB65A88B35E9}" destId="{DDBFC33F-D13A-394F-A2BB-81057E2704F1}" srcOrd="1" destOrd="0" presId="urn:microsoft.com/office/officeart/2005/8/layout/arrow2"/>
    <dgm:cxn modelId="{2F5F7ACB-C9DD-234A-99F7-9681231ED6A7}" type="presParOf" srcId="{A3F576BC-78BC-E645-9137-BB65A88B35E9}" destId="{56AE7972-02F4-5A44-9454-400D050A09A3}" srcOrd="2" destOrd="0" presId="urn:microsoft.com/office/officeart/2005/8/layout/arrow2"/>
    <dgm:cxn modelId="{811B17D2-9B97-3746-95CE-1057BB0DFF49}" type="presParOf" srcId="{A3F576BC-78BC-E645-9137-BB65A88B35E9}" destId="{8E0AC782-2296-C84C-A6CD-A680671C1965}" srcOrd="3" destOrd="0" presId="urn:microsoft.com/office/officeart/2005/8/layout/arrow2"/>
    <dgm:cxn modelId="{D53C9167-4830-9349-8B62-D2E3C22B56CD}" type="presParOf" srcId="{A3F576BC-78BC-E645-9137-BB65A88B35E9}" destId="{3A5E36E7-98EE-7342-946B-D9476A46F878}" srcOrd="4" destOrd="0" presId="urn:microsoft.com/office/officeart/2005/8/layout/arrow2"/>
    <dgm:cxn modelId="{EC7AD5A5-228D-8044-BCD4-31EC7B7AC8C0}" type="presParOf" srcId="{A3F576BC-78BC-E645-9137-BB65A88B35E9}" destId="{0B5EB815-642F-B149-83AE-EF63C076482C}" srcOrd="5" destOrd="0" presId="urn:microsoft.com/office/officeart/2005/8/layout/arrow2"/>
    <dgm:cxn modelId="{BA8CD10C-2B50-8142-B40F-8CD578FAA285}" type="presParOf" srcId="{A3F576BC-78BC-E645-9137-BB65A88B35E9}" destId="{AB2A2E3B-1DBE-1146-AAA2-B081A8ED3C7D}" srcOrd="6" destOrd="0" presId="urn:microsoft.com/office/officeart/2005/8/layout/arrow2"/>
    <dgm:cxn modelId="{99656EE1-6FB0-B846-A11E-C492FFEC8DCF}" type="presParOf" srcId="{A3F576BC-78BC-E645-9137-BB65A88B35E9}" destId="{399A3E6E-33B1-2946-88C1-C95D60955F4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A8730-3E32-404B-9D3A-AEB195113179}">
      <dsp:nvSpPr>
        <dsp:cNvPr id="0" name=""/>
        <dsp:cNvSpPr/>
      </dsp:nvSpPr>
      <dsp:spPr>
        <a:xfrm>
          <a:off x="0" y="0"/>
          <a:ext cx="6626112" cy="414132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484BD3-9A5E-3F4A-A372-0D22F7F0FDB7}">
      <dsp:nvSpPr>
        <dsp:cNvPr id="0" name=""/>
        <dsp:cNvSpPr/>
      </dsp:nvSpPr>
      <dsp:spPr>
        <a:xfrm>
          <a:off x="878464" y="3079485"/>
          <a:ext cx="152400" cy="1524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BFC33F-D13A-394F-A2BB-81057E2704F1}">
      <dsp:nvSpPr>
        <dsp:cNvPr id="0" name=""/>
        <dsp:cNvSpPr/>
      </dsp:nvSpPr>
      <dsp:spPr>
        <a:xfrm>
          <a:off x="616693" y="3155685"/>
          <a:ext cx="1809006" cy="985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754" tIns="0" rIns="0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Run1 :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2009 - 2013</a:t>
          </a:r>
          <a:endParaRPr lang="en-US" sz="1600" kern="1200" dirty="0"/>
        </a:p>
      </dsp:txBody>
      <dsp:txXfrm>
        <a:off x="616693" y="3155685"/>
        <a:ext cx="1809006" cy="985634"/>
      </dsp:txXfrm>
    </dsp:sp>
    <dsp:sp modelId="{56AE7972-02F4-5A44-9454-400D050A09A3}">
      <dsp:nvSpPr>
        <dsp:cNvPr id="0" name=""/>
        <dsp:cNvSpPr/>
      </dsp:nvSpPr>
      <dsp:spPr>
        <a:xfrm>
          <a:off x="1955207" y="2116214"/>
          <a:ext cx="265044" cy="26504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0AC782-2296-C84C-A6CD-A680671C1965}">
      <dsp:nvSpPr>
        <dsp:cNvPr id="0" name=""/>
        <dsp:cNvSpPr/>
      </dsp:nvSpPr>
      <dsp:spPr>
        <a:xfrm>
          <a:off x="2113124" y="2248736"/>
          <a:ext cx="1391483" cy="1892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44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Run2 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2015 - </a:t>
          </a:r>
          <a:r>
            <a:rPr lang="en-US" sz="1600" kern="1200" dirty="0" smtClean="0"/>
            <a:t>2018</a:t>
          </a:r>
          <a:endParaRPr lang="en-US" sz="1600" kern="1200" dirty="0"/>
        </a:p>
      </dsp:txBody>
      <dsp:txXfrm>
        <a:off x="2113124" y="2248736"/>
        <a:ext cx="1391483" cy="1892583"/>
      </dsp:txXfrm>
    </dsp:sp>
    <dsp:sp modelId="{3A5E36E7-98EE-7342-946B-D9476A46F878}">
      <dsp:nvSpPr>
        <dsp:cNvPr id="0" name=""/>
        <dsp:cNvSpPr/>
      </dsp:nvSpPr>
      <dsp:spPr>
        <a:xfrm>
          <a:off x="3330125" y="1406392"/>
          <a:ext cx="351183" cy="3511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5EB815-642F-B149-83AE-EF63C076482C}">
      <dsp:nvSpPr>
        <dsp:cNvPr id="0" name=""/>
        <dsp:cNvSpPr/>
      </dsp:nvSpPr>
      <dsp:spPr>
        <a:xfrm>
          <a:off x="3505717" y="1581984"/>
          <a:ext cx="1391483" cy="2559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085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Run3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2020-2022</a:t>
          </a:r>
          <a:endParaRPr lang="en-US" sz="16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186"/>
            </a:spcAft>
          </a:pPr>
          <a:r>
            <a:rPr lang="en-US" sz="1900" b="1" kern="1200" dirty="0" smtClean="0">
              <a:solidFill>
                <a:srgbClr val="FF6600"/>
              </a:solidFill>
            </a:rPr>
            <a:t>ALICE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186"/>
            </a:spcAft>
          </a:pPr>
          <a:r>
            <a:rPr lang="en-US" sz="1900" b="1" kern="1200" dirty="0" smtClean="0">
              <a:solidFill>
                <a:srgbClr val="FF6600"/>
              </a:solidFill>
            </a:rPr>
            <a:t>+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186"/>
            </a:spcAft>
          </a:pPr>
          <a:r>
            <a:rPr lang="en-US" sz="1900" b="1" kern="1200" dirty="0" err="1" smtClean="0">
              <a:solidFill>
                <a:schemeClr val="accent5">
                  <a:lumMod val="50000"/>
                </a:schemeClr>
              </a:solidFill>
            </a:rPr>
            <a:t>LHCb</a:t>
          </a:r>
          <a:endParaRPr lang="en-US" sz="19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3505717" y="1581984"/>
        <a:ext cx="1391483" cy="2559335"/>
      </dsp:txXfrm>
    </dsp:sp>
    <dsp:sp modelId="{AB2A2E3B-1DBE-1146-AAA2-B081A8ED3C7D}">
      <dsp:nvSpPr>
        <dsp:cNvPr id="0" name=""/>
        <dsp:cNvSpPr/>
      </dsp:nvSpPr>
      <dsp:spPr>
        <a:xfrm>
          <a:off x="4827626" y="936766"/>
          <a:ext cx="470453" cy="47045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9A3E6E-33B1-2946-88C1-C95D60955F47}">
      <dsp:nvSpPr>
        <dsp:cNvPr id="0" name=""/>
        <dsp:cNvSpPr/>
      </dsp:nvSpPr>
      <dsp:spPr>
        <a:xfrm>
          <a:off x="5062853" y="1171993"/>
          <a:ext cx="1391483" cy="2969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84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Run4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186"/>
            </a:spcAft>
          </a:pPr>
          <a:r>
            <a:rPr lang="en-US" sz="2700" b="1" kern="1200" dirty="0" smtClean="0">
              <a:solidFill>
                <a:srgbClr val="589129"/>
              </a:solidFill>
            </a:rPr>
            <a:t>ATLAS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186"/>
            </a:spcAft>
          </a:pPr>
          <a:r>
            <a:rPr lang="en-US" sz="2700" b="1" kern="1200" dirty="0" smtClean="0">
              <a:solidFill>
                <a:srgbClr val="0000FF"/>
              </a:solidFill>
            </a:rPr>
            <a:t>+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186"/>
            </a:spcAft>
          </a:pPr>
          <a:r>
            <a:rPr lang="en-US" sz="2700" b="1" kern="1200" dirty="0" smtClean="0">
              <a:solidFill>
                <a:srgbClr val="633863"/>
              </a:solidFill>
            </a:rPr>
            <a:t>CMS</a:t>
          </a:r>
        </a:p>
      </dsp:txBody>
      <dsp:txXfrm>
        <a:off x="5062853" y="1171993"/>
        <a:ext cx="1391483" cy="2969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0.73333</cdr:x>
      <cdr:y>0.14583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352800" cy="5334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682E8-44FC-3F4A-9E37-72EC034198CF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124A4-36AA-6F40-A90B-E78B1D2B3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46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0A71C-DFEB-B049-85AC-E52A12A63BFE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53557-DBB1-4749-82B8-71C03E6F2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50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www.wired.com</a:t>
            </a:r>
            <a:r>
              <a:rPr lang="en-US" dirty="0" smtClean="0"/>
              <a:t>/magazine/2013/04/</a:t>
            </a:r>
            <a:r>
              <a:rPr lang="en-US" dirty="0" err="1" smtClean="0"/>
              <a:t>bigdata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C61-1AC0-9D4B-933F-BDAE4C3E15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8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0827F-57F0-45EA-95B8-0A2DADC10921}" type="slidenum">
              <a:rPr lang="en-GB">
                <a:solidFill>
                  <a:srgbClr val="000000"/>
                </a:solidFill>
                <a:latin typeface="Arial" charset="0"/>
                <a:ea typeface="ＭＳ Ｐゴシック" pitchFamily="-65" charset="-128"/>
              </a:rPr>
              <a:pPr/>
              <a:t>6</a:t>
            </a:fld>
            <a:endParaRPr lang="en-GB">
              <a:solidFill>
                <a:srgbClr val="000000"/>
              </a:solidFill>
              <a:latin typeface="Arial" charset="0"/>
              <a:ea typeface="ＭＳ Ｐゴシック" pitchFamily="-65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>
                <a:latin typeface="Arial" pitchFamily="34" charset="0"/>
              </a:rPr>
              <a:t>The Tier 0 centre at CERN stores the primary copy of all the data.  A second copy is distributed between the 11 so-called Tier 1 centres.  These are large computer centres in different geographical regions of the world, that also have a responsibility for long term guardianship of the data.  The data is sent from CERN to the Tier 1s in real time over dedicated network connections.  </a:t>
            </a:r>
          </a:p>
          <a:p>
            <a:endParaRPr lang="en-GB" smtClean="0">
              <a:latin typeface="Arial" pitchFamily="34" charset="0"/>
            </a:endParaRPr>
          </a:p>
          <a:p>
            <a:r>
              <a:rPr lang="en-GB" smtClean="0">
                <a:latin typeface="Arial" pitchFamily="34" charset="0"/>
              </a:rPr>
              <a:t>In order to keep up with the data coming from the experiments this transfer must be capable of running at around 1.3 GB/s continuously.  This is equivalent to a full DVD every 3 seconds.</a:t>
            </a:r>
          </a:p>
          <a:p>
            <a:endParaRPr lang="en-GB" smtClean="0">
              <a:latin typeface="Arial" pitchFamily="34" charset="0"/>
            </a:endParaRPr>
          </a:p>
          <a:p>
            <a:r>
              <a:rPr lang="en-GB" smtClean="0">
                <a:latin typeface="Arial" pitchFamily="34" charset="0"/>
              </a:rPr>
              <a:t>The Tier 1 sites also provide the second level of data processing and produce data sets which can be used to perform the physics analysis.  These data sets are sent from the Tier 1 sites to the around 130 Tier 2 sites.</a:t>
            </a:r>
          </a:p>
          <a:p>
            <a:endParaRPr lang="en-GB" smtClean="0">
              <a:latin typeface="Arial" pitchFamily="34" charset="0"/>
            </a:endParaRPr>
          </a:p>
          <a:p>
            <a:r>
              <a:rPr lang="en-GB" smtClean="0">
                <a:latin typeface="Arial" pitchFamily="34" charset="0"/>
              </a:rPr>
              <a:t>A Tier 2 is typically a university department or physics laboratories and are located all over the world in most of the countries that participate in the LHC experiments.  Often, Tier 2s are associated to a Tier 1 site in their region.  It is at the Tier 2s that the real physics analysis is performed.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6FD0F2-6F36-4FD8-8CF7-19C78149BED4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FE953F6-3E0B-D345-9735-5BFBAB0583B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Titan is one of the most</a:t>
            </a:r>
            <a:r>
              <a:rPr lang="en-US" baseline="0" dirty="0" smtClean="0"/>
              <a:t> powerful computers in the world with 27 </a:t>
            </a:r>
            <a:r>
              <a:rPr lang="en-US" baseline="0" dirty="0" err="1" smtClean="0"/>
              <a:t>PetaFlops</a:t>
            </a:r>
            <a:r>
              <a:rPr lang="en-US" baseline="0" dirty="0" smtClean="0"/>
              <a:t> peak performance. It’s currently ranked number #2 on Top500 list, two years ago it was #1 in the world . Most of it’s floating point power comes from GPUs but it has many CPUs too.</a:t>
            </a:r>
          </a:p>
          <a:p>
            <a:r>
              <a:rPr lang="en-US" baseline="0" dirty="0" smtClean="0"/>
              <a:t>It has ~19K worker nodes with close to 300k CPU cores, which is about 3 times more cores than on ATLAS Grid. . It also has large high performant storage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39541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0" name="Picture 9" descr="Screen shot 2012-07-06 at 12.49.28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" cy="6324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000" y="1"/>
            <a:ext cx="1270000" cy="11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1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52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43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09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73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57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2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588968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371600" y="6597653"/>
            <a:ext cx="1219200" cy="260350"/>
          </a:xfrm>
        </p:spPr>
        <p:txBody>
          <a:bodyPr/>
          <a:lstStyle/>
          <a:p>
            <a:r>
              <a:rPr lang="en-US" dirty="0" smtClean="0"/>
              <a:t>9/30/2015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848100" y="6604005"/>
            <a:ext cx="2844800" cy="2603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884368" y="6604006"/>
            <a:ext cx="1031032" cy="260349"/>
          </a:xfrm>
        </p:spPr>
        <p:txBody>
          <a:bodyPr/>
          <a:lstStyle/>
          <a:p>
            <a:fld id="{D20C419B-111C-DB41-8F07-40F1B41CA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8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5"/>
          <p:cNvGraphicFramePr>
            <a:graphicFrameLocks noChangeAspect="1"/>
          </p:cNvGraphicFramePr>
          <p:nvPr/>
        </p:nvGraphicFramePr>
        <p:xfrm>
          <a:off x="0" y="0"/>
          <a:ext cx="119062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3" name="Image" r:id="rId3" imgW="2006349" imgH="10158730" progId="">
                  <p:embed/>
                </p:oleObj>
              </mc:Choice>
              <mc:Fallback>
                <p:oleObj name="Image" r:id="rId3" imgW="2006349" imgH="101587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190625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0668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106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1" name="Picture 10" descr="Screen shot 2012-07-06 at 12.49.28 PM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" cy="678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4000" y="1"/>
            <a:ext cx="1270000" cy="110434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0" y="6381690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Alexei Klimentov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BNL/PAS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3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106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1"/>
            <a:ext cx="1270000" cy="11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Sergey Panitkin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F15B7E-F2F7-43F7-9EBE-48AA8E71972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1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0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7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115300" cy="1066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66800"/>
            <a:ext cx="8915400" cy="531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74000" y="1"/>
            <a:ext cx="1270000" cy="106679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381690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Alexei Klimentov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BNL/PAS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454900" y="6597650"/>
            <a:ext cx="1460500" cy="222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C419B-111C-DB41-8F07-40F1B41CAFB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530600" y="6572254"/>
            <a:ext cx="2489200" cy="241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0" y="6572254"/>
            <a:ext cx="12192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9</a:t>
            </a:r>
            <a:r>
              <a:rPr lang="ru-RU" dirty="0" smtClean="0"/>
              <a:t>/</a:t>
            </a:r>
            <a:r>
              <a:rPr lang="en-US" dirty="0" smtClean="0"/>
              <a:t>30</a:t>
            </a:r>
            <a:r>
              <a:rPr lang="ru-RU" dirty="0" smtClean="0"/>
              <a:t>/1</a:t>
            </a:r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8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81" r:id="rId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861AA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C2E9-B266-CF48-B073-D680F01CFF25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9BB02-8188-D54E-93D2-7E3F4B3FC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en.wikipedia.org/wiki/Logarithmic_scale" TargetMode="External"/><Relationship Id="rId5" Type="http://schemas.openxmlformats.org/officeDocument/2006/relationships/image" Target="../media/image41.png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2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aga-project.github.io/saga-python/" TargetMode="External"/><Relationship Id="rId4" Type="http://schemas.openxmlformats.org/officeDocument/2006/relationships/hyperlink" Target="http://www.ogf.org/documents/GFD.90.pdf" TargetMode="External"/><Relationship Id="rId5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www.wired.com/magazine/2013/04/bigdata/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hyperlink" Target="http://bigpanda.cern.ch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hyperlink" Target="http://top50.supercomputers.ru/?page=rat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7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43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492500"/>
            <a:ext cx="7848600" cy="2997200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 err="1" smtClean="0"/>
              <a:t>A.Klimentov</a:t>
            </a:r>
            <a:r>
              <a:rPr lang="en-US" sz="2100" dirty="0" smtClean="0"/>
              <a:t>, </a:t>
            </a:r>
            <a:r>
              <a:rPr lang="en-US" sz="2100" dirty="0"/>
              <a:t>K. </a:t>
            </a:r>
            <a:r>
              <a:rPr lang="en-US" sz="2100" dirty="0" smtClean="0"/>
              <a:t>De, </a:t>
            </a:r>
            <a:r>
              <a:rPr lang="en-US" sz="2100" dirty="0"/>
              <a:t>S. </a:t>
            </a:r>
            <a:r>
              <a:rPr lang="en-US" sz="2100" dirty="0" err="1" smtClean="0"/>
              <a:t>Jha</a:t>
            </a:r>
            <a:r>
              <a:rPr lang="en-US" sz="2100" dirty="0" smtClean="0"/>
              <a:t>, </a:t>
            </a:r>
            <a:r>
              <a:rPr lang="en-US" sz="2100" dirty="0"/>
              <a:t>T. </a:t>
            </a:r>
            <a:r>
              <a:rPr lang="en-US" sz="2100" dirty="0" err="1" smtClean="0"/>
              <a:t>Maeno</a:t>
            </a:r>
            <a:r>
              <a:rPr lang="en-US" sz="2100" dirty="0" smtClean="0"/>
              <a:t>, </a:t>
            </a:r>
            <a:r>
              <a:rPr lang="en-US" sz="2100" dirty="0" err="1" smtClean="0"/>
              <a:t>R.Mashinistov</a:t>
            </a:r>
            <a:r>
              <a:rPr lang="en-US" sz="2100" dirty="0" smtClean="0"/>
              <a:t>, P</a:t>
            </a:r>
            <a:r>
              <a:rPr lang="en-US" sz="2100" dirty="0"/>
              <a:t>. </a:t>
            </a:r>
            <a:r>
              <a:rPr lang="en-US" sz="2100" dirty="0" smtClean="0"/>
              <a:t>Nilsson,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/>
              <a:t>A. </a:t>
            </a:r>
            <a:r>
              <a:rPr lang="en-US" sz="2100" dirty="0" err="1" smtClean="0"/>
              <a:t>Novikov</a:t>
            </a:r>
            <a:r>
              <a:rPr lang="en-US" sz="2100" dirty="0" smtClean="0"/>
              <a:t>, </a:t>
            </a:r>
            <a:r>
              <a:rPr lang="en-US" sz="2100" dirty="0"/>
              <a:t>D. </a:t>
            </a:r>
            <a:r>
              <a:rPr lang="en-US" sz="2100" dirty="0" err="1" smtClean="0"/>
              <a:t>Oleynik</a:t>
            </a:r>
            <a:r>
              <a:rPr lang="en-US" sz="2100" dirty="0" smtClean="0"/>
              <a:t>, </a:t>
            </a:r>
            <a:r>
              <a:rPr lang="en-US" sz="2100" dirty="0"/>
              <a:t>S. </a:t>
            </a:r>
            <a:r>
              <a:rPr lang="en-US" sz="2100" dirty="0" err="1" smtClean="0"/>
              <a:t>Panitkin</a:t>
            </a:r>
            <a:r>
              <a:rPr lang="en-US" sz="2100" dirty="0" smtClean="0"/>
              <a:t>, </a:t>
            </a:r>
            <a:r>
              <a:rPr lang="en-US" sz="2100" dirty="0" err="1" smtClean="0"/>
              <a:t>A.Poyda</a:t>
            </a:r>
            <a:r>
              <a:rPr lang="en-US" sz="2100" dirty="0" smtClean="0"/>
              <a:t>, </a:t>
            </a:r>
            <a:r>
              <a:rPr lang="en-US" sz="2100" dirty="0" err="1" smtClean="0"/>
              <a:t>K.F.Read</a:t>
            </a:r>
            <a:r>
              <a:rPr lang="en-US" sz="2100" dirty="0" smtClean="0"/>
              <a:t>, </a:t>
            </a:r>
          </a:p>
          <a:p>
            <a:r>
              <a:rPr lang="en-US" sz="2100" dirty="0" smtClean="0"/>
              <a:t>E</a:t>
            </a:r>
            <a:r>
              <a:rPr lang="en-US" sz="2100" dirty="0"/>
              <a:t>. </a:t>
            </a:r>
            <a:r>
              <a:rPr lang="en-US" sz="2100" dirty="0" err="1" smtClean="0"/>
              <a:t>Ryabinkin</a:t>
            </a:r>
            <a:r>
              <a:rPr lang="en-US" sz="2100" dirty="0" smtClean="0"/>
              <a:t> </a:t>
            </a:r>
            <a:r>
              <a:rPr lang="en-US" sz="2100" dirty="0"/>
              <a:t>, A. </a:t>
            </a:r>
            <a:r>
              <a:rPr lang="en-US" sz="2100" dirty="0" err="1" smtClean="0"/>
              <a:t>Teslyuk</a:t>
            </a:r>
            <a:r>
              <a:rPr lang="en-US" sz="2100" dirty="0" smtClean="0"/>
              <a:t>, </a:t>
            </a:r>
            <a:r>
              <a:rPr lang="en-US" sz="2100" dirty="0"/>
              <a:t>J.C. Wells </a:t>
            </a:r>
            <a:r>
              <a:rPr lang="en-US" sz="2100" dirty="0" smtClean="0"/>
              <a:t> </a:t>
            </a:r>
            <a:r>
              <a:rPr lang="en-US" sz="2100" dirty="0"/>
              <a:t>and T. </a:t>
            </a:r>
            <a:r>
              <a:rPr lang="en-US" sz="2100" dirty="0" err="1" smtClean="0"/>
              <a:t>Wenaus</a:t>
            </a:r>
            <a:r>
              <a:rPr lang="en-US" sz="2100" dirty="0" smtClean="0"/>
              <a:t> </a:t>
            </a:r>
          </a:p>
          <a:p>
            <a:r>
              <a:rPr lang="en-US" sz="2100" b="0" i="1" dirty="0"/>
              <a:t>f</a:t>
            </a:r>
            <a:r>
              <a:rPr lang="en-US" sz="2100" b="0" i="1" dirty="0" smtClean="0"/>
              <a:t>or the ATLAS Collaboration and </a:t>
            </a:r>
            <a:r>
              <a:rPr lang="en-US" sz="2100" b="0" i="1" dirty="0" err="1" smtClean="0"/>
              <a:t>BigPanDA</a:t>
            </a:r>
            <a:r>
              <a:rPr lang="en-US" sz="2100" b="0" i="1" dirty="0" smtClean="0"/>
              <a:t> team</a:t>
            </a:r>
            <a:endParaRPr lang="en-US" sz="2100" b="0" i="1" dirty="0"/>
          </a:p>
          <a:p>
            <a:endParaRPr lang="en-US" dirty="0" smtClean="0"/>
          </a:p>
          <a:p>
            <a:r>
              <a:rPr lang="en-US" sz="1500" b="0" i="1" dirty="0"/>
              <a:t>Brookhaven National </a:t>
            </a:r>
            <a:r>
              <a:rPr lang="en-US" sz="1500" b="0" i="1" dirty="0" smtClean="0"/>
              <a:t>Laboratory</a:t>
            </a:r>
            <a:endParaRPr lang="en-US" sz="1500" b="0" i="1" dirty="0"/>
          </a:p>
          <a:p>
            <a:r>
              <a:rPr lang="en-US" sz="1500" b="0" i="1" dirty="0" smtClean="0"/>
              <a:t>University </a:t>
            </a:r>
            <a:r>
              <a:rPr lang="en-US" sz="1500" b="0" i="1" dirty="0"/>
              <a:t>Texas at </a:t>
            </a:r>
            <a:r>
              <a:rPr lang="en-US" sz="1500" b="0" i="1" dirty="0" smtClean="0"/>
              <a:t>Arlington</a:t>
            </a:r>
            <a:r>
              <a:rPr lang="en-US" sz="1500" b="0" i="1" dirty="0"/>
              <a:t/>
            </a:r>
            <a:br>
              <a:rPr lang="en-US" sz="1500" b="0" i="1" dirty="0"/>
            </a:br>
            <a:r>
              <a:rPr lang="en-US" sz="1500" b="0" i="1" dirty="0" smtClean="0"/>
              <a:t>Rutgers University</a:t>
            </a:r>
            <a:r>
              <a:rPr lang="en-US" sz="1500" b="0" i="1" dirty="0"/>
              <a:t/>
            </a:r>
            <a:br>
              <a:rPr lang="en-US" sz="1500" b="0" i="1" dirty="0"/>
            </a:br>
            <a:r>
              <a:rPr lang="en-US" sz="1500" b="0" i="1" dirty="0" smtClean="0"/>
              <a:t>National </a:t>
            </a:r>
            <a:r>
              <a:rPr lang="en-US" sz="1500" b="0" i="1" dirty="0"/>
              <a:t>Research Center “</a:t>
            </a:r>
            <a:r>
              <a:rPr lang="en-US" sz="1500" b="0" i="1" dirty="0" err="1"/>
              <a:t>Kurchatov</a:t>
            </a:r>
            <a:r>
              <a:rPr lang="en-US" sz="1500" b="0" i="1" dirty="0"/>
              <a:t> Institute</a:t>
            </a:r>
            <a:r>
              <a:rPr lang="en-US" sz="1500" b="0" i="1" dirty="0" smtClean="0"/>
              <a:t>”</a:t>
            </a:r>
            <a:endParaRPr lang="en-US" sz="1500" b="0" i="1" dirty="0"/>
          </a:p>
          <a:p>
            <a:r>
              <a:rPr lang="en-US" sz="1500" b="0" i="1" dirty="0" smtClean="0"/>
              <a:t>Oak </a:t>
            </a:r>
            <a:r>
              <a:rPr lang="en-US" sz="1500" b="0" i="1" dirty="0"/>
              <a:t>Ridge National </a:t>
            </a:r>
            <a:r>
              <a:rPr lang="en-US" sz="1500" b="0" i="1" dirty="0" smtClean="0"/>
              <a:t>Laboratory</a:t>
            </a:r>
            <a:endParaRPr lang="en-US" sz="1500" b="0" i="1" dirty="0"/>
          </a:p>
          <a:p>
            <a:r>
              <a:rPr lang="en-US" sz="1500" b="0" i="1" dirty="0" smtClean="0"/>
              <a:t>Joint Institute </a:t>
            </a:r>
            <a:r>
              <a:rPr lang="en-US" sz="1500" b="0" i="1" dirty="0"/>
              <a:t>for Nuclear </a:t>
            </a:r>
            <a:r>
              <a:rPr lang="en-US" sz="1500" b="0" i="1" dirty="0" smtClean="0"/>
              <a:t>Research</a:t>
            </a:r>
            <a:endParaRPr lang="en-US" sz="1500" b="0" i="1" dirty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416301" y="3189216"/>
            <a:ext cx="393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95400" y="1395412"/>
            <a:ext cx="78486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" y="1050282"/>
            <a:ext cx="9143999" cy="23533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en-US" sz="2600" dirty="0" smtClean="0"/>
          </a:p>
          <a:p>
            <a:r>
              <a:rPr lang="en-US" sz="2600" dirty="0"/>
              <a:t>	</a:t>
            </a:r>
            <a:r>
              <a:rPr lang="en-US" sz="2600" dirty="0" smtClean="0"/>
              <a:t>	ATLAS Data Processing and Supercomputers</a:t>
            </a:r>
          </a:p>
          <a:p>
            <a:r>
              <a:rPr lang="en-US" sz="2000" dirty="0" smtClean="0"/>
              <a:t> Integration  </a:t>
            </a:r>
            <a:r>
              <a:rPr lang="en-US" sz="2000" dirty="0"/>
              <a:t>Of </a:t>
            </a:r>
            <a:r>
              <a:rPr lang="en-US" sz="2000" dirty="0" smtClean="0"/>
              <a:t> </a:t>
            </a:r>
            <a:r>
              <a:rPr lang="en-US" sz="2000" dirty="0" err="1" smtClean="0"/>
              <a:t>PanDA</a:t>
            </a:r>
            <a:r>
              <a:rPr lang="en-US" sz="2000" dirty="0" smtClean="0"/>
              <a:t> </a:t>
            </a:r>
            <a:r>
              <a:rPr lang="en-US" sz="2000" dirty="0"/>
              <a:t>Workload Management System </a:t>
            </a:r>
            <a:r>
              <a:rPr lang="en-US" sz="2000" dirty="0" smtClean="0"/>
              <a:t>with Supercomputers</a:t>
            </a:r>
          </a:p>
          <a:p>
            <a:endParaRPr lang="en-US" sz="2200" dirty="0" smtClean="0"/>
          </a:p>
          <a:p>
            <a:r>
              <a:rPr lang="en-US" sz="2300" dirty="0" smtClean="0"/>
              <a:t>   </a:t>
            </a:r>
            <a:r>
              <a:rPr lang="en-US" sz="2300" i="1" dirty="0" smtClean="0"/>
              <a:t>XXV International Symposium on Nuclear Electronics &amp; </a:t>
            </a:r>
            <a:r>
              <a:rPr lang="en-US" sz="2300" i="1" dirty="0" smtClean="0"/>
              <a:t>Computing</a:t>
            </a:r>
          </a:p>
          <a:p>
            <a:r>
              <a:rPr lang="en-US" sz="2300" i="1" dirty="0"/>
              <a:t>	</a:t>
            </a:r>
            <a:r>
              <a:rPr lang="en-US" sz="2300" i="1" dirty="0" smtClean="0"/>
              <a:t>		</a:t>
            </a:r>
            <a:r>
              <a:rPr lang="en-US" sz="2000" i="1" dirty="0" err="1" smtClean="0"/>
              <a:t>Budva</a:t>
            </a:r>
            <a:r>
              <a:rPr lang="en-US" sz="2000" i="1" dirty="0" smtClean="0"/>
              <a:t>, Montenegro, Sep 28 – Oct 3, 2015</a:t>
            </a:r>
            <a:r>
              <a:rPr lang="en-US" sz="2000" i="1" dirty="0" smtClean="0"/>
              <a:t> </a:t>
            </a:r>
            <a:endParaRPr lang="en-US" sz="2000" i="1" dirty="0"/>
          </a:p>
          <a:p>
            <a:r>
              <a:rPr lang="en-US" sz="3400" dirty="0" smtClean="0"/>
              <a:t> </a:t>
            </a:r>
            <a:endParaRPr lang="en-US" sz="3400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273800"/>
            <a:ext cx="225583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lh6.googleusercontent.com/-ggm7lDssQ16niyfsIX5aJryd65ebDbpAFsVZq6pmjVjXyjCzjtJHSYKFWwQU7HdddNkASlu8vK8Sh8nddvxXSztA4locVB2uwTLvpHNrc-K5vlEutOT_4lHKS_RSK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95399" cy="105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22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Screen Shot 2015-08-24 at 9.45.4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" b="1769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8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Supercomputers ?</a:t>
            </a:r>
            <a:endParaRPr lang="en-US" dirty="0"/>
          </a:p>
        </p:txBody>
      </p:sp>
      <p:pic>
        <p:nvPicPr>
          <p:cNvPr id="3" name="Picture 2" descr="Screen Shot 2015-08-24 at 11.45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799"/>
            <a:ext cx="9144000" cy="5791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1964" y="1099809"/>
            <a:ext cx="4102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AMS Computing. Nanjing Technical University PRC, Sep 2003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3661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Снимок экрана 2015-09-30 в 9.39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9144000" cy="69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241" y="120134"/>
            <a:ext cx="8364990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300" dirty="0" smtClean="0"/>
              <a:t>National Center for Computational Science Resources (ORNL)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44516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0" y="0"/>
            <a:ext cx="7884368" cy="838200"/>
          </a:xfrm>
        </p:spPr>
        <p:txBody>
          <a:bodyPr/>
          <a:lstStyle/>
          <a:p>
            <a:r>
              <a:rPr lang="en-US" dirty="0" smtClean="0"/>
              <a:t>LHC Grid Computing – WLCG</a:t>
            </a:r>
            <a:endParaRPr lang="en-US" dirty="0"/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December 18, 2012</a:t>
            </a:r>
            <a:endParaRPr lang="en-US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" y="914400"/>
            <a:ext cx="729615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736" name="Oval 14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737" name="Oval 15"/>
          <p:cNvSpPr>
            <a:spLocks noChangeArrowheads="1"/>
          </p:cNvSpPr>
          <p:nvPr/>
        </p:nvSpPr>
        <p:spPr bwMode="auto">
          <a:xfrm>
            <a:off x="4486275" y="355441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Oval 16"/>
          <p:cNvSpPr>
            <a:spLocks noChangeArrowheads="1"/>
          </p:cNvSpPr>
          <p:nvPr/>
        </p:nvSpPr>
        <p:spPr bwMode="auto">
          <a:xfrm>
            <a:off x="3849688" y="4192588"/>
            <a:ext cx="85725" cy="8413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5" name="Oval 17"/>
          <p:cNvSpPr>
            <a:spLocks noChangeArrowheads="1"/>
          </p:cNvSpPr>
          <p:nvPr/>
        </p:nvSpPr>
        <p:spPr bwMode="auto">
          <a:xfrm>
            <a:off x="4033838" y="5629275"/>
            <a:ext cx="85725" cy="841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2562225" y="2684463"/>
            <a:ext cx="85725" cy="841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3849688" y="4192588"/>
            <a:ext cx="85725" cy="8413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3849688" y="4192588"/>
            <a:ext cx="85725" cy="8413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3849688" y="4192588"/>
            <a:ext cx="85725" cy="8413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3849688" y="4192588"/>
            <a:ext cx="85725" cy="8413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2562225" y="2686050"/>
            <a:ext cx="85725" cy="841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4033838" y="5627688"/>
            <a:ext cx="85725" cy="841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4033838" y="5627688"/>
            <a:ext cx="85725" cy="841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8" name="Oval Callout 37"/>
          <p:cNvSpPr/>
          <p:nvPr/>
        </p:nvSpPr>
        <p:spPr>
          <a:xfrm>
            <a:off x="6324600" y="4800600"/>
            <a:ext cx="1123950" cy="609600"/>
          </a:xfrm>
          <a:prstGeom prst="wedgeEllipseCallout">
            <a:avLst>
              <a:gd name="adj1" fmla="val -134784"/>
              <a:gd name="adj2" fmla="val -115000"/>
            </a:avLst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40%</a:t>
            </a:r>
          </a:p>
        </p:txBody>
      </p:sp>
      <p:sp>
        <p:nvSpPr>
          <p:cNvPr id="36" name="Oval Callout 35"/>
          <p:cNvSpPr/>
          <p:nvPr/>
        </p:nvSpPr>
        <p:spPr>
          <a:xfrm>
            <a:off x="1162050" y="1239838"/>
            <a:ext cx="1182688" cy="727075"/>
          </a:xfrm>
          <a:prstGeom prst="wedgeEllipseCallout">
            <a:avLst>
              <a:gd name="adj1" fmla="val 220930"/>
              <a:gd name="adj2" fmla="val 228854"/>
            </a:avLst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15%</a:t>
            </a:r>
          </a:p>
        </p:txBody>
      </p:sp>
      <p:sp>
        <p:nvSpPr>
          <p:cNvPr id="39" name="Oval Callout 38"/>
          <p:cNvSpPr/>
          <p:nvPr/>
        </p:nvSpPr>
        <p:spPr>
          <a:xfrm>
            <a:off x="1238250" y="4592638"/>
            <a:ext cx="1182688" cy="727075"/>
          </a:xfrm>
          <a:prstGeom prst="wedgeEllipseCallout">
            <a:avLst>
              <a:gd name="adj1" fmla="val 76620"/>
              <a:gd name="adj2" fmla="val -52903"/>
            </a:avLst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45%</a:t>
            </a:r>
          </a:p>
        </p:txBody>
      </p:sp>
      <p:pic>
        <p:nvPicPr>
          <p:cNvPr id="30757" name="Picture 6" descr="os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3213" y="5795963"/>
            <a:ext cx="1728787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743200" y="6096000"/>
            <a:ext cx="2057400" cy="549275"/>
            <a:chOff x="76200" y="6270345"/>
            <a:chExt cx="2057400" cy="548640"/>
          </a:xfrm>
        </p:grpSpPr>
        <p:pic>
          <p:nvPicPr>
            <p:cNvPr id="30761" name="Picture 41" descr="WLCG-TextOnly_black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464" t="16667" r="4985" b="16667"/>
            <a:stretch>
              <a:fillRect/>
            </a:stretch>
          </p:blipFill>
          <p:spPr bwMode="auto">
            <a:xfrm>
              <a:off x="381000" y="6270345"/>
              <a:ext cx="1752600" cy="548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2" name="Picture 42" descr="WLCG-logo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200" y="6324600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59" name="Picture 1" descr="Screen shot 2011-05-17 at 1.50.19 AM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5791200"/>
            <a:ext cx="15240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0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200" y="5867400"/>
            <a:ext cx="22352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116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repeatCount="indefinite" accel="50000" decel="50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047 L -0.06962 0.0930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46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1 0.0317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6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10556 -0.0421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0" y="-21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07118 -0.104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" y="-52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44 L 0.03663 0.1192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62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01893 0.125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63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8559 0.0717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" y="36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9218 -0.0023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-1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7326 -0.0673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-34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03663 -0.120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60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01667 -0.1178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59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remove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7.5E-6 4.07407E-6 C 0.02482 -0.02662 0.04965 -0.05301 0.06666 -0.07847 C 0.08368 -0.10394 0.09635 -0.14028 0.10225 -0.15255 " pathEditMode="relative" ptsTypes="aaA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-3.33333E-6 C 0.06597 0.01297 0.13212 0.02616 0.15885 0.02385 C 0.18559 0.02153 0.15989 -0.00694 0.16007 -0.01319 " pathEditMode="relative" rAng="0" ptsTypes="aaA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6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repeatCount="indefinite" accel="50000" decel="50000" fill="remove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-3.33333E-6 C -0.0191 0.00764 -0.03802 0.01551 -0.06337 0.01644 C -0.08872 0.01736 -0.1375 0.00787 -0.15226 0.00602 " pathEditMode="relative" rAng="0" ptsTypes="aaA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0" y="9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accel="50000" decel="50000" fill="remove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1.48148E-6 C 4.44444E-6 -0.00602 4.44444E-6 -0.01181 4.44444E-6 -0.0257 C 4.44444E-6 -0.03935 -0.00243 -0.06273 4.44444E-6 -0.08218 C 0.0026 -0.10185 0.00382 -0.12778 0.01493 -0.14283 C 0.02604 -0.1581 0.04913 -0.1625 0.06736 -0.17384 C 0.08576 -0.18519 0.11562 -0.20533 0.12517 -0.21158 " pathEditMode="relative" rAng="0" ptsTypes="aaaaaA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106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94444E-6 7.03704E-6 C -0.02726 -0.0037 -0.05451 -0.00717 -0.07083 -0.01898 C -0.08715 -0.03078 -0.09097 -0.05393 -0.09826 -0.07106 C -0.10556 -0.08819 -0.10417 -0.1111 -0.11493 -0.12222 C -0.12569 -0.13333 -0.14462 -0.13564 -0.16337 -0.13773 " pathEditMode="relative" ptsTypes="aaaaA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indefinite" accel="50000" decel="50000" fill="remove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11111E-6 3.7037E-6 C -0.00156 0.00926 -0.00313 0.01875 -1.11111E-6 0.03565 C 0.00312 0.05255 0.00694 0.08009 0.01892 0.10093 C 0.0309 0.12176 0.04913 0.14792 0.07222 0.16018 C 0.09531 0.17245 0.12656 0.17361 0.15781 0.175 " pathEditMode="relative" ptsTypes="aaaaA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7.40741E-6 C 0.00886 -0.00348 0.01771 -0.00695 0.0342 -0.02431 C 0.0507 -0.04167 0.07465 -0.08403 0.09913 -0.1044 C 0.12361 -0.12477 0.15781 -0.13982 0.1809 -0.14653 C 0.204 -0.15325 0.21528 -0.15209 0.2375 -0.14445 C 0.25972 -0.13681 0.29288 -0.11899 0.31424 -0.10116 C 0.33559 -0.08334 0.35156 -0.06042 0.36511 -0.03774 C 0.37865 -0.01505 0.38212 0.01226 0.39497 0.03564 C 0.40781 0.05902 0.42518 0.08124 0.44254 0.10347 " pathEditMode="relative" ptsTypes="aaaaaaaaA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2.59259E-6 C 0.00799 -0.00208 0.01615 -0.00417 0.02569 -0.01551 C 0.03524 -0.02685 0.04601 -0.04236 0.05746 -0.06782 C 0.06892 -0.09329 0.08142 -0.13125 0.0941 -0.16898 " pathEditMode="relative" ptsTypes="aaaA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2.59259E-6 C 0.02969 -0.00972 0.05938 -0.01944 0.0849 -0.03333 C 0.11042 -0.04722 0.13038 -0.05856 0.1533 -0.08333 C 0.17622 -0.1081 0.20781 -0.15116 0.2224 -0.18218 C 0.23698 -0.21319 0.23733 -0.2419 0.2408 -0.26991 C 0.24427 -0.29792 0.24497 -0.32569 0.24323 -0.35 C 0.24149 -0.37431 0.23143 -0.3963 0.23004 -0.41551 C 0.22865 -0.43472 0.23143 -0.45602 0.2349 -0.46551 C 0.23837 -0.475 0.24462 -0.47361 0.25087 -0.47222 " pathEditMode="relative" ptsTypes="aaaaaaaaA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3.7037E-7 C -0.00903 -0.01203 -0.01789 -0.02384 -0.02327 -0.0456 C -0.02865 -0.06736 -0.03334 -0.10578 -0.03247 -0.13101 C -0.0316 -0.15625 -0.025 -0.17662 -0.01841 -0.19675 " pathEditMode="relative" ptsTypes="aaaA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1" cy="977900"/>
          </a:xfrm>
        </p:spPr>
        <p:txBody>
          <a:bodyPr/>
          <a:lstStyle/>
          <a:p>
            <a:r>
              <a:rPr lang="en-US" dirty="0" smtClean="0"/>
              <a:t>Processing the Experiment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055100" cy="568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simplest solution in processing LHC data is using data affinity for the jobs</a:t>
            </a:r>
          </a:p>
          <a:p>
            <a:pPr lvl="1"/>
            <a:r>
              <a:rPr lang="en-US" dirty="0" smtClean="0"/>
              <a:t>Data is staged to the site where the compute resources are located and data access by analysis code from local, site-resident storage</a:t>
            </a:r>
          </a:p>
          <a:p>
            <a:pPr lvl="1"/>
            <a:r>
              <a:rPr lang="en-US" dirty="0" smtClean="0"/>
              <a:t>However</a:t>
            </a:r>
          </a:p>
          <a:p>
            <a:pPr lvl="2"/>
            <a:r>
              <a:rPr lang="en-US" dirty="0" smtClean="0"/>
              <a:t>In distributed computing environment we don’t have enough disk space to host all our data at every Grid site</a:t>
            </a:r>
          </a:p>
          <a:p>
            <a:pPr lvl="3"/>
            <a:r>
              <a:rPr lang="en-US" dirty="0" smtClean="0"/>
              <a:t>Thus we distribute (pre-place) our data across our sites </a:t>
            </a:r>
          </a:p>
          <a:p>
            <a:pPr lvl="2"/>
            <a:r>
              <a:rPr lang="en-US" dirty="0" smtClean="0"/>
              <a:t>The popularity of data sets is difficult predict in advance</a:t>
            </a:r>
          </a:p>
          <a:p>
            <a:pPr lvl="3"/>
            <a:r>
              <a:rPr lang="en-US" dirty="0" smtClean="0"/>
              <a:t>Thus computing capacity at a site might not match the demand for certain data sets</a:t>
            </a:r>
          </a:p>
          <a:p>
            <a:pPr lvl="1"/>
            <a:r>
              <a:rPr lang="en-US" dirty="0" smtClean="0"/>
              <a:t>Different approaches are being implemented</a:t>
            </a:r>
          </a:p>
          <a:p>
            <a:pPr lvl="2"/>
            <a:r>
              <a:rPr lang="en-US" dirty="0" smtClean="0"/>
              <a:t>Dynamic or/and on demand data replication</a:t>
            </a:r>
          </a:p>
          <a:p>
            <a:pPr lvl="3"/>
            <a:r>
              <a:rPr lang="en-US" dirty="0" smtClean="0"/>
              <a:t>Dynamic : if certain data is popular over make additional copies on other Grid sites </a:t>
            </a:r>
          </a:p>
          <a:p>
            <a:pPr lvl="3"/>
            <a:r>
              <a:rPr lang="en-US" dirty="0" smtClean="0"/>
              <a:t>On-demand : User can request local or additional data copy</a:t>
            </a:r>
          </a:p>
          <a:p>
            <a:pPr lvl="2"/>
            <a:r>
              <a:rPr lang="en-US" dirty="0" smtClean="0"/>
              <a:t>Remote access : data can be accessed remotely</a:t>
            </a:r>
          </a:p>
          <a:p>
            <a:pPr lvl="2"/>
            <a:r>
              <a:rPr lang="en-US" dirty="0" smtClean="0"/>
              <a:t>Both approaches have the underlying scenario that puts the WAN between the data and the executing analysis code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Intelligent Workload Management System is needed to manage resources and to automate data processing, analysis and simulation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4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838200"/>
          </a:xfrm>
        </p:spPr>
        <p:txBody>
          <a:bodyPr/>
          <a:lstStyle/>
          <a:p>
            <a:r>
              <a:rPr lang="en-US" dirty="0" smtClean="0"/>
              <a:t>Workload Management System. Core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Make hundreds of distributed sites appear as local</a:t>
            </a:r>
          </a:p>
          <a:p>
            <a:pPr lvl="1"/>
            <a:r>
              <a:rPr lang="en-US" dirty="0"/>
              <a:t>Provide central queue for users – similar to local batch systems</a:t>
            </a:r>
          </a:p>
          <a:p>
            <a:r>
              <a:rPr lang="en-US" dirty="0"/>
              <a:t>Reduce site related errors and latency</a:t>
            </a:r>
          </a:p>
          <a:p>
            <a:pPr lvl="1"/>
            <a:r>
              <a:rPr lang="en-US" dirty="0"/>
              <a:t>Build a pilot job system – late transfer of user payloads</a:t>
            </a:r>
          </a:p>
          <a:p>
            <a:pPr lvl="1"/>
            <a:r>
              <a:rPr lang="en-US" dirty="0"/>
              <a:t>Crucial for distributed infrastructure maintained by local experts</a:t>
            </a:r>
          </a:p>
          <a:p>
            <a:r>
              <a:rPr lang="en-US" dirty="0"/>
              <a:t>Hide middleware while supporting diversity and evolution</a:t>
            </a:r>
          </a:p>
          <a:p>
            <a:pPr lvl="1"/>
            <a:r>
              <a:rPr lang="en-US" dirty="0"/>
              <a:t>WMS interacts with middleware – users see high level workflow</a:t>
            </a:r>
          </a:p>
          <a:p>
            <a:pPr lvl="1"/>
            <a:r>
              <a:rPr lang="en-US" dirty="0"/>
              <a:t>Automation engines built into </a:t>
            </a:r>
            <a:r>
              <a:rPr lang="en-US" dirty="0" err="1"/>
              <a:t>PanDA</a:t>
            </a:r>
            <a:r>
              <a:rPr lang="en-US" dirty="0"/>
              <a:t>, not exposed to users</a:t>
            </a:r>
          </a:p>
          <a:p>
            <a:r>
              <a:rPr lang="en-US" dirty="0"/>
              <a:t>Hide variations in infrastructure</a:t>
            </a:r>
          </a:p>
          <a:p>
            <a:pPr lvl="1"/>
            <a:r>
              <a:rPr lang="en-US" dirty="0"/>
              <a:t>WMS presents uniform ‘job’ slots to user (with minimal sub-types)</a:t>
            </a:r>
          </a:p>
          <a:p>
            <a:pPr lvl="1"/>
            <a:r>
              <a:rPr lang="en-US" dirty="0"/>
              <a:t>Easy to integrate grid sites, clouds, recently HPC sites</a:t>
            </a:r>
          </a:p>
          <a:p>
            <a:r>
              <a:rPr lang="en-US" dirty="0"/>
              <a:t>Use the same system for Monte-Carlo production, data processing and users analysis</a:t>
            </a:r>
          </a:p>
          <a:p>
            <a:endParaRPr lang="en-US" dirty="0"/>
          </a:p>
          <a:p>
            <a:r>
              <a:rPr lang="en-US" dirty="0"/>
              <a:t>Similar ideas have been implemented in several independent systems developed by LHC experiments : </a:t>
            </a:r>
            <a:r>
              <a:rPr lang="en-US" dirty="0" err="1"/>
              <a:t>AliEn</a:t>
            </a:r>
            <a:r>
              <a:rPr lang="en-US" dirty="0"/>
              <a:t>, Dirac, </a:t>
            </a:r>
            <a:r>
              <a:rPr lang="en-US" dirty="0" err="1"/>
              <a:t>PanDA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2962"/>
            <a:ext cx="9144000" cy="1144921"/>
          </a:xfrm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</a:extLst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latin typeface="Bitstream Vera Sans" charset="0"/>
              </a:rPr>
              <a:t>  </a:t>
            </a:r>
            <a:r>
              <a:rPr lang="en-US" dirty="0">
                <a:latin typeface="Bitstream Vera Sans" charset="0"/>
              </a:rPr>
              <a:t> </a:t>
            </a:r>
            <a:r>
              <a:rPr lang="en-US" dirty="0" err="1" smtClean="0">
                <a:latin typeface="Bitstream Vera Sans" charset="0"/>
              </a:rPr>
              <a:t>PanDAWorkload</a:t>
            </a:r>
            <a:r>
              <a:rPr lang="en-US" dirty="0" smtClean="0">
                <a:latin typeface="Bitstream Vera Sans" charset="0"/>
              </a:rPr>
              <a:t> Management System</a:t>
            </a:r>
            <a:endParaRPr lang="en-US" dirty="0">
              <a:latin typeface="Bitstream Vera Sans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41" y="4941160"/>
            <a:ext cx="810720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Line 3"/>
          <p:cNvSpPr>
            <a:spLocks noChangeShapeType="1"/>
          </p:cNvSpPr>
          <p:nvPr/>
        </p:nvSpPr>
        <p:spPr bwMode="auto">
          <a:xfrm flipH="1" flipV="1">
            <a:off x="5055841" y="5592108"/>
            <a:ext cx="1308960" cy="394601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V="1">
            <a:off x="4076641" y="2390651"/>
            <a:ext cx="1440" cy="268012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 flipV="1">
            <a:off x="4533120" y="5135580"/>
            <a:ext cx="1831680" cy="85113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 flipV="1">
            <a:off x="6101280" y="4546558"/>
            <a:ext cx="851040" cy="1440151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6559200" y="5528741"/>
            <a:ext cx="1501920" cy="7834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>
            <a:off x="6428161" y="5593547"/>
            <a:ext cx="1501920" cy="7834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1137600" y="1869317"/>
            <a:ext cx="2155680" cy="1178044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469760" y="2066618"/>
            <a:ext cx="2808000" cy="144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4665600" y="1411348"/>
            <a:ext cx="848160" cy="32979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469760" y="2196231"/>
            <a:ext cx="1175040" cy="326914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60" y="5272394"/>
            <a:ext cx="414720" cy="80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2579041" y="4726577"/>
            <a:ext cx="1110425" cy="3165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latin typeface="Comic Sans MS" charset="0"/>
              </a:rPr>
              <a:t>EGEE/EGI</a:t>
            </a:r>
          </a:p>
        </p:txBody>
      </p:sp>
      <p:sp>
        <p:nvSpPr>
          <p:cNvPr id="16399" name="AutoShape 15"/>
          <p:cNvSpPr>
            <a:spLocks noChangeArrowheads="1"/>
          </p:cNvSpPr>
          <p:nvPr/>
        </p:nvSpPr>
        <p:spPr bwMode="auto">
          <a:xfrm>
            <a:off x="3352320" y="1493437"/>
            <a:ext cx="1244160" cy="82952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160" y="1466074"/>
            <a:ext cx="80496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3231360" y="1131959"/>
            <a:ext cx="162432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dirty="0" err="1">
                <a:latin typeface="Comic Sans MS" charset="0"/>
              </a:rPr>
              <a:t>PanDA</a:t>
            </a:r>
            <a:r>
              <a:rPr lang="en-US" dirty="0">
                <a:latin typeface="Comic Sans MS" charset="0"/>
              </a:rPr>
              <a:t> server</a:t>
            </a:r>
          </a:p>
        </p:txBody>
      </p:sp>
      <p:sp>
        <p:nvSpPr>
          <p:cNvPr id="16402" name="AutoShape 18"/>
          <p:cNvSpPr>
            <a:spLocks noChangeArrowheads="1"/>
          </p:cNvSpPr>
          <p:nvPr/>
        </p:nvSpPr>
        <p:spPr bwMode="auto">
          <a:xfrm flipH="1">
            <a:off x="5317921" y="3646463"/>
            <a:ext cx="1569600" cy="1543842"/>
          </a:xfrm>
          <a:custGeom>
            <a:avLst/>
            <a:gdLst>
              <a:gd name="G0" fmla="sin 10800 -4580804"/>
              <a:gd name="G1" fmla="+- G0 10800 0"/>
              <a:gd name="G2" fmla="cos 10800 -4580804"/>
              <a:gd name="G3" fmla="+- G2 10800 0"/>
              <a:gd name="G4" fmla="sin 10800 0"/>
              <a:gd name="G5" fmla="+- G4 10800 0"/>
              <a:gd name="G6" fmla="cos 10800 0"/>
              <a:gd name="G7" fmla="+- G6 10800 0"/>
              <a:gd name="T0" fmla="*/ 19218432 w 21600"/>
              <a:gd name="T1" fmla="*/ 2119252416 h 21600"/>
              <a:gd name="T2" fmla="*/ 2119251824 w 21600"/>
              <a:gd name="T3" fmla="*/ 4 h 21600"/>
              <a:gd name="T4" fmla="*/ 16 w 21600"/>
              <a:gd name="T5" fmla="*/ 19234791 h 21600"/>
              <a:gd name="T6" fmla="*/ 0 w 21600"/>
              <a:gd name="T7" fmla="*/ 16 h 21600"/>
              <a:gd name="T8" fmla="*/ -1074341656 w 21600"/>
              <a:gd name="T9" fmla="*/ -1074341792 h 21600"/>
              <a:gd name="T10" fmla="*/ 38676768 w 21600"/>
              <a:gd name="T11" fmla="*/ 0 h 21600"/>
              <a:gd name="T12" fmla="*/ 10799 w 21600"/>
              <a:gd name="T13" fmla="*/ 742 h 21600"/>
              <a:gd name="T14" fmla="*/ 21599 w 21600"/>
              <a:gd name="T15" fmla="*/ 1079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 stroke="0">
                <a:moveTo>
                  <a:pt x="14510" y="657"/>
                </a:moveTo>
                <a:cubicBezTo>
                  <a:pt x="18768" y="2215"/>
                  <a:pt x="21600" y="6266"/>
                  <a:pt x="21600" y="10800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4510" y="657"/>
                </a:moveTo>
                <a:cubicBezTo>
                  <a:pt x="18768" y="2215"/>
                  <a:pt x="21600" y="6266"/>
                  <a:pt x="21600" y="10800"/>
                </a:cubicBezTo>
              </a:path>
            </a:pathLst>
          </a:custGeom>
          <a:noFill/>
          <a:ln w="9360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01" y="4522075"/>
            <a:ext cx="249120" cy="48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4949280" y="3850965"/>
            <a:ext cx="582561" cy="3165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OSG</a:t>
            </a:r>
          </a:p>
        </p:txBody>
      </p:sp>
      <p:sp>
        <p:nvSpPr>
          <p:cNvPr id="16405" name="AutoShape 21"/>
          <p:cNvSpPr>
            <a:spLocks noChangeArrowheads="1"/>
          </p:cNvSpPr>
          <p:nvPr/>
        </p:nvSpPr>
        <p:spPr bwMode="auto">
          <a:xfrm>
            <a:off x="3816000" y="4836028"/>
            <a:ext cx="622080" cy="3456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1639" tIns="42452" rIns="81639" bIns="42452" anchor="ctr"/>
          <a:lstStyle/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r>
              <a:rPr lang="en-US">
                <a:solidFill>
                  <a:srgbClr val="000000"/>
                </a:solidFill>
                <a:latin typeface="Comic Sans MS" charset="0"/>
                <a:cs typeface="DejaVu Sans" charset="0"/>
              </a:rPr>
              <a:t>pilot</a:t>
            </a:r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3229921" y="6116323"/>
            <a:ext cx="1747901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mtClean="0">
                <a:latin typeface="Comic Sans MS" charset="0"/>
              </a:rPr>
              <a:t>Worker Nodes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5647680" y="5332880"/>
            <a:ext cx="954320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3333CC"/>
                </a:solidFill>
                <a:latin typeface="Comic Sans MS" charset="0"/>
              </a:rPr>
              <a:t>condor-g</a:t>
            </a:r>
          </a:p>
        </p:txBody>
      </p:sp>
      <p:sp>
        <p:nvSpPr>
          <p:cNvPr id="16408" name="AutoShape 24"/>
          <p:cNvSpPr>
            <a:spLocks noChangeArrowheads="1"/>
          </p:cNvSpPr>
          <p:nvPr/>
        </p:nvSpPr>
        <p:spPr bwMode="auto">
          <a:xfrm>
            <a:off x="6298561" y="5659794"/>
            <a:ext cx="1501920" cy="7834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pilot</a:t>
            </a:r>
          </a:p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scheduler</a:t>
            </a:r>
          </a:p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(autopyfactory)</a:t>
            </a: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3489120" y="3308028"/>
            <a:ext cx="653757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3333CC"/>
                </a:solidFill>
                <a:latin typeface="Comic Sans MS" charset="0"/>
                <a:cs typeface="DejaVu Sans" charset="0"/>
              </a:rPr>
              <a:t>https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2521440" y="3829363"/>
            <a:ext cx="653757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3333CC"/>
                </a:solidFill>
                <a:latin typeface="Comic Sans MS" charset="0"/>
                <a:cs typeface="DejaVu Sans" charset="0"/>
              </a:rPr>
              <a:t>https</a:t>
            </a:r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2249281" y="4169238"/>
            <a:ext cx="766656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008000"/>
                </a:solidFill>
                <a:latin typeface="Comic Sans MS" charset="0"/>
              </a:rPr>
              <a:t>submit</a:t>
            </a:r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3623040" y="2958071"/>
            <a:ext cx="473137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008000"/>
                </a:solidFill>
                <a:latin typeface="Comic Sans MS" charset="0"/>
                <a:cs typeface="DejaVu Sans" charset="0"/>
              </a:rPr>
              <a:t>pull</a:t>
            </a:r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1390069" y="5592108"/>
            <a:ext cx="1131371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dirty="0" smtClean="0">
                <a:latin typeface="Comic Sans MS" charset="0"/>
              </a:rPr>
              <a:t>End-user</a:t>
            </a:r>
          </a:p>
        </p:txBody>
      </p:sp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1664640" y="3568695"/>
            <a:ext cx="994765" cy="63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mtClean="0">
                <a:solidFill>
                  <a:srgbClr val="CC0000"/>
                </a:solidFill>
                <a:latin typeface="Comic Sans MS" charset="0"/>
              </a:rPr>
              <a:t>analysis</a:t>
            </a:r>
          </a:p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mtClean="0">
                <a:solidFill>
                  <a:srgbClr val="CC0000"/>
                </a:solidFill>
                <a:latin typeface="Comic Sans MS" charset="0"/>
              </a:rPr>
              <a:t>   job</a:t>
            </a: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 flipV="1">
            <a:off x="4402080" y="2392092"/>
            <a:ext cx="1375200" cy="170081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416" name="AutoShape 32"/>
          <p:cNvSpPr>
            <a:spLocks noChangeArrowheads="1"/>
          </p:cNvSpPr>
          <p:nvPr/>
        </p:nvSpPr>
        <p:spPr bwMode="auto">
          <a:xfrm>
            <a:off x="5513760" y="4072748"/>
            <a:ext cx="622080" cy="3456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1639" tIns="42452" rIns="81639" bIns="42452" anchor="ctr"/>
          <a:lstStyle/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r>
              <a:rPr lang="en-US">
                <a:solidFill>
                  <a:srgbClr val="000000"/>
                </a:solidFill>
                <a:latin typeface="Comic Sans MS" charset="0"/>
                <a:cs typeface="DejaVu Sans" charset="0"/>
              </a:rPr>
              <a:t>pilot</a:t>
            </a:r>
          </a:p>
        </p:txBody>
      </p:sp>
      <p:sp>
        <p:nvSpPr>
          <p:cNvPr id="16417" name="AutoShape 33"/>
          <p:cNvSpPr>
            <a:spLocks noChangeArrowheads="1"/>
          </p:cNvSpPr>
          <p:nvPr/>
        </p:nvSpPr>
        <p:spPr bwMode="auto">
          <a:xfrm>
            <a:off x="322560" y="3044480"/>
            <a:ext cx="1241280" cy="1045550"/>
          </a:xfrm>
          <a:prstGeom prst="can">
            <a:avLst>
              <a:gd name="adj" fmla="val 15838"/>
            </a:avLst>
          </a:prstGeom>
          <a:solidFill>
            <a:schemeClr val="accent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</a:tabLst>
              <a:defRPr/>
            </a:pPr>
            <a: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task/job</a:t>
            </a:r>
            <a:b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repository</a:t>
            </a:r>
          </a:p>
          <a:p>
            <a:pPr algn="ctr">
              <a:tabLst>
                <a:tab pos="656650" algn="l"/>
              </a:tabLst>
              <a:defRPr/>
            </a:pPr>
            <a:r>
              <a:rPr lang="en-US" sz="13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(Production DB)</a:t>
            </a:r>
          </a:p>
        </p:txBody>
      </p:sp>
      <p:sp>
        <p:nvSpPr>
          <p:cNvPr id="16418" name="Text Box 34"/>
          <p:cNvSpPr txBox="1">
            <a:spLocks noChangeArrowheads="1"/>
          </p:cNvSpPr>
          <p:nvPr/>
        </p:nvSpPr>
        <p:spPr bwMode="auto">
          <a:xfrm>
            <a:off x="2119680" y="1549603"/>
            <a:ext cx="1310469" cy="63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mtClean="0">
                <a:solidFill>
                  <a:srgbClr val="CC0000"/>
                </a:solidFill>
                <a:latin typeface="Comic Sans MS" charset="0"/>
              </a:rPr>
              <a:t>production</a:t>
            </a:r>
            <a:br>
              <a:rPr lang="en-US" smtClean="0">
                <a:solidFill>
                  <a:srgbClr val="CC0000"/>
                </a:solidFill>
                <a:latin typeface="Comic Sans MS" charset="0"/>
              </a:rPr>
            </a:br>
            <a:r>
              <a:rPr lang="en-US" smtClean="0">
                <a:solidFill>
                  <a:srgbClr val="CC0000"/>
                </a:solidFill>
                <a:latin typeface="Comic Sans MS" charset="0"/>
              </a:rPr>
              <a:t>  job</a:t>
            </a: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3595680" y="3954656"/>
            <a:ext cx="529130" cy="36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>
                <a:solidFill>
                  <a:srgbClr val="CC0000"/>
                </a:solidFill>
                <a:latin typeface="Comic Sans MS" charset="0"/>
                <a:cs typeface="DejaVu Sans" charset="0"/>
              </a:rPr>
              <a:t>job</a:t>
            </a:r>
          </a:p>
        </p:txBody>
      </p:sp>
      <p:sp>
        <p:nvSpPr>
          <p:cNvPr id="16420" name="AutoShape 36"/>
          <p:cNvSpPr>
            <a:spLocks noChangeArrowheads="1"/>
          </p:cNvSpPr>
          <p:nvPr/>
        </p:nvSpPr>
        <p:spPr bwMode="auto">
          <a:xfrm>
            <a:off x="5775841" y="2262478"/>
            <a:ext cx="1182240" cy="65814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</a:tabLst>
              <a:defRPr/>
            </a:pPr>
            <a:r>
              <a:rPr lang="en-US">
                <a:solidFill>
                  <a:srgbClr val="000000"/>
                </a:solidFill>
                <a:latin typeface="Comic Sans MS" charset="0"/>
                <a:cs typeface="DejaVu Sans" charset="0"/>
              </a:rPr>
              <a:t>Logging</a:t>
            </a:r>
            <a:br>
              <a:rPr lang="en-US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>
                <a:solidFill>
                  <a:srgbClr val="000000"/>
                </a:solidFill>
                <a:latin typeface="Comic Sans MS" charset="0"/>
                <a:cs typeface="DejaVu Sans" charset="0"/>
              </a:rPr>
              <a:t>System</a:t>
            </a:r>
          </a:p>
        </p:txBody>
      </p:sp>
      <p:sp>
        <p:nvSpPr>
          <p:cNvPr id="16421" name="AutoShape 37"/>
          <p:cNvSpPr>
            <a:spLocks noChangeArrowheads="1"/>
          </p:cNvSpPr>
          <p:nvPr/>
        </p:nvSpPr>
        <p:spPr bwMode="auto">
          <a:xfrm>
            <a:off x="7538401" y="1543842"/>
            <a:ext cx="1045440" cy="1306218"/>
          </a:xfrm>
          <a:prstGeom prst="can">
            <a:avLst>
              <a:gd name="adj" fmla="val 20388"/>
            </a:avLst>
          </a:prstGeom>
          <a:solidFill>
            <a:schemeClr val="accent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</a:tabLst>
              <a:defRPr/>
            </a:pP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Local</a:t>
            </a:r>
            <a:b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Replica</a:t>
            </a:r>
            <a:b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Catalog</a:t>
            </a:r>
          </a:p>
          <a:p>
            <a:pPr algn="ctr">
              <a:tabLst>
                <a:tab pos="656650" algn="l"/>
              </a:tabLst>
              <a:defRPr/>
            </a:pP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(LFC)</a:t>
            </a:r>
          </a:p>
        </p:txBody>
      </p:sp>
      <p:sp>
        <p:nvSpPr>
          <p:cNvPr id="16422" name="AutoShape 38"/>
          <p:cNvSpPr>
            <a:spLocks noChangeArrowheads="1"/>
          </p:cNvSpPr>
          <p:nvPr/>
        </p:nvSpPr>
        <p:spPr bwMode="auto">
          <a:xfrm>
            <a:off x="5580001" y="1021067"/>
            <a:ext cx="1828800" cy="58758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Data Management</a:t>
            </a:r>
            <a:b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 System 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7053120" y="3372835"/>
            <a:ext cx="704477" cy="3165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latin typeface="Comic Sans MS" charset="0"/>
              </a:rPr>
              <a:t>NDGF</a:t>
            </a:r>
          </a:p>
        </p:txBody>
      </p:sp>
      <p:pic>
        <p:nvPicPr>
          <p:cNvPr id="16424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880" y="3542772"/>
            <a:ext cx="249120" cy="48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4597921" y="2325845"/>
            <a:ext cx="3008160" cy="255050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flipV="1">
            <a:off x="7669440" y="4154837"/>
            <a:ext cx="1440" cy="52565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427" name="AutoShape 43"/>
          <p:cNvSpPr>
            <a:spLocks noChangeArrowheads="1"/>
          </p:cNvSpPr>
          <p:nvPr/>
        </p:nvSpPr>
        <p:spPr bwMode="auto">
          <a:xfrm>
            <a:off x="7081920" y="4614244"/>
            <a:ext cx="1370880" cy="58758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ARC Interface</a:t>
            </a:r>
          </a:p>
          <a:p>
            <a:pPr algn="ctr">
              <a:tabLst>
                <a:tab pos="656650" algn="l"/>
                <a:tab pos="1313299" algn="l"/>
              </a:tabLst>
              <a:defRPr/>
            </a:pPr>
            <a: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(</a:t>
            </a:r>
            <a:r>
              <a:rPr lang="en-US" sz="1500" dirty="0" err="1">
                <a:solidFill>
                  <a:srgbClr val="000000"/>
                </a:solidFill>
                <a:latin typeface="Comic Sans MS" charset="0"/>
                <a:cs typeface="DejaVu Sans" charset="0"/>
              </a:rPr>
              <a:t>aCT</a:t>
            </a:r>
            <a: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)</a:t>
            </a:r>
          </a:p>
        </p:txBody>
      </p:sp>
      <p:sp>
        <p:nvSpPr>
          <p:cNvPr id="16428" name="AutoShape 44"/>
          <p:cNvSpPr>
            <a:spLocks noChangeArrowheads="1"/>
          </p:cNvSpPr>
          <p:nvPr/>
        </p:nvSpPr>
        <p:spPr bwMode="auto">
          <a:xfrm>
            <a:off x="7374240" y="3681027"/>
            <a:ext cx="622080" cy="3456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1639" tIns="42452" rIns="81639" bIns="42452" anchor="ctr"/>
          <a:lstStyle/>
          <a:p>
            <a:pPr algn="ctr">
              <a:lnSpc>
                <a:spcPct val="100000"/>
              </a:lnSpc>
              <a:buClrTx/>
              <a:buFontTx/>
              <a:buNone/>
              <a:defRPr/>
            </a:pPr>
            <a:r>
              <a:rPr lang="en-US">
                <a:solidFill>
                  <a:srgbClr val="000000"/>
                </a:solidFill>
                <a:latin typeface="Comic Sans MS" charset="0"/>
                <a:cs typeface="DejaVu Sans" charset="0"/>
              </a:rPr>
              <a:t>pilot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7650721" y="4156277"/>
            <a:ext cx="454540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3333CC"/>
                </a:solidFill>
                <a:latin typeface="Comic Sans MS" charset="0"/>
                <a:cs typeface="DejaVu Sans" charset="0"/>
              </a:rPr>
              <a:t>arc</a:t>
            </a:r>
          </a:p>
        </p:txBody>
      </p:sp>
      <p:pic>
        <p:nvPicPr>
          <p:cNvPr id="16430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0" y="1594248"/>
            <a:ext cx="1105920" cy="83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252357" y="987992"/>
            <a:ext cx="1311483" cy="6397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dirty="0" smtClean="0">
                <a:latin typeface="Comic Sans MS" charset="0"/>
              </a:rPr>
              <a:t>Production</a:t>
            </a:r>
            <a:br>
              <a:rPr lang="en-US" dirty="0" smtClean="0">
                <a:latin typeface="Comic Sans MS" charset="0"/>
              </a:rPr>
            </a:br>
            <a:r>
              <a:rPr lang="en-US" dirty="0" smtClean="0">
                <a:latin typeface="Comic Sans MS" charset="0"/>
              </a:rPr>
              <a:t>  managers</a:t>
            </a:r>
          </a:p>
        </p:txBody>
      </p:sp>
      <p:sp>
        <p:nvSpPr>
          <p:cNvPr id="16432" name="Line 48"/>
          <p:cNvSpPr>
            <a:spLocks noChangeShapeType="1"/>
          </p:cNvSpPr>
          <p:nvPr/>
        </p:nvSpPr>
        <p:spPr bwMode="auto">
          <a:xfrm>
            <a:off x="973440" y="2360409"/>
            <a:ext cx="1440" cy="6523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290880" y="2556269"/>
            <a:ext cx="741014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008000"/>
                </a:solidFill>
                <a:latin typeface="Comic Sans MS" charset="0"/>
              </a:rPr>
              <a:t>define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2725920" y="2088220"/>
            <a:ext cx="653757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3333CC"/>
                </a:solidFill>
                <a:latin typeface="Comic Sans MS" charset="0"/>
                <a:cs typeface="DejaVu Sans" charset="0"/>
              </a:rPr>
              <a:t>https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4992480" y="1543843"/>
            <a:ext cx="653757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3333CC"/>
                </a:solidFill>
                <a:latin typeface="Comic Sans MS" charset="0"/>
                <a:cs typeface="DejaVu Sans" charset="0"/>
              </a:rPr>
              <a:t>https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5188320" y="2196231"/>
            <a:ext cx="653757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3333CC"/>
                </a:solidFill>
                <a:latin typeface="Comic Sans MS" charset="0"/>
                <a:cs typeface="DejaVu Sans" charset="0"/>
              </a:rPr>
              <a:t>https</a:t>
            </a:r>
          </a:p>
        </p:txBody>
      </p:sp>
      <p:sp>
        <p:nvSpPr>
          <p:cNvPr id="16437" name="Text Box 53"/>
          <p:cNvSpPr txBox="1">
            <a:spLocks noChangeArrowheads="1"/>
          </p:cNvSpPr>
          <p:nvPr/>
        </p:nvSpPr>
        <p:spPr bwMode="auto">
          <a:xfrm>
            <a:off x="5991840" y="3263383"/>
            <a:ext cx="653757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3333CC"/>
                </a:solidFill>
                <a:latin typeface="Comic Sans MS" charset="0"/>
                <a:cs typeface="DejaVu Sans" charset="0"/>
              </a:rPr>
              <a:t>https</a:t>
            </a:r>
          </a:p>
        </p:txBody>
      </p:sp>
      <p:sp>
        <p:nvSpPr>
          <p:cNvPr id="16438" name="AutoShape 54"/>
          <p:cNvSpPr>
            <a:spLocks noChangeArrowheads="1"/>
          </p:cNvSpPr>
          <p:nvPr/>
        </p:nvSpPr>
        <p:spPr bwMode="auto">
          <a:xfrm>
            <a:off x="7473600" y="1673456"/>
            <a:ext cx="1045440" cy="1306218"/>
          </a:xfrm>
          <a:prstGeom prst="can">
            <a:avLst>
              <a:gd name="adj" fmla="val 20388"/>
            </a:avLst>
          </a:prstGeom>
          <a:solidFill>
            <a:schemeClr val="accent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</a:tabLst>
              <a:defRPr/>
            </a:pP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Local</a:t>
            </a:r>
            <a:b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Replica</a:t>
            </a:r>
            <a:b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Catalog</a:t>
            </a:r>
          </a:p>
          <a:p>
            <a:pPr algn="ctr">
              <a:tabLst>
                <a:tab pos="656650" algn="l"/>
              </a:tabLst>
              <a:defRPr/>
            </a:pPr>
            <a:r>
              <a:rPr lang="en-US" sz="1500">
                <a:solidFill>
                  <a:srgbClr val="000000"/>
                </a:solidFill>
                <a:latin typeface="Comic Sans MS" charset="0"/>
                <a:cs typeface="DejaVu Sans" charset="0"/>
              </a:rPr>
              <a:t>(LFC)</a:t>
            </a:r>
          </a:p>
        </p:txBody>
      </p:sp>
      <p:sp>
        <p:nvSpPr>
          <p:cNvPr id="16439" name="AutoShape 55"/>
          <p:cNvSpPr>
            <a:spLocks noChangeArrowheads="1"/>
          </p:cNvSpPr>
          <p:nvPr/>
        </p:nvSpPr>
        <p:spPr bwMode="auto">
          <a:xfrm>
            <a:off x="7408801" y="1804510"/>
            <a:ext cx="1045440" cy="1306217"/>
          </a:xfrm>
          <a:prstGeom prst="can">
            <a:avLst>
              <a:gd name="adj" fmla="val 20388"/>
            </a:avLst>
          </a:prstGeom>
          <a:solidFill>
            <a:schemeClr val="accent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</a:tabLst>
              <a:defRPr/>
            </a:pPr>
            <a: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Local</a:t>
            </a:r>
            <a:b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Replica</a:t>
            </a:r>
            <a:br>
              <a:rPr lang="en-US" sz="1500" dirty="0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 sz="1500" dirty="0" smtClean="0">
                <a:solidFill>
                  <a:srgbClr val="000000"/>
                </a:solidFill>
                <a:latin typeface="Comic Sans MS" charset="0"/>
                <a:cs typeface="DejaVu Sans" charset="0"/>
              </a:rPr>
              <a:t>Catalog</a:t>
            </a:r>
            <a:endParaRPr lang="en-US" sz="1500" dirty="0">
              <a:solidFill>
                <a:srgbClr val="000000"/>
              </a:solidFill>
              <a:latin typeface="Comic Sans MS" charset="0"/>
              <a:cs typeface="DejaVu Sans" charset="0"/>
            </a:endParaRPr>
          </a:p>
        </p:txBody>
      </p:sp>
      <p:sp>
        <p:nvSpPr>
          <p:cNvPr id="16440" name="Line 56"/>
          <p:cNvSpPr>
            <a:spLocks noChangeShapeType="1"/>
          </p:cNvSpPr>
          <p:nvPr/>
        </p:nvSpPr>
        <p:spPr bwMode="auto">
          <a:xfrm flipV="1">
            <a:off x="1660321" y="2390651"/>
            <a:ext cx="1828800" cy="268012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441" name="Line 57"/>
          <p:cNvSpPr>
            <a:spLocks noChangeShapeType="1"/>
          </p:cNvSpPr>
          <p:nvPr/>
        </p:nvSpPr>
        <p:spPr bwMode="auto">
          <a:xfrm flipV="1">
            <a:off x="1920960" y="3437641"/>
            <a:ext cx="849600" cy="1242850"/>
          </a:xfrm>
          <a:prstGeom prst="line">
            <a:avLst/>
          </a:prstGeom>
          <a:noFill/>
          <a:ln w="5724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442" name="Line 58"/>
          <p:cNvSpPr>
            <a:spLocks noChangeShapeType="1"/>
          </p:cNvSpPr>
          <p:nvPr/>
        </p:nvSpPr>
        <p:spPr bwMode="auto">
          <a:xfrm flipV="1">
            <a:off x="1856161" y="1998930"/>
            <a:ext cx="1176480" cy="656709"/>
          </a:xfrm>
          <a:prstGeom prst="line">
            <a:avLst/>
          </a:prstGeom>
          <a:noFill/>
          <a:ln w="5724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443" name="AutoShape 59"/>
          <p:cNvSpPr>
            <a:spLocks noChangeArrowheads="1"/>
          </p:cNvSpPr>
          <p:nvPr/>
        </p:nvSpPr>
        <p:spPr bwMode="auto">
          <a:xfrm>
            <a:off x="1563839" y="2196231"/>
            <a:ext cx="1095565" cy="52277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1639" tIns="42452" rIns="81639" bIns="42452" anchor="ctr"/>
          <a:lstStyle/>
          <a:p>
            <a:pPr algn="ctr">
              <a:tabLst>
                <a:tab pos="65665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Comic Sans MS" charset="0"/>
                <a:cs typeface="DejaVu Sans" charset="0"/>
              </a:rPr>
              <a:t>submitter</a:t>
            </a:r>
            <a:br>
              <a:rPr lang="en-US" sz="1200" dirty="0">
                <a:solidFill>
                  <a:srgbClr val="000000"/>
                </a:solidFill>
                <a:latin typeface="Comic Sans MS" charset="0"/>
                <a:cs typeface="DejaVu Sans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Comic Sans MS" charset="0"/>
                <a:cs typeface="DejaVu Sans" charset="0"/>
              </a:rPr>
              <a:t>(DEFT/JEDI)</a:t>
            </a:r>
            <a:endParaRPr lang="en-US" sz="1200" dirty="0">
              <a:solidFill>
                <a:srgbClr val="000000"/>
              </a:solidFill>
              <a:latin typeface="Comic Sans MS" charset="0"/>
              <a:cs typeface="DejaVu Sans" charset="0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730400" y="3372835"/>
            <a:ext cx="653757" cy="31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/>
          <a:p>
            <a:pPr>
              <a:lnSpc>
                <a:spcPct val="100000"/>
              </a:lnSpc>
              <a:buClrTx/>
              <a:buFontTx/>
              <a:buNone/>
              <a:defRPr/>
            </a:pPr>
            <a:r>
              <a:rPr lang="en-US" sz="1500">
                <a:solidFill>
                  <a:srgbClr val="3333CC"/>
                </a:solidFill>
                <a:latin typeface="Comic Sans MS" charset="0"/>
                <a:cs typeface="DejaVu Sans" charset="0"/>
              </a:rPr>
              <a:t>https</a:t>
            </a:r>
          </a:p>
        </p:txBody>
      </p:sp>
      <p:sp>
        <p:nvSpPr>
          <p:cNvPr id="16445" name="Line 61"/>
          <p:cNvSpPr>
            <a:spLocks noChangeShapeType="1"/>
          </p:cNvSpPr>
          <p:nvPr/>
        </p:nvSpPr>
        <p:spPr bwMode="auto">
          <a:xfrm>
            <a:off x="4076641" y="3176974"/>
            <a:ext cx="1440" cy="1306218"/>
          </a:xfrm>
          <a:prstGeom prst="line">
            <a:avLst/>
          </a:prstGeom>
          <a:noFill/>
          <a:ln w="5724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446" name="Line 62"/>
          <p:cNvSpPr>
            <a:spLocks noChangeShapeType="1"/>
          </p:cNvSpPr>
          <p:nvPr/>
        </p:nvSpPr>
        <p:spPr bwMode="auto">
          <a:xfrm flipH="1" flipV="1">
            <a:off x="4206241" y="2392092"/>
            <a:ext cx="590400" cy="3202896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447" name="AutoShape 63"/>
          <p:cNvSpPr>
            <a:spLocks noChangeArrowheads="1"/>
          </p:cNvSpPr>
          <p:nvPr/>
        </p:nvSpPr>
        <p:spPr bwMode="auto">
          <a:xfrm>
            <a:off x="4580640" y="5462494"/>
            <a:ext cx="345600" cy="1382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53313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56650" algn="l"/>
                <a:tab pos="1313299" algn="l"/>
                <a:tab pos="196994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656650" algn="l"/>
                <a:tab pos="1313299" algn="l"/>
                <a:tab pos="196994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656650" algn="l"/>
                <a:tab pos="1313299" algn="l"/>
                <a:tab pos="196994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656650" algn="l"/>
                <a:tab pos="1313299" algn="l"/>
                <a:tab pos="196994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656650" algn="l"/>
                <a:tab pos="1313299" algn="l"/>
                <a:tab pos="196994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0994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56650" algn="l"/>
                <a:tab pos="1313299" algn="l"/>
                <a:tab pos="196994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5720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56650" algn="l"/>
                <a:tab pos="1313299" algn="l"/>
                <a:tab pos="196994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0446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56650" algn="l"/>
                <a:tab pos="1313299" algn="l"/>
                <a:tab pos="196994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5172" indent="-207363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56650" algn="l"/>
                <a:tab pos="1313299" algn="l"/>
                <a:tab pos="1969949" algn="l"/>
              </a:tabLs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B1F7FA5F-6DC9-9F4F-A552-4A7CBF3DA15D}" type="slidenum">
              <a:rPr lang="en-US" sz="1300">
                <a:solidFill>
                  <a:srgbClr val="000000"/>
                </a:solidFill>
                <a:latin typeface="Bitstream Vera Sans" charset="0"/>
                <a:cs typeface="DejaVu Sans" charset="0"/>
              </a:rPr>
              <a:pPr eaLnBrk="1"/>
              <a:t>16</a:t>
            </a:fld>
            <a:endParaRPr lang="en-US" sz="1300">
              <a:solidFill>
                <a:srgbClr val="000000"/>
              </a:solidFill>
              <a:latin typeface="Bitstream Vera Sans" charset="0"/>
              <a:cs typeface="DejaVu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8029" y="6496091"/>
            <a:ext cx="1827168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NonPanDA</a:t>
            </a:r>
            <a:r>
              <a:rPr lang="en-US" sz="1200" dirty="0" smtClean="0"/>
              <a:t> components</a:t>
            </a:r>
            <a:endParaRPr lang="en-US" sz="1200" dirty="0"/>
          </a:p>
        </p:txBody>
      </p:sp>
      <p:pic>
        <p:nvPicPr>
          <p:cNvPr id="67" name="Picture 2" descr="https://lh6.googleusercontent.com/-ggm7lDssQ16niyfsIX5aJryd65ebDbpAFsVZq6pmjVjXyjCzjtJHSYKFWwQU7HdddNkASlu8vK8Sh8nddvxXSztA4locVB2uwTLvpHNrc-K5vlEutOT_4lHKS_RSKG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675" y="-1"/>
            <a:ext cx="1300325" cy="113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6421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88968" cy="838200"/>
          </a:xfrm>
        </p:spPr>
        <p:txBody>
          <a:bodyPr/>
          <a:lstStyle/>
          <a:p>
            <a:r>
              <a:rPr lang="en-US" dirty="0" smtClean="0"/>
              <a:t>What is pilot job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2184400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Clr>
                <a:srgbClr val="3861AA"/>
              </a:buClr>
              <a:buFontTx/>
              <a:buChar char="•"/>
            </a:pPr>
            <a:r>
              <a:rPr lang="en-US" dirty="0" smtClean="0"/>
              <a:t>Pilots, pilots everywhere : </a:t>
            </a:r>
            <a:r>
              <a:rPr lang="en-US" dirty="0">
                <a:latin typeface="Helvetica" charset="0"/>
                <a:ea typeface="ＭＳ Ｐゴシック" charset="0"/>
              </a:rPr>
              <a:t>Approach spread from ALICE and </a:t>
            </a:r>
            <a:r>
              <a:rPr lang="en-US" dirty="0" err="1">
                <a:latin typeface="Helvetica" charset="0"/>
                <a:ea typeface="ＭＳ Ｐゴシック" charset="0"/>
              </a:rPr>
              <a:t>LHCb</a:t>
            </a:r>
            <a:r>
              <a:rPr lang="en-US" dirty="0">
                <a:latin typeface="Helvetica" charset="0"/>
                <a:ea typeface="ＭＳ Ｐゴシック" charset="0"/>
              </a:rPr>
              <a:t> to all LHC  </a:t>
            </a:r>
            <a:r>
              <a:rPr lang="en-US" dirty="0" smtClean="0">
                <a:latin typeface="Helvetica" charset="0"/>
                <a:ea typeface="ＭＳ Ｐゴシック" charset="0"/>
              </a:rPr>
              <a:t>experiments</a:t>
            </a:r>
          </a:p>
          <a:p>
            <a:pPr marL="342900" lvl="1" indent="-342900">
              <a:buClr>
                <a:srgbClr val="3861AA"/>
              </a:buClr>
              <a:buFontTx/>
              <a:buChar char="•"/>
            </a:pPr>
            <a:r>
              <a:rPr lang="en-US" dirty="0" smtClean="0">
                <a:latin typeface="Helvetica" charset="0"/>
                <a:ea typeface="ＭＳ Ｐゴシック" charset="0"/>
              </a:rPr>
              <a:t>Pilot job :</a:t>
            </a:r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r>
              <a:rPr lang="en-US" dirty="0"/>
              <a:t>Lightweight execution environment to prepare </a:t>
            </a:r>
            <a:r>
              <a:rPr lang="en-US" dirty="0" smtClean="0"/>
              <a:t>Computing Element, </a:t>
            </a:r>
            <a:r>
              <a:rPr lang="en-US" dirty="0"/>
              <a:t>request actual payload, execute payload, and clean up</a:t>
            </a:r>
          </a:p>
          <a:p>
            <a:pPr lvl="1"/>
            <a:r>
              <a:rPr lang="en-US" dirty="0"/>
              <a:t>Handles data stage-in and stage-out between worker node disk and local </a:t>
            </a:r>
            <a:r>
              <a:rPr lang="en-US" dirty="0" smtClean="0"/>
              <a:t>Storage Element</a:t>
            </a:r>
            <a:endParaRPr lang="en-US" dirty="0"/>
          </a:p>
          <a:p>
            <a:pPr lvl="1"/>
            <a:r>
              <a:rPr lang="en-US" dirty="0"/>
              <a:t>Pilot jobs started by Job Scheduler(s); actual ATLAS job (payload) is scheduled when CPU becomes available, leading to low latency</a:t>
            </a:r>
          </a:p>
          <a:p>
            <a:pPr lvl="1"/>
            <a:r>
              <a:rPr lang="en-US" dirty="0"/>
              <a:t>Monitoring thread, job recovery, experiment specific setup and post processing..</a:t>
            </a:r>
            <a:r>
              <a:rPr lang="en-US" dirty="0" smtClean="0"/>
              <a:t>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Pilot submission and management works well on foundation of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HTCondor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glideinWMS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dirty="0"/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17</a:t>
            </a:fld>
            <a:endParaRPr lang="en-US"/>
          </a:p>
        </p:txBody>
      </p:sp>
      <p:pic>
        <p:nvPicPr>
          <p:cNvPr id="7" name="Content Placeholder 3" descr="GRID vs HP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691" b="-29691"/>
          <a:stretch/>
        </p:blipFill>
        <p:spPr bwMode="auto">
          <a:xfrm>
            <a:off x="469900" y="3251200"/>
            <a:ext cx="8445500" cy="334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472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88968" cy="838200"/>
          </a:xfrm>
        </p:spPr>
        <p:txBody>
          <a:bodyPr/>
          <a:lstStyle/>
          <a:p>
            <a:r>
              <a:rPr lang="en-US" dirty="0" err="1" smtClean="0"/>
              <a:t>PanDA</a:t>
            </a:r>
            <a:r>
              <a:rPr lang="en-US" dirty="0" smtClean="0"/>
              <a:t> Performance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Screen Shot 2015-08-24 at 11.14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1500" y="214868"/>
            <a:ext cx="7302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System Performance. Daily Completed Jobs. Jan-Aug 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3968" y="712569"/>
            <a:ext cx="701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Up to </a:t>
            </a:r>
            <a:r>
              <a:rPr lang="en-US" sz="1500" dirty="0"/>
              <a:t>2</a:t>
            </a:r>
            <a:r>
              <a:rPr lang="en-US" sz="1500" dirty="0" smtClean="0"/>
              <a:t>M jobs completed per day</a:t>
            </a:r>
          </a:p>
          <a:p>
            <a:r>
              <a:rPr lang="en-US" sz="1500" dirty="0" smtClean="0"/>
              <a:t>At more than </a:t>
            </a:r>
            <a:r>
              <a:rPr lang="ru-RU" sz="1500" dirty="0"/>
              <a:t>1</a:t>
            </a:r>
            <a:r>
              <a:rPr lang="ru-RU" sz="1500" dirty="0" smtClean="0"/>
              <a:t>5</a:t>
            </a:r>
            <a:r>
              <a:rPr lang="en-US" sz="1500" dirty="0" smtClean="0"/>
              <a:t>0 sites</a:t>
            </a:r>
          </a:p>
          <a:p>
            <a:r>
              <a:rPr lang="en-US" sz="1500" dirty="0" smtClean="0"/>
              <a:t>Running at </a:t>
            </a:r>
            <a:r>
              <a:rPr lang="ru-RU" sz="1500" dirty="0" smtClean="0"/>
              <a:t>25</a:t>
            </a:r>
            <a:r>
              <a:rPr lang="en-US" sz="1500" dirty="0" smtClean="0"/>
              <a:t>0 000 cores worldwide</a:t>
            </a:r>
          </a:p>
          <a:p>
            <a:r>
              <a:rPr lang="en-US" sz="1500" dirty="0" smtClean="0"/>
              <a:t>Consuming at peak ~0.3 </a:t>
            </a:r>
            <a:r>
              <a:rPr lang="en-US" sz="1500" dirty="0" err="1" smtClean="0"/>
              <a:t>PetaFLOPS</a:t>
            </a:r>
            <a:r>
              <a:rPr lang="en-US" sz="1500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6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Screen Shot 2015-08-24 at 11.29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-1"/>
            <a:ext cx="9118600" cy="6864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2200" y="685461"/>
            <a:ext cx="5080000" cy="914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82936" tIns="41469" rIns="82936" bIns="41469" rtlCol="0">
            <a:spAutoFit/>
          </a:bodyPr>
          <a:lstStyle/>
          <a:p>
            <a:r>
              <a:rPr lang="en-US" dirty="0" smtClean="0"/>
              <a:t>Spikes in demand for computational resources</a:t>
            </a:r>
          </a:p>
          <a:p>
            <a:r>
              <a:rPr lang="en-US" dirty="0"/>
              <a:t>s</a:t>
            </a:r>
            <a:r>
              <a:rPr lang="en-US" dirty="0" smtClean="0"/>
              <a:t>ignificantly exceed available ATLAS resources </a:t>
            </a:r>
          </a:p>
          <a:p>
            <a:r>
              <a:rPr lang="en-US" dirty="0" smtClean="0"/>
              <a:t>Lack of resources slows down pace of discovery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32000" y="177800"/>
            <a:ext cx="5505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Pending Jobs. Weekly average. Jan 2012-Aug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20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atlas.ch/photos/atlas_photos/selected-photos/full-detector/Atlas_Gold_displ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 b="17500"/>
          <a:stretch>
            <a:fillRect/>
          </a:stretch>
        </p:blipFill>
        <p:spPr bwMode="auto">
          <a:xfrm>
            <a:off x="4198938" y="1066800"/>
            <a:ext cx="464026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>
                <a:latin typeface="Helvetica" charset="0"/>
              </a:rPr>
              <a:t>The ATLAS Experiment at the LHC</a:t>
            </a:r>
          </a:p>
        </p:txBody>
      </p:sp>
      <p:pic>
        <p:nvPicPr>
          <p:cNvPr id="184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200400"/>
            <a:ext cx="4064000" cy="3048000"/>
          </a:xfrm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6650"/>
            <a:ext cx="27432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3" t="16682" r="31073" b="12393"/>
          <a:stretch>
            <a:fillRect/>
          </a:stretch>
        </p:blipFill>
        <p:spPr bwMode="auto">
          <a:xfrm>
            <a:off x="5715000" y="3429000"/>
            <a:ext cx="26670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F043B-B474-410F-92AE-00A694F7A16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4191000"/>
            <a:ext cx="676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ATLAS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3152" y="38100"/>
            <a:ext cx="8966200" cy="10287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 smtClean="0">
                <a:latin typeface="Helvetica" charset="0"/>
              </a:rPr>
              <a:t>The ATLAS Experiment at the LHC</a:t>
            </a:r>
            <a:endParaRPr lang="en-US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77334"/>
              </p:ext>
            </p:extLst>
          </p:nvPr>
        </p:nvGraphicFramePr>
        <p:xfrm>
          <a:off x="850900" y="468780"/>
          <a:ext cx="7077696" cy="4141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95400" y="4724400"/>
            <a:ext cx="3699496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61AA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smtClean="0"/>
              <a:t>CPU needs (per event) will grow with track multiplicity (pileup) and energy</a:t>
            </a:r>
          </a:p>
          <a:p>
            <a:r>
              <a:rPr lang="en-US" sz="1600" b="0" smtClean="0"/>
              <a:t>Storage needs are proportional to accumulated luminosity </a:t>
            </a:r>
          </a:p>
          <a:p>
            <a:r>
              <a:rPr lang="en-US" sz="1600" b="0" smtClean="0"/>
              <a:t>Grid resources are limited by funding and fully utilized</a:t>
            </a:r>
          </a:p>
          <a:p>
            <a:endParaRPr lang="en-US" sz="16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418521"/>
              </p:ext>
            </p:extLst>
          </p:nvPr>
        </p:nvGraphicFramePr>
        <p:xfrm>
          <a:off x="4994896" y="3073400"/>
          <a:ext cx="4127500" cy="311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94968" y="1225034"/>
            <a:ext cx="239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CPU needs per event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1300" cy="927100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smtClean="0"/>
              <a:t>LHC Upgrade 2019-2021. </a:t>
            </a:r>
            <a:r>
              <a:rPr lang="en-US" dirty="0" smtClean="0"/>
              <a:t>Computing   Needs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261100" y="5918200"/>
            <a:ext cx="54610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870" y="12700"/>
            <a:ext cx="6022998" cy="939800"/>
          </a:xfrm>
        </p:spPr>
        <p:txBody>
          <a:bodyPr/>
          <a:lstStyle/>
          <a:p>
            <a:r>
              <a:rPr lang="en-US" dirty="0" smtClean="0"/>
              <a:t>Why use non-Grid resources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0420" y="984253"/>
            <a:ext cx="4686300" cy="5619753"/>
          </a:xfrm>
        </p:spPr>
        <p:txBody>
          <a:bodyPr/>
          <a:lstStyle/>
          <a:p>
            <a:r>
              <a:rPr lang="en-US" dirty="0" smtClean="0"/>
              <a:t>The Grid will continue to be the primary for LHC Physics Analysis </a:t>
            </a:r>
          </a:p>
          <a:p>
            <a:r>
              <a:rPr lang="en-US" dirty="0" smtClean="0"/>
              <a:t>The computing needs of LHC experiments continue to increase with flat funding.</a:t>
            </a:r>
          </a:p>
          <a:p>
            <a:r>
              <a:rPr lang="en-US" dirty="0"/>
              <a:t>Grid grew up with serial fast CPUs however consumer machine architecture has changed from ever increasing clock speeds to large core counts, meaning our code will need to evolve.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Screen Shot 2015-08-29 at 11.00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2178870" cy="2501900"/>
          </a:xfrm>
          <a:prstGeom prst="rect">
            <a:avLst/>
          </a:prstGeom>
        </p:spPr>
      </p:pic>
      <p:pic>
        <p:nvPicPr>
          <p:cNvPr id="8" name="Picture 7" descr="Screen Shot 2015-08-29 at 11.00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30" y="3962258"/>
            <a:ext cx="4495800" cy="2902097"/>
          </a:xfrm>
          <a:prstGeom prst="rect">
            <a:avLst/>
          </a:prstGeom>
        </p:spPr>
      </p:pic>
      <p:pic>
        <p:nvPicPr>
          <p:cNvPr id="9" name="Picture 8" descr="Screen Shot 2015-08-29 at 11.00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54" y="1869058"/>
            <a:ext cx="2712616" cy="209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2753" y="6228321"/>
            <a:ext cx="255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T.Childers</a:t>
            </a:r>
            <a:r>
              <a:rPr lang="en-US" dirty="0" smtClean="0"/>
              <a:t>. CHEP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5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Снимок экрана 2015-09-30 в 9.3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2700"/>
            <a:ext cx="4960304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708405"/>
            <a:ext cx="4876800" cy="289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05200" y="5181600"/>
            <a:ext cx="2057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Top supercomputer speeds: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hlinkClick r:id="rId4"/>
              </a:rPr>
              <a:t>logscale speed over 60 years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0480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Seymour Cray : </a:t>
            </a:r>
          </a:p>
          <a:p>
            <a:r>
              <a:rPr lang="en-US" sz="1600" dirty="0" smtClean="0"/>
              <a:t>“supercomputer, it is hard  to define, but you know it when you see it” 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124200"/>
            <a:ext cx="1294581" cy="1524000"/>
          </a:xfrm>
          <a:prstGeom prst="rect">
            <a:avLst/>
          </a:prstGeom>
        </p:spPr>
      </p:pic>
      <p:graphicFrame>
        <p:nvGraphicFramePr>
          <p:cNvPr id="13" name="Char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854754"/>
              </p:ext>
            </p:extLst>
          </p:nvPr>
        </p:nvGraphicFramePr>
        <p:xfrm>
          <a:off x="4546600" y="0"/>
          <a:ext cx="4572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638800" y="3962400"/>
            <a:ext cx="3479800" cy="1908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300" i="1" dirty="0" smtClean="0"/>
              <a:t>Large HPCs use a variety of architecture</a:t>
            </a:r>
          </a:p>
          <a:p>
            <a:pPr marL="285750" indent="-285750">
              <a:buFont typeface="Arial"/>
              <a:buChar char="•"/>
            </a:pPr>
            <a:r>
              <a:rPr lang="en-US" sz="1300" i="1" dirty="0" smtClean="0"/>
              <a:t>Half of computational power is concentrated in a small number of machines;</a:t>
            </a:r>
          </a:p>
          <a:p>
            <a:pPr marL="285750" indent="-285750">
              <a:buFont typeface="Arial"/>
              <a:buChar char="•"/>
            </a:pPr>
            <a:r>
              <a:rPr lang="en-US" sz="1300" i="1" dirty="0"/>
              <a:t>Small </a:t>
            </a:r>
            <a:r>
              <a:rPr lang="en-US" sz="1300" i="1" dirty="0" smtClean="0"/>
              <a:t>HPCs use </a:t>
            </a:r>
            <a:r>
              <a:rPr lang="en-US" sz="1300" i="1" dirty="0"/>
              <a:t>x86 </a:t>
            </a:r>
            <a:r>
              <a:rPr lang="en-US" sz="1300" i="1" dirty="0" smtClean="0"/>
              <a:t>architectures. Typically</a:t>
            </a:r>
            <a:r>
              <a:rPr lang="en-US" sz="1300" i="1" dirty="0"/>
              <a:t>, these are ordinary server racks, with </a:t>
            </a:r>
            <a:r>
              <a:rPr lang="en-US" sz="1300" i="1" dirty="0" err="1"/>
              <a:t>Infiniband</a:t>
            </a:r>
            <a:r>
              <a:rPr lang="en-US" sz="1300" i="1" dirty="0"/>
              <a:t> </a:t>
            </a:r>
            <a:r>
              <a:rPr lang="en-US" sz="1300" i="1" dirty="0" smtClean="0"/>
              <a:t>interconnects. 94</a:t>
            </a:r>
            <a:r>
              <a:rPr lang="en-US" sz="1300" i="1" dirty="0"/>
              <a:t>% of the bottom 400 of the Top 500 (including the last 130) are all x86</a:t>
            </a:r>
          </a:p>
          <a:p>
            <a:endParaRPr lang="en-US" sz="1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131265" y="6258818"/>
            <a:ext cx="4038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See also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</a:rPr>
              <a:t>D.Podgajnov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 NEC’2015 slides</a:t>
            </a:r>
          </a:p>
          <a:p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indico-new.jinr.ru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indico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sessionDisplay.py?sessionId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=8&amp;confId=60#20151001</a:t>
            </a:r>
          </a:p>
        </p:txBody>
      </p:sp>
    </p:spTree>
    <p:extLst>
      <p:ext uri="{BB962C8B-B14F-4D97-AF65-F5344CB8AC3E}">
        <p14:creationId xmlns:p14="http://schemas.microsoft.com/office/powerpoint/2010/main" val="125855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Alexei Klimentov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Screen Shot 2013-09-10 at 5.2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0"/>
            <a:ext cx="3276600" cy="221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2209800" cy="1470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0"/>
            <a:ext cx="2997200" cy="1493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2438400"/>
            <a:ext cx="1333500" cy="996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76200"/>
            <a:ext cx="1400615" cy="1003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1524000"/>
            <a:ext cx="1656522" cy="698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2286000"/>
            <a:ext cx="1143000" cy="7557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800" y="914400"/>
            <a:ext cx="1813810" cy="914400"/>
          </a:xfrm>
          <a:prstGeom prst="rect">
            <a:avLst/>
          </a:prstGeom>
        </p:spPr>
      </p:pic>
      <p:pic>
        <p:nvPicPr>
          <p:cNvPr id="20" name="Picture 19" descr="Screen Shot 2014-10-16 at 7.33.20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819400"/>
            <a:ext cx="1281926" cy="685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851466" y="2724150"/>
            <a:ext cx="370287" cy="4000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100" y="1470745"/>
            <a:ext cx="4152900" cy="320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105" y="5505682"/>
            <a:ext cx="1981200" cy="13015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43800" y="37338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752600" y="10668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#5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99105" y="5505682"/>
            <a:ext cx="53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727375" y="11430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#6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66675" y="3886200"/>
            <a:ext cx="198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ATLAS Grid would </a:t>
            </a:r>
          </a:p>
          <a:p>
            <a:r>
              <a:rPr lang="en-US" sz="1500" i="1" dirty="0" smtClean="0"/>
              <a:t>be around #27 </a:t>
            </a:r>
          </a:p>
          <a:p>
            <a:r>
              <a:rPr lang="en-US" sz="1500" i="1" dirty="0" smtClean="0"/>
              <a:t>from Top100</a:t>
            </a:r>
            <a:endParaRPr lang="en-US" sz="1500" i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2200" y="4876800"/>
            <a:ext cx="1866900" cy="1333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05200" y="49530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#7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67200" y="59179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The ATLAS collaboration  </a:t>
            </a:r>
            <a:r>
              <a:rPr lang="en-US" sz="1600" b="1" i="1" dirty="0">
                <a:solidFill>
                  <a:srgbClr val="FF0000"/>
                </a:solidFill>
              </a:rPr>
              <a:t>have members with access to these machines and to </a:t>
            </a:r>
            <a:r>
              <a:rPr lang="en-US" sz="1600" b="1" i="1" dirty="0" smtClean="0">
                <a:solidFill>
                  <a:srgbClr val="FF0000"/>
                </a:solidFill>
              </a:rPr>
              <a:t>many others…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71800" y="685800"/>
            <a:ext cx="88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Anselm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91000" y="1447800"/>
            <a:ext cx="85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Triolith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19400" y="5334000"/>
            <a:ext cx="113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Stampede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2000" y="57150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SuperMUC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6445" y="3216532"/>
            <a:ext cx="1134989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Kurchatov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96200" y="2667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Archer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9600" y="2286000"/>
            <a:ext cx="102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Abel, </a:t>
            </a:r>
            <a:r>
              <a:rPr lang="en-US" dirty="0" err="1" smtClean="0">
                <a:solidFill>
                  <a:schemeClr val="bg1"/>
                </a:solidFill>
              </a:rPr>
              <a:t>Abisko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6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Supercomputers Features that affect integration with LHC Distributed Computing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8900" y="1168400"/>
            <a:ext cx="8966200" cy="543560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61AA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dirty="0" smtClean="0">
                <a:latin typeface="Bitstream Vera Sans" charset="0"/>
              </a:rPr>
              <a:t>Each supercomputer is unique</a:t>
            </a:r>
          </a:p>
          <a:p>
            <a:pPr lvl="2" eaLnBrk="1" hangingPunct="1"/>
            <a:r>
              <a:rPr lang="en-US" dirty="0" smtClean="0">
                <a:latin typeface="Bitstream Vera Sans" charset="0"/>
                <a:ea typeface="DejaVu Sans" charset="0"/>
                <a:cs typeface="DejaVu Sans" charset="0"/>
              </a:rPr>
              <a:t>Unique architecture and hardware </a:t>
            </a:r>
          </a:p>
          <a:p>
            <a:pPr lvl="2" eaLnBrk="1" hangingPunct="1"/>
            <a:r>
              <a:rPr lang="en-US" dirty="0" smtClean="0">
                <a:latin typeface="Bitstream Vera Sans" charset="0"/>
                <a:ea typeface="DejaVu Sans" charset="0"/>
                <a:cs typeface="DejaVu Sans" charset="0"/>
              </a:rPr>
              <a:t>Specialized Operating System, “weak” worker nodes, limited memory per worker node</a:t>
            </a:r>
          </a:p>
          <a:p>
            <a:pPr lvl="2" eaLnBrk="1" hangingPunct="1"/>
            <a:r>
              <a:rPr lang="en-US" dirty="0" smtClean="0">
                <a:latin typeface="Bitstream Vera Sans" charset="0"/>
                <a:ea typeface="DejaVu Sans" charset="0"/>
                <a:cs typeface="DejaVu Sans" charset="0"/>
              </a:rPr>
              <a:t>Code cross-compilation is typically required</a:t>
            </a:r>
          </a:p>
          <a:p>
            <a:pPr lvl="2" eaLnBrk="1" hangingPunct="1"/>
            <a:r>
              <a:rPr lang="en-US" dirty="0" smtClean="0">
                <a:latin typeface="Bitstream Vera Sans" charset="0"/>
                <a:ea typeface="DejaVu Sans" charset="0"/>
                <a:cs typeface="DejaVu Sans" charset="0"/>
              </a:rPr>
              <a:t>Unique job submission systems</a:t>
            </a:r>
          </a:p>
          <a:p>
            <a:pPr lvl="2" eaLnBrk="1" hangingPunct="1"/>
            <a:r>
              <a:rPr lang="en-US" dirty="0" smtClean="0">
                <a:latin typeface="Bitstream Vera Sans" charset="0"/>
                <a:ea typeface="DejaVu Sans" charset="0"/>
                <a:cs typeface="DejaVu Sans" charset="0"/>
              </a:rPr>
              <a:t>Unique security environment</a:t>
            </a:r>
          </a:p>
          <a:p>
            <a:pPr eaLnBrk="1" hangingPunct="1"/>
            <a:r>
              <a:rPr lang="en-US" dirty="0" smtClean="0">
                <a:latin typeface="Bitstream Vera Sans" charset="0"/>
                <a:ea typeface="DejaVu Sans" charset="0"/>
                <a:cs typeface="DejaVu Sans" charset="0"/>
              </a:rPr>
              <a:t>Titan features :</a:t>
            </a:r>
          </a:p>
          <a:p>
            <a:pPr lvl="1"/>
            <a:r>
              <a:rPr lang="en-US" dirty="0"/>
              <a:t>Highly restricted access. One-time password interactive authentication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No portals, </a:t>
            </a:r>
            <a:r>
              <a:rPr lang="en-US" dirty="0" smtClean="0">
                <a:solidFill>
                  <a:srgbClr val="FF0000"/>
                </a:solidFill>
              </a:rPr>
              <a:t>gatekeepers. Pilot </a:t>
            </a:r>
            <a:r>
              <a:rPr lang="en-US" dirty="0">
                <a:solidFill>
                  <a:srgbClr val="FF0000"/>
                </a:solidFill>
              </a:rPr>
              <a:t>needs to run on Titan’s login nodes </a:t>
            </a:r>
          </a:p>
          <a:p>
            <a:pPr lvl="1"/>
            <a:r>
              <a:rPr lang="en-US" dirty="0"/>
              <a:t>No network connectivity from worker nodes to the outside world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Pilot can not run on worker nodes, needs a new mechanism for batch workload management</a:t>
            </a:r>
          </a:p>
          <a:p>
            <a:pPr lvl="1"/>
            <a:r>
              <a:rPr lang="en-US" dirty="0"/>
              <a:t>Limit on number of submitted jobs in batch queue per user and limit on number of running jobs per user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Sequential submissions of single node jobs is not an option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Have to use MPI in some form!</a:t>
            </a:r>
          </a:p>
          <a:p>
            <a:pPr lvl="1"/>
            <a:r>
              <a:rPr lang="en-US" dirty="0"/>
              <a:t>Specialized OS (SUSE based CNL) and software stack </a:t>
            </a:r>
          </a:p>
          <a:p>
            <a:pPr lvl="1"/>
            <a:r>
              <a:rPr lang="en-US" dirty="0"/>
              <a:t>Highly competitive time allocation. Geared toward leadership class projects and very big jobs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Creates opportunity for backfill</a:t>
            </a:r>
          </a:p>
          <a:p>
            <a:pPr eaLnBrk="1" hangingPunct="1"/>
            <a:endParaRPr lang="en-US" dirty="0" smtClean="0">
              <a:latin typeface="Bitstream Vera Sans" charset="0"/>
              <a:ea typeface="DejaVu Sans" charset="0"/>
              <a:cs typeface="DejaVu Sans" charset="0"/>
            </a:endParaRPr>
          </a:p>
        </p:txBody>
      </p:sp>
      <p:sp>
        <p:nvSpPr>
          <p:cNvPr id="4" name="object 9"/>
          <p:cNvSpPr/>
          <p:nvPr/>
        </p:nvSpPr>
        <p:spPr>
          <a:xfrm>
            <a:off x="5638800" y="2095500"/>
            <a:ext cx="3149600" cy="1104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8115300" y="2738204"/>
            <a:ext cx="939800" cy="619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 txBox="1"/>
          <p:nvPr/>
        </p:nvSpPr>
        <p:spPr>
          <a:xfrm>
            <a:off x="7620000" y="2752597"/>
            <a:ext cx="990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94">
              <a:lnSpc>
                <a:spcPct val="100000"/>
              </a:lnSpc>
            </a:pPr>
            <a:r>
              <a:rPr sz="3200" b="1" spc="-28" dirty="0">
                <a:latin typeface="Abadi MT Condensed Extra Bold"/>
                <a:cs typeface="Abadi MT Condensed Extra Bold"/>
              </a:rPr>
              <a:t>#2</a:t>
            </a:r>
            <a:endParaRPr sz="32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99503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4809" y="3097768"/>
            <a:ext cx="1800225" cy="1257300"/>
          </a:xfrm>
          <a:custGeom>
            <a:avLst/>
            <a:gdLst/>
            <a:ahLst/>
            <a:cxnLst/>
            <a:rect l="l" t="t" r="r" b="b"/>
            <a:pathLst>
              <a:path w="1800225" h="1257300">
                <a:moveTo>
                  <a:pt x="1657388" y="0"/>
                </a:moveTo>
                <a:lnTo>
                  <a:pt x="129516" y="612"/>
                </a:lnTo>
                <a:lnTo>
                  <a:pt x="88155" y="10841"/>
                </a:lnTo>
                <a:lnTo>
                  <a:pt x="52548" y="32150"/>
                </a:lnTo>
                <a:lnTo>
                  <a:pt x="24670" y="62567"/>
                </a:lnTo>
                <a:lnTo>
                  <a:pt x="6496" y="100120"/>
                </a:lnTo>
                <a:lnTo>
                  <a:pt x="0" y="142836"/>
                </a:lnTo>
                <a:lnTo>
                  <a:pt x="613" y="1127782"/>
                </a:lnTo>
                <a:lnTo>
                  <a:pt x="10845" y="1169146"/>
                </a:lnTo>
                <a:lnTo>
                  <a:pt x="32157" y="1204753"/>
                </a:lnTo>
                <a:lnTo>
                  <a:pt x="62576" y="1232630"/>
                </a:lnTo>
                <a:lnTo>
                  <a:pt x="100127" y="1250803"/>
                </a:lnTo>
                <a:lnTo>
                  <a:pt x="142836" y="1257300"/>
                </a:lnTo>
                <a:lnTo>
                  <a:pt x="1670717" y="1256686"/>
                </a:lnTo>
                <a:lnTo>
                  <a:pt x="1712076" y="1246453"/>
                </a:lnTo>
                <a:lnTo>
                  <a:pt x="1747680" y="1225140"/>
                </a:lnTo>
                <a:lnTo>
                  <a:pt x="1775556" y="1194720"/>
                </a:lnTo>
                <a:lnTo>
                  <a:pt x="1793728" y="1157165"/>
                </a:lnTo>
                <a:lnTo>
                  <a:pt x="1800225" y="1114450"/>
                </a:lnTo>
                <a:lnTo>
                  <a:pt x="1799611" y="129515"/>
                </a:lnTo>
                <a:lnTo>
                  <a:pt x="1789381" y="88149"/>
                </a:lnTo>
                <a:lnTo>
                  <a:pt x="1768070" y="52543"/>
                </a:lnTo>
                <a:lnTo>
                  <a:pt x="1737651" y="24667"/>
                </a:lnTo>
                <a:lnTo>
                  <a:pt x="1700099" y="6495"/>
                </a:lnTo>
                <a:lnTo>
                  <a:pt x="16573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58386" y="2210739"/>
            <a:ext cx="653415" cy="64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4"/>
            <a:r>
              <a:rPr sz="4200" b="1" spc="-25" dirty="0">
                <a:latin typeface="Abadi MT Condensed Extra Bold"/>
                <a:cs typeface="Abadi MT Condensed Extra Bold"/>
              </a:rPr>
              <a:t>#2</a:t>
            </a:r>
            <a:endParaRPr sz="4200" dirty="0">
              <a:latin typeface="Abadi MT Condensed Extra Bold"/>
              <a:cs typeface="Abadi MT Condensed Extra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41837" y="2202083"/>
            <a:ext cx="1421606" cy="828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1857" y="3643805"/>
            <a:ext cx="3794760" cy="2181860"/>
          </a:xfrm>
          <a:custGeom>
            <a:avLst/>
            <a:gdLst/>
            <a:ahLst/>
            <a:cxnLst/>
            <a:rect l="l" t="t" r="r" b="b"/>
            <a:pathLst>
              <a:path w="3794759" h="2181860">
                <a:moveTo>
                  <a:pt x="3706533" y="889571"/>
                </a:moveTo>
                <a:lnTo>
                  <a:pt x="88011" y="889571"/>
                </a:lnTo>
                <a:lnTo>
                  <a:pt x="80784" y="890479"/>
                </a:lnTo>
                <a:lnTo>
                  <a:pt x="47538" y="920152"/>
                </a:lnTo>
                <a:lnTo>
                  <a:pt x="30710" y="955514"/>
                </a:lnTo>
                <a:lnTo>
                  <a:pt x="16963" y="1001710"/>
                </a:lnTo>
                <a:lnTo>
                  <a:pt x="6908" y="1056831"/>
                </a:lnTo>
                <a:lnTo>
                  <a:pt x="2554" y="1097594"/>
                </a:lnTo>
                <a:lnTo>
                  <a:pt x="291" y="1140908"/>
                </a:lnTo>
                <a:lnTo>
                  <a:pt x="0" y="1163345"/>
                </a:lnTo>
                <a:lnTo>
                  <a:pt x="0" y="1907501"/>
                </a:lnTo>
                <a:lnTo>
                  <a:pt x="1150" y="1951876"/>
                </a:lnTo>
                <a:lnTo>
                  <a:pt x="4481" y="1993982"/>
                </a:lnTo>
                <a:lnTo>
                  <a:pt x="9812" y="2033254"/>
                </a:lnTo>
                <a:lnTo>
                  <a:pt x="21166" y="2085610"/>
                </a:lnTo>
                <a:lnTo>
                  <a:pt x="36007" y="2128406"/>
                </a:lnTo>
                <a:lnTo>
                  <a:pt x="60169" y="2167294"/>
                </a:lnTo>
                <a:lnTo>
                  <a:pt x="88011" y="2181263"/>
                </a:lnTo>
                <a:lnTo>
                  <a:pt x="3706533" y="2181263"/>
                </a:lnTo>
                <a:lnTo>
                  <a:pt x="3740810" y="2159731"/>
                </a:lnTo>
                <a:lnTo>
                  <a:pt x="3763828" y="2115321"/>
                </a:lnTo>
                <a:lnTo>
                  <a:pt x="3777576" y="2069126"/>
                </a:lnTo>
                <a:lnTo>
                  <a:pt x="3787634" y="2014008"/>
                </a:lnTo>
                <a:lnTo>
                  <a:pt x="3791988" y="1973248"/>
                </a:lnTo>
                <a:lnTo>
                  <a:pt x="3794252" y="1929937"/>
                </a:lnTo>
                <a:lnTo>
                  <a:pt x="3794544" y="1907501"/>
                </a:lnTo>
                <a:lnTo>
                  <a:pt x="3794544" y="1163345"/>
                </a:lnTo>
                <a:lnTo>
                  <a:pt x="3793393" y="1118967"/>
                </a:lnTo>
                <a:lnTo>
                  <a:pt x="3790061" y="1076858"/>
                </a:lnTo>
                <a:lnTo>
                  <a:pt x="3784729" y="1037584"/>
                </a:lnTo>
                <a:lnTo>
                  <a:pt x="3773373" y="985226"/>
                </a:lnTo>
                <a:lnTo>
                  <a:pt x="3758531" y="942429"/>
                </a:lnTo>
                <a:lnTo>
                  <a:pt x="3734369" y="903540"/>
                </a:lnTo>
                <a:lnTo>
                  <a:pt x="3706533" y="889571"/>
                </a:lnTo>
                <a:close/>
              </a:path>
              <a:path w="3794759" h="2181860">
                <a:moveTo>
                  <a:pt x="426529" y="0"/>
                </a:moveTo>
                <a:lnTo>
                  <a:pt x="293725" y="889571"/>
                </a:lnTo>
                <a:lnTo>
                  <a:pt x="558990" y="889571"/>
                </a:lnTo>
                <a:lnTo>
                  <a:pt x="4265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45853" y="3014670"/>
            <a:ext cx="5780486" cy="355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068"/>
            <a:r>
              <a:rPr spc="-5" dirty="0">
                <a:latin typeface="Arial"/>
                <a:cs typeface="Arial"/>
              </a:rPr>
              <a:t>2</a:t>
            </a:r>
            <a:r>
              <a:rPr dirty="0">
                <a:latin typeface="Arial"/>
                <a:cs typeface="Arial"/>
              </a:rPr>
              <a:t>7 P</a:t>
            </a:r>
            <a:r>
              <a:rPr lang="en-US" dirty="0">
                <a:latin typeface="Arial"/>
                <a:cs typeface="Arial"/>
              </a:rPr>
              <a:t>F</a:t>
            </a:r>
            <a:r>
              <a:rPr dirty="0">
                <a:latin typeface="Arial"/>
                <a:cs typeface="Arial"/>
              </a:rPr>
              <a:t>lops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</a:t>
            </a:r>
            <a:r>
              <a:rPr dirty="0" smtClean="0">
                <a:latin typeface="Arial"/>
                <a:cs typeface="Arial"/>
              </a:rPr>
              <a:t>Peak</a:t>
            </a:r>
            <a:r>
              <a:rPr lang="en-US" dirty="0" smtClean="0">
                <a:latin typeface="Arial"/>
                <a:cs typeface="Arial"/>
              </a:rPr>
              <a:t> theoretical performance</a:t>
            </a:r>
            <a:r>
              <a:rPr dirty="0" smtClean="0">
                <a:latin typeface="Arial"/>
                <a:cs typeface="Arial"/>
              </a:rPr>
              <a:t>)</a:t>
            </a:r>
            <a:r>
              <a:rPr lang="en-US" dirty="0" smtClean="0">
                <a:latin typeface="Arial"/>
                <a:cs typeface="Arial"/>
              </a:rPr>
              <a:t>. Cray XK-7</a:t>
            </a:r>
            <a:endParaRPr lang="en-US" dirty="0">
              <a:latin typeface="Arial"/>
              <a:cs typeface="Arial"/>
            </a:endParaRPr>
          </a:p>
          <a:p>
            <a:pPr marL="111068"/>
            <a:r>
              <a:rPr lang="en-US" dirty="0" smtClean="0">
                <a:latin typeface="Arial"/>
                <a:cs typeface="Arial"/>
              </a:rPr>
              <a:t>18,688 compute nodes with GPUs</a:t>
            </a:r>
            <a:endParaRPr dirty="0">
              <a:latin typeface="Arial"/>
              <a:cs typeface="Arial"/>
            </a:endParaRPr>
          </a:p>
          <a:p>
            <a:pPr marL="12694">
              <a:lnSpc>
                <a:spcPts val="3329"/>
              </a:lnSpc>
              <a:spcBef>
                <a:spcPts val="40"/>
              </a:spcBef>
            </a:pPr>
            <a:r>
              <a:rPr lang="en-US" spc="-5" dirty="0">
                <a:latin typeface="Arial"/>
                <a:cs typeface="Arial"/>
              </a:rPr>
              <a:t> 299,008 CPU cores</a:t>
            </a:r>
          </a:p>
          <a:p>
            <a:pPr marL="12694">
              <a:lnSpc>
                <a:spcPts val="3329"/>
              </a:lnSpc>
              <a:spcBef>
                <a:spcPts val="40"/>
              </a:spcBef>
            </a:pPr>
            <a:r>
              <a:rPr lang="en-US" spc="-5" dirty="0">
                <a:latin typeface="Arial"/>
                <a:cs typeface="Arial"/>
              </a:rPr>
              <a:t> AMD Opteron 6200 @2.2 GHz (16 cores per node)</a:t>
            </a:r>
          </a:p>
          <a:p>
            <a:pPr marL="12694">
              <a:lnSpc>
                <a:spcPts val="3329"/>
              </a:lnSpc>
              <a:spcBef>
                <a:spcPts val="40"/>
              </a:spcBef>
            </a:pPr>
            <a:r>
              <a:rPr lang="en-US" spc="-5" dirty="0">
                <a:latin typeface="Arial"/>
                <a:cs typeface="Arial"/>
              </a:rPr>
              <a:t> 32 GB RAM per node</a:t>
            </a:r>
          </a:p>
          <a:p>
            <a:pPr marL="12694">
              <a:lnSpc>
                <a:spcPts val="3329"/>
              </a:lnSpc>
              <a:spcBef>
                <a:spcPts val="40"/>
              </a:spcBef>
            </a:pPr>
            <a:r>
              <a:rPr lang="en-US" spc="-5" dirty="0">
                <a:latin typeface="Arial"/>
                <a:cs typeface="Arial"/>
              </a:rPr>
              <a:t> NVidia TESLA K20x GPU per node</a:t>
            </a:r>
          </a:p>
          <a:p>
            <a:pPr marL="12694">
              <a:lnSpc>
                <a:spcPts val="3329"/>
              </a:lnSpc>
              <a:spcBef>
                <a:spcPts val="40"/>
              </a:spcBef>
            </a:pPr>
            <a:r>
              <a:rPr lang="en-US" spc="-5" dirty="0">
                <a:latin typeface="Arial"/>
                <a:cs typeface="Arial"/>
              </a:rPr>
              <a:t> 32 PB disk storage (center-wide Luster file system)</a:t>
            </a:r>
          </a:p>
          <a:p>
            <a:pPr marL="12694">
              <a:lnSpc>
                <a:spcPts val="3329"/>
              </a:lnSpc>
              <a:spcBef>
                <a:spcPts val="40"/>
              </a:spcBef>
            </a:pPr>
            <a:r>
              <a:rPr lang="en-US" spc="-5" dirty="0">
                <a:latin typeface="Arial"/>
                <a:cs typeface="Arial"/>
              </a:rPr>
              <a:t> &gt;1TB/s aggregate FS throughput </a:t>
            </a:r>
          </a:p>
          <a:p>
            <a:pPr marL="12694">
              <a:lnSpc>
                <a:spcPts val="3329"/>
              </a:lnSpc>
              <a:spcBef>
                <a:spcPts val="40"/>
              </a:spcBef>
            </a:pPr>
            <a:r>
              <a:rPr lang="en-US" spc="-5" dirty="0">
                <a:latin typeface="Arial"/>
                <a:cs typeface="Arial"/>
              </a:rPr>
              <a:t>29 PB HPSS tape archive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EF15B7E-F2F7-43F7-9EBE-48AA8E71972C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648700" y="50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object 9"/>
          <p:cNvSpPr/>
          <p:nvPr/>
        </p:nvSpPr>
        <p:spPr>
          <a:xfrm>
            <a:off x="5" y="5"/>
            <a:ext cx="9143995" cy="3216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76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066800"/>
          </a:xfrm>
        </p:spPr>
        <p:txBody>
          <a:bodyPr/>
          <a:lstStyle/>
          <a:p>
            <a:r>
              <a:rPr lang="en-US" dirty="0" smtClean="0"/>
              <a:t>Supercomputers and Leadership Class Facilities. Fundamental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92300"/>
            <a:ext cx="8915400" cy="3670300"/>
          </a:xfrm>
        </p:spPr>
        <p:txBody>
          <a:bodyPr/>
          <a:lstStyle/>
          <a:p>
            <a:r>
              <a:rPr lang="en-US" dirty="0"/>
              <a:t>How to get time on supercomputers ?</a:t>
            </a:r>
          </a:p>
          <a:p>
            <a:endParaRPr lang="en-US" dirty="0"/>
          </a:p>
          <a:p>
            <a:r>
              <a:rPr lang="en-US" dirty="0"/>
              <a:t>How to interface supercomputers to ATLAS Distributed Computing ?</a:t>
            </a:r>
          </a:p>
          <a:p>
            <a:endParaRPr lang="en-US" dirty="0"/>
          </a:p>
          <a:p>
            <a:r>
              <a:rPr lang="en-US" dirty="0"/>
              <a:t> How to run ATLAS code on supercomputers and how to do it efficiently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2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899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Supercomputers Resource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562599"/>
          </a:xfrm>
        </p:spPr>
        <p:txBody>
          <a:bodyPr>
            <a:normAutofit fontScale="55000" lnSpcReduction="20000"/>
          </a:bodyPr>
          <a:lstStyle/>
          <a:p>
            <a:r>
              <a:rPr lang="en-US" sz="3100" dirty="0" smtClean="0"/>
              <a:t>Resource allocation is very competitive </a:t>
            </a:r>
          </a:p>
          <a:p>
            <a:pPr lvl="1"/>
            <a:r>
              <a:rPr lang="en-US" sz="2300" dirty="0" smtClean="0"/>
              <a:t>Many strong technical and scientific cases for the time</a:t>
            </a:r>
          </a:p>
          <a:p>
            <a:pPr lvl="1"/>
            <a:r>
              <a:rPr lang="en-US" sz="2300" dirty="0" smtClean="0"/>
              <a:t>Allocation given to projects </a:t>
            </a:r>
          </a:p>
          <a:p>
            <a:pPr lvl="2"/>
            <a:r>
              <a:rPr lang="en-US" sz="2300" dirty="0" smtClean="0"/>
              <a:t>Typically small group of people</a:t>
            </a:r>
          </a:p>
          <a:p>
            <a:pPr marL="457200" lvl="1" indent="0">
              <a:buNone/>
            </a:pPr>
            <a:r>
              <a:rPr lang="en-US" sz="2300" dirty="0" smtClean="0"/>
              <a:t>…and we are very successful in getting it</a:t>
            </a:r>
          </a:p>
          <a:p>
            <a:pPr lvl="2"/>
            <a:r>
              <a:rPr lang="en-US" sz="2300" dirty="0" smtClean="0"/>
              <a:t> ~70M hours allocation in 2014-2015 </a:t>
            </a:r>
          </a:p>
          <a:p>
            <a:pPr lvl="3"/>
            <a:r>
              <a:rPr lang="en-US" sz="2300" dirty="0" smtClean="0"/>
              <a:t>~8% of ATLAS Grid use and ~50% of our </a:t>
            </a:r>
            <a:r>
              <a:rPr lang="en-US" sz="2300" dirty="0" smtClean="0"/>
              <a:t>Monte-Carlo </a:t>
            </a:r>
            <a:r>
              <a:rPr lang="en-US" sz="2300" dirty="0" smtClean="0"/>
              <a:t>event generators</a:t>
            </a:r>
            <a:endParaRPr lang="en-US" sz="2300" dirty="0" smtClean="0"/>
          </a:p>
          <a:p>
            <a:r>
              <a:rPr lang="en-US" sz="2900" dirty="0" smtClean="0"/>
              <a:t>Leadership Class Facilities Usage</a:t>
            </a:r>
            <a:endParaRPr lang="en-US" sz="2900" dirty="0"/>
          </a:p>
          <a:p>
            <a:pPr lvl="1"/>
            <a:r>
              <a:rPr lang="en-US" sz="2900" dirty="0"/>
              <a:t>before July 2015   </a:t>
            </a:r>
          </a:p>
          <a:p>
            <a:pPr lvl="2"/>
            <a:r>
              <a:rPr lang="en-US" sz="2900" dirty="0"/>
              <a:t>ATLAS used 62M hours on Mira (which averages to 60M grid-equivalent hours. )</a:t>
            </a:r>
          </a:p>
          <a:p>
            <a:pPr lvl="2"/>
            <a:r>
              <a:rPr lang="en-US" sz="2900" dirty="0"/>
              <a:t>ATLAS used 3.5M hours on Titan</a:t>
            </a:r>
          </a:p>
          <a:p>
            <a:pPr lvl="1">
              <a:buFont typeface="Arial"/>
              <a:buChar char="•"/>
            </a:pPr>
            <a:r>
              <a:rPr lang="en-US" sz="2900" dirty="0"/>
              <a:t>July - Sep 2015  ATLAS used 19.3M hours on Mira (which averages to about 29M grid-equivalent hours.)  </a:t>
            </a:r>
          </a:p>
          <a:p>
            <a:pPr lvl="2"/>
            <a:r>
              <a:rPr lang="en-US" sz="2900" dirty="0"/>
              <a:t>ATLAS used </a:t>
            </a:r>
            <a:r>
              <a:rPr lang="en-US" sz="2900" dirty="0" smtClean="0"/>
              <a:t>1.5+</a:t>
            </a:r>
            <a:r>
              <a:rPr lang="en-US" sz="2900" dirty="0"/>
              <a:t>M  hours on Titan</a:t>
            </a:r>
            <a:endParaRPr lang="en-US" sz="2900" dirty="0">
              <a:solidFill>
                <a:srgbClr val="FF6600"/>
              </a:solidFill>
            </a:endParaRPr>
          </a:p>
          <a:p>
            <a:pPr lvl="2"/>
            <a:r>
              <a:rPr lang="en-US" sz="2900" dirty="0"/>
              <a:t>ATLAS used just under 3M  hours at NERSC.  </a:t>
            </a:r>
          </a:p>
          <a:p>
            <a:pPr marL="0" indent="0">
              <a:buNone/>
            </a:pPr>
            <a:r>
              <a:rPr lang="en-US" sz="2900" dirty="0"/>
              <a:t>Overall that the </a:t>
            </a:r>
            <a:r>
              <a:rPr lang="en-US" sz="2900" dirty="0" smtClean="0"/>
              <a:t>LCF </a:t>
            </a:r>
            <a:r>
              <a:rPr lang="en-US" sz="2900" dirty="0"/>
              <a:t>community delivered more than ~99M grid-equivalent hours in 2015</a:t>
            </a:r>
          </a:p>
          <a:p>
            <a:pPr lvl="3"/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i="1" dirty="0" smtClean="0"/>
              <a:t>There is an interest from HPC community to us. 4 invited talks/demos </a:t>
            </a:r>
            <a:r>
              <a:rPr lang="en-US" i="1" dirty="0" smtClean="0"/>
              <a:t>at the latest</a:t>
            </a:r>
            <a:r>
              <a:rPr lang="en-US" sz="2400" i="1" dirty="0" smtClean="0"/>
              <a:t> Supercomputing Conference (SC14, New Orleans, Nov 2014), </a:t>
            </a:r>
            <a:endParaRPr lang="en-US" sz="2400" i="1" dirty="0" smtClean="0"/>
          </a:p>
          <a:p>
            <a:r>
              <a:rPr lang="en-US" sz="2400" i="1" dirty="0" smtClean="0"/>
              <a:t>HENP </a:t>
            </a:r>
            <a:r>
              <a:rPr lang="en-US" sz="2400" i="1" dirty="0" smtClean="0"/>
              <a:t>applications on Titan. </a:t>
            </a:r>
          </a:p>
          <a:p>
            <a:r>
              <a:rPr lang="en-US" sz="2400" i="1" dirty="0" smtClean="0"/>
              <a:t>Granular data processing on HPCs using an Event Service </a:t>
            </a:r>
          </a:p>
          <a:p>
            <a:r>
              <a:rPr lang="en-US" sz="2400" i="1" dirty="0" smtClean="0"/>
              <a:t>Integrating Network Services with </a:t>
            </a:r>
            <a:r>
              <a:rPr lang="en-US" sz="2400" i="1" dirty="0" err="1" smtClean="0"/>
              <a:t>PanDA</a:t>
            </a:r>
            <a:endParaRPr lang="en-US" sz="2400" i="1" dirty="0" smtClean="0"/>
          </a:p>
          <a:p>
            <a:r>
              <a:rPr lang="en-US" sz="2400" i="1" dirty="0" smtClean="0"/>
              <a:t>Intelligent Networks  </a:t>
            </a:r>
            <a:endParaRPr lang="en-US" sz="2400" i="1" dirty="0" smtClean="0"/>
          </a:p>
          <a:p>
            <a:pPr marL="0" indent="0">
              <a:buNone/>
            </a:pPr>
            <a:r>
              <a:rPr lang="en-US" i="1" dirty="0"/>
              <a:t>special </a:t>
            </a:r>
            <a:r>
              <a:rPr lang="en-US" i="1" dirty="0" err="1"/>
              <a:t>PanDA</a:t>
            </a:r>
            <a:r>
              <a:rPr lang="en-US" i="1" dirty="0"/>
              <a:t> booth at the SC15 (Nov, Austin TX)</a:t>
            </a:r>
            <a:r>
              <a:rPr lang="ru-RU" i="1" dirty="0"/>
              <a:t>. </a:t>
            </a:r>
            <a:r>
              <a:rPr lang="en-US" i="1" dirty="0"/>
              <a:t>Anselm (CZ), </a:t>
            </a:r>
            <a:r>
              <a:rPr lang="en-US" i="1" dirty="0" err="1"/>
              <a:t>N.Novgorod</a:t>
            </a:r>
            <a:r>
              <a:rPr lang="en-US" i="1" dirty="0"/>
              <a:t>, Tomsk, Archer (UK)  supercomputers are in our pipeline for the integration.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0200" y="6553199"/>
            <a:ext cx="1219200" cy="260350"/>
          </a:xfrm>
        </p:spPr>
        <p:txBody>
          <a:bodyPr/>
          <a:lstStyle/>
          <a:p>
            <a:r>
              <a:rPr lang="en-US" dirty="0" smtClean="0"/>
              <a:t>30/9/2015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5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</a:t>
            </a:r>
            <a:r>
              <a:rPr lang="en-US" dirty="0" err="1" smtClean="0"/>
              <a:t>PanDA</a:t>
            </a:r>
            <a:r>
              <a:rPr lang="en-US" dirty="0" smtClean="0"/>
              <a:t> setup on Titan</a:t>
            </a:r>
            <a:endParaRPr lang="en-US" dirty="0"/>
          </a:p>
        </p:txBody>
      </p:sp>
      <p:pic>
        <p:nvPicPr>
          <p:cNvPr id="6" name="Content Placeholder 5" descr="PanDA@ORNL_2015_schema_updat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" b="2269"/>
          <a:stretch>
            <a:fillRect/>
          </a:stretch>
        </p:blipFill>
        <p:spPr>
          <a:xfrm>
            <a:off x="1" y="838200"/>
            <a:ext cx="5791200" cy="416642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F55E600-2104-44F3-9A22-63EDE94A6064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33400" y="3962400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BNL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66800"/>
            <a:ext cx="524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CERN</a:t>
            </a:r>
          </a:p>
          <a:p>
            <a:r>
              <a:rPr lang="en-US" sz="1200" dirty="0" smtClean="0"/>
              <a:t>EC2</a:t>
            </a:r>
            <a:endParaRPr lang="en-US" sz="1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4953000"/>
            <a:ext cx="9067800" cy="1905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Main idea - try to reuse existing </a:t>
            </a:r>
            <a:r>
              <a:rPr lang="en-US" dirty="0" err="1" smtClean="0">
                <a:solidFill>
                  <a:srgbClr val="FF0000"/>
                </a:solidFill>
              </a:rPr>
              <a:t>PanDA</a:t>
            </a:r>
            <a:r>
              <a:rPr lang="en-US" dirty="0" smtClean="0">
                <a:solidFill>
                  <a:srgbClr val="FF0000"/>
                </a:solidFill>
              </a:rPr>
              <a:t> components and workflow logic as much as possible</a:t>
            </a:r>
          </a:p>
          <a:p>
            <a:r>
              <a:rPr lang="en-US" dirty="0" smtClean="0"/>
              <a:t>Modified </a:t>
            </a:r>
            <a:r>
              <a:rPr lang="en-US" dirty="0" err="1" smtClean="0"/>
              <a:t>PanDA</a:t>
            </a:r>
            <a:r>
              <a:rPr lang="en-US" dirty="0" smtClean="0"/>
              <a:t>  pilot runs on Titan’s front end nodes, in user space </a:t>
            </a:r>
          </a:p>
          <a:p>
            <a:r>
              <a:rPr lang="en-US" dirty="0" smtClean="0"/>
              <a:t>All connections to </a:t>
            </a:r>
            <a:r>
              <a:rPr lang="en-US" dirty="0" err="1" smtClean="0"/>
              <a:t>PanDA</a:t>
            </a:r>
            <a:r>
              <a:rPr lang="en-US" dirty="0" smtClean="0"/>
              <a:t> servers at CERN or EC2 are initiated from the front end nodes by </a:t>
            </a:r>
            <a:r>
              <a:rPr lang="en-US" dirty="0" err="1" smtClean="0"/>
              <a:t>PanDA</a:t>
            </a:r>
            <a:r>
              <a:rPr lang="en-US" dirty="0" smtClean="0"/>
              <a:t> Pilot over HTTPS</a:t>
            </a:r>
          </a:p>
          <a:p>
            <a:r>
              <a:rPr lang="en-US" dirty="0" smtClean="0"/>
              <a:t>For local HPC batch interface use SAGA-Python (Simple API for Grid Applications) framework by Rutgers U. group</a:t>
            </a:r>
          </a:p>
          <a:p>
            <a:pPr lvl="1"/>
            <a:r>
              <a:rPr lang="en-US" dirty="0" smtClean="0">
                <a:hlinkClick r:id="rId3"/>
              </a:rPr>
              <a:t>http://saga-project.github.io/saga-python/</a:t>
            </a: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hlinkClick r:id="rId4"/>
              </a:rPr>
              <a:t>http://www.ogf.org/documents/GFD.90.pdf</a:t>
            </a:r>
            <a:endParaRPr lang="en-US" dirty="0" smtClean="0"/>
          </a:p>
          <a:p>
            <a:r>
              <a:rPr lang="en-US" dirty="0" smtClean="0"/>
              <a:t>Custom light-weight Python MPI wrapper scripts for running (single node) workloads in parallel on multiple multi-core WN</a:t>
            </a:r>
          </a:p>
          <a:p>
            <a:r>
              <a:rPr lang="en-US" dirty="0" smtClean="0"/>
              <a:t>Pilot instrumented to utilize information about free nodes on Titan</a:t>
            </a:r>
          </a:p>
          <a:p>
            <a:r>
              <a:rPr lang="en-US" dirty="0" smtClean="0"/>
              <a:t>Software is installed/ported in advance on Titan shared file system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54700" y="1066800"/>
            <a:ext cx="3276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>
                <a:solidFill>
                  <a:srgbClr val="77933C"/>
                </a:solidFill>
              </a:rPr>
              <a:t>Workloads :</a:t>
            </a:r>
          </a:p>
          <a:p>
            <a:r>
              <a:rPr lang="en-US" sz="2000" dirty="0" smtClean="0"/>
              <a:t>Event Generators – SHERPA, MADGRAPH, ALPGEN, POWHEG, PYTHIA </a:t>
            </a:r>
          </a:p>
          <a:p>
            <a:r>
              <a:rPr lang="en-US" sz="2000" dirty="0" smtClean="0"/>
              <a:t>Root</a:t>
            </a:r>
          </a:p>
          <a:p>
            <a:r>
              <a:rPr lang="en-US" sz="2000" dirty="0" err="1" smtClean="0"/>
              <a:t>FairRoot</a:t>
            </a:r>
            <a:r>
              <a:rPr lang="en-US" sz="2000" dirty="0" smtClean="0"/>
              <a:t> and </a:t>
            </a:r>
            <a:r>
              <a:rPr lang="en-US" sz="2000" dirty="0" err="1" smtClean="0"/>
              <a:t>EICRoot</a:t>
            </a:r>
            <a:r>
              <a:rPr lang="en-US" sz="2000" dirty="0" smtClean="0"/>
              <a:t> frameworks</a:t>
            </a:r>
          </a:p>
          <a:p>
            <a:r>
              <a:rPr lang="en-US" sz="2000" dirty="0" smtClean="0"/>
              <a:t>Geant4, including multithreaded v10</a:t>
            </a:r>
          </a:p>
          <a:p>
            <a:r>
              <a:rPr lang="en-US" sz="2000" dirty="0" err="1" smtClean="0"/>
              <a:t>AlLICE</a:t>
            </a:r>
            <a:r>
              <a:rPr lang="en-US" sz="2000" dirty="0" smtClean="0"/>
              <a:t> simulation jobs were submitted to Titan via </a:t>
            </a:r>
            <a:r>
              <a:rPr lang="en-US" sz="2000" dirty="0" err="1" smtClean="0"/>
              <a:t>PanDA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Integration with ALICE production system is in progress  </a:t>
            </a:r>
            <a:endParaRPr lang="en-US" sz="1600" dirty="0" smtClean="0"/>
          </a:p>
          <a:p>
            <a:r>
              <a:rPr lang="en-US" sz="2000" dirty="0" smtClean="0"/>
              <a:t>Several official  ATLAS software releases installed on Titan</a:t>
            </a:r>
          </a:p>
          <a:p>
            <a:r>
              <a:rPr lang="en-US" sz="2000" dirty="0" smtClean="0"/>
              <a:t>Event Generation, Geant4 Simulation and Reconstruction chains were ran for several ATLAS physics scenarios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Picture 8" descr="PanDA-rev-logo-midsmall-250p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30300" cy="9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0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6705953" cy="5422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6969" y="1411388"/>
            <a:ext cx="1892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Business emails sent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3000PB/year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(Not managed as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a</a:t>
            </a:r>
            <a:r>
              <a:rPr lang="en-US" sz="1600" dirty="0" smtClean="0">
                <a:solidFill>
                  <a:srgbClr val="FFFFFF"/>
                </a:solidFill>
              </a:rPr>
              <a:t> coherent data set)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648200"/>
            <a:ext cx="13693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Google search</a:t>
            </a:r>
          </a:p>
          <a:p>
            <a:pPr algn="ctr"/>
            <a:r>
              <a:rPr lang="en-US" sz="1600" dirty="0" smtClean="0"/>
              <a:t>100PB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205666" y="3281348"/>
            <a:ext cx="16871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Facebook uploads</a:t>
            </a:r>
          </a:p>
          <a:p>
            <a:pPr algn="ctr"/>
            <a:r>
              <a:rPr lang="en-US" sz="1600" dirty="0" smtClean="0"/>
              <a:t>180PB/year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5410200"/>
            <a:ext cx="1214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Kaiser</a:t>
            </a:r>
          </a:p>
          <a:p>
            <a:pPr algn="ctr"/>
            <a:r>
              <a:rPr lang="en-US" sz="1600" dirty="0" smtClean="0"/>
              <a:t>Permanente</a:t>
            </a:r>
          </a:p>
          <a:p>
            <a:pPr algn="ctr"/>
            <a:r>
              <a:rPr lang="en-US" sz="1600" dirty="0" smtClean="0"/>
              <a:t>30PB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4698424"/>
            <a:ext cx="939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LHC data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15PB/</a:t>
            </a:r>
            <a:r>
              <a:rPr lang="en-US" sz="1600" b="1" dirty="0" err="1" smtClean="0">
                <a:solidFill>
                  <a:schemeClr val="bg1"/>
                </a:solidFill>
              </a:rPr>
              <a:t>yr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5257800"/>
            <a:ext cx="9183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YouTube</a:t>
            </a:r>
          </a:p>
          <a:p>
            <a:pPr algn="ctr"/>
            <a:r>
              <a:rPr lang="en-US" sz="1600" dirty="0" smtClean="0"/>
              <a:t>15PB/</a:t>
            </a:r>
            <a:r>
              <a:rPr lang="en-US" sz="1600" dirty="0" err="1" smtClean="0"/>
              <a:t>yr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5410200"/>
            <a:ext cx="5886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US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Census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7704" y="1308556"/>
            <a:ext cx="704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Lib of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Congress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3352800"/>
            <a:ext cx="66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Climate</a:t>
            </a:r>
          </a:p>
          <a:p>
            <a:pPr algn="ctr"/>
            <a:r>
              <a:rPr lang="en-US" sz="1200" dirty="0" smtClean="0"/>
              <a:t>DB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581400" y="4953000"/>
            <a:ext cx="6142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FFFF"/>
                </a:solidFill>
              </a:rPr>
              <a:t>Nasdaq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495" y="5873473"/>
            <a:ext cx="1877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Wired 4/2013</a:t>
            </a:r>
            <a:endParaRPr lang="en-US" sz="1600" dirty="0"/>
          </a:p>
        </p:txBody>
      </p:sp>
      <p:sp>
        <p:nvSpPr>
          <p:cNvPr id="18" name="Oval 17"/>
          <p:cNvSpPr/>
          <p:nvPr/>
        </p:nvSpPr>
        <p:spPr>
          <a:xfrm>
            <a:off x="6158808" y="3570933"/>
            <a:ext cx="2756592" cy="291703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Current ATLAS data set, all data products: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160 PB</a:t>
            </a:r>
          </a:p>
          <a:p>
            <a:pPr algn="ctr"/>
            <a:endParaRPr 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1+M files transferred per day</a:t>
            </a: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7962" y="6166914"/>
            <a:ext cx="4096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  <a:hlinkClick r:id="rId4"/>
              </a:rPr>
              <a:t>http://www.wired.com/magazine/2013/04/bigdata/</a:t>
            </a:r>
            <a:r>
              <a:rPr lang="en-US" sz="1400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76710" y="2242810"/>
            <a:ext cx="3040510" cy="49244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Big Data in 2013</a:t>
            </a:r>
            <a:endParaRPr lang="en-US" sz="2600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10461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600" dirty="0" smtClean="0"/>
              <a:t>Big Data: often just a buzz word, but not when it comes to ATLAS…</a:t>
            </a:r>
            <a:endParaRPr lang="en-US" sz="2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910" y="1524000"/>
            <a:ext cx="2522090" cy="19240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77738" y="1746739"/>
            <a:ext cx="8474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ATLAS</a:t>
            </a:r>
          </a:p>
          <a:p>
            <a:pPr algn="ctr"/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0CD88-40EB-914F-A82F-1649746D79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0" y="-12774"/>
            <a:ext cx="9144000" cy="8604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300" dirty="0" smtClean="0"/>
              <a:t>Big Data: often just a buzz word, but not when it comes to ATLAS…</a:t>
            </a:r>
            <a:endParaRPr lang="en-US" sz="23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65080" y="790500"/>
            <a:ext cx="8229600" cy="8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200" dirty="0" smtClean="0"/>
              <a:t>Big Data?</a:t>
            </a:r>
            <a:endParaRPr lang="en-US" sz="4200" dirty="0"/>
          </a:p>
        </p:txBody>
      </p:sp>
      <p:sp>
        <p:nvSpPr>
          <p:cNvPr id="27" name="TextBox 26"/>
          <p:cNvSpPr txBox="1"/>
          <p:nvPr/>
        </p:nvSpPr>
        <p:spPr>
          <a:xfrm>
            <a:off x="95795" y="3799195"/>
            <a:ext cx="247003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~14x growth</a:t>
            </a:r>
          </a:p>
          <a:p>
            <a:pPr algn="ctr"/>
            <a:r>
              <a:rPr lang="en-US" sz="1800" b="1" dirty="0" smtClean="0"/>
              <a:t>expected 201</a:t>
            </a:r>
            <a:r>
              <a:rPr lang="ru-RU" sz="1800" b="1" dirty="0" smtClean="0"/>
              <a:t>5</a:t>
            </a:r>
            <a:r>
              <a:rPr lang="en-US" sz="1800" b="1" dirty="0" smtClean="0"/>
              <a:t>-2020 </a:t>
            </a:r>
            <a:endParaRPr lang="en-US" sz="1800" b="1" dirty="0"/>
          </a:p>
        </p:txBody>
      </p:sp>
      <p:pic>
        <p:nvPicPr>
          <p:cNvPr id="3" name="Picture 2" descr="Screen Shot 2015-09-29 at 2.38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14" y="1534242"/>
            <a:ext cx="3110986" cy="21421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4163" y="1746739"/>
            <a:ext cx="146334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ATLAS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22244" y="1686000"/>
            <a:ext cx="389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PB</a:t>
            </a:r>
            <a:endParaRPr lang="en-US" sz="12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819900" y="2921000"/>
            <a:ext cx="0" cy="5270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02621" y="2605307"/>
            <a:ext cx="83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LHC start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968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0" y="12700"/>
            <a:ext cx="6982668" cy="838200"/>
          </a:xfrm>
        </p:spPr>
        <p:txBody>
          <a:bodyPr/>
          <a:lstStyle/>
          <a:p>
            <a:r>
              <a:rPr lang="en-US" dirty="0" smtClean="0"/>
              <a:t>Backfill enabled pilot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239884"/>
            <a:ext cx="8915400" cy="53148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Typical LCF facility is ran on average at ~90% </a:t>
            </a:r>
            <a:r>
              <a:rPr lang="en-US" dirty="0" smtClean="0"/>
              <a:t>occupancy</a:t>
            </a:r>
          </a:p>
          <a:p>
            <a:pPr lvl="1"/>
            <a:r>
              <a:rPr lang="en-US" dirty="0" smtClean="0"/>
              <a:t>Necessary outcome of prioritizing large jobs execution</a:t>
            </a:r>
            <a:endParaRPr lang="en-US" dirty="0"/>
          </a:p>
          <a:p>
            <a:pPr lvl="1"/>
            <a:r>
              <a:rPr lang="en-US" dirty="0"/>
              <a:t>On a machine of the scale of Titan that translates into ~300M unused core hours per year</a:t>
            </a:r>
          </a:p>
          <a:p>
            <a:r>
              <a:rPr lang="en-US" dirty="0"/>
              <a:t>Anything that helps to improve this number </a:t>
            </a:r>
            <a:r>
              <a:rPr lang="en-US" dirty="0" smtClean="0"/>
              <a:t>consistent with LCF mission is </a:t>
            </a:r>
            <a:r>
              <a:rPr lang="en-US" dirty="0"/>
              <a:t>very </a:t>
            </a:r>
            <a:r>
              <a:rPr lang="en-US" dirty="0" smtClean="0"/>
              <a:t>useful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We added to </a:t>
            </a:r>
            <a:r>
              <a:rPr lang="en-US" dirty="0" err="1">
                <a:solidFill>
                  <a:srgbClr val="FF0000"/>
                </a:solidFill>
              </a:rPr>
              <a:t>PanDA</a:t>
            </a:r>
            <a:r>
              <a:rPr lang="en-US" dirty="0">
                <a:solidFill>
                  <a:srgbClr val="FF0000"/>
                </a:solidFill>
              </a:rPr>
              <a:t> Pilot a capability to collect, in near real time, information about current free resources on Titan</a:t>
            </a:r>
          </a:p>
          <a:p>
            <a:pPr lvl="1"/>
            <a:r>
              <a:rPr lang="en-US" dirty="0"/>
              <a:t>Both number of free worker nodes and time of their availability</a:t>
            </a:r>
          </a:p>
          <a:p>
            <a:r>
              <a:rPr lang="en-US" dirty="0"/>
              <a:t>Based on that information Pilot can define job submission parameters when forming PBS script for Titan, thus tailoring the submission to the available resource.</a:t>
            </a:r>
          </a:p>
          <a:p>
            <a:pPr lvl="1"/>
            <a:r>
              <a:rPr lang="en-US" dirty="0"/>
              <a:t>Takes into account Titan’s scheduling policies</a:t>
            </a:r>
          </a:p>
          <a:p>
            <a:pPr lvl="1"/>
            <a:r>
              <a:rPr lang="en-US" dirty="0"/>
              <a:t>Can also take into account other limitations, such as workload output size,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Modular architecture, adaptable to other HPC facilities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/30/2015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 descr="Screen Shot 2014-07-23 at 1.47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00"/>
            <a:ext cx="1028699" cy="11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4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39100" cy="838200"/>
          </a:xfrm>
        </p:spPr>
        <p:txBody>
          <a:bodyPr/>
          <a:lstStyle/>
          <a:p>
            <a:r>
              <a:rPr lang="en-US" sz="3000" dirty="0"/>
              <a:t>Typical Titan free resource availability pattern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5" descr="backfill_nodes_600_May_27_2014_1a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r="9152"/>
          <a:stretch/>
        </p:blipFill>
        <p:spPr>
          <a:xfrm>
            <a:off x="-114300" y="1028704"/>
            <a:ext cx="9258300" cy="5829296"/>
          </a:xfrm>
        </p:spPr>
      </p:pic>
    </p:spTree>
    <p:extLst>
      <p:ext uri="{BB962C8B-B14F-4D97-AF65-F5344CB8AC3E}">
        <p14:creationId xmlns:p14="http://schemas.microsoft.com/office/powerpoint/2010/main" val="421030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0"/>
            <a:ext cx="91567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Supercomputers Resource </a:t>
            </a:r>
            <a:r>
              <a:rPr lang="en-US" sz="2800" dirty="0" smtClean="0"/>
              <a:t>Allocation.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/>
              <a:t>Running ATLAS Payload in Backfill Mode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1600199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en-US" dirty="0" smtClean="0"/>
              <a:t>Several demonstrators on Titan in 2014/15.</a:t>
            </a:r>
          </a:p>
          <a:p>
            <a:pPr lvl="2"/>
            <a:r>
              <a:rPr lang="en-US" dirty="0"/>
              <a:t>Were able to collect ~ 200,000 core hours</a:t>
            </a:r>
          </a:p>
          <a:p>
            <a:pPr lvl="2"/>
            <a:r>
              <a:rPr lang="en-US" dirty="0"/>
              <a:t>Max number of nodes per job – 5835 (93360 cores) </a:t>
            </a:r>
          </a:p>
          <a:p>
            <a:pPr lvl="3"/>
            <a:r>
              <a:rPr lang="en-US" dirty="0"/>
              <a:t>Close to 75% ATLAS Grid in size!</a:t>
            </a:r>
          </a:p>
          <a:p>
            <a:pPr lvl="2"/>
            <a:r>
              <a:rPr lang="en-US" dirty="0"/>
              <a:t>Used </a:t>
            </a:r>
            <a:r>
              <a:rPr lang="en-US" dirty="0" smtClean="0"/>
              <a:t> </a:t>
            </a:r>
            <a:r>
              <a:rPr lang="en-US" dirty="0"/>
              <a:t>~14.4% of </a:t>
            </a:r>
            <a:r>
              <a:rPr lang="en-US" dirty="0" smtClean="0"/>
              <a:t>Titan free </a:t>
            </a:r>
            <a:r>
              <a:rPr lang="en-US" dirty="0"/>
              <a:t>core </a:t>
            </a:r>
            <a:r>
              <a:rPr lang="en-US" dirty="0" smtClean="0"/>
              <a:t>hours</a:t>
            </a:r>
          </a:p>
          <a:p>
            <a:pPr marL="457200" lvl="1" indent="0">
              <a:buNone/>
            </a:pPr>
            <a:r>
              <a:rPr lang="en-US" dirty="0" err="1"/>
              <a:t>PanDA</a:t>
            </a:r>
            <a:r>
              <a:rPr lang="en-US" dirty="0"/>
              <a:t> has potential to generate 300M hours per </a:t>
            </a:r>
            <a:r>
              <a:rPr lang="en-US" dirty="0" smtClean="0"/>
              <a:t>year on Titan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Content Placeholder 5" descr="backfill_test_july_2014_wait_t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7" r="-7217"/>
          <a:stretch>
            <a:fillRect/>
          </a:stretch>
        </p:blipFill>
        <p:spPr>
          <a:xfrm>
            <a:off x="381000" y="2844800"/>
            <a:ext cx="8161611" cy="347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6324600"/>
            <a:ext cx="5715000" cy="360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 err="1" smtClean="0"/>
              <a:t>PanDA</a:t>
            </a:r>
            <a:r>
              <a:rPr lang="en-US" dirty="0" smtClean="0"/>
              <a:t> jobs on Titan. Average wait time 70 seconds !</a:t>
            </a:r>
            <a:endParaRPr lang="en-US" dirty="0"/>
          </a:p>
        </p:txBody>
      </p:sp>
      <p:pic>
        <p:nvPicPr>
          <p:cNvPr id="9" name="Picture 8" descr="PanDA-rev-logo-midsmall-25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2743198"/>
            <a:ext cx="967179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3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l_jobs_sep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99"/>
            <a:ext cx="9144000" cy="6549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838200"/>
          </a:xfrm>
        </p:spPr>
        <p:txBody>
          <a:bodyPr/>
          <a:lstStyle/>
          <a:p>
            <a:r>
              <a:rPr lang="en-US" dirty="0" smtClean="0"/>
              <a:t>ATLAS Monte-Carlo Production on Titan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/30/2015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33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600" y="4127500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Already delivered several million simulated events to ATLAS physicists</a:t>
            </a: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R</a:t>
            </a:r>
            <a:r>
              <a:rPr lang="ru-RU" sz="1600" dirty="0" smtClean="0">
                <a:solidFill>
                  <a:schemeClr val="bg1"/>
                </a:solidFill>
              </a:rPr>
              <a:t>а</a:t>
            </a:r>
            <a:r>
              <a:rPr lang="en-US" sz="1600" dirty="0" smtClean="0">
                <a:solidFill>
                  <a:schemeClr val="bg1"/>
                </a:solidFill>
              </a:rPr>
              <a:t>n </a:t>
            </a:r>
            <a:r>
              <a:rPr lang="en-US" sz="1600" dirty="0">
                <a:solidFill>
                  <a:schemeClr val="bg1"/>
                </a:solidFill>
              </a:rPr>
              <a:t>studies for NYU/Manhattan College physicists (Higgs boson studies)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1257300" y="2249507"/>
            <a:ext cx="365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/>
              <a:t>Titan integration </a:t>
            </a:r>
            <a:r>
              <a:rPr lang="en-US" sz="1600" dirty="0"/>
              <a:t>with the </a:t>
            </a:r>
            <a:r>
              <a:rPr lang="en-US" sz="1600" dirty="0" smtClean="0"/>
              <a:t>ATLAS </a:t>
            </a:r>
            <a:r>
              <a:rPr lang="en-US" sz="1600" dirty="0"/>
              <a:t>production system </a:t>
            </a:r>
            <a:r>
              <a:rPr lang="en-US" sz="1600" dirty="0" smtClean="0"/>
              <a:t>has been completed</a:t>
            </a:r>
            <a:endParaRPr lang="ru-RU" sz="1600" dirty="0" smtClean="0"/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Production workloads are routinely  submitted through </a:t>
            </a:r>
            <a:r>
              <a:rPr lang="en-US" sz="1600" dirty="0" err="1"/>
              <a:t>PanDA</a:t>
            </a:r>
            <a:r>
              <a:rPr lang="en-US" sz="1600" dirty="0"/>
              <a:t> to Titan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30300" y="1110734"/>
            <a:ext cx="6184900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Step by step increase utilization</a:t>
            </a:r>
            <a:endParaRPr lang="ru-RU" sz="1400" dirty="0" smtClean="0"/>
          </a:p>
          <a:p>
            <a:r>
              <a:rPr lang="en-US" sz="1400" dirty="0" smtClean="0"/>
              <a:t>2015</a:t>
            </a:r>
            <a:r>
              <a:rPr lang="en-US" sz="1400" dirty="0"/>
              <a:t>-08  114474 (CPU/Hours)  </a:t>
            </a:r>
          </a:p>
          <a:p>
            <a:r>
              <a:rPr lang="en-US" sz="1400" dirty="0"/>
              <a:t>2015-</a:t>
            </a:r>
            <a:r>
              <a:rPr lang="en-US" sz="1400" dirty="0" smtClean="0"/>
              <a:t>09-20 1249000 </a:t>
            </a:r>
            <a:r>
              <a:rPr lang="en-US" sz="1400" dirty="0"/>
              <a:t>(CPU/Hours)  </a:t>
            </a:r>
            <a:r>
              <a:rPr lang="en-US" sz="1300" dirty="0"/>
              <a:t>Steady stream of jobs from 15 to 400 jobs in bunch, two Pilots on Titan</a:t>
            </a:r>
            <a:r>
              <a:rPr lang="en-US" sz="1300" dirty="0" smtClean="0"/>
              <a:t>. </a:t>
            </a:r>
          </a:p>
          <a:p>
            <a:r>
              <a:rPr lang="en-US" sz="1300" dirty="0" smtClean="0"/>
              <a:t>2015-10-1 Went to </a:t>
            </a:r>
            <a:r>
              <a:rPr lang="en-US" sz="1300" dirty="0" smtClean="0">
                <a:solidFill>
                  <a:srgbClr val="FF0000"/>
                </a:solidFill>
              </a:rPr>
              <a:t>1.5+Mh/month </a:t>
            </a:r>
            <a:r>
              <a:rPr lang="en-US" sz="1300" dirty="0" smtClean="0"/>
              <a:t>by the end in Sep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86984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illable-t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9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186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Supercomputers Resource Allocation.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Running ATLAS Payload in </a:t>
            </a:r>
            <a:r>
              <a:rPr lang="en-US" sz="3200" dirty="0"/>
              <a:t>Backfill </a:t>
            </a:r>
            <a:r>
              <a:rPr lang="en-US" sz="3200" dirty="0" smtClean="0"/>
              <a:t>Mode. Cont’d.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1143000"/>
            <a:ext cx="8610600" cy="222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>
              <a:lnSpc>
                <a:spcPct val="83000"/>
              </a:lnSpc>
              <a:spcBef>
                <a:spcPts val="575"/>
              </a:spcBef>
              <a:spcAft>
                <a:spcPts val="725"/>
              </a:spcAft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latin typeface="Calibri" charset="0"/>
              </a:rPr>
              <a:t>To demonstrate that </a:t>
            </a:r>
            <a:r>
              <a:rPr lang="en-US" dirty="0" smtClean="0">
                <a:latin typeface="Calibri" charset="0"/>
              </a:rPr>
              <a:t>Yoda (Event Service) </a:t>
            </a:r>
            <a:r>
              <a:rPr lang="en-US" dirty="0">
                <a:latin typeface="Calibri" charset="0"/>
              </a:rPr>
              <a:t>jobs can efficiently use available nodes on the </a:t>
            </a:r>
            <a:r>
              <a:rPr lang="en-US" dirty="0" smtClean="0">
                <a:latin typeface="Calibri" charset="0"/>
              </a:rPr>
              <a:t>machine (Edison)</a:t>
            </a:r>
            <a:endParaRPr lang="en-US" dirty="0">
              <a:latin typeface="Calibri" charset="0"/>
            </a:endParaRPr>
          </a:p>
          <a:p>
            <a:pPr marL="431800" indent="-323850">
              <a:lnSpc>
                <a:spcPct val="83000"/>
              </a:lnSpc>
              <a:spcBef>
                <a:spcPts val="575"/>
              </a:spcBef>
              <a:spcAft>
                <a:spcPts val="725"/>
              </a:spcAft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latin typeface="Calibri" charset="0"/>
              </a:rPr>
              <a:t>A backfilling-like test</a:t>
            </a:r>
          </a:p>
          <a:p>
            <a:pPr marL="863600" lvl="1" indent="-323850">
              <a:lnSpc>
                <a:spcPct val="83000"/>
              </a:lnSpc>
              <a:spcAft>
                <a:spcPts val="1250"/>
              </a:spcAft>
              <a:buSzPct val="75000"/>
              <a:buFont typeface="StarSymbol" charset="0"/>
              <a:buChar char="–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66"/>
                </a:solidFill>
                <a:latin typeface="Calibri" charset="0"/>
              </a:rPr>
              <a:t>Submit a bunch of jobs to the killable queue either before the scheduled maintenance time, or before a large reservation created specifically for this test</a:t>
            </a:r>
          </a:p>
          <a:p>
            <a:pPr marL="431800" indent="-323850">
              <a:lnSpc>
                <a:spcPct val="83000"/>
              </a:lnSpc>
              <a:spcAft>
                <a:spcPts val="725"/>
              </a:spcAft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latin typeface="Calibri" charset="0"/>
              </a:rPr>
              <a:t>Yoda jobs run in the killable queue until they get terminated by the batch scheduler</a:t>
            </a:r>
          </a:p>
          <a:p>
            <a:pPr marL="431800" indent="-323850">
              <a:lnSpc>
                <a:spcPct val="83000"/>
              </a:lnSpc>
              <a:spcAft>
                <a:spcPts val="725"/>
              </a:spcAft>
              <a:buSzPct val="45000"/>
              <a:buFont typeface="StarSymbol" charset="0"/>
              <a:buChar char="●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latin typeface="Calibri" charset="0"/>
              </a:rPr>
              <a:t>No data is lost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66800" y="3276600"/>
            <a:ext cx="1981200" cy="66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87840" rIns="90000" bIns="45000"/>
          <a:lstStyle>
            <a:lvl1pPr marL="285750" indent="-28416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hangingPunct="1">
              <a:lnSpc>
                <a:spcPct val="83000"/>
              </a:lnSpc>
              <a:spcAft>
                <a:spcPts val="725"/>
              </a:spcAft>
              <a:buFont typeface="Arial" charset="0"/>
              <a:buNone/>
            </a:pPr>
            <a:r>
              <a:rPr lang="en-US" sz="1600" dirty="0">
                <a:solidFill>
                  <a:srgbClr val="3333FF"/>
                </a:solidFill>
                <a:latin typeface="Calibri" charset="0"/>
              </a:rPr>
              <a:t>Edison is getting </a:t>
            </a:r>
            <a:r>
              <a:rPr lang="en-US" sz="1600" dirty="0" smtClean="0">
                <a:solidFill>
                  <a:srgbClr val="3333FF"/>
                </a:solidFill>
                <a:latin typeface="Calibri" charset="0"/>
              </a:rPr>
              <a:t>ready for </a:t>
            </a:r>
            <a:r>
              <a:rPr lang="en-US" sz="1600" dirty="0">
                <a:solidFill>
                  <a:srgbClr val="3333FF"/>
                </a:solidFill>
                <a:latin typeface="Calibri" charset="0"/>
              </a:rPr>
              <a:t>the reservation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15000" y="3276600"/>
            <a:ext cx="1447800" cy="379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87840" rIns="90000" bIns="45000"/>
          <a:lstStyle>
            <a:lvl1pPr marL="285750" indent="-28416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hangingPunct="1">
              <a:lnSpc>
                <a:spcPct val="83000"/>
              </a:lnSpc>
              <a:spcAft>
                <a:spcPts val="725"/>
              </a:spcAft>
              <a:buFont typeface="Arial" charset="0"/>
              <a:buNone/>
            </a:pPr>
            <a:r>
              <a:rPr lang="en-US" sz="1600" dirty="0">
                <a:solidFill>
                  <a:srgbClr val="3333FF"/>
                </a:solidFill>
                <a:latin typeface="Calibri" charset="0"/>
              </a:rPr>
              <a:t>Reservation </a:t>
            </a:r>
            <a:endParaRPr lang="en-US" sz="1600" dirty="0" smtClean="0">
              <a:solidFill>
                <a:srgbClr val="3333FF"/>
              </a:solidFill>
              <a:latin typeface="Calibri" charset="0"/>
            </a:endParaRPr>
          </a:p>
          <a:p>
            <a:pPr hangingPunct="1">
              <a:lnSpc>
                <a:spcPct val="83000"/>
              </a:lnSpc>
              <a:spcAft>
                <a:spcPts val="725"/>
              </a:spcAft>
              <a:buFont typeface="Arial" charset="0"/>
              <a:buNone/>
            </a:pPr>
            <a:r>
              <a:rPr lang="en-US" sz="1600" dirty="0" smtClean="0">
                <a:solidFill>
                  <a:srgbClr val="3333FF"/>
                </a:solidFill>
                <a:latin typeface="Calibri" charset="0"/>
              </a:rPr>
              <a:t>time</a:t>
            </a:r>
            <a:endParaRPr lang="en-US" sz="1600" dirty="0">
              <a:solidFill>
                <a:srgbClr val="3333FF"/>
              </a:solidFill>
              <a:latin typeface="Calibri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467600" y="3200400"/>
            <a:ext cx="1295400" cy="379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87840" rIns="90000" bIns="45000"/>
          <a:lstStyle>
            <a:lvl1pPr marL="285750" indent="-28416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hangingPunct="1">
              <a:lnSpc>
                <a:spcPct val="83000"/>
              </a:lnSpc>
              <a:spcAft>
                <a:spcPts val="725"/>
              </a:spcAft>
              <a:buFont typeface="Arial" charset="0"/>
              <a:buNone/>
            </a:pPr>
            <a:r>
              <a:rPr lang="en-US" sz="1600" dirty="0">
                <a:solidFill>
                  <a:srgbClr val="3333FF"/>
                </a:solidFill>
                <a:latin typeface="Calibri" charset="0"/>
              </a:rPr>
              <a:t>Machine </a:t>
            </a:r>
            <a:endParaRPr lang="en-US" sz="1600" dirty="0" smtClean="0">
              <a:solidFill>
                <a:srgbClr val="3333FF"/>
              </a:solidFill>
              <a:latin typeface="Calibri" charset="0"/>
            </a:endParaRPr>
          </a:p>
          <a:p>
            <a:pPr hangingPunct="1">
              <a:lnSpc>
                <a:spcPct val="83000"/>
              </a:lnSpc>
              <a:spcAft>
                <a:spcPts val="725"/>
              </a:spcAft>
              <a:buFont typeface="Arial" charset="0"/>
              <a:buNone/>
            </a:pPr>
            <a:r>
              <a:rPr lang="en-US" sz="1600" dirty="0" smtClean="0">
                <a:solidFill>
                  <a:srgbClr val="3333FF"/>
                </a:solidFill>
                <a:latin typeface="Calibri" charset="0"/>
              </a:rPr>
              <a:t>Downtime</a:t>
            </a:r>
            <a:endParaRPr lang="en-US" sz="1600" dirty="0">
              <a:solidFill>
                <a:srgbClr val="3333FF"/>
              </a:solidFill>
              <a:latin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00" y="3886200"/>
            <a:ext cx="1846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Total number of nodes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24400" y="4572000"/>
            <a:ext cx="156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ATLAS payload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153400" y="38862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248400" y="36576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38400" y="3733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94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88968" cy="838200"/>
          </a:xfrm>
        </p:spPr>
        <p:txBody>
          <a:bodyPr/>
          <a:lstStyle/>
          <a:p>
            <a:r>
              <a:rPr lang="en-US" dirty="0" smtClean="0"/>
              <a:t>MIRA Activity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8/31/2015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8" descr="Screen Shot 2015-08-29 at 11.06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4076700" cy="2501900"/>
          </a:xfrm>
          <a:prstGeom prst="rect">
            <a:avLst/>
          </a:prstGeom>
        </p:spPr>
      </p:pic>
      <p:pic>
        <p:nvPicPr>
          <p:cNvPr id="10" name="Picture 9" descr="LeCompte_ALC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0965" y="2686036"/>
            <a:ext cx="3327369" cy="5118099"/>
          </a:xfrm>
          <a:prstGeom prst="rect">
            <a:avLst/>
          </a:prstGeom>
        </p:spPr>
      </p:pic>
      <p:pic>
        <p:nvPicPr>
          <p:cNvPr id="11" name="Picture 10" descr="Screen Shot 2015-08-29 at 11.10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14300"/>
            <a:ext cx="3056840" cy="1981200"/>
          </a:xfrm>
          <a:prstGeom prst="rect">
            <a:avLst/>
          </a:prstGeom>
        </p:spPr>
      </p:pic>
      <p:pic>
        <p:nvPicPr>
          <p:cNvPr id="12" name="Picture 11" descr="Screen Shot 2015-08-29 at 11.10.5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05" y="1993900"/>
            <a:ext cx="3539395" cy="1833387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5400" y="3340102"/>
            <a:ext cx="4432300" cy="351789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Event Generators :</a:t>
            </a:r>
          </a:p>
          <a:p>
            <a:pPr lvl="1" fontAlgn="auto"/>
            <a:r>
              <a:rPr lang="en-US" dirty="0"/>
              <a:t>Porting the massive simulation and analysis code  stacks of LHC experiments to HPCs will require   many people-hours. </a:t>
            </a:r>
            <a:endParaRPr lang="en-US" sz="1400" dirty="0"/>
          </a:p>
          <a:p>
            <a:pPr lvl="1" fontAlgn="auto"/>
            <a:r>
              <a:rPr lang="en-US" dirty="0"/>
              <a:t>Event Generators come from outside these </a:t>
            </a:r>
            <a:r>
              <a:rPr lang="en-US" dirty="0" smtClean="0"/>
              <a:t> collaborations </a:t>
            </a:r>
            <a:r>
              <a:rPr lang="en-US" dirty="0"/>
              <a:t>and remain largely independent inside the frameworks. </a:t>
            </a:r>
            <a:endParaRPr lang="en-US" dirty="0" smtClean="0"/>
          </a:p>
          <a:p>
            <a:pPr lvl="2" fontAlgn="auto"/>
            <a:r>
              <a:rPr lang="en-US" sz="1400" dirty="0" err="1"/>
              <a:t>Alpgen</a:t>
            </a:r>
            <a:r>
              <a:rPr lang="en-US" sz="1400" dirty="0"/>
              <a:t> and Sherpa which are used to produce some of the largest Monte Carlo samples, specifically W/</a:t>
            </a:r>
            <a:r>
              <a:rPr lang="en-US" sz="1400" dirty="0" err="1"/>
              <a:t>Z+jets</a:t>
            </a:r>
            <a:r>
              <a:rPr lang="en-US" sz="1400" dirty="0"/>
              <a:t>, </a:t>
            </a:r>
            <a:r>
              <a:rPr lang="en-US" sz="1400" dirty="0" err="1"/>
              <a:t>W+heavy</a:t>
            </a:r>
            <a:r>
              <a:rPr lang="en-US" sz="1400" dirty="0"/>
              <a:t> </a:t>
            </a:r>
            <a:r>
              <a:rPr lang="en-US" sz="1400" dirty="0" err="1"/>
              <a:t>flavor+jets</a:t>
            </a:r>
            <a:r>
              <a:rPr lang="en-US" sz="1400" dirty="0"/>
              <a:t>. </a:t>
            </a:r>
            <a:endParaRPr lang="en-US" sz="1400" dirty="0" smtClean="0"/>
          </a:p>
          <a:p>
            <a:pPr fontAlgn="auto"/>
            <a:r>
              <a:rPr lang="en-US" sz="1800" dirty="0"/>
              <a:t>Used 36.3M of 50M CPU-hours</a:t>
            </a:r>
            <a:br>
              <a:rPr lang="en-US" sz="1800" dirty="0"/>
            </a:br>
            <a:r>
              <a:rPr lang="en-US" sz="1800" dirty="0"/>
              <a:t>Produced over 6B </a:t>
            </a:r>
            <a:r>
              <a:rPr lang="en-US" sz="1800" dirty="0" err="1"/>
              <a:t>unweighted</a:t>
            </a:r>
            <a:r>
              <a:rPr lang="en-US" sz="1800" dirty="0"/>
              <a:t> </a:t>
            </a:r>
            <a:r>
              <a:rPr lang="en-US" sz="1800" dirty="0" err="1"/>
              <a:t>Alpgen</a:t>
            </a:r>
            <a:r>
              <a:rPr lang="en-US" sz="1800" dirty="0"/>
              <a:t> </a:t>
            </a:r>
            <a:r>
              <a:rPr lang="en-US" sz="1800" dirty="0" smtClean="0"/>
              <a:t>events.</a:t>
            </a:r>
          </a:p>
          <a:p>
            <a:pPr marL="0" indent="0" fontAlgn="auto">
              <a:buNone/>
            </a:pPr>
            <a:r>
              <a:rPr lang="en-US" sz="2100" dirty="0" smtClean="0">
                <a:solidFill>
                  <a:srgbClr val="FF0000"/>
                </a:solidFill>
              </a:rPr>
              <a:t>CPU resource corresponds to 6-7% of ATLAS Grid</a:t>
            </a:r>
            <a:endParaRPr lang="en-US" sz="2100" dirty="0">
              <a:solidFill>
                <a:srgbClr val="FF0000"/>
              </a:solidFill>
            </a:endParaRPr>
          </a:p>
          <a:p>
            <a:pPr fontAlgn="auto"/>
            <a:endParaRPr lang="en-US" sz="1800" dirty="0"/>
          </a:p>
          <a:p>
            <a:pPr lvl="1" fontAlgn="auto"/>
            <a:endParaRPr lang="en-US" sz="1400" dirty="0"/>
          </a:p>
          <a:p>
            <a:pPr lvl="1"/>
            <a:endParaRPr lang="en-US" dirty="0"/>
          </a:p>
        </p:txBody>
      </p:sp>
      <p:sp>
        <p:nvSpPr>
          <p:cNvPr id="14" name="Bent-Up Arrow 13"/>
          <p:cNvSpPr/>
          <p:nvPr/>
        </p:nvSpPr>
        <p:spPr>
          <a:xfrm rot="5400000">
            <a:off x="4199301" y="2061799"/>
            <a:ext cx="1371602" cy="1439005"/>
          </a:xfrm>
          <a:prstGeom prst="bentUpArrow">
            <a:avLst>
              <a:gd name="adj1" fmla="val 25000"/>
              <a:gd name="adj2" fmla="val 23295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65600" y="2095500"/>
            <a:ext cx="1308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Increase allocation </a:t>
            </a:r>
          </a:p>
          <a:p>
            <a:r>
              <a:rPr lang="en-US" sz="1400" dirty="0" smtClean="0"/>
              <a:t>incrementally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084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Approach for LCFs in 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Screen Shot 2015-09-22 at 10.07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99" cy="688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1600200"/>
            <a:ext cx="10312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ARGO Cluster</a:t>
            </a:r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1524000" y="4038600"/>
            <a:ext cx="3200400" cy="2438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93708" y="4768334"/>
            <a:ext cx="1806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ANL Tier3 Cluster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1280160"/>
            <a:ext cx="110490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PanDA</a:t>
            </a:r>
            <a:r>
              <a:rPr lang="en-US" sz="1100" dirty="0"/>
              <a:t> </a:t>
            </a:r>
            <a:r>
              <a:rPr lang="en-US" sz="1100" dirty="0" smtClean="0"/>
              <a:t>queue(s)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850900" y="25400"/>
            <a:ext cx="7543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PanDA</a:t>
            </a:r>
            <a:r>
              <a:rPr lang="en-US" sz="2800" dirty="0" smtClean="0"/>
              <a:t> at Argonne Leadership Class Facilities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942510" y="5817800"/>
            <a:ext cx="19055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storage end point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17877" y="1361420"/>
            <a:ext cx="7489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PanDA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Server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4" name="Изображение 5" descr="Снимок экрана 2014-09-10 в 18.11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0" y="2874817"/>
            <a:ext cx="1942510" cy="123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2">
                <a:lumMod val="20000"/>
                <a:lumOff val="80000"/>
                <a:alpha val="75000"/>
              </a:scheme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0" y="4110960"/>
            <a:ext cx="1750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http://bigpanda.cern.ch</a:t>
            </a:r>
            <a:r>
              <a:rPr lang="ru-RU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55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0" y="42666"/>
            <a:ext cx="8174735" cy="8463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 err="1" smtClean="0"/>
              <a:t>PanDA</a:t>
            </a:r>
            <a:r>
              <a:rPr lang="en-US" sz="2000" b="1" dirty="0" smtClean="0"/>
              <a:t> @NRC-KI. A Common Portal to Submit Grid and HPC Jobs</a:t>
            </a:r>
            <a:endParaRPr lang="en-US" sz="2000" b="1" dirty="0"/>
          </a:p>
        </p:txBody>
      </p:sp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l="52819" r="31758"/>
          <a:stretch/>
        </p:blipFill>
        <p:spPr>
          <a:xfrm>
            <a:off x="0" y="1054004"/>
            <a:ext cx="1350627" cy="583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46463"/>
            <a:ext cx="1350627" cy="16433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371600" y="790436"/>
            <a:ext cx="7772400" cy="5297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65760" marR="0" indent="-8635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658368" marR="0" indent="-8686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Georgia"/>
              <a:buChar char="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23544" marR="0" indent="-7264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179576" marR="0" indent="-6197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389888" marR="0" indent="-5638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1609344" marR="0" indent="-7264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1828800" marR="0" indent="-88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▫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2029968" marR="0" indent="-9321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◦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2240280" marR="0" indent="-9397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Char char="◦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285750" lvl="1" indent="-285750">
              <a:buClr>
                <a:schemeClr val="accent3"/>
              </a:buClr>
              <a:buFont typeface="Arial"/>
              <a:buChar char="•"/>
            </a:pPr>
            <a:r>
              <a:rPr lang="en-US" sz="1600" dirty="0"/>
              <a:t>In 2014 the </a:t>
            </a:r>
            <a:r>
              <a:rPr lang="en-US" sz="1600" dirty="0" smtClean="0"/>
              <a:t>work </a:t>
            </a:r>
            <a:r>
              <a:rPr lang="en-US" sz="1600" dirty="0"/>
              <a:t>on implementation of the portal, which will combine the </a:t>
            </a:r>
            <a:r>
              <a:rPr lang="en-US" sz="1600" dirty="0" err="1"/>
              <a:t>Kurchatov</a:t>
            </a:r>
            <a:r>
              <a:rPr lang="en-US" sz="1600" dirty="0"/>
              <a:t> Institute’s Tier-1 site and the supercomputer </a:t>
            </a:r>
            <a:r>
              <a:rPr lang="en-US" sz="1600" dirty="0" smtClean="0"/>
              <a:t>HPC2 (</a:t>
            </a:r>
            <a:r>
              <a:rPr lang="en-US" sz="1600" dirty="0"/>
              <a:t>#2 in</a:t>
            </a:r>
            <a:r>
              <a:rPr lang="ru-RU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Russian</a:t>
            </a:r>
            <a:r>
              <a:rPr lang="ru-RU" sz="1600" dirty="0"/>
              <a:t> </a:t>
            </a:r>
            <a:r>
              <a:rPr lang="ru-RU" sz="1600" dirty="0">
                <a:hlinkClick r:id="rId5"/>
              </a:rPr>
              <a:t>top50</a:t>
            </a:r>
            <a:r>
              <a:rPr lang="ru-RU" sz="1600" dirty="0"/>
              <a:t> </a:t>
            </a:r>
            <a:r>
              <a:rPr lang="en-US" sz="1600" dirty="0" smtClean="0"/>
              <a:t>Supercomputers) .</a:t>
            </a:r>
          </a:p>
          <a:p>
            <a:pPr marL="550926" lvl="2" indent="-285750">
              <a:buClr>
                <a:schemeClr val="accent3"/>
              </a:buClr>
              <a:buFont typeface="Arial"/>
              <a:buChar char="•"/>
            </a:pPr>
            <a:r>
              <a:rPr lang="en-US" sz="1600" dirty="0" smtClean="0"/>
              <a:t>HPC2 @ NRC-KI : </a:t>
            </a:r>
            <a:endParaRPr lang="en-US" sz="1600" dirty="0"/>
          </a:p>
          <a:p>
            <a:pPr marL="843534" lvl="2" indent="-285750">
              <a:buFont typeface="Arial"/>
              <a:buChar char="•"/>
            </a:pPr>
            <a:r>
              <a:rPr lang="en-US" sz="1600" dirty="0" smtClean="0"/>
              <a:t>10240 </a:t>
            </a:r>
            <a:r>
              <a:rPr lang="en-US" sz="1600" dirty="0"/>
              <a:t>CPU cores</a:t>
            </a:r>
            <a:r>
              <a:rPr lang="ru-RU" sz="1600" dirty="0"/>
              <a:t> = 1280 </a:t>
            </a:r>
            <a:r>
              <a:rPr lang="en-US" sz="1600" dirty="0"/>
              <a:t>nodes</a:t>
            </a:r>
            <a:r>
              <a:rPr lang="ru-RU" sz="1600" dirty="0"/>
              <a:t> 2х </a:t>
            </a:r>
            <a:r>
              <a:rPr lang="ru-RU" sz="1600" dirty="0" err="1"/>
              <a:t>Intel</a:t>
            </a:r>
            <a:r>
              <a:rPr lang="ru-RU" sz="1600" dirty="0"/>
              <a:t> </a:t>
            </a:r>
            <a:r>
              <a:rPr lang="ru-RU" sz="1600" dirty="0" err="1"/>
              <a:t>Xeon</a:t>
            </a:r>
            <a:r>
              <a:rPr lang="ru-RU" sz="1600" dirty="0"/>
              <a:t> E5450 </a:t>
            </a:r>
            <a:r>
              <a:rPr lang="ru-RU" sz="1600" dirty="0" smtClean="0"/>
              <a:t>3,00</a:t>
            </a:r>
            <a:r>
              <a:rPr lang="en-US" sz="1600" dirty="0" smtClean="0"/>
              <a:t>GHz</a:t>
            </a:r>
            <a:r>
              <a:rPr lang="ru-RU" sz="1600" dirty="0" smtClean="0"/>
              <a:t> = 8 </a:t>
            </a:r>
            <a:r>
              <a:rPr lang="en-US" sz="1600" dirty="0" smtClean="0"/>
              <a:t>core</a:t>
            </a:r>
            <a:r>
              <a:rPr lang="en-US" sz="1600" dirty="0"/>
              <a:t>s</a:t>
            </a:r>
            <a:r>
              <a:rPr lang="en-US" sz="1600" dirty="0" smtClean="0"/>
              <a:t>;</a:t>
            </a:r>
            <a:r>
              <a:rPr lang="ru-RU" sz="1600" dirty="0" smtClean="0"/>
              <a:t> </a:t>
            </a:r>
            <a:r>
              <a:rPr lang="ru-RU" sz="1600" dirty="0"/>
              <a:t>16 </a:t>
            </a:r>
            <a:r>
              <a:rPr lang="en-US" sz="1600" dirty="0"/>
              <a:t>Gb</a:t>
            </a:r>
            <a:r>
              <a:rPr lang="ru-RU" sz="1600" dirty="0"/>
              <a:t> </a:t>
            </a:r>
            <a:r>
              <a:rPr lang="en-US" sz="1600" dirty="0"/>
              <a:t>RAM;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ATLAS </a:t>
            </a:r>
            <a:r>
              <a:rPr lang="en-US" sz="1600" dirty="0"/>
              <a:t>analysis </a:t>
            </a:r>
            <a:r>
              <a:rPr lang="en-US" sz="1600" dirty="0" err="1" smtClean="0"/>
              <a:t>PanDA</a:t>
            </a:r>
            <a:r>
              <a:rPr lang="en-US" sz="1600" dirty="0" smtClean="0"/>
              <a:t> queue </a:t>
            </a:r>
            <a:r>
              <a:rPr lang="en-US" sz="1600" dirty="0"/>
              <a:t>“ANALY_RRC-KI-HPC” within ATLAS Tier-1 site </a:t>
            </a:r>
            <a:r>
              <a:rPr lang="en-US" sz="1600" dirty="0" smtClean="0"/>
              <a:t>at NRC-KI</a:t>
            </a:r>
          </a:p>
          <a:p>
            <a:pPr marL="843534" lvl="2" indent="-285750">
              <a:buFont typeface="Arial"/>
              <a:buChar char="•"/>
            </a:pPr>
            <a:r>
              <a:rPr lang="en-US" sz="1600" dirty="0" smtClean="0"/>
              <a:t>2 WN</a:t>
            </a:r>
            <a:r>
              <a:rPr lang="en-US" sz="1600" dirty="0"/>
              <a:t>s</a:t>
            </a:r>
            <a:r>
              <a:rPr lang="en-US" sz="1600" dirty="0" smtClean="0"/>
              <a:t> (16 cores at total), 2 GB RAM per core</a:t>
            </a:r>
          </a:p>
          <a:p>
            <a:pPr marL="843534" lvl="2" indent="-285750">
              <a:buFont typeface="Arial"/>
              <a:buChar char="•"/>
            </a:pPr>
            <a:r>
              <a:rPr lang="ru-RU" sz="1600" dirty="0" err="1" smtClean="0"/>
              <a:t>User</a:t>
            </a:r>
            <a:r>
              <a:rPr lang="ru-RU" sz="1600" dirty="0" smtClean="0"/>
              <a:t> </a:t>
            </a:r>
            <a:r>
              <a:rPr lang="ru-RU" sz="1600" dirty="0" err="1"/>
              <a:t>analysis</a:t>
            </a:r>
            <a:r>
              <a:rPr lang="ru-RU" sz="1600" dirty="0"/>
              <a:t> </a:t>
            </a:r>
            <a:r>
              <a:rPr lang="ru-RU" sz="1600" dirty="0" err="1"/>
              <a:t>tasks</a:t>
            </a:r>
            <a:r>
              <a:rPr lang="ru-RU" sz="1600" dirty="0"/>
              <a:t> </a:t>
            </a:r>
            <a:r>
              <a:rPr lang="ru-RU" sz="1600" dirty="0" err="1"/>
              <a:t>for</a:t>
            </a:r>
            <a:r>
              <a:rPr lang="ru-RU" sz="1600" dirty="0"/>
              <a:t> </a:t>
            </a:r>
            <a:r>
              <a:rPr lang="ru-RU" sz="1600" dirty="0" err="1" smtClean="0"/>
              <a:t>MEPhI</a:t>
            </a:r>
            <a:r>
              <a:rPr lang="en-US" sz="1600" dirty="0" smtClean="0"/>
              <a:t>. RAW </a:t>
            </a:r>
            <a:r>
              <a:rPr lang="en-US" sz="1600" dirty="0"/>
              <a:t>to D3PD reconstruction of high mu </a:t>
            </a:r>
            <a:r>
              <a:rPr lang="en-US" sz="1600" dirty="0" err="1"/>
              <a:t>pp</a:t>
            </a:r>
            <a:r>
              <a:rPr lang="en-US" sz="1600" dirty="0"/>
              <a:t> events (up to 70 interactions) for TRT performance at high occupancy study. </a:t>
            </a:r>
            <a:r>
              <a:rPr lang="ru-RU" sz="1600" dirty="0" smtClean="0"/>
              <a:t>(</a:t>
            </a:r>
            <a:r>
              <a:rPr lang="en-US" sz="1600" dirty="0" smtClean="0"/>
              <a:t>ATLAS </a:t>
            </a:r>
            <a:r>
              <a:rPr lang="en-US" sz="1600" dirty="0"/>
              <a:t>TRT SW group</a:t>
            </a:r>
            <a:r>
              <a:rPr lang="ru-RU" sz="16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ATLAS Production </a:t>
            </a:r>
            <a:r>
              <a:rPr lang="en-US" sz="1600" dirty="0" err="1" smtClean="0"/>
              <a:t>PanDA</a:t>
            </a:r>
            <a:r>
              <a:rPr lang="en-US" sz="1600" dirty="0" smtClean="0"/>
              <a:t> queue “RRC-KI-</a:t>
            </a:r>
            <a:r>
              <a:rPr lang="en-US" sz="1600" dirty="0"/>
              <a:t>HPC2” within ATLAS Tier-1 </a:t>
            </a:r>
            <a:r>
              <a:rPr lang="en-US" sz="1600" dirty="0" smtClean="0"/>
              <a:t>site of NRC-KI</a:t>
            </a:r>
          </a:p>
          <a:p>
            <a:pPr marL="843534" lvl="2" indent="-285750">
              <a:buFont typeface="Arial"/>
              <a:buChar char="•"/>
            </a:pPr>
            <a:r>
              <a:rPr lang="en-US" sz="1600" dirty="0" smtClean="0"/>
              <a:t>32 WNs (256 </a:t>
            </a:r>
            <a:r>
              <a:rPr lang="en-US" sz="1600" dirty="0"/>
              <a:t>cores at total), 2 </a:t>
            </a:r>
            <a:r>
              <a:rPr lang="en-US" sz="1600" dirty="0" smtClean="0"/>
              <a:t>GB + 1 GB SWAP per core</a:t>
            </a:r>
          </a:p>
          <a:p>
            <a:pPr marL="843534" lvl="2" indent="-285750">
              <a:buFont typeface="Arial"/>
              <a:buChar char="•"/>
            </a:pPr>
            <a:r>
              <a:rPr lang="en-US" sz="1600" dirty="0" smtClean="0"/>
              <a:t>Dedicated to run ATLAS MC Production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Non-HENP applications</a:t>
            </a:r>
          </a:p>
          <a:p>
            <a:pPr marL="578358" lvl="1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Bioinformatics - </a:t>
            </a:r>
            <a:r>
              <a:rPr lang="en-US" sz="1600" dirty="0">
                <a:solidFill>
                  <a:srgbClr val="FF0000"/>
                </a:solidFill>
              </a:rPr>
              <a:t>Genome sequencing data processing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843534" lvl="2" indent="-285750">
              <a:buFont typeface="Arial"/>
              <a:buChar char="•"/>
            </a:pPr>
            <a:r>
              <a:rPr lang="en-US" sz="1600" dirty="0" smtClean="0"/>
              <a:t>Special implementation of HPC-pilot to run multicore jobs via MPI</a:t>
            </a:r>
          </a:p>
          <a:p>
            <a:pPr marL="843534" lvl="2" indent="-285750">
              <a:buFont typeface="Arial"/>
              <a:buChar char="•"/>
            </a:pPr>
            <a:r>
              <a:rPr lang="en-US" sz="1600" dirty="0" smtClean="0"/>
              <a:t>User interface; user authentication; ftp storage to support the Workflow</a:t>
            </a:r>
          </a:p>
          <a:p>
            <a:pPr marL="843534" lvl="2" indent="-285750">
              <a:buFont typeface="Arial"/>
              <a:buChar char="•"/>
            </a:pPr>
            <a:r>
              <a:rPr lang="en-US" sz="1600" dirty="0" smtClean="0"/>
              <a:t>Integration with CLAVIR via the API for graphical managing the Workflow</a:t>
            </a:r>
          </a:p>
          <a:p>
            <a:pPr marL="843534" lvl="2" indent="-285750">
              <a:buFont typeface="Arial"/>
              <a:buChar char="•"/>
            </a:pPr>
            <a:endParaRPr lang="en-US" sz="1600" dirty="0" smtClean="0"/>
          </a:p>
          <a:p>
            <a:pPr marL="843534" lvl="2" indent="-285750">
              <a:buFont typeface="Arial"/>
              <a:buChar char="•"/>
            </a:pPr>
            <a:endParaRPr lang="en-US" sz="1600" dirty="0" smtClean="0"/>
          </a:p>
          <a:p>
            <a:pPr marL="843534" lvl="2" indent="-285750">
              <a:buFont typeface="Arial"/>
              <a:buChar char="•"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350627" y="6519902"/>
            <a:ext cx="2702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http://</a:t>
            </a:r>
            <a:r>
              <a:rPr lang="en-US" i="1" dirty="0" err="1">
                <a:solidFill>
                  <a:schemeClr val="accent2"/>
                </a:solidFill>
              </a:rPr>
              <a:t>bigdatalab.nrcki.ru</a:t>
            </a:r>
            <a:endParaRPr lang="en-US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1959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838200"/>
          </a:xfrm>
        </p:spPr>
        <p:txBody>
          <a:bodyPr/>
          <a:lstStyle/>
          <a:p>
            <a:r>
              <a:rPr lang="en-US" dirty="0" err="1" smtClean="0"/>
              <a:t>PanDA</a:t>
            </a:r>
            <a:r>
              <a:rPr lang="en-US" dirty="0" smtClean="0"/>
              <a:t> Portal @ NRC-KI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035652" y="1495778"/>
            <a:ext cx="5537311" cy="4916668"/>
            <a:chOff x="294266" y="2060848"/>
            <a:chExt cx="4421749" cy="417646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294266" y="2060848"/>
              <a:ext cx="4421749" cy="417646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C:\Users\kokovin\Desktop\unnamed333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157" y="2330084"/>
              <a:ext cx="3851827" cy="361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kokovin\Desktop\cand-higgs-201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1" y="1934785"/>
            <a:ext cx="2023051" cy="162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kovin\Desktop\unnamed4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1" y="4534372"/>
            <a:ext cx="2023051" cy="14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7500" y="159363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ATLAS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5976" y="604311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HPC-pilot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29262" y="582532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Biology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206765" y="157451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CLAVIR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85154" y="6322556"/>
            <a:ext cx="304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NRC KI </a:t>
            </a:r>
            <a:r>
              <a:rPr lang="en-US" b="1" dirty="0" err="1" smtClean="0"/>
              <a:t>PanDA</a:t>
            </a:r>
            <a:r>
              <a:rPr lang="en-US" b="1" dirty="0" smtClean="0"/>
              <a:t> Portal</a:t>
            </a:r>
            <a:endParaRPr lang="ru-RU" b="1" dirty="0"/>
          </a:p>
        </p:txBody>
      </p:sp>
      <p:pic>
        <p:nvPicPr>
          <p:cNvPr id="1028" name="Picture 4" descr="C:\Users\kokovin\Desktop\unnamed22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3" t="20648" r="18971" b="17601"/>
          <a:stretch/>
        </p:blipFill>
        <p:spPr bwMode="auto">
          <a:xfrm>
            <a:off x="7334898" y="1948305"/>
            <a:ext cx="1479394" cy="17377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kovin\Desktop\unnamed1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4084"/>
          <a:stretch/>
        </p:blipFill>
        <p:spPr bwMode="auto">
          <a:xfrm>
            <a:off x="7334898" y="4167761"/>
            <a:ext cx="1457538" cy="16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anDA-rev-logo-midsmall-250p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2" y="2316511"/>
            <a:ext cx="1038482" cy="818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8400" y="2918980"/>
            <a:ext cx="86995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supercomputer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3032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7884368" cy="1054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Interfacing Supercomputers to ATLAS Distributed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Cluster-like HPC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x86 cores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Worker-node TCP/IP connectivity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Small minimum partition sizes (sometimes one core)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plan is to treat them as clusters and have them join the </a:t>
            </a:r>
            <a:r>
              <a:rPr lang="en-US" sz="2000" dirty="0" smtClean="0"/>
              <a:t>Grid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Since many new HPC sites are not grid sites </a:t>
            </a:r>
            <a:endParaRPr lang="en-US" sz="2000" dirty="0" smtClean="0"/>
          </a:p>
          <a:p>
            <a:pPr lvl="3">
              <a:lnSpc>
                <a:spcPct val="90000"/>
              </a:lnSpc>
            </a:pPr>
            <a:r>
              <a:rPr lang="en-US" dirty="0" smtClean="0"/>
              <a:t>need </a:t>
            </a:r>
            <a:r>
              <a:rPr lang="en-US" dirty="0"/>
              <a:t>a cost benefit analysis </a:t>
            </a:r>
            <a:endParaRPr lang="en-US" dirty="0" smtClean="0"/>
          </a:p>
          <a:p>
            <a:pPr lvl="3">
              <a:lnSpc>
                <a:spcPct val="90000"/>
              </a:lnSpc>
            </a:pPr>
            <a:r>
              <a:rPr lang="en-US" dirty="0" smtClean="0"/>
              <a:t>large </a:t>
            </a:r>
            <a:r>
              <a:rPr lang="en-US" dirty="0"/>
              <a:t>task manually or semi-automatically submitted needs </a:t>
            </a:r>
            <a:r>
              <a:rPr lang="en-US" dirty="0" smtClean="0"/>
              <a:t>proper registering </a:t>
            </a:r>
            <a:r>
              <a:rPr lang="en-US" dirty="0"/>
              <a:t>outputs (</a:t>
            </a:r>
            <a:r>
              <a:rPr lang="en-US" dirty="0" smtClean="0"/>
              <a:t>interaction </a:t>
            </a:r>
            <a:r>
              <a:rPr lang="en-US" dirty="0"/>
              <a:t>with </a:t>
            </a:r>
            <a:r>
              <a:rPr lang="en-US" dirty="0" err="1" smtClean="0"/>
              <a:t>Rucio</a:t>
            </a:r>
            <a:r>
              <a:rPr lang="en-US" dirty="0" smtClean="0"/>
              <a:t>)</a:t>
            </a:r>
          </a:p>
          <a:p>
            <a:pPr lvl="3">
              <a:lnSpc>
                <a:spcPct val="90000"/>
              </a:lnSpc>
            </a:pPr>
            <a:r>
              <a:rPr lang="en-US" dirty="0" smtClean="0"/>
              <a:t>Jobs can be queued for long time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Many successful stories, already in production and analysis </a:t>
            </a:r>
            <a:r>
              <a:rPr lang="en-US" dirty="0" smtClean="0"/>
              <a:t>for OU_OSCER (Oklahoma U) and </a:t>
            </a:r>
            <a:r>
              <a:rPr lang="en-US" dirty="0" err="1" smtClean="0"/>
              <a:t>NorduGrid</a:t>
            </a:r>
            <a:r>
              <a:rPr lang="en-US" dirty="0" smtClean="0"/>
              <a:t> </a:t>
            </a:r>
            <a:r>
              <a:rPr lang="en-US" dirty="0"/>
              <a:t>clusters.  Others in (pre)production and validation </a:t>
            </a:r>
            <a:r>
              <a:rPr lang="en-US" dirty="0" smtClean="0"/>
              <a:t>for production and analysis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No issues (but Operational) for integration and considering them as opportunistic resource </a:t>
            </a:r>
          </a:p>
          <a:p>
            <a:pPr lvl="2">
              <a:lnSpc>
                <a:spcPct val="9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1/6/2015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1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4368" cy="838200"/>
          </a:xfrm>
        </p:spPr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is collected online (real-time)</a:t>
            </a:r>
          </a:p>
          <a:p>
            <a:pPr lvl="1"/>
            <a:r>
              <a:rPr lang="en-US" dirty="0" smtClean="0"/>
              <a:t>Collision data recorded by the detectors</a:t>
            </a:r>
          </a:p>
          <a:p>
            <a:r>
              <a:rPr lang="en-US" dirty="0"/>
              <a:t>Physicists analyze this data offline </a:t>
            </a:r>
            <a:endParaRPr lang="en-US" dirty="0" smtClean="0"/>
          </a:p>
          <a:p>
            <a:pPr lvl="1"/>
            <a:r>
              <a:rPr lang="en-US" dirty="0" smtClean="0"/>
              <a:t>Optimizing </a:t>
            </a:r>
            <a:r>
              <a:rPr lang="en-US" dirty="0"/>
              <a:t>selection, estimating/modeling background</a:t>
            </a:r>
            <a:r>
              <a:rPr lang="en-US" dirty="0" smtClean="0"/>
              <a:t>, establishing </a:t>
            </a:r>
            <a:r>
              <a:rPr lang="en-US" dirty="0"/>
              <a:t>limits, discovering New Physics, etc.</a:t>
            </a:r>
          </a:p>
          <a:p>
            <a:r>
              <a:rPr lang="en-US" dirty="0" smtClean="0"/>
              <a:t>The </a:t>
            </a:r>
            <a:r>
              <a:rPr lang="en-US" dirty="0"/>
              <a:t>LHC delivers a lot of data, which we </a:t>
            </a:r>
            <a:r>
              <a:rPr lang="en-US" dirty="0" smtClean="0"/>
              <a:t>need first </a:t>
            </a:r>
            <a:r>
              <a:rPr lang="en-US" dirty="0" smtClean="0"/>
              <a:t>to </a:t>
            </a:r>
            <a:r>
              <a:rPr lang="en-US" dirty="0" smtClean="0"/>
              <a:t>select </a:t>
            </a:r>
            <a:r>
              <a:rPr lang="en-US" dirty="0" smtClean="0"/>
              <a:t>online for future analysis</a:t>
            </a:r>
          </a:p>
          <a:p>
            <a:pPr lvl="1"/>
            <a:r>
              <a:rPr lang="en-US" dirty="0" smtClean="0"/>
              <a:t>Data filtering is done online and offline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 – Computing in HEP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8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1"/>
            <a:ext cx="8991600" cy="54863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Supercomputers </a:t>
            </a:r>
          </a:p>
          <a:p>
            <a:pPr lvl="1"/>
            <a:r>
              <a:rPr lang="en-US" dirty="0" smtClean="0"/>
              <a:t>Many of them (the largest) are not x86 machines</a:t>
            </a:r>
          </a:p>
          <a:p>
            <a:pPr lvl="2"/>
            <a:r>
              <a:rPr lang="en-US" dirty="0" smtClean="0"/>
              <a:t>The code requires at minimum to recompile</a:t>
            </a:r>
          </a:p>
          <a:p>
            <a:pPr lvl="1"/>
            <a:r>
              <a:rPr lang="en-US" dirty="0" smtClean="0"/>
              <a:t>SSH-like access by members of the collaboration</a:t>
            </a:r>
          </a:p>
          <a:p>
            <a:pPr lvl="1"/>
            <a:r>
              <a:rPr lang="en-US" dirty="0" smtClean="0"/>
              <a:t>Production system and analysis jobs submission via </a:t>
            </a:r>
          </a:p>
          <a:p>
            <a:pPr lvl="2"/>
            <a:r>
              <a:rPr lang="en-US" dirty="0" err="1" smtClean="0"/>
              <a:t>PanDA</a:t>
            </a:r>
            <a:endParaRPr lang="en-US" dirty="0" smtClean="0"/>
          </a:p>
          <a:p>
            <a:pPr lvl="2"/>
            <a:r>
              <a:rPr lang="en-US" dirty="0" err="1" smtClean="0"/>
              <a:t>aCT</a:t>
            </a:r>
            <a:r>
              <a:rPr lang="en-US" dirty="0" smtClean="0"/>
              <a:t>/ARC-CE</a:t>
            </a:r>
          </a:p>
          <a:p>
            <a:pPr marL="914400" lvl="2" indent="0">
              <a:buNone/>
            </a:pPr>
            <a:r>
              <a:rPr lang="en-US" dirty="0" smtClean="0"/>
              <a:t>Integrated with the Production System, ‘transparent to users’</a:t>
            </a:r>
          </a:p>
          <a:p>
            <a:pPr lvl="1"/>
            <a:r>
              <a:rPr lang="en-US" dirty="0" smtClean="0"/>
              <a:t>Pre-installed ATLAS SW releases</a:t>
            </a:r>
          </a:p>
          <a:p>
            <a:pPr lvl="1"/>
            <a:r>
              <a:rPr lang="en-US" dirty="0"/>
              <a:t>many supercomputers in EU (Hydra, </a:t>
            </a:r>
            <a:r>
              <a:rPr lang="en-US" dirty="0" err="1"/>
              <a:t>SuperMUC</a:t>
            </a:r>
            <a:r>
              <a:rPr lang="en-US" dirty="0"/>
              <a:t>, CSCS) are running main production workflows : Full </a:t>
            </a:r>
            <a:r>
              <a:rPr lang="en-US" dirty="0" smtClean="0"/>
              <a:t>Simulation, </a:t>
            </a:r>
            <a:r>
              <a:rPr lang="en-US" dirty="0" err="1"/>
              <a:t>Reco</a:t>
            </a:r>
            <a:r>
              <a:rPr lang="en-US" dirty="0"/>
              <a:t>, as well as </a:t>
            </a:r>
            <a:r>
              <a:rPr lang="en-US" dirty="0" err="1"/>
              <a:t>evgen</a:t>
            </a:r>
            <a:endParaRPr lang="en-US" dirty="0" smtClean="0"/>
          </a:p>
          <a:p>
            <a:pPr lvl="1"/>
            <a:r>
              <a:rPr lang="en-US" dirty="0" smtClean="0"/>
              <a:t>Many machines can be used today to offload Grid (if needed) and to run</a:t>
            </a:r>
          </a:p>
          <a:p>
            <a:pPr lvl="2"/>
            <a:r>
              <a:rPr lang="en-US" dirty="0" err="1" smtClean="0"/>
              <a:t>Alpgen</a:t>
            </a:r>
            <a:r>
              <a:rPr lang="en-US" dirty="0" smtClean="0"/>
              <a:t>, </a:t>
            </a:r>
            <a:r>
              <a:rPr lang="en-US" dirty="0" err="1" smtClean="0"/>
              <a:t>Pythia</a:t>
            </a:r>
            <a:r>
              <a:rPr lang="en-US" dirty="0" smtClean="0"/>
              <a:t>, Sherpa, </a:t>
            </a:r>
            <a:r>
              <a:rPr lang="en-US" dirty="0" err="1" smtClean="0"/>
              <a:t>Powheg</a:t>
            </a:r>
            <a:r>
              <a:rPr lang="en-US" dirty="0" smtClean="0"/>
              <a:t>, </a:t>
            </a:r>
            <a:r>
              <a:rPr lang="en-US" dirty="0" err="1" smtClean="0"/>
              <a:t>MadGraph</a:t>
            </a:r>
            <a:endParaRPr lang="en-US" dirty="0" smtClean="0"/>
          </a:p>
          <a:p>
            <a:pPr lvl="1"/>
            <a:r>
              <a:rPr lang="en-US" dirty="0" smtClean="0"/>
              <a:t>Recently on Titan for ATLAS NYU / Manhattan College/ Carleton U</a:t>
            </a:r>
          </a:p>
          <a:p>
            <a:pPr lvl="3"/>
            <a:r>
              <a:rPr lang="en-US" dirty="0" smtClean="0"/>
              <a:t>1</a:t>
            </a:r>
            <a:r>
              <a:rPr lang="ru-RU" dirty="0" smtClean="0"/>
              <a:t>2</a:t>
            </a:r>
            <a:r>
              <a:rPr lang="en-US" dirty="0" smtClean="0"/>
              <a:t>M events with </a:t>
            </a:r>
            <a:r>
              <a:rPr lang="en-US" dirty="0" err="1" smtClean="0"/>
              <a:t>Powheg+Minlo</a:t>
            </a:r>
            <a:r>
              <a:rPr lang="en-US" dirty="0" smtClean="0"/>
              <a:t> for  VBF H-&gt;4l studies</a:t>
            </a:r>
          </a:p>
          <a:p>
            <a:pPr lvl="3"/>
            <a:r>
              <a:rPr lang="en-US" dirty="0" smtClean="0"/>
              <a:t>Full simulation with 18.9.0 release</a:t>
            </a:r>
          </a:p>
          <a:p>
            <a:pPr lvl="1"/>
            <a:r>
              <a:rPr lang="en-US" dirty="0" smtClean="0"/>
              <a:t>NRC KI supercomputer </a:t>
            </a:r>
            <a:r>
              <a:rPr lang="en-US" dirty="0" smtClean="0"/>
              <a:t>is</a:t>
            </a:r>
            <a:r>
              <a:rPr lang="en-US" dirty="0" smtClean="0"/>
              <a:t> </a:t>
            </a:r>
            <a:r>
              <a:rPr lang="en-US" dirty="0" smtClean="0"/>
              <a:t>used for the MC Production and ATLAS TRT group studies (fully integrated with WLCG)</a:t>
            </a:r>
          </a:p>
          <a:p>
            <a:pPr lvl="3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10/2/2015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2700" y="1"/>
            <a:ext cx="91567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Interfacing Supercomputers to ATLAS Distributed Computing</a:t>
            </a:r>
            <a:r>
              <a:rPr lang="ru-RU" sz="3000" dirty="0" smtClean="0"/>
              <a:t>.</a:t>
            </a:r>
            <a:r>
              <a:rPr lang="en-US" sz="3000" dirty="0" smtClean="0"/>
              <a:t> Cont’d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6391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7-19 at 4.1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48" y="990601"/>
            <a:ext cx="7931651" cy="5410199"/>
          </a:xfrm>
          <a:prstGeom prst="rect">
            <a:avLst/>
          </a:prstGeom>
        </p:spPr>
      </p:pic>
      <p:pic>
        <p:nvPicPr>
          <p:cNvPr id="4" name="Picture 3" descr="PanDA-rev-logo-midsmall-25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0"/>
            <a:ext cx="1397000" cy="1100640"/>
          </a:xfrm>
          <a:prstGeom prst="rect">
            <a:avLst/>
          </a:prstGeom>
        </p:spPr>
      </p:pic>
      <p:pic>
        <p:nvPicPr>
          <p:cNvPr id="5" name="Picture 4" descr="Screen Shot 2013-09-10 at 5.25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3492500"/>
            <a:ext cx="2794000" cy="189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206" y="3790434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OLCF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7" name="Picture 6" descr="Screen Shot 2014-10-16 at 7.33.2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" y="3492500"/>
            <a:ext cx="3540348" cy="120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900" y="3517900"/>
            <a:ext cx="543612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248" y="6146266"/>
            <a:ext cx="673100" cy="509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054" y="5917666"/>
            <a:ext cx="1512455" cy="25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99400" cy="1100640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Resources Accessible via </a:t>
            </a:r>
            <a:r>
              <a:rPr lang="en-US" dirty="0" err="1" smtClean="0"/>
              <a:t>PanDA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1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Job Definition in </a:t>
            </a:r>
            <a:r>
              <a:rPr lang="en-US" dirty="0" err="1" smtClean="0"/>
              <a:t>PanDA</a:t>
            </a:r>
            <a:endParaRPr lang="en-US" dirty="0"/>
          </a:p>
        </p:txBody>
      </p:sp>
      <p:pic>
        <p:nvPicPr>
          <p:cNvPr id="3" name="Picture 2" descr="Screen Shot 2015-08-24 at 11.41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533"/>
            <a:ext cx="9144000" cy="597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3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0"/>
            <a:ext cx="80899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itstream Vera Sans" charset="0"/>
              </a:rPr>
              <a:t>“</a:t>
            </a:r>
            <a:r>
              <a:rPr lang="en-US" dirty="0" err="1" smtClean="0">
                <a:latin typeface="Bitstream Vera Sans" charset="0"/>
              </a:rPr>
              <a:t>BigPanDA</a:t>
            </a:r>
            <a:r>
              <a:rPr lang="en-US" dirty="0" smtClean="0">
                <a:latin typeface="Bitstream Vera Sans" charset="0"/>
              </a:rPr>
              <a:t>”</a:t>
            </a:r>
            <a:r>
              <a:rPr lang="en-US" dirty="0">
                <a:latin typeface="Bitstream Vera Sans" charset="0"/>
              </a:rPr>
              <a:t> </a:t>
            </a:r>
            <a:r>
              <a:rPr lang="en-US" dirty="0" smtClean="0">
                <a:latin typeface="Bitstream Vera Sans" charset="0"/>
              </a:rPr>
              <a:t>Collaborations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100" y="1219200"/>
            <a:ext cx="87503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Through </a:t>
            </a:r>
            <a:r>
              <a:rPr lang="en-US" dirty="0" smtClean="0"/>
              <a:t>DOE ASCR </a:t>
            </a:r>
            <a:r>
              <a:rPr lang="en-US" dirty="0" smtClean="0"/>
              <a:t>and RF mega-grant projects, </a:t>
            </a:r>
            <a:r>
              <a:rPr lang="en-US" dirty="0" err="1" smtClean="0"/>
              <a:t>PanDA</a:t>
            </a:r>
            <a:r>
              <a:rPr lang="en-US" dirty="0" smtClean="0"/>
              <a:t> has moved well beyond ATLAS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ollaborating with RADICAL group of Rutgers University and Oak Ridge LCF team (</a:t>
            </a:r>
            <a:r>
              <a:rPr lang="en-US" dirty="0" err="1" smtClean="0"/>
              <a:t>Shantenu</a:t>
            </a:r>
            <a:r>
              <a:rPr lang="en-US" dirty="0" smtClean="0"/>
              <a:t> </a:t>
            </a:r>
            <a:r>
              <a:rPr lang="en-US" dirty="0" err="1" smtClean="0"/>
              <a:t>Jha</a:t>
            </a:r>
            <a:r>
              <a:rPr lang="en-US" dirty="0" smtClean="0"/>
              <a:t> and Jack Wells)</a:t>
            </a:r>
          </a:p>
          <a:p>
            <a:pPr lvl="1"/>
            <a:r>
              <a:rPr lang="en-US" dirty="0" smtClean="0"/>
              <a:t>Collaborating with LIT JINR (Vladimir </a:t>
            </a:r>
            <a:r>
              <a:rPr lang="en-US" dirty="0" err="1" smtClean="0"/>
              <a:t>Korenkov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Collaborating with </a:t>
            </a:r>
            <a:r>
              <a:rPr lang="en-US" dirty="0" smtClean="0"/>
              <a:t>top Russian </a:t>
            </a:r>
            <a:r>
              <a:rPr lang="en-US" dirty="0" smtClean="0"/>
              <a:t>Universities </a:t>
            </a:r>
            <a:r>
              <a:rPr lang="en-US" dirty="0" err="1" smtClean="0"/>
              <a:t>SPbSU</a:t>
            </a:r>
            <a:r>
              <a:rPr lang="en-US" dirty="0" smtClean="0"/>
              <a:t>, TPU</a:t>
            </a:r>
            <a:r>
              <a:rPr lang="en-US" dirty="0" smtClean="0"/>
              <a:t>, </a:t>
            </a:r>
            <a:r>
              <a:rPr lang="en-US" dirty="0" err="1" smtClean="0"/>
              <a:t>MEPhI</a:t>
            </a:r>
            <a:r>
              <a:rPr lang="en-US" dirty="0" smtClean="0"/>
              <a:t> and ITMO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Thanks to ASCR  and RF MES for the opportunity to collaborate between projects</a:t>
            </a:r>
          </a:p>
          <a:p>
            <a:r>
              <a:rPr lang="en-US" dirty="0" smtClean="0"/>
              <a:t>Collaboration </a:t>
            </a:r>
            <a:r>
              <a:rPr lang="en-US" dirty="0"/>
              <a:t>between ATLAS, ALICE, </a:t>
            </a:r>
            <a:r>
              <a:rPr lang="en-US" dirty="0" err="1" smtClean="0"/>
              <a:t>nEDM</a:t>
            </a:r>
            <a:r>
              <a:rPr lang="en-US" dirty="0"/>
              <a:t> </a:t>
            </a:r>
            <a:r>
              <a:rPr lang="en-US" dirty="0" smtClean="0"/>
              <a:t>experiments for efficient usage of opportunistic resources, </a:t>
            </a:r>
            <a:r>
              <a:rPr lang="en-US" dirty="0"/>
              <a:t>especially HPC and </a:t>
            </a:r>
            <a:r>
              <a:rPr lang="en-US" dirty="0" smtClean="0"/>
              <a:t>LCF</a:t>
            </a:r>
          </a:p>
          <a:p>
            <a:r>
              <a:rPr lang="en-US" dirty="0" smtClean="0"/>
              <a:t>LSST evaluates </a:t>
            </a:r>
            <a:r>
              <a:rPr lang="en-US" dirty="0" err="1" smtClean="0"/>
              <a:t>PanDA</a:t>
            </a:r>
            <a:r>
              <a:rPr lang="en-US" dirty="0" smtClean="0"/>
              <a:t> for distributed data processing</a:t>
            </a:r>
          </a:p>
          <a:p>
            <a:r>
              <a:rPr lang="en-US" dirty="0" smtClean="0"/>
              <a:t>COMPASS and AMS02 installed their own </a:t>
            </a:r>
            <a:r>
              <a:rPr lang="en-US" dirty="0" err="1" smtClean="0"/>
              <a:t>PanDA</a:t>
            </a:r>
            <a:r>
              <a:rPr lang="en-US" dirty="0" smtClean="0"/>
              <a:t> instances </a:t>
            </a:r>
          </a:p>
          <a:p>
            <a:pPr lvl="1"/>
            <a:r>
              <a:rPr lang="en-US" dirty="0" smtClean="0"/>
              <a:t>COMPASS instance is installed in </a:t>
            </a:r>
            <a:r>
              <a:rPr lang="en-US" dirty="0" smtClean="0"/>
              <a:t>LIT</a:t>
            </a:r>
            <a:endParaRPr lang="en-US" dirty="0" smtClean="0"/>
          </a:p>
          <a:p>
            <a:r>
              <a:rPr lang="en-US" dirty="0" smtClean="0"/>
              <a:t>NRC KI </a:t>
            </a:r>
            <a:r>
              <a:rPr lang="en-US" dirty="0" err="1" smtClean="0"/>
              <a:t>PanDA</a:t>
            </a:r>
            <a:r>
              <a:rPr lang="en-US" dirty="0" smtClean="0"/>
              <a:t> instance is used by HEP and bioinformatics applications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C8C-59A8-374F-AFB0-AF2DDB7E882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40700" cy="838200"/>
          </a:xfrm>
        </p:spPr>
        <p:txBody>
          <a:bodyPr>
            <a:noAutofit/>
          </a:bodyPr>
          <a:lstStyle/>
          <a:p>
            <a:r>
              <a:rPr lang="en-US" sz="2400" dirty="0" err="1"/>
              <a:t>BigPanDA</a:t>
            </a:r>
            <a:r>
              <a:rPr lang="en-US" sz="2400" dirty="0"/>
              <a:t>. Generalizing </a:t>
            </a:r>
            <a:r>
              <a:rPr lang="en-US" sz="2400" dirty="0" err="1" smtClean="0"/>
              <a:t>PanDA</a:t>
            </a:r>
            <a:r>
              <a:rPr lang="en-US" sz="2400" dirty="0" smtClean="0"/>
              <a:t>. Beyond </a:t>
            </a:r>
            <a:r>
              <a:rPr lang="en-US" sz="2400" dirty="0"/>
              <a:t>Grid and ATLAS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9/15/2015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AC6D1-9A3F-4A25-975B-FE01521DF08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Screen Shot 2015-09-15 at 3.4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59045"/>
            <a:ext cx="8610600" cy="5373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1752600"/>
            <a:ext cx="629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LHC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1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9652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5200"/>
            <a:ext cx="9144000" cy="5537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2000s – The decade of the Grid</a:t>
            </a:r>
          </a:p>
          <a:p>
            <a:r>
              <a:rPr lang="en-US" dirty="0" smtClean="0"/>
              <a:t>First years of LHC data – Distributed Computing has helped deliver physics rapidly</a:t>
            </a:r>
          </a:p>
          <a:p>
            <a:r>
              <a:rPr lang="en-US" dirty="0" smtClean="0"/>
              <a:t>Entering a phase of computing evolution</a:t>
            </a:r>
          </a:p>
          <a:p>
            <a:r>
              <a:rPr lang="en-US" dirty="0" smtClean="0"/>
              <a:t>Challenges for computing – scale &amp; complexity – will continue to increase dramatically</a:t>
            </a:r>
          </a:p>
          <a:p>
            <a:r>
              <a:rPr lang="en-US" dirty="0" smtClean="0"/>
              <a:t>The </a:t>
            </a:r>
            <a:r>
              <a:rPr lang="en-US" dirty="0"/>
              <a:t>distributed computing model allows us to incorporate clouds and </a:t>
            </a:r>
            <a:r>
              <a:rPr lang="en-US" dirty="0" smtClean="0"/>
              <a:t>supercomputing </a:t>
            </a:r>
            <a:r>
              <a:rPr lang="en-US" dirty="0"/>
              <a:t>centers and to use them efficiently </a:t>
            </a:r>
            <a:r>
              <a:rPr lang="en-US" dirty="0" smtClean="0"/>
              <a:t>now and for </a:t>
            </a:r>
            <a:r>
              <a:rPr lang="en-US" dirty="0"/>
              <a:t>LHC </a:t>
            </a:r>
            <a:r>
              <a:rPr lang="en-US" dirty="0" smtClean="0"/>
              <a:t>Run3</a:t>
            </a:r>
          </a:p>
          <a:p>
            <a:r>
              <a:rPr lang="en-US" dirty="0" smtClean="0"/>
              <a:t>Supercomputers </a:t>
            </a:r>
            <a:r>
              <a:rPr lang="en-US" dirty="0"/>
              <a:t>offer important and necessary opportunities to ATLAS </a:t>
            </a:r>
          </a:p>
          <a:p>
            <a:r>
              <a:rPr lang="en-US" dirty="0"/>
              <a:t>Great progress has been made to interface supercomputers to ATLAS Distributed Computing </a:t>
            </a:r>
          </a:p>
          <a:p>
            <a:pPr lvl="1"/>
            <a:r>
              <a:rPr lang="en-US" dirty="0"/>
              <a:t>It is demonstrated that we can run at scale</a:t>
            </a:r>
          </a:p>
          <a:p>
            <a:pPr lvl="1"/>
            <a:r>
              <a:rPr lang="en-US" dirty="0"/>
              <a:t>We show that we can use them opportunistically</a:t>
            </a:r>
            <a:r>
              <a:rPr lang="ru-RU" dirty="0"/>
              <a:t> </a:t>
            </a:r>
            <a:r>
              <a:rPr lang="en-US" dirty="0"/>
              <a:t>and in backfill mode</a:t>
            </a:r>
          </a:p>
          <a:p>
            <a:r>
              <a:rPr lang="en-US" dirty="0" smtClean="0"/>
              <a:t>Integrate </a:t>
            </a:r>
            <a:r>
              <a:rPr lang="en-US" dirty="0"/>
              <a:t>more HPC into production environment</a:t>
            </a:r>
          </a:p>
          <a:p>
            <a:pPr lvl="1"/>
            <a:r>
              <a:rPr lang="en-US" dirty="0"/>
              <a:t>Many Supercomputing centers are very interested to collaborate with us. </a:t>
            </a:r>
          </a:p>
          <a:p>
            <a:pPr lvl="1"/>
            <a:r>
              <a:rPr lang="en-US" dirty="0"/>
              <a:t>Three technical thrusts </a:t>
            </a:r>
          </a:p>
          <a:p>
            <a:pPr lvl="2"/>
            <a:r>
              <a:rPr lang="en-US" dirty="0"/>
              <a:t>Integrate HPC into production environment</a:t>
            </a:r>
          </a:p>
          <a:p>
            <a:pPr lvl="2"/>
            <a:r>
              <a:rPr lang="en-US" dirty="0"/>
              <a:t>Port ATLAS code to each HPC system</a:t>
            </a:r>
          </a:p>
          <a:p>
            <a:pPr lvl="2"/>
            <a:r>
              <a:rPr lang="en-US" dirty="0"/>
              <a:t>Learn how to exploit accelerators where </a:t>
            </a:r>
            <a:r>
              <a:rPr lang="en-US" dirty="0" smtClean="0"/>
              <a:t>present</a:t>
            </a:r>
          </a:p>
          <a:p>
            <a:r>
              <a:rPr lang="en-US" dirty="0"/>
              <a:t>Access to the supercomputers coupled with collaborative help in the transformation of HEP code would be a major scientific contribution to the physics discoveries of the next ten years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546853"/>
            <a:ext cx="1219200" cy="260350"/>
          </a:xfrm>
        </p:spPr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/31/2015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2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1066800"/>
          </a:xfrm>
        </p:spPr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This talk drew on presentations, discussions, comments, input from many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Thanks to all, including those I’ve missed</a:t>
            </a:r>
          </a:p>
          <a:p>
            <a:pPr lvl="1"/>
            <a:r>
              <a:rPr lang="en-US" dirty="0" err="1" smtClean="0"/>
              <a:t>D.Benjamin</a:t>
            </a:r>
            <a:r>
              <a:rPr lang="en-US" dirty="0" smtClean="0"/>
              <a:t>, </a:t>
            </a:r>
            <a:r>
              <a:rPr lang="en-US" dirty="0" err="1" smtClean="0"/>
              <a:t>I.Bird</a:t>
            </a:r>
            <a:r>
              <a:rPr lang="en-US" dirty="0" smtClean="0"/>
              <a:t>, </a:t>
            </a:r>
            <a:r>
              <a:rPr lang="en-US" dirty="0" err="1" smtClean="0"/>
              <a:t>J.Boyd</a:t>
            </a:r>
            <a:r>
              <a:rPr lang="en-US" dirty="0" smtClean="0"/>
              <a:t>, </a:t>
            </a:r>
            <a:r>
              <a:rPr lang="en-US" dirty="0" err="1" smtClean="0"/>
              <a:t>P.Buncic</a:t>
            </a:r>
            <a:r>
              <a:rPr lang="en-US" dirty="0" smtClean="0"/>
              <a:t>, </a:t>
            </a:r>
            <a:r>
              <a:rPr lang="en-US" dirty="0" err="1" smtClean="0"/>
              <a:t>T.Childers</a:t>
            </a:r>
            <a:r>
              <a:rPr lang="en-US" dirty="0" smtClean="0"/>
              <a:t>, </a:t>
            </a:r>
            <a:r>
              <a:rPr lang="en-US" dirty="0" smtClean="0"/>
              <a:t> </a:t>
            </a:r>
            <a:r>
              <a:rPr lang="en-US" dirty="0" err="1" smtClean="0"/>
              <a:t>T.LeCompte</a:t>
            </a:r>
            <a:r>
              <a:rPr lang="en-US" dirty="0" smtClean="0"/>
              <a:t>,, </a:t>
            </a:r>
            <a:r>
              <a:rPr lang="en-US" dirty="0" err="1" smtClean="0"/>
              <a:t>V.Tsulaia</a:t>
            </a:r>
            <a:r>
              <a:rPr lang="en-US" dirty="0" smtClean="0"/>
              <a:t>, </a:t>
            </a:r>
            <a:r>
              <a:rPr lang="en-US" dirty="0" err="1" smtClean="0"/>
              <a:t>A.Vaniachine</a:t>
            </a:r>
            <a:r>
              <a:rPr lang="en-US" dirty="0" smtClean="0"/>
              <a:t>  for slides and materials  used in this talk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73831"/>
            <a:ext cx="1219200" cy="260350"/>
          </a:xfrm>
        </p:spPr>
        <p:txBody>
          <a:bodyPr/>
          <a:lstStyle/>
          <a:p>
            <a:r>
              <a:rPr lang="en-US" dirty="0"/>
              <a:t>8</a:t>
            </a:r>
            <a:r>
              <a:rPr lang="ru-RU" dirty="0" smtClean="0"/>
              <a:t>/</a:t>
            </a:r>
            <a:r>
              <a:rPr lang="en-US" dirty="0" smtClean="0"/>
              <a:t>31/15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C419B-111C-DB41-8F07-40F1B41CAFB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3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4338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What is this data?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" y="1004338"/>
            <a:ext cx="3100202" cy="5853662"/>
          </a:xfrm>
          <a:solidFill>
            <a:schemeClr val="accent1">
              <a:lumMod val="25000"/>
            </a:schemeClr>
          </a:solidFill>
        </p:spPr>
        <p:txBody>
          <a:bodyPr>
            <a:normAutofit fontScale="92500"/>
          </a:bodyPr>
          <a:lstStyle/>
          <a:p>
            <a:r>
              <a:rPr lang="en-GB" dirty="0" smtClean="0">
                <a:solidFill>
                  <a:schemeClr val="accent5"/>
                </a:solidFill>
              </a:rPr>
              <a:t>Raw data: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Was a detector element hit?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How much energy?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What time?</a:t>
            </a:r>
          </a:p>
          <a:p>
            <a:pPr marL="457200" lvl="1" indent="0">
              <a:buNone/>
            </a:pPr>
            <a:endParaRPr lang="en-GB" dirty="0" smtClean="0">
              <a:solidFill>
                <a:schemeClr val="accent5"/>
              </a:solidFill>
            </a:endParaRPr>
          </a:p>
          <a:p>
            <a:r>
              <a:rPr lang="en-GB" dirty="0" smtClean="0">
                <a:solidFill>
                  <a:schemeClr val="accent5"/>
                </a:solidFill>
              </a:rPr>
              <a:t>Reconstructed data: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Momentum of tracks (4-vectors)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Origin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Energy in </a:t>
            </a:r>
            <a:r>
              <a:rPr lang="en-GB" dirty="0" smtClean="0">
                <a:solidFill>
                  <a:srgbClr val="FFFFFF"/>
                </a:solidFill>
              </a:rPr>
              <a:t>clusters (jets)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Particle type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Calibration information</a:t>
            </a:r>
          </a:p>
          <a:p>
            <a:pPr lvl="1"/>
            <a:r>
              <a:rPr lang="en-GB" dirty="0" smtClean="0">
                <a:solidFill>
                  <a:schemeClr val="accent5"/>
                </a:solidFill>
              </a:rPr>
              <a:t>…</a:t>
            </a:r>
            <a:endParaRPr lang="en-GB" dirty="0"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202" y="3032187"/>
            <a:ext cx="6043798" cy="3825813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3100202" y="1004339"/>
            <a:ext cx="6043798" cy="2027848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Char char="n"/>
              <a:defRPr sz="28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ＭＳ Ｐゴシック" pitchFamily="19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ＭＳ Ｐゴシック" pitchFamily="19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ＭＳ Ｐゴシック" pitchFamily="19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pitchFamily="19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2"/>
                </a:solidFill>
                <a:latin typeface="+mn-lt"/>
                <a:ea typeface="ＭＳ Ｐゴシック" pitchFamily="19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2"/>
                </a:solidFill>
                <a:latin typeface="+mn-lt"/>
                <a:ea typeface="ＭＳ Ｐゴシック" pitchFamily="19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2"/>
                </a:solidFill>
                <a:latin typeface="+mn-lt"/>
                <a:ea typeface="ＭＳ Ｐゴシック" pitchFamily="19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>
                <a:solidFill>
                  <a:schemeClr val="tx2"/>
                </a:solidFill>
                <a:latin typeface="+mn-lt"/>
                <a:ea typeface="ＭＳ Ｐゴシック" pitchFamily="19" charset="-128"/>
              </a:defRPr>
            </a:lvl9pPr>
          </a:lstStyle>
          <a:p>
            <a:pPr defTabSz="457200">
              <a:buClr>
                <a:srgbClr val="9A0000"/>
              </a:buClr>
            </a:pPr>
            <a:r>
              <a:rPr lang="en-GB" dirty="0" smtClean="0">
                <a:solidFill>
                  <a:srgbClr val="FFFFFF"/>
                </a:solidFill>
                <a:latin typeface="Helvetica"/>
              </a:rPr>
              <a:t>150 Million sensors deliver data … ~ 40 Million times per second</a:t>
            </a:r>
          </a:p>
          <a:p>
            <a:pPr marL="457200" lvl="1" indent="0" defTabSz="457200">
              <a:buClr>
                <a:srgbClr val="9A0000"/>
              </a:buClr>
              <a:buFont typeface="Wingdings" charset="2"/>
              <a:buNone/>
            </a:pPr>
            <a:endParaRPr lang="en-GB" dirty="0" smtClean="0">
              <a:solidFill>
                <a:srgbClr val="FFFFFF"/>
              </a:solidFill>
              <a:latin typeface="Helvetica"/>
            </a:endParaRPr>
          </a:p>
          <a:p>
            <a:pPr defTabSz="457200">
              <a:buClr>
                <a:srgbClr val="9A0000"/>
              </a:buClr>
            </a:pPr>
            <a:r>
              <a:rPr lang="en-GB" dirty="0" smtClean="0">
                <a:solidFill>
                  <a:srgbClr val="FFFFFF"/>
                </a:solidFill>
                <a:latin typeface="Helvetica"/>
              </a:rPr>
              <a:t>Up to 6 GB/s to be stored and analysed after filtering</a:t>
            </a:r>
            <a:endParaRPr lang="en-GB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7378" y="6550223"/>
            <a:ext cx="102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accent3">
                    <a:lumMod val="95000"/>
                  </a:schemeClr>
                </a:solidFill>
              </a:rPr>
              <a:t>I.Bird</a:t>
            </a:r>
            <a:r>
              <a:rPr lang="en-US" sz="1400" dirty="0" smtClean="0">
                <a:solidFill>
                  <a:schemeClr val="accent3">
                    <a:lumMod val="95000"/>
                  </a:schemeClr>
                </a:solidFill>
              </a:rPr>
              <a:t> slide</a:t>
            </a:r>
            <a:endParaRPr lang="en-US" sz="1400" dirty="0">
              <a:solidFill>
                <a:schemeClr val="accent3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33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Data and Algorithms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idx="1"/>
          </p:nvPr>
        </p:nvSpPr>
        <p:spPr>
          <a:xfrm>
            <a:off x="0" y="1003300"/>
            <a:ext cx="3644900" cy="5854700"/>
          </a:xfrm>
          <a:solidFill>
            <a:schemeClr val="accent5">
              <a:lumMod val="50000"/>
            </a:schemeClr>
          </a:solidFill>
        </p:spPr>
        <p:txBody>
          <a:bodyPr>
            <a:normAutofit fontScale="92500"/>
          </a:bodyPr>
          <a:lstStyle/>
          <a:p>
            <a:pPr eaLnBrk="1" hangingPunct="1"/>
            <a:r>
              <a:rPr lang="en-US" sz="2000" dirty="0" smtClean="0">
                <a:solidFill>
                  <a:srgbClr val="FFFFFF"/>
                </a:solidFill>
              </a:rPr>
              <a:t>HEP data are organized as </a:t>
            </a:r>
            <a:r>
              <a:rPr lang="en-US" sz="2000" i="1" dirty="0" smtClean="0">
                <a:solidFill>
                  <a:srgbClr val="FFFFFF"/>
                </a:solidFill>
              </a:rPr>
              <a:t>Events</a:t>
            </a:r>
            <a:r>
              <a:rPr lang="en-US" sz="2000" dirty="0" smtClean="0">
                <a:solidFill>
                  <a:srgbClr val="FFFFFF"/>
                </a:solidFill>
              </a:rPr>
              <a:t> (particle collisions)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</a:rPr>
              <a:t>Simulation, Reconstruction and Analysis programs process “one event at a time” </a:t>
            </a:r>
          </a:p>
          <a:p>
            <a:pPr lvl="1" eaLnBrk="1" hangingPunct="1"/>
            <a:r>
              <a:rPr lang="en-US" sz="1800" dirty="0" smtClean="0">
                <a:solidFill>
                  <a:srgbClr val="FFFFFF"/>
                </a:solidFill>
              </a:rPr>
              <a:t>Events are fairly independent  </a:t>
            </a:r>
            <a:r>
              <a:rPr lang="en-US" sz="18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sz="1800" dirty="0" smtClean="0">
                <a:solidFill>
                  <a:srgbClr val="FFFFFF"/>
                </a:solidFill>
              </a:rPr>
              <a:t>Trivial parallel processing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</a:rPr>
              <a:t>Event processing programs are composed of a number of Algorithms selecting and transforming “raw” event data into “processed” (reconstructed) event data and statistics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</a:rPr>
              <a:t>ATLAS </a:t>
            </a:r>
            <a:r>
              <a:rPr lang="en-US" sz="2000" dirty="0" smtClean="0">
                <a:solidFill>
                  <a:srgbClr val="FFFFFF"/>
                </a:solidFill>
              </a:rPr>
              <a:t> reconstruction and simulation code </a:t>
            </a:r>
            <a:r>
              <a:rPr lang="en-US" sz="2000" dirty="0" smtClean="0">
                <a:solidFill>
                  <a:srgbClr val="FFFFFF"/>
                </a:solidFill>
              </a:rPr>
              <a:t>4M LOC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869096" y="1227483"/>
            <a:ext cx="5122177" cy="5286412"/>
            <a:chOff x="3869096" y="1227483"/>
            <a:chExt cx="5122177" cy="5286412"/>
          </a:xfrm>
        </p:grpSpPr>
        <p:sp>
          <p:nvSpPr>
            <p:cNvPr id="51" name="Rounded Rectangle 50"/>
            <p:cNvSpPr/>
            <p:nvPr/>
          </p:nvSpPr>
          <p:spPr>
            <a:xfrm>
              <a:off x="3869096" y="1227483"/>
              <a:ext cx="5122177" cy="5286412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Text Box 12"/>
            <p:cNvSpPr txBox="1">
              <a:spLocks noChangeArrowheads="1"/>
            </p:cNvSpPr>
            <p:nvPr/>
          </p:nvSpPr>
          <p:spPr bwMode="auto">
            <a:xfrm>
              <a:off x="6821059" y="2794266"/>
              <a:ext cx="2154436" cy="462307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 smtClean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Pseudo-physical information: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 smtClean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Clusters, track candidates </a:t>
              </a:r>
              <a:endParaRPr lang="en-US" altLang="ja-JP" sz="1200" kern="0" dirty="0">
                <a:solidFill>
                  <a:srgbClr val="000000"/>
                </a:solidFill>
                <a:latin typeface="Arial" charset="0"/>
                <a:ea typeface="ＭＳ Ｐゴシック" pitchFamily="-65" charset="-128"/>
              </a:endParaRPr>
            </a:p>
          </p:txBody>
        </p:sp>
        <p:sp>
          <p:nvSpPr>
            <p:cNvPr id="53" name="Text Box 18"/>
            <p:cNvSpPr txBox="1">
              <a:spLocks noChangeArrowheads="1"/>
            </p:cNvSpPr>
            <p:nvPr/>
          </p:nvSpPr>
          <p:spPr bwMode="auto">
            <a:xfrm>
              <a:off x="6824013" y="4013470"/>
              <a:ext cx="2167260" cy="831639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Physical information</a:t>
              </a:r>
              <a:r>
                <a:rPr lang="it-IT" altLang="ja-JP" sz="1200" kern="0" dirty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:</a:t>
              </a:r>
              <a:endParaRPr lang="en-US" altLang="ja-JP" sz="1200" kern="0" dirty="0">
                <a:solidFill>
                  <a:srgbClr val="000000"/>
                </a:solidFill>
                <a:latin typeface="Arial" charset="0"/>
                <a:ea typeface="ＭＳ Ｐゴシック" pitchFamily="-65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Transverse momentum,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Association of particles, jets,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 smtClean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id </a:t>
              </a:r>
              <a:r>
                <a:rPr lang="en-US" altLang="ja-JP" sz="1200" kern="0" dirty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of </a:t>
              </a:r>
              <a:r>
                <a:rPr lang="en-US" altLang="ja-JP" sz="1200" kern="0" dirty="0" smtClean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particles</a:t>
              </a:r>
              <a:endParaRPr lang="en-US" altLang="ja-JP" sz="1200" kern="0" dirty="0">
                <a:solidFill>
                  <a:srgbClr val="000000"/>
                </a:solidFill>
                <a:latin typeface="Arial" charset="0"/>
                <a:ea typeface="ＭＳ Ｐゴシック" pitchFamily="-65" charset="-128"/>
              </a:endParaRPr>
            </a:p>
          </p:txBody>
        </p: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3967412" y="1351228"/>
              <a:ext cx="1125436" cy="838200"/>
            </a:xfrm>
            <a:prstGeom prst="ellipse">
              <a:avLst/>
            </a:prstGeom>
            <a:solidFill>
              <a:srgbClr val="FFFF00"/>
            </a:solidFill>
            <a:ln w="25400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kern="0" dirty="0">
                  <a:solidFill>
                    <a:srgbClr val="000099"/>
                  </a:solidFill>
                  <a:latin typeface="Arial" charset="0"/>
                  <a:ea typeface="ＭＳ Ｐゴシック" pitchFamily="-65" charset="-128"/>
                </a:rPr>
                <a:t>RAW</a:t>
              </a:r>
            </a:p>
          </p:txBody>
        </p: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>
              <a:off x="6821098" y="1581415"/>
              <a:ext cx="1532471" cy="277641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Detector </a:t>
              </a:r>
              <a:r>
                <a:rPr lang="en-US" altLang="ja-JP" sz="1200" kern="0" dirty="0" err="1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digiti</a:t>
              </a:r>
              <a:r>
                <a:rPr lang="it-IT" altLang="ja-JP" sz="1200" kern="0" dirty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s</a:t>
              </a:r>
              <a:r>
                <a:rPr lang="en-US" altLang="ja-JP" sz="1200" kern="0" dirty="0" err="1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ation</a:t>
              </a:r>
              <a:endParaRPr lang="en-US" altLang="ja-JP" sz="1200" kern="0" dirty="0">
                <a:solidFill>
                  <a:srgbClr val="000000"/>
                </a:solidFill>
                <a:latin typeface="Arial" charset="0"/>
                <a:ea typeface="ＭＳ Ｐゴシック" pitchFamily="-65" charset="-128"/>
              </a:endParaRPr>
            </a:p>
          </p:txBody>
        </p:sp>
        <p:sp>
          <p:nvSpPr>
            <p:cNvPr id="56" name="Text Box 8"/>
            <p:cNvSpPr txBox="1">
              <a:spLocks noChangeArrowheads="1"/>
            </p:cNvSpPr>
            <p:nvPr/>
          </p:nvSpPr>
          <p:spPr bwMode="auto">
            <a:xfrm>
              <a:off x="4062083" y="1941768"/>
              <a:ext cx="896630" cy="339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kern="0" dirty="0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~2 MB/event</a:t>
              </a:r>
            </a:p>
          </p:txBody>
        </p:sp>
        <p:sp>
          <p:nvSpPr>
            <p:cNvPr id="57" name="Oval 10"/>
            <p:cNvSpPr>
              <a:spLocks noChangeArrowheads="1"/>
            </p:cNvSpPr>
            <p:nvPr/>
          </p:nvSpPr>
          <p:spPr bwMode="auto">
            <a:xfrm>
              <a:off x="3967412" y="2646628"/>
              <a:ext cx="1125436" cy="838200"/>
            </a:xfrm>
            <a:prstGeom prst="ellipse">
              <a:avLst/>
            </a:prstGeom>
            <a:solidFill>
              <a:srgbClr val="FFFF00"/>
            </a:solidFill>
            <a:ln w="25400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kern="0">
                  <a:solidFill>
                    <a:srgbClr val="000099"/>
                  </a:solidFill>
                  <a:latin typeface="Arial" charset="0"/>
                  <a:ea typeface="ＭＳ Ｐゴシック" pitchFamily="-65" charset="-128"/>
                </a:rPr>
                <a:t>ESD/RECO</a:t>
              </a:r>
            </a:p>
          </p:txBody>
        </p:sp>
        <p:cxnSp>
          <p:nvCxnSpPr>
            <p:cNvPr id="58" name="AutoShape 11"/>
            <p:cNvCxnSpPr>
              <a:cxnSpLocks noChangeShapeType="1"/>
              <a:stCxn id="54" idx="4"/>
              <a:endCxn id="57" idx="0"/>
            </p:cNvCxnSpPr>
            <p:nvPr/>
          </p:nvCxnSpPr>
          <p:spPr bwMode="auto">
            <a:xfrm>
              <a:off x="4530127" y="2189428"/>
              <a:ext cx="0" cy="457200"/>
            </a:xfrm>
            <a:prstGeom prst="straightConnector1">
              <a:avLst/>
            </a:prstGeom>
            <a:solidFill>
              <a:srgbClr val="FFFFFF"/>
            </a:solidFill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</p:cxnSp>
        <p:sp>
          <p:nvSpPr>
            <p:cNvPr id="59" name="Text Box 14"/>
            <p:cNvSpPr txBox="1">
              <a:spLocks noChangeArrowheads="1"/>
            </p:cNvSpPr>
            <p:nvPr/>
          </p:nvSpPr>
          <p:spPr bwMode="auto">
            <a:xfrm>
              <a:off x="3990645" y="3227652"/>
              <a:ext cx="1002430" cy="339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kern="0" dirty="0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~100 </a:t>
              </a:r>
              <a:r>
                <a:rPr lang="en-US" altLang="ja-JP" sz="1600" kern="0" dirty="0" err="1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kB</a:t>
              </a:r>
              <a:r>
                <a:rPr lang="en-US" altLang="ja-JP" sz="1600" kern="0" dirty="0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/event</a:t>
              </a:r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3967412" y="4018228"/>
              <a:ext cx="1125436" cy="838200"/>
            </a:xfrm>
            <a:prstGeom prst="ellipse">
              <a:avLst/>
            </a:prstGeom>
            <a:solidFill>
              <a:srgbClr val="FFFF00"/>
            </a:solidFill>
            <a:ln w="25400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kern="0" dirty="0" smtClean="0">
                  <a:solidFill>
                    <a:srgbClr val="000099"/>
                  </a:solidFill>
                  <a:latin typeface="Arial" charset="0"/>
                  <a:ea typeface="ＭＳ Ｐゴシック" pitchFamily="-65" charset="-128"/>
                </a:rPr>
                <a:t>(D)AOD</a:t>
              </a:r>
              <a:endParaRPr lang="en-US" altLang="ja-JP" kern="0" dirty="0">
                <a:solidFill>
                  <a:srgbClr val="000099"/>
                </a:solidFill>
                <a:latin typeface="Arial" charset="0"/>
                <a:ea typeface="ＭＳ Ｐゴシック" pitchFamily="-65" charset="-128"/>
              </a:endParaRPr>
            </a:p>
          </p:txBody>
        </p:sp>
        <p:cxnSp>
          <p:nvCxnSpPr>
            <p:cNvPr id="61" name="AutoShape 17"/>
            <p:cNvCxnSpPr>
              <a:cxnSpLocks noChangeShapeType="1"/>
              <a:stCxn id="57" idx="4"/>
              <a:endCxn id="60" idx="0"/>
            </p:cNvCxnSpPr>
            <p:nvPr/>
          </p:nvCxnSpPr>
          <p:spPr bwMode="auto">
            <a:xfrm>
              <a:off x="4530127" y="3484828"/>
              <a:ext cx="0" cy="533400"/>
            </a:xfrm>
            <a:prstGeom prst="straightConnector1">
              <a:avLst/>
            </a:prstGeom>
            <a:solidFill>
              <a:srgbClr val="FFFFFF"/>
            </a:solidFill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</p:cxnSp>
        <p:sp>
          <p:nvSpPr>
            <p:cNvPr id="62" name="Text Box 20"/>
            <p:cNvSpPr txBox="1">
              <a:spLocks noChangeArrowheads="1"/>
            </p:cNvSpPr>
            <p:nvPr/>
          </p:nvSpPr>
          <p:spPr bwMode="auto">
            <a:xfrm>
              <a:off x="4062083" y="4584974"/>
              <a:ext cx="926553" cy="339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kern="0" dirty="0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~10 </a:t>
              </a:r>
              <a:r>
                <a:rPr lang="en-US" altLang="ja-JP" sz="1600" kern="0" dirty="0" err="1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kB</a:t>
              </a:r>
              <a:r>
                <a:rPr lang="en-US" altLang="ja-JP" sz="1600" kern="0" dirty="0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/event</a:t>
              </a:r>
            </a:p>
          </p:txBody>
        </p:sp>
        <p:sp>
          <p:nvSpPr>
            <p:cNvPr id="63" name="Oval 22"/>
            <p:cNvSpPr>
              <a:spLocks noChangeArrowheads="1"/>
            </p:cNvSpPr>
            <p:nvPr/>
          </p:nvSpPr>
          <p:spPr bwMode="auto">
            <a:xfrm>
              <a:off x="3967412" y="5313628"/>
              <a:ext cx="1125436" cy="838200"/>
            </a:xfrm>
            <a:prstGeom prst="ellipse">
              <a:avLst/>
            </a:prstGeom>
            <a:solidFill>
              <a:srgbClr val="FFFF00"/>
            </a:solidFill>
            <a:ln w="25400">
              <a:noFill/>
              <a:round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kern="0">
                  <a:solidFill>
                    <a:srgbClr val="000099"/>
                  </a:solidFill>
                  <a:latin typeface="Arial" charset="0"/>
                  <a:ea typeface="ＭＳ Ｐゴシック" pitchFamily="-65" charset="-128"/>
                </a:rPr>
                <a:t>TAG</a:t>
              </a:r>
            </a:p>
          </p:txBody>
        </p:sp>
        <p:cxnSp>
          <p:nvCxnSpPr>
            <p:cNvPr id="64" name="AutoShape 23"/>
            <p:cNvCxnSpPr>
              <a:cxnSpLocks noChangeShapeType="1"/>
              <a:stCxn id="60" idx="4"/>
              <a:endCxn id="63" idx="0"/>
            </p:cNvCxnSpPr>
            <p:nvPr/>
          </p:nvCxnSpPr>
          <p:spPr bwMode="auto">
            <a:xfrm>
              <a:off x="4530127" y="4856428"/>
              <a:ext cx="0" cy="457200"/>
            </a:xfrm>
            <a:prstGeom prst="straightConnector1">
              <a:avLst/>
            </a:prstGeom>
            <a:solidFill>
              <a:srgbClr val="FFFFFF"/>
            </a:solidFill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</p:cxnSp>
        <p:sp>
          <p:nvSpPr>
            <p:cNvPr id="65" name="Text Box 25"/>
            <p:cNvSpPr txBox="1">
              <a:spLocks noChangeArrowheads="1"/>
            </p:cNvSpPr>
            <p:nvPr/>
          </p:nvSpPr>
          <p:spPr bwMode="auto">
            <a:xfrm>
              <a:off x="4133521" y="5942296"/>
              <a:ext cx="850676" cy="3391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kern="0" dirty="0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~1 </a:t>
              </a:r>
              <a:r>
                <a:rPr lang="en-US" altLang="ja-JP" sz="1600" kern="0" dirty="0" err="1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kB</a:t>
              </a:r>
              <a:r>
                <a:rPr lang="en-US" altLang="ja-JP" sz="1600" kern="0" dirty="0">
                  <a:solidFill>
                    <a:srgbClr val="006600"/>
                  </a:solidFill>
                  <a:latin typeface="Arial" charset="0"/>
                  <a:ea typeface="ＭＳ Ｐゴシック" pitchFamily="-65" charset="-128"/>
                </a:rPr>
                <a:t>/event</a:t>
              </a:r>
            </a:p>
          </p:txBody>
        </p:sp>
        <p:sp>
          <p:nvSpPr>
            <p:cNvPr id="66" name="Text Box 26"/>
            <p:cNvSpPr txBox="1">
              <a:spLocks noChangeArrowheads="1"/>
            </p:cNvSpPr>
            <p:nvPr/>
          </p:nvSpPr>
          <p:spPr bwMode="auto">
            <a:xfrm>
              <a:off x="6848165" y="5513668"/>
              <a:ext cx="1723229" cy="462307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ja-JP" sz="1200" kern="0" dirty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Relevant information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ja-JP" sz="1200" kern="0" dirty="0">
                  <a:solidFill>
                    <a:srgbClr val="000000"/>
                  </a:solidFill>
                  <a:latin typeface="Arial" charset="0"/>
                  <a:ea typeface="ＭＳ Ｐゴシック" pitchFamily="-65" charset="-128"/>
                </a:rPr>
                <a:t>for fast event selection</a:t>
              </a:r>
              <a:endParaRPr lang="en-US" altLang="ja-JP" sz="1200" kern="0" dirty="0">
                <a:solidFill>
                  <a:srgbClr val="000000"/>
                </a:solidFill>
                <a:latin typeface="Arial" charset="0"/>
                <a:ea typeface="ＭＳ Ｐゴシック" pitchFamily="-65" charset="-128"/>
              </a:endParaRPr>
            </a:p>
          </p:txBody>
        </p:sp>
        <p:sp>
          <p:nvSpPr>
            <p:cNvPr id="67" name="Rectangle 29"/>
            <p:cNvSpPr>
              <a:spLocks noChangeArrowheads="1"/>
            </p:cNvSpPr>
            <p:nvPr/>
          </p:nvSpPr>
          <p:spPr bwMode="auto">
            <a:xfrm>
              <a:off x="5358573" y="1498865"/>
              <a:ext cx="1346716" cy="6463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3333FF"/>
                  </a:solidFill>
                  <a:latin typeface="Arial" charset="0"/>
                  <a:ea typeface="ＭＳ Ｐゴシック" pitchFamily="-65" charset="-128"/>
                </a:rPr>
                <a:t>Triggered events</a:t>
              </a:r>
              <a:endParaRPr lang="en-GB" sz="1200" kern="0" dirty="0">
                <a:solidFill>
                  <a:srgbClr val="3333FF"/>
                </a:solidFill>
                <a:latin typeface="Arial" charset="0"/>
                <a:ea typeface="ＭＳ Ｐゴシック" pitchFamily="-65" charset="-128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3333FF"/>
                  </a:solidFill>
                  <a:latin typeface="Arial" charset="0"/>
                  <a:ea typeface="ＭＳ Ｐゴシック" pitchFamily="-65" charset="-128"/>
                </a:rPr>
                <a:t>recorded by DAQ</a:t>
              </a:r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5347967" y="2870462"/>
              <a:ext cx="1203839" cy="4616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3333FF"/>
                  </a:solidFill>
                  <a:latin typeface="Arial" charset="0"/>
                  <a:ea typeface="ＭＳ Ｐゴシック" pitchFamily="-65" charset="-128"/>
                </a:rPr>
                <a:t>Reconstructed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3333FF"/>
                  </a:solidFill>
                  <a:latin typeface="Arial" charset="0"/>
                  <a:ea typeface="ＭＳ Ｐゴシック" pitchFamily="-65" charset="-128"/>
                </a:rPr>
                <a:t>information</a:t>
              </a:r>
            </a:p>
          </p:txBody>
        </p:sp>
        <p:sp>
          <p:nvSpPr>
            <p:cNvPr id="69" name="Rectangle 31"/>
            <p:cNvSpPr>
              <a:spLocks noChangeArrowheads="1"/>
            </p:cNvSpPr>
            <p:nvPr/>
          </p:nvSpPr>
          <p:spPr bwMode="auto">
            <a:xfrm>
              <a:off x="5419405" y="4227784"/>
              <a:ext cx="989526" cy="4616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3333FF"/>
                  </a:solidFill>
                  <a:latin typeface="Arial" charset="0"/>
                  <a:ea typeface="ＭＳ Ｐゴシック" pitchFamily="-65" charset="-128"/>
                </a:rPr>
                <a:t>Analysis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3333FF"/>
                  </a:solidFill>
                  <a:latin typeface="Arial" charset="0"/>
                  <a:ea typeface="ＭＳ Ｐゴシック" pitchFamily="-65" charset="-128"/>
                </a:rPr>
                <a:t>information</a:t>
              </a:r>
            </a:p>
          </p:txBody>
        </p:sp>
        <p:sp>
          <p:nvSpPr>
            <p:cNvPr id="70" name="Rectangle 32"/>
            <p:cNvSpPr>
              <a:spLocks noChangeArrowheads="1"/>
            </p:cNvSpPr>
            <p:nvPr/>
          </p:nvSpPr>
          <p:spPr bwMode="auto">
            <a:xfrm>
              <a:off x="5347967" y="5442230"/>
              <a:ext cx="1132402" cy="4616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3333FF"/>
                  </a:solidFill>
                  <a:latin typeface="Arial" charset="0"/>
                  <a:ea typeface="ＭＳ Ｐゴシック" pitchFamily="-65" charset="-128"/>
                </a:rPr>
                <a:t>Classification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200" kern="0" dirty="0">
                  <a:solidFill>
                    <a:srgbClr val="3333FF"/>
                  </a:solidFill>
                  <a:latin typeface="Arial" charset="0"/>
                  <a:ea typeface="ＭＳ Ｐゴシック" pitchFamily="-65" charset="-128"/>
                </a:rPr>
                <a:t>information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842157" y="6513895"/>
            <a:ext cx="102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I.Bird</a:t>
            </a:r>
            <a:r>
              <a:rPr lang="en-US" sz="1400" dirty="0" smtClean="0"/>
              <a:t> slide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295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2228214-92DF-1E4A-9503-FD90D533538A}" type="slidenum">
              <a:rPr lang="en-US" smtClean="0"/>
              <a:pPr/>
              <a:t>7</a:t>
            </a:fld>
            <a:endParaRPr lang="en-US" smtClean="0"/>
          </a:p>
        </p:txBody>
      </p:sp>
      <p:grpSp>
        <p:nvGrpSpPr>
          <p:cNvPr id="2" name="Group 71"/>
          <p:cNvGrpSpPr/>
          <p:nvPr/>
        </p:nvGrpSpPr>
        <p:grpSpPr>
          <a:xfrm>
            <a:off x="2973586" y="1294805"/>
            <a:ext cx="2339578" cy="3944689"/>
            <a:chOff x="2973586" y="1294805"/>
            <a:chExt cx="2339578" cy="3944689"/>
          </a:xfrm>
        </p:grpSpPr>
        <p:pic>
          <p:nvPicPr>
            <p:cNvPr id="46084" name="Picture 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73586" y="1294805"/>
              <a:ext cx="2212330" cy="2115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6085" name="AutoShape 3"/>
            <p:cNvSpPr>
              <a:spLocks/>
            </p:cNvSpPr>
            <p:nvPr/>
          </p:nvSpPr>
          <p:spPr bwMode="auto">
            <a:xfrm>
              <a:off x="2973586" y="4457030"/>
              <a:ext cx="203150" cy="183059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86" name="AutoShape 4"/>
            <p:cNvSpPr>
              <a:spLocks/>
            </p:cNvSpPr>
            <p:nvPr/>
          </p:nvSpPr>
          <p:spPr bwMode="auto">
            <a:xfrm>
              <a:off x="3202410" y="4035103"/>
              <a:ext cx="203150" cy="183059"/>
            </a:xfrm>
            <a:prstGeom prst="star4">
              <a:avLst>
                <a:gd name="adj" fmla="val 37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87" name="AutoShape 5"/>
            <p:cNvSpPr>
              <a:spLocks/>
            </p:cNvSpPr>
            <p:nvPr/>
          </p:nvSpPr>
          <p:spPr bwMode="auto">
            <a:xfrm>
              <a:off x="3583037" y="3807396"/>
              <a:ext cx="204267" cy="181942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88" name="AutoShape 6"/>
            <p:cNvSpPr>
              <a:spLocks/>
            </p:cNvSpPr>
            <p:nvPr/>
          </p:nvSpPr>
          <p:spPr bwMode="auto">
            <a:xfrm>
              <a:off x="4117703" y="3730377"/>
              <a:ext cx="203150" cy="183059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89" name="AutoShape 7"/>
            <p:cNvSpPr>
              <a:spLocks/>
            </p:cNvSpPr>
            <p:nvPr/>
          </p:nvSpPr>
          <p:spPr bwMode="auto">
            <a:xfrm>
              <a:off x="4651252" y="3807396"/>
              <a:ext cx="284633" cy="212080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0" name="AutoShape 8"/>
            <p:cNvSpPr>
              <a:spLocks/>
            </p:cNvSpPr>
            <p:nvPr/>
          </p:nvSpPr>
          <p:spPr bwMode="auto">
            <a:xfrm>
              <a:off x="4957094" y="4112121"/>
              <a:ext cx="203150" cy="151805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1" name="AutoShape 9"/>
            <p:cNvSpPr>
              <a:spLocks/>
            </p:cNvSpPr>
            <p:nvPr/>
          </p:nvSpPr>
          <p:spPr bwMode="auto">
            <a:xfrm>
              <a:off x="5108898" y="4492749"/>
              <a:ext cx="204266" cy="181942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2" name="Line 10"/>
            <p:cNvSpPr>
              <a:spLocks noChangeShapeType="1"/>
            </p:cNvSpPr>
            <p:nvPr/>
          </p:nvSpPr>
          <p:spPr bwMode="auto">
            <a:xfrm flipH="1">
              <a:off x="3345284" y="2893219"/>
              <a:ext cx="534665" cy="1065982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 type="arrow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93" name="Line 11"/>
            <p:cNvSpPr>
              <a:spLocks noChangeShapeType="1"/>
            </p:cNvSpPr>
            <p:nvPr/>
          </p:nvSpPr>
          <p:spPr bwMode="auto">
            <a:xfrm flipH="1">
              <a:off x="3660056" y="2360787"/>
              <a:ext cx="75902" cy="1369590"/>
            </a:xfrm>
            <a:prstGeom prst="line">
              <a:avLst/>
            </a:prstGeom>
            <a:noFill/>
            <a:ln w="25400">
              <a:solidFill>
                <a:srgbClr val="000066"/>
              </a:solidFill>
              <a:round/>
              <a:headEnd/>
              <a:tailEnd type="arrow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0" name="Rectangle 12"/>
            <p:cNvSpPr>
              <a:spLocks/>
            </p:cNvSpPr>
            <p:nvPr/>
          </p:nvSpPr>
          <p:spPr bwMode="auto">
            <a:xfrm>
              <a:off x="3591967" y="4114353"/>
              <a:ext cx="1071563" cy="1125141"/>
            </a:xfrm>
            <a:prstGeom prst="rect">
              <a:avLst/>
            </a:prstGeom>
            <a:solidFill>
              <a:srgbClr val="D7171E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 algn="ctr">
                <a:spcBef>
                  <a:spcPts val="439"/>
                </a:spcBef>
                <a:defRPr/>
              </a:pPr>
              <a:r>
                <a:rPr lang="en-US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hits</a:t>
              </a:r>
            </a:p>
            <a:p>
              <a:pPr marL="40182" algn="ctr">
                <a:spcBef>
                  <a:spcPts val="281"/>
                </a:spcBef>
                <a:defRPr/>
              </a:pP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(x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1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,y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1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,z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1,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t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1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)</a:t>
              </a:r>
            </a:p>
            <a:p>
              <a:pPr marL="40182" algn="ctr">
                <a:spcBef>
                  <a:spcPts val="281"/>
                </a:spcBef>
                <a:defRPr/>
              </a:pP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(x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2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,y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2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,z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2,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t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2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)</a:t>
              </a:r>
            </a:p>
            <a:p>
              <a:pPr marL="40182" algn="ctr">
                <a:spcBef>
                  <a:spcPts val="281"/>
                </a:spcBef>
                <a:defRPr/>
              </a:pP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...</a:t>
              </a:r>
            </a:p>
          </p:txBody>
        </p:sp>
      </p:grpSp>
      <p:sp>
        <p:nvSpPr>
          <p:cNvPr id="12301" name="Rectangle 13"/>
          <p:cNvSpPr>
            <a:spLocks/>
          </p:cNvSpPr>
          <p:nvPr/>
        </p:nvSpPr>
        <p:spPr bwMode="auto">
          <a:xfrm>
            <a:off x="4605982" y="3202409"/>
            <a:ext cx="1015661" cy="346249"/>
          </a:xfrm>
          <a:prstGeom prst="rect">
            <a:avLst/>
          </a:prstGeom>
          <a:solidFill>
            <a:srgbClr val="000080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101600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 algn="ctr">
              <a:spcBef>
                <a:spcPts val="238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Track finding +</a:t>
            </a:r>
          </a:p>
          <a:p>
            <a:pPr marL="40182" algn="ctr">
              <a:spcBef>
                <a:spcPts val="238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Track fit  ---&gt;</a:t>
            </a:r>
          </a:p>
        </p:txBody>
      </p:sp>
      <p:grpSp>
        <p:nvGrpSpPr>
          <p:cNvPr id="3" name="Group 73"/>
          <p:cNvGrpSpPr/>
          <p:nvPr/>
        </p:nvGrpSpPr>
        <p:grpSpPr>
          <a:xfrm>
            <a:off x="3661172" y="5295305"/>
            <a:ext cx="2366367" cy="1339453"/>
            <a:chOff x="3661172" y="5295305"/>
            <a:chExt cx="2366367" cy="1339453"/>
          </a:xfrm>
        </p:grpSpPr>
        <p:sp>
          <p:nvSpPr>
            <p:cNvPr id="12310" name="AutoShape 22"/>
            <p:cNvSpPr>
              <a:spLocks/>
            </p:cNvSpPr>
            <p:nvPr/>
          </p:nvSpPr>
          <p:spPr bwMode="auto">
            <a:xfrm>
              <a:off x="4653484" y="5872386"/>
              <a:ext cx="1374055" cy="76237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05" name="AutoShape 23"/>
            <p:cNvSpPr>
              <a:spLocks/>
            </p:cNvSpPr>
            <p:nvPr/>
          </p:nvSpPr>
          <p:spPr bwMode="auto">
            <a:xfrm>
              <a:off x="5855643" y="6538764"/>
              <a:ext cx="171896" cy="95994"/>
            </a:xfrm>
            <a:custGeom>
              <a:avLst/>
              <a:gdLst>
                <a:gd name="T0" fmla="*/ 122237 w 21600"/>
                <a:gd name="T1" fmla="*/ 68263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CCCB7A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2" name="AutoShape 24"/>
            <p:cNvSpPr>
              <a:spLocks/>
            </p:cNvSpPr>
            <p:nvPr/>
          </p:nvSpPr>
          <p:spPr bwMode="auto">
            <a:xfrm>
              <a:off x="4118819" y="5643563"/>
              <a:ext cx="1374056" cy="762372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07" name="AutoShape 25"/>
            <p:cNvSpPr>
              <a:spLocks/>
            </p:cNvSpPr>
            <p:nvPr/>
          </p:nvSpPr>
          <p:spPr bwMode="auto">
            <a:xfrm>
              <a:off x="5320978" y="6311057"/>
              <a:ext cx="171896" cy="94878"/>
            </a:xfrm>
            <a:custGeom>
              <a:avLst/>
              <a:gdLst>
                <a:gd name="T0" fmla="*/ 122237 w 21600"/>
                <a:gd name="T1" fmla="*/ 67469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CCCB7A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4" name="AutoShape 26"/>
            <p:cNvSpPr>
              <a:spLocks/>
            </p:cNvSpPr>
            <p:nvPr/>
          </p:nvSpPr>
          <p:spPr bwMode="auto">
            <a:xfrm>
              <a:off x="3661172" y="5491758"/>
              <a:ext cx="1372939" cy="761256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09" name="AutoShape 27"/>
            <p:cNvSpPr>
              <a:spLocks/>
            </p:cNvSpPr>
            <p:nvPr/>
          </p:nvSpPr>
          <p:spPr bwMode="auto">
            <a:xfrm>
              <a:off x="4863332" y="6158136"/>
              <a:ext cx="170780" cy="94878"/>
            </a:xfrm>
            <a:custGeom>
              <a:avLst/>
              <a:gdLst>
                <a:gd name="T0" fmla="*/ 121444 w 21600"/>
                <a:gd name="T1" fmla="*/ 67469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CCCB7A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6" name="AutoShape 28"/>
            <p:cNvSpPr>
              <a:spLocks/>
            </p:cNvSpPr>
            <p:nvPr/>
          </p:nvSpPr>
          <p:spPr bwMode="auto">
            <a:xfrm>
              <a:off x="4194721" y="5796484"/>
              <a:ext cx="534665" cy="304725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CCCE6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11" name="AutoShape 29"/>
            <p:cNvSpPr>
              <a:spLocks/>
            </p:cNvSpPr>
            <p:nvPr/>
          </p:nvSpPr>
          <p:spPr bwMode="auto">
            <a:xfrm>
              <a:off x="4662413" y="6063258"/>
              <a:ext cx="66973" cy="37951"/>
            </a:xfrm>
            <a:custGeom>
              <a:avLst/>
              <a:gdLst>
                <a:gd name="T0" fmla="*/ 47625 w 21600"/>
                <a:gd name="T1" fmla="*/ 26988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A3A3B8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8" name="AutoShape 30"/>
            <p:cNvSpPr>
              <a:spLocks/>
            </p:cNvSpPr>
            <p:nvPr/>
          </p:nvSpPr>
          <p:spPr bwMode="auto">
            <a:xfrm>
              <a:off x="4041800" y="5720582"/>
              <a:ext cx="534665" cy="304725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CCCE6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13" name="AutoShape 31"/>
            <p:cNvSpPr>
              <a:spLocks/>
            </p:cNvSpPr>
            <p:nvPr/>
          </p:nvSpPr>
          <p:spPr bwMode="auto">
            <a:xfrm>
              <a:off x="4509492" y="5987356"/>
              <a:ext cx="66973" cy="37951"/>
            </a:xfrm>
            <a:custGeom>
              <a:avLst/>
              <a:gdLst>
                <a:gd name="T0" fmla="*/ 47625 w 21600"/>
                <a:gd name="T1" fmla="*/ 26988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A3A3B8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0" name="AutoShape 32"/>
            <p:cNvSpPr>
              <a:spLocks/>
            </p:cNvSpPr>
            <p:nvPr/>
          </p:nvSpPr>
          <p:spPr bwMode="auto">
            <a:xfrm>
              <a:off x="3812977" y="5585519"/>
              <a:ext cx="687586" cy="263426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18900" y="21600"/>
                  </a:lnTo>
                  <a:lnTo>
                    <a:pt x="21600" y="18900"/>
                  </a:lnTo>
                  <a:lnTo>
                    <a:pt x="2160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CCCE6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15" name="AutoShape 33"/>
            <p:cNvSpPr>
              <a:spLocks/>
            </p:cNvSpPr>
            <p:nvPr/>
          </p:nvSpPr>
          <p:spPr bwMode="auto">
            <a:xfrm>
              <a:off x="4414615" y="5815460"/>
              <a:ext cx="85948" cy="33486"/>
            </a:xfrm>
            <a:custGeom>
              <a:avLst/>
              <a:gdLst>
                <a:gd name="T0" fmla="*/ 61119 w 21600"/>
                <a:gd name="T1" fmla="*/ 23813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21600"/>
                  </a:moveTo>
                  <a:lnTo>
                    <a:pt x="5584" y="736"/>
                  </a:lnTo>
                  <a:cubicBezTo>
                    <a:pt x="7752" y="4048"/>
                    <a:pt x="13496" y="4048"/>
                    <a:pt x="21600" y="0"/>
                  </a:cubicBezTo>
                  <a:close/>
                  <a:moveTo>
                    <a:pt x="0" y="21600"/>
                  </a:moveTo>
                </a:path>
              </a:pathLst>
            </a:custGeom>
            <a:solidFill>
              <a:srgbClr val="A3A3B8"/>
            </a:solidFill>
            <a:ln w="1270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16" name="Rectangle 34"/>
            <p:cNvSpPr>
              <a:spLocks/>
            </p:cNvSpPr>
            <p:nvPr/>
          </p:nvSpPr>
          <p:spPr bwMode="auto">
            <a:xfrm>
              <a:off x="3812977" y="5588869"/>
              <a:ext cx="687586" cy="2288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5717" tIns="35717" rIns="89055" bIns="35717" anchor="ctr">
              <a:prstTxWarp prst="textNoShape">
                <a:avLst/>
              </a:prstTxWarp>
            </a:bodyPr>
            <a:lstStyle/>
            <a:p>
              <a:pPr marL="16743" algn="ctr">
                <a:spcBef>
                  <a:spcPts val="238"/>
                </a:spcBef>
              </a:pPr>
              <a:r>
                <a:rPr lang="en-US" sz="10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Track 1</a:t>
              </a:r>
            </a:p>
          </p:txBody>
        </p:sp>
        <p:sp>
          <p:nvSpPr>
            <p:cNvPr id="46117" name="Rectangle 35"/>
            <p:cNvSpPr>
              <a:spLocks/>
            </p:cNvSpPr>
            <p:nvPr/>
          </p:nvSpPr>
          <p:spPr bwMode="auto">
            <a:xfrm>
              <a:off x="3987106" y="5796484"/>
              <a:ext cx="651867" cy="2678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 algn="ctr">
                <a:spcBef>
                  <a:spcPts val="238"/>
                </a:spcBef>
              </a:pPr>
              <a:r>
                <a:rPr lang="en-US" sz="10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Track 2</a:t>
              </a:r>
            </a:p>
          </p:txBody>
        </p:sp>
        <p:sp>
          <p:nvSpPr>
            <p:cNvPr id="46118" name="Rectangle 36"/>
            <p:cNvSpPr>
              <a:spLocks/>
            </p:cNvSpPr>
            <p:nvPr/>
          </p:nvSpPr>
          <p:spPr bwMode="auto">
            <a:xfrm>
              <a:off x="4415731" y="5295305"/>
              <a:ext cx="732234" cy="2589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 algn="ctr">
                <a:spcBef>
                  <a:spcPts val="238"/>
                </a:spcBef>
              </a:pPr>
              <a:r>
                <a:rPr lang="en-US" sz="1000" dirty="0">
                  <a:latin typeface="Verdana Bold" charset="0"/>
                  <a:ea typeface="Verdana Bold" charset="0"/>
                  <a:cs typeface="Verdana Bold" charset="0"/>
                  <a:sym typeface="Verdana Bold" charset="0"/>
                </a:rPr>
                <a:t>Event 1</a:t>
              </a:r>
            </a:p>
          </p:txBody>
        </p:sp>
        <p:sp>
          <p:nvSpPr>
            <p:cNvPr id="46119" name="Rectangle 37"/>
            <p:cNvSpPr>
              <a:spLocks/>
            </p:cNvSpPr>
            <p:nvPr/>
          </p:nvSpPr>
          <p:spPr bwMode="auto">
            <a:xfrm>
              <a:off x="4945931" y="5447109"/>
              <a:ext cx="785813" cy="2946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 algn="ctr">
                <a:spcBef>
                  <a:spcPts val="238"/>
                </a:spcBef>
              </a:pPr>
              <a:r>
                <a:rPr lang="en-US" sz="1000" dirty="0">
                  <a:latin typeface="Verdana Bold" charset="0"/>
                  <a:ea typeface="Verdana Bold" charset="0"/>
                  <a:cs typeface="Verdana Bold" charset="0"/>
                  <a:sym typeface="Verdana Bold" charset="0"/>
                </a:rPr>
                <a:t>Event 2</a:t>
              </a:r>
            </a:p>
          </p:txBody>
        </p:sp>
      </p:grpSp>
      <p:sp>
        <p:nvSpPr>
          <p:cNvPr id="12326" name="Rectangle 38"/>
          <p:cNvSpPr>
            <a:spLocks/>
          </p:cNvSpPr>
          <p:nvPr/>
        </p:nvSpPr>
        <p:spPr bwMode="auto">
          <a:xfrm>
            <a:off x="1654845" y="2505671"/>
            <a:ext cx="1318741" cy="346249"/>
          </a:xfrm>
          <a:prstGeom prst="rect">
            <a:avLst/>
          </a:prstGeom>
          <a:solidFill>
            <a:srgbClr val="000080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101600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 algn="ctr">
              <a:spcBef>
                <a:spcPts val="238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Digitization/</a:t>
            </a:r>
          </a:p>
          <a:p>
            <a:pPr marL="40182" algn="ctr">
              <a:spcBef>
                <a:spcPts val="238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Reconstruction ---&gt;</a:t>
            </a:r>
          </a:p>
        </p:txBody>
      </p:sp>
      <p:grpSp>
        <p:nvGrpSpPr>
          <p:cNvPr id="4" name="Group 70"/>
          <p:cNvGrpSpPr/>
          <p:nvPr/>
        </p:nvGrpSpPr>
        <p:grpSpPr>
          <a:xfrm>
            <a:off x="223242" y="1044773"/>
            <a:ext cx="2500313" cy="5601147"/>
            <a:chOff x="223242" y="1044773"/>
            <a:chExt cx="2500313" cy="5601147"/>
          </a:xfrm>
        </p:grpSpPr>
        <p:pic>
          <p:nvPicPr>
            <p:cNvPr id="46121" name="Picture 3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1164" y="4477122"/>
              <a:ext cx="1982391" cy="11597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122" name="Picture 4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7555" y="4218161"/>
              <a:ext cx="1982391" cy="11597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6123" name="Picture 4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3242" y="2529334"/>
              <a:ext cx="1218902" cy="8460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2330" name="AutoShape 42"/>
            <p:cNvSpPr>
              <a:spLocks/>
            </p:cNvSpPr>
            <p:nvPr/>
          </p:nvSpPr>
          <p:spPr bwMode="auto">
            <a:xfrm>
              <a:off x="299145" y="1616273"/>
              <a:ext cx="1448842" cy="456531"/>
            </a:xfrm>
            <a:custGeom>
              <a:avLst/>
              <a:gdLst>
                <a:gd name="T0" fmla="*/ 10800 w 21600"/>
                <a:gd name="T1" fmla="*/ 10800 h 21600"/>
              </a:gdLst>
              <a:ahLst/>
              <a:cxnLst>
                <a:cxn ang="0">
                  <a:pos x="T0" y="T1"/>
                </a:cxn>
              </a:cxnLst>
              <a:rect l="0" t="0" r="r" b="b"/>
              <a:pathLst>
                <a:path w="21600" h="21600">
                  <a:moveTo>
                    <a:pt x="5223" y="0"/>
                  </a:moveTo>
                  <a:lnTo>
                    <a:pt x="0" y="16538"/>
                  </a:lnTo>
                  <a:lnTo>
                    <a:pt x="0" y="21600"/>
                  </a:lnTo>
                  <a:lnTo>
                    <a:pt x="16377" y="21600"/>
                  </a:lnTo>
                  <a:lnTo>
                    <a:pt x="21600" y="5062"/>
                  </a:lnTo>
                  <a:lnTo>
                    <a:pt x="21600" y="0"/>
                  </a:lnTo>
                  <a:close/>
                  <a:moveTo>
                    <a:pt x="5223" y="0"/>
                  </a:moveTo>
                </a:path>
              </a:pathLst>
            </a:custGeom>
            <a:solidFill>
              <a:srgbClr val="9999CC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25" name="AutoShape 43"/>
            <p:cNvSpPr>
              <a:spLocks/>
            </p:cNvSpPr>
            <p:nvPr/>
          </p:nvSpPr>
          <p:spPr bwMode="auto">
            <a:xfrm>
              <a:off x="299145" y="1616274"/>
              <a:ext cx="1448842" cy="349374"/>
            </a:xfrm>
            <a:custGeom>
              <a:avLst/>
              <a:gdLst>
                <a:gd name="T0" fmla="*/ 1030288 w 21600"/>
                <a:gd name="T1" fmla="*/ 248444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5223" y="0"/>
                  </a:moveTo>
                  <a:lnTo>
                    <a:pt x="0" y="21600"/>
                  </a:lnTo>
                  <a:lnTo>
                    <a:pt x="16377" y="21600"/>
                  </a:lnTo>
                  <a:lnTo>
                    <a:pt x="21600" y="0"/>
                  </a:lnTo>
                  <a:close/>
                  <a:moveTo>
                    <a:pt x="5223" y="0"/>
                  </a:moveTo>
                </a:path>
              </a:pathLst>
            </a:custGeom>
            <a:solidFill>
              <a:srgbClr val="ADADD6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6" name="AutoShape 44"/>
            <p:cNvSpPr>
              <a:spLocks/>
            </p:cNvSpPr>
            <p:nvPr/>
          </p:nvSpPr>
          <p:spPr bwMode="auto">
            <a:xfrm>
              <a:off x="1397497" y="1616273"/>
              <a:ext cx="350490" cy="456531"/>
            </a:xfrm>
            <a:custGeom>
              <a:avLst/>
              <a:gdLst>
                <a:gd name="T0" fmla="*/ 249238 w 21600"/>
                <a:gd name="T1" fmla="*/ 324644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6538"/>
                  </a:moveTo>
                  <a:lnTo>
                    <a:pt x="0" y="21600"/>
                  </a:lnTo>
                  <a:lnTo>
                    <a:pt x="21600" y="5062"/>
                  </a:lnTo>
                  <a:lnTo>
                    <a:pt x="21600" y="0"/>
                  </a:lnTo>
                  <a:close/>
                  <a:moveTo>
                    <a:pt x="0" y="16538"/>
                  </a:moveTo>
                </a:path>
              </a:pathLst>
            </a:custGeom>
            <a:solidFill>
              <a:srgbClr val="7A7AA3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7" name="Line 45"/>
            <p:cNvSpPr>
              <a:spLocks noChangeShapeType="1"/>
            </p:cNvSpPr>
            <p:nvPr/>
          </p:nvSpPr>
          <p:spPr bwMode="auto">
            <a:xfrm flipH="1">
              <a:off x="223242" y="1916535"/>
              <a:ext cx="530201" cy="6127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28" name="Line 46"/>
            <p:cNvSpPr>
              <a:spLocks noChangeShapeType="1"/>
            </p:cNvSpPr>
            <p:nvPr/>
          </p:nvSpPr>
          <p:spPr bwMode="auto">
            <a:xfrm>
              <a:off x="1121792" y="1935510"/>
              <a:ext cx="320352" cy="5938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6129" name="Picture 4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3242" y="3977060"/>
              <a:ext cx="1982391" cy="11597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6130" name="Line 48"/>
            <p:cNvSpPr>
              <a:spLocks noChangeShapeType="1"/>
            </p:cNvSpPr>
            <p:nvPr/>
          </p:nvSpPr>
          <p:spPr bwMode="auto">
            <a:xfrm>
              <a:off x="908596" y="3367609"/>
              <a:ext cx="228824" cy="6094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7" name="Rectangle 49"/>
            <p:cNvSpPr>
              <a:spLocks/>
            </p:cNvSpPr>
            <p:nvPr/>
          </p:nvSpPr>
          <p:spPr bwMode="auto">
            <a:xfrm>
              <a:off x="434206" y="5744022"/>
              <a:ext cx="1687711" cy="901898"/>
            </a:xfrm>
            <a:prstGeom prst="rect">
              <a:avLst/>
            </a:prstGeom>
            <a:solidFill>
              <a:srgbClr val="D7171E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 algn="ctr">
                <a:spcBef>
                  <a:spcPts val="439"/>
                </a:spcBef>
                <a:defRPr/>
              </a:pPr>
              <a:r>
                <a:rPr lang="en-US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Analog signals</a:t>
              </a:r>
            </a:p>
          </p:txBody>
        </p:sp>
        <p:sp>
          <p:nvSpPr>
            <p:cNvPr id="46132" name="Line 50"/>
            <p:cNvSpPr>
              <a:spLocks noChangeShapeType="1"/>
            </p:cNvSpPr>
            <p:nvPr/>
          </p:nvSpPr>
          <p:spPr bwMode="auto">
            <a:xfrm>
              <a:off x="679773" y="1364010"/>
              <a:ext cx="654100" cy="396255"/>
            </a:xfrm>
            <a:prstGeom prst="line">
              <a:avLst/>
            </a:prstGeom>
            <a:noFill/>
            <a:ln w="25400">
              <a:solidFill>
                <a:srgbClr val="910020"/>
              </a:solidFill>
              <a:round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3" name="Line 51"/>
            <p:cNvSpPr>
              <a:spLocks noChangeShapeType="1"/>
            </p:cNvSpPr>
            <p:nvPr/>
          </p:nvSpPr>
          <p:spPr bwMode="auto">
            <a:xfrm>
              <a:off x="1539256" y="1931045"/>
              <a:ext cx="229939" cy="147340"/>
            </a:xfrm>
            <a:prstGeom prst="line">
              <a:avLst/>
            </a:prstGeom>
            <a:noFill/>
            <a:ln w="25400">
              <a:solidFill>
                <a:srgbClr val="91002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4" name="Rectangle 52"/>
            <p:cNvSpPr>
              <a:spLocks/>
            </p:cNvSpPr>
            <p:nvPr/>
          </p:nvSpPr>
          <p:spPr bwMode="auto">
            <a:xfrm>
              <a:off x="455414" y="1044773"/>
              <a:ext cx="629669" cy="230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sz="1500" dirty="0">
                  <a:solidFill>
                    <a:srgbClr val="910020"/>
                  </a:solidFill>
                  <a:ea typeface="Arial" charset="0"/>
                  <a:cs typeface="Arial" charset="0"/>
                </a:rPr>
                <a:t>particle</a:t>
              </a:r>
            </a:p>
          </p:txBody>
        </p:sp>
        <p:sp>
          <p:nvSpPr>
            <p:cNvPr id="46135" name="Rectangle 53"/>
            <p:cNvSpPr>
              <a:spLocks/>
            </p:cNvSpPr>
            <p:nvPr/>
          </p:nvSpPr>
          <p:spPr bwMode="auto">
            <a:xfrm>
              <a:off x="535782" y="1544836"/>
              <a:ext cx="404417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40182"/>
              <a:r>
                <a:rPr lang="en-US" sz="800" dirty="0">
                  <a:ea typeface="Arial" charset="0"/>
                  <a:cs typeface="Arial" charset="0"/>
                </a:rPr>
                <a:t>detector</a:t>
              </a:r>
            </a:p>
            <a:p>
              <a:pPr marL="40182"/>
              <a:r>
                <a:rPr lang="en-US" sz="800" dirty="0">
                  <a:ea typeface="Arial" charset="0"/>
                  <a:cs typeface="Arial" charset="0"/>
                </a:rPr>
                <a:t>element</a:t>
              </a:r>
            </a:p>
          </p:txBody>
        </p:sp>
      </p:grpSp>
      <p:sp>
        <p:nvSpPr>
          <p:cNvPr id="12342" name="Rectangle 54"/>
          <p:cNvSpPr>
            <a:spLocks/>
          </p:cNvSpPr>
          <p:nvPr/>
        </p:nvSpPr>
        <p:spPr bwMode="auto">
          <a:xfrm>
            <a:off x="6246314" y="5616774"/>
            <a:ext cx="913068" cy="846386"/>
          </a:xfrm>
          <a:prstGeom prst="rect">
            <a:avLst/>
          </a:prstGeom>
          <a:solidFill>
            <a:srgbClr val="000080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101600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 algn="ctr">
              <a:spcBef>
                <a:spcPts val="238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Store the</a:t>
            </a:r>
            <a:b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</a:br>
            <a: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info for every</a:t>
            </a:r>
          </a:p>
          <a:p>
            <a:pPr marL="40182" algn="ctr">
              <a:spcBef>
                <a:spcPts val="238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event and </a:t>
            </a:r>
          </a:p>
          <a:p>
            <a:pPr marL="40182" algn="ctr">
              <a:spcBef>
                <a:spcPts val="238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every track</a:t>
            </a:r>
          </a:p>
          <a:p>
            <a:pPr marL="40182" algn="ctr">
              <a:spcBef>
                <a:spcPts val="238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&lt;-------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947172" y="1080492"/>
            <a:ext cx="3047496" cy="5524128"/>
            <a:chOff x="5947172" y="1080492"/>
            <a:chExt cx="3047496" cy="5524128"/>
          </a:xfrm>
        </p:grpSpPr>
        <p:sp>
          <p:nvSpPr>
            <p:cNvPr id="12302" name="Rectangle 14"/>
            <p:cNvSpPr>
              <a:spLocks/>
            </p:cNvSpPr>
            <p:nvPr/>
          </p:nvSpPr>
          <p:spPr bwMode="auto">
            <a:xfrm>
              <a:off x="7431733" y="4261694"/>
              <a:ext cx="1316013" cy="444252"/>
            </a:xfrm>
            <a:prstGeom prst="rect">
              <a:avLst/>
            </a:prstGeom>
            <a:solidFill>
              <a:srgbClr val="000080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 algn="ctr">
                <a:spcBef>
                  <a:spcPts val="238"/>
                </a:spcBef>
                <a:defRPr/>
              </a:pPr>
              <a:r>
                <a:rPr lang="en-US" sz="1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Magnetic field B:</a:t>
              </a:r>
            </a:p>
            <a:p>
              <a:pPr marL="40182" algn="ctr">
                <a:spcBef>
                  <a:spcPts val="238"/>
                </a:spcBef>
                <a:defRPr/>
              </a:pPr>
              <a:r>
                <a:rPr lang="en-US" sz="1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reconstruct</a:t>
              </a:r>
            </a:p>
          </p:txBody>
        </p:sp>
        <p:sp>
          <p:nvSpPr>
            <p:cNvPr id="12303" name="AutoShape 15"/>
            <p:cNvSpPr>
              <a:spLocks/>
            </p:cNvSpPr>
            <p:nvPr/>
          </p:nvSpPr>
          <p:spPr bwMode="auto">
            <a:xfrm rot="5340000">
              <a:off x="8060160" y="4909096"/>
              <a:ext cx="380628" cy="304725"/>
            </a:xfrm>
            <a:prstGeom prst="rightArrow">
              <a:avLst>
                <a:gd name="adj1" fmla="val 50000"/>
                <a:gd name="adj2" fmla="val 21957"/>
              </a:avLst>
            </a:prstGeom>
            <a:gradFill rotWithShape="0">
              <a:gsLst>
                <a:gs pos="0">
                  <a:srgbClr val="E3E3E3"/>
                </a:gs>
                <a:gs pos="100000">
                  <a:srgbClr val="FFFFFF"/>
                </a:gs>
              </a:gsLst>
              <a:lin ang="522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04" name="AutoShape 16"/>
            <p:cNvSpPr>
              <a:spLocks/>
            </p:cNvSpPr>
            <p:nvPr/>
          </p:nvSpPr>
          <p:spPr bwMode="auto">
            <a:xfrm rot="3540000">
              <a:off x="7636557" y="3700798"/>
              <a:ext cx="533549" cy="304726"/>
            </a:xfrm>
            <a:prstGeom prst="rightArrow">
              <a:avLst>
                <a:gd name="adj1" fmla="val 50000"/>
                <a:gd name="adj2" fmla="val 30779"/>
              </a:avLst>
            </a:prstGeom>
            <a:gradFill rotWithShape="0">
              <a:gsLst>
                <a:gs pos="0">
                  <a:srgbClr val="E3E3E3"/>
                </a:gs>
                <a:gs pos="100000">
                  <a:srgbClr val="FFFFFF"/>
                </a:gs>
              </a:gsLst>
              <a:lin ang="3420000" scaled="1"/>
            </a:gra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75"/>
            <p:cNvGrpSpPr/>
            <p:nvPr/>
          </p:nvGrpSpPr>
          <p:grpSpPr>
            <a:xfrm>
              <a:off x="7628426" y="5331023"/>
              <a:ext cx="1366242" cy="1273597"/>
              <a:chOff x="7642697" y="5331023"/>
              <a:chExt cx="1366242" cy="1273597"/>
            </a:xfrm>
          </p:grpSpPr>
          <p:grpSp>
            <p:nvGrpSpPr>
              <p:cNvPr id="7" name="Group 74"/>
              <p:cNvGrpSpPr/>
              <p:nvPr/>
            </p:nvGrpSpPr>
            <p:grpSpPr>
              <a:xfrm>
                <a:off x="7762454" y="5331023"/>
                <a:ext cx="805904" cy="987847"/>
                <a:chOff x="7776725" y="5331023"/>
                <a:chExt cx="805904" cy="987847"/>
              </a:xfrm>
            </p:grpSpPr>
            <p:sp>
              <p:nvSpPr>
                <p:cNvPr id="46099" name="Rectangle 17"/>
                <p:cNvSpPr>
                  <a:spLocks/>
                </p:cNvSpPr>
                <p:nvPr/>
              </p:nvSpPr>
              <p:spPr bwMode="auto">
                <a:xfrm>
                  <a:off x="7776725" y="5331023"/>
                  <a:ext cx="805904" cy="987847"/>
                </a:xfrm>
                <a:prstGeom prst="rect">
                  <a:avLst/>
                </a:prstGeom>
                <a:solidFill>
                  <a:srgbClr val="FFFE99">
                    <a:alpha val="47842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40638" bIns="0">
                  <a:prstTxWarp prst="textNoShape">
                    <a:avLst/>
                  </a:prstTxWarp>
                </a:bodyPr>
                <a:lstStyle/>
                <a:p>
                  <a:pPr marL="40182"/>
                  <a:r>
                    <a:rPr lang="en-US" dirty="0">
                      <a:solidFill>
                        <a:schemeClr val="tx1"/>
                      </a:solidFill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   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     </a:t>
                  </a:r>
                  <a:r>
                    <a:rPr lang="en-US" sz="1500" dirty="0" err="1" smtClean="0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p</a:t>
                  </a:r>
                  <a:r>
                    <a:rPr lang="en-US" sz="1500" baseline="-20000" dirty="0" err="1" smtClean="0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x</a:t>
                  </a:r>
                  <a:endParaRPr lang="en-US" sz="1500" baseline="-20000" dirty="0"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endParaRPr>
                </a:p>
                <a:p>
                  <a:pPr marL="40182"/>
                  <a:r>
                    <a:rPr lang="en-US" sz="1500" b="1" dirty="0" err="1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p</a:t>
                  </a:r>
                  <a:r>
                    <a:rPr lang="en-US" sz="1500" dirty="0" smtClean="0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  =    </a:t>
                  </a:r>
                  <a:r>
                    <a:rPr lang="en-US" sz="1500" dirty="0" err="1" smtClean="0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p</a:t>
                  </a:r>
                  <a:r>
                    <a:rPr lang="en-US" sz="1500" baseline="-20000" dirty="0" err="1" smtClean="0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y</a:t>
                  </a:r>
                  <a:endParaRPr lang="en-US" sz="1500" baseline="-20000" dirty="0"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endParaRPr>
                </a:p>
                <a:p>
                  <a:pPr marL="40182"/>
                  <a:r>
                    <a:rPr lang="en-US" sz="1500" dirty="0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       </a:t>
                  </a:r>
                  <a:r>
                    <a:rPr lang="en-US" sz="1500" dirty="0" smtClean="0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   </a:t>
                  </a:r>
                  <a:r>
                    <a:rPr lang="en-US" sz="1500" dirty="0" err="1" smtClean="0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p</a:t>
                  </a:r>
                  <a:r>
                    <a:rPr lang="en-US" sz="1500" baseline="-20000" dirty="0" err="1" smtClean="0">
                      <a:latin typeface="Times New Roman Bold" charset="0"/>
                      <a:ea typeface="Times New Roman Bold" charset="0"/>
                      <a:cs typeface="Times New Roman Bold" charset="0"/>
                      <a:sym typeface="Times New Roman Bold" charset="0"/>
                    </a:rPr>
                    <a:t>z</a:t>
                  </a:r>
                  <a:endParaRPr lang="en-US" sz="1500" baseline="-20000" dirty="0"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endParaRPr>
                </a:p>
              </p:txBody>
            </p:sp>
            <p:sp>
              <p:nvSpPr>
                <p:cNvPr id="46100" name="Freeform 18"/>
                <p:cNvSpPr>
                  <a:spLocks/>
                </p:cNvSpPr>
                <p:nvPr/>
              </p:nvSpPr>
              <p:spPr bwMode="auto">
                <a:xfrm>
                  <a:off x="8254380" y="5420321"/>
                  <a:ext cx="56926" cy="869529"/>
                </a:xfrm>
                <a:custGeom>
                  <a:avLst/>
                  <a:gdLst>
                    <a:gd name="T0" fmla="*/ 21600 w 21600"/>
                    <a:gd name="T1" fmla="*/ 0 h 21600"/>
                    <a:gd name="T2" fmla="*/ 0 w 21600"/>
                    <a:gd name="T3" fmla="*/ 1800 h 21600"/>
                    <a:gd name="T4" fmla="*/ 0 w 21600"/>
                    <a:gd name="T5" fmla="*/ 19800 h 21600"/>
                    <a:gd name="T6" fmla="*/ 21600 w 21600"/>
                    <a:gd name="T7" fmla="*/ 2160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1600" y="0"/>
                      </a:moveTo>
                      <a:cubicBezTo>
                        <a:pt x="9671" y="0"/>
                        <a:pt x="0" y="806"/>
                        <a:pt x="0" y="1800"/>
                      </a:cubicBezTo>
                      <a:lnTo>
                        <a:pt x="0" y="19800"/>
                      </a:lnTo>
                      <a:cubicBezTo>
                        <a:pt x="0" y="20794"/>
                        <a:pt x="9671" y="21600"/>
                        <a:pt x="21600" y="21600"/>
                      </a:cubicBezTo>
                    </a:path>
                  </a:pathLst>
                </a:custGeom>
                <a:solidFill>
                  <a:srgbClr val="FFFE99">
                    <a:alpha val="47842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01" name="Freeform 19"/>
                <p:cNvSpPr>
                  <a:spLocks/>
                </p:cNvSpPr>
                <p:nvPr/>
              </p:nvSpPr>
              <p:spPr bwMode="auto">
                <a:xfrm flipH="1">
                  <a:off x="8480971" y="5420321"/>
                  <a:ext cx="55811" cy="869529"/>
                </a:xfrm>
                <a:custGeom>
                  <a:avLst/>
                  <a:gdLst>
                    <a:gd name="T0" fmla="*/ 21600 w 21600"/>
                    <a:gd name="T1" fmla="*/ 0 h 21600"/>
                    <a:gd name="T2" fmla="*/ 0 w 21600"/>
                    <a:gd name="T3" fmla="*/ 1800 h 21600"/>
                    <a:gd name="T4" fmla="*/ 0 w 21600"/>
                    <a:gd name="T5" fmla="*/ 19800 h 21600"/>
                    <a:gd name="T6" fmla="*/ 21600 w 21600"/>
                    <a:gd name="T7" fmla="*/ 2160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1600" y="0"/>
                      </a:moveTo>
                      <a:cubicBezTo>
                        <a:pt x="9671" y="0"/>
                        <a:pt x="0" y="806"/>
                        <a:pt x="0" y="1800"/>
                      </a:cubicBezTo>
                      <a:lnTo>
                        <a:pt x="0" y="19800"/>
                      </a:lnTo>
                      <a:cubicBezTo>
                        <a:pt x="0" y="20794"/>
                        <a:pt x="9671" y="21600"/>
                        <a:pt x="21600" y="21600"/>
                      </a:cubicBezTo>
                    </a:path>
                  </a:pathLst>
                </a:custGeom>
                <a:solidFill>
                  <a:srgbClr val="FFFE99">
                    <a:alpha val="47842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2309" name="Rectangle 21"/>
              <p:cNvSpPr>
                <a:spLocks/>
              </p:cNvSpPr>
              <p:nvPr/>
            </p:nvSpPr>
            <p:spPr bwMode="auto">
              <a:xfrm>
                <a:off x="7642697" y="6318870"/>
                <a:ext cx="1366242" cy="285750"/>
              </a:xfrm>
              <a:prstGeom prst="rect">
                <a:avLst/>
              </a:prstGeom>
              <a:solidFill>
                <a:srgbClr val="000080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63500" dist="101600" dir="2700000" algn="ctr" rotWithShape="0">
                  <a:srgbClr val="808080">
                    <a:alpha val="75000"/>
                  </a:srgbClr>
                </a:outerShdw>
              </a:effectLst>
            </p:spPr>
            <p:txBody>
              <a:bodyPr lIns="0" tIns="0" rIns="40638" bIns="0">
                <a:prstTxWarp prst="textNoShape">
                  <a:avLst/>
                </a:prstTxWarp>
              </a:bodyPr>
              <a:lstStyle/>
              <a:p>
                <a:pPr marL="40182" algn="ctr">
                  <a:spcBef>
                    <a:spcPts val="238"/>
                  </a:spcBef>
                  <a:defRPr/>
                </a:pPr>
                <a:r>
                  <a:rPr lang="en-US" sz="1000" dirty="0">
                    <a:solidFill>
                      <a:srgbClr val="FFFFFF"/>
                    </a:solidFill>
                    <a:latin typeface="Verdana" charset="0"/>
                    <a:ea typeface="Verdana" charset="0"/>
                    <a:cs typeface="Verdana" charset="0"/>
                    <a:sym typeface="Verdana" charset="0"/>
                  </a:rPr>
                  <a:t>Track momentum</a:t>
                </a:r>
              </a:p>
            </p:txBody>
          </p:sp>
        </p:grpSp>
        <p:sp>
          <p:nvSpPr>
            <p:cNvPr id="46137" name="AutoShape 55"/>
            <p:cNvSpPr>
              <a:spLocks/>
            </p:cNvSpPr>
            <p:nvPr/>
          </p:nvSpPr>
          <p:spPr bwMode="auto">
            <a:xfrm>
              <a:off x="6098977" y="2634258"/>
              <a:ext cx="203150" cy="183059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8" name="AutoShape 56"/>
            <p:cNvSpPr>
              <a:spLocks/>
            </p:cNvSpPr>
            <p:nvPr/>
          </p:nvSpPr>
          <p:spPr bwMode="auto">
            <a:xfrm>
              <a:off x="6327801" y="2212330"/>
              <a:ext cx="203150" cy="183059"/>
            </a:xfrm>
            <a:prstGeom prst="star4">
              <a:avLst>
                <a:gd name="adj" fmla="val 37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39" name="AutoShape 57"/>
            <p:cNvSpPr>
              <a:spLocks/>
            </p:cNvSpPr>
            <p:nvPr/>
          </p:nvSpPr>
          <p:spPr bwMode="auto">
            <a:xfrm>
              <a:off x="6708428" y="1984623"/>
              <a:ext cx="203150" cy="181943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0" name="AutoShape 58"/>
            <p:cNvSpPr>
              <a:spLocks/>
            </p:cNvSpPr>
            <p:nvPr/>
          </p:nvSpPr>
          <p:spPr bwMode="auto">
            <a:xfrm>
              <a:off x="7240861" y="1907605"/>
              <a:ext cx="203150" cy="183059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1" name="AutoShape 59"/>
            <p:cNvSpPr>
              <a:spLocks/>
            </p:cNvSpPr>
            <p:nvPr/>
          </p:nvSpPr>
          <p:spPr bwMode="auto">
            <a:xfrm>
              <a:off x="7774410" y="1984623"/>
              <a:ext cx="283518" cy="212080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2" name="AutoShape 60"/>
            <p:cNvSpPr>
              <a:spLocks/>
            </p:cNvSpPr>
            <p:nvPr/>
          </p:nvSpPr>
          <p:spPr bwMode="auto">
            <a:xfrm>
              <a:off x="8079135" y="2288233"/>
              <a:ext cx="203150" cy="152921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3" name="AutoShape 61"/>
            <p:cNvSpPr>
              <a:spLocks/>
            </p:cNvSpPr>
            <p:nvPr/>
          </p:nvSpPr>
          <p:spPr bwMode="auto">
            <a:xfrm>
              <a:off x="8230940" y="2669977"/>
              <a:ext cx="203150" cy="181943"/>
            </a:xfrm>
            <a:prstGeom prst="star4">
              <a:avLst>
                <a:gd name="adj" fmla="val 6250"/>
              </a:avLst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4" name="Freeform 62"/>
            <p:cNvSpPr>
              <a:spLocks/>
            </p:cNvSpPr>
            <p:nvPr/>
          </p:nvSpPr>
          <p:spPr bwMode="auto">
            <a:xfrm>
              <a:off x="6250781" y="1983507"/>
              <a:ext cx="2056061" cy="914176"/>
            </a:xfrm>
            <a:custGeom>
              <a:avLst/>
              <a:gdLst>
                <a:gd name="T0" fmla="*/ 0 w 21600"/>
                <a:gd name="T1" fmla="*/ 14828 h 19556"/>
                <a:gd name="T2" fmla="*/ 13286 w 21600"/>
                <a:gd name="T3" fmla="*/ 567 h 19556"/>
                <a:gd name="T4" fmla="*/ 21600 w 21600"/>
                <a:gd name="T5" fmla="*/ 19556 h 195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556"/>
                <a:gd name="T11" fmla="*/ 21600 w 21600"/>
                <a:gd name="T12" fmla="*/ 19556 h 195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556">
                  <a:moveTo>
                    <a:pt x="0" y="14828"/>
                  </a:moveTo>
                  <a:cubicBezTo>
                    <a:pt x="1463" y="4341"/>
                    <a:pt x="7411" y="-2044"/>
                    <a:pt x="13286" y="567"/>
                  </a:cubicBezTo>
                  <a:cubicBezTo>
                    <a:pt x="18171" y="2739"/>
                    <a:pt x="21600" y="10570"/>
                    <a:pt x="21600" y="19556"/>
                  </a:cubicBezTo>
                </a:path>
              </a:pathLst>
            </a:custGeom>
            <a:noFill/>
            <a:ln w="25400">
              <a:solidFill>
                <a:srgbClr val="D7171E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5" name="AutoShape 63"/>
            <p:cNvSpPr>
              <a:spLocks/>
            </p:cNvSpPr>
            <p:nvPr/>
          </p:nvSpPr>
          <p:spPr bwMode="auto">
            <a:xfrm>
              <a:off x="6250781" y="1983507"/>
              <a:ext cx="2056061" cy="914176"/>
            </a:xfrm>
            <a:custGeom>
              <a:avLst/>
              <a:gdLst>
                <a:gd name="T0" fmla="*/ 1462088 w 21600"/>
                <a:gd name="T1" fmla="*/ 718028 h 19556"/>
                <a:gd name="T2" fmla="*/ 0 60000 65536"/>
                <a:gd name="T3" fmla="*/ 0 w 21600"/>
                <a:gd name="T4" fmla="*/ 0 h 19556"/>
                <a:gd name="T5" fmla="*/ 21600 w 21600"/>
                <a:gd name="T6" fmla="*/ 19556 h 19556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19556">
                  <a:moveTo>
                    <a:pt x="0" y="14845"/>
                  </a:moveTo>
                  <a:cubicBezTo>
                    <a:pt x="1463" y="4358"/>
                    <a:pt x="7411" y="-2027"/>
                    <a:pt x="13286" y="584"/>
                  </a:cubicBezTo>
                  <a:cubicBezTo>
                    <a:pt x="18171" y="2756"/>
                    <a:pt x="21600" y="10587"/>
                    <a:pt x="21600" y="19573"/>
                  </a:cubicBezTo>
                  <a:lnTo>
                    <a:pt x="10638" y="19573"/>
                  </a:lnTo>
                  <a:close/>
                  <a:moveTo>
                    <a:pt x="0" y="14845"/>
                  </a:moveTo>
                </a:path>
              </a:pathLst>
            </a:custGeom>
            <a:noFill/>
            <a:ln w="25400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6" name="Line 64"/>
            <p:cNvSpPr>
              <a:spLocks noChangeShapeType="1"/>
            </p:cNvSpPr>
            <p:nvPr/>
          </p:nvSpPr>
          <p:spPr bwMode="auto">
            <a:xfrm rot="10800000">
              <a:off x="6327800" y="1223367"/>
              <a:ext cx="1116" cy="19790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47" name="Line 65"/>
            <p:cNvSpPr>
              <a:spLocks noChangeShapeType="1"/>
            </p:cNvSpPr>
            <p:nvPr/>
          </p:nvSpPr>
          <p:spPr bwMode="auto">
            <a:xfrm>
              <a:off x="5947172" y="2212331"/>
              <a:ext cx="2741414" cy="22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4" name="Rectangle 66"/>
            <p:cNvSpPr>
              <a:spLocks/>
            </p:cNvSpPr>
            <p:nvPr/>
          </p:nvSpPr>
          <p:spPr bwMode="auto">
            <a:xfrm>
              <a:off x="6876976" y="2745879"/>
              <a:ext cx="1071563" cy="741164"/>
            </a:xfrm>
            <a:prstGeom prst="rect">
              <a:avLst/>
            </a:prstGeom>
            <a:solidFill>
              <a:srgbClr val="D7171E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 algn="ctr">
                <a:spcBef>
                  <a:spcPts val="439"/>
                </a:spcBef>
                <a:defRPr/>
              </a:pPr>
              <a:r>
                <a:rPr lang="en-US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helix</a:t>
              </a:r>
            </a:p>
            <a:p>
              <a:pPr marL="40182" algn="ctr">
                <a:spcBef>
                  <a:spcPts val="281"/>
                </a:spcBef>
                <a:defRPr/>
              </a:pP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(R, d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0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, z</a:t>
              </a:r>
              <a:r>
                <a:rPr lang="en-US" sz="1100" baseline="-200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0</a:t>
              </a:r>
              <a:r>
                <a:rPr lang="en-US" sz="1100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)</a:t>
              </a:r>
            </a:p>
          </p:txBody>
        </p:sp>
        <p:sp>
          <p:nvSpPr>
            <p:cNvPr id="46149" name="Rectangle 67"/>
            <p:cNvSpPr>
              <a:spLocks/>
            </p:cNvSpPr>
            <p:nvPr/>
          </p:nvSpPr>
          <p:spPr bwMode="auto">
            <a:xfrm>
              <a:off x="8549868" y="2196703"/>
              <a:ext cx="124516" cy="1692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40182" algn="ctr">
                <a:spcBef>
                  <a:spcPts val="281"/>
                </a:spcBef>
              </a:pPr>
              <a:r>
                <a:rPr lang="en-US" sz="1100" dirty="0" err="1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x</a:t>
              </a:r>
              <a:endParaRPr lang="en-US" sz="1100" dirty="0">
                <a:latin typeface="Verdana" charset="0"/>
                <a:ea typeface="Verdana" charset="0"/>
                <a:cs typeface="Verdana" charset="0"/>
                <a:sym typeface="Verdana" charset="0"/>
              </a:endParaRPr>
            </a:p>
          </p:txBody>
        </p:sp>
        <p:sp>
          <p:nvSpPr>
            <p:cNvPr id="46150" name="Rectangle 68"/>
            <p:cNvSpPr>
              <a:spLocks/>
            </p:cNvSpPr>
            <p:nvPr/>
          </p:nvSpPr>
          <p:spPr bwMode="auto">
            <a:xfrm>
              <a:off x="6094203" y="1080492"/>
              <a:ext cx="124516" cy="1692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40182" algn="ctr">
                <a:spcBef>
                  <a:spcPts val="281"/>
                </a:spcBef>
              </a:pPr>
              <a:r>
                <a:rPr lang="en-US" sz="1100" dirty="0" err="1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y</a:t>
              </a:r>
              <a:endParaRPr lang="en-US" sz="1100" dirty="0">
                <a:latin typeface="Verdana" charset="0"/>
                <a:ea typeface="Verdana" charset="0"/>
                <a:cs typeface="Verdana" charset="0"/>
                <a:sym typeface="Verdana" charset="0"/>
              </a:endParaRP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31520" cy="731520"/>
          </a:xfrm>
          <a:prstGeom prst="rect">
            <a:avLst/>
          </a:prstGeom>
        </p:spPr>
      </p:pic>
      <p:sp>
        <p:nvSpPr>
          <p:cNvPr id="4608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22030"/>
            <a:ext cx="8094813" cy="1266803"/>
          </a:xfrm>
        </p:spPr>
        <p:txBody>
          <a:bodyPr rIns="134853"/>
          <a:lstStyle/>
          <a:p>
            <a:r>
              <a:rPr lang="en-US" dirty="0"/>
              <a:t>Data reduction/abstraction</a:t>
            </a:r>
          </a:p>
        </p:txBody>
      </p:sp>
    </p:spTree>
    <p:extLst>
      <p:ext uri="{BB962C8B-B14F-4D97-AF65-F5344CB8AC3E}">
        <p14:creationId xmlns:p14="http://schemas.microsoft.com/office/powerpoint/2010/main" val="2087476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326" grpId="0" animBg="1"/>
      <p:bldP spid="123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F4DF575-129B-4E49-B956-7598AEA98881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427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12100" cy="1143000"/>
          </a:xfrm>
        </p:spPr>
        <p:txBody>
          <a:bodyPr rIns="134853"/>
          <a:lstStyle/>
          <a:p>
            <a:r>
              <a:rPr lang="en-US" dirty="0" smtClean="0"/>
              <a:t>Experiment. RAW data.</a:t>
            </a:r>
            <a:r>
              <a:rPr lang="en-US" dirty="0"/>
              <a:t>..</a:t>
            </a:r>
          </a:p>
        </p:txBody>
      </p:sp>
      <p:sp>
        <p:nvSpPr>
          <p:cNvPr id="54276" name="Rectangle 2"/>
          <p:cNvSpPr>
            <a:spLocks/>
          </p:cNvSpPr>
          <p:nvPr/>
        </p:nvSpPr>
        <p:spPr bwMode="auto">
          <a:xfrm>
            <a:off x="5715000" y="955477"/>
            <a:ext cx="3214688" cy="2768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endParaRPr lang="en-US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40182"/>
            <a:r>
              <a:rPr lang="en-US" dirty="0" smtClean="0">
                <a:solidFill>
                  <a:srgbClr val="59000C"/>
                </a:solidFill>
                <a:ea typeface="Arial" charset="0"/>
                <a:cs typeface="Arial" charset="0"/>
              </a:rPr>
              <a:t>fraction </a:t>
            </a:r>
            <a:r>
              <a:rPr lang="en-US" dirty="0">
                <a:solidFill>
                  <a:srgbClr val="59000C"/>
                </a:solidFill>
                <a:ea typeface="Arial" charset="0"/>
                <a:cs typeface="Arial" charset="0"/>
              </a:rPr>
              <a:t>of </a:t>
            </a:r>
            <a:r>
              <a:rPr lang="en-US" dirty="0" smtClean="0">
                <a:solidFill>
                  <a:srgbClr val="59000C"/>
                </a:solidFill>
                <a:ea typeface="Arial" charset="0"/>
                <a:cs typeface="Arial" charset="0"/>
              </a:rPr>
              <a:t>RAW </a:t>
            </a:r>
            <a:r>
              <a:rPr lang="en-US" dirty="0">
                <a:solidFill>
                  <a:srgbClr val="59000C"/>
                </a:solidFill>
                <a:ea typeface="Arial" charset="0"/>
                <a:cs typeface="Arial" charset="0"/>
              </a:rPr>
              <a:t>event </a:t>
            </a:r>
          </a:p>
          <a:p>
            <a:pPr marL="40182"/>
            <a:endParaRPr lang="en-US" dirty="0">
              <a:solidFill>
                <a:srgbClr val="59000C"/>
              </a:solidFill>
              <a:ea typeface="Arial" charset="0"/>
              <a:cs typeface="Arial" charset="0"/>
            </a:endParaRPr>
          </a:p>
          <a:p>
            <a:pPr marL="352710" lvl="3">
              <a:buSzPct val="155000"/>
            </a:pPr>
            <a:endParaRPr lang="en-US" sz="1500" dirty="0">
              <a:ea typeface="Arial" charset="0"/>
              <a:cs typeface="Arial" charset="0"/>
            </a:endParaRPr>
          </a:p>
          <a:p>
            <a:pPr marL="40182"/>
            <a:endParaRPr lang="en-US" dirty="0">
              <a:solidFill>
                <a:schemeClr val="tx1"/>
              </a:solidFill>
              <a:ea typeface="Lucida Grande" charset="0"/>
              <a:cs typeface="Lucida Grande" charset="0"/>
            </a:endParaRPr>
          </a:p>
          <a:p>
            <a:pPr marL="40182"/>
            <a:endParaRPr lang="en-US" dirty="0">
              <a:solidFill>
                <a:schemeClr val="tx1"/>
              </a:solidFill>
              <a:ea typeface="Lucida Grande" charset="0"/>
              <a:cs typeface="Lucida Grande" charset="0"/>
            </a:endParaRPr>
          </a:p>
          <a:p>
            <a:pPr marL="40182"/>
            <a:endParaRPr lang="en-US" dirty="0">
              <a:solidFill>
                <a:schemeClr val="tx1"/>
              </a:solidFill>
              <a:ea typeface="Lucida Grande" charset="0"/>
              <a:cs typeface="Lucida Grande" charset="0"/>
            </a:endParaRPr>
          </a:p>
        </p:txBody>
      </p:sp>
      <p:sp>
        <p:nvSpPr>
          <p:cNvPr id="20483" name="AutoShape 3"/>
          <p:cNvSpPr>
            <a:spLocks/>
          </p:cNvSpPr>
          <p:nvPr/>
        </p:nvSpPr>
        <p:spPr bwMode="auto">
          <a:xfrm>
            <a:off x="571500" y="1303735"/>
            <a:ext cx="5027414" cy="4679156"/>
          </a:xfrm>
          <a:prstGeom prst="roundRect">
            <a:avLst>
              <a:gd name="adj" fmla="val 2861"/>
            </a:avLst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635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5427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570" y="1330524"/>
            <a:ext cx="5073179" cy="461664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580430" y="2955727"/>
            <a:ext cx="8429625" cy="3000375"/>
            <a:chOff x="580430" y="2955727"/>
            <a:chExt cx="8429625" cy="3000375"/>
          </a:xfrm>
        </p:grpSpPr>
        <p:sp>
          <p:nvSpPr>
            <p:cNvPr id="54279" name="Rectangle 5"/>
            <p:cNvSpPr>
              <a:spLocks/>
            </p:cNvSpPr>
            <p:nvPr/>
          </p:nvSpPr>
          <p:spPr bwMode="auto">
            <a:xfrm>
              <a:off x="5857875" y="2955727"/>
              <a:ext cx="3152180" cy="3000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/>
              <a:endParaRPr lang="en-US" dirty="0">
                <a:solidFill>
                  <a:schemeClr val="tx1"/>
                </a:solidFill>
                <a:ea typeface="Lucida Grande" charset="0"/>
                <a:cs typeface="Lucida Grande" charset="0"/>
              </a:endParaRPr>
            </a:p>
            <a:p>
              <a:pPr marL="40182"/>
              <a:endParaRPr lang="en-US" dirty="0">
                <a:solidFill>
                  <a:srgbClr val="59000C"/>
                </a:solidFill>
                <a:ea typeface="Lucida Grande" charset="0"/>
                <a:cs typeface="Lucida Grande" charset="0"/>
              </a:endParaRPr>
            </a:p>
            <a:p>
              <a:pPr marL="40182"/>
              <a:r>
                <a:rPr lang="en-US" dirty="0">
                  <a:solidFill>
                    <a:srgbClr val="000066"/>
                  </a:solidFill>
                  <a:ea typeface="Arial" charset="0"/>
                  <a:cs typeface="Arial" charset="0"/>
                </a:rPr>
                <a:t>“Address” : </a:t>
              </a:r>
            </a:p>
            <a:p>
              <a:pPr marL="40182">
                <a:buSzPct val="155000"/>
                <a:buFontTx/>
                <a:buChar char="•"/>
              </a:pPr>
              <a:r>
                <a:rPr lang="en-US" sz="1500" dirty="0">
                  <a:ea typeface="Arial" charset="0"/>
                  <a:cs typeface="Arial" charset="0"/>
                </a:rPr>
                <a:t>which detector element took the reading</a:t>
              </a:r>
            </a:p>
            <a:p>
              <a:pPr marL="40182"/>
              <a:endParaRPr lang="en-US" dirty="0">
                <a:solidFill>
                  <a:srgbClr val="000066"/>
                </a:solidFill>
                <a:ea typeface="Lucida Grande" charset="0"/>
                <a:cs typeface="Lucida Grande" charset="0"/>
              </a:endParaRPr>
            </a:p>
            <a:p>
              <a:pPr marL="40182"/>
              <a:r>
                <a:rPr lang="en-US" dirty="0">
                  <a:solidFill>
                    <a:srgbClr val="910020"/>
                  </a:solidFill>
                  <a:ea typeface="Arial" charset="0"/>
                  <a:cs typeface="Arial" charset="0"/>
                </a:rPr>
                <a:t>“</a:t>
              </a:r>
              <a:r>
                <a:rPr lang="en-US" dirty="0" err="1">
                  <a:solidFill>
                    <a:srgbClr val="910020"/>
                  </a:solidFill>
                  <a:ea typeface="Arial" charset="0"/>
                  <a:cs typeface="Arial" charset="0"/>
                </a:rPr>
                <a:t>Value(s</a:t>
              </a:r>
              <a:r>
                <a:rPr lang="en-US" dirty="0">
                  <a:solidFill>
                    <a:srgbClr val="910020"/>
                  </a:solidFill>
                  <a:ea typeface="Arial" charset="0"/>
                  <a:cs typeface="Arial" charset="0"/>
                </a:rPr>
                <a:t>)”</a:t>
              </a:r>
              <a:r>
                <a:rPr lang="en-US" dirty="0">
                  <a:solidFill>
                    <a:srgbClr val="000066"/>
                  </a:solidFill>
                  <a:ea typeface="Arial" charset="0"/>
                  <a:cs typeface="Arial" charset="0"/>
                </a:rPr>
                <a:t> : </a:t>
              </a:r>
            </a:p>
            <a:p>
              <a:pPr marL="40182">
                <a:buSzPct val="155000"/>
                <a:buFontTx/>
                <a:buChar char="•"/>
              </a:pPr>
              <a:r>
                <a:rPr lang="en-US" sz="1500" dirty="0">
                  <a:ea typeface="Arial" charset="0"/>
                  <a:cs typeface="Arial" charset="0"/>
                </a:rPr>
                <a:t>what the electronics </a:t>
              </a:r>
              <a:br>
                <a:rPr lang="en-US" sz="1500" dirty="0">
                  <a:ea typeface="Arial" charset="0"/>
                  <a:cs typeface="Arial" charset="0"/>
                </a:rPr>
              </a:br>
              <a:r>
                <a:rPr lang="en-US" sz="1500" dirty="0">
                  <a:ea typeface="Arial" charset="0"/>
                  <a:cs typeface="Arial" charset="0"/>
                </a:rPr>
                <a:t>wrote out</a:t>
              </a:r>
            </a:p>
            <a:p>
              <a:pPr marL="40182"/>
              <a:endParaRPr lang="en-US" dirty="0">
                <a:solidFill>
                  <a:schemeClr val="tx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20486" name="Line 6"/>
            <p:cNvSpPr>
              <a:spLocks noChangeShapeType="1"/>
            </p:cNvSpPr>
            <p:nvPr/>
          </p:nvSpPr>
          <p:spPr bwMode="auto">
            <a:xfrm rot="10800000" flipH="1">
              <a:off x="1059285" y="3900041"/>
              <a:ext cx="4848820" cy="1252389"/>
            </a:xfrm>
            <a:prstGeom prst="line">
              <a:avLst/>
            </a:prstGeom>
            <a:noFill/>
            <a:ln w="25400" cap="flat">
              <a:solidFill>
                <a:srgbClr val="002193"/>
              </a:solidFill>
              <a:prstDash val="solid"/>
              <a:round/>
              <a:headEnd type="stealth" w="med" len="med"/>
              <a:tailEnd type="none" w="med" len="med"/>
            </a:ln>
            <a:effectLst>
              <a:outerShdw blurRad="635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 rot="10800000" flipH="1">
              <a:off x="5585519" y="5041926"/>
              <a:ext cx="340445" cy="212080"/>
            </a:xfrm>
            <a:prstGeom prst="line">
              <a:avLst/>
            </a:prstGeom>
            <a:noFill/>
            <a:ln w="25400" cap="flat">
              <a:solidFill>
                <a:srgbClr val="910020"/>
              </a:solidFill>
              <a:prstDash val="solid"/>
              <a:round/>
              <a:headEnd type="stealth" w="med" len="med"/>
              <a:tailEnd type="none" w="med" len="med"/>
            </a:ln>
            <a:effectLst>
              <a:outerShdw blurRad="635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82" name="Rectangle 8"/>
            <p:cNvSpPr>
              <a:spLocks/>
            </p:cNvSpPr>
            <p:nvPr/>
          </p:nvSpPr>
          <p:spPr bwMode="auto">
            <a:xfrm>
              <a:off x="580430" y="5152430"/>
              <a:ext cx="964406" cy="205383"/>
            </a:xfrm>
            <a:prstGeom prst="rect">
              <a:avLst/>
            </a:prstGeom>
            <a:solidFill>
              <a:srgbClr val="07349F">
                <a:alpha val="22745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3" name="Rectangle 9"/>
            <p:cNvSpPr>
              <a:spLocks/>
            </p:cNvSpPr>
            <p:nvPr/>
          </p:nvSpPr>
          <p:spPr bwMode="auto">
            <a:xfrm>
              <a:off x="1616273" y="5152430"/>
              <a:ext cx="3946922" cy="205383"/>
            </a:xfrm>
            <a:prstGeom prst="rect">
              <a:avLst/>
            </a:prstGeom>
            <a:solidFill>
              <a:srgbClr val="FF3838">
                <a:alpha val="31764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9/30/2011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Alexei Klimentov – Computing in HEP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20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B6DEE21-E42C-624A-A254-9BBBC523BBF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710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28000" cy="1225153"/>
          </a:xfrm>
        </p:spPr>
        <p:txBody>
          <a:bodyPr rIns="134853"/>
          <a:lstStyle/>
          <a:p>
            <a:r>
              <a:rPr lang="en-US" dirty="0" smtClean="0"/>
              <a:t>Reconstructed Data. </a:t>
            </a:r>
            <a:endParaRPr lang="en-US" dirty="0"/>
          </a:p>
        </p:txBody>
      </p:sp>
      <p:grpSp>
        <p:nvGrpSpPr>
          <p:cNvPr id="2" name="Group 10"/>
          <p:cNvGrpSpPr/>
          <p:nvPr/>
        </p:nvGrpSpPr>
        <p:grpSpPr>
          <a:xfrm>
            <a:off x="310307" y="1453307"/>
            <a:ext cx="4127748" cy="4713759"/>
            <a:chOff x="310307" y="1453307"/>
            <a:chExt cx="4127748" cy="4713759"/>
          </a:xfrm>
        </p:grpSpPr>
        <p:sp>
          <p:nvSpPr>
            <p:cNvPr id="13315" name="Rectangle 3"/>
            <p:cNvSpPr>
              <a:spLocks/>
            </p:cNvSpPr>
            <p:nvPr/>
          </p:nvSpPr>
          <p:spPr bwMode="auto">
            <a:xfrm>
              <a:off x="321469" y="1854027"/>
              <a:ext cx="4116586" cy="4313039"/>
            </a:xfrm>
            <a:prstGeom prst="rect">
              <a:avLst/>
            </a:prstGeom>
            <a:solidFill>
              <a:srgbClr val="FFFE9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>
                <a:spcBef>
                  <a:spcPts val="439"/>
                </a:spcBef>
                <a:defRPr/>
              </a:pPr>
              <a:r>
                <a:rPr lang="en-US" sz="2200" dirty="0" err="1">
                  <a:solidFill>
                    <a:srgbClr val="910020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Nch</a:t>
              </a:r>
              <a:r>
                <a:rPr lang="en-US" sz="22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(charged tracks)  : </a:t>
              </a:r>
            </a:p>
            <a:p>
              <a:pPr marL="40182">
                <a:spcBef>
                  <a:spcPts val="439"/>
                </a:spcBef>
                <a:defRPr/>
              </a:pPr>
              <a:r>
                <a:rPr lang="en-US" sz="22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2</a:t>
              </a:r>
            </a:p>
            <a:p>
              <a:pPr marL="40182">
                <a:spcBef>
                  <a:spcPts val="439"/>
                </a:spcBef>
                <a:defRPr/>
              </a:pPr>
              <a:endParaRPr lang="en-US" sz="2200" dirty="0">
                <a:latin typeface="Verdana" charset="0"/>
                <a:ea typeface="Verdana" charset="0"/>
                <a:cs typeface="Verdana" charset="0"/>
                <a:sym typeface="Verdana" charset="0"/>
              </a:endParaRPr>
            </a:p>
            <a:p>
              <a:pPr marL="40182">
                <a:spcBef>
                  <a:spcPts val="439"/>
                </a:spcBef>
                <a:defRPr/>
              </a:pPr>
              <a:r>
                <a:rPr lang="en-US" sz="2200" dirty="0" err="1">
                  <a:solidFill>
                    <a:srgbClr val="910020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Pcha</a:t>
              </a:r>
              <a:r>
                <a:rPr lang="en-US" sz="22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</a:t>
              </a:r>
              <a:br>
                <a:rPr lang="en-US" sz="22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</a:br>
              <a:r>
                <a:rPr lang="en-US" sz="21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(Momentum of each track):</a:t>
              </a:r>
              <a:endParaRPr lang="en-US" sz="2200" dirty="0">
                <a:latin typeface="Verdana" charset="0"/>
                <a:ea typeface="Lucida Grande" charset="0"/>
                <a:cs typeface="Lucida Grande" charset="0"/>
                <a:sym typeface="Verdana" charset="0"/>
              </a:endParaRPr>
            </a:p>
            <a:p>
              <a:pPr marL="40182">
                <a:spcBef>
                  <a:spcPts val="334"/>
                </a:spcBef>
                <a:defRPr/>
              </a:pPr>
              <a:r>
                <a:rPr lang="en-US" sz="12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{{"-7.65698","42.9725","14.3404"},</a:t>
              </a:r>
            </a:p>
            <a:p>
              <a:pPr marL="40182">
                <a:spcBef>
                  <a:spcPts val="334"/>
                </a:spcBef>
                <a:defRPr/>
              </a:pPr>
              <a:r>
                <a:rPr lang="en-US" sz="12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{” 7.54101","-42.1729","-14.0108"}}</a:t>
              </a:r>
            </a:p>
            <a:p>
              <a:pPr marL="40182">
                <a:spcBef>
                  <a:spcPts val="378"/>
                </a:spcBef>
                <a:defRPr/>
              </a:pPr>
              <a:r>
                <a:rPr lang="en-US" sz="15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      </a:t>
              </a:r>
              <a:r>
                <a:rPr lang="en-US" sz="1100" dirty="0" err="1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px</a:t>
              </a:r>
              <a:r>
                <a:rPr lang="en-US" sz="1100" dirty="0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               </a:t>
              </a:r>
              <a:r>
                <a:rPr lang="en-US" sz="1100" dirty="0" err="1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py</a:t>
              </a:r>
              <a:r>
                <a:rPr lang="en-US" sz="1100" dirty="0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                </a:t>
              </a:r>
              <a:r>
                <a:rPr lang="en-US" sz="1100" dirty="0" err="1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pz</a:t>
              </a:r>
              <a:endParaRPr lang="en-US" sz="1100" dirty="0">
                <a:solidFill>
                  <a:srgbClr val="D7171E"/>
                </a:solidFill>
                <a:latin typeface="Verdana" charset="0"/>
                <a:ea typeface="Verdana" charset="0"/>
                <a:cs typeface="Verdana" charset="0"/>
                <a:sym typeface="Verdana" charset="0"/>
              </a:endParaRPr>
            </a:p>
            <a:p>
              <a:pPr marL="40182">
                <a:spcBef>
                  <a:spcPts val="378"/>
                </a:spcBef>
                <a:defRPr/>
              </a:pPr>
              <a:endParaRPr lang="en-US" sz="1500" dirty="0">
                <a:latin typeface="Verdana" charset="0"/>
                <a:ea typeface="Lucida Grande" charset="0"/>
                <a:cs typeface="Lucida Grande" charset="0"/>
                <a:sym typeface="Verdana" charset="0"/>
              </a:endParaRPr>
            </a:p>
            <a:p>
              <a:pPr marL="40182">
                <a:spcBef>
                  <a:spcPts val="439"/>
                </a:spcBef>
                <a:defRPr/>
              </a:pPr>
              <a:r>
                <a:rPr lang="en-US" sz="2300" dirty="0" err="1">
                  <a:solidFill>
                    <a:srgbClr val="910020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Qcha</a:t>
              </a:r>
              <a:r>
                <a:rPr lang="en-US" sz="23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</a:t>
              </a:r>
              <a:br>
                <a:rPr lang="en-US" sz="23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</a:br>
              <a:r>
                <a:rPr lang="en-US" sz="20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(Charge of each track)</a:t>
              </a:r>
              <a:r>
                <a:rPr lang="en-US" sz="23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:</a:t>
              </a:r>
            </a:p>
            <a:p>
              <a:pPr marL="40182">
                <a:spcBef>
                  <a:spcPts val="439"/>
                </a:spcBef>
                <a:defRPr/>
              </a:pPr>
              <a:r>
                <a:rPr lang="en-US" sz="23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{-1,1}</a:t>
              </a:r>
            </a:p>
          </p:txBody>
        </p:sp>
        <p:sp>
          <p:nvSpPr>
            <p:cNvPr id="13316" name="Rectangle 4"/>
            <p:cNvSpPr>
              <a:spLocks/>
            </p:cNvSpPr>
            <p:nvPr/>
          </p:nvSpPr>
          <p:spPr bwMode="auto">
            <a:xfrm>
              <a:off x="310307" y="1453307"/>
              <a:ext cx="1375172" cy="428625"/>
            </a:xfrm>
            <a:prstGeom prst="rect">
              <a:avLst/>
            </a:prstGeom>
            <a:solidFill>
              <a:srgbClr val="D7171E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 algn="ctr">
                <a:spcBef>
                  <a:spcPts val="439"/>
                </a:spcBef>
                <a:defRPr/>
              </a:pPr>
              <a:r>
                <a:rPr lang="en-US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Event 1</a:t>
              </a:r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4563070" y="1455539"/>
            <a:ext cx="4116586" cy="4720456"/>
            <a:chOff x="4563070" y="1455539"/>
            <a:chExt cx="4116586" cy="4720456"/>
          </a:xfrm>
        </p:grpSpPr>
        <p:sp>
          <p:nvSpPr>
            <p:cNvPr id="13317" name="Rectangle 5"/>
            <p:cNvSpPr>
              <a:spLocks/>
            </p:cNvSpPr>
            <p:nvPr/>
          </p:nvSpPr>
          <p:spPr bwMode="auto">
            <a:xfrm>
              <a:off x="4563070" y="1845097"/>
              <a:ext cx="4116586" cy="4330898"/>
            </a:xfrm>
            <a:prstGeom prst="rect">
              <a:avLst/>
            </a:prstGeom>
            <a:solidFill>
              <a:srgbClr val="FFFE9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>
                <a:spcBef>
                  <a:spcPts val="439"/>
                </a:spcBef>
                <a:defRPr/>
              </a:pPr>
              <a:r>
                <a:rPr lang="en-US" dirty="0" err="1">
                  <a:solidFill>
                    <a:srgbClr val="910020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Nch</a:t>
              </a:r>
              <a:r>
                <a:rPr lang="en-US" dirty="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(charged tracks)  : </a:t>
              </a:r>
            </a:p>
            <a:p>
              <a:pPr marL="40182">
                <a:spcBef>
                  <a:spcPts val="439"/>
                </a:spcBef>
                <a:defRPr/>
              </a:pPr>
              <a:r>
                <a:rPr lang="en-US" dirty="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3</a:t>
              </a:r>
            </a:p>
            <a:p>
              <a:pPr marL="40182">
                <a:spcBef>
                  <a:spcPts val="1547"/>
                </a:spcBef>
                <a:defRPr/>
              </a:pPr>
              <a:r>
                <a:rPr lang="en-US" dirty="0" err="1">
                  <a:solidFill>
                    <a:srgbClr val="910020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Pcha</a:t>
              </a:r>
              <a:endParaRPr lang="en-US" dirty="0">
                <a:solidFill>
                  <a:schemeClr val="tx1"/>
                </a:solidFill>
                <a:latin typeface="Verdana" charset="0"/>
                <a:ea typeface="Lucida Grande" charset="0"/>
                <a:cs typeface="Lucida Grande" charset="0"/>
                <a:sym typeface="Verdana" charset="0"/>
              </a:endParaRPr>
            </a:p>
            <a:p>
              <a:pPr marL="40182">
                <a:spcBef>
                  <a:spcPts val="439"/>
                </a:spcBef>
                <a:defRPr/>
              </a:pPr>
              <a:r>
                <a:rPr lang="en-US" sz="21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(Momentum of each track):</a:t>
              </a:r>
              <a:endParaRPr lang="en-US" dirty="0">
                <a:solidFill>
                  <a:schemeClr val="tx1"/>
                </a:solidFill>
                <a:latin typeface="Verdana" charset="0"/>
                <a:ea typeface="Lucida Grande" charset="0"/>
                <a:cs typeface="Lucida Grande" charset="0"/>
                <a:sym typeface="Verdana" charset="0"/>
              </a:endParaRPr>
            </a:p>
            <a:p>
              <a:pPr marL="40182">
                <a:spcBef>
                  <a:spcPts val="334"/>
                </a:spcBef>
                <a:defRPr/>
              </a:pPr>
              <a:r>
                <a:rPr lang="en-US" sz="13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{{"-12.9305","12.2713","40.5615"},</a:t>
              </a:r>
            </a:p>
            <a:p>
              <a:pPr marL="40182">
                <a:spcBef>
                  <a:spcPts val="281"/>
                </a:spcBef>
                <a:defRPr/>
              </a:pPr>
              <a:r>
                <a:rPr lang="en-US" sz="11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</a:t>
              </a:r>
              <a:r>
                <a:rPr lang="en-US" sz="13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{” 12.2469","-11.606","-38.7182"},</a:t>
              </a:r>
            </a:p>
            <a:p>
              <a:pPr marL="40182">
                <a:spcBef>
                  <a:spcPts val="334"/>
                </a:spcBef>
                <a:defRPr/>
              </a:pPr>
              <a:r>
                <a:rPr lang="en-US" sz="13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{"0.143435","-0.143435","-0.497444"}}</a:t>
              </a:r>
            </a:p>
            <a:p>
              <a:pPr marL="40182">
                <a:spcBef>
                  <a:spcPts val="378"/>
                </a:spcBef>
                <a:defRPr/>
              </a:pPr>
              <a:r>
                <a:rPr lang="en-US" sz="1500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      </a:t>
              </a:r>
              <a:r>
                <a:rPr lang="en-US" sz="1100" dirty="0" err="1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px</a:t>
              </a:r>
              <a:r>
                <a:rPr lang="en-US" sz="1100" dirty="0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                  </a:t>
              </a:r>
              <a:r>
                <a:rPr lang="en-US" sz="1100" dirty="0" err="1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py</a:t>
              </a:r>
              <a:r>
                <a:rPr lang="en-US" sz="1100" dirty="0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              </a:t>
              </a:r>
              <a:r>
                <a:rPr lang="en-US" sz="1100" dirty="0" err="1">
                  <a:solidFill>
                    <a:srgbClr val="D7171E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pz</a:t>
              </a:r>
              <a:endParaRPr lang="en-US" sz="1100" dirty="0">
                <a:solidFill>
                  <a:srgbClr val="D7171E"/>
                </a:solidFill>
                <a:latin typeface="Verdana" charset="0"/>
                <a:ea typeface="Verdana" charset="0"/>
                <a:cs typeface="Verdana" charset="0"/>
                <a:sym typeface="Verdana" charset="0"/>
              </a:endParaRPr>
            </a:p>
            <a:p>
              <a:pPr marL="40182">
                <a:spcBef>
                  <a:spcPts val="378"/>
                </a:spcBef>
                <a:defRPr/>
              </a:pPr>
              <a:endParaRPr lang="en-US" sz="1500" dirty="0">
                <a:latin typeface="Verdana" charset="0"/>
                <a:ea typeface="Lucida Grande" charset="0"/>
                <a:cs typeface="Lucida Grande" charset="0"/>
                <a:sym typeface="Verdana" charset="0"/>
              </a:endParaRPr>
            </a:p>
            <a:p>
              <a:pPr marL="40182">
                <a:spcBef>
                  <a:spcPts val="439"/>
                </a:spcBef>
                <a:defRPr/>
              </a:pPr>
              <a:r>
                <a:rPr lang="en-US" dirty="0" err="1">
                  <a:solidFill>
                    <a:srgbClr val="910020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Qcha</a:t>
              </a:r>
              <a:r>
                <a:rPr lang="en-US" dirty="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 </a:t>
              </a:r>
            </a:p>
            <a:p>
              <a:pPr marL="40182">
                <a:spcBef>
                  <a:spcPts val="439"/>
                </a:spcBef>
                <a:defRPr/>
              </a:pPr>
              <a:r>
                <a:rPr lang="en-US" dirty="0"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(Charge of each track):</a:t>
              </a:r>
              <a:endParaRPr lang="en-US" dirty="0">
                <a:solidFill>
                  <a:schemeClr val="tx1"/>
                </a:solidFill>
                <a:latin typeface="Verdana" charset="0"/>
                <a:ea typeface="Lucida Grande" charset="0"/>
                <a:cs typeface="Lucida Grande" charset="0"/>
                <a:sym typeface="Verdana" charset="0"/>
              </a:endParaRPr>
            </a:p>
            <a:p>
              <a:pPr marL="40182">
                <a:spcBef>
                  <a:spcPts val="439"/>
                </a:spcBef>
                <a:defRPr/>
              </a:pPr>
              <a:r>
                <a:rPr lang="en-US" dirty="0">
                  <a:solidFill>
                    <a:schemeClr val="tx1"/>
                  </a:solidFill>
                  <a:latin typeface="Verdana" charset="0"/>
                  <a:ea typeface="Lucida Grande" charset="0"/>
                  <a:cs typeface="Lucida Grande" charset="0"/>
                  <a:sym typeface="Verdana" charset="0"/>
                </a:rPr>
                <a:t>{-1,1,-1}</a:t>
              </a:r>
            </a:p>
          </p:txBody>
        </p:sp>
        <p:sp>
          <p:nvSpPr>
            <p:cNvPr id="13318" name="Rectangle 6"/>
            <p:cNvSpPr>
              <a:spLocks/>
            </p:cNvSpPr>
            <p:nvPr/>
          </p:nvSpPr>
          <p:spPr bwMode="auto">
            <a:xfrm>
              <a:off x="4578697" y="1455539"/>
              <a:ext cx="1401961" cy="455414"/>
            </a:xfrm>
            <a:prstGeom prst="rect">
              <a:avLst/>
            </a:prstGeom>
            <a:solidFill>
              <a:srgbClr val="D7171E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101600" dir="2700000" algn="ctr" rotWithShape="0">
                <a:srgbClr val="808080">
                  <a:alpha val="75000"/>
                </a:srgbClr>
              </a:outerShdw>
            </a:effectLst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40182" algn="ctr">
                <a:spcBef>
                  <a:spcPts val="439"/>
                </a:spcBef>
                <a:defRPr/>
              </a:pPr>
              <a:r>
                <a:rPr lang="en-US" dirty="0">
                  <a:solidFill>
                    <a:srgbClr val="FFFFFF"/>
                  </a:solidFill>
                  <a:latin typeface="Verdana" charset="0"/>
                  <a:ea typeface="Verdana" charset="0"/>
                  <a:cs typeface="Verdana" charset="0"/>
                  <a:sym typeface="Verdana" charset="0"/>
                </a:rPr>
                <a:t>Event 2</a:t>
              </a:r>
            </a:p>
          </p:txBody>
        </p:sp>
      </p:grpSp>
      <p:sp>
        <p:nvSpPr>
          <p:cNvPr id="13319" name="Rectangle 7"/>
          <p:cNvSpPr>
            <a:spLocks/>
          </p:cNvSpPr>
          <p:nvPr/>
        </p:nvSpPr>
        <p:spPr bwMode="auto">
          <a:xfrm>
            <a:off x="133945" y="1330524"/>
            <a:ext cx="8885039" cy="5080992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rgbClr val="808080">
                <a:alpha val="75000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320" name="Rectangle 8"/>
          <p:cNvSpPr>
            <a:spLocks/>
          </p:cNvSpPr>
          <p:nvPr/>
        </p:nvSpPr>
        <p:spPr bwMode="auto">
          <a:xfrm>
            <a:off x="1245485" y="6277571"/>
            <a:ext cx="676838" cy="276999"/>
          </a:xfrm>
          <a:prstGeom prst="rect">
            <a:avLst/>
          </a:prstGeom>
          <a:solidFill>
            <a:srgbClr val="D7171E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101600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40182" algn="ctr">
              <a:spcBef>
                <a:spcPts val="439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  <a:sym typeface="Verdana" charset="0"/>
              </a:rPr>
              <a:t>File A</a:t>
            </a:r>
          </a:p>
        </p:txBody>
      </p:sp>
    </p:spTree>
    <p:extLst>
      <p:ext uri="{BB962C8B-B14F-4D97-AF65-F5344CB8AC3E}">
        <p14:creationId xmlns:p14="http://schemas.microsoft.com/office/powerpoint/2010/main" val="541064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50354</TotalTime>
  <Words>3923</Words>
  <Application>Microsoft Macintosh PowerPoint</Application>
  <PresentationFormat>On-screen Show (4:3)</PresentationFormat>
  <Paragraphs>657</Paragraphs>
  <Slides>46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Default Design</vt:lpstr>
      <vt:lpstr>Custom Design</vt:lpstr>
      <vt:lpstr>Image</vt:lpstr>
      <vt:lpstr>PowerPoint Presentation</vt:lpstr>
      <vt:lpstr>The ATLAS Experiment at the LHC</vt:lpstr>
      <vt:lpstr>Big Data: often just a buzz word, but not when it comes to ATLAS…</vt:lpstr>
      <vt:lpstr>Terminology</vt:lpstr>
      <vt:lpstr>What is this data?</vt:lpstr>
      <vt:lpstr>Data and Algorithms</vt:lpstr>
      <vt:lpstr>Data reduction/abstraction</vt:lpstr>
      <vt:lpstr>Experiment. RAW data...</vt:lpstr>
      <vt:lpstr>Reconstructed Data. </vt:lpstr>
      <vt:lpstr>PowerPoint Presentation</vt:lpstr>
      <vt:lpstr>Why Not Supercomputers ?</vt:lpstr>
      <vt:lpstr>PowerPoint Presentation</vt:lpstr>
      <vt:lpstr>LHC Grid Computing – WLCG</vt:lpstr>
      <vt:lpstr>Processing the Experiment Big Data</vt:lpstr>
      <vt:lpstr>Workload Management System. Core Ideas</vt:lpstr>
      <vt:lpstr>   PanDAWorkload Management System</vt:lpstr>
      <vt:lpstr>What is pilot job ?</vt:lpstr>
      <vt:lpstr>PanDA Performance </vt:lpstr>
      <vt:lpstr>PowerPoint Presentation</vt:lpstr>
      <vt:lpstr>   LHC Upgrade 2019-2021. Computing   Needs</vt:lpstr>
      <vt:lpstr>Why use non-Grid resources ?</vt:lpstr>
      <vt:lpstr>PowerPoint Presentation</vt:lpstr>
      <vt:lpstr>PowerPoint Presentation</vt:lpstr>
      <vt:lpstr>PowerPoint Presentation</vt:lpstr>
      <vt:lpstr>Some Supercomputers Features that affect integration with LHC Distributed Computing</vt:lpstr>
      <vt:lpstr>PowerPoint Presentation</vt:lpstr>
      <vt:lpstr>Supercomputers and Leadership Class Facilities. Fundamental Questions</vt:lpstr>
      <vt:lpstr>Supercomputers Resource Allocation</vt:lpstr>
      <vt:lpstr>            PanDA setup on Titan</vt:lpstr>
      <vt:lpstr>Backfill enabled pilot</vt:lpstr>
      <vt:lpstr>Typical Titan free resource availability pattern </vt:lpstr>
      <vt:lpstr>Supercomputers Resource Allocation.  Running ATLAS Payload in Backfill Mode</vt:lpstr>
      <vt:lpstr>ATLAS Monte-Carlo Production on Titan</vt:lpstr>
      <vt:lpstr>Supercomputers Resource Allocation.  Running ATLAS Payload in Backfill Mode. Cont’d.</vt:lpstr>
      <vt:lpstr>MIRA Activity</vt:lpstr>
      <vt:lpstr>Common Approach for LCFs in US</vt:lpstr>
      <vt:lpstr>PanDA @NRC-KI. A Common Portal to Submit Grid and HPC Jobs</vt:lpstr>
      <vt:lpstr>PanDA Portal @ NRC-KI</vt:lpstr>
      <vt:lpstr>Interfacing Supercomputers to ATLAS Distributed Computing</vt:lpstr>
      <vt:lpstr>Interfacing Supercomputers to ATLAS Distributed Computing. Cont’d</vt:lpstr>
      <vt:lpstr>Resources Accessible via PanDA</vt:lpstr>
      <vt:lpstr>Dynamic Job Definition in PanDA</vt:lpstr>
      <vt:lpstr>“BigPanDA” Collaborations</vt:lpstr>
      <vt:lpstr>BigPanDA. Generalizing PanDA. Beyond Grid and ATLAS </vt:lpstr>
      <vt:lpstr>Summary</vt:lpstr>
      <vt:lpstr>Thanks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Bird</dc:creator>
  <cp:lastModifiedBy>Alexei Klimentov</cp:lastModifiedBy>
  <cp:revision>420</cp:revision>
  <cp:lastPrinted>2015-10-01T08:21:20Z</cp:lastPrinted>
  <dcterms:created xsi:type="dcterms:W3CDTF">2011-09-29T16:50:57Z</dcterms:created>
  <dcterms:modified xsi:type="dcterms:W3CDTF">2015-10-02T06:37:47Z</dcterms:modified>
</cp:coreProperties>
</file>