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 id="2147483660" r:id="rId3"/>
    <p:sldMasterId id="2147483673" r:id="rId4"/>
  </p:sldMasterIdLst>
  <p:notesMasterIdLst>
    <p:notesMasterId r:id="rId33"/>
  </p:notesMasterIdLst>
  <p:sldIdLst>
    <p:sldId id="256" r:id="rId5"/>
    <p:sldId id="261" r:id="rId6"/>
    <p:sldId id="257" r:id="rId7"/>
    <p:sldId id="286" r:id="rId8"/>
    <p:sldId id="287" r:id="rId9"/>
    <p:sldId id="279" r:id="rId10"/>
    <p:sldId id="288" r:id="rId11"/>
    <p:sldId id="306" r:id="rId12"/>
    <p:sldId id="305" r:id="rId13"/>
    <p:sldId id="278" r:id="rId14"/>
    <p:sldId id="277" r:id="rId15"/>
    <p:sldId id="300" r:id="rId16"/>
    <p:sldId id="290" r:id="rId17"/>
    <p:sldId id="291" r:id="rId18"/>
    <p:sldId id="293" r:id="rId19"/>
    <p:sldId id="294" r:id="rId20"/>
    <p:sldId id="295" r:id="rId21"/>
    <p:sldId id="296" r:id="rId22"/>
    <p:sldId id="297" r:id="rId23"/>
    <p:sldId id="301" r:id="rId24"/>
    <p:sldId id="298" r:id="rId25"/>
    <p:sldId id="303" r:id="rId26"/>
    <p:sldId id="304" r:id="rId27"/>
    <p:sldId id="299" r:id="rId28"/>
    <p:sldId id="289" r:id="rId29"/>
    <p:sldId id="275" r:id="rId30"/>
    <p:sldId id="260" r:id="rId31"/>
    <p:sldId id="258" r:id="rId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7" d="100"/>
          <a:sy n="87" d="100"/>
        </p:scale>
        <p:origin x="93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2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309847-C8BA-4D6C-9188-5217FAC7C39B}" type="datetimeFigureOut">
              <a:rPr lang="ru-RU" smtClean="0"/>
              <a:t>01.10.2015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B7507D-0F1E-4FBA-98F4-B379B01E6DAC}" type="slidenum">
              <a:rPr lang="ru-RU" smtClean="0"/>
              <a:t>‹#›</a:t>
            </a:fld>
            <a:endParaRPr lang="ru-RU"/>
          </a:p>
        </p:txBody>
      </p:sp>
    </p:spTree>
    <p:extLst>
      <p:ext uri="{BB962C8B-B14F-4D97-AF65-F5344CB8AC3E}">
        <p14:creationId xmlns:p14="http://schemas.microsoft.com/office/powerpoint/2010/main" val="1034197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4B7507D-0F1E-4FBA-98F4-B379B01E6DAC}" type="slidenum">
              <a:rPr lang="ru-RU" smtClean="0"/>
              <a:t>1</a:t>
            </a:fld>
            <a:endParaRPr lang="ru-RU"/>
          </a:p>
        </p:txBody>
      </p:sp>
    </p:spTree>
    <p:extLst>
      <p:ext uri="{BB962C8B-B14F-4D97-AF65-F5344CB8AC3E}">
        <p14:creationId xmlns:p14="http://schemas.microsoft.com/office/powerpoint/2010/main" val="351862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B7507D-0F1E-4FBA-98F4-B379B01E6DAC}"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279840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4B7507D-0F1E-4FBA-98F4-B379B01E6DAC}"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59184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C526E6E3-C204-444A-9726-88793F7288E4}" type="slidenum">
              <a:rPr lang="ru-RU" altLang="ru-RU" smtClean="0"/>
              <a:pPr/>
              <a:t>10</a:t>
            </a:fld>
            <a:endParaRPr lang="ru-RU" altLang="ru-RU" smtClean="0"/>
          </a:p>
        </p:txBody>
      </p:sp>
      <p:sp>
        <p:nvSpPr>
          <p:cNvPr id="37891" name="Образ слайда 1"/>
          <p:cNvSpPr>
            <a:spLocks noGrp="1" noRot="1" noChangeAspect="1" noTextEdit="1"/>
          </p:cNvSpPr>
          <p:nvPr>
            <p:ph type="sldImg"/>
          </p:nvPr>
        </p:nvSpPr>
        <p:spPr>
          <a:xfrm>
            <a:off x="1144588" y="684213"/>
            <a:ext cx="4572000" cy="3429000"/>
          </a:xfrm>
          <a:ln/>
        </p:spPr>
      </p:sp>
      <p:sp>
        <p:nvSpPr>
          <p:cNvPr id="37892" name="Заметки 2"/>
          <p:cNvSpPr>
            <a:spLocks noGrp="1"/>
          </p:cNvSpPr>
          <p:nvPr>
            <p:ph type="body" idx="1"/>
          </p:nvPr>
        </p:nvSpPr>
        <p:spPr>
          <a:xfrm>
            <a:off x="685800" y="4343400"/>
            <a:ext cx="5486400" cy="4116388"/>
          </a:xfrm>
          <a:noFill/>
        </p:spPr>
        <p:txBody>
          <a:bodyPr/>
          <a:lstStyle/>
          <a:p>
            <a:r>
              <a:rPr lang="en-US" altLang="ru-RU" b="1" smtClean="0"/>
              <a:t>This slide shows the JINR’s Computing Center Scheme of equipment. </a:t>
            </a:r>
            <a:endParaRPr lang="ru-RU" altLang="ru-RU" smtClean="0"/>
          </a:p>
          <a:p>
            <a:endParaRPr lang="en-US" altLang="ru-RU" b="1" smtClean="0"/>
          </a:p>
          <a:p>
            <a:r>
              <a:rPr lang="en-US" altLang="ru-RU" b="1" smtClean="0"/>
              <a:t>Here you can see the JINR Tier 1 connectivity plan with Tier0.</a:t>
            </a:r>
            <a:endParaRPr lang="ru-RU" altLang="ru-RU" smtClean="0"/>
          </a:p>
          <a:p>
            <a:endParaRPr lang="ru-RU" altLang="ru-RU" smtClean="0"/>
          </a:p>
        </p:txBody>
      </p:sp>
      <p:sp>
        <p:nvSpPr>
          <p:cNvPr id="37893" name="Номер слайда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fld id="{C0AA60EE-B500-4D26-A5CE-C02729B2EA66}" type="slidenum">
              <a:rPr lang="en-US" altLang="ru-RU" sz="1200">
                <a:latin typeface="Arial" pitchFamily="34" charset="0"/>
              </a:rPr>
              <a:pPr algn="r" eaLnBrk="1" hangingPunct="1"/>
              <a:t>10</a:t>
            </a:fld>
            <a:endParaRPr lang="en-US" altLang="ru-RU" sz="1200">
              <a:latin typeface="Arial" pitchFamily="34" charset="0"/>
            </a:endParaRPr>
          </a:p>
        </p:txBody>
      </p:sp>
    </p:spTree>
    <p:extLst>
      <p:ext uri="{BB962C8B-B14F-4D97-AF65-F5344CB8AC3E}">
        <p14:creationId xmlns:p14="http://schemas.microsoft.com/office/powerpoint/2010/main" val="2220843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3 Marcador de fecha"/>
          <p:cNvSpPr>
            <a:spLocks noGrp="1"/>
          </p:cNvSpPr>
          <p:nvPr>
            <p:ph type="dt" sz="half" idx="10"/>
          </p:nvPr>
        </p:nvSpPr>
        <p:spPr/>
        <p:txBody>
          <a:bodyPr/>
          <a:lstStyle/>
          <a:p>
            <a:fld id="{32729AE6-8475-4415-84F2-666863E9AB80}" type="datetime1">
              <a:rPr lang="ru-RU" smtClean="0"/>
              <a:t>01.10.2015</a:t>
            </a:fld>
            <a:endParaRPr lang="ru-RU"/>
          </a:p>
        </p:txBody>
      </p:sp>
      <p:sp>
        <p:nvSpPr>
          <p:cNvPr id="5" name="4 Marcador de pie de página"/>
          <p:cNvSpPr>
            <a:spLocks noGrp="1"/>
          </p:cNvSpPr>
          <p:nvPr>
            <p:ph type="ftr" sz="quarter" idx="11"/>
          </p:nvPr>
        </p:nvSpPr>
        <p:spPr/>
        <p:txBody>
          <a:bodyPr/>
          <a:lstStyle/>
          <a:p>
            <a:r>
              <a:rPr lang="en-US" smtClean="0"/>
              <a:t>NEC2015, 2 Oct. 2015, Becici, Montenegro</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5" y="4653136"/>
            <a:ext cx="1915095" cy="1871171"/>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0" name="Группа 9"/>
          <p:cNvGrpSpPr/>
          <p:nvPr userDrawn="1"/>
        </p:nvGrpSpPr>
        <p:grpSpPr>
          <a:xfrm flipV="1">
            <a:off x="1089" y="0"/>
            <a:ext cx="9144000" cy="6858000"/>
            <a:chOff x="1089" y="140352"/>
            <a:chExt cx="9144000" cy="6858000"/>
          </a:xfrm>
        </p:grpSpPr>
        <p:pic>
          <p:nvPicPr>
            <p:cNvPr id="12" name="Picture 2" descr="C:\Documents and Settings\Usuario\Mis documentos\132\Diapositiva1.JPG"/>
            <p:cNvPicPr>
              <a:picLocks noChangeAspect="1" noChangeArrowheads="1"/>
            </p:cNvPicPr>
            <p:nvPr userDrawn="1"/>
          </p:nvPicPr>
          <p:blipFill>
            <a:blip r:embed="rId3" cstate="print"/>
            <a:srcRect/>
            <a:stretch>
              <a:fillRect/>
            </a:stretch>
          </p:blipFill>
          <p:spPr bwMode="auto">
            <a:xfrm rot="10800000" flipH="1">
              <a:off x="1089" y="140352"/>
              <a:ext cx="9144000" cy="6858000"/>
            </a:xfrm>
            <a:prstGeom prst="rect">
              <a:avLst/>
            </a:prstGeom>
            <a:noFill/>
          </p:spPr>
        </p:pic>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265" y="677166"/>
              <a:ext cx="3129615" cy="3057836"/>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2253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texto vertical"/>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1A936426-B828-461D-B37F-D0B56D7D91C1}" type="datetime1">
              <a:rPr lang="ru-RU" smtClean="0"/>
              <a:t>01.10.2015</a:t>
            </a:fld>
            <a:endParaRPr lang="ru-RU"/>
          </a:p>
        </p:txBody>
      </p:sp>
      <p:sp>
        <p:nvSpPr>
          <p:cNvPr id="5" name="4 Marcador de pie de página"/>
          <p:cNvSpPr>
            <a:spLocks noGrp="1"/>
          </p:cNvSpPr>
          <p:nvPr>
            <p:ph type="ftr" sz="quarter" idx="11"/>
          </p:nvPr>
        </p:nvSpPr>
        <p:spPr/>
        <p:txBody>
          <a:bodyPr/>
          <a:lstStyle/>
          <a:p>
            <a:r>
              <a:rPr lang="en-US" smtClean="0"/>
              <a:t>NEC2015, 2 Oct. 2015, Becici, Montenegro</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2355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vertical"/>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fecha"/>
          <p:cNvSpPr>
            <a:spLocks noGrp="1"/>
          </p:cNvSpPr>
          <p:nvPr>
            <p:ph type="dt" sz="half" idx="10"/>
          </p:nvPr>
        </p:nvSpPr>
        <p:spPr/>
        <p:txBody>
          <a:bodyPr/>
          <a:lstStyle/>
          <a:p>
            <a:fld id="{F73DEE27-AAAB-4D5E-907F-412D5ABC35EC}" type="datetime1">
              <a:rPr lang="ru-RU" smtClean="0"/>
              <a:t>01.10.2015</a:t>
            </a:fld>
            <a:endParaRPr lang="ru-RU"/>
          </a:p>
        </p:txBody>
      </p:sp>
      <p:sp>
        <p:nvSpPr>
          <p:cNvPr id="5" name="4 Marcador de pie de página"/>
          <p:cNvSpPr>
            <a:spLocks noGrp="1"/>
          </p:cNvSpPr>
          <p:nvPr>
            <p:ph type="ftr" sz="quarter" idx="11"/>
          </p:nvPr>
        </p:nvSpPr>
        <p:spPr/>
        <p:txBody>
          <a:bodyPr/>
          <a:lstStyle/>
          <a:p>
            <a:r>
              <a:rPr lang="en-US" smtClean="0"/>
              <a:t>NEC2015, 2 Oct. 2015, Becici, Montenegro</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3 Marcador de fecha"/>
          <p:cNvSpPr>
            <a:spLocks noGrp="1"/>
          </p:cNvSpPr>
          <p:nvPr>
            <p:ph type="dt" sz="half" idx="10"/>
          </p:nvPr>
        </p:nvSpPr>
        <p:spPr/>
        <p:txBody>
          <a:bodyPr/>
          <a:lstStyle/>
          <a:p>
            <a:fld id="{C7430BE6-08B7-4F72-AF28-6222B45F81E7}"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505" y="4653136"/>
            <a:ext cx="1915095" cy="1871171"/>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0" name="Группа 9"/>
          <p:cNvGrpSpPr/>
          <p:nvPr userDrawn="1"/>
        </p:nvGrpSpPr>
        <p:grpSpPr>
          <a:xfrm flipV="1">
            <a:off x="1089" y="0"/>
            <a:ext cx="9144000" cy="6858000"/>
            <a:chOff x="1089" y="140352"/>
            <a:chExt cx="9144000" cy="6858000"/>
          </a:xfrm>
        </p:grpSpPr>
        <p:pic>
          <p:nvPicPr>
            <p:cNvPr id="12" name="Picture 2" descr="C:\Documents and Settings\Usuario\Mis documentos\132\Diapositiva1.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rot="10800000" flipH="1">
              <a:off x="1089" y="140352"/>
              <a:ext cx="9144000" cy="6858000"/>
            </a:xfrm>
            <a:prstGeom prst="rect">
              <a:avLst/>
            </a:prstGeom>
            <a:noFill/>
          </p:spPr>
        </p:pic>
        <p:pic>
          <p:nvPicPr>
            <p:cNvPr id="13" name="Рисунок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2265" y="677166"/>
              <a:ext cx="3129615" cy="3057836"/>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29824737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362"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331640" y="620688"/>
            <a:ext cx="7355160" cy="576064"/>
          </a:xfrm>
        </p:spPr>
        <p:txBody>
          <a:bodyPr/>
          <a:lstStyle/>
          <a:p>
            <a:r>
              <a:rPr lang="ru-RU" smtClean="0"/>
              <a:t>Образец заголовка</a:t>
            </a:r>
            <a:endParaRPr lang="ru-RU" dirty="0"/>
          </a:p>
        </p:txBody>
      </p:sp>
      <p:sp>
        <p:nvSpPr>
          <p:cNvPr id="3" name="2 Marcador de contenido"/>
          <p:cNvSpPr>
            <a:spLocks noGrp="1"/>
          </p:cNvSpPr>
          <p:nvPr>
            <p:ph idx="1"/>
          </p:nvPr>
        </p:nvSpPr>
        <p:spPr>
          <a:xfrm>
            <a:off x="1187624" y="1600200"/>
            <a:ext cx="7499176"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F1D721BE-E122-41E9-90D7-2EDD56051078}" type="datetime1">
              <a:rPr lang="ru-RU" smtClean="0">
                <a:solidFill>
                  <a:prstClr val="black">
                    <a:tint val="75000"/>
                  </a:prstClr>
                </a:solidFill>
              </a:rPr>
              <a:t>01.10.2015</a:t>
            </a:fld>
            <a:endParaRPr lang="ru-RU"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7039186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1638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3 Marcador de fecha"/>
          <p:cNvSpPr>
            <a:spLocks noGrp="1"/>
          </p:cNvSpPr>
          <p:nvPr>
            <p:ph type="dt" sz="half" idx="10"/>
          </p:nvPr>
        </p:nvSpPr>
        <p:spPr/>
        <p:txBody>
          <a:bodyPr/>
          <a:lstStyle/>
          <a:p>
            <a:fld id="{A1B545EC-73DA-4695-BA32-096479685B5B}"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81256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843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fecha"/>
          <p:cNvSpPr>
            <a:spLocks noGrp="1"/>
          </p:cNvSpPr>
          <p:nvPr>
            <p:ph type="dt" sz="half" idx="10"/>
          </p:nvPr>
        </p:nvSpPr>
        <p:spPr/>
        <p:txBody>
          <a:bodyPr/>
          <a:lstStyle/>
          <a:p>
            <a:fld id="{2278C600-06B2-4D67-8586-E89768247BC5}" type="datetime1">
              <a:rPr lang="ru-RU" smtClean="0">
                <a:solidFill>
                  <a:prstClr val="black">
                    <a:tint val="75000"/>
                  </a:prstClr>
                </a:solidFill>
              </a:rPr>
              <a:t>01.10.2015</a:t>
            </a:fld>
            <a:endParaRPr lang="ru-RU">
              <a:solidFill>
                <a:prstClr val="black">
                  <a:tint val="75000"/>
                </a:prstClr>
              </a:solidFill>
            </a:endParaRPr>
          </a:p>
        </p:txBody>
      </p:sp>
      <p:sp>
        <p:nvSpPr>
          <p:cNvPr id="6" name="5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35749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741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defRPr/>
            </a:lvl1pPr>
          </a:lstStyle>
          <a:p>
            <a:r>
              <a:rPr lang="ru-RU" smtClean="0"/>
              <a:t>Образец заголовка</a:t>
            </a:r>
            <a:endParaRPr lang="ru-RU"/>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6 Marcador de fecha"/>
          <p:cNvSpPr>
            <a:spLocks noGrp="1"/>
          </p:cNvSpPr>
          <p:nvPr>
            <p:ph type="dt" sz="half" idx="10"/>
          </p:nvPr>
        </p:nvSpPr>
        <p:spPr/>
        <p:txBody>
          <a:bodyPr/>
          <a:lstStyle/>
          <a:p>
            <a:fld id="{7EE8D2EC-485F-47FD-ADD5-6E51FFED8331}" type="datetime1">
              <a:rPr lang="ru-RU" smtClean="0">
                <a:solidFill>
                  <a:prstClr val="black">
                    <a:tint val="75000"/>
                  </a:prstClr>
                </a:solidFill>
              </a:rPr>
              <a:t>01.10.2015</a:t>
            </a:fld>
            <a:endParaRPr lang="ru-RU">
              <a:solidFill>
                <a:prstClr val="black">
                  <a:tint val="75000"/>
                </a:prstClr>
              </a:solidFill>
            </a:endParaRPr>
          </a:p>
        </p:txBody>
      </p:sp>
      <p:sp>
        <p:nvSpPr>
          <p:cNvPr id="8" name="7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04574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1945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52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lgn="r">
              <a:defRPr baseline="0">
                <a:solidFill>
                  <a:srgbClr val="FFFF00"/>
                </a:solidFill>
              </a:defRPr>
            </a:lvl1pPr>
          </a:lstStyle>
          <a:p>
            <a:r>
              <a:rPr lang="ru-RU" dirty="0" smtClean="0"/>
              <a:t>Образец заголовка</a:t>
            </a:r>
            <a:endParaRPr lang="ru-RU" dirty="0"/>
          </a:p>
        </p:txBody>
      </p:sp>
      <p:sp>
        <p:nvSpPr>
          <p:cNvPr id="3" name="2 Marcador de fecha"/>
          <p:cNvSpPr>
            <a:spLocks noGrp="1"/>
          </p:cNvSpPr>
          <p:nvPr>
            <p:ph type="dt" sz="half" idx="10"/>
          </p:nvPr>
        </p:nvSpPr>
        <p:spPr/>
        <p:txBody>
          <a:bodyPr/>
          <a:lstStyle/>
          <a:p>
            <a:fld id="{47BB89D9-15C1-4B13-A51D-1F84A2A3BFAA}" type="datetime1">
              <a:rPr lang="ru-RU" smtClean="0">
                <a:solidFill>
                  <a:prstClr val="black">
                    <a:tint val="75000"/>
                  </a:prstClr>
                </a:solidFill>
              </a:rPr>
              <a:t>01.10.2015</a:t>
            </a:fld>
            <a:endParaRPr lang="ru-RU">
              <a:solidFill>
                <a:prstClr val="black">
                  <a:tint val="75000"/>
                </a:prstClr>
              </a:solidFill>
            </a:endParaRPr>
          </a:p>
        </p:txBody>
      </p:sp>
      <p:sp>
        <p:nvSpPr>
          <p:cNvPr id="4" name="3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24700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67CD1C3-D351-4FBF-871D-3CB2DFFA551C}" type="datetime1">
              <a:rPr lang="ru-RU" smtClean="0">
                <a:solidFill>
                  <a:prstClr val="black">
                    <a:tint val="75000"/>
                  </a:prstClr>
                </a:solidFill>
              </a:rPr>
              <a:t>01.10.2015</a:t>
            </a:fld>
            <a:endParaRPr lang="ru-RU">
              <a:solidFill>
                <a:prstClr val="black">
                  <a:tint val="75000"/>
                </a:prstClr>
              </a:solidFill>
            </a:endParaRPr>
          </a:p>
        </p:txBody>
      </p:sp>
      <p:sp>
        <p:nvSpPr>
          <p:cNvPr id="3" name="2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pic>
        <p:nvPicPr>
          <p:cNvPr id="1433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8773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20482"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273050"/>
            <a:ext cx="3008313" cy="1162050"/>
          </a:xfrm>
        </p:spPr>
        <p:txBody>
          <a:bodyPr anchor="b"/>
          <a:lstStyle>
            <a:lvl1pPr algn="l">
              <a:defRPr sz="2000" b="1" baseline="0">
                <a:solidFill>
                  <a:schemeClr val="bg1"/>
                </a:solidFill>
              </a:defRPr>
            </a:lvl1pPr>
          </a:lstStyle>
          <a:p>
            <a:r>
              <a:rPr lang="ru-RU" dirty="0" smtClean="0"/>
              <a:t>Образец заголовка</a:t>
            </a:r>
            <a:endParaRPr lang="ru-RU" dirty="0"/>
          </a:p>
        </p:txBody>
      </p:sp>
      <p:sp>
        <p:nvSpPr>
          <p:cNvPr id="3" name="2 Marcador de contenido"/>
          <p:cNvSpPr>
            <a:spLocks noGrp="1"/>
          </p:cNvSpPr>
          <p:nvPr>
            <p:ph idx="1"/>
          </p:nvPr>
        </p:nvSpPr>
        <p:spPr>
          <a:xfrm>
            <a:off x="3575050" y="273050"/>
            <a:ext cx="5111750" cy="5853113"/>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F47105B0-CCA8-48C0-8B2E-462B1812CA0C}" type="datetime1">
              <a:rPr lang="ru-RU" smtClean="0">
                <a:solidFill>
                  <a:prstClr val="black">
                    <a:tint val="75000"/>
                  </a:prstClr>
                </a:solidFill>
              </a:rPr>
              <a:t>01.10.2015</a:t>
            </a:fld>
            <a:endParaRPr lang="ru-RU">
              <a:solidFill>
                <a:prstClr val="black">
                  <a:tint val="75000"/>
                </a:prstClr>
              </a:solidFill>
            </a:endParaRPr>
          </a:p>
        </p:txBody>
      </p:sp>
      <p:sp>
        <p:nvSpPr>
          <p:cNvPr id="6" name="5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21129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36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331640" y="620688"/>
            <a:ext cx="7355160" cy="576064"/>
          </a:xfrm>
        </p:spPr>
        <p:txBody>
          <a:bodyPr/>
          <a:lstStyle/>
          <a:p>
            <a:r>
              <a:rPr lang="ru-RU" smtClean="0"/>
              <a:t>Образец заголовка</a:t>
            </a:r>
            <a:endParaRPr lang="ru-RU" dirty="0"/>
          </a:p>
        </p:txBody>
      </p:sp>
      <p:sp>
        <p:nvSpPr>
          <p:cNvPr id="3" name="2 Marcador de contenido"/>
          <p:cNvSpPr>
            <a:spLocks noGrp="1"/>
          </p:cNvSpPr>
          <p:nvPr>
            <p:ph idx="1"/>
          </p:nvPr>
        </p:nvSpPr>
        <p:spPr>
          <a:xfrm>
            <a:off x="1187624" y="1600200"/>
            <a:ext cx="7499176"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D62A67F1-DDC1-448A-A4C8-CA3885914C5F}" type="datetime1">
              <a:rPr lang="ru-RU" smtClean="0"/>
              <a:t>01.10.2015</a:t>
            </a:fld>
            <a:endParaRPr lang="ru-RU" dirty="0"/>
          </a:p>
        </p:txBody>
      </p:sp>
      <p:sp>
        <p:nvSpPr>
          <p:cNvPr id="5" name="4 Marcador de pie de página"/>
          <p:cNvSpPr>
            <a:spLocks noGrp="1"/>
          </p:cNvSpPr>
          <p:nvPr>
            <p:ph type="ftr" sz="quarter" idx="11"/>
          </p:nvPr>
        </p:nvSpPr>
        <p:spPr/>
        <p:txBody>
          <a:bodyPr/>
          <a:lstStyle/>
          <a:p>
            <a:r>
              <a:rPr lang="en-US" smtClean="0"/>
              <a:t>NEC2015, 2 Oct. 2015, Becici, Montenegro</a:t>
            </a:r>
            <a:endParaRPr lang="ru-RU" dirty="0"/>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150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2288" y="4800600"/>
            <a:ext cx="5486400" cy="566738"/>
          </a:xfrm>
        </p:spPr>
        <p:txBody>
          <a:bodyPr anchor="b"/>
          <a:lstStyle>
            <a:lvl1pPr algn="l">
              <a:defRPr sz="2000" b="1"/>
            </a:lvl1pPr>
          </a:lstStyle>
          <a:p>
            <a:r>
              <a:rPr lang="ru-RU" dirty="0" smtClean="0"/>
              <a:t>Образец заголовка</a:t>
            </a:r>
            <a:endParaRPr lang="ru-RU" dirty="0"/>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17F1762F-8BD2-4331-A7CA-03D8A9403F7F}" type="datetime1">
              <a:rPr lang="ru-RU" smtClean="0">
                <a:solidFill>
                  <a:prstClr val="black">
                    <a:tint val="75000"/>
                  </a:prstClr>
                </a:solidFill>
              </a:rPr>
              <a:t>01.10.2015</a:t>
            </a:fld>
            <a:endParaRPr lang="ru-RU">
              <a:solidFill>
                <a:prstClr val="black">
                  <a:tint val="75000"/>
                </a:prstClr>
              </a:solidFill>
            </a:endParaRPr>
          </a:p>
        </p:txBody>
      </p:sp>
      <p:sp>
        <p:nvSpPr>
          <p:cNvPr id="6" name="5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80359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2253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texto vertical"/>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42BB8DA7-DF55-4788-B4CC-99AB1D6117A8}"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195850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2355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vertical"/>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fecha"/>
          <p:cNvSpPr>
            <a:spLocks noGrp="1"/>
          </p:cNvSpPr>
          <p:nvPr>
            <p:ph type="dt" sz="half" idx="10"/>
          </p:nvPr>
        </p:nvSpPr>
        <p:spPr/>
        <p:txBody>
          <a:bodyPr/>
          <a:lstStyle/>
          <a:p>
            <a:fld id="{3C21886B-9B66-4C10-9279-62C940489BCD}"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968577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pic>
        <p:nvPicPr>
          <p:cNvPr id="2457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a:xfrm>
            <a:off x="2968625" y="6362700"/>
            <a:ext cx="2133600" cy="365125"/>
          </a:xfrm>
        </p:spPr>
        <p:txBody>
          <a:bodyPr lIns="91430" tIns="45715" rIns="91430" bIns="45715"/>
          <a:lstStyle>
            <a:lvl1pPr algn="l">
              <a:defRPr sz="900">
                <a:solidFill>
                  <a:schemeClr val="tx1">
                    <a:tint val="75000"/>
                  </a:schemeClr>
                </a:solidFill>
              </a:defRPr>
            </a:lvl1pPr>
          </a:lstStyle>
          <a:p>
            <a:pPr>
              <a:defRPr/>
            </a:pPr>
            <a:fld id="{B671EECE-F558-4345-994D-2BBAD4B560AF}" type="datetime1">
              <a:rPr lang="ru-RU" smtClean="0">
                <a:solidFill>
                  <a:prstClr val="black">
                    <a:tint val="75000"/>
                  </a:prstClr>
                </a:solidFill>
              </a:rPr>
              <a:t>01.10.2015</a:t>
            </a:fld>
            <a:endParaRPr lang="en-US" dirty="0">
              <a:solidFill>
                <a:prstClr val="black">
                  <a:tint val="75000"/>
                </a:prstClr>
              </a:solidFill>
            </a:endParaRPr>
          </a:p>
        </p:txBody>
      </p:sp>
      <p:sp>
        <p:nvSpPr>
          <p:cNvPr id="3" name="Footer Placeholder 2"/>
          <p:cNvSpPr>
            <a:spLocks noGrp="1"/>
          </p:cNvSpPr>
          <p:nvPr>
            <p:ph type="ftr" sz="quarter" idx="11"/>
          </p:nvPr>
        </p:nvSpPr>
        <p:spPr>
          <a:xfrm>
            <a:off x="5183188" y="6356350"/>
            <a:ext cx="2895600" cy="365125"/>
          </a:xfrm>
        </p:spPr>
        <p:txBody>
          <a:bodyPr lIns="91430" tIns="45715" rIns="91430" bIns="45715"/>
          <a:lstStyle>
            <a:lvl1pPr algn="ctr">
              <a:defRPr sz="900">
                <a:solidFill>
                  <a:schemeClr val="tx1">
                    <a:tint val="75000"/>
                  </a:schemeClr>
                </a:solidFill>
              </a:defRPr>
            </a:lvl1pPr>
          </a:lstStyle>
          <a:p>
            <a:pPr>
              <a:defRPr/>
            </a:pPr>
            <a:r>
              <a:rPr lang="en-US" smtClean="0">
                <a:solidFill>
                  <a:prstClr val="black">
                    <a:tint val="75000"/>
                  </a:prstClr>
                </a:solidFill>
              </a:rPr>
              <a:t>NEC2015, 2 Oct. 2015, Becici, Montenegro</a:t>
            </a:r>
            <a:endParaRPr lang="en-US" dirty="0">
              <a:solidFill>
                <a:prstClr val="black">
                  <a:tint val="75000"/>
                </a:prstClr>
              </a:solidFill>
            </a:endParaRPr>
          </a:p>
        </p:txBody>
      </p:sp>
      <p:sp>
        <p:nvSpPr>
          <p:cNvPr id="4" name="Slide Number Placeholder 3"/>
          <p:cNvSpPr>
            <a:spLocks noGrp="1"/>
          </p:cNvSpPr>
          <p:nvPr>
            <p:ph type="sldNum" sz="quarter" idx="12"/>
          </p:nvPr>
        </p:nvSpPr>
        <p:spPr>
          <a:xfrm>
            <a:off x="8185150" y="6356350"/>
            <a:ext cx="501650" cy="365125"/>
          </a:xfrm>
        </p:spPr>
        <p:txBody>
          <a:bodyPr lIns="91430" tIns="45715" rIns="91430" bIns="45715"/>
          <a:lstStyle>
            <a:lvl1pPr algn="r">
              <a:defRPr sz="900">
                <a:solidFill>
                  <a:schemeClr val="tx1">
                    <a:tint val="75000"/>
                  </a:schemeClr>
                </a:solidFill>
              </a:defRPr>
            </a:lvl1pPr>
          </a:lstStyle>
          <a:p>
            <a:pPr>
              <a:defRPr/>
            </a:pPr>
            <a:fld id="{E17E8D9E-6027-434A-8CAF-F705602477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738793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3 Marcador de fecha"/>
          <p:cNvSpPr>
            <a:spLocks noGrp="1"/>
          </p:cNvSpPr>
          <p:nvPr>
            <p:ph type="dt" sz="half" idx="10"/>
          </p:nvPr>
        </p:nvSpPr>
        <p:spPr/>
        <p:txBody>
          <a:bodyPr/>
          <a:lstStyle/>
          <a:p>
            <a:fld id="{83833827-FA80-4396-A140-D44DECD0C22A}"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505" y="4653136"/>
            <a:ext cx="1915095" cy="1871171"/>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0" name="Группа 9"/>
          <p:cNvGrpSpPr/>
          <p:nvPr userDrawn="1"/>
        </p:nvGrpSpPr>
        <p:grpSpPr>
          <a:xfrm flipV="1">
            <a:off x="1089" y="0"/>
            <a:ext cx="9144000" cy="6858000"/>
            <a:chOff x="1089" y="140352"/>
            <a:chExt cx="9144000" cy="6858000"/>
          </a:xfrm>
        </p:grpSpPr>
        <p:pic>
          <p:nvPicPr>
            <p:cNvPr id="12" name="Picture 2" descr="C:\Documents and Settings\Usuario\Mis documentos\132\Diapositiva1.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rot="10800000" flipH="1">
              <a:off x="1089" y="140352"/>
              <a:ext cx="9144000" cy="6858000"/>
            </a:xfrm>
            <a:prstGeom prst="rect">
              <a:avLst/>
            </a:prstGeom>
            <a:noFill/>
          </p:spPr>
        </p:pic>
        <p:pic>
          <p:nvPicPr>
            <p:cNvPr id="13" name="Рисунок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2265" y="677166"/>
              <a:ext cx="3129615" cy="3057836"/>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407470131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362"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331640" y="620688"/>
            <a:ext cx="7355160" cy="576064"/>
          </a:xfrm>
        </p:spPr>
        <p:txBody>
          <a:bodyPr/>
          <a:lstStyle/>
          <a:p>
            <a:r>
              <a:rPr lang="ru-RU" smtClean="0"/>
              <a:t>Образец заголовка</a:t>
            </a:r>
            <a:endParaRPr lang="ru-RU" dirty="0"/>
          </a:p>
        </p:txBody>
      </p:sp>
      <p:sp>
        <p:nvSpPr>
          <p:cNvPr id="3" name="2 Marcador de contenido"/>
          <p:cNvSpPr>
            <a:spLocks noGrp="1"/>
          </p:cNvSpPr>
          <p:nvPr>
            <p:ph idx="1"/>
          </p:nvPr>
        </p:nvSpPr>
        <p:spPr>
          <a:xfrm>
            <a:off x="1187624" y="1600200"/>
            <a:ext cx="7499176"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12BC7C32-74C9-45DA-A7EA-04AE12AE2570}" type="datetime1">
              <a:rPr lang="ru-RU" smtClean="0">
                <a:solidFill>
                  <a:prstClr val="black">
                    <a:tint val="75000"/>
                  </a:prstClr>
                </a:solidFill>
              </a:rPr>
              <a:t>01.10.2015</a:t>
            </a:fld>
            <a:endParaRPr lang="ru-RU"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4866943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1638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3 Marcador de fecha"/>
          <p:cNvSpPr>
            <a:spLocks noGrp="1"/>
          </p:cNvSpPr>
          <p:nvPr>
            <p:ph type="dt" sz="half" idx="10"/>
          </p:nvPr>
        </p:nvSpPr>
        <p:spPr/>
        <p:txBody>
          <a:bodyPr/>
          <a:lstStyle/>
          <a:p>
            <a:fld id="{9FDDC440-A62A-4549-A65F-5D43436070AB}"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876412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843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fecha"/>
          <p:cNvSpPr>
            <a:spLocks noGrp="1"/>
          </p:cNvSpPr>
          <p:nvPr>
            <p:ph type="dt" sz="half" idx="10"/>
          </p:nvPr>
        </p:nvSpPr>
        <p:spPr/>
        <p:txBody>
          <a:bodyPr/>
          <a:lstStyle/>
          <a:p>
            <a:fld id="{8D485995-C4F1-4228-A622-6240A5D47957}" type="datetime1">
              <a:rPr lang="ru-RU" smtClean="0">
                <a:solidFill>
                  <a:prstClr val="black">
                    <a:tint val="75000"/>
                  </a:prstClr>
                </a:solidFill>
              </a:rPr>
              <a:t>01.10.2015</a:t>
            </a:fld>
            <a:endParaRPr lang="ru-RU">
              <a:solidFill>
                <a:prstClr val="black">
                  <a:tint val="75000"/>
                </a:prstClr>
              </a:solidFill>
            </a:endParaRPr>
          </a:p>
        </p:txBody>
      </p:sp>
      <p:sp>
        <p:nvSpPr>
          <p:cNvPr id="6" name="5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05378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741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defRPr/>
            </a:lvl1pPr>
          </a:lstStyle>
          <a:p>
            <a:r>
              <a:rPr lang="ru-RU" smtClean="0"/>
              <a:t>Образец заголовка</a:t>
            </a:r>
            <a:endParaRPr lang="ru-RU"/>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6 Marcador de fecha"/>
          <p:cNvSpPr>
            <a:spLocks noGrp="1"/>
          </p:cNvSpPr>
          <p:nvPr>
            <p:ph type="dt" sz="half" idx="10"/>
          </p:nvPr>
        </p:nvSpPr>
        <p:spPr/>
        <p:txBody>
          <a:bodyPr/>
          <a:lstStyle/>
          <a:p>
            <a:fld id="{18A2C1EA-2B6A-4E27-BDFD-02BB22224F4E}" type="datetime1">
              <a:rPr lang="ru-RU" smtClean="0">
                <a:solidFill>
                  <a:prstClr val="black">
                    <a:tint val="75000"/>
                  </a:prstClr>
                </a:solidFill>
              </a:rPr>
              <a:t>01.10.2015</a:t>
            </a:fld>
            <a:endParaRPr lang="ru-RU">
              <a:solidFill>
                <a:prstClr val="black">
                  <a:tint val="75000"/>
                </a:prstClr>
              </a:solidFill>
            </a:endParaRPr>
          </a:p>
        </p:txBody>
      </p:sp>
      <p:sp>
        <p:nvSpPr>
          <p:cNvPr id="8" name="7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88299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1945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52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lgn="r">
              <a:defRPr baseline="0">
                <a:solidFill>
                  <a:srgbClr val="FFFF00"/>
                </a:solidFill>
              </a:defRPr>
            </a:lvl1pPr>
          </a:lstStyle>
          <a:p>
            <a:r>
              <a:rPr lang="ru-RU" dirty="0" smtClean="0"/>
              <a:t>Образец заголовка</a:t>
            </a:r>
            <a:endParaRPr lang="ru-RU" dirty="0"/>
          </a:p>
        </p:txBody>
      </p:sp>
      <p:sp>
        <p:nvSpPr>
          <p:cNvPr id="3" name="2 Marcador de fecha"/>
          <p:cNvSpPr>
            <a:spLocks noGrp="1"/>
          </p:cNvSpPr>
          <p:nvPr>
            <p:ph type="dt" sz="half" idx="10"/>
          </p:nvPr>
        </p:nvSpPr>
        <p:spPr/>
        <p:txBody>
          <a:bodyPr/>
          <a:lstStyle/>
          <a:p>
            <a:fld id="{B02EC9E7-796F-4CA4-9AFD-0A3E2C72F847}" type="datetime1">
              <a:rPr lang="ru-RU" smtClean="0">
                <a:solidFill>
                  <a:prstClr val="black">
                    <a:tint val="75000"/>
                  </a:prstClr>
                </a:solidFill>
              </a:rPr>
              <a:t>01.10.2015</a:t>
            </a:fld>
            <a:endParaRPr lang="ru-RU">
              <a:solidFill>
                <a:prstClr val="black">
                  <a:tint val="75000"/>
                </a:prstClr>
              </a:solidFill>
            </a:endParaRPr>
          </a:p>
        </p:txBody>
      </p:sp>
      <p:sp>
        <p:nvSpPr>
          <p:cNvPr id="4" name="3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15443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1638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3 Marcador de fecha"/>
          <p:cNvSpPr>
            <a:spLocks noGrp="1"/>
          </p:cNvSpPr>
          <p:nvPr>
            <p:ph type="dt" sz="half" idx="10"/>
          </p:nvPr>
        </p:nvSpPr>
        <p:spPr/>
        <p:txBody>
          <a:bodyPr/>
          <a:lstStyle/>
          <a:p>
            <a:fld id="{5BFC7E4F-3A46-4819-8AAD-BC165CF7D84E}" type="datetime1">
              <a:rPr lang="ru-RU" smtClean="0"/>
              <a:t>01.10.2015</a:t>
            </a:fld>
            <a:endParaRPr lang="ru-RU"/>
          </a:p>
        </p:txBody>
      </p:sp>
      <p:sp>
        <p:nvSpPr>
          <p:cNvPr id="5" name="4 Marcador de pie de página"/>
          <p:cNvSpPr>
            <a:spLocks noGrp="1"/>
          </p:cNvSpPr>
          <p:nvPr>
            <p:ph type="ftr" sz="quarter" idx="11"/>
          </p:nvPr>
        </p:nvSpPr>
        <p:spPr/>
        <p:txBody>
          <a:bodyPr/>
          <a:lstStyle/>
          <a:p>
            <a:r>
              <a:rPr lang="en-US" smtClean="0"/>
              <a:t>NEC2015, 2 Oct. 2015, Becici, Montenegro</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4C92BDE-49D0-4BE7-AC31-E721133F7B11}" type="datetime1">
              <a:rPr lang="ru-RU" smtClean="0">
                <a:solidFill>
                  <a:prstClr val="black">
                    <a:tint val="75000"/>
                  </a:prstClr>
                </a:solidFill>
              </a:rPr>
              <a:t>01.10.2015</a:t>
            </a:fld>
            <a:endParaRPr lang="ru-RU">
              <a:solidFill>
                <a:prstClr val="black">
                  <a:tint val="75000"/>
                </a:prstClr>
              </a:solidFill>
            </a:endParaRPr>
          </a:p>
        </p:txBody>
      </p:sp>
      <p:sp>
        <p:nvSpPr>
          <p:cNvPr id="3" name="2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pic>
        <p:nvPicPr>
          <p:cNvPr id="1433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27397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20482"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273050"/>
            <a:ext cx="3008313" cy="1162050"/>
          </a:xfrm>
        </p:spPr>
        <p:txBody>
          <a:bodyPr anchor="b"/>
          <a:lstStyle>
            <a:lvl1pPr algn="l">
              <a:defRPr sz="2000" b="1" baseline="0">
                <a:solidFill>
                  <a:schemeClr val="bg1"/>
                </a:solidFill>
              </a:defRPr>
            </a:lvl1pPr>
          </a:lstStyle>
          <a:p>
            <a:r>
              <a:rPr lang="ru-RU" dirty="0" smtClean="0"/>
              <a:t>Образец заголовка</a:t>
            </a:r>
            <a:endParaRPr lang="ru-RU" dirty="0"/>
          </a:p>
        </p:txBody>
      </p:sp>
      <p:sp>
        <p:nvSpPr>
          <p:cNvPr id="3" name="2 Marcador de contenido"/>
          <p:cNvSpPr>
            <a:spLocks noGrp="1"/>
          </p:cNvSpPr>
          <p:nvPr>
            <p:ph idx="1"/>
          </p:nvPr>
        </p:nvSpPr>
        <p:spPr>
          <a:xfrm>
            <a:off x="3575050" y="273050"/>
            <a:ext cx="5111750" cy="5853113"/>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28EC4C01-D253-4F03-B9D8-0CEE78B205BF}" type="datetime1">
              <a:rPr lang="ru-RU" smtClean="0">
                <a:solidFill>
                  <a:prstClr val="black">
                    <a:tint val="75000"/>
                  </a:prstClr>
                </a:solidFill>
              </a:rPr>
              <a:t>01.10.2015</a:t>
            </a:fld>
            <a:endParaRPr lang="ru-RU">
              <a:solidFill>
                <a:prstClr val="black">
                  <a:tint val="75000"/>
                </a:prstClr>
              </a:solidFill>
            </a:endParaRPr>
          </a:p>
        </p:txBody>
      </p:sp>
      <p:sp>
        <p:nvSpPr>
          <p:cNvPr id="6" name="5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8117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150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2288" y="4800600"/>
            <a:ext cx="5486400" cy="566738"/>
          </a:xfrm>
        </p:spPr>
        <p:txBody>
          <a:bodyPr anchor="b"/>
          <a:lstStyle>
            <a:lvl1pPr algn="l">
              <a:defRPr sz="2000" b="1"/>
            </a:lvl1pPr>
          </a:lstStyle>
          <a:p>
            <a:r>
              <a:rPr lang="ru-RU" dirty="0" smtClean="0"/>
              <a:t>Образец заголовка</a:t>
            </a:r>
            <a:endParaRPr lang="ru-RU" dirty="0"/>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F5EB1ADB-F7BD-40DE-8F9E-67FB96CC53DE}" type="datetime1">
              <a:rPr lang="ru-RU" smtClean="0">
                <a:solidFill>
                  <a:prstClr val="black">
                    <a:tint val="75000"/>
                  </a:prstClr>
                </a:solidFill>
              </a:rPr>
              <a:t>01.10.2015</a:t>
            </a:fld>
            <a:endParaRPr lang="ru-RU">
              <a:solidFill>
                <a:prstClr val="black">
                  <a:tint val="75000"/>
                </a:prstClr>
              </a:solidFill>
            </a:endParaRPr>
          </a:p>
        </p:txBody>
      </p:sp>
      <p:sp>
        <p:nvSpPr>
          <p:cNvPr id="6" name="5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587658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2253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texto vertical"/>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16259C81-FA0B-4234-B89C-8482D529B19A}"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5288250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2355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vertical"/>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fecha"/>
          <p:cNvSpPr>
            <a:spLocks noGrp="1"/>
          </p:cNvSpPr>
          <p:nvPr>
            <p:ph type="dt" sz="half" idx="10"/>
          </p:nvPr>
        </p:nvSpPr>
        <p:spPr/>
        <p:txBody>
          <a:bodyPr/>
          <a:lstStyle/>
          <a:p>
            <a:fld id="{0C2A8407-9590-4C94-80FC-52F69AB8F29F}"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260531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pic>
        <p:nvPicPr>
          <p:cNvPr id="2457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a:xfrm>
            <a:off x="2968625" y="6362700"/>
            <a:ext cx="2133600" cy="365125"/>
          </a:xfrm>
        </p:spPr>
        <p:txBody>
          <a:bodyPr lIns="91430" tIns="45715" rIns="91430" bIns="45715"/>
          <a:lstStyle>
            <a:lvl1pPr algn="l">
              <a:defRPr sz="900">
                <a:solidFill>
                  <a:schemeClr val="tx1">
                    <a:tint val="75000"/>
                  </a:schemeClr>
                </a:solidFill>
              </a:defRPr>
            </a:lvl1pPr>
          </a:lstStyle>
          <a:p>
            <a:pPr>
              <a:defRPr/>
            </a:pPr>
            <a:fld id="{88A1AC50-02D5-4088-AF0A-DBB1AB576D87}" type="datetime1">
              <a:rPr lang="ru-RU" smtClean="0">
                <a:solidFill>
                  <a:prstClr val="black">
                    <a:tint val="75000"/>
                  </a:prstClr>
                </a:solidFill>
              </a:rPr>
              <a:t>01.10.2015</a:t>
            </a:fld>
            <a:endParaRPr lang="en-US" dirty="0">
              <a:solidFill>
                <a:prstClr val="black">
                  <a:tint val="75000"/>
                </a:prstClr>
              </a:solidFill>
            </a:endParaRPr>
          </a:p>
        </p:txBody>
      </p:sp>
      <p:sp>
        <p:nvSpPr>
          <p:cNvPr id="3" name="Footer Placeholder 2"/>
          <p:cNvSpPr>
            <a:spLocks noGrp="1"/>
          </p:cNvSpPr>
          <p:nvPr>
            <p:ph type="ftr" sz="quarter" idx="11"/>
          </p:nvPr>
        </p:nvSpPr>
        <p:spPr>
          <a:xfrm>
            <a:off x="5183188" y="6356350"/>
            <a:ext cx="2895600" cy="365125"/>
          </a:xfrm>
        </p:spPr>
        <p:txBody>
          <a:bodyPr lIns="91430" tIns="45715" rIns="91430" bIns="45715"/>
          <a:lstStyle>
            <a:lvl1pPr algn="ctr">
              <a:defRPr sz="900">
                <a:solidFill>
                  <a:schemeClr val="tx1">
                    <a:tint val="75000"/>
                  </a:schemeClr>
                </a:solidFill>
              </a:defRPr>
            </a:lvl1pPr>
          </a:lstStyle>
          <a:p>
            <a:pPr>
              <a:defRPr/>
            </a:pPr>
            <a:r>
              <a:rPr lang="en-US" smtClean="0">
                <a:solidFill>
                  <a:prstClr val="black">
                    <a:tint val="75000"/>
                  </a:prstClr>
                </a:solidFill>
              </a:rPr>
              <a:t>NEC2015, 2 Oct. 2015, Becici, Montenegro</a:t>
            </a:r>
            <a:endParaRPr lang="en-US" dirty="0">
              <a:solidFill>
                <a:prstClr val="black">
                  <a:tint val="75000"/>
                </a:prstClr>
              </a:solidFill>
            </a:endParaRPr>
          </a:p>
        </p:txBody>
      </p:sp>
      <p:sp>
        <p:nvSpPr>
          <p:cNvPr id="4" name="Slide Number Placeholder 3"/>
          <p:cNvSpPr>
            <a:spLocks noGrp="1"/>
          </p:cNvSpPr>
          <p:nvPr>
            <p:ph type="sldNum" sz="quarter" idx="12"/>
          </p:nvPr>
        </p:nvSpPr>
        <p:spPr>
          <a:xfrm>
            <a:off x="8185150" y="6356350"/>
            <a:ext cx="501650" cy="365125"/>
          </a:xfrm>
        </p:spPr>
        <p:txBody>
          <a:bodyPr lIns="91430" tIns="45715" rIns="91430" bIns="45715"/>
          <a:lstStyle>
            <a:lvl1pPr algn="r">
              <a:defRPr sz="900">
                <a:solidFill>
                  <a:schemeClr val="tx1">
                    <a:tint val="75000"/>
                  </a:schemeClr>
                </a:solidFill>
              </a:defRPr>
            </a:lvl1pPr>
          </a:lstStyle>
          <a:p>
            <a:pPr>
              <a:defRPr/>
            </a:pPr>
            <a:fld id="{E17E8D9E-6027-434A-8CAF-F705602477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4276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843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fecha"/>
          <p:cNvSpPr>
            <a:spLocks noGrp="1"/>
          </p:cNvSpPr>
          <p:nvPr>
            <p:ph type="dt" sz="half" idx="10"/>
          </p:nvPr>
        </p:nvSpPr>
        <p:spPr/>
        <p:txBody>
          <a:bodyPr/>
          <a:lstStyle/>
          <a:p>
            <a:fld id="{981E980B-EF3B-4F00-BF94-CFED1A94F586}" type="datetime1">
              <a:rPr lang="ru-RU" smtClean="0"/>
              <a:t>01.10.2015</a:t>
            </a:fld>
            <a:endParaRPr lang="ru-RU"/>
          </a:p>
        </p:txBody>
      </p:sp>
      <p:sp>
        <p:nvSpPr>
          <p:cNvPr id="6" name="5 Marcador de pie de página"/>
          <p:cNvSpPr>
            <a:spLocks noGrp="1"/>
          </p:cNvSpPr>
          <p:nvPr>
            <p:ph type="ftr" sz="quarter" idx="11"/>
          </p:nvPr>
        </p:nvSpPr>
        <p:spPr/>
        <p:txBody>
          <a:bodyPr/>
          <a:lstStyle/>
          <a:p>
            <a:r>
              <a:rPr lang="en-US" smtClean="0"/>
              <a:t>NEC2015, 2 Oct. 2015, Becici, Montenegro</a:t>
            </a:r>
            <a:endParaRPr lang="ru-RU"/>
          </a:p>
        </p:txBody>
      </p:sp>
      <p:sp>
        <p:nvSpPr>
          <p:cNvPr id="7" name="6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74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defRPr/>
            </a:lvl1pPr>
          </a:lstStyle>
          <a:p>
            <a:r>
              <a:rPr lang="ru-RU" smtClean="0"/>
              <a:t>Образец заголовка</a:t>
            </a:r>
            <a:endParaRPr lang="ru-RU"/>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6 Marcador de fecha"/>
          <p:cNvSpPr>
            <a:spLocks noGrp="1"/>
          </p:cNvSpPr>
          <p:nvPr>
            <p:ph type="dt" sz="half" idx="10"/>
          </p:nvPr>
        </p:nvSpPr>
        <p:spPr/>
        <p:txBody>
          <a:bodyPr/>
          <a:lstStyle/>
          <a:p>
            <a:fld id="{AB24F102-A274-4E41-9EB8-465F7A9626F4}" type="datetime1">
              <a:rPr lang="ru-RU" smtClean="0"/>
              <a:t>01.10.2015</a:t>
            </a:fld>
            <a:endParaRPr lang="ru-RU"/>
          </a:p>
        </p:txBody>
      </p:sp>
      <p:sp>
        <p:nvSpPr>
          <p:cNvPr id="8" name="7 Marcador de pie de página"/>
          <p:cNvSpPr>
            <a:spLocks noGrp="1"/>
          </p:cNvSpPr>
          <p:nvPr>
            <p:ph type="ftr" sz="quarter" idx="11"/>
          </p:nvPr>
        </p:nvSpPr>
        <p:spPr/>
        <p:txBody>
          <a:bodyPr/>
          <a:lstStyle/>
          <a:p>
            <a:r>
              <a:rPr lang="en-US" smtClean="0"/>
              <a:t>NEC2015, 2 Oct. 2015, Becici, Montenegro</a:t>
            </a:r>
            <a:endParaRPr lang="ru-RU"/>
          </a:p>
        </p:txBody>
      </p:sp>
      <p:sp>
        <p:nvSpPr>
          <p:cNvPr id="9" name="8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1945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52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lgn="r">
              <a:defRPr baseline="0">
                <a:solidFill>
                  <a:srgbClr val="FFFF00"/>
                </a:solidFill>
              </a:defRPr>
            </a:lvl1pPr>
          </a:lstStyle>
          <a:p>
            <a:r>
              <a:rPr lang="ru-RU" dirty="0" smtClean="0"/>
              <a:t>Образец заголовка</a:t>
            </a:r>
            <a:endParaRPr lang="ru-RU" dirty="0"/>
          </a:p>
        </p:txBody>
      </p:sp>
      <p:sp>
        <p:nvSpPr>
          <p:cNvPr id="3" name="2 Marcador de fecha"/>
          <p:cNvSpPr>
            <a:spLocks noGrp="1"/>
          </p:cNvSpPr>
          <p:nvPr>
            <p:ph type="dt" sz="half" idx="10"/>
          </p:nvPr>
        </p:nvSpPr>
        <p:spPr/>
        <p:txBody>
          <a:bodyPr/>
          <a:lstStyle/>
          <a:p>
            <a:fld id="{F1C54F68-9128-4B82-BF1E-432A88182A9A}" type="datetime1">
              <a:rPr lang="ru-RU" smtClean="0"/>
              <a:t>01.10.2015</a:t>
            </a:fld>
            <a:endParaRPr lang="ru-RU"/>
          </a:p>
        </p:txBody>
      </p:sp>
      <p:sp>
        <p:nvSpPr>
          <p:cNvPr id="4" name="3 Marcador de pie de página"/>
          <p:cNvSpPr>
            <a:spLocks noGrp="1"/>
          </p:cNvSpPr>
          <p:nvPr>
            <p:ph type="ftr" sz="quarter" idx="11"/>
          </p:nvPr>
        </p:nvSpPr>
        <p:spPr/>
        <p:txBody>
          <a:bodyPr/>
          <a:lstStyle/>
          <a:p>
            <a:r>
              <a:rPr lang="en-US" smtClean="0"/>
              <a:t>NEC2015, 2 Oct. 2015, Becici, Montenegro</a:t>
            </a:r>
            <a:endParaRPr lang="ru-RU"/>
          </a:p>
        </p:txBody>
      </p:sp>
      <p:sp>
        <p:nvSpPr>
          <p:cNvPr id="5" name="4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93C87FF-31CA-4BE6-8661-6EA66683590E}" type="datetime1">
              <a:rPr lang="ru-RU" smtClean="0"/>
              <a:t>01.10.2015</a:t>
            </a:fld>
            <a:endParaRPr lang="ru-RU"/>
          </a:p>
        </p:txBody>
      </p:sp>
      <p:sp>
        <p:nvSpPr>
          <p:cNvPr id="3" name="2 Marcador de pie de página"/>
          <p:cNvSpPr>
            <a:spLocks noGrp="1"/>
          </p:cNvSpPr>
          <p:nvPr>
            <p:ph type="ftr" sz="quarter" idx="11"/>
          </p:nvPr>
        </p:nvSpPr>
        <p:spPr/>
        <p:txBody>
          <a:bodyPr/>
          <a:lstStyle/>
          <a:p>
            <a:r>
              <a:rPr lang="en-US" smtClean="0"/>
              <a:t>NEC2015, 2 Oct. 2015, Becici, Montenegro</a:t>
            </a:r>
            <a:endParaRPr lang="ru-RU"/>
          </a:p>
        </p:txBody>
      </p:sp>
      <p:sp>
        <p:nvSpPr>
          <p:cNvPr id="4" name="3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2048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273050"/>
            <a:ext cx="3008313" cy="1162050"/>
          </a:xfrm>
        </p:spPr>
        <p:txBody>
          <a:bodyPr anchor="b"/>
          <a:lstStyle>
            <a:lvl1pPr algn="l">
              <a:defRPr sz="2000" b="1" baseline="0">
                <a:solidFill>
                  <a:schemeClr val="bg1"/>
                </a:solidFill>
              </a:defRPr>
            </a:lvl1pPr>
          </a:lstStyle>
          <a:p>
            <a:r>
              <a:rPr lang="ru-RU" dirty="0" smtClean="0"/>
              <a:t>Образец заголовка</a:t>
            </a:r>
            <a:endParaRPr lang="ru-RU" dirty="0"/>
          </a:p>
        </p:txBody>
      </p:sp>
      <p:sp>
        <p:nvSpPr>
          <p:cNvPr id="3" name="2 Marcador de contenido"/>
          <p:cNvSpPr>
            <a:spLocks noGrp="1"/>
          </p:cNvSpPr>
          <p:nvPr>
            <p:ph idx="1"/>
          </p:nvPr>
        </p:nvSpPr>
        <p:spPr>
          <a:xfrm>
            <a:off x="3575050" y="273050"/>
            <a:ext cx="5111750" cy="5853113"/>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22DA64EE-99BF-4852-928C-EC689234FF87}" type="datetime1">
              <a:rPr lang="ru-RU" smtClean="0"/>
              <a:t>01.10.2015</a:t>
            </a:fld>
            <a:endParaRPr lang="ru-RU"/>
          </a:p>
        </p:txBody>
      </p:sp>
      <p:sp>
        <p:nvSpPr>
          <p:cNvPr id="6" name="5 Marcador de pie de página"/>
          <p:cNvSpPr>
            <a:spLocks noGrp="1"/>
          </p:cNvSpPr>
          <p:nvPr>
            <p:ph type="ftr" sz="quarter" idx="11"/>
          </p:nvPr>
        </p:nvSpPr>
        <p:spPr/>
        <p:txBody>
          <a:bodyPr/>
          <a:lstStyle/>
          <a:p>
            <a:r>
              <a:rPr lang="en-US" smtClean="0"/>
              <a:t>NEC2015, 2 Oct. 2015, Becici, Montenegro</a:t>
            </a:r>
            <a:endParaRPr lang="ru-RU"/>
          </a:p>
        </p:txBody>
      </p:sp>
      <p:sp>
        <p:nvSpPr>
          <p:cNvPr id="7" name="6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150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2288" y="4800600"/>
            <a:ext cx="5486400" cy="566738"/>
          </a:xfrm>
        </p:spPr>
        <p:txBody>
          <a:bodyPr anchor="b"/>
          <a:lstStyle>
            <a:lvl1pPr algn="l">
              <a:defRPr sz="2000" b="1"/>
            </a:lvl1pPr>
          </a:lstStyle>
          <a:p>
            <a:r>
              <a:rPr lang="ru-RU" dirty="0" smtClean="0"/>
              <a:t>Образец заголовка</a:t>
            </a:r>
            <a:endParaRPr lang="ru-RU" dirty="0"/>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E46FA666-51CA-4F63-B598-A5A3DFCAE4C0}" type="datetime1">
              <a:rPr lang="ru-RU" smtClean="0"/>
              <a:t>01.10.2015</a:t>
            </a:fld>
            <a:endParaRPr lang="ru-RU"/>
          </a:p>
        </p:txBody>
      </p:sp>
      <p:sp>
        <p:nvSpPr>
          <p:cNvPr id="6" name="5 Marcador de pie de página"/>
          <p:cNvSpPr>
            <a:spLocks noGrp="1"/>
          </p:cNvSpPr>
          <p:nvPr>
            <p:ph type="ftr" sz="quarter" idx="11"/>
          </p:nvPr>
        </p:nvSpPr>
        <p:spPr/>
        <p:txBody>
          <a:bodyPr/>
          <a:lstStyle/>
          <a:p>
            <a:r>
              <a:rPr lang="en-US" smtClean="0"/>
              <a:t>NEC2015, 2 Oct. 2015, Becici, Montenegro</a:t>
            </a:r>
            <a:endParaRPr lang="ru-RU"/>
          </a:p>
        </p:txBody>
      </p:sp>
      <p:sp>
        <p:nvSpPr>
          <p:cNvPr id="7" name="6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título</a:t>
            </a:r>
            <a:r>
              <a:rPr lang="ru-RU" dirty="0" smtClean="0"/>
              <a:t> </a:t>
            </a:r>
            <a:r>
              <a:rPr lang="ru-RU" dirty="0" err="1" smtClean="0"/>
              <a:t>del</a:t>
            </a:r>
            <a:r>
              <a:rPr lang="ru-RU" dirty="0" smtClean="0"/>
              <a:t> </a:t>
            </a:r>
            <a:r>
              <a:rPr lang="ru-RU" dirty="0" err="1" smtClean="0"/>
              <a:t>patrón</a:t>
            </a:r>
            <a:endParaRPr lang="ru-RU"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texto</a:t>
            </a:r>
            <a:r>
              <a:rPr lang="ru-RU" dirty="0" smtClean="0"/>
              <a:t> </a:t>
            </a:r>
            <a:r>
              <a:rPr lang="ru-RU" dirty="0" err="1" smtClean="0"/>
              <a:t>del</a:t>
            </a:r>
            <a:r>
              <a:rPr lang="ru-RU" dirty="0" smtClean="0"/>
              <a:t> </a:t>
            </a:r>
            <a:r>
              <a:rPr lang="ru-RU" dirty="0" err="1" smtClean="0"/>
              <a:t>patrón</a:t>
            </a:r>
            <a:endParaRPr lang="ru-RU" dirty="0" smtClean="0"/>
          </a:p>
          <a:p>
            <a:pPr lvl="1"/>
            <a:r>
              <a:rPr lang="ru-RU" dirty="0" err="1" smtClean="0"/>
              <a:t>Segundo</a:t>
            </a:r>
            <a:r>
              <a:rPr lang="ru-RU" dirty="0" smtClean="0"/>
              <a:t> </a:t>
            </a:r>
            <a:r>
              <a:rPr lang="ru-RU" dirty="0" err="1" smtClean="0"/>
              <a:t>nivel</a:t>
            </a:r>
            <a:endParaRPr lang="ru-RU" dirty="0" smtClean="0"/>
          </a:p>
          <a:p>
            <a:pPr lvl="2"/>
            <a:r>
              <a:rPr lang="ru-RU" dirty="0" err="1" smtClean="0"/>
              <a:t>Tercer</a:t>
            </a:r>
            <a:r>
              <a:rPr lang="ru-RU" dirty="0" smtClean="0"/>
              <a:t> </a:t>
            </a:r>
            <a:r>
              <a:rPr lang="ru-RU" dirty="0" err="1" smtClean="0"/>
              <a:t>nivel</a:t>
            </a:r>
            <a:endParaRPr lang="ru-RU" dirty="0" smtClean="0"/>
          </a:p>
          <a:p>
            <a:pPr lvl="3"/>
            <a:r>
              <a:rPr lang="ru-RU" dirty="0" err="1" smtClean="0"/>
              <a:t>Cuarto</a:t>
            </a:r>
            <a:r>
              <a:rPr lang="ru-RU" dirty="0" smtClean="0"/>
              <a:t> </a:t>
            </a:r>
            <a:r>
              <a:rPr lang="ru-RU" dirty="0" err="1" smtClean="0"/>
              <a:t>nivel</a:t>
            </a:r>
            <a:endParaRPr lang="ru-RU" dirty="0" smtClean="0"/>
          </a:p>
          <a:p>
            <a:pPr lvl="4"/>
            <a:r>
              <a:rPr lang="ru-RU" dirty="0" err="1" smtClean="0"/>
              <a:t>Quinto</a:t>
            </a:r>
            <a:r>
              <a:rPr lang="ru-RU" dirty="0" smtClean="0"/>
              <a:t> </a:t>
            </a:r>
            <a:r>
              <a:rPr lang="ru-RU" dirty="0" err="1" smtClean="0"/>
              <a:t>nivel</a:t>
            </a:r>
            <a:endParaRPr lang="ru-RU"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14AD5-FEB3-4AE9-8ABB-60609872813B}" type="datetime1">
              <a:rPr lang="ru-RU" smtClean="0"/>
              <a:t>01.10.2015</a:t>
            </a:fld>
            <a:endParaRPr lang="ru-RU"/>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NEC2015, 2 Oct. 2015, Becici, Montenegro</a:t>
            </a:r>
            <a:endParaRPr lang="ru-RU"/>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420B3-53D9-432E-BB6C-510EB706E06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título</a:t>
            </a:r>
            <a:r>
              <a:rPr lang="ru-RU" dirty="0" smtClean="0"/>
              <a:t> </a:t>
            </a:r>
            <a:r>
              <a:rPr lang="ru-RU" dirty="0" err="1" smtClean="0"/>
              <a:t>del</a:t>
            </a:r>
            <a:r>
              <a:rPr lang="ru-RU" dirty="0" smtClean="0"/>
              <a:t> </a:t>
            </a:r>
            <a:r>
              <a:rPr lang="ru-RU" dirty="0" err="1" smtClean="0"/>
              <a:t>patrón</a:t>
            </a:r>
            <a:endParaRPr lang="ru-RU"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texto</a:t>
            </a:r>
            <a:r>
              <a:rPr lang="ru-RU" dirty="0" smtClean="0"/>
              <a:t> </a:t>
            </a:r>
            <a:r>
              <a:rPr lang="ru-RU" dirty="0" err="1" smtClean="0"/>
              <a:t>del</a:t>
            </a:r>
            <a:r>
              <a:rPr lang="ru-RU" dirty="0" smtClean="0"/>
              <a:t> </a:t>
            </a:r>
            <a:r>
              <a:rPr lang="ru-RU" dirty="0" err="1" smtClean="0"/>
              <a:t>patrón</a:t>
            </a:r>
            <a:endParaRPr lang="ru-RU" dirty="0" smtClean="0"/>
          </a:p>
          <a:p>
            <a:pPr lvl="1"/>
            <a:r>
              <a:rPr lang="ru-RU" dirty="0" err="1" smtClean="0"/>
              <a:t>Segundo</a:t>
            </a:r>
            <a:r>
              <a:rPr lang="ru-RU" dirty="0" smtClean="0"/>
              <a:t> </a:t>
            </a:r>
            <a:r>
              <a:rPr lang="ru-RU" dirty="0" err="1" smtClean="0"/>
              <a:t>nivel</a:t>
            </a:r>
            <a:endParaRPr lang="ru-RU" dirty="0" smtClean="0"/>
          </a:p>
          <a:p>
            <a:pPr lvl="2"/>
            <a:r>
              <a:rPr lang="ru-RU" dirty="0" err="1" smtClean="0"/>
              <a:t>Tercer</a:t>
            </a:r>
            <a:r>
              <a:rPr lang="ru-RU" dirty="0" smtClean="0"/>
              <a:t> </a:t>
            </a:r>
            <a:r>
              <a:rPr lang="ru-RU" dirty="0" err="1" smtClean="0"/>
              <a:t>nivel</a:t>
            </a:r>
            <a:endParaRPr lang="ru-RU" dirty="0" smtClean="0"/>
          </a:p>
          <a:p>
            <a:pPr lvl="3"/>
            <a:r>
              <a:rPr lang="ru-RU" dirty="0" err="1" smtClean="0"/>
              <a:t>Cuarto</a:t>
            </a:r>
            <a:r>
              <a:rPr lang="ru-RU" dirty="0" smtClean="0"/>
              <a:t> </a:t>
            </a:r>
            <a:r>
              <a:rPr lang="ru-RU" dirty="0" err="1" smtClean="0"/>
              <a:t>nivel</a:t>
            </a:r>
            <a:endParaRPr lang="ru-RU" dirty="0" smtClean="0"/>
          </a:p>
          <a:p>
            <a:pPr lvl="4"/>
            <a:r>
              <a:rPr lang="ru-RU" dirty="0" err="1" smtClean="0"/>
              <a:t>Quinto</a:t>
            </a:r>
            <a:r>
              <a:rPr lang="ru-RU" dirty="0" smtClean="0"/>
              <a:t> </a:t>
            </a:r>
            <a:r>
              <a:rPr lang="ru-RU" dirty="0" err="1" smtClean="0"/>
              <a:t>nivel</a:t>
            </a:r>
            <a:endParaRPr lang="ru-RU"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3609-1AFC-474F-A96E-CC435138C833}"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5308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título</a:t>
            </a:r>
            <a:r>
              <a:rPr lang="ru-RU" dirty="0" smtClean="0"/>
              <a:t> </a:t>
            </a:r>
            <a:r>
              <a:rPr lang="ru-RU" dirty="0" err="1" smtClean="0"/>
              <a:t>del</a:t>
            </a:r>
            <a:r>
              <a:rPr lang="ru-RU" dirty="0" smtClean="0"/>
              <a:t> </a:t>
            </a:r>
            <a:r>
              <a:rPr lang="ru-RU" dirty="0" err="1" smtClean="0"/>
              <a:t>patrón</a:t>
            </a:r>
            <a:endParaRPr lang="ru-RU"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texto</a:t>
            </a:r>
            <a:r>
              <a:rPr lang="ru-RU" dirty="0" smtClean="0"/>
              <a:t> </a:t>
            </a:r>
            <a:r>
              <a:rPr lang="ru-RU" dirty="0" err="1" smtClean="0"/>
              <a:t>del</a:t>
            </a:r>
            <a:r>
              <a:rPr lang="ru-RU" dirty="0" smtClean="0"/>
              <a:t> </a:t>
            </a:r>
            <a:r>
              <a:rPr lang="ru-RU" dirty="0" err="1" smtClean="0"/>
              <a:t>patrón</a:t>
            </a:r>
            <a:endParaRPr lang="ru-RU" dirty="0" smtClean="0"/>
          </a:p>
          <a:p>
            <a:pPr lvl="1"/>
            <a:r>
              <a:rPr lang="ru-RU" dirty="0" err="1" smtClean="0"/>
              <a:t>Segundo</a:t>
            </a:r>
            <a:r>
              <a:rPr lang="ru-RU" dirty="0" smtClean="0"/>
              <a:t> </a:t>
            </a:r>
            <a:r>
              <a:rPr lang="ru-RU" dirty="0" err="1" smtClean="0"/>
              <a:t>nivel</a:t>
            </a:r>
            <a:endParaRPr lang="ru-RU" dirty="0" smtClean="0"/>
          </a:p>
          <a:p>
            <a:pPr lvl="2"/>
            <a:r>
              <a:rPr lang="ru-RU" dirty="0" err="1" smtClean="0"/>
              <a:t>Tercer</a:t>
            </a:r>
            <a:r>
              <a:rPr lang="ru-RU" dirty="0" smtClean="0"/>
              <a:t> </a:t>
            </a:r>
            <a:r>
              <a:rPr lang="ru-RU" dirty="0" err="1" smtClean="0"/>
              <a:t>nivel</a:t>
            </a:r>
            <a:endParaRPr lang="ru-RU" dirty="0" smtClean="0"/>
          </a:p>
          <a:p>
            <a:pPr lvl="3"/>
            <a:r>
              <a:rPr lang="ru-RU" dirty="0" err="1" smtClean="0"/>
              <a:t>Cuarto</a:t>
            </a:r>
            <a:r>
              <a:rPr lang="ru-RU" dirty="0" smtClean="0"/>
              <a:t> </a:t>
            </a:r>
            <a:r>
              <a:rPr lang="ru-RU" dirty="0" err="1" smtClean="0"/>
              <a:t>nivel</a:t>
            </a:r>
            <a:endParaRPr lang="ru-RU" dirty="0" smtClean="0"/>
          </a:p>
          <a:p>
            <a:pPr lvl="4"/>
            <a:r>
              <a:rPr lang="ru-RU" dirty="0" err="1" smtClean="0"/>
              <a:t>Quinto</a:t>
            </a:r>
            <a:r>
              <a:rPr lang="ru-RU" dirty="0" smtClean="0"/>
              <a:t> </a:t>
            </a:r>
            <a:r>
              <a:rPr lang="ru-RU" dirty="0" err="1" smtClean="0"/>
              <a:t>nivel</a:t>
            </a:r>
            <a:endParaRPr lang="ru-RU"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7B5FA-5ECC-4FD2-A28E-5267A7B25709}" type="datetime1">
              <a:rPr lang="ru-RU" smtClean="0">
                <a:solidFill>
                  <a:prstClr val="black">
                    <a:tint val="75000"/>
                  </a:prstClr>
                </a:solidFill>
              </a:rPr>
              <a:t>01.10.2015</a:t>
            </a:fld>
            <a:endParaRPr lang="ru-RU">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372672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image" Target="../media/image59.jpeg"/><Relationship Id="rId1" Type="http://schemas.openxmlformats.org/officeDocument/2006/relationships/slideLayout" Target="../slideLayouts/slideLayout17.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6.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755576" y="1484784"/>
            <a:ext cx="7772400" cy="1470025"/>
          </a:xfrm>
        </p:spPr>
        <p:txBody>
          <a:bodyPr>
            <a:normAutofit/>
          </a:bodyPr>
          <a:lstStyle/>
          <a:p>
            <a:r>
              <a:rPr lang="en-US" b="1" dirty="0"/>
              <a:t>The </a:t>
            </a:r>
            <a:r>
              <a:rPr lang="en-US" b="1" dirty="0" smtClean="0"/>
              <a:t>Tier-1 </a:t>
            </a:r>
            <a:r>
              <a:rPr lang="en-US" b="1" dirty="0"/>
              <a:t>center for CMS experiment at LIT </a:t>
            </a:r>
            <a:r>
              <a:rPr lang="en-US" b="1" dirty="0" err="1"/>
              <a:t>JINR</a:t>
            </a:r>
            <a:endParaRPr lang="ru-RU" dirty="0"/>
          </a:p>
        </p:txBody>
      </p:sp>
      <p:sp>
        <p:nvSpPr>
          <p:cNvPr id="5" name="Подзаголовок 4"/>
          <p:cNvSpPr>
            <a:spLocks noGrp="1"/>
          </p:cNvSpPr>
          <p:nvPr>
            <p:ph type="subTitle" idx="1"/>
          </p:nvPr>
        </p:nvSpPr>
        <p:spPr>
          <a:xfrm>
            <a:off x="-4212976" y="3068960"/>
            <a:ext cx="13249472" cy="4680520"/>
          </a:xfrm>
        </p:spPr>
        <p:txBody>
          <a:bodyPr>
            <a:noAutofit/>
          </a:bodyPr>
          <a:lstStyle/>
          <a:p>
            <a:pPr lvl="0" algn="r" fontAlgn="base">
              <a:spcAft>
                <a:spcPct val="0"/>
              </a:spcAft>
            </a:pPr>
            <a:r>
              <a:rPr lang="en-US" sz="1600" dirty="0">
                <a:solidFill>
                  <a:srgbClr val="FFFF00"/>
                </a:solidFill>
              </a:rPr>
              <a:t>N. S. </a:t>
            </a:r>
            <a:r>
              <a:rPr lang="en-US" sz="1600" dirty="0" err="1">
                <a:solidFill>
                  <a:srgbClr val="FFFF00"/>
                </a:solidFill>
              </a:rPr>
              <a:t>Astakhov</a:t>
            </a:r>
            <a:r>
              <a:rPr lang="en-US" sz="1600" dirty="0">
                <a:solidFill>
                  <a:srgbClr val="FFFF00"/>
                </a:solidFill>
              </a:rPr>
              <a:t>, A. S. </a:t>
            </a:r>
            <a:r>
              <a:rPr lang="en-US" sz="1600" dirty="0" err="1">
                <a:solidFill>
                  <a:srgbClr val="FFFF00"/>
                </a:solidFill>
              </a:rPr>
              <a:t>Baginyan</a:t>
            </a:r>
            <a:r>
              <a:rPr lang="en-US" sz="1600" dirty="0">
                <a:solidFill>
                  <a:srgbClr val="FFFF00"/>
                </a:solidFill>
              </a:rPr>
              <a:t>, S. D. </a:t>
            </a:r>
            <a:r>
              <a:rPr lang="en-US" sz="1600" dirty="0" err="1">
                <a:solidFill>
                  <a:srgbClr val="FFFF00"/>
                </a:solidFill>
              </a:rPr>
              <a:t>Belov</a:t>
            </a:r>
            <a:r>
              <a:rPr lang="en-US" sz="1600" dirty="0">
                <a:solidFill>
                  <a:srgbClr val="FFFF00"/>
                </a:solidFill>
              </a:rPr>
              <a:t>, A. G. </a:t>
            </a:r>
            <a:r>
              <a:rPr lang="en-US" sz="1600" dirty="0" err="1">
                <a:solidFill>
                  <a:srgbClr val="FFFF00"/>
                </a:solidFill>
              </a:rPr>
              <a:t>Dolbilov</a:t>
            </a:r>
            <a:r>
              <a:rPr lang="en-US" sz="1600" dirty="0">
                <a:solidFill>
                  <a:srgbClr val="FFFF00"/>
                </a:solidFill>
              </a:rPr>
              <a:t>, A. O. </a:t>
            </a:r>
            <a:r>
              <a:rPr lang="en-US" sz="1600" dirty="0" err="1">
                <a:solidFill>
                  <a:srgbClr val="FFFF00"/>
                </a:solidFill>
              </a:rPr>
              <a:t>Golunov</a:t>
            </a:r>
            <a:r>
              <a:rPr lang="en-US" sz="1600" dirty="0">
                <a:solidFill>
                  <a:srgbClr val="FFFF00"/>
                </a:solidFill>
              </a:rPr>
              <a:t>,</a:t>
            </a:r>
            <a:br>
              <a:rPr lang="en-US" sz="1600" dirty="0">
                <a:solidFill>
                  <a:srgbClr val="FFFF00"/>
                </a:solidFill>
              </a:rPr>
            </a:br>
            <a:r>
              <a:rPr lang="en-US" sz="1600" dirty="0">
                <a:solidFill>
                  <a:srgbClr val="FFFF00"/>
                </a:solidFill>
              </a:rPr>
              <a:t>I. N. </a:t>
            </a:r>
            <a:r>
              <a:rPr lang="en-US" sz="1600" dirty="0" err="1">
                <a:solidFill>
                  <a:srgbClr val="FFFF00"/>
                </a:solidFill>
              </a:rPr>
              <a:t>Gorbunov</a:t>
            </a:r>
            <a:r>
              <a:rPr lang="en-US" sz="1600" dirty="0">
                <a:solidFill>
                  <a:srgbClr val="FFFF00"/>
                </a:solidFill>
              </a:rPr>
              <a:t>, N. I. </a:t>
            </a:r>
            <a:r>
              <a:rPr lang="en-US" sz="1600" dirty="0" err="1">
                <a:solidFill>
                  <a:srgbClr val="FFFF00"/>
                </a:solidFill>
              </a:rPr>
              <a:t>Gromova</a:t>
            </a:r>
            <a:r>
              <a:rPr lang="en-US" sz="1600" dirty="0" smtClean="0">
                <a:solidFill>
                  <a:srgbClr val="FFFF00"/>
                </a:solidFill>
              </a:rPr>
              <a:t>, </a:t>
            </a:r>
            <a:r>
              <a:rPr lang="en-US" sz="1600" dirty="0" err="1" smtClean="0">
                <a:solidFill>
                  <a:srgbClr val="FFFF00"/>
                </a:solidFill>
              </a:rPr>
              <a:t>I.Kadochnikov</a:t>
            </a:r>
            <a:r>
              <a:rPr lang="en-US" sz="1600" dirty="0" smtClean="0">
                <a:solidFill>
                  <a:srgbClr val="FFFF00"/>
                </a:solidFill>
              </a:rPr>
              <a:t>, </a:t>
            </a:r>
            <a:r>
              <a:rPr lang="en-US" sz="1600" dirty="0">
                <a:solidFill>
                  <a:srgbClr val="FFFF00"/>
                </a:solidFill>
              </a:rPr>
              <a:t>I. A. </a:t>
            </a:r>
            <a:r>
              <a:rPr lang="en-US" sz="1600" dirty="0" err="1">
                <a:solidFill>
                  <a:srgbClr val="FFFF00"/>
                </a:solidFill>
              </a:rPr>
              <a:t>Kashunin</a:t>
            </a:r>
            <a:r>
              <a:rPr lang="en-US" sz="1600" dirty="0">
                <a:solidFill>
                  <a:srgbClr val="FFFF00"/>
                </a:solidFill>
              </a:rPr>
              <a:t>, V. V. </a:t>
            </a:r>
            <a:r>
              <a:rPr lang="en-US" sz="1600" dirty="0" err="1">
                <a:solidFill>
                  <a:srgbClr val="FFFF00"/>
                </a:solidFill>
              </a:rPr>
              <a:t>Korenkov</a:t>
            </a:r>
            <a:r>
              <a:rPr lang="en-US" sz="1600" dirty="0">
                <a:solidFill>
                  <a:srgbClr val="FFFF00"/>
                </a:solidFill>
              </a:rPr>
              <a:t>,</a:t>
            </a:r>
            <a:br>
              <a:rPr lang="en-US" sz="1600" dirty="0">
                <a:solidFill>
                  <a:srgbClr val="FFFF00"/>
                </a:solidFill>
              </a:rPr>
            </a:br>
            <a:r>
              <a:rPr lang="en-US" sz="1600" dirty="0">
                <a:solidFill>
                  <a:srgbClr val="FFFF00"/>
                </a:solidFill>
              </a:rPr>
              <a:t>V. V. </a:t>
            </a:r>
            <a:r>
              <a:rPr lang="en-US" sz="1600" dirty="0" err="1">
                <a:solidFill>
                  <a:srgbClr val="FFFF00"/>
                </a:solidFill>
              </a:rPr>
              <a:t>Mitsyn</a:t>
            </a:r>
            <a:r>
              <a:rPr lang="en-US" sz="1600" dirty="0">
                <a:solidFill>
                  <a:srgbClr val="FFFF00"/>
                </a:solidFill>
              </a:rPr>
              <a:t>, S. V. </a:t>
            </a:r>
            <a:r>
              <a:rPr lang="en-US" sz="1600" dirty="0" err="1">
                <a:solidFill>
                  <a:srgbClr val="FFFF00"/>
                </a:solidFill>
              </a:rPr>
              <a:t>Shmatov</a:t>
            </a:r>
            <a:r>
              <a:rPr lang="en-US" sz="1600" dirty="0">
                <a:solidFill>
                  <a:srgbClr val="FFFF00"/>
                </a:solidFill>
              </a:rPr>
              <a:t>, </a:t>
            </a:r>
            <a:r>
              <a:rPr lang="en-US" sz="1600" b="1" u="sng" dirty="0">
                <a:solidFill>
                  <a:srgbClr val="FFFF00"/>
                </a:solidFill>
              </a:rPr>
              <a:t>T. </a:t>
            </a:r>
            <a:r>
              <a:rPr lang="ru-RU" sz="1600" b="1" u="sng" dirty="0">
                <a:solidFill>
                  <a:srgbClr val="FFFF00"/>
                </a:solidFill>
              </a:rPr>
              <a:t>А. </a:t>
            </a:r>
            <a:r>
              <a:rPr lang="en-US" sz="1600" b="1" u="sng" dirty="0" err="1">
                <a:solidFill>
                  <a:srgbClr val="FFFF00"/>
                </a:solidFill>
              </a:rPr>
              <a:t>Strizh</a:t>
            </a:r>
            <a:r>
              <a:rPr lang="en-US" sz="1600" dirty="0">
                <a:solidFill>
                  <a:srgbClr val="FFFF00"/>
                </a:solidFill>
              </a:rPr>
              <a:t>, E. </a:t>
            </a:r>
            <a:r>
              <a:rPr lang="ru-RU" sz="1600" dirty="0">
                <a:solidFill>
                  <a:srgbClr val="FFFF00"/>
                </a:solidFill>
              </a:rPr>
              <a:t>А. </a:t>
            </a:r>
            <a:r>
              <a:rPr lang="en-US" sz="1600" dirty="0" err="1">
                <a:solidFill>
                  <a:srgbClr val="FFFF00"/>
                </a:solidFill>
              </a:rPr>
              <a:t>Tikhonenko</a:t>
            </a:r>
            <a:r>
              <a:rPr lang="en-US" sz="1600" dirty="0">
                <a:solidFill>
                  <a:srgbClr val="FFFF00"/>
                </a:solidFill>
              </a:rPr>
              <a:t>,</a:t>
            </a:r>
            <a:br>
              <a:rPr lang="en-US" sz="1600" dirty="0">
                <a:solidFill>
                  <a:srgbClr val="FFFF00"/>
                </a:solidFill>
              </a:rPr>
            </a:br>
            <a:r>
              <a:rPr lang="en-US" sz="1600" dirty="0">
                <a:solidFill>
                  <a:srgbClr val="FFFF00"/>
                </a:solidFill>
              </a:rPr>
              <a:t>V. V. </a:t>
            </a:r>
            <a:r>
              <a:rPr lang="en-US" sz="1600" dirty="0" err="1">
                <a:solidFill>
                  <a:srgbClr val="FFFF00"/>
                </a:solidFill>
              </a:rPr>
              <a:t>Trofimov</a:t>
            </a:r>
            <a:r>
              <a:rPr lang="en-US" sz="1600" dirty="0">
                <a:solidFill>
                  <a:srgbClr val="FFFF00"/>
                </a:solidFill>
              </a:rPr>
              <a:t>, N. N. </a:t>
            </a:r>
            <a:r>
              <a:rPr lang="en-US" sz="1600" dirty="0" err="1">
                <a:solidFill>
                  <a:srgbClr val="FFFF00"/>
                </a:solidFill>
              </a:rPr>
              <a:t>Voitishin</a:t>
            </a:r>
            <a:r>
              <a:rPr lang="en-US" sz="1600" dirty="0">
                <a:solidFill>
                  <a:srgbClr val="FFFF00"/>
                </a:solidFill>
              </a:rPr>
              <a:t>, V. E. </a:t>
            </a:r>
            <a:r>
              <a:rPr lang="en-US" sz="1600" dirty="0" err="1" smtClean="0">
                <a:solidFill>
                  <a:srgbClr val="FFFF00"/>
                </a:solidFill>
              </a:rPr>
              <a:t>Zhiltsov</a:t>
            </a:r>
            <a:endParaRPr lang="en-US" sz="1600" dirty="0" smtClean="0">
              <a:solidFill>
                <a:srgbClr val="FFFF00"/>
              </a:solidFill>
            </a:endParaRPr>
          </a:p>
          <a:p>
            <a:pPr lvl="0" algn="r" fontAlgn="base">
              <a:spcAft>
                <a:spcPct val="0"/>
              </a:spcAft>
            </a:pPr>
            <a:endParaRPr lang="en-US" altLang="ru-RU" sz="1600" dirty="0" smtClean="0">
              <a:solidFill>
                <a:srgbClr val="FFFF00"/>
              </a:solidFill>
            </a:endParaRPr>
          </a:p>
          <a:p>
            <a:pPr lvl="0" algn="r" fontAlgn="base">
              <a:spcAft>
                <a:spcPct val="0"/>
              </a:spcAft>
            </a:pPr>
            <a:r>
              <a:rPr lang="en-US" altLang="ru-RU" sz="1600" dirty="0" smtClean="0">
                <a:solidFill>
                  <a:srgbClr val="FFFF00"/>
                </a:solidFill>
              </a:rPr>
              <a:t>Joint Institute for Nuclear Research</a:t>
            </a:r>
            <a:endParaRPr lang="en-US" altLang="ru-RU" sz="1600" dirty="0">
              <a:solidFill>
                <a:srgbClr val="FFFF00"/>
              </a:solidFill>
            </a:endParaRPr>
          </a:p>
        </p:txBody>
      </p:sp>
      <p:pic>
        <p:nvPicPr>
          <p:cNvPr id="1026" name="Picture 2" descr="https://indico-new.jinr.ru/conferenceDisplay.py/getPic?picId=45&amp;confId=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50143"/>
            <a:ext cx="1334641" cy="133464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107504" y="243826"/>
            <a:ext cx="3228231" cy="12912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442D6ED-3EA2-4FB4-A2AD-67337AC3777D}" type="slidenum">
              <a:rPr lang="ru-RU" altLang="ru-RU" smtClean="0">
                <a:solidFill>
                  <a:schemeClr val="tx2"/>
                </a:solidFill>
              </a:rPr>
              <a:pPr/>
              <a:t>10</a:t>
            </a:fld>
            <a:r>
              <a:rPr lang="en-US" altLang="ru-RU" smtClean="0">
                <a:solidFill>
                  <a:schemeClr val="tx2"/>
                </a:solidFill>
              </a:rPr>
              <a:t>/98</a:t>
            </a:r>
            <a:endParaRPr lang="ru-RU" altLang="ru-RU" smtClean="0">
              <a:solidFill>
                <a:schemeClr val="tx2"/>
              </a:solidFill>
            </a:endParaRPr>
          </a:p>
        </p:txBody>
      </p:sp>
      <p:sp>
        <p:nvSpPr>
          <p:cNvPr id="26627" name="Rectangle 2"/>
          <p:cNvSpPr>
            <a:spLocks noGrp="1" noChangeArrowheads="1"/>
          </p:cNvSpPr>
          <p:nvPr>
            <p:ph type="title" idx="4294967295"/>
          </p:nvPr>
        </p:nvSpPr>
        <p:spPr>
          <a:xfrm>
            <a:off x="467544" y="188640"/>
            <a:ext cx="8382000" cy="762000"/>
          </a:xfrm>
        </p:spPr>
        <p:txBody>
          <a:bodyPr/>
          <a:lstStyle/>
          <a:p>
            <a:pPr algn="r" eaLnBrk="1" hangingPunct="1"/>
            <a:r>
              <a:rPr lang="en-US" altLang="ru-RU" dirty="0" err="1" smtClean="0">
                <a:solidFill>
                  <a:srgbClr val="FFFF00"/>
                </a:solidFill>
              </a:rPr>
              <a:t>JINR</a:t>
            </a:r>
            <a:r>
              <a:rPr lang="en-US" altLang="ru-RU" dirty="0" smtClean="0">
                <a:solidFill>
                  <a:srgbClr val="FFFF00"/>
                </a:solidFill>
              </a:rPr>
              <a:t>  Tier-1 Connectivity Scheme</a:t>
            </a:r>
            <a:endParaRPr lang="ru-RU" altLang="ru-RU" dirty="0" smtClean="0">
              <a:solidFill>
                <a:srgbClr val="FFFF00"/>
              </a:solidFill>
            </a:endParaRPr>
          </a:p>
        </p:txBody>
      </p:sp>
      <p:pic>
        <p:nvPicPr>
          <p:cNvPr id="26628" name="Picture 5" descr="koren2a"/>
          <p:cNvPicPr>
            <a:picLocks noChangeAspect="1" noChangeArrowheads="1"/>
          </p:cNvPicPr>
          <p:nvPr/>
        </p:nvPicPr>
        <p:blipFill>
          <a:blip r:embed="rId3">
            <a:extLst>
              <a:ext uri="{28A0092B-C50C-407E-A947-70E740481C1C}">
                <a14:useLocalDpi xmlns:a14="http://schemas.microsoft.com/office/drawing/2010/main" val="0"/>
              </a:ext>
            </a:extLst>
          </a:blip>
          <a:srcRect l="6372" t="20532" r="1962" b="4861"/>
          <a:stretch>
            <a:fillRect/>
          </a:stretch>
        </p:blipFill>
        <p:spPr bwMode="auto">
          <a:xfrm>
            <a:off x="539552" y="1713771"/>
            <a:ext cx="83820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ижний колонтитул 1"/>
          <p:cNvSpPr>
            <a:spLocks noGrp="1"/>
          </p:cNvSpPr>
          <p:nvPr>
            <p:ph type="ftr" sz="quarter" idx="11"/>
          </p:nvPr>
        </p:nvSpPr>
        <p:spPr/>
        <p:txBody>
          <a:bodyPr/>
          <a:lstStyle/>
          <a:p>
            <a:r>
              <a:rPr lang="en-US" smtClean="0"/>
              <a:t>NEC2015, 2 Oct. 2015, Becici, Montenegro</a:t>
            </a:r>
            <a:endParaRPr lang="ru-RU"/>
          </a:p>
        </p:txBody>
      </p:sp>
    </p:spTree>
    <p:extLst>
      <p:ext uri="{BB962C8B-B14F-4D97-AF65-F5344CB8AC3E}">
        <p14:creationId xmlns:p14="http://schemas.microsoft.com/office/powerpoint/2010/main" val="419126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0F353DEA-27DA-4713-9217-FBDFB9FF6C81}" type="slidenum">
              <a:rPr lang="ru-RU" altLang="ru-RU" smtClean="0">
                <a:solidFill>
                  <a:schemeClr val="tx2"/>
                </a:solidFill>
              </a:rPr>
              <a:pPr/>
              <a:t>11</a:t>
            </a:fld>
            <a:r>
              <a:rPr lang="en-US" altLang="ru-RU" smtClean="0">
                <a:solidFill>
                  <a:schemeClr val="tx2"/>
                </a:solidFill>
              </a:rPr>
              <a:t>/98</a:t>
            </a:r>
            <a:endParaRPr lang="ru-RU" altLang="ru-RU" smtClean="0">
              <a:solidFill>
                <a:schemeClr val="tx2"/>
              </a:solidFill>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431213"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ижний колонтитул 1"/>
          <p:cNvSpPr>
            <a:spLocks noGrp="1"/>
          </p:cNvSpPr>
          <p:nvPr>
            <p:ph type="ftr" sz="quarter" idx="11"/>
          </p:nvPr>
        </p:nvSpPr>
        <p:spPr/>
        <p:txBody>
          <a:bodyPr/>
          <a:lstStyle/>
          <a:p>
            <a:r>
              <a:rPr lang="en-US" smtClean="0"/>
              <a:t>NEC2015, 2 Oct. 2015, Becici, Montenegro</a:t>
            </a:r>
            <a:endParaRPr lang="ru-RU"/>
          </a:p>
        </p:txBody>
      </p:sp>
    </p:spTree>
    <p:extLst>
      <p:ext uri="{BB962C8B-B14F-4D97-AF65-F5344CB8AC3E}">
        <p14:creationId xmlns:p14="http://schemas.microsoft.com/office/powerpoint/2010/main" val="98638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28" r="68953" b="26972"/>
          <a:stretch/>
        </p:blipFill>
        <p:spPr bwMode="auto">
          <a:xfrm>
            <a:off x="83084" y="1146339"/>
            <a:ext cx="4465289" cy="5412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5251" r="68421"/>
          <a:stretch/>
        </p:blipFill>
        <p:spPr bwMode="auto">
          <a:xfrm>
            <a:off x="4860032" y="562515"/>
            <a:ext cx="4104456" cy="619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ижний колонтитул 1"/>
          <p:cNvSpPr>
            <a:spLocks noGrp="1"/>
          </p:cNvSpPr>
          <p:nvPr>
            <p:ph type="ftr" sz="quarter" idx="11"/>
          </p:nvPr>
        </p:nvSpPr>
        <p:spPr/>
        <p:txBody>
          <a:bodyPr/>
          <a:lstStyle/>
          <a:p>
            <a:r>
              <a:rPr lang="en-US" smtClean="0"/>
              <a:t>NEC2015, 2 Oct. 2015, Becici, Montenegro</a:t>
            </a:r>
            <a:endParaRPr lang="ru-RU"/>
          </a:p>
        </p:txBody>
      </p:sp>
      <p:sp>
        <p:nvSpPr>
          <p:cNvPr id="3" name="Номер слайда 2"/>
          <p:cNvSpPr>
            <a:spLocks noGrp="1"/>
          </p:cNvSpPr>
          <p:nvPr>
            <p:ph type="sldNum" sz="quarter" idx="12"/>
          </p:nvPr>
        </p:nvSpPr>
        <p:spPr/>
        <p:txBody>
          <a:bodyPr/>
          <a:lstStyle/>
          <a:p>
            <a:fld id="{C75420B3-53D9-432E-BB6C-510EB706E06B}" type="slidenum">
              <a:rPr lang="ru-RU" smtClean="0"/>
              <a:pPr/>
              <a:t>12</a:t>
            </a:fld>
            <a:endParaRPr lang="ru-RU"/>
          </a:p>
        </p:txBody>
      </p:sp>
    </p:spTree>
    <p:extLst>
      <p:ext uri="{BB962C8B-B14F-4D97-AF65-F5344CB8AC3E}">
        <p14:creationId xmlns:p14="http://schemas.microsoft.com/office/powerpoint/2010/main" val="2166882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Last month jobs</a:t>
            </a:r>
            <a:endParaRPr lang="ru-RU" dirty="0"/>
          </a:p>
        </p:txBody>
      </p:sp>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13</a:t>
            </a:fld>
            <a:endParaRPr lang="ru-RU">
              <a:solidFill>
                <a:prstClr val="black">
                  <a:tint val="75000"/>
                </a:prstClr>
              </a:solidFill>
            </a:endParaRPr>
          </a:p>
        </p:txBody>
      </p:sp>
      <p:pic>
        <p:nvPicPr>
          <p:cNvPr id="205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19164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en-US" dirty="0" smtClean="0"/>
              <a:t>Last month pending and </a:t>
            </a:r>
            <a:br>
              <a:rPr lang="en-US" dirty="0" smtClean="0"/>
            </a:br>
            <a:r>
              <a:rPr lang="en-US" dirty="0" smtClean="0"/>
              <a:t>running jobs</a:t>
            </a:r>
            <a:endParaRPr lang="ru-RU" dirty="0"/>
          </a:p>
        </p:txBody>
      </p:sp>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14</a:t>
            </a:fld>
            <a:endParaRPr lang="ru-RU">
              <a:solidFill>
                <a:prstClr val="black">
                  <a:tint val="75000"/>
                </a:prstClr>
              </a:solidFill>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4172658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en-US" dirty="0" smtClean="0"/>
              <a:t>Efficiency </a:t>
            </a:r>
            <a:r>
              <a:rPr lang="en-US" dirty="0" err="1" smtClean="0"/>
              <a:t>good&amp;all</a:t>
            </a:r>
            <a:r>
              <a:rPr lang="en-US" dirty="0" smtClean="0"/>
              <a:t> jobs</a:t>
            </a:r>
            <a:endParaRPr lang="ru-RU" dirty="0"/>
          </a:p>
        </p:txBody>
      </p:sp>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15</a:t>
            </a:fld>
            <a:endParaRPr lang="ru-RU">
              <a:solidFill>
                <a:prstClr val="black">
                  <a:tint val="75000"/>
                </a:prstClr>
              </a:solidFill>
            </a:endParaRP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1524558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Events Processed</a:t>
            </a:r>
            <a:endParaRPr lang="ru-RU" dirty="0"/>
          </a:p>
        </p:txBody>
      </p:sp>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16</a:t>
            </a:fld>
            <a:endParaRPr lang="ru-RU">
              <a:solidFill>
                <a:prstClr val="black">
                  <a:tint val="75000"/>
                </a:prstClr>
              </a:solidFill>
            </a:endParaRP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297433"/>
            <a:ext cx="3672408" cy="275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3" y="4149080"/>
            <a:ext cx="3580075" cy="268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327988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en-US" dirty="0" err="1"/>
              <a:t>WallClock</a:t>
            </a:r>
            <a:r>
              <a:rPr lang="en-US" dirty="0"/>
              <a:t> Efficiency based on success/all accomplished jobs</a:t>
            </a:r>
            <a:endParaRPr lang="ru-RU" dirty="0"/>
          </a:p>
        </p:txBody>
      </p:sp>
      <p:pic>
        <p:nvPicPr>
          <p:cNvPr id="7" name="Объект 6"/>
          <p:cNvPicPr>
            <a:picLocks noGrp="1" noChangeAspect="1"/>
          </p:cNvPicPr>
          <p:nvPr>
            <p:ph sz="half" idx="1"/>
          </p:nvPr>
        </p:nvPicPr>
        <p:blipFill>
          <a:blip r:embed="rId2"/>
          <a:stretch>
            <a:fillRect/>
          </a:stretch>
        </p:blipFill>
        <p:spPr>
          <a:xfrm>
            <a:off x="457200" y="2348706"/>
            <a:ext cx="4038600" cy="3028950"/>
          </a:xfrm>
          <a:prstGeom prst="rect">
            <a:avLst/>
          </a:prstGeom>
        </p:spPr>
      </p:pic>
      <p:pic>
        <p:nvPicPr>
          <p:cNvPr id="8" name="Объект 7"/>
          <p:cNvPicPr>
            <a:picLocks noGrp="1" noChangeAspect="1"/>
          </p:cNvPicPr>
          <p:nvPr>
            <p:ph sz="half" idx="2"/>
          </p:nvPr>
        </p:nvPicPr>
        <p:blipFill>
          <a:blip r:embed="rId3"/>
          <a:stretch>
            <a:fillRect/>
          </a:stretch>
        </p:blipFill>
        <p:spPr>
          <a:xfrm>
            <a:off x="4648200" y="2601119"/>
            <a:ext cx="4038600" cy="2524125"/>
          </a:xfrm>
          <a:prstGeom prst="rect">
            <a:avLst/>
          </a:prstGeom>
        </p:spPr>
      </p:pic>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1949110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en-US" dirty="0"/>
              <a:t>Efficiency based on success/all accomplished jobs</a:t>
            </a:r>
            <a:endParaRPr lang="ru-RU" dirty="0"/>
          </a:p>
        </p:txBody>
      </p:sp>
      <p:pic>
        <p:nvPicPr>
          <p:cNvPr id="7" name="Объект 6"/>
          <p:cNvPicPr>
            <a:picLocks noGrp="1" noChangeAspect="1"/>
          </p:cNvPicPr>
          <p:nvPr>
            <p:ph sz="half" idx="1"/>
          </p:nvPr>
        </p:nvPicPr>
        <p:blipFill>
          <a:blip r:embed="rId2"/>
          <a:stretch>
            <a:fillRect/>
          </a:stretch>
        </p:blipFill>
        <p:spPr>
          <a:xfrm>
            <a:off x="457200" y="2348706"/>
            <a:ext cx="4038600" cy="3028950"/>
          </a:xfrm>
          <a:prstGeom prst="rect">
            <a:avLst/>
          </a:prstGeom>
        </p:spPr>
      </p:pic>
      <p:pic>
        <p:nvPicPr>
          <p:cNvPr id="8" name="Объект 7"/>
          <p:cNvPicPr>
            <a:picLocks noGrp="1" noChangeAspect="1"/>
          </p:cNvPicPr>
          <p:nvPr>
            <p:ph sz="half" idx="2"/>
          </p:nvPr>
        </p:nvPicPr>
        <p:blipFill>
          <a:blip r:embed="rId3"/>
          <a:stretch>
            <a:fillRect/>
          </a:stretch>
        </p:blipFill>
        <p:spPr>
          <a:xfrm>
            <a:off x="4648200" y="2601119"/>
            <a:ext cx="4038600" cy="2524125"/>
          </a:xfrm>
          <a:prstGeom prst="rect">
            <a:avLst/>
          </a:prstGeom>
        </p:spPr>
      </p:pic>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1954087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en-US" dirty="0"/>
              <a:t>Resource Utilization</a:t>
            </a:r>
            <a:endParaRPr lang="ru-RU" dirty="0"/>
          </a:p>
        </p:txBody>
      </p:sp>
      <p:pic>
        <p:nvPicPr>
          <p:cNvPr id="7" name="Объект 6"/>
          <p:cNvPicPr>
            <a:picLocks noGrp="1" noChangeAspect="1"/>
          </p:cNvPicPr>
          <p:nvPr>
            <p:ph sz="half" idx="1"/>
          </p:nvPr>
        </p:nvPicPr>
        <p:blipFill>
          <a:blip r:embed="rId2"/>
          <a:stretch>
            <a:fillRect/>
          </a:stretch>
        </p:blipFill>
        <p:spPr>
          <a:xfrm>
            <a:off x="73389" y="2060848"/>
            <a:ext cx="4422411" cy="4104456"/>
          </a:xfrm>
          <a:prstGeom prst="rect">
            <a:avLst/>
          </a:prstGeom>
        </p:spPr>
      </p:pic>
      <p:pic>
        <p:nvPicPr>
          <p:cNvPr id="8" name="Объект 7"/>
          <p:cNvPicPr>
            <a:picLocks noGrp="1" noChangeAspect="1"/>
          </p:cNvPicPr>
          <p:nvPr>
            <p:ph sz="half" idx="2"/>
          </p:nvPr>
        </p:nvPicPr>
        <p:blipFill>
          <a:blip r:embed="rId3"/>
          <a:stretch>
            <a:fillRect/>
          </a:stretch>
        </p:blipFill>
        <p:spPr>
          <a:xfrm>
            <a:off x="4648199" y="2060848"/>
            <a:ext cx="4422411" cy="4032448"/>
          </a:xfrm>
          <a:prstGeom prst="rect">
            <a:avLst/>
          </a:prstGeom>
        </p:spPr>
      </p:pic>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2825511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6038" y="228600"/>
            <a:ext cx="9036050" cy="7921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altLang="ru-RU" sz="3200" b="1" dirty="0">
                <a:solidFill>
                  <a:srgbClr val="FFFF00"/>
                </a:solidFill>
              </a:rPr>
              <a:t>Grid technologies - a way to success</a:t>
            </a:r>
            <a:endParaRPr lang="ru-RU" altLang="ru-RU" sz="3200" b="1" dirty="0" smtClean="0">
              <a:solidFill>
                <a:srgbClr val="FFFF00"/>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618" y="1772816"/>
            <a:ext cx="4464050" cy="262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Объект 2"/>
          <p:cNvSpPr txBox="1">
            <a:spLocks/>
          </p:cNvSpPr>
          <p:nvPr/>
        </p:nvSpPr>
        <p:spPr bwMode="auto">
          <a:xfrm>
            <a:off x="-30283" y="1772817"/>
            <a:ext cx="4643438"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lvl="0" indent="0">
              <a:buClr>
                <a:srgbClr val="31B6FD"/>
              </a:buClr>
              <a:buNone/>
              <a:defRPr/>
            </a:pPr>
            <a:r>
              <a:rPr lang="en-US" sz="2000" b="1" dirty="0">
                <a:solidFill>
                  <a:schemeClr val="bg1"/>
                </a:solidFill>
                <a:effectLst>
                  <a:outerShdw blurRad="38100" dist="38100" dir="2700000" algn="tl">
                    <a:srgbClr val="000000">
                      <a:alpha val="43137"/>
                    </a:srgbClr>
                  </a:outerShdw>
                </a:effectLst>
                <a:latin typeface="Candara"/>
              </a:rPr>
              <a:t>On a festivity dedicated to receiving the Nobel Prize for discovery of Higgs boson, CERN Director professor Rolf Dieter </a:t>
            </a:r>
            <a:r>
              <a:rPr lang="en-US" sz="2000" b="1" dirty="0" err="1">
                <a:solidFill>
                  <a:schemeClr val="bg1"/>
                </a:solidFill>
                <a:effectLst>
                  <a:outerShdw blurRad="38100" dist="38100" dir="2700000" algn="tl">
                    <a:srgbClr val="000000">
                      <a:alpha val="43137"/>
                    </a:srgbClr>
                  </a:outerShdw>
                </a:effectLst>
                <a:latin typeface="Candara"/>
              </a:rPr>
              <a:t>Heuer</a:t>
            </a:r>
            <a:r>
              <a:rPr lang="en-US" sz="2000" b="1" dirty="0">
                <a:solidFill>
                  <a:schemeClr val="bg1"/>
                </a:solidFill>
                <a:effectLst>
                  <a:outerShdw blurRad="38100" dist="38100" dir="2700000" algn="tl">
                    <a:srgbClr val="000000">
                      <a:alpha val="43137"/>
                    </a:srgbClr>
                  </a:outerShdw>
                </a:effectLst>
                <a:latin typeface="Candara"/>
              </a:rPr>
              <a:t> directly called the </a:t>
            </a:r>
            <a:r>
              <a:rPr lang="en-US" sz="2800" b="1" dirty="0">
                <a:solidFill>
                  <a:schemeClr val="bg1"/>
                </a:solidFill>
                <a:effectLst>
                  <a:outerShdw blurRad="38100" dist="38100" dir="2700000" algn="tl">
                    <a:srgbClr val="000000">
                      <a:alpha val="43137"/>
                    </a:srgbClr>
                  </a:outerShdw>
                </a:effectLst>
                <a:latin typeface="Candara"/>
              </a:rPr>
              <a:t>grid-technologies one of three pillars of success </a:t>
            </a:r>
            <a:r>
              <a:rPr lang="en-US" sz="2000" b="1" dirty="0">
                <a:solidFill>
                  <a:schemeClr val="bg1"/>
                </a:solidFill>
                <a:effectLst>
                  <a:outerShdw blurRad="38100" dist="38100" dir="2700000" algn="tl">
                    <a:srgbClr val="000000">
                      <a:alpha val="43137"/>
                    </a:srgbClr>
                  </a:outerShdw>
                </a:effectLst>
                <a:latin typeface="Candara"/>
              </a:rPr>
              <a:t>(alongside with the </a:t>
            </a:r>
            <a:r>
              <a:rPr lang="en-US" sz="2000" b="1" dirty="0" err="1">
                <a:solidFill>
                  <a:schemeClr val="bg1"/>
                </a:solidFill>
                <a:effectLst>
                  <a:outerShdw blurRad="38100" dist="38100" dir="2700000" algn="tl">
                    <a:srgbClr val="000000">
                      <a:alpha val="43137"/>
                    </a:srgbClr>
                  </a:outerShdw>
                </a:effectLst>
                <a:latin typeface="Candara"/>
              </a:rPr>
              <a:t>LHC</a:t>
            </a:r>
            <a:r>
              <a:rPr lang="en-US" sz="2000" b="1" dirty="0">
                <a:solidFill>
                  <a:schemeClr val="bg1"/>
                </a:solidFill>
                <a:effectLst>
                  <a:outerShdw blurRad="38100" dist="38100" dir="2700000" algn="tl">
                    <a:srgbClr val="000000">
                      <a:alpha val="43137"/>
                    </a:srgbClr>
                  </a:outerShdw>
                </a:effectLst>
                <a:latin typeface="Candara"/>
              </a:rPr>
              <a:t> accelerator and physical installations).</a:t>
            </a:r>
            <a:endParaRPr kumimoji="0" lang="ru-RU" altLang="ru-RU" sz="2000" b="1" i="0" u="none" strike="noStrike" kern="1200" cap="none" spc="0" normalizeH="0" baseline="0" noProof="0" dirty="0" smtClean="0">
              <a:ln>
                <a:noFill/>
              </a:ln>
              <a:solidFill>
                <a:schemeClr val="bg1"/>
              </a:solidFill>
              <a:effectLst/>
              <a:uLnTx/>
              <a:uFillTx/>
              <a:latin typeface="Candara"/>
              <a:ea typeface="+mn-ea"/>
              <a:cs typeface="+mn-cs"/>
            </a:endParaRPr>
          </a:p>
        </p:txBody>
      </p:sp>
      <p:sp>
        <p:nvSpPr>
          <p:cNvPr id="4" name="TextBox 3"/>
          <p:cNvSpPr txBox="1"/>
          <p:nvPr/>
        </p:nvSpPr>
        <p:spPr>
          <a:xfrm>
            <a:off x="1205212" y="4624542"/>
            <a:ext cx="7822456" cy="1914370"/>
          </a:xfrm>
          <a:prstGeom prst="rect">
            <a:avLst/>
          </a:prstGeom>
          <a:noFill/>
        </p:spPr>
        <p:txBody>
          <a:bodyPr wrap="square" rtlCol="0">
            <a:spAutoFit/>
          </a:bodyPr>
          <a:lstStyle/>
          <a:p>
            <a:pPr lvl="0" eaLnBrk="0" fontAlgn="base" hangingPunct="0">
              <a:spcBef>
                <a:spcPct val="20000"/>
              </a:spcBef>
              <a:spcAft>
                <a:spcPct val="0"/>
              </a:spcAft>
              <a:buClr>
                <a:srgbClr val="31B6FD"/>
              </a:buClr>
              <a:buSzPct val="100000"/>
              <a:defRPr/>
            </a:pPr>
            <a:r>
              <a:rPr lang="en-US" altLang="ru-RU" sz="2000" b="1" dirty="0">
                <a:solidFill>
                  <a:schemeClr val="bg1"/>
                </a:solidFill>
                <a:latin typeface="Candara"/>
              </a:rPr>
              <a:t>Without implementation of the grid-infrastructure on </a:t>
            </a:r>
            <a:r>
              <a:rPr lang="en-US" altLang="ru-RU" sz="2000" b="1" dirty="0" err="1">
                <a:solidFill>
                  <a:schemeClr val="bg1"/>
                </a:solidFill>
                <a:latin typeface="Candara"/>
              </a:rPr>
              <a:t>LHC</a:t>
            </a:r>
            <a:r>
              <a:rPr lang="en-US" altLang="ru-RU" sz="2000" b="1" dirty="0">
                <a:solidFill>
                  <a:schemeClr val="bg1"/>
                </a:solidFill>
                <a:latin typeface="Candara"/>
              </a:rPr>
              <a:t> it would be impossible to process and store enormous data coming from the collider and therefore to make discoveries. </a:t>
            </a:r>
            <a:endParaRPr lang="en-US" altLang="ru-RU" sz="2000" b="1" dirty="0" smtClean="0">
              <a:solidFill>
                <a:schemeClr val="bg1"/>
              </a:solidFill>
              <a:latin typeface="Candara"/>
            </a:endParaRPr>
          </a:p>
          <a:p>
            <a:pPr lvl="0" eaLnBrk="0" fontAlgn="base" hangingPunct="0">
              <a:spcBef>
                <a:spcPct val="20000"/>
              </a:spcBef>
              <a:spcAft>
                <a:spcPct val="0"/>
              </a:spcAft>
              <a:buClr>
                <a:srgbClr val="31B6FD"/>
              </a:buClr>
              <a:buSzPct val="100000"/>
              <a:defRPr/>
            </a:pPr>
            <a:endParaRPr lang="en-US" altLang="ru-RU" sz="1200" b="1" dirty="0">
              <a:solidFill>
                <a:schemeClr val="bg1"/>
              </a:solidFill>
              <a:latin typeface="Candara"/>
            </a:endParaRPr>
          </a:p>
          <a:p>
            <a:pPr lvl="0" eaLnBrk="0" fontAlgn="base" hangingPunct="0">
              <a:spcBef>
                <a:spcPct val="20000"/>
              </a:spcBef>
              <a:spcAft>
                <a:spcPct val="0"/>
              </a:spcAft>
              <a:buClr>
                <a:srgbClr val="31B6FD"/>
              </a:buClr>
              <a:buSzPct val="100000"/>
              <a:defRPr/>
            </a:pPr>
            <a:r>
              <a:rPr lang="en-US" altLang="ru-RU" sz="2000" b="1" dirty="0">
                <a:solidFill>
                  <a:schemeClr val="bg1"/>
                </a:solidFill>
                <a:latin typeface="Candara"/>
              </a:rPr>
              <a:t>Nowadays, every large-scale project will fail without using a distributed infrastructure for data processing.</a:t>
            </a:r>
          </a:p>
        </p:txBody>
      </p:sp>
      <p:sp>
        <p:nvSpPr>
          <p:cNvPr id="2" name="Нижний колонтитул 1"/>
          <p:cNvSpPr>
            <a:spLocks noGrp="1"/>
          </p:cNvSpPr>
          <p:nvPr>
            <p:ph type="ftr" sz="quarter" idx="11"/>
          </p:nvPr>
        </p:nvSpPr>
        <p:spPr>
          <a:xfrm>
            <a:off x="3115818" y="6447631"/>
            <a:ext cx="2895600" cy="365125"/>
          </a:xfrm>
        </p:spPr>
        <p:txBody>
          <a:bodyPr/>
          <a:lstStyle/>
          <a:p>
            <a:r>
              <a:rPr lang="en-US" smtClean="0"/>
              <a:t>NEC2015, 2 Oct. 2015, Becici, Montenegro</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2</a:t>
            </a:fld>
            <a:endParaRPr lang="ru-RU" dirty="0"/>
          </a:p>
        </p:txBody>
      </p:sp>
    </p:spTree>
    <p:extLst>
      <p:ext uri="{BB962C8B-B14F-4D97-AF65-F5344CB8AC3E}">
        <p14:creationId xmlns:p14="http://schemas.microsoft.com/office/powerpoint/2010/main" val="1603599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1"/>
          <p:cNvSpPr txBox="1">
            <a:spLocks noChangeArrowheads="1"/>
          </p:cNvSpPr>
          <p:nvPr/>
        </p:nvSpPr>
        <p:spPr bwMode="auto">
          <a:xfrm>
            <a:off x="4670400" y="441158"/>
            <a:ext cx="2808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r>
              <a:rPr lang="en-US" altLang="ru-RU" sz="2800" b="1" dirty="0">
                <a:solidFill>
                  <a:srgbClr val="FFFF00"/>
                </a:solidFill>
              </a:rPr>
              <a:t>TRANSFERS</a:t>
            </a:r>
            <a:endParaRPr lang="ru-RU" altLang="ru-RU" sz="2800" b="1" dirty="0">
              <a:solidFill>
                <a:srgbClr val="FFFF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188" r="53125"/>
          <a:stretch/>
        </p:blipFill>
        <p:spPr bwMode="auto">
          <a:xfrm>
            <a:off x="1763688" y="1124744"/>
            <a:ext cx="5715000" cy="5130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ижний колонтитул 1"/>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3" name="Номер слайда 2"/>
          <p:cNvSpPr>
            <a:spLocks noGrp="1"/>
          </p:cNvSpPr>
          <p:nvPr>
            <p:ph type="sldNum" sz="quarter" idx="12"/>
          </p:nvPr>
        </p:nvSpPr>
        <p:spPr/>
        <p:txBody>
          <a:bodyPr/>
          <a:lstStyle/>
          <a:p>
            <a:fld id="{C75420B3-53D9-432E-BB6C-510EB706E06B}" type="slidenum">
              <a:rPr lang="ru-RU" smtClean="0">
                <a:solidFill>
                  <a:prstClr val="black">
                    <a:tint val="75000"/>
                  </a:prstClr>
                </a:solidFill>
              </a:rPr>
              <a:pPr/>
              <a:t>20</a:t>
            </a:fld>
            <a:endParaRPr lang="ru-RU">
              <a:solidFill>
                <a:prstClr val="black">
                  <a:tint val="75000"/>
                </a:prstClr>
              </a:solidFill>
            </a:endParaRPr>
          </a:p>
        </p:txBody>
      </p:sp>
    </p:spTree>
    <p:extLst>
      <p:ext uri="{BB962C8B-B14F-4D97-AF65-F5344CB8AC3E}">
        <p14:creationId xmlns:p14="http://schemas.microsoft.com/office/powerpoint/2010/main" val="3407315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dirty="0"/>
              <a:t>JINR-T1 </a:t>
            </a:r>
            <a:r>
              <a:rPr lang="en-GB" dirty="0" smtClean="0"/>
              <a:t>farm </a:t>
            </a:r>
            <a:r>
              <a:rPr lang="en-GB" dirty="0"/>
              <a:t>usage history </a:t>
            </a:r>
            <a:br>
              <a:rPr lang="en-GB" dirty="0"/>
            </a:br>
            <a:endParaRPr lang="ru-RU" dirty="0"/>
          </a:p>
        </p:txBody>
      </p:sp>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21</a:t>
            </a:fld>
            <a:endParaRPr lang="ru-RU">
              <a:solidFill>
                <a:prstClr val="black">
                  <a:tint val="75000"/>
                </a:prstClr>
              </a:solidFill>
            </a:endParaRPr>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527" y="1340768"/>
            <a:ext cx="7029450"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ижний колонтитул 4"/>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304807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1530350" y="203200"/>
            <a:ext cx="7505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ru-RU" sz="3200" b="1" dirty="0">
                <a:solidFill>
                  <a:srgbClr val="FFFF00"/>
                </a:solidFill>
              </a:rPr>
              <a:t>Tier-1 jobs (</a:t>
            </a:r>
            <a:r>
              <a:rPr lang="en-US" altLang="ru-RU" sz="3200" b="1" dirty="0" smtClean="0">
                <a:solidFill>
                  <a:srgbClr val="FFFF00"/>
                </a:solidFill>
              </a:rPr>
              <a:t>history</a:t>
            </a:r>
            <a:r>
              <a:rPr lang="ru-RU" altLang="ru-RU" sz="3200" b="1" dirty="0" smtClean="0">
                <a:solidFill>
                  <a:srgbClr val="FFFF00"/>
                </a:solidFill>
              </a:rPr>
              <a:t> </a:t>
            </a:r>
            <a:r>
              <a:rPr lang="en-US" altLang="ru-RU" sz="3200" b="1" dirty="0" smtClean="0">
                <a:solidFill>
                  <a:srgbClr val="FFFF00"/>
                </a:solidFill>
              </a:rPr>
              <a:t>July-September </a:t>
            </a:r>
            <a:r>
              <a:rPr lang="en-US" altLang="ru-RU" sz="3200" b="1" dirty="0">
                <a:solidFill>
                  <a:srgbClr val="FFFF00"/>
                </a:solidFill>
              </a:rPr>
              <a:t>2015)</a:t>
            </a:r>
            <a:endParaRPr lang="ru-RU" altLang="ru-RU" sz="3200" b="1" dirty="0">
              <a:solidFill>
                <a:srgbClr val="FFFF00"/>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93" t="12399" r="19628" b="8579"/>
          <a:stretch/>
        </p:blipFill>
        <p:spPr bwMode="auto">
          <a:xfrm>
            <a:off x="35496" y="1052736"/>
            <a:ext cx="6288506" cy="541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895" t="69707" r="31645" b="6678"/>
          <a:stretch/>
        </p:blipFill>
        <p:spPr bwMode="auto">
          <a:xfrm>
            <a:off x="6084168" y="4780547"/>
            <a:ext cx="3104148" cy="1619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ижний колонтитул 1"/>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3" name="Номер слайда 2"/>
          <p:cNvSpPr>
            <a:spLocks noGrp="1"/>
          </p:cNvSpPr>
          <p:nvPr>
            <p:ph type="sldNum" sz="quarter" idx="12"/>
          </p:nvPr>
        </p:nvSpPr>
        <p:spPr/>
        <p:txBody>
          <a:bodyPr/>
          <a:lstStyle/>
          <a:p>
            <a:fld id="{C75420B3-53D9-432E-BB6C-510EB706E06B}" type="slidenum">
              <a:rPr lang="ru-RU" smtClean="0">
                <a:solidFill>
                  <a:prstClr val="black">
                    <a:tint val="75000"/>
                  </a:prstClr>
                </a:solidFill>
              </a:rPr>
              <a:pPr/>
              <a:t>22</a:t>
            </a:fld>
            <a:endParaRPr lang="ru-RU">
              <a:solidFill>
                <a:prstClr val="black">
                  <a:tint val="75000"/>
                </a:prstClr>
              </a:solidFill>
            </a:endParaRPr>
          </a:p>
        </p:txBody>
      </p:sp>
    </p:spTree>
    <p:extLst>
      <p:ext uri="{BB962C8B-B14F-4D97-AF65-F5344CB8AC3E}">
        <p14:creationId xmlns:p14="http://schemas.microsoft.com/office/powerpoint/2010/main" val="659597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530350" y="203200"/>
            <a:ext cx="7434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ru-RU" sz="3200" b="1" dirty="0">
                <a:solidFill>
                  <a:srgbClr val="FFFF00"/>
                </a:solidFill>
              </a:rPr>
              <a:t>Tier-1 usage and jobs  (real time)</a:t>
            </a:r>
            <a:endParaRPr lang="ru-RU" altLang="ru-RU" sz="3200" b="1" dirty="0">
              <a:solidFill>
                <a:srgbClr val="FFFF00"/>
              </a:solidFill>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461" t="41084" r="12589" b="28350"/>
          <a:stretch/>
        </p:blipFill>
        <p:spPr bwMode="auto">
          <a:xfrm>
            <a:off x="1797110" y="1124744"/>
            <a:ext cx="6899672" cy="1914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013" t="41531" r="12499" b="28075"/>
          <a:stretch/>
        </p:blipFill>
        <p:spPr bwMode="auto">
          <a:xfrm>
            <a:off x="1797110" y="3039695"/>
            <a:ext cx="6899672" cy="196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685" t="44795" r="12499" b="22596"/>
          <a:stretch/>
        </p:blipFill>
        <p:spPr bwMode="auto">
          <a:xfrm>
            <a:off x="1797110" y="5004285"/>
            <a:ext cx="6951354" cy="193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ижний колонтитул 1"/>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3" name="Номер слайда 2"/>
          <p:cNvSpPr>
            <a:spLocks noGrp="1"/>
          </p:cNvSpPr>
          <p:nvPr>
            <p:ph type="sldNum" sz="quarter" idx="12"/>
          </p:nvPr>
        </p:nvSpPr>
        <p:spPr/>
        <p:txBody>
          <a:bodyPr/>
          <a:lstStyle/>
          <a:p>
            <a:fld id="{C75420B3-53D9-432E-BB6C-510EB706E06B}" type="slidenum">
              <a:rPr lang="ru-RU" smtClean="0">
                <a:solidFill>
                  <a:prstClr val="black">
                    <a:tint val="75000"/>
                  </a:prstClr>
                </a:solidFill>
              </a:rPr>
              <a:pPr/>
              <a:t>23</a:t>
            </a:fld>
            <a:endParaRPr lang="ru-RU">
              <a:solidFill>
                <a:prstClr val="black">
                  <a:tint val="75000"/>
                </a:prstClr>
              </a:solidFill>
            </a:endParaRPr>
          </a:p>
        </p:txBody>
      </p:sp>
    </p:spTree>
    <p:extLst>
      <p:ext uri="{BB962C8B-B14F-4D97-AF65-F5344CB8AC3E}">
        <p14:creationId xmlns:p14="http://schemas.microsoft.com/office/powerpoint/2010/main" val="2096503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en-US" dirty="0"/>
              <a:t>Job </a:t>
            </a:r>
            <a:r>
              <a:rPr lang="en-US" dirty="0" smtClean="0"/>
              <a:t>processing  by activities</a:t>
            </a:r>
            <a:endParaRPr lang="ru-RU" dirty="0"/>
          </a:p>
        </p:txBody>
      </p:sp>
      <p:pic>
        <p:nvPicPr>
          <p:cNvPr id="7" name="Объект 6"/>
          <p:cNvPicPr>
            <a:picLocks noGrp="1" noChangeAspect="1"/>
          </p:cNvPicPr>
          <p:nvPr>
            <p:ph sz="half" idx="1"/>
          </p:nvPr>
        </p:nvPicPr>
        <p:blipFill>
          <a:blip r:embed="rId2"/>
          <a:stretch>
            <a:fillRect/>
          </a:stretch>
        </p:blipFill>
        <p:spPr>
          <a:xfrm>
            <a:off x="483804" y="1504499"/>
            <a:ext cx="3480723" cy="2610542"/>
          </a:xfrm>
          <a:prstGeom prst="rect">
            <a:avLst/>
          </a:prstGeom>
        </p:spPr>
      </p:pic>
      <p:pic>
        <p:nvPicPr>
          <p:cNvPr id="9" name="Объект 8"/>
          <p:cNvPicPr>
            <a:picLocks noGrp="1" noChangeAspect="1"/>
          </p:cNvPicPr>
          <p:nvPr>
            <p:ph sz="half" idx="2"/>
          </p:nvPr>
        </p:nvPicPr>
        <p:blipFill>
          <a:blip r:embed="rId3"/>
          <a:stretch>
            <a:fillRect/>
          </a:stretch>
        </p:blipFill>
        <p:spPr>
          <a:xfrm>
            <a:off x="4868652" y="1522778"/>
            <a:ext cx="3405679" cy="2554259"/>
          </a:xfrm>
          <a:prstGeom prst="rect">
            <a:avLst/>
          </a:prstGeom>
        </p:spPr>
      </p:pic>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24</a:t>
            </a:fld>
            <a:endParaRPr lang="ru-RU">
              <a:solidFill>
                <a:prstClr val="black">
                  <a:tint val="75000"/>
                </a:prstClr>
              </a:solidFill>
            </a:endParaRPr>
          </a:p>
        </p:txBody>
      </p:sp>
      <p:pic>
        <p:nvPicPr>
          <p:cNvPr id="8" name="Рисунок 7"/>
          <p:cNvPicPr>
            <a:picLocks noChangeAspect="1"/>
          </p:cNvPicPr>
          <p:nvPr/>
        </p:nvPicPr>
        <p:blipFill>
          <a:blip r:embed="rId4"/>
          <a:stretch>
            <a:fillRect/>
          </a:stretch>
        </p:blipFill>
        <p:spPr>
          <a:xfrm>
            <a:off x="539552" y="4134005"/>
            <a:ext cx="3449960" cy="2587470"/>
          </a:xfrm>
          <a:prstGeom prst="rect">
            <a:avLst/>
          </a:prstGeom>
        </p:spPr>
      </p:pic>
      <p:pic>
        <p:nvPicPr>
          <p:cNvPr id="10" name="Рисунок 9"/>
          <p:cNvPicPr>
            <a:picLocks noChangeAspect="1"/>
          </p:cNvPicPr>
          <p:nvPr/>
        </p:nvPicPr>
        <p:blipFill>
          <a:blip r:embed="rId5"/>
          <a:stretch>
            <a:fillRect/>
          </a:stretch>
        </p:blipFill>
        <p:spPr>
          <a:xfrm>
            <a:off x="4868652" y="4134005"/>
            <a:ext cx="3449960" cy="2587470"/>
          </a:xfrm>
          <a:prstGeom prst="rect">
            <a:avLst/>
          </a:prstGeom>
        </p:spPr>
      </p:pic>
      <p:sp>
        <p:nvSpPr>
          <p:cNvPr id="3" name="Нижний колонтитул 2"/>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Tree>
    <p:extLst>
      <p:ext uri="{BB962C8B-B14F-4D97-AF65-F5344CB8AC3E}">
        <p14:creationId xmlns:p14="http://schemas.microsoft.com/office/powerpoint/2010/main" val="734934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0"/>
          <p:cNvGrpSpPr>
            <a:grpSpLocks/>
          </p:cNvGrpSpPr>
          <p:nvPr/>
        </p:nvGrpSpPr>
        <p:grpSpPr bwMode="auto">
          <a:xfrm>
            <a:off x="4071938" y="5060950"/>
            <a:ext cx="2925762" cy="1765300"/>
            <a:chOff x="5577840" y="4512134"/>
            <a:chExt cx="3566160" cy="2436522"/>
          </a:xfrm>
        </p:grpSpPr>
        <p:pic>
          <p:nvPicPr>
            <p:cNvPr id="35843" name="Picture 18" descr="http://lyon2003.healthgrid.org/images/ly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840" y="4512134"/>
              <a:ext cx="3566160" cy="234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9"/>
            <p:cNvSpPr txBox="1">
              <a:spLocks noChangeArrowheads="1"/>
            </p:cNvSpPr>
            <p:nvPr/>
          </p:nvSpPr>
          <p:spPr bwMode="auto">
            <a:xfrm>
              <a:off x="6100283" y="6400877"/>
              <a:ext cx="2360671" cy="54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2000" b="1">
                  <a:solidFill>
                    <a:srgbClr val="FFFF00"/>
                  </a:solidFill>
                </a:rPr>
                <a:t>Lyon/CCIN2P3</a:t>
              </a:r>
            </a:p>
          </p:txBody>
        </p:sp>
      </p:grpSp>
      <p:pic>
        <p:nvPicPr>
          <p:cNvPr id="35845" name="Picture 2" descr="http://www.lsi.upc.es/~aofa05/pictures/barcelo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4748213"/>
            <a:ext cx="2144712"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14"/>
          <p:cNvSpPr txBox="1">
            <a:spLocks noChangeArrowheads="1"/>
          </p:cNvSpPr>
          <p:nvPr/>
        </p:nvSpPr>
        <p:spPr bwMode="auto">
          <a:xfrm>
            <a:off x="2500313" y="6286500"/>
            <a:ext cx="1906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2000" b="1">
                <a:solidFill>
                  <a:srgbClr val="FFFF00"/>
                </a:solidFill>
              </a:rPr>
              <a:t>Barcelona/PIC</a:t>
            </a:r>
          </a:p>
        </p:txBody>
      </p:sp>
      <p:grpSp>
        <p:nvGrpSpPr>
          <p:cNvPr id="35847" name="Group 46"/>
          <p:cNvGrpSpPr>
            <a:grpSpLocks/>
          </p:cNvGrpSpPr>
          <p:nvPr/>
        </p:nvGrpSpPr>
        <p:grpSpPr bwMode="auto">
          <a:xfrm>
            <a:off x="0" y="5075238"/>
            <a:ext cx="2574925" cy="1879600"/>
            <a:chOff x="2599373" y="3101886"/>
            <a:chExt cx="3359467" cy="2817418"/>
          </a:xfrm>
        </p:grpSpPr>
        <p:pic>
          <p:nvPicPr>
            <p:cNvPr id="35848" name="Picture 33" descr="http://www.clusterforum.org/images/karlsruhe/FZK_LUFT_m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373" y="3101886"/>
              <a:ext cx="3359467" cy="267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44"/>
            <p:cNvSpPr txBox="1">
              <a:spLocks noChangeArrowheads="1"/>
            </p:cNvSpPr>
            <p:nvPr/>
          </p:nvSpPr>
          <p:spPr bwMode="auto">
            <a:xfrm>
              <a:off x="3368040" y="5227318"/>
              <a:ext cx="1646362" cy="69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2400">
                  <a:solidFill>
                    <a:srgbClr val="FFFF00"/>
                  </a:solidFill>
                </a:rPr>
                <a:t>De-FZK</a:t>
              </a:r>
            </a:p>
          </p:txBody>
        </p:sp>
      </p:grpSp>
      <p:grpSp>
        <p:nvGrpSpPr>
          <p:cNvPr id="35850" name="Group 39"/>
          <p:cNvGrpSpPr>
            <a:grpSpLocks/>
          </p:cNvGrpSpPr>
          <p:nvPr/>
        </p:nvGrpSpPr>
        <p:grpSpPr bwMode="auto">
          <a:xfrm>
            <a:off x="0" y="3571875"/>
            <a:ext cx="2336800" cy="2009775"/>
            <a:chOff x="3300413" y="2512730"/>
            <a:chExt cx="2835696" cy="2297244"/>
          </a:xfrm>
        </p:grpSpPr>
        <p:pic>
          <p:nvPicPr>
            <p:cNvPr id="35851" name="Picture 29" descr="http://www-lc.fnal.gov/lcws2000/fnal99_906_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413" y="2512730"/>
              <a:ext cx="2810827" cy="224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Box 38"/>
            <p:cNvSpPr txBox="1">
              <a:spLocks noChangeArrowheads="1"/>
            </p:cNvSpPr>
            <p:nvPr/>
          </p:nvSpPr>
          <p:spPr bwMode="auto">
            <a:xfrm>
              <a:off x="4312920" y="4282440"/>
              <a:ext cx="1823189" cy="52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2400">
                  <a:solidFill>
                    <a:srgbClr val="FFFF00"/>
                  </a:solidFill>
                </a:rPr>
                <a:t>US-FNAL</a:t>
              </a:r>
            </a:p>
          </p:txBody>
        </p:sp>
      </p:grpSp>
      <p:grpSp>
        <p:nvGrpSpPr>
          <p:cNvPr id="35853" name="Group 38"/>
          <p:cNvGrpSpPr>
            <a:grpSpLocks/>
          </p:cNvGrpSpPr>
          <p:nvPr/>
        </p:nvGrpSpPr>
        <p:grpSpPr bwMode="auto">
          <a:xfrm>
            <a:off x="0" y="1889125"/>
            <a:ext cx="1768475" cy="1812925"/>
            <a:chOff x="0" y="1889760"/>
            <a:chExt cx="1539875" cy="1609725"/>
          </a:xfrm>
        </p:grpSpPr>
        <p:pic>
          <p:nvPicPr>
            <p:cNvPr id="35854" name="Picture 10" descr="Ca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89760"/>
              <a:ext cx="15398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Box 11"/>
            <p:cNvSpPr txBox="1">
              <a:spLocks noChangeArrowheads="1"/>
            </p:cNvSpPr>
            <p:nvPr/>
          </p:nvSpPr>
          <p:spPr bwMode="auto">
            <a:xfrm>
              <a:off x="186583" y="2242135"/>
              <a:ext cx="920107" cy="57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a:solidFill>
                    <a:srgbClr val="FFFF00"/>
                  </a:solidFill>
                </a:rPr>
                <a:t>Ca-</a:t>
              </a:r>
              <a:br>
                <a:rPr lang="en-GB" altLang="ru-RU">
                  <a:solidFill>
                    <a:srgbClr val="FFFF00"/>
                  </a:solidFill>
                </a:rPr>
              </a:br>
              <a:r>
                <a:rPr lang="en-GB" altLang="ru-RU">
                  <a:solidFill>
                    <a:srgbClr val="FFFF00"/>
                  </a:solidFill>
                </a:rPr>
                <a:t>TRIUMF</a:t>
              </a:r>
            </a:p>
          </p:txBody>
        </p:sp>
      </p:grpSp>
      <p:grpSp>
        <p:nvGrpSpPr>
          <p:cNvPr id="35856" name="Group 26"/>
          <p:cNvGrpSpPr>
            <a:grpSpLocks/>
          </p:cNvGrpSpPr>
          <p:nvPr/>
        </p:nvGrpSpPr>
        <p:grpSpPr bwMode="auto">
          <a:xfrm>
            <a:off x="6215063" y="1071563"/>
            <a:ext cx="2928937" cy="3141662"/>
            <a:chOff x="5983391" y="1133118"/>
            <a:chExt cx="3160609" cy="3459469"/>
          </a:xfrm>
        </p:grpSpPr>
        <p:pic>
          <p:nvPicPr>
            <p:cNvPr id="35857"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391" y="1133118"/>
              <a:ext cx="3160609" cy="333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8" name="TextBox 25"/>
            <p:cNvSpPr txBox="1">
              <a:spLocks noChangeArrowheads="1"/>
            </p:cNvSpPr>
            <p:nvPr/>
          </p:nvSpPr>
          <p:spPr bwMode="auto">
            <a:xfrm>
              <a:off x="7239000" y="4084320"/>
              <a:ext cx="1140287" cy="50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2400">
                  <a:solidFill>
                    <a:srgbClr val="FFFF00"/>
                  </a:solidFill>
                </a:rPr>
                <a:t>NDGF</a:t>
              </a:r>
            </a:p>
          </p:txBody>
        </p:sp>
      </p:grpSp>
      <p:grpSp>
        <p:nvGrpSpPr>
          <p:cNvPr id="35859" name="Group 5"/>
          <p:cNvGrpSpPr>
            <a:grpSpLocks/>
          </p:cNvGrpSpPr>
          <p:nvPr/>
        </p:nvGrpSpPr>
        <p:grpSpPr bwMode="auto">
          <a:xfrm>
            <a:off x="2843213" y="2492375"/>
            <a:ext cx="3241675" cy="2376488"/>
            <a:chOff x="0" y="0"/>
            <a:chExt cx="3455140" cy="2363677"/>
          </a:xfrm>
        </p:grpSpPr>
        <p:pic>
          <p:nvPicPr>
            <p:cNvPr id="35860" name="Picture 2" descr="http://nfajw.files.wordpress.com/2008/09/cern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455140" cy="236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TextBox 4"/>
            <p:cNvSpPr txBox="1">
              <a:spLocks noChangeArrowheads="1"/>
            </p:cNvSpPr>
            <p:nvPr/>
          </p:nvSpPr>
          <p:spPr bwMode="auto">
            <a:xfrm>
              <a:off x="952617" y="1817363"/>
              <a:ext cx="1118437" cy="45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2400">
                  <a:solidFill>
                    <a:srgbClr val="FFFF00"/>
                  </a:solidFill>
                </a:rPr>
                <a:t>CERN</a:t>
              </a:r>
            </a:p>
          </p:txBody>
        </p:sp>
      </p:grpSp>
      <p:sp>
        <p:nvSpPr>
          <p:cNvPr id="35862" name="AutoShape 14" descr="City of Lyon"/>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endParaRPr lang="ru-RU" altLang="ru-RU" sz="2400"/>
          </a:p>
        </p:txBody>
      </p:sp>
      <p:sp>
        <p:nvSpPr>
          <p:cNvPr id="35863" name="AutoShape 16" descr="City of Lyon"/>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endParaRPr lang="ru-RU" altLang="ru-RU" sz="2400"/>
          </a:p>
        </p:txBody>
      </p:sp>
      <p:grpSp>
        <p:nvGrpSpPr>
          <p:cNvPr id="35864" name="Group 42"/>
          <p:cNvGrpSpPr>
            <a:grpSpLocks/>
          </p:cNvGrpSpPr>
          <p:nvPr/>
        </p:nvGrpSpPr>
        <p:grpSpPr bwMode="auto">
          <a:xfrm>
            <a:off x="1571625" y="0"/>
            <a:ext cx="2239963" cy="1584325"/>
            <a:chOff x="5958839" y="-1081294"/>
            <a:chExt cx="3185161" cy="2364276"/>
          </a:xfrm>
        </p:grpSpPr>
        <p:pic>
          <p:nvPicPr>
            <p:cNvPr id="35865" name="Picture 31" descr="http://upload.wikimedia.org/wikipedia/commons/2/2f/BrookhavenNationalLaboratoryAerialView.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8839" y="-1081294"/>
              <a:ext cx="3185161" cy="22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6" name="TextBox 41"/>
            <p:cNvSpPr txBox="1">
              <a:spLocks noChangeArrowheads="1"/>
            </p:cNvSpPr>
            <p:nvPr/>
          </p:nvSpPr>
          <p:spPr bwMode="auto">
            <a:xfrm>
              <a:off x="6771501" y="731632"/>
              <a:ext cx="1466125" cy="5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a:solidFill>
                    <a:srgbClr val="FFFF00"/>
                  </a:solidFill>
                </a:rPr>
                <a:t>US-BNL</a:t>
              </a:r>
            </a:p>
          </p:txBody>
        </p:sp>
      </p:grpSp>
      <p:grpSp>
        <p:nvGrpSpPr>
          <p:cNvPr id="35867" name="Group 36"/>
          <p:cNvGrpSpPr>
            <a:grpSpLocks/>
          </p:cNvGrpSpPr>
          <p:nvPr/>
        </p:nvGrpSpPr>
        <p:grpSpPr bwMode="auto">
          <a:xfrm>
            <a:off x="6357938" y="4357688"/>
            <a:ext cx="2786062" cy="2274887"/>
            <a:chOff x="2315901" y="2621280"/>
            <a:chExt cx="2995726" cy="2351958"/>
          </a:xfrm>
        </p:grpSpPr>
        <p:pic>
          <p:nvPicPr>
            <p:cNvPr id="35868" name="Picture 27" descr="http://www.scitech.ac.uk/resources/image/06EC3818_10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5901" y="2621280"/>
              <a:ext cx="2995726" cy="22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9" name="TextBox 35"/>
            <p:cNvSpPr txBox="1">
              <a:spLocks noChangeArrowheads="1"/>
            </p:cNvSpPr>
            <p:nvPr/>
          </p:nvSpPr>
          <p:spPr bwMode="auto">
            <a:xfrm>
              <a:off x="3108960" y="4495800"/>
              <a:ext cx="1413734" cy="47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2400">
                  <a:solidFill>
                    <a:srgbClr val="FFFF00"/>
                  </a:solidFill>
                </a:rPr>
                <a:t>UK-RAL</a:t>
              </a:r>
            </a:p>
          </p:txBody>
        </p:sp>
      </p:grpSp>
      <p:grpSp>
        <p:nvGrpSpPr>
          <p:cNvPr id="35870" name="Group 33"/>
          <p:cNvGrpSpPr>
            <a:grpSpLocks/>
          </p:cNvGrpSpPr>
          <p:nvPr/>
        </p:nvGrpSpPr>
        <p:grpSpPr bwMode="auto">
          <a:xfrm>
            <a:off x="4716463" y="0"/>
            <a:ext cx="1871662" cy="2420938"/>
            <a:chOff x="3940493" y="1066800"/>
            <a:chExt cx="1637347" cy="2945475"/>
          </a:xfrm>
        </p:grpSpPr>
        <p:pic>
          <p:nvPicPr>
            <p:cNvPr id="35871" name="Picture 25" descr="http://z.about.com/d/architecture/1/7/N/k/Taipei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0493" y="1066800"/>
              <a:ext cx="1637347" cy="294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2" name="TextBox 31"/>
            <p:cNvSpPr txBox="1">
              <a:spLocks noChangeArrowheads="1"/>
            </p:cNvSpPr>
            <p:nvPr/>
          </p:nvSpPr>
          <p:spPr bwMode="auto">
            <a:xfrm>
              <a:off x="4122420" y="3612463"/>
              <a:ext cx="1317933" cy="3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1400">
                  <a:solidFill>
                    <a:srgbClr val="FFFF00"/>
                  </a:solidFill>
                </a:rPr>
                <a:t>Taipei/ASGC</a:t>
              </a:r>
            </a:p>
          </p:txBody>
        </p:sp>
      </p:grpSp>
      <p:sp>
        <p:nvSpPr>
          <p:cNvPr id="35873" name="Date Placeholder 39"/>
          <p:cNvSpPr txBox="1">
            <a:spLocks noGrp="1"/>
          </p:cNvSpPr>
          <p:nvPr/>
        </p:nvSpPr>
        <p:spPr bwMode="auto">
          <a:xfrm>
            <a:off x="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fontAlgn="base">
              <a:spcBef>
                <a:spcPct val="0"/>
              </a:spcBef>
              <a:spcAft>
                <a:spcPct val="0"/>
              </a:spcAft>
            </a:pPr>
            <a:r>
              <a:rPr lang="en-US" altLang="ru-RU" sz="1400">
                <a:solidFill>
                  <a:srgbClr val="9B9A98"/>
                </a:solidFill>
              </a:rPr>
              <a:t>26 June 2009</a:t>
            </a:r>
            <a:endParaRPr lang="en-GB" altLang="ru-RU" sz="1400">
              <a:solidFill>
                <a:srgbClr val="9B9A98"/>
              </a:solidFill>
            </a:endParaRPr>
          </a:p>
        </p:txBody>
      </p:sp>
      <p:grpSp>
        <p:nvGrpSpPr>
          <p:cNvPr id="35874" name="Group 29"/>
          <p:cNvGrpSpPr>
            <a:grpSpLocks/>
          </p:cNvGrpSpPr>
          <p:nvPr/>
        </p:nvGrpSpPr>
        <p:grpSpPr bwMode="auto">
          <a:xfrm>
            <a:off x="3357563" y="0"/>
            <a:ext cx="1949450" cy="1647825"/>
            <a:chOff x="0" y="2778297"/>
            <a:chExt cx="3139440" cy="2085486"/>
          </a:xfrm>
        </p:grpSpPr>
        <p:pic>
          <p:nvPicPr>
            <p:cNvPr id="35875" name="Picture 23" descr="http://weblogs.mozillazine.org/asa/amsterdam_00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778297"/>
              <a:ext cx="3139440" cy="208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6" name="TextBox 28"/>
            <p:cNvSpPr txBox="1">
              <a:spLocks noChangeArrowheads="1"/>
            </p:cNvSpPr>
            <p:nvPr/>
          </p:nvSpPr>
          <p:spPr bwMode="auto">
            <a:xfrm>
              <a:off x="0" y="4511040"/>
              <a:ext cx="3051867" cy="33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sz="1100">
                  <a:solidFill>
                    <a:srgbClr val="FFFF00"/>
                  </a:solidFill>
                </a:rPr>
                <a:t>Amsterdam/NIKHEF-SARA</a:t>
              </a:r>
            </a:p>
          </p:txBody>
        </p:sp>
      </p:grpSp>
      <p:grpSp>
        <p:nvGrpSpPr>
          <p:cNvPr id="35877" name="Group 23"/>
          <p:cNvGrpSpPr>
            <a:grpSpLocks/>
          </p:cNvGrpSpPr>
          <p:nvPr/>
        </p:nvGrpSpPr>
        <p:grpSpPr bwMode="auto">
          <a:xfrm>
            <a:off x="6572250" y="0"/>
            <a:ext cx="2571750" cy="1943100"/>
            <a:chOff x="5593080" y="0"/>
            <a:chExt cx="3550920" cy="2352154"/>
          </a:xfrm>
        </p:grpSpPr>
        <p:pic>
          <p:nvPicPr>
            <p:cNvPr id="35878" name="Picture 20" descr="http://dis2001.bo.infn.it/bologna.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3080" y="0"/>
              <a:ext cx="3550920" cy="233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9" name="TextBox 22"/>
            <p:cNvSpPr txBox="1">
              <a:spLocks noChangeArrowheads="1"/>
            </p:cNvSpPr>
            <p:nvPr/>
          </p:nvSpPr>
          <p:spPr bwMode="auto">
            <a:xfrm>
              <a:off x="6553200" y="1905000"/>
              <a:ext cx="2379787" cy="44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pPr>
              <a:r>
                <a:rPr lang="en-GB" altLang="ru-RU">
                  <a:solidFill>
                    <a:srgbClr val="FFFF00"/>
                  </a:solidFill>
                </a:rPr>
                <a:t>Bologna/CNAF</a:t>
              </a:r>
            </a:p>
          </p:txBody>
        </p:sp>
      </p:grpSp>
      <p:pic>
        <p:nvPicPr>
          <p:cNvPr id="35880" name="Picture 10" descr="Adm-pan-n-cut"/>
          <p:cNvPicPr>
            <a:picLocks noChangeAspect="1" noChangeArrowheads="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1908175" y="1700213"/>
            <a:ext cx="2463800" cy="14636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5881" name="Рисунок 16"/>
          <p:cNvPicPr>
            <a:picLocks noChangeAspect="1"/>
          </p:cNvPicPr>
          <p:nvPr/>
        </p:nvPicPr>
        <p:blipFill>
          <a:blip r:embed="rId15" cstate="print">
            <a:extLst>
              <a:ext uri="{28A0092B-C50C-407E-A947-70E740481C1C}">
                <a14:useLocalDpi xmlns:a14="http://schemas.microsoft.com/office/drawing/2010/main" val="0"/>
              </a:ext>
            </a:extLst>
          </a:blip>
          <a:srcRect l="12949" r="7503"/>
          <a:stretch>
            <a:fillRect/>
          </a:stretch>
        </p:blipFill>
        <p:spPr bwMode="auto">
          <a:xfrm>
            <a:off x="0" y="103331"/>
            <a:ext cx="2051720" cy="171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2" name="Прямоугольник 1"/>
          <p:cNvSpPr>
            <a:spLocks noChangeArrowheads="1"/>
          </p:cNvSpPr>
          <p:nvPr/>
        </p:nvSpPr>
        <p:spPr bwMode="auto">
          <a:xfrm rot="10800000" flipV="1">
            <a:off x="323850" y="1052513"/>
            <a:ext cx="113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algn="ctr" fontAlgn="base">
              <a:spcBef>
                <a:spcPct val="0"/>
              </a:spcBef>
              <a:spcAft>
                <a:spcPct val="0"/>
              </a:spcAft>
            </a:pPr>
            <a:r>
              <a:rPr lang="en-US" altLang="ru-RU" sz="2000" b="1">
                <a:solidFill>
                  <a:srgbClr val="FFFF00"/>
                </a:solidFill>
              </a:rPr>
              <a:t>Russia:</a:t>
            </a:r>
          </a:p>
          <a:p>
            <a:pPr algn="ctr" fontAlgn="base">
              <a:spcBef>
                <a:spcPct val="0"/>
              </a:spcBef>
              <a:spcAft>
                <a:spcPct val="0"/>
              </a:spcAft>
            </a:pPr>
            <a:r>
              <a:rPr lang="en-US" altLang="ru-RU" sz="2000" b="1">
                <a:solidFill>
                  <a:srgbClr val="FFFF00"/>
                </a:solidFill>
              </a:rPr>
              <a:t>NRC KI </a:t>
            </a:r>
            <a:endParaRPr lang="ru-RU" altLang="ru-RU" sz="2000" b="1">
              <a:solidFill>
                <a:srgbClr val="FFFF00"/>
              </a:solidFill>
            </a:endParaRPr>
          </a:p>
        </p:txBody>
      </p:sp>
      <p:sp>
        <p:nvSpPr>
          <p:cNvPr id="35883" name="Прямоугольник 1"/>
          <p:cNvSpPr>
            <a:spLocks noChangeArrowheads="1"/>
          </p:cNvSpPr>
          <p:nvPr/>
        </p:nvSpPr>
        <p:spPr bwMode="auto">
          <a:xfrm>
            <a:off x="3059113" y="2636838"/>
            <a:ext cx="833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itchFamily="34" charset="0"/>
                <a:ea typeface="Arial Unicode MS" pitchFamily="34" charset="-128"/>
                <a:cs typeface="Arial Unicode MS" pitchFamily="34" charset="-128"/>
              </a:defRPr>
            </a:lvl1pPr>
            <a:lvl2pPr>
              <a:defRPr>
                <a:solidFill>
                  <a:srgbClr val="000000"/>
                </a:solidFill>
                <a:latin typeface="Arial" pitchFamily="34" charset="0"/>
                <a:ea typeface="Arial Unicode MS" pitchFamily="34" charset="-128"/>
                <a:cs typeface="Arial Unicode MS" pitchFamily="34" charset="-128"/>
              </a:defRPr>
            </a:lvl2pPr>
            <a:lvl3pPr>
              <a:defRPr>
                <a:solidFill>
                  <a:srgbClr val="000000"/>
                </a:solidFill>
                <a:latin typeface="Arial" pitchFamily="34" charset="0"/>
                <a:ea typeface="Arial Unicode MS" pitchFamily="34" charset="-128"/>
                <a:cs typeface="Arial Unicode MS" pitchFamily="34" charset="-128"/>
              </a:defRPr>
            </a:lvl3pPr>
            <a:lvl4pPr>
              <a:defRPr>
                <a:solidFill>
                  <a:srgbClr val="000000"/>
                </a:solidFill>
                <a:latin typeface="Arial" pitchFamily="34" charset="0"/>
                <a:ea typeface="Arial Unicode MS" pitchFamily="34" charset="-128"/>
                <a:cs typeface="Arial Unicode MS" pitchFamily="34" charset="-128"/>
              </a:defRPr>
            </a:lvl4pPr>
            <a:lvl5pPr>
              <a:defRPr>
                <a:solidFill>
                  <a:srgbClr val="000000"/>
                </a:solidFill>
                <a:latin typeface="Arial" pitchFamily="34" charset="0"/>
                <a:ea typeface="Arial Unicode MS" pitchFamily="34" charset="-128"/>
                <a:cs typeface="Arial Unicode MS" pitchFamily="34" charset="-128"/>
              </a:defRPr>
            </a:lvl5pPr>
            <a:lvl6pPr marL="25146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6pPr>
            <a:lvl7pPr marL="29718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7pPr>
            <a:lvl8pPr marL="34290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8pPr>
            <a:lvl9pPr marL="3886200" indent="-228600"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pitchFamily="34" charset="0"/>
                <a:ea typeface="Arial Unicode MS" pitchFamily="34" charset="-128"/>
                <a:cs typeface="Arial Unicode MS" pitchFamily="34" charset="-128"/>
              </a:defRPr>
            </a:lvl9pPr>
          </a:lstStyle>
          <a:p>
            <a:pPr algn="ctr" fontAlgn="base">
              <a:spcBef>
                <a:spcPct val="0"/>
              </a:spcBef>
              <a:spcAft>
                <a:spcPct val="0"/>
              </a:spcAft>
            </a:pPr>
            <a:r>
              <a:rPr lang="en-US" altLang="ru-RU" sz="2000" b="1">
                <a:solidFill>
                  <a:srgbClr val="FFFF00"/>
                </a:solidFill>
              </a:rPr>
              <a:t>JINR </a:t>
            </a:r>
            <a:endParaRPr lang="ru-RU" altLang="ru-RU" sz="2000" b="1">
              <a:solidFill>
                <a:srgbClr val="FFFF00"/>
              </a:solidFill>
            </a:endParaRPr>
          </a:p>
        </p:txBody>
      </p:sp>
      <p:sp>
        <p:nvSpPr>
          <p:cNvPr id="3" name="Заголовок 2"/>
          <p:cNvSpPr>
            <a:spLocks noGrp="1"/>
          </p:cNvSpPr>
          <p:nvPr>
            <p:ph type="title"/>
          </p:nvPr>
        </p:nvSpPr>
        <p:spPr/>
        <p:txBody>
          <a:bodyPr/>
          <a:lstStyle/>
          <a:p>
            <a:endParaRPr lang="ru-RU"/>
          </a:p>
        </p:txBody>
      </p:sp>
      <p:sp>
        <p:nvSpPr>
          <p:cNvPr id="2" name="Нижний колонтитул 1"/>
          <p:cNvSpPr>
            <a:spLocks noGrp="1"/>
          </p:cNvSpPr>
          <p:nvPr>
            <p:ph type="ftr" sz="quarter" idx="11"/>
          </p:nvPr>
        </p:nvSpPr>
        <p:spPr/>
        <p:txBody>
          <a:bodyPr/>
          <a:lstStyle/>
          <a:p>
            <a:r>
              <a:rPr lang="en-US" smtClean="0">
                <a:solidFill>
                  <a:prstClr val="black">
                    <a:tint val="75000"/>
                  </a:prstClr>
                </a:solidFill>
              </a:rPr>
              <a:t>NEC2015, 2 Oct. 2015, Becici, Montenegro</a:t>
            </a:r>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75420B3-53D9-432E-BB6C-510EB706E06B}" type="slidenum">
              <a:rPr lang="ru-RU" smtClean="0">
                <a:solidFill>
                  <a:prstClr val="black">
                    <a:tint val="75000"/>
                  </a:prstClr>
                </a:solidFill>
              </a:rPr>
              <a:pPr/>
              <a:t>25</a:t>
            </a:fld>
            <a:endParaRPr lang="ru-RU">
              <a:solidFill>
                <a:prstClr val="black">
                  <a:tint val="75000"/>
                </a:prstClr>
              </a:solidFill>
            </a:endParaRPr>
          </a:p>
        </p:txBody>
      </p:sp>
    </p:spTree>
    <p:extLst>
      <p:ext uri="{BB962C8B-B14F-4D97-AF65-F5344CB8AC3E}">
        <p14:creationId xmlns:p14="http://schemas.microsoft.com/office/powerpoint/2010/main" val="2482629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9" descr="2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25"/>
            <a:ext cx="504983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Прямоугольник 1"/>
          <p:cNvSpPr>
            <a:spLocks noChangeArrowheads="1"/>
          </p:cNvSpPr>
          <p:nvPr/>
        </p:nvSpPr>
        <p:spPr bwMode="auto">
          <a:xfrm>
            <a:off x="4321798" y="98425"/>
            <a:ext cx="45528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r">
              <a:spcBef>
                <a:spcPct val="0"/>
              </a:spcBef>
              <a:buClrTx/>
              <a:buSzTx/>
              <a:buFontTx/>
              <a:buNone/>
            </a:pPr>
            <a:r>
              <a:rPr lang="en-US" altLang="ru-RU" sz="3200" dirty="0" err="1">
                <a:solidFill>
                  <a:srgbClr val="FFFF00"/>
                </a:solidFill>
                <a:latin typeface="+mj-lt"/>
              </a:rPr>
              <a:t>NICA</a:t>
            </a:r>
            <a:r>
              <a:rPr lang="en-US" altLang="ru-RU" sz="3200" dirty="0">
                <a:solidFill>
                  <a:srgbClr val="FFFF00"/>
                </a:solidFill>
                <a:latin typeface="+mj-lt"/>
              </a:rPr>
              <a:t> Accelerator Complex</a:t>
            </a:r>
            <a:endParaRPr lang="ru-RU" altLang="ru-RU" sz="3200" dirty="0">
              <a:solidFill>
                <a:srgbClr val="FFFF00"/>
              </a:solidFill>
              <a:latin typeface="+mj-lt"/>
            </a:endParaRPr>
          </a:p>
        </p:txBody>
      </p:sp>
      <p:sp>
        <p:nvSpPr>
          <p:cNvPr id="107525" name="Прямоугольник 3"/>
          <p:cNvSpPr>
            <a:spLocks noChangeArrowheads="1"/>
          </p:cNvSpPr>
          <p:nvPr/>
        </p:nvSpPr>
        <p:spPr bwMode="auto">
          <a:xfrm>
            <a:off x="0" y="3544888"/>
            <a:ext cx="493204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000" dirty="0">
                <a:solidFill>
                  <a:schemeClr val="bg1"/>
                </a:solidFill>
              </a:rPr>
              <a:t>For the </a:t>
            </a:r>
            <a:r>
              <a:rPr lang="en-US" sz="2000" dirty="0" err="1">
                <a:solidFill>
                  <a:schemeClr val="bg1"/>
                </a:solidFill>
              </a:rPr>
              <a:t>NICA</a:t>
            </a:r>
            <a:r>
              <a:rPr lang="en-US" sz="2000" dirty="0">
                <a:solidFill>
                  <a:schemeClr val="bg1"/>
                </a:solidFill>
              </a:rPr>
              <a:t> project the data stream has the following parameters:</a:t>
            </a:r>
          </a:p>
          <a:p>
            <a:pPr marL="285750" indent="-285750">
              <a:buFont typeface="Arial" panose="020B0604020202020204" pitchFamily="34" charset="0"/>
              <a:buChar char="•"/>
              <a:defRPr/>
            </a:pPr>
            <a:r>
              <a:rPr lang="en-US" sz="2000" dirty="0">
                <a:solidFill>
                  <a:schemeClr val="bg1"/>
                </a:solidFill>
              </a:rPr>
              <a:t>high speed of the event set (up to 6 kHz),</a:t>
            </a:r>
          </a:p>
          <a:p>
            <a:pPr marL="285750" indent="-285750">
              <a:buFont typeface="Arial" panose="020B0604020202020204" pitchFamily="34" charset="0"/>
              <a:buChar char="•"/>
              <a:defRPr/>
            </a:pPr>
            <a:r>
              <a:rPr lang="en-US" sz="2000" dirty="0">
                <a:solidFill>
                  <a:schemeClr val="bg1"/>
                </a:solidFill>
              </a:rPr>
              <a:t>in central Au-Au collision at the </a:t>
            </a:r>
            <a:r>
              <a:rPr lang="en-US" sz="2000" dirty="0" err="1">
                <a:solidFill>
                  <a:schemeClr val="bg1"/>
                </a:solidFill>
              </a:rPr>
              <a:t>NICA</a:t>
            </a:r>
            <a:r>
              <a:rPr lang="en-US" sz="2000" dirty="0">
                <a:solidFill>
                  <a:schemeClr val="bg1"/>
                </a:solidFill>
              </a:rPr>
              <a:t> energies, about 1000 charged particles are generated,</a:t>
            </a:r>
          </a:p>
          <a:p>
            <a:pPr marL="285750" indent="-285750">
              <a:buFont typeface="Arial" panose="020B0604020202020204" pitchFamily="34" charset="0"/>
              <a:buChar char="•"/>
              <a:defRPr/>
            </a:pPr>
            <a:r>
              <a:rPr lang="en-US" sz="2000" dirty="0">
                <a:solidFill>
                  <a:schemeClr val="bg1"/>
                </a:solidFill>
              </a:rPr>
              <a:t>predicted event quantity - 19 billion;</a:t>
            </a:r>
          </a:p>
          <a:p>
            <a:pPr marL="285750" indent="-285750">
              <a:buFont typeface="Arial" panose="020B0604020202020204" pitchFamily="34" charset="0"/>
              <a:buChar char="•"/>
              <a:defRPr/>
            </a:pPr>
            <a:r>
              <a:rPr lang="en-US" sz="2000" dirty="0">
                <a:solidFill>
                  <a:schemeClr val="bg1"/>
                </a:solidFill>
              </a:rPr>
              <a:t>the total amount of initial data can be valued as 30 </a:t>
            </a:r>
            <a:r>
              <a:rPr lang="en-US" sz="2000" dirty="0" err="1">
                <a:solidFill>
                  <a:schemeClr val="bg1"/>
                </a:solidFill>
              </a:rPr>
              <a:t>PB</a:t>
            </a:r>
            <a:r>
              <a:rPr lang="en-US" sz="2000" dirty="0">
                <a:solidFill>
                  <a:schemeClr val="bg1"/>
                </a:solidFill>
              </a:rPr>
              <a:t> annually or 8.4 </a:t>
            </a:r>
            <a:r>
              <a:rPr lang="en-US" sz="2000" dirty="0" err="1">
                <a:solidFill>
                  <a:schemeClr val="bg1"/>
                </a:solidFill>
              </a:rPr>
              <a:t>PB</a:t>
            </a:r>
            <a:r>
              <a:rPr lang="en-US" sz="2000" dirty="0">
                <a:solidFill>
                  <a:schemeClr val="bg1"/>
                </a:solidFill>
              </a:rPr>
              <a:t> after processing.</a:t>
            </a:r>
          </a:p>
        </p:txBody>
      </p:sp>
      <p:pic>
        <p:nvPicPr>
          <p:cNvPr id="235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838" y="682625"/>
            <a:ext cx="4094162"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Группа 6"/>
          <p:cNvGrpSpPr>
            <a:grpSpLocks/>
          </p:cNvGrpSpPr>
          <p:nvPr/>
        </p:nvGrpSpPr>
        <p:grpSpPr bwMode="auto">
          <a:xfrm>
            <a:off x="4644007" y="3638550"/>
            <a:ext cx="4360684" cy="3076437"/>
            <a:chOff x="4641659" y="1399003"/>
            <a:chExt cx="4137142" cy="3077824"/>
          </a:xfrm>
        </p:grpSpPr>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510837" y="1399003"/>
              <a:ext cx="1780029" cy="1064797"/>
            </a:xfrm>
            <a:prstGeom prst="rect">
              <a:avLst/>
            </a:prstGeom>
            <a:noFill/>
          </p:spPr>
          <p:style>
            <a:lnRef idx="0">
              <a:schemeClr val="accent3"/>
            </a:lnRef>
            <a:fillRef idx="3">
              <a:schemeClr val="accent3"/>
            </a:fillRef>
            <a:effectRef idx="3">
              <a:schemeClr val="accent3"/>
            </a:effectRef>
            <a:fontRef idx="minor">
              <a:schemeClr val="lt1"/>
            </a:fontRef>
          </p:style>
        </p:pic>
        <p:sp>
          <p:nvSpPr>
            <p:cNvPr id="23560" name="TextBox 6"/>
            <p:cNvSpPr txBox="1">
              <a:spLocks noChangeArrowheads="1"/>
            </p:cNvSpPr>
            <p:nvPr/>
          </p:nvSpPr>
          <p:spPr bwMode="auto">
            <a:xfrm>
              <a:off x="4929835" y="1454346"/>
              <a:ext cx="18075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None/>
              </a:pPr>
              <a:r>
                <a:rPr lang="en-US" altLang="ru-RU" sz="1400" b="1" dirty="0">
                  <a:solidFill>
                    <a:schemeClr val="bg1"/>
                  </a:solidFill>
                  <a:latin typeface="Arial" pitchFamily="34" charset="0"/>
                </a:rPr>
                <a:t>Simulation of the distributed computer infrastructure</a:t>
              </a:r>
              <a:endParaRPr lang="ru-RU" altLang="ru-RU" sz="1400" b="1" dirty="0">
                <a:solidFill>
                  <a:schemeClr val="bg1"/>
                </a:solidFill>
                <a:latin typeface="Arial" pitchFamily="34" charset="0"/>
              </a:endParaRPr>
            </a:p>
          </p:txBody>
        </p:sp>
        <p:sp>
          <p:nvSpPr>
            <p:cNvPr id="23561" name="TextBox 7"/>
            <p:cNvSpPr txBox="1">
              <a:spLocks noChangeArrowheads="1"/>
            </p:cNvSpPr>
            <p:nvPr/>
          </p:nvSpPr>
          <p:spPr bwMode="auto">
            <a:xfrm>
              <a:off x="4641659" y="2875667"/>
              <a:ext cx="1454711" cy="160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None/>
              </a:pPr>
              <a:r>
                <a:rPr lang="en-US" altLang="ru-RU" sz="1400" b="1" dirty="0">
                  <a:solidFill>
                    <a:schemeClr val="bg1"/>
                  </a:solidFill>
                  <a:latin typeface="Arial" pitchFamily="34" charset="0"/>
                  <a:ea typeface="Droid Sans"/>
                  <a:cs typeface="Droid Sans"/>
                </a:rPr>
                <a:t>A model for studying processes has been </a:t>
              </a:r>
              <a:r>
                <a:rPr lang="en-US" altLang="ru-RU" sz="1400" b="1" dirty="0" smtClean="0">
                  <a:solidFill>
                    <a:schemeClr val="bg1"/>
                  </a:solidFill>
                  <a:latin typeface="Arial" pitchFamily="34" charset="0"/>
                  <a:ea typeface="Droid Sans"/>
                  <a:cs typeface="Droid Sans"/>
                </a:rPr>
                <a:t>created: </a:t>
              </a:r>
              <a:endParaRPr lang="en-US" altLang="ru-RU" sz="1400" b="1" dirty="0" smtClean="0">
                <a:solidFill>
                  <a:schemeClr val="bg1"/>
                </a:solidFill>
                <a:latin typeface="Arial" pitchFamily="34" charset="0"/>
              </a:endParaRPr>
            </a:p>
            <a:p>
              <a:pPr eaLnBrk="1" hangingPunct="1">
                <a:spcBef>
                  <a:spcPct val="0"/>
                </a:spcBef>
                <a:buClrTx/>
                <a:buSzTx/>
                <a:buFont typeface="Wingdings" pitchFamily="2" charset="2"/>
                <a:buChar char=""/>
              </a:pPr>
              <a:r>
                <a:rPr lang="en-US" altLang="ru-RU" sz="1400" b="1" dirty="0" smtClean="0">
                  <a:solidFill>
                    <a:schemeClr val="bg1"/>
                  </a:solidFill>
                  <a:latin typeface="Arial" pitchFamily="34" charset="0"/>
                  <a:ea typeface="Droid Sans"/>
                  <a:cs typeface="Droid Sans"/>
                </a:rPr>
                <a:t>Tape robot, </a:t>
              </a:r>
              <a:endParaRPr lang="en-US" altLang="ru-RU" sz="1400" b="1" dirty="0" smtClean="0">
                <a:solidFill>
                  <a:schemeClr val="bg1"/>
                </a:solidFill>
                <a:latin typeface="Arial" pitchFamily="34" charset="0"/>
              </a:endParaRPr>
            </a:p>
            <a:p>
              <a:pPr eaLnBrk="1" hangingPunct="1">
                <a:spcBef>
                  <a:spcPct val="0"/>
                </a:spcBef>
                <a:buClrTx/>
                <a:buSzTx/>
                <a:buFont typeface="Wingdings" pitchFamily="2" charset="2"/>
                <a:buChar char=""/>
              </a:pPr>
              <a:r>
                <a:rPr lang="en-US" altLang="ru-RU" sz="1400" b="1" dirty="0" smtClean="0">
                  <a:solidFill>
                    <a:schemeClr val="bg1"/>
                  </a:solidFill>
                  <a:latin typeface="Arial" pitchFamily="34" charset="0"/>
                  <a:ea typeface="Droid Sans"/>
                  <a:cs typeface="Droid Sans"/>
                </a:rPr>
                <a:t>Disk </a:t>
              </a:r>
              <a:r>
                <a:rPr lang="en-US" altLang="ru-RU" sz="1400" b="1" dirty="0">
                  <a:solidFill>
                    <a:schemeClr val="bg1"/>
                  </a:solidFill>
                  <a:latin typeface="Arial" pitchFamily="34" charset="0"/>
                  <a:ea typeface="Droid Sans"/>
                  <a:cs typeface="Droid Sans"/>
                </a:rPr>
                <a:t>array, </a:t>
              </a:r>
              <a:endParaRPr lang="en-US" altLang="ru-RU" sz="1400" b="1" dirty="0">
                <a:solidFill>
                  <a:schemeClr val="bg1"/>
                </a:solidFill>
                <a:latin typeface="Arial" pitchFamily="34" charset="0"/>
              </a:endParaRPr>
            </a:p>
            <a:p>
              <a:pPr eaLnBrk="1" hangingPunct="1">
                <a:spcBef>
                  <a:spcPct val="0"/>
                </a:spcBef>
                <a:buClrTx/>
                <a:buSzTx/>
                <a:buFont typeface="Wingdings" pitchFamily="2" charset="2"/>
                <a:buChar char=""/>
              </a:pPr>
              <a:r>
                <a:rPr lang="en-US" altLang="ru-RU" sz="1400" b="1" dirty="0">
                  <a:solidFill>
                    <a:schemeClr val="bg1"/>
                  </a:solidFill>
                  <a:latin typeface="Arial" pitchFamily="34" charset="0"/>
                  <a:ea typeface="Droid Sans"/>
                  <a:cs typeface="Droid Sans"/>
                </a:rPr>
                <a:t>CPU Cluster</a:t>
              </a:r>
              <a:r>
                <a:rPr lang="en-US" altLang="ru-RU" sz="1400" dirty="0">
                  <a:solidFill>
                    <a:schemeClr val="bg1"/>
                  </a:solidFill>
                  <a:latin typeface="Arial" pitchFamily="34" charset="0"/>
                  <a:ea typeface="Droid Sans"/>
                  <a:cs typeface="Droid Sans"/>
                </a:rPr>
                <a:t>.</a:t>
              </a:r>
              <a:endParaRPr lang="en-US" altLang="ru-RU" sz="1400" dirty="0">
                <a:solidFill>
                  <a:schemeClr val="bg1"/>
                </a:solidFill>
                <a:latin typeface="Arial" pitchFamily="34" charset="0"/>
              </a:endParaRPr>
            </a:p>
          </p:txBody>
        </p:sp>
        <p:pic>
          <p:nvPicPr>
            <p:cNvPr id="13" name="Picture 3"/>
            <p:cNvPicPr>
              <a:picLocks noChangeAspect="1" noChangeArrowheads="1"/>
            </p:cNvPicPr>
            <p:nvPr/>
          </p:nvPicPr>
          <p:blipFill>
            <a:blip r:embed="rId5"/>
            <a:srcRect/>
            <a:stretch>
              <a:fillRect/>
            </a:stretch>
          </p:blipFill>
          <p:spPr bwMode="auto">
            <a:xfrm>
              <a:off x="6022901" y="2558127"/>
              <a:ext cx="2755900" cy="1822450"/>
            </a:xfrm>
            <a:prstGeom prst="rect">
              <a:avLst/>
            </a:prstGeom>
            <a:ln/>
          </p:spPr>
          <p:style>
            <a:lnRef idx="1">
              <a:schemeClr val="accent3"/>
            </a:lnRef>
            <a:fillRef idx="3">
              <a:schemeClr val="accent3"/>
            </a:fillRef>
            <a:effectRef idx="2">
              <a:schemeClr val="accent3"/>
            </a:effectRef>
            <a:fontRef idx="minor">
              <a:schemeClr val="lt1"/>
            </a:fontRef>
          </p:style>
        </p:pic>
      </p:grpSp>
      <p:sp>
        <p:nvSpPr>
          <p:cNvPr id="2" name="Нижний колонтитул 1"/>
          <p:cNvSpPr>
            <a:spLocks noGrp="1"/>
          </p:cNvSpPr>
          <p:nvPr>
            <p:ph type="ftr" sz="quarter" idx="11"/>
          </p:nvPr>
        </p:nvSpPr>
        <p:spPr/>
        <p:txBody>
          <a:bodyPr/>
          <a:lstStyle/>
          <a:p>
            <a:r>
              <a:rPr lang="en-US" smtClean="0"/>
              <a:t>NEC2015, 2 Oct. 2015, Becici, Montenegro</a:t>
            </a:r>
            <a:endParaRPr lang="ru-RU"/>
          </a:p>
        </p:txBody>
      </p:sp>
      <p:sp>
        <p:nvSpPr>
          <p:cNvPr id="3" name="Номер слайда 2"/>
          <p:cNvSpPr>
            <a:spLocks noGrp="1"/>
          </p:cNvSpPr>
          <p:nvPr>
            <p:ph type="sldNum" sz="quarter" idx="12"/>
          </p:nvPr>
        </p:nvSpPr>
        <p:spPr/>
        <p:txBody>
          <a:bodyPr/>
          <a:lstStyle/>
          <a:p>
            <a:fld id="{C75420B3-53D9-432E-BB6C-510EB706E06B}" type="slidenum">
              <a:rPr lang="ru-RU" smtClean="0"/>
              <a:pPr/>
              <a:t>26</a:t>
            </a:fld>
            <a:endParaRPr lang="ru-RU"/>
          </a:p>
        </p:txBody>
      </p:sp>
    </p:spTree>
    <p:extLst>
      <p:ext uri="{BB962C8B-B14F-4D97-AF65-F5344CB8AC3E}">
        <p14:creationId xmlns:p14="http://schemas.microsoft.com/office/powerpoint/2010/main" val="2122178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7664" y="476672"/>
            <a:ext cx="7596336" cy="584775"/>
          </a:xfrm>
          <a:prstGeom prst="rect">
            <a:avLst/>
          </a:prstGeom>
          <a:noFill/>
        </p:spPr>
        <p:txBody>
          <a:bodyPr wrap="square" rtlCol="0">
            <a:spAutoFit/>
          </a:bodyPr>
          <a:lstStyle/>
          <a:p>
            <a:pPr algn="r"/>
            <a:r>
              <a:rPr lang="en-US" altLang="ru-RU" sz="3200" b="1" dirty="0">
                <a:solidFill>
                  <a:srgbClr val="FFFF00"/>
                </a:solidFill>
              </a:rPr>
              <a:t>Importance of the </a:t>
            </a:r>
            <a:r>
              <a:rPr lang="en-US" altLang="ru-RU" sz="3200" b="1" dirty="0" smtClean="0">
                <a:solidFill>
                  <a:srgbClr val="FFFF00"/>
                </a:solidFill>
              </a:rPr>
              <a:t>Tier-1 center </a:t>
            </a:r>
            <a:r>
              <a:rPr lang="en-US" altLang="ru-RU" sz="3200" b="1" dirty="0">
                <a:solidFill>
                  <a:srgbClr val="FFFF00"/>
                </a:solidFill>
              </a:rPr>
              <a:t>at </a:t>
            </a:r>
            <a:r>
              <a:rPr lang="en-US" altLang="ru-RU" sz="3200" b="1" dirty="0" err="1">
                <a:solidFill>
                  <a:srgbClr val="FFFF00"/>
                </a:solidFill>
              </a:rPr>
              <a:t>JINR</a:t>
            </a:r>
            <a:endParaRPr lang="ru-RU" sz="3200" b="1" dirty="0"/>
          </a:p>
        </p:txBody>
      </p:sp>
      <p:sp>
        <p:nvSpPr>
          <p:cNvPr id="6" name="Объект 1"/>
          <p:cNvSpPr txBox="1">
            <a:spLocks/>
          </p:cNvSpPr>
          <p:nvPr/>
        </p:nvSpPr>
        <p:spPr bwMode="auto">
          <a:xfrm>
            <a:off x="228600" y="16764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buClr>
                <a:srgbClr val="31B6FD"/>
              </a:buClr>
              <a:defRPr/>
            </a:pPr>
            <a:r>
              <a:rPr lang="en-US" altLang="ru-RU" b="1" dirty="0">
                <a:solidFill>
                  <a:schemeClr val="bg1"/>
                </a:solidFill>
                <a:latin typeface="Candara"/>
              </a:rPr>
              <a:t>Creation of conditions for </a:t>
            </a:r>
            <a:r>
              <a:rPr lang="en-US" altLang="ru-RU" b="1" dirty="0" err="1">
                <a:solidFill>
                  <a:schemeClr val="bg1"/>
                </a:solidFill>
                <a:latin typeface="Candara"/>
              </a:rPr>
              <a:t>JINR</a:t>
            </a:r>
            <a:r>
              <a:rPr lang="en-US" altLang="ru-RU" b="1" dirty="0">
                <a:solidFill>
                  <a:schemeClr val="bg1"/>
                </a:solidFill>
                <a:latin typeface="Candara"/>
              </a:rPr>
              <a:t> physicists, </a:t>
            </a:r>
            <a:r>
              <a:rPr lang="en-US" altLang="ru-RU" b="1" dirty="0" err="1">
                <a:solidFill>
                  <a:schemeClr val="bg1"/>
                </a:solidFill>
                <a:latin typeface="Candara"/>
              </a:rPr>
              <a:t>JINR</a:t>
            </a:r>
            <a:r>
              <a:rPr lang="en-US" altLang="ru-RU" b="1" dirty="0">
                <a:solidFill>
                  <a:schemeClr val="bg1"/>
                </a:solidFill>
                <a:latin typeface="Candara"/>
              </a:rPr>
              <a:t> Member States, </a:t>
            </a:r>
            <a:r>
              <a:rPr lang="en-US" altLang="ru-RU" b="1" dirty="0" err="1">
                <a:solidFill>
                  <a:schemeClr val="bg1"/>
                </a:solidFill>
                <a:latin typeface="Candara"/>
              </a:rPr>
              <a:t>RDMS</a:t>
            </a:r>
            <a:r>
              <a:rPr lang="en-US" altLang="ru-RU" b="1" dirty="0">
                <a:solidFill>
                  <a:schemeClr val="bg1"/>
                </a:solidFill>
                <a:latin typeface="Candara"/>
              </a:rPr>
              <a:t>-CMS collaboration for a full-scale participation in processing and analysis of data of the CMS experiment on the Large Hadron Collider</a:t>
            </a:r>
            <a:r>
              <a:rPr lang="en-US" altLang="ru-RU" b="1" dirty="0" smtClean="0">
                <a:solidFill>
                  <a:schemeClr val="bg1"/>
                </a:solidFill>
                <a:latin typeface="Candara"/>
              </a:rPr>
              <a:t>.</a:t>
            </a:r>
            <a:endParaRPr lang="en-US" altLang="ru-RU" b="1" dirty="0">
              <a:solidFill>
                <a:schemeClr val="bg1"/>
              </a:solidFill>
              <a:latin typeface="Candara"/>
            </a:endParaRPr>
          </a:p>
          <a:p>
            <a:pPr lvl="0">
              <a:buClr>
                <a:srgbClr val="31B6FD"/>
              </a:buClr>
              <a:defRPr/>
            </a:pPr>
            <a:r>
              <a:rPr lang="en-US" altLang="ru-RU" b="1" dirty="0">
                <a:solidFill>
                  <a:schemeClr val="bg1"/>
                </a:solidFill>
                <a:latin typeface="Candara"/>
              </a:rPr>
              <a:t>The invaluable experience of launching the </a:t>
            </a:r>
            <a:r>
              <a:rPr lang="en-US" altLang="ru-RU" b="1" dirty="0" smtClean="0">
                <a:solidFill>
                  <a:schemeClr val="bg1"/>
                </a:solidFill>
                <a:latin typeface="Candara"/>
              </a:rPr>
              <a:t>Tier-1 </a:t>
            </a:r>
            <a:r>
              <a:rPr lang="en-US" altLang="ru-RU" b="1" dirty="0">
                <a:solidFill>
                  <a:schemeClr val="bg1"/>
                </a:solidFill>
                <a:latin typeface="Candara"/>
              </a:rPr>
              <a:t>center will be used for creating a system of storage and data processing of megaproject NICA and other scale projects of the </a:t>
            </a:r>
            <a:r>
              <a:rPr lang="en-US" altLang="ru-RU" b="1" dirty="0" err="1">
                <a:solidFill>
                  <a:schemeClr val="bg1"/>
                </a:solidFill>
                <a:latin typeface="Candara"/>
              </a:rPr>
              <a:t>JINR</a:t>
            </a:r>
            <a:r>
              <a:rPr lang="en-US" altLang="ru-RU" b="1" dirty="0">
                <a:solidFill>
                  <a:schemeClr val="bg1"/>
                </a:solidFill>
                <a:latin typeface="Candara"/>
              </a:rPr>
              <a:t>-participating countries.</a:t>
            </a:r>
          </a:p>
          <a:p>
            <a:pPr lvl="0">
              <a:buClr>
                <a:srgbClr val="31B6FD"/>
              </a:buClr>
              <a:defRPr/>
            </a:pPr>
            <a:r>
              <a:rPr lang="en-US" altLang="ru-RU" b="1" dirty="0">
                <a:solidFill>
                  <a:schemeClr val="bg1"/>
                </a:solidFill>
                <a:latin typeface="Candara"/>
              </a:rPr>
              <a:t>The studies in the field of Big Data analytics assume significance for the development of the perspective directions of science and economy as well as analysis and forecasting of processes in various fields.</a:t>
            </a:r>
          </a:p>
        </p:txBody>
      </p:sp>
      <p:sp>
        <p:nvSpPr>
          <p:cNvPr id="2" name="Нижний колонтитул 1"/>
          <p:cNvSpPr>
            <a:spLocks noGrp="1"/>
          </p:cNvSpPr>
          <p:nvPr>
            <p:ph type="ftr" sz="quarter" idx="11"/>
          </p:nvPr>
        </p:nvSpPr>
        <p:spPr/>
        <p:txBody>
          <a:bodyPr/>
          <a:lstStyle/>
          <a:p>
            <a:r>
              <a:rPr lang="en-US" smtClean="0"/>
              <a:t>NEC2015, 2 Oct. 2015, Becici, Montenegro</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27</a:t>
            </a:fld>
            <a:endParaRPr lang="ru-RU" dirty="0"/>
          </a:p>
        </p:txBody>
      </p:sp>
    </p:spTree>
    <p:extLst>
      <p:ext uri="{BB962C8B-B14F-4D97-AF65-F5344CB8AC3E}">
        <p14:creationId xmlns:p14="http://schemas.microsoft.com/office/powerpoint/2010/main" val="3633365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Thank you for your attention</a:t>
            </a:r>
            <a:r>
              <a:rPr lang="ru-RU" dirty="0" smtClean="0"/>
              <a:t>!</a:t>
            </a:r>
            <a:endParaRPr lang="ru-RU" dirty="0"/>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1873587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700808"/>
            <a:ext cx="9036496" cy="5232202"/>
          </a:xfrm>
          <a:prstGeom prst="rect">
            <a:avLst/>
          </a:prstGeom>
          <a:noFill/>
        </p:spPr>
        <p:txBody>
          <a:bodyPr wrap="square" rtlCol="0">
            <a:spAutoFit/>
          </a:bodyPr>
          <a:lstStyle/>
          <a:p>
            <a:r>
              <a:rPr lang="en-US" sz="2000" b="1" dirty="0">
                <a:solidFill>
                  <a:schemeClr val="bg1"/>
                </a:solidFill>
              </a:rPr>
              <a:t>In November, 2011 at the suggestion of </a:t>
            </a:r>
            <a:r>
              <a:rPr lang="en-US" sz="2000" b="1" dirty="0" err="1">
                <a:solidFill>
                  <a:schemeClr val="bg1"/>
                </a:solidFill>
              </a:rPr>
              <a:t>A.A</a:t>
            </a:r>
            <a:r>
              <a:rPr lang="en-US" sz="2000" b="1" dirty="0">
                <a:solidFill>
                  <a:schemeClr val="bg1"/>
                </a:solidFill>
              </a:rPr>
              <a:t>. </a:t>
            </a:r>
            <a:r>
              <a:rPr lang="en-US" sz="2000" b="1" dirty="0" err="1">
                <a:solidFill>
                  <a:schemeClr val="bg1"/>
                </a:solidFill>
              </a:rPr>
              <a:t>Fursenko</a:t>
            </a:r>
            <a:r>
              <a:rPr lang="en-US" sz="2000" b="1" dirty="0">
                <a:solidFill>
                  <a:schemeClr val="bg1"/>
                </a:solidFill>
              </a:rPr>
              <a:t> at a session of the Committee on Russia-CERN cooperation, a decision was accepted on the creation in Russia of a </a:t>
            </a:r>
            <a:r>
              <a:rPr lang="en-US" sz="2000" b="1" dirty="0" smtClean="0">
                <a:solidFill>
                  <a:schemeClr val="bg1"/>
                </a:solidFill>
              </a:rPr>
              <a:t>Tier-1 </a:t>
            </a:r>
            <a:r>
              <a:rPr lang="en-US" sz="2000" b="1" dirty="0">
                <a:solidFill>
                  <a:schemeClr val="bg1"/>
                </a:solidFill>
              </a:rPr>
              <a:t>center for </a:t>
            </a:r>
            <a:r>
              <a:rPr lang="en-US" sz="2000" b="1" dirty="0" err="1">
                <a:solidFill>
                  <a:schemeClr val="bg1"/>
                </a:solidFill>
              </a:rPr>
              <a:t>LHC</a:t>
            </a:r>
            <a:r>
              <a:rPr lang="en-US" sz="2000" b="1" dirty="0">
                <a:solidFill>
                  <a:schemeClr val="bg1"/>
                </a:solidFill>
              </a:rPr>
              <a:t> experiments on the base of NRC "</a:t>
            </a:r>
            <a:r>
              <a:rPr lang="en-US" sz="2000" b="1" dirty="0" err="1">
                <a:solidFill>
                  <a:schemeClr val="bg1"/>
                </a:solidFill>
              </a:rPr>
              <a:t>Kurchatov</a:t>
            </a:r>
            <a:r>
              <a:rPr lang="en-US" sz="2000" b="1" dirty="0">
                <a:solidFill>
                  <a:schemeClr val="bg1"/>
                </a:solidFill>
              </a:rPr>
              <a:t> institute" and </a:t>
            </a:r>
            <a:r>
              <a:rPr lang="en-US" sz="2000" b="1" dirty="0" err="1">
                <a:solidFill>
                  <a:schemeClr val="bg1"/>
                </a:solidFill>
              </a:rPr>
              <a:t>JINR</a:t>
            </a:r>
            <a:r>
              <a:rPr lang="en-US" sz="2000" b="1" dirty="0">
                <a:solidFill>
                  <a:schemeClr val="bg1"/>
                </a:solidFill>
              </a:rPr>
              <a:t>. </a:t>
            </a:r>
            <a:endParaRPr lang="en-US" sz="2000" b="1" dirty="0" smtClean="0">
              <a:solidFill>
                <a:schemeClr val="bg1"/>
              </a:solidFill>
            </a:endParaRPr>
          </a:p>
          <a:p>
            <a:endParaRPr lang="en-US" sz="1200" b="1" dirty="0">
              <a:solidFill>
                <a:schemeClr val="bg1"/>
              </a:solidFill>
            </a:endParaRPr>
          </a:p>
          <a:p>
            <a:r>
              <a:rPr lang="en-US" sz="2000" b="1" dirty="0">
                <a:solidFill>
                  <a:schemeClr val="bg1"/>
                </a:solidFill>
              </a:rPr>
              <a:t>On September 28, 2012, a session of the Supervisory Council of </a:t>
            </a:r>
            <a:r>
              <a:rPr lang="en-US" sz="2000" b="1" dirty="0" err="1">
                <a:solidFill>
                  <a:schemeClr val="bg1"/>
                </a:solidFill>
              </a:rPr>
              <a:t>WLCG</a:t>
            </a:r>
            <a:r>
              <a:rPr lang="en-US" sz="2000" b="1" dirty="0">
                <a:solidFill>
                  <a:schemeClr val="bg1"/>
                </a:solidFill>
              </a:rPr>
              <a:t> project approved a work schedule on the creation of </a:t>
            </a:r>
            <a:r>
              <a:rPr lang="en-US" sz="2000" b="1" dirty="0" smtClean="0">
                <a:solidFill>
                  <a:schemeClr val="bg1"/>
                </a:solidFill>
              </a:rPr>
              <a:t>Tier-1 </a:t>
            </a:r>
            <a:r>
              <a:rPr lang="en-US" sz="2000" b="1" dirty="0">
                <a:solidFill>
                  <a:schemeClr val="bg1"/>
                </a:solidFill>
              </a:rPr>
              <a:t>in Russia</a:t>
            </a:r>
            <a:r>
              <a:rPr lang="en-US" sz="2000" b="1" dirty="0" smtClean="0">
                <a:solidFill>
                  <a:schemeClr val="bg1"/>
                </a:solidFill>
              </a:rPr>
              <a:t>.</a:t>
            </a:r>
          </a:p>
          <a:p>
            <a:endParaRPr lang="en-US" sz="1200" b="1" dirty="0">
              <a:solidFill>
                <a:schemeClr val="bg1"/>
              </a:solidFill>
            </a:endParaRPr>
          </a:p>
          <a:p>
            <a:r>
              <a:rPr lang="en-US" sz="2000" b="1" dirty="0">
                <a:solidFill>
                  <a:schemeClr val="bg1"/>
                </a:solidFill>
              </a:rPr>
              <a:t>First stage (December, 2012) - </a:t>
            </a:r>
            <a:r>
              <a:rPr lang="en-US" sz="2000" dirty="0">
                <a:solidFill>
                  <a:schemeClr val="bg1"/>
                </a:solidFill>
              </a:rPr>
              <a:t>creation of a prototype of </a:t>
            </a:r>
            <a:r>
              <a:rPr lang="en-US" sz="2000" dirty="0" smtClean="0">
                <a:solidFill>
                  <a:schemeClr val="bg1"/>
                </a:solidFill>
              </a:rPr>
              <a:t>Tier-1 </a:t>
            </a:r>
            <a:r>
              <a:rPr lang="en-US" sz="2000" dirty="0">
                <a:solidFill>
                  <a:schemeClr val="bg1"/>
                </a:solidFill>
              </a:rPr>
              <a:t>at NRC KI and at </a:t>
            </a:r>
            <a:r>
              <a:rPr lang="en-US" sz="2000" dirty="0" err="1" smtClean="0">
                <a:solidFill>
                  <a:schemeClr val="bg1"/>
                </a:solidFill>
              </a:rPr>
              <a:t>JINR</a:t>
            </a:r>
            <a:r>
              <a:rPr lang="en-US" sz="2000" b="1" dirty="0" smtClean="0">
                <a:solidFill>
                  <a:schemeClr val="bg1"/>
                </a:solidFill>
              </a:rPr>
              <a:t>.</a:t>
            </a:r>
            <a:endParaRPr lang="en-US" sz="2000" b="1" dirty="0">
              <a:solidFill>
                <a:schemeClr val="bg1"/>
              </a:solidFill>
            </a:endParaRPr>
          </a:p>
          <a:p>
            <a:r>
              <a:rPr lang="en-US" sz="2000" b="1" dirty="0">
                <a:solidFill>
                  <a:schemeClr val="bg1"/>
                </a:solidFill>
              </a:rPr>
              <a:t>Second stage (November, 2013) - </a:t>
            </a:r>
            <a:r>
              <a:rPr lang="en-US" sz="2000" dirty="0">
                <a:solidFill>
                  <a:schemeClr val="bg1"/>
                </a:solidFill>
              </a:rPr>
              <a:t>installation of equipment for the base </a:t>
            </a:r>
            <a:r>
              <a:rPr lang="en-US" sz="2000" dirty="0" smtClean="0">
                <a:solidFill>
                  <a:schemeClr val="bg1"/>
                </a:solidFill>
              </a:rPr>
              <a:t>Tier-1 </a:t>
            </a:r>
            <a:r>
              <a:rPr lang="en-US" sz="2000" dirty="0">
                <a:solidFill>
                  <a:schemeClr val="bg1"/>
                </a:solidFill>
              </a:rPr>
              <a:t>center, its testing and finishing up to required functional characteristics.</a:t>
            </a:r>
          </a:p>
          <a:p>
            <a:r>
              <a:rPr lang="en-US" sz="2000" b="1" dirty="0">
                <a:solidFill>
                  <a:schemeClr val="bg1"/>
                </a:solidFill>
              </a:rPr>
              <a:t>Third stage (March, 2015) – </a:t>
            </a:r>
            <a:r>
              <a:rPr lang="en-US" sz="2000" dirty="0">
                <a:solidFill>
                  <a:schemeClr val="bg1"/>
                </a:solidFill>
              </a:rPr>
              <a:t>finalization of this complex and commissioning a full-scale </a:t>
            </a:r>
            <a:r>
              <a:rPr lang="en-US" sz="2000" dirty="0" smtClean="0">
                <a:solidFill>
                  <a:schemeClr val="bg1"/>
                </a:solidFill>
              </a:rPr>
              <a:t>Tier-1 </a:t>
            </a:r>
            <a:r>
              <a:rPr lang="en-US" sz="2000" dirty="0">
                <a:solidFill>
                  <a:schemeClr val="bg1"/>
                </a:solidFill>
              </a:rPr>
              <a:t>center for </a:t>
            </a:r>
            <a:r>
              <a:rPr lang="en-US" sz="2000" dirty="0" err="1">
                <a:solidFill>
                  <a:schemeClr val="bg1"/>
                </a:solidFill>
              </a:rPr>
              <a:t>СМS</a:t>
            </a:r>
            <a:r>
              <a:rPr lang="en-US" sz="2000" dirty="0">
                <a:solidFill>
                  <a:schemeClr val="bg1"/>
                </a:solidFill>
              </a:rPr>
              <a:t> in </a:t>
            </a:r>
            <a:r>
              <a:rPr lang="en-US" sz="2000" dirty="0" err="1">
                <a:solidFill>
                  <a:schemeClr val="bg1"/>
                </a:solidFill>
              </a:rPr>
              <a:t>JINR</a:t>
            </a:r>
            <a:r>
              <a:rPr lang="en-US" sz="2000" dirty="0">
                <a:solidFill>
                  <a:schemeClr val="bg1"/>
                </a:solidFill>
              </a:rPr>
              <a:t>. </a:t>
            </a:r>
          </a:p>
          <a:p>
            <a:pPr algn="ctr"/>
            <a:endParaRPr lang="en-US" sz="2400" b="1" dirty="0" smtClean="0">
              <a:solidFill>
                <a:schemeClr val="bg1"/>
              </a:solidFill>
            </a:endParaRPr>
          </a:p>
          <a:p>
            <a:pPr algn="ctr"/>
            <a:r>
              <a:rPr lang="en-US" sz="2400" b="1" dirty="0" smtClean="0">
                <a:solidFill>
                  <a:schemeClr val="bg1"/>
                </a:solidFill>
              </a:rPr>
              <a:t>In </a:t>
            </a:r>
            <a:r>
              <a:rPr lang="en-US" sz="2400" b="1" dirty="0">
                <a:solidFill>
                  <a:schemeClr val="bg1"/>
                </a:solidFill>
              </a:rPr>
              <a:t>the sequel, a systematic increase of computing capacity and data storage is needed in accordance with the experiment requirements.</a:t>
            </a:r>
          </a:p>
          <a:p>
            <a:endParaRPr lang="en-US" altLang="ru-RU" dirty="0">
              <a:solidFill>
                <a:schemeClr val="bg1"/>
              </a:solidFill>
            </a:endParaRPr>
          </a:p>
        </p:txBody>
      </p:sp>
      <p:sp>
        <p:nvSpPr>
          <p:cNvPr id="7" name="TextBox 6"/>
          <p:cNvSpPr txBox="1"/>
          <p:nvPr/>
        </p:nvSpPr>
        <p:spPr>
          <a:xfrm>
            <a:off x="1988624" y="476671"/>
            <a:ext cx="6984776" cy="584775"/>
          </a:xfrm>
          <a:prstGeom prst="rect">
            <a:avLst/>
          </a:prstGeom>
          <a:noFill/>
        </p:spPr>
        <p:txBody>
          <a:bodyPr wrap="square" rtlCol="0">
            <a:spAutoFit/>
          </a:bodyPr>
          <a:lstStyle/>
          <a:p>
            <a:pPr algn="r"/>
            <a:r>
              <a:rPr lang="en-US" altLang="ru-RU" sz="3200" b="1" dirty="0">
                <a:solidFill>
                  <a:srgbClr val="FFFF00"/>
                </a:solidFill>
              </a:rPr>
              <a:t>The project of launching </a:t>
            </a:r>
            <a:r>
              <a:rPr lang="en-US" altLang="ru-RU" sz="3200" b="1" dirty="0" smtClean="0">
                <a:solidFill>
                  <a:srgbClr val="FFFF00"/>
                </a:solidFill>
              </a:rPr>
              <a:t>Tier-1 </a:t>
            </a:r>
            <a:r>
              <a:rPr lang="en-US" altLang="ru-RU" sz="3200" b="1" dirty="0">
                <a:solidFill>
                  <a:srgbClr val="FFFF00"/>
                </a:solidFill>
              </a:rPr>
              <a:t>at </a:t>
            </a:r>
            <a:r>
              <a:rPr lang="en-US" altLang="ru-RU" sz="3200" b="1" dirty="0" err="1">
                <a:solidFill>
                  <a:srgbClr val="FFFF00"/>
                </a:solidFill>
              </a:rPr>
              <a:t>JINR</a:t>
            </a:r>
            <a:endParaRPr lang="ru-RU" sz="3200" b="1" dirty="0"/>
          </a:p>
        </p:txBody>
      </p:sp>
      <p:sp>
        <p:nvSpPr>
          <p:cNvPr id="2" name="Нижний колонтитул 1"/>
          <p:cNvSpPr>
            <a:spLocks noGrp="1"/>
          </p:cNvSpPr>
          <p:nvPr>
            <p:ph type="ftr" sz="quarter" idx="11"/>
          </p:nvPr>
        </p:nvSpPr>
        <p:spPr>
          <a:xfrm>
            <a:off x="3128392" y="6492875"/>
            <a:ext cx="2895600" cy="365125"/>
          </a:xfrm>
        </p:spPr>
        <p:txBody>
          <a:bodyPr/>
          <a:lstStyle/>
          <a:p>
            <a:r>
              <a:rPr lang="en-US" dirty="0" smtClean="0"/>
              <a:t>NEC2015, 2 Oct. 2015, </a:t>
            </a:r>
            <a:r>
              <a:rPr lang="en-US" dirty="0" err="1" smtClean="0"/>
              <a:t>Becici</a:t>
            </a:r>
            <a:r>
              <a:rPr lang="en-US" dirty="0" smtClean="0"/>
              <a:t>, Montenegro</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3</a:t>
            </a:fld>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idx="4294967295"/>
          </p:nvPr>
        </p:nvSpPr>
        <p:spPr>
          <a:xfrm>
            <a:off x="228600" y="228600"/>
            <a:ext cx="8715375" cy="620713"/>
          </a:xfrm>
        </p:spPr>
        <p:txBody>
          <a:bodyPr lIns="45720" rIns="45720"/>
          <a:lstStyle/>
          <a:p>
            <a:pPr eaLnBrk="1" hangingPunct="1"/>
            <a:r>
              <a:rPr lang="en-US" altLang="ru-RU" sz="3200" b="1" dirty="0" err="1" smtClean="0"/>
              <a:t>LHC</a:t>
            </a:r>
            <a:r>
              <a:rPr lang="en-US" altLang="ru-RU" sz="3200" b="1" dirty="0" smtClean="0"/>
              <a:t> Computing Model</a:t>
            </a:r>
            <a:endParaRPr lang="en-GB" altLang="ru-RU" sz="3200" b="1" dirty="0" smtClean="0"/>
          </a:p>
        </p:txBody>
      </p:sp>
      <p:sp>
        <p:nvSpPr>
          <p:cNvPr id="34" name="TextBox 33"/>
          <p:cNvSpPr txBox="1"/>
          <p:nvPr/>
        </p:nvSpPr>
        <p:spPr>
          <a:xfrm>
            <a:off x="6317673" y="1957417"/>
            <a:ext cx="2826327" cy="4524315"/>
          </a:xfrm>
          <a:prstGeom prst="rect">
            <a:avLst/>
          </a:prstGeom>
          <a:solidFill>
            <a:srgbClr val="000000">
              <a:lumMod val="85000"/>
              <a:lumOff val="15000"/>
            </a:srgbClr>
          </a:solidFill>
          <a:scene3d>
            <a:camera prst="orthographicFront"/>
            <a:lightRig rig="threePt" dir="t"/>
          </a:scene3d>
          <a:sp3d>
            <a:bevelT/>
          </a:sp3d>
        </p:spPr>
        <p:txBody>
          <a:bodyPr>
            <a:spAutoFit/>
          </a:bodyPr>
          <a:lstStyle/>
          <a:p>
            <a:pPr>
              <a:defRPr/>
            </a:pPr>
            <a:r>
              <a:rPr lang="en-US" b="1" dirty="0" smtClean="0">
                <a:solidFill>
                  <a:srgbClr val="FFFFFF"/>
                </a:solidFill>
                <a:latin typeface="Arial" charset="0"/>
              </a:rPr>
              <a:t>Tier-0 (CERN):</a:t>
            </a:r>
          </a:p>
          <a:p>
            <a:pPr marL="179388" lvl="1" indent="-96838">
              <a:buFont typeface="Arial" pitchFamily="34" charset="0"/>
              <a:buChar char="•"/>
              <a:defRPr/>
            </a:pPr>
            <a:r>
              <a:rPr lang="en-US" dirty="0" smtClean="0">
                <a:solidFill>
                  <a:srgbClr val="FFFF00"/>
                </a:solidFill>
                <a:latin typeface="Arial" charset="0"/>
              </a:rPr>
              <a:t>Data recording</a:t>
            </a:r>
          </a:p>
          <a:p>
            <a:pPr marL="179388" lvl="1" indent="-96838">
              <a:buFont typeface="Arial" pitchFamily="34" charset="0"/>
              <a:buChar char="•"/>
              <a:defRPr/>
            </a:pPr>
            <a:r>
              <a:rPr lang="en-US" dirty="0" smtClean="0">
                <a:solidFill>
                  <a:srgbClr val="FFFF00"/>
                </a:solidFill>
                <a:latin typeface="Arial" charset="0"/>
              </a:rPr>
              <a:t>Initial data reconstruction</a:t>
            </a:r>
          </a:p>
          <a:p>
            <a:pPr marL="179388" lvl="1" indent="-96838">
              <a:buFont typeface="Arial" pitchFamily="34" charset="0"/>
              <a:buChar char="•"/>
              <a:defRPr/>
            </a:pPr>
            <a:r>
              <a:rPr lang="en-US" dirty="0" smtClean="0">
                <a:solidFill>
                  <a:srgbClr val="FFFF00"/>
                </a:solidFill>
                <a:latin typeface="Arial" charset="0"/>
              </a:rPr>
              <a:t>Data distribution</a:t>
            </a:r>
          </a:p>
          <a:p>
            <a:pPr lvl="1">
              <a:buFont typeface="Arial" pitchFamily="34" charset="0"/>
              <a:buChar char="•"/>
              <a:defRPr/>
            </a:pPr>
            <a:endParaRPr lang="en-US" dirty="0" smtClean="0">
              <a:solidFill>
                <a:srgbClr val="FFFF00"/>
              </a:solidFill>
              <a:latin typeface="Arial" charset="0"/>
            </a:endParaRPr>
          </a:p>
          <a:p>
            <a:pPr>
              <a:defRPr/>
            </a:pPr>
            <a:r>
              <a:rPr lang="en-US" b="1" dirty="0" smtClean="0">
                <a:solidFill>
                  <a:srgbClr val="FFFFFF"/>
                </a:solidFill>
                <a:latin typeface="Arial" charset="0"/>
              </a:rPr>
              <a:t>Tier-1 (11</a:t>
            </a:r>
            <a:r>
              <a:rPr lang="en-US" sz="2000" b="1" dirty="0" smtClean="0">
                <a:solidFill>
                  <a:srgbClr val="FFFFFF"/>
                </a:solidFill>
                <a:latin typeface="Arial" charset="0"/>
              </a:rPr>
              <a:t>→</a:t>
            </a:r>
            <a:r>
              <a:rPr lang="ru-RU" b="1" dirty="0" smtClean="0">
                <a:solidFill>
                  <a:srgbClr val="C0504D">
                    <a:lumMod val="40000"/>
                    <a:lumOff val="60000"/>
                  </a:srgbClr>
                </a:solidFill>
                <a:latin typeface="Arial" charset="0"/>
              </a:rPr>
              <a:t>14</a:t>
            </a:r>
            <a:r>
              <a:rPr lang="en-US" b="1" dirty="0" smtClean="0">
                <a:solidFill>
                  <a:srgbClr val="FFFFFF"/>
                </a:solidFill>
                <a:latin typeface="Arial" charset="0"/>
              </a:rPr>
              <a:t>  </a:t>
            </a:r>
            <a:r>
              <a:rPr lang="en-US" b="1" dirty="0" err="1" smtClean="0">
                <a:solidFill>
                  <a:srgbClr val="FFFFFF"/>
                </a:solidFill>
                <a:latin typeface="Arial" charset="0"/>
              </a:rPr>
              <a:t>centres</a:t>
            </a:r>
            <a:r>
              <a:rPr lang="en-US" b="1" dirty="0" smtClean="0">
                <a:solidFill>
                  <a:srgbClr val="FFFFFF"/>
                </a:solidFill>
                <a:latin typeface="Arial" charset="0"/>
              </a:rPr>
              <a:t>):</a:t>
            </a:r>
          </a:p>
          <a:p>
            <a:pPr marL="179388" indent="-96838">
              <a:buFont typeface="Arial" pitchFamily="34" charset="0"/>
              <a:buChar char="•"/>
              <a:defRPr/>
            </a:pPr>
            <a:r>
              <a:rPr lang="en-US" dirty="0" smtClean="0">
                <a:solidFill>
                  <a:srgbClr val="FFFF00"/>
                </a:solidFill>
                <a:latin typeface="Arial" charset="0"/>
              </a:rPr>
              <a:t>Permanent storage</a:t>
            </a:r>
          </a:p>
          <a:p>
            <a:pPr marL="179388" indent="-96838">
              <a:buFont typeface="Arial" pitchFamily="34" charset="0"/>
              <a:buChar char="•"/>
              <a:defRPr/>
            </a:pPr>
            <a:r>
              <a:rPr lang="en-US" dirty="0" smtClean="0">
                <a:solidFill>
                  <a:srgbClr val="FFFF00"/>
                </a:solidFill>
                <a:latin typeface="Arial" charset="0"/>
              </a:rPr>
              <a:t>Re-processing</a:t>
            </a:r>
          </a:p>
          <a:p>
            <a:pPr marL="179388" indent="-96838">
              <a:buFont typeface="Arial" pitchFamily="34" charset="0"/>
              <a:buChar char="•"/>
              <a:defRPr/>
            </a:pPr>
            <a:r>
              <a:rPr lang="en-US" dirty="0" smtClean="0">
                <a:solidFill>
                  <a:srgbClr val="FFFF00"/>
                </a:solidFill>
                <a:latin typeface="Arial" charset="0"/>
              </a:rPr>
              <a:t>Analysis</a:t>
            </a:r>
          </a:p>
          <a:p>
            <a:pPr marL="179388" indent="-96838">
              <a:buFont typeface="Arial" pitchFamily="34" charset="0"/>
              <a:buChar char="•"/>
              <a:defRPr/>
            </a:pPr>
            <a:r>
              <a:rPr lang="en-US" dirty="0" smtClean="0">
                <a:solidFill>
                  <a:srgbClr val="C0504D">
                    <a:lumMod val="20000"/>
                    <a:lumOff val="80000"/>
                  </a:srgbClr>
                </a:solidFill>
                <a:latin typeface="Arial" charset="0"/>
              </a:rPr>
              <a:t>Simulation</a:t>
            </a:r>
          </a:p>
          <a:p>
            <a:pPr marL="179388" indent="-96838">
              <a:buFont typeface="Arial" pitchFamily="34" charset="0"/>
              <a:buChar char="•"/>
              <a:defRPr/>
            </a:pPr>
            <a:endParaRPr lang="en-US" dirty="0" smtClean="0">
              <a:solidFill>
                <a:srgbClr val="FFFF00"/>
              </a:solidFill>
              <a:latin typeface="Arial" charset="0"/>
            </a:endParaRPr>
          </a:p>
          <a:p>
            <a:pPr>
              <a:defRPr/>
            </a:pPr>
            <a:endParaRPr lang="en-US" dirty="0" smtClean="0">
              <a:solidFill>
                <a:srgbClr val="FFFF00"/>
              </a:solidFill>
              <a:latin typeface="Arial" charset="0"/>
            </a:endParaRPr>
          </a:p>
          <a:p>
            <a:pPr>
              <a:defRPr/>
            </a:pPr>
            <a:r>
              <a:rPr lang="en-US" b="1" dirty="0" smtClean="0">
                <a:solidFill>
                  <a:srgbClr val="FFFFFF"/>
                </a:solidFill>
                <a:latin typeface="Arial" charset="0"/>
              </a:rPr>
              <a:t>Tier-2  (&gt;200 </a:t>
            </a:r>
            <a:r>
              <a:rPr lang="en-US" b="1" dirty="0" err="1" smtClean="0">
                <a:solidFill>
                  <a:srgbClr val="FFFFFF"/>
                </a:solidFill>
                <a:latin typeface="Arial" charset="0"/>
              </a:rPr>
              <a:t>centres</a:t>
            </a:r>
            <a:r>
              <a:rPr lang="en-US" b="1" dirty="0" smtClean="0">
                <a:solidFill>
                  <a:srgbClr val="FFFFFF"/>
                </a:solidFill>
                <a:latin typeface="Arial" charset="0"/>
              </a:rPr>
              <a:t>):</a:t>
            </a:r>
          </a:p>
          <a:p>
            <a:pPr marL="82550" indent="96838">
              <a:buFont typeface="Arial" pitchFamily="34" charset="0"/>
              <a:buChar char="•"/>
              <a:defRPr/>
            </a:pPr>
            <a:r>
              <a:rPr lang="en-US" dirty="0" smtClean="0">
                <a:solidFill>
                  <a:srgbClr val="FFFF00"/>
                </a:solidFill>
                <a:latin typeface="Arial" charset="0"/>
              </a:rPr>
              <a:t> Simulation</a:t>
            </a:r>
          </a:p>
          <a:p>
            <a:pPr marL="82550" indent="96838">
              <a:buFont typeface="Arial" pitchFamily="34" charset="0"/>
              <a:buChar char="•"/>
              <a:defRPr/>
            </a:pPr>
            <a:r>
              <a:rPr lang="en-US" dirty="0" smtClean="0">
                <a:solidFill>
                  <a:srgbClr val="FFFF00"/>
                </a:solidFill>
                <a:latin typeface="Arial" charset="0"/>
              </a:rPr>
              <a:t> End-user analysis</a:t>
            </a:r>
            <a:endParaRPr lang="en-US" dirty="0">
              <a:solidFill>
                <a:srgbClr val="FFFF00"/>
              </a:solidFill>
              <a:latin typeface="Arial" charset="0"/>
            </a:endParaRPr>
          </a:p>
        </p:txBody>
      </p:sp>
      <p:grpSp>
        <p:nvGrpSpPr>
          <p:cNvPr id="6" name="Группа 5"/>
          <p:cNvGrpSpPr/>
          <p:nvPr/>
        </p:nvGrpSpPr>
        <p:grpSpPr>
          <a:xfrm>
            <a:off x="-19775" y="931863"/>
            <a:ext cx="6319838" cy="5926137"/>
            <a:chOff x="-19775" y="931863"/>
            <a:chExt cx="6319838" cy="5926137"/>
          </a:xfrm>
        </p:grpSpPr>
        <p:sp>
          <p:nvSpPr>
            <p:cNvPr id="11" name="Oval 3"/>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2" name="Oval 4"/>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3" name="Oval 5"/>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4" name="Oval 6"/>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5" name="Oval 7"/>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6" name="Oval 8"/>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7" name="Oval 9"/>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8" name="Oval 10"/>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9" name="Oval 11"/>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0" name="Oval 12"/>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1" name="Oval 13"/>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8448" name="Oval 14"/>
            <p:cNvSpPr>
              <a:spLocks noChangeArrowheads="1"/>
            </p:cNvSpPr>
            <p:nvPr/>
          </p:nvSpPr>
          <p:spPr bwMode="auto">
            <a:xfrm flipH="1">
              <a:off x="3827463" y="4219575"/>
              <a:ext cx="46037" cy="1031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4" name="Oval 16"/>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5" name="Oval 17"/>
            <p:cNvSpPr>
              <a:spLocks noChangeArrowheads="1"/>
            </p:cNvSpPr>
            <p:nvPr/>
          </p:nvSpPr>
          <p:spPr bwMode="auto">
            <a:xfrm>
              <a:off x="3328988" y="6294438"/>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6" name="Oval 18"/>
            <p:cNvSpPr>
              <a:spLocks noChangeArrowheads="1"/>
            </p:cNvSpPr>
            <p:nvPr/>
          </p:nvSpPr>
          <p:spPr bwMode="auto">
            <a:xfrm>
              <a:off x="1857375" y="3349625"/>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7" name="Oval 20"/>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8" name="Oval 21"/>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9" name="Oval 22"/>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0" name="Oval 23"/>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1" name="Oval 24"/>
            <p:cNvSpPr>
              <a:spLocks noChangeArrowheads="1"/>
            </p:cNvSpPr>
            <p:nvPr/>
          </p:nvSpPr>
          <p:spPr bwMode="auto">
            <a:xfrm>
              <a:off x="1857375" y="3351213"/>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2" name="Oval 25"/>
            <p:cNvSpPr>
              <a:spLocks noChangeArrowheads="1"/>
            </p:cNvSpPr>
            <p:nvPr/>
          </p:nvSpPr>
          <p:spPr bwMode="auto">
            <a:xfrm>
              <a:off x="3328988" y="6292850"/>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3" name="Oval 26"/>
            <p:cNvSpPr>
              <a:spLocks noChangeArrowheads="1"/>
            </p:cNvSpPr>
            <p:nvPr/>
          </p:nvSpPr>
          <p:spPr bwMode="auto">
            <a:xfrm>
              <a:off x="3328988" y="6292850"/>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grpSp>
          <p:nvGrpSpPr>
            <p:cNvPr id="4" name="Группа 3"/>
            <p:cNvGrpSpPr/>
            <p:nvPr/>
          </p:nvGrpSpPr>
          <p:grpSpPr>
            <a:xfrm>
              <a:off x="-19775" y="931863"/>
              <a:ext cx="6319838" cy="5926137"/>
              <a:chOff x="-15875" y="931863"/>
              <a:chExt cx="6319838" cy="5926137"/>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75" y="931863"/>
                <a:ext cx="6319838" cy="592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23250" y="3452899"/>
                <a:ext cx="703309" cy="215444"/>
              </a:xfrm>
              <a:prstGeom prst="rect">
                <a:avLst/>
              </a:prstGeom>
              <a:noFill/>
            </p:spPr>
            <p:txBody>
              <a:bodyPr wrap="square" rtlCol="0">
                <a:spAutoFit/>
              </a:bodyPr>
              <a:lstStyle/>
              <a:p>
                <a:r>
                  <a:rPr lang="en-US" sz="800" b="1" dirty="0" err="1" smtClean="0">
                    <a:solidFill>
                      <a:prstClr val="black"/>
                    </a:solidFill>
                    <a:latin typeface="Arial Narrow" panose="020B0606020202030204" pitchFamily="34" charset="0"/>
                  </a:rPr>
                  <a:t>Dubna</a:t>
                </a:r>
                <a:r>
                  <a:rPr lang="en-US" sz="800" b="1" dirty="0" smtClean="0">
                    <a:solidFill>
                      <a:prstClr val="black"/>
                    </a:solidFill>
                    <a:latin typeface="Arial Narrow" panose="020B0606020202030204" pitchFamily="34" charset="0"/>
                  </a:rPr>
                  <a:t>, </a:t>
                </a:r>
                <a:r>
                  <a:rPr lang="en-US" sz="800" b="1" dirty="0" err="1" smtClean="0">
                    <a:solidFill>
                      <a:prstClr val="black"/>
                    </a:solidFill>
                    <a:latin typeface="Arial Narrow" panose="020B0606020202030204" pitchFamily="34" charset="0"/>
                  </a:rPr>
                  <a:t>JINR</a:t>
                </a:r>
                <a:endParaRPr lang="ru-RU" sz="800" b="1" dirty="0">
                  <a:solidFill>
                    <a:prstClr val="black"/>
                  </a:solidFill>
                  <a:latin typeface="Arial Narrow" panose="020B0606020202030204" pitchFamily="34" charset="0"/>
                </a:endParaRPr>
              </a:p>
            </p:txBody>
          </p:sp>
        </p:grpSp>
        <p:sp>
          <p:nvSpPr>
            <p:cNvPr id="5" name="Овал 4"/>
            <p:cNvSpPr/>
            <p:nvPr/>
          </p:nvSpPr>
          <p:spPr>
            <a:xfrm>
              <a:off x="1609308" y="3058686"/>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5" name="Овал 34"/>
            <p:cNvSpPr/>
            <p:nvPr/>
          </p:nvSpPr>
          <p:spPr>
            <a:xfrm>
              <a:off x="4001440" y="4310404"/>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6" name="Овал 35"/>
            <p:cNvSpPr/>
            <p:nvPr/>
          </p:nvSpPr>
          <p:spPr>
            <a:xfrm>
              <a:off x="4092196" y="3764172"/>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7" name="Овал 36"/>
            <p:cNvSpPr/>
            <p:nvPr/>
          </p:nvSpPr>
          <p:spPr>
            <a:xfrm>
              <a:off x="2569934" y="4861780"/>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8" name="Овал 37"/>
            <p:cNvSpPr/>
            <p:nvPr/>
          </p:nvSpPr>
          <p:spPr>
            <a:xfrm>
              <a:off x="1694934" y="4089520"/>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9" name="Овал 38"/>
            <p:cNvSpPr/>
            <p:nvPr/>
          </p:nvSpPr>
          <p:spPr>
            <a:xfrm>
              <a:off x="2132333" y="4570823"/>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40" name="Овал 39"/>
            <p:cNvSpPr/>
            <p:nvPr/>
          </p:nvSpPr>
          <p:spPr>
            <a:xfrm>
              <a:off x="2604176" y="2471358"/>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grpSp>
      <p:sp>
        <p:nvSpPr>
          <p:cNvPr id="7" name="Нижний колонтитул 6"/>
          <p:cNvSpPr>
            <a:spLocks noGrp="1"/>
          </p:cNvSpPr>
          <p:nvPr>
            <p:ph type="ftr" sz="quarter" idx="11"/>
          </p:nvPr>
        </p:nvSpPr>
        <p:spPr>
          <a:xfrm>
            <a:off x="4211960" y="6547446"/>
            <a:ext cx="2895600" cy="365125"/>
          </a:xfrm>
        </p:spPr>
        <p:txBody>
          <a:bodyPr/>
          <a:lstStyle/>
          <a:p>
            <a:r>
              <a:rPr lang="en-US" dirty="0" smtClean="0">
                <a:solidFill>
                  <a:prstClr val="black">
                    <a:tint val="75000"/>
                  </a:prstClr>
                </a:solidFill>
              </a:rPr>
              <a:t>NEC2015, 2 Oct. 2015, </a:t>
            </a:r>
            <a:r>
              <a:rPr lang="en-US" dirty="0" err="1" smtClean="0">
                <a:solidFill>
                  <a:prstClr val="black">
                    <a:tint val="75000"/>
                  </a:prstClr>
                </a:solidFill>
              </a:rPr>
              <a:t>Becici</a:t>
            </a:r>
            <a:r>
              <a:rPr lang="en-US" dirty="0" smtClean="0">
                <a:solidFill>
                  <a:prstClr val="black">
                    <a:tint val="75000"/>
                  </a:prstClr>
                </a:solidFill>
              </a:rPr>
              <a:t>, Montenegro</a:t>
            </a:r>
            <a:endParaRPr lang="ru-RU" dirty="0">
              <a:solidFill>
                <a:prstClr val="black">
                  <a:tint val="75000"/>
                </a:prstClr>
              </a:solidFill>
            </a:endParaRPr>
          </a:p>
        </p:txBody>
      </p:sp>
      <p:sp>
        <p:nvSpPr>
          <p:cNvPr id="8" name="Номер слайда 7"/>
          <p:cNvSpPr>
            <a:spLocks noGrp="1"/>
          </p:cNvSpPr>
          <p:nvPr>
            <p:ph type="sldNum" sz="quarter" idx="12"/>
          </p:nvPr>
        </p:nvSpPr>
        <p:spPr/>
        <p:txBody>
          <a:bodyPr/>
          <a:lstStyle/>
          <a:p>
            <a:fld id="{C75420B3-53D9-432E-BB6C-510EB706E06B}" type="slidenum">
              <a:rPr lang="ru-RU" smtClean="0">
                <a:solidFill>
                  <a:prstClr val="black">
                    <a:tint val="75000"/>
                  </a:prstClr>
                </a:solidFill>
              </a:rPr>
              <a:pPr/>
              <a:t>4</a:t>
            </a:fld>
            <a:endParaRPr lang="ru-RU">
              <a:solidFill>
                <a:prstClr val="black">
                  <a:tint val="75000"/>
                </a:prstClr>
              </a:solidFill>
            </a:endParaRPr>
          </a:p>
        </p:txBody>
      </p:sp>
    </p:spTree>
    <p:extLst>
      <p:ext uri="{BB962C8B-B14F-4D97-AF65-F5344CB8AC3E}">
        <p14:creationId xmlns:p14="http://schemas.microsoft.com/office/powerpoint/2010/main" val="176918705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123223" y="189174"/>
            <a:ext cx="9035358" cy="6392830"/>
            <a:chOff x="54321" y="404664"/>
            <a:chExt cx="9035358" cy="6392830"/>
          </a:xfrm>
        </p:grpSpPr>
        <p:grpSp>
          <p:nvGrpSpPr>
            <p:cNvPr id="3" name="Группа 2"/>
            <p:cNvGrpSpPr/>
            <p:nvPr/>
          </p:nvGrpSpPr>
          <p:grpSpPr>
            <a:xfrm>
              <a:off x="54321" y="1152344"/>
              <a:ext cx="9035358" cy="5645150"/>
              <a:chOff x="-108520" y="548680"/>
              <a:chExt cx="9035358" cy="564515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8520" y="548680"/>
                <a:ext cx="9035358" cy="564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35696" y="2636912"/>
                <a:ext cx="1152128" cy="369332"/>
              </a:xfrm>
              <a:prstGeom prst="rect">
                <a:avLst/>
              </a:prstGeom>
              <a:noFill/>
            </p:spPr>
            <p:txBody>
              <a:bodyPr wrap="square" rtlCol="0">
                <a:spAutoFit/>
              </a:bodyPr>
              <a:lstStyle/>
              <a:p>
                <a:r>
                  <a:rPr lang="en-US" b="1" dirty="0" smtClean="0">
                    <a:solidFill>
                      <a:srgbClr val="FFFF00"/>
                    </a:solidFill>
                  </a:rPr>
                  <a:t>Tier-1</a:t>
                </a:r>
                <a:endParaRPr lang="ru-RU" b="1" dirty="0">
                  <a:solidFill>
                    <a:srgbClr val="FFFF00"/>
                  </a:solidFill>
                </a:endParaRPr>
              </a:p>
            </p:txBody>
          </p:sp>
          <p:sp>
            <p:nvSpPr>
              <p:cNvPr id="4" name="TextBox 3"/>
              <p:cNvSpPr txBox="1"/>
              <p:nvPr/>
            </p:nvSpPr>
            <p:spPr>
              <a:xfrm>
                <a:off x="2110589" y="4038106"/>
                <a:ext cx="1349327" cy="1200329"/>
              </a:xfrm>
              <a:prstGeom prst="rect">
                <a:avLst/>
              </a:prstGeom>
              <a:noFill/>
            </p:spPr>
            <p:txBody>
              <a:bodyPr wrap="square" rtlCol="0">
                <a:spAutoFit/>
              </a:bodyPr>
              <a:lstStyle/>
              <a:p>
                <a:r>
                  <a:rPr lang="en-US" b="1" dirty="0" smtClean="0">
                    <a:solidFill>
                      <a:prstClr val="white"/>
                    </a:solidFill>
                  </a:rPr>
                  <a:t>Tier-2 + </a:t>
                </a:r>
                <a:r>
                  <a:rPr lang="en-US" b="1" dirty="0">
                    <a:solidFill>
                      <a:prstClr val="white"/>
                    </a:solidFill>
                  </a:rPr>
                  <a:t>Local Computing </a:t>
                </a:r>
                <a:r>
                  <a:rPr lang="en-US" b="1" dirty="0" smtClean="0">
                    <a:solidFill>
                      <a:prstClr val="white"/>
                    </a:solidFill>
                  </a:rPr>
                  <a:t>    </a:t>
                </a:r>
                <a:r>
                  <a:rPr lang="en-US" b="1" dirty="0" smtClean="0">
                    <a:solidFill>
                      <a:srgbClr val="FFFF00"/>
                    </a:solidFill>
                  </a:rPr>
                  <a:t>     </a:t>
                </a:r>
                <a:r>
                  <a:rPr lang="en-US" b="1" dirty="0" err="1" smtClean="0">
                    <a:solidFill>
                      <a:srgbClr val="FFFF00"/>
                    </a:solidFill>
                  </a:rPr>
                  <a:t>HybriLIT</a:t>
                </a:r>
                <a:endParaRPr lang="ru-RU" b="1" dirty="0">
                  <a:solidFill>
                    <a:srgbClr val="FFFF00"/>
                  </a:solidFill>
                </a:endParaRPr>
              </a:p>
            </p:txBody>
          </p:sp>
          <p:sp>
            <p:nvSpPr>
              <p:cNvPr id="5" name="TextBox 4"/>
              <p:cNvSpPr txBox="1"/>
              <p:nvPr/>
            </p:nvSpPr>
            <p:spPr>
              <a:xfrm>
                <a:off x="3591030" y="3863634"/>
                <a:ext cx="1421335" cy="1200329"/>
              </a:xfrm>
              <a:prstGeom prst="rect">
                <a:avLst/>
              </a:prstGeom>
              <a:noFill/>
            </p:spPr>
            <p:txBody>
              <a:bodyPr wrap="square" rtlCol="0">
                <a:spAutoFit/>
              </a:bodyPr>
              <a:lstStyle/>
              <a:p>
                <a:r>
                  <a:rPr lang="en-US" b="1" dirty="0" smtClean="0">
                    <a:solidFill>
                      <a:prstClr val="white"/>
                    </a:solidFill>
                  </a:rPr>
                  <a:t>Tier-2 + </a:t>
                </a:r>
              </a:p>
              <a:p>
                <a:r>
                  <a:rPr lang="en-US" b="1" dirty="0" smtClean="0">
                    <a:solidFill>
                      <a:prstClr val="white"/>
                    </a:solidFill>
                  </a:rPr>
                  <a:t>Local Computing +</a:t>
                </a:r>
                <a:r>
                  <a:rPr lang="en-US" b="1" dirty="0">
                    <a:solidFill>
                      <a:srgbClr val="FFFF00"/>
                    </a:solidFill>
                  </a:rPr>
                  <a:t> Cloud</a:t>
                </a:r>
                <a:endParaRPr lang="ru-RU" b="1" dirty="0">
                  <a:solidFill>
                    <a:prstClr val="white"/>
                  </a:solidFill>
                </a:endParaRPr>
              </a:p>
            </p:txBody>
          </p:sp>
          <p:sp>
            <p:nvSpPr>
              <p:cNvPr id="6" name="TextBox 5"/>
              <p:cNvSpPr txBox="1"/>
              <p:nvPr/>
            </p:nvSpPr>
            <p:spPr>
              <a:xfrm>
                <a:off x="4409159" y="2082914"/>
                <a:ext cx="864096" cy="923330"/>
              </a:xfrm>
              <a:prstGeom prst="rect">
                <a:avLst/>
              </a:prstGeom>
              <a:noFill/>
            </p:spPr>
            <p:txBody>
              <a:bodyPr wrap="square" rtlCol="0">
                <a:spAutoFit/>
              </a:bodyPr>
              <a:lstStyle/>
              <a:p>
                <a:r>
                  <a:rPr lang="en-US" b="1" dirty="0" smtClean="0">
                    <a:solidFill>
                      <a:srgbClr val="FFFF00"/>
                    </a:solidFill>
                  </a:rPr>
                  <a:t>IBM Tape Robot</a:t>
                </a:r>
                <a:endParaRPr lang="ru-RU" b="1" dirty="0">
                  <a:solidFill>
                    <a:srgbClr val="FFFF00"/>
                  </a:solidFill>
                </a:endParaRPr>
              </a:p>
            </p:txBody>
          </p:sp>
          <p:sp>
            <p:nvSpPr>
              <p:cNvPr id="7" name="TextBox 6"/>
              <p:cNvSpPr txBox="1"/>
              <p:nvPr/>
            </p:nvSpPr>
            <p:spPr>
              <a:xfrm>
                <a:off x="5580112" y="3974919"/>
                <a:ext cx="1152128" cy="646331"/>
              </a:xfrm>
              <a:prstGeom prst="rect">
                <a:avLst/>
              </a:prstGeom>
              <a:noFill/>
            </p:spPr>
            <p:txBody>
              <a:bodyPr wrap="square" rtlCol="0">
                <a:spAutoFit/>
              </a:bodyPr>
              <a:lstStyle/>
              <a:p>
                <a:r>
                  <a:rPr lang="en-US" b="1" dirty="0" smtClean="0">
                    <a:solidFill>
                      <a:srgbClr val="FFFF00"/>
                    </a:solidFill>
                  </a:rPr>
                  <a:t>Cloud</a:t>
                </a:r>
                <a:r>
                  <a:rPr lang="en-US" b="1" dirty="0" smtClean="0">
                    <a:solidFill>
                      <a:prstClr val="white"/>
                    </a:solidFill>
                  </a:rPr>
                  <a:t> </a:t>
                </a:r>
              </a:p>
              <a:p>
                <a:r>
                  <a:rPr lang="en-US" b="1" dirty="0" err="1" smtClean="0">
                    <a:solidFill>
                      <a:prstClr val="white"/>
                    </a:solidFill>
                  </a:rPr>
                  <a:t>GridEdu</a:t>
                </a:r>
                <a:endParaRPr lang="ru-RU" b="1" dirty="0">
                  <a:solidFill>
                    <a:prstClr val="white"/>
                  </a:solidFill>
                </a:endParaRPr>
              </a:p>
            </p:txBody>
          </p:sp>
          <p:sp>
            <p:nvSpPr>
              <p:cNvPr id="8" name="TextBox 7"/>
              <p:cNvSpPr txBox="1"/>
              <p:nvPr/>
            </p:nvSpPr>
            <p:spPr>
              <a:xfrm>
                <a:off x="7164288" y="3501008"/>
                <a:ext cx="1152128" cy="646331"/>
              </a:xfrm>
              <a:prstGeom prst="rect">
                <a:avLst/>
              </a:prstGeom>
              <a:noFill/>
            </p:spPr>
            <p:txBody>
              <a:bodyPr wrap="square" rtlCol="0">
                <a:spAutoFit/>
              </a:bodyPr>
              <a:lstStyle/>
              <a:p>
                <a:r>
                  <a:rPr lang="en-US" b="1" dirty="0" err="1" smtClean="0">
                    <a:solidFill>
                      <a:srgbClr val="FFFF00"/>
                    </a:solidFill>
                  </a:rPr>
                  <a:t>AIS</a:t>
                </a:r>
                <a:r>
                  <a:rPr lang="en-US" b="1" dirty="0" smtClean="0">
                    <a:solidFill>
                      <a:srgbClr val="FFFF00"/>
                    </a:solidFill>
                  </a:rPr>
                  <a:t> </a:t>
                </a:r>
              </a:p>
              <a:p>
                <a:r>
                  <a:rPr lang="en-US" b="1" dirty="0" smtClean="0">
                    <a:solidFill>
                      <a:srgbClr val="FFFF00"/>
                    </a:solidFill>
                  </a:rPr>
                  <a:t>1C</a:t>
                </a:r>
                <a:endParaRPr lang="ru-RU" b="1" dirty="0">
                  <a:solidFill>
                    <a:srgbClr val="FFFF00"/>
                  </a:solidFill>
                </a:endParaRPr>
              </a:p>
            </p:txBody>
          </p:sp>
          <p:sp>
            <p:nvSpPr>
              <p:cNvPr id="9" name="TextBox 8"/>
              <p:cNvSpPr txBox="1"/>
              <p:nvPr/>
            </p:nvSpPr>
            <p:spPr>
              <a:xfrm>
                <a:off x="6561664" y="1268760"/>
                <a:ext cx="1394712" cy="646331"/>
              </a:xfrm>
              <a:prstGeom prst="rect">
                <a:avLst/>
              </a:prstGeom>
              <a:noFill/>
            </p:spPr>
            <p:txBody>
              <a:bodyPr wrap="square" rtlCol="0">
                <a:spAutoFit/>
              </a:bodyPr>
              <a:lstStyle/>
              <a:p>
                <a:r>
                  <a:rPr lang="en-US" b="1" dirty="0" smtClean="0">
                    <a:solidFill>
                      <a:prstClr val="white"/>
                    </a:solidFill>
                  </a:rPr>
                  <a:t>Network equipment</a:t>
                </a:r>
                <a:endParaRPr lang="ru-RU" b="1" dirty="0">
                  <a:solidFill>
                    <a:prstClr val="white"/>
                  </a:solidFill>
                </a:endParaRPr>
              </a:p>
            </p:txBody>
          </p:sp>
        </p:grpSp>
        <p:sp>
          <p:nvSpPr>
            <p:cNvPr id="10" name="TextBox 9"/>
            <p:cNvSpPr txBox="1"/>
            <p:nvPr/>
          </p:nvSpPr>
          <p:spPr>
            <a:xfrm>
              <a:off x="2574601" y="404664"/>
              <a:ext cx="5328592" cy="523220"/>
            </a:xfrm>
            <a:prstGeom prst="rect">
              <a:avLst/>
            </a:prstGeom>
            <a:noFill/>
          </p:spPr>
          <p:txBody>
            <a:bodyPr wrap="square" rtlCol="0">
              <a:spAutoFit/>
            </a:bodyPr>
            <a:lstStyle/>
            <a:p>
              <a:r>
                <a:rPr lang="en-US" sz="2800" b="1" dirty="0" err="1" smtClean="0">
                  <a:solidFill>
                    <a:srgbClr val="FFFF00"/>
                  </a:solidFill>
                </a:rPr>
                <a:t>JINR</a:t>
              </a:r>
              <a:r>
                <a:rPr lang="en-US" sz="2800" b="1" dirty="0" smtClean="0">
                  <a:solidFill>
                    <a:srgbClr val="FFFF00"/>
                  </a:solidFill>
                </a:rPr>
                <a:t> Computing Centre Status</a:t>
              </a:r>
              <a:endParaRPr lang="ru-RU" sz="2800" b="1" dirty="0">
                <a:solidFill>
                  <a:srgbClr val="FFFF00"/>
                </a:solidFill>
              </a:endParaRPr>
            </a:p>
          </p:txBody>
        </p:sp>
        <p:sp>
          <p:nvSpPr>
            <p:cNvPr id="11" name="TextBox 10"/>
            <p:cNvSpPr txBox="1"/>
            <p:nvPr/>
          </p:nvSpPr>
          <p:spPr>
            <a:xfrm>
              <a:off x="3046693" y="3790253"/>
              <a:ext cx="576064" cy="369332"/>
            </a:xfrm>
            <a:prstGeom prst="rect">
              <a:avLst/>
            </a:prstGeom>
            <a:noFill/>
          </p:spPr>
          <p:txBody>
            <a:bodyPr wrap="square" rtlCol="0">
              <a:spAutoFit/>
            </a:bodyPr>
            <a:lstStyle/>
            <a:p>
              <a:r>
                <a:rPr lang="en-US" b="1" dirty="0" smtClean="0">
                  <a:solidFill>
                    <a:prstClr val="white"/>
                  </a:solidFill>
                </a:rPr>
                <a:t>UPS</a:t>
              </a:r>
              <a:endParaRPr lang="ru-RU" b="1" dirty="0">
                <a:solidFill>
                  <a:prstClr val="white"/>
                </a:solidFill>
              </a:endParaRPr>
            </a:p>
          </p:txBody>
        </p:sp>
        <p:sp>
          <p:nvSpPr>
            <p:cNvPr id="13" name="TextBox 12"/>
            <p:cNvSpPr txBox="1"/>
            <p:nvPr/>
          </p:nvSpPr>
          <p:spPr>
            <a:xfrm>
              <a:off x="5436096" y="2523253"/>
              <a:ext cx="576064" cy="369332"/>
            </a:xfrm>
            <a:prstGeom prst="rect">
              <a:avLst/>
            </a:prstGeom>
            <a:noFill/>
          </p:spPr>
          <p:txBody>
            <a:bodyPr wrap="square" rtlCol="0">
              <a:spAutoFit/>
            </a:bodyPr>
            <a:lstStyle/>
            <a:p>
              <a:r>
                <a:rPr lang="en-US" b="1" dirty="0" smtClean="0">
                  <a:solidFill>
                    <a:srgbClr val="FFFF00"/>
                  </a:solidFill>
                </a:rPr>
                <a:t>UPS</a:t>
              </a:r>
              <a:endParaRPr lang="ru-RU" b="1" dirty="0">
                <a:solidFill>
                  <a:srgbClr val="FFFF00"/>
                </a:solidFill>
              </a:endParaRPr>
            </a:p>
          </p:txBody>
        </p:sp>
        <p:sp>
          <p:nvSpPr>
            <p:cNvPr id="14" name="TextBox 13"/>
            <p:cNvSpPr txBox="1"/>
            <p:nvPr/>
          </p:nvSpPr>
          <p:spPr>
            <a:xfrm>
              <a:off x="4611948" y="4209251"/>
              <a:ext cx="576064" cy="369332"/>
            </a:xfrm>
            <a:prstGeom prst="rect">
              <a:avLst/>
            </a:prstGeom>
            <a:noFill/>
          </p:spPr>
          <p:txBody>
            <a:bodyPr wrap="square" rtlCol="0">
              <a:spAutoFit/>
            </a:bodyPr>
            <a:lstStyle/>
            <a:p>
              <a:r>
                <a:rPr lang="en-US" b="1" dirty="0" smtClean="0">
                  <a:solidFill>
                    <a:prstClr val="white"/>
                  </a:solidFill>
                </a:rPr>
                <a:t>UPS</a:t>
              </a:r>
              <a:endParaRPr lang="ru-RU" b="1" dirty="0">
                <a:solidFill>
                  <a:prstClr val="white"/>
                </a:solidFill>
              </a:endParaRPr>
            </a:p>
          </p:txBody>
        </p:sp>
        <p:sp>
          <p:nvSpPr>
            <p:cNvPr id="15" name="TextBox 14"/>
            <p:cNvSpPr txBox="1"/>
            <p:nvPr/>
          </p:nvSpPr>
          <p:spPr>
            <a:xfrm>
              <a:off x="3334725" y="4443070"/>
              <a:ext cx="576064" cy="369332"/>
            </a:xfrm>
            <a:prstGeom prst="rect">
              <a:avLst/>
            </a:prstGeom>
            <a:noFill/>
          </p:spPr>
          <p:txBody>
            <a:bodyPr wrap="square" rtlCol="0">
              <a:spAutoFit/>
            </a:bodyPr>
            <a:lstStyle/>
            <a:p>
              <a:r>
                <a:rPr lang="en-US" b="1" dirty="0" smtClean="0">
                  <a:solidFill>
                    <a:prstClr val="white"/>
                  </a:solidFill>
                </a:rPr>
                <a:t>UPS</a:t>
              </a:r>
              <a:endParaRPr lang="ru-RU" b="1" dirty="0">
                <a:solidFill>
                  <a:prstClr val="white"/>
                </a:solidFill>
              </a:endParaRPr>
            </a:p>
          </p:txBody>
        </p:sp>
        <p:sp>
          <p:nvSpPr>
            <p:cNvPr id="16" name="TextBox 15"/>
            <p:cNvSpPr txBox="1"/>
            <p:nvPr/>
          </p:nvSpPr>
          <p:spPr>
            <a:xfrm>
              <a:off x="827584" y="3501008"/>
              <a:ext cx="576064" cy="369332"/>
            </a:xfrm>
            <a:prstGeom prst="rect">
              <a:avLst/>
            </a:prstGeom>
            <a:noFill/>
          </p:spPr>
          <p:txBody>
            <a:bodyPr wrap="square" rtlCol="0">
              <a:spAutoFit/>
            </a:bodyPr>
            <a:lstStyle/>
            <a:p>
              <a:r>
                <a:rPr lang="en-US" b="1" dirty="0" smtClean="0">
                  <a:solidFill>
                    <a:srgbClr val="FFFF00"/>
                  </a:solidFill>
                </a:rPr>
                <a:t>UPS</a:t>
              </a:r>
              <a:endParaRPr lang="ru-RU" b="1" dirty="0">
                <a:solidFill>
                  <a:srgbClr val="FFFF00"/>
                </a:solidFill>
              </a:endParaRPr>
            </a:p>
          </p:txBody>
        </p:sp>
      </p:grpSp>
      <p:sp>
        <p:nvSpPr>
          <p:cNvPr id="12" name="Нижний колонтитул 11"/>
          <p:cNvSpPr>
            <a:spLocks noGrp="1"/>
          </p:cNvSpPr>
          <p:nvPr>
            <p:ph type="ftr" sz="quarter" idx="11"/>
          </p:nvPr>
        </p:nvSpPr>
        <p:spPr>
          <a:xfrm>
            <a:off x="3219567" y="6526809"/>
            <a:ext cx="2895600" cy="365125"/>
          </a:xfrm>
        </p:spPr>
        <p:txBody>
          <a:bodyPr/>
          <a:lstStyle/>
          <a:p>
            <a:r>
              <a:rPr lang="en-US" dirty="0" smtClean="0">
                <a:solidFill>
                  <a:prstClr val="black">
                    <a:tint val="75000"/>
                  </a:prstClr>
                </a:solidFill>
              </a:rPr>
              <a:t>NEC2015, 2 Oct. 2015, </a:t>
            </a:r>
            <a:r>
              <a:rPr lang="en-US" dirty="0" err="1" smtClean="0">
                <a:solidFill>
                  <a:prstClr val="black">
                    <a:tint val="75000"/>
                  </a:prstClr>
                </a:solidFill>
              </a:rPr>
              <a:t>Becici</a:t>
            </a:r>
            <a:r>
              <a:rPr lang="en-US" dirty="0" smtClean="0">
                <a:solidFill>
                  <a:prstClr val="black">
                    <a:tint val="75000"/>
                  </a:prstClr>
                </a:solidFill>
              </a:rPr>
              <a:t>, Montenegro</a:t>
            </a:r>
            <a:endParaRPr lang="ru-RU" dirty="0">
              <a:solidFill>
                <a:prstClr val="black">
                  <a:tint val="75000"/>
                </a:prstClr>
              </a:solidFill>
            </a:endParaRPr>
          </a:p>
        </p:txBody>
      </p:sp>
      <p:sp>
        <p:nvSpPr>
          <p:cNvPr id="18" name="Номер слайда 17"/>
          <p:cNvSpPr>
            <a:spLocks noGrp="1"/>
          </p:cNvSpPr>
          <p:nvPr>
            <p:ph type="sldNum" sz="quarter" idx="12"/>
          </p:nvPr>
        </p:nvSpPr>
        <p:spPr/>
        <p:txBody>
          <a:bodyPr/>
          <a:lstStyle/>
          <a:p>
            <a:fld id="{C75420B3-53D9-432E-BB6C-510EB706E06B}" type="slidenum">
              <a:rPr lang="ru-RU" smtClean="0">
                <a:solidFill>
                  <a:prstClr val="black">
                    <a:tint val="75000"/>
                  </a:prstClr>
                </a:solidFill>
              </a:rPr>
              <a:pPr/>
              <a:t>5</a:t>
            </a:fld>
            <a:endParaRPr lang="ru-RU">
              <a:solidFill>
                <a:prstClr val="black">
                  <a:tint val="75000"/>
                </a:prstClr>
              </a:solidFill>
            </a:endParaRPr>
          </a:p>
        </p:txBody>
      </p:sp>
    </p:spTree>
    <p:extLst>
      <p:ext uri="{BB962C8B-B14F-4D97-AF65-F5344CB8AC3E}">
        <p14:creationId xmlns:p14="http://schemas.microsoft.com/office/powerpoint/2010/main" val="786199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83" name="Rectangle 2"/>
          <p:cNvSpPr>
            <a:spLocks noGrp="1" noChangeArrowheads="1"/>
          </p:cNvSpPr>
          <p:nvPr>
            <p:ph type="title"/>
          </p:nvPr>
        </p:nvSpPr>
        <p:spPr>
          <a:xfrm>
            <a:off x="152400" y="228600"/>
            <a:ext cx="8642350" cy="765175"/>
          </a:xfrm>
        </p:spPr>
        <p:txBody>
          <a:bodyPr/>
          <a:lstStyle/>
          <a:p>
            <a:pPr algn="r"/>
            <a:r>
              <a:rPr lang="en-US" altLang="ru-RU" b="1" dirty="0"/>
              <a:t>Creation of CMS </a:t>
            </a:r>
            <a:r>
              <a:rPr lang="en-US" altLang="ru-RU" b="1" dirty="0" smtClean="0"/>
              <a:t>Tier-1 </a:t>
            </a:r>
            <a:r>
              <a:rPr lang="en-US" altLang="ru-RU" b="1" dirty="0"/>
              <a:t>in </a:t>
            </a:r>
            <a:r>
              <a:rPr lang="en-US" altLang="ru-RU" b="1" dirty="0" err="1"/>
              <a:t>JINR</a:t>
            </a:r>
            <a:endParaRPr lang="en-US" altLang="ru-RU" sz="3600" b="1" dirty="0" smtClean="0">
              <a:solidFill>
                <a:srgbClr val="FFFF00"/>
              </a:solidFill>
            </a:endParaRPr>
          </a:p>
        </p:txBody>
      </p:sp>
      <p:sp>
        <p:nvSpPr>
          <p:cNvPr id="27684" name="Rectangle 3"/>
          <p:cNvSpPr txBox="1">
            <a:spLocks noChangeArrowheads="1"/>
          </p:cNvSpPr>
          <p:nvPr/>
        </p:nvSpPr>
        <p:spPr bwMode="auto">
          <a:xfrm>
            <a:off x="0" y="1412776"/>
            <a:ext cx="457346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576263" indent="-2730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855663"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1430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1462088"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19192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3764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28336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2908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lnSpc>
                <a:spcPct val="80000"/>
              </a:lnSpc>
              <a:buFont typeface="Wingdings" pitchFamily="2" charset="2"/>
              <a:buNone/>
            </a:pPr>
            <a:endParaRPr lang="en-GB" altLang="ru-RU" sz="1800" dirty="0"/>
          </a:p>
          <a:p>
            <a:pPr>
              <a:lnSpc>
                <a:spcPct val="80000"/>
              </a:lnSpc>
              <a:buClr>
                <a:srgbClr val="00CC00"/>
              </a:buClr>
              <a:buSzPct val="135000"/>
              <a:buFont typeface="Wingdings" pitchFamily="2" charset="2"/>
              <a:buChar char="Ø"/>
            </a:pPr>
            <a:r>
              <a:rPr lang="en-US" altLang="ru-RU" sz="2000" dirty="0">
                <a:solidFill>
                  <a:schemeClr val="bg1"/>
                </a:solidFill>
              </a:rPr>
              <a:t>Engineering infrastructure (a system of uninterrupted power supply, climate - control);</a:t>
            </a:r>
          </a:p>
          <a:p>
            <a:pPr>
              <a:lnSpc>
                <a:spcPct val="80000"/>
              </a:lnSpc>
              <a:buClr>
                <a:srgbClr val="00CC00"/>
              </a:buClr>
              <a:buSzPct val="135000"/>
              <a:buFont typeface="Wingdings" pitchFamily="2" charset="2"/>
              <a:buChar char="Ø"/>
            </a:pPr>
            <a:r>
              <a:rPr lang="en-US" altLang="ru-RU" sz="2000" dirty="0">
                <a:solidFill>
                  <a:schemeClr val="bg1"/>
                </a:solidFill>
              </a:rPr>
              <a:t>High-speed reliable network infrastructure with a dedicated reserved data link to CERN (</a:t>
            </a:r>
            <a:r>
              <a:rPr lang="en-US" altLang="ru-RU" sz="2000" dirty="0" err="1">
                <a:solidFill>
                  <a:schemeClr val="bg1"/>
                </a:solidFill>
              </a:rPr>
              <a:t>LHCOPN</a:t>
            </a:r>
            <a:r>
              <a:rPr lang="en-US" altLang="ru-RU" sz="2000" dirty="0">
                <a:solidFill>
                  <a:schemeClr val="bg1"/>
                </a:solidFill>
              </a:rPr>
              <a:t>);</a:t>
            </a:r>
          </a:p>
          <a:p>
            <a:pPr>
              <a:lnSpc>
                <a:spcPct val="80000"/>
              </a:lnSpc>
              <a:buClr>
                <a:srgbClr val="00CC00"/>
              </a:buClr>
              <a:buSzPct val="135000"/>
              <a:buFont typeface="Wingdings" pitchFamily="2" charset="2"/>
              <a:buChar char="Ø"/>
            </a:pPr>
            <a:r>
              <a:rPr lang="en-US" altLang="ru-RU" sz="2000" dirty="0">
                <a:solidFill>
                  <a:schemeClr val="bg1"/>
                </a:solidFill>
              </a:rPr>
              <a:t>Computing system and storage system on the basis of disk arrays and tape libraries of high capacity;</a:t>
            </a:r>
          </a:p>
          <a:p>
            <a:pPr>
              <a:lnSpc>
                <a:spcPct val="80000"/>
              </a:lnSpc>
              <a:buClr>
                <a:srgbClr val="00CC00"/>
              </a:buClr>
              <a:buSzPct val="135000"/>
              <a:buFont typeface="Wingdings" pitchFamily="2" charset="2"/>
              <a:buChar char="Ø"/>
            </a:pPr>
            <a:r>
              <a:rPr lang="en-US" altLang="ru-RU" sz="2000" dirty="0">
                <a:solidFill>
                  <a:schemeClr val="bg1"/>
                </a:solidFill>
              </a:rPr>
              <a:t>100% reliability and availability.</a:t>
            </a:r>
          </a:p>
        </p:txBody>
      </p:sp>
      <p:pic>
        <p:nvPicPr>
          <p:cNvPr id="92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581" y="4797152"/>
            <a:ext cx="4680520" cy="198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265" y="1749684"/>
            <a:ext cx="4392488"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868533"/>
            <a:ext cx="4040053" cy="184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ижний колонтитул 1"/>
          <p:cNvSpPr>
            <a:spLocks noGrp="1"/>
          </p:cNvSpPr>
          <p:nvPr>
            <p:ph type="ftr" sz="quarter" idx="11"/>
          </p:nvPr>
        </p:nvSpPr>
        <p:spPr/>
        <p:txBody>
          <a:bodyPr/>
          <a:lstStyle/>
          <a:p>
            <a:r>
              <a:rPr lang="en-US" smtClean="0"/>
              <a:t>NEC2015, 2 Oct. 2015, Becici, Montenegro</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6</a:t>
            </a:fld>
            <a:endParaRPr lang="ru-RU" dirty="0"/>
          </a:p>
        </p:txBody>
      </p:sp>
    </p:spTree>
    <p:extLst>
      <p:ext uri="{BB962C8B-B14F-4D97-AF65-F5344CB8AC3E}">
        <p14:creationId xmlns:p14="http://schemas.microsoft.com/office/powerpoint/2010/main" val="157539107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36" descr="IMG_6442c.jpg"/>
          <p:cNvPicPr>
            <a:picLocks noChangeAspect="1"/>
          </p:cNvPicPr>
          <p:nvPr/>
        </p:nvPicPr>
        <p:blipFill>
          <a:blip r:embed="rId2" cstate="print">
            <a:extLst>
              <a:ext uri="{28A0092B-C50C-407E-A947-70E740481C1C}">
                <a14:useLocalDpi xmlns:a14="http://schemas.microsoft.com/office/drawing/2010/main"/>
              </a:ext>
            </a:extLst>
          </a:blip>
          <a:srcRect t="-1057"/>
          <a:stretch>
            <a:fillRect/>
          </a:stretch>
        </p:blipFill>
        <p:spPr bwMode="auto">
          <a:xfrm>
            <a:off x="3066871" y="1179919"/>
            <a:ext cx="2009784" cy="300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9970" y="0"/>
            <a:ext cx="2520280" cy="3791657"/>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31014" y="1554907"/>
            <a:ext cx="1675116" cy="2389265"/>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2240" y="5201844"/>
            <a:ext cx="2411760" cy="1621454"/>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8514" y="3619941"/>
            <a:ext cx="2299212" cy="1535079"/>
          </a:xfrm>
          <a:prstGeom prst="rect">
            <a:avLst/>
          </a:prstGeom>
        </p:spPr>
      </p:pic>
      <p:sp>
        <p:nvSpPr>
          <p:cNvPr id="13" name="Прямоугольник 12"/>
          <p:cNvSpPr/>
          <p:nvPr/>
        </p:nvSpPr>
        <p:spPr bwMode="auto">
          <a:xfrm>
            <a:off x="1259632" y="374402"/>
            <a:ext cx="5099049" cy="461665"/>
          </a:xfrm>
          <a:prstGeom prst="rect">
            <a:avLst/>
          </a:prstGeom>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defRPr/>
            </a:pPr>
            <a:r>
              <a:rPr lang="en-US" altLang="ru-RU" sz="2400" b="1" dirty="0" smtClean="0">
                <a:solidFill>
                  <a:srgbClr val="FFFF00"/>
                </a:solidFill>
                <a:effectLst>
                  <a:outerShdw blurRad="38100" dist="38100" dir="2700000" algn="tl">
                    <a:srgbClr val="C0C0C0"/>
                  </a:outerShdw>
                </a:effectLst>
                <a:latin typeface="Tahoma" pitchFamily="34" charset="0"/>
                <a:cs typeface="Tahoma" pitchFamily="34" charset="0"/>
              </a:rPr>
              <a:t>Tier-1 Components </a:t>
            </a:r>
          </a:p>
        </p:txBody>
      </p:sp>
      <p:sp>
        <p:nvSpPr>
          <p:cNvPr id="15" name="Rectangle 9"/>
          <p:cNvSpPr>
            <a:spLocks noChangeArrowheads="1"/>
          </p:cNvSpPr>
          <p:nvPr/>
        </p:nvSpPr>
        <p:spPr bwMode="auto">
          <a:xfrm>
            <a:off x="27828" y="799538"/>
            <a:ext cx="3131840" cy="338554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altLang="ru-RU" b="1" dirty="0" smtClean="0">
                <a:solidFill>
                  <a:prstClr val="white"/>
                </a:solidFill>
                <a:effectLst>
                  <a:outerShdw blurRad="38100" dist="38100" dir="2700000" algn="tl">
                    <a:srgbClr val="000000">
                      <a:alpha val="43137"/>
                    </a:srgbClr>
                  </a:outerShdw>
                </a:effectLst>
              </a:rPr>
              <a:t>March 2015</a:t>
            </a:r>
          </a:p>
          <a:p>
            <a:pPr marL="285750" indent="-285750">
              <a:buFont typeface="Arial" panose="020B0604020202020204" pitchFamily="34" charset="0"/>
              <a:buChar char="•"/>
              <a:defRPr/>
            </a:pPr>
            <a:r>
              <a:rPr lang="en-US" altLang="ru-RU" b="1" dirty="0" smtClean="0">
                <a:solidFill>
                  <a:prstClr val="white"/>
                </a:solidFill>
                <a:effectLst>
                  <a:outerShdw blurRad="38100" dist="38100" dir="2700000" algn="tl">
                    <a:srgbClr val="000000">
                      <a:alpha val="43137"/>
                    </a:srgbClr>
                  </a:outerShdw>
                </a:effectLst>
              </a:rPr>
              <a:t>LHCOPN</a:t>
            </a:r>
          </a:p>
          <a:p>
            <a:pPr marL="285750" indent="-285750">
              <a:buFont typeface="Arial" panose="020B0604020202020204" pitchFamily="34" charset="0"/>
              <a:buChar char="•"/>
              <a:defRPr/>
            </a:pPr>
            <a:r>
              <a:rPr lang="en-US" altLang="ru-RU" sz="1600" b="1" dirty="0" smtClean="0">
                <a:solidFill>
                  <a:prstClr val="white"/>
                </a:solidFill>
                <a:effectLst>
                  <a:outerShdw blurRad="38100" dist="38100" dir="2700000" algn="tl">
                    <a:srgbClr val="000000">
                      <a:alpha val="43137"/>
                    </a:srgbClr>
                  </a:outerShdw>
                </a:effectLst>
              </a:rPr>
              <a:t>2400 cores (~ 30 kHS06)</a:t>
            </a:r>
          </a:p>
          <a:p>
            <a:pPr marL="285750" indent="-285750">
              <a:buFont typeface="Arial" panose="020B0604020202020204" pitchFamily="34" charset="0"/>
              <a:buChar char="•"/>
              <a:defRPr/>
            </a:pPr>
            <a:r>
              <a:rPr lang="en-US" altLang="ru-RU" sz="1600" b="1" dirty="0" smtClean="0">
                <a:solidFill>
                  <a:prstClr val="white"/>
                </a:solidFill>
                <a:effectLst>
                  <a:outerShdw blurRad="38100" dist="38100" dir="2700000" algn="tl">
                    <a:srgbClr val="000000">
                      <a:alpha val="43137"/>
                    </a:srgbClr>
                  </a:outerShdw>
                </a:effectLst>
              </a:rPr>
              <a:t>5 </a:t>
            </a:r>
            <a:r>
              <a:rPr lang="en-US" altLang="ru-RU" sz="1600" b="1" dirty="0" err="1">
                <a:solidFill>
                  <a:prstClr val="white"/>
                </a:solidFill>
                <a:effectLst>
                  <a:outerShdw blurRad="38100" dist="38100" dir="2700000" algn="tl">
                    <a:srgbClr val="000000">
                      <a:alpha val="43137"/>
                    </a:srgbClr>
                  </a:outerShdw>
                </a:effectLst>
              </a:rPr>
              <a:t>PB</a:t>
            </a:r>
            <a:r>
              <a:rPr lang="en-US" altLang="ru-RU" sz="1600" b="1" dirty="0">
                <a:solidFill>
                  <a:prstClr val="white"/>
                </a:solidFill>
                <a:effectLst>
                  <a:outerShdw blurRad="38100" dist="38100" dir="2700000" algn="tl">
                    <a:srgbClr val="000000">
                      <a:alpha val="43137"/>
                    </a:srgbClr>
                  </a:outerShdw>
                </a:effectLst>
              </a:rPr>
              <a:t> </a:t>
            </a:r>
            <a:r>
              <a:rPr lang="en-US" altLang="ru-RU" sz="1600" b="1" dirty="0" smtClean="0">
                <a:solidFill>
                  <a:prstClr val="white"/>
                </a:solidFill>
                <a:effectLst>
                  <a:outerShdw blurRad="38100" dist="38100" dir="2700000" algn="tl">
                    <a:srgbClr val="000000">
                      <a:alpha val="43137"/>
                    </a:srgbClr>
                  </a:outerShdw>
                </a:effectLst>
              </a:rPr>
              <a:t>tapes </a:t>
            </a:r>
            <a:r>
              <a:rPr lang="en-US" altLang="ru-RU" sz="1600" b="1" dirty="0">
                <a:solidFill>
                  <a:prstClr val="white"/>
                </a:solidFill>
                <a:effectLst>
                  <a:outerShdw blurRad="38100" dist="38100" dir="2700000" algn="tl">
                    <a:srgbClr val="000000">
                      <a:alpha val="43137"/>
                    </a:srgbClr>
                  </a:outerShdw>
                </a:effectLst>
              </a:rPr>
              <a:t>(IBM </a:t>
            </a:r>
            <a:r>
              <a:rPr lang="ru-RU" altLang="ru-RU" sz="1600" b="1" dirty="0">
                <a:solidFill>
                  <a:prstClr val="white"/>
                </a:solidFill>
                <a:effectLst>
                  <a:outerShdw blurRad="38100" dist="38100" dir="2700000" algn="tl">
                    <a:srgbClr val="000000">
                      <a:alpha val="43137"/>
                    </a:srgbClr>
                  </a:outerShdw>
                </a:effectLst>
              </a:rPr>
              <a:t>TS3500</a:t>
            </a:r>
            <a:r>
              <a:rPr lang="en-US" altLang="ru-RU" sz="1600" b="1" dirty="0">
                <a:solidFill>
                  <a:prstClr val="white"/>
                </a:solidFill>
                <a:effectLst>
                  <a:outerShdw blurRad="38100" dist="38100" dir="2700000" algn="tl">
                    <a:srgbClr val="000000">
                      <a:alpha val="43137"/>
                    </a:srgbClr>
                  </a:outerShdw>
                </a:effectLst>
              </a:rPr>
              <a:t>)</a:t>
            </a:r>
          </a:p>
          <a:p>
            <a:pPr marL="285750" indent="-285750">
              <a:buFont typeface="Arial" panose="020B0604020202020204" pitchFamily="34" charset="0"/>
              <a:buChar char="•"/>
              <a:defRPr/>
            </a:pPr>
            <a:r>
              <a:rPr lang="en-US" altLang="ru-RU" sz="1600" b="1" dirty="0" smtClean="0">
                <a:solidFill>
                  <a:prstClr val="white"/>
                </a:solidFill>
                <a:effectLst>
                  <a:outerShdw blurRad="38100" dist="38100" dir="2700000" algn="tl">
                    <a:srgbClr val="000000">
                      <a:alpha val="43137"/>
                    </a:srgbClr>
                  </a:outerShdw>
                </a:effectLst>
              </a:rPr>
              <a:t>2,4 </a:t>
            </a:r>
            <a:r>
              <a:rPr lang="en-US" altLang="ru-RU" sz="1600" b="1" dirty="0">
                <a:solidFill>
                  <a:prstClr val="white"/>
                </a:solidFill>
                <a:effectLst>
                  <a:outerShdw blurRad="38100" dist="38100" dir="2700000" algn="tl">
                    <a:srgbClr val="000000">
                      <a:alpha val="43137"/>
                    </a:srgbClr>
                  </a:outerShdw>
                </a:effectLst>
              </a:rPr>
              <a:t>PB </a:t>
            </a:r>
            <a:r>
              <a:rPr lang="en-US" altLang="ru-RU" sz="1600" b="1" dirty="0" smtClean="0">
                <a:solidFill>
                  <a:prstClr val="white"/>
                </a:solidFill>
                <a:effectLst>
                  <a:outerShdw blurRad="38100" dist="38100" dir="2700000" algn="tl">
                    <a:srgbClr val="000000">
                      <a:alpha val="43137"/>
                    </a:srgbClr>
                  </a:outerShdw>
                </a:effectLst>
              </a:rPr>
              <a:t>disk</a:t>
            </a:r>
            <a:endParaRPr lang="en-US" altLang="ru-RU" sz="1600" b="1" dirty="0">
              <a:solidFill>
                <a:prstClr val="white"/>
              </a:solidFill>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altLang="ru-RU" sz="1600" b="1" dirty="0">
                <a:solidFill>
                  <a:prstClr val="white"/>
                </a:solidFill>
                <a:effectLst>
                  <a:outerShdw blurRad="38100" dist="38100" dir="2700000" algn="tl">
                    <a:srgbClr val="000000">
                      <a:alpha val="43137"/>
                    </a:srgbClr>
                  </a:outerShdw>
                </a:effectLst>
              </a:rPr>
              <a:t>Close-coupled, chilled water </a:t>
            </a:r>
            <a:r>
              <a:rPr lang="en-US" altLang="ru-RU" sz="1600" b="1" dirty="0" smtClean="0">
                <a:solidFill>
                  <a:prstClr val="white"/>
                </a:solidFill>
                <a:effectLst>
                  <a:outerShdw blurRad="38100" dist="38100" dir="2700000" algn="tl">
                    <a:srgbClr val="000000">
                      <a:alpha val="43137"/>
                    </a:srgbClr>
                  </a:outerShdw>
                </a:effectLst>
              </a:rPr>
              <a:t>cooling </a:t>
            </a:r>
            <a:r>
              <a:rPr lang="en-US" altLang="ru-RU" sz="1600" b="1" dirty="0" err="1" smtClean="0">
                <a:solidFill>
                  <a:prstClr val="white"/>
                </a:solidFill>
                <a:effectLst>
                  <a:outerShdw blurRad="38100" dist="38100" dir="2700000" algn="tl">
                    <a:srgbClr val="000000">
                      <a:alpha val="43137"/>
                    </a:srgbClr>
                  </a:outerShdw>
                </a:effectLst>
              </a:rPr>
              <a:t>InRow</a:t>
            </a:r>
            <a:endParaRPr lang="en-US" altLang="ru-RU" sz="1600" b="1" dirty="0" smtClean="0">
              <a:solidFill>
                <a:prstClr val="white"/>
              </a:solidFill>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altLang="ru-RU" sz="1600" b="1" dirty="0">
                <a:solidFill>
                  <a:prstClr val="white"/>
                </a:solidFill>
                <a:effectLst>
                  <a:outerShdw blurRad="38100" dist="38100" dir="2700000" algn="tl">
                    <a:srgbClr val="000000">
                      <a:alpha val="43137"/>
                    </a:srgbClr>
                  </a:outerShdw>
                </a:effectLst>
              </a:rPr>
              <a:t>Hot and cold air </a:t>
            </a:r>
            <a:r>
              <a:rPr lang="en-US" altLang="ru-RU" sz="1600" b="1" dirty="0" smtClean="0">
                <a:solidFill>
                  <a:prstClr val="white"/>
                </a:solidFill>
                <a:effectLst>
                  <a:outerShdw blurRad="38100" dist="38100" dir="2700000" algn="tl">
                    <a:srgbClr val="000000">
                      <a:alpha val="43137"/>
                    </a:srgbClr>
                  </a:outerShdw>
                </a:effectLst>
              </a:rPr>
              <a:t>containment system </a:t>
            </a:r>
          </a:p>
          <a:p>
            <a:pPr marL="285750" indent="-285750">
              <a:buFont typeface="Arial" panose="020B0604020202020204" pitchFamily="34" charset="0"/>
              <a:buChar char="•"/>
              <a:defRPr/>
            </a:pPr>
            <a:r>
              <a:rPr lang="en-US" altLang="ru-RU" sz="1600" b="1" dirty="0" smtClean="0">
                <a:solidFill>
                  <a:prstClr val="white"/>
                </a:solidFill>
                <a:effectLst>
                  <a:outerShdw blurRad="38100" dist="38100" dir="2700000" algn="tl">
                    <a:srgbClr val="000000">
                      <a:alpha val="43137"/>
                    </a:srgbClr>
                  </a:outerShdw>
                </a:effectLst>
              </a:rPr>
              <a:t>MGE Galaxy 7000 – 2x300 kW energy efficient solutions 3Ph power protection with high adaptability</a:t>
            </a:r>
            <a:r>
              <a:rPr lang="en-US" altLang="ru-RU" b="1" dirty="0" smtClean="0">
                <a:solidFill>
                  <a:prstClr val="white"/>
                </a:solidFill>
                <a:effectLst>
                  <a:outerShdw blurRad="38100" dist="38100" dir="2700000" algn="tl">
                    <a:srgbClr val="000000">
                      <a:alpha val="43137"/>
                    </a:srgbClr>
                  </a:outerShdw>
                </a:effectLst>
              </a:rPr>
              <a:t> </a:t>
            </a:r>
            <a:endParaRPr lang="en-US" altLang="ru-RU" b="1" dirty="0">
              <a:solidFill>
                <a:prstClr val="white"/>
              </a:solidFill>
              <a:effectLst>
                <a:outerShdw blurRad="38100" dist="38100" dir="2700000" algn="tl">
                  <a:srgbClr val="000000">
                    <a:alpha val="43137"/>
                  </a:srgbClr>
                </a:outerShdw>
              </a:effectLst>
            </a:endParaRPr>
          </a:p>
        </p:txBody>
      </p:sp>
      <p:grpSp>
        <p:nvGrpSpPr>
          <p:cNvPr id="17" name="Группа 16"/>
          <p:cNvGrpSpPr/>
          <p:nvPr/>
        </p:nvGrpSpPr>
        <p:grpSpPr>
          <a:xfrm>
            <a:off x="1647960" y="2220833"/>
            <a:ext cx="8085061" cy="4593831"/>
            <a:chOff x="1640874" y="2293568"/>
            <a:chExt cx="8085061" cy="4593831"/>
          </a:xfrm>
        </p:grpSpPr>
        <p:pic>
          <p:nvPicPr>
            <p:cNvPr id="19" name="Рисунок 35" descr="IMG_6425c.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44774" y="4458324"/>
              <a:ext cx="3001100" cy="222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42"/>
            <p:cNvSpPr>
              <a:spLocks noChangeArrowheads="1"/>
            </p:cNvSpPr>
            <p:nvPr/>
          </p:nvSpPr>
          <p:spPr bwMode="auto">
            <a:xfrm>
              <a:off x="4524361" y="5387147"/>
              <a:ext cx="143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ru-RU" sz="1800" b="1" dirty="0" smtClean="0">
                  <a:solidFill>
                    <a:srgbClr val="FFFF00"/>
                  </a:solidFill>
                  <a:latin typeface="Arial" pitchFamily="34" charset="0"/>
                  <a:ea typeface="Droid Sans"/>
                  <a:cs typeface="Droid Sans"/>
                </a:rPr>
                <a:t>Tape Robot</a:t>
              </a:r>
              <a:endParaRPr lang="ru-RU" altLang="ru-RU" sz="1800" dirty="0">
                <a:solidFill>
                  <a:srgbClr val="FFFF00"/>
                </a:solidFill>
                <a:latin typeface="Arial" pitchFamily="34" charset="0"/>
                <a:cs typeface="Arial" pitchFamily="34" charset="0"/>
              </a:endParaRPr>
            </a:p>
          </p:txBody>
        </p:sp>
        <p:pic>
          <p:nvPicPr>
            <p:cNvPr id="22" name="Рисунок 1"/>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40874" y="4888933"/>
              <a:ext cx="2250571" cy="199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Прямоугольник 42"/>
            <p:cNvSpPr>
              <a:spLocks noChangeArrowheads="1"/>
            </p:cNvSpPr>
            <p:nvPr/>
          </p:nvSpPr>
          <p:spPr bwMode="auto">
            <a:xfrm>
              <a:off x="2413040" y="5634596"/>
              <a:ext cx="1467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ru-RU" sz="1800" b="1" dirty="0" smtClean="0">
                  <a:solidFill>
                    <a:srgbClr val="FFFF00"/>
                  </a:solidFill>
                  <a:latin typeface="Arial" pitchFamily="34" charset="0"/>
                  <a:ea typeface="Droid Sans"/>
                  <a:cs typeface="Droid Sans"/>
                </a:rPr>
                <a:t>Computing </a:t>
              </a:r>
            </a:p>
            <a:p>
              <a:pPr>
                <a:spcBef>
                  <a:spcPct val="0"/>
                </a:spcBef>
                <a:buClrTx/>
                <a:buSzTx/>
                <a:buFontTx/>
                <a:buNone/>
              </a:pPr>
              <a:r>
                <a:rPr lang="en-US" altLang="ru-RU" sz="1800" b="1" dirty="0" smtClean="0">
                  <a:solidFill>
                    <a:srgbClr val="FFFF00"/>
                  </a:solidFill>
                  <a:latin typeface="Arial" pitchFamily="34" charset="0"/>
                  <a:ea typeface="Droid Sans"/>
                  <a:cs typeface="Droid Sans"/>
                </a:rPr>
                <a:t>elements</a:t>
              </a:r>
              <a:endParaRPr lang="ru-RU" altLang="ru-RU" sz="1800" dirty="0">
                <a:solidFill>
                  <a:srgbClr val="FFFF00"/>
                </a:solidFill>
                <a:latin typeface="Arial" pitchFamily="34" charset="0"/>
                <a:cs typeface="Arial" pitchFamily="34" charset="0"/>
              </a:endParaRPr>
            </a:p>
          </p:txBody>
        </p:sp>
        <p:sp>
          <p:nvSpPr>
            <p:cNvPr id="21" name="Прямоугольник 44"/>
            <p:cNvSpPr>
              <a:spLocks noChangeArrowheads="1"/>
            </p:cNvSpPr>
            <p:nvPr/>
          </p:nvSpPr>
          <p:spPr bwMode="auto">
            <a:xfrm>
              <a:off x="3385128" y="2293568"/>
              <a:ext cx="2210000" cy="9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 typeface="Symbol" pitchFamily="18" charset="2"/>
                <a:buNone/>
              </a:pPr>
              <a:r>
                <a:rPr lang="en-US" altLang="ru-RU" sz="1800" b="1" dirty="0">
                  <a:solidFill>
                    <a:srgbClr val="FFFF00"/>
                  </a:solidFill>
                  <a:latin typeface="Arial" pitchFamily="34" charset="0"/>
                  <a:ea typeface="Droid Sans"/>
                  <a:cs typeface="Droid Sans"/>
                </a:rPr>
                <a:t>Uninterrupted power </a:t>
              </a:r>
            </a:p>
            <a:p>
              <a:pPr>
                <a:spcBef>
                  <a:spcPct val="0"/>
                </a:spcBef>
                <a:buClrTx/>
                <a:buSzTx/>
                <a:buFont typeface="Symbol" pitchFamily="18" charset="2"/>
                <a:buNone/>
              </a:pPr>
              <a:r>
                <a:rPr lang="en-US" altLang="ru-RU" sz="1800" b="1" dirty="0">
                  <a:solidFill>
                    <a:srgbClr val="FFFF00"/>
                  </a:solidFill>
                  <a:latin typeface="Arial" pitchFamily="34" charset="0"/>
                  <a:ea typeface="Droid Sans"/>
                  <a:cs typeface="Droid Sans"/>
                </a:rPr>
                <a:t>supply</a:t>
              </a:r>
            </a:p>
          </p:txBody>
        </p:sp>
        <p:sp>
          <p:nvSpPr>
            <p:cNvPr id="25" name="Прямоугольник 42"/>
            <p:cNvSpPr>
              <a:spLocks noChangeArrowheads="1"/>
            </p:cNvSpPr>
            <p:nvPr/>
          </p:nvSpPr>
          <p:spPr bwMode="auto">
            <a:xfrm rot="2284400">
              <a:off x="5778008" y="3216770"/>
              <a:ext cx="39479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ru-RU" sz="3200" b="1" dirty="0" smtClean="0">
                  <a:solidFill>
                    <a:srgbClr val="FFFF00"/>
                  </a:solidFill>
                  <a:latin typeface="Arial" pitchFamily="34" charset="0"/>
                  <a:ea typeface="Droid Sans"/>
                  <a:cs typeface="Droid Sans"/>
                </a:rPr>
                <a:t>Cooling </a:t>
              </a:r>
              <a:r>
                <a:rPr lang="en-US" altLang="ru-RU" sz="3200" b="1" dirty="0" smtClean="0">
                  <a:solidFill>
                    <a:srgbClr val="FFFF00"/>
                  </a:solidFill>
                  <a:effectLst>
                    <a:outerShdw blurRad="38100" dist="38100" dir="2700000" algn="tl">
                      <a:srgbClr val="000000">
                        <a:alpha val="43137"/>
                      </a:srgbClr>
                    </a:outerShdw>
                  </a:effectLst>
                  <a:latin typeface="Arial" pitchFamily="34" charset="0"/>
                  <a:ea typeface="Droid Sans"/>
                  <a:cs typeface="Droid Sans"/>
                </a:rPr>
                <a:t>system</a:t>
              </a:r>
            </a:p>
            <a:p>
              <a:pPr>
                <a:spcBef>
                  <a:spcPct val="0"/>
                </a:spcBef>
                <a:buClrTx/>
                <a:buSzTx/>
                <a:buFontTx/>
                <a:buNone/>
              </a:pPr>
              <a:endParaRPr lang="ru-RU" altLang="ru-RU" sz="32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2" name="Рисунок 1"/>
          <p:cNvPicPr>
            <a:picLocks noChangeAspect="1"/>
          </p:cNvPicPr>
          <p:nvPr/>
        </p:nvPicPr>
        <p:blipFill rotWithShape="1">
          <a:blip r:embed="rId9" cstate="print">
            <a:extLst>
              <a:ext uri="{28A0092B-C50C-407E-A947-70E740481C1C}">
                <a14:useLocalDpi xmlns:a14="http://schemas.microsoft.com/office/drawing/2010/main"/>
              </a:ext>
            </a:extLst>
          </a:blip>
          <a:srcRect l="27320" r="25808"/>
          <a:stretch/>
        </p:blipFill>
        <p:spPr>
          <a:xfrm>
            <a:off x="6523652" y="4413653"/>
            <a:ext cx="1064910" cy="2271985"/>
          </a:xfrm>
          <a:prstGeom prst="rect">
            <a:avLst/>
          </a:prstGeom>
        </p:spPr>
      </p:pic>
      <p:sp>
        <p:nvSpPr>
          <p:cNvPr id="6" name="Полилиния 5"/>
          <p:cNvSpPr/>
          <p:nvPr/>
        </p:nvSpPr>
        <p:spPr>
          <a:xfrm>
            <a:off x="5117690" y="-58994"/>
            <a:ext cx="4011562" cy="6887497"/>
          </a:xfrm>
          <a:custGeom>
            <a:avLst/>
            <a:gdLst>
              <a:gd name="connsiteX0" fmla="*/ 1371600 w 4011562"/>
              <a:gd name="connsiteY0" fmla="*/ 6872749 h 6887497"/>
              <a:gd name="connsiteX1" fmla="*/ 1356852 w 4011562"/>
              <a:gd name="connsiteY1" fmla="*/ 3996813 h 6887497"/>
              <a:gd name="connsiteX2" fmla="*/ 0 w 4011562"/>
              <a:gd name="connsiteY2" fmla="*/ 3996813 h 6887497"/>
              <a:gd name="connsiteX3" fmla="*/ 0 w 4011562"/>
              <a:gd name="connsiteY3" fmla="*/ 1563329 h 6887497"/>
              <a:gd name="connsiteX4" fmla="*/ 1415845 w 4011562"/>
              <a:gd name="connsiteY4" fmla="*/ 1607575 h 6887497"/>
              <a:gd name="connsiteX5" fmla="*/ 1474839 w 4011562"/>
              <a:gd name="connsiteY5" fmla="*/ 73742 h 6887497"/>
              <a:gd name="connsiteX6" fmla="*/ 3982065 w 4011562"/>
              <a:gd name="connsiteY6" fmla="*/ 0 h 6887497"/>
              <a:gd name="connsiteX7" fmla="*/ 4011562 w 4011562"/>
              <a:gd name="connsiteY7" fmla="*/ 6887497 h 6887497"/>
              <a:gd name="connsiteX8" fmla="*/ 1637071 w 4011562"/>
              <a:gd name="connsiteY8" fmla="*/ 6887497 h 6887497"/>
              <a:gd name="connsiteX9" fmla="*/ 1637071 w 4011562"/>
              <a:gd name="connsiteY9" fmla="*/ 6887497 h 688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562" h="6887497">
                <a:moveTo>
                  <a:pt x="1371600" y="6872749"/>
                </a:moveTo>
                <a:lnTo>
                  <a:pt x="1356852" y="3996813"/>
                </a:lnTo>
                <a:lnTo>
                  <a:pt x="0" y="3996813"/>
                </a:lnTo>
                <a:lnTo>
                  <a:pt x="0" y="1563329"/>
                </a:lnTo>
                <a:lnTo>
                  <a:pt x="1415845" y="1607575"/>
                </a:lnTo>
                <a:lnTo>
                  <a:pt x="1474839" y="73742"/>
                </a:lnTo>
                <a:lnTo>
                  <a:pt x="3982065" y="0"/>
                </a:lnTo>
                <a:lnTo>
                  <a:pt x="4011562" y="6887497"/>
                </a:lnTo>
                <a:lnTo>
                  <a:pt x="1637071" y="6887497"/>
                </a:lnTo>
                <a:lnTo>
                  <a:pt x="1637071" y="6887497"/>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828" y="5155020"/>
            <a:ext cx="1607309" cy="1406005"/>
          </a:xfrm>
          <a:prstGeom prst="rect">
            <a:avLst/>
          </a:prstGeom>
        </p:spPr>
      </p:pic>
      <p:pic>
        <p:nvPicPr>
          <p:cNvPr id="92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519" y="4096330"/>
            <a:ext cx="1944216" cy="114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ижний колонтитул 2"/>
          <p:cNvSpPr>
            <a:spLocks noGrp="1"/>
          </p:cNvSpPr>
          <p:nvPr>
            <p:ph type="ftr" sz="quarter" idx="11"/>
          </p:nvPr>
        </p:nvSpPr>
        <p:spPr>
          <a:xfrm>
            <a:off x="3535162" y="6552186"/>
            <a:ext cx="2895600" cy="365125"/>
          </a:xfrm>
        </p:spPr>
        <p:txBody>
          <a:bodyPr/>
          <a:lstStyle/>
          <a:p>
            <a:r>
              <a:rPr lang="en-US" dirty="0" smtClean="0">
                <a:solidFill>
                  <a:prstClr val="black">
                    <a:tint val="75000"/>
                  </a:prstClr>
                </a:solidFill>
              </a:rPr>
              <a:t>NEC2015, 2 Oct. 2015, </a:t>
            </a:r>
            <a:r>
              <a:rPr lang="en-US" dirty="0" err="1" smtClean="0">
                <a:solidFill>
                  <a:prstClr val="black">
                    <a:tint val="75000"/>
                  </a:prstClr>
                </a:solidFill>
              </a:rPr>
              <a:t>Becici</a:t>
            </a:r>
            <a:r>
              <a:rPr lang="en-US" dirty="0" smtClean="0">
                <a:solidFill>
                  <a:prstClr val="black">
                    <a:tint val="75000"/>
                  </a:prstClr>
                </a:solidFill>
              </a:rPr>
              <a:t>, Montenegro</a:t>
            </a:r>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C75420B3-53D9-432E-BB6C-510EB706E06B}" type="slidenum">
              <a:rPr lang="ru-RU" smtClean="0">
                <a:solidFill>
                  <a:prstClr val="black">
                    <a:tint val="75000"/>
                  </a:prstClr>
                </a:solidFill>
              </a:rPr>
              <a:pPr/>
              <a:t>7</a:t>
            </a:fld>
            <a:endParaRPr lang="ru-RU">
              <a:solidFill>
                <a:prstClr val="black">
                  <a:tint val="75000"/>
                </a:prstClr>
              </a:solidFill>
            </a:endParaRPr>
          </a:p>
        </p:txBody>
      </p:sp>
    </p:spTree>
    <p:extLst>
      <p:ext uri="{BB962C8B-B14F-4D97-AF65-F5344CB8AC3E}">
        <p14:creationId xmlns:p14="http://schemas.microsoft.com/office/powerpoint/2010/main" val="1580165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913" y="620713"/>
            <a:ext cx="7354887" cy="576262"/>
          </a:xfrm>
        </p:spPr>
        <p:txBody>
          <a:bodyPr rtlCol="0">
            <a:normAutofit fontScale="90000"/>
          </a:bodyPr>
          <a:lstStyle/>
          <a:p>
            <a:pPr eaLnBrk="1" fontAlgn="auto" hangingPunct="1">
              <a:spcAft>
                <a:spcPts val="0"/>
              </a:spcAft>
              <a:defRPr/>
            </a:pPr>
            <a:r>
              <a:rPr lang="en-US" dirty="0" smtClean="0"/>
              <a:t>JINR Tier-1 monitoring system</a:t>
            </a:r>
            <a:endParaRPr lang="ru-RU" dirty="0"/>
          </a:p>
        </p:txBody>
      </p:sp>
      <p:pic>
        <p:nvPicPr>
          <p:cNvPr id="4505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76788" y="3500438"/>
            <a:ext cx="4116387" cy="1008062"/>
          </a:xfrm>
        </p:spPr>
      </p:pic>
      <p:pic>
        <p:nvPicPr>
          <p:cNvPr id="45060" name="Picture 2" descr="C:\Users\Miramir\Desktop\Снимок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1773238"/>
            <a:ext cx="4176713"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3" descr="C:\Users\Miramir\Desktop\Снимок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221163"/>
            <a:ext cx="288131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1438" y="1957388"/>
            <a:ext cx="4284662" cy="4635115"/>
          </a:xfrm>
          <a:prstGeom prst="rect">
            <a:avLst/>
          </a:prstGeom>
        </p:spPr>
        <p:txBody>
          <a:bodyPr>
            <a:spAutoFit/>
          </a:bodyPr>
          <a:lstStyle/>
          <a:p>
            <a:pPr eaLnBrk="0" hangingPunct="0">
              <a:spcBef>
                <a:spcPct val="20000"/>
              </a:spcBef>
              <a:buClr>
                <a:srgbClr val="31B6FD"/>
              </a:buClr>
              <a:buSzPct val="100000"/>
              <a:defRPr/>
            </a:pPr>
            <a:r>
              <a:rPr lang="en-US" sz="1900" b="1" dirty="0" smtClean="0">
                <a:solidFill>
                  <a:schemeClr val="bg1"/>
                </a:solidFill>
                <a:latin typeface="Candara"/>
                <a:cs typeface="+mn-cs"/>
              </a:rPr>
              <a:t>JINR Tier-1 monitoring system provides real-time information about:</a:t>
            </a:r>
            <a:endParaRPr lang="ru-RU" sz="1900" b="1" dirty="0">
              <a:solidFill>
                <a:schemeClr val="bg1"/>
              </a:solidFill>
              <a:latin typeface="Candara"/>
              <a:cs typeface="+mn-cs"/>
            </a:endParaRPr>
          </a:p>
          <a:p>
            <a:pPr marL="273050" indent="-273050" eaLnBrk="0" hangingPunct="0">
              <a:spcBef>
                <a:spcPct val="20000"/>
              </a:spcBef>
              <a:buClr>
                <a:srgbClr val="31B6FD"/>
              </a:buClr>
              <a:buSzPct val="100000"/>
              <a:buFont typeface="Symbol" pitchFamily="18" charset="2"/>
              <a:buChar char=""/>
              <a:defRPr/>
            </a:pPr>
            <a:r>
              <a:rPr lang="en-US" sz="1900" b="1" dirty="0">
                <a:solidFill>
                  <a:schemeClr val="bg1"/>
                </a:solidFill>
                <a:latin typeface="Candara"/>
                <a:cs typeface="+mn-cs"/>
              </a:rPr>
              <a:t>w</a:t>
            </a:r>
            <a:r>
              <a:rPr lang="en-US" sz="1900" b="1" dirty="0" smtClean="0">
                <a:solidFill>
                  <a:schemeClr val="bg1"/>
                </a:solidFill>
                <a:latin typeface="Candara"/>
                <a:cs typeface="+mn-cs"/>
              </a:rPr>
              <a:t>ork nodes;</a:t>
            </a:r>
            <a:r>
              <a:rPr lang="ru-RU" sz="1900" b="1" dirty="0" smtClean="0">
                <a:solidFill>
                  <a:schemeClr val="bg1"/>
                </a:solidFill>
                <a:latin typeface="Candara"/>
                <a:cs typeface="+mn-cs"/>
              </a:rPr>
              <a:t>  </a:t>
            </a:r>
            <a:endParaRPr lang="ru-RU" sz="1900" b="1" dirty="0">
              <a:solidFill>
                <a:schemeClr val="bg1"/>
              </a:solidFill>
              <a:latin typeface="Candara"/>
              <a:cs typeface="+mn-cs"/>
            </a:endParaRPr>
          </a:p>
          <a:p>
            <a:pPr marL="273050" indent="-273050" eaLnBrk="0" hangingPunct="0">
              <a:spcBef>
                <a:spcPct val="20000"/>
              </a:spcBef>
              <a:buClr>
                <a:srgbClr val="31B6FD"/>
              </a:buClr>
              <a:buSzPct val="100000"/>
              <a:buFont typeface="Symbol" pitchFamily="18" charset="2"/>
              <a:buChar char=""/>
              <a:defRPr/>
            </a:pPr>
            <a:r>
              <a:rPr lang="en-US" sz="1900" b="1" dirty="0">
                <a:solidFill>
                  <a:schemeClr val="bg1"/>
                </a:solidFill>
                <a:latin typeface="Candara"/>
                <a:cs typeface="+mn-cs"/>
              </a:rPr>
              <a:t>d</a:t>
            </a:r>
            <a:r>
              <a:rPr lang="en-US" sz="1900" b="1" dirty="0" smtClean="0">
                <a:solidFill>
                  <a:schemeClr val="bg1"/>
                </a:solidFill>
                <a:latin typeface="Candara"/>
                <a:cs typeface="+mn-cs"/>
              </a:rPr>
              <a:t>isk servers</a:t>
            </a:r>
            <a:r>
              <a:rPr lang="en-US" sz="1900" b="1" dirty="0">
                <a:solidFill>
                  <a:schemeClr val="bg1"/>
                </a:solidFill>
                <a:latin typeface="Candara"/>
                <a:cs typeface="+mn-cs"/>
              </a:rPr>
              <a:t>;</a:t>
            </a:r>
            <a:r>
              <a:rPr lang="ru-RU" sz="1900" b="1" dirty="0" smtClean="0">
                <a:solidFill>
                  <a:schemeClr val="bg1"/>
                </a:solidFill>
                <a:latin typeface="Candara"/>
                <a:cs typeface="+mn-cs"/>
              </a:rPr>
              <a:t> </a:t>
            </a:r>
            <a:endParaRPr lang="ru-RU" sz="1900" b="1" dirty="0">
              <a:solidFill>
                <a:schemeClr val="bg1"/>
              </a:solidFill>
              <a:latin typeface="Candara"/>
              <a:cs typeface="+mn-cs"/>
            </a:endParaRPr>
          </a:p>
          <a:p>
            <a:pPr marL="273050" indent="-273050" eaLnBrk="0" hangingPunct="0">
              <a:spcBef>
                <a:spcPct val="20000"/>
              </a:spcBef>
              <a:buClr>
                <a:srgbClr val="31B6FD"/>
              </a:buClr>
              <a:buSzPct val="100000"/>
              <a:buFont typeface="Symbol" pitchFamily="18" charset="2"/>
              <a:buChar char=""/>
              <a:defRPr/>
            </a:pPr>
            <a:r>
              <a:rPr lang="en-US" sz="1900" b="1" dirty="0">
                <a:solidFill>
                  <a:schemeClr val="bg1"/>
                </a:solidFill>
                <a:latin typeface="Candara"/>
                <a:cs typeface="+mn-cs"/>
              </a:rPr>
              <a:t>n</a:t>
            </a:r>
            <a:r>
              <a:rPr lang="en-US" sz="1900" b="1" dirty="0" smtClean="0">
                <a:solidFill>
                  <a:schemeClr val="bg1"/>
                </a:solidFill>
                <a:latin typeface="Candara"/>
                <a:cs typeface="+mn-cs"/>
              </a:rPr>
              <a:t>etwork equipment;</a:t>
            </a:r>
            <a:endParaRPr lang="ru-RU" sz="1900" b="1" dirty="0">
              <a:solidFill>
                <a:schemeClr val="bg1"/>
              </a:solidFill>
              <a:latin typeface="Candara"/>
              <a:cs typeface="+mn-cs"/>
            </a:endParaRPr>
          </a:p>
          <a:p>
            <a:pPr marL="273050" indent="-273050" eaLnBrk="0" hangingPunct="0">
              <a:spcBef>
                <a:spcPct val="20000"/>
              </a:spcBef>
              <a:buClr>
                <a:srgbClr val="31B6FD"/>
              </a:buClr>
              <a:buSzPct val="100000"/>
              <a:buFont typeface="Symbol" pitchFamily="18" charset="2"/>
              <a:buChar char=""/>
              <a:defRPr/>
            </a:pPr>
            <a:r>
              <a:rPr lang="en-US" sz="1900" b="1" dirty="0" smtClean="0">
                <a:solidFill>
                  <a:schemeClr val="bg1"/>
                </a:solidFill>
                <a:latin typeface="Candara"/>
                <a:cs typeface="+mn-cs"/>
              </a:rPr>
              <a:t>uninterruptible power supply elements;</a:t>
            </a:r>
            <a:endParaRPr lang="ru-RU" sz="1900" b="1" dirty="0">
              <a:solidFill>
                <a:schemeClr val="bg1"/>
              </a:solidFill>
              <a:latin typeface="Candara"/>
              <a:cs typeface="+mn-cs"/>
            </a:endParaRPr>
          </a:p>
          <a:p>
            <a:pPr marL="273050" indent="-273050" eaLnBrk="0" hangingPunct="0">
              <a:spcBef>
                <a:spcPct val="20000"/>
              </a:spcBef>
              <a:buClr>
                <a:srgbClr val="31B6FD"/>
              </a:buClr>
              <a:buSzPct val="100000"/>
              <a:buFont typeface="Symbol" pitchFamily="18" charset="2"/>
              <a:buChar char=""/>
              <a:defRPr/>
            </a:pPr>
            <a:r>
              <a:rPr lang="en-US" sz="1900" b="1" dirty="0" smtClean="0">
                <a:solidFill>
                  <a:schemeClr val="bg1"/>
                </a:solidFill>
                <a:latin typeface="Candara"/>
                <a:cs typeface="+mn-cs"/>
              </a:rPr>
              <a:t>cooling system</a:t>
            </a:r>
            <a:r>
              <a:rPr lang="ru-RU" sz="1900" b="1" dirty="0" smtClean="0">
                <a:solidFill>
                  <a:schemeClr val="bg1"/>
                </a:solidFill>
                <a:latin typeface="Candara"/>
                <a:cs typeface="+mn-cs"/>
              </a:rPr>
              <a:t>.</a:t>
            </a:r>
            <a:endParaRPr lang="ru-RU" sz="1900" b="1" dirty="0">
              <a:solidFill>
                <a:schemeClr val="bg1"/>
              </a:solidFill>
              <a:latin typeface="Candara"/>
              <a:cs typeface="+mn-cs"/>
            </a:endParaRPr>
          </a:p>
          <a:p>
            <a:pPr marL="273050" indent="-273050" eaLnBrk="0" hangingPunct="0">
              <a:spcBef>
                <a:spcPct val="20000"/>
              </a:spcBef>
              <a:buClr>
                <a:srgbClr val="31B6FD"/>
              </a:buClr>
              <a:buSzPct val="100000"/>
              <a:buFont typeface="Symbol" pitchFamily="18" charset="2"/>
              <a:buChar char=""/>
              <a:defRPr/>
            </a:pPr>
            <a:endParaRPr lang="ru-RU" sz="1900" b="1" dirty="0">
              <a:solidFill>
                <a:schemeClr val="bg1"/>
              </a:solidFill>
              <a:latin typeface="Candara"/>
              <a:cs typeface="+mn-cs"/>
            </a:endParaRPr>
          </a:p>
          <a:p>
            <a:pPr eaLnBrk="0" hangingPunct="0">
              <a:spcBef>
                <a:spcPct val="20000"/>
              </a:spcBef>
              <a:buClr>
                <a:srgbClr val="31B6FD"/>
              </a:buClr>
              <a:buSzPct val="100000"/>
              <a:defRPr/>
            </a:pPr>
            <a:r>
              <a:rPr lang="en-US" sz="1900" b="1" dirty="0" smtClean="0">
                <a:solidFill>
                  <a:schemeClr val="bg1"/>
                </a:solidFill>
                <a:latin typeface="Candara"/>
                <a:cs typeface="+mn-cs"/>
              </a:rPr>
              <a:t>It also can be used for creating network maps</a:t>
            </a:r>
            <a:r>
              <a:rPr lang="ru-RU" sz="1900" b="1" dirty="0" smtClean="0">
                <a:solidFill>
                  <a:schemeClr val="bg1"/>
                </a:solidFill>
                <a:latin typeface="Candara"/>
                <a:cs typeface="+mn-cs"/>
              </a:rPr>
              <a:t> </a:t>
            </a:r>
            <a:r>
              <a:rPr lang="en-US" sz="1900" b="1" dirty="0" smtClean="0">
                <a:solidFill>
                  <a:schemeClr val="bg1"/>
                </a:solidFill>
                <a:latin typeface="Candara"/>
                <a:cs typeface="+mn-cs"/>
              </a:rPr>
              <a:t>and network equipment load maps</a:t>
            </a:r>
            <a:r>
              <a:rPr lang="ru-RU" sz="1900" b="1" dirty="0" smtClean="0">
                <a:solidFill>
                  <a:schemeClr val="bg1"/>
                </a:solidFill>
                <a:latin typeface="Candara"/>
                <a:cs typeface="+mn-cs"/>
              </a:rPr>
              <a:t>,  </a:t>
            </a:r>
            <a:r>
              <a:rPr lang="en-US" sz="1900" b="1" dirty="0" smtClean="0">
                <a:solidFill>
                  <a:schemeClr val="bg1"/>
                </a:solidFill>
                <a:latin typeface="Candara"/>
                <a:cs typeface="+mn-cs"/>
              </a:rPr>
              <a:t>for drawing state tables and different plots</a:t>
            </a:r>
            <a:r>
              <a:rPr lang="ru-RU" sz="1900" b="1" dirty="0" smtClean="0">
                <a:solidFill>
                  <a:schemeClr val="bg1"/>
                </a:solidFill>
                <a:latin typeface="Candara"/>
                <a:cs typeface="+mn-cs"/>
              </a:rPr>
              <a:t>. </a:t>
            </a:r>
            <a:endParaRPr lang="ru-RU" sz="1900" b="1" dirty="0">
              <a:solidFill>
                <a:schemeClr val="bg1"/>
              </a:solidFill>
              <a:latin typeface="Candara"/>
              <a:cs typeface="+mn-cs"/>
            </a:endParaRPr>
          </a:p>
          <a:p>
            <a:pPr marL="273050" indent="-273050" eaLnBrk="0" hangingPunct="0">
              <a:spcBef>
                <a:spcPct val="20000"/>
              </a:spcBef>
              <a:buClr>
                <a:srgbClr val="31B6FD"/>
              </a:buClr>
              <a:buSzPct val="100000"/>
              <a:buFont typeface="Symbol" pitchFamily="18" charset="2"/>
              <a:buChar char=""/>
              <a:defRPr/>
            </a:pPr>
            <a:endParaRPr lang="ru-RU" dirty="0">
              <a:latin typeface="+mn-lt"/>
              <a:cs typeface="+mn-cs"/>
            </a:endParaRPr>
          </a:p>
        </p:txBody>
      </p:sp>
      <p:pic>
        <p:nvPicPr>
          <p:cNvPr id="45063" name="Picture 4" descr="C:\Users\Miramir\Desktop\Снимок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075" y="4767263"/>
            <a:ext cx="24844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ижний колонтитул 2"/>
          <p:cNvSpPr>
            <a:spLocks noGrp="1"/>
          </p:cNvSpPr>
          <p:nvPr>
            <p:ph type="ftr" sz="quarter" idx="11"/>
          </p:nvPr>
        </p:nvSpPr>
        <p:spPr>
          <a:xfrm>
            <a:off x="1169988" y="6492875"/>
            <a:ext cx="2895600" cy="365125"/>
          </a:xfrm>
        </p:spPr>
        <p:txBody>
          <a:bodyPr/>
          <a:lstStyle/>
          <a:p>
            <a:r>
              <a:rPr lang="en-US" dirty="0" smtClean="0">
                <a:solidFill>
                  <a:prstClr val="black">
                    <a:tint val="75000"/>
                  </a:prstClr>
                </a:solidFill>
              </a:rPr>
              <a:t>NEC2015, 2 Oct. 2015, </a:t>
            </a:r>
            <a:r>
              <a:rPr lang="en-US" dirty="0" err="1" smtClean="0">
                <a:solidFill>
                  <a:prstClr val="black">
                    <a:tint val="75000"/>
                  </a:prstClr>
                </a:solidFill>
              </a:rPr>
              <a:t>Becici</a:t>
            </a:r>
            <a:r>
              <a:rPr lang="en-US" dirty="0" smtClean="0">
                <a:solidFill>
                  <a:prstClr val="black">
                    <a:tint val="75000"/>
                  </a:prstClr>
                </a:solidFill>
              </a:rPr>
              <a:t>, Montenegro</a:t>
            </a:r>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C75420B3-53D9-432E-BB6C-510EB706E06B}" type="slidenum">
              <a:rPr lang="ru-RU" smtClean="0">
                <a:solidFill>
                  <a:prstClr val="black">
                    <a:tint val="75000"/>
                  </a:prstClr>
                </a:solidFill>
              </a:rPr>
              <a:pPr/>
              <a:t>8</a:t>
            </a:fld>
            <a:endParaRPr lang="ru-RU" dirty="0">
              <a:solidFill>
                <a:prstClr val="black">
                  <a:tint val="75000"/>
                </a:prstClr>
              </a:solidFill>
            </a:endParaRPr>
          </a:p>
        </p:txBody>
      </p:sp>
    </p:spTree>
    <p:extLst>
      <p:ext uri="{BB962C8B-B14F-4D97-AF65-F5344CB8AC3E}">
        <p14:creationId xmlns:p14="http://schemas.microsoft.com/office/powerpoint/2010/main" val="2927503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9" name="Picture 9" descr="http://cylindricalonion.web.cern.ch/sites/cylindricalonion.web.cern.ch/files/users/achintya/IMG_20141110_111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903" y="980728"/>
            <a:ext cx="4101141" cy="3075856"/>
          </a:xfrm>
          <a:prstGeom prst="rect">
            <a:avLst/>
          </a:prstGeom>
          <a:noFill/>
          <a:extLst>
            <a:ext uri="{909E8E84-426E-40DD-AFC4-6F175D3DCCD1}">
              <a14:hiddenFill xmlns:a14="http://schemas.microsoft.com/office/drawing/2010/main">
                <a:solidFill>
                  <a:srgbClr val="FFFFFF"/>
                </a:solidFill>
              </a14:hiddenFill>
            </a:ext>
          </a:extLst>
        </p:spPr>
      </p:pic>
      <p:sp>
        <p:nvSpPr>
          <p:cNvPr id="46082" name="Заголовок 1"/>
          <p:cNvSpPr>
            <a:spLocks noGrp="1"/>
          </p:cNvSpPr>
          <p:nvPr>
            <p:ph type="title"/>
          </p:nvPr>
        </p:nvSpPr>
        <p:spPr>
          <a:xfrm>
            <a:off x="684213" y="260350"/>
            <a:ext cx="8208267" cy="576263"/>
          </a:xfrm>
        </p:spPr>
        <p:txBody>
          <a:bodyPr>
            <a:normAutofit fontScale="90000"/>
          </a:bodyPr>
          <a:lstStyle/>
          <a:p>
            <a:pPr algn="r" eaLnBrk="1" hangingPunct="1"/>
            <a:r>
              <a:rPr lang="en-US" altLang="ru-RU" sz="3200" dirty="0" smtClean="0"/>
              <a:t>Development perspectives of the</a:t>
            </a:r>
            <a:r>
              <a:rPr lang="ru-RU" altLang="ru-RU" sz="3200" dirty="0" smtClean="0"/>
              <a:t> </a:t>
            </a:r>
            <a:r>
              <a:rPr lang="en-US" altLang="ru-RU" sz="3200" dirty="0" smtClean="0"/>
              <a:t>JINR Tier-1 </a:t>
            </a:r>
            <a:br>
              <a:rPr lang="en-US" altLang="ru-RU" sz="3200" dirty="0" smtClean="0"/>
            </a:br>
            <a:r>
              <a:rPr lang="en-US" altLang="ru-RU" sz="3200" dirty="0" smtClean="0"/>
              <a:t>monitoring system</a:t>
            </a:r>
            <a:endParaRPr lang="ru-RU" altLang="ru-RU" sz="3200" dirty="0" smtClean="0"/>
          </a:p>
        </p:txBody>
      </p:sp>
      <p:pic>
        <p:nvPicPr>
          <p:cNvPr id="46087" name="Picture 7" descr="http://cds.cern.ch/record/1384787/files/20110923_0105_2.JPG?subformat=icon-14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038" y="980728"/>
            <a:ext cx="3600400" cy="2400267"/>
          </a:xfrm>
          <a:prstGeom prst="rect">
            <a:avLst/>
          </a:prstGeom>
          <a:noFill/>
          <a:extLst>
            <a:ext uri="{909E8E84-426E-40DD-AFC4-6F175D3DCCD1}">
              <a14:hiddenFill xmlns:a14="http://schemas.microsoft.com/office/drawing/2010/main">
                <a:solidFill>
                  <a:srgbClr val="FFFFFF"/>
                </a:solidFill>
              </a14:hiddenFill>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9" y="2950808"/>
            <a:ext cx="7650112" cy="372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ижний колонтитул 1"/>
          <p:cNvSpPr>
            <a:spLocks noGrp="1"/>
          </p:cNvSpPr>
          <p:nvPr>
            <p:ph type="ftr" sz="quarter" idx="11"/>
          </p:nvPr>
        </p:nvSpPr>
        <p:spPr/>
        <p:txBody>
          <a:bodyPr/>
          <a:lstStyle/>
          <a:p>
            <a:r>
              <a:rPr lang="en-US" dirty="0" smtClean="0">
                <a:solidFill>
                  <a:prstClr val="black">
                    <a:tint val="75000"/>
                  </a:prstClr>
                </a:solidFill>
              </a:rPr>
              <a:t>NEC2015, 2 Oct. 2015, </a:t>
            </a:r>
            <a:r>
              <a:rPr lang="en-US" dirty="0" err="1" smtClean="0">
                <a:solidFill>
                  <a:prstClr val="black">
                    <a:tint val="75000"/>
                  </a:prstClr>
                </a:solidFill>
              </a:rPr>
              <a:t>Becici</a:t>
            </a:r>
            <a:r>
              <a:rPr lang="en-US" dirty="0" smtClean="0">
                <a:solidFill>
                  <a:prstClr val="black">
                    <a:tint val="75000"/>
                  </a:prstClr>
                </a:solidFill>
              </a:rPr>
              <a:t>, Montenegro</a:t>
            </a:r>
            <a:endParaRPr lang="ru-RU" dirty="0">
              <a:solidFill>
                <a:prstClr val="black">
                  <a:tint val="75000"/>
                </a:prstClr>
              </a:solidFill>
            </a:endParaRPr>
          </a:p>
        </p:txBody>
      </p:sp>
      <p:sp>
        <p:nvSpPr>
          <p:cNvPr id="3" name="Номер слайда 2"/>
          <p:cNvSpPr>
            <a:spLocks noGrp="1"/>
          </p:cNvSpPr>
          <p:nvPr>
            <p:ph type="sldNum" sz="quarter" idx="12"/>
          </p:nvPr>
        </p:nvSpPr>
        <p:spPr/>
        <p:txBody>
          <a:bodyPr/>
          <a:lstStyle/>
          <a:p>
            <a:fld id="{C75420B3-53D9-432E-BB6C-510EB706E06B}" type="slidenum">
              <a:rPr lang="ru-RU" smtClean="0">
                <a:solidFill>
                  <a:prstClr val="black">
                    <a:tint val="75000"/>
                  </a:prstClr>
                </a:solidFill>
              </a:rPr>
              <a:pPr/>
              <a:t>9</a:t>
            </a:fld>
            <a:endParaRPr lang="ru-RU" dirty="0">
              <a:solidFill>
                <a:prstClr val="black">
                  <a:tint val="75000"/>
                </a:prstClr>
              </a:solidFill>
            </a:endParaRPr>
          </a:p>
        </p:txBody>
      </p:sp>
    </p:spTree>
    <p:extLst>
      <p:ext uri="{BB962C8B-B14F-4D97-AF65-F5344CB8AC3E}">
        <p14:creationId xmlns:p14="http://schemas.microsoft.com/office/powerpoint/2010/main" val="3607482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Презентация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Презентация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Презентация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6508171-41B7-4922-A65E-723FBB8EAE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3124</TotalTime>
  <Words>1147</Words>
  <Application>Microsoft Office PowerPoint</Application>
  <PresentationFormat>Экран (4:3)</PresentationFormat>
  <Paragraphs>188</Paragraphs>
  <Slides>28</Slides>
  <Notes>4</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28</vt:i4>
      </vt:variant>
    </vt:vector>
  </HeadingPairs>
  <TitlesOfParts>
    <vt:vector size="41" baseType="lpstr">
      <vt:lpstr>Arial Unicode MS</vt:lpstr>
      <vt:lpstr>Arial</vt:lpstr>
      <vt:lpstr>Arial Narrow</vt:lpstr>
      <vt:lpstr>Calibri</vt:lpstr>
      <vt:lpstr>Candara</vt:lpstr>
      <vt:lpstr>Droid Sans</vt:lpstr>
      <vt:lpstr>Symbol</vt:lpstr>
      <vt:lpstr>Tahoma</vt:lpstr>
      <vt:lpstr>Times New Roman</vt:lpstr>
      <vt:lpstr>Wingdings</vt:lpstr>
      <vt:lpstr>Презентация2</vt:lpstr>
      <vt:lpstr>1_Презентация2</vt:lpstr>
      <vt:lpstr>2_Презентация2</vt:lpstr>
      <vt:lpstr>The Tier-1 center for CMS experiment at LIT JINR</vt:lpstr>
      <vt:lpstr>Презентация PowerPoint</vt:lpstr>
      <vt:lpstr>Презентация PowerPoint</vt:lpstr>
      <vt:lpstr>LHC Computing Model</vt:lpstr>
      <vt:lpstr>Презентация PowerPoint</vt:lpstr>
      <vt:lpstr>Creation of CMS Tier-1 in JINR</vt:lpstr>
      <vt:lpstr>Презентация PowerPoint</vt:lpstr>
      <vt:lpstr>JINR Tier-1 monitoring system</vt:lpstr>
      <vt:lpstr>Development perspectives of the JINR Tier-1  monitoring system</vt:lpstr>
      <vt:lpstr>JINR  Tier-1 Connectivity Scheme</vt:lpstr>
      <vt:lpstr>Презентация PowerPoint</vt:lpstr>
      <vt:lpstr>Презентация PowerPoint</vt:lpstr>
      <vt:lpstr>Last month jobs</vt:lpstr>
      <vt:lpstr>Last month pending and  running jobs</vt:lpstr>
      <vt:lpstr>Efficiency good&amp;all jobs</vt:lpstr>
      <vt:lpstr>Events Processed</vt:lpstr>
      <vt:lpstr>WallClock Efficiency based on success/all accomplished jobs</vt:lpstr>
      <vt:lpstr>Efficiency based on success/all accomplished jobs</vt:lpstr>
      <vt:lpstr>Resource Utilization</vt:lpstr>
      <vt:lpstr>Презентация PowerPoint</vt:lpstr>
      <vt:lpstr>JINR-T1 farm usage history  </vt:lpstr>
      <vt:lpstr>Презентация PowerPoint</vt:lpstr>
      <vt:lpstr>Презентация PowerPoint</vt:lpstr>
      <vt:lpstr>Job processing  by activities</vt:lpstr>
      <vt:lpstr>Презентация PowerPoint</vt:lpstr>
      <vt:lpstr>Презентация PowerPoint</vt:lpstr>
      <vt:lpstr>Презентация PowerPoint</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ptica</cp:lastModifiedBy>
  <cp:revision>55</cp:revision>
  <dcterms:created xsi:type="dcterms:W3CDTF">2015-03-22T06:29:21Z</dcterms:created>
  <dcterms:modified xsi:type="dcterms:W3CDTF">2015-10-01T08:24:27Z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TC024835759991</vt:lpwstr>
  </property>
</Properties>
</file>