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63" r:id="rId5"/>
    <p:sldId id="260" r:id="rId6"/>
    <p:sldId id="257" r:id="rId7"/>
    <p:sldId id="258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03FB-7609-4DE8-8655-0617D82284A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F9DA-BB24-4015-942A-5B5F681EC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8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03FB-7609-4DE8-8655-0617D82284A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F9DA-BB24-4015-942A-5B5F681EC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6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03FB-7609-4DE8-8655-0617D82284A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F9DA-BB24-4015-942A-5B5F681EC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5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03FB-7609-4DE8-8655-0617D82284A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F9DA-BB24-4015-942A-5B5F681EC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03FB-7609-4DE8-8655-0617D82284A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F9DA-BB24-4015-942A-5B5F681EC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8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03FB-7609-4DE8-8655-0617D82284A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F9DA-BB24-4015-942A-5B5F681EC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8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03FB-7609-4DE8-8655-0617D82284A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F9DA-BB24-4015-942A-5B5F681EC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4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03FB-7609-4DE8-8655-0617D82284A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F9DA-BB24-4015-942A-5B5F681EC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1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03FB-7609-4DE8-8655-0617D82284A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F9DA-BB24-4015-942A-5B5F681EC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6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03FB-7609-4DE8-8655-0617D82284A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F9DA-BB24-4015-942A-5B5F681EC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1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03FB-7609-4DE8-8655-0617D82284A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F9DA-BB24-4015-942A-5B5F681EC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5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C03FB-7609-4DE8-8655-0617D82284A5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0F9DA-BB24-4015-942A-5B5F681EC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35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Virtual Computer Laboratory 2.0. 3D Graphics as Service (Graphics GRID). Methodological aspects of the use in research and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education</a:t>
            </a:r>
            <a:r>
              <a:rPr lang="en-US" sz="3600" dirty="0"/>
              <a:t/>
            </a:r>
            <a:br>
              <a:rPr lang="en-US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49" y="3602038"/>
            <a:ext cx="11001375" cy="1655762"/>
          </a:xfrm>
        </p:spPr>
        <p:txBody>
          <a:bodyPr/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Evgenia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Cheremisina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Mikhail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Belov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Nadezhda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Tokareva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Sergey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Perliak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Dubna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State University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34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755790" y="95251"/>
            <a:ext cx="8350235" cy="6575832"/>
            <a:chOff x="1755790" y="95251"/>
            <a:chExt cx="8350235" cy="657583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5790" y="95251"/>
              <a:ext cx="8350235" cy="6575832"/>
            </a:xfrm>
            <a:prstGeom prst="rect">
              <a:avLst/>
            </a:prstGeom>
          </p:spPr>
        </p:pic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5746068"/>
                </p:ext>
              </p:extLst>
            </p:nvPr>
          </p:nvGraphicFramePr>
          <p:xfrm>
            <a:off x="6418382" y="4267200"/>
            <a:ext cx="1506418" cy="1713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Image" r:id="rId4" imgW="5269680" imgH="5993640" progId="Photoshop.Image.16">
                    <p:embed/>
                  </p:oleObj>
                </mc:Choice>
                <mc:Fallback>
                  <p:oleObj name="Image" r:id="rId4" imgW="5269680" imgH="5993640" progId="Photoshop.Image.16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418382" y="4267200"/>
                          <a:ext cx="1506418" cy="17138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259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0075"/>
            <a:ext cx="10515600" cy="5576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Направление по разработке и актуализации виртуальной компьютерной лаборатории в институте САУ университета «Дубна» активно развивается с 2005 года, переход на гипервизоры нового поколения успешно осуществлён в 2008 году, активно совершенствуется и актуализируется в настоящее время. В рамках исследовательских проектов, магистерских работ и кандидатских диссертаций, сформирована методологическая, технологическая и методическая составляющие ВКЛ, которые признаны в рамках докладов на научных конференция и публикациях в рецензируемых журналах, входящих в перечень </a:t>
            </a:r>
            <a:r>
              <a:rPr lang="ru-RU" dirty="0" smtClean="0"/>
              <a:t>ВАК, активно </a:t>
            </a:r>
            <a:r>
              <a:rPr lang="ru-RU" dirty="0"/>
              <a:t>используются и цитируются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Более того, имеются положительные отзывы </a:t>
            </a:r>
            <a:r>
              <a:rPr lang="ru-RU" dirty="0" smtClean="0"/>
              <a:t>об </a:t>
            </a:r>
            <a:r>
              <a:rPr lang="ru-RU" dirty="0"/>
              <a:t>использовании </a:t>
            </a:r>
            <a:r>
              <a:rPr lang="ru-RU" dirty="0" smtClean="0"/>
              <a:t>ВКЛ</a:t>
            </a:r>
            <a:r>
              <a:rPr lang="ru-RU" dirty="0"/>
              <a:t>, в том числе и в международных проектах в области атомной энергетики (получила одобрение для использования в отделе АСУ ТП Bushehr Nuclear Power Plant (Исламская Республика Иран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http://www.saudubna.ru/images/stories/articles/virtlab-2b.jpg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67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9284"/>
            <a:ext cx="9144000" cy="476851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Виртуальная компьютерная лаборатория – это аппаратно-программный комплекс, созданный на основе новейших информационных технологий</a:t>
            </a:r>
            <a:r>
              <a:rPr lang="en-US" dirty="0"/>
              <a:t>,</a:t>
            </a:r>
            <a:r>
              <a:rPr lang="ru-RU" dirty="0" smtClean="0"/>
              <a:t> позволяющий реализовать многоуровневую интеграцию </a:t>
            </a:r>
            <a:r>
              <a:rPr lang="ru-RU" dirty="0"/>
              <a:t>и </a:t>
            </a:r>
            <a:r>
              <a:rPr lang="ru-RU" dirty="0" smtClean="0"/>
              <a:t>консолидацию </a:t>
            </a:r>
            <a:r>
              <a:rPr lang="ru-RU" dirty="0"/>
              <a:t>научно-исследовательского и учебного информационного пространства с </a:t>
            </a:r>
            <a:r>
              <a:rPr lang="ru-RU" dirty="0" smtClean="0"/>
              <a:t>возможностью </a:t>
            </a:r>
            <a:r>
              <a:rPr lang="ru-RU" dirty="0"/>
              <a:t>вовлечения учащихся в решение </a:t>
            </a:r>
            <a:r>
              <a:rPr lang="ru-RU" dirty="0" smtClean="0"/>
              <a:t>прикладных и </a:t>
            </a:r>
            <a:r>
              <a:rPr lang="ru-RU" dirty="0"/>
              <a:t>исследовательских задач </a:t>
            </a:r>
            <a:r>
              <a:rPr lang="ru-RU" dirty="0" smtClean="0"/>
              <a:t>высокого </a:t>
            </a:r>
            <a:r>
              <a:rPr lang="ru-RU" dirty="0"/>
              <a:t>уровня значимости, с целью повышения профессиональных компетенций </a:t>
            </a:r>
            <a:r>
              <a:rPr lang="ru-RU" dirty="0" smtClean="0"/>
              <a:t>учащихся, </a:t>
            </a:r>
            <a:r>
              <a:rPr lang="ru-RU" dirty="0"/>
              <a:t>поиска нестандартных идей и решений, а также «выдающихся умов» среди молодёжи. </a:t>
            </a:r>
          </a:p>
        </p:txBody>
      </p:sp>
    </p:spTree>
    <p:extLst>
      <p:ext uri="{BB962C8B-B14F-4D97-AF65-F5344CB8AC3E}">
        <p14:creationId xmlns:p14="http://schemas.microsoft.com/office/powerpoint/2010/main" val="3379745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621" y="1636295"/>
            <a:ext cx="10375232" cy="324050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6000" dirty="0" smtClean="0"/>
              <a:t>Виртуальная компьютерная лаборатория (ВКЛ) позволяет предоставить учащимся на безвозмездной основе возможность изучения современных многокомпонентных корпоративных систем, новейших инструментальных средств и технологий в области разработки программного обеспечения для серверов, рабочих станций, мобильных и носимых устройств </a:t>
            </a:r>
            <a:r>
              <a:rPr lang="en-US" sz="6000" dirty="0" err="1" smtClean="0"/>
              <a:t>IoT</a:t>
            </a:r>
            <a:r>
              <a:rPr lang="en-US" sz="6000" dirty="0" smtClean="0"/>
              <a:t> (internet of things), </a:t>
            </a:r>
            <a:r>
              <a:rPr lang="ru-RU" sz="6000" dirty="0" smtClean="0"/>
              <a:t>изучать современные средства САПР и притворять самые смелые технические решения в жизнь с применением технологий </a:t>
            </a:r>
            <a:r>
              <a:rPr lang="en-US" sz="6000" dirty="0" smtClean="0"/>
              <a:t>3D </a:t>
            </a:r>
            <a:r>
              <a:rPr lang="ru-RU" sz="6000" dirty="0" smtClean="0"/>
              <a:t>печати, развёртывать сервера для решения различных задач, стоящих перед крупными компаниями - от развёртывания </a:t>
            </a:r>
            <a:r>
              <a:rPr lang="en-US" sz="6000" dirty="0" smtClean="0"/>
              <a:t>SCADA </a:t>
            </a:r>
            <a:r>
              <a:rPr lang="ru-RU" sz="6000" dirty="0" smtClean="0"/>
              <a:t>систем, до создания решений в области обработки данных в рамках парадигмы </a:t>
            </a:r>
            <a:r>
              <a:rPr lang="en-US" sz="6000" dirty="0" err="1" smtClean="0"/>
              <a:t>BigData</a:t>
            </a:r>
            <a:r>
              <a:rPr lang="en-US" sz="6000" dirty="0" smtClean="0"/>
              <a:t>.</a:t>
            </a:r>
            <a:endParaRPr lang="ru-RU" sz="6000" dirty="0" smtClean="0"/>
          </a:p>
          <a:p>
            <a:pPr marL="0" indent="0">
              <a:buNone/>
            </a:pPr>
            <a:endParaRPr lang="ru-RU" sz="6000" dirty="0" smtClean="0"/>
          </a:p>
        </p:txBody>
      </p:sp>
    </p:spTree>
    <p:extLst>
      <p:ext uri="{BB962C8B-B14F-4D97-AF65-F5344CB8AC3E}">
        <p14:creationId xmlns:p14="http://schemas.microsoft.com/office/powerpoint/2010/main" val="1987265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537" y="1352383"/>
            <a:ext cx="10515600" cy="291481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Виртуальная компьютерная лаборатория позволяет формировать портфолио успешных решений перспективных научно-исследовательских задач и практических проектов, по сути являясь важнейшим технологическим связующим звеном нижнего уровня между университетом с внешними научными организациями и отраслевыми компаниями.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663" y="309646"/>
            <a:ext cx="10515600" cy="59673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ВКЛ активно используется учащимися в учебном процессе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53" y="802106"/>
            <a:ext cx="9714473" cy="5399972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74031" y="6202079"/>
            <a:ext cx="10134601" cy="492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Сегмент карты студенческих виртуальных машин в 2014</a:t>
            </a:r>
            <a:r>
              <a:rPr lang="en-US" dirty="0" smtClean="0"/>
              <a:t>/2015 </a:t>
            </a:r>
            <a:r>
              <a:rPr lang="ru-RU" dirty="0" smtClean="0"/>
              <a:t>учебном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6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011" y="598404"/>
            <a:ext cx="10515600" cy="257793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Аппаратная платформа ВКЛ построена на компактных модульных серверах, так называемой лезвийной архитектуры, что позволяет рационально использовать серверные помещения ВУЗа. </a:t>
            </a:r>
          </a:p>
          <a:p>
            <a:pPr marL="0" indent="0" algn="just">
              <a:buNone/>
            </a:pPr>
            <a:r>
              <a:rPr lang="ru-RU" dirty="0" smtClean="0"/>
              <a:t>Резервирование  в рамках модульной компоновки компонентов позволяет повысить надёжность решения и выполнять замену устройств в горячем режиме. </a:t>
            </a:r>
          </a:p>
          <a:p>
            <a:pPr marL="0" indent="0" algn="just">
              <a:buNone/>
            </a:pPr>
            <a:r>
              <a:rPr lang="ru-RU" dirty="0" smtClean="0"/>
              <a:t>Современные энергосберегающие технологии серверов позволяют использовать имеющиеся электросети</a:t>
            </a:r>
            <a:r>
              <a:rPr lang="en-US" dirty="0" smtClean="0"/>
              <a:t>, </a:t>
            </a:r>
            <a:r>
              <a:rPr lang="ru-RU" dirty="0" smtClean="0"/>
              <a:t>без необходимости модернизации.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6" descr="WF9B1512 Edited v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62" y="2999122"/>
            <a:ext cx="5672722" cy="362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0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947" y="357772"/>
            <a:ext cx="10784306" cy="262605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GPU-ускорение для приложений требующих </a:t>
            </a:r>
            <a:r>
              <a:rPr lang="en-US" dirty="0"/>
              <a:t>3D </a:t>
            </a:r>
            <a:r>
              <a:rPr lang="ru-RU" dirty="0"/>
              <a:t>графику в облаке (дистанционно). Поддержка всех современных  </a:t>
            </a:r>
            <a:r>
              <a:rPr lang="en-US" dirty="0"/>
              <a:t>API: DirectX, OpenGL, PhysX, CUDA.</a:t>
            </a:r>
            <a:r>
              <a:rPr lang="en-US" b="1" dirty="0" smtClean="0"/>
              <a:t>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smtClean="0">
                <a:effectLst/>
              </a:rPr>
              <a:t>Технология виртуализации NVIDIA GRID использует возможности GPU для </a:t>
            </a:r>
            <a:r>
              <a:rPr lang="en-US" dirty="0" smtClean="0">
                <a:effectLst/>
              </a:rPr>
              <a:t> </a:t>
            </a:r>
            <a:r>
              <a:rPr lang="en-US" dirty="0" smtClean="0"/>
              <a:t>3D</a:t>
            </a:r>
            <a:r>
              <a:rPr lang="en-US" dirty="0" smtClean="0">
                <a:effectLst/>
              </a:rPr>
              <a:t> </a:t>
            </a:r>
            <a:r>
              <a:rPr lang="ru-RU" dirty="0" smtClean="0">
                <a:effectLst/>
              </a:rPr>
              <a:t>ускорения в  VDI среде. VDI (виртуальный рабочий стол) – это практика использования настольной операционной системы в виртуальной машине, запущенной в ВКЛ, на базе графических процессоров NVIDIA GRID на архитектуре нового поколения NVIDIA Kepler, которая обеспечивает высокую, надежную и энергоэффективную производительность. 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224257"/>
              </p:ext>
            </p:extLst>
          </p:nvPr>
        </p:nvGraphicFramePr>
        <p:xfrm>
          <a:off x="4195957" y="3039978"/>
          <a:ext cx="4105832" cy="351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3" imgW="7898400" imgH="6768000" progId="Photoshop.Image.16">
                  <p:embed/>
                </p:oleObj>
              </mc:Choice>
              <mc:Fallback>
                <p:oleObj name="Image" r:id="rId3" imgW="7898400" imgH="67680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5957" y="3039978"/>
                        <a:ext cx="4105832" cy="3518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2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759" y="593558"/>
            <a:ext cx="11285620" cy="598370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Существующая архитектура ВКЛ позволяет большому числу пользователей одновременно использовать общие ресурсы GPU без ущерба функциональности и производительности. Технология NVIDIA GRID содержит полный набор библиотек для виртуализации GPU, удаленного доступа и управления сеансом.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ставшими уже традиционными функциями виртуализации учащимся предоставляются следующие дополнительные возможности</a:t>
            </a:r>
            <a:r>
              <a:rPr lang="en-US" dirty="0" smtClean="0"/>
              <a:t>:</a:t>
            </a:r>
            <a:endParaRPr lang="ru-RU" dirty="0" smtClean="0">
              <a:effectLst/>
            </a:endParaRPr>
          </a:p>
          <a:p>
            <a:pPr>
              <a:buFontTx/>
              <a:buChar char="-"/>
            </a:pPr>
            <a:r>
              <a:rPr lang="ru-RU" dirty="0" smtClean="0">
                <a:effectLst/>
              </a:rPr>
              <a:t>Интерактивная работа с мультимедийными приложениями и рабочими столам</a:t>
            </a:r>
            <a:r>
              <a:rPr lang="ru-RU" dirty="0" smtClean="0"/>
              <a:t>и.</a:t>
            </a:r>
          </a:p>
          <a:p>
            <a:pPr>
              <a:buFontTx/>
              <a:buChar char="-"/>
            </a:pPr>
            <a:r>
              <a:rPr lang="ru-RU" dirty="0" smtClean="0">
                <a:effectLst/>
              </a:rPr>
              <a:t>Доступ к необходимым для работы приложениям, включая самые требовательные к ресурсам 3D-приложения.</a:t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  <a:p>
            <a:pPr>
              <a:buFontTx/>
              <a:buChar char="-"/>
            </a:pPr>
            <a:r>
              <a:rPr lang="ru-RU" dirty="0" smtClean="0">
                <a:effectLst/>
              </a:rPr>
              <a:t>Доступ в любом месте с любого устройства: универсальный доступ  -  больше нет привязки к платформе(</a:t>
            </a:r>
            <a:r>
              <a:rPr lang="ru-RU" dirty="0" err="1" smtClean="0">
                <a:effectLst/>
              </a:rPr>
              <a:t>Windows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Mac</a:t>
            </a:r>
            <a:r>
              <a:rPr lang="ru-RU" dirty="0" smtClean="0">
                <a:effectLst/>
              </a:rPr>
              <a:t>, Linux), не важно какая операционная система установлена на ПК, ноутбуке, моноблоке, мобильном устройстве учащегося: установив приложение – клиент </a:t>
            </a:r>
            <a:r>
              <a:rPr lang="en-US" dirty="0" smtClean="0">
                <a:effectLst/>
              </a:rPr>
              <a:t>(Horizon View Client)</a:t>
            </a:r>
            <a:r>
              <a:rPr lang="ru-RU" dirty="0" smtClean="0">
                <a:effectLst/>
              </a:rPr>
              <a:t> и используя сеть получаете мгновенный доступ к рабочему месту.</a:t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  <a:p>
            <a:pPr>
              <a:buFontTx/>
              <a:buChar char="-"/>
            </a:pPr>
            <a:r>
              <a:rPr lang="ru-RU" dirty="0" smtClean="0">
                <a:effectLst/>
              </a:rPr>
              <a:t>Отсутствие необходимости выполнять резервное копирование</a:t>
            </a:r>
            <a:r>
              <a:rPr lang="en-US" dirty="0" smtClean="0">
                <a:effectLst/>
              </a:rPr>
              <a:t> </a:t>
            </a:r>
            <a:r>
              <a:rPr lang="ru-RU" dirty="0" smtClean="0">
                <a:effectLst/>
              </a:rPr>
              <a:t>на оконечном устройстве пользователя, т.к. вся пользовательская информация размещена в облачном хранилище ВКЛ.</a:t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  <a:p>
            <a:pPr>
              <a:buFontTx/>
              <a:buChar char="-"/>
            </a:pPr>
            <a:r>
              <a:rPr lang="ru-RU" dirty="0" smtClean="0">
                <a:effectLst/>
              </a:rPr>
              <a:t>Безопасный доступ – подключение к рабочему месту в облаке осуществляется через безопасный канал с шифрованием данных, а все наработки по проектам сохраняются на защищенном </a:t>
            </a:r>
            <a:r>
              <a:rPr lang="ru-RU" smtClean="0">
                <a:effectLst/>
              </a:rPr>
              <a:t>хранилище ВКЛ, </a:t>
            </a:r>
            <a:r>
              <a:rPr lang="ru-RU" dirty="0" smtClean="0">
                <a:effectLst/>
              </a:rPr>
              <a:t>а не на устройстве через которое осуществляется доступ.</a:t>
            </a:r>
          </a:p>
          <a:p>
            <a:pPr>
              <a:buFontTx/>
              <a:buChar char="-"/>
            </a:pPr>
            <a:r>
              <a:rPr lang="ru-RU" dirty="0" smtClean="0">
                <a:effectLst/>
              </a:rPr>
              <a:t> Платформа параллельных вычислений С</a:t>
            </a:r>
            <a:r>
              <a:rPr lang="en-US" dirty="0" smtClean="0">
                <a:effectLst/>
              </a:rPr>
              <a:t>UDA</a:t>
            </a:r>
            <a:r>
              <a:rPr lang="ru-RU" dirty="0" smtClean="0"/>
              <a:t> </a:t>
            </a:r>
            <a:r>
              <a:rPr lang="ru-RU" dirty="0"/>
              <a:t>обеспечивает набор расширений для языков C и С++, позволяющих выражать как параллелизм данных, так и параллелизм задач на уровне мелких и крупных структурных единиц. </a:t>
            </a:r>
            <a:r>
              <a:rPr lang="ru-RU" dirty="0" smtClean="0"/>
              <a:t>Учащийся </a:t>
            </a:r>
            <a:r>
              <a:rPr lang="ru-RU" dirty="0"/>
              <a:t>может выбрать средства разработки: языки высокого уровня, такие как </a:t>
            </a:r>
            <a:r>
              <a:rPr lang="ru-RU" dirty="0" smtClean="0"/>
              <a:t>C, С++, </a:t>
            </a:r>
            <a:r>
              <a:rPr lang="en-US" dirty="0" smtClean="0"/>
              <a:t>Fortran</a:t>
            </a:r>
            <a:r>
              <a:rPr lang="ru-RU" dirty="0" smtClean="0"/>
              <a:t> </a:t>
            </a:r>
            <a:r>
              <a:rPr lang="ru-RU" dirty="0"/>
              <a:t>или же открытые стандарты, такие </a:t>
            </a:r>
            <a:r>
              <a:rPr lang="ru-RU" dirty="0" smtClean="0"/>
              <a:t>как</a:t>
            </a:r>
            <a:r>
              <a:rPr lang="en-US" dirty="0" smtClean="0"/>
              <a:t> </a:t>
            </a:r>
            <a:r>
              <a:rPr lang="ru-RU" dirty="0" smtClean="0"/>
              <a:t>директивы </a:t>
            </a:r>
            <a:r>
              <a:rPr lang="en-US" dirty="0" smtClean="0"/>
              <a:t>OpenACC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5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789" y="814972"/>
            <a:ext cx="5903495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Базовые компоненты программной инфраструктуры виртуальной компьютерной лаборатории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Гипервизор </a:t>
            </a:r>
            <a:r>
              <a:rPr lang="en-US" dirty="0" smtClean="0"/>
              <a:t>Vmware ESXi.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Сервер консолидации</a:t>
            </a:r>
            <a:r>
              <a:rPr lang="en-US" dirty="0"/>
              <a:t>,</a:t>
            </a:r>
            <a:r>
              <a:rPr lang="ru-RU" dirty="0" smtClean="0"/>
              <a:t> сквозной авторизации </a:t>
            </a:r>
            <a:r>
              <a:rPr lang="en-US" dirty="0" smtClean="0"/>
              <a:t> </a:t>
            </a:r>
            <a:r>
              <a:rPr lang="ru-RU" dirty="0" smtClean="0"/>
              <a:t>и веб доступа </a:t>
            </a:r>
            <a:r>
              <a:rPr lang="en-US" dirty="0" smtClean="0"/>
              <a:t>Vmware vCenter Server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Среда поддержки </a:t>
            </a:r>
            <a:r>
              <a:rPr lang="en-US" dirty="0" smtClean="0"/>
              <a:t>VDI-3D Vmware Horizon Suite Advanced</a:t>
            </a:r>
            <a:r>
              <a:rPr lang="ru-RU" dirty="0"/>
              <a:t>.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Интеграционные модули, надстройки и средства методической поддержки, разработанные учащимися, аспирантами и ППС института САУ.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20" y="814972"/>
            <a:ext cx="4605689" cy="4755875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7050505" y="5659688"/>
            <a:ext cx="4981075" cy="77319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Схематическое представление взаимодействия гипервизора </a:t>
            </a:r>
            <a:r>
              <a:rPr lang="en-US" dirty="0" smtClean="0"/>
              <a:t>ESXi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графического ускорителя, с разделением ресурсов </a:t>
            </a:r>
            <a:r>
              <a:rPr lang="en-US" dirty="0" smtClean="0"/>
              <a:t>GPU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9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634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Image</vt:lpstr>
      <vt:lpstr>Virtual Computer Laboratory 2.0. 3D Graphics as Service (Graphics GRID). Methodological aspects of the use in research and education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 Belov</dc:creator>
  <cp:lastModifiedBy>Надежда Токарева</cp:lastModifiedBy>
  <cp:revision>18</cp:revision>
  <dcterms:created xsi:type="dcterms:W3CDTF">2015-09-07T20:14:57Z</dcterms:created>
  <dcterms:modified xsi:type="dcterms:W3CDTF">2015-10-09T22:28:09Z</dcterms:modified>
</cp:coreProperties>
</file>