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324" r:id="rId3"/>
    <p:sldId id="260" r:id="rId4"/>
    <p:sldId id="302" r:id="rId5"/>
    <p:sldId id="306" r:id="rId6"/>
    <p:sldId id="296" r:id="rId7"/>
    <p:sldId id="321" r:id="rId8"/>
    <p:sldId id="323" r:id="rId9"/>
    <p:sldId id="290" r:id="rId10"/>
    <p:sldId id="298" r:id="rId11"/>
    <p:sldId id="289" r:id="rId12"/>
    <p:sldId id="319" r:id="rId13"/>
    <p:sldId id="274" r:id="rId14"/>
    <p:sldId id="281" r:id="rId15"/>
    <p:sldId id="287" r:id="rId16"/>
    <p:sldId id="322" r:id="rId17"/>
    <p:sldId id="288" r:id="rId18"/>
    <p:sldId id="311" r:id="rId19"/>
    <p:sldId id="320" r:id="rId20"/>
    <p:sldId id="308" r:id="rId21"/>
    <p:sldId id="309" r:id="rId22"/>
    <p:sldId id="315" r:id="rId23"/>
    <p:sldId id="314" r:id="rId24"/>
    <p:sldId id="317" r:id="rId25"/>
    <p:sldId id="316" r:id="rId26"/>
  </p:sldIdLst>
  <p:sldSz cx="9906000" cy="6858000" type="A4"/>
  <p:notesSz cx="6858000" cy="9144000"/>
  <p:defaultTextStyle>
    <a:lvl1pPr defTabSz="336774">
      <a:defRPr sz="900">
        <a:latin typeface="+mn-lt"/>
        <a:ea typeface="+mn-ea"/>
        <a:cs typeface="+mn-cs"/>
        <a:sym typeface="Helvetica"/>
      </a:defRPr>
    </a:lvl1pPr>
    <a:lvl2pPr indent="168387" defTabSz="336774">
      <a:defRPr sz="900">
        <a:latin typeface="+mn-lt"/>
        <a:ea typeface="+mn-ea"/>
        <a:cs typeface="+mn-cs"/>
        <a:sym typeface="Helvetica"/>
      </a:defRPr>
    </a:lvl2pPr>
    <a:lvl3pPr indent="336774" defTabSz="336774">
      <a:defRPr sz="900">
        <a:latin typeface="+mn-lt"/>
        <a:ea typeface="+mn-ea"/>
        <a:cs typeface="+mn-cs"/>
        <a:sym typeface="Helvetica"/>
      </a:defRPr>
    </a:lvl3pPr>
    <a:lvl4pPr indent="505160" defTabSz="336774">
      <a:defRPr sz="900">
        <a:latin typeface="+mn-lt"/>
        <a:ea typeface="+mn-ea"/>
        <a:cs typeface="+mn-cs"/>
        <a:sym typeface="Helvetica"/>
      </a:defRPr>
    </a:lvl4pPr>
    <a:lvl5pPr indent="673547" defTabSz="336774">
      <a:defRPr sz="900">
        <a:latin typeface="+mn-lt"/>
        <a:ea typeface="+mn-ea"/>
        <a:cs typeface="+mn-cs"/>
        <a:sym typeface="Helvetica"/>
      </a:defRPr>
    </a:lvl5pPr>
    <a:lvl6pPr indent="841934" defTabSz="336774">
      <a:defRPr sz="900">
        <a:latin typeface="+mn-lt"/>
        <a:ea typeface="+mn-ea"/>
        <a:cs typeface="+mn-cs"/>
        <a:sym typeface="Helvetica"/>
      </a:defRPr>
    </a:lvl6pPr>
    <a:lvl7pPr indent="1010321" defTabSz="336774">
      <a:defRPr sz="900">
        <a:latin typeface="+mn-lt"/>
        <a:ea typeface="+mn-ea"/>
        <a:cs typeface="+mn-cs"/>
        <a:sym typeface="Helvetica"/>
      </a:defRPr>
    </a:lvl7pPr>
    <a:lvl8pPr indent="1178707" defTabSz="336774">
      <a:defRPr sz="900">
        <a:latin typeface="+mn-lt"/>
        <a:ea typeface="+mn-ea"/>
        <a:cs typeface="+mn-cs"/>
        <a:sym typeface="Helvetica"/>
      </a:defRPr>
    </a:lvl8pPr>
    <a:lvl9pPr indent="1347094" defTabSz="336774">
      <a:defRPr sz="900"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9EF"/>
          </a:solidFill>
        </a:fill>
      </a:tcStyle>
    </a:wholeTbl>
    <a:band2H>
      <a:tcTxStyle/>
      <a:tcStyle>
        <a:tcBdr/>
        <a:fill>
          <a:solidFill>
            <a:srgbClr val="EFF5F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68FAF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68FA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68FAF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20" y="-1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035237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77096">
      <a:defRPr sz="1200">
        <a:uFill>
          <a:solidFill/>
        </a:uFill>
        <a:latin typeface="Calibri"/>
        <a:ea typeface="Calibri"/>
        <a:cs typeface="Calibri"/>
        <a:sym typeface="Calibri"/>
      </a:defRPr>
    </a:lvl1pPr>
    <a:lvl2pPr indent="168387" defTabSz="477096">
      <a:defRPr sz="1200">
        <a:uFill>
          <a:solidFill/>
        </a:uFill>
        <a:latin typeface="Calibri"/>
        <a:ea typeface="Calibri"/>
        <a:cs typeface="Calibri"/>
        <a:sym typeface="Calibri"/>
      </a:defRPr>
    </a:lvl2pPr>
    <a:lvl3pPr indent="336774" defTabSz="477096">
      <a:defRPr sz="1200">
        <a:uFill>
          <a:solidFill/>
        </a:uFill>
        <a:latin typeface="Calibri"/>
        <a:ea typeface="Calibri"/>
        <a:cs typeface="Calibri"/>
        <a:sym typeface="Calibri"/>
      </a:defRPr>
    </a:lvl3pPr>
    <a:lvl4pPr indent="505160" defTabSz="477096">
      <a:defRPr sz="1200">
        <a:uFill>
          <a:solidFill/>
        </a:uFill>
        <a:latin typeface="Calibri"/>
        <a:ea typeface="Calibri"/>
        <a:cs typeface="Calibri"/>
        <a:sym typeface="Calibri"/>
      </a:defRPr>
    </a:lvl4pPr>
    <a:lvl5pPr indent="673547" defTabSz="477096">
      <a:defRPr sz="1200">
        <a:uFill>
          <a:solidFill/>
        </a:uFill>
        <a:latin typeface="Calibri"/>
        <a:ea typeface="Calibri"/>
        <a:cs typeface="Calibri"/>
        <a:sym typeface="Calibri"/>
      </a:defRPr>
    </a:lvl5pPr>
    <a:lvl6pPr indent="841934" defTabSz="477096">
      <a:defRPr sz="1200">
        <a:uFill>
          <a:solidFill/>
        </a:uFill>
        <a:latin typeface="Calibri"/>
        <a:ea typeface="Calibri"/>
        <a:cs typeface="Calibri"/>
        <a:sym typeface="Calibri"/>
      </a:defRPr>
    </a:lvl6pPr>
    <a:lvl7pPr indent="1010321" defTabSz="477096">
      <a:defRPr sz="1200">
        <a:uFill>
          <a:solidFill/>
        </a:uFill>
        <a:latin typeface="Calibri"/>
        <a:ea typeface="Calibri"/>
        <a:cs typeface="Calibri"/>
        <a:sym typeface="Calibri"/>
      </a:defRPr>
    </a:lvl7pPr>
    <a:lvl8pPr indent="1178707" defTabSz="477096">
      <a:defRPr sz="1200">
        <a:uFill>
          <a:solidFill/>
        </a:uFill>
        <a:latin typeface="Calibri"/>
        <a:ea typeface="Calibri"/>
        <a:cs typeface="Calibri"/>
        <a:sym typeface="Calibri"/>
      </a:defRPr>
    </a:lvl8pPr>
    <a:lvl9pPr indent="1347094" defTabSz="477096">
      <a:defRPr sz="1200">
        <a:uFill>
          <a:solidFill/>
        </a:uFill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6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6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200" b="1">
                <a:solidFill>
                  <a:srgbClr val="368FAF"/>
                </a:solidFill>
                <a:uFill>
                  <a:solidFill>
                    <a:srgbClr val="368FAF"/>
                  </a:solidFill>
                </a:u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47257" indent="-210483">
              <a:spcBef>
                <a:spcPts val="884"/>
              </a:spcBef>
              <a:buClr>
                <a:srgbClr val="2E5C6B"/>
              </a:buClr>
              <a:defRPr sz="2800"/>
            </a:lvl2pPr>
            <a:lvl3pPr marL="841934" indent="-168387">
              <a:spcBef>
                <a:spcPts val="884"/>
              </a:spcBef>
              <a:defRPr sz="2500"/>
            </a:lvl3pPr>
            <a:lvl4pPr marL="1178707" indent="-168387">
              <a:spcBef>
                <a:spcPts val="442"/>
              </a:spcBef>
              <a:buClr>
                <a:srgbClr val="2E5C6B"/>
              </a:buClr>
              <a:defRPr sz="2100"/>
            </a:lvl4pPr>
            <a:lvl5pPr marL="1515481" indent="-168387">
              <a:spcBef>
                <a:spcPts val="0"/>
              </a:spcBef>
              <a:defRPr sz="21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5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1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1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57663"/>
            <a:ext cx="9906000" cy="707202"/>
          </a:xfrm>
          <a:prstGeom prst="rect">
            <a:avLst/>
          </a:prstGeom>
          <a:ln w="12700">
            <a:round/>
          </a:ln>
        </p:spPr>
      </p:pic>
      <p:sp>
        <p:nvSpPr>
          <p:cNvPr id="29" name="Shape 29"/>
          <p:cNvSpPr/>
          <p:nvPr/>
        </p:nvSpPr>
        <p:spPr>
          <a:xfrm>
            <a:off x="2129212" y="6405872"/>
            <a:ext cx="4595069" cy="24134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 anchor="ctr">
            <a:spAutoFit/>
          </a:bodyPr>
          <a:lstStyle>
            <a:lvl1pPr algn="ctr" defTabSz="825500">
              <a:buClr>
                <a:srgbClr val="F5F5F5"/>
              </a:buClr>
              <a:defRPr sz="160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en-US" sz="1200" dirty="0" smtClean="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</a:rPr>
              <a:t>Dynamic Federation of Grid and Cloud Storage</a:t>
            </a:r>
            <a:endParaRPr lang="en-US" sz="1200" dirty="0">
              <a:solidFill>
                <a:srgbClr val="F5F5F5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  <a:uFill>
                <a:solidFill>
                  <a:srgbClr val="F5F5F5"/>
                </a:solidFill>
              </a:uFill>
            </a:endParaRPr>
          </a:p>
        </p:txBody>
      </p:sp>
      <p:sp>
        <p:nvSpPr>
          <p:cNvPr id="30" name="Shape 30"/>
          <p:cNvSpPr/>
          <p:nvPr/>
        </p:nvSpPr>
        <p:spPr>
          <a:xfrm>
            <a:off x="841480" y="6337092"/>
            <a:ext cx="1276946" cy="37984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>
            <a:spAutoFit/>
          </a:bodyPr>
          <a:lstStyle>
            <a:lvl1pPr defTabSz="647700">
              <a:spcBef>
                <a:spcPts val="600"/>
              </a:spcBef>
              <a:buClr>
                <a:srgbClr val="368FAF"/>
              </a:buClr>
              <a:defRPr sz="2800">
                <a:solidFill>
                  <a:srgbClr val="E0E0E0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E0E0E0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2100">
                <a:solidFill>
                  <a:srgbClr val="E0E0E0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E0E0E0"/>
                  </a:solidFill>
                </a:uFill>
              </a:rPr>
              <a:t>IT-SDC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" name="Shape 3"/>
          <p:cNvSpPr/>
          <p:nvPr userDrawn="1"/>
        </p:nvSpPr>
        <p:spPr>
          <a:xfrm>
            <a:off x="6848544" y="6401949"/>
            <a:ext cx="1567161" cy="24134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 anchor="ctr">
            <a:spAutoFit/>
          </a:bodyPr>
          <a:lstStyle>
            <a:lvl1pPr algn="r" defTabSz="825500">
              <a:buClr>
                <a:srgbClr val="F5F5F5"/>
              </a:buClr>
              <a:defRPr sz="160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en-US" sz="1200" dirty="0" smtClean="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</a:rPr>
              <a:t>01</a:t>
            </a:r>
            <a:r>
              <a:rPr lang="en-US" sz="1200" baseline="0" dirty="0" smtClean="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</a:rPr>
              <a:t> Oct 2015</a:t>
            </a:r>
            <a:endParaRPr lang="en-US" sz="1200" dirty="0">
              <a:solidFill>
                <a:srgbClr val="F5F5F5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  <a:uFill>
                <a:solidFill>
                  <a:srgbClr val="F5F5F5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57663"/>
            <a:ext cx="9906000" cy="707202"/>
          </a:xfrm>
          <a:prstGeom prst="rect">
            <a:avLst/>
          </a:prstGeom>
          <a:ln w="12700">
            <a:round/>
          </a:ln>
        </p:spPr>
      </p:pic>
      <p:pic>
        <p:nvPicPr>
          <p:cNvPr id="11" name="image2.png"/>
          <p:cNvPicPr/>
          <p:nvPr/>
        </p:nvPicPr>
        <p:blipFill>
          <a:blip r:embed="rId3">
            <a:alphaModFix amt="50000"/>
            <a:extLst/>
          </a:blip>
          <a:srcRect l="2384" r="128"/>
          <a:stretch>
            <a:fillRect/>
          </a:stretch>
        </p:blipFill>
        <p:spPr>
          <a:xfrm>
            <a:off x="0" y="545630"/>
            <a:ext cx="1977126" cy="2521185"/>
          </a:xfrm>
          <a:prstGeom prst="rect">
            <a:avLst/>
          </a:prstGeom>
          <a:ln w="12700">
            <a:round/>
          </a:ln>
        </p:spPr>
      </p:pic>
      <p:grpSp>
        <p:nvGrpSpPr>
          <p:cNvPr id="16" name="Group 16"/>
          <p:cNvGrpSpPr/>
          <p:nvPr/>
        </p:nvGrpSpPr>
        <p:grpSpPr>
          <a:xfrm rot="5400000">
            <a:off x="6755018" y="3014590"/>
            <a:ext cx="3212937" cy="3089029"/>
            <a:chOff x="0" y="0"/>
            <a:chExt cx="4569509" cy="4055339"/>
          </a:xfrm>
        </p:grpSpPr>
        <p:grpSp>
          <p:nvGrpSpPr>
            <p:cNvPr id="14" name="Group 14"/>
            <p:cNvGrpSpPr/>
            <p:nvPr/>
          </p:nvGrpSpPr>
          <p:grpSpPr>
            <a:xfrm rot="10800000" flipH="1">
              <a:off x="109156" y="0"/>
              <a:ext cx="4460354" cy="3740634"/>
              <a:chOff x="0" y="0"/>
              <a:chExt cx="4460352" cy="374063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0" y="0"/>
                <a:ext cx="4460353" cy="374063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77096">
                  <a:defRPr sz="2400">
                    <a:solidFill>
                      <a:srgbClr val="E0E0E0"/>
                    </a:solidFill>
                    <a:effectLst>
                      <a:outerShdw blurRad="63500" dir="3600000" rotWithShape="0">
                        <a:srgbClr val="000000">
                          <a:alpha val="70000"/>
                        </a:srgbClr>
                      </a:outerShdw>
                    </a:effectLst>
                    <a:uFill>
                      <a:solidFill>
                        <a:srgbClr val="E0E0E0"/>
                      </a:solidFill>
                    </a:u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pic>
            <p:nvPicPr>
              <p:cNvPr id="13" name="image3.jpg"/>
              <p:cNvPicPr/>
              <p:nvPr/>
            </p:nvPicPr>
            <p:blipFill>
              <a:blip r:embed="rId4">
                <a:alphaModFix amt="51000"/>
                <a:extLst/>
              </a:blip>
              <a:stretch>
                <a:fillRect/>
              </a:stretch>
            </p:blipFill>
            <p:spPr>
              <a:xfrm>
                <a:off x="0" y="0"/>
                <a:ext cx="4460353" cy="3740634"/>
              </a:xfrm>
              <a:prstGeom prst="rect">
                <a:avLst/>
              </a:prstGeom>
              <a:ln w="12700" cap="flat">
                <a:noFill/>
                <a:round/>
              </a:ln>
              <a:effectLst/>
            </p:spPr>
          </p:pic>
        </p:grpSp>
        <p:sp>
          <p:nvSpPr>
            <p:cNvPr id="15" name="Shape 15"/>
            <p:cNvSpPr/>
            <p:nvPr/>
          </p:nvSpPr>
          <p:spPr>
            <a:xfrm>
              <a:off x="-1" y="2944262"/>
              <a:ext cx="1789646" cy="111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77096">
                <a:defRPr sz="2400">
                  <a:solidFill>
                    <a:srgbClr val="E0E0E0"/>
                  </a:solidFill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  <a:uFill>
                    <a:solidFill>
                      <a:srgbClr val="E0E0E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8" name="Shape 18"/>
          <p:cNvSpPr/>
          <p:nvPr/>
        </p:nvSpPr>
        <p:spPr>
          <a:xfrm>
            <a:off x="841478" y="6337092"/>
            <a:ext cx="6065491" cy="37984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>
            <a:spAutoFit/>
          </a:bodyPr>
          <a:lstStyle/>
          <a:p>
            <a:pPr lvl="0" defTabSz="477096">
              <a:spcBef>
                <a:spcPts val="442"/>
              </a:spcBef>
              <a:buClr>
                <a:srgbClr val="368FAF"/>
              </a:buClr>
              <a:defRPr sz="1800"/>
            </a:pPr>
            <a:r>
              <a:rPr sz="2100">
                <a:solidFill>
                  <a:srgbClr val="E0E0E0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E0E0E0"/>
                  </a:solidFill>
                </a:uFill>
                <a:latin typeface="+mj-lt"/>
                <a:ea typeface="+mj-ea"/>
                <a:cs typeface="+mj-cs"/>
                <a:sym typeface="News Gothic MT"/>
              </a:rPr>
              <a:t>IT-SDC : Support for Distributed Computing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1681574" y="3884414"/>
            <a:ext cx="6461323" cy="1750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737"/>
              </a:spcBef>
              <a:buSzTx/>
              <a:buFontTx/>
              <a:buNone/>
              <a:defRPr>
                <a:solidFill>
                  <a:srgbClr val="368FAF"/>
                </a:solidFill>
                <a:uFill>
                  <a:solidFill>
                    <a:srgbClr val="368FAF"/>
                  </a:solidFill>
                </a:uFill>
              </a:defRPr>
            </a:lvl1pPr>
            <a:lvl2pPr marL="477096" indent="0" algn="ctr">
              <a:spcBef>
                <a:spcPts val="663"/>
              </a:spcBef>
              <a:buClr>
                <a:srgbClr val="2E5C6B"/>
              </a:buClr>
              <a:buSzTx/>
              <a:buFontTx/>
              <a:buNone/>
              <a:defRPr sz="2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2pPr>
            <a:lvl3pPr marL="954192" indent="0" algn="ctr">
              <a:spcBef>
                <a:spcPts val="589"/>
              </a:spcBef>
              <a:buSzTx/>
              <a:buFontTx/>
              <a:buNone/>
              <a:defRPr sz="25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3pPr>
            <a:lvl4pPr marL="1440642" indent="0" algn="ctr">
              <a:spcBef>
                <a:spcPts val="442"/>
              </a:spcBef>
              <a:buClr>
                <a:srgbClr val="2E5C6B"/>
              </a:buClr>
              <a:buSzTx/>
              <a:buFontTx/>
              <a:buNone/>
              <a:defRPr sz="21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4pPr>
            <a:lvl5pPr marL="1917738" indent="0" algn="ctr">
              <a:spcBef>
                <a:spcPts val="442"/>
              </a:spcBef>
              <a:buSzTx/>
              <a:buFontTx/>
              <a:buNone/>
              <a:defRPr sz="21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368FAF"/>
                </a:solidFill>
                <a:uFill>
                  <a:solidFill>
                    <a:srgbClr val="368FA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5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1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1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Body Level Five</a:t>
            </a:r>
          </a:p>
        </p:txBody>
      </p:sp>
      <p:pic>
        <p:nvPicPr>
          <p:cNvPr id="20" name="image2.png"/>
          <p:cNvPicPr/>
          <p:nvPr userDrawn="1"/>
        </p:nvPicPr>
        <p:blipFill>
          <a:blip r:embed="rId3">
            <a:alphaModFix amt="50000"/>
            <a:extLst/>
          </a:blip>
          <a:srcRect l="2384" r="128"/>
          <a:stretch>
            <a:fillRect/>
          </a:stretch>
        </p:blipFill>
        <p:spPr>
          <a:xfrm rot="10800000">
            <a:off x="8861201" y="0"/>
            <a:ext cx="1044799" cy="1223944"/>
          </a:xfrm>
          <a:prstGeom prst="rect">
            <a:avLst/>
          </a:prstGeom>
          <a:ln w="12700">
            <a:round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200" b="1">
                <a:solidFill>
                  <a:srgbClr val="368FAF"/>
                </a:solidFill>
                <a:uFill>
                  <a:solidFill>
                    <a:srgbClr val="368FAF"/>
                  </a:solidFill>
                </a:u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6157663"/>
            <a:ext cx="9906000" cy="707202"/>
          </a:xfrm>
          <a:prstGeom prst="rect">
            <a:avLst/>
          </a:prstGeom>
          <a:ln w="12700">
            <a:round/>
          </a:ln>
        </p:spPr>
      </p:pic>
      <p:sp>
        <p:nvSpPr>
          <p:cNvPr id="3" name="Shape 3"/>
          <p:cNvSpPr/>
          <p:nvPr/>
        </p:nvSpPr>
        <p:spPr>
          <a:xfrm>
            <a:off x="6848544" y="6401949"/>
            <a:ext cx="1567161" cy="24134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 anchor="ctr">
            <a:spAutoFit/>
          </a:bodyPr>
          <a:lstStyle>
            <a:lvl1pPr algn="r" defTabSz="825500">
              <a:buClr>
                <a:srgbClr val="F5F5F5"/>
              </a:buClr>
              <a:defRPr sz="160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en-US" sz="1200" dirty="0" smtClean="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</a:rPr>
              <a:t>01</a:t>
            </a:r>
            <a:r>
              <a:rPr lang="en-US" sz="1200" baseline="0" dirty="0" smtClean="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</a:rPr>
              <a:t> Oct 2015</a:t>
            </a:r>
            <a:endParaRPr lang="en-US" sz="1200" dirty="0">
              <a:solidFill>
                <a:srgbClr val="F5F5F5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  <a:uFill>
                <a:solidFill>
                  <a:srgbClr val="F5F5F5"/>
                </a:solidFill>
              </a:uFill>
            </a:endParaRPr>
          </a:p>
        </p:txBody>
      </p:sp>
      <p:sp>
        <p:nvSpPr>
          <p:cNvPr id="4" name="Shape 4"/>
          <p:cNvSpPr/>
          <p:nvPr/>
        </p:nvSpPr>
        <p:spPr>
          <a:xfrm>
            <a:off x="841480" y="6337092"/>
            <a:ext cx="1276946" cy="37984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>
            <a:spAutoFit/>
          </a:bodyPr>
          <a:lstStyle>
            <a:lvl1pPr defTabSz="647700">
              <a:spcBef>
                <a:spcPts val="600"/>
              </a:spcBef>
              <a:buClr>
                <a:srgbClr val="368FAF"/>
              </a:buClr>
              <a:defRPr sz="2800">
                <a:solidFill>
                  <a:srgbClr val="E0E0E0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E0E0E0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2100">
                <a:solidFill>
                  <a:srgbClr val="E0E0E0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E0E0E0"/>
                  </a:solidFill>
                </a:uFill>
              </a:rPr>
              <a:t>IT-SDC</a:t>
            </a:r>
          </a:p>
        </p:txBody>
      </p:sp>
      <p:sp>
        <p:nvSpPr>
          <p:cNvPr id="5" name="Shape 5"/>
          <p:cNvSpPr/>
          <p:nvPr/>
        </p:nvSpPr>
        <p:spPr>
          <a:xfrm>
            <a:off x="2129212" y="6405872"/>
            <a:ext cx="4595069" cy="24134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 anchor="ctr">
            <a:spAutoFit/>
          </a:bodyPr>
          <a:lstStyle>
            <a:lvl1pPr algn="ctr" defTabSz="825500">
              <a:buClr>
                <a:srgbClr val="F5F5F5"/>
              </a:buClr>
              <a:defRPr sz="160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en-US" sz="1200" dirty="0" smtClean="0">
                <a:solidFill>
                  <a:srgbClr val="F5F5F5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5F5F5"/>
                  </a:solidFill>
                </a:uFill>
              </a:rPr>
              <a:t>Dynamic Federation of Grid and Cloud Storage</a:t>
            </a:r>
            <a:endParaRPr sz="1200" dirty="0">
              <a:solidFill>
                <a:srgbClr val="F5F5F5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  <a:uFill>
                <a:solidFill>
                  <a:srgbClr val="F5F5F5"/>
                </a:solidFill>
              </a:uFill>
            </a:endParaRPr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93365" y="274638"/>
            <a:ext cx="8919270" cy="705446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 anchor="ctr"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200" b="1">
                <a:solidFill>
                  <a:srgbClr val="368FAF"/>
                </a:solidFill>
                <a:uFill>
                  <a:solidFill>
                    <a:srgbClr val="368FAF"/>
                  </a:solidFill>
                </a:u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93365" y="1041698"/>
            <a:ext cx="8919270" cy="4955977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>
            <a:normAutofit/>
          </a:bodyPr>
          <a:lstStyle>
            <a:lvl2pPr marL="742950" indent="-285750">
              <a:spcBef>
                <a:spcPts val="1200"/>
              </a:spcBef>
              <a:buClr>
                <a:srgbClr val="2E5C6B"/>
              </a:buClr>
              <a:defRPr sz="3800"/>
            </a:lvl2pPr>
            <a:lvl3pPr marL="1143000" indent="-228600">
              <a:spcBef>
                <a:spcPts val="1200"/>
              </a:spcBef>
              <a:defRPr sz="3400"/>
            </a:lvl3pPr>
            <a:lvl4pPr marL="1600200" indent="-228600">
              <a:spcBef>
                <a:spcPts val="600"/>
              </a:spcBef>
              <a:buClr>
                <a:srgbClr val="2E5C6B"/>
              </a:buClr>
              <a:defRPr sz="2800"/>
            </a:lvl4pPr>
            <a:lvl5pPr marL="2057400" indent="-228600">
              <a:spcBef>
                <a:spcPts val="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5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1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1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9192432" y="6405872"/>
            <a:ext cx="237615" cy="241342"/>
          </a:xfrm>
          <a:prstGeom prst="rect">
            <a:avLst/>
          </a:prstGeom>
          <a:ln w="12700">
            <a:round/>
          </a:ln>
        </p:spPr>
        <p:txBody>
          <a:bodyPr wrap="none" lIns="28064" tIns="28064" rIns="28064" bIns="28064" anchor="ctr">
            <a:spAutoFit/>
          </a:bodyPr>
          <a:lstStyle>
            <a:lvl1pPr algn="r" defTabSz="477096">
              <a:defRPr sz="1200">
                <a:solidFill>
                  <a:srgbClr val="F5F5F5"/>
                </a:solidFill>
                <a:uFill>
                  <a:solidFill>
                    <a:srgbClr val="F5F5F5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1" r:id="rId4"/>
  </p:sldLayoutIdLst>
  <p:transition xmlns:p14="http://schemas.microsoft.com/office/powerpoint/2010/main" spd="med"/>
  <p:txStyles>
    <p:titleStyle>
      <a:lvl1pPr algn="ctr" defTabSz="477096">
        <a:defRPr sz="3200" b="1">
          <a:solidFill>
            <a:srgbClr val="368FAF"/>
          </a:solidFill>
          <a:uFill>
            <a:solidFill>
              <a:srgbClr val="368FAF"/>
            </a:solidFill>
          </a:uFill>
          <a:latin typeface="+mj-lt"/>
          <a:ea typeface="+mj-ea"/>
          <a:cs typeface="+mj-cs"/>
          <a:sym typeface="News Gothic MT"/>
        </a:defRPr>
      </a:lvl1pPr>
      <a:lvl2pPr indent="168387" algn="ctr" defTabSz="477096">
        <a:defRPr sz="3200" b="1">
          <a:solidFill>
            <a:srgbClr val="368FAF"/>
          </a:solidFill>
          <a:uFill>
            <a:solidFill>
              <a:srgbClr val="368FAF"/>
            </a:solidFill>
          </a:uFill>
          <a:latin typeface="+mj-lt"/>
          <a:ea typeface="+mj-ea"/>
          <a:cs typeface="+mj-cs"/>
          <a:sym typeface="News Gothic MT"/>
        </a:defRPr>
      </a:lvl2pPr>
      <a:lvl3pPr indent="336774" algn="ctr" defTabSz="477096">
        <a:defRPr sz="3200" b="1">
          <a:solidFill>
            <a:srgbClr val="368FAF"/>
          </a:solidFill>
          <a:uFill>
            <a:solidFill>
              <a:srgbClr val="368FAF"/>
            </a:solidFill>
          </a:uFill>
          <a:latin typeface="+mj-lt"/>
          <a:ea typeface="+mj-ea"/>
          <a:cs typeface="+mj-cs"/>
          <a:sym typeface="News Gothic MT"/>
        </a:defRPr>
      </a:lvl3pPr>
      <a:lvl4pPr indent="505160" algn="ctr" defTabSz="477096">
        <a:defRPr sz="3200" b="1">
          <a:solidFill>
            <a:srgbClr val="368FAF"/>
          </a:solidFill>
          <a:uFill>
            <a:solidFill>
              <a:srgbClr val="368FAF"/>
            </a:solidFill>
          </a:uFill>
          <a:latin typeface="+mj-lt"/>
          <a:ea typeface="+mj-ea"/>
          <a:cs typeface="+mj-cs"/>
          <a:sym typeface="News Gothic MT"/>
        </a:defRPr>
      </a:lvl4pPr>
      <a:lvl5pPr indent="673547" algn="ctr" defTabSz="477096">
        <a:defRPr sz="3200" b="1">
          <a:solidFill>
            <a:srgbClr val="368FAF"/>
          </a:solidFill>
          <a:uFill>
            <a:solidFill>
              <a:srgbClr val="368FAF"/>
            </a:solidFill>
          </a:uFill>
          <a:latin typeface="+mj-lt"/>
          <a:ea typeface="+mj-ea"/>
          <a:cs typeface="+mj-cs"/>
          <a:sym typeface="News Gothic MT"/>
        </a:defRPr>
      </a:lvl5pPr>
      <a:lvl6pPr indent="841934" algn="ctr" defTabSz="477096">
        <a:defRPr sz="3200" b="1">
          <a:solidFill>
            <a:srgbClr val="368FAF"/>
          </a:solidFill>
          <a:uFill>
            <a:solidFill>
              <a:srgbClr val="368FAF"/>
            </a:solidFill>
          </a:uFill>
          <a:latin typeface="+mj-lt"/>
          <a:ea typeface="+mj-ea"/>
          <a:cs typeface="+mj-cs"/>
          <a:sym typeface="News Gothic MT"/>
        </a:defRPr>
      </a:lvl6pPr>
      <a:lvl7pPr indent="1010321" algn="ctr" defTabSz="477096">
        <a:defRPr sz="3200" b="1">
          <a:solidFill>
            <a:srgbClr val="368FAF"/>
          </a:solidFill>
          <a:uFill>
            <a:solidFill>
              <a:srgbClr val="368FAF"/>
            </a:solidFill>
          </a:uFill>
          <a:latin typeface="+mj-lt"/>
          <a:ea typeface="+mj-ea"/>
          <a:cs typeface="+mj-cs"/>
          <a:sym typeface="News Gothic MT"/>
        </a:defRPr>
      </a:lvl7pPr>
      <a:lvl8pPr indent="1178707" algn="ctr" defTabSz="477096">
        <a:defRPr sz="3200" b="1">
          <a:solidFill>
            <a:srgbClr val="368FAF"/>
          </a:solidFill>
          <a:uFill>
            <a:solidFill>
              <a:srgbClr val="368FAF"/>
            </a:solidFill>
          </a:uFill>
          <a:latin typeface="+mj-lt"/>
          <a:ea typeface="+mj-ea"/>
          <a:cs typeface="+mj-cs"/>
          <a:sym typeface="News Gothic MT"/>
        </a:defRPr>
      </a:lvl8pPr>
      <a:lvl9pPr indent="1347094" algn="ctr" defTabSz="477096">
        <a:defRPr sz="3200" b="1">
          <a:solidFill>
            <a:srgbClr val="368FAF"/>
          </a:solidFill>
          <a:uFill>
            <a:solidFill>
              <a:srgbClr val="368FAF"/>
            </a:solidFill>
          </a:uFill>
          <a:latin typeface="+mj-lt"/>
          <a:ea typeface="+mj-ea"/>
          <a:cs typeface="+mj-cs"/>
          <a:sym typeface="News Gothic MT"/>
        </a:defRPr>
      </a:lvl9pPr>
    </p:titleStyle>
    <p:bodyStyle>
      <a:lvl1pPr marL="252580" indent="-252580" defTabSz="477096">
        <a:spcBef>
          <a:spcPts val="1473"/>
        </a:spcBef>
        <a:buClr>
          <a:srgbClr val="368FAF"/>
        </a:buClr>
        <a:buSzPct val="100000"/>
        <a:buFont typeface="Wingdings"/>
        <a:buChar char=""/>
        <a:defRPr sz="3200">
          <a:solidFill>
            <a:srgbClr val="515151"/>
          </a:solidFill>
          <a:uFill>
            <a:solidFill>
              <a:srgbClr val="515151"/>
            </a:solidFill>
          </a:uFill>
          <a:latin typeface="+mj-lt"/>
          <a:ea typeface="+mj-ea"/>
          <a:cs typeface="+mj-cs"/>
          <a:sym typeface="News Gothic MT"/>
        </a:defRPr>
      </a:lvl1pPr>
      <a:lvl2pPr marL="580491" indent="-243717" defTabSz="477096">
        <a:spcBef>
          <a:spcPts val="1473"/>
        </a:spcBef>
        <a:buClr>
          <a:srgbClr val="368FAF"/>
        </a:buClr>
        <a:buSzPct val="100000"/>
        <a:buFont typeface="Wingdings"/>
        <a:buChar char=""/>
        <a:defRPr sz="3200">
          <a:solidFill>
            <a:srgbClr val="515151"/>
          </a:solidFill>
          <a:uFill>
            <a:solidFill>
              <a:srgbClr val="515151"/>
            </a:solidFill>
          </a:uFill>
          <a:latin typeface="+mj-lt"/>
          <a:ea typeface="+mj-ea"/>
          <a:cs typeface="+mj-cs"/>
          <a:sym typeface="News Gothic MT"/>
        </a:defRPr>
      </a:lvl2pPr>
      <a:lvl3pPr marL="891459" indent="-217912" defTabSz="477096">
        <a:spcBef>
          <a:spcPts val="1473"/>
        </a:spcBef>
        <a:buClr>
          <a:srgbClr val="368FAF"/>
        </a:buClr>
        <a:buSzPct val="100000"/>
        <a:buFont typeface="Wingdings"/>
        <a:buChar char=""/>
        <a:defRPr sz="3200">
          <a:solidFill>
            <a:srgbClr val="515151"/>
          </a:solidFill>
          <a:uFill>
            <a:solidFill>
              <a:srgbClr val="515151"/>
            </a:solidFill>
          </a:uFill>
          <a:latin typeface="+mj-lt"/>
          <a:ea typeface="+mj-ea"/>
          <a:cs typeface="+mj-cs"/>
          <a:sym typeface="News Gothic MT"/>
        </a:defRPr>
      </a:lvl3pPr>
      <a:lvl4pPr marL="1274928" indent="-264607" defTabSz="477096">
        <a:spcBef>
          <a:spcPts val="1473"/>
        </a:spcBef>
        <a:buClr>
          <a:srgbClr val="368FAF"/>
        </a:buClr>
        <a:buSzPct val="100000"/>
        <a:buFont typeface="Wingdings"/>
        <a:buChar char=""/>
        <a:defRPr sz="3200">
          <a:solidFill>
            <a:srgbClr val="515151"/>
          </a:solidFill>
          <a:uFill>
            <a:solidFill>
              <a:srgbClr val="515151"/>
            </a:solidFill>
          </a:uFill>
          <a:latin typeface="+mj-lt"/>
          <a:ea typeface="+mj-ea"/>
          <a:cs typeface="+mj-cs"/>
          <a:sym typeface="News Gothic MT"/>
        </a:defRPr>
      </a:lvl4pPr>
      <a:lvl5pPr marL="1611701" indent="-264607" defTabSz="477096">
        <a:spcBef>
          <a:spcPts val="1473"/>
        </a:spcBef>
        <a:buClr>
          <a:srgbClr val="368FAF"/>
        </a:buClr>
        <a:buSzPct val="100000"/>
        <a:buFont typeface="Wingdings"/>
        <a:buChar char=""/>
        <a:defRPr sz="3200">
          <a:solidFill>
            <a:srgbClr val="515151"/>
          </a:solidFill>
          <a:uFill>
            <a:solidFill>
              <a:srgbClr val="515151"/>
            </a:solidFill>
          </a:uFill>
          <a:latin typeface="+mj-lt"/>
          <a:ea typeface="+mj-ea"/>
          <a:cs typeface="+mj-cs"/>
          <a:sym typeface="News Gothic MT"/>
        </a:defRPr>
      </a:lvl5pPr>
      <a:lvl6pPr marL="2466999" indent="-661519" defTabSz="477096">
        <a:spcBef>
          <a:spcPts val="1473"/>
        </a:spcBef>
        <a:buClr>
          <a:srgbClr val="368FAF"/>
        </a:buClr>
        <a:buSzPct val="171000"/>
        <a:buFont typeface="Wingdings"/>
        <a:buChar char=""/>
        <a:defRPr sz="3200">
          <a:solidFill>
            <a:srgbClr val="515151"/>
          </a:solidFill>
          <a:uFill>
            <a:solidFill>
              <a:srgbClr val="515151"/>
            </a:solidFill>
          </a:uFill>
          <a:latin typeface="+mj-lt"/>
          <a:ea typeface="+mj-ea"/>
          <a:cs typeface="+mj-cs"/>
          <a:sym typeface="News Gothic MT"/>
        </a:defRPr>
      </a:lvl6pPr>
      <a:lvl7pPr marL="2728934" indent="-661519" defTabSz="477096">
        <a:spcBef>
          <a:spcPts val="1473"/>
        </a:spcBef>
        <a:buClr>
          <a:srgbClr val="368FAF"/>
        </a:buClr>
        <a:buSzPct val="171000"/>
        <a:buFont typeface="Wingdings"/>
        <a:buChar char=""/>
        <a:defRPr sz="3200">
          <a:solidFill>
            <a:srgbClr val="515151"/>
          </a:solidFill>
          <a:uFill>
            <a:solidFill>
              <a:srgbClr val="515151"/>
            </a:solidFill>
          </a:uFill>
          <a:latin typeface="+mj-lt"/>
          <a:ea typeface="+mj-ea"/>
          <a:cs typeface="+mj-cs"/>
          <a:sym typeface="News Gothic MT"/>
        </a:defRPr>
      </a:lvl7pPr>
      <a:lvl8pPr marL="2990869" indent="-661519" defTabSz="477096">
        <a:spcBef>
          <a:spcPts val="1473"/>
        </a:spcBef>
        <a:buClr>
          <a:srgbClr val="368FAF"/>
        </a:buClr>
        <a:buSzPct val="171000"/>
        <a:buFont typeface="Wingdings"/>
        <a:buChar char=""/>
        <a:defRPr sz="3200">
          <a:solidFill>
            <a:srgbClr val="515151"/>
          </a:solidFill>
          <a:uFill>
            <a:solidFill>
              <a:srgbClr val="515151"/>
            </a:solidFill>
          </a:uFill>
          <a:latin typeface="+mj-lt"/>
          <a:ea typeface="+mj-ea"/>
          <a:cs typeface="+mj-cs"/>
          <a:sym typeface="News Gothic MT"/>
        </a:defRPr>
      </a:lvl8pPr>
      <a:lvl9pPr marL="3252804" indent="-661519" defTabSz="477096">
        <a:spcBef>
          <a:spcPts val="1473"/>
        </a:spcBef>
        <a:buClr>
          <a:srgbClr val="368FAF"/>
        </a:buClr>
        <a:buSzPct val="171000"/>
        <a:buFont typeface="Wingdings"/>
        <a:buChar char=""/>
        <a:defRPr sz="3200">
          <a:solidFill>
            <a:srgbClr val="515151"/>
          </a:solidFill>
          <a:uFill>
            <a:solidFill>
              <a:srgbClr val="515151"/>
            </a:solidFill>
          </a:uFill>
          <a:latin typeface="+mj-lt"/>
          <a:ea typeface="+mj-ea"/>
          <a:cs typeface="+mj-cs"/>
          <a:sym typeface="News Gothic MT"/>
        </a:defRPr>
      </a:lvl9pPr>
    </p:bodyStyle>
    <p:otherStyle>
      <a:lvl1pPr algn="r" defTabSz="477096">
        <a:defRPr sz="1200">
          <a:solidFill>
            <a:schemeClr val="tx1"/>
          </a:solidFill>
          <a:uFill>
            <a:solidFill>
              <a:srgbClr val="F5F5F5"/>
            </a:solidFill>
          </a:uFill>
          <a:latin typeface="+mn-lt"/>
          <a:ea typeface="+mn-ea"/>
          <a:cs typeface="+mn-cs"/>
          <a:sym typeface="Calibri"/>
        </a:defRPr>
      </a:lvl1pPr>
      <a:lvl2pPr algn="r" defTabSz="477096">
        <a:defRPr sz="1200">
          <a:solidFill>
            <a:schemeClr val="tx1"/>
          </a:solidFill>
          <a:uFill>
            <a:solidFill>
              <a:srgbClr val="F5F5F5"/>
            </a:solidFill>
          </a:uFill>
          <a:latin typeface="+mn-lt"/>
          <a:ea typeface="+mn-ea"/>
          <a:cs typeface="+mn-cs"/>
          <a:sym typeface="Calibri"/>
        </a:defRPr>
      </a:lvl2pPr>
      <a:lvl3pPr algn="r" defTabSz="477096">
        <a:defRPr sz="1200">
          <a:solidFill>
            <a:schemeClr val="tx1"/>
          </a:solidFill>
          <a:uFill>
            <a:solidFill>
              <a:srgbClr val="F5F5F5"/>
            </a:solidFill>
          </a:uFill>
          <a:latin typeface="+mn-lt"/>
          <a:ea typeface="+mn-ea"/>
          <a:cs typeface="+mn-cs"/>
          <a:sym typeface="Calibri"/>
        </a:defRPr>
      </a:lvl3pPr>
      <a:lvl4pPr algn="r" defTabSz="477096">
        <a:defRPr sz="1200">
          <a:solidFill>
            <a:schemeClr val="tx1"/>
          </a:solidFill>
          <a:uFill>
            <a:solidFill>
              <a:srgbClr val="F5F5F5"/>
            </a:solidFill>
          </a:uFill>
          <a:latin typeface="+mn-lt"/>
          <a:ea typeface="+mn-ea"/>
          <a:cs typeface="+mn-cs"/>
          <a:sym typeface="Calibri"/>
        </a:defRPr>
      </a:lvl4pPr>
      <a:lvl5pPr algn="r" defTabSz="477096">
        <a:defRPr sz="1200">
          <a:solidFill>
            <a:schemeClr val="tx1"/>
          </a:solidFill>
          <a:uFill>
            <a:solidFill>
              <a:srgbClr val="F5F5F5"/>
            </a:solidFill>
          </a:uFill>
          <a:latin typeface="+mn-lt"/>
          <a:ea typeface="+mn-ea"/>
          <a:cs typeface="+mn-cs"/>
          <a:sym typeface="Calibri"/>
        </a:defRPr>
      </a:lvl5pPr>
      <a:lvl6pPr algn="r" defTabSz="477096">
        <a:defRPr sz="1200">
          <a:solidFill>
            <a:schemeClr val="tx1"/>
          </a:solidFill>
          <a:uFill>
            <a:solidFill>
              <a:srgbClr val="F5F5F5"/>
            </a:solidFill>
          </a:uFill>
          <a:latin typeface="+mn-lt"/>
          <a:ea typeface="+mn-ea"/>
          <a:cs typeface="+mn-cs"/>
          <a:sym typeface="Calibri"/>
        </a:defRPr>
      </a:lvl6pPr>
      <a:lvl7pPr algn="r" defTabSz="477096">
        <a:defRPr sz="1200">
          <a:solidFill>
            <a:schemeClr val="tx1"/>
          </a:solidFill>
          <a:uFill>
            <a:solidFill>
              <a:srgbClr val="F5F5F5"/>
            </a:solidFill>
          </a:uFill>
          <a:latin typeface="+mn-lt"/>
          <a:ea typeface="+mn-ea"/>
          <a:cs typeface="+mn-cs"/>
          <a:sym typeface="Calibri"/>
        </a:defRPr>
      </a:lvl7pPr>
      <a:lvl8pPr algn="r" defTabSz="477096">
        <a:defRPr sz="1200">
          <a:solidFill>
            <a:schemeClr val="tx1"/>
          </a:solidFill>
          <a:uFill>
            <a:solidFill>
              <a:srgbClr val="F5F5F5"/>
            </a:solidFill>
          </a:uFill>
          <a:latin typeface="+mn-lt"/>
          <a:ea typeface="+mn-ea"/>
          <a:cs typeface="+mn-cs"/>
          <a:sym typeface="Calibri"/>
        </a:defRPr>
      </a:lvl8pPr>
      <a:lvl9pPr algn="r" defTabSz="477096">
        <a:defRPr sz="1200">
          <a:solidFill>
            <a:schemeClr val="tx1"/>
          </a:solidFill>
          <a:uFill>
            <a:solidFill>
              <a:srgbClr val="F5F5F5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cgdm.web.cern.ch/dynamic-federations" TargetMode="External"/><Relationship Id="rId4" Type="http://schemas.openxmlformats.org/officeDocument/2006/relationships/hyperlink" Target="https://svnweb.cern.ch/world/wsvn/lcgdm/ugr/trunk/doc/whitepaper/Doc_DynaFeds.pdf" TargetMode="External"/><Relationship Id="rId5" Type="http://schemas.openxmlformats.org/officeDocument/2006/relationships/hyperlink" Target="http://federation.desy.de" TargetMode="External"/><Relationship Id="rId6" Type="http://schemas.openxmlformats.org/officeDocument/2006/relationships/hyperlink" Target="https://webfts.cern.ch/" TargetMode="External"/><Relationship Id="rId7" Type="http://schemas.openxmlformats.org/officeDocument/2006/relationships/hyperlink" Target="http://dmc.web.cern.ch/projects/davix/hom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ligo.desy.de:2880/pnfs/desy.de/data/dteam/dynafeds_demo/everywhere/file_1000.txt" TargetMode="External"/><Relationship Id="rId4" Type="http://schemas.openxmlformats.org/officeDocument/2006/relationships/hyperlink" Target="http://federation.desy.de/fed/dynafeds_demo/everywhere/file_1000.txt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lxfsra04a04.cern.ch/dpm/cern.ch/home/dteam/dynafeds_demo/everywhere/file_1000.txt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dmc.web.cern.ch/projects/davix/hom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omputer.org/csdl/proceedings/iat/2005/2416/00/24160698-ab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681574" y="6202"/>
            <a:ext cx="6461323" cy="2025798"/>
          </a:xfrm>
        </p:spPr>
        <p:txBody>
          <a:bodyPr/>
          <a:lstStyle/>
          <a:p>
            <a:pPr lvl="0"/>
            <a:r>
              <a:rPr lang="en-US" sz="3500" dirty="0" smtClean="0"/>
              <a:t>Dynamic Federation</a:t>
            </a:r>
          </a:p>
          <a:p>
            <a:pPr lvl="0"/>
            <a:r>
              <a:rPr lang="en-US" sz="3500" dirty="0"/>
              <a:t>o</a:t>
            </a:r>
            <a:r>
              <a:rPr lang="en-US" sz="3500" dirty="0" smtClean="0"/>
              <a:t>f</a:t>
            </a:r>
          </a:p>
          <a:p>
            <a:pPr lvl="0"/>
            <a:r>
              <a:rPr lang="en-US" sz="3500" dirty="0" smtClean="0"/>
              <a:t>Grid and Cloud Storage</a:t>
            </a:r>
            <a:endParaRPr lang="en-US" sz="3500" dirty="0"/>
          </a:p>
        </p:txBody>
      </p:sp>
      <p:sp>
        <p:nvSpPr>
          <p:cNvPr id="5" name="Shape 36"/>
          <p:cNvSpPr txBox="1">
            <a:spLocks/>
          </p:cNvSpPr>
          <p:nvPr/>
        </p:nvSpPr>
        <p:spPr>
          <a:xfrm>
            <a:off x="1797660" y="2016805"/>
            <a:ext cx="6461323" cy="320598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>
            <a:noAutofit/>
          </a:bodyPr>
          <a:lstStyle>
            <a:lvl1pPr marL="0" indent="0" algn="ctr" defTabSz="647700">
              <a:spcBef>
                <a:spcPts val="1000"/>
              </a:spcBef>
              <a:buClr>
                <a:srgbClr val="368FAF"/>
              </a:buClr>
              <a:buSzTx/>
              <a:buFontTx/>
              <a:buNone/>
              <a:defRPr sz="4400">
                <a:solidFill>
                  <a:srgbClr val="368FAF"/>
                </a:solidFill>
                <a:uFill>
                  <a:solidFill>
                    <a:srgbClr val="368FAF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1pPr>
            <a:lvl2pPr marL="647700" indent="0" algn="ctr" defTabSz="647700">
              <a:spcBef>
                <a:spcPts val="900"/>
              </a:spcBef>
              <a:buClr>
                <a:srgbClr val="2E5C6B"/>
              </a:buClr>
              <a:buSzTx/>
              <a:buFontTx/>
              <a:buNone/>
              <a:defRPr sz="3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2pPr>
            <a:lvl3pPr marL="1295400" indent="0" algn="ctr" defTabSz="647700">
              <a:spcBef>
                <a:spcPts val="800"/>
              </a:spcBef>
              <a:buClr>
                <a:srgbClr val="368FAF"/>
              </a:buClr>
              <a:buSzTx/>
              <a:buFontTx/>
              <a:buNone/>
              <a:defRPr sz="3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3pPr>
            <a:lvl4pPr marL="1955800" indent="0" algn="ctr" defTabSz="647700">
              <a:spcBef>
                <a:spcPts val="600"/>
              </a:spcBef>
              <a:buClr>
                <a:srgbClr val="2E5C6B"/>
              </a:buClr>
              <a:buSzTx/>
              <a:buFontTx/>
              <a:buNone/>
              <a:defRPr sz="2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4pPr>
            <a:lvl5pPr marL="2603500" indent="0" algn="ctr" defTabSz="647700">
              <a:spcBef>
                <a:spcPts val="600"/>
              </a:spcBef>
              <a:buClr>
                <a:srgbClr val="368FAF"/>
              </a:buClr>
              <a:buSzTx/>
              <a:buFontTx/>
              <a:buNone/>
              <a:defRPr sz="2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5pPr>
            <a:lvl6pPr marL="3349171" indent="-898071" defTabSz="647700">
              <a:spcBef>
                <a:spcPts val="2000"/>
              </a:spcBef>
              <a:buClr>
                <a:srgbClr val="368FAF"/>
              </a:buClr>
              <a:buSzPct val="171000"/>
              <a:buFont typeface="Wingdings"/>
              <a:buChar char=""/>
              <a:defRPr sz="44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6pPr>
            <a:lvl7pPr marL="3704771" indent="-898071" defTabSz="647700">
              <a:spcBef>
                <a:spcPts val="2000"/>
              </a:spcBef>
              <a:buClr>
                <a:srgbClr val="368FAF"/>
              </a:buClr>
              <a:buSzPct val="171000"/>
              <a:buFont typeface="Wingdings"/>
              <a:buChar char=""/>
              <a:defRPr sz="44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7pPr>
            <a:lvl8pPr marL="4060371" indent="-898071" defTabSz="647700">
              <a:spcBef>
                <a:spcPts val="2000"/>
              </a:spcBef>
              <a:buClr>
                <a:srgbClr val="368FAF"/>
              </a:buClr>
              <a:buSzPct val="171000"/>
              <a:buFont typeface="Wingdings"/>
              <a:buChar char=""/>
              <a:defRPr sz="44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8pPr>
            <a:lvl9pPr marL="4415971" indent="-898071" defTabSz="647700">
              <a:spcBef>
                <a:spcPts val="2000"/>
              </a:spcBef>
              <a:buClr>
                <a:srgbClr val="368FAF"/>
              </a:buClr>
              <a:buSzPct val="171000"/>
              <a:buFont typeface="Wingdings"/>
              <a:buChar char=""/>
              <a:defRPr sz="4400">
                <a:solidFill>
                  <a:srgbClr val="515151"/>
                </a:solidFill>
                <a:uFill>
                  <a:solidFill>
                    <a:srgbClr val="515151"/>
                  </a:solidFill>
                </a:uFill>
                <a:latin typeface="+mj-lt"/>
                <a:ea typeface="+mj-ea"/>
                <a:cs typeface="+mj-cs"/>
                <a:sym typeface="News Gothic MT"/>
              </a:defRPr>
            </a:lvl9pPr>
          </a:lstStyle>
          <a:p>
            <a:r>
              <a:rPr lang="en-US" sz="1500" dirty="0" smtClean="0"/>
              <a:t>Fabrizio Furano, Oliver </a:t>
            </a:r>
            <a:r>
              <a:rPr lang="en-US" sz="1500" dirty="0" err="1" smtClean="0"/>
              <a:t>Keeble</a:t>
            </a:r>
            <a:r>
              <a:rPr lang="en-US" sz="1500" dirty="0" smtClean="0"/>
              <a:t>, Laurence Field</a:t>
            </a:r>
          </a:p>
          <a:p>
            <a:r>
              <a:rPr lang="en-US" sz="1500" dirty="0" smtClean="0"/>
              <a:t>Speaker</a:t>
            </a:r>
            <a:r>
              <a:rPr lang="en-US" sz="1500" dirty="0"/>
              <a:t>: Fabrizio Furano</a:t>
            </a:r>
          </a:p>
        </p:txBody>
      </p:sp>
      <p:pic>
        <p:nvPicPr>
          <p:cNvPr id="6" name="Picture 5" descr="dynafe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699122"/>
            <a:ext cx="4645152" cy="338328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access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3365" y="1041698"/>
            <a:ext cx="3868995" cy="4955977"/>
          </a:xfrm>
        </p:spPr>
        <p:txBody>
          <a:bodyPr>
            <a:normAutofit/>
          </a:bodyPr>
          <a:lstStyle/>
          <a:p>
            <a:r>
              <a:rPr lang="en-US" sz="1800" dirty="0"/>
              <a:t>Main </a:t>
            </a:r>
            <a:r>
              <a:rPr lang="en-US" sz="1800" dirty="0" err="1"/>
              <a:t>Dynafed</a:t>
            </a:r>
            <a:r>
              <a:rPr lang="en-US" sz="1800" dirty="0"/>
              <a:t> </a:t>
            </a:r>
            <a:r>
              <a:rPr lang="en-US" sz="1800" dirty="0" err="1"/>
              <a:t>testbed</a:t>
            </a:r>
            <a:r>
              <a:rPr lang="en-US" sz="1800" dirty="0"/>
              <a:t> with dozens of Grid endpoints and several demos</a:t>
            </a:r>
          </a:p>
          <a:p>
            <a:r>
              <a:rPr lang="en-US" sz="1800" dirty="0"/>
              <a:t>The file being accessed is hosted in an </a:t>
            </a:r>
            <a:r>
              <a:rPr lang="en-US" sz="1800" dirty="0" err="1"/>
              <a:t>XrdHTTP</a:t>
            </a:r>
            <a:r>
              <a:rPr lang="en-US" sz="1800" dirty="0"/>
              <a:t> instance… somewhere</a:t>
            </a:r>
          </a:p>
          <a:p>
            <a:r>
              <a:rPr lang="en-US" sz="1800" dirty="0"/>
              <a:t>Data discovery is dynamic, no static indexing involved</a:t>
            </a:r>
          </a:p>
          <a:p>
            <a:r>
              <a:rPr lang="en-US" sz="1800" dirty="0"/>
              <a:t>The HTTP ecosystem can give unprecedented flexibility to Grid data access, fully supporting the </a:t>
            </a:r>
            <a:r>
              <a:rPr lang="en-US" sz="1800" dirty="0" smtClean="0"/>
              <a:t>Grid </a:t>
            </a:r>
            <a:r>
              <a:rPr lang="en-US" sz="1800" dirty="0"/>
              <a:t>workflows</a:t>
            </a:r>
          </a:p>
        </p:txBody>
      </p:sp>
      <p:pic>
        <p:nvPicPr>
          <p:cNvPr id="3" name="fed_smartphone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5325415" y="1976512"/>
            <a:ext cx="5231641" cy="294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572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24" y="0"/>
            <a:ext cx="1921576" cy="1266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S3 support in the HTTP ecosystem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S3 is a sort of very smart HTTP dialect</a:t>
            </a:r>
          </a:p>
          <a:p>
            <a:r>
              <a:rPr lang="en-US" dirty="0"/>
              <a:t>S</a:t>
            </a:r>
            <a:r>
              <a:rPr lang="en-US" dirty="0" smtClean="0"/>
              <a:t>calability-oriented on the server side, somehow makes non-scalable usage difficult</a:t>
            </a:r>
          </a:p>
          <a:p>
            <a:endParaRPr lang="en-US" dirty="0"/>
          </a:p>
          <a:p>
            <a:r>
              <a:rPr lang="en-US" dirty="0" smtClean="0"/>
              <a:t>Simple and very fast access delegation mechanism</a:t>
            </a:r>
          </a:p>
          <a:p>
            <a:r>
              <a:rPr lang="en-US" dirty="0" smtClean="0"/>
              <a:t>Supports hierarchical content ( directories! ) in buckets in a way that a vanilla client can’t easily </a:t>
            </a:r>
            <a:r>
              <a:rPr lang="en-US" dirty="0" smtClean="0"/>
              <a:t>exploit</a:t>
            </a:r>
          </a:p>
          <a:p>
            <a:pPr lvl="1"/>
            <a:r>
              <a:rPr lang="en-US" dirty="0" smtClean="0"/>
              <a:t>No concept of directory, just path prefix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It defines </a:t>
            </a:r>
            <a:r>
              <a:rPr lang="en-US" dirty="0" smtClean="0"/>
              <a:t>a tree in the opposite </a:t>
            </a:r>
            <a:r>
              <a:rPr lang="en-US" dirty="0" smtClean="0"/>
              <a:t>direction with respect to a regular file system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wrote a simple </a:t>
            </a:r>
            <a:r>
              <a:rPr lang="en-US" b="1" dirty="0" err="1" smtClean="0"/>
              <a:t>DynaFed</a:t>
            </a:r>
            <a:r>
              <a:rPr lang="en-US" dirty="0" smtClean="0"/>
              <a:t> C++ plugin that exploits all </a:t>
            </a:r>
            <a:r>
              <a:rPr lang="en-US" dirty="0" smtClean="0"/>
              <a:t>these in a friendly way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29703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24" y="0"/>
            <a:ext cx="1921576" cy="1266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S3 support in the HTTP ecosystem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Dynafed</a:t>
            </a:r>
            <a:r>
              <a:rPr lang="en-US" dirty="0" smtClean="0"/>
              <a:t> can federate any number of remote S3 buckets together with other non S3 storages</a:t>
            </a:r>
          </a:p>
          <a:p>
            <a:r>
              <a:rPr lang="en-US" dirty="0" smtClean="0"/>
              <a:t>This S3 fed will work as a unique </a:t>
            </a:r>
            <a:r>
              <a:rPr lang="en-US" b="1" dirty="0" smtClean="0"/>
              <a:t>read/write </a:t>
            </a:r>
            <a:r>
              <a:rPr lang="en-US" dirty="0" smtClean="0"/>
              <a:t>WebDAV storage, totally </a:t>
            </a:r>
            <a:r>
              <a:rPr lang="en-US" dirty="0"/>
              <a:t>seamless, extremely fast and scalable. </a:t>
            </a:r>
            <a:endParaRPr lang="en-US" dirty="0" smtClean="0"/>
          </a:p>
          <a:p>
            <a:r>
              <a:rPr lang="en-US" dirty="0" smtClean="0"/>
              <a:t>This S3 fed will </a:t>
            </a:r>
            <a:r>
              <a:rPr lang="en-US" b="1" dirty="0" smtClean="0"/>
              <a:t>avoid having to distribute S3 keys </a:t>
            </a:r>
            <a:r>
              <a:rPr lang="en-US" dirty="0" smtClean="0"/>
              <a:t>to the clients, works with short-term </a:t>
            </a:r>
            <a:r>
              <a:rPr lang="en-US" dirty="0" smtClean="0"/>
              <a:t>delegations</a:t>
            </a:r>
          </a:p>
          <a:p>
            <a:pPr lvl="1"/>
            <a:r>
              <a:rPr lang="en-US" b="1" dirty="0" smtClean="0"/>
              <a:t>Users/jobs do not need to bother with S3 mechanics, just use a clean URL</a:t>
            </a:r>
            <a:endParaRPr lang="en-US" b="1" dirty="0" smtClean="0"/>
          </a:p>
          <a:p>
            <a:r>
              <a:rPr lang="en-US" dirty="0" smtClean="0"/>
              <a:t>Tested with Amazon and </a:t>
            </a:r>
            <a:r>
              <a:rPr lang="en-US" dirty="0" err="1" smtClean="0"/>
              <a:t>Ceph</a:t>
            </a:r>
            <a:r>
              <a:rPr lang="en-US" dirty="0" smtClean="0"/>
              <a:t> S3 implementations</a:t>
            </a:r>
          </a:p>
          <a:p>
            <a:r>
              <a:rPr lang="en-US" dirty="0" smtClean="0"/>
              <a:t>This S3 fed can apply a uniform authorization/authentication schema</a:t>
            </a:r>
          </a:p>
          <a:p>
            <a:pPr lvl="1"/>
            <a:r>
              <a:rPr lang="en-US" dirty="0" smtClean="0"/>
              <a:t>Can be X509, login/</a:t>
            </a:r>
            <a:r>
              <a:rPr lang="en-US" dirty="0" err="1" smtClean="0"/>
              <a:t>pwd</a:t>
            </a:r>
            <a:r>
              <a:rPr lang="en-US" dirty="0" smtClean="0"/>
              <a:t>, in principle whatever mechanism that works as an Apache module</a:t>
            </a:r>
          </a:p>
          <a:p>
            <a:r>
              <a:rPr lang="en-US" dirty="0" smtClean="0"/>
              <a:t>We used this mechanism in …</a:t>
            </a:r>
          </a:p>
        </p:txBody>
      </p:sp>
    </p:spTree>
    <p:extLst>
      <p:ext uri="{BB962C8B-B14F-4D97-AF65-F5344CB8AC3E}">
        <p14:creationId xmlns:p14="http://schemas.microsoft.com/office/powerpoint/2010/main" val="39421484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24" y="0"/>
            <a:ext cx="1921576" cy="1266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</a:t>
            </a:r>
            <a:r>
              <a:rPr lang="en-US" dirty="0"/>
              <a:t>B</a:t>
            </a:r>
            <a:r>
              <a:rPr lang="en-US" dirty="0" smtClean="0"/>
              <a:t>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Data Bridge is a component that bridges authentication domains for storage access</a:t>
            </a:r>
          </a:p>
          <a:p>
            <a:r>
              <a:rPr lang="en-US" dirty="0" smtClean="0"/>
              <a:t>Context: volunteer computing (BOINC) and Grid environment</a:t>
            </a:r>
          </a:p>
          <a:p>
            <a:r>
              <a:rPr lang="en-US" dirty="0"/>
              <a:t>B</a:t>
            </a:r>
            <a:r>
              <a:rPr lang="en-US" dirty="0" smtClean="0"/>
              <a:t>uilt on Apache plus the </a:t>
            </a:r>
            <a:r>
              <a:rPr lang="en-US" dirty="0" err="1" smtClean="0"/>
              <a:t>Dynafed</a:t>
            </a:r>
            <a:r>
              <a:rPr lang="en-US" dirty="0" smtClean="0"/>
              <a:t> technology with S3 buckets as </a:t>
            </a:r>
            <a:r>
              <a:rPr lang="en-US" dirty="0" err="1" smtClean="0"/>
              <a:t>backends</a:t>
            </a:r>
            <a:endParaRPr lang="en-US" dirty="0" smtClean="0"/>
          </a:p>
          <a:p>
            <a:pPr lvl="1"/>
            <a:r>
              <a:rPr lang="en-US" dirty="0" err="1" smtClean="0"/>
              <a:t>Dynafed</a:t>
            </a:r>
            <a:r>
              <a:rPr lang="en-US" dirty="0" smtClean="0"/>
              <a:t> exploit that, plus giving scalability, easy data presentation, uniform authorization and flexibility</a:t>
            </a:r>
          </a:p>
          <a:p>
            <a:pPr lvl="1"/>
            <a:r>
              <a:rPr lang="en-US" dirty="0" smtClean="0"/>
              <a:t>Apache can also host other ‘standard’ authentication plugins</a:t>
            </a:r>
          </a:p>
          <a:p>
            <a:pPr lvl="1"/>
            <a:endParaRPr lang="en-US" dirty="0"/>
          </a:p>
          <a:p>
            <a:r>
              <a:rPr lang="en-US" dirty="0" smtClean="0"/>
              <a:t>It’s a generic idea to harmonize Cloud storage and multiple authentication domains, including Grid/X509/VOMS</a:t>
            </a:r>
          </a:p>
          <a:p>
            <a:r>
              <a:rPr lang="en-US" dirty="0"/>
              <a:t>BOINC users </a:t>
            </a:r>
            <a:r>
              <a:rPr lang="en-US" dirty="0" smtClean="0"/>
              <a:t>(user/</a:t>
            </a:r>
            <a:r>
              <a:rPr lang="en-US" dirty="0" err="1" smtClean="0"/>
              <a:t>pwd</a:t>
            </a:r>
            <a:r>
              <a:rPr lang="en-US" dirty="0" smtClean="0"/>
              <a:t>) need </a:t>
            </a:r>
            <a:r>
              <a:rPr lang="en-US" dirty="0"/>
              <a:t>to receive the Job </a:t>
            </a:r>
            <a:r>
              <a:rPr lang="en-US" dirty="0" err="1"/>
              <a:t>desc</a:t>
            </a:r>
            <a:r>
              <a:rPr lang="en-US" dirty="0"/>
              <a:t> AND write the output</a:t>
            </a:r>
          </a:p>
          <a:p>
            <a:r>
              <a:rPr lang="en-US" dirty="0"/>
              <a:t>Grid agents (</a:t>
            </a:r>
            <a:r>
              <a:rPr lang="en-US" dirty="0" smtClean="0"/>
              <a:t>FTS, X509) </a:t>
            </a:r>
            <a:r>
              <a:rPr lang="en-US" dirty="0"/>
              <a:t>need to read what the BOINC user </a:t>
            </a:r>
            <a:r>
              <a:rPr lang="en-US" dirty="0" smtClean="0"/>
              <a:t>wrote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061252" y="6379403"/>
            <a:ext cx="349447" cy="281393"/>
          </a:xfrm>
          <a:prstGeom prst="rect">
            <a:avLst/>
          </a:prstGeom>
        </p:spPr>
        <p:txBody>
          <a:bodyPr lIns="95792" tIns="47896" rIns="95792" bIns="47896"/>
          <a:lstStyle/>
          <a:p>
            <a:fld id="{1EF85638-2995-764F-975A-3D74C15A7C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870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>
            <a:off x="3632307" y="2276298"/>
            <a:ext cx="2602824" cy="19739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5792" tIns="47896" rIns="95792" bIns="4789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100" dirty="0"/>
              <a:t>Multiple</a:t>
            </a:r>
          </a:p>
          <a:p>
            <a:pPr algn="ctr"/>
            <a:r>
              <a:rPr lang="en-US" sz="2100" dirty="0"/>
              <a:t>S3 buckets</a:t>
            </a:r>
          </a:p>
          <a:p>
            <a:pPr algn="ctr"/>
            <a:r>
              <a:rPr lang="en-US" sz="2100" dirty="0"/>
              <a:t>anywhere</a:t>
            </a:r>
            <a:endParaRPr lang="en-GB" sz="2100" dirty="0"/>
          </a:p>
        </p:txBody>
      </p:sp>
      <p:sp>
        <p:nvSpPr>
          <p:cNvPr id="7" name="Rechteck 18"/>
          <p:cNvSpPr/>
          <p:nvPr/>
        </p:nvSpPr>
        <p:spPr>
          <a:xfrm>
            <a:off x="4167241" y="1700251"/>
            <a:ext cx="1566612" cy="46167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92" tIns="47896" rIns="95792" bIns="47896" rtlCol="0" anchor="ctr"/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Apache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Data Bridge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"/>
          </p:nvPr>
        </p:nvSpPr>
        <p:spPr>
          <a:xfrm>
            <a:off x="9217379" y="6405872"/>
            <a:ext cx="212668" cy="241342"/>
          </a:xfrm>
        </p:spPr>
        <p:txBody>
          <a:bodyPr/>
          <a:lstStyle/>
          <a:p>
            <a:fld id="{1EF85638-2995-764F-975A-3D74C15A7C7B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Rechteck 14"/>
          <p:cNvSpPr/>
          <p:nvPr/>
        </p:nvSpPr>
        <p:spPr>
          <a:xfrm>
            <a:off x="4167240" y="2161921"/>
            <a:ext cx="783308" cy="29689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92" tIns="47896" rIns="95792" bIns="47896" rtlCol="0" anchor="ctr"/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X509</a:t>
            </a:r>
            <a:endParaRPr lang="en-GB" sz="1700" i="1" dirty="0">
              <a:solidFill>
                <a:schemeClr val="bg1"/>
              </a:solidFill>
            </a:endParaRPr>
          </a:p>
        </p:txBody>
      </p:sp>
      <p:sp>
        <p:nvSpPr>
          <p:cNvPr id="8" name="Textfeld 50"/>
          <p:cNvSpPr txBox="1"/>
          <p:nvPr/>
        </p:nvSpPr>
        <p:spPr>
          <a:xfrm>
            <a:off x="3045352" y="2001611"/>
            <a:ext cx="990600" cy="914400"/>
          </a:xfrm>
          <a:prstGeom prst="rect">
            <a:avLst/>
          </a:prstGeom>
        </p:spPr>
        <p:txBody>
          <a:bodyPr wrap="none" lIns="95792" tIns="47896" rIns="95792" bIns="47896" rtlCol="0">
            <a:noAutofit/>
          </a:bodyPr>
          <a:lstStyle/>
          <a:p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hteck 18"/>
          <p:cNvSpPr/>
          <p:nvPr/>
        </p:nvSpPr>
        <p:spPr>
          <a:xfrm>
            <a:off x="3135657" y="4291137"/>
            <a:ext cx="1031583" cy="39804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92" tIns="47896" rIns="95792" bIns="47896" rtlCol="0" anchor="ctr"/>
          <a:lstStyle/>
          <a:p>
            <a:pPr algn="ctr"/>
            <a:r>
              <a:rPr lang="en-GB" sz="1700" dirty="0">
                <a:latin typeface="News Gothic MT"/>
              </a:rPr>
              <a:t>FTS</a:t>
            </a:r>
          </a:p>
        </p:txBody>
      </p:sp>
      <p:sp>
        <p:nvSpPr>
          <p:cNvPr id="18" name="Rechteck 14"/>
          <p:cNvSpPr/>
          <p:nvPr/>
        </p:nvSpPr>
        <p:spPr>
          <a:xfrm>
            <a:off x="4950549" y="2161921"/>
            <a:ext cx="783308" cy="29689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92" tIns="47896" rIns="95792" bIns="47896" rtlCol="0" anchor="ctr"/>
          <a:lstStyle/>
          <a:p>
            <a:pPr algn="ctr"/>
            <a:r>
              <a:rPr lang="en-US" sz="1700" dirty="0" err="1">
                <a:solidFill>
                  <a:schemeClr val="bg1"/>
                </a:solidFill>
              </a:rPr>
              <a:t>mysql</a:t>
            </a:r>
            <a:endParaRPr lang="en-GB" sz="1700" i="1" dirty="0">
              <a:solidFill>
                <a:schemeClr val="bg1"/>
              </a:solidFill>
            </a:endParaRPr>
          </a:p>
        </p:txBody>
      </p:sp>
      <p:sp>
        <p:nvSpPr>
          <p:cNvPr id="25" name="Rechteck 18"/>
          <p:cNvSpPr/>
          <p:nvPr/>
        </p:nvSpPr>
        <p:spPr>
          <a:xfrm>
            <a:off x="1209183" y="1586895"/>
            <a:ext cx="1297386" cy="6894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92" tIns="47896" rIns="95792" bIns="47896" rtlCol="0" anchor="ctr"/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Workload</a:t>
            </a:r>
          </a:p>
          <a:p>
            <a:pPr algn="ctr"/>
            <a:r>
              <a:rPr lang="en-US" sz="1700" dirty="0">
                <a:solidFill>
                  <a:schemeClr val="bg1"/>
                </a:solidFill>
              </a:rPr>
              <a:t>Manager</a:t>
            </a:r>
            <a:endParaRPr lang="en-GB" sz="1700" dirty="0">
              <a:solidFill>
                <a:schemeClr val="bg1"/>
              </a:solidFill>
            </a:endParaRPr>
          </a:p>
        </p:txBody>
      </p:sp>
      <p:sp>
        <p:nvSpPr>
          <p:cNvPr id="26" name="Rechteck 18"/>
          <p:cNvSpPr/>
          <p:nvPr/>
        </p:nvSpPr>
        <p:spPr>
          <a:xfrm>
            <a:off x="7430546" y="1586384"/>
            <a:ext cx="1104200" cy="6894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92" tIns="47896" rIns="95792" bIns="47896" rtlCol="0" anchor="ctr"/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BOINC</a:t>
            </a:r>
          </a:p>
          <a:p>
            <a:pPr algn="ctr"/>
            <a:r>
              <a:rPr lang="en-US" sz="1700" dirty="0">
                <a:solidFill>
                  <a:schemeClr val="bg1"/>
                </a:solidFill>
              </a:rPr>
              <a:t>User</a:t>
            </a:r>
            <a:endParaRPr lang="en-GB" sz="1700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>
            <a:stCxn id="7" idx="3"/>
            <a:endCxn id="26" idx="1"/>
          </p:cNvCxnSpPr>
          <p:nvPr/>
        </p:nvCxnSpPr>
        <p:spPr>
          <a:xfrm>
            <a:off x="5733853" y="1931085"/>
            <a:ext cx="1696693" cy="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566085" y="1587545"/>
            <a:ext cx="1566610" cy="327560"/>
          </a:xfrm>
          <a:prstGeom prst="rect">
            <a:avLst/>
          </a:prstGeom>
        </p:spPr>
        <p:txBody>
          <a:bodyPr wrap="square" lIns="95792" tIns="47896" rIns="95792" bIns="47896">
            <a:spAutoFit/>
          </a:bodyPr>
          <a:lstStyle/>
          <a:p>
            <a:pPr algn="ctr"/>
            <a:r>
              <a:rPr lang="en-US" sz="1500" dirty="0"/>
              <a:t>PUT/GET</a:t>
            </a:r>
            <a:endParaRPr lang="en-GB" sz="1500" dirty="0"/>
          </a:p>
        </p:txBody>
      </p:sp>
      <p:sp>
        <p:nvSpPr>
          <p:cNvPr id="32" name="Rectangle 31"/>
          <p:cNvSpPr/>
          <p:nvPr/>
        </p:nvSpPr>
        <p:spPr>
          <a:xfrm>
            <a:off x="5823867" y="1587544"/>
            <a:ext cx="1566610" cy="327560"/>
          </a:xfrm>
          <a:prstGeom prst="rect">
            <a:avLst/>
          </a:prstGeom>
        </p:spPr>
        <p:txBody>
          <a:bodyPr wrap="square" lIns="95792" tIns="47896" rIns="95792" bIns="47896">
            <a:spAutoFit/>
          </a:bodyPr>
          <a:lstStyle/>
          <a:p>
            <a:pPr algn="ctr"/>
            <a:r>
              <a:rPr lang="en-US" sz="1500" dirty="0"/>
              <a:t>PUT/GET</a:t>
            </a:r>
            <a:endParaRPr lang="en-GB" sz="1500" dirty="0"/>
          </a:p>
        </p:txBody>
      </p:sp>
      <p:sp>
        <p:nvSpPr>
          <p:cNvPr id="33" name="Rectangle 32"/>
          <p:cNvSpPr/>
          <p:nvPr/>
        </p:nvSpPr>
        <p:spPr>
          <a:xfrm>
            <a:off x="2561923" y="1983953"/>
            <a:ext cx="1566610" cy="558392"/>
          </a:xfrm>
          <a:prstGeom prst="rect">
            <a:avLst/>
          </a:prstGeom>
        </p:spPr>
        <p:txBody>
          <a:bodyPr wrap="square" lIns="95792" tIns="47896" rIns="95792" bIns="47896">
            <a:spAutoFit/>
          </a:bodyPr>
          <a:lstStyle/>
          <a:p>
            <a:pPr algn="ctr"/>
            <a:r>
              <a:rPr lang="en-US" sz="1500" dirty="0"/>
              <a:t>HTTPS redirect &amp; sign</a:t>
            </a:r>
            <a:endParaRPr lang="en-GB" sz="1500" dirty="0"/>
          </a:p>
        </p:txBody>
      </p:sp>
      <p:sp>
        <p:nvSpPr>
          <p:cNvPr id="34" name="Rectangle 33"/>
          <p:cNvSpPr/>
          <p:nvPr/>
        </p:nvSpPr>
        <p:spPr>
          <a:xfrm>
            <a:off x="5798894" y="1986052"/>
            <a:ext cx="1566610" cy="789225"/>
          </a:xfrm>
          <a:prstGeom prst="rect">
            <a:avLst/>
          </a:prstGeom>
        </p:spPr>
        <p:txBody>
          <a:bodyPr wrap="square" lIns="95792" tIns="47896" rIns="95792" bIns="47896">
            <a:spAutoFit/>
          </a:bodyPr>
          <a:lstStyle/>
          <a:p>
            <a:pPr algn="ctr"/>
            <a:r>
              <a:rPr lang="en-US" sz="1500" dirty="0"/>
              <a:t>HTTPS redirect &amp; sign</a:t>
            </a:r>
            <a:endParaRPr lang="en-GB" sz="1500" dirty="0"/>
          </a:p>
          <a:p>
            <a:pPr algn="ctr"/>
            <a:endParaRPr lang="en-GB" sz="1500" dirty="0"/>
          </a:p>
        </p:txBody>
      </p:sp>
      <p:cxnSp>
        <p:nvCxnSpPr>
          <p:cNvPr id="35" name="Elbow Connector 34"/>
          <p:cNvCxnSpPr>
            <a:stCxn id="25" idx="2"/>
          </p:cNvCxnSpPr>
          <p:nvPr/>
        </p:nvCxnSpPr>
        <p:spPr>
          <a:xfrm rot="16200000" flipH="1">
            <a:off x="2282134" y="1852040"/>
            <a:ext cx="1216526" cy="2065042"/>
          </a:xfrm>
          <a:prstGeom prst="bentConnector2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6" idx="2"/>
          </p:cNvCxnSpPr>
          <p:nvPr/>
        </p:nvCxnSpPr>
        <p:spPr>
          <a:xfrm rot="5400000">
            <a:off x="6371041" y="1881217"/>
            <a:ext cx="1217037" cy="2006176"/>
          </a:xfrm>
          <a:prstGeom prst="bentConnector2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065696" y="3137383"/>
            <a:ext cx="1566610" cy="327560"/>
          </a:xfrm>
          <a:prstGeom prst="rect">
            <a:avLst/>
          </a:prstGeom>
        </p:spPr>
        <p:txBody>
          <a:bodyPr wrap="square" lIns="95792" tIns="47896" rIns="95792" bIns="47896">
            <a:spAutoFit/>
          </a:bodyPr>
          <a:lstStyle/>
          <a:p>
            <a:pPr algn="ctr"/>
            <a:r>
              <a:rPr lang="en-US" sz="1500" dirty="0"/>
              <a:t>PUT/GET</a:t>
            </a:r>
            <a:endParaRPr lang="en-GB" sz="1500" dirty="0"/>
          </a:p>
        </p:txBody>
      </p:sp>
      <p:sp>
        <p:nvSpPr>
          <p:cNvPr id="41" name="Rectangle 40"/>
          <p:cNvSpPr/>
          <p:nvPr/>
        </p:nvSpPr>
        <p:spPr>
          <a:xfrm>
            <a:off x="6317949" y="3137382"/>
            <a:ext cx="1566610" cy="327560"/>
          </a:xfrm>
          <a:prstGeom prst="rect">
            <a:avLst/>
          </a:prstGeom>
        </p:spPr>
        <p:txBody>
          <a:bodyPr wrap="square" lIns="95792" tIns="47896" rIns="95792" bIns="47896">
            <a:spAutoFit/>
          </a:bodyPr>
          <a:lstStyle/>
          <a:p>
            <a:pPr algn="ctr"/>
            <a:r>
              <a:rPr lang="en-US" sz="1500" dirty="0"/>
              <a:t>PUT/GET</a:t>
            </a:r>
            <a:endParaRPr lang="en-GB" sz="1500" dirty="0"/>
          </a:p>
        </p:txBody>
      </p:sp>
      <p:sp>
        <p:nvSpPr>
          <p:cNvPr id="42" name="Cloud"/>
          <p:cNvSpPr>
            <a:spLocks noChangeAspect="1" noEditPoints="1" noChangeArrowheads="1"/>
          </p:cNvSpPr>
          <p:nvPr/>
        </p:nvSpPr>
        <p:spPr bwMode="auto">
          <a:xfrm>
            <a:off x="3951735" y="4842531"/>
            <a:ext cx="2055269" cy="127136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5792" tIns="47896" rIns="95792" bIns="4789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700" dirty="0"/>
              <a:t>Grid</a:t>
            </a:r>
            <a:endParaRPr lang="en-GB" sz="2700" dirty="0"/>
          </a:p>
        </p:txBody>
      </p:sp>
      <p:sp>
        <p:nvSpPr>
          <p:cNvPr id="61" name="Rechteck 14"/>
          <p:cNvSpPr/>
          <p:nvPr/>
        </p:nvSpPr>
        <p:spPr>
          <a:xfrm>
            <a:off x="4167238" y="2458812"/>
            <a:ext cx="1566619" cy="27514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92" tIns="47896" rIns="95792" bIns="47896" rtlCol="0" anchor="ctr"/>
          <a:lstStyle/>
          <a:p>
            <a:pPr algn="ctr"/>
            <a:r>
              <a:rPr lang="en-US" sz="1700" dirty="0" err="1">
                <a:solidFill>
                  <a:schemeClr val="bg1"/>
                </a:solidFill>
              </a:rPr>
              <a:t>DynaFed</a:t>
            </a:r>
            <a:endParaRPr lang="en-GB" sz="1700" i="1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>
            <a:stCxn id="25" idx="3"/>
            <a:endCxn id="7" idx="1"/>
          </p:cNvCxnSpPr>
          <p:nvPr/>
        </p:nvCxnSpPr>
        <p:spPr>
          <a:xfrm flipV="1">
            <a:off x="2506569" y="1931086"/>
            <a:ext cx="1660671" cy="511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67240" y="4490158"/>
            <a:ext cx="812129" cy="0"/>
          </a:xfrm>
          <a:prstGeom prst="line">
            <a:avLst/>
          </a:prstGeom>
          <a:ln w="38100" cmpd="sng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1"/>
            <a:endCxn id="42" idx="3"/>
          </p:cNvCxnSpPr>
          <p:nvPr/>
        </p:nvCxnSpPr>
        <p:spPr>
          <a:xfrm>
            <a:off x="4933720" y="4248097"/>
            <a:ext cx="45651" cy="667127"/>
          </a:xfrm>
          <a:prstGeom prst="line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6977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Initiatives </a:t>
            </a:r>
            <a:r>
              <a:rPr lang="en-GB" dirty="0" smtClean="0"/>
              <a:t>with Data Bridge</a:t>
            </a:r>
            <a:endParaRPr lang="en-GB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CMS@Home</a:t>
            </a:r>
            <a:endParaRPr lang="en-US" dirty="0" smtClean="0"/>
          </a:p>
          <a:p>
            <a:pPr lvl="1"/>
            <a:r>
              <a:rPr lang="en-US" dirty="0" smtClean="0"/>
              <a:t>Pioneered the adoption of the data-bridge</a:t>
            </a:r>
          </a:p>
          <a:p>
            <a:r>
              <a:rPr lang="en-US" dirty="0" smtClean="0"/>
              <a:t>Test4Theory</a:t>
            </a:r>
            <a:endParaRPr lang="en-US" dirty="0" smtClean="0"/>
          </a:p>
          <a:p>
            <a:pPr lvl="1"/>
            <a:r>
              <a:rPr lang="en-US" dirty="0" smtClean="0"/>
              <a:t>Pre-production mode, running a fraction of the prod jobs through the Data Bridge</a:t>
            </a:r>
          </a:p>
          <a:p>
            <a:r>
              <a:rPr lang="en-US" dirty="0" smtClean="0"/>
              <a:t>BNL</a:t>
            </a:r>
          </a:p>
          <a:p>
            <a:pPr lvl="1"/>
            <a:r>
              <a:rPr lang="en-US" dirty="0" smtClean="0"/>
              <a:t>Evaluation of ATLAS workflows </a:t>
            </a:r>
            <a:r>
              <a:rPr lang="en-US" dirty="0" smtClean="0"/>
              <a:t>involving Amazon </a:t>
            </a:r>
            <a:r>
              <a:rPr lang="en-US" dirty="0" smtClean="0"/>
              <a:t>S3</a:t>
            </a:r>
            <a:r>
              <a:rPr lang="en-US" dirty="0" smtClean="0"/>
              <a:t>, </a:t>
            </a:r>
            <a:r>
              <a:rPr lang="en-US" dirty="0" err="1" smtClean="0"/>
              <a:t>dCache</a:t>
            </a:r>
            <a:r>
              <a:rPr lang="en-US" dirty="0" smtClean="0"/>
              <a:t>, </a:t>
            </a:r>
            <a:r>
              <a:rPr lang="en-US" dirty="0" smtClean="0"/>
              <a:t>Grid clients and FTS3. Good feedbacks</a:t>
            </a:r>
          </a:p>
          <a:p>
            <a:r>
              <a:rPr lang="en-US" dirty="0" smtClean="0"/>
              <a:t>Human Brain Project and EGI</a:t>
            </a:r>
          </a:p>
          <a:p>
            <a:pPr lvl="1"/>
            <a:r>
              <a:rPr lang="en-US" dirty="0" smtClean="0"/>
              <a:t>Under evaluation for accessing/sharing large repos of brain scans from browser-based 3D apps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"/>
          </p:nvPr>
        </p:nvSpPr>
        <p:spPr>
          <a:xfrm>
            <a:off x="9217379" y="6405872"/>
            <a:ext cx="212668" cy="241342"/>
          </a:xfrm>
        </p:spPr>
        <p:txBody>
          <a:bodyPr/>
          <a:lstStyle/>
          <a:p>
            <a:fld id="{1EF85638-2995-764F-975A-3D74C15A7C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1597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Dynafed</a:t>
            </a:r>
            <a:r>
              <a:rPr lang="en-US" dirty="0" smtClean="0"/>
              <a:t> project 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project is in a stable, low </a:t>
            </a:r>
            <a:r>
              <a:rPr lang="en-US" dirty="0" err="1" smtClean="0"/>
              <a:t>dev</a:t>
            </a:r>
            <a:r>
              <a:rPr lang="en-US" dirty="0" smtClean="0"/>
              <a:t> overhead state, actively maintained, getting increased exposure</a:t>
            </a:r>
          </a:p>
          <a:p>
            <a:endParaRPr lang="en-US" dirty="0" smtClean="0"/>
          </a:p>
          <a:p>
            <a:r>
              <a:rPr lang="en-US" dirty="0" smtClean="0"/>
              <a:t>Ideas for the next development cycles:</a:t>
            </a:r>
          </a:p>
          <a:p>
            <a:pPr lvl="1"/>
            <a:r>
              <a:rPr lang="en-US" dirty="0" smtClean="0"/>
              <a:t>Redirection </a:t>
            </a:r>
            <a:r>
              <a:rPr lang="en-US" dirty="0"/>
              <a:t>monitoring, to allow the logging of federator </a:t>
            </a:r>
            <a:r>
              <a:rPr lang="en-US" dirty="0" smtClean="0"/>
              <a:t>behavior </a:t>
            </a:r>
            <a:r>
              <a:rPr lang="en-US" dirty="0"/>
              <a:t>for real-time </a:t>
            </a:r>
            <a:r>
              <a:rPr lang="en-US" dirty="0" smtClean="0"/>
              <a:t>monitoring </a:t>
            </a:r>
            <a:r>
              <a:rPr lang="en-US" dirty="0"/>
              <a:t>and subsequent analytics </a:t>
            </a:r>
            <a:endParaRPr lang="en-US" dirty="0" smtClean="0"/>
          </a:p>
          <a:p>
            <a:pPr lvl="1"/>
            <a:r>
              <a:rPr lang="en-US" dirty="0" smtClean="0"/>
              <a:t>Metadata </a:t>
            </a:r>
            <a:r>
              <a:rPr lang="en-US" dirty="0"/>
              <a:t>integration, beginning with the incorporation of space usage information, allowing the federator to expose grid-wide storage metrics </a:t>
            </a:r>
            <a:endParaRPr lang="en-US" dirty="0" smtClean="0"/>
          </a:p>
          <a:p>
            <a:pPr lvl="1"/>
            <a:r>
              <a:rPr lang="en-US" dirty="0" smtClean="0"/>
              <a:t>An HTTP-based endpoint </a:t>
            </a:r>
            <a:r>
              <a:rPr lang="en-US" dirty="0" err="1" smtClean="0"/>
              <a:t>realtime</a:t>
            </a:r>
            <a:r>
              <a:rPr lang="en-US" dirty="0" smtClean="0"/>
              <a:t> status</a:t>
            </a:r>
            <a:r>
              <a:rPr lang="en-US" dirty="0" smtClean="0"/>
              <a:t>/management subsystem</a:t>
            </a:r>
          </a:p>
          <a:p>
            <a:pPr lvl="1"/>
            <a:r>
              <a:rPr lang="en-US" dirty="0" smtClean="0"/>
              <a:t>Semantic enhancements to the embedded rule-based </a:t>
            </a:r>
            <a:r>
              <a:rPr lang="en-US" dirty="0" err="1" smtClean="0"/>
              <a:t>authZ</a:t>
            </a:r>
            <a:r>
              <a:rPr lang="en-US" dirty="0" smtClean="0"/>
              <a:t> implementation. Or maybe pluggable </a:t>
            </a:r>
            <a:r>
              <a:rPr lang="en-US" dirty="0" err="1" smtClean="0"/>
              <a:t>authZ</a:t>
            </a:r>
            <a:endParaRPr lang="en-US" dirty="0" smtClean="0"/>
          </a:p>
          <a:p>
            <a:pPr lvl="1"/>
            <a:r>
              <a:rPr lang="en-US" dirty="0" smtClean="0"/>
              <a:t>Study other similar Cloud storages, e.g. MS Azure</a:t>
            </a:r>
            <a:endParaRPr lang="en-US" dirty="0" smtClean="0"/>
          </a:p>
          <a:p>
            <a:pPr lvl="1"/>
            <a:r>
              <a:rPr lang="en-US" dirty="0" smtClean="0"/>
              <a:t>Deployment tests with other Apache security plugins, to support natively Identity </a:t>
            </a:r>
            <a:r>
              <a:rPr lang="en-US" dirty="0" smtClean="0"/>
              <a:t>Federations on Cloud storage</a:t>
            </a:r>
            <a:endParaRPr lang="en-US" dirty="0" smtClean="0"/>
          </a:p>
          <a:p>
            <a:pPr lvl="2"/>
            <a:r>
              <a:rPr lang="en-US" dirty="0" smtClean="0"/>
              <a:t>Big potential and unprecedented flexibility could be the prize. Anyone willing to try and let us know ?</a:t>
            </a:r>
          </a:p>
        </p:txBody>
      </p:sp>
    </p:spTree>
    <p:extLst>
      <p:ext uri="{BB962C8B-B14F-4D97-AF65-F5344CB8AC3E}">
        <p14:creationId xmlns:p14="http://schemas.microsoft.com/office/powerpoint/2010/main" val="28585490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more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Dynafed</a:t>
            </a:r>
            <a:r>
              <a:rPr lang="en-US" dirty="0" smtClean="0"/>
              <a:t> homepage: </a:t>
            </a:r>
            <a:r>
              <a:rPr lang="en-US" dirty="0" smtClean="0">
                <a:hlinkClick r:id="rId3"/>
              </a:rPr>
              <a:t>http://lcgdm.web.cern.ch/dynamic-federations</a:t>
            </a:r>
            <a:endParaRPr lang="en-US" dirty="0" smtClean="0"/>
          </a:p>
          <a:p>
            <a:r>
              <a:rPr lang="en-US" dirty="0" smtClean="0"/>
              <a:t>Full </a:t>
            </a:r>
            <a:r>
              <a:rPr lang="en-US" dirty="0" err="1" smtClean="0"/>
              <a:t>Dynafed</a:t>
            </a:r>
            <a:r>
              <a:rPr lang="en-US" dirty="0" smtClean="0"/>
              <a:t> documentation: </a:t>
            </a:r>
            <a:r>
              <a:rPr lang="en-US" dirty="0" smtClean="0">
                <a:hlinkClick r:id="rId4"/>
              </a:rPr>
              <a:t>https://svnweb.cern.ch/world/wsvn/lcgdm/ugr/trunk/doc/whitepaper/Doc_DynaFeds.pdf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Demo </a:t>
            </a:r>
            <a:r>
              <a:rPr lang="en-US" dirty="0" err="1" smtClean="0"/>
              <a:t>testbed:</a:t>
            </a:r>
            <a:r>
              <a:rPr lang="en-US" dirty="0" err="1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://federation.desy.de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Web FTS homepage: </a:t>
            </a:r>
            <a:r>
              <a:rPr lang="en-US" dirty="0" smtClean="0">
                <a:hlinkClick r:id="rId6"/>
              </a:rPr>
              <a:t>https://webfts.cern.ch/</a:t>
            </a:r>
            <a:endParaRPr lang="en-US" dirty="0" smtClean="0"/>
          </a:p>
          <a:p>
            <a:r>
              <a:rPr lang="en-US" dirty="0" smtClean="0"/>
              <a:t>DAVIX (powerful HTTP/WebDAV/S3 client) : </a:t>
            </a:r>
            <a:r>
              <a:rPr lang="en-US" dirty="0" smtClean="0">
                <a:hlinkClick r:id="rId7"/>
              </a:rPr>
              <a:t>http://dmc.web.cern.ch/projects/davix/home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>
          <a:xfrm>
            <a:off x="9217379" y="6405872"/>
            <a:ext cx="212668" cy="241342"/>
          </a:xfrm>
        </p:spPr>
        <p:txBody>
          <a:bodyPr/>
          <a:lstStyle/>
          <a:p>
            <a:fld id="{1EF85638-2995-764F-975A-3D74C15A7C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317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9040" y="2162344"/>
            <a:ext cx="2536960" cy="12343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We can seamlessly federate Grid and Cloud storage, in a very flexible and “opportunistic” way</a:t>
            </a:r>
          </a:p>
          <a:p>
            <a:r>
              <a:rPr lang="en-US" dirty="0" smtClean="0"/>
              <a:t>Among us we tend to name all this “HTTP ecosystem”, referring to an ensemble of components that sustain each other’s usage and are very open to usage by “normal” professionals</a:t>
            </a:r>
          </a:p>
          <a:p>
            <a:pPr lvl="1"/>
            <a:r>
              <a:rPr lang="en-US" dirty="0" smtClean="0"/>
              <a:t>Easier to share services to other communities</a:t>
            </a:r>
          </a:p>
          <a:p>
            <a:pPr lvl="1"/>
            <a:r>
              <a:rPr lang="en-US" dirty="0" smtClean="0"/>
              <a:t>Easier to develop new services</a:t>
            </a:r>
          </a:p>
          <a:p>
            <a:pPr lvl="1"/>
            <a:r>
              <a:rPr lang="en-US" dirty="0" smtClean="0"/>
              <a:t>Easier to use Grid services for interactivity, outreach and others</a:t>
            </a:r>
          </a:p>
          <a:p>
            <a:pPr lvl="1"/>
            <a:r>
              <a:rPr lang="en-US" dirty="0" smtClean="0"/>
              <a:t>Easier to be understood by non-HEP professionals</a:t>
            </a:r>
          </a:p>
          <a:p>
            <a:r>
              <a:rPr lang="en-US" dirty="0" smtClean="0"/>
              <a:t>Focus on usability, flexibility, performance, scalability</a:t>
            </a:r>
          </a:p>
          <a:p>
            <a:r>
              <a:rPr lang="en-US" dirty="0" smtClean="0"/>
              <a:t>Everything available as high-quality RPMs, mostly in EPEL</a:t>
            </a:r>
          </a:p>
          <a:p>
            <a:r>
              <a:rPr lang="en-US" dirty="0" err="1" smtClean="0"/>
              <a:t>Dynafed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a generic component, </a:t>
            </a:r>
            <a:r>
              <a:rPr lang="en-US" dirty="0"/>
              <a:t>we foresee other applications (e.g. clustering remote </a:t>
            </a:r>
            <a:r>
              <a:rPr lang="en-US" dirty="0" smtClean="0"/>
              <a:t>or local caches)</a:t>
            </a:r>
            <a:endParaRPr lang="en-US" dirty="0"/>
          </a:p>
          <a:p>
            <a:r>
              <a:rPr lang="en-US" dirty="0" smtClean="0"/>
              <a:t>We encourage collaborations</a:t>
            </a:r>
            <a:r>
              <a:rPr lang="en-US" dirty="0"/>
              <a:t> </a:t>
            </a:r>
            <a:r>
              <a:rPr lang="en-US" dirty="0" smtClean="0"/>
              <a:t>and new</a:t>
            </a:r>
            <a:r>
              <a:rPr lang="en-US" dirty="0" smtClean="0"/>
              <a:t> ideas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>
          <a:xfrm>
            <a:off x="9217379" y="6405872"/>
            <a:ext cx="212668" cy="241342"/>
          </a:xfrm>
        </p:spPr>
        <p:txBody>
          <a:bodyPr/>
          <a:lstStyle/>
          <a:p>
            <a:fld id="{1EF85638-2995-764F-975A-3D74C15A7C7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640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Backup hardcore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082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Grid+Cloud</a:t>
            </a:r>
            <a:r>
              <a:rPr lang="en-US" dirty="0" smtClean="0"/>
              <a:t> storage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report on work about </a:t>
            </a:r>
            <a:r>
              <a:rPr lang="en-US" dirty="0" smtClean="0"/>
              <a:t>seamless integration of Cloud storage resources in HTTP-enabled workflows</a:t>
            </a:r>
            <a:endParaRPr lang="en-US" dirty="0" smtClean="0"/>
          </a:p>
          <a:p>
            <a:r>
              <a:rPr lang="en-US" dirty="0" smtClean="0"/>
              <a:t>I.e. How to use </a:t>
            </a:r>
            <a:r>
              <a:rPr lang="en-US" dirty="0" smtClean="0"/>
              <a:t>Cloud resources </a:t>
            </a:r>
            <a:r>
              <a:rPr lang="en-US" dirty="0" smtClean="0"/>
              <a:t>together with </a:t>
            </a:r>
            <a:r>
              <a:rPr lang="en-US" dirty="0" smtClean="0"/>
              <a:t>existing </a:t>
            </a:r>
            <a:r>
              <a:rPr lang="en-US" dirty="0" smtClean="0"/>
              <a:t>Grid and HEP </a:t>
            </a:r>
            <a:r>
              <a:rPr lang="en-US" dirty="0" smtClean="0"/>
              <a:t>distributed storage</a:t>
            </a:r>
          </a:p>
          <a:p>
            <a:pPr lvl="1"/>
            <a:r>
              <a:rPr lang="en-US" dirty="0" smtClean="0"/>
              <a:t>Limit effort needed (possibly </a:t>
            </a:r>
            <a:r>
              <a:rPr lang="en-US" dirty="0" smtClean="0"/>
              <a:t>next to zero)</a:t>
            </a:r>
          </a:p>
          <a:p>
            <a:pPr lvl="1"/>
            <a:r>
              <a:rPr lang="en-US" dirty="0" smtClean="0"/>
              <a:t>Agility in adding/removing storage</a:t>
            </a:r>
            <a:endParaRPr lang="en-US" dirty="0" smtClean="0"/>
          </a:p>
          <a:p>
            <a:pPr lvl="1"/>
            <a:r>
              <a:rPr lang="en-US" dirty="0" smtClean="0"/>
              <a:t>Make usage/management seamless</a:t>
            </a:r>
          </a:p>
          <a:p>
            <a:pPr lvl="1"/>
            <a:r>
              <a:rPr lang="en-US" dirty="0" smtClean="0"/>
              <a:t>Promote </a:t>
            </a:r>
            <a:r>
              <a:rPr lang="en-US" dirty="0" smtClean="0"/>
              <a:t>scalability, performance and </a:t>
            </a:r>
            <a:r>
              <a:rPr lang="en-US" dirty="0" err="1" smtClean="0"/>
              <a:t>sw</a:t>
            </a:r>
            <a:r>
              <a:rPr lang="en-US" dirty="0" smtClean="0"/>
              <a:t> quality</a:t>
            </a:r>
            <a:endParaRPr lang="en-US" dirty="0" smtClean="0"/>
          </a:p>
          <a:p>
            <a:pPr lvl="1"/>
            <a:r>
              <a:rPr lang="en-US" dirty="0" smtClean="0"/>
              <a:t>Preserve sites’ admin autonomy</a:t>
            </a:r>
          </a:p>
          <a:p>
            <a:pPr lvl="1"/>
            <a:r>
              <a:rPr lang="en-US" dirty="0" smtClean="0"/>
              <a:t>Allow “</a:t>
            </a:r>
            <a:r>
              <a:rPr lang="en-US" dirty="0" smtClean="0"/>
              <a:t>opportunism” in resource </a:t>
            </a:r>
            <a:r>
              <a:rPr lang="en-US" dirty="0" smtClean="0"/>
              <a:t>management</a:t>
            </a:r>
            <a:endParaRPr lang="en-US" dirty="0" smtClean="0"/>
          </a:p>
          <a:p>
            <a:r>
              <a:rPr lang="en-US" dirty="0"/>
              <a:t>V</a:t>
            </a:r>
            <a:r>
              <a:rPr lang="en-US" dirty="0" smtClean="0"/>
              <a:t>ery simple tech </a:t>
            </a:r>
            <a:r>
              <a:rPr lang="en-US" dirty="0" smtClean="0"/>
              <a:t>requirements, easy to share with other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18787"/>
      </p:ext>
    </p:extLst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creen Shot 2011-11-29 at 3.07.4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68203"/>
            <a:ext cx="9528721" cy="334238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3231059" y="1759149"/>
            <a:ext cx="4430613" cy="1651992"/>
          </a:xfrm>
          <a:prstGeom prst="roundRect">
            <a:avLst>
              <a:gd name="adj" fmla="val 8108"/>
            </a:avLst>
          </a:prstGeom>
          <a:solidFill>
            <a:srgbClr val="A8D6FF"/>
          </a:solidFill>
          <a:ln w="25400">
            <a:solidFill/>
            <a:miter lim="400000"/>
          </a:ln>
        </p:spPr>
        <p:txBody>
          <a:bodyPr lIns="28063" tIns="28063" rIns="28063" bIns="28063"/>
          <a:lstStyle/>
          <a:p>
            <a:pPr defTabSz="954143">
              <a:buClr>
                <a:srgbClr val="000000"/>
              </a:buClr>
              <a:defRPr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4101704" y="2455664"/>
            <a:ext cx="1509117" cy="330398"/>
          </a:xfrm>
          <a:prstGeom prst="roundRect">
            <a:avLst>
              <a:gd name="adj" fmla="val 0"/>
            </a:avLst>
          </a:prstGeom>
          <a:solidFill>
            <a:srgbClr val="D4FB79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3" tIns="28063" rIns="28063" bIns="28063"/>
          <a:lstStyle>
            <a:lvl1pPr algn="ctr" defTabSz="1295400">
              <a:buClr>
                <a:srgbClr val="000000"/>
              </a:buClr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>
                <a:uFill>
                  <a:solidFill/>
                </a:uFill>
              </a:rPr>
              <a:t>Federator</a:t>
            </a:r>
          </a:p>
        </p:txBody>
      </p:sp>
      <p:sp>
        <p:nvSpPr>
          <p:cNvPr id="184" name="Shape 184"/>
          <p:cNvSpPr/>
          <p:nvPr/>
        </p:nvSpPr>
        <p:spPr>
          <a:xfrm>
            <a:off x="3298777" y="2786063"/>
            <a:ext cx="638472" cy="267891"/>
          </a:xfrm>
          <a:prstGeom prst="roundRect">
            <a:avLst>
              <a:gd name="adj" fmla="val 0"/>
            </a:avLst>
          </a:prstGeom>
          <a:solidFill>
            <a:srgbClr val="00FA79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3" tIns="28063" rIns="28063" bIns="28063"/>
          <a:lstStyle>
            <a:lvl1pPr algn="ctr" defTabSz="1295400">
              <a:buClr>
                <a:srgbClr val="000000"/>
              </a:buClr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>
                <a:uFill>
                  <a:solidFill/>
                </a:uFill>
              </a:rPr>
              <a:t>Plugin</a:t>
            </a:r>
          </a:p>
        </p:txBody>
      </p:sp>
      <p:sp>
        <p:nvSpPr>
          <p:cNvPr id="185" name="Shape 185"/>
          <p:cNvSpPr/>
          <p:nvPr/>
        </p:nvSpPr>
        <p:spPr>
          <a:xfrm>
            <a:off x="4101703" y="1857375"/>
            <a:ext cx="1586508" cy="455414"/>
          </a:xfrm>
          <a:prstGeom prst="roundRect">
            <a:avLst>
              <a:gd name="adj" fmla="val 29412"/>
            </a:avLst>
          </a:prstGeom>
          <a:solidFill>
            <a:srgbClr val="D5D379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3" tIns="28063" rIns="28063" bIns="28063"/>
          <a:lstStyle/>
          <a:p>
            <a:pPr algn="ctr" defTabSz="954143">
              <a:buClr>
                <a:srgbClr val="000000"/>
              </a:buClr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Frontend </a:t>
            </a:r>
            <a:r>
              <a:rPr sz="1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(Apache2+DMLite)</a:t>
            </a:r>
          </a:p>
        </p:txBody>
      </p:sp>
      <p:sp>
        <p:nvSpPr>
          <p:cNvPr id="186" name="Shape 186"/>
          <p:cNvSpPr/>
          <p:nvPr/>
        </p:nvSpPr>
        <p:spPr>
          <a:xfrm>
            <a:off x="3395783" y="2777134"/>
            <a:ext cx="386415" cy="298849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28063" tIns="28063" rIns="28063" bIns="28063"/>
          <a:lstStyle/>
          <a:p>
            <a:pPr defTabSz="954143">
              <a:buClr>
                <a:srgbClr val="000000"/>
              </a:buClr>
              <a:defRPr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3305329" y="750158"/>
            <a:ext cx="827990" cy="1171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79" h="21600" extrusionOk="0">
                <a:moveTo>
                  <a:pt x="4869" y="0"/>
                </a:moveTo>
                <a:cubicBezTo>
                  <a:pt x="1044" y="2851"/>
                  <a:pt x="-1521" y="9909"/>
                  <a:pt x="1014" y="12174"/>
                </a:cubicBezTo>
                <a:cubicBezTo>
                  <a:pt x="4431" y="15227"/>
                  <a:pt x="17313" y="20511"/>
                  <a:pt x="20079" y="21600"/>
                </a:cubicBezTo>
              </a:path>
            </a:pathLst>
          </a:custGeom>
          <a:ln w="152400">
            <a:solidFill>
              <a:srgbClr val="FF40FF"/>
            </a:solidFill>
            <a:miter lim="400000"/>
            <a:tailEnd type="arrow"/>
          </a:ln>
        </p:spPr>
        <p:txBody>
          <a:bodyPr lIns="0" tIns="0" rIns="0" bIns="0" anchor="ctr"/>
          <a:lstStyle/>
          <a:p>
            <a:pPr algn="ctr" defTabSz="608032">
              <a:buClr>
                <a:srgbClr val="000000"/>
              </a:buClr>
              <a:defRPr sz="5800"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200" b="1" dirty="0"/>
              <a:t>Where is file X ?</a:t>
            </a:r>
            <a:endParaRPr sz="1200" b="1" dirty="0"/>
          </a:p>
        </p:txBody>
      </p:sp>
      <p:sp>
        <p:nvSpPr>
          <p:cNvPr id="188" name="Shape 188"/>
          <p:cNvSpPr/>
          <p:nvPr/>
        </p:nvSpPr>
        <p:spPr>
          <a:xfrm>
            <a:off x="4495081" y="1705570"/>
            <a:ext cx="625625" cy="58962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28063" tIns="28063" rIns="28063" bIns="28063"/>
          <a:lstStyle/>
          <a:p>
            <a:pPr defTabSz="954143">
              <a:buClr>
                <a:srgbClr val="000000"/>
              </a:buClr>
              <a:defRPr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3937248" y="2786063"/>
            <a:ext cx="551408" cy="267891"/>
          </a:xfrm>
          <a:prstGeom prst="roundRect">
            <a:avLst>
              <a:gd name="adj" fmla="val 0"/>
            </a:avLst>
          </a:prstGeom>
          <a:solidFill>
            <a:srgbClr val="00FA79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3" tIns="28063" rIns="28063" bIns="28063"/>
          <a:lstStyle>
            <a:lvl1pPr algn="ctr" defTabSz="1295400">
              <a:buClr>
                <a:srgbClr val="000000"/>
              </a:buClr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>
                <a:uFill>
                  <a:solidFill/>
                </a:uFill>
              </a:rPr>
              <a:t>Plugin</a:t>
            </a:r>
          </a:p>
        </p:txBody>
      </p:sp>
      <p:sp>
        <p:nvSpPr>
          <p:cNvPr id="190" name="Shape 190"/>
          <p:cNvSpPr/>
          <p:nvPr/>
        </p:nvSpPr>
        <p:spPr>
          <a:xfrm>
            <a:off x="4488656" y="2786063"/>
            <a:ext cx="551408" cy="267891"/>
          </a:xfrm>
          <a:prstGeom prst="roundRect">
            <a:avLst>
              <a:gd name="adj" fmla="val 0"/>
            </a:avLst>
          </a:prstGeom>
          <a:solidFill>
            <a:srgbClr val="00FA79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3" tIns="28063" rIns="28063" bIns="28063"/>
          <a:lstStyle>
            <a:lvl1pPr algn="ctr" defTabSz="1295400">
              <a:buClr>
                <a:srgbClr val="000000"/>
              </a:buClr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>
                <a:uFill>
                  <a:solidFill/>
                </a:uFill>
              </a:rPr>
              <a:t>Plugin</a:t>
            </a:r>
          </a:p>
        </p:txBody>
      </p:sp>
      <p:sp>
        <p:nvSpPr>
          <p:cNvPr id="191" name="Shape 191"/>
          <p:cNvSpPr/>
          <p:nvPr/>
        </p:nvSpPr>
        <p:spPr>
          <a:xfrm>
            <a:off x="5040065" y="2786063"/>
            <a:ext cx="551408" cy="267891"/>
          </a:xfrm>
          <a:prstGeom prst="roundRect">
            <a:avLst>
              <a:gd name="adj" fmla="val 0"/>
            </a:avLst>
          </a:prstGeom>
          <a:solidFill>
            <a:srgbClr val="00FA79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3" tIns="28063" rIns="28063" bIns="28063"/>
          <a:lstStyle>
            <a:lvl1pPr algn="ctr" defTabSz="1295400">
              <a:buClr>
                <a:srgbClr val="000000"/>
              </a:buClr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>
                <a:uFill>
                  <a:solidFill/>
                </a:uFill>
              </a:rPr>
              <a:t>Plugin</a:t>
            </a:r>
          </a:p>
        </p:txBody>
      </p:sp>
      <p:grpSp>
        <p:nvGrpSpPr>
          <p:cNvPr id="194" name="Group 194"/>
          <p:cNvGrpSpPr/>
          <p:nvPr/>
        </p:nvGrpSpPr>
        <p:grpSpPr>
          <a:xfrm>
            <a:off x="2815085" y="4848820"/>
            <a:ext cx="1054453" cy="1108392"/>
            <a:chOff x="0" y="0"/>
            <a:chExt cx="1384306" cy="1576379"/>
          </a:xfrm>
        </p:grpSpPr>
        <p:pic>
          <p:nvPicPr>
            <p:cNvPr id="192" name="storage.png"/>
            <p:cNvPicPr/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-1"/>
              <a:ext cx="1384307" cy="15763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Shape 193"/>
            <p:cNvSpPr/>
            <p:nvPr/>
          </p:nvSpPr>
          <p:spPr>
            <a:xfrm>
              <a:off x="230716" y="692149"/>
              <a:ext cx="964006" cy="800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defTabSz="1295400">
                <a:buClr>
                  <a:srgbClr val="000000"/>
                </a:buClr>
                <a:defRPr sz="48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effectLst/>
                  <a:uFillTx/>
                </a:defRPr>
              </a:pPr>
              <a:r>
                <a:rPr>
                  <a:uFill>
                    <a:solidFill/>
                  </a:uFill>
                </a:rPr>
                <a:t>SE</a:t>
              </a:r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1509119" y="4848820"/>
            <a:ext cx="1054453" cy="1108392"/>
            <a:chOff x="0" y="0"/>
            <a:chExt cx="1384306" cy="1576379"/>
          </a:xfrm>
        </p:grpSpPr>
        <p:pic>
          <p:nvPicPr>
            <p:cNvPr id="195" name="storage.png"/>
            <p:cNvPicPr/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-1"/>
              <a:ext cx="1384307" cy="15763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6" name="Shape 196"/>
            <p:cNvSpPr/>
            <p:nvPr/>
          </p:nvSpPr>
          <p:spPr>
            <a:xfrm>
              <a:off x="230716" y="692149"/>
              <a:ext cx="964006" cy="800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defTabSz="1295400">
                <a:buClr>
                  <a:srgbClr val="000000"/>
                </a:buClr>
                <a:defRPr sz="48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effectLst/>
                  <a:uFillTx/>
                </a:defRPr>
              </a:pPr>
              <a:r>
                <a:rPr>
                  <a:uFill>
                    <a:solidFill/>
                  </a:uFill>
                </a:rPr>
                <a:t>SE</a:t>
              </a:r>
            </a:p>
          </p:txBody>
        </p:sp>
      </p:grpSp>
      <p:sp>
        <p:nvSpPr>
          <p:cNvPr id="198" name="Shape 198"/>
          <p:cNvSpPr/>
          <p:nvPr/>
        </p:nvSpPr>
        <p:spPr>
          <a:xfrm flipV="1">
            <a:off x="2224981" y="3053953"/>
            <a:ext cx="1934766" cy="2223492"/>
          </a:xfrm>
          <a:prstGeom prst="line">
            <a:avLst/>
          </a:prstGeom>
          <a:ln w="101600">
            <a:solidFill>
              <a:srgbClr val="000000">
                <a:alpha val="43000"/>
              </a:srgbClr>
            </a:solidFill>
            <a:round/>
            <a:headEnd type="stealth"/>
            <a:tailEnd type="triangle"/>
          </a:ln>
        </p:spPr>
        <p:txBody>
          <a:bodyPr lIns="0" tIns="0" rIns="0" bIns="0"/>
          <a:lstStyle/>
          <a:p>
            <a:pPr defTabSz="336756">
              <a:defRPr sz="1200"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 flipV="1">
            <a:off x="3289102" y="3062882"/>
            <a:ext cx="1509117" cy="2098478"/>
          </a:xfrm>
          <a:prstGeom prst="line">
            <a:avLst/>
          </a:prstGeom>
          <a:ln w="101600">
            <a:solidFill>
              <a:srgbClr val="000000">
                <a:alpha val="43000"/>
              </a:srgbClr>
            </a:solidFill>
            <a:round/>
            <a:headEnd type="stealth"/>
            <a:tailEnd type="triangle"/>
          </a:ln>
        </p:spPr>
        <p:txBody>
          <a:bodyPr lIns="0" tIns="0" rIns="0" bIns="0"/>
          <a:lstStyle/>
          <a:p>
            <a:pPr defTabSz="336756">
              <a:defRPr sz="1200"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02" name="Group 202"/>
          <p:cNvGrpSpPr/>
          <p:nvPr/>
        </p:nvGrpSpPr>
        <p:grpSpPr>
          <a:xfrm>
            <a:off x="4140400" y="4848820"/>
            <a:ext cx="1054453" cy="1108392"/>
            <a:chOff x="0" y="0"/>
            <a:chExt cx="1384306" cy="1576379"/>
          </a:xfrm>
        </p:grpSpPr>
        <p:pic>
          <p:nvPicPr>
            <p:cNvPr id="200" name="storage.png"/>
            <p:cNvPicPr/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-1"/>
              <a:ext cx="1384307" cy="15763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1" name="Shape 201"/>
            <p:cNvSpPr/>
            <p:nvPr/>
          </p:nvSpPr>
          <p:spPr>
            <a:xfrm>
              <a:off x="230716" y="692149"/>
              <a:ext cx="964006" cy="800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defTabSz="1295400">
                <a:buClr>
                  <a:srgbClr val="000000"/>
                </a:buClr>
                <a:defRPr sz="48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effectLst/>
                  <a:uFillTx/>
                </a:defRPr>
              </a:pPr>
              <a:r>
                <a:rPr>
                  <a:uFill>
                    <a:solidFill/>
                  </a:uFill>
                </a:rPr>
                <a:t>SE</a:t>
              </a:r>
            </a:p>
          </p:txBody>
        </p:sp>
      </p:grpSp>
      <p:sp>
        <p:nvSpPr>
          <p:cNvPr id="203" name="Shape 203"/>
          <p:cNvSpPr/>
          <p:nvPr/>
        </p:nvSpPr>
        <p:spPr>
          <a:xfrm flipH="1">
            <a:off x="4993454" y="3062883"/>
            <a:ext cx="441001" cy="2339578"/>
          </a:xfrm>
          <a:prstGeom prst="line">
            <a:avLst/>
          </a:prstGeom>
          <a:ln w="101600">
            <a:solidFill>
              <a:srgbClr val="000000">
                <a:alpha val="43000"/>
              </a:srgbClr>
            </a:solidFill>
            <a:round/>
            <a:headEnd type="stealth"/>
            <a:tailEnd type="triangle"/>
          </a:ln>
        </p:spPr>
        <p:txBody>
          <a:bodyPr lIns="0" tIns="0" rIns="0" bIns="0"/>
          <a:lstStyle/>
          <a:p>
            <a:pPr defTabSz="336756">
              <a:defRPr sz="1200"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1949341" y="723306"/>
            <a:ext cx="2711279" cy="49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58" h="21600" extrusionOk="0">
                <a:moveTo>
                  <a:pt x="9979" y="0"/>
                </a:moveTo>
                <a:cubicBezTo>
                  <a:pt x="8337" y="665"/>
                  <a:pt x="1603" y="1063"/>
                  <a:pt x="293" y="3260"/>
                </a:cubicBezTo>
                <a:cubicBezTo>
                  <a:pt x="-2741" y="8348"/>
                  <a:pt x="18859" y="19293"/>
                  <a:pt x="17386" y="21600"/>
                </a:cubicBezTo>
              </a:path>
            </a:pathLst>
          </a:custGeom>
          <a:ln w="152400">
            <a:solidFill>
              <a:srgbClr val="FF40FF"/>
            </a:solidFill>
            <a:miter lim="400000"/>
            <a:tailEnd type="arrow"/>
          </a:ln>
        </p:spPr>
        <p:txBody>
          <a:bodyPr lIns="0" tIns="0" rIns="0" bIns="0" anchor="ctr"/>
          <a:lstStyle/>
          <a:p>
            <a:pPr algn="ctr" defTabSz="608032">
              <a:buClr>
                <a:srgbClr val="000000"/>
              </a:buClr>
              <a:defRPr sz="5800"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5949404" y="2232422"/>
            <a:ext cx="1296293" cy="446484"/>
          </a:xfrm>
          <a:prstGeom prst="roundRect">
            <a:avLst>
              <a:gd name="adj" fmla="val 30000"/>
            </a:avLst>
          </a:prstGeom>
          <a:solidFill>
            <a:srgbClr val="D4FB79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3" tIns="28063" rIns="28063" bIns="28063"/>
          <a:lstStyle/>
          <a:p>
            <a:pPr algn="ctr" defTabSz="954143">
              <a:buClr>
                <a:srgbClr val="000000"/>
              </a:buClr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Metadata</a:t>
            </a:r>
          </a:p>
          <a:p>
            <a:pPr algn="ctr" defTabSz="954143">
              <a:buClr>
                <a:srgbClr val="000000"/>
              </a:buClr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cache</a:t>
            </a:r>
          </a:p>
        </p:txBody>
      </p:sp>
      <p:sp>
        <p:nvSpPr>
          <p:cNvPr id="206" name="Shape 206"/>
          <p:cNvSpPr/>
          <p:nvPr/>
        </p:nvSpPr>
        <p:spPr>
          <a:xfrm>
            <a:off x="4034256" y="2786063"/>
            <a:ext cx="386415" cy="298849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28063" tIns="28063" rIns="28063" bIns="28063"/>
          <a:lstStyle/>
          <a:p>
            <a:pPr defTabSz="954143">
              <a:buClr>
                <a:srgbClr val="000000"/>
              </a:buClr>
              <a:defRPr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4556643" y="2786063"/>
            <a:ext cx="386415" cy="298849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28063" tIns="28063" rIns="28063" bIns="28063"/>
          <a:lstStyle/>
          <a:p>
            <a:pPr defTabSz="954143">
              <a:buClr>
                <a:srgbClr val="000000"/>
              </a:buClr>
              <a:defRPr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5137072" y="2768203"/>
            <a:ext cx="386415" cy="298849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28063" tIns="28063" rIns="28063" bIns="28063"/>
          <a:lstStyle/>
          <a:p>
            <a:pPr defTabSz="954143">
              <a:buClr>
                <a:srgbClr val="000000"/>
              </a:buClr>
              <a:defRPr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4514428" y="2214562"/>
            <a:ext cx="625625" cy="58962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28063" tIns="28063" rIns="28063" bIns="28063"/>
          <a:lstStyle/>
          <a:p>
            <a:pPr defTabSz="954143">
              <a:buClr>
                <a:srgbClr val="000000"/>
              </a:buClr>
              <a:defRPr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6294413" y="2062758"/>
            <a:ext cx="625625" cy="58962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28063" tIns="28063" rIns="28063" bIns="28063"/>
          <a:lstStyle/>
          <a:p>
            <a:pPr defTabSz="954143">
              <a:buClr>
                <a:srgbClr val="000000"/>
              </a:buClr>
              <a:defRPr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3950333" y="4500563"/>
            <a:ext cx="1260450" cy="945007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28063" tIns="28063" rIns="28063" bIns="28063"/>
          <a:lstStyle/>
          <a:p>
            <a:pPr defTabSz="954143">
              <a:buClr>
                <a:srgbClr val="000000"/>
              </a:buClr>
              <a:defRPr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 flipV="1">
            <a:off x="848388" y="3062883"/>
            <a:ext cx="2769625" cy="1785938"/>
          </a:xfrm>
          <a:prstGeom prst="line">
            <a:avLst/>
          </a:prstGeom>
          <a:ln w="101600">
            <a:solidFill>
              <a:srgbClr val="000000">
                <a:alpha val="43000"/>
              </a:srgbClr>
            </a:solidFill>
            <a:round/>
            <a:headEnd type="stealth"/>
            <a:tailEnd type="triangle"/>
          </a:ln>
        </p:spPr>
        <p:txBody>
          <a:bodyPr lIns="0" tIns="0" rIns="0" bIns="0"/>
          <a:lstStyle/>
          <a:p>
            <a:pPr defTabSz="336756">
              <a:defRPr sz="1200"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16" name="Group 216"/>
          <p:cNvGrpSpPr/>
          <p:nvPr/>
        </p:nvGrpSpPr>
        <p:grpSpPr>
          <a:xfrm>
            <a:off x="193478" y="4848820"/>
            <a:ext cx="1054453" cy="1108392"/>
            <a:chOff x="0" y="0"/>
            <a:chExt cx="1384306" cy="1576379"/>
          </a:xfrm>
        </p:grpSpPr>
        <p:pic>
          <p:nvPicPr>
            <p:cNvPr id="214" name="storage.png"/>
            <p:cNvPicPr/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-1"/>
              <a:ext cx="1384307" cy="15763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5" name="Shape 215"/>
            <p:cNvSpPr/>
            <p:nvPr/>
          </p:nvSpPr>
          <p:spPr>
            <a:xfrm>
              <a:off x="230716" y="692149"/>
              <a:ext cx="964006" cy="800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defTabSz="1295400">
                <a:buClr>
                  <a:srgbClr val="000000"/>
                </a:buClr>
                <a:defRPr sz="48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effectLst/>
                  <a:uFillTx/>
                </a:defRPr>
              </a:pPr>
              <a:r>
                <a:rPr>
                  <a:uFill>
                    <a:solidFill/>
                  </a:uFill>
                </a:rPr>
                <a:t>SE</a:t>
              </a:r>
            </a:p>
          </p:txBody>
        </p:sp>
      </p:grpSp>
      <p:sp>
        <p:nvSpPr>
          <p:cNvPr id="217" name="Shape 217"/>
          <p:cNvSpPr/>
          <p:nvPr/>
        </p:nvSpPr>
        <p:spPr>
          <a:xfrm>
            <a:off x="75594" y="4509492"/>
            <a:ext cx="1058043" cy="945007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28063" tIns="28063" rIns="28063" bIns="28063"/>
          <a:lstStyle/>
          <a:p>
            <a:pPr defTabSz="954143">
              <a:buClr>
                <a:srgbClr val="000000"/>
              </a:buClr>
              <a:defRPr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18" name="generic-office-desktop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3889" y="115236"/>
            <a:ext cx="1595692" cy="110839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ular Callout 1"/>
          <p:cNvSpPr/>
          <p:nvPr/>
        </p:nvSpPr>
        <p:spPr>
          <a:xfrm>
            <a:off x="7954854" y="756998"/>
            <a:ext cx="1793834" cy="3076386"/>
          </a:xfrm>
          <a:prstGeom prst="wedgeRectCallout">
            <a:avLst>
              <a:gd name="adj1" fmla="val -102509"/>
              <a:gd name="adj2" fmla="val 4348"/>
            </a:avLst>
          </a:prstGeom>
          <a:solidFill>
            <a:srgbClr val="FFCC6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417" tIns="37417" rIns="37417" bIns="37417" numCol="1" spcCol="28063" rtlCol="0" anchor="ctr">
            <a:spAutoFit/>
          </a:bodyPr>
          <a:lstStyle/>
          <a:p>
            <a:pPr algn="ctr" defTabSz="954143">
              <a:buClr>
                <a:srgbClr val="000000"/>
              </a:buClr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en-US" sz="1500" b="1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The cache</a:t>
            </a:r>
          </a:p>
          <a:p>
            <a:pPr algn="ctr" defTabSz="954143">
              <a:buClr>
                <a:srgbClr val="000000"/>
              </a:buClr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en-US" sz="1500" b="1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remembers</a:t>
            </a:r>
          </a:p>
          <a:p>
            <a:pPr algn="ctr" defTabSz="954143">
              <a:buClr>
                <a:srgbClr val="000000"/>
              </a:buClr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en-US" sz="1500" b="1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what happened</a:t>
            </a:r>
          </a:p>
          <a:p>
            <a:pPr algn="ctr" defTabSz="954143">
              <a:buClr>
                <a:srgbClr val="000000"/>
              </a:buClr>
              <a:defRPr sz="1800">
                <a:solidFill>
                  <a:srgbClr val="000000"/>
                </a:solidFill>
                <a:effectLst/>
                <a:uFillTx/>
              </a:defRPr>
            </a:pPr>
            <a:endParaRPr lang="en-US" sz="1500" dirty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54143">
              <a:buClr>
                <a:srgbClr val="000000"/>
              </a:buClr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en-US" sz="15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The next </a:t>
            </a:r>
            <a:r>
              <a:rPr lang="en-US" sz="1500" b="1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metadata</a:t>
            </a:r>
            <a:r>
              <a:rPr lang="en-US" sz="15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interactions</a:t>
            </a:r>
          </a:p>
          <a:p>
            <a:pPr algn="ctr" defTabSz="954143">
              <a:buClr>
                <a:srgbClr val="000000"/>
              </a:buClr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en-US" sz="15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will very likely be fed by the cache</a:t>
            </a:r>
          </a:p>
          <a:p>
            <a:pPr algn="ctr" defTabSz="954143">
              <a:buClr>
                <a:srgbClr val="000000"/>
              </a:buClr>
              <a:defRPr sz="1800">
                <a:solidFill>
                  <a:srgbClr val="000000"/>
                </a:solidFill>
                <a:effectLst/>
                <a:uFillTx/>
              </a:defRPr>
            </a:pPr>
            <a:endParaRPr lang="en-US" sz="1500" dirty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54143">
              <a:buClr>
                <a:srgbClr val="000000"/>
              </a:buClr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en-US" sz="15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The 2</a:t>
            </a:r>
            <a:r>
              <a:rPr lang="en-US" sz="1500" baseline="300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5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level cache can be shared</a:t>
            </a:r>
          </a:p>
          <a:p>
            <a:pPr algn="ctr" defTabSz="954143">
              <a:buClr>
                <a:srgbClr val="000000"/>
              </a:buClr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en-US" sz="15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among federators</a:t>
            </a:r>
          </a:p>
          <a:p>
            <a:pPr algn="ctr" defTabSz="954143">
              <a:buClr>
                <a:srgbClr val="000000"/>
              </a:buClr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lang="en-US" sz="15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500" dirty="0" err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memcached</a:t>
            </a:r>
            <a:r>
              <a:rPr lang="en-US" sz="1500"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69940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7" dur="1000" fill="hold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6" dur="1000" fill="hold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9" dur="1000" fill="hold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2" dur="2000" fill="hold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5" dur="2000" fill="hold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8" dur="2000" fill="hold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1" dur="2000" fill="hold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4" dur="2000" fill="hold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7" dur="2000" fill="hold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0" dur="500" fill="hold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204" grpId="0" animBg="1" advAuto="0"/>
      <p:bldP spid="206" grpId="0" animBg="1" advAuto="0"/>
      <p:bldP spid="206" grpId="1" animBg="1" advAuto="0"/>
      <p:bldP spid="207" grpId="0" animBg="1" advAuto="0"/>
      <p:bldP spid="207" grpId="1" animBg="1" advAuto="0"/>
      <p:bldP spid="208" grpId="0" animBg="1" advAuto="0"/>
      <p:bldP spid="208" grpId="1" animBg="1" advAuto="0"/>
      <p:bldP spid="208" grpId="2" animBg="1"/>
      <p:bldP spid="209" grpId="0" animBg="1" advAuto="0"/>
      <p:bldP spid="209" grpId="1" animBg="1" advAuto="0"/>
      <p:bldP spid="210" grpId="0" animBg="1" advAuto="0"/>
      <p:bldP spid="210" grpId="1" animBg="1" advAuto="0"/>
      <p:bldP spid="211" grpId="0" animBg="1" advAuto="0"/>
      <p:bldP spid="211" grpId="1" animBg="1" advAuto="0"/>
      <p:bldP spid="211" grpId="2" animBg="1"/>
      <p:bldP spid="217" grpId="0" animBg="1" advAuto="0"/>
      <p:bldP spid="217" grpId="1" animBg="1" advAuto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Dynafed</a:t>
            </a:r>
            <a:r>
              <a:rPr lang="en-US" dirty="0" smtClean="0"/>
              <a:t>: Simple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Each site’s content is accessible via HTTP/DAV to the other sites</a:t>
            </a:r>
          </a:p>
          <a:p>
            <a:r>
              <a:rPr lang="en-US" dirty="0" smtClean="0"/>
              <a:t>Same path/name means same file</a:t>
            </a:r>
          </a:p>
          <a:p>
            <a:pPr lvl="1"/>
            <a:r>
              <a:rPr lang="en-US" dirty="0" smtClean="0"/>
              <a:t>Modulo a site prefix, e.g.</a:t>
            </a:r>
          </a:p>
          <a:p>
            <a:pPr lvl="2"/>
            <a:r>
              <a:rPr lang="en-US" dirty="0" smtClean="0"/>
              <a:t>/&lt;</a:t>
            </a:r>
            <a:r>
              <a:rPr lang="en-US" dirty="0" err="1" smtClean="0"/>
              <a:t>pfx</a:t>
            </a:r>
            <a:r>
              <a:rPr lang="en-US" dirty="0" smtClean="0"/>
              <a:t> of site A&gt;/data/prod01/</a:t>
            </a:r>
            <a:r>
              <a:rPr lang="en-US" dirty="0" err="1" smtClean="0"/>
              <a:t>myimage.jpg</a:t>
            </a:r>
            <a:endParaRPr lang="en-US" dirty="0" smtClean="0"/>
          </a:p>
          <a:p>
            <a:pPr lvl="2"/>
            <a:r>
              <a:rPr lang="en-US" dirty="0" smtClean="0"/>
              <a:t>/&lt;</a:t>
            </a:r>
            <a:r>
              <a:rPr lang="en-US" dirty="0" err="1" smtClean="0"/>
              <a:t>pfx</a:t>
            </a:r>
            <a:r>
              <a:rPr lang="en-US" dirty="0" smtClean="0"/>
              <a:t> of site B&gt;/data/prod01/</a:t>
            </a:r>
            <a:r>
              <a:rPr lang="en-US" dirty="0" err="1" smtClean="0"/>
              <a:t>myimage.jpg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http://lxfsra04a04.cern.ch/dpm/cern.ch/home/dteam/dynafeds_demo/everywhere/file_1000.</a:t>
            </a:r>
            <a:r>
              <a:rPr lang="en-US" dirty="0" smtClean="0">
                <a:hlinkClick r:id="rId2"/>
              </a:rPr>
              <a:t>txt</a:t>
            </a:r>
            <a:endParaRPr lang="en-US" dirty="0" smtClean="0"/>
          </a:p>
          <a:p>
            <a:pPr lvl="2"/>
            <a:r>
              <a:rPr lang="en-US" dirty="0">
                <a:hlinkClick r:id="rId3"/>
              </a:rPr>
              <a:t>http://sligo.desy.de:2880/pnfs/desy.de/data/dteam/dynafeds_demo/everywhere/file_1000.</a:t>
            </a:r>
            <a:r>
              <a:rPr lang="en-US" dirty="0" smtClean="0">
                <a:hlinkClick r:id="rId3"/>
              </a:rPr>
              <a:t>txt</a:t>
            </a:r>
            <a:endParaRPr lang="en-US" dirty="0" smtClean="0"/>
          </a:p>
          <a:p>
            <a:pPr lvl="2"/>
            <a:r>
              <a:rPr lang="en-US" dirty="0">
                <a:sym typeface="Wingdings"/>
              </a:rPr>
              <a:t>Federated as: </a:t>
            </a:r>
            <a:r>
              <a:rPr lang="en-US" dirty="0">
                <a:sym typeface="Wingdings"/>
                <a:hlinkClick r:id="rId4"/>
              </a:rPr>
              <a:t>http://federation.desy.de/fed/dynafeds_demo/everywhere/file_1000.</a:t>
            </a:r>
            <a:r>
              <a:rPr lang="en-US" dirty="0" smtClean="0">
                <a:sym typeface="Wingdings"/>
                <a:hlinkClick r:id="rId4"/>
              </a:rPr>
              <a:t>txt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/>
              <a:t>More complex forms of translation are possible. Simpler is better.</a:t>
            </a:r>
          </a:p>
          <a:p>
            <a:r>
              <a:rPr lang="en-US" dirty="0" smtClean="0"/>
              <a:t>An identity recognized by the federator has to be recognized by the sites too</a:t>
            </a:r>
          </a:p>
          <a:p>
            <a:pPr lvl="1"/>
            <a:r>
              <a:rPr lang="en-US" dirty="0" smtClean="0"/>
              <a:t>In some cases the federator can apply a form of delegation</a:t>
            </a:r>
          </a:p>
          <a:p>
            <a:r>
              <a:rPr lang="en-US" dirty="0" smtClean="0"/>
              <a:t>All participating sites allow the federator to read file metadata (HEAD and PROPFIND)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781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Dynafed</a:t>
            </a:r>
            <a:r>
              <a:rPr lang="en-US" dirty="0" smtClean="0"/>
              <a:t> Focus: performance</a:t>
            </a:r>
            <a:endParaRPr lang="en-US" dirty="0"/>
          </a:p>
        </p:txBody>
      </p:sp>
      <p:sp>
        <p:nvSpPr>
          <p:cNvPr id="283" name="Shape 28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mtClean="0"/>
              <a:t>Performance and scalability have primary importance</a:t>
            </a:r>
          </a:p>
          <a:p>
            <a:pPr lvl="1"/>
            <a:r>
              <a:rPr lang="en-US" smtClean="0"/>
              <a:t>Otherwise it’s useless...</a:t>
            </a:r>
          </a:p>
          <a:p>
            <a:r>
              <a:rPr lang="en-US" smtClean="0"/>
              <a:t>Fully C++ , designed for parallelism</a:t>
            </a:r>
          </a:p>
          <a:p>
            <a:pPr lvl="1"/>
            <a:r>
              <a:rPr lang="en-US" smtClean="0"/>
              <a:t>No limit to the number of outstanding clients/tasks</a:t>
            </a:r>
          </a:p>
          <a:p>
            <a:pPr lvl="1"/>
            <a:r>
              <a:rPr lang="en-US" smtClean="0"/>
              <a:t>No global locks/serializations!</a:t>
            </a:r>
          </a:p>
          <a:p>
            <a:pPr lvl="1"/>
            <a:r>
              <a:rPr lang="en-US" smtClean="0"/>
              <a:t>The endpoints are treated in a completely independent way</a:t>
            </a:r>
          </a:p>
          <a:p>
            <a:pPr lvl="1"/>
            <a:r>
              <a:rPr lang="en-US" smtClean="0"/>
              <a:t>Thread pools, prod/consumer queues used extensively (e.g. to stat N items in M endpoints while X clients wait for some items)</a:t>
            </a:r>
          </a:p>
          <a:p>
            <a:r>
              <a:rPr lang="en-US" smtClean="0"/>
              <a:t>Aggressive metadata caching</a:t>
            </a:r>
          </a:p>
          <a:p>
            <a:pPr lvl="1"/>
            <a:r>
              <a:rPr lang="en-US" smtClean="0"/>
              <a:t>A relaxed, hash-based, in-memory partial name space</a:t>
            </a:r>
          </a:p>
          <a:p>
            <a:pPr lvl="1"/>
            <a:r>
              <a:rPr lang="en-US" smtClean="0"/>
              <a:t>Juggles info in order to always contain what’s needed</a:t>
            </a:r>
          </a:p>
          <a:p>
            <a:r>
              <a:rPr lang="en-US" smtClean="0"/>
              <a:t>Spurred a high performance DAV client implementation (DAVIX)</a:t>
            </a:r>
          </a:p>
          <a:p>
            <a:pPr lvl="1"/>
            <a:r>
              <a:rPr lang="en-US" smtClean="0"/>
              <a:t>Wraps DAV calls into a POSIX-like API, saves from the difficulty of composing requests/responses</a:t>
            </a:r>
          </a:p>
          <a:p>
            <a:pPr lvl="1"/>
            <a:r>
              <a:rPr lang="en-US" smtClean="0"/>
              <a:t>Loaded by the core as a “location” plugin</a:t>
            </a:r>
          </a:p>
          <a:p>
            <a:pPr lvl="1"/>
            <a:r>
              <a:rPr lang="en-US" smtClean="0">
                <a:hlinkClick r:id="rId2"/>
              </a:rPr>
              <a:t>http://dmc.web.cern.ch/projects/davix/home</a:t>
            </a:r>
            <a:endParaRPr lang="en-US" smtClean="0"/>
          </a:p>
          <a:p>
            <a:pPr lvl="1"/>
            <a:r>
              <a:rPr lang="en-US" smtClean="0"/>
              <a:t>Available in ROOT 5 and 6 as TDavixFile</a:t>
            </a:r>
            <a:endParaRPr lang="en-US" dirty="0"/>
          </a:p>
        </p:txBody>
      </p:sp>
      <p:sp>
        <p:nvSpPr>
          <p:cNvPr id="284" name="Shape 28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548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Dynafed</a:t>
            </a:r>
            <a:r>
              <a:rPr lang="en-US" dirty="0" smtClean="0"/>
              <a:t> system design</a:t>
            </a:r>
            <a:endParaRPr lang="en-US" dirty="0"/>
          </a:p>
        </p:txBody>
      </p:sp>
      <p:sp>
        <p:nvSpPr>
          <p:cNvPr id="279" name="Shape 27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A system that only works is not sufficient</a:t>
            </a:r>
          </a:p>
          <a:p>
            <a:pPr lvl="0"/>
            <a:r>
              <a:rPr lang="en-US" dirty="0" smtClean="0"/>
              <a:t>To be usable, it must privilege speed, parallelism, scalability</a:t>
            </a:r>
          </a:p>
          <a:p>
            <a:pPr lvl="0"/>
            <a:r>
              <a:rPr lang="en-US" dirty="0" smtClean="0"/>
              <a:t>The core component is a plugin-based component called originally “Uniform Generic Redirector” (</a:t>
            </a:r>
            <a:r>
              <a:rPr lang="en-US" dirty="0" err="1" smtClean="0"/>
              <a:t>Ugr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plug into an Apache server thanks to the DMLITE and DAV-DMLITE modules (by IT-GT)</a:t>
            </a:r>
          </a:p>
          <a:p>
            <a:pPr lvl="1"/>
            <a:r>
              <a:rPr lang="en-US" dirty="0" smtClean="0"/>
              <a:t>Composes on the fly the aggregated metadata views by managing parallel tasks of information location</a:t>
            </a:r>
          </a:p>
          <a:p>
            <a:pPr lvl="2"/>
            <a:r>
              <a:rPr lang="en-US" dirty="0" smtClean="0"/>
              <a:t>Never stacks up latencies!</a:t>
            </a:r>
          </a:p>
          <a:p>
            <a:pPr lvl="1"/>
            <a:r>
              <a:rPr lang="en-US" dirty="0" smtClean="0"/>
              <a:t>Makes browsable a sparse collection of file/directory metadata</a:t>
            </a:r>
          </a:p>
          <a:p>
            <a:pPr lvl="1"/>
            <a:r>
              <a:rPr lang="en-US" dirty="0" smtClean="0"/>
              <a:t>Able to redirect clients to hosts known to be working in that moment</a:t>
            </a:r>
          </a:p>
          <a:p>
            <a:pPr lvl="1"/>
            <a:r>
              <a:rPr lang="en-US" dirty="0" smtClean="0"/>
              <a:t>Built on the concept of partial, volatile namespace made of objects</a:t>
            </a:r>
          </a:p>
          <a:p>
            <a:pPr lvl="1"/>
            <a:r>
              <a:rPr lang="en-US" dirty="0" smtClean="0"/>
              <a:t>Objects are kept in LRU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 fast 1st level namespace cache</a:t>
            </a:r>
          </a:p>
          <a:p>
            <a:pPr lvl="2"/>
            <a:r>
              <a:rPr lang="en-US" dirty="0" smtClean="0"/>
              <a:t>Peak performance is ~500K-&gt;1M hits/second per core</a:t>
            </a:r>
            <a:endParaRPr lang="en-US" dirty="0"/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xfrm>
            <a:off x="9217379" y="6405872"/>
            <a:ext cx="212668" cy="241342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28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93365" y="1041425"/>
            <a:ext cx="8919270" cy="2741414"/>
          </a:xfrm>
          <a:ln/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en-US" sz="2100" dirty="0"/>
              <a:t>A sophisticated scheme of name translation is a key to be able to federate almost any source of metadata</a:t>
            </a:r>
          </a:p>
          <a:p>
            <a:pPr>
              <a:spcBef>
                <a:spcPts val="571"/>
              </a:spcBef>
            </a:pPr>
            <a:r>
              <a:rPr lang="en-US" sz="2100" dirty="0"/>
              <a:t>UGR implements algorithmic translations and can accommodate non algorithmic ones as well.</a:t>
            </a:r>
          </a:p>
          <a:p>
            <a:pPr lvl="1">
              <a:spcBef>
                <a:spcPts val="571"/>
              </a:spcBef>
            </a:pPr>
            <a:r>
              <a:rPr lang="en-US" sz="1600" dirty="0"/>
              <a:t>Algorithmic is technically a way better choice</a:t>
            </a:r>
          </a:p>
          <a:p>
            <a:pPr>
              <a:spcBef>
                <a:spcPts val="571"/>
              </a:spcBef>
            </a:pPr>
            <a:r>
              <a:rPr lang="en-US" sz="2100" dirty="0"/>
              <a:t>A plugin could also ask to an external service (e.g. an LFC or a private DB)</a:t>
            </a:r>
          </a:p>
          <a:p>
            <a:pPr>
              <a:spcBef>
                <a:spcPts val="571"/>
              </a:spcBef>
            </a:pPr>
            <a:r>
              <a:rPr lang="en-US" sz="2100" dirty="0"/>
              <a:t>The metadata caching keeps the performance high, especially in the case of external translators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Dynafed</a:t>
            </a:r>
            <a:r>
              <a:rPr lang="en-US" dirty="0" smtClean="0"/>
              <a:t>: Name </a:t>
            </a:r>
            <a:r>
              <a:rPr lang="en-US" dirty="0"/>
              <a:t>translations</a:t>
            </a:r>
          </a:p>
        </p:txBody>
      </p:sp>
      <p:pic>
        <p:nvPicPr>
          <p:cNvPr id="3" name="Picture 2" descr="n2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2" y="3536334"/>
            <a:ext cx="9635707" cy="265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574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 rot="5384844">
            <a:off x="2436306" y="172071"/>
            <a:ext cx="892969" cy="3076278"/>
          </a:xfrm>
          <a:prstGeom prst="rightArrow">
            <a:avLst>
              <a:gd name="adj1" fmla="val 31430"/>
              <a:gd name="adj2" fmla="val 63180"/>
            </a:avLst>
          </a:prstGeom>
          <a:ln w="25400">
            <a:solidFill/>
            <a:miter lim="400000"/>
          </a:ln>
        </p:spPr>
        <p:txBody>
          <a:bodyPr lIns="28064" tIns="28064" rIns="28064" bIns="28064"/>
          <a:lstStyle/>
          <a:p>
            <a:pPr algn="ctr" defTabSz="608063">
              <a:buClr>
                <a:srgbClr val="000000"/>
              </a:buCl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396211" y="241102"/>
            <a:ext cx="4836915" cy="1026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>
            <a:spAutoFit/>
          </a:bodyPr>
          <a:lstStyle/>
          <a:p>
            <a:pPr algn="ctr" defTabSz="608063">
              <a:buClr>
                <a:srgbClr val="E0E0E0"/>
              </a:buClr>
              <a:defRPr sz="1800"/>
            </a:pPr>
            <a:r>
              <a:rPr sz="21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Clients come and are distributed through:</a:t>
            </a:r>
          </a:p>
          <a:p>
            <a:pPr algn="ctr" defTabSz="608063">
              <a:buClr>
                <a:srgbClr val="E0E0E0"/>
              </a:buClr>
              <a:defRPr sz="1800"/>
            </a:pPr>
            <a:r>
              <a:rPr sz="21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different machines (DNS alias)</a:t>
            </a:r>
          </a:p>
          <a:p>
            <a:pPr algn="ctr" defTabSz="608063">
              <a:buClr>
                <a:srgbClr val="E0E0E0"/>
              </a:buClr>
              <a:defRPr sz="1800"/>
            </a:pPr>
            <a:r>
              <a:rPr sz="21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different processes (Apache config)</a:t>
            </a:r>
          </a:p>
        </p:txBody>
      </p:sp>
      <p:sp>
        <p:nvSpPr>
          <p:cNvPr id="289" name="Shape 289"/>
          <p:cNvSpPr/>
          <p:nvPr/>
        </p:nvSpPr>
        <p:spPr>
          <a:xfrm>
            <a:off x="5175498" y="1080492"/>
            <a:ext cx="4730502" cy="1672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064" tIns="28064" rIns="28064" bIns="28064">
            <a:spAutoFit/>
          </a:bodyPr>
          <a:lstStyle/>
          <a:p>
            <a:pPr algn="ctr" defTabSz="608063">
              <a:buClr>
                <a:srgbClr val="E0E0E0"/>
              </a:buClr>
              <a:defRPr sz="1800"/>
            </a:pPr>
            <a:r>
              <a:rPr sz="2100">
                <a:effectLst>
                  <a:outerShdw dist="7366" dir="16200000" rotWithShape="0">
                    <a:srgbClr val="000000">
                      <a:alpha val="0"/>
                    </a:srgbClr>
                  </a:outerShdw>
                </a:effectLst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Clients are served by the UGR. They can browse/stat or be redirected for action.</a:t>
            </a:r>
          </a:p>
          <a:p>
            <a:pPr algn="ctr" defTabSz="608063">
              <a:buClr>
                <a:srgbClr val="E0E0E0"/>
              </a:buClr>
              <a:defRPr sz="1800"/>
            </a:pPr>
            <a:r>
              <a:rPr sz="2100">
                <a:effectLst>
                  <a:outerShdw dist="7366" dir="16200000" rotWithShape="0">
                    <a:srgbClr val="000000">
                      <a:alpha val="0"/>
                    </a:srgbClr>
                  </a:outerShdw>
                </a:effectLst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The architecture is multi/manycore friendly and uses a fast parallel caching scheme</a:t>
            </a:r>
          </a:p>
        </p:txBody>
      </p:sp>
      <p:pic>
        <p:nvPicPr>
          <p:cNvPr id="2" name="Picture 1" descr="cach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5" y="2451641"/>
            <a:ext cx="9303768" cy="373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122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Why HTTP/DAV?</a:t>
            </a:r>
            <a:endParaRPr lang="en-US" dirty="0"/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n-US" dirty="0" smtClean="0"/>
              <a:t>Interesting technical features</a:t>
            </a:r>
          </a:p>
          <a:p>
            <a:pPr lvl="1"/>
            <a:r>
              <a:rPr lang="en-US" dirty="0" smtClean="0"/>
              <a:t>Multitalented, covers most existing use cases, while allowing new stuff</a:t>
            </a:r>
          </a:p>
          <a:p>
            <a:pPr lvl="1"/>
            <a:r>
              <a:rPr lang="en-US" dirty="0" smtClean="0"/>
              <a:t>Applications just access the data, wherever they are (very different from distributed FSs)</a:t>
            </a:r>
          </a:p>
          <a:p>
            <a:pPr lvl="1"/>
            <a:r>
              <a:rPr lang="en-US" dirty="0" smtClean="0"/>
              <a:t>Supports WAN direct access</a:t>
            </a:r>
          </a:p>
          <a:p>
            <a:pPr lvl="1"/>
            <a:r>
              <a:rPr lang="en-US" dirty="0" smtClean="0"/>
              <a:t>Performance can be very high for applications using it </a:t>
            </a:r>
            <a:r>
              <a:rPr lang="en-US" dirty="0" smtClean="0"/>
              <a:t>efficiently</a:t>
            </a:r>
            <a:endParaRPr lang="en-US" dirty="0" smtClean="0"/>
          </a:p>
          <a:p>
            <a:pPr lvl="0"/>
            <a:r>
              <a:rPr lang="en-US" dirty="0" smtClean="0"/>
              <a:t>It’s there, whatever platform we consider</a:t>
            </a:r>
          </a:p>
          <a:p>
            <a:pPr lvl="1"/>
            <a:r>
              <a:rPr lang="en-US" dirty="0" smtClean="0"/>
              <a:t>HTTP is moving much more data than HEP worldwide, although in different ways</a:t>
            </a:r>
          </a:p>
          <a:p>
            <a:pPr lvl="0"/>
            <a:r>
              <a:rPr lang="en-US" dirty="0" smtClean="0"/>
              <a:t>We like browsers, they give a feeling of simplicity</a:t>
            </a:r>
          </a:p>
          <a:p>
            <a:pPr lvl="0"/>
            <a:r>
              <a:rPr lang="en-US" dirty="0" smtClean="0"/>
              <a:t>Goes towards convergence</a:t>
            </a:r>
          </a:p>
          <a:p>
            <a:pPr lvl="1"/>
            <a:r>
              <a:rPr lang="en-US" dirty="0" smtClean="0"/>
              <a:t>One technology can accommodate multiple </a:t>
            </a:r>
            <a:r>
              <a:rPr lang="en-US" b="1" dirty="0" smtClean="0"/>
              <a:t>use cases, also interactive</a:t>
            </a:r>
          </a:p>
          <a:p>
            <a:pPr lvl="1"/>
            <a:r>
              <a:rPr lang="en-US" dirty="0" smtClean="0"/>
              <a:t>Users can use their preferred </a:t>
            </a:r>
            <a:r>
              <a:rPr lang="en-US" b="1" dirty="0" smtClean="0"/>
              <a:t>devices</a:t>
            </a:r>
            <a:r>
              <a:rPr lang="en-US" dirty="0" smtClean="0"/>
              <a:t> and apps to access their data</a:t>
            </a:r>
          </a:p>
          <a:p>
            <a:pPr lvl="1"/>
            <a:r>
              <a:rPr lang="en-US" dirty="0" smtClean="0"/>
              <a:t>Sophisticated custom </a:t>
            </a:r>
            <a:r>
              <a:rPr lang="en-US" b="1" dirty="0" smtClean="0"/>
              <a:t>applications</a:t>
            </a:r>
            <a:r>
              <a:rPr lang="en-US" dirty="0" smtClean="0"/>
              <a:t> are allowed</a:t>
            </a:r>
          </a:p>
          <a:p>
            <a:pPr lvl="1"/>
            <a:r>
              <a:rPr lang="en-US" dirty="0" smtClean="0"/>
              <a:t>Can more easily be connected to </a:t>
            </a:r>
            <a:r>
              <a:rPr lang="en-US" b="1" dirty="0" smtClean="0"/>
              <a:t>commercial systems </a:t>
            </a:r>
            <a:r>
              <a:rPr lang="en-US" dirty="0" smtClean="0"/>
              <a:t>and apps</a:t>
            </a:r>
          </a:p>
          <a:p>
            <a:pPr lvl="0"/>
            <a:r>
              <a:rPr lang="en-US" dirty="0" smtClean="0"/>
              <a:t>Attractive for a professional to be formed in these systems</a:t>
            </a:r>
          </a:p>
          <a:p>
            <a:pPr lvl="0"/>
            <a:r>
              <a:rPr lang="en-US" dirty="0" smtClean="0"/>
              <a:t>Greater chances to be understood when you mention it</a:t>
            </a:r>
            <a:endParaRPr lang="en-US" dirty="0"/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9295375" y="6405872"/>
            <a:ext cx="134672" cy="241342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Grid DM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reality of a production-grade distributed model is </a:t>
            </a:r>
            <a:r>
              <a:rPr lang="en-US" dirty="0" smtClean="0"/>
              <a:t>challenging</a:t>
            </a:r>
          </a:p>
          <a:p>
            <a:r>
              <a:rPr lang="en-US" dirty="0" smtClean="0"/>
              <a:t>Just locating a resource in a huge index can be a challenge for scalability and speed</a:t>
            </a:r>
            <a:endParaRPr lang="en-US" dirty="0" smtClean="0"/>
          </a:p>
          <a:p>
            <a:r>
              <a:rPr lang="en-US" dirty="0" smtClean="0"/>
              <a:t>With 10s or 100s sites the normality is that they come and go</a:t>
            </a:r>
          </a:p>
          <a:p>
            <a:r>
              <a:rPr lang="en-US" dirty="0" smtClean="0"/>
              <a:t>With 1000s disks the normality is that quite a few </a:t>
            </a:r>
            <a:r>
              <a:rPr lang="en-US" dirty="0" smtClean="0"/>
              <a:t>break</a:t>
            </a:r>
          </a:p>
          <a:p>
            <a:r>
              <a:rPr lang="en-US" dirty="0" smtClean="0"/>
              <a:t>Cloud storage is not immune, as it can be added, removed without notice, or have downtimes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to track “Where is file X now” ?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his is different from “Where is file X supposed to be ?”</a:t>
            </a:r>
          </a:p>
          <a:p>
            <a:r>
              <a:rPr lang="en-US" dirty="0" smtClean="0"/>
              <a:t>How to reduce the data </a:t>
            </a:r>
            <a:r>
              <a:rPr lang="en-US" dirty="0" err="1" smtClean="0"/>
              <a:t>mgmt</a:t>
            </a:r>
            <a:r>
              <a:rPr lang="en-US" dirty="0" smtClean="0"/>
              <a:t> cost for finding it ?</a:t>
            </a:r>
          </a:p>
        </p:txBody>
      </p:sp>
    </p:spTree>
    <p:extLst>
      <p:ext uri="{BB962C8B-B14F-4D97-AF65-F5344CB8AC3E}">
        <p14:creationId xmlns:p14="http://schemas.microsoft.com/office/powerpoint/2010/main" val="30627449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file X … check 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An idea pioneered since years 2000s with the </a:t>
            </a:r>
            <a:r>
              <a:rPr lang="en-US" altLang="ja-JP" dirty="0" err="1" smtClean="0"/>
              <a:t>Xrootd</a:t>
            </a:r>
            <a:r>
              <a:rPr lang="en-US" altLang="ja-JP" dirty="0" smtClean="0"/>
              <a:t> framework</a:t>
            </a:r>
          </a:p>
          <a:p>
            <a:pPr lvl="1"/>
            <a:r>
              <a:rPr lang="en-US" altLang="ja-JP" dirty="0">
                <a:hlinkClick r:id="rId2"/>
              </a:rPr>
              <a:t>http://www.computer.org/csdl/proceedings/iat/2005/2416/00/24160698-</a:t>
            </a:r>
            <a:r>
              <a:rPr lang="en-US" altLang="ja-JP" dirty="0" smtClean="0">
                <a:hlinkClick r:id="rId2"/>
              </a:rPr>
              <a:t>abs.html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Where is file X ? Spread the load by asking the working endpoints</a:t>
            </a:r>
          </a:p>
          <a:p>
            <a:pPr lvl="1"/>
            <a:r>
              <a:rPr lang="en-US" altLang="ja-JP" dirty="0" smtClean="0"/>
              <a:t>Pays just a network round trip</a:t>
            </a:r>
          </a:p>
          <a:p>
            <a:pPr lvl="1"/>
            <a:r>
              <a:rPr lang="en-US" altLang="ja-JP" dirty="0" smtClean="0"/>
              <a:t>Even through WAN, most of the times it’s quicker than a loaded DBMS</a:t>
            </a:r>
          </a:p>
          <a:p>
            <a:pPr lvl="1"/>
            <a:r>
              <a:rPr lang="en-US" altLang="ja-JP" dirty="0" smtClean="0"/>
              <a:t>By construction it’s correct in that moment, naturally models data losses</a:t>
            </a:r>
          </a:p>
          <a:p>
            <a:pPr lvl="1"/>
            <a:r>
              <a:rPr lang="en-US" altLang="ja-JP" dirty="0" smtClean="0"/>
              <a:t>Locations can be cached for some time</a:t>
            </a:r>
          </a:p>
          <a:p>
            <a:pPr lvl="2"/>
            <a:r>
              <a:rPr lang="en-US" altLang="ja-JP" dirty="0" smtClean="0"/>
              <a:t>If a file is accessed now, then it likely will be again shortly (temporal locality principle)</a:t>
            </a:r>
          </a:p>
          <a:p>
            <a:r>
              <a:rPr lang="en-US" altLang="ja-JP" dirty="0" smtClean="0"/>
              <a:t>We can then have a </a:t>
            </a:r>
            <a:r>
              <a:rPr lang="en-US" altLang="ja-JP" dirty="0"/>
              <a:t>frontend system that is able to locate files by asking the endpoints “Do you have file X in this moment” ?</a:t>
            </a:r>
          </a:p>
          <a:p>
            <a:r>
              <a:rPr lang="en-US" altLang="ja-JP" dirty="0" smtClean="0"/>
              <a:t>If properly done, this mechanism can be extended to file listings, VERY useful to administrators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15216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 Storage Federations</a:t>
            </a:r>
          </a:p>
        </p:txBody>
      </p:sp>
    </p:spTree>
    <p:extLst>
      <p:ext uri="{BB962C8B-B14F-4D97-AF65-F5344CB8AC3E}">
        <p14:creationId xmlns:p14="http://schemas.microsoft.com/office/powerpoint/2010/main" val="8644910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Federations: </a:t>
            </a:r>
            <a:r>
              <a:rPr lang="en-US" dirty="0" err="1" smtClean="0"/>
              <a:t>Dynafed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roject started in </a:t>
            </a:r>
            <a:r>
              <a:rPr lang="en-US" dirty="0" smtClean="0"/>
              <a:t>2011 in EMI </a:t>
            </a:r>
            <a:r>
              <a:rPr lang="en-US" dirty="0" smtClean="0"/>
              <a:t>as an exploration on storage federations with open protocols. Collaboration with </a:t>
            </a:r>
            <a:r>
              <a:rPr lang="en-US" dirty="0" err="1" smtClean="0"/>
              <a:t>dCache</a:t>
            </a:r>
            <a:r>
              <a:rPr lang="en-US" dirty="0" smtClean="0"/>
              <a:t> team.</a:t>
            </a:r>
          </a:p>
          <a:p>
            <a:r>
              <a:rPr lang="en-US" dirty="0" smtClean="0"/>
              <a:t>Now t</a:t>
            </a:r>
            <a:r>
              <a:rPr lang="en-US" dirty="0" smtClean="0"/>
              <a:t>he </a:t>
            </a:r>
            <a:r>
              <a:rPr lang="en-US" dirty="0" smtClean="0"/>
              <a:t>core is a stable protocol-agnostic component</a:t>
            </a:r>
          </a:p>
          <a:p>
            <a:r>
              <a:rPr lang="en-US" dirty="0" smtClean="0"/>
              <a:t>Relies only on standard services </a:t>
            </a:r>
            <a:r>
              <a:rPr lang="en-US" dirty="0"/>
              <a:t>i</a:t>
            </a:r>
            <a:r>
              <a:rPr lang="en-US" dirty="0" smtClean="0"/>
              <a:t>n sites/endpoints</a:t>
            </a:r>
          </a:p>
          <a:p>
            <a:r>
              <a:rPr lang="en-US" dirty="0" smtClean="0"/>
              <a:t>Our interest is in scalable performance, HTTP, WebDAV, S3 and friendly tools</a:t>
            </a:r>
          </a:p>
          <a:p>
            <a:r>
              <a:rPr lang="en-US" dirty="0" smtClean="0"/>
              <a:t>Various projects are using or evaluating it, in HEP and outside HEP</a:t>
            </a:r>
          </a:p>
          <a:p>
            <a:r>
              <a:rPr lang="en-US" dirty="0" smtClean="0"/>
              <a:t>Its features with S3-based cloud storage are particularly interesting</a:t>
            </a:r>
          </a:p>
          <a:p>
            <a:r>
              <a:rPr lang="en-US" dirty="0" smtClean="0"/>
              <a:t>Interplays well with FTS, as a file movement workhorse</a:t>
            </a:r>
          </a:p>
        </p:txBody>
      </p:sp>
    </p:spTree>
    <p:extLst>
      <p:ext uri="{BB962C8B-B14F-4D97-AF65-F5344CB8AC3E}">
        <p14:creationId xmlns:p14="http://schemas.microsoft.com/office/powerpoint/2010/main" val="24463613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24" y="0"/>
            <a:ext cx="1921576" cy="1266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 err="1" smtClean="0"/>
              <a:t>Dynafed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 smtClean="0"/>
              <a:t>Dynafed</a:t>
            </a:r>
            <a:r>
              <a:rPr lang="en-US" dirty="0" smtClean="0"/>
              <a:t> is a browser-friendly </a:t>
            </a:r>
            <a:r>
              <a:rPr lang="en-US" dirty="0" err="1" smtClean="0"/>
              <a:t>realtime</a:t>
            </a:r>
            <a:r>
              <a:rPr lang="en-US" dirty="0" smtClean="0"/>
              <a:t> scalable  aggregator of HTTP/WebDAV/S3 </a:t>
            </a:r>
            <a:r>
              <a:rPr lang="en-US" b="1" dirty="0" smtClean="0"/>
              <a:t>metadata</a:t>
            </a:r>
            <a:r>
              <a:rPr lang="en-US" dirty="0" smtClean="0"/>
              <a:t> sources.</a:t>
            </a:r>
          </a:p>
          <a:p>
            <a:r>
              <a:rPr lang="en-US" dirty="0" smtClean="0"/>
              <a:t>Aggregates/caches/presents metadata, </a:t>
            </a:r>
            <a:r>
              <a:rPr lang="en-US" b="1" dirty="0" smtClean="0"/>
              <a:t>redirects</a:t>
            </a:r>
            <a:r>
              <a:rPr lang="en-US" dirty="0" smtClean="0"/>
              <a:t> clients to resources for reading or writing. Geography-aware redirections</a:t>
            </a:r>
          </a:p>
          <a:p>
            <a:r>
              <a:rPr lang="en-US" dirty="0" err="1" smtClean="0"/>
              <a:t>Realtime</a:t>
            </a:r>
            <a:r>
              <a:rPr lang="en-US" dirty="0" smtClean="0"/>
              <a:t> detection of site up-</a:t>
            </a:r>
            <a:r>
              <a:rPr lang="en-US" dirty="0" smtClean="0"/>
              <a:t>ness, no need of installing anything special at the sites</a:t>
            </a:r>
            <a:endParaRPr lang="en-US" dirty="0" smtClean="0"/>
          </a:p>
          <a:p>
            <a:r>
              <a:rPr lang="en-US" dirty="0" smtClean="0"/>
              <a:t>Presentation is usually through WebDAV and HTML</a:t>
            </a:r>
          </a:p>
          <a:p>
            <a:r>
              <a:rPr lang="en-US" dirty="0" smtClean="0"/>
              <a:t>Low latency </a:t>
            </a:r>
            <a:r>
              <a:rPr lang="en-US" dirty="0" err="1" smtClean="0"/>
              <a:t>realtime</a:t>
            </a:r>
            <a:r>
              <a:rPr lang="en-US" dirty="0" smtClean="0"/>
              <a:t> behavior, can be used in LAN and WAN, or both</a:t>
            </a:r>
          </a:p>
          <a:p>
            <a:r>
              <a:rPr lang="en-US" dirty="0" smtClean="0"/>
              <a:t>With S3 it </a:t>
            </a:r>
            <a:r>
              <a:rPr lang="en-US" b="1" dirty="0" smtClean="0"/>
              <a:t>keeps keys secret, </a:t>
            </a:r>
            <a:r>
              <a:rPr lang="en-US" b="1" dirty="0"/>
              <a:t>n</a:t>
            </a:r>
            <a:r>
              <a:rPr lang="en-US" b="1" dirty="0" smtClean="0"/>
              <a:t>atively exploiting the S3 delegation scheme</a:t>
            </a:r>
          </a:p>
          <a:p>
            <a:r>
              <a:rPr lang="en-US" dirty="0" smtClean="0"/>
              <a:t>Supports folders on S3 with no overhead</a:t>
            </a:r>
          </a:p>
          <a:p>
            <a:r>
              <a:rPr lang="en-US" dirty="0" smtClean="0"/>
              <a:t>Supports </a:t>
            </a:r>
            <a:r>
              <a:rPr lang="en-US" dirty="0" err="1" smtClean="0"/>
              <a:t>Rucio</a:t>
            </a:r>
            <a:r>
              <a:rPr lang="en-US" dirty="0" smtClean="0"/>
              <a:t> file semantics (plugin)</a:t>
            </a:r>
          </a:p>
          <a:p>
            <a:r>
              <a:rPr lang="en-US" dirty="0" smtClean="0"/>
              <a:t>Can talk to external DBs or </a:t>
            </a:r>
            <a:r>
              <a:rPr lang="en-US" dirty="0" smtClean="0"/>
              <a:t>services. Can just be seen by them as a large WebDAV site</a:t>
            </a:r>
            <a:endParaRPr lang="en-US" dirty="0" smtClean="0"/>
          </a:p>
          <a:p>
            <a:r>
              <a:rPr lang="en-US" dirty="0" smtClean="0"/>
              <a:t>Applies uniform Apache-based authentication</a:t>
            </a:r>
          </a:p>
          <a:p>
            <a:r>
              <a:rPr lang="en-US" dirty="0" smtClean="0"/>
              <a:t>Applies uniform authorization rules: Apache modules, </a:t>
            </a:r>
            <a:r>
              <a:rPr lang="en-US" dirty="0" err="1" smtClean="0"/>
              <a:t>libgridsite</a:t>
            </a:r>
            <a:r>
              <a:rPr lang="en-US" dirty="0" smtClean="0"/>
              <a:t> or its own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828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creen Shot 2011-11-29 at 3.07.4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247892"/>
            <a:ext cx="9906000" cy="2911608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Rounded Rectangle 44"/>
          <p:cNvSpPr/>
          <p:nvPr/>
        </p:nvSpPr>
        <p:spPr>
          <a:xfrm>
            <a:off x="7388225" y="1265528"/>
            <a:ext cx="2517776" cy="4641582"/>
          </a:xfrm>
          <a:prstGeom prst="roundRect">
            <a:avLst>
              <a:gd name="adj" fmla="val 6594"/>
            </a:avLst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92" tIns="47896" rIns="95792" bIns="47896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DESY Prototype: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14/15 </a:t>
            </a:r>
            <a:r>
              <a:rPr lang="en-US" sz="1600" dirty="0" err="1">
                <a:solidFill>
                  <a:srgbClr val="000000"/>
                </a:solidFill>
              </a:rPr>
              <a:t>LHCb</a:t>
            </a:r>
            <a:r>
              <a:rPr lang="en-US" sz="1600" dirty="0">
                <a:solidFill>
                  <a:srgbClr val="000000"/>
                </a:solidFill>
              </a:rPr>
              <a:t> sites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60 ATLAS sites</a:t>
            </a:r>
          </a:p>
          <a:p>
            <a:pPr algn="ctr"/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Geography-based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Client-aware redirections</a:t>
            </a:r>
          </a:p>
          <a:p>
            <a:pPr algn="ctr"/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Flexible authentication/authorization, friendly with identity federations</a:t>
            </a:r>
          </a:p>
          <a:p>
            <a:pPr algn="ctr"/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600" dirty="0" err="1">
                <a:solidFill>
                  <a:srgbClr val="000000"/>
                </a:solidFill>
              </a:rPr>
              <a:t>Realtime</a:t>
            </a:r>
            <a:r>
              <a:rPr lang="en-US" sz="1600" dirty="0">
                <a:solidFill>
                  <a:srgbClr val="000000"/>
                </a:solidFill>
              </a:rPr>
              <a:t> detection of sites’ up-ness</a:t>
            </a:r>
          </a:p>
          <a:p>
            <a:pPr algn="ctr"/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Makes S3 storage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easy to use, scales it up and applies uniform security</a:t>
            </a:r>
          </a:p>
        </p:txBody>
      </p:sp>
      <p:pic>
        <p:nvPicPr>
          <p:cNvPr id="46" name="Picture 45" descr="Ospox cloud ERP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17" y="3428863"/>
            <a:ext cx="3695250" cy="2728800"/>
          </a:xfrm>
          <a:prstGeom prst="rect">
            <a:avLst/>
          </a:prstGeom>
        </p:spPr>
      </p:pic>
      <p:pic>
        <p:nvPicPr>
          <p:cNvPr id="47" name="Picture 46" descr="Ospox cloud ER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" y="3429741"/>
            <a:ext cx="3696550" cy="272976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179375" y="13761416"/>
            <a:ext cx="990600" cy="914400"/>
          </a:xfrm>
          <a:prstGeom prst="rect">
            <a:avLst/>
          </a:prstGeom>
        </p:spPr>
        <p:txBody>
          <a:bodyPr wrap="none" lIns="95792" tIns="47896" rIns="95792" bIns="47896" rtlCol="0">
            <a:noAutofit/>
          </a:bodyPr>
          <a:lstStyle/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9" name="Picture 48" descr="BU00198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77" y="241200"/>
            <a:ext cx="3121990" cy="2695578"/>
          </a:xfrm>
          <a:prstGeom prst="rect">
            <a:avLst/>
          </a:prstGeom>
        </p:spPr>
      </p:pic>
      <p:sp>
        <p:nvSpPr>
          <p:cNvPr id="51" name="Shape 58"/>
          <p:cNvSpPr/>
          <p:nvPr/>
        </p:nvSpPr>
        <p:spPr>
          <a:xfrm>
            <a:off x="583663" y="4419136"/>
            <a:ext cx="2424997" cy="6346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9913" tIns="39913" rIns="39913" bIns="39913" numCol="1" anchor="t">
            <a:spAutoFit/>
          </a:bodyPr>
          <a:lstStyle/>
          <a:p>
            <a:pPr algn="ctr" defTabSz="1357051">
              <a:buClr>
                <a:srgbClr val="000000"/>
              </a:buClr>
              <a:defRPr sz="1800"/>
            </a:pPr>
            <a:r>
              <a:rPr lang="en-US" sz="1800" b="1" dirty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rPr>
              <a:t>.../dir1/file1</a:t>
            </a:r>
          </a:p>
          <a:p>
            <a:pPr algn="ctr" defTabSz="1357051">
              <a:buClr>
                <a:srgbClr val="000000"/>
              </a:buClr>
              <a:defRPr sz="1800"/>
            </a:pPr>
            <a:r>
              <a:rPr lang="en-US" sz="1800" b="1" dirty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rPr>
              <a:t>.../dir1/file2</a:t>
            </a:r>
          </a:p>
        </p:txBody>
      </p:sp>
      <p:sp>
        <p:nvSpPr>
          <p:cNvPr id="52" name="Shape 58"/>
          <p:cNvSpPr/>
          <p:nvPr/>
        </p:nvSpPr>
        <p:spPr>
          <a:xfrm>
            <a:off x="3994834" y="4419136"/>
            <a:ext cx="2729448" cy="6346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9913" tIns="39913" rIns="39913" bIns="39913" numCol="1" anchor="t">
            <a:spAutoFit/>
          </a:bodyPr>
          <a:lstStyle/>
          <a:p>
            <a:pPr algn="ctr" defTabSz="1357051">
              <a:buClr>
                <a:srgbClr val="000000"/>
              </a:buClr>
              <a:defRPr sz="1800"/>
            </a:pPr>
            <a:r>
              <a:rPr lang="en-US" sz="1800" b="1" dirty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rPr>
              <a:t>.../dir1/file2</a:t>
            </a:r>
          </a:p>
          <a:p>
            <a:pPr algn="ctr" defTabSz="1357051">
              <a:buClr>
                <a:srgbClr val="000000"/>
              </a:buClr>
              <a:defRPr sz="1800"/>
            </a:pPr>
            <a:r>
              <a:rPr lang="en-US" sz="1800" b="1" dirty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rPr>
              <a:t>.../dir1/file3</a:t>
            </a:r>
          </a:p>
        </p:txBody>
      </p:sp>
      <p:sp>
        <p:nvSpPr>
          <p:cNvPr id="53" name="Shape 67"/>
          <p:cNvSpPr/>
          <p:nvPr/>
        </p:nvSpPr>
        <p:spPr>
          <a:xfrm>
            <a:off x="6468556" y="25401"/>
            <a:ext cx="1947150" cy="1213790"/>
          </a:xfrm>
          <a:prstGeom prst="wedgeEllipseCallout">
            <a:avLst>
              <a:gd name="adj1" fmla="val -94129"/>
              <a:gd name="adj2" fmla="val 76493"/>
            </a:avLst>
          </a:prstGeom>
          <a:solidFill>
            <a:srgbClr val="FFFFFF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913" tIns="39913" rIns="39913" bIns="39913" anchor="ctr"/>
          <a:lstStyle>
            <a:lvl1pPr algn="ctr" defTabSz="1295400">
              <a:buClr>
                <a:srgbClr val="000000"/>
              </a:buClr>
              <a:def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900" dirty="0"/>
              <a:t>With 2 replicas</a:t>
            </a:r>
          </a:p>
        </p:txBody>
      </p:sp>
      <p:sp>
        <p:nvSpPr>
          <p:cNvPr id="54" name="Shape 69"/>
          <p:cNvSpPr/>
          <p:nvPr/>
        </p:nvSpPr>
        <p:spPr>
          <a:xfrm flipH="1">
            <a:off x="2731382" y="965200"/>
            <a:ext cx="4656844" cy="3928525"/>
          </a:xfrm>
          <a:prstGeom prst="line">
            <a:avLst/>
          </a:prstGeom>
          <a:ln w="76200" cmpd="sng">
            <a:solidFill>
              <a:srgbClr val="FF2600"/>
            </a:solidFill>
            <a:round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5" name="Shape 69"/>
          <p:cNvSpPr/>
          <p:nvPr/>
        </p:nvSpPr>
        <p:spPr>
          <a:xfrm flipH="1">
            <a:off x="6301367" y="965201"/>
            <a:ext cx="1086858" cy="3595856"/>
          </a:xfrm>
          <a:prstGeom prst="line">
            <a:avLst/>
          </a:prstGeom>
          <a:ln w="76200" cmpd="sng">
            <a:solidFill>
              <a:srgbClr val="FF2600"/>
            </a:solidFill>
            <a:round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1183850" y="3559642"/>
            <a:ext cx="1224492" cy="673840"/>
          </a:xfrm>
          <a:prstGeom prst="rect">
            <a:avLst/>
          </a:prstGeom>
        </p:spPr>
        <p:txBody>
          <a:bodyPr wrap="none" lIns="95792" tIns="47896" rIns="95792" bIns="47896" rtlCol="0">
            <a:noAutofit/>
          </a:bodyPr>
          <a:lstStyle/>
          <a:p>
            <a:r>
              <a:rPr lang="en-US" sz="1800" b="1" i="1" dirty="0">
                <a:latin typeface="Courier"/>
                <a:cs typeface="Courier"/>
              </a:rPr>
              <a:t>Site A</a:t>
            </a:r>
          </a:p>
          <a:p>
            <a:r>
              <a:rPr lang="en-US" sz="1800" b="1" i="1" dirty="0">
                <a:latin typeface="Courier"/>
                <a:cs typeface="Courier"/>
              </a:rPr>
              <a:t>(HTTP/S3)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36229" y="3530028"/>
            <a:ext cx="1264379" cy="703454"/>
          </a:xfrm>
          <a:prstGeom prst="rect">
            <a:avLst/>
          </a:prstGeom>
        </p:spPr>
        <p:txBody>
          <a:bodyPr wrap="none" lIns="95792" tIns="47896" rIns="95792" bIns="47896" rtlCol="0">
            <a:noAutofit/>
          </a:bodyPr>
          <a:lstStyle/>
          <a:p>
            <a:r>
              <a:rPr lang="en-US" sz="1800" b="1" i="1" dirty="0">
                <a:latin typeface="Courier"/>
                <a:cs typeface="Courier"/>
              </a:rPr>
              <a:t>Site B</a:t>
            </a:r>
          </a:p>
          <a:p>
            <a:r>
              <a:rPr lang="en-US" sz="1800" b="1" i="1" dirty="0">
                <a:latin typeface="Courier"/>
                <a:cs typeface="Courier"/>
              </a:rPr>
              <a:t>(HTTP/S3)</a:t>
            </a:r>
          </a:p>
        </p:txBody>
      </p:sp>
      <p:sp>
        <p:nvSpPr>
          <p:cNvPr id="58" name="Shape 58"/>
          <p:cNvSpPr/>
          <p:nvPr/>
        </p:nvSpPr>
        <p:spPr>
          <a:xfrm>
            <a:off x="3898545" y="834260"/>
            <a:ext cx="1905120" cy="1373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9913" tIns="39913" rIns="39913" bIns="39913" numCol="1" anchor="t">
            <a:spAutoFit/>
          </a:bodyPr>
          <a:lstStyle/>
          <a:p>
            <a:pPr defTabSz="1357051">
              <a:buClr>
                <a:srgbClr val="000000"/>
              </a:buClr>
              <a:defRPr sz="1800"/>
            </a:pPr>
            <a:r>
              <a:rPr sz="2100" b="1" dirty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rPr>
              <a:t>/dir1</a:t>
            </a:r>
          </a:p>
          <a:p>
            <a:pPr defTabSz="1357051">
              <a:buClr>
                <a:srgbClr val="000000"/>
              </a:buClr>
              <a:defRPr sz="1800"/>
            </a:pPr>
            <a:r>
              <a:rPr sz="2100" b="1" dirty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rPr>
              <a:t>/dir1/file1</a:t>
            </a:r>
          </a:p>
          <a:p>
            <a:pPr defTabSz="1357051">
              <a:buClr>
                <a:srgbClr val="000000"/>
              </a:buClr>
              <a:defRPr sz="1800"/>
            </a:pPr>
            <a:r>
              <a:rPr sz="2100" b="1" dirty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rPr>
              <a:t>/dir1/file2</a:t>
            </a:r>
          </a:p>
          <a:p>
            <a:pPr defTabSz="1357051">
              <a:buClr>
                <a:srgbClr val="000000"/>
              </a:buClr>
              <a:defRPr sz="1800"/>
            </a:pPr>
            <a:r>
              <a:rPr sz="2100" b="1" dirty="0">
                <a:uFill>
                  <a:solidFill/>
                </a:uFill>
                <a:latin typeface="Courier"/>
                <a:ea typeface="Courier"/>
                <a:cs typeface="Courier"/>
                <a:sym typeface="Courier"/>
              </a:rPr>
              <a:t>/dir1/file3</a:t>
            </a:r>
          </a:p>
        </p:txBody>
      </p:sp>
      <p:sp>
        <p:nvSpPr>
          <p:cNvPr id="59" name="Shape 67"/>
          <p:cNvSpPr/>
          <p:nvPr/>
        </p:nvSpPr>
        <p:spPr>
          <a:xfrm>
            <a:off x="33580" y="25399"/>
            <a:ext cx="3379687" cy="2469612"/>
          </a:xfrm>
          <a:prstGeom prst="wedgeEllipseCallout">
            <a:avLst>
              <a:gd name="adj1" fmla="val 76515"/>
              <a:gd name="adj2" fmla="val -19523"/>
            </a:avLst>
          </a:prstGeom>
          <a:solidFill>
            <a:srgbClr val="FFFFFF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913" tIns="39913" rIns="39913" bIns="39913" anchor="ctr"/>
          <a:lstStyle>
            <a:lvl1pPr algn="ctr" defTabSz="1295400">
              <a:buClr>
                <a:srgbClr val="000000"/>
              </a:buClr>
              <a:def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lang="en-US" sz="1900" dirty="0"/>
              <a:t>On the fly friendly visualization</a:t>
            </a:r>
          </a:p>
          <a:p>
            <a:pPr lvl="0">
              <a:defRPr sz="1800">
                <a:uFillTx/>
              </a:defRPr>
            </a:pPr>
            <a:r>
              <a:rPr lang="en-US" sz="1900" dirty="0"/>
              <a:t> Full </a:t>
            </a:r>
            <a:r>
              <a:rPr lang="en-US" sz="1900" b="1" dirty="0"/>
              <a:t>WebDAV</a:t>
            </a:r>
            <a:r>
              <a:rPr lang="en-US" sz="1900" dirty="0"/>
              <a:t> access</a:t>
            </a:r>
          </a:p>
          <a:p>
            <a:pPr lvl="0">
              <a:defRPr sz="1800">
                <a:uFillTx/>
              </a:defRPr>
            </a:pPr>
            <a:r>
              <a:rPr lang="en-US" sz="1900" dirty="0"/>
              <a:t>Redirection-based</a:t>
            </a:r>
          </a:p>
          <a:p>
            <a:pPr lvl="0">
              <a:defRPr sz="1800">
                <a:uFillTx/>
              </a:defRPr>
            </a:pPr>
            <a:r>
              <a:rPr lang="en-US" sz="1900" dirty="0"/>
              <a:t>Robust against failures</a:t>
            </a:r>
          </a:p>
          <a:p>
            <a:pPr lvl="0">
              <a:defRPr sz="1800">
                <a:uFillTx/>
              </a:defRPr>
            </a:pPr>
            <a:r>
              <a:rPr lang="en-US" sz="1900" dirty="0"/>
              <a:t>Fully scalable</a:t>
            </a:r>
            <a:endParaRPr sz="1900" dirty="0"/>
          </a:p>
        </p:txBody>
      </p:sp>
    </p:spTree>
    <p:extLst>
      <p:ext uri="{BB962C8B-B14F-4D97-AF65-F5344CB8AC3E}">
        <p14:creationId xmlns:p14="http://schemas.microsoft.com/office/powerpoint/2010/main" val="12670576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 advAuto="0"/>
      <p:bldP spid="54" grpId="0" animBg="1" advAuto="0"/>
      <p:bldP spid="55" grpId="0" animBg="1" advAuto="0"/>
      <p:bldP spid="59" grpId="0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News Gothic MT"/>
        <a:ea typeface="News Gothic MT"/>
        <a:cs typeface="News Gothic M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5FF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6477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News Gothic MT"/>
        <a:ea typeface="News Gothic MT"/>
        <a:cs typeface="News Gothic M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5FF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6477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19257</TotalTime>
  <Words>2379</Words>
  <Application>Microsoft Macintosh PowerPoint</Application>
  <PresentationFormat>A4 Paper (210x297 mm)</PresentationFormat>
  <Paragraphs>282</Paragraphs>
  <Slides>25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White</vt:lpstr>
      <vt:lpstr>PowerPoint Presentation</vt:lpstr>
      <vt:lpstr>Grid+Cloud storage</vt:lpstr>
      <vt:lpstr>Why HTTP/DAV?</vt:lpstr>
      <vt:lpstr>The Grid DM problem</vt:lpstr>
      <vt:lpstr>Where is file X … check now</vt:lpstr>
      <vt:lpstr>PowerPoint Presentation</vt:lpstr>
      <vt:lpstr>Dynamic Federations: Dynafed</vt:lpstr>
      <vt:lpstr>What’s Dynafed</vt:lpstr>
      <vt:lpstr>PowerPoint Presentation</vt:lpstr>
      <vt:lpstr>Easy access</vt:lpstr>
      <vt:lpstr>S3 support in the HTTP ecosystem</vt:lpstr>
      <vt:lpstr>S3 support in the HTTP ecosystem</vt:lpstr>
      <vt:lpstr>The Data Bridge</vt:lpstr>
      <vt:lpstr>The Data Bridge</vt:lpstr>
      <vt:lpstr>Initiatives with Data Bridge</vt:lpstr>
      <vt:lpstr>Dynafed project status</vt:lpstr>
      <vt:lpstr>For more info</vt:lpstr>
      <vt:lpstr>Conclusion</vt:lpstr>
      <vt:lpstr>PowerPoint Presentation</vt:lpstr>
      <vt:lpstr>PowerPoint Presentation</vt:lpstr>
      <vt:lpstr>Dynafed: Simple assumptions</vt:lpstr>
      <vt:lpstr>Dynafed Focus: performance</vt:lpstr>
      <vt:lpstr>Dynafed system design</vt:lpstr>
      <vt:lpstr>Dynafed: Name translations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Fabrizio Furano</cp:lastModifiedBy>
  <cp:revision>390</cp:revision>
  <cp:lastPrinted>2015-06-25T14:34:18Z</cp:lastPrinted>
  <dcterms:modified xsi:type="dcterms:W3CDTF">2015-10-01T12:15:51Z</dcterms:modified>
</cp:coreProperties>
</file>