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3" r:id="rId4"/>
  </p:sldMasterIdLst>
  <p:notesMasterIdLst>
    <p:notesMasterId r:id="rId50"/>
  </p:notesMasterIdLst>
  <p:sldIdLst>
    <p:sldId id="292" r:id="rId5"/>
    <p:sldId id="273" r:id="rId6"/>
    <p:sldId id="296" r:id="rId7"/>
    <p:sldId id="262" r:id="rId8"/>
    <p:sldId id="275" r:id="rId9"/>
    <p:sldId id="297" r:id="rId10"/>
    <p:sldId id="299" r:id="rId11"/>
    <p:sldId id="274" r:id="rId12"/>
    <p:sldId id="295" r:id="rId13"/>
    <p:sldId id="334" r:id="rId14"/>
    <p:sldId id="332" r:id="rId15"/>
    <p:sldId id="308" r:id="rId16"/>
    <p:sldId id="335" r:id="rId17"/>
    <p:sldId id="284" r:id="rId18"/>
    <p:sldId id="285" r:id="rId19"/>
    <p:sldId id="330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276" r:id="rId28"/>
    <p:sldId id="322" r:id="rId29"/>
    <p:sldId id="321" r:id="rId30"/>
    <p:sldId id="311" r:id="rId31"/>
    <p:sldId id="312" r:id="rId32"/>
    <p:sldId id="304" r:id="rId33"/>
    <p:sldId id="327" r:id="rId34"/>
    <p:sldId id="328" r:id="rId35"/>
    <p:sldId id="323" r:id="rId36"/>
    <p:sldId id="300" r:id="rId37"/>
    <p:sldId id="301" r:id="rId38"/>
    <p:sldId id="303" r:id="rId39"/>
    <p:sldId id="324" r:id="rId40"/>
    <p:sldId id="326" r:id="rId41"/>
    <p:sldId id="333" r:id="rId42"/>
    <p:sldId id="294" r:id="rId43"/>
    <p:sldId id="329" r:id="rId44"/>
    <p:sldId id="278" r:id="rId45"/>
    <p:sldId id="309" r:id="rId46"/>
    <p:sldId id="307" r:id="rId47"/>
    <p:sldId id="290" r:id="rId48"/>
    <p:sldId id="28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CEFC09-964B-4DBE-900D-1A56D0578E31}">
          <p14:sldIdLst>
            <p14:sldId id="292"/>
            <p14:sldId id="273"/>
            <p14:sldId id="296"/>
            <p14:sldId id="262"/>
            <p14:sldId id="275"/>
            <p14:sldId id="297"/>
            <p14:sldId id="299"/>
            <p14:sldId id="274"/>
            <p14:sldId id="295"/>
            <p14:sldId id="334"/>
            <p14:sldId id="332"/>
          </p14:sldIdLst>
        </p14:section>
        <p14:section name="Untitled Section" id="{A68EB94C-3AF5-4D0A-9158-38AFFC2E982B}">
          <p14:sldIdLst>
            <p14:sldId id="308"/>
            <p14:sldId id="335"/>
            <p14:sldId id="284"/>
            <p14:sldId id="285"/>
            <p14:sldId id="330"/>
            <p14:sldId id="313"/>
            <p14:sldId id="314"/>
            <p14:sldId id="315"/>
            <p14:sldId id="316"/>
            <p14:sldId id="317"/>
            <p14:sldId id="318"/>
            <p14:sldId id="319"/>
            <p14:sldId id="276"/>
            <p14:sldId id="322"/>
            <p14:sldId id="321"/>
            <p14:sldId id="311"/>
            <p14:sldId id="312"/>
            <p14:sldId id="304"/>
            <p14:sldId id="327"/>
            <p14:sldId id="328"/>
            <p14:sldId id="323"/>
            <p14:sldId id="300"/>
            <p14:sldId id="301"/>
            <p14:sldId id="303"/>
            <p14:sldId id="324"/>
            <p14:sldId id="326"/>
            <p14:sldId id="333"/>
            <p14:sldId id="294"/>
            <p14:sldId id="329"/>
            <p14:sldId id="278"/>
            <p14:sldId id="309"/>
            <p14:sldId id="307"/>
            <p14:sldId id="290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0070C0"/>
    <a:srgbClr val="FF2712"/>
    <a:srgbClr val="000000"/>
    <a:srgbClr val="005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8" autoAdjust="0"/>
    <p:restoredTop sz="94636" autoAdjust="0"/>
  </p:normalViewPr>
  <p:slideViewPr>
    <p:cSldViewPr snapToGrid="0">
      <p:cViewPr varScale="1">
        <p:scale>
          <a:sx n="106" d="100"/>
          <a:sy n="106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F356E-88B1-482A-A67F-E76CDB0EA1D3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571D6-9B20-44D2-A9E8-4AAB7B224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11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C2714-79AA-4E29-9886-D4B1DBC300A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983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8E54-F963-43EE-84B6-FD5EB4176C1C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D924-13CC-496E-AA4F-F01E6CFEC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823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8E54-F963-43EE-84B6-FD5EB4176C1C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D924-13CC-496E-AA4F-F01E6CFEC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66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8E54-F963-43EE-84B6-FD5EB4176C1C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D924-13CC-496E-AA4F-F01E6CFEC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087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50">
                <a:solidFill>
                  <a:srgbClr val="0055A0"/>
                </a:solidFill>
              </a:rP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0055A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0055A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0055A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0055A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0055A0"/>
                </a:solidFill>
              </a:rP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60258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 userDrawn="1"/>
        </p:nvGrpSpPr>
        <p:grpSpPr bwMode="auto">
          <a:xfrm>
            <a:off x="1143000" y="0"/>
            <a:ext cx="8001000" cy="849313"/>
            <a:chOff x="1143000" y="0"/>
            <a:chExt cx="8001000" cy="849313"/>
          </a:xfrm>
        </p:grpSpPr>
        <p:pic>
          <p:nvPicPr>
            <p:cNvPr id="5" name="Picture 20" descr="banner-ITonly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0"/>
              <a:ext cx="8001000" cy="84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1"/>
            <p:cNvSpPr txBox="1">
              <a:spLocks/>
            </p:cNvSpPr>
            <p:nvPr userDrawn="1"/>
          </p:nvSpPr>
          <p:spPr bwMode="auto">
            <a:xfrm>
              <a:off x="1295400" y="0"/>
              <a:ext cx="55626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kern="0" dirty="0">
                  <a:solidFill>
                    <a:srgbClr val="FFFFFF"/>
                  </a:solidFill>
                </a:rPr>
                <a:t>Data &amp; Storage Services</a:t>
              </a:r>
            </a:p>
          </p:txBody>
        </p:sp>
      </p:grpSp>
      <p:pic>
        <p:nvPicPr>
          <p:cNvPr id="7" name="Picture 20" descr="CERNlogo-rg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72200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3"/>
          <p:cNvSpPr txBox="1">
            <a:spLocks noChangeArrowheads="1"/>
          </p:cNvSpPr>
          <p:nvPr userDrawn="1"/>
        </p:nvSpPr>
        <p:spPr bwMode="auto">
          <a:xfrm>
            <a:off x="0" y="6111875"/>
            <a:ext cx="12954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latin typeface="Tahoma" pitchFamily="34" charset="0"/>
              </a:rPr>
              <a:t>CERN IT Department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latin typeface="Tahoma" pitchFamily="34" charset="0"/>
              </a:rPr>
              <a:t>CH-1211 Genève 23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latin typeface="Tahoma" pitchFamily="34" charset="0"/>
              </a:rPr>
              <a:t>Switzerland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Tahoma" pitchFamily="34" charset="0"/>
              </a:rPr>
              <a:t>www.cern.ch/i</a:t>
            </a:r>
            <a:r>
              <a:rPr lang="en-US" sz="1000" b="1">
                <a:solidFill>
                  <a:srgbClr val="000000"/>
                </a:solidFill>
                <a:latin typeface="Tahoma" pitchFamily="34" charset="0"/>
              </a:rPr>
              <a:t>t</a:t>
            </a: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-76200" y="0"/>
            <a:ext cx="1371600" cy="6099175"/>
            <a:chOff x="-76200" y="0"/>
            <a:chExt cx="1371600" cy="6099048"/>
          </a:xfrm>
        </p:grpSpPr>
        <p:pic>
          <p:nvPicPr>
            <p:cNvPr id="10" name="Picture 18" descr="0804041_19_DSS.tif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86" r="43674"/>
            <a:stretch>
              <a:fillRect/>
            </a:stretch>
          </p:blipFill>
          <p:spPr bwMode="auto">
            <a:xfrm>
              <a:off x="0" y="0"/>
              <a:ext cx="1219200" cy="6099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 userDrawn="1"/>
          </p:nvSpPr>
          <p:spPr>
            <a:xfrm>
              <a:off x="-76200" y="68262"/>
              <a:ext cx="1371600" cy="769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dirty="0">
                  <a:solidFill>
                    <a:srgbClr val="FFFFFF"/>
                  </a:solidFill>
                </a:rPr>
                <a:t>DSS</a:t>
              </a:r>
              <a:endParaRPr lang="en-US" sz="3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1752600"/>
            <a:ext cx="6553200" cy="1470025"/>
          </a:xfrm>
        </p:spPr>
        <p:txBody>
          <a:bodyPr/>
          <a:lstStyle>
            <a:lvl1pPr algn="ctr">
              <a:defRPr sz="3600" b="1">
                <a:solidFill>
                  <a:srgbClr val="3861A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505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3861AA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8197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r>
              <a:rPr lang="en-US" altLang="en-US">
                <a:solidFill>
                  <a:srgbClr val="3861AA"/>
                </a:solidFill>
              </a:rPr>
              <a:t>Presentation Title - </a:t>
            </a:r>
            <a:fld id="{B493F24F-A5A3-4082-9512-4223054E3E6C}" type="slidenum">
              <a:rPr lang="en-US" altLang="en-US">
                <a:solidFill>
                  <a:srgbClr val="3861AA"/>
                </a:solidFill>
              </a:rPr>
              <a:pPr/>
              <a:t>‹#›</a:t>
            </a:fld>
            <a:endParaRPr lang="en-US" alt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95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r>
              <a:rPr lang="en-US" altLang="en-US">
                <a:solidFill>
                  <a:srgbClr val="3861AA"/>
                </a:solidFill>
              </a:rPr>
              <a:t>Presentation Title - </a:t>
            </a:r>
            <a:fld id="{000A2C28-2248-41F0-81DD-884FD119F49C}" type="slidenum">
              <a:rPr lang="en-US" altLang="en-US">
                <a:solidFill>
                  <a:srgbClr val="3861AA"/>
                </a:solidFill>
              </a:rPr>
              <a:pPr/>
              <a:t>‹#›</a:t>
            </a:fld>
            <a:endParaRPr lang="en-US" alt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87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r>
              <a:rPr lang="en-US" altLang="en-US">
                <a:solidFill>
                  <a:srgbClr val="3861AA"/>
                </a:solidFill>
              </a:rPr>
              <a:t>Presentation Title - </a:t>
            </a:r>
            <a:fld id="{70C3B371-4BAB-4402-AAF6-13E3269D92FC}" type="slidenum">
              <a:rPr lang="en-US" altLang="en-US">
                <a:solidFill>
                  <a:srgbClr val="3861AA"/>
                </a:solidFill>
              </a:rPr>
              <a:pPr/>
              <a:t>‹#›</a:t>
            </a:fld>
            <a:endParaRPr lang="en-US" alt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2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r>
              <a:rPr lang="en-US" altLang="en-US">
                <a:solidFill>
                  <a:srgbClr val="3861AA"/>
                </a:solidFill>
              </a:rPr>
              <a:t>Presentation Title - </a:t>
            </a:r>
            <a:fld id="{F354E7CF-FB1F-40DD-B6E9-084AC78DC2BB}" type="slidenum">
              <a:rPr lang="en-US" altLang="en-US">
                <a:solidFill>
                  <a:srgbClr val="3861AA"/>
                </a:solidFill>
              </a:rPr>
              <a:pPr/>
              <a:t>‹#›</a:t>
            </a:fld>
            <a:endParaRPr lang="en-US" alt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98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r>
              <a:rPr lang="en-US" altLang="en-US">
                <a:solidFill>
                  <a:srgbClr val="3861AA"/>
                </a:solidFill>
              </a:rPr>
              <a:t>Presentation Title - </a:t>
            </a:r>
            <a:fld id="{15B29017-EAB4-4015-82A0-18EA086B431F}" type="slidenum">
              <a:rPr lang="en-US" altLang="en-US">
                <a:solidFill>
                  <a:srgbClr val="3861AA"/>
                </a:solidFill>
              </a:rPr>
              <a:pPr/>
              <a:t>‹#›</a:t>
            </a:fld>
            <a:endParaRPr lang="en-US" alt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66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r>
              <a:rPr lang="en-US" altLang="en-US">
                <a:solidFill>
                  <a:srgbClr val="3861AA"/>
                </a:solidFill>
              </a:rPr>
              <a:t>Presentation Title - </a:t>
            </a:r>
            <a:fld id="{7A8874A2-A708-470E-8204-F4A6967F24B0}" type="slidenum">
              <a:rPr lang="en-US" altLang="en-US">
                <a:solidFill>
                  <a:srgbClr val="3861AA"/>
                </a:solidFill>
              </a:rPr>
              <a:pPr/>
              <a:t>‹#›</a:t>
            </a:fld>
            <a:endParaRPr lang="en-US" alt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4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November 17, 2014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00169" y="6356351"/>
            <a:ext cx="522895" cy="365125"/>
          </a:xfrm>
        </p:spPr>
        <p:txBody>
          <a:bodyPr/>
          <a:lstStyle/>
          <a:p>
            <a:fld id="{91B3D924-13CC-496E-AA4F-F01E6CFEC05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7388" y="5809457"/>
            <a:ext cx="91592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45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r>
              <a:rPr lang="en-US" altLang="en-US">
                <a:solidFill>
                  <a:srgbClr val="3861AA"/>
                </a:solidFill>
              </a:rPr>
              <a:t>Presentation Title - </a:t>
            </a:r>
            <a:fld id="{544B3CE0-0A94-4D34-863F-A31699D3E7B5}" type="slidenum">
              <a:rPr lang="en-US" altLang="en-US">
                <a:solidFill>
                  <a:srgbClr val="3861AA"/>
                </a:solidFill>
              </a:rPr>
              <a:pPr/>
              <a:t>‹#›</a:t>
            </a:fld>
            <a:endParaRPr lang="en-US" alt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96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r>
              <a:rPr lang="en-US" altLang="en-US">
                <a:solidFill>
                  <a:srgbClr val="3861AA"/>
                </a:solidFill>
              </a:rPr>
              <a:t>Presentation Title - </a:t>
            </a:r>
            <a:fld id="{FF383000-54DA-4D4D-9183-37991CC29874}" type="slidenum">
              <a:rPr lang="en-US" altLang="en-US">
                <a:solidFill>
                  <a:srgbClr val="3861AA"/>
                </a:solidFill>
              </a:rPr>
              <a:pPr/>
              <a:t>‹#›</a:t>
            </a:fld>
            <a:endParaRPr lang="en-US" alt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11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r>
              <a:rPr lang="en-US" altLang="en-US">
                <a:solidFill>
                  <a:srgbClr val="3861AA"/>
                </a:solidFill>
              </a:rPr>
              <a:t>Presentation Title - </a:t>
            </a:r>
            <a:fld id="{A0F69EA1-7EC3-469D-838C-1E063E934911}" type="slidenum">
              <a:rPr lang="en-US" altLang="en-US">
                <a:solidFill>
                  <a:srgbClr val="3861AA"/>
                </a:solidFill>
              </a:rPr>
              <a:pPr/>
              <a:t>‹#›</a:t>
            </a:fld>
            <a:endParaRPr lang="en-US" alt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60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0"/>
            <a:ext cx="19050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0"/>
            <a:ext cx="55626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r>
              <a:rPr lang="en-US" altLang="en-US">
                <a:solidFill>
                  <a:srgbClr val="3861AA"/>
                </a:solidFill>
              </a:rPr>
              <a:t>Presentation Title - </a:t>
            </a:r>
            <a:fld id="{E4F3A68F-EE54-4926-8937-8118F1D18CE2}" type="slidenum">
              <a:rPr lang="en-US" altLang="en-US">
                <a:solidFill>
                  <a:srgbClr val="3861AA"/>
                </a:solidFill>
              </a:rPr>
              <a:pPr/>
              <a:t>‹#›</a:t>
            </a:fld>
            <a:endParaRPr lang="en-US" altLang="en-US">
              <a:solidFill>
                <a:srgbClr val="38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47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91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52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29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28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8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8E54-F963-43EE-84B6-FD5EB4176C1C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D924-13CC-496E-AA4F-F01E6CFEC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889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07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78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7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2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12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3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63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51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34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79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8E54-F963-43EE-84B6-FD5EB4176C1C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D924-13CC-496E-AA4F-F01E6CFEC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146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0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59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80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9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25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02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71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2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75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8E54-F963-43EE-84B6-FD5EB4176C1C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D924-13CC-496E-AA4F-F01E6CFEC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38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8E54-F963-43EE-84B6-FD5EB4176C1C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D924-13CC-496E-AA4F-F01E6CFEC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297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8E54-F963-43EE-84B6-FD5EB4176C1C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D924-13CC-496E-AA4F-F01E6CFEC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756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8E54-F963-43EE-84B6-FD5EB4176C1C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D924-13CC-496E-AA4F-F01E6CFEC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6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8E54-F963-43EE-84B6-FD5EB4176C1C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D924-13CC-496E-AA4F-F01E6CFEC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45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3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28E54-F963-43EE-84B6-FD5EB4176C1C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3D924-13CC-496E-AA4F-F01E6CFEC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230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0" descr="banner-ITonly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8001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0"/>
            <a:ext cx="5562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066800"/>
            <a:ext cx="7543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0" y="63246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rgbClr val="00529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/>
              <a:t> </a:t>
            </a:r>
            <a:r>
              <a:rPr lang="en-US" altLang="en-US">
                <a:solidFill>
                  <a:srgbClr val="3861AA"/>
                </a:solidFill>
              </a:rPr>
              <a:t>Presentation Title - </a:t>
            </a:r>
            <a:fld id="{CC4727E5-1AD7-4D92-B0B2-BE1584C9BEC7}" type="slidenum">
              <a:rPr lang="en-US" altLang="en-US">
                <a:solidFill>
                  <a:srgbClr val="3861A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3861AA"/>
              </a:solidFill>
            </a:endParaRPr>
          </a:p>
        </p:txBody>
      </p:sp>
      <p:pic>
        <p:nvPicPr>
          <p:cNvPr id="2054" name="Picture 21" descr="CERNlogo-rg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72200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Text Box 22"/>
          <p:cNvSpPr txBox="1">
            <a:spLocks noChangeArrowheads="1"/>
          </p:cNvSpPr>
          <p:nvPr userDrawn="1"/>
        </p:nvSpPr>
        <p:spPr bwMode="auto">
          <a:xfrm>
            <a:off x="0" y="6111875"/>
            <a:ext cx="12954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latin typeface="Tahoma" pitchFamily="34" charset="0"/>
              </a:rPr>
              <a:t>CERN IT Department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latin typeface="Tahoma" pitchFamily="34" charset="0"/>
              </a:rPr>
              <a:t>CH-1211 Genève 23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latin typeface="Tahoma" pitchFamily="34" charset="0"/>
              </a:rPr>
              <a:t>Switzerland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Tahoma" pitchFamily="34" charset="0"/>
              </a:rPr>
              <a:t>www.cern.ch/i</a:t>
            </a:r>
            <a:r>
              <a:rPr lang="en-US" sz="1000" b="1">
                <a:solidFill>
                  <a:srgbClr val="000000"/>
                </a:solidFill>
                <a:latin typeface="Tahoma" pitchFamily="34" charset="0"/>
              </a:rPr>
              <a:t>t</a:t>
            </a:r>
          </a:p>
        </p:txBody>
      </p:sp>
      <p:sp>
        <p:nvSpPr>
          <p:cNvPr id="1050" name="Text Box 26"/>
          <p:cNvSpPr txBox="1">
            <a:spLocks noChangeArrowheads="1"/>
          </p:cNvSpPr>
          <p:nvPr userDrawn="1"/>
        </p:nvSpPr>
        <p:spPr bwMode="auto">
          <a:xfrm>
            <a:off x="0" y="5486400"/>
            <a:ext cx="12192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fontAlgn="base"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FFFFFF"/>
                </a:solidFill>
              </a:rPr>
              <a:t>Internet</a:t>
            </a:r>
          </a:p>
          <a:p>
            <a:pPr fontAlgn="base"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FFFFFF"/>
                </a:solidFill>
              </a:rPr>
              <a:t>Services</a:t>
            </a:r>
          </a:p>
        </p:txBody>
      </p:sp>
      <p:grpSp>
        <p:nvGrpSpPr>
          <p:cNvPr id="2057" name="Group 12"/>
          <p:cNvGrpSpPr>
            <a:grpSpLocks/>
          </p:cNvGrpSpPr>
          <p:nvPr userDrawn="1"/>
        </p:nvGrpSpPr>
        <p:grpSpPr bwMode="auto">
          <a:xfrm>
            <a:off x="-76200" y="0"/>
            <a:ext cx="1371600" cy="6099175"/>
            <a:chOff x="-76200" y="0"/>
            <a:chExt cx="1371600" cy="6099048"/>
          </a:xfrm>
        </p:grpSpPr>
        <p:pic>
          <p:nvPicPr>
            <p:cNvPr id="2058" name="Picture 10" descr="0804041_19_DSS.tif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86" r="43674"/>
            <a:stretch>
              <a:fillRect/>
            </a:stretch>
          </p:blipFill>
          <p:spPr bwMode="auto">
            <a:xfrm>
              <a:off x="0" y="0"/>
              <a:ext cx="1219200" cy="6099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-76200" y="68262"/>
              <a:ext cx="1371600" cy="769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dirty="0">
                  <a:solidFill>
                    <a:srgbClr val="FFFFFF"/>
                  </a:solidFill>
                </a:rPr>
                <a:t>DSS</a:t>
              </a:r>
              <a:endParaRPr lang="en-US" sz="36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567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861AA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4F9E"/>
        </a:buClr>
        <a:buFont typeface="Arial" panose="020B0604020202020204" pitchFamily="34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82B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4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9/28/2015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0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9.png"/><Relationship Id="rId7" Type="http://schemas.openxmlformats.org/officeDocument/2006/relationships/image" Target="../media/image6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71.png"/><Relationship Id="rId7" Type="http://schemas.openxmlformats.org/officeDocument/2006/relationships/image" Target="../media/image51.png"/><Relationship Id="rId12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75.png"/><Relationship Id="rId5" Type="http://schemas.openxmlformats.org/officeDocument/2006/relationships/image" Target="../media/image49.png"/><Relationship Id="rId10" Type="http://schemas.openxmlformats.org/officeDocument/2006/relationships/image" Target="../media/image74.png"/><Relationship Id="rId4" Type="http://schemas.openxmlformats.org/officeDocument/2006/relationships/image" Target="../media/image48.jpeg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WMF"/><Relationship Id="rId5" Type="http://schemas.openxmlformats.org/officeDocument/2006/relationships/image" Target="../media/image40.WMF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1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91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Reconstruction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94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6" y="23209"/>
            <a:ext cx="7658897" cy="9887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Consolas Bold" charset="0"/>
                <a:ea typeface="Consolas Bold" charset="0"/>
                <a:cs typeface="Consolas Bold" charset="0"/>
              </a:rPr>
              <a:t>Storage for the CERN OpenStack infrastructure</a:t>
            </a:r>
            <a:endParaRPr lang="en-US" sz="2800" dirty="0">
              <a:latin typeface="Consolas Bold" charset="0"/>
              <a:ea typeface="Consolas Bold" charset="0"/>
              <a:cs typeface="Consolas Bold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65945711"/>
              </p:ext>
            </p:extLst>
          </p:nvPr>
        </p:nvGraphicFramePr>
        <p:xfrm>
          <a:off x="642210" y="4015813"/>
          <a:ext cx="3657600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RAW Size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RAW Avail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RAW Used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3618</a:t>
                      </a:r>
                      <a:r>
                        <a:rPr lang="en-US" sz="1600" baseline="0" dirty="0" smtClean="0"/>
                        <a:t> TB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3098 TB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519 TB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064725"/>
              </p:ext>
            </p:extLst>
          </p:nvPr>
        </p:nvGraphicFramePr>
        <p:xfrm>
          <a:off x="4742669" y="4014844"/>
          <a:ext cx="3772681" cy="18542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51675"/>
                <a:gridCol w="1100379"/>
                <a:gridCol w="12206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Used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Objects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volumes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147 TB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39177068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images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17560</a:t>
                      </a:r>
                      <a:r>
                        <a:rPr lang="en-US" sz="1600" baseline="0" dirty="0" smtClean="0"/>
                        <a:t> GB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2253954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cinder-critical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4184</a:t>
                      </a:r>
                      <a:r>
                        <a:rPr lang="en-US" sz="1600" baseline="0" dirty="0" smtClean="0"/>
                        <a:t> GB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1071402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.</a:t>
                      </a:r>
                      <a:r>
                        <a:rPr lang="en-US" sz="1600" dirty="0" err="1" smtClean="0"/>
                        <a:t>rgw.buckets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3936</a:t>
                      </a:r>
                      <a:r>
                        <a:rPr lang="en-US" sz="1600" baseline="0" dirty="0" smtClean="0"/>
                        <a:t> GB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42467495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8650" y="4837175"/>
            <a:ext cx="3657600" cy="1200329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Volumes: 535 TB quota, 147 TB used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So that’s 441 TB </a:t>
            </a:r>
            <a:r>
              <a:rPr lang="en-US" dirty="0" err="1"/>
              <a:t>Ceph</a:t>
            </a:r>
            <a:r>
              <a:rPr lang="en-US" dirty="0"/>
              <a:t> space consumed to hand out 535 TB of triple redundancy virtual disks. </a:t>
            </a:r>
          </a:p>
        </p:txBody>
      </p:sp>
      <p:grpSp>
        <p:nvGrpSpPr>
          <p:cNvPr id="11" name="Group 307"/>
          <p:cNvGrpSpPr/>
          <p:nvPr/>
        </p:nvGrpSpPr>
        <p:grpSpPr>
          <a:xfrm>
            <a:off x="8001323" y="245378"/>
            <a:ext cx="663639" cy="766529"/>
            <a:chOff x="0" y="0"/>
            <a:chExt cx="663638" cy="766528"/>
          </a:xfrm>
        </p:grpSpPr>
        <p:pic>
          <p:nvPicPr>
            <p:cNvPr id="12" name="droppedImage-1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63639" cy="766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ice-lockup.png"/>
            <p:cNvPicPr/>
            <p:nvPr/>
          </p:nvPicPr>
          <p:blipFill>
            <a:blip r:embed="rId3">
              <a:extLst/>
            </a:blip>
            <a:srcRect b="26868"/>
            <a:stretch>
              <a:fillRect/>
            </a:stretch>
          </p:blipFill>
          <p:spPr>
            <a:xfrm>
              <a:off x="81192" y="171900"/>
              <a:ext cx="501278" cy="451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TextBox 2"/>
          <p:cNvSpPr txBox="1"/>
          <p:nvPr/>
        </p:nvSpPr>
        <p:spPr>
          <a:xfrm>
            <a:off x="642210" y="1232606"/>
            <a:ext cx="82393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problem: provision the OpenStack infrastructure with disk (virtual block storage)</a:t>
            </a:r>
            <a:endParaRPr lang="en-US" u="sng" dirty="0" smtClean="0"/>
          </a:p>
          <a:p>
            <a:endParaRPr lang="en-US" dirty="0" smtClean="0"/>
          </a:p>
          <a:p>
            <a:r>
              <a:rPr lang="en-US" dirty="0" smtClean="0"/>
              <a:t>We selected </a:t>
            </a:r>
            <a:r>
              <a:rPr lang="en-US" dirty="0" err="1" smtClean="0"/>
              <a:t>Ceph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Early adopters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Contributions/partnership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of the largest </a:t>
            </a:r>
            <a:r>
              <a:rPr lang="en-US" dirty="0" err="1" smtClean="0"/>
              <a:t>Ceph</a:t>
            </a:r>
            <a:r>
              <a:rPr lang="en-GB" dirty="0" smtClean="0"/>
              <a:t> instances worldwide</a:t>
            </a:r>
          </a:p>
          <a:p>
            <a:endParaRPr lang="en-US" dirty="0"/>
          </a:p>
          <a:p>
            <a:r>
              <a:rPr lang="en-US" dirty="0" smtClean="0"/>
              <a:t>OK but, can it scale even higher?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30 PB tests</a:t>
            </a:r>
          </a:p>
        </p:txBody>
      </p:sp>
    </p:spTree>
    <p:extLst>
      <p:ext uri="{BB962C8B-B14F-4D97-AF65-F5344CB8AC3E}">
        <p14:creationId xmlns:p14="http://schemas.microsoft.com/office/powerpoint/2010/main" val="13881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/>
          </p:cNvSpPr>
          <p:nvPr>
            <p:ph type="title"/>
          </p:nvPr>
        </p:nvSpPr>
        <p:spPr>
          <a:xfrm>
            <a:off x="279399" y="37782"/>
            <a:ext cx="7637295" cy="1325563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600" b="1" dirty="0" err="1" smtClean="0">
                <a:solidFill>
                  <a:schemeClr val="tx1">
                    <a:lumMod val="95000"/>
                  </a:schemeClr>
                </a:solidFill>
              </a:rPr>
              <a:t>Ceph</a:t>
            </a:r>
            <a:r>
              <a:rPr lang="en-US" sz="4600" b="1" dirty="0" smtClean="0">
                <a:solidFill>
                  <a:schemeClr val="tx1">
                    <a:lumMod val="95000"/>
                  </a:schemeClr>
                </a:solidFill>
              </a:rPr>
              <a:t> as backend (</a:t>
            </a:r>
            <a:r>
              <a:rPr lang="en-US" sz="4600" b="1" dirty="0" err="1" smtClean="0">
                <a:solidFill>
                  <a:schemeClr val="tx1">
                    <a:lumMod val="95000"/>
                  </a:schemeClr>
                </a:solidFill>
              </a:rPr>
              <a:t>reco</a:t>
            </a:r>
            <a:r>
              <a:rPr lang="en-US" sz="4600" b="1" dirty="0" smtClean="0">
                <a:solidFill>
                  <a:schemeClr val="tx1">
                    <a:lumMod val="95000"/>
                  </a:schemeClr>
                </a:solidFill>
              </a:rPr>
              <a:t>)</a:t>
            </a:r>
            <a:endParaRPr sz="46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28" name="Shape 328"/>
          <p:cNvSpPr>
            <a:spLocks noGrp="1"/>
          </p:cNvSpPr>
          <p:nvPr>
            <p:ph type="body" idx="1"/>
          </p:nvPr>
        </p:nvSpPr>
        <p:spPr>
          <a:xfrm>
            <a:off x="279400" y="1325606"/>
            <a:ext cx="8591954" cy="28483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0621" indent="-285750" defTabSz="621791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FFC000"/>
                </a:solidFill>
              </a:rPr>
              <a:t>B</a:t>
            </a:r>
            <a:r>
              <a:rPr sz="2000" dirty="0" smtClean="0">
                <a:solidFill>
                  <a:srgbClr val="FFC000"/>
                </a:solidFill>
              </a:rPr>
              <a:t>uilt </a:t>
            </a:r>
            <a:r>
              <a:rPr sz="2000" dirty="0">
                <a:solidFill>
                  <a:srgbClr val="FFC000"/>
                </a:solidFill>
              </a:rPr>
              <a:t>on top of </a:t>
            </a:r>
            <a:r>
              <a:rPr sz="2000" dirty="0" err="1">
                <a:solidFill>
                  <a:srgbClr val="FFC000"/>
                </a:solidFill>
              </a:rPr>
              <a:t>Ceph</a:t>
            </a:r>
            <a:r>
              <a:rPr sz="2000" dirty="0">
                <a:solidFill>
                  <a:srgbClr val="FFC000"/>
                </a:solidFill>
              </a:rPr>
              <a:t> </a:t>
            </a:r>
            <a:r>
              <a:rPr sz="2000" dirty="0" smtClean="0">
                <a:solidFill>
                  <a:srgbClr val="FFC000"/>
                </a:solidFill>
              </a:rPr>
              <a:t>RADOS</a:t>
            </a:r>
            <a:endParaRPr lang="en-GB" sz="2000" dirty="0" smtClean="0">
              <a:solidFill>
                <a:srgbClr val="FFC000"/>
              </a:solidFill>
            </a:endParaRPr>
          </a:p>
          <a:p>
            <a:pPr marL="310621" indent="-285750" defTabSz="621791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lang="en-GB" sz="2000" dirty="0" smtClean="0">
                <a:solidFill>
                  <a:srgbClr val="FFC000"/>
                </a:solidFill>
              </a:rPr>
              <a:t>One step further than HW standardisation (we have the same HW from AFS to EOS)</a:t>
            </a:r>
            <a:endParaRPr lang="en-US" sz="2000" dirty="0" smtClean="0">
              <a:solidFill>
                <a:srgbClr val="FFC000"/>
              </a:solidFill>
            </a:endParaRPr>
          </a:p>
          <a:p>
            <a:pPr marL="335767" lvl="0" indent="-310896" defTabSz="621791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FFC000"/>
                </a:solidFill>
              </a:rPr>
              <a:t>Two main </a:t>
            </a:r>
            <a:r>
              <a:rPr lang="en-US" sz="2000" dirty="0" smtClean="0">
                <a:solidFill>
                  <a:srgbClr val="FFC000"/>
                </a:solidFill>
              </a:rPr>
              <a:t>goals:</a:t>
            </a:r>
            <a:endParaRPr lang="en-US" sz="2000" dirty="0" smtClean="0">
              <a:solidFill>
                <a:srgbClr val="FFC000"/>
              </a:solidFill>
            </a:endParaRPr>
          </a:p>
          <a:p>
            <a:pPr marL="792967" lvl="1" indent="-310896" defTabSz="621791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lang="en-US" sz="1800" b="1" dirty="0" smtClean="0">
                <a:solidFill>
                  <a:srgbClr val="FFFF00"/>
                </a:solidFill>
              </a:rPr>
              <a:t>Simplify operations (</a:t>
            </a:r>
            <a:r>
              <a:rPr lang="en-US" sz="1800" b="1" dirty="0" err="1" smtClean="0">
                <a:solidFill>
                  <a:srgbClr val="FFFF00"/>
                </a:solidFill>
              </a:rPr>
              <a:t>diskservers</a:t>
            </a:r>
            <a:r>
              <a:rPr lang="en-US" sz="1800" b="1" dirty="0" smtClean="0">
                <a:solidFill>
                  <a:srgbClr val="FFFF00"/>
                </a:solidFill>
              </a:rPr>
              <a:t> maintenance) </a:t>
            </a:r>
          </a:p>
          <a:p>
            <a:pPr marL="792967" lvl="1" indent="-310896" defTabSz="621791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lang="en-US" sz="1800" b="1" dirty="0" smtClean="0">
                <a:solidFill>
                  <a:srgbClr val="FFFF00"/>
                </a:solidFill>
              </a:rPr>
              <a:t>Decouple single-stream performance from single box/disk availability </a:t>
            </a:r>
            <a:br>
              <a:rPr lang="en-US" sz="1800" b="1" dirty="0" smtClean="0">
                <a:solidFill>
                  <a:srgbClr val="FFFF00"/>
                </a:solidFill>
              </a:rPr>
            </a:br>
            <a:r>
              <a:rPr lang="en-US" sz="1800" b="1" dirty="0" smtClean="0">
                <a:solidFill>
                  <a:srgbClr val="FFFF00"/>
                </a:solidFill>
              </a:rPr>
              <a:t>and congestions</a:t>
            </a:r>
            <a:endParaRPr sz="1800" b="1" dirty="0">
              <a:solidFill>
                <a:srgbClr val="FFFF00"/>
              </a:solidFill>
            </a:endParaRPr>
          </a:p>
          <a:p>
            <a:pPr marL="335767" indent="-310896" defTabSz="621791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C000"/>
                </a:solidFill>
              </a:rPr>
              <a:t>S</a:t>
            </a:r>
            <a:r>
              <a:rPr sz="2000" dirty="0" smtClean="0">
                <a:solidFill>
                  <a:srgbClr val="FFC000"/>
                </a:solidFill>
              </a:rPr>
              <a:t>ingle </a:t>
            </a:r>
            <a:r>
              <a:rPr sz="2000" b="1" dirty="0">
                <a:solidFill>
                  <a:srgbClr val="FFC000"/>
                </a:solidFill>
              </a:rPr>
              <a:t>tape</a:t>
            </a:r>
            <a:r>
              <a:rPr sz="2000" dirty="0">
                <a:solidFill>
                  <a:srgbClr val="FFC000"/>
                </a:solidFill>
              </a:rPr>
              <a:t> stream performance (up to 500 </a:t>
            </a:r>
            <a:r>
              <a:rPr sz="2000" dirty="0" smtClean="0">
                <a:solidFill>
                  <a:srgbClr val="FFC000"/>
                </a:solidFill>
              </a:rPr>
              <a:t>MB/s</a:t>
            </a:r>
            <a:r>
              <a:rPr lang="en-US" sz="2000" dirty="0" smtClean="0">
                <a:solidFill>
                  <a:srgbClr val="FFC000"/>
                </a:solidFill>
              </a:rPr>
              <a:t>: </a:t>
            </a:r>
            <a:r>
              <a:rPr lang="en-US" sz="2000" dirty="0">
                <a:solidFill>
                  <a:srgbClr val="FFC000"/>
                </a:solidFill>
              </a:rPr>
              <a:t>t</a:t>
            </a:r>
            <a:r>
              <a:rPr sz="2000" dirty="0" smtClean="0">
                <a:solidFill>
                  <a:srgbClr val="FFC000"/>
                </a:solidFill>
              </a:rPr>
              <a:t>ape </a:t>
            </a:r>
            <a:r>
              <a:rPr sz="2000" dirty="0">
                <a:solidFill>
                  <a:srgbClr val="FFC000"/>
                </a:solidFill>
              </a:rPr>
              <a:t>server speed </a:t>
            </a:r>
            <a:r>
              <a:rPr lang="en-US" sz="2000" dirty="0" smtClean="0">
                <a:solidFill>
                  <a:srgbClr val="FFC000"/>
                </a:solidFill>
              </a:rPr>
              <a:t>need ~</a:t>
            </a:r>
            <a:r>
              <a:rPr sz="2000" dirty="0" smtClean="0">
                <a:solidFill>
                  <a:srgbClr val="FFC000"/>
                </a:solidFill>
              </a:rPr>
              <a:t> </a:t>
            </a:r>
            <a:r>
              <a:rPr sz="2000" dirty="0">
                <a:solidFill>
                  <a:srgbClr val="FFC000"/>
                </a:solidFill>
              </a:rPr>
              <a:t>300 MB/s</a:t>
            </a:r>
          </a:p>
          <a:p>
            <a:pPr marL="335767" lvl="0" indent="-310896" defTabSz="621791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C000"/>
                </a:solidFill>
              </a:rPr>
              <a:t>R</a:t>
            </a:r>
            <a:r>
              <a:rPr sz="2000" dirty="0" smtClean="0">
                <a:solidFill>
                  <a:srgbClr val="FFC000"/>
                </a:solidFill>
              </a:rPr>
              <a:t>eleased </a:t>
            </a:r>
            <a:r>
              <a:rPr lang="en-US" sz="2000" dirty="0" smtClean="0">
                <a:solidFill>
                  <a:srgbClr val="FFC000"/>
                </a:solidFill>
              </a:rPr>
              <a:t>in </a:t>
            </a:r>
            <a:r>
              <a:rPr sz="2000" dirty="0" smtClean="0">
                <a:solidFill>
                  <a:srgbClr val="FFC000"/>
                </a:solidFill>
              </a:rPr>
              <a:t>CASTOR </a:t>
            </a:r>
            <a:r>
              <a:rPr sz="2000" dirty="0">
                <a:solidFill>
                  <a:srgbClr val="FFC000"/>
                </a:solidFill>
              </a:rPr>
              <a:t>v15 but deployment targeted after LHC RUN2</a:t>
            </a:r>
          </a:p>
        </p:txBody>
      </p:sp>
      <p:sp>
        <p:nvSpPr>
          <p:cNvPr id="329" name="Shape 3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97BD"/>
                </a:solidFill>
              </a:rPr>
              <a:t>12</a:t>
            </a:fld>
            <a:endParaRPr sz="1200">
              <a:solidFill>
                <a:srgbClr val="8897BD"/>
              </a:solidFill>
            </a:endParaRPr>
          </a:p>
        </p:txBody>
      </p:sp>
      <p:pic>
        <p:nvPicPr>
          <p:cNvPr id="330" name="Screen Shot 2015-03-29 at 23.59.20 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475" y="4546871"/>
            <a:ext cx="1935071" cy="1815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cloud_PNG1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55968" y="4539376"/>
            <a:ext cx="3332237" cy="2458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Group 334"/>
          <p:cNvGrpSpPr/>
          <p:nvPr/>
        </p:nvGrpSpPr>
        <p:grpSpPr>
          <a:xfrm>
            <a:off x="7004378" y="5511931"/>
            <a:ext cx="663640" cy="766529"/>
            <a:chOff x="0" y="0"/>
            <a:chExt cx="663638" cy="766528"/>
          </a:xfrm>
        </p:grpSpPr>
        <p:pic>
          <p:nvPicPr>
            <p:cNvPr id="332" name="droppedImage-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63639" cy="766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ice-lockup.png"/>
            <p:cNvPicPr/>
            <p:nvPr/>
          </p:nvPicPr>
          <p:blipFill>
            <a:blip r:embed="rId5">
              <a:extLst/>
            </a:blip>
            <a:srcRect b="26868"/>
            <a:stretch>
              <a:fillRect/>
            </a:stretch>
          </p:blipFill>
          <p:spPr>
            <a:xfrm>
              <a:off x="81192" y="171900"/>
              <a:ext cx="501278" cy="451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7" name="Group 337"/>
          <p:cNvGrpSpPr/>
          <p:nvPr/>
        </p:nvGrpSpPr>
        <p:grpSpPr>
          <a:xfrm>
            <a:off x="7479928" y="5739423"/>
            <a:ext cx="663640" cy="766529"/>
            <a:chOff x="0" y="0"/>
            <a:chExt cx="663638" cy="766528"/>
          </a:xfrm>
        </p:grpSpPr>
        <p:pic>
          <p:nvPicPr>
            <p:cNvPr id="335" name="droppedImage-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63639" cy="766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ice-lockup.png"/>
            <p:cNvPicPr/>
            <p:nvPr/>
          </p:nvPicPr>
          <p:blipFill>
            <a:blip r:embed="rId5">
              <a:extLst/>
            </a:blip>
            <a:srcRect b="26868"/>
            <a:stretch>
              <a:fillRect/>
            </a:stretch>
          </p:blipFill>
          <p:spPr>
            <a:xfrm>
              <a:off x="81192" y="171900"/>
              <a:ext cx="501278" cy="451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1" name="Group 341"/>
          <p:cNvGrpSpPr/>
          <p:nvPr/>
        </p:nvGrpSpPr>
        <p:grpSpPr>
          <a:xfrm>
            <a:off x="7668019" y="195986"/>
            <a:ext cx="1301730" cy="876331"/>
            <a:chOff x="3511512" y="14953"/>
            <a:chExt cx="1301729" cy="876329"/>
          </a:xfrm>
        </p:grpSpPr>
        <p:sp>
          <p:nvSpPr>
            <p:cNvPr id="338" name="Shape 338"/>
            <p:cNvSpPr/>
            <p:nvPr/>
          </p:nvSpPr>
          <p:spPr>
            <a:xfrm>
              <a:off x="3511512" y="14953"/>
              <a:ext cx="1301729" cy="876329"/>
            </a:xfrm>
            <a:prstGeom prst="roundRect">
              <a:avLst>
                <a:gd name="adj" fmla="val 19878"/>
              </a:avLst>
            </a:prstGeom>
            <a:solidFill>
              <a:srgbClr val="FFFFFF"/>
            </a:solidFill>
            <a:ln w="114300" cap="flat">
              <a:solidFill>
                <a:srgbClr val="FFA941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340" name="CASTOR_logo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81716" y="114257"/>
              <a:ext cx="1161320" cy="450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6" name="Shape 346"/>
          <p:cNvSpPr/>
          <p:nvPr/>
        </p:nvSpPr>
        <p:spPr>
          <a:xfrm>
            <a:off x="3484107" y="4729163"/>
            <a:ext cx="890362" cy="468071"/>
          </a:xfrm>
          <a:prstGeom prst="roundRect">
            <a:avLst>
              <a:gd name="adj" fmla="val 40699"/>
            </a:avLst>
          </a:prstGeom>
          <a:solidFill>
            <a:srgbClr val="D77A00"/>
          </a:solidFill>
          <a:ln w="12700" cap="flat">
            <a:no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defRPr sz="1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000" b="1">
                <a:solidFill>
                  <a:srgbClr val="FFFFFF"/>
                </a:solidFill>
              </a:rPr>
              <a:t>Diskserver</a:t>
            </a:r>
          </a:p>
        </p:txBody>
      </p:sp>
      <p:sp>
        <p:nvSpPr>
          <p:cNvPr id="348" name="Shape 348"/>
          <p:cNvSpPr/>
          <p:nvPr/>
        </p:nvSpPr>
        <p:spPr>
          <a:xfrm>
            <a:off x="3377629" y="4634335"/>
            <a:ext cx="1156433" cy="1871618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algn="ctr" defTabSz="58420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4689221" y="4729163"/>
            <a:ext cx="890362" cy="468072"/>
          </a:xfrm>
          <a:prstGeom prst="roundRect">
            <a:avLst>
              <a:gd name="adj" fmla="val 40699"/>
            </a:avLst>
          </a:prstGeom>
          <a:solidFill>
            <a:srgbClr val="D77A00"/>
          </a:solidFill>
          <a:ln w="12700" cap="flat">
            <a:no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defRPr sz="1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000" b="1" dirty="0" err="1">
                <a:solidFill>
                  <a:srgbClr val="FFFFFF"/>
                </a:solidFill>
              </a:rPr>
              <a:t>Diskserver</a:t>
            </a:r>
            <a:endParaRPr sz="1000" b="1" dirty="0">
              <a:solidFill>
                <a:srgbClr val="FFFFFF"/>
              </a:solidFill>
            </a:endParaRPr>
          </a:p>
        </p:txBody>
      </p:sp>
      <p:sp>
        <p:nvSpPr>
          <p:cNvPr id="352" name="Shape 352"/>
          <p:cNvSpPr/>
          <p:nvPr/>
        </p:nvSpPr>
        <p:spPr>
          <a:xfrm>
            <a:off x="4610621" y="4634336"/>
            <a:ext cx="1156433" cy="1871618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algn="ctr" defTabSz="58420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6248968" y="4715147"/>
            <a:ext cx="890360" cy="468070"/>
          </a:xfrm>
          <a:prstGeom prst="roundRect">
            <a:avLst>
              <a:gd name="adj" fmla="val 40699"/>
            </a:avLst>
          </a:prstGeom>
          <a:solidFill>
            <a:srgbClr val="7B0C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ctr" defTabSz="584200">
              <a:defRPr>
                <a:solidFill>
                  <a:srgbClr val="000000"/>
                </a:solidFill>
              </a:defRPr>
            </a:pPr>
            <a:r>
              <a:rPr sz="1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rPr>
              <a:t>Proxy</a:t>
            </a:r>
          </a:p>
          <a:p>
            <a:pPr lvl="0" algn="ctr" defTabSz="584200">
              <a:defRPr>
                <a:solidFill>
                  <a:srgbClr val="000000"/>
                </a:solidFill>
              </a:defRPr>
            </a:pPr>
            <a:r>
              <a:rPr sz="1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rPr>
              <a:t>Diskserver</a:t>
            </a:r>
          </a:p>
        </p:txBody>
      </p:sp>
      <p:pic>
        <p:nvPicPr>
          <p:cNvPr id="355" name="droppedImage-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90928" y="5739423"/>
            <a:ext cx="663641" cy="7665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56" name="ice-lockup.png"/>
          <p:cNvPicPr/>
          <p:nvPr/>
        </p:nvPicPr>
        <p:blipFill>
          <a:blip r:embed="rId5">
            <a:extLst/>
          </a:blip>
          <a:srcRect b="26868"/>
          <a:stretch>
            <a:fillRect/>
          </a:stretch>
        </p:blipFill>
        <p:spPr>
          <a:xfrm>
            <a:off x="6672120" y="5911323"/>
            <a:ext cx="501280" cy="4510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58" name="Shape 358"/>
          <p:cNvSpPr/>
          <p:nvPr/>
        </p:nvSpPr>
        <p:spPr>
          <a:xfrm>
            <a:off x="7403731" y="4715147"/>
            <a:ext cx="890361" cy="468070"/>
          </a:xfrm>
          <a:prstGeom prst="roundRect">
            <a:avLst>
              <a:gd name="adj" fmla="val 40699"/>
            </a:avLst>
          </a:prstGeom>
          <a:solidFill>
            <a:srgbClr val="7B0C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ctr" defTabSz="584200">
              <a:defRPr>
                <a:solidFill>
                  <a:srgbClr val="000000"/>
                </a:solidFill>
              </a:defRPr>
            </a:pPr>
            <a:r>
              <a:rPr sz="1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rPr>
              <a:t>Proxy</a:t>
            </a:r>
          </a:p>
          <a:p>
            <a:pPr lvl="0" algn="ctr" defTabSz="584200">
              <a:defRPr>
                <a:solidFill>
                  <a:srgbClr val="000000"/>
                </a:solidFill>
              </a:defRPr>
            </a:pPr>
            <a:r>
              <a:rPr sz="1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rPr>
              <a:t>Diskserver</a:t>
            </a:r>
          </a:p>
        </p:txBody>
      </p:sp>
      <p:sp>
        <p:nvSpPr>
          <p:cNvPr id="364" name="Shape 364"/>
          <p:cNvSpPr/>
          <p:nvPr/>
        </p:nvSpPr>
        <p:spPr>
          <a:xfrm>
            <a:off x="5936108" y="4539376"/>
            <a:ext cx="2935246" cy="2144306"/>
          </a:xfrm>
          <a:prstGeom prst="rect">
            <a:avLst/>
          </a:prstGeom>
          <a:ln w="12700">
            <a:solidFill/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3190889" y="4539377"/>
            <a:ext cx="2663698" cy="2144305"/>
          </a:xfrm>
          <a:prstGeom prst="rect">
            <a:avLst/>
          </a:prstGeom>
          <a:ln w="12700">
            <a:solidFill/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7085570" y="5399370"/>
            <a:ext cx="1215888" cy="30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500" dirty="0" err="1"/>
              <a:t>Ceph</a:t>
            </a:r>
            <a:r>
              <a:rPr sz="1500" dirty="0"/>
              <a:t> Cluster</a:t>
            </a:r>
          </a:p>
        </p:txBody>
      </p:sp>
      <p:pic>
        <p:nvPicPr>
          <p:cNvPr id="48" name="droppedImage-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7467" y="5587315"/>
            <a:ext cx="663641" cy="7665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0" name="droppedImage-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32863" y="5570144"/>
            <a:ext cx="663641" cy="7665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2" name="ice-lockup.png"/>
          <p:cNvPicPr/>
          <p:nvPr/>
        </p:nvPicPr>
        <p:blipFill>
          <a:blip r:embed="rId5">
            <a:extLst/>
          </a:blip>
          <a:srcRect b="26868"/>
          <a:stretch>
            <a:fillRect/>
          </a:stretch>
        </p:blipFill>
        <p:spPr>
          <a:xfrm>
            <a:off x="8489950" y="688970"/>
            <a:ext cx="501280" cy="4510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629733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75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0169" y="189615"/>
            <a:ext cx="3969476" cy="967285"/>
          </a:xfrm>
        </p:spPr>
        <p:txBody>
          <a:bodyPr/>
          <a:lstStyle/>
          <a:p>
            <a:r>
              <a:rPr lang="en-US" dirty="0" smtClean="0"/>
              <a:t>More on </a:t>
            </a:r>
            <a:endParaRPr lang="en-GB" dirty="0"/>
          </a:p>
        </p:txBody>
      </p:sp>
      <p:sp>
        <p:nvSpPr>
          <p:cNvPr id="69" name="Shape 69"/>
          <p:cNvSpPr>
            <a:spLocks noGrp="1"/>
          </p:cNvSpPr>
          <p:nvPr>
            <p:ph idx="1"/>
          </p:nvPr>
        </p:nvSpPr>
        <p:spPr>
          <a:xfrm>
            <a:off x="3936817" y="1298944"/>
            <a:ext cx="5122516" cy="5193931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000" dirty="0" smtClean="0">
                <a:solidFill>
                  <a:schemeClr val="tx2"/>
                </a:solidFill>
              </a:rPr>
              <a:t>EOS: Large disk farms for physics and beyond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600" dirty="0" smtClean="0">
                <a:solidFill>
                  <a:schemeClr val="tx2"/>
                </a:solidFill>
              </a:rPr>
              <a:t>Currently </a:t>
            </a:r>
            <a:r>
              <a:rPr lang="en-US" sz="2600" dirty="0" smtClean="0">
                <a:solidFill>
                  <a:schemeClr val="tx2"/>
                </a:solidFill>
              </a:rPr>
              <a:t>~70 </a:t>
            </a:r>
            <a:r>
              <a:rPr lang="en-US" sz="2600" dirty="0" smtClean="0">
                <a:solidFill>
                  <a:schemeClr val="tx2"/>
                </a:solidFill>
              </a:rPr>
              <a:t>PB </a:t>
            </a:r>
            <a:r>
              <a:rPr lang="en-US" sz="2600" dirty="0" smtClean="0">
                <a:solidFill>
                  <a:schemeClr val="tx2"/>
                </a:solidFill>
              </a:rPr>
              <a:t>quota  </a:t>
            </a:r>
            <a:endParaRPr sz="2200" dirty="0">
              <a:solidFill>
                <a:schemeClr val="tx2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000" dirty="0">
                <a:solidFill>
                  <a:schemeClr val="tx2"/>
                </a:solidFill>
              </a:rPr>
              <a:t>D</a:t>
            </a:r>
            <a:r>
              <a:rPr sz="3000" dirty="0" smtClean="0">
                <a:solidFill>
                  <a:schemeClr val="tx2"/>
                </a:solidFill>
              </a:rPr>
              <a:t>evelo</a:t>
            </a:r>
            <a:r>
              <a:rPr lang="en-US" sz="3000" dirty="0" smtClean="0">
                <a:solidFill>
                  <a:schemeClr val="tx2"/>
                </a:solidFill>
              </a:rPr>
              <a:t>ped</a:t>
            </a:r>
            <a:r>
              <a:rPr sz="3000" dirty="0" smtClean="0">
                <a:solidFill>
                  <a:schemeClr val="tx2"/>
                </a:solidFill>
              </a:rPr>
              <a:t> </a:t>
            </a:r>
            <a:r>
              <a:rPr sz="3000" dirty="0">
                <a:solidFill>
                  <a:schemeClr val="tx2"/>
                </a:solidFill>
              </a:rPr>
              <a:t>in CERN/IT (DSS</a:t>
            </a:r>
            <a:r>
              <a:rPr sz="3000" dirty="0" smtClean="0">
                <a:solidFill>
                  <a:schemeClr val="tx2"/>
                </a:solidFill>
              </a:rPr>
              <a:t>)</a:t>
            </a:r>
            <a:endParaRPr lang="en-US" sz="3000" dirty="0" smtClean="0">
              <a:solidFill>
                <a:schemeClr val="tx2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000" dirty="0" smtClean="0">
                <a:solidFill>
                  <a:schemeClr val="tx2"/>
                </a:solidFill>
              </a:rPr>
              <a:t>Original goal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600" dirty="0" smtClean="0">
                <a:solidFill>
                  <a:schemeClr val="tx2"/>
                </a:solidFill>
              </a:rPr>
              <a:t>Large scale (PBs for 100s/1000s independent scientists) analysis of LHC data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600" dirty="0" smtClean="0">
                <a:solidFill>
                  <a:schemeClr val="tx2"/>
                </a:solidFill>
              </a:rPr>
              <a:t>Arbitrary level of data durability via cross-node file replication or RAIN using commodity hardware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000" dirty="0" smtClean="0">
                <a:solidFill>
                  <a:schemeClr val="tx2"/>
                </a:solidFill>
              </a:rPr>
              <a:t>Status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600" dirty="0" smtClean="0">
                <a:solidFill>
                  <a:schemeClr val="tx2"/>
                </a:solidFill>
              </a:rPr>
              <a:t>Multisite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600" dirty="0" smtClean="0">
                <a:solidFill>
                  <a:schemeClr val="tx2"/>
                </a:solidFill>
              </a:rPr>
              <a:t>Large </a:t>
            </a:r>
            <a:r>
              <a:rPr lang="en-US" sz="2600" dirty="0" smtClean="0">
                <a:solidFill>
                  <a:schemeClr val="tx2"/>
                </a:solidFill>
              </a:rPr>
              <a:t>number of protocols available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solidFill>
                  <a:schemeClr val="tx2"/>
                </a:solidFill>
              </a:rPr>
              <a:t>Native for performance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solidFill>
                  <a:schemeClr val="tx2"/>
                </a:solidFill>
              </a:rPr>
              <a:t>Special gateways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solidFill>
                  <a:schemeClr val="tx2"/>
                </a:solidFill>
              </a:rPr>
              <a:t>Standard protocols more and more used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600" dirty="0" smtClean="0">
                <a:solidFill>
                  <a:schemeClr val="tx2"/>
                </a:solidFill>
              </a:rPr>
              <a:t>More client platform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solidFill>
                  <a:schemeClr val="tx2"/>
                </a:solidFill>
              </a:rPr>
              <a:t>Red Hat Linux + OSX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solidFill>
                  <a:schemeClr val="tx2"/>
                </a:solidFill>
              </a:rPr>
              <a:t>More Linux + Windows</a:t>
            </a:r>
          </a:p>
          <a:p>
            <a:pPr marL="457200" lvl="1" indent="0">
              <a:buNone/>
              <a:defRPr sz="1800">
                <a:solidFill>
                  <a:srgbClr val="000000"/>
                </a:solidFill>
              </a:defRPr>
            </a:pPr>
            <a:endParaRPr sz="2600" dirty="0">
              <a:solidFill>
                <a:schemeClr val="tx2"/>
              </a:solidFill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12"/>
          </p:nvPr>
        </p:nvSpPr>
        <p:spPr>
          <a:xfrm>
            <a:off x="8621105" y="6492875"/>
            <a:ext cx="522895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97BD"/>
                </a:solidFill>
              </a:rPr>
              <a:t>14</a:t>
            </a:fld>
            <a:endParaRPr sz="1200" dirty="0">
              <a:solidFill>
                <a:srgbClr val="8897BD"/>
              </a:solidFill>
            </a:endParaRPr>
          </a:p>
        </p:txBody>
      </p:sp>
      <p:pic>
        <p:nvPicPr>
          <p:cNvPr id="71" name="IMG_0353.png"/>
          <p:cNvPicPr/>
          <p:nvPr/>
        </p:nvPicPr>
        <p:blipFill>
          <a:blip r:embed="rId2">
            <a:extLst/>
          </a:blip>
          <a:srcRect l="24541" t="12225" r="29603" b="3014"/>
          <a:stretch>
            <a:fillRect/>
          </a:stretch>
        </p:blipFill>
        <p:spPr>
          <a:xfrm>
            <a:off x="91519" y="79223"/>
            <a:ext cx="3119197" cy="3605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57565" y="189615"/>
            <a:ext cx="1999300" cy="8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519" y="4914462"/>
            <a:ext cx="3119197" cy="18620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8"/>
          <p:cNvGrpSpPr/>
          <p:nvPr/>
        </p:nvGrpSpPr>
        <p:grpSpPr>
          <a:xfrm>
            <a:off x="91519" y="3431263"/>
            <a:ext cx="3119197" cy="1603095"/>
            <a:chOff x="251954" y="3945474"/>
            <a:chExt cx="4079944" cy="2283959"/>
          </a:xfrm>
        </p:grpSpPr>
        <p:pic>
          <p:nvPicPr>
            <p:cNvPr id="10" name="Picture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51954" y="3945474"/>
              <a:ext cx="4079944" cy="22839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414" y="4870584"/>
              <a:ext cx="351508" cy="2734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761" y="5083516"/>
              <a:ext cx="310895" cy="328282"/>
            </a:xfrm>
            <a:prstGeom prst="rect">
              <a:avLst/>
            </a:prstGeom>
          </p:spPr>
        </p:pic>
        <p:sp>
          <p:nvSpPr>
            <p:cNvPr id="13" name="CustomShape 3"/>
            <p:cNvSpPr/>
            <p:nvPr/>
          </p:nvSpPr>
          <p:spPr>
            <a:xfrm>
              <a:off x="710897" y="5056598"/>
              <a:ext cx="760680" cy="685440"/>
            </a:xfrm>
            <a:prstGeom prst="ellipse">
              <a:avLst/>
            </a:prstGeom>
            <a:noFill/>
            <a:ln w="25560">
              <a:solidFill>
                <a:srgbClr val="FFFF00"/>
              </a:solidFill>
              <a:rou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081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04" y="95313"/>
            <a:ext cx="7886700" cy="72893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Redundant replicas vs durability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7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95794" y="3430153"/>
                <a:ext cx="4136108" cy="3230782"/>
              </a:xfrm>
            </p:spPr>
            <p:txBody>
              <a:bodyPr>
                <a:normAutofit fontScale="62500" lnSpcReduction="20000"/>
              </a:bodyPr>
              <a:lstStyle/>
              <a:p>
                <a:pPr marL="285750" indent="-285750"/>
                <a:r>
                  <a:rPr lang="en-US" dirty="0"/>
                  <a:t>Failure precursors (SMART errors)</a:t>
                </a:r>
              </a:p>
              <a:p>
                <a:pPr marL="742950" lvl="1" indent="-285750"/>
                <a:r>
                  <a:rPr lang="en-US" dirty="0"/>
                  <a:t>All available copies can be used</a:t>
                </a:r>
              </a:p>
              <a:p>
                <a:pPr marL="742950" lvl="1" indent="-285750"/>
                <a:r>
                  <a:rPr lang="en-US" dirty="0"/>
                  <a:t>Drain “out” all files </a:t>
                </a:r>
                <a:endParaRPr lang="en-US" dirty="0" smtClean="0"/>
              </a:p>
              <a:p>
                <a:pPr marL="1200150" lvl="2" indent="-285750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 0</a:t>
                </a:r>
              </a:p>
              <a:p>
                <a:pPr marL="1200150" lvl="2" indent="-285750"/>
                <a:r>
                  <a:rPr lang="en-US" dirty="0" smtClean="0">
                    <a:sym typeface="Wingdings" panose="05000000000000000000" pitchFamily="2" charset="2"/>
                  </a:rPr>
                  <a:t>Conservative estimate </a:t>
                </a:r>
              </a:p>
              <a:p>
                <a:pPr marL="742950" lvl="1" indent="-285750"/>
                <a:r>
                  <a:rPr lang="en-US" u="sng" dirty="0" smtClean="0">
                    <a:sym typeface="Wingdings" panose="05000000000000000000" pitchFamily="2" charset="2"/>
                  </a:rPr>
                  <a:t>Not</a:t>
                </a:r>
                <a:r>
                  <a:rPr lang="en-US" dirty="0" smtClean="0">
                    <a:sym typeface="Wingdings" panose="05000000000000000000" pitchFamily="2" charset="2"/>
                  </a:rPr>
                  <a:t> dominated by HDD/NIC</a:t>
                </a:r>
                <a:endParaRPr lang="en-US" dirty="0"/>
              </a:p>
              <a:p>
                <a:pPr marL="742950" lvl="1" indent="-285750"/>
                <a:r>
                  <a:rPr lang="en-US" dirty="0"/>
                  <a:t>No primary-copy concept</a:t>
                </a:r>
              </a:p>
              <a:p>
                <a:pPr marL="285750" indent="-285750"/>
                <a:r>
                  <a:rPr lang="en-US" dirty="0"/>
                  <a:t>Failed disk</a:t>
                </a:r>
              </a:p>
              <a:p>
                <a:pPr marL="742950" lvl="1" indent="-285750"/>
                <a:r>
                  <a:rPr lang="en-US" dirty="0"/>
                  <a:t>Remaining n-1 replicas</a:t>
                </a:r>
              </a:p>
              <a:p>
                <a:pPr marL="742950" lvl="1" indent="-285750"/>
                <a:r>
                  <a:rPr lang="en-US" dirty="0"/>
                  <a:t>No impact</a:t>
                </a:r>
              </a:p>
              <a:p>
                <a:pPr marL="285750" indent="-285750"/>
                <a:r>
                  <a:rPr lang="en-US" dirty="0"/>
                  <a:t>D</a:t>
                </a:r>
                <a:r>
                  <a:rPr lang="en-US" dirty="0" smtClean="0"/>
                  <a:t>ouble </a:t>
                </a:r>
                <a:r>
                  <a:rPr lang="en-US" dirty="0"/>
                  <a:t>failure (n=2 case)?</a:t>
                </a:r>
              </a:p>
              <a:p>
                <a:pPr marL="742950" lvl="1" indent="-285750"/>
                <a:r>
                  <a:rPr lang="en-US" dirty="0" err="1"/>
                  <a:t>Disk</a:t>
                </a:r>
                <a:r>
                  <a:rPr lang="en-US" baseline="-25000" dirty="0" err="1"/>
                  <a:t>a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GB" dirty="0" err="1"/>
                  <a:t>Disk</a:t>
                </a:r>
                <a:r>
                  <a:rPr lang="en-GB" baseline="-25000" dirty="0" err="1"/>
                  <a:t>b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GB" dirty="0"/>
                  <a:t> p</a:t>
                </a:r>
                <a:r>
                  <a:rPr lang="en-GB" baseline="30000" dirty="0"/>
                  <a:t>2</a:t>
                </a:r>
              </a:p>
              <a:p>
                <a:pPr marL="742950" lvl="1" indent="-285750"/>
                <a:r>
                  <a:rPr lang="en-US" dirty="0" err="1"/>
                  <a:t>Disk</a:t>
                </a:r>
                <a:r>
                  <a:rPr lang="en-US" baseline="-25000" dirty="0" err="1"/>
                  <a:t>a</a:t>
                </a:r>
                <a:r>
                  <a:rPr lang="en-US" dirty="0"/>
                  <a:t> ~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nor/>
                          </m:rPr>
                          <a:rPr lang="en-US" sz="1900" dirty="0"/>
                          <m:t>t</m:t>
                        </m:r>
                        <m:r>
                          <m:rPr>
                            <m:nor/>
                          </m:rPr>
                          <a:rPr lang="en-US" sz="1900" b="0" i="0" baseline="-25000" dirty="0" smtClean="0"/>
                          <m:t>a</m:t>
                        </m:r>
                        <m:r>
                          <m:rPr>
                            <m:nor/>
                          </m:rPr>
                          <a:rPr lang="en-US" sz="1900" b="0" i="0" dirty="0" smtClean="0"/>
                          <m:t> − </m:t>
                        </m:r>
                        <m:r>
                          <m:rPr>
                            <m:sty m:val="p"/>
                          </m:rPr>
                          <a:rPr lang="el-GR" sz="1900" b="0" i="1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sz="1900" dirty="0"/>
                          <m:t>t</m:t>
                        </m:r>
                        <m:r>
                          <m:rPr>
                            <m:nor/>
                          </m:rPr>
                          <a:rPr lang="en-US" sz="1900" b="0" i="0" baseline="-25000" dirty="0" smtClean="0"/>
                          <m:t>b</m:t>
                        </m:r>
                        <m:r>
                          <m:rPr>
                            <m:nor/>
                          </m:rPr>
                          <a:rPr lang="en-US" sz="1900" baseline="-25000" dirty="0"/>
                          <m:t> </m:t>
                        </m:r>
                        <m:r>
                          <m:rPr>
                            <m:nor/>
                          </m:rPr>
                          <a:rPr lang="en-US" sz="190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1900" i="1" baseline="-2500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sz="1900" dirty="0"/>
                          <m:t>(</m:t>
                        </m:r>
                        <m:r>
                          <m:rPr>
                            <m:nor/>
                          </m:rPr>
                          <a:rPr lang="en-US" sz="1900" dirty="0"/>
                          <m:t>t</m:t>
                        </m:r>
                        <m:r>
                          <m:rPr>
                            <m:nor/>
                          </m:rPr>
                          <a:rPr lang="en-US" sz="1900" dirty="0"/>
                          <m:t>) </m:t>
                        </m:r>
                        <m:r>
                          <m:rPr>
                            <m:nor/>
                          </m:rPr>
                          <a:rPr lang="en-US" sz="1900" dirty="0" err="1"/>
                          <m:t>dt</m:t>
                        </m:r>
                        <m:r>
                          <m:rPr>
                            <m:nor/>
                          </m:rPr>
                          <a:rPr lang="en-GB" sz="1900" dirty="0"/>
                          <m:t> </m:t>
                        </m:r>
                      </m:e>
                    </m:nary>
                  </m:oMath>
                </a14:m>
                <a:endParaRPr lang="en-GB" sz="19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8" name="Content Placeholder 7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95794" y="3430153"/>
                <a:ext cx="4136108" cy="3230782"/>
              </a:xfrm>
              <a:blipFill rotWithShape="0">
                <a:blip r:embed="rId2"/>
                <a:stretch>
                  <a:fillRect l="-1032" t="-3208" b="-137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Content Placeholder 78"/>
          <p:cNvSpPr>
            <a:spLocks noGrp="1"/>
          </p:cNvSpPr>
          <p:nvPr>
            <p:ph sz="half" idx="2"/>
          </p:nvPr>
        </p:nvSpPr>
        <p:spPr>
          <a:xfrm>
            <a:off x="4558158" y="3430153"/>
            <a:ext cx="4376836" cy="323078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Annual Failure Rate ~ 0.25%</a:t>
            </a:r>
          </a:p>
          <a:p>
            <a:r>
              <a:rPr lang="en-US" dirty="0" smtClean="0"/>
              <a:t>O(10</a:t>
            </a:r>
            <a:r>
              <a:rPr lang="en-US" baseline="30000" dirty="0" smtClean="0"/>
              <a:t>4</a:t>
            </a:r>
            <a:r>
              <a:rPr lang="en-US" dirty="0" smtClean="0"/>
              <a:t>) disks</a:t>
            </a:r>
          </a:p>
          <a:p>
            <a:r>
              <a:rPr lang="en-US" dirty="0" smtClean="0"/>
              <a:t>Measured file loss</a:t>
            </a:r>
          </a:p>
          <a:p>
            <a:r>
              <a:rPr lang="en-US" dirty="0" smtClean="0"/>
              <a:t>Better schemas?</a:t>
            </a:r>
          </a:p>
          <a:p>
            <a:pPr lvl="1"/>
            <a:r>
              <a:rPr lang="en-US" dirty="0" smtClean="0"/>
              <a:t>Erasure code</a:t>
            </a:r>
          </a:p>
          <a:p>
            <a:pPr lvl="2"/>
            <a:r>
              <a:rPr lang="en-US" dirty="0" smtClean="0"/>
              <a:t>RAID6 like</a:t>
            </a:r>
          </a:p>
          <a:p>
            <a:pPr lvl="1"/>
            <a:r>
              <a:rPr lang="en-US" dirty="0" smtClean="0"/>
              <a:t>Ready but not deployed</a:t>
            </a:r>
          </a:p>
          <a:p>
            <a:pPr lvl="1"/>
            <a:r>
              <a:rPr lang="en-US" u="sng" dirty="0" smtClean="0"/>
              <a:t>Less space overhead </a:t>
            </a:r>
            <a:r>
              <a:rPr lang="en-US" dirty="0" smtClean="0"/>
              <a:t>(</a:t>
            </a:r>
            <a:r>
              <a:rPr lang="en-US" dirty="0" err="1" smtClean="0"/>
              <a:t>cfr</a:t>
            </a:r>
            <a:r>
              <a:rPr lang="en-US" dirty="0" smtClean="0"/>
              <a:t>. RAID1 and RAID6)</a:t>
            </a:r>
          </a:p>
          <a:p>
            <a:pPr lvl="1"/>
            <a:r>
              <a:rPr lang="en-US" dirty="0" smtClean="0"/>
              <a:t>A-priori also </a:t>
            </a:r>
            <a:r>
              <a:rPr lang="en-US" u="sng" dirty="0" smtClean="0"/>
              <a:t>faster</a:t>
            </a:r>
          </a:p>
          <a:p>
            <a:pPr lvl="2"/>
            <a:r>
              <a:rPr lang="en-US" dirty="0" smtClean="0"/>
              <a:t>Fragments go to clients from multiple nodes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62465" y="1150924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5" name="Rectangle 4"/>
          <p:cNvSpPr/>
          <p:nvPr/>
        </p:nvSpPr>
        <p:spPr>
          <a:xfrm>
            <a:off x="385004" y="1271424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6" name="Rectangle 5"/>
          <p:cNvSpPr/>
          <p:nvPr/>
        </p:nvSpPr>
        <p:spPr>
          <a:xfrm>
            <a:off x="507544" y="1391925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7" name="Rectangle 6"/>
          <p:cNvSpPr/>
          <p:nvPr/>
        </p:nvSpPr>
        <p:spPr>
          <a:xfrm>
            <a:off x="630083" y="1512426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8" name="Rectangle 7"/>
          <p:cNvSpPr/>
          <p:nvPr/>
        </p:nvSpPr>
        <p:spPr>
          <a:xfrm>
            <a:off x="752623" y="1632927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4" name="Flowchart: Magnetic Disk 13"/>
          <p:cNvSpPr/>
          <p:nvPr/>
        </p:nvSpPr>
        <p:spPr>
          <a:xfrm>
            <a:off x="841124" y="1723302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5" name="Flowchart: Magnetic Disk 14"/>
          <p:cNvSpPr/>
          <p:nvPr/>
        </p:nvSpPr>
        <p:spPr>
          <a:xfrm>
            <a:off x="963663" y="1843803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6" name="Flowchart: Magnetic Disk 15"/>
          <p:cNvSpPr/>
          <p:nvPr/>
        </p:nvSpPr>
        <p:spPr>
          <a:xfrm>
            <a:off x="1086203" y="1964304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7" name="Flowchart: Magnetic Disk 16"/>
          <p:cNvSpPr/>
          <p:nvPr/>
        </p:nvSpPr>
        <p:spPr>
          <a:xfrm>
            <a:off x="1208742" y="2084805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8" name="Flowchart: Magnetic Disk 17"/>
          <p:cNvSpPr/>
          <p:nvPr/>
        </p:nvSpPr>
        <p:spPr>
          <a:xfrm>
            <a:off x="1331281" y="2205305"/>
            <a:ext cx="482498" cy="656061"/>
          </a:xfrm>
          <a:prstGeom prst="flowChartMagneticDisk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9" name="Rectangle 18"/>
          <p:cNvSpPr/>
          <p:nvPr/>
        </p:nvSpPr>
        <p:spPr>
          <a:xfrm>
            <a:off x="1991638" y="1144224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0" name="Rectangle 19"/>
          <p:cNvSpPr/>
          <p:nvPr/>
        </p:nvSpPr>
        <p:spPr>
          <a:xfrm>
            <a:off x="2114177" y="1264725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1" name="Rectangle 20"/>
          <p:cNvSpPr/>
          <p:nvPr/>
        </p:nvSpPr>
        <p:spPr>
          <a:xfrm>
            <a:off x="2236717" y="1385226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2" name="Rectangle 21"/>
          <p:cNvSpPr/>
          <p:nvPr/>
        </p:nvSpPr>
        <p:spPr>
          <a:xfrm>
            <a:off x="2359256" y="1505727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3" name="Rectangle 22"/>
          <p:cNvSpPr/>
          <p:nvPr/>
        </p:nvSpPr>
        <p:spPr>
          <a:xfrm>
            <a:off x="2481795" y="1626228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4" name="Flowchart: Magnetic Disk 23"/>
          <p:cNvSpPr/>
          <p:nvPr/>
        </p:nvSpPr>
        <p:spPr>
          <a:xfrm>
            <a:off x="2570296" y="1716602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5" name="Flowchart: Magnetic Disk 24"/>
          <p:cNvSpPr/>
          <p:nvPr/>
        </p:nvSpPr>
        <p:spPr>
          <a:xfrm>
            <a:off x="2692836" y="1837103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6" name="Flowchart: Magnetic Disk 25"/>
          <p:cNvSpPr/>
          <p:nvPr/>
        </p:nvSpPr>
        <p:spPr>
          <a:xfrm>
            <a:off x="2815375" y="1957604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7" name="Flowchart: Magnetic Disk 26"/>
          <p:cNvSpPr/>
          <p:nvPr/>
        </p:nvSpPr>
        <p:spPr>
          <a:xfrm>
            <a:off x="2937915" y="2078105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8" name="Flowchart: Magnetic Disk 27"/>
          <p:cNvSpPr/>
          <p:nvPr/>
        </p:nvSpPr>
        <p:spPr>
          <a:xfrm>
            <a:off x="3060454" y="2198606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9" name="Rectangle 28"/>
          <p:cNvSpPr/>
          <p:nvPr/>
        </p:nvSpPr>
        <p:spPr>
          <a:xfrm>
            <a:off x="3734421" y="1144225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30" name="Rectangle 29"/>
          <p:cNvSpPr/>
          <p:nvPr/>
        </p:nvSpPr>
        <p:spPr>
          <a:xfrm>
            <a:off x="3856960" y="1264726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31" name="Rectangle 30"/>
          <p:cNvSpPr/>
          <p:nvPr/>
        </p:nvSpPr>
        <p:spPr>
          <a:xfrm>
            <a:off x="3979500" y="1385227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32" name="Rectangle 31"/>
          <p:cNvSpPr/>
          <p:nvPr/>
        </p:nvSpPr>
        <p:spPr>
          <a:xfrm>
            <a:off x="4102039" y="1505727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33" name="Rectangle 32"/>
          <p:cNvSpPr/>
          <p:nvPr/>
        </p:nvSpPr>
        <p:spPr>
          <a:xfrm>
            <a:off x="4224579" y="1626228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34" name="Flowchart: Magnetic Disk 33"/>
          <p:cNvSpPr/>
          <p:nvPr/>
        </p:nvSpPr>
        <p:spPr>
          <a:xfrm>
            <a:off x="4313080" y="1716603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35" name="Flowchart: Magnetic Disk 34"/>
          <p:cNvSpPr/>
          <p:nvPr/>
        </p:nvSpPr>
        <p:spPr>
          <a:xfrm>
            <a:off x="4435619" y="1837104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36" name="Flowchart: Magnetic Disk 35"/>
          <p:cNvSpPr/>
          <p:nvPr/>
        </p:nvSpPr>
        <p:spPr>
          <a:xfrm>
            <a:off x="4558158" y="1957605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37" name="Flowchart: Magnetic Disk 36"/>
          <p:cNvSpPr/>
          <p:nvPr/>
        </p:nvSpPr>
        <p:spPr>
          <a:xfrm>
            <a:off x="4680698" y="2078106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38" name="Flowchart: Magnetic Disk 37"/>
          <p:cNvSpPr/>
          <p:nvPr/>
        </p:nvSpPr>
        <p:spPr>
          <a:xfrm>
            <a:off x="4803237" y="2198607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39" name="Flowchart: Document 38"/>
          <p:cNvSpPr/>
          <p:nvPr/>
        </p:nvSpPr>
        <p:spPr>
          <a:xfrm>
            <a:off x="1351704" y="2350911"/>
            <a:ext cx="177002" cy="234308"/>
          </a:xfrm>
          <a:prstGeom prst="flowChartDocumen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40" name="Flowchart: Document 39"/>
          <p:cNvSpPr/>
          <p:nvPr/>
        </p:nvSpPr>
        <p:spPr>
          <a:xfrm>
            <a:off x="3311485" y="2473085"/>
            <a:ext cx="177002" cy="234308"/>
          </a:xfrm>
          <a:prstGeom prst="flowChartDocumen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41" name="Flowchart: Document 40"/>
          <p:cNvSpPr/>
          <p:nvPr/>
        </p:nvSpPr>
        <p:spPr>
          <a:xfrm>
            <a:off x="5074695" y="2427893"/>
            <a:ext cx="177002" cy="234308"/>
          </a:xfrm>
          <a:prstGeom prst="flowChart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42" name="Flowchart: Document 41"/>
          <p:cNvSpPr/>
          <p:nvPr/>
        </p:nvSpPr>
        <p:spPr>
          <a:xfrm>
            <a:off x="1589123" y="2449654"/>
            <a:ext cx="177002" cy="234308"/>
          </a:xfrm>
          <a:prstGeom prst="flowChart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43" name="Flowchart: Document 42"/>
          <p:cNvSpPr/>
          <p:nvPr/>
        </p:nvSpPr>
        <p:spPr>
          <a:xfrm>
            <a:off x="1378936" y="2623712"/>
            <a:ext cx="177002" cy="234308"/>
          </a:xfrm>
          <a:prstGeom prst="flowChartDocumen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44" name="Flowchart: Document 43"/>
          <p:cNvSpPr/>
          <p:nvPr/>
        </p:nvSpPr>
        <p:spPr>
          <a:xfrm>
            <a:off x="3120872" y="2566808"/>
            <a:ext cx="177002" cy="234308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45" name="Flowchart: Document 44"/>
          <p:cNvSpPr/>
          <p:nvPr/>
        </p:nvSpPr>
        <p:spPr>
          <a:xfrm>
            <a:off x="3100440" y="2292334"/>
            <a:ext cx="177002" cy="234308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46" name="Flowchart: Document 45"/>
          <p:cNvSpPr/>
          <p:nvPr/>
        </p:nvSpPr>
        <p:spPr>
          <a:xfrm>
            <a:off x="4843227" y="2292334"/>
            <a:ext cx="177002" cy="234308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47" name="Flowchart: Document 46"/>
          <p:cNvSpPr/>
          <p:nvPr/>
        </p:nvSpPr>
        <p:spPr>
          <a:xfrm>
            <a:off x="4843227" y="2566808"/>
            <a:ext cx="177002" cy="234308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50" name="Rectangle 49"/>
          <p:cNvSpPr/>
          <p:nvPr/>
        </p:nvSpPr>
        <p:spPr>
          <a:xfrm>
            <a:off x="5496775" y="1141490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51" name="Rectangle 50"/>
          <p:cNvSpPr/>
          <p:nvPr/>
        </p:nvSpPr>
        <p:spPr>
          <a:xfrm>
            <a:off x="5619314" y="1261991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52" name="Rectangle 51"/>
          <p:cNvSpPr/>
          <p:nvPr/>
        </p:nvSpPr>
        <p:spPr>
          <a:xfrm>
            <a:off x="5741854" y="1382492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53" name="Rectangle 52"/>
          <p:cNvSpPr/>
          <p:nvPr/>
        </p:nvSpPr>
        <p:spPr>
          <a:xfrm>
            <a:off x="5864393" y="1502992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54" name="Rectangle 53"/>
          <p:cNvSpPr/>
          <p:nvPr/>
        </p:nvSpPr>
        <p:spPr>
          <a:xfrm>
            <a:off x="5986933" y="1623493"/>
            <a:ext cx="1157317" cy="131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55" name="Flowchart: Magnetic Disk 54"/>
          <p:cNvSpPr/>
          <p:nvPr/>
        </p:nvSpPr>
        <p:spPr>
          <a:xfrm>
            <a:off x="6075434" y="1713868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56" name="Flowchart: Magnetic Disk 55"/>
          <p:cNvSpPr/>
          <p:nvPr/>
        </p:nvSpPr>
        <p:spPr>
          <a:xfrm>
            <a:off x="6197973" y="1834369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57" name="Flowchart: Magnetic Disk 56"/>
          <p:cNvSpPr/>
          <p:nvPr/>
        </p:nvSpPr>
        <p:spPr>
          <a:xfrm>
            <a:off x="6320512" y="1954870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58" name="Flowchart: Magnetic Disk 57"/>
          <p:cNvSpPr/>
          <p:nvPr/>
        </p:nvSpPr>
        <p:spPr>
          <a:xfrm>
            <a:off x="6443052" y="2075371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59" name="Flowchart: Magnetic Disk 58"/>
          <p:cNvSpPr/>
          <p:nvPr/>
        </p:nvSpPr>
        <p:spPr>
          <a:xfrm>
            <a:off x="6565591" y="2195872"/>
            <a:ext cx="482498" cy="6560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60" name="Flowchart: Document 59"/>
          <p:cNvSpPr/>
          <p:nvPr/>
        </p:nvSpPr>
        <p:spPr>
          <a:xfrm>
            <a:off x="6837049" y="2425158"/>
            <a:ext cx="177002" cy="234308"/>
          </a:xfrm>
          <a:prstGeom prst="flowChartDocument">
            <a:avLst/>
          </a:prstGeom>
          <a:pattFill prst="dkUpDiag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61" name="Flowchart: Document 60"/>
          <p:cNvSpPr/>
          <p:nvPr/>
        </p:nvSpPr>
        <p:spPr>
          <a:xfrm>
            <a:off x="6605581" y="2289599"/>
            <a:ext cx="177002" cy="234308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62" name="Flowchart: Document 61"/>
          <p:cNvSpPr/>
          <p:nvPr/>
        </p:nvSpPr>
        <p:spPr>
          <a:xfrm>
            <a:off x="6605581" y="2564073"/>
            <a:ext cx="177002" cy="234308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cxnSp>
        <p:nvCxnSpPr>
          <p:cNvPr id="64" name="Elbow Connector 63"/>
          <p:cNvCxnSpPr>
            <a:stCxn id="18" idx="2"/>
            <a:endCxn id="59" idx="1"/>
          </p:cNvCxnSpPr>
          <p:nvPr/>
        </p:nvCxnSpPr>
        <p:spPr>
          <a:xfrm rot="10800000" flipH="1">
            <a:off x="1331280" y="2195872"/>
            <a:ext cx="5475559" cy="337464"/>
          </a:xfrm>
          <a:prstGeom prst="bentConnector4">
            <a:avLst>
              <a:gd name="adj1" fmla="val -4175"/>
              <a:gd name="adj2" fmla="val 461928"/>
            </a:avLst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>
            <a:stCxn id="38" idx="2"/>
            <a:endCxn id="59" idx="3"/>
          </p:cNvCxnSpPr>
          <p:nvPr/>
        </p:nvCxnSpPr>
        <p:spPr>
          <a:xfrm rot="10800000" flipH="1" flipV="1">
            <a:off x="4803236" y="2526637"/>
            <a:ext cx="2003603" cy="325295"/>
          </a:xfrm>
          <a:prstGeom prst="bentConnector4">
            <a:avLst>
              <a:gd name="adj1" fmla="val -11409"/>
              <a:gd name="adj2" fmla="val 189855"/>
            </a:avLst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310197" y="1141490"/>
            <a:ext cx="17767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EOS FSTs</a:t>
            </a:r>
          </a:p>
          <a:p>
            <a:endParaRPr lang="en-US" dirty="0" smtClean="0"/>
          </a:p>
          <a:p>
            <a:r>
              <a:rPr lang="en-US" dirty="0" smtClean="0"/>
              <a:t>10 Gb NIC</a:t>
            </a:r>
          </a:p>
          <a:p>
            <a:r>
              <a:rPr lang="en-US" dirty="0" smtClean="0"/>
              <a:t>48 HDD</a:t>
            </a:r>
          </a:p>
          <a:p>
            <a:r>
              <a:rPr lang="en-US" dirty="0" smtClean="0"/>
              <a:t>4 TB each</a:t>
            </a:r>
          </a:p>
          <a:p>
            <a:r>
              <a:rPr lang="en-US" dirty="0" smtClean="0"/>
              <a:t>~ 200 TB in a box</a:t>
            </a:r>
            <a:endParaRPr lang="en-GB" dirty="0"/>
          </a:p>
        </p:txBody>
      </p:sp>
      <p:sp>
        <p:nvSpPr>
          <p:cNvPr id="76" name="Rectangle 75"/>
          <p:cNvSpPr/>
          <p:nvPr/>
        </p:nvSpPr>
        <p:spPr>
          <a:xfrm>
            <a:off x="721864" y="2612536"/>
            <a:ext cx="64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Disk</a:t>
            </a:r>
            <a:r>
              <a:rPr lang="en-US" baseline="-25000" dirty="0" err="1"/>
              <a:t>a</a:t>
            </a:r>
            <a:endParaRPr lang="en-GB" dirty="0"/>
          </a:p>
        </p:txBody>
      </p:sp>
      <p:sp>
        <p:nvSpPr>
          <p:cNvPr id="77" name="Rectangle 76"/>
          <p:cNvSpPr/>
          <p:nvPr/>
        </p:nvSpPr>
        <p:spPr>
          <a:xfrm>
            <a:off x="4219495" y="2607685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Disk</a:t>
            </a:r>
            <a:r>
              <a:rPr lang="en-US" baseline="-25000" dirty="0" err="1" smtClean="0"/>
              <a:t>b</a:t>
            </a:r>
            <a:endParaRPr lang="en-GB" dirty="0"/>
          </a:p>
        </p:txBody>
      </p:sp>
      <p:pic>
        <p:nvPicPr>
          <p:cNvPr id="8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4700" y="47892"/>
            <a:ext cx="1999300" cy="8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155"/>
          <p:cNvSpPr/>
          <p:nvPr/>
        </p:nvSpPr>
        <p:spPr>
          <a:xfrm>
            <a:off x="153481" y="1059417"/>
            <a:ext cx="890362" cy="468072"/>
          </a:xfrm>
          <a:prstGeom prst="roundRect">
            <a:avLst>
              <a:gd name="adj" fmla="val 40699"/>
            </a:avLst>
          </a:prstGeom>
          <a:solidFill>
            <a:srgbClr val="095CC4"/>
          </a:solidFill>
          <a:ln w="12700" cap="flat">
            <a:no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defRPr sz="2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FFF"/>
                </a:solidFill>
              </a:rPr>
              <a:t>FST</a:t>
            </a:r>
          </a:p>
        </p:txBody>
      </p:sp>
      <p:sp>
        <p:nvSpPr>
          <p:cNvPr id="65" name="Shape 155"/>
          <p:cNvSpPr/>
          <p:nvPr/>
        </p:nvSpPr>
        <p:spPr>
          <a:xfrm>
            <a:off x="1904946" y="1067780"/>
            <a:ext cx="890362" cy="468072"/>
          </a:xfrm>
          <a:prstGeom prst="roundRect">
            <a:avLst>
              <a:gd name="adj" fmla="val 40699"/>
            </a:avLst>
          </a:prstGeom>
          <a:solidFill>
            <a:srgbClr val="095CC4"/>
          </a:solidFill>
          <a:ln w="12700" cap="flat">
            <a:no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defRPr sz="2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FFF"/>
                </a:solidFill>
              </a:rPr>
              <a:t>FST</a:t>
            </a:r>
          </a:p>
        </p:txBody>
      </p:sp>
      <p:sp>
        <p:nvSpPr>
          <p:cNvPr id="66" name="Shape 155"/>
          <p:cNvSpPr/>
          <p:nvPr/>
        </p:nvSpPr>
        <p:spPr>
          <a:xfrm>
            <a:off x="3682520" y="1069662"/>
            <a:ext cx="890362" cy="468072"/>
          </a:xfrm>
          <a:prstGeom prst="roundRect">
            <a:avLst>
              <a:gd name="adj" fmla="val 40699"/>
            </a:avLst>
          </a:prstGeom>
          <a:solidFill>
            <a:srgbClr val="095CC4"/>
          </a:solidFill>
          <a:ln w="12700" cap="flat">
            <a:no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defRPr sz="2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FFF"/>
                </a:solidFill>
              </a:rPr>
              <a:t>FST</a:t>
            </a:r>
          </a:p>
        </p:txBody>
      </p:sp>
      <p:sp>
        <p:nvSpPr>
          <p:cNvPr id="67" name="Shape 155"/>
          <p:cNvSpPr/>
          <p:nvPr/>
        </p:nvSpPr>
        <p:spPr>
          <a:xfrm>
            <a:off x="5419212" y="1051778"/>
            <a:ext cx="890362" cy="468072"/>
          </a:xfrm>
          <a:prstGeom prst="roundRect">
            <a:avLst>
              <a:gd name="adj" fmla="val 40699"/>
            </a:avLst>
          </a:prstGeom>
          <a:solidFill>
            <a:srgbClr val="095CC4"/>
          </a:solidFill>
          <a:ln w="12700" cap="flat">
            <a:no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defRPr sz="2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FFF"/>
                </a:solidFill>
              </a:rPr>
              <a:t>FST</a:t>
            </a:r>
          </a:p>
        </p:txBody>
      </p:sp>
    </p:spTree>
    <p:extLst>
      <p:ext uri="{BB962C8B-B14F-4D97-AF65-F5344CB8AC3E}">
        <p14:creationId xmlns:p14="http://schemas.microsoft.com/office/powerpoint/2010/main" val="39711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851511" y="-42330"/>
            <a:ext cx="3266827" cy="693419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softEdge rad="381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6" y="100032"/>
            <a:ext cx="7886700" cy="872836"/>
          </a:xfrm>
        </p:spPr>
        <p:txBody>
          <a:bodyPr/>
          <a:lstStyle/>
          <a:p>
            <a:r>
              <a:rPr lang="en-GB" dirty="0" err="1" smtClean="0"/>
              <a:t>CERNBox</a:t>
            </a:r>
            <a:r>
              <a:rPr lang="en-GB" dirty="0"/>
              <a:t>/</a:t>
            </a:r>
            <a:r>
              <a:rPr lang="en-GB" dirty="0" smtClean="0"/>
              <a:t>EOS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6" y="1473122"/>
            <a:ext cx="5826055" cy="4945311"/>
          </a:xfrm>
        </p:spPr>
        <p:txBody>
          <a:bodyPr>
            <a:normAutofit/>
          </a:bodyPr>
          <a:lstStyle/>
          <a:p>
            <a:pPr marL="457200" indent="-457200">
              <a:buSzPct val="4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/>
              </a:rPr>
              <a:t>EOS</a:t>
            </a:r>
            <a:endParaRPr lang="en-US" sz="1400" dirty="0"/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</a:rPr>
              <a:t>Mature </a:t>
            </a:r>
            <a:r>
              <a:rPr lang="en-US" sz="1600" dirty="0" smtClean="0">
                <a:latin typeface="Arial"/>
              </a:rPr>
              <a:t>storage </a:t>
            </a:r>
            <a:r>
              <a:rPr lang="en-US" sz="1600" dirty="0">
                <a:latin typeface="Arial"/>
              </a:rPr>
              <a:t>at 100 PB scale</a:t>
            </a:r>
            <a:endParaRPr lang="en-US" sz="1600" dirty="0"/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</a:rPr>
              <a:t>Protocol independent (notably </a:t>
            </a:r>
            <a:r>
              <a:rPr lang="en-US" sz="1600" dirty="0" smtClean="0">
                <a:latin typeface="Arial"/>
              </a:rPr>
              <a:t>Fuse </a:t>
            </a:r>
            <a:r>
              <a:rPr lang="en-US" sz="1600" dirty="0">
                <a:latin typeface="Arial"/>
              </a:rPr>
              <a:t>and </a:t>
            </a:r>
            <a:r>
              <a:rPr lang="en-US" sz="1600" dirty="0" err="1">
                <a:latin typeface="Arial"/>
              </a:rPr>
              <a:t>WebDav</a:t>
            </a:r>
            <a:r>
              <a:rPr lang="en-US" sz="1600" dirty="0">
                <a:latin typeface="Arial"/>
              </a:rPr>
              <a:t>)</a:t>
            </a:r>
            <a:endParaRPr lang="en-US" sz="1600" dirty="0"/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</a:rPr>
              <a:t>Multisite (performance, business continuity, </a:t>
            </a:r>
            <a:r>
              <a:rPr lang="en-US" sz="1600" dirty="0" smtClean="0">
                <a:latin typeface="Arial"/>
              </a:rPr>
              <a:t>...)</a:t>
            </a:r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457200" indent="-457200">
              <a:buSzPct val="45000"/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Arial"/>
              </a:rPr>
              <a:t>CERNBox</a:t>
            </a:r>
            <a:endParaRPr lang="en-US" sz="1400" dirty="0"/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/>
              </a:rPr>
              <a:t>Sync </a:t>
            </a:r>
            <a:r>
              <a:rPr lang="en-US" sz="1600" dirty="0">
                <a:latin typeface="Arial"/>
              </a:rPr>
              <a:t>(offline access, multi device access, available on all OS of relevance)</a:t>
            </a:r>
            <a:endParaRPr lang="en-US" sz="1600" dirty="0"/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</a:rPr>
              <a:t>Sharing (users, </a:t>
            </a:r>
            <a:r>
              <a:rPr lang="en-US" sz="1600" dirty="0" err="1">
                <a:latin typeface="Arial"/>
              </a:rPr>
              <a:t>egroups</a:t>
            </a:r>
            <a:r>
              <a:rPr lang="en-US" sz="1600" dirty="0">
                <a:latin typeface="Arial"/>
              </a:rPr>
              <a:t>, external collaborators, </a:t>
            </a:r>
            <a:r>
              <a:rPr lang="en-US" sz="1600" dirty="0" smtClean="0">
                <a:latin typeface="Arial"/>
              </a:rPr>
              <a:t/>
            </a:r>
            <a:br>
              <a:rPr lang="en-US" sz="1600" dirty="0" smtClean="0">
                <a:latin typeface="Arial"/>
              </a:rPr>
            </a:br>
            <a:r>
              <a:rPr lang="en-US" sz="1600" dirty="0" err="1" smtClean="0">
                <a:latin typeface="Arial"/>
              </a:rPr>
              <a:t>readonly</a:t>
            </a:r>
            <a:r>
              <a:rPr lang="en-US" sz="1600" dirty="0" smtClean="0">
                <a:latin typeface="Arial"/>
              </a:rPr>
              <a:t> / </a:t>
            </a:r>
            <a:r>
              <a:rPr lang="en-US" sz="1600" dirty="0" err="1" smtClean="0">
                <a:latin typeface="Arial"/>
              </a:rPr>
              <a:t>rw</a:t>
            </a:r>
            <a:r>
              <a:rPr lang="en-US" sz="1600" dirty="0" smtClean="0">
                <a:latin typeface="Arial"/>
              </a:rPr>
              <a:t> / time-limited leases)</a:t>
            </a:r>
            <a:endParaRPr lang="en-US" sz="1600" dirty="0"/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</a:rPr>
              <a:t>E</a:t>
            </a:r>
            <a:r>
              <a:rPr lang="en-US" sz="1600" dirty="0" smtClean="0">
                <a:latin typeface="Arial"/>
              </a:rPr>
              <a:t>ntry point to </a:t>
            </a:r>
            <a:r>
              <a:rPr lang="en-US" sz="1600" dirty="0">
                <a:latin typeface="Arial"/>
              </a:rPr>
              <a:t>“connect” applications and </a:t>
            </a:r>
            <a:r>
              <a:rPr lang="en-US" sz="1600" dirty="0" smtClean="0">
                <a:latin typeface="Arial"/>
              </a:rPr>
              <a:t>data (web portal)</a:t>
            </a:r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/>
              </a:rPr>
              <a:t>Built on </a:t>
            </a:r>
            <a:r>
              <a:rPr lang="en-US" sz="1600" dirty="0" err="1" smtClean="0">
                <a:latin typeface="Arial"/>
              </a:rPr>
              <a:t>ownCloud</a:t>
            </a:r>
            <a:endParaRPr lang="en-US" sz="1600" dirty="0" smtClean="0">
              <a:latin typeface="Arial"/>
            </a:endParaRPr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u="sng" dirty="0" smtClean="0">
                <a:latin typeface="Arial"/>
              </a:rPr>
              <a:t>EOS backend</a:t>
            </a:r>
            <a:endParaRPr lang="en-US" sz="1200" u="sng" dirty="0"/>
          </a:p>
          <a:p>
            <a:pPr marL="457200" lvl="1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69" y="100032"/>
            <a:ext cx="759078" cy="836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5659" t="25473" r="50698" b="65794"/>
          <a:stretch/>
        </p:blipFill>
        <p:spPr>
          <a:xfrm>
            <a:off x="5922015" y="6252513"/>
            <a:ext cx="3133100" cy="583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7132" t="42070" r="61884" b="51232"/>
          <a:stretch/>
        </p:blipFill>
        <p:spPr>
          <a:xfrm>
            <a:off x="5921297" y="5595404"/>
            <a:ext cx="3137031" cy="625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7643" b="10389"/>
          <a:stretch/>
        </p:blipFill>
        <p:spPr>
          <a:xfrm>
            <a:off x="5918084" y="2479403"/>
            <a:ext cx="3137031" cy="8788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24256"/>
          <a:stretch/>
        </p:blipFill>
        <p:spPr>
          <a:xfrm>
            <a:off x="5919508" y="1473123"/>
            <a:ext cx="3135607" cy="968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b="8274"/>
          <a:stretch/>
        </p:blipFill>
        <p:spPr>
          <a:xfrm>
            <a:off x="5927045" y="3402193"/>
            <a:ext cx="3128069" cy="2151940"/>
          </a:xfrm>
          <a:prstGeom prst="rect">
            <a:avLst/>
          </a:prstGeom>
        </p:spPr>
      </p:pic>
      <p:pic>
        <p:nvPicPr>
          <p:cNvPr id="12" name="EOS_logo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18084" y="0"/>
            <a:ext cx="3137030" cy="14427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45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1205508" y="5527477"/>
            <a:ext cx="6170414" cy="589359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rPr>
              <a:t>EOS</a:t>
            </a:r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1205508" y="6116836"/>
            <a:ext cx="6170414" cy="52685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Physical Storage</a:t>
            </a:r>
          </a:p>
        </p:txBody>
      </p:sp>
      <p:grpSp>
        <p:nvGrpSpPr>
          <p:cNvPr id="25610" name="Group 10"/>
          <p:cNvGrpSpPr>
            <a:grpSpLocks/>
          </p:cNvGrpSpPr>
          <p:nvPr/>
        </p:nvGrpSpPr>
        <p:grpSpPr bwMode="auto">
          <a:xfrm>
            <a:off x="1205508" y="5045274"/>
            <a:ext cx="6170414" cy="482203"/>
            <a:chOff x="0" y="0"/>
            <a:chExt cx="5528" cy="432"/>
          </a:xfrm>
        </p:grpSpPr>
        <p:sp>
          <p:nvSpPr>
            <p:cNvPr id="25603" name="Rectangle 3"/>
            <p:cNvSpPr>
              <a:spLocks/>
            </p:cNvSpPr>
            <p:nvPr/>
          </p:nvSpPr>
          <p:spPr bwMode="auto">
            <a:xfrm>
              <a:off x="0" y="0"/>
              <a:ext cx="816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fs</a:t>
              </a:r>
            </a:p>
          </p:txBody>
        </p:sp>
        <p:sp>
          <p:nvSpPr>
            <p:cNvPr id="25604" name="Rectangle 4"/>
            <p:cNvSpPr>
              <a:spLocks/>
            </p:cNvSpPr>
            <p:nvPr/>
          </p:nvSpPr>
          <p:spPr bwMode="auto">
            <a:xfrm>
              <a:off x="16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xroot</a:t>
              </a:r>
            </a:p>
          </p:txBody>
        </p:sp>
        <p:sp>
          <p:nvSpPr>
            <p:cNvPr id="25605" name="Rectangle 5"/>
            <p:cNvSpPr>
              <a:spLocks/>
            </p:cNvSpPr>
            <p:nvPr/>
          </p:nvSpPr>
          <p:spPr bwMode="auto">
            <a:xfrm>
              <a:off x="8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webdav</a:t>
              </a:r>
            </a:p>
          </p:txBody>
        </p:sp>
        <p:sp>
          <p:nvSpPr>
            <p:cNvPr id="25606" name="Rectangle 6"/>
            <p:cNvSpPr>
              <a:spLocks/>
            </p:cNvSpPr>
            <p:nvPr/>
          </p:nvSpPr>
          <p:spPr bwMode="auto">
            <a:xfrm>
              <a:off x="4744" y="0"/>
              <a:ext cx="784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web</a:t>
              </a:r>
            </a:p>
          </p:txBody>
        </p:sp>
        <p:sp>
          <p:nvSpPr>
            <p:cNvPr id="25607" name="Rectangle 7"/>
            <p:cNvSpPr>
              <a:spLocks/>
            </p:cNvSpPr>
            <p:nvPr/>
          </p:nvSpPr>
          <p:spPr bwMode="auto">
            <a:xfrm>
              <a:off x="24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sync</a:t>
              </a:r>
            </a:p>
          </p:txBody>
        </p:sp>
        <p:sp>
          <p:nvSpPr>
            <p:cNvPr id="25608" name="Rectangle 8"/>
            <p:cNvSpPr>
              <a:spLocks/>
            </p:cNvSpPr>
            <p:nvPr/>
          </p:nvSpPr>
          <p:spPr bwMode="auto">
            <a:xfrm>
              <a:off x="40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mobile</a:t>
              </a:r>
            </a:p>
          </p:txBody>
        </p:sp>
        <p:sp>
          <p:nvSpPr>
            <p:cNvPr id="25609" name="Rectangle 9"/>
            <p:cNvSpPr>
              <a:spLocks/>
            </p:cNvSpPr>
            <p:nvPr/>
          </p:nvSpPr>
          <p:spPr bwMode="auto">
            <a:xfrm>
              <a:off x="32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share</a:t>
              </a:r>
            </a:p>
          </p:txBody>
        </p:sp>
      </p:grpSp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87" y="5604496"/>
            <a:ext cx="390674" cy="39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12"/>
          <p:cNvSpPr>
            <a:spLocks/>
          </p:cNvSpPr>
          <p:nvPr/>
        </p:nvSpPr>
        <p:spPr bwMode="auto">
          <a:xfrm>
            <a:off x="1720082" y="5684863"/>
            <a:ext cx="500937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A408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FB0106"/>
                </a:solidFill>
                <a:latin typeface="Arial Bold" charset="0"/>
                <a:cs typeface="Arial Bold" charset="0"/>
                <a:sym typeface="Arial Bold" charset="0"/>
              </a:rPr>
              <a:t>ACLs</a:t>
            </a:r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52" y="5607844"/>
            <a:ext cx="410766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Rectangle 14"/>
          <p:cNvSpPr>
            <a:spLocks/>
          </p:cNvSpPr>
          <p:nvPr/>
        </p:nvSpPr>
        <p:spPr bwMode="auto">
          <a:xfrm>
            <a:off x="6045399" y="5688211"/>
            <a:ext cx="993059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2D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003DCC"/>
                </a:solidFill>
                <a:latin typeface="Arial Bold" charset="0"/>
                <a:cs typeface="Arial Bold" charset="0"/>
                <a:sym typeface="Arial Bold" charset="0"/>
              </a:rPr>
              <a:t>Namespace</a:t>
            </a:r>
          </a:p>
        </p:txBody>
      </p:sp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17" y="6158136"/>
            <a:ext cx="465460" cy="46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094" y="4086449"/>
            <a:ext cx="2911078" cy="91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Rectangle 17"/>
          <p:cNvSpPr>
            <a:spLocks/>
          </p:cNvSpPr>
          <p:nvPr/>
        </p:nvSpPr>
        <p:spPr bwMode="auto">
          <a:xfrm>
            <a:off x="3911203" y="4063008"/>
            <a:ext cx="3446859" cy="144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5618" name="Picture 1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555" y="4018360"/>
            <a:ext cx="3536156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0" name="Rectangle 20"/>
          <p:cNvSpPr>
            <a:spLocks/>
          </p:cNvSpPr>
          <p:nvPr/>
        </p:nvSpPr>
        <p:spPr bwMode="auto">
          <a:xfrm>
            <a:off x="580429" y="808929"/>
            <a:ext cx="7974211" cy="273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spcBef>
                <a:spcPts val="1687"/>
              </a:spcBef>
            </a:pPr>
            <a:r>
              <a:rPr lang="en-US" altLang="en-US" sz="2500" dirty="0" err="1" smtClean="0">
                <a:solidFill>
                  <a:srgbClr val="FFFFFF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rPr>
              <a:t>CERNBox</a:t>
            </a:r>
            <a:r>
              <a:rPr lang="en-US" altLang="en-US" sz="2500" dirty="0" smtClean="0">
                <a:solidFill>
                  <a:srgbClr val="FFFFFF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rPr>
              <a:t> / EOS</a:t>
            </a:r>
          </a:p>
          <a:p>
            <a:pPr algn="ctr">
              <a:spcBef>
                <a:spcPts val="1687"/>
              </a:spcBef>
            </a:pPr>
            <a:r>
              <a:rPr lang="en-US" altLang="en-US" sz="2500" dirty="0" smtClean="0">
                <a:solidFill>
                  <a:srgbClr val="FFFFFF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rPr>
              <a:t>Where Cloud </a:t>
            </a:r>
            <a:r>
              <a:rPr lang="en-US" altLang="en-US" sz="2500" dirty="0">
                <a:solidFill>
                  <a:srgbClr val="FFFFFF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rPr>
              <a:t>S</a:t>
            </a:r>
            <a:r>
              <a:rPr lang="en-US" altLang="en-US" sz="2500" dirty="0" smtClean="0">
                <a:solidFill>
                  <a:srgbClr val="FFFFFF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rPr>
              <a:t>torage meets with LHC storage</a:t>
            </a:r>
          </a:p>
          <a:p>
            <a:pPr algn="ctr">
              <a:spcBef>
                <a:spcPts val="1687"/>
              </a:spcBef>
            </a:pPr>
            <a:endParaRPr lang="en-US" altLang="en-US" sz="2500" dirty="0">
              <a:solidFill>
                <a:srgbClr val="FFFFFF"/>
              </a:solidFill>
              <a:latin typeface="Gill Sans Light" charset="0"/>
              <a:ea typeface="Gill Sans Light" charset="0"/>
              <a:cs typeface="Gill Sans Light" charset="0"/>
              <a:sym typeface="Gill Sans Light" charset="0"/>
            </a:endParaRPr>
          </a:p>
          <a:p>
            <a:pPr algn="ctr">
              <a:spcBef>
                <a:spcPts val="1687"/>
              </a:spcBef>
            </a:pPr>
            <a:r>
              <a:rPr lang="en-US" altLang="en-US" sz="2500" dirty="0" smtClean="0">
                <a:solidFill>
                  <a:srgbClr val="FFFFFF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rPr>
              <a:t> </a:t>
            </a:r>
            <a:endParaRPr lang="en-US" altLang="en-US" sz="2500" dirty="0">
              <a:solidFill>
                <a:srgbClr val="FFFFFF"/>
              </a:solidFill>
              <a:latin typeface="Gill Sans Light" charset="0"/>
              <a:ea typeface="Gill Sans Light" charset="0"/>
              <a:cs typeface="Gill Sans Light" charset="0"/>
              <a:sym typeface="Gill Sans Light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069" y="193166"/>
            <a:ext cx="759078" cy="83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4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1205508" y="5527477"/>
            <a:ext cx="6170414" cy="589359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EOS</a:t>
            </a:r>
          </a:p>
        </p:txBody>
      </p:sp>
      <p:sp>
        <p:nvSpPr>
          <p:cNvPr id="26626" name="Rectangle 2"/>
          <p:cNvSpPr>
            <a:spLocks/>
          </p:cNvSpPr>
          <p:nvPr/>
        </p:nvSpPr>
        <p:spPr bwMode="auto">
          <a:xfrm>
            <a:off x="1205508" y="6116836"/>
            <a:ext cx="6170414" cy="52685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Physical Storage</a:t>
            </a:r>
          </a:p>
        </p:txBody>
      </p:sp>
      <p:grpSp>
        <p:nvGrpSpPr>
          <p:cNvPr id="26634" name="Group 10"/>
          <p:cNvGrpSpPr>
            <a:grpSpLocks/>
          </p:cNvGrpSpPr>
          <p:nvPr/>
        </p:nvGrpSpPr>
        <p:grpSpPr bwMode="auto">
          <a:xfrm>
            <a:off x="1205505" y="5045274"/>
            <a:ext cx="6170414" cy="482203"/>
            <a:chOff x="0" y="0"/>
            <a:chExt cx="5528" cy="432"/>
          </a:xfrm>
        </p:grpSpPr>
        <p:sp>
          <p:nvSpPr>
            <p:cNvPr id="26628" name="Rectangle 4"/>
            <p:cNvSpPr>
              <a:spLocks/>
            </p:cNvSpPr>
            <p:nvPr/>
          </p:nvSpPr>
          <p:spPr bwMode="auto">
            <a:xfrm>
              <a:off x="16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xroot</a:t>
              </a:r>
            </a:p>
          </p:txBody>
        </p:sp>
        <p:sp>
          <p:nvSpPr>
            <p:cNvPr id="26629" name="Rectangle 5"/>
            <p:cNvSpPr>
              <a:spLocks/>
            </p:cNvSpPr>
            <p:nvPr/>
          </p:nvSpPr>
          <p:spPr bwMode="auto">
            <a:xfrm>
              <a:off x="8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webdav</a:t>
              </a:r>
            </a:p>
          </p:txBody>
        </p:sp>
        <p:sp>
          <p:nvSpPr>
            <p:cNvPr id="26630" name="Rectangle 6"/>
            <p:cNvSpPr>
              <a:spLocks/>
            </p:cNvSpPr>
            <p:nvPr/>
          </p:nvSpPr>
          <p:spPr bwMode="auto">
            <a:xfrm>
              <a:off x="4744" y="0"/>
              <a:ext cx="784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web</a:t>
              </a:r>
            </a:p>
          </p:txBody>
        </p:sp>
        <p:sp>
          <p:nvSpPr>
            <p:cNvPr id="26631" name="Rectangle 7"/>
            <p:cNvSpPr>
              <a:spLocks/>
            </p:cNvSpPr>
            <p:nvPr/>
          </p:nvSpPr>
          <p:spPr bwMode="auto">
            <a:xfrm>
              <a:off x="24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sync</a:t>
              </a:r>
            </a:p>
          </p:txBody>
        </p:sp>
        <p:sp>
          <p:nvSpPr>
            <p:cNvPr id="26632" name="Rectangle 8"/>
            <p:cNvSpPr>
              <a:spLocks/>
            </p:cNvSpPr>
            <p:nvPr/>
          </p:nvSpPr>
          <p:spPr bwMode="auto">
            <a:xfrm>
              <a:off x="40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mobile</a:t>
              </a:r>
            </a:p>
          </p:txBody>
        </p:sp>
        <p:sp>
          <p:nvSpPr>
            <p:cNvPr id="26633" name="Rectangle 9"/>
            <p:cNvSpPr>
              <a:spLocks/>
            </p:cNvSpPr>
            <p:nvPr/>
          </p:nvSpPr>
          <p:spPr bwMode="auto">
            <a:xfrm>
              <a:off x="32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share</a:t>
              </a:r>
            </a:p>
          </p:txBody>
        </p:sp>
        <p:sp>
          <p:nvSpPr>
            <p:cNvPr id="26627" name="Rectangle 3"/>
            <p:cNvSpPr>
              <a:spLocks/>
            </p:cNvSpPr>
            <p:nvPr/>
          </p:nvSpPr>
          <p:spPr bwMode="auto">
            <a:xfrm>
              <a:off x="0" y="0"/>
              <a:ext cx="816" cy="432"/>
            </a:xfrm>
            <a:prstGeom prst="rect">
              <a:avLst/>
            </a:prstGeom>
            <a:solidFill>
              <a:srgbClr val="FFC0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fs</a:t>
              </a:r>
            </a:p>
          </p:txBody>
        </p:sp>
      </p:grp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87" y="5604496"/>
            <a:ext cx="390674" cy="39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Rectangle 12"/>
          <p:cNvSpPr>
            <a:spLocks/>
          </p:cNvSpPr>
          <p:nvPr/>
        </p:nvSpPr>
        <p:spPr bwMode="auto">
          <a:xfrm>
            <a:off x="1720082" y="5684863"/>
            <a:ext cx="500937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A408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FB0106"/>
                </a:solidFill>
                <a:latin typeface="Arial Bold" charset="0"/>
                <a:cs typeface="Arial Bold" charset="0"/>
                <a:sym typeface="Arial Bold" charset="0"/>
              </a:rPr>
              <a:t>ACLs</a:t>
            </a:r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52" y="5607844"/>
            <a:ext cx="410766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Rectangle 14"/>
          <p:cNvSpPr>
            <a:spLocks/>
          </p:cNvSpPr>
          <p:nvPr/>
        </p:nvSpPr>
        <p:spPr bwMode="auto">
          <a:xfrm>
            <a:off x="6045399" y="5688211"/>
            <a:ext cx="993059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2D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003DCC"/>
                </a:solidFill>
                <a:latin typeface="Arial Bold" charset="0"/>
                <a:cs typeface="Arial Bold" charset="0"/>
                <a:sym typeface="Arial Bold" charset="0"/>
              </a:rPr>
              <a:t>Namespace</a:t>
            </a:r>
          </a:p>
        </p:txBody>
      </p:sp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17" y="6158136"/>
            <a:ext cx="465460" cy="46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94" y="44235"/>
            <a:ext cx="3629166" cy="2291559"/>
          </a:xfrm>
          <a:prstGeom prst="rect">
            <a:avLst/>
          </a:prstGeom>
          <a:noFill/>
          <a:ln w="19050" cap="flat">
            <a:solidFill>
              <a:srgbClr val="CDCDCD"/>
            </a:solidFill>
            <a:prstDash val="solid"/>
            <a:miter lim="800000"/>
            <a:headEnd/>
            <a:tailEnd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56" y="1812727"/>
            <a:ext cx="2652117" cy="265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3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1205508" y="5527477"/>
            <a:ext cx="6170414" cy="589359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EOS</a:t>
            </a:r>
          </a:p>
        </p:txBody>
      </p:sp>
      <p:sp>
        <p:nvSpPr>
          <p:cNvPr id="27650" name="Rectangle 2"/>
          <p:cNvSpPr>
            <a:spLocks/>
          </p:cNvSpPr>
          <p:nvPr/>
        </p:nvSpPr>
        <p:spPr bwMode="auto">
          <a:xfrm>
            <a:off x="1205508" y="6116836"/>
            <a:ext cx="6170414" cy="52685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Physical Storage</a:t>
            </a:r>
          </a:p>
        </p:txBody>
      </p:sp>
      <p:grpSp>
        <p:nvGrpSpPr>
          <p:cNvPr id="27658" name="Group 10"/>
          <p:cNvGrpSpPr>
            <a:grpSpLocks/>
          </p:cNvGrpSpPr>
          <p:nvPr/>
        </p:nvGrpSpPr>
        <p:grpSpPr bwMode="auto">
          <a:xfrm>
            <a:off x="1205508" y="5045274"/>
            <a:ext cx="6170414" cy="482203"/>
            <a:chOff x="0" y="0"/>
            <a:chExt cx="5528" cy="432"/>
          </a:xfrm>
        </p:grpSpPr>
        <p:sp>
          <p:nvSpPr>
            <p:cNvPr id="27651" name="Rectangle 3"/>
            <p:cNvSpPr>
              <a:spLocks/>
            </p:cNvSpPr>
            <p:nvPr/>
          </p:nvSpPr>
          <p:spPr bwMode="auto">
            <a:xfrm>
              <a:off x="0" y="0"/>
              <a:ext cx="816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fs</a:t>
              </a:r>
            </a:p>
          </p:txBody>
        </p:sp>
        <p:sp>
          <p:nvSpPr>
            <p:cNvPr id="27652" name="Rectangle 4"/>
            <p:cNvSpPr>
              <a:spLocks/>
            </p:cNvSpPr>
            <p:nvPr/>
          </p:nvSpPr>
          <p:spPr bwMode="auto">
            <a:xfrm>
              <a:off x="16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xroot</a:t>
              </a:r>
            </a:p>
          </p:txBody>
        </p:sp>
        <p:sp>
          <p:nvSpPr>
            <p:cNvPr id="27653" name="Rectangle 5"/>
            <p:cNvSpPr>
              <a:spLocks/>
            </p:cNvSpPr>
            <p:nvPr/>
          </p:nvSpPr>
          <p:spPr bwMode="auto">
            <a:xfrm>
              <a:off x="816" y="0"/>
              <a:ext cx="800" cy="4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webdav</a:t>
              </a:r>
              <a:endPara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27654" name="Rectangle 6"/>
            <p:cNvSpPr>
              <a:spLocks/>
            </p:cNvSpPr>
            <p:nvPr/>
          </p:nvSpPr>
          <p:spPr bwMode="auto">
            <a:xfrm>
              <a:off x="4744" y="0"/>
              <a:ext cx="784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web</a:t>
              </a:r>
            </a:p>
          </p:txBody>
        </p:sp>
        <p:sp>
          <p:nvSpPr>
            <p:cNvPr id="27655" name="Rectangle 7"/>
            <p:cNvSpPr>
              <a:spLocks/>
            </p:cNvSpPr>
            <p:nvPr/>
          </p:nvSpPr>
          <p:spPr bwMode="auto">
            <a:xfrm>
              <a:off x="24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sync</a:t>
              </a:r>
            </a:p>
          </p:txBody>
        </p:sp>
        <p:sp>
          <p:nvSpPr>
            <p:cNvPr id="27656" name="Rectangle 8"/>
            <p:cNvSpPr>
              <a:spLocks/>
            </p:cNvSpPr>
            <p:nvPr/>
          </p:nvSpPr>
          <p:spPr bwMode="auto">
            <a:xfrm>
              <a:off x="40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mobile</a:t>
              </a:r>
            </a:p>
          </p:txBody>
        </p:sp>
        <p:sp>
          <p:nvSpPr>
            <p:cNvPr id="27657" name="Rectangle 9"/>
            <p:cNvSpPr>
              <a:spLocks/>
            </p:cNvSpPr>
            <p:nvPr/>
          </p:nvSpPr>
          <p:spPr bwMode="auto">
            <a:xfrm>
              <a:off x="32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share</a:t>
              </a:r>
            </a:p>
          </p:txBody>
        </p:sp>
      </p:grpSp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87" y="5604496"/>
            <a:ext cx="390674" cy="39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Rectangle 12"/>
          <p:cNvSpPr>
            <a:spLocks/>
          </p:cNvSpPr>
          <p:nvPr/>
        </p:nvSpPr>
        <p:spPr bwMode="auto">
          <a:xfrm>
            <a:off x="1720082" y="5684863"/>
            <a:ext cx="500937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A408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FB0106"/>
                </a:solidFill>
                <a:latin typeface="Arial Bold" charset="0"/>
                <a:cs typeface="Arial Bold" charset="0"/>
                <a:sym typeface="Arial Bold" charset="0"/>
              </a:rPr>
              <a:t>ACLs</a:t>
            </a:r>
          </a:p>
        </p:txBody>
      </p:sp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52" y="5607844"/>
            <a:ext cx="410766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2" name="Rectangle 14"/>
          <p:cNvSpPr>
            <a:spLocks/>
          </p:cNvSpPr>
          <p:nvPr/>
        </p:nvSpPr>
        <p:spPr bwMode="auto">
          <a:xfrm>
            <a:off x="6045399" y="5688211"/>
            <a:ext cx="993059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2D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003DCC"/>
                </a:solidFill>
                <a:latin typeface="Arial Bold" charset="0"/>
                <a:cs typeface="Arial Bold" charset="0"/>
                <a:sym typeface="Arial Bold" charset="0"/>
              </a:rPr>
              <a:t>Namespace</a:t>
            </a:r>
          </a:p>
        </p:txBody>
      </p:sp>
      <p:pic>
        <p:nvPicPr>
          <p:cNvPr id="27663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17" y="6158136"/>
            <a:ext cx="465460" cy="46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66" name="Group 18"/>
          <p:cNvGrpSpPr>
            <a:grpSpLocks/>
          </p:cNvGrpSpPr>
          <p:nvPr/>
        </p:nvGrpSpPr>
        <p:grpSpPr bwMode="auto">
          <a:xfrm>
            <a:off x="3087439" y="1112863"/>
            <a:ext cx="1830586" cy="3547318"/>
            <a:chOff x="0" y="0"/>
            <a:chExt cx="1640" cy="3177"/>
          </a:xfrm>
        </p:grpSpPr>
        <p:pic>
          <p:nvPicPr>
            <p:cNvPr id="27664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" y="0"/>
              <a:ext cx="1587" cy="1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5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63"/>
              <a:ext cx="1614" cy="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67" name="Picture 1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" t="6008" r="33794" b="15104"/>
          <a:stretch/>
        </p:blipFill>
        <p:spPr bwMode="auto">
          <a:xfrm>
            <a:off x="5279085" y="0"/>
            <a:ext cx="3842185" cy="368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2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1533" y="753534"/>
            <a:ext cx="7823199" cy="1647825"/>
          </a:xfrm>
        </p:spPr>
        <p:txBody>
          <a:bodyPr/>
          <a:lstStyle/>
          <a:p>
            <a:r>
              <a:rPr lang="en-GB" sz="3200" dirty="0" smtClean="0"/>
              <a:t>Large-scale </a:t>
            </a:r>
            <a:r>
              <a:rPr lang="en-GB" sz="3200" dirty="0"/>
              <a:t>data services </a:t>
            </a:r>
            <a:r>
              <a:rPr lang="en-GB" sz="3200" dirty="0" smtClean="0"/>
              <a:t>for science</a:t>
            </a:r>
            <a:r>
              <a:rPr lang="en-GB" sz="3200" dirty="0"/>
              <a:t>: present and future </a:t>
            </a:r>
            <a:r>
              <a:rPr lang="en-GB" sz="3200" dirty="0" smtClean="0"/>
              <a:t>challenges</a:t>
            </a:r>
            <a:endParaRPr lang="en-US" altLang="en-US" sz="32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2621492"/>
            <a:ext cx="6400800" cy="4143374"/>
          </a:xfrm>
        </p:spPr>
        <p:txBody>
          <a:bodyPr/>
          <a:lstStyle/>
          <a:p>
            <a:r>
              <a:rPr lang="en-US" dirty="0"/>
              <a:t>Massimo </a:t>
            </a:r>
            <a:r>
              <a:rPr lang="en-US" dirty="0" err="1"/>
              <a:t>Lamanna</a:t>
            </a:r>
            <a:endParaRPr lang="en-US" dirty="0"/>
          </a:p>
          <a:p>
            <a:r>
              <a:rPr lang="en-US" sz="1800" dirty="0"/>
              <a:t>CERN IT </a:t>
            </a:r>
            <a:r>
              <a:rPr lang="en-US" sz="1800" dirty="0" err="1"/>
              <a:t>dept</a:t>
            </a:r>
            <a:endParaRPr lang="en-US" sz="1800" dirty="0"/>
          </a:p>
          <a:p>
            <a:r>
              <a:rPr lang="en-US" sz="1800" dirty="0"/>
              <a:t>Data &amp; Storage Services (DSS</a:t>
            </a:r>
            <a:r>
              <a:rPr lang="en-US" sz="1800" dirty="0" smtClean="0"/>
              <a:t>)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GB" sz="1800" dirty="0"/>
              <a:t>28 September – 02 October, 2015, Montenegro (</a:t>
            </a:r>
            <a:r>
              <a:rPr lang="en-GB" sz="1800" dirty="0" err="1" smtClean="0"/>
              <a:t>Budva</a:t>
            </a:r>
            <a:r>
              <a:rPr lang="en-GB" sz="1800" dirty="0" smtClean="0"/>
              <a:t>)</a:t>
            </a:r>
            <a:endParaRPr lang="en-GB" sz="1800" dirty="0"/>
          </a:p>
        </p:txBody>
      </p:sp>
      <p:pic>
        <p:nvPicPr>
          <p:cNvPr id="1026" name="Picture 2" descr="&lt;center&gt;&lt;span style=&quot;font-family: verdana; font-size: 20px; color: #275c86;&quot;&gt;Montenegro, Budva, Becici, 28 september - 02 october 2015&lt;/span&gt;&lt;/center&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3948431"/>
            <a:ext cx="5495924" cy="219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57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" y="146319"/>
            <a:ext cx="5095488" cy="3358487"/>
          </a:xfrm>
          <a:prstGeom prst="rect">
            <a:avLst/>
          </a:prstGeom>
        </p:spPr>
      </p:pic>
      <p:sp>
        <p:nvSpPr>
          <p:cNvPr id="28673" name="Rectangle 1"/>
          <p:cNvSpPr>
            <a:spLocks/>
          </p:cNvSpPr>
          <p:nvPr/>
        </p:nvSpPr>
        <p:spPr bwMode="auto">
          <a:xfrm>
            <a:off x="1205508" y="5527477"/>
            <a:ext cx="6170414" cy="589359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EOS</a:t>
            </a:r>
          </a:p>
        </p:txBody>
      </p:sp>
      <p:sp>
        <p:nvSpPr>
          <p:cNvPr id="28674" name="Rectangle 2"/>
          <p:cNvSpPr>
            <a:spLocks/>
          </p:cNvSpPr>
          <p:nvPr/>
        </p:nvSpPr>
        <p:spPr bwMode="auto">
          <a:xfrm>
            <a:off x="1205508" y="6116836"/>
            <a:ext cx="6170414" cy="52685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Physical Storage</a:t>
            </a:r>
          </a:p>
        </p:txBody>
      </p:sp>
      <p:grpSp>
        <p:nvGrpSpPr>
          <p:cNvPr id="28682" name="Group 10"/>
          <p:cNvGrpSpPr>
            <a:grpSpLocks/>
          </p:cNvGrpSpPr>
          <p:nvPr/>
        </p:nvGrpSpPr>
        <p:grpSpPr bwMode="auto">
          <a:xfrm>
            <a:off x="1205508" y="5045274"/>
            <a:ext cx="6170414" cy="482203"/>
            <a:chOff x="0" y="0"/>
            <a:chExt cx="5528" cy="432"/>
          </a:xfrm>
        </p:grpSpPr>
        <p:sp>
          <p:nvSpPr>
            <p:cNvPr id="28675" name="Rectangle 3"/>
            <p:cNvSpPr>
              <a:spLocks/>
            </p:cNvSpPr>
            <p:nvPr/>
          </p:nvSpPr>
          <p:spPr bwMode="auto">
            <a:xfrm>
              <a:off x="0" y="0"/>
              <a:ext cx="816" cy="43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fs</a:t>
              </a:r>
            </a:p>
          </p:txBody>
        </p:sp>
        <p:sp>
          <p:nvSpPr>
            <p:cNvPr id="28676" name="Rectangle 4"/>
            <p:cNvSpPr>
              <a:spLocks/>
            </p:cNvSpPr>
            <p:nvPr/>
          </p:nvSpPr>
          <p:spPr bwMode="auto">
            <a:xfrm>
              <a:off x="1616" y="0"/>
              <a:ext cx="800" cy="432"/>
            </a:xfrm>
            <a:prstGeom prst="rect">
              <a:avLst/>
            </a:prstGeom>
            <a:solidFill>
              <a:srgbClr val="66B13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xroot</a:t>
              </a:r>
            </a:p>
          </p:txBody>
        </p:sp>
        <p:sp>
          <p:nvSpPr>
            <p:cNvPr id="28677" name="Rectangle 5"/>
            <p:cNvSpPr>
              <a:spLocks/>
            </p:cNvSpPr>
            <p:nvPr/>
          </p:nvSpPr>
          <p:spPr bwMode="auto">
            <a:xfrm>
              <a:off x="816" y="0"/>
              <a:ext cx="800" cy="43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webdav</a:t>
              </a:r>
            </a:p>
          </p:txBody>
        </p:sp>
        <p:sp>
          <p:nvSpPr>
            <p:cNvPr id="28678" name="Rectangle 6"/>
            <p:cNvSpPr>
              <a:spLocks/>
            </p:cNvSpPr>
            <p:nvPr/>
          </p:nvSpPr>
          <p:spPr bwMode="auto">
            <a:xfrm>
              <a:off x="4744" y="0"/>
              <a:ext cx="784" cy="43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web</a:t>
              </a:r>
            </a:p>
          </p:txBody>
        </p:sp>
        <p:sp>
          <p:nvSpPr>
            <p:cNvPr id="28679" name="Rectangle 7"/>
            <p:cNvSpPr>
              <a:spLocks/>
            </p:cNvSpPr>
            <p:nvPr/>
          </p:nvSpPr>
          <p:spPr bwMode="auto">
            <a:xfrm>
              <a:off x="2416" y="0"/>
              <a:ext cx="800" cy="43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sync</a:t>
              </a:r>
            </a:p>
          </p:txBody>
        </p:sp>
        <p:sp>
          <p:nvSpPr>
            <p:cNvPr id="28680" name="Rectangle 8"/>
            <p:cNvSpPr>
              <a:spLocks/>
            </p:cNvSpPr>
            <p:nvPr/>
          </p:nvSpPr>
          <p:spPr bwMode="auto">
            <a:xfrm>
              <a:off x="4016" y="0"/>
              <a:ext cx="800" cy="43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mobile</a:t>
              </a:r>
            </a:p>
          </p:txBody>
        </p:sp>
        <p:sp>
          <p:nvSpPr>
            <p:cNvPr id="28681" name="Rectangle 9"/>
            <p:cNvSpPr>
              <a:spLocks/>
            </p:cNvSpPr>
            <p:nvPr/>
          </p:nvSpPr>
          <p:spPr bwMode="auto">
            <a:xfrm>
              <a:off x="3216" y="0"/>
              <a:ext cx="800" cy="43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share</a:t>
              </a:r>
            </a:p>
          </p:txBody>
        </p:sp>
      </p:grpSp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99" y="271718"/>
            <a:ext cx="3055111" cy="861237"/>
          </a:xfrm>
          <a:prstGeom prst="rect">
            <a:avLst/>
          </a:prstGeom>
          <a:noFill/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87" y="5604496"/>
            <a:ext cx="390674" cy="39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7" name="Rectangle 15"/>
          <p:cNvSpPr>
            <a:spLocks/>
          </p:cNvSpPr>
          <p:nvPr/>
        </p:nvSpPr>
        <p:spPr bwMode="auto">
          <a:xfrm>
            <a:off x="1720082" y="5684863"/>
            <a:ext cx="500937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A408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FB0106"/>
                </a:solidFill>
                <a:latin typeface="Arial Bold" charset="0"/>
                <a:cs typeface="Arial Bold" charset="0"/>
                <a:sym typeface="Arial Bold" charset="0"/>
              </a:rPr>
              <a:t>ACLs</a:t>
            </a:r>
          </a:p>
        </p:txBody>
      </p:sp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52" y="5607844"/>
            <a:ext cx="410766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9" name="Rectangle 17"/>
          <p:cNvSpPr>
            <a:spLocks/>
          </p:cNvSpPr>
          <p:nvPr/>
        </p:nvSpPr>
        <p:spPr bwMode="auto">
          <a:xfrm>
            <a:off x="6045399" y="5688211"/>
            <a:ext cx="993059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2D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003DCC"/>
                </a:solidFill>
                <a:latin typeface="Arial Bold" charset="0"/>
                <a:cs typeface="Arial Bold" charset="0"/>
                <a:sym typeface="Arial Bold" charset="0"/>
              </a:rPr>
              <a:t>Namespace</a:t>
            </a:r>
          </a:p>
        </p:txBody>
      </p:sp>
      <p:pic>
        <p:nvPicPr>
          <p:cNvPr id="28690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17" y="6158136"/>
            <a:ext cx="465460" cy="46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1132955"/>
            <a:ext cx="2294930" cy="2787178"/>
          </a:xfrm>
          <a:prstGeom prst="rect">
            <a:avLst/>
          </a:prstGeom>
          <a:noFill/>
          <a:ln w="25400" cap="flat">
            <a:solidFill>
              <a:srgbClr val="343434"/>
            </a:solidFill>
            <a:prstDash val="solid"/>
            <a:miter lim="800000"/>
            <a:headEnd/>
            <a:tailEnd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2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476" y="1339453"/>
            <a:ext cx="2294930" cy="2786063"/>
          </a:xfrm>
          <a:prstGeom prst="rect">
            <a:avLst/>
          </a:prstGeom>
          <a:noFill/>
          <a:ln w="25400" cap="flat">
            <a:solidFill>
              <a:srgbClr val="343434"/>
            </a:solidFill>
            <a:prstDash val="solid"/>
            <a:miter lim="800000"/>
            <a:headEnd/>
            <a:tailEnd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3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53" y="1526976"/>
            <a:ext cx="2294930" cy="2786063"/>
          </a:xfrm>
          <a:prstGeom prst="rect">
            <a:avLst/>
          </a:prstGeom>
          <a:noFill/>
          <a:ln w="25400" cap="flat">
            <a:solidFill>
              <a:srgbClr val="343434"/>
            </a:solidFill>
            <a:prstDash val="solid"/>
            <a:miter lim="800000"/>
            <a:headEnd/>
            <a:tailEnd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89" y="1723429"/>
            <a:ext cx="2294930" cy="2786063"/>
          </a:xfrm>
          <a:prstGeom prst="rect">
            <a:avLst/>
          </a:prstGeom>
          <a:noFill/>
          <a:ln w="25400" cap="flat">
            <a:solidFill>
              <a:srgbClr val="343434"/>
            </a:solidFill>
            <a:prstDash val="solid"/>
            <a:miter lim="800000"/>
            <a:headEnd/>
            <a:tailEnd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5399" y="1139728"/>
            <a:ext cx="3055111" cy="28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9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1205508" y="5527477"/>
            <a:ext cx="6170414" cy="589359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EOS</a:t>
            </a:r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1205508" y="6116836"/>
            <a:ext cx="6170414" cy="52685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Physical Storage</a:t>
            </a:r>
          </a:p>
        </p:txBody>
      </p:sp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1205508" y="5045274"/>
            <a:ext cx="6170414" cy="482203"/>
            <a:chOff x="0" y="0"/>
            <a:chExt cx="5528" cy="432"/>
          </a:xfrm>
        </p:grpSpPr>
        <p:sp>
          <p:nvSpPr>
            <p:cNvPr id="29699" name="Rectangle 3"/>
            <p:cNvSpPr>
              <a:spLocks/>
            </p:cNvSpPr>
            <p:nvPr/>
          </p:nvSpPr>
          <p:spPr bwMode="auto">
            <a:xfrm>
              <a:off x="0" y="0"/>
              <a:ext cx="816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fs</a:t>
              </a:r>
            </a:p>
          </p:txBody>
        </p:sp>
        <p:sp>
          <p:nvSpPr>
            <p:cNvPr id="29700" name="Rectangle 4"/>
            <p:cNvSpPr>
              <a:spLocks/>
            </p:cNvSpPr>
            <p:nvPr/>
          </p:nvSpPr>
          <p:spPr bwMode="auto">
            <a:xfrm>
              <a:off x="2416" y="0"/>
              <a:ext cx="800" cy="432"/>
            </a:xfrm>
            <a:prstGeom prst="rect">
              <a:avLst/>
            </a:prstGeom>
            <a:solidFill>
              <a:srgbClr val="00B0F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sync</a:t>
              </a:r>
            </a:p>
          </p:txBody>
        </p:sp>
        <p:sp>
          <p:nvSpPr>
            <p:cNvPr id="29701" name="Rectangle 5"/>
            <p:cNvSpPr>
              <a:spLocks/>
            </p:cNvSpPr>
            <p:nvPr/>
          </p:nvSpPr>
          <p:spPr bwMode="auto">
            <a:xfrm>
              <a:off x="8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webdav</a:t>
              </a:r>
            </a:p>
          </p:txBody>
        </p:sp>
        <p:sp>
          <p:nvSpPr>
            <p:cNvPr id="29702" name="Rectangle 6"/>
            <p:cNvSpPr>
              <a:spLocks/>
            </p:cNvSpPr>
            <p:nvPr/>
          </p:nvSpPr>
          <p:spPr bwMode="auto">
            <a:xfrm>
              <a:off x="4744" y="0"/>
              <a:ext cx="784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web</a:t>
              </a:r>
            </a:p>
          </p:txBody>
        </p:sp>
        <p:sp>
          <p:nvSpPr>
            <p:cNvPr id="29703" name="Rectangle 7"/>
            <p:cNvSpPr>
              <a:spLocks/>
            </p:cNvSpPr>
            <p:nvPr/>
          </p:nvSpPr>
          <p:spPr bwMode="auto">
            <a:xfrm>
              <a:off x="16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xroot</a:t>
              </a:r>
            </a:p>
          </p:txBody>
        </p:sp>
        <p:sp>
          <p:nvSpPr>
            <p:cNvPr id="29704" name="Rectangle 8"/>
            <p:cNvSpPr>
              <a:spLocks/>
            </p:cNvSpPr>
            <p:nvPr/>
          </p:nvSpPr>
          <p:spPr bwMode="auto">
            <a:xfrm>
              <a:off x="40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mobile</a:t>
              </a:r>
            </a:p>
          </p:txBody>
        </p:sp>
        <p:sp>
          <p:nvSpPr>
            <p:cNvPr id="29705" name="Rectangle 9"/>
            <p:cNvSpPr>
              <a:spLocks/>
            </p:cNvSpPr>
            <p:nvPr/>
          </p:nvSpPr>
          <p:spPr bwMode="auto">
            <a:xfrm>
              <a:off x="3216" y="0"/>
              <a:ext cx="800" cy="43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share</a:t>
              </a:r>
            </a:p>
          </p:txBody>
        </p:sp>
      </p:grpSp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87" y="5604496"/>
            <a:ext cx="390674" cy="39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Rectangle 12"/>
          <p:cNvSpPr>
            <a:spLocks/>
          </p:cNvSpPr>
          <p:nvPr/>
        </p:nvSpPr>
        <p:spPr bwMode="auto">
          <a:xfrm>
            <a:off x="1720082" y="5684863"/>
            <a:ext cx="500937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A408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FB0106"/>
                </a:solidFill>
                <a:latin typeface="Arial Bold" charset="0"/>
                <a:cs typeface="Arial Bold" charset="0"/>
                <a:sym typeface="Arial Bold" charset="0"/>
              </a:rPr>
              <a:t>ACLs</a:t>
            </a:r>
          </a:p>
        </p:txBody>
      </p:sp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52" y="5607844"/>
            <a:ext cx="410766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Rectangle 14"/>
          <p:cNvSpPr>
            <a:spLocks/>
          </p:cNvSpPr>
          <p:nvPr/>
        </p:nvSpPr>
        <p:spPr bwMode="auto">
          <a:xfrm>
            <a:off x="6045399" y="5688211"/>
            <a:ext cx="993059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2D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003DCC"/>
                </a:solidFill>
                <a:latin typeface="Arial Bold" charset="0"/>
                <a:cs typeface="Arial Bold" charset="0"/>
                <a:sym typeface="Arial Bold" charset="0"/>
              </a:rPr>
              <a:t>Namespace</a:t>
            </a:r>
          </a:p>
        </p:txBody>
      </p:sp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17" y="6158136"/>
            <a:ext cx="465460" cy="46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92" y="35512"/>
            <a:ext cx="3889995" cy="2589609"/>
          </a:xfrm>
          <a:prstGeom prst="rect">
            <a:avLst/>
          </a:prstGeom>
          <a:noFill/>
          <a:ln>
            <a:noFill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4" y="379306"/>
            <a:ext cx="4136249" cy="31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11" y="2495947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5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6"/>
          <a:stretch/>
        </p:blipFill>
        <p:spPr bwMode="auto">
          <a:xfrm>
            <a:off x="1205508" y="2073920"/>
            <a:ext cx="4164911" cy="204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1" name="Rectangle 1"/>
          <p:cNvSpPr>
            <a:spLocks/>
          </p:cNvSpPr>
          <p:nvPr/>
        </p:nvSpPr>
        <p:spPr bwMode="auto">
          <a:xfrm>
            <a:off x="1205508" y="5527477"/>
            <a:ext cx="6170414" cy="589359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EOS</a:t>
            </a:r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1205508" y="6116836"/>
            <a:ext cx="6170414" cy="52685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Physical Storage</a:t>
            </a:r>
          </a:p>
        </p:txBody>
      </p:sp>
      <p:grpSp>
        <p:nvGrpSpPr>
          <p:cNvPr id="30730" name="Group 10"/>
          <p:cNvGrpSpPr>
            <a:grpSpLocks/>
          </p:cNvGrpSpPr>
          <p:nvPr/>
        </p:nvGrpSpPr>
        <p:grpSpPr bwMode="auto">
          <a:xfrm>
            <a:off x="1205508" y="5045274"/>
            <a:ext cx="6170414" cy="482203"/>
            <a:chOff x="0" y="0"/>
            <a:chExt cx="5528" cy="432"/>
          </a:xfrm>
        </p:grpSpPr>
        <p:sp>
          <p:nvSpPr>
            <p:cNvPr id="30723" name="Rectangle 3"/>
            <p:cNvSpPr>
              <a:spLocks/>
            </p:cNvSpPr>
            <p:nvPr/>
          </p:nvSpPr>
          <p:spPr bwMode="auto">
            <a:xfrm>
              <a:off x="0" y="0"/>
              <a:ext cx="816" cy="43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fs</a:t>
              </a:r>
            </a:p>
          </p:txBody>
        </p:sp>
        <p:sp>
          <p:nvSpPr>
            <p:cNvPr id="30724" name="Rectangle 4"/>
            <p:cNvSpPr>
              <a:spLocks/>
            </p:cNvSpPr>
            <p:nvPr/>
          </p:nvSpPr>
          <p:spPr bwMode="auto">
            <a:xfrm>
              <a:off x="1616" y="0"/>
              <a:ext cx="800" cy="43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xroot</a:t>
              </a:r>
            </a:p>
          </p:txBody>
        </p:sp>
        <p:sp>
          <p:nvSpPr>
            <p:cNvPr id="30725" name="Rectangle 5"/>
            <p:cNvSpPr>
              <a:spLocks/>
            </p:cNvSpPr>
            <p:nvPr/>
          </p:nvSpPr>
          <p:spPr bwMode="auto">
            <a:xfrm>
              <a:off x="816" y="0"/>
              <a:ext cx="800" cy="43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webdav</a:t>
              </a:r>
            </a:p>
          </p:txBody>
        </p:sp>
        <p:sp>
          <p:nvSpPr>
            <p:cNvPr id="30726" name="Rectangle 6"/>
            <p:cNvSpPr>
              <a:spLocks/>
            </p:cNvSpPr>
            <p:nvPr/>
          </p:nvSpPr>
          <p:spPr bwMode="auto">
            <a:xfrm>
              <a:off x="4744" y="0"/>
              <a:ext cx="784" cy="43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web</a:t>
              </a:r>
            </a:p>
          </p:txBody>
        </p:sp>
        <p:sp>
          <p:nvSpPr>
            <p:cNvPr id="30727" name="Rectangle 7"/>
            <p:cNvSpPr>
              <a:spLocks/>
            </p:cNvSpPr>
            <p:nvPr/>
          </p:nvSpPr>
          <p:spPr bwMode="auto">
            <a:xfrm>
              <a:off x="2416" y="0"/>
              <a:ext cx="800" cy="43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sync</a:t>
              </a:r>
            </a:p>
          </p:txBody>
        </p:sp>
        <p:sp>
          <p:nvSpPr>
            <p:cNvPr id="30728" name="Rectangle 8"/>
            <p:cNvSpPr>
              <a:spLocks/>
            </p:cNvSpPr>
            <p:nvPr/>
          </p:nvSpPr>
          <p:spPr bwMode="auto">
            <a:xfrm>
              <a:off x="4016" y="0"/>
              <a:ext cx="800" cy="43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mobile</a:t>
              </a:r>
            </a:p>
          </p:txBody>
        </p:sp>
        <p:sp>
          <p:nvSpPr>
            <p:cNvPr id="30729" name="Rectangle 9"/>
            <p:cNvSpPr>
              <a:spLocks/>
            </p:cNvSpPr>
            <p:nvPr/>
          </p:nvSpPr>
          <p:spPr bwMode="auto">
            <a:xfrm>
              <a:off x="3216" y="0"/>
              <a:ext cx="800" cy="432"/>
            </a:xfrm>
            <a:prstGeom prst="rect">
              <a:avLst/>
            </a:prstGeom>
            <a:solidFill>
              <a:srgbClr val="66B13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share</a:t>
              </a:r>
            </a:p>
          </p:txBody>
        </p:sp>
      </p:grpSp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82" y="31254"/>
            <a:ext cx="5072063" cy="4085332"/>
          </a:xfrm>
          <a:prstGeom prst="rect">
            <a:avLst/>
          </a:prstGeom>
          <a:noFill/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87" y="5604496"/>
            <a:ext cx="390674" cy="39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Rectangle 13"/>
          <p:cNvSpPr>
            <a:spLocks/>
          </p:cNvSpPr>
          <p:nvPr/>
        </p:nvSpPr>
        <p:spPr bwMode="auto">
          <a:xfrm>
            <a:off x="1720082" y="5684863"/>
            <a:ext cx="500937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A408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FB0106"/>
                </a:solidFill>
                <a:latin typeface="Arial Bold" charset="0"/>
                <a:cs typeface="Arial Bold" charset="0"/>
                <a:sym typeface="Arial Bold" charset="0"/>
              </a:rPr>
              <a:t>ACLs</a:t>
            </a:r>
          </a:p>
        </p:txBody>
      </p:sp>
      <p:pic>
        <p:nvPicPr>
          <p:cNvPr id="30734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52" y="5607844"/>
            <a:ext cx="410766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5" name="Rectangle 15"/>
          <p:cNvSpPr>
            <a:spLocks/>
          </p:cNvSpPr>
          <p:nvPr/>
        </p:nvSpPr>
        <p:spPr bwMode="auto">
          <a:xfrm>
            <a:off x="6045399" y="5688211"/>
            <a:ext cx="993059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2D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003DCC"/>
                </a:solidFill>
                <a:latin typeface="Arial Bold" charset="0"/>
                <a:cs typeface="Arial Bold" charset="0"/>
                <a:sym typeface="Arial Bold" charset="0"/>
              </a:rPr>
              <a:t>Namespace</a:t>
            </a:r>
          </a:p>
        </p:txBody>
      </p:sp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17" y="6158136"/>
            <a:ext cx="465460" cy="46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74" y="348589"/>
            <a:ext cx="3045023" cy="30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40" name="Group 20"/>
          <p:cNvGrpSpPr>
            <a:grpSpLocks/>
          </p:cNvGrpSpPr>
          <p:nvPr/>
        </p:nvGrpSpPr>
        <p:grpSpPr bwMode="auto">
          <a:xfrm>
            <a:off x="5232797" y="625078"/>
            <a:ext cx="1750219" cy="1151930"/>
            <a:chOff x="0" y="0"/>
            <a:chExt cx="1568" cy="1032"/>
          </a:xfrm>
        </p:grpSpPr>
        <p:sp>
          <p:nvSpPr>
            <p:cNvPr id="30738" name="Oval 18"/>
            <p:cNvSpPr>
              <a:spLocks/>
            </p:cNvSpPr>
            <p:nvPr/>
          </p:nvSpPr>
          <p:spPr bwMode="auto">
            <a:xfrm>
              <a:off x="40" y="40"/>
              <a:ext cx="1488" cy="95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0739" name="Picture 19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8" cy="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97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23" t="2894" r="10339" b="18492"/>
          <a:stretch/>
        </p:blipFill>
        <p:spPr>
          <a:xfrm>
            <a:off x="4213726" y="418574"/>
            <a:ext cx="4872547" cy="2732999"/>
          </a:xfrm>
          <a:prstGeom prst="rect">
            <a:avLst/>
          </a:prstGeom>
        </p:spPr>
      </p:pic>
      <p:pic>
        <p:nvPicPr>
          <p:cNvPr id="24" name="Picture 5" descr="Z:\pilot_account\MOCKUPS\iphone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1" t="2022" r="22068" b="15883"/>
          <a:stretch/>
        </p:blipFill>
        <p:spPr bwMode="auto">
          <a:xfrm>
            <a:off x="116802" y="420184"/>
            <a:ext cx="3638003" cy="27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5" name="Rectangle 1"/>
          <p:cNvSpPr>
            <a:spLocks/>
          </p:cNvSpPr>
          <p:nvPr/>
        </p:nvSpPr>
        <p:spPr bwMode="auto">
          <a:xfrm>
            <a:off x="1205508" y="5527477"/>
            <a:ext cx="6170414" cy="589359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EOS</a:t>
            </a:r>
          </a:p>
        </p:txBody>
      </p:sp>
      <p:sp>
        <p:nvSpPr>
          <p:cNvPr id="31746" name="Rectangle 2"/>
          <p:cNvSpPr>
            <a:spLocks/>
          </p:cNvSpPr>
          <p:nvPr/>
        </p:nvSpPr>
        <p:spPr bwMode="auto">
          <a:xfrm>
            <a:off x="1205508" y="6116836"/>
            <a:ext cx="6170414" cy="526852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Physical Storage</a:t>
            </a:r>
          </a:p>
        </p:txBody>
      </p:sp>
      <p:grpSp>
        <p:nvGrpSpPr>
          <p:cNvPr id="31754" name="Group 10"/>
          <p:cNvGrpSpPr>
            <a:grpSpLocks/>
          </p:cNvGrpSpPr>
          <p:nvPr/>
        </p:nvGrpSpPr>
        <p:grpSpPr bwMode="auto">
          <a:xfrm>
            <a:off x="1205508" y="5045274"/>
            <a:ext cx="6170414" cy="482203"/>
            <a:chOff x="0" y="0"/>
            <a:chExt cx="5528" cy="432"/>
          </a:xfrm>
        </p:grpSpPr>
        <p:sp>
          <p:nvSpPr>
            <p:cNvPr id="31747" name="Rectangle 3"/>
            <p:cNvSpPr>
              <a:spLocks/>
            </p:cNvSpPr>
            <p:nvPr/>
          </p:nvSpPr>
          <p:spPr bwMode="auto">
            <a:xfrm>
              <a:off x="0" y="0"/>
              <a:ext cx="816" cy="432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fs</a:t>
              </a:r>
            </a:p>
          </p:txBody>
        </p:sp>
        <p:sp>
          <p:nvSpPr>
            <p:cNvPr id="31748" name="Rectangle 4"/>
            <p:cNvSpPr>
              <a:spLocks/>
            </p:cNvSpPr>
            <p:nvPr/>
          </p:nvSpPr>
          <p:spPr bwMode="auto">
            <a:xfrm>
              <a:off x="1616" y="0"/>
              <a:ext cx="800" cy="432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xroot</a:t>
              </a:r>
            </a:p>
          </p:txBody>
        </p:sp>
        <p:sp>
          <p:nvSpPr>
            <p:cNvPr id="31749" name="Rectangle 5"/>
            <p:cNvSpPr>
              <a:spLocks/>
            </p:cNvSpPr>
            <p:nvPr/>
          </p:nvSpPr>
          <p:spPr bwMode="auto">
            <a:xfrm>
              <a:off x="816" y="0"/>
              <a:ext cx="800" cy="432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webdav</a:t>
              </a:r>
            </a:p>
          </p:txBody>
        </p:sp>
        <p:sp>
          <p:nvSpPr>
            <p:cNvPr id="31750" name="Rectangle 6"/>
            <p:cNvSpPr>
              <a:spLocks/>
            </p:cNvSpPr>
            <p:nvPr/>
          </p:nvSpPr>
          <p:spPr bwMode="auto">
            <a:xfrm>
              <a:off x="4744" y="0"/>
              <a:ext cx="784" cy="432"/>
            </a:xfrm>
            <a:prstGeom prst="rect">
              <a:avLst/>
            </a:prstGeom>
            <a:solidFill>
              <a:schemeClr val="accent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web</a:t>
              </a:r>
            </a:p>
          </p:txBody>
        </p:sp>
        <p:sp>
          <p:nvSpPr>
            <p:cNvPr id="31751" name="Rectangle 7"/>
            <p:cNvSpPr>
              <a:spLocks/>
            </p:cNvSpPr>
            <p:nvPr/>
          </p:nvSpPr>
          <p:spPr bwMode="auto">
            <a:xfrm>
              <a:off x="2416" y="0"/>
              <a:ext cx="800" cy="432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sync</a:t>
              </a:r>
            </a:p>
          </p:txBody>
        </p:sp>
        <p:sp>
          <p:nvSpPr>
            <p:cNvPr id="31752" name="Rectangle 8"/>
            <p:cNvSpPr>
              <a:spLocks/>
            </p:cNvSpPr>
            <p:nvPr/>
          </p:nvSpPr>
          <p:spPr bwMode="auto">
            <a:xfrm>
              <a:off x="4016" y="0"/>
              <a:ext cx="800" cy="432"/>
            </a:xfrm>
            <a:prstGeom prst="rect">
              <a:avLst/>
            </a:prstGeom>
            <a:solidFill>
              <a:srgbClr val="66B13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mobile</a:t>
              </a:r>
            </a:p>
          </p:txBody>
        </p:sp>
        <p:sp>
          <p:nvSpPr>
            <p:cNvPr id="31753" name="Rectangle 9"/>
            <p:cNvSpPr>
              <a:spLocks/>
            </p:cNvSpPr>
            <p:nvPr/>
          </p:nvSpPr>
          <p:spPr bwMode="auto">
            <a:xfrm>
              <a:off x="3216" y="0"/>
              <a:ext cx="800" cy="432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Gill Sans" charset="0"/>
                  <a:cs typeface="Gill Sans" charset="0"/>
                </a:rPr>
                <a:t>share</a:t>
              </a:r>
            </a:p>
          </p:txBody>
        </p:sp>
      </p:grpSp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87" y="5604496"/>
            <a:ext cx="390674" cy="39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Rectangle 12"/>
          <p:cNvSpPr>
            <a:spLocks/>
          </p:cNvSpPr>
          <p:nvPr/>
        </p:nvSpPr>
        <p:spPr bwMode="auto">
          <a:xfrm>
            <a:off x="1720082" y="5684863"/>
            <a:ext cx="500937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A408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FB0106"/>
                </a:solidFill>
                <a:latin typeface="Arial Bold" charset="0"/>
                <a:cs typeface="Arial Bold" charset="0"/>
                <a:sym typeface="Arial Bold" charset="0"/>
              </a:rPr>
              <a:t>ACLs</a:t>
            </a:r>
          </a:p>
        </p:txBody>
      </p:sp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52" y="5607844"/>
            <a:ext cx="410766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8" name="Rectangle 14"/>
          <p:cNvSpPr>
            <a:spLocks/>
          </p:cNvSpPr>
          <p:nvPr/>
        </p:nvSpPr>
        <p:spPr bwMode="auto">
          <a:xfrm>
            <a:off x="6045399" y="5688211"/>
            <a:ext cx="993059" cy="2649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2D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32146" tIns="32146" rIns="32146" bIns="3214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300">
                <a:solidFill>
                  <a:srgbClr val="003DCC"/>
                </a:solidFill>
                <a:latin typeface="Arial Bold" charset="0"/>
                <a:cs typeface="Arial Bold" charset="0"/>
                <a:sym typeface="Arial Bold" charset="0"/>
              </a:rPr>
              <a:t>Namespace</a:t>
            </a:r>
          </a:p>
        </p:txBody>
      </p:sp>
      <p:pic>
        <p:nvPicPr>
          <p:cNvPr id="3175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17" y="6158136"/>
            <a:ext cx="465460" cy="46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69" y="605750"/>
            <a:ext cx="1143782" cy="1143782"/>
          </a:xfrm>
          <a:prstGeom prst="rect">
            <a:avLst/>
          </a:prstGeom>
          <a:noFill/>
          <a:ln>
            <a:noFill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69" y="1862666"/>
            <a:ext cx="1165013" cy="1165013"/>
          </a:xfrm>
          <a:prstGeom prst="rect">
            <a:avLst/>
          </a:prstGeom>
          <a:noFill/>
          <a:ln>
            <a:noFill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281" y="760029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99" y="2025121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801" y="781857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488" y="2033999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63500" dist="761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84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1" y="110481"/>
            <a:ext cx="8860655" cy="6647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157082"/>
            <a:ext cx="8800985" cy="66007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3666" y="2878667"/>
            <a:ext cx="5083828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See you there  :)  </a:t>
            </a:r>
            <a:endParaRPr lang="en-GB" sz="5400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348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CERNBox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0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stuff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Highlights on recent developments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0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7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6499" y="812556"/>
            <a:ext cx="8959198" cy="4777198"/>
          </a:xfrm>
          <a:prstGeom prst="rect">
            <a:avLst/>
          </a:prstGeom>
        </p:spPr>
      </p:pic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0055A0"/>
                </a:solidFill>
              </a:rPr>
              <a:t>Wigner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97BD"/>
                </a:solidFill>
              </a:rPr>
              <a:t>27</a:t>
            </a:fld>
            <a:endParaRPr sz="1200">
              <a:solidFill>
                <a:srgbClr val="8897BD"/>
              </a:solidFill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105561" y="96956"/>
            <a:ext cx="8226854" cy="989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600" b="1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EOS distributed deployment</a:t>
            </a:r>
            <a:endParaRPr sz="4600" b="1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185" name="Picture 184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1463975">
            <a:off x="1749120" y="5137617"/>
            <a:ext cx="6846057" cy="1418439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186" name="Shape 186"/>
          <p:cNvSpPr/>
          <p:nvPr/>
        </p:nvSpPr>
        <p:spPr>
          <a:xfrm>
            <a:off x="7226142" y="6320378"/>
            <a:ext cx="99353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0055A0"/>
                </a:solidFill>
              </a:rPr>
              <a:t>22ms rtt</a:t>
            </a:r>
          </a:p>
        </p:txBody>
      </p:sp>
      <p:sp>
        <p:nvSpPr>
          <p:cNvPr id="188" name="Shape 188"/>
          <p:cNvSpPr/>
          <p:nvPr/>
        </p:nvSpPr>
        <p:spPr>
          <a:xfrm>
            <a:off x="7737772" y="5572273"/>
            <a:ext cx="753816" cy="85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50800">
            <a:solidFill>
              <a:srgbClr val="FFD441"/>
            </a:solidFill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6664868" y="81932"/>
            <a:ext cx="2402969" cy="1358230"/>
            <a:chOff x="4780309" y="690884"/>
            <a:chExt cx="4135395" cy="2497160"/>
          </a:xfrm>
        </p:grpSpPr>
        <p:pic>
          <p:nvPicPr>
            <p:cNvPr id="12" name="Picture 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780309" y="690884"/>
              <a:ext cx="4135395" cy="2497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463" y="2113277"/>
              <a:ext cx="310895" cy="32828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7996" y="1734858"/>
              <a:ext cx="351508" cy="273482"/>
            </a:xfrm>
            <a:prstGeom prst="rect">
              <a:avLst/>
            </a:prstGeom>
          </p:spPr>
        </p:pic>
      </p:grpSp>
      <p:sp>
        <p:nvSpPr>
          <p:cNvPr id="187" name="Shape 187"/>
          <p:cNvSpPr/>
          <p:nvPr/>
        </p:nvSpPr>
        <p:spPr>
          <a:xfrm>
            <a:off x="6664868" y="2700018"/>
            <a:ext cx="2441263" cy="331612"/>
          </a:xfrm>
          <a:prstGeom prst="roundRect">
            <a:avLst>
              <a:gd name="adj" fmla="val 36972"/>
            </a:avLst>
          </a:prstGeom>
          <a:solidFill>
            <a:srgbClr val="DDDDDD"/>
          </a:solidFill>
          <a:ln w="19050">
            <a:solidFill>
              <a:srgbClr val="DDDDDD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>
              <a:defRPr sz="13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300" b="1" dirty="0">
                <a:solidFill>
                  <a:srgbClr val="0055A0"/>
                </a:solidFill>
              </a:rPr>
              <a:t>2 independent 100Gb/s </a:t>
            </a:r>
            <a:r>
              <a:rPr sz="1300" b="1" dirty="0" smtClean="0">
                <a:solidFill>
                  <a:srgbClr val="0055A0"/>
                </a:solidFill>
              </a:rPr>
              <a:t>link</a:t>
            </a:r>
            <a:r>
              <a:rPr lang="en-US" sz="1300" b="1" dirty="0" smtClean="0">
                <a:solidFill>
                  <a:srgbClr val="0055A0"/>
                </a:solidFill>
              </a:rPr>
              <a:t>s</a:t>
            </a:r>
            <a:br>
              <a:rPr lang="en-US" sz="1300" b="1" dirty="0" smtClean="0">
                <a:solidFill>
                  <a:srgbClr val="0055A0"/>
                </a:solidFill>
              </a:rPr>
            </a:br>
            <a:r>
              <a:rPr lang="en-US" sz="1300" b="1" dirty="0" smtClean="0">
                <a:solidFill>
                  <a:srgbClr val="0055A0"/>
                </a:solidFill>
              </a:rPr>
              <a:t>About 22 </a:t>
            </a:r>
            <a:r>
              <a:rPr lang="en-US" sz="1300" b="1" dirty="0" err="1" smtClean="0">
                <a:solidFill>
                  <a:srgbClr val="0055A0"/>
                </a:solidFill>
              </a:rPr>
              <a:t>ms</a:t>
            </a:r>
            <a:r>
              <a:rPr lang="en-US" sz="1300" b="1" dirty="0" smtClean="0">
                <a:solidFill>
                  <a:srgbClr val="0055A0"/>
                </a:solidFill>
              </a:rPr>
              <a:t> latency</a:t>
            </a:r>
            <a:r>
              <a:rPr sz="1300" b="1" dirty="0" smtClean="0">
                <a:solidFill>
                  <a:srgbClr val="0055A0"/>
                </a:solidFill>
              </a:rPr>
              <a:t> </a:t>
            </a:r>
            <a:endParaRPr sz="1300" b="1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43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97BD"/>
                </a:solidFill>
              </a:rPr>
              <a:t>28</a:t>
            </a:fld>
            <a:endParaRPr sz="1200">
              <a:solidFill>
                <a:srgbClr val="8897BD"/>
              </a:solidFill>
            </a:endParaRPr>
          </a:p>
        </p:txBody>
      </p:sp>
      <p:pic>
        <p:nvPicPr>
          <p:cNvPr id="147" name="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8802" y="228600"/>
            <a:ext cx="2033222" cy="9398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Rectangle 64"/>
          <p:cNvSpPr/>
          <p:nvPr/>
        </p:nvSpPr>
        <p:spPr>
          <a:xfrm>
            <a:off x="248811" y="132695"/>
            <a:ext cx="1952523" cy="852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Shape 161"/>
          <p:cNvSpPr/>
          <p:nvPr/>
        </p:nvSpPr>
        <p:spPr>
          <a:xfrm>
            <a:off x="880534" y="324785"/>
            <a:ext cx="543367" cy="468072"/>
          </a:xfrm>
          <a:prstGeom prst="roundRect">
            <a:avLst>
              <a:gd name="adj" fmla="val 40699"/>
            </a:avLst>
          </a:prstGeom>
          <a:solidFill>
            <a:schemeClr val="tx1">
              <a:lumMod val="65000"/>
            </a:schemeClr>
          </a:solidFill>
          <a:ln w="12700" cap="flat">
            <a:no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defRPr sz="2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100" b="1" dirty="0">
                <a:solidFill>
                  <a:srgbClr val="FFFFFF"/>
                </a:solidFill>
              </a:rPr>
              <a:t>MGM</a:t>
            </a:r>
          </a:p>
        </p:txBody>
      </p:sp>
      <p:sp>
        <p:nvSpPr>
          <p:cNvPr id="67" name="Shape 161"/>
          <p:cNvSpPr/>
          <p:nvPr/>
        </p:nvSpPr>
        <p:spPr>
          <a:xfrm>
            <a:off x="286367" y="324785"/>
            <a:ext cx="543367" cy="468072"/>
          </a:xfrm>
          <a:prstGeom prst="roundRect">
            <a:avLst>
              <a:gd name="adj" fmla="val 40699"/>
            </a:avLst>
          </a:prstGeom>
          <a:solidFill>
            <a:srgbClr val="FF2712"/>
          </a:solidFill>
          <a:ln w="12700" cap="flat">
            <a:no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defRPr sz="2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100" b="1" dirty="0">
                <a:solidFill>
                  <a:srgbClr val="FFFFFF"/>
                </a:solidFill>
              </a:rPr>
              <a:t>MGM</a:t>
            </a:r>
          </a:p>
        </p:txBody>
      </p:sp>
      <p:sp>
        <p:nvSpPr>
          <p:cNvPr id="68" name="Shape 161"/>
          <p:cNvSpPr/>
          <p:nvPr/>
        </p:nvSpPr>
        <p:spPr>
          <a:xfrm>
            <a:off x="1476202" y="324785"/>
            <a:ext cx="543367" cy="468072"/>
          </a:xfrm>
          <a:prstGeom prst="roundRect">
            <a:avLst>
              <a:gd name="adj" fmla="val 40699"/>
            </a:avLst>
          </a:prstGeom>
          <a:solidFill>
            <a:srgbClr val="0070C0"/>
          </a:solidFill>
          <a:ln w="12700" cap="flat">
            <a:no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defRPr sz="2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1100" b="1" dirty="0" smtClean="0">
                <a:solidFill>
                  <a:srgbClr val="FFFFFF"/>
                </a:solidFill>
              </a:rPr>
              <a:t>FST</a:t>
            </a:r>
            <a:endParaRPr sz="1100" b="1" dirty="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8811" y="1089429"/>
            <a:ext cx="4026857" cy="852253"/>
            <a:chOff x="248811" y="1089429"/>
            <a:chExt cx="4026857" cy="852253"/>
          </a:xfrm>
        </p:grpSpPr>
        <p:sp>
          <p:nvSpPr>
            <p:cNvPr id="69" name="Rectangle 68"/>
            <p:cNvSpPr/>
            <p:nvPr/>
          </p:nvSpPr>
          <p:spPr>
            <a:xfrm>
              <a:off x="248811" y="1089429"/>
              <a:ext cx="1952523" cy="8522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Shape 161"/>
            <p:cNvSpPr/>
            <p:nvPr/>
          </p:nvSpPr>
          <p:spPr>
            <a:xfrm>
              <a:off x="880534" y="1281519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chemeClr val="tx1">
                <a:lumMod val="65000"/>
              </a:schemeClr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100" b="1" dirty="0">
                  <a:solidFill>
                    <a:srgbClr val="FFFFFF"/>
                  </a:solidFill>
                </a:rPr>
                <a:t>MGM</a:t>
              </a:r>
            </a:p>
          </p:txBody>
        </p:sp>
        <p:sp>
          <p:nvSpPr>
            <p:cNvPr id="71" name="Shape 161"/>
            <p:cNvSpPr/>
            <p:nvPr/>
          </p:nvSpPr>
          <p:spPr>
            <a:xfrm>
              <a:off x="286367" y="1281519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rgbClr val="FF2712"/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100" b="1" dirty="0">
                  <a:solidFill>
                    <a:srgbClr val="FFFFFF"/>
                  </a:solidFill>
                </a:rPr>
                <a:t>MGM</a:t>
              </a:r>
            </a:p>
          </p:txBody>
        </p:sp>
        <p:sp>
          <p:nvSpPr>
            <p:cNvPr id="72" name="Shape 161"/>
            <p:cNvSpPr/>
            <p:nvPr/>
          </p:nvSpPr>
          <p:spPr>
            <a:xfrm>
              <a:off x="1476202" y="1281519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sz="1100" b="1" dirty="0" smtClean="0">
                  <a:solidFill>
                    <a:srgbClr val="FFFFFF"/>
                  </a:solidFill>
                </a:rPr>
                <a:t>FST</a:t>
              </a:r>
              <a:endParaRPr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323145" y="1089429"/>
              <a:ext cx="1952523" cy="8522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Shape 161"/>
            <p:cNvSpPr/>
            <p:nvPr/>
          </p:nvSpPr>
          <p:spPr>
            <a:xfrm>
              <a:off x="2954868" y="1281519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chemeClr val="tx1">
                <a:lumMod val="65000"/>
              </a:schemeClr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100" b="1" dirty="0">
                  <a:solidFill>
                    <a:srgbClr val="FFFFFF"/>
                  </a:solidFill>
                </a:rPr>
                <a:t>MGM</a:t>
              </a:r>
            </a:p>
          </p:txBody>
        </p:sp>
        <p:sp>
          <p:nvSpPr>
            <p:cNvPr id="76" name="Shape 161"/>
            <p:cNvSpPr/>
            <p:nvPr/>
          </p:nvSpPr>
          <p:spPr>
            <a:xfrm>
              <a:off x="3550536" y="1281519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sz="1100" b="1" dirty="0" smtClean="0">
                  <a:solidFill>
                    <a:srgbClr val="FFFFFF"/>
                  </a:solidFill>
                </a:rPr>
                <a:t>FST</a:t>
              </a:r>
              <a:endParaRPr sz="11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052" y="3933557"/>
            <a:ext cx="2096413" cy="9967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44242" y="352414"/>
            <a:ext cx="386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Meyrin</a:t>
            </a:r>
            <a:r>
              <a:rPr lang="en-US" dirty="0" smtClean="0"/>
              <a:t> and other original deployments</a:t>
            </a:r>
            <a:endParaRPr lang="en-GB" dirty="0"/>
          </a:p>
        </p:txBody>
      </p:sp>
      <p:sp>
        <p:nvSpPr>
          <p:cNvPr id="182" name="TextBox 181"/>
          <p:cNvSpPr txBox="1"/>
          <p:nvPr/>
        </p:nvSpPr>
        <p:spPr>
          <a:xfrm>
            <a:off x="4529550" y="1232868"/>
            <a:ext cx="3840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Meyrin</a:t>
            </a:r>
            <a:r>
              <a:rPr lang="en-US" dirty="0" smtClean="0"/>
              <a:t> + Wigner</a:t>
            </a:r>
          </a:p>
          <a:p>
            <a:r>
              <a:rPr lang="en-US" dirty="0" smtClean="0"/>
              <a:t>dependability, durability, performance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9733" y="4899755"/>
            <a:ext cx="8296362" cy="1736325"/>
            <a:chOff x="259733" y="4899755"/>
            <a:chExt cx="8296362" cy="1736325"/>
          </a:xfrm>
        </p:grpSpPr>
        <p:grpSp>
          <p:nvGrpSpPr>
            <p:cNvPr id="15" name="Group 14"/>
            <p:cNvGrpSpPr/>
            <p:nvPr/>
          </p:nvGrpSpPr>
          <p:grpSpPr>
            <a:xfrm>
              <a:off x="259733" y="5257406"/>
              <a:ext cx="8296362" cy="1378674"/>
              <a:chOff x="259733" y="5257406"/>
              <a:chExt cx="8296362" cy="1378674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259733" y="5257406"/>
                <a:ext cx="1952523" cy="137146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Shape 161"/>
              <p:cNvSpPr/>
              <p:nvPr/>
            </p:nvSpPr>
            <p:spPr>
              <a:xfrm>
                <a:off x="891456" y="5449496"/>
                <a:ext cx="543367" cy="468072"/>
              </a:xfrm>
              <a:prstGeom prst="roundRect">
                <a:avLst>
                  <a:gd name="adj" fmla="val 40699"/>
                </a:avLst>
              </a:prstGeom>
              <a:solidFill>
                <a:schemeClr val="tx1">
                  <a:lumMod val="65000"/>
                </a:schemeClr>
              </a:solidFill>
              <a:ln w="12700" cap="flat">
                <a:noFill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>
                  <a:defRPr sz="2000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1100" b="1" dirty="0">
                    <a:solidFill>
                      <a:srgbClr val="FFFFFF"/>
                    </a:solidFill>
                  </a:rPr>
                  <a:t>MGM</a:t>
                </a:r>
              </a:p>
            </p:txBody>
          </p:sp>
          <p:sp>
            <p:nvSpPr>
              <p:cNvPr id="104" name="Shape 161"/>
              <p:cNvSpPr/>
              <p:nvPr/>
            </p:nvSpPr>
            <p:spPr>
              <a:xfrm>
                <a:off x="297289" y="5449496"/>
                <a:ext cx="543367" cy="468072"/>
              </a:xfrm>
              <a:prstGeom prst="roundRect">
                <a:avLst>
                  <a:gd name="adj" fmla="val 40699"/>
                </a:avLst>
              </a:prstGeom>
              <a:solidFill>
                <a:srgbClr val="FF2712"/>
              </a:solidFill>
              <a:ln w="12700" cap="flat">
                <a:noFill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>
                  <a:defRPr sz="2000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1100" b="1" dirty="0">
                    <a:solidFill>
                      <a:srgbClr val="FFFFFF"/>
                    </a:solidFill>
                  </a:rPr>
                  <a:t>MGM</a:t>
                </a:r>
              </a:p>
            </p:txBody>
          </p:sp>
          <p:sp>
            <p:nvSpPr>
              <p:cNvPr id="105" name="Shape 161"/>
              <p:cNvSpPr/>
              <p:nvPr/>
            </p:nvSpPr>
            <p:spPr>
              <a:xfrm>
                <a:off x="1487124" y="5449496"/>
                <a:ext cx="543367" cy="468072"/>
              </a:xfrm>
              <a:prstGeom prst="roundRect">
                <a:avLst>
                  <a:gd name="adj" fmla="val 40699"/>
                </a:avLst>
              </a:prstGeom>
              <a:solidFill>
                <a:srgbClr val="0070C0"/>
              </a:solidFill>
              <a:ln w="12700" cap="flat">
                <a:noFill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>
                  <a:defRPr sz="2000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1100" b="1" dirty="0" smtClean="0">
                    <a:solidFill>
                      <a:srgbClr val="FFFFFF"/>
                    </a:solidFill>
                  </a:rPr>
                  <a:t>FST</a:t>
                </a:r>
                <a:endParaRPr sz="11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2394545" y="5257406"/>
                <a:ext cx="1952523" cy="137146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Shape 161"/>
              <p:cNvSpPr/>
              <p:nvPr/>
            </p:nvSpPr>
            <p:spPr>
              <a:xfrm>
                <a:off x="3026268" y="5449496"/>
                <a:ext cx="543367" cy="468072"/>
              </a:xfrm>
              <a:prstGeom prst="roundRect">
                <a:avLst>
                  <a:gd name="adj" fmla="val 40699"/>
                </a:avLst>
              </a:prstGeom>
              <a:solidFill>
                <a:schemeClr val="tx1">
                  <a:lumMod val="65000"/>
                </a:schemeClr>
              </a:solidFill>
              <a:ln w="12700" cap="flat">
                <a:noFill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>
                  <a:defRPr sz="2000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1100" b="1" dirty="0">
                    <a:solidFill>
                      <a:srgbClr val="FFFFFF"/>
                    </a:solidFill>
                  </a:rPr>
                  <a:t>MGM</a:t>
                </a:r>
              </a:p>
            </p:txBody>
          </p:sp>
          <p:sp>
            <p:nvSpPr>
              <p:cNvPr id="108" name="Shape 161"/>
              <p:cNvSpPr/>
              <p:nvPr/>
            </p:nvSpPr>
            <p:spPr>
              <a:xfrm>
                <a:off x="3621936" y="5449496"/>
                <a:ext cx="543367" cy="468072"/>
              </a:xfrm>
              <a:prstGeom prst="roundRect">
                <a:avLst>
                  <a:gd name="adj" fmla="val 40699"/>
                </a:avLst>
              </a:prstGeom>
              <a:solidFill>
                <a:srgbClr val="0070C0"/>
              </a:solidFill>
              <a:ln w="12700" cap="flat">
                <a:noFill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>
                  <a:defRPr sz="2000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1100" b="1" dirty="0" smtClean="0">
                    <a:solidFill>
                      <a:srgbClr val="FFFFFF"/>
                    </a:solidFill>
                  </a:rPr>
                  <a:t>FST</a:t>
                </a:r>
                <a:endParaRPr sz="11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4497136" y="5264614"/>
                <a:ext cx="1952523" cy="137146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Shape 161"/>
              <p:cNvSpPr/>
              <p:nvPr/>
            </p:nvSpPr>
            <p:spPr>
              <a:xfrm>
                <a:off x="5845364" y="6022664"/>
                <a:ext cx="543367" cy="468072"/>
              </a:xfrm>
              <a:prstGeom prst="roundRect">
                <a:avLst>
                  <a:gd name="adj" fmla="val 40699"/>
                </a:avLst>
              </a:prstGeom>
              <a:solidFill>
                <a:srgbClr val="0070C0"/>
              </a:solidFill>
              <a:ln w="12700" cap="flat">
                <a:noFill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>
                  <a:defRPr sz="2000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1100" b="1" dirty="0" smtClean="0">
                    <a:solidFill>
                      <a:srgbClr val="FFFFFF"/>
                    </a:solidFill>
                  </a:rPr>
                  <a:t>FST</a:t>
                </a:r>
                <a:endParaRPr sz="11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gular Pentagon 119"/>
              <p:cNvSpPr/>
              <p:nvPr/>
            </p:nvSpPr>
            <p:spPr>
              <a:xfrm>
                <a:off x="4677076" y="5336697"/>
                <a:ext cx="525821" cy="539096"/>
              </a:xfrm>
              <a:prstGeom prst="pentagon">
                <a:avLst/>
              </a:prstGeom>
              <a:solidFill>
                <a:srgbClr val="FF271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MGM</a:t>
                </a:r>
                <a:endParaRPr lang="en-GB" sz="1000" dirty="0"/>
              </a:p>
            </p:txBody>
          </p:sp>
          <p:sp>
            <p:nvSpPr>
              <p:cNvPr id="121" name="Regular Pentagon 120"/>
              <p:cNvSpPr/>
              <p:nvPr/>
            </p:nvSpPr>
            <p:spPr>
              <a:xfrm>
                <a:off x="5273218" y="5348347"/>
                <a:ext cx="525821" cy="539096"/>
              </a:xfrm>
              <a:prstGeom prst="pentagon">
                <a:avLst/>
              </a:prstGeom>
              <a:solidFill>
                <a:srgbClr val="A6A6A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MGM</a:t>
                </a:r>
                <a:endParaRPr lang="en-GB" sz="1000" dirty="0"/>
              </a:p>
            </p:txBody>
          </p:sp>
          <p:sp>
            <p:nvSpPr>
              <p:cNvPr id="122" name="Regular Pentagon 121"/>
              <p:cNvSpPr/>
              <p:nvPr/>
            </p:nvSpPr>
            <p:spPr>
              <a:xfrm>
                <a:off x="3634092" y="5999695"/>
                <a:ext cx="525821" cy="539096"/>
              </a:xfrm>
              <a:prstGeom prst="pentagon">
                <a:avLst/>
              </a:prstGeom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F</a:t>
                </a:r>
              </a:p>
              <a:p>
                <a:pPr algn="ctr"/>
                <a:r>
                  <a:rPr lang="en-US" sz="1000" dirty="0" smtClean="0"/>
                  <a:t>S</a:t>
                </a:r>
              </a:p>
              <a:p>
                <a:pPr algn="ctr"/>
                <a:r>
                  <a:rPr lang="en-US" sz="1000" dirty="0" smtClean="0"/>
                  <a:t>T</a:t>
                </a:r>
                <a:endParaRPr lang="en-GB" sz="1000" dirty="0"/>
              </a:p>
            </p:txBody>
          </p:sp>
          <p:sp>
            <p:nvSpPr>
              <p:cNvPr id="123" name="Regular Pentagon 122"/>
              <p:cNvSpPr/>
              <p:nvPr/>
            </p:nvSpPr>
            <p:spPr>
              <a:xfrm>
                <a:off x="3035040" y="5999695"/>
                <a:ext cx="525821" cy="539096"/>
              </a:xfrm>
              <a:prstGeom prst="pentagon">
                <a:avLst/>
              </a:prstGeom>
              <a:solidFill>
                <a:srgbClr val="A6A6A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MGM</a:t>
                </a:r>
                <a:endParaRPr lang="en-GB" sz="1000" dirty="0"/>
              </a:p>
            </p:txBody>
          </p:sp>
          <p:sp>
            <p:nvSpPr>
              <p:cNvPr id="124" name="Regular Pentagon 123"/>
              <p:cNvSpPr/>
              <p:nvPr/>
            </p:nvSpPr>
            <p:spPr>
              <a:xfrm>
                <a:off x="5837464" y="5348347"/>
                <a:ext cx="525821" cy="539096"/>
              </a:xfrm>
              <a:prstGeom prst="pentagon">
                <a:avLst/>
              </a:prstGeom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F</a:t>
                </a:r>
              </a:p>
              <a:p>
                <a:pPr algn="ctr"/>
                <a:r>
                  <a:rPr lang="en-US" sz="1000" dirty="0" smtClean="0"/>
                  <a:t>S</a:t>
                </a:r>
              </a:p>
              <a:p>
                <a:pPr algn="ctr"/>
                <a:r>
                  <a:rPr lang="en-US" sz="1000" dirty="0" smtClean="0"/>
                  <a:t>T</a:t>
                </a:r>
                <a:endParaRPr lang="en-GB" sz="1000" dirty="0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6603572" y="5257406"/>
                <a:ext cx="1952523" cy="137146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Diamond 8"/>
              <p:cNvSpPr/>
              <p:nvPr/>
            </p:nvSpPr>
            <p:spPr>
              <a:xfrm>
                <a:off x="6842571" y="5389865"/>
                <a:ext cx="586117" cy="527703"/>
              </a:xfrm>
              <a:prstGeom prst="diamond">
                <a:avLst/>
              </a:prstGeom>
              <a:solidFill>
                <a:srgbClr val="FF271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MGM</a:t>
                </a:r>
                <a:endParaRPr lang="en-GB" sz="1000" dirty="0"/>
              </a:p>
            </p:txBody>
          </p:sp>
          <p:sp>
            <p:nvSpPr>
              <p:cNvPr id="180" name="Diamond 179"/>
              <p:cNvSpPr/>
              <p:nvPr/>
            </p:nvSpPr>
            <p:spPr>
              <a:xfrm>
                <a:off x="7687380" y="5415436"/>
                <a:ext cx="586117" cy="527703"/>
              </a:xfrm>
              <a:prstGeom prst="diamond">
                <a:avLst/>
              </a:prstGeom>
              <a:solidFill>
                <a:srgbClr val="A6A6A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MGM</a:t>
                </a:r>
                <a:endParaRPr lang="en-GB" sz="1000" dirty="0"/>
              </a:p>
            </p:txBody>
          </p:sp>
          <p:sp>
            <p:nvSpPr>
              <p:cNvPr id="181" name="Diamond 180"/>
              <p:cNvSpPr/>
              <p:nvPr/>
            </p:nvSpPr>
            <p:spPr>
              <a:xfrm>
                <a:off x="7264976" y="5837317"/>
                <a:ext cx="586117" cy="527703"/>
              </a:xfrm>
              <a:prstGeom prst="diamond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FST</a:t>
                </a:r>
                <a:endParaRPr lang="en-GB" sz="1000" dirty="0"/>
              </a:p>
            </p:txBody>
          </p:sp>
        </p:grpSp>
        <p:sp>
          <p:nvSpPr>
            <p:cNvPr id="184" name="TextBox 183"/>
            <p:cNvSpPr txBox="1"/>
            <p:nvPr/>
          </p:nvSpPr>
          <p:spPr>
            <a:xfrm>
              <a:off x="3277350" y="4899755"/>
              <a:ext cx="3315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dirty="0" smtClean="0"/>
                <a:t>cosystem for a variety of species</a:t>
              </a:r>
              <a:endParaRPr lang="en-GB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49227" y="1038607"/>
            <a:ext cx="4197841" cy="93510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248811" y="2046163"/>
            <a:ext cx="8163403" cy="852253"/>
            <a:chOff x="248811" y="2046163"/>
            <a:chExt cx="8163403" cy="852253"/>
          </a:xfrm>
        </p:grpSpPr>
        <p:sp>
          <p:nvSpPr>
            <p:cNvPr id="183" name="TextBox 182"/>
            <p:cNvSpPr txBox="1"/>
            <p:nvPr/>
          </p:nvSpPr>
          <p:spPr>
            <a:xfrm>
              <a:off x="6855378" y="2181128"/>
              <a:ext cx="15568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Support other </a:t>
              </a:r>
            </a:p>
            <a:p>
              <a:r>
                <a:rPr lang="en-US" dirty="0" smtClean="0"/>
                <a:t>deployments</a:t>
              </a:r>
              <a:endParaRPr lang="en-GB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48811" y="2046163"/>
              <a:ext cx="1952523" cy="8522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Shape 161"/>
            <p:cNvSpPr/>
            <p:nvPr/>
          </p:nvSpPr>
          <p:spPr>
            <a:xfrm>
              <a:off x="880534" y="2238253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chemeClr val="tx1">
                <a:lumMod val="65000"/>
              </a:schemeClr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100" b="1" dirty="0">
                  <a:solidFill>
                    <a:srgbClr val="FFFFFF"/>
                  </a:solidFill>
                </a:rPr>
                <a:t>MGM</a:t>
              </a:r>
            </a:p>
          </p:txBody>
        </p:sp>
        <p:sp>
          <p:nvSpPr>
            <p:cNvPr id="79" name="Shape 161"/>
            <p:cNvSpPr/>
            <p:nvPr/>
          </p:nvSpPr>
          <p:spPr>
            <a:xfrm>
              <a:off x="248811" y="2113016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rgbClr val="FF2712"/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100" b="1" dirty="0">
                  <a:solidFill>
                    <a:srgbClr val="FFFFFF"/>
                  </a:solidFill>
                </a:rPr>
                <a:t>MGM</a:t>
              </a:r>
            </a:p>
          </p:txBody>
        </p:sp>
        <p:sp>
          <p:nvSpPr>
            <p:cNvPr id="80" name="Shape 161"/>
            <p:cNvSpPr/>
            <p:nvPr/>
          </p:nvSpPr>
          <p:spPr>
            <a:xfrm>
              <a:off x="1476202" y="2238253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sz="1100" b="1" dirty="0" smtClean="0">
                  <a:solidFill>
                    <a:srgbClr val="FFFFFF"/>
                  </a:solidFill>
                </a:rPr>
                <a:t>FST</a:t>
              </a:r>
              <a:endParaRPr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323145" y="2046163"/>
              <a:ext cx="1952523" cy="8522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Shape 161"/>
            <p:cNvSpPr/>
            <p:nvPr/>
          </p:nvSpPr>
          <p:spPr>
            <a:xfrm>
              <a:off x="2954868" y="2238253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chemeClr val="tx1">
                <a:lumMod val="65000"/>
              </a:schemeClr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100" b="1" dirty="0">
                  <a:solidFill>
                    <a:srgbClr val="FFFFFF"/>
                  </a:solidFill>
                </a:rPr>
                <a:t>MGM</a:t>
              </a:r>
            </a:p>
          </p:txBody>
        </p:sp>
        <p:sp>
          <p:nvSpPr>
            <p:cNvPr id="83" name="Shape 161"/>
            <p:cNvSpPr/>
            <p:nvPr/>
          </p:nvSpPr>
          <p:spPr>
            <a:xfrm>
              <a:off x="3550536" y="2238253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sz="1100" b="1" dirty="0" smtClean="0">
                  <a:solidFill>
                    <a:srgbClr val="FFFFFF"/>
                  </a:solidFill>
                </a:rPr>
                <a:t>FST</a:t>
              </a:r>
              <a:endParaRPr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97479" y="2046163"/>
              <a:ext cx="1952523" cy="8522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gular Pentagon 3"/>
            <p:cNvSpPr/>
            <p:nvPr/>
          </p:nvSpPr>
          <p:spPr>
            <a:xfrm>
              <a:off x="495812" y="2311540"/>
              <a:ext cx="525821" cy="539096"/>
            </a:xfrm>
            <a:prstGeom prst="pentagon">
              <a:avLst/>
            </a:prstGeom>
            <a:solidFill>
              <a:srgbClr val="FF271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MGM</a:t>
              </a:r>
              <a:endParaRPr lang="en-GB" sz="1000" dirty="0"/>
            </a:p>
          </p:txBody>
        </p:sp>
        <p:sp>
          <p:nvSpPr>
            <p:cNvPr id="62" name="Regular Pentagon 61"/>
            <p:cNvSpPr/>
            <p:nvPr/>
          </p:nvSpPr>
          <p:spPr>
            <a:xfrm>
              <a:off x="5681273" y="2167229"/>
              <a:ext cx="525821" cy="539096"/>
            </a:xfrm>
            <a:prstGeom prst="pentagon">
              <a:avLst/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F</a:t>
              </a:r>
            </a:p>
            <a:p>
              <a:pPr algn="ctr"/>
              <a:r>
                <a:rPr lang="en-US" sz="1000" dirty="0" smtClean="0"/>
                <a:t>S</a:t>
              </a:r>
            </a:p>
            <a:p>
              <a:pPr algn="ctr"/>
              <a:r>
                <a:rPr lang="en-US" sz="1000" dirty="0" smtClean="0"/>
                <a:t>T</a:t>
              </a:r>
              <a:endParaRPr lang="en-GB" sz="1000" dirty="0"/>
            </a:p>
          </p:txBody>
        </p:sp>
        <p:sp>
          <p:nvSpPr>
            <p:cNvPr id="87" name="Regular Pentagon 86"/>
            <p:cNvSpPr/>
            <p:nvPr/>
          </p:nvSpPr>
          <p:spPr>
            <a:xfrm>
              <a:off x="5036732" y="2153283"/>
              <a:ext cx="525821" cy="539096"/>
            </a:xfrm>
            <a:prstGeom prst="pentagon">
              <a:avLst/>
            </a:prstGeom>
            <a:solidFill>
              <a:srgbClr val="A6A6A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MGM</a:t>
              </a:r>
              <a:endParaRPr lang="en-GB" sz="1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8811" y="2960238"/>
            <a:ext cx="8779831" cy="852253"/>
            <a:chOff x="248811" y="2960238"/>
            <a:chExt cx="8779831" cy="852253"/>
          </a:xfrm>
        </p:grpSpPr>
        <p:sp>
          <p:nvSpPr>
            <p:cNvPr id="89" name="Rectangle 88"/>
            <p:cNvSpPr/>
            <p:nvPr/>
          </p:nvSpPr>
          <p:spPr>
            <a:xfrm>
              <a:off x="248811" y="2960238"/>
              <a:ext cx="1952523" cy="8522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Shape 161"/>
            <p:cNvSpPr/>
            <p:nvPr/>
          </p:nvSpPr>
          <p:spPr>
            <a:xfrm>
              <a:off x="880534" y="3152328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chemeClr val="tx1">
                <a:lumMod val="65000"/>
              </a:schemeClr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100" b="1" dirty="0">
                  <a:solidFill>
                    <a:srgbClr val="FFFFFF"/>
                  </a:solidFill>
                </a:rPr>
                <a:t>MGM</a:t>
              </a:r>
            </a:p>
          </p:txBody>
        </p:sp>
        <p:sp>
          <p:nvSpPr>
            <p:cNvPr id="91" name="Shape 161"/>
            <p:cNvSpPr/>
            <p:nvPr/>
          </p:nvSpPr>
          <p:spPr>
            <a:xfrm>
              <a:off x="297289" y="3137330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rgbClr val="FF2712"/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100" b="1" dirty="0">
                  <a:solidFill>
                    <a:srgbClr val="FFFFFF"/>
                  </a:solidFill>
                </a:rPr>
                <a:t>MGM</a:t>
              </a:r>
            </a:p>
          </p:txBody>
        </p:sp>
        <p:sp>
          <p:nvSpPr>
            <p:cNvPr id="92" name="Shape 161"/>
            <p:cNvSpPr/>
            <p:nvPr/>
          </p:nvSpPr>
          <p:spPr>
            <a:xfrm>
              <a:off x="1476202" y="3152328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sz="1100" b="1" dirty="0" smtClean="0">
                  <a:solidFill>
                    <a:srgbClr val="FFFFFF"/>
                  </a:solidFill>
                </a:rPr>
                <a:t>FST</a:t>
              </a:r>
              <a:endParaRPr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323145" y="2960238"/>
              <a:ext cx="1952523" cy="8522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Shape 161"/>
            <p:cNvSpPr/>
            <p:nvPr/>
          </p:nvSpPr>
          <p:spPr>
            <a:xfrm>
              <a:off x="2352958" y="3137330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chemeClr val="tx1">
                <a:lumMod val="65000"/>
              </a:schemeClr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100" b="1" dirty="0">
                  <a:solidFill>
                    <a:srgbClr val="FFFFFF"/>
                  </a:solidFill>
                </a:rPr>
                <a:t>MGM</a:t>
              </a:r>
            </a:p>
          </p:txBody>
        </p:sp>
        <p:sp>
          <p:nvSpPr>
            <p:cNvPr id="95" name="Shape 161"/>
            <p:cNvSpPr/>
            <p:nvPr/>
          </p:nvSpPr>
          <p:spPr>
            <a:xfrm>
              <a:off x="2991522" y="3129388"/>
              <a:ext cx="543367" cy="468072"/>
            </a:xfrm>
            <a:prstGeom prst="roundRect">
              <a:avLst>
                <a:gd name="adj" fmla="val 40699"/>
              </a:avLst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sz="1100" b="1" dirty="0" smtClean="0">
                  <a:solidFill>
                    <a:srgbClr val="FFFFFF"/>
                  </a:solidFill>
                </a:rPr>
                <a:t>FST</a:t>
              </a:r>
              <a:endParaRPr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397479" y="2960238"/>
              <a:ext cx="1952523" cy="8522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gular Pentagon 98"/>
            <p:cNvSpPr/>
            <p:nvPr/>
          </p:nvSpPr>
          <p:spPr>
            <a:xfrm>
              <a:off x="5681273" y="3081304"/>
              <a:ext cx="525821" cy="539096"/>
            </a:xfrm>
            <a:prstGeom prst="pentagon">
              <a:avLst/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F</a:t>
              </a:r>
            </a:p>
            <a:p>
              <a:pPr algn="ctr"/>
              <a:r>
                <a:rPr lang="en-US" sz="1000" dirty="0" smtClean="0"/>
                <a:t>S</a:t>
              </a:r>
            </a:p>
            <a:p>
              <a:pPr algn="ctr"/>
              <a:r>
                <a:rPr lang="en-US" sz="1000" dirty="0" smtClean="0"/>
                <a:t>T</a:t>
              </a:r>
              <a:endParaRPr lang="en-GB" sz="1000" dirty="0"/>
            </a:p>
          </p:txBody>
        </p:sp>
        <p:sp>
          <p:nvSpPr>
            <p:cNvPr id="110" name="Regular Pentagon 109"/>
            <p:cNvSpPr/>
            <p:nvPr/>
          </p:nvSpPr>
          <p:spPr>
            <a:xfrm>
              <a:off x="5036732" y="3067358"/>
              <a:ext cx="525821" cy="539096"/>
            </a:xfrm>
            <a:prstGeom prst="pentagon">
              <a:avLst/>
            </a:prstGeom>
            <a:solidFill>
              <a:srgbClr val="A6A6A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MGM</a:t>
              </a:r>
              <a:endParaRPr lang="en-GB" sz="1000" dirty="0"/>
            </a:p>
          </p:txBody>
        </p:sp>
        <p:sp>
          <p:nvSpPr>
            <p:cNvPr id="60" name="Regular Pentagon 59"/>
            <p:cNvSpPr/>
            <p:nvPr/>
          </p:nvSpPr>
          <p:spPr>
            <a:xfrm>
              <a:off x="4447934" y="3067358"/>
              <a:ext cx="525821" cy="539096"/>
            </a:xfrm>
            <a:prstGeom prst="pentagon">
              <a:avLst/>
            </a:prstGeom>
            <a:solidFill>
              <a:srgbClr val="FF271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MGM</a:t>
              </a:r>
              <a:endParaRPr lang="en-GB" sz="10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932234" y="3129388"/>
              <a:ext cx="2096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More differentiation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34190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71" t="4512" r="4268" b="41789"/>
          <a:stretch/>
        </p:blipFill>
        <p:spPr>
          <a:xfrm>
            <a:off x="143934" y="1041398"/>
            <a:ext cx="8901294" cy="38862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713133" y="4614330"/>
            <a:ext cx="279400" cy="270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566361" y="2387600"/>
            <a:ext cx="279400" cy="270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454881" y="2396067"/>
            <a:ext cx="279400" cy="270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052734" y="2984498"/>
            <a:ext cx="262467" cy="23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956736" y="5528745"/>
            <a:ext cx="880532" cy="846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56736" y="5528745"/>
            <a:ext cx="2338214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837268" y="6138345"/>
            <a:ext cx="1457682" cy="220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17036" y="5405977"/>
            <a:ext cx="279400" cy="270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094577" y="5990179"/>
            <a:ext cx="279400" cy="270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1682048" y="6223012"/>
            <a:ext cx="279400" cy="270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723577" y="5871644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err="1" smtClean="0"/>
              <a:t>ms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1974472" y="5528745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</a:t>
            </a:r>
            <a:r>
              <a:rPr lang="en-US" dirty="0" err="1" smtClean="0"/>
              <a:t>ms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2205575" y="6212948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320 </a:t>
            </a:r>
            <a:r>
              <a:rPr lang="en-US" dirty="0" err="1" smtClean="0"/>
              <a:t>ms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7215016" y="6145211"/>
            <a:ext cx="262467" cy="23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664191" y="5748876"/>
            <a:ext cx="279400" cy="270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/>
          <p:cNvCxnSpPr/>
          <p:nvPr/>
        </p:nvCxnSpPr>
        <p:spPr>
          <a:xfrm>
            <a:off x="5747453" y="5906601"/>
            <a:ext cx="1646768" cy="387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209651" y="5721935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</a:t>
            </a:r>
            <a:r>
              <a:rPr lang="en-US" dirty="0" err="1" smtClean="0"/>
              <a:t>ms</a:t>
            </a:r>
            <a:endParaRPr lang="en-GB" dirty="0"/>
          </a:p>
        </p:txBody>
      </p:sp>
      <p:pic>
        <p:nvPicPr>
          <p:cNvPr id="34" name="Picture 2" descr="http://icons.iconarchive.com/icons/hopstarter/flag/128/Taiwan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1" y="5742526"/>
            <a:ext cx="563039" cy="5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icons.iconarchive.com/icons/hopstarter/flag/128/Australia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29" y="5833544"/>
            <a:ext cx="563039" cy="5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683" y="6203960"/>
            <a:ext cx="563039" cy="5630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94" y="5317073"/>
            <a:ext cx="563039" cy="5630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0850" y="5395391"/>
            <a:ext cx="563039" cy="563039"/>
          </a:xfrm>
          <a:prstGeom prst="rect">
            <a:avLst/>
          </a:prstGeom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35" y="5231717"/>
            <a:ext cx="1649279" cy="51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88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4" y="74611"/>
            <a:ext cx="7886700" cy="865190"/>
          </a:xfrm>
        </p:spPr>
        <p:txBody>
          <a:bodyPr/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005413"/>
            <a:ext cx="4917017" cy="5144559"/>
          </a:xfrm>
        </p:spPr>
        <p:txBody>
          <a:bodyPr>
            <a:normAutofit/>
          </a:bodyPr>
          <a:lstStyle/>
          <a:p>
            <a:r>
              <a:rPr lang="en-GB" dirty="0" smtClean="0"/>
              <a:t>Special </a:t>
            </a:r>
            <a:r>
              <a:rPr lang="en-GB" dirty="0" smtClean="0"/>
              <a:t>emphasis on </a:t>
            </a:r>
            <a:r>
              <a:rPr lang="en-GB" dirty="0" smtClean="0"/>
              <a:t>Tier0</a:t>
            </a:r>
          </a:p>
          <a:p>
            <a:r>
              <a:rPr lang="en-GB" dirty="0" smtClean="0"/>
              <a:t>Special </a:t>
            </a:r>
            <a:r>
              <a:rPr lang="en-GB" dirty="0" smtClean="0"/>
              <a:t>emphasis on Data </a:t>
            </a:r>
            <a:r>
              <a:rPr lang="en-GB" dirty="0" smtClean="0"/>
              <a:t>Management</a:t>
            </a:r>
          </a:p>
          <a:p>
            <a:r>
              <a:rPr lang="en-US" dirty="0" smtClean="0"/>
              <a:t>Some </a:t>
            </a:r>
            <a:r>
              <a:rPr lang="en-US" dirty="0" smtClean="0"/>
              <a:t>new trends for innovation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What/How</a:t>
            </a:r>
            <a:r>
              <a:rPr lang="en-GB" dirty="0" smtClean="0"/>
              <a:t>?</a:t>
            </a:r>
            <a:endParaRPr lang="en-GB" dirty="0" smtClean="0"/>
          </a:p>
          <a:p>
            <a:r>
              <a:rPr lang="en-GB" dirty="0" smtClean="0"/>
              <a:t>Should we continue to do it the same way?</a:t>
            </a:r>
          </a:p>
          <a:p>
            <a:pPr lvl="1"/>
            <a:r>
              <a:rPr lang="en-US" dirty="0" smtClean="0"/>
              <a:t>(R)evolution or adiabatic changes?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826" y="1002240"/>
            <a:ext cx="3504746" cy="47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2" y="1227302"/>
            <a:ext cx="7475813" cy="4326995"/>
          </a:xfrm>
          <a:prstGeom prst="rect">
            <a:avLst/>
          </a:prstGeom>
        </p:spPr>
      </p:pic>
      <p:pic>
        <p:nvPicPr>
          <p:cNvPr id="5" name="Picture 4" descr="http://icons.iconarchive.com/icons/hopstarter/flag/128/Australia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095" y="1990196"/>
            <a:ext cx="563039" cy="5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093" y="4534895"/>
            <a:ext cx="563039" cy="563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9095" y="3200410"/>
            <a:ext cx="563039" cy="563039"/>
          </a:xfrm>
          <a:prstGeom prst="rect">
            <a:avLst/>
          </a:prstGeom>
        </p:spPr>
      </p:pic>
      <p:pic>
        <p:nvPicPr>
          <p:cNvPr id="8" name="Picture 7" descr="http://icons.iconarchive.com/icons/hopstarter/flag/128/Australia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095" y="2013746"/>
            <a:ext cx="563039" cy="5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icons.iconarchive.com/icons/hopstarter/flag/128/Australia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096" y="3200409"/>
            <a:ext cx="563039" cy="5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icons.iconarchive.com/icons/hopstarter/flag/128/Australia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094" y="4534895"/>
            <a:ext cx="563039" cy="5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triped Right Arrow 10"/>
          <p:cNvSpPr/>
          <p:nvPr/>
        </p:nvSpPr>
        <p:spPr>
          <a:xfrm>
            <a:off x="7680381" y="2110848"/>
            <a:ext cx="643466" cy="321734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riped Right Arrow 11"/>
          <p:cNvSpPr/>
          <p:nvPr/>
        </p:nvSpPr>
        <p:spPr>
          <a:xfrm>
            <a:off x="7680381" y="3321061"/>
            <a:ext cx="643466" cy="321734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triped Right Arrow 12"/>
          <p:cNvSpPr/>
          <p:nvPr/>
        </p:nvSpPr>
        <p:spPr>
          <a:xfrm>
            <a:off x="7686786" y="4655547"/>
            <a:ext cx="643466" cy="321734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EOS_logo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48910" y="136257"/>
            <a:ext cx="2033222" cy="9398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817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8867" t="18857" r="28329" b="13111"/>
          <a:stretch/>
        </p:blipFill>
        <p:spPr>
          <a:xfrm>
            <a:off x="320195" y="629418"/>
            <a:ext cx="6212445" cy="5554060"/>
          </a:xfrm>
          <a:prstGeom prst="rect">
            <a:avLst/>
          </a:prstGeom>
        </p:spPr>
      </p:pic>
      <p:pic>
        <p:nvPicPr>
          <p:cNvPr id="2" name="Picture 2" descr="http://icons.iconarchive.com/icons/hopstarter/flag/128/Taiwan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64" y="3987800"/>
            <a:ext cx="563039" cy="5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563" y="1210770"/>
            <a:ext cx="563039" cy="563039"/>
          </a:xfrm>
          <a:prstGeom prst="rect">
            <a:avLst/>
          </a:prstGeom>
        </p:spPr>
      </p:pic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09" y="676425"/>
            <a:ext cx="1649279" cy="51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08" y="3406448"/>
            <a:ext cx="1649279" cy="51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OS_logo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33371" y="1210770"/>
            <a:ext cx="952912" cy="539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EOS_logo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33371" y="3978582"/>
            <a:ext cx="952912" cy="539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008" y="1972733"/>
            <a:ext cx="1529866" cy="152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Highlights on recent ideas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51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owchart: Sequential Access Storage 32"/>
          <p:cNvSpPr/>
          <p:nvPr/>
        </p:nvSpPr>
        <p:spPr>
          <a:xfrm>
            <a:off x="7557328" y="3906549"/>
            <a:ext cx="760576" cy="714392"/>
          </a:xfrm>
          <a:prstGeom prst="flowChartMagnetic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lowchart: Sequential Access Storage 33"/>
          <p:cNvSpPr/>
          <p:nvPr/>
        </p:nvSpPr>
        <p:spPr>
          <a:xfrm>
            <a:off x="7709728" y="4058949"/>
            <a:ext cx="760576" cy="714392"/>
          </a:xfrm>
          <a:prstGeom prst="flowChartMagnetic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lowchart: Sequential Access Storage 34"/>
          <p:cNvSpPr/>
          <p:nvPr/>
        </p:nvSpPr>
        <p:spPr>
          <a:xfrm>
            <a:off x="7862128" y="4211349"/>
            <a:ext cx="760576" cy="714392"/>
          </a:xfrm>
          <a:prstGeom prst="flowChartMagnetic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lowchart: Sequential Access Storage 35"/>
          <p:cNvSpPr/>
          <p:nvPr/>
        </p:nvSpPr>
        <p:spPr>
          <a:xfrm>
            <a:off x="8014528" y="4363749"/>
            <a:ext cx="760576" cy="714392"/>
          </a:xfrm>
          <a:prstGeom prst="flowChartMagnetic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7" y="38924"/>
            <a:ext cx="7886700" cy="864403"/>
          </a:xfrm>
        </p:spPr>
        <p:txBody>
          <a:bodyPr/>
          <a:lstStyle/>
          <a:p>
            <a:r>
              <a:rPr lang="en-GB" dirty="0" smtClean="0"/>
              <a:t>Seamless integration?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28" y="2252423"/>
            <a:ext cx="2438611" cy="2438611"/>
          </a:xfrm>
          <a:prstGeom prst="rect">
            <a:avLst/>
          </a:prstGeom>
        </p:spPr>
      </p:pic>
      <p:sp>
        <p:nvSpPr>
          <p:cNvPr id="5" name="Can 4"/>
          <p:cNvSpPr/>
          <p:nvPr/>
        </p:nvSpPr>
        <p:spPr>
          <a:xfrm>
            <a:off x="2281728" y="366553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n 5"/>
          <p:cNvSpPr/>
          <p:nvPr/>
        </p:nvSpPr>
        <p:spPr>
          <a:xfrm>
            <a:off x="6386556" y="9033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n 6"/>
          <p:cNvSpPr/>
          <p:nvPr/>
        </p:nvSpPr>
        <p:spPr>
          <a:xfrm>
            <a:off x="6538956" y="10557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n 7"/>
          <p:cNvSpPr/>
          <p:nvPr/>
        </p:nvSpPr>
        <p:spPr>
          <a:xfrm>
            <a:off x="6691356" y="12081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n 8"/>
          <p:cNvSpPr/>
          <p:nvPr/>
        </p:nvSpPr>
        <p:spPr>
          <a:xfrm>
            <a:off x="6843756" y="13605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n 9"/>
          <p:cNvSpPr/>
          <p:nvPr/>
        </p:nvSpPr>
        <p:spPr>
          <a:xfrm>
            <a:off x="6996156" y="15129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n 10"/>
          <p:cNvSpPr/>
          <p:nvPr/>
        </p:nvSpPr>
        <p:spPr>
          <a:xfrm>
            <a:off x="5929356" y="34333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n 11"/>
          <p:cNvSpPr/>
          <p:nvPr/>
        </p:nvSpPr>
        <p:spPr>
          <a:xfrm>
            <a:off x="6081756" y="35857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n 12"/>
          <p:cNvSpPr/>
          <p:nvPr/>
        </p:nvSpPr>
        <p:spPr>
          <a:xfrm>
            <a:off x="6234156" y="37381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n 13"/>
          <p:cNvSpPr/>
          <p:nvPr/>
        </p:nvSpPr>
        <p:spPr>
          <a:xfrm>
            <a:off x="6386556" y="38905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n 14"/>
          <p:cNvSpPr/>
          <p:nvPr/>
        </p:nvSpPr>
        <p:spPr>
          <a:xfrm>
            <a:off x="6538956" y="40429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n 15"/>
          <p:cNvSpPr/>
          <p:nvPr/>
        </p:nvSpPr>
        <p:spPr>
          <a:xfrm>
            <a:off x="6691356" y="41953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n 16"/>
          <p:cNvSpPr/>
          <p:nvPr/>
        </p:nvSpPr>
        <p:spPr>
          <a:xfrm>
            <a:off x="6843756" y="43477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n 17"/>
          <p:cNvSpPr/>
          <p:nvPr/>
        </p:nvSpPr>
        <p:spPr>
          <a:xfrm>
            <a:off x="6996156" y="45001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n 18"/>
          <p:cNvSpPr/>
          <p:nvPr/>
        </p:nvSpPr>
        <p:spPr>
          <a:xfrm>
            <a:off x="7148556" y="46525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ube 19"/>
          <p:cNvSpPr/>
          <p:nvPr/>
        </p:nvSpPr>
        <p:spPr>
          <a:xfrm>
            <a:off x="5760576" y="11290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ube 20"/>
          <p:cNvSpPr/>
          <p:nvPr/>
        </p:nvSpPr>
        <p:spPr>
          <a:xfrm>
            <a:off x="5912976" y="12814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ube 21"/>
          <p:cNvSpPr/>
          <p:nvPr/>
        </p:nvSpPr>
        <p:spPr>
          <a:xfrm>
            <a:off x="6065376" y="14338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ube 22"/>
          <p:cNvSpPr/>
          <p:nvPr/>
        </p:nvSpPr>
        <p:spPr>
          <a:xfrm>
            <a:off x="6217776" y="15862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ube 23"/>
          <p:cNvSpPr/>
          <p:nvPr/>
        </p:nvSpPr>
        <p:spPr>
          <a:xfrm>
            <a:off x="6370176" y="17386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ube 25"/>
          <p:cNvSpPr/>
          <p:nvPr/>
        </p:nvSpPr>
        <p:spPr>
          <a:xfrm>
            <a:off x="5477853" y="38407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ube 26"/>
          <p:cNvSpPr/>
          <p:nvPr/>
        </p:nvSpPr>
        <p:spPr>
          <a:xfrm>
            <a:off x="5630253" y="39931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ube 27"/>
          <p:cNvSpPr/>
          <p:nvPr/>
        </p:nvSpPr>
        <p:spPr>
          <a:xfrm>
            <a:off x="5782653" y="41455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ube 28"/>
          <p:cNvSpPr/>
          <p:nvPr/>
        </p:nvSpPr>
        <p:spPr>
          <a:xfrm>
            <a:off x="5935053" y="42979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ube 29"/>
          <p:cNvSpPr/>
          <p:nvPr/>
        </p:nvSpPr>
        <p:spPr>
          <a:xfrm>
            <a:off x="6087453" y="44503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ube 30"/>
          <p:cNvSpPr/>
          <p:nvPr/>
        </p:nvSpPr>
        <p:spPr>
          <a:xfrm>
            <a:off x="6239853" y="46027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ube 31"/>
          <p:cNvSpPr/>
          <p:nvPr/>
        </p:nvSpPr>
        <p:spPr>
          <a:xfrm>
            <a:off x="6392253" y="47551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1239140" y="1492037"/>
            <a:ext cx="6178610" cy="5216412"/>
          </a:xfrm>
          <a:custGeom>
            <a:avLst/>
            <a:gdLst>
              <a:gd name="connsiteX0" fmla="*/ 0 w 6178610"/>
              <a:gd name="connsiteY0" fmla="*/ 51275 h 6375163"/>
              <a:gd name="connsiteX1" fmla="*/ 42729 w 6178610"/>
              <a:gd name="connsiteY1" fmla="*/ 76912 h 6375163"/>
              <a:gd name="connsiteX2" fmla="*/ 119641 w 6178610"/>
              <a:gd name="connsiteY2" fmla="*/ 94004 h 6375163"/>
              <a:gd name="connsiteX3" fmla="*/ 700755 w 6178610"/>
              <a:gd name="connsiteY3" fmla="*/ 68366 h 6375163"/>
              <a:gd name="connsiteX4" fmla="*/ 786213 w 6178610"/>
              <a:gd name="connsiteY4" fmla="*/ 51275 h 6375163"/>
              <a:gd name="connsiteX5" fmla="*/ 965675 w 6178610"/>
              <a:gd name="connsiteY5" fmla="*/ 17092 h 6375163"/>
              <a:gd name="connsiteX6" fmla="*/ 1051133 w 6178610"/>
              <a:gd name="connsiteY6" fmla="*/ 0 h 6375163"/>
              <a:gd name="connsiteX7" fmla="*/ 1136591 w 6178610"/>
              <a:gd name="connsiteY7" fmla="*/ 8546 h 6375163"/>
              <a:gd name="connsiteX8" fmla="*/ 1179320 w 6178610"/>
              <a:gd name="connsiteY8" fmla="*/ 17092 h 6375163"/>
              <a:gd name="connsiteX9" fmla="*/ 1444239 w 6178610"/>
              <a:gd name="connsiteY9" fmla="*/ 34183 h 6375163"/>
              <a:gd name="connsiteX10" fmla="*/ 1469877 w 6178610"/>
              <a:gd name="connsiteY10" fmla="*/ 51275 h 6375163"/>
              <a:gd name="connsiteX11" fmla="*/ 1632247 w 6178610"/>
              <a:gd name="connsiteY11" fmla="*/ 111095 h 6375163"/>
              <a:gd name="connsiteX12" fmla="*/ 1726251 w 6178610"/>
              <a:gd name="connsiteY12" fmla="*/ 145278 h 6375163"/>
              <a:gd name="connsiteX13" fmla="*/ 1777525 w 6178610"/>
              <a:gd name="connsiteY13" fmla="*/ 179462 h 6375163"/>
              <a:gd name="connsiteX14" fmla="*/ 1845892 w 6178610"/>
              <a:gd name="connsiteY14" fmla="*/ 247828 h 6375163"/>
              <a:gd name="connsiteX15" fmla="*/ 1845892 w 6178610"/>
              <a:gd name="connsiteY15" fmla="*/ 367469 h 6375163"/>
              <a:gd name="connsiteX16" fmla="*/ 1794617 w 6178610"/>
              <a:gd name="connsiteY16" fmla="*/ 418744 h 6375163"/>
              <a:gd name="connsiteX17" fmla="*/ 1743342 w 6178610"/>
              <a:gd name="connsiteY17" fmla="*/ 487110 h 6375163"/>
              <a:gd name="connsiteX18" fmla="*/ 1683522 w 6178610"/>
              <a:gd name="connsiteY18" fmla="*/ 564022 h 6375163"/>
              <a:gd name="connsiteX19" fmla="*/ 1649339 w 6178610"/>
              <a:gd name="connsiteY19" fmla="*/ 598206 h 6375163"/>
              <a:gd name="connsiteX20" fmla="*/ 1632247 w 6178610"/>
              <a:gd name="connsiteY20" fmla="*/ 632389 h 6375163"/>
              <a:gd name="connsiteX21" fmla="*/ 1580972 w 6178610"/>
              <a:gd name="connsiteY21" fmla="*/ 692209 h 6375163"/>
              <a:gd name="connsiteX22" fmla="*/ 1563881 w 6178610"/>
              <a:gd name="connsiteY22" fmla="*/ 734938 h 6375163"/>
              <a:gd name="connsiteX23" fmla="*/ 1563881 w 6178610"/>
              <a:gd name="connsiteY23" fmla="*/ 888763 h 6375163"/>
              <a:gd name="connsiteX24" fmla="*/ 1598064 w 6178610"/>
              <a:gd name="connsiteY24" fmla="*/ 931492 h 6375163"/>
              <a:gd name="connsiteX25" fmla="*/ 1657884 w 6178610"/>
              <a:gd name="connsiteY25" fmla="*/ 982766 h 6375163"/>
              <a:gd name="connsiteX26" fmla="*/ 1709159 w 6178610"/>
              <a:gd name="connsiteY26" fmla="*/ 1034041 h 6375163"/>
              <a:gd name="connsiteX27" fmla="*/ 1768980 w 6178610"/>
              <a:gd name="connsiteY27" fmla="*/ 1068224 h 6375163"/>
              <a:gd name="connsiteX28" fmla="*/ 1845892 w 6178610"/>
              <a:gd name="connsiteY28" fmla="*/ 1093862 h 6375163"/>
              <a:gd name="connsiteX29" fmla="*/ 1880075 w 6178610"/>
              <a:gd name="connsiteY29" fmla="*/ 1102407 h 6375163"/>
              <a:gd name="connsiteX30" fmla="*/ 1948441 w 6178610"/>
              <a:gd name="connsiteY30" fmla="*/ 1110953 h 6375163"/>
              <a:gd name="connsiteX31" fmla="*/ 2093720 w 6178610"/>
              <a:gd name="connsiteY31" fmla="*/ 1102407 h 6375163"/>
              <a:gd name="connsiteX32" fmla="*/ 2290273 w 6178610"/>
              <a:gd name="connsiteY32" fmla="*/ 1119499 h 6375163"/>
              <a:gd name="connsiteX33" fmla="*/ 2427006 w 6178610"/>
              <a:gd name="connsiteY33" fmla="*/ 1136591 h 6375163"/>
              <a:gd name="connsiteX34" fmla="*/ 2461189 w 6178610"/>
              <a:gd name="connsiteY34" fmla="*/ 1153682 h 6375163"/>
              <a:gd name="connsiteX35" fmla="*/ 2478281 w 6178610"/>
              <a:gd name="connsiteY35" fmla="*/ 1179320 h 6375163"/>
              <a:gd name="connsiteX36" fmla="*/ 2512464 w 6178610"/>
              <a:gd name="connsiteY36" fmla="*/ 1213503 h 6375163"/>
              <a:gd name="connsiteX37" fmla="*/ 2529555 w 6178610"/>
              <a:gd name="connsiteY37" fmla="*/ 1247686 h 6375163"/>
              <a:gd name="connsiteX38" fmla="*/ 2512464 w 6178610"/>
              <a:gd name="connsiteY38" fmla="*/ 1333144 h 6375163"/>
              <a:gd name="connsiteX39" fmla="*/ 2486826 w 6178610"/>
              <a:gd name="connsiteY39" fmla="*/ 1358781 h 6375163"/>
              <a:gd name="connsiteX40" fmla="*/ 2461189 w 6178610"/>
              <a:gd name="connsiteY40" fmla="*/ 1392964 h 6375163"/>
              <a:gd name="connsiteX41" fmla="*/ 2435552 w 6178610"/>
              <a:gd name="connsiteY41" fmla="*/ 1452785 h 6375163"/>
              <a:gd name="connsiteX42" fmla="*/ 2427006 w 6178610"/>
              <a:gd name="connsiteY42" fmla="*/ 1478422 h 6375163"/>
              <a:gd name="connsiteX43" fmla="*/ 2401368 w 6178610"/>
              <a:gd name="connsiteY43" fmla="*/ 1512606 h 6375163"/>
              <a:gd name="connsiteX44" fmla="*/ 2367185 w 6178610"/>
              <a:gd name="connsiteY44" fmla="*/ 1563880 h 6375163"/>
              <a:gd name="connsiteX45" fmla="*/ 2333002 w 6178610"/>
              <a:gd name="connsiteY45" fmla="*/ 1623701 h 6375163"/>
              <a:gd name="connsiteX46" fmla="*/ 2290273 w 6178610"/>
              <a:gd name="connsiteY46" fmla="*/ 1734796 h 6375163"/>
              <a:gd name="connsiteX47" fmla="*/ 2264636 w 6178610"/>
              <a:gd name="connsiteY47" fmla="*/ 1828800 h 6375163"/>
              <a:gd name="connsiteX48" fmla="*/ 2247544 w 6178610"/>
              <a:gd name="connsiteY48" fmla="*/ 1871529 h 6375163"/>
              <a:gd name="connsiteX49" fmla="*/ 2230453 w 6178610"/>
              <a:gd name="connsiteY49" fmla="*/ 1922804 h 6375163"/>
              <a:gd name="connsiteX50" fmla="*/ 2230453 w 6178610"/>
              <a:gd name="connsiteY50" fmla="*/ 2050991 h 6375163"/>
              <a:gd name="connsiteX51" fmla="*/ 2238998 w 6178610"/>
              <a:gd name="connsiteY51" fmla="*/ 2085174 h 6375163"/>
              <a:gd name="connsiteX52" fmla="*/ 2281727 w 6178610"/>
              <a:gd name="connsiteY52" fmla="*/ 2144994 h 6375163"/>
              <a:gd name="connsiteX53" fmla="*/ 2333002 w 6178610"/>
              <a:gd name="connsiteY53" fmla="*/ 2196269 h 6375163"/>
              <a:gd name="connsiteX54" fmla="*/ 2401368 w 6178610"/>
              <a:gd name="connsiteY54" fmla="*/ 2238998 h 6375163"/>
              <a:gd name="connsiteX55" fmla="*/ 2452643 w 6178610"/>
              <a:gd name="connsiteY55" fmla="*/ 2290273 h 6375163"/>
              <a:gd name="connsiteX56" fmla="*/ 2486826 w 6178610"/>
              <a:gd name="connsiteY56" fmla="*/ 2324456 h 6375163"/>
              <a:gd name="connsiteX57" fmla="*/ 2666288 w 6178610"/>
              <a:gd name="connsiteY57" fmla="*/ 2401368 h 6375163"/>
              <a:gd name="connsiteX58" fmla="*/ 2734654 w 6178610"/>
              <a:gd name="connsiteY58" fmla="*/ 2452643 h 6375163"/>
              <a:gd name="connsiteX59" fmla="*/ 2828658 w 6178610"/>
              <a:gd name="connsiteY59" fmla="*/ 2495372 h 6375163"/>
              <a:gd name="connsiteX60" fmla="*/ 2956845 w 6178610"/>
              <a:gd name="connsiteY60" fmla="*/ 2546647 h 6375163"/>
              <a:gd name="connsiteX61" fmla="*/ 3033757 w 6178610"/>
              <a:gd name="connsiteY61" fmla="*/ 2589376 h 6375163"/>
              <a:gd name="connsiteX62" fmla="*/ 3127761 w 6178610"/>
              <a:gd name="connsiteY62" fmla="*/ 2657742 h 6375163"/>
              <a:gd name="connsiteX63" fmla="*/ 3179036 w 6178610"/>
              <a:gd name="connsiteY63" fmla="*/ 2674834 h 6375163"/>
              <a:gd name="connsiteX64" fmla="*/ 3238856 w 6178610"/>
              <a:gd name="connsiteY64" fmla="*/ 2709017 h 6375163"/>
              <a:gd name="connsiteX65" fmla="*/ 3273039 w 6178610"/>
              <a:gd name="connsiteY65" fmla="*/ 2751746 h 6375163"/>
              <a:gd name="connsiteX66" fmla="*/ 3315768 w 6178610"/>
              <a:gd name="connsiteY66" fmla="*/ 2854295 h 6375163"/>
              <a:gd name="connsiteX67" fmla="*/ 3332860 w 6178610"/>
              <a:gd name="connsiteY67" fmla="*/ 2888478 h 6375163"/>
              <a:gd name="connsiteX68" fmla="*/ 3341406 w 6178610"/>
              <a:gd name="connsiteY68" fmla="*/ 3050849 h 6375163"/>
              <a:gd name="connsiteX69" fmla="*/ 3324314 w 6178610"/>
              <a:gd name="connsiteY69" fmla="*/ 3196127 h 6375163"/>
              <a:gd name="connsiteX70" fmla="*/ 3264494 w 6178610"/>
              <a:gd name="connsiteY70" fmla="*/ 3409772 h 6375163"/>
              <a:gd name="connsiteX71" fmla="*/ 3187581 w 6178610"/>
              <a:gd name="connsiteY71" fmla="*/ 3537959 h 6375163"/>
              <a:gd name="connsiteX72" fmla="*/ 2973937 w 6178610"/>
              <a:gd name="connsiteY72" fmla="*/ 3785787 h 6375163"/>
              <a:gd name="connsiteX73" fmla="*/ 2956845 w 6178610"/>
              <a:gd name="connsiteY73" fmla="*/ 3819970 h 6375163"/>
              <a:gd name="connsiteX74" fmla="*/ 2931208 w 6178610"/>
              <a:gd name="connsiteY74" fmla="*/ 3854153 h 6375163"/>
              <a:gd name="connsiteX75" fmla="*/ 2914116 w 6178610"/>
              <a:gd name="connsiteY75" fmla="*/ 3888336 h 6375163"/>
              <a:gd name="connsiteX76" fmla="*/ 2845750 w 6178610"/>
              <a:gd name="connsiteY76" fmla="*/ 4042161 h 6375163"/>
              <a:gd name="connsiteX77" fmla="*/ 2820112 w 6178610"/>
              <a:gd name="connsiteY77" fmla="*/ 4153256 h 6375163"/>
              <a:gd name="connsiteX78" fmla="*/ 2837204 w 6178610"/>
              <a:gd name="connsiteY78" fmla="*/ 4281443 h 6375163"/>
              <a:gd name="connsiteX79" fmla="*/ 2888479 w 6178610"/>
              <a:gd name="connsiteY79" fmla="*/ 4349809 h 6375163"/>
              <a:gd name="connsiteX80" fmla="*/ 2897024 w 6178610"/>
              <a:gd name="connsiteY80" fmla="*/ 4375447 h 6375163"/>
              <a:gd name="connsiteX81" fmla="*/ 2973937 w 6178610"/>
              <a:gd name="connsiteY81" fmla="*/ 4435267 h 6375163"/>
              <a:gd name="connsiteX82" fmla="*/ 3008120 w 6178610"/>
              <a:gd name="connsiteY82" fmla="*/ 4460905 h 6375163"/>
              <a:gd name="connsiteX83" fmla="*/ 3076486 w 6178610"/>
              <a:gd name="connsiteY83" fmla="*/ 4495088 h 6375163"/>
              <a:gd name="connsiteX84" fmla="*/ 3161944 w 6178610"/>
              <a:gd name="connsiteY84" fmla="*/ 4554908 h 6375163"/>
              <a:gd name="connsiteX85" fmla="*/ 3187581 w 6178610"/>
              <a:gd name="connsiteY85" fmla="*/ 4572000 h 6375163"/>
              <a:gd name="connsiteX86" fmla="*/ 3238856 w 6178610"/>
              <a:gd name="connsiteY86" fmla="*/ 4648912 h 6375163"/>
              <a:gd name="connsiteX87" fmla="*/ 3255948 w 6178610"/>
              <a:gd name="connsiteY87" fmla="*/ 4683095 h 6375163"/>
              <a:gd name="connsiteX88" fmla="*/ 3230310 w 6178610"/>
              <a:gd name="connsiteY88" fmla="*/ 4811282 h 6375163"/>
              <a:gd name="connsiteX89" fmla="*/ 3221765 w 6178610"/>
              <a:gd name="connsiteY89" fmla="*/ 4845465 h 6375163"/>
              <a:gd name="connsiteX90" fmla="*/ 3196127 w 6178610"/>
              <a:gd name="connsiteY90" fmla="*/ 4888194 h 6375163"/>
              <a:gd name="connsiteX91" fmla="*/ 3170490 w 6178610"/>
              <a:gd name="connsiteY91" fmla="*/ 4939469 h 6375163"/>
              <a:gd name="connsiteX92" fmla="*/ 3153398 w 6178610"/>
              <a:gd name="connsiteY92" fmla="*/ 4982198 h 6375163"/>
              <a:gd name="connsiteX93" fmla="*/ 3102124 w 6178610"/>
              <a:gd name="connsiteY93" fmla="*/ 5076202 h 6375163"/>
              <a:gd name="connsiteX94" fmla="*/ 3067940 w 6178610"/>
              <a:gd name="connsiteY94" fmla="*/ 5136022 h 6375163"/>
              <a:gd name="connsiteX95" fmla="*/ 3050849 w 6178610"/>
              <a:gd name="connsiteY95" fmla="*/ 5204389 h 6375163"/>
              <a:gd name="connsiteX96" fmla="*/ 3067940 w 6178610"/>
              <a:gd name="connsiteY96" fmla="*/ 5298393 h 6375163"/>
              <a:gd name="connsiteX97" fmla="*/ 3196127 w 6178610"/>
              <a:gd name="connsiteY97" fmla="*/ 5400942 h 6375163"/>
              <a:gd name="connsiteX98" fmla="*/ 3307223 w 6178610"/>
              <a:gd name="connsiteY98" fmla="*/ 5443671 h 6375163"/>
              <a:gd name="connsiteX99" fmla="*/ 3341406 w 6178610"/>
              <a:gd name="connsiteY99" fmla="*/ 5452217 h 6375163"/>
              <a:gd name="connsiteX100" fmla="*/ 3401226 w 6178610"/>
              <a:gd name="connsiteY100" fmla="*/ 5460763 h 6375163"/>
              <a:gd name="connsiteX101" fmla="*/ 3537959 w 6178610"/>
              <a:gd name="connsiteY101" fmla="*/ 5503492 h 6375163"/>
              <a:gd name="connsiteX102" fmla="*/ 3649054 w 6178610"/>
              <a:gd name="connsiteY102" fmla="*/ 5554766 h 6375163"/>
              <a:gd name="connsiteX103" fmla="*/ 3725967 w 6178610"/>
              <a:gd name="connsiteY103" fmla="*/ 5580404 h 6375163"/>
              <a:gd name="connsiteX104" fmla="*/ 3794333 w 6178610"/>
              <a:gd name="connsiteY104" fmla="*/ 5640224 h 6375163"/>
              <a:gd name="connsiteX105" fmla="*/ 3896882 w 6178610"/>
              <a:gd name="connsiteY105" fmla="*/ 5725682 h 6375163"/>
              <a:gd name="connsiteX106" fmla="*/ 3990886 w 6178610"/>
              <a:gd name="connsiteY106" fmla="*/ 5759865 h 6375163"/>
              <a:gd name="connsiteX107" fmla="*/ 4067798 w 6178610"/>
              <a:gd name="connsiteY107" fmla="*/ 5802594 h 6375163"/>
              <a:gd name="connsiteX108" fmla="*/ 4093436 w 6178610"/>
              <a:gd name="connsiteY108" fmla="*/ 5853869 h 6375163"/>
              <a:gd name="connsiteX109" fmla="*/ 4170348 w 6178610"/>
              <a:gd name="connsiteY109" fmla="*/ 5930781 h 6375163"/>
              <a:gd name="connsiteX110" fmla="*/ 4298535 w 6178610"/>
              <a:gd name="connsiteY110" fmla="*/ 5982056 h 6375163"/>
              <a:gd name="connsiteX111" fmla="*/ 4477996 w 6178610"/>
              <a:gd name="connsiteY111" fmla="*/ 6093151 h 6375163"/>
              <a:gd name="connsiteX112" fmla="*/ 4631821 w 6178610"/>
              <a:gd name="connsiteY112" fmla="*/ 6152972 h 6375163"/>
              <a:gd name="connsiteX113" fmla="*/ 4760008 w 6178610"/>
              <a:gd name="connsiteY113" fmla="*/ 6187155 h 6375163"/>
              <a:gd name="connsiteX114" fmla="*/ 4922378 w 6178610"/>
              <a:gd name="connsiteY114" fmla="*/ 6246976 h 6375163"/>
              <a:gd name="connsiteX115" fmla="*/ 5247118 w 6178610"/>
              <a:gd name="connsiteY115" fmla="*/ 6289705 h 6375163"/>
              <a:gd name="connsiteX116" fmla="*/ 5418034 w 6178610"/>
              <a:gd name="connsiteY116" fmla="*/ 6272613 h 6375163"/>
              <a:gd name="connsiteX117" fmla="*/ 5503492 w 6178610"/>
              <a:gd name="connsiteY117" fmla="*/ 6264067 h 6375163"/>
              <a:gd name="connsiteX118" fmla="*/ 5674408 w 6178610"/>
              <a:gd name="connsiteY118" fmla="*/ 6229884 h 6375163"/>
              <a:gd name="connsiteX119" fmla="*/ 5896598 w 6178610"/>
              <a:gd name="connsiteY119" fmla="*/ 6272613 h 6375163"/>
              <a:gd name="connsiteX120" fmla="*/ 5973510 w 6178610"/>
              <a:gd name="connsiteY120" fmla="*/ 6289705 h 6375163"/>
              <a:gd name="connsiteX121" fmla="*/ 6093152 w 6178610"/>
              <a:gd name="connsiteY121" fmla="*/ 6298250 h 6375163"/>
              <a:gd name="connsiteX122" fmla="*/ 6135881 w 6178610"/>
              <a:gd name="connsiteY122" fmla="*/ 6340979 h 6375163"/>
              <a:gd name="connsiteX123" fmla="*/ 6178610 w 6178610"/>
              <a:gd name="connsiteY123" fmla="*/ 6375163 h 637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6178610" h="6375163">
                <a:moveTo>
                  <a:pt x="0" y="51275"/>
                </a:moveTo>
                <a:cubicBezTo>
                  <a:pt x="14243" y="59821"/>
                  <a:pt x="27551" y="70166"/>
                  <a:pt x="42729" y="76912"/>
                </a:cubicBezTo>
                <a:cubicBezTo>
                  <a:pt x="52604" y="81301"/>
                  <a:pt x="112883" y="92652"/>
                  <a:pt x="119641" y="94004"/>
                </a:cubicBezTo>
                <a:cubicBezTo>
                  <a:pt x="313346" y="85458"/>
                  <a:pt x="510627" y="106390"/>
                  <a:pt x="700755" y="68366"/>
                </a:cubicBezTo>
                <a:lnTo>
                  <a:pt x="786213" y="51275"/>
                </a:lnTo>
                <a:cubicBezTo>
                  <a:pt x="1020093" y="6727"/>
                  <a:pt x="747472" y="60732"/>
                  <a:pt x="965675" y="17092"/>
                </a:cubicBezTo>
                <a:lnTo>
                  <a:pt x="1051133" y="0"/>
                </a:lnTo>
                <a:cubicBezTo>
                  <a:pt x="1079619" y="2849"/>
                  <a:pt x="1108214" y="4762"/>
                  <a:pt x="1136591" y="8546"/>
                </a:cubicBezTo>
                <a:cubicBezTo>
                  <a:pt x="1150989" y="10466"/>
                  <a:pt x="1164845" y="15886"/>
                  <a:pt x="1179320" y="17092"/>
                </a:cubicBezTo>
                <a:cubicBezTo>
                  <a:pt x="1267504" y="24441"/>
                  <a:pt x="1355933" y="28486"/>
                  <a:pt x="1444239" y="34183"/>
                </a:cubicBezTo>
                <a:cubicBezTo>
                  <a:pt x="1452785" y="39880"/>
                  <a:pt x="1460551" y="46971"/>
                  <a:pt x="1469877" y="51275"/>
                </a:cubicBezTo>
                <a:cubicBezTo>
                  <a:pt x="1527365" y="77808"/>
                  <a:pt x="1572967" y="91335"/>
                  <a:pt x="1632247" y="111095"/>
                </a:cubicBezTo>
                <a:cubicBezTo>
                  <a:pt x="1650185" y="117074"/>
                  <a:pt x="1707571" y="135089"/>
                  <a:pt x="1726251" y="145278"/>
                </a:cubicBezTo>
                <a:cubicBezTo>
                  <a:pt x="1744284" y="155114"/>
                  <a:pt x="1763000" y="164937"/>
                  <a:pt x="1777525" y="179462"/>
                </a:cubicBezTo>
                <a:lnTo>
                  <a:pt x="1845892" y="247828"/>
                </a:lnTo>
                <a:cubicBezTo>
                  <a:pt x="1854010" y="288418"/>
                  <a:pt x="1865786" y="324839"/>
                  <a:pt x="1845892" y="367469"/>
                </a:cubicBezTo>
                <a:cubicBezTo>
                  <a:pt x="1835670" y="389373"/>
                  <a:pt x="1794617" y="418744"/>
                  <a:pt x="1794617" y="418744"/>
                </a:cubicBezTo>
                <a:cubicBezTo>
                  <a:pt x="1760129" y="504961"/>
                  <a:pt x="1801037" y="424170"/>
                  <a:pt x="1743342" y="487110"/>
                </a:cubicBezTo>
                <a:cubicBezTo>
                  <a:pt x="1721395" y="511052"/>
                  <a:pt x="1706488" y="541056"/>
                  <a:pt x="1683522" y="564022"/>
                </a:cubicBezTo>
                <a:cubicBezTo>
                  <a:pt x="1672128" y="575417"/>
                  <a:pt x="1659008" y="585315"/>
                  <a:pt x="1649339" y="598206"/>
                </a:cubicBezTo>
                <a:cubicBezTo>
                  <a:pt x="1641695" y="608397"/>
                  <a:pt x="1638999" y="621586"/>
                  <a:pt x="1632247" y="632389"/>
                </a:cubicBezTo>
                <a:cubicBezTo>
                  <a:pt x="1613974" y="661626"/>
                  <a:pt x="1604280" y="668902"/>
                  <a:pt x="1580972" y="692209"/>
                </a:cubicBezTo>
                <a:cubicBezTo>
                  <a:pt x="1575275" y="706452"/>
                  <a:pt x="1567330" y="719991"/>
                  <a:pt x="1563881" y="734938"/>
                </a:cubicBezTo>
                <a:cubicBezTo>
                  <a:pt x="1554030" y="777627"/>
                  <a:pt x="1550250" y="847871"/>
                  <a:pt x="1563881" y="888763"/>
                </a:cubicBezTo>
                <a:cubicBezTo>
                  <a:pt x="1569649" y="906067"/>
                  <a:pt x="1585946" y="917859"/>
                  <a:pt x="1598064" y="931492"/>
                </a:cubicBezTo>
                <a:cubicBezTo>
                  <a:pt x="1675225" y="1018298"/>
                  <a:pt x="1596076" y="927825"/>
                  <a:pt x="1657884" y="982766"/>
                </a:cubicBezTo>
                <a:cubicBezTo>
                  <a:pt x="1675950" y="998824"/>
                  <a:pt x="1689048" y="1020633"/>
                  <a:pt x="1709159" y="1034041"/>
                </a:cubicBezTo>
                <a:cubicBezTo>
                  <a:pt x="1731096" y="1048666"/>
                  <a:pt x="1743346" y="1058365"/>
                  <a:pt x="1768980" y="1068224"/>
                </a:cubicBezTo>
                <a:cubicBezTo>
                  <a:pt x="1794203" y="1077925"/>
                  <a:pt x="1820063" y="1085915"/>
                  <a:pt x="1845892" y="1093862"/>
                </a:cubicBezTo>
                <a:cubicBezTo>
                  <a:pt x="1857118" y="1097316"/>
                  <a:pt x="1868490" y="1100476"/>
                  <a:pt x="1880075" y="1102407"/>
                </a:cubicBezTo>
                <a:cubicBezTo>
                  <a:pt x="1902729" y="1106182"/>
                  <a:pt x="1925652" y="1108104"/>
                  <a:pt x="1948441" y="1110953"/>
                </a:cubicBezTo>
                <a:cubicBezTo>
                  <a:pt x="1996867" y="1108104"/>
                  <a:pt x="2045225" y="1101195"/>
                  <a:pt x="2093720" y="1102407"/>
                </a:cubicBezTo>
                <a:cubicBezTo>
                  <a:pt x="2159464" y="1104051"/>
                  <a:pt x="2224778" y="1113545"/>
                  <a:pt x="2290273" y="1119499"/>
                </a:cubicBezTo>
                <a:cubicBezTo>
                  <a:pt x="2380649" y="1127715"/>
                  <a:pt x="2354952" y="1124582"/>
                  <a:pt x="2427006" y="1136591"/>
                </a:cubicBezTo>
                <a:cubicBezTo>
                  <a:pt x="2438400" y="1142288"/>
                  <a:pt x="2451402" y="1145527"/>
                  <a:pt x="2461189" y="1153682"/>
                </a:cubicBezTo>
                <a:cubicBezTo>
                  <a:pt x="2469079" y="1160257"/>
                  <a:pt x="2471597" y="1171522"/>
                  <a:pt x="2478281" y="1179320"/>
                </a:cubicBezTo>
                <a:cubicBezTo>
                  <a:pt x="2488768" y="1191555"/>
                  <a:pt x="2501070" y="1202109"/>
                  <a:pt x="2512464" y="1213503"/>
                </a:cubicBezTo>
                <a:cubicBezTo>
                  <a:pt x="2518161" y="1224897"/>
                  <a:pt x="2529555" y="1234947"/>
                  <a:pt x="2529555" y="1247686"/>
                </a:cubicBezTo>
                <a:cubicBezTo>
                  <a:pt x="2529555" y="1276736"/>
                  <a:pt x="2522892" y="1306030"/>
                  <a:pt x="2512464" y="1333144"/>
                </a:cubicBezTo>
                <a:cubicBezTo>
                  <a:pt x="2508125" y="1344424"/>
                  <a:pt x="2494691" y="1349605"/>
                  <a:pt x="2486826" y="1358781"/>
                </a:cubicBezTo>
                <a:cubicBezTo>
                  <a:pt x="2477557" y="1369595"/>
                  <a:pt x="2469735" y="1381570"/>
                  <a:pt x="2461189" y="1392964"/>
                </a:cubicBezTo>
                <a:cubicBezTo>
                  <a:pt x="2441148" y="1453086"/>
                  <a:pt x="2467230" y="1378869"/>
                  <a:pt x="2435552" y="1452785"/>
                </a:cubicBezTo>
                <a:cubicBezTo>
                  <a:pt x="2432004" y="1461065"/>
                  <a:pt x="2431475" y="1470601"/>
                  <a:pt x="2427006" y="1478422"/>
                </a:cubicBezTo>
                <a:cubicBezTo>
                  <a:pt x="2419939" y="1490789"/>
                  <a:pt x="2409536" y="1500937"/>
                  <a:pt x="2401368" y="1512606"/>
                </a:cubicBezTo>
                <a:cubicBezTo>
                  <a:pt x="2389588" y="1529434"/>
                  <a:pt x="2378579" y="1546789"/>
                  <a:pt x="2367185" y="1563880"/>
                </a:cubicBezTo>
                <a:cubicBezTo>
                  <a:pt x="2350024" y="1589621"/>
                  <a:pt x="2346009" y="1593351"/>
                  <a:pt x="2333002" y="1623701"/>
                </a:cubicBezTo>
                <a:cubicBezTo>
                  <a:pt x="2327475" y="1636597"/>
                  <a:pt x="2299125" y="1703814"/>
                  <a:pt x="2290273" y="1734796"/>
                </a:cubicBezTo>
                <a:cubicBezTo>
                  <a:pt x="2274630" y="1789544"/>
                  <a:pt x="2288603" y="1756898"/>
                  <a:pt x="2264636" y="1828800"/>
                </a:cubicBezTo>
                <a:cubicBezTo>
                  <a:pt x="2259785" y="1843353"/>
                  <a:pt x="2252786" y="1857112"/>
                  <a:pt x="2247544" y="1871529"/>
                </a:cubicBezTo>
                <a:cubicBezTo>
                  <a:pt x="2241387" y="1888460"/>
                  <a:pt x="2236150" y="1905712"/>
                  <a:pt x="2230453" y="1922804"/>
                </a:cubicBezTo>
                <a:cubicBezTo>
                  <a:pt x="2221353" y="2004704"/>
                  <a:pt x="2216753" y="1982489"/>
                  <a:pt x="2230453" y="2050991"/>
                </a:cubicBezTo>
                <a:cubicBezTo>
                  <a:pt x="2232756" y="2062508"/>
                  <a:pt x="2233374" y="2074863"/>
                  <a:pt x="2238998" y="2085174"/>
                </a:cubicBezTo>
                <a:cubicBezTo>
                  <a:pt x="2250732" y="2106686"/>
                  <a:pt x="2265899" y="2126288"/>
                  <a:pt x="2281727" y="2144994"/>
                </a:cubicBezTo>
                <a:cubicBezTo>
                  <a:pt x="2297340" y="2163446"/>
                  <a:pt x="2311383" y="2185459"/>
                  <a:pt x="2333002" y="2196269"/>
                </a:cubicBezTo>
                <a:cubicBezTo>
                  <a:pt x="2365039" y="2212288"/>
                  <a:pt x="2373635" y="2214039"/>
                  <a:pt x="2401368" y="2238998"/>
                </a:cubicBezTo>
                <a:cubicBezTo>
                  <a:pt x="2419334" y="2255168"/>
                  <a:pt x="2435551" y="2273181"/>
                  <a:pt x="2452643" y="2290273"/>
                </a:cubicBezTo>
                <a:cubicBezTo>
                  <a:pt x="2464037" y="2301667"/>
                  <a:pt x="2471865" y="2318471"/>
                  <a:pt x="2486826" y="2324456"/>
                </a:cubicBezTo>
                <a:cubicBezTo>
                  <a:pt x="2533607" y="2343169"/>
                  <a:pt x="2652157" y="2390063"/>
                  <a:pt x="2666288" y="2401368"/>
                </a:cubicBezTo>
                <a:cubicBezTo>
                  <a:pt x="2684083" y="2415604"/>
                  <a:pt x="2712397" y="2440278"/>
                  <a:pt x="2734654" y="2452643"/>
                </a:cubicBezTo>
                <a:cubicBezTo>
                  <a:pt x="2769215" y="2471843"/>
                  <a:pt x="2792619" y="2481857"/>
                  <a:pt x="2828658" y="2495372"/>
                </a:cubicBezTo>
                <a:cubicBezTo>
                  <a:pt x="2872208" y="2511704"/>
                  <a:pt x="2916766" y="2516588"/>
                  <a:pt x="2956845" y="2546647"/>
                </a:cubicBezTo>
                <a:cubicBezTo>
                  <a:pt x="3072570" y="2633440"/>
                  <a:pt x="2903198" y="2511040"/>
                  <a:pt x="3033757" y="2589376"/>
                </a:cubicBezTo>
                <a:cubicBezTo>
                  <a:pt x="3111721" y="2636155"/>
                  <a:pt x="3039692" y="2613708"/>
                  <a:pt x="3127761" y="2657742"/>
                </a:cubicBezTo>
                <a:cubicBezTo>
                  <a:pt x="3143875" y="2665799"/>
                  <a:pt x="3162678" y="2667284"/>
                  <a:pt x="3179036" y="2674834"/>
                </a:cubicBezTo>
                <a:cubicBezTo>
                  <a:pt x="3199888" y="2684458"/>
                  <a:pt x="3218916" y="2697623"/>
                  <a:pt x="3238856" y="2709017"/>
                </a:cubicBezTo>
                <a:cubicBezTo>
                  <a:pt x="3250250" y="2723260"/>
                  <a:pt x="3264505" y="2735626"/>
                  <a:pt x="3273039" y="2751746"/>
                </a:cubicBezTo>
                <a:cubicBezTo>
                  <a:pt x="3290366" y="2784474"/>
                  <a:pt x="3299207" y="2821173"/>
                  <a:pt x="3315768" y="2854295"/>
                </a:cubicBezTo>
                <a:lnTo>
                  <a:pt x="3332860" y="2888478"/>
                </a:lnTo>
                <a:cubicBezTo>
                  <a:pt x="3335709" y="2942602"/>
                  <a:pt x="3341406" y="2996650"/>
                  <a:pt x="3341406" y="3050849"/>
                </a:cubicBezTo>
                <a:cubicBezTo>
                  <a:pt x="3341406" y="3086221"/>
                  <a:pt x="3335458" y="3154338"/>
                  <a:pt x="3324314" y="3196127"/>
                </a:cubicBezTo>
                <a:cubicBezTo>
                  <a:pt x="3305259" y="3267584"/>
                  <a:pt x="3302543" y="3346357"/>
                  <a:pt x="3264494" y="3409772"/>
                </a:cubicBezTo>
                <a:cubicBezTo>
                  <a:pt x="3238856" y="3452501"/>
                  <a:pt x="3215222" y="3496498"/>
                  <a:pt x="3187581" y="3537959"/>
                </a:cubicBezTo>
                <a:cubicBezTo>
                  <a:pt x="3135000" y="3616830"/>
                  <a:pt x="3021352" y="3728889"/>
                  <a:pt x="2973937" y="3785787"/>
                </a:cubicBezTo>
                <a:cubicBezTo>
                  <a:pt x="2965781" y="3795574"/>
                  <a:pt x="2963597" y="3809167"/>
                  <a:pt x="2956845" y="3819970"/>
                </a:cubicBezTo>
                <a:cubicBezTo>
                  <a:pt x="2949296" y="3832048"/>
                  <a:pt x="2938757" y="3842075"/>
                  <a:pt x="2931208" y="3854153"/>
                </a:cubicBezTo>
                <a:cubicBezTo>
                  <a:pt x="2924456" y="3864956"/>
                  <a:pt x="2919388" y="3876739"/>
                  <a:pt x="2914116" y="3888336"/>
                </a:cubicBezTo>
                <a:cubicBezTo>
                  <a:pt x="2890897" y="3939418"/>
                  <a:pt x="2865893" y="3989790"/>
                  <a:pt x="2845750" y="4042161"/>
                </a:cubicBezTo>
                <a:cubicBezTo>
                  <a:pt x="2837160" y="4064495"/>
                  <a:pt x="2825829" y="4124670"/>
                  <a:pt x="2820112" y="4153256"/>
                </a:cubicBezTo>
                <a:cubicBezTo>
                  <a:pt x="2825809" y="4195985"/>
                  <a:pt x="2823042" y="4240728"/>
                  <a:pt x="2837204" y="4281443"/>
                </a:cubicBezTo>
                <a:cubicBezTo>
                  <a:pt x="2846562" y="4308348"/>
                  <a:pt x="2888479" y="4349809"/>
                  <a:pt x="2888479" y="4349809"/>
                </a:cubicBezTo>
                <a:cubicBezTo>
                  <a:pt x="2891327" y="4358355"/>
                  <a:pt x="2891788" y="4368117"/>
                  <a:pt x="2897024" y="4375447"/>
                </a:cubicBezTo>
                <a:cubicBezTo>
                  <a:pt x="2922887" y="4411655"/>
                  <a:pt x="2938074" y="4411358"/>
                  <a:pt x="2973937" y="4435267"/>
                </a:cubicBezTo>
                <a:cubicBezTo>
                  <a:pt x="2985788" y="4443168"/>
                  <a:pt x="2995817" y="4453728"/>
                  <a:pt x="3008120" y="4460905"/>
                </a:cubicBezTo>
                <a:cubicBezTo>
                  <a:pt x="3030128" y="4473743"/>
                  <a:pt x="3055613" y="4480477"/>
                  <a:pt x="3076486" y="4495088"/>
                </a:cubicBezTo>
                <a:lnTo>
                  <a:pt x="3161944" y="4554908"/>
                </a:lnTo>
                <a:cubicBezTo>
                  <a:pt x="3170389" y="4560754"/>
                  <a:pt x="3187581" y="4572000"/>
                  <a:pt x="3187581" y="4572000"/>
                </a:cubicBezTo>
                <a:cubicBezTo>
                  <a:pt x="3204673" y="4597637"/>
                  <a:pt x="3222707" y="4622671"/>
                  <a:pt x="3238856" y="4648912"/>
                </a:cubicBezTo>
                <a:cubicBezTo>
                  <a:pt x="3245533" y="4659762"/>
                  <a:pt x="3255040" y="4670388"/>
                  <a:pt x="3255948" y="4683095"/>
                </a:cubicBezTo>
                <a:cubicBezTo>
                  <a:pt x="3261617" y="4762466"/>
                  <a:pt x="3249599" y="4753414"/>
                  <a:pt x="3230310" y="4811282"/>
                </a:cubicBezTo>
                <a:cubicBezTo>
                  <a:pt x="3226596" y="4822424"/>
                  <a:pt x="3226535" y="4834732"/>
                  <a:pt x="3221765" y="4845465"/>
                </a:cubicBezTo>
                <a:cubicBezTo>
                  <a:pt x="3215019" y="4860644"/>
                  <a:pt x="3204081" y="4873612"/>
                  <a:pt x="3196127" y="4888194"/>
                </a:cubicBezTo>
                <a:cubicBezTo>
                  <a:pt x="3186977" y="4904970"/>
                  <a:pt x="3178397" y="4922073"/>
                  <a:pt x="3170490" y="4939469"/>
                </a:cubicBezTo>
                <a:cubicBezTo>
                  <a:pt x="3164142" y="4953434"/>
                  <a:pt x="3159628" y="4968180"/>
                  <a:pt x="3153398" y="4982198"/>
                </a:cubicBezTo>
                <a:cubicBezTo>
                  <a:pt x="3137958" y="5016939"/>
                  <a:pt x="3121136" y="5041347"/>
                  <a:pt x="3102124" y="5076202"/>
                </a:cubicBezTo>
                <a:cubicBezTo>
                  <a:pt x="3069601" y="5135827"/>
                  <a:pt x="3100836" y="5086680"/>
                  <a:pt x="3067940" y="5136022"/>
                </a:cubicBezTo>
                <a:cubicBezTo>
                  <a:pt x="3061871" y="5154231"/>
                  <a:pt x="3049764" y="5187024"/>
                  <a:pt x="3050849" y="5204389"/>
                </a:cubicBezTo>
                <a:cubicBezTo>
                  <a:pt x="3052835" y="5236175"/>
                  <a:pt x="3052592" y="5270487"/>
                  <a:pt x="3067940" y="5298393"/>
                </a:cubicBezTo>
                <a:cubicBezTo>
                  <a:pt x="3097590" y="5352301"/>
                  <a:pt x="3144455" y="5378335"/>
                  <a:pt x="3196127" y="5400942"/>
                </a:cubicBezTo>
                <a:cubicBezTo>
                  <a:pt x="3208278" y="5406258"/>
                  <a:pt x="3276459" y="5434881"/>
                  <a:pt x="3307223" y="5443671"/>
                </a:cubicBezTo>
                <a:cubicBezTo>
                  <a:pt x="3318516" y="5446898"/>
                  <a:pt x="3329850" y="5450116"/>
                  <a:pt x="3341406" y="5452217"/>
                </a:cubicBezTo>
                <a:cubicBezTo>
                  <a:pt x="3361224" y="5455820"/>
                  <a:pt x="3381286" y="5457914"/>
                  <a:pt x="3401226" y="5460763"/>
                </a:cubicBezTo>
                <a:cubicBezTo>
                  <a:pt x="3446804" y="5475006"/>
                  <a:pt x="3492858" y="5487805"/>
                  <a:pt x="3537959" y="5503492"/>
                </a:cubicBezTo>
                <a:cubicBezTo>
                  <a:pt x="3649382" y="5542248"/>
                  <a:pt x="3548394" y="5514502"/>
                  <a:pt x="3649054" y="5554766"/>
                </a:cubicBezTo>
                <a:cubicBezTo>
                  <a:pt x="3674146" y="5564803"/>
                  <a:pt x="3700329" y="5571858"/>
                  <a:pt x="3725967" y="5580404"/>
                </a:cubicBezTo>
                <a:cubicBezTo>
                  <a:pt x="3748756" y="5600344"/>
                  <a:pt x="3772921" y="5618812"/>
                  <a:pt x="3794333" y="5640224"/>
                </a:cubicBezTo>
                <a:cubicBezTo>
                  <a:pt x="3854197" y="5700088"/>
                  <a:pt x="3774068" y="5664275"/>
                  <a:pt x="3896882" y="5725682"/>
                </a:cubicBezTo>
                <a:cubicBezTo>
                  <a:pt x="3926704" y="5740593"/>
                  <a:pt x="3960481" y="5746183"/>
                  <a:pt x="3990886" y="5759865"/>
                </a:cubicBezTo>
                <a:cubicBezTo>
                  <a:pt x="4017631" y="5771900"/>
                  <a:pt x="4042161" y="5788351"/>
                  <a:pt x="4067798" y="5802594"/>
                </a:cubicBezTo>
                <a:cubicBezTo>
                  <a:pt x="4076344" y="5819686"/>
                  <a:pt x="4081499" y="5838947"/>
                  <a:pt x="4093436" y="5853869"/>
                </a:cubicBezTo>
                <a:cubicBezTo>
                  <a:pt x="4116085" y="5882181"/>
                  <a:pt x="4142036" y="5908132"/>
                  <a:pt x="4170348" y="5930781"/>
                </a:cubicBezTo>
                <a:cubicBezTo>
                  <a:pt x="4197295" y="5952339"/>
                  <a:pt x="4272082" y="5973238"/>
                  <a:pt x="4298535" y="5982056"/>
                </a:cubicBezTo>
                <a:cubicBezTo>
                  <a:pt x="4349712" y="6016174"/>
                  <a:pt x="4424175" y="6068034"/>
                  <a:pt x="4477996" y="6093151"/>
                </a:cubicBezTo>
                <a:cubicBezTo>
                  <a:pt x="4527850" y="6116416"/>
                  <a:pt x="4579832" y="6134976"/>
                  <a:pt x="4631821" y="6152972"/>
                </a:cubicBezTo>
                <a:cubicBezTo>
                  <a:pt x="4755658" y="6195839"/>
                  <a:pt x="4646390" y="6145296"/>
                  <a:pt x="4760008" y="6187155"/>
                </a:cubicBezTo>
                <a:cubicBezTo>
                  <a:pt x="4812643" y="6206547"/>
                  <a:pt x="4865623" y="6237247"/>
                  <a:pt x="4922378" y="6246976"/>
                </a:cubicBezTo>
                <a:cubicBezTo>
                  <a:pt x="5082944" y="6274502"/>
                  <a:pt x="5119528" y="6276946"/>
                  <a:pt x="5247118" y="6289705"/>
                </a:cubicBezTo>
                <a:cubicBezTo>
                  <a:pt x="5382064" y="6274711"/>
                  <a:pt x="5265697" y="6287122"/>
                  <a:pt x="5418034" y="6272613"/>
                </a:cubicBezTo>
                <a:cubicBezTo>
                  <a:pt x="5446533" y="6269899"/>
                  <a:pt x="5475253" y="6268773"/>
                  <a:pt x="5503492" y="6264067"/>
                </a:cubicBezTo>
                <a:cubicBezTo>
                  <a:pt x="5560802" y="6254515"/>
                  <a:pt x="5674408" y="6229884"/>
                  <a:pt x="5674408" y="6229884"/>
                </a:cubicBezTo>
                <a:cubicBezTo>
                  <a:pt x="5802848" y="6266582"/>
                  <a:pt x="5671642" y="6231712"/>
                  <a:pt x="5896598" y="6272613"/>
                </a:cubicBezTo>
                <a:cubicBezTo>
                  <a:pt x="5991103" y="6289796"/>
                  <a:pt x="5812504" y="6273605"/>
                  <a:pt x="5973510" y="6289705"/>
                </a:cubicBezTo>
                <a:cubicBezTo>
                  <a:pt x="6013294" y="6293683"/>
                  <a:pt x="6053271" y="6295402"/>
                  <a:pt x="6093152" y="6298250"/>
                </a:cubicBezTo>
                <a:cubicBezTo>
                  <a:pt x="6124487" y="6345255"/>
                  <a:pt x="6093150" y="6305370"/>
                  <a:pt x="6135881" y="6340979"/>
                </a:cubicBezTo>
                <a:cubicBezTo>
                  <a:pt x="6181097" y="6378658"/>
                  <a:pt x="6142763" y="6357240"/>
                  <a:pt x="6178610" y="6375163"/>
                </a:cubicBezTo>
              </a:path>
            </a:pathLst>
          </a:custGeom>
          <a:noFill/>
          <a:ln w="31750" cmpd="thickThin">
            <a:solidFill>
              <a:srgbClr val="C00000"/>
            </a:solidFill>
            <a:prstDash val="sysDot"/>
          </a:ln>
          <a:effectLst>
            <a:glow rad="228600">
              <a:schemeClr val="accent2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 37"/>
          <p:cNvSpPr/>
          <p:nvPr/>
        </p:nvSpPr>
        <p:spPr>
          <a:xfrm>
            <a:off x="1378718" y="1444617"/>
            <a:ext cx="6178610" cy="5214692"/>
          </a:xfrm>
          <a:custGeom>
            <a:avLst/>
            <a:gdLst>
              <a:gd name="connsiteX0" fmla="*/ 0 w 6178610"/>
              <a:gd name="connsiteY0" fmla="*/ 51275 h 6375163"/>
              <a:gd name="connsiteX1" fmla="*/ 42729 w 6178610"/>
              <a:gd name="connsiteY1" fmla="*/ 76912 h 6375163"/>
              <a:gd name="connsiteX2" fmla="*/ 119641 w 6178610"/>
              <a:gd name="connsiteY2" fmla="*/ 94004 h 6375163"/>
              <a:gd name="connsiteX3" fmla="*/ 700755 w 6178610"/>
              <a:gd name="connsiteY3" fmla="*/ 68366 h 6375163"/>
              <a:gd name="connsiteX4" fmla="*/ 786213 w 6178610"/>
              <a:gd name="connsiteY4" fmla="*/ 51275 h 6375163"/>
              <a:gd name="connsiteX5" fmla="*/ 965675 w 6178610"/>
              <a:gd name="connsiteY5" fmla="*/ 17092 h 6375163"/>
              <a:gd name="connsiteX6" fmla="*/ 1051133 w 6178610"/>
              <a:gd name="connsiteY6" fmla="*/ 0 h 6375163"/>
              <a:gd name="connsiteX7" fmla="*/ 1136591 w 6178610"/>
              <a:gd name="connsiteY7" fmla="*/ 8546 h 6375163"/>
              <a:gd name="connsiteX8" fmla="*/ 1179320 w 6178610"/>
              <a:gd name="connsiteY8" fmla="*/ 17092 h 6375163"/>
              <a:gd name="connsiteX9" fmla="*/ 1444239 w 6178610"/>
              <a:gd name="connsiteY9" fmla="*/ 34183 h 6375163"/>
              <a:gd name="connsiteX10" fmla="*/ 1469877 w 6178610"/>
              <a:gd name="connsiteY10" fmla="*/ 51275 h 6375163"/>
              <a:gd name="connsiteX11" fmla="*/ 1632247 w 6178610"/>
              <a:gd name="connsiteY11" fmla="*/ 111095 h 6375163"/>
              <a:gd name="connsiteX12" fmla="*/ 1726251 w 6178610"/>
              <a:gd name="connsiteY12" fmla="*/ 145278 h 6375163"/>
              <a:gd name="connsiteX13" fmla="*/ 1777525 w 6178610"/>
              <a:gd name="connsiteY13" fmla="*/ 179462 h 6375163"/>
              <a:gd name="connsiteX14" fmla="*/ 1845892 w 6178610"/>
              <a:gd name="connsiteY14" fmla="*/ 247828 h 6375163"/>
              <a:gd name="connsiteX15" fmla="*/ 1845892 w 6178610"/>
              <a:gd name="connsiteY15" fmla="*/ 367469 h 6375163"/>
              <a:gd name="connsiteX16" fmla="*/ 1794617 w 6178610"/>
              <a:gd name="connsiteY16" fmla="*/ 418744 h 6375163"/>
              <a:gd name="connsiteX17" fmla="*/ 1743342 w 6178610"/>
              <a:gd name="connsiteY17" fmla="*/ 487110 h 6375163"/>
              <a:gd name="connsiteX18" fmla="*/ 1683522 w 6178610"/>
              <a:gd name="connsiteY18" fmla="*/ 564022 h 6375163"/>
              <a:gd name="connsiteX19" fmla="*/ 1649339 w 6178610"/>
              <a:gd name="connsiteY19" fmla="*/ 598206 h 6375163"/>
              <a:gd name="connsiteX20" fmla="*/ 1632247 w 6178610"/>
              <a:gd name="connsiteY20" fmla="*/ 632389 h 6375163"/>
              <a:gd name="connsiteX21" fmla="*/ 1580972 w 6178610"/>
              <a:gd name="connsiteY21" fmla="*/ 692209 h 6375163"/>
              <a:gd name="connsiteX22" fmla="*/ 1563881 w 6178610"/>
              <a:gd name="connsiteY22" fmla="*/ 734938 h 6375163"/>
              <a:gd name="connsiteX23" fmla="*/ 1563881 w 6178610"/>
              <a:gd name="connsiteY23" fmla="*/ 888763 h 6375163"/>
              <a:gd name="connsiteX24" fmla="*/ 1598064 w 6178610"/>
              <a:gd name="connsiteY24" fmla="*/ 931492 h 6375163"/>
              <a:gd name="connsiteX25" fmla="*/ 1657884 w 6178610"/>
              <a:gd name="connsiteY25" fmla="*/ 982766 h 6375163"/>
              <a:gd name="connsiteX26" fmla="*/ 1709159 w 6178610"/>
              <a:gd name="connsiteY26" fmla="*/ 1034041 h 6375163"/>
              <a:gd name="connsiteX27" fmla="*/ 1768980 w 6178610"/>
              <a:gd name="connsiteY27" fmla="*/ 1068224 h 6375163"/>
              <a:gd name="connsiteX28" fmla="*/ 1845892 w 6178610"/>
              <a:gd name="connsiteY28" fmla="*/ 1093862 h 6375163"/>
              <a:gd name="connsiteX29" fmla="*/ 1880075 w 6178610"/>
              <a:gd name="connsiteY29" fmla="*/ 1102407 h 6375163"/>
              <a:gd name="connsiteX30" fmla="*/ 1948441 w 6178610"/>
              <a:gd name="connsiteY30" fmla="*/ 1110953 h 6375163"/>
              <a:gd name="connsiteX31" fmla="*/ 2093720 w 6178610"/>
              <a:gd name="connsiteY31" fmla="*/ 1102407 h 6375163"/>
              <a:gd name="connsiteX32" fmla="*/ 2290273 w 6178610"/>
              <a:gd name="connsiteY32" fmla="*/ 1119499 h 6375163"/>
              <a:gd name="connsiteX33" fmla="*/ 2427006 w 6178610"/>
              <a:gd name="connsiteY33" fmla="*/ 1136591 h 6375163"/>
              <a:gd name="connsiteX34" fmla="*/ 2461189 w 6178610"/>
              <a:gd name="connsiteY34" fmla="*/ 1153682 h 6375163"/>
              <a:gd name="connsiteX35" fmla="*/ 2478281 w 6178610"/>
              <a:gd name="connsiteY35" fmla="*/ 1179320 h 6375163"/>
              <a:gd name="connsiteX36" fmla="*/ 2512464 w 6178610"/>
              <a:gd name="connsiteY36" fmla="*/ 1213503 h 6375163"/>
              <a:gd name="connsiteX37" fmla="*/ 2529555 w 6178610"/>
              <a:gd name="connsiteY37" fmla="*/ 1247686 h 6375163"/>
              <a:gd name="connsiteX38" fmla="*/ 2512464 w 6178610"/>
              <a:gd name="connsiteY38" fmla="*/ 1333144 h 6375163"/>
              <a:gd name="connsiteX39" fmla="*/ 2486826 w 6178610"/>
              <a:gd name="connsiteY39" fmla="*/ 1358781 h 6375163"/>
              <a:gd name="connsiteX40" fmla="*/ 2461189 w 6178610"/>
              <a:gd name="connsiteY40" fmla="*/ 1392964 h 6375163"/>
              <a:gd name="connsiteX41" fmla="*/ 2435552 w 6178610"/>
              <a:gd name="connsiteY41" fmla="*/ 1452785 h 6375163"/>
              <a:gd name="connsiteX42" fmla="*/ 2427006 w 6178610"/>
              <a:gd name="connsiteY42" fmla="*/ 1478422 h 6375163"/>
              <a:gd name="connsiteX43" fmla="*/ 2401368 w 6178610"/>
              <a:gd name="connsiteY43" fmla="*/ 1512606 h 6375163"/>
              <a:gd name="connsiteX44" fmla="*/ 2367185 w 6178610"/>
              <a:gd name="connsiteY44" fmla="*/ 1563880 h 6375163"/>
              <a:gd name="connsiteX45" fmla="*/ 2333002 w 6178610"/>
              <a:gd name="connsiteY45" fmla="*/ 1623701 h 6375163"/>
              <a:gd name="connsiteX46" fmla="*/ 2290273 w 6178610"/>
              <a:gd name="connsiteY46" fmla="*/ 1734796 h 6375163"/>
              <a:gd name="connsiteX47" fmla="*/ 2264636 w 6178610"/>
              <a:gd name="connsiteY47" fmla="*/ 1828800 h 6375163"/>
              <a:gd name="connsiteX48" fmla="*/ 2247544 w 6178610"/>
              <a:gd name="connsiteY48" fmla="*/ 1871529 h 6375163"/>
              <a:gd name="connsiteX49" fmla="*/ 2230453 w 6178610"/>
              <a:gd name="connsiteY49" fmla="*/ 1922804 h 6375163"/>
              <a:gd name="connsiteX50" fmla="*/ 2230453 w 6178610"/>
              <a:gd name="connsiteY50" fmla="*/ 2050991 h 6375163"/>
              <a:gd name="connsiteX51" fmla="*/ 2238998 w 6178610"/>
              <a:gd name="connsiteY51" fmla="*/ 2085174 h 6375163"/>
              <a:gd name="connsiteX52" fmla="*/ 2281727 w 6178610"/>
              <a:gd name="connsiteY52" fmla="*/ 2144994 h 6375163"/>
              <a:gd name="connsiteX53" fmla="*/ 2333002 w 6178610"/>
              <a:gd name="connsiteY53" fmla="*/ 2196269 h 6375163"/>
              <a:gd name="connsiteX54" fmla="*/ 2401368 w 6178610"/>
              <a:gd name="connsiteY54" fmla="*/ 2238998 h 6375163"/>
              <a:gd name="connsiteX55" fmla="*/ 2452643 w 6178610"/>
              <a:gd name="connsiteY55" fmla="*/ 2290273 h 6375163"/>
              <a:gd name="connsiteX56" fmla="*/ 2486826 w 6178610"/>
              <a:gd name="connsiteY56" fmla="*/ 2324456 h 6375163"/>
              <a:gd name="connsiteX57" fmla="*/ 2666288 w 6178610"/>
              <a:gd name="connsiteY57" fmla="*/ 2401368 h 6375163"/>
              <a:gd name="connsiteX58" fmla="*/ 2734654 w 6178610"/>
              <a:gd name="connsiteY58" fmla="*/ 2452643 h 6375163"/>
              <a:gd name="connsiteX59" fmla="*/ 2828658 w 6178610"/>
              <a:gd name="connsiteY59" fmla="*/ 2495372 h 6375163"/>
              <a:gd name="connsiteX60" fmla="*/ 2956845 w 6178610"/>
              <a:gd name="connsiteY60" fmla="*/ 2546647 h 6375163"/>
              <a:gd name="connsiteX61" fmla="*/ 3033757 w 6178610"/>
              <a:gd name="connsiteY61" fmla="*/ 2589376 h 6375163"/>
              <a:gd name="connsiteX62" fmla="*/ 3127761 w 6178610"/>
              <a:gd name="connsiteY62" fmla="*/ 2657742 h 6375163"/>
              <a:gd name="connsiteX63" fmla="*/ 3179036 w 6178610"/>
              <a:gd name="connsiteY63" fmla="*/ 2674834 h 6375163"/>
              <a:gd name="connsiteX64" fmla="*/ 3238856 w 6178610"/>
              <a:gd name="connsiteY64" fmla="*/ 2709017 h 6375163"/>
              <a:gd name="connsiteX65" fmla="*/ 3273039 w 6178610"/>
              <a:gd name="connsiteY65" fmla="*/ 2751746 h 6375163"/>
              <a:gd name="connsiteX66" fmla="*/ 3315768 w 6178610"/>
              <a:gd name="connsiteY66" fmla="*/ 2854295 h 6375163"/>
              <a:gd name="connsiteX67" fmla="*/ 3332860 w 6178610"/>
              <a:gd name="connsiteY67" fmla="*/ 2888478 h 6375163"/>
              <a:gd name="connsiteX68" fmla="*/ 3341406 w 6178610"/>
              <a:gd name="connsiteY68" fmla="*/ 3050849 h 6375163"/>
              <a:gd name="connsiteX69" fmla="*/ 3324314 w 6178610"/>
              <a:gd name="connsiteY69" fmla="*/ 3196127 h 6375163"/>
              <a:gd name="connsiteX70" fmla="*/ 3264494 w 6178610"/>
              <a:gd name="connsiteY70" fmla="*/ 3409772 h 6375163"/>
              <a:gd name="connsiteX71" fmla="*/ 3187581 w 6178610"/>
              <a:gd name="connsiteY71" fmla="*/ 3537959 h 6375163"/>
              <a:gd name="connsiteX72" fmla="*/ 2973937 w 6178610"/>
              <a:gd name="connsiteY72" fmla="*/ 3785787 h 6375163"/>
              <a:gd name="connsiteX73" fmla="*/ 2956845 w 6178610"/>
              <a:gd name="connsiteY73" fmla="*/ 3819970 h 6375163"/>
              <a:gd name="connsiteX74" fmla="*/ 2931208 w 6178610"/>
              <a:gd name="connsiteY74" fmla="*/ 3854153 h 6375163"/>
              <a:gd name="connsiteX75" fmla="*/ 2914116 w 6178610"/>
              <a:gd name="connsiteY75" fmla="*/ 3888336 h 6375163"/>
              <a:gd name="connsiteX76" fmla="*/ 2845750 w 6178610"/>
              <a:gd name="connsiteY76" fmla="*/ 4042161 h 6375163"/>
              <a:gd name="connsiteX77" fmla="*/ 2820112 w 6178610"/>
              <a:gd name="connsiteY77" fmla="*/ 4153256 h 6375163"/>
              <a:gd name="connsiteX78" fmla="*/ 2837204 w 6178610"/>
              <a:gd name="connsiteY78" fmla="*/ 4281443 h 6375163"/>
              <a:gd name="connsiteX79" fmla="*/ 2888479 w 6178610"/>
              <a:gd name="connsiteY79" fmla="*/ 4349809 h 6375163"/>
              <a:gd name="connsiteX80" fmla="*/ 2897024 w 6178610"/>
              <a:gd name="connsiteY80" fmla="*/ 4375447 h 6375163"/>
              <a:gd name="connsiteX81" fmla="*/ 2973937 w 6178610"/>
              <a:gd name="connsiteY81" fmla="*/ 4435267 h 6375163"/>
              <a:gd name="connsiteX82" fmla="*/ 3008120 w 6178610"/>
              <a:gd name="connsiteY82" fmla="*/ 4460905 h 6375163"/>
              <a:gd name="connsiteX83" fmla="*/ 3076486 w 6178610"/>
              <a:gd name="connsiteY83" fmla="*/ 4495088 h 6375163"/>
              <a:gd name="connsiteX84" fmla="*/ 3161944 w 6178610"/>
              <a:gd name="connsiteY84" fmla="*/ 4554908 h 6375163"/>
              <a:gd name="connsiteX85" fmla="*/ 3187581 w 6178610"/>
              <a:gd name="connsiteY85" fmla="*/ 4572000 h 6375163"/>
              <a:gd name="connsiteX86" fmla="*/ 3238856 w 6178610"/>
              <a:gd name="connsiteY86" fmla="*/ 4648912 h 6375163"/>
              <a:gd name="connsiteX87" fmla="*/ 3255948 w 6178610"/>
              <a:gd name="connsiteY87" fmla="*/ 4683095 h 6375163"/>
              <a:gd name="connsiteX88" fmla="*/ 3230310 w 6178610"/>
              <a:gd name="connsiteY88" fmla="*/ 4811282 h 6375163"/>
              <a:gd name="connsiteX89" fmla="*/ 3221765 w 6178610"/>
              <a:gd name="connsiteY89" fmla="*/ 4845465 h 6375163"/>
              <a:gd name="connsiteX90" fmla="*/ 3196127 w 6178610"/>
              <a:gd name="connsiteY90" fmla="*/ 4888194 h 6375163"/>
              <a:gd name="connsiteX91" fmla="*/ 3170490 w 6178610"/>
              <a:gd name="connsiteY91" fmla="*/ 4939469 h 6375163"/>
              <a:gd name="connsiteX92" fmla="*/ 3153398 w 6178610"/>
              <a:gd name="connsiteY92" fmla="*/ 4982198 h 6375163"/>
              <a:gd name="connsiteX93" fmla="*/ 3102124 w 6178610"/>
              <a:gd name="connsiteY93" fmla="*/ 5076202 h 6375163"/>
              <a:gd name="connsiteX94" fmla="*/ 3067940 w 6178610"/>
              <a:gd name="connsiteY94" fmla="*/ 5136022 h 6375163"/>
              <a:gd name="connsiteX95" fmla="*/ 3050849 w 6178610"/>
              <a:gd name="connsiteY95" fmla="*/ 5204389 h 6375163"/>
              <a:gd name="connsiteX96" fmla="*/ 3067940 w 6178610"/>
              <a:gd name="connsiteY96" fmla="*/ 5298393 h 6375163"/>
              <a:gd name="connsiteX97" fmla="*/ 3196127 w 6178610"/>
              <a:gd name="connsiteY97" fmla="*/ 5400942 h 6375163"/>
              <a:gd name="connsiteX98" fmla="*/ 3307223 w 6178610"/>
              <a:gd name="connsiteY98" fmla="*/ 5443671 h 6375163"/>
              <a:gd name="connsiteX99" fmla="*/ 3341406 w 6178610"/>
              <a:gd name="connsiteY99" fmla="*/ 5452217 h 6375163"/>
              <a:gd name="connsiteX100" fmla="*/ 3401226 w 6178610"/>
              <a:gd name="connsiteY100" fmla="*/ 5460763 h 6375163"/>
              <a:gd name="connsiteX101" fmla="*/ 3537959 w 6178610"/>
              <a:gd name="connsiteY101" fmla="*/ 5503492 h 6375163"/>
              <a:gd name="connsiteX102" fmla="*/ 3649054 w 6178610"/>
              <a:gd name="connsiteY102" fmla="*/ 5554766 h 6375163"/>
              <a:gd name="connsiteX103" fmla="*/ 3725967 w 6178610"/>
              <a:gd name="connsiteY103" fmla="*/ 5580404 h 6375163"/>
              <a:gd name="connsiteX104" fmla="*/ 3794333 w 6178610"/>
              <a:gd name="connsiteY104" fmla="*/ 5640224 h 6375163"/>
              <a:gd name="connsiteX105" fmla="*/ 3896882 w 6178610"/>
              <a:gd name="connsiteY105" fmla="*/ 5725682 h 6375163"/>
              <a:gd name="connsiteX106" fmla="*/ 3990886 w 6178610"/>
              <a:gd name="connsiteY106" fmla="*/ 5759865 h 6375163"/>
              <a:gd name="connsiteX107" fmla="*/ 4067798 w 6178610"/>
              <a:gd name="connsiteY107" fmla="*/ 5802594 h 6375163"/>
              <a:gd name="connsiteX108" fmla="*/ 4093436 w 6178610"/>
              <a:gd name="connsiteY108" fmla="*/ 5853869 h 6375163"/>
              <a:gd name="connsiteX109" fmla="*/ 4170348 w 6178610"/>
              <a:gd name="connsiteY109" fmla="*/ 5930781 h 6375163"/>
              <a:gd name="connsiteX110" fmla="*/ 4298535 w 6178610"/>
              <a:gd name="connsiteY110" fmla="*/ 5982056 h 6375163"/>
              <a:gd name="connsiteX111" fmla="*/ 4477996 w 6178610"/>
              <a:gd name="connsiteY111" fmla="*/ 6093151 h 6375163"/>
              <a:gd name="connsiteX112" fmla="*/ 4631821 w 6178610"/>
              <a:gd name="connsiteY112" fmla="*/ 6152972 h 6375163"/>
              <a:gd name="connsiteX113" fmla="*/ 4760008 w 6178610"/>
              <a:gd name="connsiteY113" fmla="*/ 6187155 h 6375163"/>
              <a:gd name="connsiteX114" fmla="*/ 4922378 w 6178610"/>
              <a:gd name="connsiteY114" fmla="*/ 6246976 h 6375163"/>
              <a:gd name="connsiteX115" fmla="*/ 5247118 w 6178610"/>
              <a:gd name="connsiteY115" fmla="*/ 6289705 h 6375163"/>
              <a:gd name="connsiteX116" fmla="*/ 5418034 w 6178610"/>
              <a:gd name="connsiteY116" fmla="*/ 6272613 h 6375163"/>
              <a:gd name="connsiteX117" fmla="*/ 5503492 w 6178610"/>
              <a:gd name="connsiteY117" fmla="*/ 6264067 h 6375163"/>
              <a:gd name="connsiteX118" fmla="*/ 5674408 w 6178610"/>
              <a:gd name="connsiteY118" fmla="*/ 6229884 h 6375163"/>
              <a:gd name="connsiteX119" fmla="*/ 5896598 w 6178610"/>
              <a:gd name="connsiteY119" fmla="*/ 6272613 h 6375163"/>
              <a:gd name="connsiteX120" fmla="*/ 5973510 w 6178610"/>
              <a:gd name="connsiteY120" fmla="*/ 6289705 h 6375163"/>
              <a:gd name="connsiteX121" fmla="*/ 6093152 w 6178610"/>
              <a:gd name="connsiteY121" fmla="*/ 6298250 h 6375163"/>
              <a:gd name="connsiteX122" fmla="*/ 6135881 w 6178610"/>
              <a:gd name="connsiteY122" fmla="*/ 6340979 h 6375163"/>
              <a:gd name="connsiteX123" fmla="*/ 6178610 w 6178610"/>
              <a:gd name="connsiteY123" fmla="*/ 6375163 h 637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6178610" h="6375163">
                <a:moveTo>
                  <a:pt x="0" y="51275"/>
                </a:moveTo>
                <a:cubicBezTo>
                  <a:pt x="14243" y="59821"/>
                  <a:pt x="27551" y="70166"/>
                  <a:pt x="42729" y="76912"/>
                </a:cubicBezTo>
                <a:cubicBezTo>
                  <a:pt x="52604" y="81301"/>
                  <a:pt x="112883" y="92652"/>
                  <a:pt x="119641" y="94004"/>
                </a:cubicBezTo>
                <a:cubicBezTo>
                  <a:pt x="313346" y="85458"/>
                  <a:pt x="510627" y="106390"/>
                  <a:pt x="700755" y="68366"/>
                </a:cubicBezTo>
                <a:lnTo>
                  <a:pt x="786213" y="51275"/>
                </a:lnTo>
                <a:cubicBezTo>
                  <a:pt x="1020093" y="6727"/>
                  <a:pt x="747472" y="60732"/>
                  <a:pt x="965675" y="17092"/>
                </a:cubicBezTo>
                <a:lnTo>
                  <a:pt x="1051133" y="0"/>
                </a:lnTo>
                <a:cubicBezTo>
                  <a:pt x="1079619" y="2849"/>
                  <a:pt x="1108214" y="4762"/>
                  <a:pt x="1136591" y="8546"/>
                </a:cubicBezTo>
                <a:cubicBezTo>
                  <a:pt x="1150989" y="10466"/>
                  <a:pt x="1164845" y="15886"/>
                  <a:pt x="1179320" y="17092"/>
                </a:cubicBezTo>
                <a:cubicBezTo>
                  <a:pt x="1267504" y="24441"/>
                  <a:pt x="1355933" y="28486"/>
                  <a:pt x="1444239" y="34183"/>
                </a:cubicBezTo>
                <a:cubicBezTo>
                  <a:pt x="1452785" y="39880"/>
                  <a:pt x="1460551" y="46971"/>
                  <a:pt x="1469877" y="51275"/>
                </a:cubicBezTo>
                <a:cubicBezTo>
                  <a:pt x="1527365" y="77808"/>
                  <a:pt x="1572967" y="91335"/>
                  <a:pt x="1632247" y="111095"/>
                </a:cubicBezTo>
                <a:cubicBezTo>
                  <a:pt x="1650185" y="117074"/>
                  <a:pt x="1707571" y="135089"/>
                  <a:pt x="1726251" y="145278"/>
                </a:cubicBezTo>
                <a:cubicBezTo>
                  <a:pt x="1744284" y="155114"/>
                  <a:pt x="1763000" y="164937"/>
                  <a:pt x="1777525" y="179462"/>
                </a:cubicBezTo>
                <a:lnTo>
                  <a:pt x="1845892" y="247828"/>
                </a:lnTo>
                <a:cubicBezTo>
                  <a:pt x="1854010" y="288418"/>
                  <a:pt x="1865786" y="324839"/>
                  <a:pt x="1845892" y="367469"/>
                </a:cubicBezTo>
                <a:cubicBezTo>
                  <a:pt x="1835670" y="389373"/>
                  <a:pt x="1794617" y="418744"/>
                  <a:pt x="1794617" y="418744"/>
                </a:cubicBezTo>
                <a:cubicBezTo>
                  <a:pt x="1760129" y="504961"/>
                  <a:pt x="1801037" y="424170"/>
                  <a:pt x="1743342" y="487110"/>
                </a:cubicBezTo>
                <a:cubicBezTo>
                  <a:pt x="1721395" y="511052"/>
                  <a:pt x="1706488" y="541056"/>
                  <a:pt x="1683522" y="564022"/>
                </a:cubicBezTo>
                <a:cubicBezTo>
                  <a:pt x="1672128" y="575417"/>
                  <a:pt x="1659008" y="585315"/>
                  <a:pt x="1649339" y="598206"/>
                </a:cubicBezTo>
                <a:cubicBezTo>
                  <a:pt x="1641695" y="608397"/>
                  <a:pt x="1638999" y="621586"/>
                  <a:pt x="1632247" y="632389"/>
                </a:cubicBezTo>
                <a:cubicBezTo>
                  <a:pt x="1613974" y="661626"/>
                  <a:pt x="1604280" y="668902"/>
                  <a:pt x="1580972" y="692209"/>
                </a:cubicBezTo>
                <a:cubicBezTo>
                  <a:pt x="1575275" y="706452"/>
                  <a:pt x="1567330" y="719991"/>
                  <a:pt x="1563881" y="734938"/>
                </a:cubicBezTo>
                <a:cubicBezTo>
                  <a:pt x="1554030" y="777627"/>
                  <a:pt x="1550250" y="847871"/>
                  <a:pt x="1563881" y="888763"/>
                </a:cubicBezTo>
                <a:cubicBezTo>
                  <a:pt x="1569649" y="906067"/>
                  <a:pt x="1585946" y="917859"/>
                  <a:pt x="1598064" y="931492"/>
                </a:cubicBezTo>
                <a:cubicBezTo>
                  <a:pt x="1675225" y="1018298"/>
                  <a:pt x="1596076" y="927825"/>
                  <a:pt x="1657884" y="982766"/>
                </a:cubicBezTo>
                <a:cubicBezTo>
                  <a:pt x="1675950" y="998824"/>
                  <a:pt x="1689048" y="1020633"/>
                  <a:pt x="1709159" y="1034041"/>
                </a:cubicBezTo>
                <a:cubicBezTo>
                  <a:pt x="1731096" y="1048666"/>
                  <a:pt x="1743346" y="1058365"/>
                  <a:pt x="1768980" y="1068224"/>
                </a:cubicBezTo>
                <a:cubicBezTo>
                  <a:pt x="1794203" y="1077925"/>
                  <a:pt x="1820063" y="1085915"/>
                  <a:pt x="1845892" y="1093862"/>
                </a:cubicBezTo>
                <a:cubicBezTo>
                  <a:pt x="1857118" y="1097316"/>
                  <a:pt x="1868490" y="1100476"/>
                  <a:pt x="1880075" y="1102407"/>
                </a:cubicBezTo>
                <a:cubicBezTo>
                  <a:pt x="1902729" y="1106182"/>
                  <a:pt x="1925652" y="1108104"/>
                  <a:pt x="1948441" y="1110953"/>
                </a:cubicBezTo>
                <a:cubicBezTo>
                  <a:pt x="1996867" y="1108104"/>
                  <a:pt x="2045225" y="1101195"/>
                  <a:pt x="2093720" y="1102407"/>
                </a:cubicBezTo>
                <a:cubicBezTo>
                  <a:pt x="2159464" y="1104051"/>
                  <a:pt x="2224778" y="1113545"/>
                  <a:pt x="2290273" y="1119499"/>
                </a:cubicBezTo>
                <a:cubicBezTo>
                  <a:pt x="2380649" y="1127715"/>
                  <a:pt x="2354952" y="1124582"/>
                  <a:pt x="2427006" y="1136591"/>
                </a:cubicBezTo>
                <a:cubicBezTo>
                  <a:pt x="2438400" y="1142288"/>
                  <a:pt x="2451402" y="1145527"/>
                  <a:pt x="2461189" y="1153682"/>
                </a:cubicBezTo>
                <a:cubicBezTo>
                  <a:pt x="2469079" y="1160257"/>
                  <a:pt x="2471597" y="1171522"/>
                  <a:pt x="2478281" y="1179320"/>
                </a:cubicBezTo>
                <a:cubicBezTo>
                  <a:pt x="2488768" y="1191555"/>
                  <a:pt x="2501070" y="1202109"/>
                  <a:pt x="2512464" y="1213503"/>
                </a:cubicBezTo>
                <a:cubicBezTo>
                  <a:pt x="2518161" y="1224897"/>
                  <a:pt x="2529555" y="1234947"/>
                  <a:pt x="2529555" y="1247686"/>
                </a:cubicBezTo>
                <a:cubicBezTo>
                  <a:pt x="2529555" y="1276736"/>
                  <a:pt x="2522892" y="1306030"/>
                  <a:pt x="2512464" y="1333144"/>
                </a:cubicBezTo>
                <a:cubicBezTo>
                  <a:pt x="2508125" y="1344424"/>
                  <a:pt x="2494691" y="1349605"/>
                  <a:pt x="2486826" y="1358781"/>
                </a:cubicBezTo>
                <a:cubicBezTo>
                  <a:pt x="2477557" y="1369595"/>
                  <a:pt x="2469735" y="1381570"/>
                  <a:pt x="2461189" y="1392964"/>
                </a:cubicBezTo>
                <a:cubicBezTo>
                  <a:pt x="2441148" y="1453086"/>
                  <a:pt x="2467230" y="1378869"/>
                  <a:pt x="2435552" y="1452785"/>
                </a:cubicBezTo>
                <a:cubicBezTo>
                  <a:pt x="2432004" y="1461065"/>
                  <a:pt x="2431475" y="1470601"/>
                  <a:pt x="2427006" y="1478422"/>
                </a:cubicBezTo>
                <a:cubicBezTo>
                  <a:pt x="2419939" y="1490789"/>
                  <a:pt x="2409536" y="1500937"/>
                  <a:pt x="2401368" y="1512606"/>
                </a:cubicBezTo>
                <a:cubicBezTo>
                  <a:pt x="2389588" y="1529434"/>
                  <a:pt x="2378579" y="1546789"/>
                  <a:pt x="2367185" y="1563880"/>
                </a:cubicBezTo>
                <a:cubicBezTo>
                  <a:pt x="2350024" y="1589621"/>
                  <a:pt x="2346009" y="1593351"/>
                  <a:pt x="2333002" y="1623701"/>
                </a:cubicBezTo>
                <a:cubicBezTo>
                  <a:pt x="2327475" y="1636597"/>
                  <a:pt x="2299125" y="1703814"/>
                  <a:pt x="2290273" y="1734796"/>
                </a:cubicBezTo>
                <a:cubicBezTo>
                  <a:pt x="2274630" y="1789544"/>
                  <a:pt x="2288603" y="1756898"/>
                  <a:pt x="2264636" y="1828800"/>
                </a:cubicBezTo>
                <a:cubicBezTo>
                  <a:pt x="2259785" y="1843353"/>
                  <a:pt x="2252786" y="1857112"/>
                  <a:pt x="2247544" y="1871529"/>
                </a:cubicBezTo>
                <a:cubicBezTo>
                  <a:pt x="2241387" y="1888460"/>
                  <a:pt x="2236150" y="1905712"/>
                  <a:pt x="2230453" y="1922804"/>
                </a:cubicBezTo>
                <a:cubicBezTo>
                  <a:pt x="2221353" y="2004704"/>
                  <a:pt x="2216753" y="1982489"/>
                  <a:pt x="2230453" y="2050991"/>
                </a:cubicBezTo>
                <a:cubicBezTo>
                  <a:pt x="2232756" y="2062508"/>
                  <a:pt x="2233374" y="2074863"/>
                  <a:pt x="2238998" y="2085174"/>
                </a:cubicBezTo>
                <a:cubicBezTo>
                  <a:pt x="2250732" y="2106686"/>
                  <a:pt x="2265899" y="2126288"/>
                  <a:pt x="2281727" y="2144994"/>
                </a:cubicBezTo>
                <a:cubicBezTo>
                  <a:pt x="2297340" y="2163446"/>
                  <a:pt x="2311383" y="2185459"/>
                  <a:pt x="2333002" y="2196269"/>
                </a:cubicBezTo>
                <a:cubicBezTo>
                  <a:pt x="2365039" y="2212288"/>
                  <a:pt x="2373635" y="2214039"/>
                  <a:pt x="2401368" y="2238998"/>
                </a:cubicBezTo>
                <a:cubicBezTo>
                  <a:pt x="2419334" y="2255168"/>
                  <a:pt x="2435551" y="2273181"/>
                  <a:pt x="2452643" y="2290273"/>
                </a:cubicBezTo>
                <a:cubicBezTo>
                  <a:pt x="2464037" y="2301667"/>
                  <a:pt x="2471865" y="2318471"/>
                  <a:pt x="2486826" y="2324456"/>
                </a:cubicBezTo>
                <a:cubicBezTo>
                  <a:pt x="2533607" y="2343169"/>
                  <a:pt x="2652157" y="2390063"/>
                  <a:pt x="2666288" y="2401368"/>
                </a:cubicBezTo>
                <a:cubicBezTo>
                  <a:pt x="2684083" y="2415604"/>
                  <a:pt x="2712397" y="2440278"/>
                  <a:pt x="2734654" y="2452643"/>
                </a:cubicBezTo>
                <a:cubicBezTo>
                  <a:pt x="2769215" y="2471843"/>
                  <a:pt x="2792619" y="2481857"/>
                  <a:pt x="2828658" y="2495372"/>
                </a:cubicBezTo>
                <a:cubicBezTo>
                  <a:pt x="2872208" y="2511704"/>
                  <a:pt x="2916766" y="2516588"/>
                  <a:pt x="2956845" y="2546647"/>
                </a:cubicBezTo>
                <a:cubicBezTo>
                  <a:pt x="3072570" y="2633440"/>
                  <a:pt x="2903198" y="2511040"/>
                  <a:pt x="3033757" y="2589376"/>
                </a:cubicBezTo>
                <a:cubicBezTo>
                  <a:pt x="3111721" y="2636155"/>
                  <a:pt x="3039692" y="2613708"/>
                  <a:pt x="3127761" y="2657742"/>
                </a:cubicBezTo>
                <a:cubicBezTo>
                  <a:pt x="3143875" y="2665799"/>
                  <a:pt x="3162678" y="2667284"/>
                  <a:pt x="3179036" y="2674834"/>
                </a:cubicBezTo>
                <a:cubicBezTo>
                  <a:pt x="3199888" y="2684458"/>
                  <a:pt x="3218916" y="2697623"/>
                  <a:pt x="3238856" y="2709017"/>
                </a:cubicBezTo>
                <a:cubicBezTo>
                  <a:pt x="3250250" y="2723260"/>
                  <a:pt x="3264505" y="2735626"/>
                  <a:pt x="3273039" y="2751746"/>
                </a:cubicBezTo>
                <a:cubicBezTo>
                  <a:pt x="3290366" y="2784474"/>
                  <a:pt x="3299207" y="2821173"/>
                  <a:pt x="3315768" y="2854295"/>
                </a:cubicBezTo>
                <a:lnTo>
                  <a:pt x="3332860" y="2888478"/>
                </a:lnTo>
                <a:cubicBezTo>
                  <a:pt x="3335709" y="2942602"/>
                  <a:pt x="3341406" y="2996650"/>
                  <a:pt x="3341406" y="3050849"/>
                </a:cubicBezTo>
                <a:cubicBezTo>
                  <a:pt x="3341406" y="3086221"/>
                  <a:pt x="3335458" y="3154338"/>
                  <a:pt x="3324314" y="3196127"/>
                </a:cubicBezTo>
                <a:cubicBezTo>
                  <a:pt x="3305259" y="3267584"/>
                  <a:pt x="3302543" y="3346357"/>
                  <a:pt x="3264494" y="3409772"/>
                </a:cubicBezTo>
                <a:cubicBezTo>
                  <a:pt x="3238856" y="3452501"/>
                  <a:pt x="3215222" y="3496498"/>
                  <a:pt x="3187581" y="3537959"/>
                </a:cubicBezTo>
                <a:cubicBezTo>
                  <a:pt x="3135000" y="3616830"/>
                  <a:pt x="3021352" y="3728889"/>
                  <a:pt x="2973937" y="3785787"/>
                </a:cubicBezTo>
                <a:cubicBezTo>
                  <a:pt x="2965781" y="3795574"/>
                  <a:pt x="2963597" y="3809167"/>
                  <a:pt x="2956845" y="3819970"/>
                </a:cubicBezTo>
                <a:cubicBezTo>
                  <a:pt x="2949296" y="3832048"/>
                  <a:pt x="2938757" y="3842075"/>
                  <a:pt x="2931208" y="3854153"/>
                </a:cubicBezTo>
                <a:cubicBezTo>
                  <a:pt x="2924456" y="3864956"/>
                  <a:pt x="2919388" y="3876739"/>
                  <a:pt x="2914116" y="3888336"/>
                </a:cubicBezTo>
                <a:cubicBezTo>
                  <a:pt x="2890897" y="3939418"/>
                  <a:pt x="2865893" y="3989790"/>
                  <a:pt x="2845750" y="4042161"/>
                </a:cubicBezTo>
                <a:cubicBezTo>
                  <a:pt x="2837160" y="4064495"/>
                  <a:pt x="2825829" y="4124670"/>
                  <a:pt x="2820112" y="4153256"/>
                </a:cubicBezTo>
                <a:cubicBezTo>
                  <a:pt x="2825809" y="4195985"/>
                  <a:pt x="2823042" y="4240728"/>
                  <a:pt x="2837204" y="4281443"/>
                </a:cubicBezTo>
                <a:cubicBezTo>
                  <a:pt x="2846562" y="4308348"/>
                  <a:pt x="2888479" y="4349809"/>
                  <a:pt x="2888479" y="4349809"/>
                </a:cubicBezTo>
                <a:cubicBezTo>
                  <a:pt x="2891327" y="4358355"/>
                  <a:pt x="2891788" y="4368117"/>
                  <a:pt x="2897024" y="4375447"/>
                </a:cubicBezTo>
                <a:cubicBezTo>
                  <a:pt x="2922887" y="4411655"/>
                  <a:pt x="2938074" y="4411358"/>
                  <a:pt x="2973937" y="4435267"/>
                </a:cubicBezTo>
                <a:cubicBezTo>
                  <a:pt x="2985788" y="4443168"/>
                  <a:pt x="2995817" y="4453728"/>
                  <a:pt x="3008120" y="4460905"/>
                </a:cubicBezTo>
                <a:cubicBezTo>
                  <a:pt x="3030128" y="4473743"/>
                  <a:pt x="3055613" y="4480477"/>
                  <a:pt x="3076486" y="4495088"/>
                </a:cubicBezTo>
                <a:lnTo>
                  <a:pt x="3161944" y="4554908"/>
                </a:lnTo>
                <a:cubicBezTo>
                  <a:pt x="3170389" y="4560754"/>
                  <a:pt x="3187581" y="4572000"/>
                  <a:pt x="3187581" y="4572000"/>
                </a:cubicBezTo>
                <a:cubicBezTo>
                  <a:pt x="3204673" y="4597637"/>
                  <a:pt x="3222707" y="4622671"/>
                  <a:pt x="3238856" y="4648912"/>
                </a:cubicBezTo>
                <a:cubicBezTo>
                  <a:pt x="3245533" y="4659762"/>
                  <a:pt x="3255040" y="4670388"/>
                  <a:pt x="3255948" y="4683095"/>
                </a:cubicBezTo>
                <a:cubicBezTo>
                  <a:pt x="3261617" y="4762466"/>
                  <a:pt x="3249599" y="4753414"/>
                  <a:pt x="3230310" y="4811282"/>
                </a:cubicBezTo>
                <a:cubicBezTo>
                  <a:pt x="3226596" y="4822424"/>
                  <a:pt x="3226535" y="4834732"/>
                  <a:pt x="3221765" y="4845465"/>
                </a:cubicBezTo>
                <a:cubicBezTo>
                  <a:pt x="3215019" y="4860644"/>
                  <a:pt x="3204081" y="4873612"/>
                  <a:pt x="3196127" y="4888194"/>
                </a:cubicBezTo>
                <a:cubicBezTo>
                  <a:pt x="3186977" y="4904970"/>
                  <a:pt x="3178397" y="4922073"/>
                  <a:pt x="3170490" y="4939469"/>
                </a:cubicBezTo>
                <a:cubicBezTo>
                  <a:pt x="3164142" y="4953434"/>
                  <a:pt x="3159628" y="4968180"/>
                  <a:pt x="3153398" y="4982198"/>
                </a:cubicBezTo>
                <a:cubicBezTo>
                  <a:pt x="3137958" y="5016939"/>
                  <a:pt x="3121136" y="5041347"/>
                  <a:pt x="3102124" y="5076202"/>
                </a:cubicBezTo>
                <a:cubicBezTo>
                  <a:pt x="3069601" y="5135827"/>
                  <a:pt x="3100836" y="5086680"/>
                  <a:pt x="3067940" y="5136022"/>
                </a:cubicBezTo>
                <a:cubicBezTo>
                  <a:pt x="3061871" y="5154231"/>
                  <a:pt x="3049764" y="5187024"/>
                  <a:pt x="3050849" y="5204389"/>
                </a:cubicBezTo>
                <a:cubicBezTo>
                  <a:pt x="3052835" y="5236175"/>
                  <a:pt x="3052592" y="5270487"/>
                  <a:pt x="3067940" y="5298393"/>
                </a:cubicBezTo>
                <a:cubicBezTo>
                  <a:pt x="3097590" y="5352301"/>
                  <a:pt x="3144455" y="5378335"/>
                  <a:pt x="3196127" y="5400942"/>
                </a:cubicBezTo>
                <a:cubicBezTo>
                  <a:pt x="3208278" y="5406258"/>
                  <a:pt x="3276459" y="5434881"/>
                  <a:pt x="3307223" y="5443671"/>
                </a:cubicBezTo>
                <a:cubicBezTo>
                  <a:pt x="3318516" y="5446898"/>
                  <a:pt x="3329850" y="5450116"/>
                  <a:pt x="3341406" y="5452217"/>
                </a:cubicBezTo>
                <a:cubicBezTo>
                  <a:pt x="3361224" y="5455820"/>
                  <a:pt x="3381286" y="5457914"/>
                  <a:pt x="3401226" y="5460763"/>
                </a:cubicBezTo>
                <a:cubicBezTo>
                  <a:pt x="3446804" y="5475006"/>
                  <a:pt x="3492858" y="5487805"/>
                  <a:pt x="3537959" y="5503492"/>
                </a:cubicBezTo>
                <a:cubicBezTo>
                  <a:pt x="3649382" y="5542248"/>
                  <a:pt x="3548394" y="5514502"/>
                  <a:pt x="3649054" y="5554766"/>
                </a:cubicBezTo>
                <a:cubicBezTo>
                  <a:pt x="3674146" y="5564803"/>
                  <a:pt x="3700329" y="5571858"/>
                  <a:pt x="3725967" y="5580404"/>
                </a:cubicBezTo>
                <a:cubicBezTo>
                  <a:pt x="3748756" y="5600344"/>
                  <a:pt x="3772921" y="5618812"/>
                  <a:pt x="3794333" y="5640224"/>
                </a:cubicBezTo>
                <a:cubicBezTo>
                  <a:pt x="3854197" y="5700088"/>
                  <a:pt x="3774068" y="5664275"/>
                  <a:pt x="3896882" y="5725682"/>
                </a:cubicBezTo>
                <a:cubicBezTo>
                  <a:pt x="3926704" y="5740593"/>
                  <a:pt x="3960481" y="5746183"/>
                  <a:pt x="3990886" y="5759865"/>
                </a:cubicBezTo>
                <a:cubicBezTo>
                  <a:pt x="4017631" y="5771900"/>
                  <a:pt x="4042161" y="5788351"/>
                  <a:pt x="4067798" y="5802594"/>
                </a:cubicBezTo>
                <a:cubicBezTo>
                  <a:pt x="4076344" y="5819686"/>
                  <a:pt x="4081499" y="5838947"/>
                  <a:pt x="4093436" y="5853869"/>
                </a:cubicBezTo>
                <a:cubicBezTo>
                  <a:pt x="4116085" y="5882181"/>
                  <a:pt x="4142036" y="5908132"/>
                  <a:pt x="4170348" y="5930781"/>
                </a:cubicBezTo>
                <a:cubicBezTo>
                  <a:pt x="4197295" y="5952339"/>
                  <a:pt x="4272082" y="5973238"/>
                  <a:pt x="4298535" y="5982056"/>
                </a:cubicBezTo>
                <a:cubicBezTo>
                  <a:pt x="4349712" y="6016174"/>
                  <a:pt x="4424175" y="6068034"/>
                  <a:pt x="4477996" y="6093151"/>
                </a:cubicBezTo>
                <a:cubicBezTo>
                  <a:pt x="4527850" y="6116416"/>
                  <a:pt x="4579832" y="6134976"/>
                  <a:pt x="4631821" y="6152972"/>
                </a:cubicBezTo>
                <a:cubicBezTo>
                  <a:pt x="4755658" y="6195839"/>
                  <a:pt x="4646390" y="6145296"/>
                  <a:pt x="4760008" y="6187155"/>
                </a:cubicBezTo>
                <a:cubicBezTo>
                  <a:pt x="4812643" y="6206547"/>
                  <a:pt x="4865623" y="6237247"/>
                  <a:pt x="4922378" y="6246976"/>
                </a:cubicBezTo>
                <a:cubicBezTo>
                  <a:pt x="5082944" y="6274502"/>
                  <a:pt x="5119528" y="6276946"/>
                  <a:pt x="5247118" y="6289705"/>
                </a:cubicBezTo>
                <a:cubicBezTo>
                  <a:pt x="5382064" y="6274711"/>
                  <a:pt x="5265697" y="6287122"/>
                  <a:pt x="5418034" y="6272613"/>
                </a:cubicBezTo>
                <a:cubicBezTo>
                  <a:pt x="5446533" y="6269899"/>
                  <a:pt x="5475253" y="6268773"/>
                  <a:pt x="5503492" y="6264067"/>
                </a:cubicBezTo>
                <a:cubicBezTo>
                  <a:pt x="5560802" y="6254515"/>
                  <a:pt x="5674408" y="6229884"/>
                  <a:pt x="5674408" y="6229884"/>
                </a:cubicBezTo>
                <a:cubicBezTo>
                  <a:pt x="5802848" y="6266582"/>
                  <a:pt x="5671642" y="6231712"/>
                  <a:pt x="5896598" y="6272613"/>
                </a:cubicBezTo>
                <a:cubicBezTo>
                  <a:pt x="5991103" y="6289796"/>
                  <a:pt x="5812504" y="6273605"/>
                  <a:pt x="5973510" y="6289705"/>
                </a:cubicBezTo>
                <a:cubicBezTo>
                  <a:pt x="6013294" y="6293683"/>
                  <a:pt x="6053271" y="6295402"/>
                  <a:pt x="6093152" y="6298250"/>
                </a:cubicBezTo>
                <a:cubicBezTo>
                  <a:pt x="6124487" y="6345255"/>
                  <a:pt x="6093150" y="6305370"/>
                  <a:pt x="6135881" y="6340979"/>
                </a:cubicBezTo>
                <a:cubicBezTo>
                  <a:pt x="6181097" y="6378658"/>
                  <a:pt x="6142763" y="6357240"/>
                  <a:pt x="6178610" y="6375163"/>
                </a:cubicBezTo>
              </a:path>
            </a:pathLst>
          </a:custGeom>
          <a:noFill/>
          <a:ln w="31750" cmpd="thickThin">
            <a:solidFill>
              <a:srgbClr val="C00000"/>
            </a:solidFill>
            <a:prstDash val="sysDot"/>
          </a:ln>
          <a:effectLst>
            <a:glow rad="228600">
              <a:schemeClr val="accent2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73" y="5313321"/>
            <a:ext cx="1177895" cy="1177895"/>
          </a:xfrm>
          <a:prstGeom prst="rect">
            <a:avLst/>
          </a:prstGeom>
        </p:spPr>
      </p:pic>
      <p:sp>
        <p:nvSpPr>
          <p:cNvPr id="40" name="Can 39"/>
          <p:cNvSpPr/>
          <p:nvPr/>
        </p:nvSpPr>
        <p:spPr>
          <a:xfrm>
            <a:off x="1328327" y="5995883"/>
            <a:ext cx="362921" cy="49533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805" y="5833468"/>
            <a:ext cx="850411" cy="850411"/>
          </a:xfrm>
          <a:prstGeom prst="rect">
            <a:avLst/>
          </a:prstGeom>
        </p:spPr>
      </p:pic>
      <p:sp>
        <p:nvSpPr>
          <p:cNvPr id="42" name="Can 41"/>
          <p:cNvSpPr/>
          <p:nvPr/>
        </p:nvSpPr>
        <p:spPr>
          <a:xfrm>
            <a:off x="3669859" y="6353984"/>
            <a:ext cx="324837" cy="3298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40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owchart: Sequential Access Storage 32"/>
          <p:cNvSpPr/>
          <p:nvPr/>
        </p:nvSpPr>
        <p:spPr>
          <a:xfrm>
            <a:off x="7557328" y="3906549"/>
            <a:ext cx="760576" cy="714392"/>
          </a:xfrm>
          <a:prstGeom prst="flowChartMagnetic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lowchart: Sequential Access Storage 33"/>
          <p:cNvSpPr/>
          <p:nvPr/>
        </p:nvSpPr>
        <p:spPr>
          <a:xfrm>
            <a:off x="7709728" y="4058949"/>
            <a:ext cx="760576" cy="714392"/>
          </a:xfrm>
          <a:prstGeom prst="flowChartMagnetic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lowchart: Sequential Access Storage 34"/>
          <p:cNvSpPr/>
          <p:nvPr/>
        </p:nvSpPr>
        <p:spPr>
          <a:xfrm>
            <a:off x="7862128" y="4211349"/>
            <a:ext cx="760576" cy="714392"/>
          </a:xfrm>
          <a:prstGeom prst="flowChartMagnetic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lowchart: Sequential Access Storage 35"/>
          <p:cNvSpPr/>
          <p:nvPr/>
        </p:nvSpPr>
        <p:spPr>
          <a:xfrm>
            <a:off x="8014528" y="4363749"/>
            <a:ext cx="760576" cy="714392"/>
          </a:xfrm>
          <a:prstGeom prst="flowChartMagnetic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7" y="38924"/>
            <a:ext cx="7886700" cy="864403"/>
          </a:xfrm>
        </p:spPr>
        <p:txBody>
          <a:bodyPr/>
          <a:lstStyle/>
          <a:p>
            <a:r>
              <a:rPr lang="en-GB" dirty="0" smtClean="0"/>
              <a:t>Data only (synch and share)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28" y="2252423"/>
            <a:ext cx="2438611" cy="2438611"/>
          </a:xfrm>
          <a:prstGeom prst="rect">
            <a:avLst/>
          </a:prstGeom>
        </p:spPr>
      </p:pic>
      <p:sp>
        <p:nvSpPr>
          <p:cNvPr id="6" name="Can 5"/>
          <p:cNvSpPr/>
          <p:nvPr/>
        </p:nvSpPr>
        <p:spPr>
          <a:xfrm>
            <a:off x="6386556" y="9033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n 6"/>
          <p:cNvSpPr/>
          <p:nvPr/>
        </p:nvSpPr>
        <p:spPr>
          <a:xfrm>
            <a:off x="6538956" y="10557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n 7"/>
          <p:cNvSpPr/>
          <p:nvPr/>
        </p:nvSpPr>
        <p:spPr>
          <a:xfrm>
            <a:off x="6691356" y="12081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n 8"/>
          <p:cNvSpPr/>
          <p:nvPr/>
        </p:nvSpPr>
        <p:spPr>
          <a:xfrm>
            <a:off x="6843756" y="13605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n 9"/>
          <p:cNvSpPr/>
          <p:nvPr/>
        </p:nvSpPr>
        <p:spPr>
          <a:xfrm>
            <a:off x="6996156" y="15129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n 10"/>
          <p:cNvSpPr/>
          <p:nvPr/>
        </p:nvSpPr>
        <p:spPr>
          <a:xfrm>
            <a:off x="5929356" y="34333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n 11"/>
          <p:cNvSpPr/>
          <p:nvPr/>
        </p:nvSpPr>
        <p:spPr>
          <a:xfrm>
            <a:off x="6081756" y="35857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n 12"/>
          <p:cNvSpPr/>
          <p:nvPr/>
        </p:nvSpPr>
        <p:spPr>
          <a:xfrm>
            <a:off x="6234156" y="37381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n 13"/>
          <p:cNvSpPr/>
          <p:nvPr/>
        </p:nvSpPr>
        <p:spPr>
          <a:xfrm>
            <a:off x="6386556" y="38905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n 14"/>
          <p:cNvSpPr/>
          <p:nvPr/>
        </p:nvSpPr>
        <p:spPr>
          <a:xfrm>
            <a:off x="6538956" y="40429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n 15"/>
          <p:cNvSpPr/>
          <p:nvPr/>
        </p:nvSpPr>
        <p:spPr>
          <a:xfrm>
            <a:off x="6691356" y="41953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n 16"/>
          <p:cNvSpPr/>
          <p:nvPr/>
        </p:nvSpPr>
        <p:spPr>
          <a:xfrm>
            <a:off x="6843756" y="43477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n 17"/>
          <p:cNvSpPr/>
          <p:nvPr/>
        </p:nvSpPr>
        <p:spPr>
          <a:xfrm>
            <a:off x="6996156" y="45001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ube 19"/>
          <p:cNvSpPr/>
          <p:nvPr/>
        </p:nvSpPr>
        <p:spPr>
          <a:xfrm>
            <a:off x="5760576" y="11290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ube 20"/>
          <p:cNvSpPr/>
          <p:nvPr/>
        </p:nvSpPr>
        <p:spPr>
          <a:xfrm>
            <a:off x="5912976" y="12814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ube 21"/>
          <p:cNvSpPr/>
          <p:nvPr/>
        </p:nvSpPr>
        <p:spPr>
          <a:xfrm>
            <a:off x="6065376" y="14338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ube 22"/>
          <p:cNvSpPr/>
          <p:nvPr/>
        </p:nvSpPr>
        <p:spPr>
          <a:xfrm>
            <a:off x="6217776" y="15862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ube 23"/>
          <p:cNvSpPr/>
          <p:nvPr/>
        </p:nvSpPr>
        <p:spPr>
          <a:xfrm>
            <a:off x="6370176" y="17386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ube 25"/>
          <p:cNvSpPr/>
          <p:nvPr/>
        </p:nvSpPr>
        <p:spPr>
          <a:xfrm>
            <a:off x="5477853" y="38407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ube 26"/>
          <p:cNvSpPr/>
          <p:nvPr/>
        </p:nvSpPr>
        <p:spPr>
          <a:xfrm>
            <a:off x="5630253" y="39931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ube 27"/>
          <p:cNvSpPr/>
          <p:nvPr/>
        </p:nvSpPr>
        <p:spPr>
          <a:xfrm>
            <a:off x="5782653" y="41455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ube 28"/>
          <p:cNvSpPr/>
          <p:nvPr/>
        </p:nvSpPr>
        <p:spPr>
          <a:xfrm>
            <a:off x="5935053" y="42979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ube 29"/>
          <p:cNvSpPr/>
          <p:nvPr/>
        </p:nvSpPr>
        <p:spPr>
          <a:xfrm>
            <a:off x="6087453" y="44503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ube 30"/>
          <p:cNvSpPr/>
          <p:nvPr/>
        </p:nvSpPr>
        <p:spPr>
          <a:xfrm>
            <a:off x="6239853" y="46027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ube 31"/>
          <p:cNvSpPr/>
          <p:nvPr/>
        </p:nvSpPr>
        <p:spPr>
          <a:xfrm>
            <a:off x="6392253" y="47551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1239140" y="1492037"/>
            <a:ext cx="6178610" cy="5216412"/>
          </a:xfrm>
          <a:custGeom>
            <a:avLst/>
            <a:gdLst>
              <a:gd name="connsiteX0" fmla="*/ 0 w 6178610"/>
              <a:gd name="connsiteY0" fmla="*/ 51275 h 6375163"/>
              <a:gd name="connsiteX1" fmla="*/ 42729 w 6178610"/>
              <a:gd name="connsiteY1" fmla="*/ 76912 h 6375163"/>
              <a:gd name="connsiteX2" fmla="*/ 119641 w 6178610"/>
              <a:gd name="connsiteY2" fmla="*/ 94004 h 6375163"/>
              <a:gd name="connsiteX3" fmla="*/ 700755 w 6178610"/>
              <a:gd name="connsiteY3" fmla="*/ 68366 h 6375163"/>
              <a:gd name="connsiteX4" fmla="*/ 786213 w 6178610"/>
              <a:gd name="connsiteY4" fmla="*/ 51275 h 6375163"/>
              <a:gd name="connsiteX5" fmla="*/ 965675 w 6178610"/>
              <a:gd name="connsiteY5" fmla="*/ 17092 h 6375163"/>
              <a:gd name="connsiteX6" fmla="*/ 1051133 w 6178610"/>
              <a:gd name="connsiteY6" fmla="*/ 0 h 6375163"/>
              <a:gd name="connsiteX7" fmla="*/ 1136591 w 6178610"/>
              <a:gd name="connsiteY7" fmla="*/ 8546 h 6375163"/>
              <a:gd name="connsiteX8" fmla="*/ 1179320 w 6178610"/>
              <a:gd name="connsiteY8" fmla="*/ 17092 h 6375163"/>
              <a:gd name="connsiteX9" fmla="*/ 1444239 w 6178610"/>
              <a:gd name="connsiteY9" fmla="*/ 34183 h 6375163"/>
              <a:gd name="connsiteX10" fmla="*/ 1469877 w 6178610"/>
              <a:gd name="connsiteY10" fmla="*/ 51275 h 6375163"/>
              <a:gd name="connsiteX11" fmla="*/ 1632247 w 6178610"/>
              <a:gd name="connsiteY11" fmla="*/ 111095 h 6375163"/>
              <a:gd name="connsiteX12" fmla="*/ 1726251 w 6178610"/>
              <a:gd name="connsiteY12" fmla="*/ 145278 h 6375163"/>
              <a:gd name="connsiteX13" fmla="*/ 1777525 w 6178610"/>
              <a:gd name="connsiteY13" fmla="*/ 179462 h 6375163"/>
              <a:gd name="connsiteX14" fmla="*/ 1845892 w 6178610"/>
              <a:gd name="connsiteY14" fmla="*/ 247828 h 6375163"/>
              <a:gd name="connsiteX15" fmla="*/ 1845892 w 6178610"/>
              <a:gd name="connsiteY15" fmla="*/ 367469 h 6375163"/>
              <a:gd name="connsiteX16" fmla="*/ 1794617 w 6178610"/>
              <a:gd name="connsiteY16" fmla="*/ 418744 h 6375163"/>
              <a:gd name="connsiteX17" fmla="*/ 1743342 w 6178610"/>
              <a:gd name="connsiteY17" fmla="*/ 487110 h 6375163"/>
              <a:gd name="connsiteX18" fmla="*/ 1683522 w 6178610"/>
              <a:gd name="connsiteY18" fmla="*/ 564022 h 6375163"/>
              <a:gd name="connsiteX19" fmla="*/ 1649339 w 6178610"/>
              <a:gd name="connsiteY19" fmla="*/ 598206 h 6375163"/>
              <a:gd name="connsiteX20" fmla="*/ 1632247 w 6178610"/>
              <a:gd name="connsiteY20" fmla="*/ 632389 h 6375163"/>
              <a:gd name="connsiteX21" fmla="*/ 1580972 w 6178610"/>
              <a:gd name="connsiteY21" fmla="*/ 692209 h 6375163"/>
              <a:gd name="connsiteX22" fmla="*/ 1563881 w 6178610"/>
              <a:gd name="connsiteY22" fmla="*/ 734938 h 6375163"/>
              <a:gd name="connsiteX23" fmla="*/ 1563881 w 6178610"/>
              <a:gd name="connsiteY23" fmla="*/ 888763 h 6375163"/>
              <a:gd name="connsiteX24" fmla="*/ 1598064 w 6178610"/>
              <a:gd name="connsiteY24" fmla="*/ 931492 h 6375163"/>
              <a:gd name="connsiteX25" fmla="*/ 1657884 w 6178610"/>
              <a:gd name="connsiteY25" fmla="*/ 982766 h 6375163"/>
              <a:gd name="connsiteX26" fmla="*/ 1709159 w 6178610"/>
              <a:gd name="connsiteY26" fmla="*/ 1034041 h 6375163"/>
              <a:gd name="connsiteX27" fmla="*/ 1768980 w 6178610"/>
              <a:gd name="connsiteY27" fmla="*/ 1068224 h 6375163"/>
              <a:gd name="connsiteX28" fmla="*/ 1845892 w 6178610"/>
              <a:gd name="connsiteY28" fmla="*/ 1093862 h 6375163"/>
              <a:gd name="connsiteX29" fmla="*/ 1880075 w 6178610"/>
              <a:gd name="connsiteY29" fmla="*/ 1102407 h 6375163"/>
              <a:gd name="connsiteX30" fmla="*/ 1948441 w 6178610"/>
              <a:gd name="connsiteY30" fmla="*/ 1110953 h 6375163"/>
              <a:gd name="connsiteX31" fmla="*/ 2093720 w 6178610"/>
              <a:gd name="connsiteY31" fmla="*/ 1102407 h 6375163"/>
              <a:gd name="connsiteX32" fmla="*/ 2290273 w 6178610"/>
              <a:gd name="connsiteY32" fmla="*/ 1119499 h 6375163"/>
              <a:gd name="connsiteX33" fmla="*/ 2427006 w 6178610"/>
              <a:gd name="connsiteY33" fmla="*/ 1136591 h 6375163"/>
              <a:gd name="connsiteX34" fmla="*/ 2461189 w 6178610"/>
              <a:gd name="connsiteY34" fmla="*/ 1153682 h 6375163"/>
              <a:gd name="connsiteX35" fmla="*/ 2478281 w 6178610"/>
              <a:gd name="connsiteY35" fmla="*/ 1179320 h 6375163"/>
              <a:gd name="connsiteX36" fmla="*/ 2512464 w 6178610"/>
              <a:gd name="connsiteY36" fmla="*/ 1213503 h 6375163"/>
              <a:gd name="connsiteX37" fmla="*/ 2529555 w 6178610"/>
              <a:gd name="connsiteY37" fmla="*/ 1247686 h 6375163"/>
              <a:gd name="connsiteX38" fmla="*/ 2512464 w 6178610"/>
              <a:gd name="connsiteY38" fmla="*/ 1333144 h 6375163"/>
              <a:gd name="connsiteX39" fmla="*/ 2486826 w 6178610"/>
              <a:gd name="connsiteY39" fmla="*/ 1358781 h 6375163"/>
              <a:gd name="connsiteX40" fmla="*/ 2461189 w 6178610"/>
              <a:gd name="connsiteY40" fmla="*/ 1392964 h 6375163"/>
              <a:gd name="connsiteX41" fmla="*/ 2435552 w 6178610"/>
              <a:gd name="connsiteY41" fmla="*/ 1452785 h 6375163"/>
              <a:gd name="connsiteX42" fmla="*/ 2427006 w 6178610"/>
              <a:gd name="connsiteY42" fmla="*/ 1478422 h 6375163"/>
              <a:gd name="connsiteX43" fmla="*/ 2401368 w 6178610"/>
              <a:gd name="connsiteY43" fmla="*/ 1512606 h 6375163"/>
              <a:gd name="connsiteX44" fmla="*/ 2367185 w 6178610"/>
              <a:gd name="connsiteY44" fmla="*/ 1563880 h 6375163"/>
              <a:gd name="connsiteX45" fmla="*/ 2333002 w 6178610"/>
              <a:gd name="connsiteY45" fmla="*/ 1623701 h 6375163"/>
              <a:gd name="connsiteX46" fmla="*/ 2290273 w 6178610"/>
              <a:gd name="connsiteY46" fmla="*/ 1734796 h 6375163"/>
              <a:gd name="connsiteX47" fmla="*/ 2264636 w 6178610"/>
              <a:gd name="connsiteY47" fmla="*/ 1828800 h 6375163"/>
              <a:gd name="connsiteX48" fmla="*/ 2247544 w 6178610"/>
              <a:gd name="connsiteY48" fmla="*/ 1871529 h 6375163"/>
              <a:gd name="connsiteX49" fmla="*/ 2230453 w 6178610"/>
              <a:gd name="connsiteY49" fmla="*/ 1922804 h 6375163"/>
              <a:gd name="connsiteX50" fmla="*/ 2230453 w 6178610"/>
              <a:gd name="connsiteY50" fmla="*/ 2050991 h 6375163"/>
              <a:gd name="connsiteX51" fmla="*/ 2238998 w 6178610"/>
              <a:gd name="connsiteY51" fmla="*/ 2085174 h 6375163"/>
              <a:gd name="connsiteX52" fmla="*/ 2281727 w 6178610"/>
              <a:gd name="connsiteY52" fmla="*/ 2144994 h 6375163"/>
              <a:gd name="connsiteX53" fmla="*/ 2333002 w 6178610"/>
              <a:gd name="connsiteY53" fmla="*/ 2196269 h 6375163"/>
              <a:gd name="connsiteX54" fmla="*/ 2401368 w 6178610"/>
              <a:gd name="connsiteY54" fmla="*/ 2238998 h 6375163"/>
              <a:gd name="connsiteX55" fmla="*/ 2452643 w 6178610"/>
              <a:gd name="connsiteY55" fmla="*/ 2290273 h 6375163"/>
              <a:gd name="connsiteX56" fmla="*/ 2486826 w 6178610"/>
              <a:gd name="connsiteY56" fmla="*/ 2324456 h 6375163"/>
              <a:gd name="connsiteX57" fmla="*/ 2666288 w 6178610"/>
              <a:gd name="connsiteY57" fmla="*/ 2401368 h 6375163"/>
              <a:gd name="connsiteX58" fmla="*/ 2734654 w 6178610"/>
              <a:gd name="connsiteY58" fmla="*/ 2452643 h 6375163"/>
              <a:gd name="connsiteX59" fmla="*/ 2828658 w 6178610"/>
              <a:gd name="connsiteY59" fmla="*/ 2495372 h 6375163"/>
              <a:gd name="connsiteX60" fmla="*/ 2956845 w 6178610"/>
              <a:gd name="connsiteY60" fmla="*/ 2546647 h 6375163"/>
              <a:gd name="connsiteX61" fmla="*/ 3033757 w 6178610"/>
              <a:gd name="connsiteY61" fmla="*/ 2589376 h 6375163"/>
              <a:gd name="connsiteX62" fmla="*/ 3127761 w 6178610"/>
              <a:gd name="connsiteY62" fmla="*/ 2657742 h 6375163"/>
              <a:gd name="connsiteX63" fmla="*/ 3179036 w 6178610"/>
              <a:gd name="connsiteY63" fmla="*/ 2674834 h 6375163"/>
              <a:gd name="connsiteX64" fmla="*/ 3238856 w 6178610"/>
              <a:gd name="connsiteY64" fmla="*/ 2709017 h 6375163"/>
              <a:gd name="connsiteX65" fmla="*/ 3273039 w 6178610"/>
              <a:gd name="connsiteY65" fmla="*/ 2751746 h 6375163"/>
              <a:gd name="connsiteX66" fmla="*/ 3315768 w 6178610"/>
              <a:gd name="connsiteY66" fmla="*/ 2854295 h 6375163"/>
              <a:gd name="connsiteX67" fmla="*/ 3332860 w 6178610"/>
              <a:gd name="connsiteY67" fmla="*/ 2888478 h 6375163"/>
              <a:gd name="connsiteX68" fmla="*/ 3341406 w 6178610"/>
              <a:gd name="connsiteY68" fmla="*/ 3050849 h 6375163"/>
              <a:gd name="connsiteX69" fmla="*/ 3324314 w 6178610"/>
              <a:gd name="connsiteY69" fmla="*/ 3196127 h 6375163"/>
              <a:gd name="connsiteX70" fmla="*/ 3264494 w 6178610"/>
              <a:gd name="connsiteY70" fmla="*/ 3409772 h 6375163"/>
              <a:gd name="connsiteX71" fmla="*/ 3187581 w 6178610"/>
              <a:gd name="connsiteY71" fmla="*/ 3537959 h 6375163"/>
              <a:gd name="connsiteX72" fmla="*/ 2973937 w 6178610"/>
              <a:gd name="connsiteY72" fmla="*/ 3785787 h 6375163"/>
              <a:gd name="connsiteX73" fmla="*/ 2956845 w 6178610"/>
              <a:gd name="connsiteY73" fmla="*/ 3819970 h 6375163"/>
              <a:gd name="connsiteX74" fmla="*/ 2931208 w 6178610"/>
              <a:gd name="connsiteY74" fmla="*/ 3854153 h 6375163"/>
              <a:gd name="connsiteX75" fmla="*/ 2914116 w 6178610"/>
              <a:gd name="connsiteY75" fmla="*/ 3888336 h 6375163"/>
              <a:gd name="connsiteX76" fmla="*/ 2845750 w 6178610"/>
              <a:gd name="connsiteY76" fmla="*/ 4042161 h 6375163"/>
              <a:gd name="connsiteX77" fmla="*/ 2820112 w 6178610"/>
              <a:gd name="connsiteY77" fmla="*/ 4153256 h 6375163"/>
              <a:gd name="connsiteX78" fmla="*/ 2837204 w 6178610"/>
              <a:gd name="connsiteY78" fmla="*/ 4281443 h 6375163"/>
              <a:gd name="connsiteX79" fmla="*/ 2888479 w 6178610"/>
              <a:gd name="connsiteY79" fmla="*/ 4349809 h 6375163"/>
              <a:gd name="connsiteX80" fmla="*/ 2897024 w 6178610"/>
              <a:gd name="connsiteY80" fmla="*/ 4375447 h 6375163"/>
              <a:gd name="connsiteX81" fmla="*/ 2973937 w 6178610"/>
              <a:gd name="connsiteY81" fmla="*/ 4435267 h 6375163"/>
              <a:gd name="connsiteX82" fmla="*/ 3008120 w 6178610"/>
              <a:gd name="connsiteY82" fmla="*/ 4460905 h 6375163"/>
              <a:gd name="connsiteX83" fmla="*/ 3076486 w 6178610"/>
              <a:gd name="connsiteY83" fmla="*/ 4495088 h 6375163"/>
              <a:gd name="connsiteX84" fmla="*/ 3161944 w 6178610"/>
              <a:gd name="connsiteY84" fmla="*/ 4554908 h 6375163"/>
              <a:gd name="connsiteX85" fmla="*/ 3187581 w 6178610"/>
              <a:gd name="connsiteY85" fmla="*/ 4572000 h 6375163"/>
              <a:gd name="connsiteX86" fmla="*/ 3238856 w 6178610"/>
              <a:gd name="connsiteY86" fmla="*/ 4648912 h 6375163"/>
              <a:gd name="connsiteX87" fmla="*/ 3255948 w 6178610"/>
              <a:gd name="connsiteY87" fmla="*/ 4683095 h 6375163"/>
              <a:gd name="connsiteX88" fmla="*/ 3230310 w 6178610"/>
              <a:gd name="connsiteY88" fmla="*/ 4811282 h 6375163"/>
              <a:gd name="connsiteX89" fmla="*/ 3221765 w 6178610"/>
              <a:gd name="connsiteY89" fmla="*/ 4845465 h 6375163"/>
              <a:gd name="connsiteX90" fmla="*/ 3196127 w 6178610"/>
              <a:gd name="connsiteY90" fmla="*/ 4888194 h 6375163"/>
              <a:gd name="connsiteX91" fmla="*/ 3170490 w 6178610"/>
              <a:gd name="connsiteY91" fmla="*/ 4939469 h 6375163"/>
              <a:gd name="connsiteX92" fmla="*/ 3153398 w 6178610"/>
              <a:gd name="connsiteY92" fmla="*/ 4982198 h 6375163"/>
              <a:gd name="connsiteX93" fmla="*/ 3102124 w 6178610"/>
              <a:gd name="connsiteY93" fmla="*/ 5076202 h 6375163"/>
              <a:gd name="connsiteX94" fmla="*/ 3067940 w 6178610"/>
              <a:gd name="connsiteY94" fmla="*/ 5136022 h 6375163"/>
              <a:gd name="connsiteX95" fmla="*/ 3050849 w 6178610"/>
              <a:gd name="connsiteY95" fmla="*/ 5204389 h 6375163"/>
              <a:gd name="connsiteX96" fmla="*/ 3067940 w 6178610"/>
              <a:gd name="connsiteY96" fmla="*/ 5298393 h 6375163"/>
              <a:gd name="connsiteX97" fmla="*/ 3196127 w 6178610"/>
              <a:gd name="connsiteY97" fmla="*/ 5400942 h 6375163"/>
              <a:gd name="connsiteX98" fmla="*/ 3307223 w 6178610"/>
              <a:gd name="connsiteY98" fmla="*/ 5443671 h 6375163"/>
              <a:gd name="connsiteX99" fmla="*/ 3341406 w 6178610"/>
              <a:gd name="connsiteY99" fmla="*/ 5452217 h 6375163"/>
              <a:gd name="connsiteX100" fmla="*/ 3401226 w 6178610"/>
              <a:gd name="connsiteY100" fmla="*/ 5460763 h 6375163"/>
              <a:gd name="connsiteX101" fmla="*/ 3537959 w 6178610"/>
              <a:gd name="connsiteY101" fmla="*/ 5503492 h 6375163"/>
              <a:gd name="connsiteX102" fmla="*/ 3649054 w 6178610"/>
              <a:gd name="connsiteY102" fmla="*/ 5554766 h 6375163"/>
              <a:gd name="connsiteX103" fmla="*/ 3725967 w 6178610"/>
              <a:gd name="connsiteY103" fmla="*/ 5580404 h 6375163"/>
              <a:gd name="connsiteX104" fmla="*/ 3794333 w 6178610"/>
              <a:gd name="connsiteY104" fmla="*/ 5640224 h 6375163"/>
              <a:gd name="connsiteX105" fmla="*/ 3896882 w 6178610"/>
              <a:gd name="connsiteY105" fmla="*/ 5725682 h 6375163"/>
              <a:gd name="connsiteX106" fmla="*/ 3990886 w 6178610"/>
              <a:gd name="connsiteY106" fmla="*/ 5759865 h 6375163"/>
              <a:gd name="connsiteX107" fmla="*/ 4067798 w 6178610"/>
              <a:gd name="connsiteY107" fmla="*/ 5802594 h 6375163"/>
              <a:gd name="connsiteX108" fmla="*/ 4093436 w 6178610"/>
              <a:gd name="connsiteY108" fmla="*/ 5853869 h 6375163"/>
              <a:gd name="connsiteX109" fmla="*/ 4170348 w 6178610"/>
              <a:gd name="connsiteY109" fmla="*/ 5930781 h 6375163"/>
              <a:gd name="connsiteX110" fmla="*/ 4298535 w 6178610"/>
              <a:gd name="connsiteY110" fmla="*/ 5982056 h 6375163"/>
              <a:gd name="connsiteX111" fmla="*/ 4477996 w 6178610"/>
              <a:gd name="connsiteY111" fmla="*/ 6093151 h 6375163"/>
              <a:gd name="connsiteX112" fmla="*/ 4631821 w 6178610"/>
              <a:gd name="connsiteY112" fmla="*/ 6152972 h 6375163"/>
              <a:gd name="connsiteX113" fmla="*/ 4760008 w 6178610"/>
              <a:gd name="connsiteY113" fmla="*/ 6187155 h 6375163"/>
              <a:gd name="connsiteX114" fmla="*/ 4922378 w 6178610"/>
              <a:gd name="connsiteY114" fmla="*/ 6246976 h 6375163"/>
              <a:gd name="connsiteX115" fmla="*/ 5247118 w 6178610"/>
              <a:gd name="connsiteY115" fmla="*/ 6289705 h 6375163"/>
              <a:gd name="connsiteX116" fmla="*/ 5418034 w 6178610"/>
              <a:gd name="connsiteY116" fmla="*/ 6272613 h 6375163"/>
              <a:gd name="connsiteX117" fmla="*/ 5503492 w 6178610"/>
              <a:gd name="connsiteY117" fmla="*/ 6264067 h 6375163"/>
              <a:gd name="connsiteX118" fmla="*/ 5674408 w 6178610"/>
              <a:gd name="connsiteY118" fmla="*/ 6229884 h 6375163"/>
              <a:gd name="connsiteX119" fmla="*/ 5896598 w 6178610"/>
              <a:gd name="connsiteY119" fmla="*/ 6272613 h 6375163"/>
              <a:gd name="connsiteX120" fmla="*/ 5973510 w 6178610"/>
              <a:gd name="connsiteY120" fmla="*/ 6289705 h 6375163"/>
              <a:gd name="connsiteX121" fmla="*/ 6093152 w 6178610"/>
              <a:gd name="connsiteY121" fmla="*/ 6298250 h 6375163"/>
              <a:gd name="connsiteX122" fmla="*/ 6135881 w 6178610"/>
              <a:gd name="connsiteY122" fmla="*/ 6340979 h 6375163"/>
              <a:gd name="connsiteX123" fmla="*/ 6178610 w 6178610"/>
              <a:gd name="connsiteY123" fmla="*/ 6375163 h 637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6178610" h="6375163">
                <a:moveTo>
                  <a:pt x="0" y="51275"/>
                </a:moveTo>
                <a:cubicBezTo>
                  <a:pt x="14243" y="59821"/>
                  <a:pt x="27551" y="70166"/>
                  <a:pt x="42729" y="76912"/>
                </a:cubicBezTo>
                <a:cubicBezTo>
                  <a:pt x="52604" y="81301"/>
                  <a:pt x="112883" y="92652"/>
                  <a:pt x="119641" y="94004"/>
                </a:cubicBezTo>
                <a:cubicBezTo>
                  <a:pt x="313346" y="85458"/>
                  <a:pt x="510627" y="106390"/>
                  <a:pt x="700755" y="68366"/>
                </a:cubicBezTo>
                <a:lnTo>
                  <a:pt x="786213" y="51275"/>
                </a:lnTo>
                <a:cubicBezTo>
                  <a:pt x="1020093" y="6727"/>
                  <a:pt x="747472" y="60732"/>
                  <a:pt x="965675" y="17092"/>
                </a:cubicBezTo>
                <a:lnTo>
                  <a:pt x="1051133" y="0"/>
                </a:lnTo>
                <a:cubicBezTo>
                  <a:pt x="1079619" y="2849"/>
                  <a:pt x="1108214" y="4762"/>
                  <a:pt x="1136591" y="8546"/>
                </a:cubicBezTo>
                <a:cubicBezTo>
                  <a:pt x="1150989" y="10466"/>
                  <a:pt x="1164845" y="15886"/>
                  <a:pt x="1179320" y="17092"/>
                </a:cubicBezTo>
                <a:cubicBezTo>
                  <a:pt x="1267504" y="24441"/>
                  <a:pt x="1355933" y="28486"/>
                  <a:pt x="1444239" y="34183"/>
                </a:cubicBezTo>
                <a:cubicBezTo>
                  <a:pt x="1452785" y="39880"/>
                  <a:pt x="1460551" y="46971"/>
                  <a:pt x="1469877" y="51275"/>
                </a:cubicBezTo>
                <a:cubicBezTo>
                  <a:pt x="1527365" y="77808"/>
                  <a:pt x="1572967" y="91335"/>
                  <a:pt x="1632247" y="111095"/>
                </a:cubicBezTo>
                <a:cubicBezTo>
                  <a:pt x="1650185" y="117074"/>
                  <a:pt x="1707571" y="135089"/>
                  <a:pt x="1726251" y="145278"/>
                </a:cubicBezTo>
                <a:cubicBezTo>
                  <a:pt x="1744284" y="155114"/>
                  <a:pt x="1763000" y="164937"/>
                  <a:pt x="1777525" y="179462"/>
                </a:cubicBezTo>
                <a:lnTo>
                  <a:pt x="1845892" y="247828"/>
                </a:lnTo>
                <a:cubicBezTo>
                  <a:pt x="1854010" y="288418"/>
                  <a:pt x="1865786" y="324839"/>
                  <a:pt x="1845892" y="367469"/>
                </a:cubicBezTo>
                <a:cubicBezTo>
                  <a:pt x="1835670" y="389373"/>
                  <a:pt x="1794617" y="418744"/>
                  <a:pt x="1794617" y="418744"/>
                </a:cubicBezTo>
                <a:cubicBezTo>
                  <a:pt x="1760129" y="504961"/>
                  <a:pt x="1801037" y="424170"/>
                  <a:pt x="1743342" y="487110"/>
                </a:cubicBezTo>
                <a:cubicBezTo>
                  <a:pt x="1721395" y="511052"/>
                  <a:pt x="1706488" y="541056"/>
                  <a:pt x="1683522" y="564022"/>
                </a:cubicBezTo>
                <a:cubicBezTo>
                  <a:pt x="1672128" y="575417"/>
                  <a:pt x="1659008" y="585315"/>
                  <a:pt x="1649339" y="598206"/>
                </a:cubicBezTo>
                <a:cubicBezTo>
                  <a:pt x="1641695" y="608397"/>
                  <a:pt x="1638999" y="621586"/>
                  <a:pt x="1632247" y="632389"/>
                </a:cubicBezTo>
                <a:cubicBezTo>
                  <a:pt x="1613974" y="661626"/>
                  <a:pt x="1604280" y="668902"/>
                  <a:pt x="1580972" y="692209"/>
                </a:cubicBezTo>
                <a:cubicBezTo>
                  <a:pt x="1575275" y="706452"/>
                  <a:pt x="1567330" y="719991"/>
                  <a:pt x="1563881" y="734938"/>
                </a:cubicBezTo>
                <a:cubicBezTo>
                  <a:pt x="1554030" y="777627"/>
                  <a:pt x="1550250" y="847871"/>
                  <a:pt x="1563881" y="888763"/>
                </a:cubicBezTo>
                <a:cubicBezTo>
                  <a:pt x="1569649" y="906067"/>
                  <a:pt x="1585946" y="917859"/>
                  <a:pt x="1598064" y="931492"/>
                </a:cubicBezTo>
                <a:cubicBezTo>
                  <a:pt x="1675225" y="1018298"/>
                  <a:pt x="1596076" y="927825"/>
                  <a:pt x="1657884" y="982766"/>
                </a:cubicBezTo>
                <a:cubicBezTo>
                  <a:pt x="1675950" y="998824"/>
                  <a:pt x="1689048" y="1020633"/>
                  <a:pt x="1709159" y="1034041"/>
                </a:cubicBezTo>
                <a:cubicBezTo>
                  <a:pt x="1731096" y="1048666"/>
                  <a:pt x="1743346" y="1058365"/>
                  <a:pt x="1768980" y="1068224"/>
                </a:cubicBezTo>
                <a:cubicBezTo>
                  <a:pt x="1794203" y="1077925"/>
                  <a:pt x="1820063" y="1085915"/>
                  <a:pt x="1845892" y="1093862"/>
                </a:cubicBezTo>
                <a:cubicBezTo>
                  <a:pt x="1857118" y="1097316"/>
                  <a:pt x="1868490" y="1100476"/>
                  <a:pt x="1880075" y="1102407"/>
                </a:cubicBezTo>
                <a:cubicBezTo>
                  <a:pt x="1902729" y="1106182"/>
                  <a:pt x="1925652" y="1108104"/>
                  <a:pt x="1948441" y="1110953"/>
                </a:cubicBezTo>
                <a:cubicBezTo>
                  <a:pt x="1996867" y="1108104"/>
                  <a:pt x="2045225" y="1101195"/>
                  <a:pt x="2093720" y="1102407"/>
                </a:cubicBezTo>
                <a:cubicBezTo>
                  <a:pt x="2159464" y="1104051"/>
                  <a:pt x="2224778" y="1113545"/>
                  <a:pt x="2290273" y="1119499"/>
                </a:cubicBezTo>
                <a:cubicBezTo>
                  <a:pt x="2380649" y="1127715"/>
                  <a:pt x="2354952" y="1124582"/>
                  <a:pt x="2427006" y="1136591"/>
                </a:cubicBezTo>
                <a:cubicBezTo>
                  <a:pt x="2438400" y="1142288"/>
                  <a:pt x="2451402" y="1145527"/>
                  <a:pt x="2461189" y="1153682"/>
                </a:cubicBezTo>
                <a:cubicBezTo>
                  <a:pt x="2469079" y="1160257"/>
                  <a:pt x="2471597" y="1171522"/>
                  <a:pt x="2478281" y="1179320"/>
                </a:cubicBezTo>
                <a:cubicBezTo>
                  <a:pt x="2488768" y="1191555"/>
                  <a:pt x="2501070" y="1202109"/>
                  <a:pt x="2512464" y="1213503"/>
                </a:cubicBezTo>
                <a:cubicBezTo>
                  <a:pt x="2518161" y="1224897"/>
                  <a:pt x="2529555" y="1234947"/>
                  <a:pt x="2529555" y="1247686"/>
                </a:cubicBezTo>
                <a:cubicBezTo>
                  <a:pt x="2529555" y="1276736"/>
                  <a:pt x="2522892" y="1306030"/>
                  <a:pt x="2512464" y="1333144"/>
                </a:cubicBezTo>
                <a:cubicBezTo>
                  <a:pt x="2508125" y="1344424"/>
                  <a:pt x="2494691" y="1349605"/>
                  <a:pt x="2486826" y="1358781"/>
                </a:cubicBezTo>
                <a:cubicBezTo>
                  <a:pt x="2477557" y="1369595"/>
                  <a:pt x="2469735" y="1381570"/>
                  <a:pt x="2461189" y="1392964"/>
                </a:cubicBezTo>
                <a:cubicBezTo>
                  <a:pt x="2441148" y="1453086"/>
                  <a:pt x="2467230" y="1378869"/>
                  <a:pt x="2435552" y="1452785"/>
                </a:cubicBezTo>
                <a:cubicBezTo>
                  <a:pt x="2432004" y="1461065"/>
                  <a:pt x="2431475" y="1470601"/>
                  <a:pt x="2427006" y="1478422"/>
                </a:cubicBezTo>
                <a:cubicBezTo>
                  <a:pt x="2419939" y="1490789"/>
                  <a:pt x="2409536" y="1500937"/>
                  <a:pt x="2401368" y="1512606"/>
                </a:cubicBezTo>
                <a:cubicBezTo>
                  <a:pt x="2389588" y="1529434"/>
                  <a:pt x="2378579" y="1546789"/>
                  <a:pt x="2367185" y="1563880"/>
                </a:cubicBezTo>
                <a:cubicBezTo>
                  <a:pt x="2350024" y="1589621"/>
                  <a:pt x="2346009" y="1593351"/>
                  <a:pt x="2333002" y="1623701"/>
                </a:cubicBezTo>
                <a:cubicBezTo>
                  <a:pt x="2327475" y="1636597"/>
                  <a:pt x="2299125" y="1703814"/>
                  <a:pt x="2290273" y="1734796"/>
                </a:cubicBezTo>
                <a:cubicBezTo>
                  <a:pt x="2274630" y="1789544"/>
                  <a:pt x="2288603" y="1756898"/>
                  <a:pt x="2264636" y="1828800"/>
                </a:cubicBezTo>
                <a:cubicBezTo>
                  <a:pt x="2259785" y="1843353"/>
                  <a:pt x="2252786" y="1857112"/>
                  <a:pt x="2247544" y="1871529"/>
                </a:cubicBezTo>
                <a:cubicBezTo>
                  <a:pt x="2241387" y="1888460"/>
                  <a:pt x="2236150" y="1905712"/>
                  <a:pt x="2230453" y="1922804"/>
                </a:cubicBezTo>
                <a:cubicBezTo>
                  <a:pt x="2221353" y="2004704"/>
                  <a:pt x="2216753" y="1982489"/>
                  <a:pt x="2230453" y="2050991"/>
                </a:cubicBezTo>
                <a:cubicBezTo>
                  <a:pt x="2232756" y="2062508"/>
                  <a:pt x="2233374" y="2074863"/>
                  <a:pt x="2238998" y="2085174"/>
                </a:cubicBezTo>
                <a:cubicBezTo>
                  <a:pt x="2250732" y="2106686"/>
                  <a:pt x="2265899" y="2126288"/>
                  <a:pt x="2281727" y="2144994"/>
                </a:cubicBezTo>
                <a:cubicBezTo>
                  <a:pt x="2297340" y="2163446"/>
                  <a:pt x="2311383" y="2185459"/>
                  <a:pt x="2333002" y="2196269"/>
                </a:cubicBezTo>
                <a:cubicBezTo>
                  <a:pt x="2365039" y="2212288"/>
                  <a:pt x="2373635" y="2214039"/>
                  <a:pt x="2401368" y="2238998"/>
                </a:cubicBezTo>
                <a:cubicBezTo>
                  <a:pt x="2419334" y="2255168"/>
                  <a:pt x="2435551" y="2273181"/>
                  <a:pt x="2452643" y="2290273"/>
                </a:cubicBezTo>
                <a:cubicBezTo>
                  <a:pt x="2464037" y="2301667"/>
                  <a:pt x="2471865" y="2318471"/>
                  <a:pt x="2486826" y="2324456"/>
                </a:cubicBezTo>
                <a:cubicBezTo>
                  <a:pt x="2533607" y="2343169"/>
                  <a:pt x="2652157" y="2390063"/>
                  <a:pt x="2666288" y="2401368"/>
                </a:cubicBezTo>
                <a:cubicBezTo>
                  <a:pt x="2684083" y="2415604"/>
                  <a:pt x="2712397" y="2440278"/>
                  <a:pt x="2734654" y="2452643"/>
                </a:cubicBezTo>
                <a:cubicBezTo>
                  <a:pt x="2769215" y="2471843"/>
                  <a:pt x="2792619" y="2481857"/>
                  <a:pt x="2828658" y="2495372"/>
                </a:cubicBezTo>
                <a:cubicBezTo>
                  <a:pt x="2872208" y="2511704"/>
                  <a:pt x="2916766" y="2516588"/>
                  <a:pt x="2956845" y="2546647"/>
                </a:cubicBezTo>
                <a:cubicBezTo>
                  <a:pt x="3072570" y="2633440"/>
                  <a:pt x="2903198" y="2511040"/>
                  <a:pt x="3033757" y="2589376"/>
                </a:cubicBezTo>
                <a:cubicBezTo>
                  <a:pt x="3111721" y="2636155"/>
                  <a:pt x="3039692" y="2613708"/>
                  <a:pt x="3127761" y="2657742"/>
                </a:cubicBezTo>
                <a:cubicBezTo>
                  <a:pt x="3143875" y="2665799"/>
                  <a:pt x="3162678" y="2667284"/>
                  <a:pt x="3179036" y="2674834"/>
                </a:cubicBezTo>
                <a:cubicBezTo>
                  <a:pt x="3199888" y="2684458"/>
                  <a:pt x="3218916" y="2697623"/>
                  <a:pt x="3238856" y="2709017"/>
                </a:cubicBezTo>
                <a:cubicBezTo>
                  <a:pt x="3250250" y="2723260"/>
                  <a:pt x="3264505" y="2735626"/>
                  <a:pt x="3273039" y="2751746"/>
                </a:cubicBezTo>
                <a:cubicBezTo>
                  <a:pt x="3290366" y="2784474"/>
                  <a:pt x="3299207" y="2821173"/>
                  <a:pt x="3315768" y="2854295"/>
                </a:cubicBezTo>
                <a:lnTo>
                  <a:pt x="3332860" y="2888478"/>
                </a:lnTo>
                <a:cubicBezTo>
                  <a:pt x="3335709" y="2942602"/>
                  <a:pt x="3341406" y="2996650"/>
                  <a:pt x="3341406" y="3050849"/>
                </a:cubicBezTo>
                <a:cubicBezTo>
                  <a:pt x="3341406" y="3086221"/>
                  <a:pt x="3335458" y="3154338"/>
                  <a:pt x="3324314" y="3196127"/>
                </a:cubicBezTo>
                <a:cubicBezTo>
                  <a:pt x="3305259" y="3267584"/>
                  <a:pt x="3302543" y="3346357"/>
                  <a:pt x="3264494" y="3409772"/>
                </a:cubicBezTo>
                <a:cubicBezTo>
                  <a:pt x="3238856" y="3452501"/>
                  <a:pt x="3215222" y="3496498"/>
                  <a:pt x="3187581" y="3537959"/>
                </a:cubicBezTo>
                <a:cubicBezTo>
                  <a:pt x="3135000" y="3616830"/>
                  <a:pt x="3021352" y="3728889"/>
                  <a:pt x="2973937" y="3785787"/>
                </a:cubicBezTo>
                <a:cubicBezTo>
                  <a:pt x="2965781" y="3795574"/>
                  <a:pt x="2963597" y="3809167"/>
                  <a:pt x="2956845" y="3819970"/>
                </a:cubicBezTo>
                <a:cubicBezTo>
                  <a:pt x="2949296" y="3832048"/>
                  <a:pt x="2938757" y="3842075"/>
                  <a:pt x="2931208" y="3854153"/>
                </a:cubicBezTo>
                <a:cubicBezTo>
                  <a:pt x="2924456" y="3864956"/>
                  <a:pt x="2919388" y="3876739"/>
                  <a:pt x="2914116" y="3888336"/>
                </a:cubicBezTo>
                <a:cubicBezTo>
                  <a:pt x="2890897" y="3939418"/>
                  <a:pt x="2865893" y="3989790"/>
                  <a:pt x="2845750" y="4042161"/>
                </a:cubicBezTo>
                <a:cubicBezTo>
                  <a:pt x="2837160" y="4064495"/>
                  <a:pt x="2825829" y="4124670"/>
                  <a:pt x="2820112" y="4153256"/>
                </a:cubicBezTo>
                <a:cubicBezTo>
                  <a:pt x="2825809" y="4195985"/>
                  <a:pt x="2823042" y="4240728"/>
                  <a:pt x="2837204" y="4281443"/>
                </a:cubicBezTo>
                <a:cubicBezTo>
                  <a:pt x="2846562" y="4308348"/>
                  <a:pt x="2888479" y="4349809"/>
                  <a:pt x="2888479" y="4349809"/>
                </a:cubicBezTo>
                <a:cubicBezTo>
                  <a:pt x="2891327" y="4358355"/>
                  <a:pt x="2891788" y="4368117"/>
                  <a:pt x="2897024" y="4375447"/>
                </a:cubicBezTo>
                <a:cubicBezTo>
                  <a:pt x="2922887" y="4411655"/>
                  <a:pt x="2938074" y="4411358"/>
                  <a:pt x="2973937" y="4435267"/>
                </a:cubicBezTo>
                <a:cubicBezTo>
                  <a:pt x="2985788" y="4443168"/>
                  <a:pt x="2995817" y="4453728"/>
                  <a:pt x="3008120" y="4460905"/>
                </a:cubicBezTo>
                <a:cubicBezTo>
                  <a:pt x="3030128" y="4473743"/>
                  <a:pt x="3055613" y="4480477"/>
                  <a:pt x="3076486" y="4495088"/>
                </a:cubicBezTo>
                <a:lnTo>
                  <a:pt x="3161944" y="4554908"/>
                </a:lnTo>
                <a:cubicBezTo>
                  <a:pt x="3170389" y="4560754"/>
                  <a:pt x="3187581" y="4572000"/>
                  <a:pt x="3187581" y="4572000"/>
                </a:cubicBezTo>
                <a:cubicBezTo>
                  <a:pt x="3204673" y="4597637"/>
                  <a:pt x="3222707" y="4622671"/>
                  <a:pt x="3238856" y="4648912"/>
                </a:cubicBezTo>
                <a:cubicBezTo>
                  <a:pt x="3245533" y="4659762"/>
                  <a:pt x="3255040" y="4670388"/>
                  <a:pt x="3255948" y="4683095"/>
                </a:cubicBezTo>
                <a:cubicBezTo>
                  <a:pt x="3261617" y="4762466"/>
                  <a:pt x="3249599" y="4753414"/>
                  <a:pt x="3230310" y="4811282"/>
                </a:cubicBezTo>
                <a:cubicBezTo>
                  <a:pt x="3226596" y="4822424"/>
                  <a:pt x="3226535" y="4834732"/>
                  <a:pt x="3221765" y="4845465"/>
                </a:cubicBezTo>
                <a:cubicBezTo>
                  <a:pt x="3215019" y="4860644"/>
                  <a:pt x="3204081" y="4873612"/>
                  <a:pt x="3196127" y="4888194"/>
                </a:cubicBezTo>
                <a:cubicBezTo>
                  <a:pt x="3186977" y="4904970"/>
                  <a:pt x="3178397" y="4922073"/>
                  <a:pt x="3170490" y="4939469"/>
                </a:cubicBezTo>
                <a:cubicBezTo>
                  <a:pt x="3164142" y="4953434"/>
                  <a:pt x="3159628" y="4968180"/>
                  <a:pt x="3153398" y="4982198"/>
                </a:cubicBezTo>
                <a:cubicBezTo>
                  <a:pt x="3137958" y="5016939"/>
                  <a:pt x="3121136" y="5041347"/>
                  <a:pt x="3102124" y="5076202"/>
                </a:cubicBezTo>
                <a:cubicBezTo>
                  <a:pt x="3069601" y="5135827"/>
                  <a:pt x="3100836" y="5086680"/>
                  <a:pt x="3067940" y="5136022"/>
                </a:cubicBezTo>
                <a:cubicBezTo>
                  <a:pt x="3061871" y="5154231"/>
                  <a:pt x="3049764" y="5187024"/>
                  <a:pt x="3050849" y="5204389"/>
                </a:cubicBezTo>
                <a:cubicBezTo>
                  <a:pt x="3052835" y="5236175"/>
                  <a:pt x="3052592" y="5270487"/>
                  <a:pt x="3067940" y="5298393"/>
                </a:cubicBezTo>
                <a:cubicBezTo>
                  <a:pt x="3097590" y="5352301"/>
                  <a:pt x="3144455" y="5378335"/>
                  <a:pt x="3196127" y="5400942"/>
                </a:cubicBezTo>
                <a:cubicBezTo>
                  <a:pt x="3208278" y="5406258"/>
                  <a:pt x="3276459" y="5434881"/>
                  <a:pt x="3307223" y="5443671"/>
                </a:cubicBezTo>
                <a:cubicBezTo>
                  <a:pt x="3318516" y="5446898"/>
                  <a:pt x="3329850" y="5450116"/>
                  <a:pt x="3341406" y="5452217"/>
                </a:cubicBezTo>
                <a:cubicBezTo>
                  <a:pt x="3361224" y="5455820"/>
                  <a:pt x="3381286" y="5457914"/>
                  <a:pt x="3401226" y="5460763"/>
                </a:cubicBezTo>
                <a:cubicBezTo>
                  <a:pt x="3446804" y="5475006"/>
                  <a:pt x="3492858" y="5487805"/>
                  <a:pt x="3537959" y="5503492"/>
                </a:cubicBezTo>
                <a:cubicBezTo>
                  <a:pt x="3649382" y="5542248"/>
                  <a:pt x="3548394" y="5514502"/>
                  <a:pt x="3649054" y="5554766"/>
                </a:cubicBezTo>
                <a:cubicBezTo>
                  <a:pt x="3674146" y="5564803"/>
                  <a:pt x="3700329" y="5571858"/>
                  <a:pt x="3725967" y="5580404"/>
                </a:cubicBezTo>
                <a:cubicBezTo>
                  <a:pt x="3748756" y="5600344"/>
                  <a:pt x="3772921" y="5618812"/>
                  <a:pt x="3794333" y="5640224"/>
                </a:cubicBezTo>
                <a:cubicBezTo>
                  <a:pt x="3854197" y="5700088"/>
                  <a:pt x="3774068" y="5664275"/>
                  <a:pt x="3896882" y="5725682"/>
                </a:cubicBezTo>
                <a:cubicBezTo>
                  <a:pt x="3926704" y="5740593"/>
                  <a:pt x="3960481" y="5746183"/>
                  <a:pt x="3990886" y="5759865"/>
                </a:cubicBezTo>
                <a:cubicBezTo>
                  <a:pt x="4017631" y="5771900"/>
                  <a:pt x="4042161" y="5788351"/>
                  <a:pt x="4067798" y="5802594"/>
                </a:cubicBezTo>
                <a:cubicBezTo>
                  <a:pt x="4076344" y="5819686"/>
                  <a:pt x="4081499" y="5838947"/>
                  <a:pt x="4093436" y="5853869"/>
                </a:cubicBezTo>
                <a:cubicBezTo>
                  <a:pt x="4116085" y="5882181"/>
                  <a:pt x="4142036" y="5908132"/>
                  <a:pt x="4170348" y="5930781"/>
                </a:cubicBezTo>
                <a:cubicBezTo>
                  <a:pt x="4197295" y="5952339"/>
                  <a:pt x="4272082" y="5973238"/>
                  <a:pt x="4298535" y="5982056"/>
                </a:cubicBezTo>
                <a:cubicBezTo>
                  <a:pt x="4349712" y="6016174"/>
                  <a:pt x="4424175" y="6068034"/>
                  <a:pt x="4477996" y="6093151"/>
                </a:cubicBezTo>
                <a:cubicBezTo>
                  <a:pt x="4527850" y="6116416"/>
                  <a:pt x="4579832" y="6134976"/>
                  <a:pt x="4631821" y="6152972"/>
                </a:cubicBezTo>
                <a:cubicBezTo>
                  <a:pt x="4755658" y="6195839"/>
                  <a:pt x="4646390" y="6145296"/>
                  <a:pt x="4760008" y="6187155"/>
                </a:cubicBezTo>
                <a:cubicBezTo>
                  <a:pt x="4812643" y="6206547"/>
                  <a:pt x="4865623" y="6237247"/>
                  <a:pt x="4922378" y="6246976"/>
                </a:cubicBezTo>
                <a:cubicBezTo>
                  <a:pt x="5082944" y="6274502"/>
                  <a:pt x="5119528" y="6276946"/>
                  <a:pt x="5247118" y="6289705"/>
                </a:cubicBezTo>
                <a:cubicBezTo>
                  <a:pt x="5382064" y="6274711"/>
                  <a:pt x="5265697" y="6287122"/>
                  <a:pt x="5418034" y="6272613"/>
                </a:cubicBezTo>
                <a:cubicBezTo>
                  <a:pt x="5446533" y="6269899"/>
                  <a:pt x="5475253" y="6268773"/>
                  <a:pt x="5503492" y="6264067"/>
                </a:cubicBezTo>
                <a:cubicBezTo>
                  <a:pt x="5560802" y="6254515"/>
                  <a:pt x="5674408" y="6229884"/>
                  <a:pt x="5674408" y="6229884"/>
                </a:cubicBezTo>
                <a:cubicBezTo>
                  <a:pt x="5802848" y="6266582"/>
                  <a:pt x="5671642" y="6231712"/>
                  <a:pt x="5896598" y="6272613"/>
                </a:cubicBezTo>
                <a:cubicBezTo>
                  <a:pt x="5991103" y="6289796"/>
                  <a:pt x="5812504" y="6273605"/>
                  <a:pt x="5973510" y="6289705"/>
                </a:cubicBezTo>
                <a:cubicBezTo>
                  <a:pt x="6013294" y="6293683"/>
                  <a:pt x="6053271" y="6295402"/>
                  <a:pt x="6093152" y="6298250"/>
                </a:cubicBezTo>
                <a:cubicBezTo>
                  <a:pt x="6124487" y="6345255"/>
                  <a:pt x="6093150" y="6305370"/>
                  <a:pt x="6135881" y="6340979"/>
                </a:cubicBezTo>
                <a:cubicBezTo>
                  <a:pt x="6181097" y="6378658"/>
                  <a:pt x="6142763" y="6357240"/>
                  <a:pt x="6178610" y="6375163"/>
                </a:cubicBezTo>
              </a:path>
            </a:pathLst>
          </a:custGeom>
          <a:noFill/>
          <a:ln w="31750" cmpd="thickThin">
            <a:solidFill>
              <a:srgbClr val="C00000"/>
            </a:solidFill>
            <a:prstDash val="sysDot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 37"/>
          <p:cNvSpPr/>
          <p:nvPr/>
        </p:nvSpPr>
        <p:spPr>
          <a:xfrm>
            <a:off x="1378718" y="1444617"/>
            <a:ext cx="6178610" cy="5214692"/>
          </a:xfrm>
          <a:custGeom>
            <a:avLst/>
            <a:gdLst>
              <a:gd name="connsiteX0" fmla="*/ 0 w 6178610"/>
              <a:gd name="connsiteY0" fmla="*/ 51275 h 6375163"/>
              <a:gd name="connsiteX1" fmla="*/ 42729 w 6178610"/>
              <a:gd name="connsiteY1" fmla="*/ 76912 h 6375163"/>
              <a:gd name="connsiteX2" fmla="*/ 119641 w 6178610"/>
              <a:gd name="connsiteY2" fmla="*/ 94004 h 6375163"/>
              <a:gd name="connsiteX3" fmla="*/ 700755 w 6178610"/>
              <a:gd name="connsiteY3" fmla="*/ 68366 h 6375163"/>
              <a:gd name="connsiteX4" fmla="*/ 786213 w 6178610"/>
              <a:gd name="connsiteY4" fmla="*/ 51275 h 6375163"/>
              <a:gd name="connsiteX5" fmla="*/ 965675 w 6178610"/>
              <a:gd name="connsiteY5" fmla="*/ 17092 h 6375163"/>
              <a:gd name="connsiteX6" fmla="*/ 1051133 w 6178610"/>
              <a:gd name="connsiteY6" fmla="*/ 0 h 6375163"/>
              <a:gd name="connsiteX7" fmla="*/ 1136591 w 6178610"/>
              <a:gd name="connsiteY7" fmla="*/ 8546 h 6375163"/>
              <a:gd name="connsiteX8" fmla="*/ 1179320 w 6178610"/>
              <a:gd name="connsiteY8" fmla="*/ 17092 h 6375163"/>
              <a:gd name="connsiteX9" fmla="*/ 1444239 w 6178610"/>
              <a:gd name="connsiteY9" fmla="*/ 34183 h 6375163"/>
              <a:gd name="connsiteX10" fmla="*/ 1469877 w 6178610"/>
              <a:gd name="connsiteY10" fmla="*/ 51275 h 6375163"/>
              <a:gd name="connsiteX11" fmla="*/ 1632247 w 6178610"/>
              <a:gd name="connsiteY11" fmla="*/ 111095 h 6375163"/>
              <a:gd name="connsiteX12" fmla="*/ 1726251 w 6178610"/>
              <a:gd name="connsiteY12" fmla="*/ 145278 h 6375163"/>
              <a:gd name="connsiteX13" fmla="*/ 1777525 w 6178610"/>
              <a:gd name="connsiteY13" fmla="*/ 179462 h 6375163"/>
              <a:gd name="connsiteX14" fmla="*/ 1845892 w 6178610"/>
              <a:gd name="connsiteY14" fmla="*/ 247828 h 6375163"/>
              <a:gd name="connsiteX15" fmla="*/ 1845892 w 6178610"/>
              <a:gd name="connsiteY15" fmla="*/ 367469 h 6375163"/>
              <a:gd name="connsiteX16" fmla="*/ 1794617 w 6178610"/>
              <a:gd name="connsiteY16" fmla="*/ 418744 h 6375163"/>
              <a:gd name="connsiteX17" fmla="*/ 1743342 w 6178610"/>
              <a:gd name="connsiteY17" fmla="*/ 487110 h 6375163"/>
              <a:gd name="connsiteX18" fmla="*/ 1683522 w 6178610"/>
              <a:gd name="connsiteY18" fmla="*/ 564022 h 6375163"/>
              <a:gd name="connsiteX19" fmla="*/ 1649339 w 6178610"/>
              <a:gd name="connsiteY19" fmla="*/ 598206 h 6375163"/>
              <a:gd name="connsiteX20" fmla="*/ 1632247 w 6178610"/>
              <a:gd name="connsiteY20" fmla="*/ 632389 h 6375163"/>
              <a:gd name="connsiteX21" fmla="*/ 1580972 w 6178610"/>
              <a:gd name="connsiteY21" fmla="*/ 692209 h 6375163"/>
              <a:gd name="connsiteX22" fmla="*/ 1563881 w 6178610"/>
              <a:gd name="connsiteY22" fmla="*/ 734938 h 6375163"/>
              <a:gd name="connsiteX23" fmla="*/ 1563881 w 6178610"/>
              <a:gd name="connsiteY23" fmla="*/ 888763 h 6375163"/>
              <a:gd name="connsiteX24" fmla="*/ 1598064 w 6178610"/>
              <a:gd name="connsiteY24" fmla="*/ 931492 h 6375163"/>
              <a:gd name="connsiteX25" fmla="*/ 1657884 w 6178610"/>
              <a:gd name="connsiteY25" fmla="*/ 982766 h 6375163"/>
              <a:gd name="connsiteX26" fmla="*/ 1709159 w 6178610"/>
              <a:gd name="connsiteY26" fmla="*/ 1034041 h 6375163"/>
              <a:gd name="connsiteX27" fmla="*/ 1768980 w 6178610"/>
              <a:gd name="connsiteY27" fmla="*/ 1068224 h 6375163"/>
              <a:gd name="connsiteX28" fmla="*/ 1845892 w 6178610"/>
              <a:gd name="connsiteY28" fmla="*/ 1093862 h 6375163"/>
              <a:gd name="connsiteX29" fmla="*/ 1880075 w 6178610"/>
              <a:gd name="connsiteY29" fmla="*/ 1102407 h 6375163"/>
              <a:gd name="connsiteX30" fmla="*/ 1948441 w 6178610"/>
              <a:gd name="connsiteY30" fmla="*/ 1110953 h 6375163"/>
              <a:gd name="connsiteX31" fmla="*/ 2093720 w 6178610"/>
              <a:gd name="connsiteY31" fmla="*/ 1102407 h 6375163"/>
              <a:gd name="connsiteX32" fmla="*/ 2290273 w 6178610"/>
              <a:gd name="connsiteY32" fmla="*/ 1119499 h 6375163"/>
              <a:gd name="connsiteX33" fmla="*/ 2427006 w 6178610"/>
              <a:gd name="connsiteY33" fmla="*/ 1136591 h 6375163"/>
              <a:gd name="connsiteX34" fmla="*/ 2461189 w 6178610"/>
              <a:gd name="connsiteY34" fmla="*/ 1153682 h 6375163"/>
              <a:gd name="connsiteX35" fmla="*/ 2478281 w 6178610"/>
              <a:gd name="connsiteY35" fmla="*/ 1179320 h 6375163"/>
              <a:gd name="connsiteX36" fmla="*/ 2512464 w 6178610"/>
              <a:gd name="connsiteY36" fmla="*/ 1213503 h 6375163"/>
              <a:gd name="connsiteX37" fmla="*/ 2529555 w 6178610"/>
              <a:gd name="connsiteY37" fmla="*/ 1247686 h 6375163"/>
              <a:gd name="connsiteX38" fmla="*/ 2512464 w 6178610"/>
              <a:gd name="connsiteY38" fmla="*/ 1333144 h 6375163"/>
              <a:gd name="connsiteX39" fmla="*/ 2486826 w 6178610"/>
              <a:gd name="connsiteY39" fmla="*/ 1358781 h 6375163"/>
              <a:gd name="connsiteX40" fmla="*/ 2461189 w 6178610"/>
              <a:gd name="connsiteY40" fmla="*/ 1392964 h 6375163"/>
              <a:gd name="connsiteX41" fmla="*/ 2435552 w 6178610"/>
              <a:gd name="connsiteY41" fmla="*/ 1452785 h 6375163"/>
              <a:gd name="connsiteX42" fmla="*/ 2427006 w 6178610"/>
              <a:gd name="connsiteY42" fmla="*/ 1478422 h 6375163"/>
              <a:gd name="connsiteX43" fmla="*/ 2401368 w 6178610"/>
              <a:gd name="connsiteY43" fmla="*/ 1512606 h 6375163"/>
              <a:gd name="connsiteX44" fmla="*/ 2367185 w 6178610"/>
              <a:gd name="connsiteY44" fmla="*/ 1563880 h 6375163"/>
              <a:gd name="connsiteX45" fmla="*/ 2333002 w 6178610"/>
              <a:gd name="connsiteY45" fmla="*/ 1623701 h 6375163"/>
              <a:gd name="connsiteX46" fmla="*/ 2290273 w 6178610"/>
              <a:gd name="connsiteY46" fmla="*/ 1734796 h 6375163"/>
              <a:gd name="connsiteX47" fmla="*/ 2264636 w 6178610"/>
              <a:gd name="connsiteY47" fmla="*/ 1828800 h 6375163"/>
              <a:gd name="connsiteX48" fmla="*/ 2247544 w 6178610"/>
              <a:gd name="connsiteY48" fmla="*/ 1871529 h 6375163"/>
              <a:gd name="connsiteX49" fmla="*/ 2230453 w 6178610"/>
              <a:gd name="connsiteY49" fmla="*/ 1922804 h 6375163"/>
              <a:gd name="connsiteX50" fmla="*/ 2230453 w 6178610"/>
              <a:gd name="connsiteY50" fmla="*/ 2050991 h 6375163"/>
              <a:gd name="connsiteX51" fmla="*/ 2238998 w 6178610"/>
              <a:gd name="connsiteY51" fmla="*/ 2085174 h 6375163"/>
              <a:gd name="connsiteX52" fmla="*/ 2281727 w 6178610"/>
              <a:gd name="connsiteY52" fmla="*/ 2144994 h 6375163"/>
              <a:gd name="connsiteX53" fmla="*/ 2333002 w 6178610"/>
              <a:gd name="connsiteY53" fmla="*/ 2196269 h 6375163"/>
              <a:gd name="connsiteX54" fmla="*/ 2401368 w 6178610"/>
              <a:gd name="connsiteY54" fmla="*/ 2238998 h 6375163"/>
              <a:gd name="connsiteX55" fmla="*/ 2452643 w 6178610"/>
              <a:gd name="connsiteY55" fmla="*/ 2290273 h 6375163"/>
              <a:gd name="connsiteX56" fmla="*/ 2486826 w 6178610"/>
              <a:gd name="connsiteY56" fmla="*/ 2324456 h 6375163"/>
              <a:gd name="connsiteX57" fmla="*/ 2666288 w 6178610"/>
              <a:gd name="connsiteY57" fmla="*/ 2401368 h 6375163"/>
              <a:gd name="connsiteX58" fmla="*/ 2734654 w 6178610"/>
              <a:gd name="connsiteY58" fmla="*/ 2452643 h 6375163"/>
              <a:gd name="connsiteX59" fmla="*/ 2828658 w 6178610"/>
              <a:gd name="connsiteY59" fmla="*/ 2495372 h 6375163"/>
              <a:gd name="connsiteX60" fmla="*/ 2956845 w 6178610"/>
              <a:gd name="connsiteY60" fmla="*/ 2546647 h 6375163"/>
              <a:gd name="connsiteX61" fmla="*/ 3033757 w 6178610"/>
              <a:gd name="connsiteY61" fmla="*/ 2589376 h 6375163"/>
              <a:gd name="connsiteX62" fmla="*/ 3127761 w 6178610"/>
              <a:gd name="connsiteY62" fmla="*/ 2657742 h 6375163"/>
              <a:gd name="connsiteX63" fmla="*/ 3179036 w 6178610"/>
              <a:gd name="connsiteY63" fmla="*/ 2674834 h 6375163"/>
              <a:gd name="connsiteX64" fmla="*/ 3238856 w 6178610"/>
              <a:gd name="connsiteY64" fmla="*/ 2709017 h 6375163"/>
              <a:gd name="connsiteX65" fmla="*/ 3273039 w 6178610"/>
              <a:gd name="connsiteY65" fmla="*/ 2751746 h 6375163"/>
              <a:gd name="connsiteX66" fmla="*/ 3315768 w 6178610"/>
              <a:gd name="connsiteY66" fmla="*/ 2854295 h 6375163"/>
              <a:gd name="connsiteX67" fmla="*/ 3332860 w 6178610"/>
              <a:gd name="connsiteY67" fmla="*/ 2888478 h 6375163"/>
              <a:gd name="connsiteX68" fmla="*/ 3341406 w 6178610"/>
              <a:gd name="connsiteY68" fmla="*/ 3050849 h 6375163"/>
              <a:gd name="connsiteX69" fmla="*/ 3324314 w 6178610"/>
              <a:gd name="connsiteY69" fmla="*/ 3196127 h 6375163"/>
              <a:gd name="connsiteX70" fmla="*/ 3264494 w 6178610"/>
              <a:gd name="connsiteY70" fmla="*/ 3409772 h 6375163"/>
              <a:gd name="connsiteX71" fmla="*/ 3187581 w 6178610"/>
              <a:gd name="connsiteY71" fmla="*/ 3537959 h 6375163"/>
              <a:gd name="connsiteX72" fmla="*/ 2973937 w 6178610"/>
              <a:gd name="connsiteY72" fmla="*/ 3785787 h 6375163"/>
              <a:gd name="connsiteX73" fmla="*/ 2956845 w 6178610"/>
              <a:gd name="connsiteY73" fmla="*/ 3819970 h 6375163"/>
              <a:gd name="connsiteX74" fmla="*/ 2931208 w 6178610"/>
              <a:gd name="connsiteY74" fmla="*/ 3854153 h 6375163"/>
              <a:gd name="connsiteX75" fmla="*/ 2914116 w 6178610"/>
              <a:gd name="connsiteY75" fmla="*/ 3888336 h 6375163"/>
              <a:gd name="connsiteX76" fmla="*/ 2845750 w 6178610"/>
              <a:gd name="connsiteY76" fmla="*/ 4042161 h 6375163"/>
              <a:gd name="connsiteX77" fmla="*/ 2820112 w 6178610"/>
              <a:gd name="connsiteY77" fmla="*/ 4153256 h 6375163"/>
              <a:gd name="connsiteX78" fmla="*/ 2837204 w 6178610"/>
              <a:gd name="connsiteY78" fmla="*/ 4281443 h 6375163"/>
              <a:gd name="connsiteX79" fmla="*/ 2888479 w 6178610"/>
              <a:gd name="connsiteY79" fmla="*/ 4349809 h 6375163"/>
              <a:gd name="connsiteX80" fmla="*/ 2897024 w 6178610"/>
              <a:gd name="connsiteY80" fmla="*/ 4375447 h 6375163"/>
              <a:gd name="connsiteX81" fmla="*/ 2973937 w 6178610"/>
              <a:gd name="connsiteY81" fmla="*/ 4435267 h 6375163"/>
              <a:gd name="connsiteX82" fmla="*/ 3008120 w 6178610"/>
              <a:gd name="connsiteY82" fmla="*/ 4460905 h 6375163"/>
              <a:gd name="connsiteX83" fmla="*/ 3076486 w 6178610"/>
              <a:gd name="connsiteY83" fmla="*/ 4495088 h 6375163"/>
              <a:gd name="connsiteX84" fmla="*/ 3161944 w 6178610"/>
              <a:gd name="connsiteY84" fmla="*/ 4554908 h 6375163"/>
              <a:gd name="connsiteX85" fmla="*/ 3187581 w 6178610"/>
              <a:gd name="connsiteY85" fmla="*/ 4572000 h 6375163"/>
              <a:gd name="connsiteX86" fmla="*/ 3238856 w 6178610"/>
              <a:gd name="connsiteY86" fmla="*/ 4648912 h 6375163"/>
              <a:gd name="connsiteX87" fmla="*/ 3255948 w 6178610"/>
              <a:gd name="connsiteY87" fmla="*/ 4683095 h 6375163"/>
              <a:gd name="connsiteX88" fmla="*/ 3230310 w 6178610"/>
              <a:gd name="connsiteY88" fmla="*/ 4811282 h 6375163"/>
              <a:gd name="connsiteX89" fmla="*/ 3221765 w 6178610"/>
              <a:gd name="connsiteY89" fmla="*/ 4845465 h 6375163"/>
              <a:gd name="connsiteX90" fmla="*/ 3196127 w 6178610"/>
              <a:gd name="connsiteY90" fmla="*/ 4888194 h 6375163"/>
              <a:gd name="connsiteX91" fmla="*/ 3170490 w 6178610"/>
              <a:gd name="connsiteY91" fmla="*/ 4939469 h 6375163"/>
              <a:gd name="connsiteX92" fmla="*/ 3153398 w 6178610"/>
              <a:gd name="connsiteY92" fmla="*/ 4982198 h 6375163"/>
              <a:gd name="connsiteX93" fmla="*/ 3102124 w 6178610"/>
              <a:gd name="connsiteY93" fmla="*/ 5076202 h 6375163"/>
              <a:gd name="connsiteX94" fmla="*/ 3067940 w 6178610"/>
              <a:gd name="connsiteY94" fmla="*/ 5136022 h 6375163"/>
              <a:gd name="connsiteX95" fmla="*/ 3050849 w 6178610"/>
              <a:gd name="connsiteY95" fmla="*/ 5204389 h 6375163"/>
              <a:gd name="connsiteX96" fmla="*/ 3067940 w 6178610"/>
              <a:gd name="connsiteY96" fmla="*/ 5298393 h 6375163"/>
              <a:gd name="connsiteX97" fmla="*/ 3196127 w 6178610"/>
              <a:gd name="connsiteY97" fmla="*/ 5400942 h 6375163"/>
              <a:gd name="connsiteX98" fmla="*/ 3307223 w 6178610"/>
              <a:gd name="connsiteY98" fmla="*/ 5443671 h 6375163"/>
              <a:gd name="connsiteX99" fmla="*/ 3341406 w 6178610"/>
              <a:gd name="connsiteY99" fmla="*/ 5452217 h 6375163"/>
              <a:gd name="connsiteX100" fmla="*/ 3401226 w 6178610"/>
              <a:gd name="connsiteY100" fmla="*/ 5460763 h 6375163"/>
              <a:gd name="connsiteX101" fmla="*/ 3537959 w 6178610"/>
              <a:gd name="connsiteY101" fmla="*/ 5503492 h 6375163"/>
              <a:gd name="connsiteX102" fmla="*/ 3649054 w 6178610"/>
              <a:gd name="connsiteY102" fmla="*/ 5554766 h 6375163"/>
              <a:gd name="connsiteX103" fmla="*/ 3725967 w 6178610"/>
              <a:gd name="connsiteY103" fmla="*/ 5580404 h 6375163"/>
              <a:gd name="connsiteX104" fmla="*/ 3794333 w 6178610"/>
              <a:gd name="connsiteY104" fmla="*/ 5640224 h 6375163"/>
              <a:gd name="connsiteX105" fmla="*/ 3896882 w 6178610"/>
              <a:gd name="connsiteY105" fmla="*/ 5725682 h 6375163"/>
              <a:gd name="connsiteX106" fmla="*/ 3990886 w 6178610"/>
              <a:gd name="connsiteY106" fmla="*/ 5759865 h 6375163"/>
              <a:gd name="connsiteX107" fmla="*/ 4067798 w 6178610"/>
              <a:gd name="connsiteY107" fmla="*/ 5802594 h 6375163"/>
              <a:gd name="connsiteX108" fmla="*/ 4093436 w 6178610"/>
              <a:gd name="connsiteY108" fmla="*/ 5853869 h 6375163"/>
              <a:gd name="connsiteX109" fmla="*/ 4170348 w 6178610"/>
              <a:gd name="connsiteY109" fmla="*/ 5930781 h 6375163"/>
              <a:gd name="connsiteX110" fmla="*/ 4298535 w 6178610"/>
              <a:gd name="connsiteY110" fmla="*/ 5982056 h 6375163"/>
              <a:gd name="connsiteX111" fmla="*/ 4477996 w 6178610"/>
              <a:gd name="connsiteY111" fmla="*/ 6093151 h 6375163"/>
              <a:gd name="connsiteX112" fmla="*/ 4631821 w 6178610"/>
              <a:gd name="connsiteY112" fmla="*/ 6152972 h 6375163"/>
              <a:gd name="connsiteX113" fmla="*/ 4760008 w 6178610"/>
              <a:gd name="connsiteY113" fmla="*/ 6187155 h 6375163"/>
              <a:gd name="connsiteX114" fmla="*/ 4922378 w 6178610"/>
              <a:gd name="connsiteY114" fmla="*/ 6246976 h 6375163"/>
              <a:gd name="connsiteX115" fmla="*/ 5247118 w 6178610"/>
              <a:gd name="connsiteY115" fmla="*/ 6289705 h 6375163"/>
              <a:gd name="connsiteX116" fmla="*/ 5418034 w 6178610"/>
              <a:gd name="connsiteY116" fmla="*/ 6272613 h 6375163"/>
              <a:gd name="connsiteX117" fmla="*/ 5503492 w 6178610"/>
              <a:gd name="connsiteY117" fmla="*/ 6264067 h 6375163"/>
              <a:gd name="connsiteX118" fmla="*/ 5674408 w 6178610"/>
              <a:gd name="connsiteY118" fmla="*/ 6229884 h 6375163"/>
              <a:gd name="connsiteX119" fmla="*/ 5896598 w 6178610"/>
              <a:gd name="connsiteY119" fmla="*/ 6272613 h 6375163"/>
              <a:gd name="connsiteX120" fmla="*/ 5973510 w 6178610"/>
              <a:gd name="connsiteY120" fmla="*/ 6289705 h 6375163"/>
              <a:gd name="connsiteX121" fmla="*/ 6093152 w 6178610"/>
              <a:gd name="connsiteY121" fmla="*/ 6298250 h 6375163"/>
              <a:gd name="connsiteX122" fmla="*/ 6135881 w 6178610"/>
              <a:gd name="connsiteY122" fmla="*/ 6340979 h 6375163"/>
              <a:gd name="connsiteX123" fmla="*/ 6178610 w 6178610"/>
              <a:gd name="connsiteY123" fmla="*/ 6375163 h 637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6178610" h="6375163">
                <a:moveTo>
                  <a:pt x="0" y="51275"/>
                </a:moveTo>
                <a:cubicBezTo>
                  <a:pt x="14243" y="59821"/>
                  <a:pt x="27551" y="70166"/>
                  <a:pt x="42729" y="76912"/>
                </a:cubicBezTo>
                <a:cubicBezTo>
                  <a:pt x="52604" y="81301"/>
                  <a:pt x="112883" y="92652"/>
                  <a:pt x="119641" y="94004"/>
                </a:cubicBezTo>
                <a:cubicBezTo>
                  <a:pt x="313346" y="85458"/>
                  <a:pt x="510627" y="106390"/>
                  <a:pt x="700755" y="68366"/>
                </a:cubicBezTo>
                <a:lnTo>
                  <a:pt x="786213" y="51275"/>
                </a:lnTo>
                <a:cubicBezTo>
                  <a:pt x="1020093" y="6727"/>
                  <a:pt x="747472" y="60732"/>
                  <a:pt x="965675" y="17092"/>
                </a:cubicBezTo>
                <a:lnTo>
                  <a:pt x="1051133" y="0"/>
                </a:lnTo>
                <a:cubicBezTo>
                  <a:pt x="1079619" y="2849"/>
                  <a:pt x="1108214" y="4762"/>
                  <a:pt x="1136591" y="8546"/>
                </a:cubicBezTo>
                <a:cubicBezTo>
                  <a:pt x="1150989" y="10466"/>
                  <a:pt x="1164845" y="15886"/>
                  <a:pt x="1179320" y="17092"/>
                </a:cubicBezTo>
                <a:cubicBezTo>
                  <a:pt x="1267504" y="24441"/>
                  <a:pt x="1355933" y="28486"/>
                  <a:pt x="1444239" y="34183"/>
                </a:cubicBezTo>
                <a:cubicBezTo>
                  <a:pt x="1452785" y="39880"/>
                  <a:pt x="1460551" y="46971"/>
                  <a:pt x="1469877" y="51275"/>
                </a:cubicBezTo>
                <a:cubicBezTo>
                  <a:pt x="1527365" y="77808"/>
                  <a:pt x="1572967" y="91335"/>
                  <a:pt x="1632247" y="111095"/>
                </a:cubicBezTo>
                <a:cubicBezTo>
                  <a:pt x="1650185" y="117074"/>
                  <a:pt x="1707571" y="135089"/>
                  <a:pt x="1726251" y="145278"/>
                </a:cubicBezTo>
                <a:cubicBezTo>
                  <a:pt x="1744284" y="155114"/>
                  <a:pt x="1763000" y="164937"/>
                  <a:pt x="1777525" y="179462"/>
                </a:cubicBezTo>
                <a:lnTo>
                  <a:pt x="1845892" y="247828"/>
                </a:lnTo>
                <a:cubicBezTo>
                  <a:pt x="1854010" y="288418"/>
                  <a:pt x="1865786" y="324839"/>
                  <a:pt x="1845892" y="367469"/>
                </a:cubicBezTo>
                <a:cubicBezTo>
                  <a:pt x="1835670" y="389373"/>
                  <a:pt x="1794617" y="418744"/>
                  <a:pt x="1794617" y="418744"/>
                </a:cubicBezTo>
                <a:cubicBezTo>
                  <a:pt x="1760129" y="504961"/>
                  <a:pt x="1801037" y="424170"/>
                  <a:pt x="1743342" y="487110"/>
                </a:cubicBezTo>
                <a:cubicBezTo>
                  <a:pt x="1721395" y="511052"/>
                  <a:pt x="1706488" y="541056"/>
                  <a:pt x="1683522" y="564022"/>
                </a:cubicBezTo>
                <a:cubicBezTo>
                  <a:pt x="1672128" y="575417"/>
                  <a:pt x="1659008" y="585315"/>
                  <a:pt x="1649339" y="598206"/>
                </a:cubicBezTo>
                <a:cubicBezTo>
                  <a:pt x="1641695" y="608397"/>
                  <a:pt x="1638999" y="621586"/>
                  <a:pt x="1632247" y="632389"/>
                </a:cubicBezTo>
                <a:cubicBezTo>
                  <a:pt x="1613974" y="661626"/>
                  <a:pt x="1604280" y="668902"/>
                  <a:pt x="1580972" y="692209"/>
                </a:cubicBezTo>
                <a:cubicBezTo>
                  <a:pt x="1575275" y="706452"/>
                  <a:pt x="1567330" y="719991"/>
                  <a:pt x="1563881" y="734938"/>
                </a:cubicBezTo>
                <a:cubicBezTo>
                  <a:pt x="1554030" y="777627"/>
                  <a:pt x="1550250" y="847871"/>
                  <a:pt x="1563881" y="888763"/>
                </a:cubicBezTo>
                <a:cubicBezTo>
                  <a:pt x="1569649" y="906067"/>
                  <a:pt x="1585946" y="917859"/>
                  <a:pt x="1598064" y="931492"/>
                </a:cubicBezTo>
                <a:cubicBezTo>
                  <a:pt x="1675225" y="1018298"/>
                  <a:pt x="1596076" y="927825"/>
                  <a:pt x="1657884" y="982766"/>
                </a:cubicBezTo>
                <a:cubicBezTo>
                  <a:pt x="1675950" y="998824"/>
                  <a:pt x="1689048" y="1020633"/>
                  <a:pt x="1709159" y="1034041"/>
                </a:cubicBezTo>
                <a:cubicBezTo>
                  <a:pt x="1731096" y="1048666"/>
                  <a:pt x="1743346" y="1058365"/>
                  <a:pt x="1768980" y="1068224"/>
                </a:cubicBezTo>
                <a:cubicBezTo>
                  <a:pt x="1794203" y="1077925"/>
                  <a:pt x="1820063" y="1085915"/>
                  <a:pt x="1845892" y="1093862"/>
                </a:cubicBezTo>
                <a:cubicBezTo>
                  <a:pt x="1857118" y="1097316"/>
                  <a:pt x="1868490" y="1100476"/>
                  <a:pt x="1880075" y="1102407"/>
                </a:cubicBezTo>
                <a:cubicBezTo>
                  <a:pt x="1902729" y="1106182"/>
                  <a:pt x="1925652" y="1108104"/>
                  <a:pt x="1948441" y="1110953"/>
                </a:cubicBezTo>
                <a:cubicBezTo>
                  <a:pt x="1996867" y="1108104"/>
                  <a:pt x="2045225" y="1101195"/>
                  <a:pt x="2093720" y="1102407"/>
                </a:cubicBezTo>
                <a:cubicBezTo>
                  <a:pt x="2159464" y="1104051"/>
                  <a:pt x="2224778" y="1113545"/>
                  <a:pt x="2290273" y="1119499"/>
                </a:cubicBezTo>
                <a:cubicBezTo>
                  <a:pt x="2380649" y="1127715"/>
                  <a:pt x="2354952" y="1124582"/>
                  <a:pt x="2427006" y="1136591"/>
                </a:cubicBezTo>
                <a:cubicBezTo>
                  <a:pt x="2438400" y="1142288"/>
                  <a:pt x="2451402" y="1145527"/>
                  <a:pt x="2461189" y="1153682"/>
                </a:cubicBezTo>
                <a:cubicBezTo>
                  <a:pt x="2469079" y="1160257"/>
                  <a:pt x="2471597" y="1171522"/>
                  <a:pt x="2478281" y="1179320"/>
                </a:cubicBezTo>
                <a:cubicBezTo>
                  <a:pt x="2488768" y="1191555"/>
                  <a:pt x="2501070" y="1202109"/>
                  <a:pt x="2512464" y="1213503"/>
                </a:cubicBezTo>
                <a:cubicBezTo>
                  <a:pt x="2518161" y="1224897"/>
                  <a:pt x="2529555" y="1234947"/>
                  <a:pt x="2529555" y="1247686"/>
                </a:cubicBezTo>
                <a:cubicBezTo>
                  <a:pt x="2529555" y="1276736"/>
                  <a:pt x="2522892" y="1306030"/>
                  <a:pt x="2512464" y="1333144"/>
                </a:cubicBezTo>
                <a:cubicBezTo>
                  <a:pt x="2508125" y="1344424"/>
                  <a:pt x="2494691" y="1349605"/>
                  <a:pt x="2486826" y="1358781"/>
                </a:cubicBezTo>
                <a:cubicBezTo>
                  <a:pt x="2477557" y="1369595"/>
                  <a:pt x="2469735" y="1381570"/>
                  <a:pt x="2461189" y="1392964"/>
                </a:cubicBezTo>
                <a:cubicBezTo>
                  <a:pt x="2441148" y="1453086"/>
                  <a:pt x="2467230" y="1378869"/>
                  <a:pt x="2435552" y="1452785"/>
                </a:cubicBezTo>
                <a:cubicBezTo>
                  <a:pt x="2432004" y="1461065"/>
                  <a:pt x="2431475" y="1470601"/>
                  <a:pt x="2427006" y="1478422"/>
                </a:cubicBezTo>
                <a:cubicBezTo>
                  <a:pt x="2419939" y="1490789"/>
                  <a:pt x="2409536" y="1500937"/>
                  <a:pt x="2401368" y="1512606"/>
                </a:cubicBezTo>
                <a:cubicBezTo>
                  <a:pt x="2389588" y="1529434"/>
                  <a:pt x="2378579" y="1546789"/>
                  <a:pt x="2367185" y="1563880"/>
                </a:cubicBezTo>
                <a:cubicBezTo>
                  <a:pt x="2350024" y="1589621"/>
                  <a:pt x="2346009" y="1593351"/>
                  <a:pt x="2333002" y="1623701"/>
                </a:cubicBezTo>
                <a:cubicBezTo>
                  <a:pt x="2327475" y="1636597"/>
                  <a:pt x="2299125" y="1703814"/>
                  <a:pt x="2290273" y="1734796"/>
                </a:cubicBezTo>
                <a:cubicBezTo>
                  <a:pt x="2274630" y="1789544"/>
                  <a:pt x="2288603" y="1756898"/>
                  <a:pt x="2264636" y="1828800"/>
                </a:cubicBezTo>
                <a:cubicBezTo>
                  <a:pt x="2259785" y="1843353"/>
                  <a:pt x="2252786" y="1857112"/>
                  <a:pt x="2247544" y="1871529"/>
                </a:cubicBezTo>
                <a:cubicBezTo>
                  <a:pt x="2241387" y="1888460"/>
                  <a:pt x="2236150" y="1905712"/>
                  <a:pt x="2230453" y="1922804"/>
                </a:cubicBezTo>
                <a:cubicBezTo>
                  <a:pt x="2221353" y="2004704"/>
                  <a:pt x="2216753" y="1982489"/>
                  <a:pt x="2230453" y="2050991"/>
                </a:cubicBezTo>
                <a:cubicBezTo>
                  <a:pt x="2232756" y="2062508"/>
                  <a:pt x="2233374" y="2074863"/>
                  <a:pt x="2238998" y="2085174"/>
                </a:cubicBezTo>
                <a:cubicBezTo>
                  <a:pt x="2250732" y="2106686"/>
                  <a:pt x="2265899" y="2126288"/>
                  <a:pt x="2281727" y="2144994"/>
                </a:cubicBezTo>
                <a:cubicBezTo>
                  <a:pt x="2297340" y="2163446"/>
                  <a:pt x="2311383" y="2185459"/>
                  <a:pt x="2333002" y="2196269"/>
                </a:cubicBezTo>
                <a:cubicBezTo>
                  <a:pt x="2365039" y="2212288"/>
                  <a:pt x="2373635" y="2214039"/>
                  <a:pt x="2401368" y="2238998"/>
                </a:cubicBezTo>
                <a:cubicBezTo>
                  <a:pt x="2419334" y="2255168"/>
                  <a:pt x="2435551" y="2273181"/>
                  <a:pt x="2452643" y="2290273"/>
                </a:cubicBezTo>
                <a:cubicBezTo>
                  <a:pt x="2464037" y="2301667"/>
                  <a:pt x="2471865" y="2318471"/>
                  <a:pt x="2486826" y="2324456"/>
                </a:cubicBezTo>
                <a:cubicBezTo>
                  <a:pt x="2533607" y="2343169"/>
                  <a:pt x="2652157" y="2390063"/>
                  <a:pt x="2666288" y="2401368"/>
                </a:cubicBezTo>
                <a:cubicBezTo>
                  <a:pt x="2684083" y="2415604"/>
                  <a:pt x="2712397" y="2440278"/>
                  <a:pt x="2734654" y="2452643"/>
                </a:cubicBezTo>
                <a:cubicBezTo>
                  <a:pt x="2769215" y="2471843"/>
                  <a:pt x="2792619" y="2481857"/>
                  <a:pt x="2828658" y="2495372"/>
                </a:cubicBezTo>
                <a:cubicBezTo>
                  <a:pt x="2872208" y="2511704"/>
                  <a:pt x="2916766" y="2516588"/>
                  <a:pt x="2956845" y="2546647"/>
                </a:cubicBezTo>
                <a:cubicBezTo>
                  <a:pt x="3072570" y="2633440"/>
                  <a:pt x="2903198" y="2511040"/>
                  <a:pt x="3033757" y="2589376"/>
                </a:cubicBezTo>
                <a:cubicBezTo>
                  <a:pt x="3111721" y="2636155"/>
                  <a:pt x="3039692" y="2613708"/>
                  <a:pt x="3127761" y="2657742"/>
                </a:cubicBezTo>
                <a:cubicBezTo>
                  <a:pt x="3143875" y="2665799"/>
                  <a:pt x="3162678" y="2667284"/>
                  <a:pt x="3179036" y="2674834"/>
                </a:cubicBezTo>
                <a:cubicBezTo>
                  <a:pt x="3199888" y="2684458"/>
                  <a:pt x="3218916" y="2697623"/>
                  <a:pt x="3238856" y="2709017"/>
                </a:cubicBezTo>
                <a:cubicBezTo>
                  <a:pt x="3250250" y="2723260"/>
                  <a:pt x="3264505" y="2735626"/>
                  <a:pt x="3273039" y="2751746"/>
                </a:cubicBezTo>
                <a:cubicBezTo>
                  <a:pt x="3290366" y="2784474"/>
                  <a:pt x="3299207" y="2821173"/>
                  <a:pt x="3315768" y="2854295"/>
                </a:cubicBezTo>
                <a:lnTo>
                  <a:pt x="3332860" y="2888478"/>
                </a:lnTo>
                <a:cubicBezTo>
                  <a:pt x="3335709" y="2942602"/>
                  <a:pt x="3341406" y="2996650"/>
                  <a:pt x="3341406" y="3050849"/>
                </a:cubicBezTo>
                <a:cubicBezTo>
                  <a:pt x="3341406" y="3086221"/>
                  <a:pt x="3335458" y="3154338"/>
                  <a:pt x="3324314" y="3196127"/>
                </a:cubicBezTo>
                <a:cubicBezTo>
                  <a:pt x="3305259" y="3267584"/>
                  <a:pt x="3302543" y="3346357"/>
                  <a:pt x="3264494" y="3409772"/>
                </a:cubicBezTo>
                <a:cubicBezTo>
                  <a:pt x="3238856" y="3452501"/>
                  <a:pt x="3215222" y="3496498"/>
                  <a:pt x="3187581" y="3537959"/>
                </a:cubicBezTo>
                <a:cubicBezTo>
                  <a:pt x="3135000" y="3616830"/>
                  <a:pt x="3021352" y="3728889"/>
                  <a:pt x="2973937" y="3785787"/>
                </a:cubicBezTo>
                <a:cubicBezTo>
                  <a:pt x="2965781" y="3795574"/>
                  <a:pt x="2963597" y="3809167"/>
                  <a:pt x="2956845" y="3819970"/>
                </a:cubicBezTo>
                <a:cubicBezTo>
                  <a:pt x="2949296" y="3832048"/>
                  <a:pt x="2938757" y="3842075"/>
                  <a:pt x="2931208" y="3854153"/>
                </a:cubicBezTo>
                <a:cubicBezTo>
                  <a:pt x="2924456" y="3864956"/>
                  <a:pt x="2919388" y="3876739"/>
                  <a:pt x="2914116" y="3888336"/>
                </a:cubicBezTo>
                <a:cubicBezTo>
                  <a:pt x="2890897" y="3939418"/>
                  <a:pt x="2865893" y="3989790"/>
                  <a:pt x="2845750" y="4042161"/>
                </a:cubicBezTo>
                <a:cubicBezTo>
                  <a:pt x="2837160" y="4064495"/>
                  <a:pt x="2825829" y="4124670"/>
                  <a:pt x="2820112" y="4153256"/>
                </a:cubicBezTo>
                <a:cubicBezTo>
                  <a:pt x="2825809" y="4195985"/>
                  <a:pt x="2823042" y="4240728"/>
                  <a:pt x="2837204" y="4281443"/>
                </a:cubicBezTo>
                <a:cubicBezTo>
                  <a:pt x="2846562" y="4308348"/>
                  <a:pt x="2888479" y="4349809"/>
                  <a:pt x="2888479" y="4349809"/>
                </a:cubicBezTo>
                <a:cubicBezTo>
                  <a:pt x="2891327" y="4358355"/>
                  <a:pt x="2891788" y="4368117"/>
                  <a:pt x="2897024" y="4375447"/>
                </a:cubicBezTo>
                <a:cubicBezTo>
                  <a:pt x="2922887" y="4411655"/>
                  <a:pt x="2938074" y="4411358"/>
                  <a:pt x="2973937" y="4435267"/>
                </a:cubicBezTo>
                <a:cubicBezTo>
                  <a:pt x="2985788" y="4443168"/>
                  <a:pt x="2995817" y="4453728"/>
                  <a:pt x="3008120" y="4460905"/>
                </a:cubicBezTo>
                <a:cubicBezTo>
                  <a:pt x="3030128" y="4473743"/>
                  <a:pt x="3055613" y="4480477"/>
                  <a:pt x="3076486" y="4495088"/>
                </a:cubicBezTo>
                <a:lnTo>
                  <a:pt x="3161944" y="4554908"/>
                </a:lnTo>
                <a:cubicBezTo>
                  <a:pt x="3170389" y="4560754"/>
                  <a:pt x="3187581" y="4572000"/>
                  <a:pt x="3187581" y="4572000"/>
                </a:cubicBezTo>
                <a:cubicBezTo>
                  <a:pt x="3204673" y="4597637"/>
                  <a:pt x="3222707" y="4622671"/>
                  <a:pt x="3238856" y="4648912"/>
                </a:cubicBezTo>
                <a:cubicBezTo>
                  <a:pt x="3245533" y="4659762"/>
                  <a:pt x="3255040" y="4670388"/>
                  <a:pt x="3255948" y="4683095"/>
                </a:cubicBezTo>
                <a:cubicBezTo>
                  <a:pt x="3261617" y="4762466"/>
                  <a:pt x="3249599" y="4753414"/>
                  <a:pt x="3230310" y="4811282"/>
                </a:cubicBezTo>
                <a:cubicBezTo>
                  <a:pt x="3226596" y="4822424"/>
                  <a:pt x="3226535" y="4834732"/>
                  <a:pt x="3221765" y="4845465"/>
                </a:cubicBezTo>
                <a:cubicBezTo>
                  <a:pt x="3215019" y="4860644"/>
                  <a:pt x="3204081" y="4873612"/>
                  <a:pt x="3196127" y="4888194"/>
                </a:cubicBezTo>
                <a:cubicBezTo>
                  <a:pt x="3186977" y="4904970"/>
                  <a:pt x="3178397" y="4922073"/>
                  <a:pt x="3170490" y="4939469"/>
                </a:cubicBezTo>
                <a:cubicBezTo>
                  <a:pt x="3164142" y="4953434"/>
                  <a:pt x="3159628" y="4968180"/>
                  <a:pt x="3153398" y="4982198"/>
                </a:cubicBezTo>
                <a:cubicBezTo>
                  <a:pt x="3137958" y="5016939"/>
                  <a:pt x="3121136" y="5041347"/>
                  <a:pt x="3102124" y="5076202"/>
                </a:cubicBezTo>
                <a:cubicBezTo>
                  <a:pt x="3069601" y="5135827"/>
                  <a:pt x="3100836" y="5086680"/>
                  <a:pt x="3067940" y="5136022"/>
                </a:cubicBezTo>
                <a:cubicBezTo>
                  <a:pt x="3061871" y="5154231"/>
                  <a:pt x="3049764" y="5187024"/>
                  <a:pt x="3050849" y="5204389"/>
                </a:cubicBezTo>
                <a:cubicBezTo>
                  <a:pt x="3052835" y="5236175"/>
                  <a:pt x="3052592" y="5270487"/>
                  <a:pt x="3067940" y="5298393"/>
                </a:cubicBezTo>
                <a:cubicBezTo>
                  <a:pt x="3097590" y="5352301"/>
                  <a:pt x="3144455" y="5378335"/>
                  <a:pt x="3196127" y="5400942"/>
                </a:cubicBezTo>
                <a:cubicBezTo>
                  <a:pt x="3208278" y="5406258"/>
                  <a:pt x="3276459" y="5434881"/>
                  <a:pt x="3307223" y="5443671"/>
                </a:cubicBezTo>
                <a:cubicBezTo>
                  <a:pt x="3318516" y="5446898"/>
                  <a:pt x="3329850" y="5450116"/>
                  <a:pt x="3341406" y="5452217"/>
                </a:cubicBezTo>
                <a:cubicBezTo>
                  <a:pt x="3361224" y="5455820"/>
                  <a:pt x="3381286" y="5457914"/>
                  <a:pt x="3401226" y="5460763"/>
                </a:cubicBezTo>
                <a:cubicBezTo>
                  <a:pt x="3446804" y="5475006"/>
                  <a:pt x="3492858" y="5487805"/>
                  <a:pt x="3537959" y="5503492"/>
                </a:cubicBezTo>
                <a:cubicBezTo>
                  <a:pt x="3649382" y="5542248"/>
                  <a:pt x="3548394" y="5514502"/>
                  <a:pt x="3649054" y="5554766"/>
                </a:cubicBezTo>
                <a:cubicBezTo>
                  <a:pt x="3674146" y="5564803"/>
                  <a:pt x="3700329" y="5571858"/>
                  <a:pt x="3725967" y="5580404"/>
                </a:cubicBezTo>
                <a:cubicBezTo>
                  <a:pt x="3748756" y="5600344"/>
                  <a:pt x="3772921" y="5618812"/>
                  <a:pt x="3794333" y="5640224"/>
                </a:cubicBezTo>
                <a:cubicBezTo>
                  <a:pt x="3854197" y="5700088"/>
                  <a:pt x="3774068" y="5664275"/>
                  <a:pt x="3896882" y="5725682"/>
                </a:cubicBezTo>
                <a:cubicBezTo>
                  <a:pt x="3926704" y="5740593"/>
                  <a:pt x="3960481" y="5746183"/>
                  <a:pt x="3990886" y="5759865"/>
                </a:cubicBezTo>
                <a:cubicBezTo>
                  <a:pt x="4017631" y="5771900"/>
                  <a:pt x="4042161" y="5788351"/>
                  <a:pt x="4067798" y="5802594"/>
                </a:cubicBezTo>
                <a:cubicBezTo>
                  <a:pt x="4076344" y="5819686"/>
                  <a:pt x="4081499" y="5838947"/>
                  <a:pt x="4093436" y="5853869"/>
                </a:cubicBezTo>
                <a:cubicBezTo>
                  <a:pt x="4116085" y="5882181"/>
                  <a:pt x="4142036" y="5908132"/>
                  <a:pt x="4170348" y="5930781"/>
                </a:cubicBezTo>
                <a:cubicBezTo>
                  <a:pt x="4197295" y="5952339"/>
                  <a:pt x="4272082" y="5973238"/>
                  <a:pt x="4298535" y="5982056"/>
                </a:cubicBezTo>
                <a:cubicBezTo>
                  <a:pt x="4349712" y="6016174"/>
                  <a:pt x="4424175" y="6068034"/>
                  <a:pt x="4477996" y="6093151"/>
                </a:cubicBezTo>
                <a:cubicBezTo>
                  <a:pt x="4527850" y="6116416"/>
                  <a:pt x="4579832" y="6134976"/>
                  <a:pt x="4631821" y="6152972"/>
                </a:cubicBezTo>
                <a:cubicBezTo>
                  <a:pt x="4755658" y="6195839"/>
                  <a:pt x="4646390" y="6145296"/>
                  <a:pt x="4760008" y="6187155"/>
                </a:cubicBezTo>
                <a:cubicBezTo>
                  <a:pt x="4812643" y="6206547"/>
                  <a:pt x="4865623" y="6237247"/>
                  <a:pt x="4922378" y="6246976"/>
                </a:cubicBezTo>
                <a:cubicBezTo>
                  <a:pt x="5082944" y="6274502"/>
                  <a:pt x="5119528" y="6276946"/>
                  <a:pt x="5247118" y="6289705"/>
                </a:cubicBezTo>
                <a:cubicBezTo>
                  <a:pt x="5382064" y="6274711"/>
                  <a:pt x="5265697" y="6287122"/>
                  <a:pt x="5418034" y="6272613"/>
                </a:cubicBezTo>
                <a:cubicBezTo>
                  <a:pt x="5446533" y="6269899"/>
                  <a:pt x="5475253" y="6268773"/>
                  <a:pt x="5503492" y="6264067"/>
                </a:cubicBezTo>
                <a:cubicBezTo>
                  <a:pt x="5560802" y="6254515"/>
                  <a:pt x="5674408" y="6229884"/>
                  <a:pt x="5674408" y="6229884"/>
                </a:cubicBezTo>
                <a:cubicBezTo>
                  <a:pt x="5802848" y="6266582"/>
                  <a:pt x="5671642" y="6231712"/>
                  <a:pt x="5896598" y="6272613"/>
                </a:cubicBezTo>
                <a:cubicBezTo>
                  <a:pt x="5991103" y="6289796"/>
                  <a:pt x="5812504" y="6273605"/>
                  <a:pt x="5973510" y="6289705"/>
                </a:cubicBezTo>
                <a:cubicBezTo>
                  <a:pt x="6013294" y="6293683"/>
                  <a:pt x="6053271" y="6295402"/>
                  <a:pt x="6093152" y="6298250"/>
                </a:cubicBezTo>
                <a:cubicBezTo>
                  <a:pt x="6124487" y="6345255"/>
                  <a:pt x="6093150" y="6305370"/>
                  <a:pt x="6135881" y="6340979"/>
                </a:cubicBezTo>
                <a:cubicBezTo>
                  <a:pt x="6181097" y="6378658"/>
                  <a:pt x="6142763" y="6357240"/>
                  <a:pt x="6178610" y="6375163"/>
                </a:cubicBezTo>
              </a:path>
            </a:pathLst>
          </a:custGeom>
          <a:noFill/>
          <a:ln w="31750" cmpd="thickThin">
            <a:solidFill>
              <a:srgbClr val="C00000"/>
            </a:solidFill>
            <a:prstDash val="sysDot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73" y="5313321"/>
            <a:ext cx="1177895" cy="1177895"/>
          </a:xfrm>
          <a:prstGeom prst="rect">
            <a:avLst/>
          </a:prstGeom>
        </p:spPr>
      </p:pic>
      <p:sp>
        <p:nvSpPr>
          <p:cNvPr id="42" name="Can 41"/>
          <p:cNvSpPr/>
          <p:nvPr/>
        </p:nvSpPr>
        <p:spPr>
          <a:xfrm>
            <a:off x="3669859" y="6353984"/>
            <a:ext cx="324837" cy="3298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Can 50"/>
          <p:cNvSpPr/>
          <p:nvPr/>
        </p:nvSpPr>
        <p:spPr>
          <a:xfrm>
            <a:off x="2743200" y="3665539"/>
            <a:ext cx="1101388" cy="126020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an 51"/>
          <p:cNvSpPr/>
          <p:nvPr/>
        </p:nvSpPr>
        <p:spPr>
          <a:xfrm>
            <a:off x="1328327" y="5995883"/>
            <a:ext cx="362921" cy="49533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Flowchart: Multidocument 53"/>
          <p:cNvSpPr/>
          <p:nvPr/>
        </p:nvSpPr>
        <p:spPr>
          <a:xfrm>
            <a:off x="3150194" y="4098526"/>
            <a:ext cx="586097" cy="609600"/>
          </a:xfrm>
          <a:prstGeom prst="flowChartMulti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lowchart: Multidocument 54"/>
          <p:cNvSpPr/>
          <p:nvPr/>
        </p:nvSpPr>
        <p:spPr>
          <a:xfrm>
            <a:off x="1392786" y="6110216"/>
            <a:ext cx="282365" cy="304800"/>
          </a:xfrm>
          <a:prstGeom prst="flowChartMultidocumen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lowchart: Multidocument 55"/>
          <p:cNvSpPr/>
          <p:nvPr/>
        </p:nvSpPr>
        <p:spPr>
          <a:xfrm>
            <a:off x="2844077" y="4107771"/>
            <a:ext cx="282365" cy="304800"/>
          </a:xfrm>
          <a:prstGeom prst="flowChartMultidocumen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Left-Right Arrow 56"/>
          <p:cNvSpPr/>
          <p:nvPr/>
        </p:nvSpPr>
        <p:spPr>
          <a:xfrm rot="1067116">
            <a:off x="3946182" y="4747855"/>
            <a:ext cx="2227823" cy="3609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Left-Right Arrow 57"/>
          <p:cNvSpPr/>
          <p:nvPr/>
        </p:nvSpPr>
        <p:spPr>
          <a:xfrm rot="7825698">
            <a:off x="1512947" y="5074484"/>
            <a:ext cx="1415073" cy="360954"/>
          </a:xfrm>
          <a:prstGeom prst="leftRightArrow">
            <a:avLst/>
          </a:prstGeom>
          <a:pattFill prst="dkVert">
            <a:fgClr>
              <a:schemeClr val="accent1"/>
            </a:fgClr>
            <a:bgClr>
              <a:schemeClr val="tx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Group 58"/>
          <p:cNvGrpSpPr/>
          <p:nvPr/>
        </p:nvGrpSpPr>
        <p:grpSpPr>
          <a:xfrm>
            <a:off x="6172828" y="4342337"/>
            <a:ext cx="2587371" cy="2426750"/>
            <a:chOff x="3201110" y="1533560"/>
            <a:chExt cx="2804446" cy="2666181"/>
          </a:xfrm>
        </p:grpSpPr>
        <p:sp>
          <p:nvSpPr>
            <p:cNvPr id="53" name="Can 52"/>
            <p:cNvSpPr/>
            <p:nvPr/>
          </p:nvSpPr>
          <p:spPr>
            <a:xfrm>
              <a:off x="3201110" y="1533560"/>
              <a:ext cx="2804446" cy="266618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lowchart: Multidocument 45"/>
            <p:cNvSpPr/>
            <p:nvPr/>
          </p:nvSpPr>
          <p:spPr>
            <a:xfrm>
              <a:off x="4676584" y="2537957"/>
              <a:ext cx="586097" cy="609600"/>
            </a:xfrm>
            <a:prstGeom prst="flowChartMultidocumen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lowchart: Multidocument 46"/>
            <p:cNvSpPr/>
            <p:nvPr/>
          </p:nvSpPr>
          <p:spPr>
            <a:xfrm>
              <a:off x="4569763" y="2680690"/>
              <a:ext cx="586097" cy="609600"/>
            </a:xfrm>
            <a:prstGeom prst="flowChartMultidocumen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lowchart: Multidocument 42"/>
            <p:cNvSpPr/>
            <p:nvPr/>
          </p:nvSpPr>
          <p:spPr>
            <a:xfrm>
              <a:off x="4453680" y="2819809"/>
              <a:ext cx="586097" cy="609600"/>
            </a:xfrm>
            <a:prstGeom prst="flowChartMultidocumen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lowchart: Multidocument 48"/>
            <p:cNvSpPr/>
            <p:nvPr/>
          </p:nvSpPr>
          <p:spPr>
            <a:xfrm>
              <a:off x="3636137" y="3633204"/>
              <a:ext cx="282365" cy="304800"/>
            </a:xfrm>
            <a:prstGeom prst="flowChartMultidocumen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an 49"/>
            <p:cNvSpPr/>
            <p:nvPr/>
          </p:nvSpPr>
          <p:spPr>
            <a:xfrm>
              <a:off x="4322443" y="2329148"/>
              <a:ext cx="1101388" cy="1260202"/>
            </a:xfrm>
            <a:prstGeom prst="can">
              <a:avLst/>
            </a:prstGeom>
            <a:noFill/>
            <a:ln w="285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0" name="Left-Right Arrow 59"/>
          <p:cNvSpPr/>
          <p:nvPr/>
        </p:nvSpPr>
        <p:spPr>
          <a:xfrm rot="21271273">
            <a:off x="1796233" y="5838600"/>
            <a:ext cx="4266893" cy="3609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Left-Right Arrow 60"/>
          <p:cNvSpPr/>
          <p:nvPr/>
        </p:nvSpPr>
        <p:spPr>
          <a:xfrm rot="21271273">
            <a:off x="4081274" y="6275672"/>
            <a:ext cx="1990087" cy="3609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956" y="5898813"/>
            <a:ext cx="883665" cy="88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owchart: Sequential Access Storage 32"/>
          <p:cNvSpPr/>
          <p:nvPr/>
        </p:nvSpPr>
        <p:spPr>
          <a:xfrm>
            <a:off x="7557328" y="3906549"/>
            <a:ext cx="760576" cy="714392"/>
          </a:xfrm>
          <a:prstGeom prst="flowChartMagnetic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lowchart: Sequential Access Storage 33"/>
          <p:cNvSpPr/>
          <p:nvPr/>
        </p:nvSpPr>
        <p:spPr>
          <a:xfrm>
            <a:off x="7709728" y="4058949"/>
            <a:ext cx="760576" cy="714392"/>
          </a:xfrm>
          <a:prstGeom prst="flowChartMagnetic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lowchart: Sequential Access Storage 34"/>
          <p:cNvSpPr/>
          <p:nvPr/>
        </p:nvSpPr>
        <p:spPr>
          <a:xfrm>
            <a:off x="7862128" y="4211349"/>
            <a:ext cx="760576" cy="714392"/>
          </a:xfrm>
          <a:prstGeom prst="flowChartMagnetic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lowchart: Sequential Access Storage 35"/>
          <p:cNvSpPr/>
          <p:nvPr/>
        </p:nvSpPr>
        <p:spPr>
          <a:xfrm>
            <a:off x="8014528" y="4363749"/>
            <a:ext cx="760576" cy="714392"/>
          </a:xfrm>
          <a:prstGeom prst="flowChartMagnetic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7" y="38924"/>
            <a:ext cx="7886700" cy="864403"/>
          </a:xfrm>
        </p:spPr>
        <p:txBody>
          <a:bodyPr/>
          <a:lstStyle/>
          <a:p>
            <a:r>
              <a:rPr lang="en-US" dirty="0" smtClean="0"/>
              <a:t>What about data processing?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28" y="2252423"/>
            <a:ext cx="2438611" cy="2438611"/>
          </a:xfrm>
          <a:prstGeom prst="rect">
            <a:avLst/>
          </a:prstGeom>
        </p:spPr>
      </p:pic>
      <p:sp>
        <p:nvSpPr>
          <p:cNvPr id="6" name="Can 5"/>
          <p:cNvSpPr/>
          <p:nvPr/>
        </p:nvSpPr>
        <p:spPr>
          <a:xfrm>
            <a:off x="6386556" y="9033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n 6"/>
          <p:cNvSpPr/>
          <p:nvPr/>
        </p:nvSpPr>
        <p:spPr>
          <a:xfrm>
            <a:off x="6538956" y="10557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n 7"/>
          <p:cNvSpPr/>
          <p:nvPr/>
        </p:nvSpPr>
        <p:spPr>
          <a:xfrm>
            <a:off x="6691356" y="12081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n 8"/>
          <p:cNvSpPr/>
          <p:nvPr/>
        </p:nvSpPr>
        <p:spPr>
          <a:xfrm>
            <a:off x="6843756" y="13605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n 9"/>
          <p:cNvSpPr/>
          <p:nvPr/>
        </p:nvSpPr>
        <p:spPr>
          <a:xfrm>
            <a:off x="6996156" y="1512927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n 10"/>
          <p:cNvSpPr/>
          <p:nvPr/>
        </p:nvSpPr>
        <p:spPr>
          <a:xfrm>
            <a:off x="5929356" y="34333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n 11"/>
          <p:cNvSpPr/>
          <p:nvPr/>
        </p:nvSpPr>
        <p:spPr>
          <a:xfrm>
            <a:off x="6081756" y="35857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n 12"/>
          <p:cNvSpPr/>
          <p:nvPr/>
        </p:nvSpPr>
        <p:spPr>
          <a:xfrm>
            <a:off x="6234156" y="37381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n 13"/>
          <p:cNvSpPr/>
          <p:nvPr/>
        </p:nvSpPr>
        <p:spPr>
          <a:xfrm>
            <a:off x="6386556" y="38905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n 14"/>
          <p:cNvSpPr/>
          <p:nvPr/>
        </p:nvSpPr>
        <p:spPr>
          <a:xfrm>
            <a:off x="6538956" y="40429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n 15"/>
          <p:cNvSpPr/>
          <p:nvPr/>
        </p:nvSpPr>
        <p:spPr>
          <a:xfrm>
            <a:off x="6691356" y="41953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n 16"/>
          <p:cNvSpPr/>
          <p:nvPr/>
        </p:nvSpPr>
        <p:spPr>
          <a:xfrm>
            <a:off x="6843756" y="43477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n 17"/>
          <p:cNvSpPr/>
          <p:nvPr/>
        </p:nvSpPr>
        <p:spPr>
          <a:xfrm>
            <a:off x="6996156" y="45001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n 18"/>
          <p:cNvSpPr/>
          <p:nvPr/>
        </p:nvSpPr>
        <p:spPr>
          <a:xfrm>
            <a:off x="7148556" y="4652579"/>
            <a:ext cx="931491" cy="10254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ube 19"/>
          <p:cNvSpPr/>
          <p:nvPr/>
        </p:nvSpPr>
        <p:spPr>
          <a:xfrm>
            <a:off x="5760576" y="11290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ube 20"/>
          <p:cNvSpPr/>
          <p:nvPr/>
        </p:nvSpPr>
        <p:spPr>
          <a:xfrm>
            <a:off x="5912976" y="12814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ube 21"/>
          <p:cNvSpPr/>
          <p:nvPr/>
        </p:nvSpPr>
        <p:spPr>
          <a:xfrm>
            <a:off x="6065376" y="14338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ube 22"/>
          <p:cNvSpPr/>
          <p:nvPr/>
        </p:nvSpPr>
        <p:spPr>
          <a:xfrm>
            <a:off x="6217776" y="15862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ube 23"/>
          <p:cNvSpPr/>
          <p:nvPr/>
        </p:nvSpPr>
        <p:spPr>
          <a:xfrm>
            <a:off x="6370176" y="173865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ube 25"/>
          <p:cNvSpPr/>
          <p:nvPr/>
        </p:nvSpPr>
        <p:spPr>
          <a:xfrm>
            <a:off x="5477853" y="38407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ube 26"/>
          <p:cNvSpPr/>
          <p:nvPr/>
        </p:nvSpPr>
        <p:spPr>
          <a:xfrm>
            <a:off x="5630253" y="39931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ube 27"/>
          <p:cNvSpPr/>
          <p:nvPr/>
        </p:nvSpPr>
        <p:spPr>
          <a:xfrm>
            <a:off x="5782653" y="41455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ube 28"/>
          <p:cNvSpPr/>
          <p:nvPr/>
        </p:nvSpPr>
        <p:spPr>
          <a:xfrm>
            <a:off x="5935053" y="42979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ube 29"/>
          <p:cNvSpPr/>
          <p:nvPr/>
        </p:nvSpPr>
        <p:spPr>
          <a:xfrm>
            <a:off x="6087453" y="44503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ube 30"/>
          <p:cNvSpPr/>
          <p:nvPr/>
        </p:nvSpPr>
        <p:spPr>
          <a:xfrm>
            <a:off x="6239853" y="46027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ube 31"/>
          <p:cNvSpPr/>
          <p:nvPr/>
        </p:nvSpPr>
        <p:spPr>
          <a:xfrm>
            <a:off x="6392253" y="4755128"/>
            <a:ext cx="581114" cy="92294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1239140" y="1492037"/>
            <a:ext cx="6178610" cy="5216412"/>
          </a:xfrm>
          <a:custGeom>
            <a:avLst/>
            <a:gdLst>
              <a:gd name="connsiteX0" fmla="*/ 0 w 6178610"/>
              <a:gd name="connsiteY0" fmla="*/ 51275 h 6375163"/>
              <a:gd name="connsiteX1" fmla="*/ 42729 w 6178610"/>
              <a:gd name="connsiteY1" fmla="*/ 76912 h 6375163"/>
              <a:gd name="connsiteX2" fmla="*/ 119641 w 6178610"/>
              <a:gd name="connsiteY2" fmla="*/ 94004 h 6375163"/>
              <a:gd name="connsiteX3" fmla="*/ 700755 w 6178610"/>
              <a:gd name="connsiteY3" fmla="*/ 68366 h 6375163"/>
              <a:gd name="connsiteX4" fmla="*/ 786213 w 6178610"/>
              <a:gd name="connsiteY4" fmla="*/ 51275 h 6375163"/>
              <a:gd name="connsiteX5" fmla="*/ 965675 w 6178610"/>
              <a:gd name="connsiteY5" fmla="*/ 17092 h 6375163"/>
              <a:gd name="connsiteX6" fmla="*/ 1051133 w 6178610"/>
              <a:gd name="connsiteY6" fmla="*/ 0 h 6375163"/>
              <a:gd name="connsiteX7" fmla="*/ 1136591 w 6178610"/>
              <a:gd name="connsiteY7" fmla="*/ 8546 h 6375163"/>
              <a:gd name="connsiteX8" fmla="*/ 1179320 w 6178610"/>
              <a:gd name="connsiteY8" fmla="*/ 17092 h 6375163"/>
              <a:gd name="connsiteX9" fmla="*/ 1444239 w 6178610"/>
              <a:gd name="connsiteY9" fmla="*/ 34183 h 6375163"/>
              <a:gd name="connsiteX10" fmla="*/ 1469877 w 6178610"/>
              <a:gd name="connsiteY10" fmla="*/ 51275 h 6375163"/>
              <a:gd name="connsiteX11" fmla="*/ 1632247 w 6178610"/>
              <a:gd name="connsiteY11" fmla="*/ 111095 h 6375163"/>
              <a:gd name="connsiteX12" fmla="*/ 1726251 w 6178610"/>
              <a:gd name="connsiteY12" fmla="*/ 145278 h 6375163"/>
              <a:gd name="connsiteX13" fmla="*/ 1777525 w 6178610"/>
              <a:gd name="connsiteY13" fmla="*/ 179462 h 6375163"/>
              <a:gd name="connsiteX14" fmla="*/ 1845892 w 6178610"/>
              <a:gd name="connsiteY14" fmla="*/ 247828 h 6375163"/>
              <a:gd name="connsiteX15" fmla="*/ 1845892 w 6178610"/>
              <a:gd name="connsiteY15" fmla="*/ 367469 h 6375163"/>
              <a:gd name="connsiteX16" fmla="*/ 1794617 w 6178610"/>
              <a:gd name="connsiteY16" fmla="*/ 418744 h 6375163"/>
              <a:gd name="connsiteX17" fmla="*/ 1743342 w 6178610"/>
              <a:gd name="connsiteY17" fmla="*/ 487110 h 6375163"/>
              <a:gd name="connsiteX18" fmla="*/ 1683522 w 6178610"/>
              <a:gd name="connsiteY18" fmla="*/ 564022 h 6375163"/>
              <a:gd name="connsiteX19" fmla="*/ 1649339 w 6178610"/>
              <a:gd name="connsiteY19" fmla="*/ 598206 h 6375163"/>
              <a:gd name="connsiteX20" fmla="*/ 1632247 w 6178610"/>
              <a:gd name="connsiteY20" fmla="*/ 632389 h 6375163"/>
              <a:gd name="connsiteX21" fmla="*/ 1580972 w 6178610"/>
              <a:gd name="connsiteY21" fmla="*/ 692209 h 6375163"/>
              <a:gd name="connsiteX22" fmla="*/ 1563881 w 6178610"/>
              <a:gd name="connsiteY22" fmla="*/ 734938 h 6375163"/>
              <a:gd name="connsiteX23" fmla="*/ 1563881 w 6178610"/>
              <a:gd name="connsiteY23" fmla="*/ 888763 h 6375163"/>
              <a:gd name="connsiteX24" fmla="*/ 1598064 w 6178610"/>
              <a:gd name="connsiteY24" fmla="*/ 931492 h 6375163"/>
              <a:gd name="connsiteX25" fmla="*/ 1657884 w 6178610"/>
              <a:gd name="connsiteY25" fmla="*/ 982766 h 6375163"/>
              <a:gd name="connsiteX26" fmla="*/ 1709159 w 6178610"/>
              <a:gd name="connsiteY26" fmla="*/ 1034041 h 6375163"/>
              <a:gd name="connsiteX27" fmla="*/ 1768980 w 6178610"/>
              <a:gd name="connsiteY27" fmla="*/ 1068224 h 6375163"/>
              <a:gd name="connsiteX28" fmla="*/ 1845892 w 6178610"/>
              <a:gd name="connsiteY28" fmla="*/ 1093862 h 6375163"/>
              <a:gd name="connsiteX29" fmla="*/ 1880075 w 6178610"/>
              <a:gd name="connsiteY29" fmla="*/ 1102407 h 6375163"/>
              <a:gd name="connsiteX30" fmla="*/ 1948441 w 6178610"/>
              <a:gd name="connsiteY30" fmla="*/ 1110953 h 6375163"/>
              <a:gd name="connsiteX31" fmla="*/ 2093720 w 6178610"/>
              <a:gd name="connsiteY31" fmla="*/ 1102407 h 6375163"/>
              <a:gd name="connsiteX32" fmla="*/ 2290273 w 6178610"/>
              <a:gd name="connsiteY32" fmla="*/ 1119499 h 6375163"/>
              <a:gd name="connsiteX33" fmla="*/ 2427006 w 6178610"/>
              <a:gd name="connsiteY33" fmla="*/ 1136591 h 6375163"/>
              <a:gd name="connsiteX34" fmla="*/ 2461189 w 6178610"/>
              <a:gd name="connsiteY34" fmla="*/ 1153682 h 6375163"/>
              <a:gd name="connsiteX35" fmla="*/ 2478281 w 6178610"/>
              <a:gd name="connsiteY35" fmla="*/ 1179320 h 6375163"/>
              <a:gd name="connsiteX36" fmla="*/ 2512464 w 6178610"/>
              <a:gd name="connsiteY36" fmla="*/ 1213503 h 6375163"/>
              <a:gd name="connsiteX37" fmla="*/ 2529555 w 6178610"/>
              <a:gd name="connsiteY37" fmla="*/ 1247686 h 6375163"/>
              <a:gd name="connsiteX38" fmla="*/ 2512464 w 6178610"/>
              <a:gd name="connsiteY38" fmla="*/ 1333144 h 6375163"/>
              <a:gd name="connsiteX39" fmla="*/ 2486826 w 6178610"/>
              <a:gd name="connsiteY39" fmla="*/ 1358781 h 6375163"/>
              <a:gd name="connsiteX40" fmla="*/ 2461189 w 6178610"/>
              <a:gd name="connsiteY40" fmla="*/ 1392964 h 6375163"/>
              <a:gd name="connsiteX41" fmla="*/ 2435552 w 6178610"/>
              <a:gd name="connsiteY41" fmla="*/ 1452785 h 6375163"/>
              <a:gd name="connsiteX42" fmla="*/ 2427006 w 6178610"/>
              <a:gd name="connsiteY42" fmla="*/ 1478422 h 6375163"/>
              <a:gd name="connsiteX43" fmla="*/ 2401368 w 6178610"/>
              <a:gd name="connsiteY43" fmla="*/ 1512606 h 6375163"/>
              <a:gd name="connsiteX44" fmla="*/ 2367185 w 6178610"/>
              <a:gd name="connsiteY44" fmla="*/ 1563880 h 6375163"/>
              <a:gd name="connsiteX45" fmla="*/ 2333002 w 6178610"/>
              <a:gd name="connsiteY45" fmla="*/ 1623701 h 6375163"/>
              <a:gd name="connsiteX46" fmla="*/ 2290273 w 6178610"/>
              <a:gd name="connsiteY46" fmla="*/ 1734796 h 6375163"/>
              <a:gd name="connsiteX47" fmla="*/ 2264636 w 6178610"/>
              <a:gd name="connsiteY47" fmla="*/ 1828800 h 6375163"/>
              <a:gd name="connsiteX48" fmla="*/ 2247544 w 6178610"/>
              <a:gd name="connsiteY48" fmla="*/ 1871529 h 6375163"/>
              <a:gd name="connsiteX49" fmla="*/ 2230453 w 6178610"/>
              <a:gd name="connsiteY49" fmla="*/ 1922804 h 6375163"/>
              <a:gd name="connsiteX50" fmla="*/ 2230453 w 6178610"/>
              <a:gd name="connsiteY50" fmla="*/ 2050991 h 6375163"/>
              <a:gd name="connsiteX51" fmla="*/ 2238998 w 6178610"/>
              <a:gd name="connsiteY51" fmla="*/ 2085174 h 6375163"/>
              <a:gd name="connsiteX52" fmla="*/ 2281727 w 6178610"/>
              <a:gd name="connsiteY52" fmla="*/ 2144994 h 6375163"/>
              <a:gd name="connsiteX53" fmla="*/ 2333002 w 6178610"/>
              <a:gd name="connsiteY53" fmla="*/ 2196269 h 6375163"/>
              <a:gd name="connsiteX54" fmla="*/ 2401368 w 6178610"/>
              <a:gd name="connsiteY54" fmla="*/ 2238998 h 6375163"/>
              <a:gd name="connsiteX55" fmla="*/ 2452643 w 6178610"/>
              <a:gd name="connsiteY55" fmla="*/ 2290273 h 6375163"/>
              <a:gd name="connsiteX56" fmla="*/ 2486826 w 6178610"/>
              <a:gd name="connsiteY56" fmla="*/ 2324456 h 6375163"/>
              <a:gd name="connsiteX57" fmla="*/ 2666288 w 6178610"/>
              <a:gd name="connsiteY57" fmla="*/ 2401368 h 6375163"/>
              <a:gd name="connsiteX58" fmla="*/ 2734654 w 6178610"/>
              <a:gd name="connsiteY58" fmla="*/ 2452643 h 6375163"/>
              <a:gd name="connsiteX59" fmla="*/ 2828658 w 6178610"/>
              <a:gd name="connsiteY59" fmla="*/ 2495372 h 6375163"/>
              <a:gd name="connsiteX60" fmla="*/ 2956845 w 6178610"/>
              <a:gd name="connsiteY60" fmla="*/ 2546647 h 6375163"/>
              <a:gd name="connsiteX61" fmla="*/ 3033757 w 6178610"/>
              <a:gd name="connsiteY61" fmla="*/ 2589376 h 6375163"/>
              <a:gd name="connsiteX62" fmla="*/ 3127761 w 6178610"/>
              <a:gd name="connsiteY62" fmla="*/ 2657742 h 6375163"/>
              <a:gd name="connsiteX63" fmla="*/ 3179036 w 6178610"/>
              <a:gd name="connsiteY63" fmla="*/ 2674834 h 6375163"/>
              <a:gd name="connsiteX64" fmla="*/ 3238856 w 6178610"/>
              <a:gd name="connsiteY64" fmla="*/ 2709017 h 6375163"/>
              <a:gd name="connsiteX65" fmla="*/ 3273039 w 6178610"/>
              <a:gd name="connsiteY65" fmla="*/ 2751746 h 6375163"/>
              <a:gd name="connsiteX66" fmla="*/ 3315768 w 6178610"/>
              <a:gd name="connsiteY66" fmla="*/ 2854295 h 6375163"/>
              <a:gd name="connsiteX67" fmla="*/ 3332860 w 6178610"/>
              <a:gd name="connsiteY67" fmla="*/ 2888478 h 6375163"/>
              <a:gd name="connsiteX68" fmla="*/ 3341406 w 6178610"/>
              <a:gd name="connsiteY68" fmla="*/ 3050849 h 6375163"/>
              <a:gd name="connsiteX69" fmla="*/ 3324314 w 6178610"/>
              <a:gd name="connsiteY69" fmla="*/ 3196127 h 6375163"/>
              <a:gd name="connsiteX70" fmla="*/ 3264494 w 6178610"/>
              <a:gd name="connsiteY70" fmla="*/ 3409772 h 6375163"/>
              <a:gd name="connsiteX71" fmla="*/ 3187581 w 6178610"/>
              <a:gd name="connsiteY71" fmla="*/ 3537959 h 6375163"/>
              <a:gd name="connsiteX72" fmla="*/ 2973937 w 6178610"/>
              <a:gd name="connsiteY72" fmla="*/ 3785787 h 6375163"/>
              <a:gd name="connsiteX73" fmla="*/ 2956845 w 6178610"/>
              <a:gd name="connsiteY73" fmla="*/ 3819970 h 6375163"/>
              <a:gd name="connsiteX74" fmla="*/ 2931208 w 6178610"/>
              <a:gd name="connsiteY74" fmla="*/ 3854153 h 6375163"/>
              <a:gd name="connsiteX75" fmla="*/ 2914116 w 6178610"/>
              <a:gd name="connsiteY75" fmla="*/ 3888336 h 6375163"/>
              <a:gd name="connsiteX76" fmla="*/ 2845750 w 6178610"/>
              <a:gd name="connsiteY76" fmla="*/ 4042161 h 6375163"/>
              <a:gd name="connsiteX77" fmla="*/ 2820112 w 6178610"/>
              <a:gd name="connsiteY77" fmla="*/ 4153256 h 6375163"/>
              <a:gd name="connsiteX78" fmla="*/ 2837204 w 6178610"/>
              <a:gd name="connsiteY78" fmla="*/ 4281443 h 6375163"/>
              <a:gd name="connsiteX79" fmla="*/ 2888479 w 6178610"/>
              <a:gd name="connsiteY79" fmla="*/ 4349809 h 6375163"/>
              <a:gd name="connsiteX80" fmla="*/ 2897024 w 6178610"/>
              <a:gd name="connsiteY80" fmla="*/ 4375447 h 6375163"/>
              <a:gd name="connsiteX81" fmla="*/ 2973937 w 6178610"/>
              <a:gd name="connsiteY81" fmla="*/ 4435267 h 6375163"/>
              <a:gd name="connsiteX82" fmla="*/ 3008120 w 6178610"/>
              <a:gd name="connsiteY82" fmla="*/ 4460905 h 6375163"/>
              <a:gd name="connsiteX83" fmla="*/ 3076486 w 6178610"/>
              <a:gd name="connsiteY83" fmla="*/ 4495088 h 6375163"/>
              <a:gd name="connsiteX84" fmla="*/ 3161944 w 6178610"/>
              <a:gd name="connsiteY84" fmla="*/ 4554908 h 6375163"/>
              <a:gd name="connsiteX85" fmla="*/ 3187581 w 6178610"/>
              <a:gd name="connsiteY85" fmla="*/ 4572000 h 6375163"/>
              <a:gd name="connsiteX86" fmla="*/ 3238856 w 6178610"/>
              <a:gd name="connsiteY86" fmla="*/ 4648912 h 6375163"/>
              <a:gd name="connsiteX87" fmla="*/ 3255948 w 6178610"/>
              <a:gd name="connsiteY87" fmla="*/ 4683095 h 6375163"/>
              <a:gd name="connsiteX88" fmla="*/ 3230310 w 6178610"/>
              <a:gd name="connsiteY88" fmla="*/ 4811282 h 6375163"/>
              <a:gd name="connsiteX89" fmla="*/ 3221765 w 6178610"/>
              <a:gd name="connsiteY89" fmla="*/ 4845465 h 6375163"/>
              <a:gd name="connsiteX90" fmla="*/ 3196127 w 6178610"/>
              <a:gd name="connsiteY90" fmla="*/ 4888194 h 6375163"/>
              <a:gd name="connsiteX91" fmla="*/ 3170490 w 6178610"/>
              <a:gd name="connsiteY91" fmla="*/ 4939469 h 6375163"/>
              <a:gd name="connsiteX92" fmla="*/ 3153398 w 6178610"/>
              <a:gd name="connsiteY92" fmla="*/ 4982198 h 6375163"/>
              <a:gd name="connsiteX93" fmla="*/ 3102124 w 6178610"/>
              <a:gd name="connsiteY93" fmla="*/ 5076202 h 6375163"/>
              <a:gd name="connsiteX94" fmla="*/ 3067940 w 6178610"/>
              <a:gd name="connsiteY94" fmla="*/ 5136022 h 6375163"/>
              <a:gd name="connsiteX95" fmla="*/ 3050849 w 6178610"/>
              <a:gd name="connsiteY95" fmla="*/ 5204389 h 6375163"/>
              <a:gd name="connsiteX96" fmla="*/ 3067940 w 6178610"/>
              <a:gd name="connsiteY96" fmla="*/ 5298393 h 6375163"/>
              <a:gd name="connsiteX97" fmla="*/ 3196127 w 6178610"/>
              <a:gd name="connsiteY97" fmla="*/ 5400942 h 6375163"/>
              <a:gd name="connsiteX98" fmla="*/ 3307223 w 6178610"/>
              <a:gd name="connsiteY98" fmla="*/ 5443671 h 6375163"/>
              <a:gd name="connsiteX99" fmla="*/ 3341406 w 6178610"/>
              <a:gd name="connsiteY99" fmla="*/ 5452217 h 6375163"/>
              <a:gd name="connsiteX100" fmla="*/ 3401226 w 6178610"/>
              <a:gd name="connsiteY100" fmla="*/ 5460763 h 6375163"/>
              <a:gd name="connsiteX101" fmla="*/ 3537959 w 6178610"/>
              <a:gd name="connsiteY101" fmla="*/ 5503492 h 6375163"/>
              <a:gd name="connsiteX102" fmla="*/ 3649054 w 6178610"/>
              <a:gd name="connsiteY102" fmla="*/ 5554766 h 6375163"/>
              <a:gd name="connsiteX103" fmla="*/ 3725967 w 6178610"/>
              <a:gd name="connsiteY103" fmla="*/ 5580404 h 6375163"/>
              <a:gd name="connsiteX104" fmla="*/ 3794333 w 6178610"/>
              <a:gd name="connsiteY104" fmla="*/ 5640224 h 6375163"/>
              <a:gd name="connsiteX105" fmla="*/ 3896882 w 6178610"/>
              <a:gd name="connsiteY105" fmla="*/ 5725682 h 6375163"/>
              <a:gd name="connsiteX106" fmla="*/ 3990886 w 6178610"/>
              <a:gd name="connsiteY106" fmla="*/ 5759865 h 6375163"/>
              <a:gd name="connsiteX107" fmla="*/ 4067798 w 6178610"/>
              <a:gd name="connsiteY107" fmla="*/ 5802594 h 6375163"/>
              <a:gd name="connsiteX108" fmla="*/ 4093436 w 6178610"/>
              <a:gd name="connsiteY108" fmla="*/ 5853869 h 6375163"/>
              <a:gd name="connsiteX109" fmla="*/ 4170348 w 6178610"/>
              <a:gd name="connsiteY109" fmla="*/ 5930781 h 6375163"/>
              <a:gd name="connsiteX110" fmla="*/ 4298535 w 6178610"/>
              <a:gd name="connsiteY110" fmla="*/ 5982056 h 6375163"/>
              <a:gd name="connsiteX111" fmla="*/ 4477996 w 6178610"/>
              <a:gd name="connsiteY111" fmla="*/ 6093151 h 6375163"/>
              <a:gd name="connsiteX112" fmla="*/ 4631821 w 6178610"/>
              <a:gd name="connsiteY112" fmla="*/ 6152972 h 6375163"/>
              <a:gd name="connsiteX113" fmla="*/ 4760008 w 6178610"/>
              <a:gd name="connsiteY113" fmla="*/ 6187155 h 6375163"/>
              <a:gd name="connsiteX114" fmla="*/ 4922378 w 6178610"/>
              <a:gd name="connsiteY114" fmla="*/ 6246976 h 6375163"/>
              <a:gd name="connsiteX115" fmla="*/ 5247118 w 6178610"/>
              <a:gd name="connsiteY115" fmla="*/ 6289705 h 6375163"/>
              <a:gd name="connsiteX116" fmla="*/ 5418034 w 6178610"/>
              <a:gd name="connsiteY116" fmla="*/ 6272613 h 6375163"/>
              <a:gd name="connsiteX117" fmla="*/ 5503492 w 6178610"/>
              <a:gd name="connsiteY117" fmla="*/ 6264067 h 6375163"/>
              <a:gd name="connsiteX118" fmla="*/ 5674408 w 6178610"/>
              <a:gd name="connsiteY118" fmla="*/ 6229884 h 6375163"/>
              <a:gd name="connsiteX119" fmla="*/ 5896598 w 6178610"/>
              <a:gd name="connsiteY119" fmla="*/ 6272613 h 6375163"/>
              <a:gd name="connsiteX120" fmla="*/ 5973510 w 6178610"/>
              <a:gd name="connsiteY120" fmla="*/ 6289705 h 6375163"/>
              <a:gd name="connsiteX121" fmla="*/ 6093152 w 6178610"/>
              <a:gd name="connsiteY121" fmla="*/ 6298250 h 6375163"/>
              <a:gd name="connsiteX122" fmla="*/ 6135881 w 6178610"/>
              <a:gd name="connsiteY122" fmla="*/ 6340979 h 6375163"/>
              <a:gd name="connsiteX123" fmla="*/ 6178610 w 6178610"/>
              <a:gd name="connsiteY123" fmla="*/ 6375163 h 637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6178610" h="6375163">
                <a:moveTo>
                  <a:pt x="0" y="51275"/>
                </a:moveTo>
                <a:cubicBezTo>
                  <a:pt x="14243" y="59821"/>
                  <a:pt x="27551" y="70166"/>
                  <a:pt x="42729" y="76912"/>
                </a:cubicBezTo>
                <a:cubicBezTo>
                  <a:pt x="52604" y="81301"/>
                  <a:pt x="112883" y="92652"/>
                  <a:pt x="119641" y="94004"/>
                </a:cubicBezTo>
                <a:cubicBezTo>
                  <a:pt x="313346" y="85458"/>
                  <a:pt x="510627" y="106390"/>
                  <a:pt x="700755" y="68366"/>
                </a:cubicBezTo>
                <a:lnTo>
                  <a:pt x="786213" y="51275"/>
                </a:lnTo>
                <a:cubicBezTo>
                  <a:pt x="1020093" y="6727"/>
                  <a:pt x="747472" y="60732"/>
                  <a:pt x="965675" y="17092"/>
                </a:cubicBezTo>
                <a:lnTo>
                  <a:pt x="1051133" y="0"/>
                </a:lnTo>
                <a:cubicBezTo>
                  <a:pt x="1079619" y="2849"/>
                  <a:pt x="1108214" y="4762"/>
                  <a:pt x="1136591" y="8546"/>
                </a:cubicBezTo>
                <a:cubicBezTo>
                  <a:pt x="1150989" y="10466"/>
                  <a:pt x="1164845" y="15886"/>
                  <a:pt x="1179320" y="17092"/>
                </a:cubicBezTo>
                <a:cubicBezTo>
                  <a:pt x="1267504" y="24441"/>
                  <a:pt x="1355933" y="28486"/>
                  <a:pt x="1444239" y="34183"/>
                </a:cubicBezTo>
                <a:cubicBezTo>
                  <a:pt x="1452785" y="39880"/>
                  <a:pt x="1460551" y="46971"/>
                  <a:pt x="1469877" y="51275"/>
                </a:cubicBezTo>
                <a:cubicBezTo>
                  <a:pt x="1527365" y="77808"/>
                  <a:pt x="1572967" y="91335"/>
                  <a:pt x="1632247" y="111095"/>
                </a:cubicBezTo>
                <a:cubicBezTo>
                  <a:pt x="1650185" y="117074"/>
                  <a:pt x="1707571" y="135089"/>
                  <a:pt x="1726251" y="145278"/>
                </a:cubicBezTo>
                <a:cubicBezTo>
                  <a:pt x="1744284" y="155114"/>
                  <a:pt x="1763000" y="164937"/>
                  <a:pt x="1777525" y="179462"/>
                </a:cubicBezTo>
                <a:lnTo>
                  <a:pt x="1845892" y="247828"/>
                </a:lnTo>
                <a:cubicBezTo>
                  <a:pt x="1854010" y="288418"/>
                  <a:pt x="1865786" y="324839"/>
                  <a:pt x="1845892" y="367469"/>
                </a:cubicBezTo>
                <a:cubicBezTo>
                  <a:pt x="1835670" y="389373"/>
                  <a:pt x="1794617" y="418744"/>
                  <a:pt x="1794617" y="418744"/>
                </a:cubicBezTo>
                <a:cubicBezTo>
                  <a:pt x="1760129" y="504961"/>
                  <a:pt x="1801037" y="424170"/>
                  <a:pt x="1743342" y="487110"/>
                </a:cubicBezTo>
                <a:cubicBezTo>
                  <a:pt x="1721395" y="511052"/>
                  <a:pt x="1706488" y="541056"/>
                  <a:pt x="1683522" y="564022"/>
                </a:cubicBezTo>
                <a:cubicBezTo>
                  <a:pt x="1672128" y="575417"/>
                  <a:pt x="1659008" y="585315"/>
                  <a:pt x="1649339" y="598206"/>
                </a:cubicBezTo>
                <a:cubicBezTo>
                  <a:pt x="1641695" y="608397"/>
                  <a:pt x="1638999" y="621586"/>
                  <a:pt x="1632247" y="632389"/>
                </a:cubicBezTo>
                <a:cubicBezTo>
                  <a:pt x="1613974" y="661626"/>
                  <a:pt x="1604280" y="668902"/>
                  <a:pt x="1580972" y="692209"/>
                </a:cubicBezTo>
                <a:cubicBezTo>
                  <a:pt x="1575275" y="706452"/>
                  <a:pt x="1567330" y="719991"/>
                  <a:pt x="1563881" y="734938"/>
                </a:cubicBezTo>
                <a:cubicBezTo>
                  <a:pt x="1554030" y="777627"/>
                  <a:pt x="1550250" y="847871"/>
                  <a:pt x="1563881" y="888763"/>
                </a:cubicBezTo>
                <a:cubicBezTo>
                  <a:pt x="1569649" y="906067"/>
                  <a:pt x="1585946" y="917859"/>
                  <a:pt x="1598064" y="931492"/>
                </a:cubicBezTo>
                <a:cubicBezTo>
                  <a:pt x="1675225" y="1018298"/>
                  <a:pt x="1596076" y="927825"/>
                  <a:pt x="1657884" y="982766"/>
                </a:cubicBezTo>
                <a:cubicBezTo>
                  <a:pt x="1675950" y="998824"/>
                  <a:pt x="1689048" y="1020633"/>
                  <a:pt x="1709159" y="1034041"/>
                </a:cubicBezTo>
                <a:cubicBezTo>
                  <a:pt x="1731096" y="1048666"/>
                  <a:pt x="1743346" y="1058365"/>
                  <a:pt x="1768980" y="1068224"/>
                </a:cubicBezTo>
                <a:cubicBezTo>
                  <a:pt x="1794203" y="1077925"/>
                  <a:pt x="1820063" y="1085915"/>
                  <a:pt x="1845892" y="1093862"/>
                </a:cubicBezTo>
                <a:cubicBezTo>
                  <a:pt x="1857118" y="1097316"/>
                  <a:pt x="1868490" y="1100476"/>
                  <a:pt x="1880075" y="1102407"/>
                </a:cubicBezTo>
                <a:cubicBezTo>
                  <a:pt x="1902729" y="1106182"/>
                  <a:pt x="1925652" y="1108104"/>
                  <a:pt x="1948441" y="1110953"/>
                </a:cubicBezTo>
                <a:cubicBezTo>
                  <a:pt x="1996867" y="1108104"/>
                  <a:pt x="2045225" y="1101195"/>
                  <a:pt x="2093720" y="1102407"/>
                </a:cubicBezTo>
                <a:cubicBezTo>
                  <a:pt x="2159464" y="1104051"/>
                  <a:pt x="2224778" y="1113545"/>
                  <a:pt x="2290273" y="1119499"/>
                </a:cubicBezTo>
                <a:cubicBezTo>
                  <a:pt x="2380649" y="1127715"/>
                  <a:pt x="2354952" y="1124582"/>
                  <a:pt x="2427006" y="1136591"/>
                </a:cubicBezTo>
                <a:cubicBezTo>
                  <a:pt x="2438400" y="1142288"/>
                  <a:pt x="2451402" y="1145527"/>
                  <a:pt x="2461189" y="1153682"/>
                </a:cubicBezTo>
                <a:cubicBezTo>
                  <a:pt x="2469079" y="1160257"/>
                  <a:pt x="2471597" y="1171522"/>
                  <a:pt x="2478281" y="1179320"/>
                </a:cubicBezTo>
                <a:cubicBezTo>
                  <a:pt x="2488768" y="1191555"/>
                  <a:pt x="2501070" y="1202109"/>
                  <a:pt x="2512464" y="1213503"/>
                </a:cubicBezTo>
                <a:cubicBezTo>
                  <a:pt x="2518161" y="1224897"/>
                  <a:pt x="2529555" y="1234947"/>
                  <a:pt x="2529555" y="1247686"/>
                </a:cubicBezTo>
                <a:cubicBezTo>
                  <a:pt x="2529555" y="1276736"/>
                  <a:pt x="2522892" y="1306030"/>
                  <a:pt x="2512464" y="1333144"/>
                </a:cubicBezTo>
                <a:cubicBezTo>
                  <a:pt x="2508125" y="1344424"/>
                  <a:pt x="2494691" y="1349605"/>
                  <a:pt x="2486826" y="1358781"/>
                </a:cubicBezTo>
                <a:cubicBezTo>
                  <a:pt x="2477557" y="1369595"/>
                  <a:pt x="2469735" y="1381570"/>
                  <a:pt x="2461189" y="1392964"/>
                </a:cubicBezTo>
                <a:cubicBezTo>
                  <a:pt x="2441148" y="1453086"/>
                  <a:pt x="2467230" y="1378869"/>
                  <a:pt x="2435552" y="1452785"/>
                </a:cubicBezTo>
                <a:cubicBezTo>
                  <a:pt x="2432004" y="1461065"/>
                  <a:pt x="2431475" y="1470601"/>
                  <a:pt x="2427006" y="1478422"/>
                </a:cubicBezTo>
                <a:cubicBezTo>
                  <a:pt x="2419939" y="1490789"/>
                  <a:pt x="2409536" y="1500937"/>
                  <a:pt x="2401368" y="1512606"/>
                </a:cubicBezTo>
                <a:cubicBezTo>
                  <a:pt x="2389588" y="1529434"/>
                  <a:pt x="2378579" y="1546789"/>
                  <a:pt x="2367185" y="1563880"/>
                </a:cubicBezTo>
                <a:cubicBezTo>
                  <a:pt x="2350024" y="1589621"/>
                  <a:pt x="2346009" y="1593351"/>
                  <a:pt x="2333002" y="1623701"/>
                </a:cubicBezTo>
                <a:cubicBezTo>
                  <a:pt x="2327475" y="1636597"/>
                  <a:pt x="2299125" y="1703814"/>
                  <a:pt x="2290273" y="1734796"/>
                </a:cubicBezTo>
                <a:cubicBezTo>
                  <a:pt x="2274630" y="1789544"/>
                  <a:pt x="2288603" y="1756898"/>
                  <a:pt x="2264636" y="1828800"/>
                </a:cubicBezTo>
                <a:cubicBezTo>
                  <a:pt x="2259785" y="1843353"/>
                  <a:pt x="2252786" y="1857112"/>
                  <a:pt x="2247544" y="1871529"/>
                </a:cubicBezTo>
                <a:cubicBezTo>
                  <a:pt x="2241387" y="1888460"/>
                  <a:pt x="2236150" y="1905712"/>
                  <a:pt x="2230453" y="1922804"/>
                </a:cubicBezTo>
                <a:cubicBezTo>
                  <a:pt x="2221353" y="2004704"/>
                  <a:pt x="2216753" y="1982489"/>
                  <a:pt x="2230453" y="2050991"/>
                </a:cubicBezTo>
                <a:cubicBezTo>
                  <a:pt x="2232756" y="2062508"/>
                  <a:pt x="2233374" y="2074863"/>
                  <a:pt x="2238998" y="2085174"/>
                </a:cubicBezTo>
                <a:cubicBezTo>
                  <a:pt x="2250732" y="2106686"/>
                  <a:pt x="2265899" y="2126288"/>
                  <a:pt x="2281727" y="2144994"/>
                </a:cubicBezTo>
                <a:cubicBezTo>
                  <a:pt x="2297340" y="2163446"/>
                  <a:pt x="2311383" y="2185459"/>
                  <a:pt x="2333002" y="2196269"/>
                </a:cubicBezTo>
                <a:cubicBezTo>
                  <a:pt x="2365039" y="2212288"/>
                  <a:pt x="2373635" y="2214039"/>
                  <a:pt x="2401368" y="2238998"/>
                </a:cubicBezTo>
                <a:cubicBezTo>
                  <a:pt x="2419334" y="2255168"/>
                  <a:pt x="2435551" y="2273181"/>
                  <a:pt x="2452643" y="2290273"/>
                </a:cubicBezTo>
                <a:cubicBezTo>
                  <a:pt x="2464037" y="2301667"/>
                  <a:pt x="2471865" y="2318471"/>
                  <a:pt x="2486826" y="2324456"/>
                </a:cubicBezTo>
                <a:cubicBezTo>
                  <a:pt x="2533607" y="2343169"/>
                  <a:pt x="2652157" y="2390063"/>
                  <a:pt x="2666288" y="2401368"/>
                </a:cubicBezTo>
                <a:cubicBezTo>
                  <a:pt x="2684083" y="2415604"/>
                  <a:pt x="2712397" y="2440278"/>
                  <a:pt x="2734654" y="2452643"/>
                </a:cubicBezTo>
                <a:cubicBezTo>
                  <a:pt x="2769215" y="2471843"/>
                  <a:pt x="2792619" y="2481857"/>
                  <a:pt x="2828658" y="2495372"/>
                </a:cubicBezTo>
                <a:cubicBezTo>
                  <a:pt x="2872208" y="2511704"/>
                  <a:pt x="2916766" y="2516588"/>
                  <a:pt x="2956845" y="2546647"/>
                </a:cubicBezTo>
                <a:cubicBezTo>
                  <a:pt x="3072570" y="2633440"/>
                  <a:pt x="2903198" y="2511040"/>
                  <a:pt x="3033757" y="2589376"/>
                </a:cubicBezTo>
                <a:cubicBezTo>
                  <a:pt x="3111721" y="2636155"/>
                  <a:pt x="3039692" y="2613708"/>
                  <a:pt x="3127761" y="2657742"/>
                </a:cubicBezTo>
                <a:cubicBezTo>
                  <a:pt x="3143875" y="2665799"/>
                  <a:pt x="3162678" y="2667284"/>
                  <a:pt x="3179036" y="2674834"/>
                </a:cubicBezTo>
                <a:cubicBezTo>
                  <a:pt x="3199888" y="2684458"/>
                  <a:pt x="3218916" y="2697623"/>
                  <a:pt x="3238856" y="2709017"/>
                </a:cubicBezTo>
                <a:cubicBezTo>
                  <a:pt x="3250250" y="2723260"/>
                  <a:pt x="3264505" y="2735626"/>
                  <a:pt x="3273039" y="2751746"/>
                </a:cubicBezTo>
                <a:cubicBezTo>
                  <a:pt x="3290366" y="2784474"/>
                  <a:pt x="3299207" y="2821173"/>
                  <a:pt x="3315768" y="2854295"/>
                </a:cubicBezTo>
                <a:lnTo>
                  <a:pt x="3332860" y="2888478"/>
                </a:lnTo>
                <a:cubicBezTo>
                  <a:pt x="3335709" y="2942602"/>
                  <a:pt x="3341406" y="2996650"/>
                  <a:pt x="3341406" y="3050849"/>
                </a:cubicBezTo>
                <a:cubicBezTo>
                  <a:pt x="3341406" y="3086221"/>
                  <a:pt x="3335458" y="3154338"/>
                  <a:pt x="3324314" y="3196127"/>
                </a:cubicBezTo>
                <a:cubicBezTo>
                  <a:pt x="3305259" y="3267584"/>
                  <a:pt x="3302543" y="3346357"/>
                  <a:pt x="3264494" y="3409772"/>
                </a:cubicBezTo>
                <a:cubicBezTo>
                  <a:pt x="3238856" y="3452501"/>
                  <a:pt x="3215222" y="3496498"/>
                  <a:pt x="3187581" y="3537959"/>
                </a:cubicBezTo>
                <a:cubicBezTo>
                  <a:pt x="3135000" y="3616830"/>
                  <a:pt x="3021352" y="3728889"/>
                  <a:pt x="2973937" y="3785787"/>
                </a:cubicBezTo>
                <a:cubicBezTo>
                  <a:pt x="2965781" y="3795574"/>
                  <a:pt x="2963597" y="3809167"/>
                  <a:pt x="2956845" y="3819970"/>
                </a:cubicBezTo>
                <a:cubicBezTo>
                  <a:pt x="2949296" y="3832048"/>
                  <a:pt x="2938757" y="3842075"/>
                  <a:pt x="2931208" y="3854153"/>
                </a:cubicBezTo>
                <a:cubicBezTo>
                  <a:pt x="2924456" y="3864956"/>
                  <a:pt x="2919388" y="3876739"/>
                  <a:pt x="2914116" y="3888336"/>
                </a:cubicBezTo>
                <a:cubicBezTo>
                  <a:pt x="2890897" y="3939418"/>
                  <a:pt x="2865893" y="3989790"/>
                  <a:pt x="2845750" y="4042161"/>
                </a:cubicBezTo>
                <a:cubicBezTo>
                  <a:pt x="2837160" y="4064495"/>
                  <a:pt x="2825829" y="4124670"/>
                  <a:pt x="2820112" y="4153256"/>
                </a:cubicBezTo>
                <a:cubicBezTo>
                  <a:pt x="2825809" y="4195985"/>
                  <a:pt x="2823042" y="4240728"/>
                  <a:pt x="2837204" y="4281443"/>
                </a:cubicBezTo>
                <a:cubicBezTo>
                  <a:pt x="2846562" y="4308348"/>
                  <a:pt x="2888479" y="4349809"/>
                  <a:pt x="2888479" y="4349809"/>
                </a:cubicBezTo>
                <a:cubicBezTo>
                  <a:pt x="2891327" y="4358355"/>
                  <a:pt x="2891788" y="4368117"/>
                  <a:pt x="2897024" y="4375447"/>
                </a:cubicBezTo>
                <a:cubicBezTo>
                  <a:pt x="2922887" y="4411655"/>
                  <a:pt x="2938074" y="4411358"/>
                  <a:pt x="2973937" y="4435267"/>
                </a:cubicBezTo>
                <a:cubicBezTo>
                  <a:pt x="2985788" y="4443168"/>
                  <a:pt x="2995817" y="4453728"/>
                  <a:pt x="3008120" y="4460905"/>
                </a:cubicBezTo>
                <a:cubicBezTo>
                  <a:pt x="3030128" y="4473743"/>
                  <a:pt x="3055613" y="4480477"/>
                  <a:pt x="3076486" y="4495088"/>
                </a:cubicBezTo>
                <a:lnTo>
                  <a:pt x="3161944" y="4554908"/>
                </a:lnTo>
                <a:cubicBezTo>
                  <a:pt x="3170389" y="4560754"/>
                  <a:pt x="3187581" y="4572000"/>
                  <a:pt x="3187581" y="4572000"/>
                </a:cubicBezTo>
                <a:cubicBezTo>
                  <a:pt x="3204673" y="4597637"/>
                  <a:pt x="3222707" y="4622671"/>
                  <a:pt x="3238856" y="4648912"/>
                </a:cubicBezTo>
                <a:cubicBezTo>
                  <a:pt x="3245533" y="4659762"/>
                  <a:pt x="3255040" y="4670388"/>
                  <a:pt x="3255948" y="4683095"/>
                </a:cubicBezTo>
                <a:cubicBezTo>
                  <a:pt x="3261617" y="4762466"/>
                  <a:pt x="3249599" y="4753414"/>
                  <a:pt x="3230310" y="4811282"/>
                </a:cubicBezTo>
                <a:cubicBezTo>
                  <a:pt x="3226596" y="4822424"/>
                  <a:pt x="3226535" y="4834732"/>
                  <a:pt x="3221765" y="4845465"/>
                </a:cubicBezTo>
                <a:cubicBezTo>
                  <a:pt x="3215019" y="4860644"/>
                  <a:pt x="3204081" y="4873612"/>
                  <a:pt x="3196127" y="4888194"/>
                </a:cubicBezTo>
                <a:cubicBezTo>
                  <a:pt x="3186977" y="4904970"/>
                  <a:pt x="3178397" y="4922073"/>
                  <a:pt x="3170490" y="4939469"/>
                </a:cubicBezTo>
                <a:cubicBezTo>
                  <a:pt x="3164142" y="4953434"/>
                  <a:pt x="3159628" y="4968180"/>
                  <a:pt x="3153398" y="4982198"/>
                </a:cubicBezTo>
                <a:cubicBezTo>
                  <a:pt x="3137958" y="5016939"/>
                  <a:pt x="3121136" y="5041347"/>
                  <a:pt x="3102124" y="5076202"/>
                </a:cubicBezTo>
                <a:cubicBezTo>
                  <a:pt x="3069601" y="5135827"/>
                  <a:pt x="3100836" y="5086680"/>
                  <a:pt x="3067940" y="5136022"/>
                </a:cubicBezTo>
                <a:cubicBezTo>
                  <a:pt x="3061871" y="5154231"/>
                  <a:pt x="3049764" y="5187024"/>
                  <a:pt x="3050849" y="5204389"/>
                </a:cubicBezTo>
                <a:cubicBezTo>
                  <a:pt x="3052835" y="5236175"/>
                  <a:pt x="3052592" y="5270487"/>
                  <a:pt x="3067940" y="5298393"/>
                </a:cubicBezTo>
                <a:cubicBezTo>
                  <a:pt x="3097590" y="5352301"/>
                  <a:pt x="3144455" y="5378335"/>
                  <a:pt x="3196127" y="5400942"/>
                </a:cubicBezTo>
                <a:cubicBezTo>
                  <a:pt x="3208278" y="5406258"/>
                  <a:pt x="3276459" y="5434881"/>
                  <a:pt x="3307223" y="5443671"/>
                </a:cubicBezTo>
                <a:cubicBezTo>
                  <a:pt x="3318516" y="5446898"/>
                  <a:pt x="3329850" y="5450116"/>
                  <a:pt x="3341406" y="5452217"/>
                </a:cubicBezTo>
                <a:cubicBezTo>
                  <a:pt x="3361224" y="5455820"/>
                  <a:pt x="3381286" y="5457914"/>
                  <a:pt x="3401226" y="5460763"/>
                </a:cubicBezTo>
                <a:cubicBezTo>
                  <a:pt x="3446804" y="5475006"/>
                  <a:pt x="3492858" y="5487805"/>
                  <a:pt x="3537959" y="5503492"/>
                </a:cubicBezTo>
                <a:cubicBezTo>
                  <a:pt x="3649382" y="5542248"/>
                  <a:pt x="3548394" y="5514502"/>
                  <a:pt x="3649054" y="5554766"/>
                </a:cubicBezTo>
                <a:cubicBezTo>
                  <a:pt x="3674146" y="5564803"/>
                  <a:pt x="3700329" y="5571858"/>
                  <a:pt x="3725967" y="5580404"/>
                </a:cubicBezTo>
                <a:cubicBezTo>
                  <a:pt x="3748756" y="5600344"/>
                  <a:pt x="3772921" y="5618812"/>
                  <a:pt x="3794333" y="5640224"/>
                </a:cubicBezTo>
                <a:cubicBezTo>
                  <a:pt x="3854197" y="5700088"/>
                  <a:pt x="3774068" y="5664275"/>
                  <a:pt x="3896882" y="5725682"/>
                </a:cubicBezTo>
                <a:cubicBezTo>
                  <a:pt x="3926704" y="5740593"/>
                  <a:pt x="3960481" y="5746183"/>
                  <a:pt x="3990886" y="5759865"/>
                </a:cubicBezTo>
                <a:cubicBezTo>
                  <a:pt x="4017631" y="5771900"/>
                  <a:pt x="4042161" y="5788351"/>
                  <a:pt x="4067798" y="5802594"/>
                </a:cubicBezTo>
                <a:cubicBezTo>
                  <a:pt x="4076344" y="5819686"/>
                  <a:pt x="4081499" y="5838947"/>
                  <a:pt x="4093436" y="5853869"/>
                </a:cubicBezTo>
                <a:cubicBezTo>
                  <a:pt x="4116085" y="5882181"/>
                  <a:pt x="4142036" y="5908132"/>
                  <a:pt x="4170348" y="5930781"/>
                </a:cubicBezTo>
                <a:cubicBezTo>
                  <a:pt x="4197295" y="5952339"/>
                  <a:pt x="4272082" y="5973238"/>
                  <a:pt x="4298535" y="5982056"/>
                </a:cubicBezTo>
                <a:cubicBezTo>
                  <a:pt x="4349712" y="6016174"/>
                  <a:pt x="4424175" y="6068034"/>
                  <a:pt x="4477996" y="6093151"/>
                </a:cubicBezTo>
                <a:cubicBezTo>
                  <a:pt x="4527850" y="6116416"/>
                  <a:pt x="4579832" y="6134976"/>
                  <a:pt x="4631821" y="6152972"/>
                </a:cubicBezTo>
                <a:cubicBezTo>
                  <a:pt x="4755658" y="6195839"/>
                  <a:pt x="4646390" y="6145296"/>
                  <a:pt x="4760008" y="6187155"/>
                </a:cubicBezTo>
                <a:cubicBezTo>
                  <a:pt x="4812643" y="6206547"/>
                  <a:pt x="4865623" y="6237247"/>
                  <a:pt x="4922378" y="6246976"/>
                </a:cubicBezTo>
                <a:cubicBezTo>
                  <a:pt x="5082944" y="6274502"/>
                  <a:pt x="5119528" y="6276946"/>
                  <a:pt x="5247118" y="6289705"/>
                </a:cubicBezTo>
                <a:cubicBezTo>
                  <a:pt x="5382064" y="6274711"/>
                  <a:pt x="5265697" y="6287122"/>
                  <a:pt x="5418034" y="6272613"/>
                </a:cubicBezTo>
                <a:cubicBezTo>
                  <a:pt x="5446533" y="6269899"/>
                  <a:pt x="5475253" y="6268773"/>
                  <a:pt x="5503492" y="6264067"/>
                </a:cubicBezTo>
                <a:cubicBezTo>
                  <a:pt x="5560802" y="6254515"/>
                  <a:pt x="5674408" y="6229884"/>
                  <a:pt x="5674408" y="6229884"/>
                </a:cubicBezTo>
                <a:cubicBezTo>
                  <a:pt x="5802848" y="6266582"/>
                  <a:pt x="5671642" y="6231712"/>
                  <a:pt x="5896598" y="6272613"/>
                </a:cubicBezTo>
                <a:cubicBezTo>
                  <a:pt x="5991103" y="6289796"/>
                  <a:pt x="5812504" y="6273605"/>
                  <a:pt x="5973510" y="6289705"/>
                </a:cubicBezTo>
                <a:cubicBezTo>
                  <a:pt x="6013294" y="6293683"/>
                  <a:pt x="6053271" y="6295402"/>
                  <a:pt x="6093152" y="6298250"/>
                </a:cubicBezTo>
                <a:cubicBezTo>
                  <a:pt x="6124487" y="6345255"/>
                  <a:pt x="6093150" y="6305370"/>
                  <a:pt x="6135881" y="6340979"/>
                </a:cubicBezTo>
                <a:cubicBezTo>
                  <a:pt x="6181097" y="6378658"/>
                  <a:pt x="6142763" y="6357240"/>
                  <a:pt x="6178610" y="6375163"/>
                </a:cubicBezTo>
              </a:path>
            </a:pathLst>
          </a:custGeom>
          <a:noFill/>
          <a:ln w="31750" cmpd="thickThin">
            <a:solidFill>
              <a:srgbClr val="C00000"/>
            </a:solidFill>
            <a:prstDash val="sysDot"/>
          </a:ln>
          <a:effectLst>
            <a:glow rad="139700">
              <a:srgbClr val="A6A6A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 37"/>
          <p:cNvSpPr/>
          <p:nvPr/>
        </p:nvSpPr>
        <p:spPr>
          <a:xfrm>
            <a:off x="1378718" y="1444617"/>
            <a:ext cx="6178610" cy="5214692"/>
          </a:xfrm>
          <a:custGeom>
            <a:avLst/>
            <a:gdLst>
              <a:gd name="connsiteX0" fmla="*/ 0 w 6178610"/>
              <a:gd name="connsiteY0" fmla="*/ 51275 h 6375163"/>
              <a:gd name="connsiteX1" fmla="*/ 42729 w 6178610"/>
              <a:gd name="connsiteY1" fmla="*/ 76912 h 6375163"/>
              <a:gd name="connsiteX2" fmla="*/ 119641 w 6178610"/>
              <a:gd name="connsiteY2" fmla="*/ 94004 h 6375163"/>
              <a:gd name="connsiteX3" fmla="*/ 700755 w 6178610"/>
              <a:gd name="connsiteY3" fmla="*/ 68366 h 6375163"/>
              <a:gd name="connsiteX4" fmla="*/ 786213 w 6178610"/>
              <a:gd name="connsiteY4" fmla="*/ 51275 h 6375163"/>
              <a:gd name="connsiteX5" fmla="*/ 965675 w 6178610"/>
              <a:gd name="connsiteY5" fmla="*/ 17092 h 6375163"/>
              <a:gd name="connsiteX6" fmla="*/ 1051133 w 6178610"/>
              <a:gd name="connsiteY6" fmla="*/ 0 h 6375163"/>
              <a:gd name="connsiteX7" fmla="*/ 1136591 w 6178610"/>
              <a:gd name="connsiteY7" fmla="*/ 8546 h 6375163"/>
              <a:gd name="connsiteX8" fmla="*/ 1179320 w 6178610"/>
              <a:gd name="connsiteY8" fmla="*/ 17092 h 6375163"/>
              <a:gd name="connsiteX9" fmla="*/ 1444239 w 6178610"/>
              <a:gd name="connsiteY9" fmla="*/ 34183 h 6375163"/>
              <a:gd name="connsiteX10" fmla="*/ 1469877 w 6178610"/>
              <a:gd name="connsiteY10" fmla="*/ 51275 h 6375163"/>
              <a:gd name="connsiteX11" fmla="*/ 1632247 w 6178610"/>
              <a:gd name="connsiteY11" fmla="*/ 111095 h 6375163"/>
              <a:gd name="connsiteX12" fmla="*/ 1726251 w 6178610"/>
              <a:gd name="connsiteY12" fmla="*/ 145278 h 6375163"/>
              <a:gd name="connsiteX13" fmla="*/ 1777525 w 6178610"/>
              <a:gd name="connsiteY13" fmla="*/ 179462 h 6375163"/>
              <a:gd name="connsiteX14" fmla="*/ 1845892 w 6178610"/>
              <a:gd name="connsiteY14" fmla="*/ 247828 h 6375163"/>
              <a:gd name="connsiteX15" fmla="*/ 1845892 w 6178610"/>
              <a:gd name="connsiteY15" fmla="*/ 367469 h 6375163"/>
              <a:gd name="connsiteX16" fmla="*/ 1794617 w 6178610"/>
              <a:gd name="connsiteY16" fmla="*/ 418744 h 6375163"/>
              <a:gd name="connsiteX17" fmla="*/ 1743342 w 6178610"/>
              <a:gd name="connsiteY17" fmla="*/ 487110 h 6375163"/>
              <a:gd name="connsiteX18" fmla="*/ 1683522 w 6178610"/>
              <a:gd name="connsiteY18" fmla="*/ 564022 h 6375163"/>
              <a:gd name="connsiteX19" fmla="*/ 1649339 w 6178610"/>
              <a:gd name="connsiteY19" fmla="*/ 598206 h 6375163"/>
              <a:gd name="connsiteX20" fmla="*/ 1632247 w 6178610"/>
              <a:gd name="connsiteY20" fmla="*/ 632389 h 6375163"/>
              <a:gd name="connsiteX21" fmla="*/ 1580972 w 6178610"/>
              <a:gd name="connsiteY21" fmla="*/ 692209 h 6375163"/>
              <a:gd name="connsiteX22" fmla="*/ 1563881 w 6178610"/>
              <a:gd name="connsiteY22" fmla="*/ 734938 h 6375163"/>
              <a:gd name="connsiteX23" fmla="*/ 1563881 w 6178610"/>
              <a:gd name="connsiteY23" fmla="*/ 888763 h 6375163"/>
              <a:gd name="connsiteX24" fmla="*/ 1598064 w 6178610"/>
              <a:gd name="connsiteY24" fmla="*/ 931492 h 6375163"/>
              <a:gd name="connsiteX25" fmla="*/ 1657884 w 6178610"/>
              <a:gd name="connsiteY25" fmla="*/ 982766 h 6375163"/>
              <a:gd name="connsiteX26" fmla="*/ 1709159 w 6178610"/>
              <a:gd name="connsiteY26" fmla="*/ 1034041 h 6375163"/>
              <a:gd name="connsiteX27" fmla="*/ 1768980 w 6178610"/>
              <a:gd name="connsiteY27" fmla="*/ 1068224 h 6375163"/>
              <a:gd name="connsiteX28" fmla="*/ 1845892 w 6178610"/>
              <a:gd name="connsiteY28" fmla="*/ 1093862 h 6375163"/>
              <a:gd name="connsiteX29" fmla="*/ 1880075 w 6178610"/>
              <a:gd name="connsiteY29" fmla="*/ 1102407 h 6375163"/>
              <a:gd name="connsiteX30" fmla="*/ 1948441 w 6178610"/>
              <a:gd name="connsiteY30" fmla="*/ 1110953 h 6375163"/>
              <a:gd name="connsiteX31" fmla="*/ 2093720 w 6178610"/>
              <a:gd name="connsiteY31" fmla="*/ 1102407 h 6375163"/>
              <a:gd name="connsiteX32" fmla="*/ 2290273 w 6178610"/>
              <a:gd name="connsiteY32" fmla="*/ 1119499 h 6375163"/>
              <a:gd name="connsiteX33" fmla="*/ 2427006 w 6178610"/>
              <a:gd name="connsiteY33" fmla="*/ 1136591 h 6375163"/>
              <a:gd name="connsiteX34" fmla="*/ 2461189 w 6178610"/>
              <a:gd name="connsiteY34" fmla="*/ 1153682 h 6375163"/>
              <a:gd name="connsiteX35" fmla="*/ 2478281 w 6178610"/>
              <a:gd name="connsiteY35" fmla="*/ 1179320 h 6375163"/>
              <a:gd name="connsiteX36" fmla="*/ 2512464 w 6178610"/>
              <a:gd name="connsiteY36" fmla="*/ 1213503 h 6375163"/>
              <a:gd name="connsiteX37" fmla="*/ 2529555 w 6178610"/>
              <a:gd name="connsiteY37" fmla="*/ 1247686 h 6375163"/>
              <a:gd name="connsiteX38" fmla="*/ 2512464 w 6178610"/>
              <a:gd name="connsiteY38" fmla="*/ 1333144 h 6375163"/>
              <a:gd name="connsiteX39" fmla="*/ 2486826 w 6178610"/>
              <a:gd name="connsiteY39" fmla="*/ 1358781 h 6375163"/>
              <a:gd name="connsiteX40" fmla="*/ 2461189 w 6178610"/>
              <a:gd name="connsiteY40" fmla="*/ 1392964 h 6375163"/>
              <a:gd name="connsiteX41" fmla="*/ 2435552 w 6178610"/>
              <a:gd name="connsiteY41" fmla="*/ 1452785 h 6375163"/>
              <a:gd name="connsiteX42" fmla="*/ 2427006 w 6178610"/>
              <a:gd name="connsiteY42" fmla="*/ 1478422 h 6375163"/>
              <a:gd name="connsiteX43" fmla="*/ 2401368 w 6178610"/>
              <a:gd name="connsiteY43" fmla="*/ 1512606 h 6375163"/>
              <a:gd name="connsiteX44" fmla="*/ 2367185 w 6178610"/>
              <a:gd name="connsiteY44" fmla="*/ 1563880 h 6375163"/>
              <a:gd name="connsiteX45" fmla="*/ 2333002 w 6178610"/>
              <a:gd name="connsiteY45" fmla="*/ 1623701 h 6375163"/>
              <a:gd name="connsiteX46" fmla="*/ 2290273 w 6178610"/>
              <a:gd name="connsiteY46" fmla="*/ 1734796 h 6375163"/>
              <a:gd name="connsiteX47" fmla="*/ 2264636 w 6178610"/>
              <a:gd name="connsiteY47" fmla="*/ 1828800 h 6375163"/>
              <a:gd name="connsiteX48" fmla="*/ 2247544 w 6178610"/>
              <a:gd name="connsiteY48" fmla="*/ 1871529 h 6375163"/>
              <a:gd name="connsiteX49" fmla="*/ 2230453 w 6178610"/>
              <a:gd name="connsiteY49" fmla="*/ 1922804 h 6375163"/>
              <a:gd name="connsiteX50" fmla="*/ 2230453 w 6178610"/>
              <a:gd name="connsiteY50" fmla="*/ 2050991 h 6375163"/>
              <a:gd name="connsiteX51" fmla="*/ 2238998 w 6178610"/>
              <a:gd name="connsiteY51" fmla="*/ 2085174 h 6375163"/>
              <a:gd name="connsiteX52" fmla="*/ 2281727 w 6178610"/>
              <a:gd name="connsiteY52" fmla="*/ 2144994 h 6375163"/>
              <a:gd name="connsiteX53" fmla="*/ 2333002 w 6178610"/>
              <a:gd name="connsiteY53" fmla="*/ 2196269 h 6375163"/>
              <a:gd name="connsiteX54" fmla="*/ 2401368 w 6178610"/>
              <a:gd name="connsiteY54" fmla="*/ 2238998 h 6375163"/>
              <a:gd name="connsiteX55" fmla="*/ 2452643 w 6178610"/>
              <a:gd name="connsiteY55" fmla="*/ 2290273 h 6375163"/>
              <a:gd name="connsiteX56" fmla="*/ 2486826 w 6178610"/>
              <a:gd name="connsiteY56" fmla="*/ 2324456 h 6375163"/>
              <a:gd name="connsiteX57" fmla="*/ 2666288 w 6178610"/>
              <a:gd name="connsiteY57" fmla="*/ 2401368 h 6375163"/>
              <a:gd name="connsiteX58" fmla="*/ 2734654 w 6178610"/>
              <a:gd name="connsiteY58" fmla="*/ 2452643 h 6375163"/>
              <a:gd name="connsiteX59" fmla="*/ 2828658 w 6178610"/>
              <a:gd name="connsiteY59" fmla="*/ 2495372 h 6375163"/>
              <a:gd name="connsiteX60" fmla="*/ 2956845 w 6178610"/>
              <a:gd name="connsiteY60" fmla="*/ 2546647 h 6375163"/>
              <a:gd name="connsiteX61" fmla="*/ 3033757 w 6178610"/>
              <a:gd name="connsiteY61" fmla="*/ 2589376 h 6375163"/>
              <a:gd name="connsiteX62" fmla="*/ 3127761 w 6178610"/>
              <a:gd name="connsiteY62" fmla="*/ 2657742 h 6375163"/>
              <a:gd name="connsiteX63" fmla="*/ 3179036 w 6178610"/>
              <a:gd name="connsiteY63" fmla="*/ 2674834 h 6375163"/>
              <a:gd name="connsiteX64" fmla="*/ 3238856 w 6178610"/>
              <a:gd name="connsiteY64" fmla="*/ 2709017 h 6375163"/>
              <a:gd name="connsiteX65" fmla="*/ 3273039 w 6178610"/>
              <a:gd name="connsiteY65" fmla="*/ 2751746 h 6375163"/>
              <a:gd name="connsiteX66" fmla="*/ 3315768 w 6178610"/>
              <a:gd name="connsiteY66" fmla="*/ 2854295 h 6375163"/>
              <a:gd name="connsiteX67" fmla="*/ 3332860 w 6178610"/>
              <a:gd name="connsiteY67" fmla="*/ 2888478 h 6375163"/>
              <a:gd name="connsiteX68" fmla="*/ 3341406 w 6178610"/>
              <a:gd name="connsiteY68" fmla="*/ 3050849 h 6375163"/>
              <a:gd name="connsiteX69" fmla="*/ 3324314 w 6178610"/>
              <a:gd name="connsiteY69" fmla="*/ 3196127 h 6375163"/>
              <a:gd name="connsiteX70" fmla="*/ 3264494 w 6178610"/>
              <a:gd name="connsiteY70" fmla="*/ 3409772 h 6375163"/>
              <a:gd name="connsiteX71" fmla="*/ 3187581 w 6178610"/>
              <a:gd name="connsiteY71" fmla="*/ 3537959 h 6375163"/>
              <a:gd name="connsiteX72" fmla="*/ 2973937 w 6178610"/>
              <a:gd name="connsiteY72" fmla="*/ 3785787 h 6375163"/>
              <a:gd name="connsiteX73" fmla="*/ 2956845 w 6178610"/>
              <a:gd name="connsiteY73" fmla="*/ 3819970 h 6375163"/>
              <a:gd name="connsiteX74" fmla="*/ 2931208 w 6178610"/>
              <a:gd name="connsiteY74" fmla="*/ 3854153 h 6375163"/>
              <a:gd name="connsiteX75" fmla="*/ 2914116 w 6178610"/>
              <a:gd name="connsiteY75" fmla="*/ 3888336 h 6375163"/>
              <a:gd name="connsiteX76" fmla="*/ 2845750 w 6178610"/>
              <a:gd name="connsiteY76" fmla="*/ 4042161 h 6375163"/>
              <a:gd name="connsiteX77" fmla="*/ 2820112 w 6178610"/>
              <a:gd name="connsiteY77" fmla="*/ 4153256 h 6375163"/>
              <a:gd name="connsiteX78" fmla="*/ 2837204 w 6178610"/>
              <a:gd name="connsiteY78" fmla="*/ 4281443 h 6375163"/>
              <a:gd name="connsiteX79" fmla="*/ 2888479 w 6178610"/>
              <a:gd name="connsiteY79" fmla="*/ 4349809 h 6375163"/>
              <a:gd name="connsiteX80" fmla="*/ 2897024 w 6178610"/>
              <a:gd name="connsiteY80" fmla="*/ 4375447 h 6375163"/>
              <a:gd name="connsiteX81" fmla="*/ 2973937 w 6178610"/>
              <a:gd name="connsiteY81" fmla="*/ 4435267 h 6375163"/>
              <a:gd name="connsiteX82" fmla="*/ 3008120 w 6178610"/>
              <a:gd name="connsiteY82" fmla="*/ 4460905 h 6375163"/>
              <a:gd name="connsiteX83" fmla="*/ 3076486 w 6178610"/>
              <a:gd name="connsiteY83" fmla="*/ 4495088 h 6375163"/>
              <a:gd name="connsiteX84" fmla="*/ 3161944 w 6178610"/>
              <a:gd name="connsiteY84" fmla="*/ 4554908 h 6375163"/>
              <a:gd name="connsiteX85" fmla="*/ 3187581 w 6178610"/>
              <a:gd name="connsiteY85" fmla="*/ 4572000 h 6375163"/>
              <a:gd name="connsiteX86" fmla="*/ 3238856 w 6178610"/>
              <a:gd name="connsiteY86" fmla="*/ 4648912 h 6375163"/>
              <a:gd name="connsiteX87" fmla="*/ 3255948 w 6178610"/>
              <a:gd name="connsiteY87" fmla="*/ 4683095 h 6375163"/>
              <a:gd name="connsiteX88" fmla="*/ 3230310 w 6178610"/>
              <a:gd name="connsiteY88" fmla="*/ 4811282 h 6375163"/>
              <a:gd name="connsiteX89" fmla="*/ 3221765 w 6178610"/>
              <a:gd name="connsiteY89" fmla="*/ 4845465 h 6375163"/>
              <a:gd name="connsiteX90" fmla="*/ 3196127 w 6178610"/>
              <a:gd name="connsiteY90" fmla="*/ 4888194 h 6375163"/>
              <a:gd name="connsiteX91" fmla="*/ 3170490 w 6178610"/>
              <a:gd name="connsiteY91" fmla="*/ 4939469 h 6375163"/>
              <a:gd name="connsiteX92" fmla="*/ 3153398 w 6178610"/>
              <a:gd name="connsiteY92" fmla="*/ 4982198 h 6375163"/>
              <a:gd name="connsiteX93" fmla="*/ 3102124 w 6178610"/>
              <a:gd name="connsiteY93" fmla="*/ 5076202 h 6375163"/>
              <a:gd name="connsiteX94" fmla="*/ 3067940 w 6178610"/>
              <a:gd name="connsiteY94" fmla="*/ 5136022 h 6375163"/>
              <a:gd name="connsiteX95" fmla="*/ 3050849 w 6178610"/>
              <a:gd name="connsiteY95" fmla="*/ 5204389 h 6375163"/>
              <a:gd name="connsiteX96" fmla="*/ 3067940 w 6178610"/>
              <a:gd name="connsiteY96" fmla="*/ 5298393 h 6375163"/>
              <a:gd name="connsiteX97" fmla="*/ 3196127 w 6178610"/>
              <a:gd name="connsiteY97" fmla="*/ 5400942 h 6375163"/>
              <a:gd name="connsiteX98" fmla="*/ 3307223 w 6178610"/>
              <a:gd name="connsiteY98" fmla="*/ 5443671 h 6375163"/>
              <a:gd name="connsiteX99" fmla="*/ 3341406 w 6178610"/>
              <a:gd name="connsiteY99" fmla="*/ 5452217 h 6375163"/>
              <a:gd name="connsiteX100" fmla="*/ 3401226 w 6178610"/>
              <a:gd name="connsiteY100" fmla="*/ 5460763 h 6375163"/>
              <a:gd name="connsiteX101" fmla="*/ 3537959 w 6178610"/>
              <a:gd name="connsiteY101" fmla="*/ 5503492 h 6375163"/>
              <a:gd name="connsiteX102" fmla="*/ 3649054 w 6178610"/>
              <a:gd name="connsiteY102" fmla="*/ 5554766 h 6375163"/>
              <a:gd name="connsiteX103" fmla="*/ 3725967 w 6178610"/>
              <a:gd name="connsiteY103" fmla="*/ 5580404 h 6375163"/>
              <a:gd name="connsiteX104" fmla="*/ 3794333 w 6178610"/>
              <a:gd name="connsiteY104" fmla="*/ 5640224 h 6375163"/>
              <a:gd name="connsiteX105" fmla="*/ 3896882 w 6178610"/>
              <a:gd name="connsiteY105" fmla="*/ 5725682 h 6375163"/>
              <a:gd name="connsiteX106" fmla="*/ 3990886 w 6178610"/>
              <a:gd name="connsiteY106" fmla="*/ 5759865 h 6375163"/>
              <a:gd name="connsiteX107" fmla="*/ 4067798 w 6178610"/>
              <a:gd name="connsiteY107" fmla="*/ 5802594 h 6375163"/>
              <a:gd name="connsiteX108" fmla="*/ 4093436 w 6178610"/>
              <a:gd name="connsiteY108" fmla="*/ 5853869 h 6375163"/>
              <a:gd name="connsiteX109" fmla="*/ 4170348 w 6178610"/>
              <a:gd name="connsiteY109" fmla="*/ 5930781 h 6375163"/>
              <a:gd name="connsiteX110" fmla="*/ 4298535 w 6178610"/>
              <a:gd name="connsiteY110" fmla="*/ 5982056 h 6375163"/>
              <a:gd name="connsiteX111" fmla="*/ 4477996 w 6178610"/>
              <a:gd name="connsiteY111" fmla="*/ 6093151 h 6375163"/>
              <a:gd name="connsiteX112" fmla="*/ 4631821 w 6178610"/>
              <a:gd name="connsiteY112" fmla="*/ 6152972 h 6375163"/>
              <a:gd name="connsiteX113" fmla="*/ 4760008 w 6178610"/>
              <a:gd name="connsiteY113" fmla="*/ 6187155 h 6375163"/>
              <a:gd name="connsiteX114" fmla="*/ 4922378 w 6178610"/>
              <a:gd name="connsiteY114" fmla="*/ 6246976 h 6375163"/>
              <a:gd name="connsiteX115" fmla="*/ 5247118 w 6178610"/>
              <a:gd name="connsiteY115" fmla="*/ 6289705 h 6375163"/>
              <a:gd name="connsiteX116" fmla="*/ 5418034 w 6178610"/>
              <a:gd name="connsiteY116" fmla="*/ 6272613 h 6375163"/>
              <a:gd name="connsiteX117" fmla="*/ 5503492 w 6178610"/>
              <a:gd name="connsiteY117" fmla="*/ 6264067 h 6375163"/>
              <a:gd name="connsiteX118" fmla="*/ 5674408 w 6178610"/>
              <a:gd name="connsiteY118" fmla="*/ 6229884 h 6375163"/>
              <a:gd name="connsiteX119" fmla="*/ 5896598 w 6178610"/>
              <a:gd name="connsiteY119" fmla="*/ 6272613 h 6375163"/>
              <a:gd name="connsiteX120" fmla="*/ 5973510 w 6178610"/>
              <a:gd name="connsiteY120" fmla="*/ 6289705 h 6375163"/>
              <a:gd name="connsiteX121" fmla="*/ 6093152 w 6178610"/>
              <a:gd name="connsiteY121" fmla="*/ 6298250 h 6375163"/>
              <a:gd name="connsiteX122" fmla="*/ 6135881 w 6178610"/>
              <a:gd name="connsiteY122" fmla="*/ 6340979 h 6375163"/>
              <a:gd name="connsiteX123" fmla="*/ 6178610 w 6178610"/>
              <a:gd name="connsiteY123" fmla="*/ 6375163 h 637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6178610" h="6375163">
                <a:moveTo>
                  <a:pt x="0" y="51275"/>
                </a:moveTo>
                <a:cubicBezTo>
                  <a:pt x="14243" y="59821"/>
                  <a:pt x="27551" y="70166"/>
                  <a:pt x="42729" y="76912"/>
                </a:cubicBezTo>
                <a:cubicBezTo>
                  <a:pt x="52604" y="81301"/>
                  <a:pt x="112883" y="92652"/>
                  <a:pt x="119641" y="94004"/>
                </a:cubicBezTo>
                <a:cubicBezTo>
                  <a:pt x="313346" y="85458"/>
                  <a:pt x="510627" y="106390"/>
                  <a:pt x="700755" y="68366"/>
                </a:cubicBezTo>
                <a:lnTo>
                  <a:pt x="786213" y="51275"/>
                </a:lnTo>
                <a:cubicBezTo>
                  <a:pt x="1020093" y="6727"/>
                  <a:pt x="747472" y="60732"/>
                  <a:pt x="965675" y="17092"/>
                </a:cubicBezTo>
                <a:lnTo>
                  <a:pt x="1051133" y="0"/>
                </a:lnTo>
                <a:cubicBezTo>
                  <a:pt x="1079619" y="2849"/>
                  <a:pt x="1108214" y="4762"/>
                  <a:pt x="1136591" y="8546"/>
                </a:cubicBezTo>
                <a:cubicBezTo>
                  <a:pt x="1150989" y="10466"/>
                  <a:pt x="1164845" y="15886"/>
                  <a:pt x="1179320" y="17092"/>
                </a:cubicBezTo>
                <a:cubicBezTo>
                  <a:pt x="1267504" y="24441"/>
                  <a:pt x="1355933" y="28486"/>
                  <a:pt x="1444239" y="34183"/>
                </a:cubicBezTo>
                <a:cubicBezTo>
                  <a:pt x="1452785" y="39880"/>
                  <a:pt x="1460551" y="46971"/>
                  <a:pt x="1469877" y="51275"/>
                </a:cubicBezTo>
                <a:cubicBezTo>
                  <a:pt x="1527365" y="77808"/>
                  <a:pt x="1572967" y="91335"/>
                  <a:pt x="1632247" y="111095"/>
                </a:cubicBezTo>
                <a:cubicBezTo>
                  <a:pt x="1650185" y="117074"/>
                  <a:pt x="1707571" y="135089"/>
                  <a:pt x="1726251" y="145278"/>
                </a:cubicBezTo>
                <a:cubicBezTo>
                  <a:pt x="1744284" y="155114"/>
                  <a:pt x="1763000" y="164937"/>
                  <a:pt x="1777525" y="179462"/>
                </a:cubicBezTo>
                <a:lnTo>
                  <a:pt x="1845892" y="247828"/>
                </a:lnTo>
                <a:cubicBezTo>
                  <a:pt x="1854010" y="288418"/>
                  <a:pt x="1865786" y="324839"/>
                  <a:pt x="1845892" y="367469"/>
                </a:cubicBezTo>
                <a:cubicBezTo>
                  <a:pt x="1835670" y="389373"/>
                  <a:pt x="1794617" y="418744"/>
                  <a:pt x="1794617" y="418744"/>
                </a:cubicBezTo>
                <a:cubicBezTo>
                  <a:pt x="1760129" y="504961"/>
                  <a:pt x="1801037" y="424170"/>
                  <a:pt x="1743342" y="487110"/>
                </a:cubicBezTo>
                <a:cubicBezTo>
                  <a:pt x="1721395" y="511052"/>
                  <a:pt x="1706488" y="541056"/>
                  <a:pt x="1683522" y="564022"/>
                </a:cubicBezTo>
                <a:cubicBezTo>
                  <a:pt x="1672128" y="575417"/>
                  <a:pt x="1659008" y="585315"/>
                  <a:pt x="1649339" y="598206"/>
                </a:cubicBezTo>
                <a:cubicBezTo>
                  <a:pt x="1641695" y="608397"/>
                  <a:pt x="1638999" y="621586"/>
                  <a:pt x="1632247" y="632389"/>
                </a:cubicBezTo>
                <a:cubicBezTo>
                  <a:pt x="1613974" y="661626"/>
                  <a:pt x="1604280" y="668902"/>
                  <a:pt x="1580972" y="692209"/>
                </a:cubicBezTo>
                <a:cubicBezTo>
                  <a:pt x="1575275" y="706452"/>
                  <a:pt x="1567330" y="719991"/>
                  <a:pt x="1563881" y="734938"/>
                </a:cubicBezTo>
                <a:cubicBezTo>
                  <a:pt x="1554030" y="777627"/>
                  <a:pt x="1550250" y="847871"/>
                  <a:pt x="1563881" y="888763"/>
                </a:cubicBezTo>
                <a:cubicBezTo>
                  <a:pt x="1569649" y="906067"/>
                  <a:pt x="1585946" y="917859"/>
                  <a:pt x="1598064" y="931492"/>
                </a:cubicBezTo>
                <a:cubicBezTo>
                  <a:pt x="1675225" y="1018298"/>
                  <a:pt x="1596076" y="927825"/>
                  <a:pt x="1657884" y="982766"/>
                </a:cubicBezTo>
                <a:cubicBezTo>
                  <a:pt x="1675950" y="998824"/>
                  <a:pt x="1689048" y="1020633"/>
                  <a:pt x="1709159" y="1034041"/>
                </a:cubicBezTo>
                <a:cubicBezTo>
                  <a:pt x="1731096" y="1048666"/>
                  <a:pt x="1743346" y="1058365"/>
                  <a:pt x="1768980" y="1068224"/>
                </a:cubicBezTo>
                <a:cubicBezTo>
                  <a:pt x="1794203" y="1077925"/>
                  <a:pt x="1820063" y="1085915"/>
                  <a:pt x="1845892" y="1093862"/>
                </a:cubicBezTo>
                <a:cubicBezTo>
                  <a:pt x="1857118" y="1097316"/>
                  <a:pt x="1868490" y="1100476"/>
                  <a:pt x="1880075" y="1102407"/>
                </a:cubicBezTo>
                <a:cubicBezTo>
                  <a:pt x="1902729" y="1106182"/>
                  <a:pt x="1925652" y="1108104"/>
                  <a:pt x="1948441" y="1110953"/>
                </a:cubicBezTo>
                <a:cubicBezTo>
                  <a:pt x="1996867" y="1108104"/>
                  <a:pt x="2045225" y="1101195"/>
                  <a:pt x="2093720" y="1102407"/>
                </a:cubicBezTo>
                <a:cubicBezTo>
                  <a:pt x="2159464" y="1104051"/>
                  <a:pt x="2224778" y="1113545"/>
                  <a:pt x="2290273" y="1119499"/>
                </a:cubicBezTo>
                <a:cubicBezTo>
                  <a:pt x="2380649" y="1127715"/>
                  <a:pt x="2354952" y="1124582"/>
                  <a:pt x="2427006" y="1136591"/>
                </a:cubicBezTo>
                <a:cubicBezTo>
                  <a:pt x="2438400" y="1142288"/>
                  <a:pt x="2451402" y="1145527"/>
                  <a:pt x="2461189" y="1153682"/>
                </a:cubicBezTo>
                <a:cubicBezTo>
                  <a:pt x="2469079" y="1160257"/>
                  <a:pt x="2471597" y="1171522"/>
                  <a:pt x="2478281" y="1179320"/>
                </a:cubicBezTo>
                <a:cubicBezTo>
                  <a:pt x="2488768" y="1191555"/>
                  <a:pt x="2501070" y="1202109"/>
                  <a:pt x="2512464" y="1213503"/>
                </a:cubicBezTo>
                <a:cubicBezTo>
                  <a:pt x="2518161" y="1224897"/>
                  <a:pt x="2529555" y="1234947"/>
                  <a:pt x="2529555" y="1247686"/>
                </a:cubicBezTo>
                <a:cubicBezTo>
                  <a:pt x="2529555" y="1276736"/>
                  <a:pt x="2522892" y="1306030"/>
                  <a:pt x="2512464" y="1333144"/>
                </a:cubicBezTo>
                <a:cubicBezTo>
                  <a:pt x="2508125" y="1344424"/>
                  <a:pt x="2494691" y="1349605"/>
                  <a:pt x="2486826" y="1358781"/>
                </a:cubicBezTo>
                <a:cubicBezTo>
                  <a:pt x="2477557" y="1369595"/>
                  <a:pt x="2469735" y="1381570"/>
                  <a:pt x="2461189" y="1392964"/>
                </a:cubicBezTo>
                <a:cubicBezTo>
                  <a:pt x="2441148" y="1453086"/>
                  <a:pt x="2467230" y="1378869"/>
                  <a:pt x="2435552" y="1452785"/>
                </a:cubicBezTo>
                <a:cubicBezTo>
                  <a:pt x="2432004" y="1461065"/>
                  <a:pt x="2431475" y="1470601"/>
                  <a:pt x="2427006" y="1478422"/>
                </a:cubicBezTo>
                <a:cubicBezTo>
                  <a:pt x="2419939" y="1490789"/>
                  <a:pt x="2409536" y="1500937"/>
                  <a:pt x="2401368" y="1512606"/>
                </a:cubicBezTo>
                <a:cubicBezTo>
                  <a:pt x="2389588" y="1529434"/>
                  <a:pt x="2378579" y="1546789"/>
                  <a:pt x="2367185" y="1563880"/>
                </a:cubicBezTo>
                <a:cubicBezTo>
                  <a:pt x="2350024" y="1589621"/>
                  <a:pt x="2346009" y="1593351"/>
                  <a:pt x="2333002" y="1623701"/>
                </a:cubicBezTo>
                <a:cubicBezTo>
                  <a:pt x="2327475" y="1636597"/>
                  <a:pt x="2299125" y="1703814"/>
                  <a:pt x="2290273" y="1734796"/>
                </a:cubicBezTo>
                <a:cubicBezTo>
                  <a:pt x="2274630" y="1789544"/>
                  <a:pt x="2288603" y="1756898"/>
                  <a:pt x="2264636" y="1828800"/>
                </a:cubicBezTo>
                <a:cubicBezTo>
                  <a:pt x="2259785" y="1843353"/>
                  <a:pt x="2252786" y="1857112"/>
                  <a:pt x="2247544" y="1871529"/>
                </a:cubicBezTo>
                <a:cubicBezTo>
                  <a:pt x="2241387" y="1888460"/>
                  <a:pt x="2236150" y="1905712"/>
                  <a:pt x="2230453" y="1922804"/>
                </a:cubicBezTo>
                <a:cubicBezTo>
                  <a:pt x="2221353" y="2004704"/>
                  <a:pt x="2216753" y="1982489"/>
                  <a:pt x="2230453" y="2050991"/>
                </a:cubicBezTo>
                <a:cubicBezTo>
                  <a:pt x="2232756" y="2062508"/>
                  <a:pt x="2233374" y="2074863"/>
                  <a:pt x="2238998" y="2085174"/>
                </a:cubicBezTo>
                <a:cubicBezTo>
                  <a:pt x="2250732" y="2106686"/>
                  <a:pt x="2265899" y="2126288"/>
                  <a:pt x="2281727" y="2144994"/>
                </a:cubicBezTo>
                <a:cubicBezTo>
                  <a:pt x="2297340" y="2163446"/>
                  <a:pt x="2311383" y="2185459"/>
                  <a:pt x="2333002" y="2196269"/>
                </a:cubicBezTo>
                <a:cubicBezTo>
                  <a:pt x="2365039" y="2212288"/>
                  <a:pt x="2373635" y="2214039"/>
                  <a:pt x="2401368" y="2238998"/>
                </a:cubicBezTo>
                <a:cubicBezTo>
                  <a:pt x="2419334" y="2255168"/>
                  <a:pt x="2435551" y="2273181"/>
                  <a:pt x="2452643" y="2290273"/>
                </a:cubicBezTo>
                <a:cubicBezTo>
                  <a:pt x="2464037" y="2301667"/>
                  <a:pt x="2471865" y="2318471"/>
                  <a:pt x="2486826" y="2324456"/>
                </a:cubicBezTo>
                <a:cubicBezTo>
                  <a:pt x="2533607" y="2343169"/>
                  <a:pt x="2652157" y="2390063"/>
                  <a:pt x="2666288" y="2401368"/>
                </a:cubicBezTo>
                <a:cubicBezTo>
                  <a:pt x="2684083" y="2415604"/>
                  <a:pt x="2712397" y="2440278"/>
                  <a:pt x="2734654" y="2452643"/>
                </a:cubicBezTo>
                <a:cubicBezTo>
                  <a:pt x="2769215" y="2471843"/>
                  <a:pt x="2792619" y="2481857"/>
                  <a:pt x="2828658" y="2495372"/>
                </a:cubicBezTo>
                <a:cubicBezTo>
                  <a:pt x="2872208" y="2511704"/>
                  <a:pt x="2916766" y="2516588"/>
                  <a:pt x="2956845" y="2546647"/>
                </a:cubicBezTo>
                <a:cubicBezTo>
                  <a:pt x="3072570" y="2633440"/>
                  <a:pt x="2903198" y="2511040"/>
                  <a:pt x="3033757" y="2589376"/>
                </a:cubicBezTo>
                <a:cubicBezTo>
                  <a:pt x="3111721" y="2636155"/>
                  <a:pt x="3039692" y="2613708"/>
                  <a:pt x="3127761" y="2657742"/>
                </a:cubicBezTo>
                <a:cubicBezTo>
                  <a:pt x="3143875" y="2665799"/>
                  <a:pt x="3162678" y="2667284"/>
                  <a:pt x="3179036" y="2674834"/>
                </a:cubicBezTo>
                <a:cubicBezTo>
                  <a:pt x="3199888" y="2684458"/>
                  <a:pt x="3218916" y="2697623"/>
                  <a:pt x="3238856" y="2709017"/>
                </a:cubicBezTo>
                <a:cubicBezTo>
                  <a:pt x="3250250" y="2723260"/>
                  <a:pt x="3264505" y="2735626"/>
                  <a:pt x="3273039" y="2751746"/>
                </a:cubicBezTo>
                <a:cubicBezTo>
                  <a:pt x="3290366" y="2784474"/>
                  <a:pt x="3299207" y="2821173"/>
                  <a:pt x="3315768" y="2854295"/>
                </a:cubicBezTo>
                <a:lnTo>
                  <a:pt x="3332860" y="2888478"/>
                </a:lnTo>
                <a:cubicBezTo>
                  <a:pt x="3335709" y="2942602"/>
                  <a:pt x="3341406" y="2996650"/>
                  <a:pt x="3341406" y="3050849"/>
                </a:cubicBezTo>
                <a:cubicBezTo>
                  <a:pt x="3341406" y="3086221"/>
                  <a:pt x="3335458" y="3154338"/>
                  <a:pt x="3324314" y="3196127"/>
                </a:cubicBezTo>
                <a:cubicBezTo>
                  <a:pt x="3305259" y="3267584"/>
                  <a:pt x="3302543" y="3346357"/>
                  <a:pt x="3264494" y="3409772"/>
                </a:cubicBezTo>
                <a:cubicBezTo>
                  <a:pt x="3238856" y="3452501"/>
                  <a:pt x="3215222" y="3496498"/>
                  <a:pt x="3187581" y="3537959"/>
                </a:cubicBezTo>
                <a:cubicBezTo>
                  <a:pt x="3135000" y="3616830"/>
                  <a:pt x="3021352" y="3728889"/>
                  <a:pt x="2973937" y="3785787"/>
                </a:cubicBezTo>
                <a:cubicBezTo>
                  <a:pt x="2965781" y="3795574"/>
                  <a:pt x="2963597" y="3809167"/>
                  <a:pt x="2956845" y="3819970"/>
                </a:cubicBezTo>
                <a:cubicBezTo>
                  <a:pt x="2949296" y="3832048"/>
                  <a:pt x="2938757" y="3842075"/>
                  <a:pt x="2931208" y="3854153"/>
                </a:cubicBezTo>
                <a:cubicBezTo>
                  <a:pt x="2924456" y="3864956"/>
                  <a:pt x="2919388" y="3876739"/>
                  <a:pt x="2914116" y="3888336"/>
                </a:cubicBezTo>
                <a:cubicBezTo>
                  <a:pt x="2890897" y="3939418"/>
                  <a:pt x="2865893" y="3989790"/>
                  <a:pt x="2845750" y="4042161"/>
                </a:cubicBezTo>
                <a:cubicBezTo>
                  <a:pt x="2837160" y="4064495"/>
                  <a:pt x="2825829" y="4124670"/>
                  <a:pt x="2820112" y="4153256"/>
                </a:cubicBezTo>
                <a:cubicBezTo>
                  <a:pt x="2825809" y="4195985"/>
                  <a:pt x="2823042" y="4240728"/>
                  <a:pt x="2837204" y="4281443"/>
                </a:cubicBezTo>
                <a:cubicBezTo>
                  <a:pt x="2846562" y="4308348"/>
                  <a:pt x="2888479" y="4349809"/>
                  <a:pt x="2888479" y="4349809"/>
                </a:cubicBezTo>
                <a:cubicBezTo>
                  <a:pt x="2891327" y="4358355"/>
                  <a:pt x="2891788" y="4368117"/>
                  <a:pt x="2897024" y="4375447"/>
                </a:cubicBezTo>
                <a:cubicBezTo>
                  <a:pt x="2922887" y="4411655"/>
                  <a:pt x="2938074" y="4411358"/>
                  <a:pt x="2973937" y="4435267"/>
                </a:cubicBezTo>
                <a:cubicBezTo>
                  <a:pt x="2985788" y="4443168"/>
                  <a:pt x="2995817" y="4453728"/>
                  <a:pt x="3008120" y="4460905"/>
                </a:cubicBezTo>
                <a:cubicBezTo>
                  <a:pt x="3030128" y="4473743"/>
                  <a:pt x="3055613" y="4480477"/>
                  <a:pt x="3076486" y="4495088"/>
                </a:cubicBezTo>
                <a:lnTo>
                  <a:pt x="3161944" y="4554908"/>
                </a:lnTo>
                <a:cubicBezTo>
                  <a:pt x="3170389" y="4560754"/>
                  <a:pt x="3187581" y="4572000"/>
                  <a:pt x="3187581" y="4572000"/>
                </a:cubicBezTo>
                <a:cubicBezTo>
                  <a:pt x="3204673" y="4597637"/>
                  <a:pt x="3222707" y="4622671"/>
                  <a:pt x="3238856" y="4648912"/>
                </a:cubicBezTo>
                <a:cubicBezTo>
                  <a:pt x="3245533" y="4659762"/>
                  <a:pt x="3255040" y="4670388"/>
                  <a:pt x="3255948" y="4683095"/>
                </a:cubicBezTo>
                <a:cubicBezTo>
                  <a:pt x="3261617" y="4762466"/>
                  <a:pt x="3249599" y="4753414"/>
                  <a:pt x="3230310" y="4811282"/>
                </a:cubicBezTo>
                <a:cubicBezTo>
                  <a:pt x="3226596" y="4822424"/>
                  <a:pt x="3226535" y="4834732"/>
                  <a:pt x="3221765" y="4845465"/>
                </a:cubicBezTo>
                <a:cubicBezTo>
                  <a:pt x="3215019" y="4860644"/>
                  <a:pt x="3204081" y="4873612"/>
                  <a:pt x="3196127" y="4888194"/>
                </a:cubicBezTo>
                <a:cubicBezTo>
                  <a:pt x="3186977" y="4904970"/>
                  <a:pt x="3178397" y="4922073"/>
                  <a:pt x="3170490" y="4939469"/>
                </a:cubicBezTo>
                <a:cubicBezTo>
                  <a:pt x="3164142" y="4953434"/>
                  <a:pt x="3159628" y="4968180"/>
                  <a:pt x="3153398" y="4982198"/>
                </a:cubicBezTo>
                <a:cubicBezTo>
                  <a:pt x="3137958" y="5016939"/>
                  <a:pt x="3121136" y="5041347"/>
                  <a:pt x="3102124" y="5076202"/>
                </a:cubicBezTo>
                <a:cubicBezTo>
                  <a:pt x="3069601" y="5135827"/>
                  <a:pt x="3100836" y="5086680"/>
                  <a:pt x="3067940" y="5136022"/>
                </a:cubicBezTo>
                <a:cubicBezTo>
                  <a:pt x="3061871" y="5154231"/>
                  <a:pt x="3049764" y="5187024"/>
                  <a:pt x="3050849" y="5204389"/>
                </a:cubicBezTo>
                <a:cubicBezTo>
                  <a:pt x="3052835" y="5236175"/>
                  <a:pt x="3052592" y="5270487"/>
                  <a:pt x="3067940" y="5298393"/>
                </a:cubicBezTo>
                <a:cubicBezTo>
                  <a:pt x="3097590" y="5352301"/>
                  <a:pt x="3144455" y="5378335"/>
                  <a:pt x="3196127" y="5400942"/>
                </a:cubicBezTo>
                <a:cubicBezTo>
                  <a:pt x="3208278" y="5406258"/>
                  <a:pt x="3276459" y="5434881"/>
                  <a:pt x="3307223" y="5443671"/>
                </a:cubicBezTo>
                <a:cubicBezTo>
                  <a:pt x="3318516" y="5446898"/>
                  <a:pt x="3329850" y="5450116"/>
                  <a:pt x="3341406" y="5452217"/>
                </a:cubicBezTo>
                <a:cubicBezTo>
                  <a:pt x="3361224" y="5455820"/>
                  <a:pt x="3381286" y="5457914"/>
                  <a:pt x="3401226" y="5460763"/>
                </a:cubicBezTo>
                <a:cubicBezTo>
                  <a:pt x="3446804" y="5475006"/>
                  <a:pt x="3492858" y="5487805"/>
                  <a:pt x="3537959" y="5503492"/>
                </a:cubicBezTo>
                <a:cubicBezTo>
                  <a:pt x="3649382" y="5542248"/>
                  <a:pt x="3548394" y="5514502"/>
                  <a:pt x="3649054" y="5554766"/>
                </a:cubicBezTo>
                <a:cubicBezTo>
                  <a:pt x="3674146" y="5564803"/>
                  <a:pt x="3700329" y="5571858"/>
                  <a:pt x="3725967" y="5580404"/>
                </a:cubicBezTo>
                <a:cubicBezTo>
                  <a:pt x="3748756" y="5600344"/>
                  <a:pt x="3772921" y="5618812"/>
                  <a:pt x="3794333" y="5640224"/>
                </a:cubicBezTo>
                <a:cubicBezTo>
                  <a:pt x="3854197" y="5700088"/>
                  <a:pt x="3774068" y="5664275"/>
                  <a:pt x="3896882" y="5725682"/>
                </a:cubicBezTo>
                <a:cubicBezTo>
                  <a:pt x="3926704" y="5740593"/>
                  <a:pt x="3960481" y="5746183"/>
                  <a:pt x="3990886" y="5759865"/>
                </a:cubicBezTo>
                <a:cubicBezTo>
                  <a:pt x="4017631" y="5771900"/>
                  <a:pt x="4042161" y="5788351"/>
                  <a:pt x="4067798" y="5802594"/>
                </a:cubicBezTo>
                <a:cubicBezTo>
                  <a:pt x="4076344" y="5819686"/>
                  <a:pt x="4081499" y="5838947"/>
                  <a:pt x="4093436" y="5853869"/>
                </a:cubicBezTo>
                <a:cubicBezTo>
                  <a:pt x="4116085" y="5882181"/>
                  <a:pt x="4142036" y="5908132"/>
                  <a:pt x="4170348" y="5930781"/>
                </a:cubicBezTo>
                <a:cubicBezTo>
                  <a:pt x="4197295" y="5952339"/>
                  <a:pt x="4272082" y="5973238"/>
                  <a:pt x="4298535" y="5982056"/>
                </a:cubicBezTo>
                <a:cubicBezTo>
                  <a:pt x="4349712" y="6016174"/>
                  <a:pt x="4424175" y="6068034"/>
                  <a:pt x="4477996" y="6093151"/>
                </a:cubicBezTo>
                <a:cubicBezTo>
                  <a:pt x="4527850" y="6116416"/>
                  <a:pt x="4579832" y="6134976"/>
                  <a:pt x="4631821" y="6152972"/>
                </a:cubicBezTo>
                <a:cubicBezTo>
                  <a:pt x="4755658" y="6195839"/>
                  <a:pt x="4646390" y="6145296"/>
                  <a:pt x="4760008" y="6187155"/>
                </a:cubicBezTo>
                <a:cubicBezTo>
                  <a:pt x="4812643" y="6206547"/>
                  <a:pt x="4865623" y="6237247"/>
                  <a:pt x="4922378" y="6246976"/>
                </a:cubicBezTo>
                <a:cubicBezTo>
                  <a:pt x="5082944" y="6274502"/>
                  <a:pt x="5119528" y="6276946"/>
                  <a:pt x="5247118" y="6289705"/>
                </a:cubicBezTo>
                <a:cubicBezTo>
                  <a:pt x="5382064" y="6274711"/>
                  <a:pt x="5265697" y="6287122"/>
                  <a:pt x="5418034" y="6272613"/>
                </a:cubicBezTo>
                <a:cubicBezTo>
                  <a:pt x="5446533" y="6269899"/>
                  <a:pt x="5475253" y="6268773"/>
                  <a:pt x="5503492" y="6264067"/>
                </a:cubicBezTo>
                <a:cubicBezTo>
                  <a:pt x="5560802" y="6254515"/>
                  <a:pt x="5674408" y="6229884"/>
                  <a:pt x="5674408" y="6229884"/>
                </a:cubicBezTo>
                <a:cubicBezTo>
                  <a:pt x="5802848" y="6266582"/>
                  <a:pt x="5671642" y="6231712"/>
                  <a:pt x="5896598" y="6272613"/>
                </a:cubicBezTo>
                <a:cubicBezTo>
                  <a:pt x="5991103" y="6289796"/>
                  <a:pt x="5812504" y="6273605"/>
                  <a:pt x="5973510" y="6289705"/>
                </a:cubicBezTo>
                <a:cubicBezTo>
                  <a:pt x="6013294" y="6293683"/>
                  <a:pt x="6053271" y="6295402"/>
                  <a:pt x="6093152" y="6298250"/>
                </a:cubicBezTo>
                <a:cubicBezTo>
                  <a:pt x="6124487" y="6345255"/>
                  <a:pt x="6093150" y="6305370"/>
                  <a:pt x="6135881" y="6340979"/>
                </a:cubicBezTo>
                <a:cubicBezTo>
                  <a:pt x="6181097" y="6378658"/>
                  <a:pt x="6142763" y="6357240"/>
                  <a:pt x="6178610" y="6375163"/>
                </a:cubicBezTo>
              </a:path>
            </a:pathLst>
          </a:custGeom>
          <a:noFill/>
          <a:ln w="31750" cmpd="thickThin">
            <a:solidFill>
              <a:srgbClr val="C00000"/>
            </a:solidFill>
            <a:prstDash val="sysDot"/>
          </a:ln>
          <a:effectLst>
            <a:glow rad="139700">
              <a:srgbClr val="A6A6A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73" y="5313321"/>
            <a:ext cx="1177895" cy="117789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805" y="5833468"/>
            <a:ext cx="850411" cy="850411"/>
          </a:xfrm>
          <a:prstGeom prst="rect">
            <a:avLst/>
          </a:prstGeom>
        </p:spPr>
      </p:pic>
      <p:sp>
        <p:nvSpPr>
          <p:cNvPr id="42" name="Can 41"/>
          <p:cNvSpPr/>
          <p:nvPr/>
        </p:nvSpPr>
        <p:spPr>
          <a:xfrm>
            <a:off x="3669859" y="6353984"/>
            <a:ext cx="324837" cy="3298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87266" y="4200097"/>
            <a:ext cx="399031" cy="399031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91564" y="5562648"/>
            <a:ext cx="399031" cy="399031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49" name="Can 48"/>
          <p:cNvSpPr/>
          <p:nvPr/>
        </p:nvSpPr>
        <p:spPr>
          <a:xfrm>
            <a:off x="2743200" y="3665539"/>
            <a:ext cx="1101388" cy="126020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Can 49"/>
          <p:cNvSpPr/>
          <p:nvPr/>
        </p:nvSpPr>
        <p:spPr>
          <a:xfrm>
            <a:off x="1353724" y="5995883"/>
            <a:ext cx="362921" cy="49533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lowchart: Multidocument 50"/>
          <p:cNvSpPr/>
          <p:nvPr/>
        </p:nvSpPr>
        <p:spPr>
          <a:xfrm>
            <a:off x="3150194" y="4098526"/>
            <a:ext cx="586097" cy="609600"/>
          </a:xfrm>
          <a:prstGeom prst="flowChartMulti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Flowchart: Multidocument 51"/>
          <p:cNvSpPr/>
          <p:nvPr/>
        </p:nvSpPr>
        <p:spPr>
          <a:xfrm>
            <a:off x="1392786" y="6110216"/>
            <a:ext cx="282365" cy="304800"/>
          </a:xfrm>
          <a:prstGeom prst="flowChartMultidocumen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Flowchart: Multidocument 52"/>
          <p:cNvSpPr/>
          <p:nvPr/>
        </p:nvSpPr>
        <p:spPr>
          <a:xfrm>
            <a:off x="2844077" y="4107771"/>
            <a:ext cx="282365" cy="304800"/>
          </a:xfrm>
          <a:prstGeom prst="flowChartMultidocumen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Left-Right Arrow 53"/>
          <p:cNvSpPr/>
          <p:nvPr/>
        </p:nvSpPr>
        <p:spPr>
          <a:xfrm rot="1067116">
            <a:off x="3904739" y="4764791"/>
            <a:ext cx="2227823" cy="3609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Left-Right Arrow 54"/>
          <p:cNvSpPr/>
          <p:nvPr/>
        </p:nvSpPr>
        <p:spPr>
          <a:xfrm rot="7825698">
            <a:off x="1512947" y="5074484"/>
            <a:ext cx="1415073" cy="360954"/>
          </a:xfrm>
          <a:prstGeom prst="leftRightArrow">
            <a:avLst/>
          </a:prstGeom>
          <a:pattFill prst="dkVert">
            <a:fgClr>
              <a:schemeClr val="accent1"/>
            </a:fgClr>
            <a:bgClr>
              <a:schemeClr val="tx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" name="Group 55"/>
          <p:cNvGrpSpPr/>
          <p:nvPr/>
        </p:nvGrpSpPr>
        <p:grpSpPr>
          <a:xfrm>
            <a:off x="6172828" y="4342337"/>
            <a:ext cx="2587371" cy="2426750"/>
            <a:chOff x="3201110" y="1533560"/>
            <a:chExt cx="2804446" cy="2666181"/>
          </a:xfrm>
        </p:grpSpPr>
        <p:sp>
          <p:nvSpPr>
            <p:cNvPr id="57" name="Can 56"/>
            <p:cNvSpPr/>
            <p:nvPr/>
          </p:nvSpPr>
          <p:spPr>
            <a:xfrm>
              <a:off x="3201110" y="1533560"/>
              <a:ext cx="2804446" cy="266618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Flowchart: Multidocument 57"/>
            <p:cNvSpPr/>
            <p:nvPr/>
          </p:nvSpPr>
          <p:spPr>
            <a:xfrm>
              <a:off x="4676584" y="2537957"/>
              <a:ext cx="586097" cy="609600"/>
            </a:xfrm>
            <a:prstGeom prst="flowChartMultidocumen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lowchart: Multidocument 58"/>
            <p:cNvSpPr/>
            <p:nvPr/>
          </p:nvSpPr>
          <p:spPr>
            <a:xfrm>
              <a:off x="4569763" y="2680690"/>
              <a:ext cx="586097" cy="609600"/>
            </a:xfrm>
            <a:prstGeom prst="flowChartMultidocumen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lowchart: Multidocument 59"/>
            <p:cNvSpPr/>
            <p:nvPr/>
          </p:nvSpPr>
          <p:spPr>
            <a:xfrm>
              <a:off x="4453680" y="2819809"/>
              <a:ext cx="586097" cy="609600"/>
            </a:xfrm>
            <a:prstGeom prst="flowChartMultidocumen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lowchart: Multidocument 60"/>
            <p:cNvSpPr/>
            <p:nvPr/>
          </p:nvSpPr>
          <p:spPr>
            <a:xfrm>
              <a:off x="3636137" y="3633204"/>
              <a:ext cx="282365" cy="304800"/>
            </a:xfrm>
            <a:prstGeom prst="flowChartMultidocumen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Can 61"/>
            <p:cNvSpPr/>
            <p:nvPr/>
          </p:nvSpPr>
          <p:spPr>
            <a:xfrm>
              <a:off x="4322443" y="2329148"/>
              <a:ext cx="1101388" cy="1260202"/>
            </a:xfrm>
            <a:prstGeom prst="can">
              <a:avLst/>
            </a:prstGeom>
            <a:noFill/>
            <a:ln w="285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47424" y="5164868"/>
            <a:ext cx="399031" cy="399031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321819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210" b="43281"/>
          <a:stretch/>
        </p:blipFill>
        <p:spPr>
          <a:xfrm>
            <a:off x="33865" y="25401"/>
            <a:ext cx="5233429" cy="675804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186791" y="50799"/>
            <a:ext cx="4965672" cy="3682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4296"/>
          <a:stretch/>
        </p:blipFill>
        <p:spPr>
          <a:xfrm>
            <a:off x="4212192" y="93133"/>
            <a:ext cx="4364541" cy="361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6" t="69525" r="27201" b="2839"/>
          <a:stretch/>
        </p:blipFill>
        <p:spPr>
          <a:xfrm>
            <a:off x="5275757" y="4211984"/>
            <a:ext cx="3661859" cy="257146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6241"/>
          <a:stretch/>
        </p:blipFill>
        <p:spPr>
          <a:xfrm>
            <a:off x="8350779" y="93133"/>
            <a:ext cx="793221" cy="3611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81" y="2672562"/>
            <a:ext cx="759078" cy="8360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7643" b="10389"/>
          <a:stretch/>
        </p:blipFill>
        <p:spPr>
          <a:xfrm rot="16200000">
            <a:off x="-1025366" y="4706136"/>
            <a:ext cx="3137031" cy="8788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67536" y="6274914"/>
            <a:ext cx="4374724" cy="523220"/>
          </a:xfrm>
          <a:prstGeom prst="rect">
            <a:avLst/>
          </a:prstGeom>
          <a:solidFill>
            <a:schemeClr val="tx1">
              <a:lumMod val="65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More information in D. </a:t>
            </a:r>
            <a:r>
              <a:rPr lang="en-US" sz="1400" dirty="0" err="1" smtClean="0">
                <a:solidFill>
                  <a:srgbClr val="C00000"/>
                </a:solidFill>
              </a:rPr>
              <a:t>Piparo</a:t>
            </a:r>
            <a:r>
              <a:rPr lang="en-US" sz="1400" dirty="0" smtClean="0">
                <a:solidFill>
                  <a:srgbClr val="C00000"/>
                </a:solidFill>
              </a:rPr>
              <a:t> et al. (CERN PH SFT)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@ROOT </a:t>
            </a:r>
            <a:r>
              <a:rPr lang="en-US" sz="1400" dirty="0">
                <a:solidFill>
                  <a:srgbClr val="C00000"/>
                </a:solidFill>
              </a:rPr>
              <a:t>Workshop (http://indico.cern.ch/event/349459</a:t>
            </a:r>
            <a:r>
              <a:rPr lang="en-US" sz="1400" dirty="0" smtClean="0">
                <a:solidFill>
                  <a:srgbClr val="C00000"/>
                </a:solidFill>
              </a:rPr>
              <a:t>/)</a:t>
            </a:r>
            <a:endParaRPr lang="en-GB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006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457171" y="47511"/>
            <a:ext cx="8228763" cy="1144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1" dirty="0" smtClean="0">
                <a:latin typeface="Arial"/>
              </a:rPr>
              <a:t>Vision</a:t>
            </a:r>
            <a:endParaRPr sz="1633" dirty="0"/>
          </a:p>
        </p:txBody>
      </p:sp>
      <p:sp>
        <p:nvSpPr>
          <p:cNvPr id="46" name="TextShape 2"/>
          <p:cNvSpPr txBox="1"/>
          <p:nvPr/>
        </p:nvSpPr>
        <p:spPr>
          <a:xfrm>
            <a:off x="160420" y="1144888"/>
            <a:ext cx="8822266" cy="50991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7200" indent="-457200">
              <a:buSzPct val="45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/>
              </a:rPr>
              <a:t>Data services </a:t>
            </a:r>
            <a:r>
              <a:rPr lang="en-US" sz="2400" dirty="0" smtClean="0">
                <a:latin typeface="Arial"/>
                <a:sym typeface="Wingdings" panose="05000000000000000000" pitchFamily="2" charset="2"/>
              </a:rPr>
              <a:t> Services for data analysis</a:t>
            </a:r>
            <a:endParaRPr lang="en-US" sz="2400" dirty="0" smtClean="0">
              <a:latin typeface="Arial"/>
            </a:endParaRPr>
          </a:p>
          <a:p>
            <a:pPr marL="457200" indent="-457200">
              <a:buSzPct val="45000"/>
              <a:buFont typeface="Courier New" panose="02070309020205020404" pitchFamily="49" charset="0"/>
              <a:buChar char="o"/>
            </a:pPr>
            <a:endParaRPr lang="en-US" sz="2400" dirty="0">
              <a:latin typeface="Arial"/>
            </a:endParaRPr>
          </a:p>
          <a:p>
            <a:pPr marL="457200" indent="-457200">
              <a:buSzPct val="45000"/>
              <a:buFont typeface="Courier New" panose="02070309020205020404" pitchFamily="49" charset="0"/>
              <a:buChar char="o"/>
            </a:pPr>
            <a:r>
              <a:rPr lang="en-GB" sz="2400" dirty="0" smtClean="0">
                <a:latin typeface="Arial"/>
              </a:rPr>
              <a:t>How </a:t>
            </a:r>
            <a:r>
              <a:rPr lang="en-GB" sz="2400" smtClean="0">
                <a:latin typeface="Arial"/>
              </a:rPr>
              <a:t>to there?</a:t>
            </a:r>
            <a:endParaRPr sz="1400" dirty="0"/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</a:rPr>
              <a:t>Development and service </a:t>
            </a:r>
            <a:r>
              <a:rPr lang="en-US" sz="1600" dirty="0" smtClean="0">
                <a:latin typeface="Arial"/>
              </a:rPr>
              <a:t>preparation</a:t>
            </a:r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/>
              </a:rPr>
              <a:t>Build on existing technologies (ROOT, </a:t>
            </a:r>
            <a:r>
              <a:rPr lang="en-US" sz="1600" dirty="0" err="1" smtClean="0">
                <a:latin typeface="Arial"/>
              </a:rPr>
              <a:t>CERNBox</a:t>
            </a:r>
            <a:r>
              <a:rPr lang="en-US" sz="1600" dirty="0" smtClean="0">
                <a:latin typeface="Arial"/>
              </a:rPr>
              <a:t>, EOS, </a:t>
            </a:r>
            <a:r>
              <a:rPr lang="en-US" sz="1600" dirty="0" smtClean="0">
                <a:latin typeface="Arial"/>
              </a:rPr>
              <a:t>CVMFS, …)</a:t>
            </a:r>
            <a:endParaRPr lang="en-US" sz="1600" dirty="0" smtClean="0">
              <a:latin typeface="Arial"/>
            </a:endParaRPr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/>
              </a:rPr>
              <a:t>Build on existing infrastructures (WLCG)</a:t>
            </a:r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endParaRPr lang="en-US" sz="1600" dirty="0">
              <a:latin typeface="Arial"/>
            </a:endParaRPr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endParaRPr sz="1600" dirty="0"/>
          </a:p>
          <a:p>
            <a:pPr marL="457200" indent="-457200">
              <a:buSzPct val="4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/>
              </a:rPr>
              <a:t>Innovative and coherent</a:t>
            </a:r>
            <a:endParaRPr sz="1400" dirty="0"/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/>
              </a:rPr>
              <a:t>Break the traditional divides: </a:t>
            </a:r>
            <a:endParaRPr lang="en-US" sz="1600" dirty="0" smtClean="0">
              <a:latin typeface="Arial"/>
            </a:endParaRPr>
          </a:p>
          <a:p>
            <a:pPr marL="1371600" lvl="2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/>
              </a:rPr>
              <a:t>batch </a:t>
            </a:r>
            <a:r>
              <a:rPr lang="en-US" sz="1600" dirty="0">
                <a:latin typeface="Arial"/>
              </a:rPr>
              <a:t>vs </a:t>
            </a:r>
            <a:r>
              <a:rPr lang="en-US" sz="1600" dirty="0" smtClean="0">
                <a:latin typeface="Arial"/>
              </a:rPr>
              <a:t>interactive</a:t>
            </a:r>
          </a:p>
          <a:p>
            <a:pPr marL="1371600" lvl="2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/>
              </a:rPr>
              <a:t>compute </a:t>
            </a:r>
            <a:r>
              <a:rPr lang="en-US" sz="1600" dirty="0">
                <a:latin typeface="Arial"/>
              </a:rPr>
              <a:t>vs </a:t>
            </a:r>
            <a:r>
              <a:rPr lang="en-US" sz="1600" dirty="0" smtClean="0">
                <a:latin typeface="Arial"/>
              </a:rPr>
              <a:t>storage</a:t>
            </a:r>
            <a:endParaRPr lang="en-US" sz="1600" dirty="0"/>
          </a:p>
          <a:p>
            <a:pPr marL="1371600" lvl="2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/>
              </a:rPr>
              <a:t>local </a:t>
            </a:r>
            <a:r>
              <a:rPr lang="en-US" sz="1600" dirty="0">
                <a:latin typeface="Arial"/>
              </a:rPr>
              <a:t>vs </a:t>
            </a:r>
            <a:r>
              <a:rPr lang="en-US" sz="1600" dirty="0" smtClean="0">
                <a:latin typeface="Arial"/>
              </a:rPr>
              <a:t>remote</a:t>
            </a:r>
          </a:p>
          <a:p>
            <a:pPr marL="1371600" lvl="2" indent="-457200">
              <a:buSzPct val="75000"/>
              <a:buFont typeface="Courier New" panose="02070309020205020404" pitchFamily="49" charset="0"/>
              <a:buChar char="o"/>
            </a:pPr>
            <a:endParaRPr lang="en-US" sz="1600" dirty="0">
              <a:latin typeface="Arial"/>
            </a:endParaRPr>
          </a:p>
          <a:p>
            <a:pPr marL="457200" indent="-457200">
              <a:buSzPct val="75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/>
              </a:rPr>
              <a:t>Attractive new functionality</a:t>
            </a:r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/>
              </a:rPr>
              <a:t>For HEP…</a:t>
            </a:r>
          </a:p>
          <a:p>
            <a:pPr marL="914400" lvl="1" indent="-457200"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/>
              </a:rPr>
              <a:t>… and beyond</a:t>
            </a:r>
            <a:endParaRPr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sz="1600" dirty="0"/>
          </a:p>
          <a:p>
            <a:endParaRPr lang="en-US" sz="2000" dirty="0" smtClean="0">
              <a:latin typeface="Arial"/>
            </a:endParaRPr>
          </a:p>
          <a:p>
            <a:endParaRPr lang="en-US" sz="2000" dirty="0" smtClean="0"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361" y="2774966"/>
            <a:ext cx="3970867" cy="385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380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Special thanks to entire CERN IT DSS group</a:t>
            </a:r>
          </a:p>
        </p:txBody>
      </p:sp>
    </p:spTree>
    <p:extLst>
      <p:ext uri="{BB962C8B-B14F-4D97-AF65-F5344CB8AC3E}">
        <p14:creationId xmlns:p14="http://schemas.microsoft.com/office/powerpoint/2010/main" val="15969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20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977692"/>
          </a:xfrm>
        </p:spPr>
        <p:txBody>
          <a:bodyPr/>
          <a:lstStyle/>
          <a:p>
            <a:r>
              <a:rPr lang="en-US" dirty="0" smtClean="0"/>
              <a:t>WLCG computing (Tier0)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5802" y="945968"/>
            <a:ext cx="5368197" cy="1977763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Reconstruction </a:t>
            </a:r>
            <a:r>
              <a:rPr lang="en-GB" dirty="0">
                <a:solidFill>
                  <a:srgbClr val="FFC000"/>
                </a:solidFill>
              </a:rPr>
              <a:t>use </a:t>
            </a:r>
            <a:r>
              <a:rPr lang="en-GB" dirty="0" smtClean="0">
                <a:solidFill>
                  <a:srgbClr val="FFC000"/>
                </a:solidFill>
              </a:rPr>
              <a:t>case</a:t>
            </a:r>
          </a:p>
          <a:p>
            <a:pPr lvl="1"/>
            <a:r>
              <a:rPr lang="en-GB" dirty="0">
                <a:solidFill>
                  <a:srgbClr val="FFC000"/>
                </a:solidFill>
              </a:rPr>
              <a:t>G</a:t>
            </a:r>
            <a:r>
              <a:rPr lang="en-GB" dirty="0" smtClean="0">
                <a:solidFill>
                  <a:srgbClr val="FFC000"/>
                </a:solidFill>
              </a:rPr>
              <a:t>oals</a:t>
            </a:r>
            <a:r>
              <a:rPr lang="en-GB" dirty="0">
                <a:solidFill>
                  <a:srgbClr val="FFC000"/>
                </a:solidFill>
              </a:rPr>
              <a:t>: data quality and immediate access for </a:t>
            </a:r>
            <a:r>
              <a:rPr lang="en-GB" dirty="0" smtClean="0">
                <a:solidFill>
                  <a:srgbClr val="FFC000"/>
                </a:solidFill>
              </a:rPr>
              <a:t>analysis</a:t>
            </a:r>
          </a:p>
          <a:p>
            <a:pPr lvl="1"/>
            <a:r>
              <a:rPr lang="en-GB" dirty="0" smtClean="0">
                <a:solidFill>
                  <a:srgbClr val="FFC000"/>
                </a:solidFill>
              </a:rPr>
              <a:t>Organised activity dominated </a:t>
            </a:r>
            <a:r>
              <a:rPr lang="en-GB" dirty="0">
                <a:solidFill>
                  <a:srgbClr val="FFC000"/>
                </a:solidFill>
              </a:rPr>
              <a:t>by heavy processing and </a:t>
            </a:r>
            <a:r>
              <a:rPr lang="en-GB" dirty="0" smtClean="0">
                <a:solidFill>
                  <a:srgbClr val="FFC000"/>
                </a:solidFill>
              </a:rPr>
              <a:t>replication</a:t>
            </a:r>
          </a:p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Analysis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use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case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Goals: extract physics quantities (discovery)</a:t>
            </a:r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Individual activities dominated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by event selection and sharing</a:t>
            </a:r>
            <a:r>
              <a:rPr lang="en-GB" dirty="0">
                <a:solidFill>
                  <a:srgbClr val="00B0F0"/>
                </a:solidFill>
              </a:rPr>
              <a:t/>
            </a:r>
            <a:br>
              <a:rPr lang="en-GB" dirty="0">
                <a:solidFill>
                  <a:srgbClr val="00B0F0"/>
                </a:solidFill>
              </a:rPr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grpSp>
        <p:nvGrpSpPr>
          <p:cNvPr id="26" name="Group 25"/>
          <p:cNvGrpSpPr/>
          <p:nvPr/>
        </p:nvGrpSpPr>
        <p:grpSpPr>
          <a:xfrm>
            <a:off x="3849946" y="2764849"/>
            <a:ext cx="5128972" cy="3965081"/>
            <a:chOff x="126994" y="2755157"/>
            <a:chExt cx="5128972" cy="3965081"/>
          </a:xfrm>
        </p:grpSpPr>
        <p:sp>
          <p:nvSpPr>
            <p:cNvPr id="20" name="Rectangle 19"/>
            <p:cNvSpPr/>
            <p:nvPr/>
          </p:nvSpPr>
          <p:spPr>
            <a:xfrm>
              <a:off x="135458" y="2761910"/>
              <a:ext cx="5120508" cy="395157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5545" y="2755157"/>
              <a:ext cx="3134752" cy="2374366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 rot="18533730">
              <a:off x="2260213" y="3948850"/>
              <a:ext cx="947351" cy="436606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ight Arrow 9"/>
            <p:cNvSpPr/>
            <p:nvPr/>
          </p:nvSpPr>
          <p:spPr>
            <a:xfrm rot="13182570">
              <a:off x="2304976" y="5308985"/>
              <a:ext cx="947351" cy="436606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ight Arrow 10"/>
            <p:cNvSpPr/>
            <p:nvPr/>
          </p:nvSpPr>
          <p:spPr>
            <a:xfrm rot="7691231">
              <a:off x="1188539" y="5349683"/>
              <a:ext cx="947351" cy="436606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ight Arrow 7"/>
            <p:cNvSpPr/>
            <p:nvPr/>
          </p:nvSpPr>
          <p:spPr>
            <a:xfrm rot="2518615">
              <a:off x="2517597" y="5195527"/>
              <a:ext cx="947351" cy="436606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ight Arrow 11"/>
            <p:cNvSpPr/>
            <p:nvPr/>
          </p:nvSpPr>
          <p:spPr>
            <a:xfrm rot="18533730">
              <a:off x="2371423" y="4117726"/>
              <a:ext cx="947351" cy="436606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312424" y="5818567"/>
              <a:ext cx="559620" cy="48460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Flowchart: Sequential Access Storage 14"/>
            <p:cNvSpPr/>
            <p:nvPr/>
          </p:nvSpPr>
          <p:spPr>
            <a:xfrm>
              <a:off x="727812" y="5869666"/>
              <a:ext cx="510989" cy="483154"/>
            </a:xfrm>
            <a:prstGeom prst="flowChartMagneticTap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lowchart: Magnetic Disk 15"/>
            <p:cNvSpPr/>
            <p:nvPr/>
          </p:nvSpPr>
          <p:spPr>
            <a:xfrm>
              <a:off x="2010030" y="4672884"/>
              <a:ext cx="436605" cy="477340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67762" y="6350906"/>
              <a:ext cx="1858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CERN Batch (CPU)</a:t>
              </a:r>
              <a:endParaRPr lang="en-GB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6994" y="6344153"/>
              <a:ext cx="15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CASTOR (Tape)</a:t>
              </a:r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6994" y="4723306"/>
              <a:ext cx="1968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CASTOR/EOS (Disk)</a:t>
              </a:r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18431" y="4196073"/>
              <a:ext cx="507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FTS</a:t>
              </a:r>
              <a:endParaRPr lang="en-GB" dirty="0"/>
            </a:p>
          </p:txBody>
        </p:sp>
        <p:sp>
          <p:nvSpPr>
            <p:cNvPr id="7" name="Right Arrow 6"/>
            <p:cNvSpPr/>
            <p:nvPr/>
          </p:nvSpPr>
          <p:spPr>
            <a:xfrm rot="2518615">
              <a:off x="856297" y="3989175"/>
              <a:ext cx="1246732" cy="436606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3" name="Picture 2" descr="C:\NSS_talk_material\Event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3191" y="1045924"/>
            <a:ext cx="2571136" cy="181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C:\NSS_talk_material\DAQ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5191" y="2951680"/>
            <a:ext cx="2579136" cy="17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C:\NSS_talk_material\Tier-0.gif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5191" y="4771278"/>
            <a:ext cx="2579137" cy="183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817118" y="3051434"/>
            <a:ext cx="75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WLCG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05873" y="5875090"/>
            <a:ext cx="399031" cy="399031"/>
          </a:xfrm>
          <a:prstGeom prst="rect">
            <a:avLst/>
          </a:prstGeom>
          <a:solidFill>
            <a:srgbClr val="0053A1"/>
          </a:solidFill>
        </p:spPr>
      </p:pic>
      <p:sp>
        <p:nvSpPr>
          <p:cNvPr id="28" name="Flowchart: Magnetic Disk 27"/>
          <p:cNvSpPr/>
          <p:nvPr/>
        </p:nvSpPr>
        <p:spPr>
          <a:xfrm>
            <a:off x="8210244" y="3435986"/>
            <a:ext cx="231524" cy="23374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22176" y="3427519"/>
            <a:ext cx="253999" cy="253999"/>
          </a:xfrm>
          <a:prstGeom prst="rect">
            <a:avLst/>
          </a:prstGeom>
          <a:solidFill>
            <a:srgbClr val="0053A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0050" y="2535660"/>
            <a:ext cx="2071706" cy="133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foils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Miscellanea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36770" y="42937"/>
            <a:ext cx="4571640" cy="2409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0" y="19119"/>
            <a:ext cx="4555592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CERN Computer Centre</a:t>
            </a:r>
            <a:endParaRPr lang="en-GB" sz="3600" dirty="0"/>
          </a:p>
        </p:txBody>
      </p:sp>
      <p:sp>
        <p:nvSpPr>
          <p:cNvPr id="6" name="CustomShape 2"/>
          <p:cNvSpPr/>
          <p:nvPr/>
        </p:nvSpPr>
        <p:spPr>
          <a:xfrm>
            <a:off x="158566" y="1168890"/>
            <a:ext cx="4266720" cy="319716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latin typeface="Calibri"/>
              </a:rPr>
              <a:t>CERN computer </a:t>
            </a:r>
            <a:r>
              <a:rPr lang="en-US" dirty="0" err="1">
                <a:latin typeface="Calibri"/>
              </a:rPr>
              <a:t>centre</a:t>
            </a:r>
            <a:r>
              <a:rPr lang="en-US" dirty="0">
                <a:latin typeface="Calibri"/>
              </a:rPr>
              <a:t>: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400" dirty="0">
                <a:latin typeface="Calibri"/>
              </a:rPr>
              <a:t>Built in the 70s on the CERN site (</a:t>
            </a:r>
            <a:r>
              <a:rPr lang="en-US" sz="1400" dirty="0" err="1">
                <a:latin typeface="Calibri"/>
              </a:rPr>
              <a:t>Meyrin</a:t>
            </a:r>
            <a:r>
              <a:rPr lang="en-US" sz="1400" dirty="0">
                <a:latin typeface="Calibri"/>
              </a:rPr>
              <a:t>-Geneva)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400" dirty="0">
                <a:latin typeface="Calibri"/>
              </a:rPr>
              <a:t>~3000 m</a:t>
            </a:r>
            <a:r>
              <a:rPr lang="en-US" sz="1400" baseline="30000" dirty="0">
                <a:latin typeface="Calibri"/>
              </a:rPr>
              <a:t>2</a:t>
            </a:r>
            <a:r>
              <a:rPr lang="en-US" sz="1400" dirty="0">
                <a:latin typeface="Calibri"/>
              </a:rPr>
              <a:t> </a:t>
            </a:r>
            <a:r>
              <a:rPr lang="en-US" sz="1400" dirty="0" smtClean="0">
                <a:latin typeface="Calibri"/>
              </a:rPr>
              <a:t>(4 </a:t>
            </a:r>
            <a:r>
              <a:rPr lang="en-US" sz="1400" dirty="0">
                <a:latin typeface="Calibri"/>
              </a:rPr>
              <a:t>main machine rooms)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400" dirty="0">
                <a:latin typeface="Calibri"/>
              </a:rPr>
              <a:t>3.5 MW for equipment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400" dirty="0" smtClean="0">
                <a:latin typeface="Calibri"/>
              </a:rPr>
              <a:t>Estimated Power Usage Efficiency (PUE) </a:t>
            </a:r>
            <a:r>
              <a:rPr lang="en-US" sz="1400" dirty="0">
                <a:latin typeface="Calibri"/>
              </a:rPr>
              <a:t>~ 1.6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dirty="0">
                <a:latin typeface="Calibri"/>
              </a:rPr>
              <a:t>New extension: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400" dirty="0">
                <a:latin typeface="Calibri"/>
              </a:rPr>
              <a:t>Located at Wigner (Budapest)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400" dirty="0">
                <a:latin typeface="Calibri"/>
              </a:rPr>
              <a:t>~1000 m</a:t>
            </a:r>
            <a:r>
              <a:rPr lang="en-US" sz="1400" baseline="30000" dirty="0">
                <a:latin typeface="Calibri"/>
              </a:rPr>
              <a:t>2 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400" dirty="0">
                <a:latin typeface="Calibri"/>
              </a:rPr>
              <a:t>2.7 MW for equipment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400" dirty="0">
                <a:latin typeface="Calibri"/>
              </a:rPr>
              <a:t>2x100Gb links (21 and 24 </a:t>
            </a:r>
            <a:r>
              <a:rPr lang="en-US" sz="1400" dirty="0" err="1">
                <a:latin typeface="Calibri"/>
              </a:rPr>
              <a:t>ms</a:t>
            </a:r>
            <a:r>
              <a:rPr lang="en-US" sz="1400" dirty="0">
                <a:latin typeface="Calibri"/>
              </a:rPr>
              <a:t> RTT)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480026" y="1910543"/>
            <a:ext cx="3628384" cy="23524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CustomShape 3"/>
          <p:cNvSpPr/>
          <p:nvPr/>
        </p:nvSpPr>
        <p:spPr>
          <a:xfrm>
            <a:off x="6227820" y="634020"/>
            <a:ext cx="760680" cy="685440"/>
          </a:xfrm>
          <a:prstGeom prst="ellipse">
            <a:avLst/>
          </a:prstGeom>
          <a:noFill/>
          <a:ln w="25560">
            <a:solidFill>
              <a:srgbClr val="FFFF00"/>
            </a:solidFill>
            <a:round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980890"/>
              </p:ext>
            </p:extLst>
          </p:nvPr>
        </p:nvGraphicFramePr>
        <p:xfrm>
          <a:off x="4733089" y="4026236"/>
          <a:ext cx="3137241" cy="2771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1"/>
                <a:gridCol w="698840"/>
              </a:tblGrid>
              <a:tr h="160991">
                <a:tc gridSpan="2">
                  <a:txBody>
                    <a:bodyPr/>
                    <a:lstStyle/>
                    <a:p>
                      <a:r>
                        <a:rPr lang="en-US" sz="1400" b="1" dirty="0" smtClean="0"/>
                        <a:t>CERN</a:t>
                      </a:r>
                      <a:r>
                        <a:rPr lang="en-US" sz="1400" b="1" baseline="0" dirty="0" smtClean="0"/>
                        <a:t> CC (Prep. for 2015 LHC – Run2)</a:t>
                      </a:r>
                      <a:endParaRPr lang="en-GB" sz="1400" b="1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/>
                </a:tc>
              </a:tr>
              <a:tr h="284196">
                <a:tc>
                  <a:txBody>
                    <a:bodyPr/>
                    <a:lstStyle/>
                    <a:p>
                      <a:r>
                        <a:rPr lang="en-GB" sz="1200"/>
                        <a:t>Number of 10GB NICs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4,919</a:t>
                      </a:r>
                    </a:p>
                  </a:txBody>
                  <a:tcPr marL="0" marR="0" marT="0" marB="0" anchor="ctr"/>
                </a:tc>
              </a:tr>
              <a:tr h="284196">
                <a:tc>
                  <a:txBody>
                    <a:bodyPr/>
                    <a:lstStyle/>
                    <a:p>
                      <a:r>
                        <a:rPr lang="en-GB" sz="1200" dirty="0"/>
                        <a:t>Number of 1GB NICs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21,335</a:t>
                      </a:r>
                    </a:p>
                  </a:txBody>
                  <a:tcPr marL="0" marR="0" marT="0" marB="0" anchor="ctr"/>
                </a:tc>
              </a:tr>
              <a:tr h="284196">
                <a:tc>
                  <a:txBody>
                    <a:bodyPr/>
                    <a:lstStyle/>
                    <a:p>
                      <a:r>
                        <a:rPr lang="en-GB" sz="1200"/>
                        <a:t>Number of cores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115,664</a:t>
                      </a:r>
                    </a:p>
                  </a:txBody>
                  <a:tcPr marL="0" marR="0" marT="0" marB="0" anchor="ctr"/>
                </a:tc>
              </a:tr>
              <a:tr h="284196">
                <a:tc>
                  <a:txBody>
                    <a:bodyPr/>
                    <a:lstStyle/>
                    <a:p>
                      <a:r>
                        <a:rPr lang="en-GB" sz="1200"/>
                        <a:t>Number of disks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78,764</a:t>
                      </a:r>
                    </a:p>
                  </a:txBody>
                  <a:tcPr marL="0" marR="0" marT="0" marB="0" anchor="ctr"/>
                </a:tc>
              </a:tr>
              <a:tr h="284196">
                <a:tc>
                  <a:txBody>
                    <a:bodyPr/>
                    <a:lstStyle/>
                    <a:p>
                      <a:r>
                        <a:rPr lang="en-GB" sz="1200"/>
                        <a:t>Number of memory modules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77,244</a:t>
                      </a:r>
                    </a:p>
                  </a:txBody>
                  <a:tcPr marL="0" marR="0" marT="0" marB="0" anchor="ctr"/>
                </a:tc>
              </a:tr>
              <a:tr h="284196">
                <a:tc>
                  <a:txBody>
                    <a:bodyPr/>
                    <a:lstStyle/>
                    <a:p>
                      <a:r>
                        <a:rPr lang="en-GB" sz="1200"/>
                        <a:t>Number of processors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20,816</a:t>
                      </a:r>
                    </a:p>
                  </a:txBody>
                  <a:tcPr marL="0" marR="0" marT="0" marB="0" anchor="ctr"/>
                </a:tc>
              </a:tr>
              <a:tr h="284196">
                <a:tc>
                  <a:txBody>
                    <a:bodyPr/>
                    <a:lstStyle/>
                    <a:p>
                      <a:r>
                        <a:rPr lang="en-GB" sz="1200"/>
                        <a:t>Number of servers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11,961</a:t>
                      </a:r>
                    </a:p>
                  </a:txBody>
                  <a:tcPr marL="0" marR="0" marT="0" marB="0" anchor="ctr"/>
                </a:tc>
              </a:tr>
              <a:tr h="284196">
                <a:tc>
                  <a:txBody>
                    <a:bodyPr/>
                    <a:lstStyle/>
                    <a:p>
                      <a:r>
                        <a:rPr lang="en-GB" sz="1200"/>
                        <a:t>Total disk space (TiB)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143,163</a:t>
                      </a:r>
                      <a:endParaRPr lang="en-GB" sz="1200" dirty="0"/>
                    </a:p>
                  </a:txBody>
                  <a:tcPr marL="0" marR="0" marT="0" marB="0" anchor="ctr"/>
                </a:tc>
              </a:tr>
              <a:tr h="284196">
                <a:tc>
                  <a:txBody>
                    <a:bodyPr/>
                    <a:lstStyle/>
                    <a:p>
                      <a:r>
                        <a:rPr lang="en-GB" sz="1200" dirty="0"/>
                        <a:t>Total memory capacity (</a:t>
                      </a:r>
                      <a:r>
                        <a:rPr lang="en-GB" sz="1200" dirty="0" err="1"/>
                        <a:t>TiB</a:t>
                      </a:r>
                      <a:r>
                        <a:rPr lang="en-GB" sz="1200" dirty="0"/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430.42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51954" y="3945474"/>
            <a:ext cx="4079944" cy="2283959"/>
            <a:chOff x="251954" y="3945474"/>
            <a:chExt cx="4079944" cy="2283959"/>
          </a:xfrm>
        </p:grpSpPr>
        <p:pic>
          <p:nvPicPr>
            <p:cNvPr id="8" name="Picture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51954" y="3945474"/>
              <a:ext cx="4079944" cy="22839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414" y="4870584"/>
              <a:ext cx="351508" cy="2734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761" y="5083516"/>
              <a:ext cx="310895" cy="328282"/>
            </a:xfrm>
            <a:prstGeom prst="rect">
              <a:avLst/>
            </a:prstGeom>
          </p:spPr>
        </p:pic>
        <p:sp>
          <p:nvSpPr>
            <p:cNvPr id="13" name="CustomShape 3"/>
            <p:cNvSpPr/>
            <p:nvPr/>
          </p:nvSpPr>
          <p:spPr>
            <a:xfrm>
              <a:off x="710897" y="5056598"/>
              <a:ext cx="760680" cy="685440"/>
            </a:xfrm>
            <a:prstGeom prst="ellipse">
              <a:avLst/>
            </a:prstGeom>
            <a:noFill/>
            <a:ln w="25560">
              <a:solidFill>
                <a:srgbClr val="FFFF00"/>
              </a:solidFill>
              <a:rou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0274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326"/>
            <a:ext cx="7886700" cy="964141"/>
          </a:xfrm>
        </p:spPr>
        <p:txBody>
          <a:bodyPr/>
          <a:lstStyle/>
          <a:p>
            <a:r>
              <a:rPr lang="en-US" dirty="0" smtClean="0"/>
              <a:t>Commodity / Uniformity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67" y="1024467"/>
            <a:ext cx="6640365" cy="5664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Uniform across services</a:t>
            </a:r>
          </a:p>
          <a:p>
            <a:pPr lvl="1"/>
            <a:r>
              <a:rPr lang="en-US" dirty="0" smtClean="0"/>
              <a:t>Same building blocks for AFS, CASTOR, </a:t>
            </a:r>
            <a:r>
              <a:rPr lang="en-US" dirty="0" err="1" smtClean="0"/>
              <a:t>Ceph</a:t>
            </a:r>
            <a:r>
              <a:rPr lang="en-US" dirty="0"/>
              <a:t> </a:t>
            </a:r>
            <a:r>
              <a:rPr lang="en-US" dirty="0" smtClean="0"/>
              <a:t>and EOS</a:t>
            </a:r>
            <a:endParaRPr lang="en-US" dirty="0"/>
          </a:p>
          <a:p>
            <a:pPr lvl="1"/>
            <a:r>
              <a:rPr lang="en-US" dirty="0" smtClean="0"/>
              <a:t>AFS:CASTOR:EOS   1:10:70 ratio </a:t>
            </a:r>
          </a:p>
          <a:p>
            <a:pPr lvl="1"/>
            <a:r>
              <a:rPr lang="en-US" dirty="0" smtClean="0"/>
              <a:t>Heterogeneity essentially from technology evolution</a:t>
            </a:r>
          </a:p>
          <a:p>
            <a:pPr lvl="2"/>
            <a:r>
              <a:rPr lang="en-US" dirty="0" smtClean="0"/>
              <a:t>Yearly cycle; new models with best “price per GB”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Main building block</a:t>
            </a:r>
          </a:p>
          <a:p>
            <a:pPr lvl="1"/>
            <a:r>
              <a:rPr lang="en-US" dirty="0" smtClean="0"/>
              <a:t>¼ of quad system (1 node with dual CPU, </a:t>
            </a:r>
            <a:br>
              <a:rPr lang="en-US" dirty="0" smtClean="0"/>
            </a:br>
            <a:r>
              <a:rPr lang="en-US" dirty="0" smtClean="0"/>
              <a:t>64 GB RAM, 10Gbit/s NIC)</a:t>
            </a:r>
          </a:p>
          <a:p>
            <a:pPr lvl="2"/>
            <a:r>
              <a:rPr lang="en-US" dirty="0" smtClean="0"/>
              <a:t>OpenStack hypervisor use the </a:t>
            </a:r>
            <a:br>
              <a:rPr lang="en-US" dirty="0" smtClean="0"/>
            </a:br>
            <a:r>
              <a:rPr lang="en-US" dirty="0" smtClean="0"/>
              <a:t>same hardware</a:t>
            </a:r>
          </a:p>
          <a:p>
            <a:pPr lvl="1"/>
            <a:r>
              <a:rPr lang="en-US" dirty="0" smtClean="0"/>
              <a:t>2 24-disk trays per node</a:t>
            </a:r>
          </a:p>
          <a:p>
            <a:pPr lvl="1"/>
            <a:r>
              <a:rPr lang="en-US" dirty="0" smtClean="0"/>
              <a:t>24 4-TB disks per tray (6 TB in </a:t>
            </a:r>
            <a:br>
              <a:rPr lang="en-US" dirty="0" smtClean="0"/>
            </a:br>
            <a:r>
              <a:rPr lang="en-US" dirty="0" smtClean="0"/>
              <a:t>the next delivery)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 200 TB building block</a:t>
            </a:r>
            <a:endParaRPr lang="en-US" dirty="0" smtClean="0"/>
          </a:p>
          <a:p>
            <a:endParaRPr lang="en-GB" dirty="0"/>
          </a:p>
        </p:txBody>
      </p:sp>
      <p:pic>
        <p:nvPicPr>
          <p:cNvPr id="4" name="Screen Shot 2015-03-28 at 10.06.37 .png"/>
          <p:cNvPicPr/>
          <p:nvPr/>
        </p:nvPicPr>
        <p:blipFill>
          <a:blip r:embed="rId2">
            <a:extLst/>
          </a:blip>
          <a:srcRect l="20024" t="12723" r="8007"/>
          <a:stretch>
            <a:fillRect/>
          </a:stretch>
        </p:blipFill>
        <p:spPr>
          <a:xfrm>
            <a:off x="4605867" y="4233333"/>
            <a:ext cx="4416114" cy="2396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Screen Shot 2015-03-28 at 10.06.54 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9632" y="181620"/>
            <a:ext cx="2322349" cy="39585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7309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cloud_PNG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3467" y="4295134"/>
            <a:ext cx="2899827" cy="232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cloud_PNG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2051" y="3606816"/>
            <a:ext cx="5703534" cy="4039348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37258" y="62039"/>
            <a:ext cx="7886700" cy="1092347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600" b="1" dirty="0" err="1" smtClean="0">
                <a:solidFill>
                  <a:schemeClr val="tx1">
                    <a:lumMod val="95000"/>
                  </a:schemeClr>
                </a:solidFill>
              </a:rPr>
              <a:t>Ceph</a:t>
            </a:r>
            <a:r>
              <a:rPr lang="en-US" sz="4600" b="1" dirty="0" smtClean="0">
                <a:solidFill>
                  <a:schemeClr val="tx1">
                    <a:lumMod val="95000"/>
                  </a:schemeClr>
                </a:solidFill>
              </a:rPr>
              <a:t> as back-end</a:t>
            </a:r>
            <a:endParaRPr sz="46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xfrm>
            <a:off x="618892" y="1249406"/>
            <a:ext cx="8226855" cy="1944985"/>
          </a:xfrm>
          <a:prstGeom prst="rect">
            <a:avLst/>
          </a:prstGeom>
        </p:spPr>
        <p:txBody>
          <a:bodyPr/>
          <a:lstStyle/>
          <a:p>
            <a:pPr marL="0" lvl="0" indent="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400" dirty="0" err="1">
                <a:solidFill>
                  <a:srgbClr val="FFC000"/>
                </a:solidFill>
              </a:rPr>
              <a:t>Ceph</a:t>
            </a:r>
            <a:r>
              <a:rPr sz="2400" dirty="0">
                <a:solidFill>
                  <a:srgbClr val="FFC000"/>
                </a:solidFill>
              </a:rPr>
              <a:t> virtual volumes (RBD) for AFS &amp; NFS backend</a:t>
            </a:r>
          </a:p>
          <a:p>
            <a:pPr marL="870086" lvl="1" indent="-42203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C000"/>
                </a:solidFill>
              </a:rPr>
              <a:t>Expose storage volume via VM gateways</a:t>
            </a:r>
          </a:p>
          <a:p>
            <a:pPr marL="870086" lvl="1" indent="-42203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C000"/>
                </a:solidFill>
              </a:rPr>
              <a:t>Exploit ZFS features for snapshots and backups</a:t>
            </a:r>
          </a:p>
          <a:p>
            <a:pPr marL="870086" lvl="1" indent="-42203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C000"/>
                </a:solidFill>
              </a:rPr>
              <a:t>Disaster recovery server in Wigner</a:t>
            </a:r>
          </a:p>
        </p:txBody>
      </p:sp>
      <p:sp>
        <p:nvSpPr>
          <p:cNvPr id="267" name="Shape 2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97BD"/>
                </a:solidFill>
              </a:rPr>
              <a:t>43</a:t>
            </a:fld>
            <a:endParaRPr sz="1200">
              <a:solidFill>
                <a:srgbClr val="8897BD"/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37235" y="3536478"/>
            <a:ext cx="1063440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r">
              <a:defRPr>
                <a:solidFill>
                  <a:srgbClr val="000000"/>
                </a:solidFill>
              </a:defRPr>
            </a:pPr>
            <a:r>
              <a:rPr sz="1500" dirty="0"/>
              <a:t>Prototype</a:t>
            </a:r>
          </a:p>
          <a:p>
            <a:pPr lvl="0" algn="r">
              <a:defRPr>
                <a:solidFill>
                  <a:srgbClr val="000000"/>
                </a:solidFill>
              </a:defRPr>
            </a:pPr>
            <a:r>
              <a:rPr sz="1500" dirty="0" err="1" smtClean="0"/>
              <a:t>Virtual</a:t>
            </a:r>
            <a:r>
              <a:rPr lang="en-US" sz="1500" dirty="0" err="1" smtClean="0"/>
              <a:t>ised</a:t>
            </a:r>
            <a:r>
              <a:rPr sz="1500" dirty="0" smtClean="0"/>
              <a:t> </a:t>
            </a:r>
            <a:endParaRPr lang="en-US" sz="1500" dirty="0" smtClean="0"/>
          </a:p>
          <a:p>
            <a:pPr lvl="0" algn="r">
              <a:defRPr>
                <a:solidFill>
                  <a:srgbClr val="000000"/>
                </a:solidFill>
              </a:defRPr>
            </a:pPr>
            <a:r>
              <a:rPr sz="1500" dirty="0" smtClean="0"/>
              <a:t>AFS </a:t>
            </a:r>
            <a:r>
              <a:rPr sz="1500" dirty="0"/>
              <a:t>Server</a:t>
            </a:r>
          </a:p>
        </p:txBody>
      </p:sp>
      <p:sp>
        <p:nvSpPr>
          <p:cNvPr id="269" name="Shape 269"/>
          <p:cNvSpPr/>
          <p:nvPr/>
        </p:nvSpPr>
        <p:spPr>
          <a:xfrm>
            <a:off x="2620434" y="3620643"/>
            <a:ext cx="1305072" cy="51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5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500" dirty="0" err="1"/>
              <a:t>Virtualised</a:t>
            </a:r>
            <a:r>
              <a:rPr sz="1500" dirty="0"/>
              <a:t> NFS Server</a:t>
            </a:r>
          </a:p>
        </p:txBody>
      </p:sp>
      <p:sp>
        <p:nvSpPr>
          <p:cNvPr id="270" name="Shape 270"/>
          <p:cNvSpPr/>
          <p:nvPr/>
        </p:nvSpPr>
        <p:spPr>
          <a:xfrm>
            <a:off x="1215873" y="3625556"/>
            <a:ext cx="1304972" cy="1246886"/>
          </a:xfrm>
          <a:prstGeom prst="roundRect">
            <a:avLst>
              <a:gd name="adj" fmla="val 14005"/>
            </a:avLst>
          </a:prstGeom>
          <a:solidFill>
            <a:srgbClr val="FFFFFF"/>
          </a:solidFill>
          <a:ln w="114300" cap="flat">
            <a:solidFill>
              <a:srgbClr val="D84942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1287768" y="3710810"/>
            <a:ext cx="718880" cy="430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sz="1100"/>
              <a:t>VM 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sz="1100"/>
              <a:t>Gateway</a:t>
            </a:r>
          </a:p>
        </p:txBody>
      </p:sp>
      <p:pic>
        <p:nvPicPr>
          <p:cNvPr id="272" name="openstack-logo5.png"/>
          <p:cNvPicPr/>
          <p:nvPr/>
        </p:nvPicPr>
        <p:blipFill>
          <a:blip r:embed="rId3">
            <a:extLst/>
          </a:blip>
          <a:srcRect r="17463" b="27360"/>
          <a:stretch>
            <a:fillRect/>
          </a:stretch>
        </p:blipFill>
        <p:spPr>
          <a:xfrm>
            <a:off x="1932460" y="3710810"/>
            <a:ext cx="519976" cy="45762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73" name="Shape 273"/>
          <p:cNvSpPr/>
          <p:nvPr/>
        </p:nvSpPr>
        <p:spPr>
          <a:xfrm>
            <a:off x="1344370" y="4282506"/>
            <a:ext cx="1007671" cy="298641"/>
          </a:xfrm>
          <a:prstGeom prst="rect">
            <a:avLst/>
          </a:prstGeom>
          <a:solidFill>
            <a:srgbClr val="FFFFFF"/>
          </a:solidFill>
          <a:ln w="63500" cap="flat">
            <a:solidFill>
              <a:srgbClr val="A6A6A6"/>
            </a:solidFill>
            <a:prstDash val="solid"/>
            <a:beve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ctr">
              <a:defRPr sz="11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100"/>
              <a:t>AFS Volume</a:t>
            </a:r>
          </a:p>
        </p:txBody>
      </p:sp>
      <p:sp>
        <p:nvSpPr>
          <p:cNvPr id="274" name="Shape 274"/>
          <p:cNvSpPr/>
          <p:nvPr/>
        </p:nvSpPr>
        <p:spPr>
          <a:xfrm>
            <a:off x="1337923" y="4626405"/>
            <a:ext cx="1003970" cy="122574"/>
          </a:xfrm>
          <a:prstGeom prst="rect">
            <a:avLst/>
          </a:prstGeom>
          <a:solidFill>
            <a:srgbClr val="FFFFFF"/>
          </a:solidFill>
          <a:ln w="63500" cap="flat">
            <a:solidFill>
              <a:srgbClr val="DDDDDD"/>
            </a:solidFill>
            <a:prstDash val="solid"/>
            <a:beve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ctr">
              <a:defRPr sz="7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700" b="1"/>
              <a:t>libRBD</a:t>
            </a:r>
          </a:p>
        </p:txBody>
      </p:sp>
      <p:sp>
        <p:nvSpPr>
          <p:cNvPr id="276" name="Shape 276"/>
          <p:cNvSpPr/>
          <p:nvPr/>
        </p:nvSpPr>
        <p:spPr>
          <a:xfrm>
            <a:off x="4012956" y="3612856"/>
            <a:ext cx="1304972" cy="1246886"/>
          </a:xfrm>
          <a:prstGeom prst="roundRect">
            <a:avLst>
              <a:gd name="adj" fmla="val 14005"/>
            </a:avLst>
          </a:prstGeom>
          <a:solidFill>
            <a:srgbClr val="FFFFFF"/>
          </a:solidFill>
          <a:ln w="114300" cap="flat">
            <a:solidFill>
              <a:srgbClr val="D84942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4098730" y="3698110"/>
            <a:ext cx="651139" cy="4840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sz="1100"/>
              <a:t>VM 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sz="1100"/>
              <a:t>Gateway</a:t>
            </a:r>
          </a:p>
        </p:txBody>
      </p:sp>
      <p:pic>
        <p:nvPicPr>
          <p:cNvPr id="278" name="openstack-logo5.png"/>
          <p:cNvPicPr/>
          <p:nvPr/>
        </p:nvPicPr>
        <p:blipFill>
          <a:blip r:embed="rId3">
            <a:extLst/>
          </a:blip>
          <a:srcRect r="17463" b="27360"/>
          <a:stretch>
            <a:fillRect/>
          </a:stretch>
        </p:blipFill>
        <p:spPr>
          <a:xfrm>
            <a:off x="4749697" y="3698110"/>
            <a:ext cx="519975" cy="45762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79" name="Shape 279"/>
          <p:cNvSpPr/>
          <p:nvPr/>
        </p:nvSpPr>
        <p:spPr>
          <a:xfrm>
            <a:off x="4161606" y="4269806"/>
            <a:ext cx="1007671" cy="298641"/>
          </a:xfrm>
          <a:prstGeom prst="rect">
            <a:avLst/>
          </a:prstGeom>
          <a:solidFill>
            <a:srgbClr val="FFFFFF"/>
          </a:solidFill>
          <a:ln w="63500" cap="flat">
            <a:solidFill>
              <a:srgbClr val="A6A6A6"/>
            </a:solidFill>
            <a:prstDash val="solid"/>
            <a:beve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ctr">
              <a:defRPr sz="11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100"/>
              <a:t>ZFS</a:t>
            </a:r>
          </a:p>
        </p:txBody>
      </p:sp>
      <p:sp>
        <p:nvSpPr>
          <p:cNvPr id="280" name="Shape 280"/>
          <p:cNvSpPr/>
          <p:nvPr/>
        </p:nvSpPr>
        <p:spPr>
          <a:xfrm>
            <a:off x="4163457" y="4623150"/>
            <a:ext cx="1003970" cy="125829"/>
          </a:xfrm>
          <a:prstGeom prst="rect">
            <a:avLst/>
          </a:prstGeom>
          <a:solidFill>
            <a:srgbClr val="FFFFFF"/>
          </a:solidFill>
          <a:ln w="63500" cap="flat">
            <a:solidFill>
              <a:srgbClr val="DDDDDD"/>
            </a:solidFill>
            <a:prstDash val="solid"/>
            <a:beve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ctr">
              <a:defRPr sz="7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700" b="1"/>
              <a:t>libRBD</a:t>
            </a:r>
          </a:p>
        </p:txBody>
      </p:sp>
      <p:grpSp>
        <p:nvGrpSpPr>
          <p:cNvPr id="286" name="Group 286"/>
          <p:cNvGrpSpPr/>
          <p:nvPr/>
        </p:nvGrpSpPr>
        <p:grpSpPr>
          <a:xfrm>
            <a:off x="2306204" y="5172691"/>
            <a:ext cx="663639" cy="766529"/>
            <a:chOff x="0" y="0"/>
            <a:chExt cx="663638" cy="766528"/>
          </a:xfrm>
        </p:grpSpPr>
        <p:pic>
          <p:nvPicPr>
            <p:cNvPr id="284" name="droppedImage-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63639" cy="766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ce-lockup.png"/>
            <p:cNvPicPr/>
            <p:nvPr/>
          </p:nvPicPr>
          <p:blipFill>
            <a:blip r:embed="rId5">
              <a:extLst/>
            </a:blip>
            <a:srcRect b="26868"/>
            <a:stretch>
              <a:fillRect/>
            </a:stretch>
          </p:blipFill>
          <p:spPr>
            <a:xfrm>
              <a:off x="81192" y="171900"/>
              <a:ext cx="501278" cy="451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9" name="Group 289"/>
          <p:cNvGrpSpPr/>
          <p:nvPr/>
        </p:nvGrpSpPr>
        <p:grpSpPr>
          <a:xfrm>
            <a:off x="1678253" y="5418511"/>
            <a:ext cx="663639" cy="766529"/>
            <a:chOff x="0" y="0"/>
            <a:chExt cx="663638" cy="766528"/>
          </a:xfrm>
        </p:grpSpPr>
        <p:pic>
          <p:nvPicPr>
            <p:cNvPr id="287" name="droppedImage-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63639" cy="766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ice-lockup.png"/>
            <p:cNvPicPr/>
            <p:nvPr/>
          </p:nvPicPr>
          <p:blipFill>
            <a:blip r:embed="rId5">
              <a:extLst/>
            </a:blip>
            <a:srcRect b="26868"/>
            <a:stretch>
              <a:fillRect/>
            </a:stretch>
          </p:blipFill>
          <p:spPr>
            <a:xfrm>
              <a:off x="81192" y="171900"/>
              <a:ext cx="501278" cy="451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2" name="Group 292"/>
          <p:cNvGrpSpPr/>
          <p:nvPr/>
        </p:nvGrpSpPr>
        <p:grpSpPr>
          <a:xfrm>
            <a:off x="3601604" y="5299691"/>
            <a:ext cx="663639" cy="766529"/>
            <a:chOff x="0" y="0"/>
            <a:chExt cx="663638" cy="766528"/>
          </a:xfrm>
        </p:grpSpPr>
        <p:pic>
          <p:nvPicPr>
            <p:cNvPr id="290" name="droppedImage-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63639" cy="766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ice-lockup.png"/>
            <p:cNvPicPr/>
            <p:nvPr/>
          </p:nvPicPr>
          <p:blipFill>
            <a:blip r:embed="rId5">
              <a:extLst/>
            </a:blip>
            <a:srcRect b="26868"/>
            <a:stretch>
              <a:fillRect/>
            </a:stretch>
          </p:blipFill>
          <p:spPr>
            <a:xfrm>
              <a:off x="81192" y="171900"/>
              <a:ext cx="501278" cy="451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5" name="Group 295"/>
          <p:cNvGrpSpPr/>
          <p:nvPr/>
        </p:nvGrpSpPr>
        <p:grpSpPr>
          <a:xfrm>
            <a:off x="3169804" y="5646003"/>
            <a:ext cx="663639" cy="766529"/>
            <a:chOff x="0" y="0"/>
            <a:chExt cx="663638" cy="766528"/>
          </a:xfrm>
        </p:grpSpPr>
        <p:pic>
          <p:nvPicPr>
            <p:cNvPr id="293" name="droppedImage-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63639" cy="766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ice-lockup.png"/>
            <p:cNvPicPr/>
            <p:nvPr/>
          </p:nvPicPr>
          <p:blipFill>
            <a:blip r:embed="rId5">
              <a:extLst/>
            </a:blip>
            <a:srcRect b="26868"/>
            <a:stretch>
              <a:fillRect/>
            </a:stretch>
          </p:blipFill>
          <p:spPr>
            <a:xfrm>
              <a:off x="81192" y="171900"/>
              <a:ext cx="501278" cy="451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" name="Group 298"/>
          <p:cNvGrpSpPr/>
          <p:nvPr/>
        </p:nvGrpSpPr>
        <p:grpSpPr>
          <a:xfrm>
            <a:off x="2153804" y="5642591"/>
            <a:ext cx="663639" cy="766529"/>
            <a:chOff x="0" y="0"/>
            <a:chExt cx="663638" cy="766528"/>
          </a:xfrm>
        </p:grpSpPr>
        <p:pic>
          <p:nvPicPr>
            <p:cNvPr id="296" name="droppedImage-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63639" cy="766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ice-lockup.png"/>
            <p:cNvPicPr/>
            <p:nvPr/>
          </p:nvPicPr>
          <p:blipFill>
            <a:blip r:embed="rId5">
              <a:extLst/>
            </a:blip>
            <a:srcRect b="26868"/>
            <a:stretch>
              <a:fillRect/>
            </a:stretch>
          </p:blipFill>
          <p:spPr>
            <a:xfrm>
              <a:off x="81192" y="171900"/>
              <a:ext cx="501278" cy="451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1" name="Group 301"/>
          <p:cNvGrpSpPr/>
          <p:nvPr/>
        </p:nvGrpSpPr>
        <p:grpSpPr>
          <a:xfrm>
            <a:off x="3703204" y="5845791"/>
            <a:ext cx="663639" cy="766529"/>
            <a:chOff x="0" y="0"/>
            <a:chExt cx="663638" cy="766528"/>
          </a:xfrm>
        </p:grpSpPr>
        <p:pic>
          <p:nvPicPr>
            <p:cNvPr id="299" name="droppedImage-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63639" cy="766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ice-lockup.png"/>
            <p:cNvPicPr/>
            <p:nvPr/>
          </p:nvPicPr>
          <p:blipFill>
            <a:blip r:embed="rId5">
              <a:extLst/>
            </a:blip>
            <a:srcRect b="26868"/>
            <a:stretch>
              <a:fillRect/>
            </a:stretch>
          </p:blipFill>
          <p:spPr>
            <a:xfrm>
              <a:off x="81192" y="171900"/>
              <a:ext cx="501278" cy="451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4" name="Group 304"/>
          <p:cNvGrpSpPr/>
          <p:nvPr/>
        </p:nvGrpSpPr>
        <p:grpSpPr>
          <a:xfrm>
            <a:off x="5093436" y="5299691"/>
            <a:ext cx="663639" cy="766529"/>
            <a:chOff x="0" y="0"/>
            <a:chExt cx="663638" cy="766528"/>
          </a:xfrm>
        </p:grpSpPr>
        <p:pic>
          <p:nvPicPr>
            <p:cNvPr id="302" name="droppedImage-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63639" cy="766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ice-lockup.png"/>
            <p:cNvPicPr/>
            <p:nvPr/>
          </p:nvPicPr>
          <p:blipFill>
            <a:blip r:embed="rId5">
              <a:extLst/>
            </a:blip>
            <a:srcRect b="26868"/>
            <a:stretch>
              <a:fillRect/>
            </a:stretch>
          </p:blipFill>
          <p:spPr>
            <a:xfrm>
              <a:off x="81192" y="171900"/>
              <a:ext cx="501278" cy="451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7" name="Group 307"/>
          <p:cNvGrpSpPr/>
          <p:nvPr/>
        </p:nvGrpSpPr>
        <p:grpSpPr>
          <a:xfrm>
            <a:off x="4661636" y="5545511"/>
            <a:ext cx="663639" cy="766529"/>
            <a:chOff x="0" y="0"/>
            <a:chExt cx="663638" cy="766528"/>
          </a:xfrm>
        </p:grpSpPr>
        <p:pic>
          <p:nvPicPr>
            <p:cNvPr id="305" name="droppedImage-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63639" cy="766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ice-lockup.png"/>
            <p:cNvPicPr/>
            <p:nvPr/>
          </p:nvPicPr>
          <p:blipFill>
            <a:blip r:embed="rId5">
              <a:extLst/>
            </a:blip>
            <a:srcRect b="26868"/>
            <a:stretch>
              <a:fillRect/>
            </a:stretch>
          </p:blipFill>
          <p:spPr>
            <a:xfrm>
              <a:off x="81192" y="171900"/>
              <a:ext cx="501278" cy="451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0" name="Group 310"/>
          <p:cNvGrpSpPr/>
          <p:nvPr/>
        </p:nvGrpSpPr>
        <p:grpSpPr>
          <a:xfrm>
            <a:off x="7169467" y="5418511"/>
            <a:ext cx="663640" cy="766529"/>
            <a:chOff x="0" y="0"/>
            <a:chExt cx="663638" cy="766528"/>
          </a:xfrm>
        </p:grpSpPr>
        <p:pic>
          <p:nvPicPr>
            <p:cNvPr id="308" name="droppedImage-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63639" cy="766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ice-lockup.png"/>
            <p:cNvPicPr/>
            <p:nvPr/>
          </p:nvPicPr>
          <p:blipFill>
            <a:blip r:embed="rId5">
              <a:extLst/>
            </a:blip>
            <a:srcRect b="26868"/>
            <a:stretch>
              <a:fillRect/>
            </a:stretch>
          </p:blipFill>
          <p:spPr>
            <a:xfrm>
              <a:off x="81192" y="171900"/>
              <a:ext cx="501278" cy="451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1" name="Shape 311"/>
          <p:cNvSpPr/>
          <p:nvPr/>
        </p:nvSpPr>
        <p:spPr>
          <a:xfrm>
            <a:off x="1468068" y="6484686"/>
            <a:ext cx="1967283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500"/>
              <a:t>Ceph Cluster (Meyrin)</a:t>
            </a:r>
          </a:p>
        </p:txBody>
      </p:sp>
      <p:grpSp>
        <p:nvGrpSpPr>
          <p:cNvPr id="314" name="Group 314"/>
          <p:cNvGrpSpPr/>
          <p:nvPr/>
        </p:nvGrpSpPr>
        <p:grpSpPr>
          <a:xfrm>
            <a:off x="7645017" y="5646003"/>
            <a:ext cx="663640" cy="766529"/>
            <a:chOff x="0" y="0"/>
            <a:chExt cx="663638" cy="766528"/>
          </a:xfrm>
        </p:grpSpPr>
        <p:pic>
          <p:nvPicPr>
            <p:cNvPr id="312" name="droppedImage-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63639" cy="766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ice-lockup.png"/>
            <p:cNvPicPr/>
            <p:nvPr/>
          </p:nvPicPr>
          <p:blipFill>
            <a:blip r:embed="rId5">
              <a:extLst/>
            </a:blip>
            <a:srcRect b="26868"/>
            <a:stretch>
              <a:fillRect/>
            </a:stretch>
          </p:blipFill>
          <p:spPr>
            <a:xfrm>
              <a:off x="81192" y="171900"/>
              <a:ext cx="501278" cy="451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5" name="Shape 315"/>
          <p:cNvSpPr/>
          <p:nvPr/>
        </p:nvSpPr>
        <p:spPr>
          <a:xfrm>
            <a:off x="6474288" y="6391945"/>
            <a:ext cx="1999095" cy="30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500"/>
              <a:t>Ceph Cluster (Wigner)</a:t>
            </a:r>
          </a:p>
        </p:txBody>
      </p:sp>
      <p:sp>
        <p:nvSpPr>
          <p:cNvPr id="316" name="Shape 316"/>
          <p:cNvSpPr/>
          <p:nvPr/>
        </p:nvSpPr>
        <p:spPr>
          <a:xfrm>
            <a:off x="5356871" y="3606815"/>
            <a:ext cx="1305073" cy="51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5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500" dirty="0" err="1"/>
              <a:t>Virtualised</a:t>
            </a:r>
            <a:r>
              <a:rPr sz="1500" dirty="0"/>
              <a:t> NFS Server</a:t>
            </a:r>
          </a:p>
        </p:txBody>
      </p:sp>
      <p:sp>
        <p:nvSpPr>
          <p:cNvPr id="317" name="Shape 317"/>
          <p:cNvSpPr/>
          <p:nvPr/>
        </p:nvSpPr>
        <p:spPr>
          <a:xfrm>
            <a:off x="6797898" y="3625556"/>
            <a:ext cx="1304972" cy="1246886"/>
          </a:xfrm>
          <a:prstGeom prst="roundRect">
            <a:avLst>
              <a:gd name="adj" fmla="val 14005"/>
            </a:avLst>
          </a:prstGeom>
          <a:solidFill>
            <a:srgbClr val="FFFFFF"/>
          </a:solidFill>
          <a:ln w="114300" cap="flat">
            <a:solidFill>
              <a:srgbClr val="D84942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6883672" y="3710810"/>
            <a:ext cx="651139" cy="4840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sz="1100"/>
              <a:t>VM 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sz="1100"/>
              <a:t>Gateway</a:t>
            </a:r>
          </a:p>
        </p:txBody>
      </p:sp>
      <p:pic>
        <p:nvPicPr>
          <p:cNvPr id="319" name="openstack-logo5.png"/>
          <p:cNvPicPr/>
          <p:nvPr/>
        </p:nvPicPr>
        <p:blipFill>
          <a:blip r:embed="rId3">
            <a:extLst/>
          </a:blip>
          <a:srcRect r="17463" b="27360"/>
          <a:stretch>
            <a:fillRect/>
          </a:stretch>
        </p:blipFill>
        <p:spPr>
          <a:xfrm>
            <a:off x="7534639" y="3710810"/>
            <a:ext cx="519975" cy="45762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20" name="Shape 320"/>
          <p:cNvSpPr/>
          <p:nvPr/>
        </p:nvSpPr>
        <p:spPr>
          <a:xfrm>
            <a:off x="6946548" y="4282506"/>
            <a:ext cx="1007671" cy="298641"/>
          </a:xfrm>
          <a:prstGeom prst="rect">
            <a:avLst/>
          </a:prstGeom>
          <a:solidFill>
            <a:srgbClr val="FFFFFF"/>
          </a:solidFill>
          <a:ln w="63500" cap="flat">
            <a:solidFill>
              <a:srgbClr val="A6A6A6"/>
            </a:solidFill>
            <a:prstDash val="solid"/>
            <a:beve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ctr">
              <a:defRPr sz="11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100"/>
              <a:t>ZFS</a:t>
            </a:r>
          </a:p>
        </p:txBody>
      </p:sp>
      <p:sp>
        <p:nvSpPr>
          <p:cNvPr id="321" name="Shape 321"/>
          <p:cNvSpPr/>
          <p:nvPr/>
        </p:nvSpPr>
        <p:spPr>
          <a:xfrm>
            <a:off x="6948399" y="4635850"/>
            <a:ext cx="1003970" cy="141549"/>
          </a:xfrm>
          <a:prstGeom prst="rect">
            <a:avLst/>
          </a:prstGeom>
          <a:solidFill>
            <a:srgbClr val="FFFFFF"/>
          </a:solidFill>
          <a:ln w="63500" cap="flat">
            <a:solidFill>
              <a:srgbClr val="DDDDDD"/>
            </a:solidFill>
            <a:prstDash val="solid"/>
            <a:beve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ctr">
              <a:defRPr sz="7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700" b="1"/>
              <a:t>libRBD</a:t>
            </a:r>
          </a:p>
        </p:txBody>
      </p:sp>
      <p:sp>
        <p:nvSpPr>
          <p:cNvPr id="324" name="Shape 324"/>
          <p:cNvSpPr/>
          <p:nvPr/>
        </p:nvSpPr>
        <p:spPr>
          <a:xfrm>
            <a:off x="5405125" y="4397443"/>
            <a:ext cx="1305574" cy="1"/>
          </a:xfrm>
          <a:prstGeom prst="line">
            <a:avLst/>
          </a:prstGeom>
          <a:ln w="38100">
            <a:solidFill>
              <a:srgbClr val="535353"/>
            </a:solidFill>
            <a:custDash>
              <a:ds d="200000" sp="200000"/>
            </a:custDash>
            <a:miter lim="400000"/>
            <a:tailEnd type="stealth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5626372" y="4452940"/>
            <a:ext cx="770500" cy="21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11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100"/>
              <a:t>ZFS Send</a:t>
            </a:r>
          </a:p>
        </p:txBody>
      </p:sp>
    </p:spTree>
    <p:extLst>
      <p:ext uri="{BB962C8B-B14F-4D97-AF65-F5344CB8AC3E}">
        <p14:creationId xmlns:p14="http://schemas.microsoft.com/office/powerpoint/2010/main" val="736310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ERNBOX-lhcb-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6956"/>
            <a:ext cx="9144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948" y="0"/>
            <a:ext cx="568622" cy="626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97892" y="30702"/>
            <a:ext cx="1541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CERNBox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14077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Arrow Connector 59"/>
          <p:cNvCxnSpPr>
            <a:stCxn id="59" idx="0"/>
          </p:cNvCxnSpPr>
          <p:nvPr/>
        </p:nvCxnSpPr>
        <p:spPr>
          <a:xfrm flipV="1">
            <a:off x="1465077" y="5092766"/>
            <a:ext cx="243197" cy="1004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7" y="3193897"/>
            <a:ext cx="3508499" cy="2149014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861" y="1786732"/>
            <a:ext cx="4816792" cy="43685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2038" y="1786732"/>
            <a:ext cx="794442" cy="395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ectangle 6"/>
          <p:cNvSpPr/>
          <p:nvPr/>
        </p:nvSpPr>
        <p:spPr>
          <a:xfrm>
            <a:off x="5773276" y="2683781"/>
            <a:ext cx="692590" cy="380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User 1</a:t>
            </a:r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6817820" y="2683781"/>
            <a:ext cx="692590" cy="380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Group 1</a:t>
            </a:r>
            <a:endParaRPr lang="en-GB" sz="1200" dirty="0"/>
          </a:p>
        </p:txBody>
      </p:sp>
      <p:sp>
        <p:nvSpPr>
          <p:cNvPr id="9" name="Rectangle 8"/>
          <p:cNvSpPr/>
          <p:nvPr/>
        </p:nvSpPr>
        <p:spPr>
          <a:xfrm>
            <a:off x="8045697" y="2683781"/>
            <a:ext cx="692590" cy="380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User 2</a:t>
            </a:r>
            <a:endParaRPr lang="en-GB" sz="1200" dirty="0"/>
          </a:p>
        </p:txBody>
      </p:sp>
      <p:sp>
        <p:nvSpPr>
          <p:cNvPr id="10" name="Rectangle 9"/>
          <p:cNvSpPr/>
          <p:nvPr/>
        </p:nvSpPr>
        <p:spPr>
          <a:xfrm>
            <a:off x="5250438" y="3502378"/>
            <a:ext cx="692590" cy="3802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Flowchart: Multidocument 10"/>
          <p:cNvSpPr/>
          <p:nvPr/>
        </p:nvSpPr>
        <p:spPr>
          <a:xfrm>
            <a:off x="6204447" y="3480870"/>
            <a:ext cx="814812" cy="460213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13" name="Straight Connector 12"/>
          <p:cNvCxnSpPr>
            <a:stCxn id="6" idx="2"/>
            <a:endCxn id="7" idx="0"/>
          </p:cNvCxnSpPr>
          <p:nvPr/>
        </p:nvCxnSpPr>
        <p:spPr>
          <a:xfrm flipH="1">
            <a:off x="6119571" y="2182447"/>
            <a:ext cx="899688" cy="50133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2"/>
            <a:endCxn id="11" idx="0"/>
          </p:cNvCxnSpPr>
          <p:nvPr/>
        </p:nvCxnSpPr>
        <p:spPr>
          <a:xfrm>
            <a:off x="6119571" y="3064027"/>
            <a:ext cx="548338" cy="41684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2"/>
            <a:endCxn id="10" idx="0"/>
          </p:cNvCxnSpPr>
          <p:nvPr/>
        </p:nvCxnSpPr>
        <p:spPr>
          <a:xfrm flipH="1">
            <a:off x="5596732" y="3064027"/>
            <a:ext cx="522839" cy="43835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  <a:endCxn id="8" idx="0"/>
          </p:cNvCxnSpPr>
          <p:nvPr/>
        </p:nvCxnSpPr>
        <p:spPr>
          <a:xfrm>
            <a:off x="7019259" y="2182447"/>
            <a:ext cx="144856" cy="50133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2"/>
            <a:endCxn id="9" idx="0"/>
          </p:cNvCxnSpPr>
          <p:nvPr/>
        </p:nvCxnSpPr>
        <p:spPr>
          <a:xfrm>
            <a:off x="7019259" y="2182447"/>
            <a:ext cx="1372733" cy="50133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353106" y="3615421"/>
            <a:ext cx="692590" cy="380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Rectangle 28"/>
          <p:cNvSpPr/>
          <p:nvPr/>
        </p:nvSpPr>
        <p:spPr>
          <a:xfrm>
            <a:off x="7357030" y="4240169"/>
            <a:ext cx="692590" cy="38024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Flowchart: Multidocument 29"/>
          <p:cNvSpPr/>
          <p:nvPr/>
        </p:nvSpPr>
        <p:spPr>
          <a:xfrm>
            <a:off x="8173841" y="4404705"/>
            <a:ext cx="814812" cy="460213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Full AOD</a:t>
            </a:r>
            <a:endParaRPr lang="en-GB" sz="1200" dirty="0"/>
          </a:p>
        </p:txBody>
      </p:sp>
      <p:cxnSp>
        <p:nvCxnSpPr>
          <p:cNvPr id="31" name="Straight Connector 30"/>
          <p:cNvCxnSpPr>
            <a:stCxn id="28" idx="2"/>
            <a:endCxn id="30" idx="0"/>
          </p:cNvCxnSpPr>
          <p:nvPr/>
        </p:nvCxnSpPr>
        <p:spPr>
          <a:xfrm>
            <a:off x="7699401" y="3995667"/>
            <a:ext cx="937902" cy="40903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8" idx="2"/>
            <a:endCxn id="29" idx="0"/>
          </p:cNvCxnSpPr>
          <p:nvPr/>
        </p:nvCxnSpPr>
        <p:spPr>
          <a:xfrm>
            <a:off x="7699401" y="3995666"/>
            <a:ext cx="3924" cy="2445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619242" y="4316059"/>
            <a:ext cx="692590" cy="3802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5" name="Flowchart: Multidocument 34"/>
          <p:cNvSpPr/>
          <p:nvPr/>
        </p:nvSpPr>
        <p:spPr>
          <a:xfrm>
            <a:off x="6066947" y="4319075"/>
            <a:ext cx="814812" cy="460213"/>
          </a:xfrm>
          <a:prstGeom prst="flowChartMulti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/>
              <a:t>MyAnalysis</a:t>
            </a:r>
            <a:endParaRPr lang="en-GB" sz="800" dirty="0"/>
          </a:p>
        </p:txBody>
      </p:sp>
      <p:cxnSp>
        <p:nvCxnSpPr>
          <p:cNvPr id="36" name="Straight Connector 35"/>
          <p:cNvCxnSpPr>
            <a:stCxn id="10" idx="2"/>
            <a:endCxn id="35" idx="0"/>
          </p:cNvCxnSpPr>
          <p:nvPr/>
        </p:nvCxnSpPr>
        <p:spPr>
          <a:xfrm>
            <a:off x="5596732" y="3882624"/>
            <a:ext cx="933677" cy="43645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0" idx="2"/>
            <a:endCxn id="34" idx="0"/>
          </p:cNvCxnSpPr>
          <p:nvPr/>
        </p:nvCxnSpPr>
        <p:spPr>
          <a:xfrm flipH="1">
            <a:off x="4965537" y="3882624"/>
            <a:ext cx="631196" cy="43343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Multidocument 39"/>
          <p:cNvSpPr/>
          <p:nvPr/>
        </p:nvSpPr>
        <p:spPr>
          <a:xfrm>
            <a:off x="4578857" y="5317416"/>
            <a:ext cx="814812" cy="460213"/>
          </a:xfrm>
          <a:prstGeom prst="flowChartMulti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outputs</a:t>
            </a:r>
            <a:endParaRPr lang="en-GB" sz="1350" dirty="0"/>
          </a:p>
        </p:txBody>
      </p:sp>
      <p:cxnSp>
        <p:nvCxnSpPr>
          <p:cNvPr id="41" name="Straight Connector 40"/>
          <p:cNvCxnSpPr>
            <a:stCxn id="34" idx="2"/>
            <a:endCxn id="40" idx="0"/>
          </p:cNvCxnSpPr>
          <p:nvPr/>
        </p:nvCxnSpPr>
        <p:spPr>
          <a:xfrm>
            <a:off x="4965537" y="4696304"/>
            <a:ext cx="76782" cy="62111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8" idx="2"/>
            <a:endCxn id="28" idx="0"/>
          </p:cNvCxnSpPr>
          <p:nvPr/>
        </p:nvCxnSpPr>
        <p:spPr>
          <a:xfrm>
            <a:off x="7164115" y="3064027"/>
            <a:ext cx="535286" cy="55139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lowchart: Multidocument 54"/>
          <p:cNvSpPr/>
          <p:nvPr/>
        </p:nvSpPr>
        <p:spPr>
          <a:xfrm>
            <a:off x="7172596" y="4882698"/>
            <a:ext cx="814812" cy="460213"/>
          </a:xfrm>
          <a:prstGeom prst="flowChartMultidocumen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Test data</a:t>
            </a:r>
            <a:endParaRPr lang="en-GB" sz="1050" dirty="0">
              <a:solidFill>
                <a:srgbClr val="FF0000"/>
              </a:solidFill>
            </a:endParaRPr>
          </a:p>
        </p:txBody>
      </p:sp>
      <p:cxnSp>
        <p:nvCxnSpPr>
          <p:cNvPr id="56" name="Straight Connector 55"/>
          <p:cNvCxnSpPr>
            <a:stCxn id="29" idx="2"/>
            <a:endCxn id="55" idx="0"/>
          </p:cNvCxnSpPr>
          <p:nvPr/>
        </p:nvCxnSpPr>
        <p:spPr>
          <a:xfrm flipH="1">
            <a:off x="7636057" y="4620415"/>
            <a:ext cx="67268" cy="26228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190" y="1856932"/>
            <a:ext cx="586138" cy="254310"/>
          </a:xfrm>
          <a:prstGeom prst="rect">
            <a:avLst/>
          </a:prstGeom>
        </p:spPr>
      </p:pic>
      <p:sp>
        <p:nvSpPr>
          <p:cNvPr id="64" name="Flowchart: Multidocument 63"/>
          <p:cNvSpPr/>
          <p:nvPr/>
        </p:nvSpPr>
        <p:spPr>
          <a:xfrm>
            <a:off x="8173841" y="3598624"/>
            <a:ext cx="814812" cy="460213"/>
          </a:xfrm>
          <a:prstGeom prst="flowChartMultidocumen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sharing</a:t>
            </a:r>
            <a:endParaRPr lang="en-GB" sz="1350" dirty="0"/>
          </a:p>
        </p:txBody>
      </p:sp>
      <p:cxnSp>
        <p:nvCxnSpPr>
          <p:cNvPr id="65" name="Straight Connector 64"/>
          <p:cNvCxnSpPr>
            <a:stCxn id="9" idx="2"/>
            <a:endCxn id="64" idx="0"/>
          </p:cNvCxnSpPr>
          <p:nvPr/>
        </p:nvCxnSpPr>
        <p:spPr>
          <a:xfrm>
            <a:off x="8391991" y="3064027"/>
            <a:ext cx="245312" cy="53459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840603" y="3620272"/>
            <a:ext cx="692590" cy="3802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8" name="Rectangle 77"/>
          <p:cNvSpPr/>
          <p:nvPr/>
        </p:nvSpPr>
        <p:spPr>
          <a:xfrm>
            <a:off x="209408" y="4433953"/>
            <a:ext cx="692590" cy="3802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9" name="Flowchart: Multidocument 78"/>
          <p:cNvSpPr/>
          <p:nvPr/>
        </p:nvSpPr>
        <p:spPr>
          <a:xfrm>
            <a:off x="1657113" y="4436969"/>
            <a:ext cx="814812" cy="460213"/>
          </a:xfrm>
          <a:prstGeom prst="flowChartMulti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/>
              <a:t>MyAnalysis</a:t>
            </a:r>
            <a:endParaRPr lang="en-GB" sz="800" dirty="0"/>
          </a:p>
        </p:txBody>
      </p:sp>
      <p:sp>
        <p:nvSpPr>
          <p:cNvPr id="80" name="Flowchart: Multidocument 79"/>
          <p:cNvSpPr/>
          <p:nvPr/>
        </p:nvSpPr>
        <p:spPr>
          <a:xfrm>
            <a:off x="115569" y="5337132"/>
            <a:ext cx="814812" cy="460213"/>
          </a:xfrm>
          <a:prstGeom prst="flowChartMulti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outputs</a:t>
            </a:r>
            <a:endParaRPr lang="en-GB" sz="1350" dirty="0"/>
          </a:p>
        </p:txBody>
      </p:sp>
      <p:cxnSp>
        <p:nvCxnSpPr>
          <p:cNvPr id="81" name="Straight Connector 80"/>
          <p:cNvCxnSpPr>
            <a:stCxn id="77" idx="2"/>
            <a:endCxn id="78" idx="0"/>
          </p:cNvCxnSpPr>
          <p:nvPr/>
        </p:nvCxnSpPr>
        <p:spPr>
          <a:xfrm flipH="1">
            <a:off x="555703" y="4000518"/>
            <a:ext cx="631196" cy="433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77" idx="2"/>
            <a:endCxn id="79" idx="0"/>
          </p:cNvCxnSpPr>
          <p:nvPr/>
        </p:nvCxnSpPr>
        <p:spPr>
          <a:xfrm>
            <a:off x="1186898" y="4000518"/>
            <a:ext cx="933677" cy="436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8" idx="2"/>
            <a:endCxn id="80" idx="0"/>
          </p:cNvCxnSpPr>
          <p:nvPr/>
        </p:nvCxnSpPr>
        <p:spPr>
          <a:xfrm>
            <a:off x="555703" y="4814199"/>
            <a:ext cx="23328" cy="522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3055034" y="4433953"/>
            <a:ext cx="692590" cy="38024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2" name="Flowchart: Multidocument 91"/>
          <p:cNvSpPr/>
          <p:nvPr/>
        </p:nvSpPr>
        <p:spPr>
          <a:xfrm>
            <a:off x="2923145" y="5085309"/>
            <a:ext cx="814812" cy="460213"/>
          </a:xfrm>
          <a:prstGeom prst="flowChartMultidocumen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Test data</a:t>
            </a:r>
            <a:endParaRPr lang="en-GB" sz="1050" dirty="0">
              <a:solidFill>
                <a:srgbClr val="FF0000"/>
              </a:solidFill>
            </a:endParaRPr>
          </a:p>
        </p:txBody>
      </p:sp>
      <p:cxnSp>
        <p:nvCxnSpPr>
          <p:cNvPr id="93" name="Straight Connector 92"/>
          <p:cNvCxnSpPr>
            <a:stCxn id="91" idx="2"/>
            <a:endCxn id="92" idx="0"/>
          </p:cNvCxnSpPr>
          <p:nvPr/>
        </p:nvCxnSpPr>
        <p:spPr>
          <a:xfrm flipH="1">
            <a:off x="3386606" y="4814198"/>
            <a:ext cx="14723" cy="2711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Flowchart: Process 97"/>
          <p:cNvSpPr/>
          <p:nvPr/>
        </p:nvSpPr>
        <p:spPr>
          <a:xfrm>
            <a:off x="81499" y="2991799"/>
            <a:ext cx="3714185" cy="2825813"/>
          </a:xfrm>
          <a:prstGeom prst="flowChartProcess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9" name="Flowchart: Process 98"/>
          <p:cNvSpPr/>
          <p:nvPr/>
        </p:nvSpPr>
        <p:spPr>
          <a:xfrm>
            <a:off x="4131771" y="1727510"/>
            <a:ext cx="4910936" cy="4495490"/>
          </a:xfrm>
          <a:prstGeom prst="flowChartProcess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0" name="TextBox 99"/>
          <p:cNvSpPr txBox="1"/>
          <p:nvPr/>
        </p:nvSpPr>
        <p:spPr>
          <a:xfrm>
            <a:off x="19832" y="2711783"/>
            <a:ext cx="15039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User view (laptop)</a:t>
            </a:r>
            <a:endParaRPr lang="en-GB" sz="1350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4072390" y="1475452"/>
            <a:ext cx="22455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Central-services view (batch)</a:t>
            </a:r>
            <a:endParaRPr lang="en-GB" sz="1350" b="1" dirty="0"/>
          </a:p>
        </p:txBody>
      </p:sp>
      <p:sp>
        <p:nvSpPr>
          <p:cNvPr id="106" name="Curved Left Arrow 105"/>
          <p:cNvSpPr/>
          <p:nvPr/>
        </p:nvSpPr>
        <p:spPr>
          <a:xfrm>
            <a:off x="2259809" y="4756737"/>
            <a:ext cx="1045676" cy="6473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00"/>
                </a:solidFill>
              </a:rPr>
              <a:t>Develop</a:t>
            </a:r>
            <a:endParaRPr lang="en-GB" sz="1350" dirty="0">
              <a:solidFill>
                <a:srgbClr val="FFFF00"/>
              </a:solidFill>
            </a:endParaRPr>
          </a:p>
        </p:txBody>
      </p:sp>
      <p:sp>
        <p:nvSpPr>
          <p:cNvPr id="108" name="Right Arrow 107"/>
          <p:cNvSpPr/>
          <p:nvPr/>
        </p:nvSpPr>
        <p:spPr>
          <a:xfrm rot="20900184" flipH="1">
            <a:off x="5345495" y="4833951"/>
            <a:ext cx="2798405" cy="383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00"/>
                </a:solidFill>
              </a:rPr>
              <a:t>Full-sample</a:t>
            </a:r>
            <a:r>
              <a:rPr lang="en-US" sz="1350" dirty="0"/>
              <a:t> </a:t>
            </a:r>
            <a:r>
              <a:rPr lang="en-US" sz="1350" dirty="0">
                <a:solidFill>
                  <a:srgbClr val="FFFF00"/>
                </a:solidFill>
              </a:rPr>
              <a:t>analysis</a:t>
            </a:r>
            <a:endParaRPr lang="en-GB" sz="1350" dirty="0">
              <a:solidFill>
                <a:srgbClr val="FFFF00"/>
              </a:solidFill>
            </a:endParaRPr>
          </a:p>
        </p:txBody>
      </p:sp>
      <p:sp>
        <p:nvSpPr>
          <p:cNvPr id="109" name="Striped Right Arrow 108"/>
          <p:cNvSpPr/>
          <p:nvPr/>
        </p:nvSpPr>
        <p:spPr>
          <a:xfrm flipH="1">
            <a:off x="818363" y="5519164"/>
            <a:ext cx="3819020" cy="459309"/>
          </a:xfrm>
          <a:prstGeom prst="stripedRightArrow">
            <a:avLst>
              <a:gd name="adj1" fmla="val 50000"/>
              <a:gd name="adj2" fmla="val 98785"/>
            </a:avLst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73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Lazy sync</a:t>
            </a:r>
            <a:endParaRPr lang="en-GB" sz="1350" dirty="0"/>
          </a:p>
        </p:txBody>
      </p:sp>
      <p:sp>
        <p:nvSpPr>
          <p:cNvPr id="114" name="Flowchart: Multidocument 113"/>
          <p:cNvSpPr/>
          <p:nvPr/>
        </p:nvSpPr>
        <p:spPr>
          <a:xfrm>
            <a:off x="2929598" y="3655507"/>
            <a:ext cx="814812" cy="460213"/>
          </a:xfrm>
          <a:prstGeom prst="flowChartMultidocumen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sharing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1364" y="762631"/>
            <a:ext cx="38872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smtClean="0"/>
              <a:t>File-system access for users to </a:t>
            </a:r>
            <a:r>
              <a:rPr lang="en-US" sz="1350" dirty="0"/>
              <a:t>/</a:t>
            </a:r>
            <a:r>
              <a:rPr lang="en-US" sz="1350" dirty="0" err="1" smtClean="0"/>
              <a:t>eos</a:t>
            </a:r>
            <a:r>
              <a:rPr lang="en-US" sz="1350" dirty="0" smtClean="0"/>
              <a:t>/user/u/user directory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1350" dirty="0" smtClean="0"/>
              <a:t>Full access when connected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smtClean="0"/>
              <a:t>Partial </a:t>
            </a:r>
            <a:r>
              <a:rPr lang="en-US" sz="1350" dirty="0"/>
              <a:t>sharing (my laptop and /</a:t>
            </a:r>
            <a:r>
              <a:rPr lang="en-US" sz="1350" dirty="0" err="1"/>
              <a:t>eos</a:t>
            </a:r>
            <a:r>
              <a:rPr lang="en-US" sz="1350" dirty="0"/>
              <a:t>/user/u/user)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Offline access from multiple devices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smtClean="0"/>
              <a:t>Two-way </a:t>
            </a:r>
            <a:r>
              <a:rPr lang="en-US" sz="1350" dirty="0"/>
              <a:t>sharing with other users or group areas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Offline access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Lazy sync via sync client</a:t>
            </a: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75" y="5547079"/>
            <a:ext cx="362735" cy="399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5700" y="4970727"/>
            <a:ext cx="465522" cy="94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406736" y="566534"/>
            <a:ext cx="263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Currently 70 PB deployed!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124863" y="915150"/>
            <a:ext cx="455139" cy="679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8129" y="6097628"/>
            <a:ext cx="2753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Typically 0.1/1 TB available </a:t>
            </a:r>
            <a:br>
              <a:rPr lang="en-US" dirty="0" smtClean="0"/>
            </a:br>
            <a:r>
              <a:rPr lang="en-US" dirty="0" smtClean="0"/>
              <a:t>on your laptop…</a:t>
            </a:r>
            <a:endParaRPr lang="en-GB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07" y="2376118"/>
            <a:ext cx="489217" cy="538801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954880" y="106640"/>
            <a:ext cx="1541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CERNBox</a:t>
            </a:r>
            <a:endParaRPr lang="en-GB" sz="2800" b="1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1" y="3221790"/>
            <a:ext cx="305362" cy="33631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3" y="9554"/>
            <a:ext cx="759078" cy="83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12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977692"/>
          </a:xfrm>
        </p:spPr>
        <p:txBody>
          <a:bodyPr/>
          <a:lstStyle/>
          <a:p>
            <a:r>
              <a:rPr lang="en-US" dirty="0" smtClean="0"/>
              <a:t>WLCG computing (analysis)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5804" y="945968"/>
            <a:ext cx="5368196" cy="1977763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Reconstruction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use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case</a:t>
            </a:r>
          </a:p>
          <a:p>
            <a:pPr lvl="1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oals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: data quality and immediate access for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analysis</a:t>
            </a:r>
          </a:p>
          <a:p>
            <a:pPr lvl="1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Organised activity dominated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by heavy processing and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replication</a:t>
            </a:r>
          </a:p>
          <a:p>
            <a:r>
              <a:rPr lang="en-GB" dirty="0" smtClean="0">
                <a:solidFill>
                  <a:srgbClr val="FFC000"/>
                </a:solidFill>
              </a:rPr>
              <a:t>Analysis </a:t>
            </a:r>
            <a:r>
              <a:rPr lang="en-GB" dirty="0">
                <a:solidFill>
                  <a:srgbClr val="FFC000"/>
                </a:solidFill>
              </a:rPr>
              <a:t>use </a:t>
            </a:r>
            <a:r>
              <a:rPr lang="en-GB" dirty="0" smtClean="0">
                <a:solidFill>
                  <a:srgbClr val="FFC000"/>
                </a:solidFill>
              </a:rPr>
              <a:t>case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Goals: extract physics quantities (discovery)</a:t>
            </a:r>
            <a:endParaRPr lang="en-GB" dirty="0" smtClean="0">
              <a:solidFill>
                <a:srgbClr val="FFC000"/>
              </a:solidFill>
            </a:endParaRPr>
          </a:p>
          <a:p>
            <a:pPr lvl="1"/>
            <a:r>
              <a:rPr lang="en-GB" dirty="0" smtClean="0">
                <a:solidFill>
                  <a:srgbClr val="FFC000"/>
                </a:solidFill>
              </a:rPr>
              <a:t>Individual activities dominated </a:t>
            </a:r>
            <a:r>
              <a:rPr lang="en-GB" dirty="0">
                <a:solidFill>
                  <a:srgbClr val="FFC000"/>
                </a:solidFill>
              </a:rPr>
              <a:t>by event selection and sharing</a:t>
            </a: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/>
            </a:r>
            <a:br>
              <a:rPr lang="en-GB" dirty="0">
                <a:solidFill>
                  <a:srgbClr val="FFC000"/>
                </a:solidFill>
              </a:rPr>
            </a:br>
            <a:endParaRPr lang="en-GB" dirty="0">
              <a:solidFill>
                <a:srgbClr val="FFC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840474" y="2760445"/>
            <a:ext cx="5121059" cy="3951575"/>
            <a:chOff x="126994" y="2761910"/>
            <a:chExt cx="5121059" cy="3951575"/>
          </a:xfrm>
        </p:grpSpPr>
        <p:sp>
          <p:nvSpPr>
            <p:cNvPr id="20" name="Rectangle 19"/>
            <p:cNvSpPr/>
            <p:nvPr/>
          </p:nvSpPr>
          <p:spPr>
            <a:xfrm>
              <a:off x="126994" y="2761910"/>
              <a:ext cx="5120508" cy="395157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09" t="918" r="7508" b="-918"/>
            <a:stretch/>
          </p:blipFill>
          <p:spPr>
            <a:xfrm>
              <a:off x="1144058" y="2861533"/>
              <a:ext cx="4103995" cy="3590218"/>
            </a:xfrm>
            <a:prstGeom prst="rect">
              <a:avLst/>
            </a:prstGeom>
          </p:spPr>
        </p:pic>
        <p:sp>
          <p:nvSpPr>
            <p:cNvPr id="16" name="Flowchart: Magnetic Disk 15"/>
            <p:cNvSpPr/>
            <p:nvPr/>
          </p:nvSpPr>
          <p:spPr>
            <a:xfrm>
              <a:off x="3852444" y="4138728"/>
              <a:ext cx="436605" cy="537893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00" y="997075"/>
            <a:ext cx="3081139" cy="2888568"/>
          </a:xfrm>
          <a:prstGeom prst="rect">
            <a:avLst/>
          </a:prstGeom>
        </p:spPr>
      </p:pic>
      <p:sp>
        <p:nvSpPr>
          <p:cNvPr id="28" name="Flowchart: Magnetic Disk 27"/>
          <p:cNvSpPr/>
          <p:nvPr/>
        </p:nvSpPr>
        <p:spPr>
          <a:xfrm>
            <a:off x="6086232" y="3347750"/>
            <a:ext cx="436605" cy="53789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lowchart: Magnetic Disk 28"/>
          <p:cNvSpPr/>
          <p:nvPr/>
        </p:nvSpPr>
        <p:spPr>
          <a:xfrm>
            <a:off x="5816156" y="5356290"/>
            <a:ext cx="436605" cy="53789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lowchart: Magnetic Disk 29"/>
          <p:cNvSpPr/>
          <p:nvPr/>
        </p:nvSpPr>
        <p:spPr>
          <a:xfrm>
            <a:off x="8169876" y="3534357"/>
            <a:ext cx="436605" cy="53789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lowchart: Magnetic Disk 30"/>
          <p:cNvSpPr/>
          <p:nvPr/>
        </p:nvSpPr>
        <p:spPr>
          <a:xfrm>
            <a:off x="7064763" y="4026387"/>
            <a:ext cx="436605" cy="53789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6170345" y="3616696"/>
            <a:ext cx="230659" cy="236014"/>
            <a:chOff x="826620" y="4932807"/>
            <a:chExt cx="483196" cy="394191"/>
          </a:xfrm>
        </p:grpSpPr>
        <p:sp>
          <p:nvSpPr>
            <p:cNvPr id="4" name="Curved Left Arrow 3"/>
            <p:cNvSpPr/>
            <p:nvPr/>
          </p:nvSpPr>
          <p:spPr>
            <a:xfrm>
              <a:off x="1087395" y="4942703"/>
              <a:ext cx="222421" cy="384295"/>
            </a:xfrm>
            <a:prstGeom prst="curved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2" name="Curved Left Arrow 31"/>
            <p:cNvSpPr/>
            <p:nvPr/>
          </p:nvSpPr>
          <p:spPr>
            <a:xfrm rot="11134543">
              <a:off x="826620" y="4932807"/>
              <a:ext cx="222421" cy="384295"/>
            </a:xfrm>
            <a:prstGeom prst="curved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55573" y="5568419"/>
            <a:ext cx="230659" cy="236014"/>
            <a:chOff x="826620" y="4932807"/>
            <a:chExt cx="483196" cy="394191"/>
          </a:xfrm>
        </p:grpSpPr>
        <p:sp>
          <p:nvSpPr>
            <p:cNvPr id="34" name="Curved Left Arrow 33"/>
            <p:cNvSpPr/>
            <p:nvPr/>
          </p:nvSpPr>
          <p:spPr>
            <a:xfrm>
              <a:off x="1087395" y="4942703"/>
              <a:ext cx="222421" cy="384295"/>
            </a:xfrm>
            <a:prstGeom prst="curved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Curved Left Arrow 34"/>
            <p:cNvSpPr/>
            <p:nvPr/>
          </p:nvSpPr>
          <p:spPr>
            <a:xfrm rot="11134543">
              <a:off x="826620" y="4932807"/>
              <a:ext cx="222421" cy="384295"/>
            </a:xfrm>
            <a:prstGeom prst="curved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01204" y="3767636"/>
            <a:ext cx="230659" cy="236014"/>
            <a:chOff x="826620" y="4932807"/>
            <a:chExt cx="483196" cy="394191"/>
          </a:xfrm>
        </p:grpSpPr>
        <p:sp>
          <p:nvSpPr>
            <p:cNvPr id="37" name="Curved Left Arrow 36"/>
            <p:cNvSpPr/>
            <p:nvPr/>
          </p:nvSpPr>
          <p:spPr>
            <a:xfrm>
              <a:off x="1087395" y="4942703"/>
              <a:ext cx="222421" cy="384295"/>
            </a:xfrm>
            <a:prstGeom prst="curved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8" name="Curved Left Arrow 37"/>
            <p:cNvSpPr/>
            <p:nvPr/>
          </p:nvSpPr>
          <p:spPr>
            <a:xfrm rot="11134543">
              <a:off x="826620" y="4932807"/>
              <a:ext cx="222421" cy="384295"/>
            </a:xfrm>
            <a:prstGeom prst="curved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238955" y="4295333"/>
            <a:ext cx="230659" cy="236014"/>
            <a:chOff x="826620" y="4932807"/>
            <a:chExt cx="483196" cy="394191"/>
          </a:xfrm>
        </p:grpSpPr>
        <p:sp>
          <p:nvSpPr>
            <p:cNvPr id="40" name="Curved Left Arrow 39"/>
            <p:cNvSpPr/>
            <p:nvPr/>
          </p:nvSpPr>
          <p:spPr>
            <a:xfrm>
              <a:off x="1087395" y="4942703"/>
              <a:ext cx="222421" cy="384295"/>
            </a:xfrm>
            <a:prstGeom prst="curved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1" name="Curved Left Arrow 40"/>
            <p:cNvSpPr/>
            <p:nvPr/>
          </p:nvSpPr>
          <p:spPr>
            <a:xfrm rot="11134543">
              <a:off x="826620" y="4932807"/>
              <a:ext cx="222421" cy="384295"/>
            </a:xfrm>
            <a:prstGeom prst="curved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689347" y="4364599"/>
            <a:ext cx="230659" cy="236014"/>
            <a:chOff x="826620" y="4932807"/>
            <a:chExt cx="483196" cy="394191"/>
          </a:xfrm>
        </p:grpSpPr>
        <p:sp>
          <p:nvSpPr>
            <p:cNvPr id="43" name="Curved Left Arrow 42"/>
            <p:cNvSpPr/>
            <p:nvPr/>
          </p:nvSpPr>
          <p:spPr>
            <a:xfrm>
              <a:off x="1087395" y="4942703"/>
              <a:ext cx="222421" cy="384295"/>
            </a:xfrm>
            <a:prstGeom prst="curved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4" name="Curved Left Arrow 43"/>
            <p:cNvSpPr/>
            <p:nvPr/>
          </p:nvSpPr>
          <p:spPr>
            <a:xfrm rot="11134543">
              <a:off x="826620" y="4932807"/>
              <a:ext cx="222421" cy="384295"/>
            </a:xfrm>
            <a:prstGeom prst="curved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2" name="Striped Right Arrow 21"/>
          <p:cNvSpPr/>
          <p:nvPr/>
        </p:nvSpPr>
        <p:spPr>
          <a:xfrm rot="9634921">
            <a:off x="5065199" y="3685939"/>
            <a:ext cx="953095" cy="367516"/>
          </a:xfrm>
          <a:prstGeom prst="stripedRightArrow">
            <a:avLst/>
          </a:prstGeom>
          <a:solidFill>
            <a:srgbClr val="FFC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Striped Right Arrow 44"/>
          <p:cNvSpPr/>
          <p:nvPr/>
        </p:nvSpPr>
        <p:spPr>
          <a:xfrm rot="10343233">
            <a:off x="6440434" y="4604532"/>
            <a:ext cx="1080801" cy="345989"/>
          </a:xfrm>
          <a:prstGeom prst="stripedRightArrow">
            <a:avLst/>
          </a:prstGeom>
          <a:solidFill>
            <a:srgbClr val="FFC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Striped Right Arrow 45"/>
          <p:cNvSpPr/>
          <p:nvPr/>
        </p:nvSpPr>
        <p:spPr>
          <a:xfrm rot="9789563">
            <a:off x="5836397" y="4241103"/>
            <a:ext cx="1080801" cy="345989"/>
          </a:xfrm>
          <a:prstGeom prst="stripedRightArrow">
            <a:avLst/>
          </a:prstGeom>
          <a:solidFill>
            <a:srgbClr val="FFC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Striped Right Arrow 46"/>
          <p:cNvSpPr/>
          <p:nvPr/>
        </p:nvSpPr>
        <p:spPr>
          <a:xfrm rot="9960696">
            <a:off x="7078839" y="3582279"/>
            <a:ext cx="1080801" cy="345989"/>
          </a:xfrm>
          <a:prstGeom prst="stripedRightArrow">
            <a:avLst/>
          </a:prstGeom>
          <a:solidFill>
            <a:srgbClr val="FFC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triped Right Arrow 47"/>
          <p:cNvSpPr/>
          <p:nvPr/>
        </p:nvSpPr>
        <p:spPr>
          <a:xfrm rot="11313557">
            <a:off x="4498931" y="5432383"/>
            <a:ext cx="1273156" cy="345989"/>
          </a:xfrm>
          <a:prstGeom prst="stripedRightArrow">
            <a:avLst/>
          </a:prstGeom>
          <a:solidFill>
            <a:srgbClr val="FFC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3993" flipH="1">
            <a:off x="734163" y="4495700"/>
            <a:ext cx="1428924" cy="14356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41" y="3598675"/>
            <a:ext cx="2438400" cy="24384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649">
            <a:off x="1609606" y="5446877"/>
            <a:ext cx="1411123" cy="141112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007">
            <a:off x="3310566" y="4028603"/>
            <a:ext cx="1241792" cy="853262"/>
          </a:xfrm>
          <a:prstGeom prst="rect">
            <a:avLst/>
          </a:prstGeom>
          <a:ln w="79375">
            <a:solidFill>
              <a:schemeClr val="accent2">
                <a:alpha val="70000"/>
              </a:schemeClr>
            </a:solidFill>
          </a:ln>
        </p:spPr>
      </p:pic>
      <p:sp>
        <p:nvSpPr>
          <p:cNvPr id="49" name="TextBox 48"/>
          <p:cNvSpPr txBox="1"/>
          <p:nvPr/>
        </p:nvSpPr>
        <p:spPr>
          <a:xfrm>
            <a:off x="7817118" y="3051434"/>
            <a:ext cx="75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WLCG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4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050" y="1317624"/>
            <a:ext cx="8439150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Personal </a:t>
            </a:r>
            <a:r>
              <a:rPr lang="en-US" dirty="0" smtClean="0"/>
              <a:t>considerations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Complex visionary software stack</a:t>
            </a:r>
          </a:p>
          <a:p>
            <a:pPr lvl="1"/>
            <a:r>
              <a:rPr lang="en-GB" dirty="0" smtClean="0"/>
              <a:t>Developed along many years, by several projects and experiments</a:t>
            </a:r>
          </a:p>
          <a:p>
            <a:pPr lvl="1"/>
            <a:r>
              <a:rPr lang="en-GB" dirty="0" smtClean="0"/>
              <a:t>Complete -somewhat rigid- </a:t>
            </a:r>
            <a:r>
              <a:rPr lang="en-GB" dirty="0" smtClean="0"/>
              <a:t>set of tools, libraries, OS, etc…</a:t>
            </a:r>
          </a:p>
          <a:p>
            <a:r>
              <a:rPr lang="en-GB" dirty="0" smtClean="0"/>
              <a:t>Compute:</a:t>
            </a:r>
          </a:p>
          <a:p>
            <a:pPr lvl="1"/>
            <a:r>
              <a:rPr lang="en-GB" dirty="0" smtClean="0"/>
              <a:t>Mainly batch model (federation of batch farms)</a:t>
            </a:r>
          </a:p>
          <a:p>
            <a:r>
              <a:rPr lang="en-GB" dirty="0" smtClean="0"/>
              <a:t>Data:</a:t>
            </a:r>
          </a:p>
          <a:p>
            <a:pPr lvl="1"/>
            <a:r>
              <a:rPr lang="en-GB" dirty="0" err="1" smtClean="0"/>
              <a:t>Monarc</a:t>
            </a:r>
            <a:r>
              <a:rPr lang="en-GB" dirty="0" smtClean="0"/>
              <a:t> model (hierarchy </a:t>
            </a:r>
            <a:r>
              <a:rPr lang="en-GB" dirty="0"/>
              <a:t>–</a:t>
            </a:r>
            <a:r>
              <a:rPr lang="en-GB" dirty="0" smtClean="0"/>
              <a:t> data pre-placement)</a:t>
            </a:r>
          </a:p>
          <a:p>
            <a:pPr lvl="1"/>
            <a:r>
              <a:rPr lang="en-GB" dirty="0" smtClean="0"/>
              <a:t>Experience (pre-placement – data locality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Catalogue / download</a:t>
            </a:r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7" y="170545"/>
            <a:ext cx="3834832" cy="103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6" y="1152177"/>
            <a:ext cx="3238042" cy="4930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142" r="38921"/>
          <a:stretch/>
        </p:blipFill>
        <p:spPr>
          <a:xfrm>
            <a:off x="4839396" y="1152177"/>
            <a:ext cx="3237804" cy="493065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374" y="85726"/>
            <a:ext cx="8971984" cy="92180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econstruction &amp; analysis in the next years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248" y="1218832"/>
            <a:ext cx="724889" cy="645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18" y="1218832"/>
            <a:ext cx="740120" cy="740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491" y="6149487"/>
            <a:ext cx="3457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Growing size (complexity). HW and</a:t>
            </a:r>
            <a:br>
              <a:rPr lang="en-GB" dirty="0" smtClean="0"/>
            </a:br>
            <a:r>
              <a:rPr lang="en-GB" dirty="0" smtClean="0"/>
              <a:t>operational costs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697463" y="6149487"/>
            <a:ext cx="3734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Growing size (new ways to work) and</a:t>
            </a:r>
          </a:p>
          <a:p>
            <a:r>
              <a:rPr lang="en-GB" dirty="0"/>
              <a:t>i</a:t>
            </a:r>
            <a:r>
              <a:rPr lang="en-GB" dirty="0" smtClean="0"/>
              <a:t>ntegration with modern technologies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6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318054" y="3244789"/>
            <a:ext cx="6679682" cy="361321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318054" y="837650"/>
            <a:ext cx="6652003" cy="354655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35" y="68687"/>
            <a:ext cx="8973697" cy="97271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LHC activity in Run 1 (end 2012 – beginning 2013)</a:t>
            </a:r>
            <a:endParaRPr lang="en-GB" sz="3600" dirty="0"/>
          </a:p>
        </p:txBody>
      </p:sp>
      <p:sp>
        <p:nvSpPr>
          <p:cNvPr id="6" name="CustomShape 8"/>
          <p:cNvSpPr/>
          <p:nvPr/>
        </p:nvSpPr>
        <p:spPr>
          <a:xfrm>
            <a:off x="6376778" y="1486168"/>
            <a:ext cx="151632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558ED5"/>
                </a:solidFill>
                <a:latin typeface="Calibri"/>
              </a:rPr>
              <a:t>Data taking</a:t>
            </a:r>
            <a:endParaRPr dirty="0"/>
          </a:p>
        </p:txBody>
      </p:sp>
      <p:sp>
        <p:nvSpPr>
          <p:cNvPr id="8" name="CustomShape 9"/>
          <p:cNvSpPr/>
          <p:nvPr/>
        </p:nvSpPr>
        <p:spPr>
          <a:xfrm>
            <a:off x="6297096" y="3915623"/>
            <a:ext cx="17006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558ED5"/>
                </a:solidFill>
                <a:latin typeface="Calibri"/>
              </a:rPr>
              <a:t>User analysis</a:t>
            </a:r>
            <a:endParaRPr dirty="0"/>
          </a:p>
        </p:txBody>
      </p:sp>
      <p:sp>
        <p:nvSpPr>
          <p:cNvPr id="9" name="CustomShape 6"/>
          <p:cNvSpPr/>
          <p:nvPr/>
        </p:nvSpPr>
        <p:spPr>
          <a:xfrm>
            <a:off x="3476467" y="2205687"/>
            <a:ext cx="912600" cy="303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pp 2012</a:t>
            </a:r>
            <a:endParaRPr dirty="0"/>
          </a:p>
        </p:txBody>
      </p:sp>
      <p:sp>
        <p:nvSpPr>
          <p:cNvPr id="10" name="CustomShape 7"/>
          <p:cNvSpPr/>
          <p:nvPr/>
        </p:nvSpPr>
        <p:spPr>
          <a:xfrm>
            <a:off x="6138559" y="2357427"/>
            <a:ext cx="921960" cy="303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pA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2013</a:t>
            </a:r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1435833" y="3910971"/>
            <a:ext cx="55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EOS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35833" y="1465715"/>
            <a:ext cx="9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CASTOR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9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716" y="85727"/>
            <a:ext cx="7886700" cy="701674"/>
          </a:xfrm>
        </p:spPr>
        <p:txBody>
          <a:bodyPr/>
          <a:lstStyle/>
          <a:p>
            <a:r>
              <a:rPr lang="en-US" dirty="0" smtClean="0"/>
              <a:t>User load and LHC Run2 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163326" y="3706991"/>
            <a:ext cx="6799642" cy="3019186"/>
            <a:chOff x="112762" y="780521"/>
            <a:chExt cx="6699768" cy="30191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62" y="780521"/>
              <a:ext cx="6609771" cy="29218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760134" y="2672081"/>
              <a:ext cx="3234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ll experiments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762" y="828189"/>
              <a:ext cx="4080412" cy="307777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(GB/s)         Analysis only (all experiment </a:t>
              </a:r>
              <a:r>
                <a:rPr lang="en-US" sz="1400" u="sng" dirty="0" smtClean="0"/>
                <a:t>before</a:t>
              </a:r>
              <a:r>
                <a:rPr lang="en-US" sz="1400" dirty="0" smtClean="0"/>
                <a:t> Run2)</a:t>
              </a:r>
              <a:endParaRPr lang="en-GB" sz="14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880865" y="3491930"/>
              <a:ext cx="931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April 2015</a:t>
              </a:r>
              <a:endParaRPr lang="en-GB" sz="1400" i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47164" y="787401"/>
            <a:ext cx="6815804" cy="2919590"/>
            <a:chOff x="1862073" y="3897046"/>
            <a:chExt cx="6815804" cy="29195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41776" t="23914" r="18389" b="46052"/>
            <a:stretch/>
          </p:blipFill>
          <p:spPr>
            <a:xfrm>
              <a:off x="1862073" y="3897046"/>
              <a:ext cx="6732092" cy="285517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62073" y="3897046"/>
              <a:ext cx="3293530" cy="307777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(GB/s)         Breakdown (ATLAS experiment)</a:t>
              </a:r>
              <a:endParaRPr lang="en-GB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3270" y="6508859"/>
              <a:ext cx="13746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September 2015</a:t>
              </a:r>
              <a:endParaRPr lang="en-GB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0420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2228</TotalTime>
  <Words>1326</Words>
  <Application>Microsoft Office PowerPoint</Application>
  <PresentationFormat>On-screen Show (4:3)</PresentationFormat>
  <Paragraphs>466</Paragraphs>
  <Slides>45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62" baseType="lpstr">
      <vt:lpstr>Arial</vt:lpstr>
      <vt:lpstr>Arial Bold</vt:lpstr>
      <vt:lpstr>Calibri</vt:lpstr>
      <vt:lpstr>Calibri Light</vt:lpstr>
      <vt:lpstr>Cambria Math</vt:lpstr>
      <vt:lpstr>Consolas Bold</vt:lpstr>
      <vt:lpstr>Courier New</vt:lpstr>
      <vt:lpstr>Gill Sans</vt:lpstr>
      <vt:lpstr>Gill Sans Light</vt:lpstr>
      <vt:lpstr>Helvetica</vt:lpstr>
      <vt:lpstr>Helvetica Light</vt:lpstr>
      <vt:lpstr>Tahoma</vt:lpstr>
      <vt:lpstr>Wingdings</vt:lpstr>
      <vt:lpstr>Office Theme</vt:lpstr>
      <vt:lpstr>Default Design</vt:lpstr>
      <vt:lpstr>CERNCorporate4-3</vt:lpstr>
      <vt:lpstr>2_CERNCorporate4-3</vt:lpstr>
      <vt:lpstr>PowerPoint Presentation</vt:lpstr>
      <vt:lpstr>Large-scale data services for science: present and future challenges</vt:lpstr>
      <vt:lpstr>Content</vt:lpstr>
      <vt:lpstr>WLCG computing (Tier0)</vt:lpstr>
      <vt:lpstr>WLCG computing (analysis)</vt:lpstr>
      <vt:lpstr>PowerPoint Presentation</vt:lpstr>
      <vt:lpstr>Reconstruction &amp; analysis in the next years</vt:lpstr>
      <vt:lpstr>LHC activity in Run 1 (end 2012 – beginning 2013)</vt:lpstr>
      <vt:lpstr>User load and LHC Run2 </vt:lpstr>
      <vt:lpstr>Reconstruction</vt:lpstr>
      <vt:lpstr>Storage for the CERN OpenStack infrastructure</vt:lpstr>
      <vt:lpstr>Ceph as backend (reco)</vt:lpstr>
      <vt:lpstr>Analysis</vt:lpstr>
      <vt:lpstr>More on </vt:lpstr>
      <vt:lpstr>Redundant replicas vs durability</vt:lpstr>
      <vt:lpstr>CERNBox/EOS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</vt:lpstr>
      <vt:lpstr>New stuff</vt:lpstr>
      <vt:lpstr>Wigner</vt:lpstr>
      <vt:lpstr>PowerPoint Presentation</vt:lpstr>
      <vt:lpstr>PowerPoint Presentation</vt:lpstr>
      <vt:lpstr>PowerPoint Presentation</vt:lpstr>
      <vt:lpstr>PowerPoint Presentation</vt:lpstr>
      <vt:lpstr>What’s next?</vt:lpstr>
      <vt:lpstr>Seamless integration?</vt:lpstr>
      <vt:lpstr>Data only (synch and share)</vt:lpstr>
      <vt:lpstr>What about data processing?</vt:lpstr>
      <vt:lpstr>PowerPoint Presentation</vt:lpstr>
      <vt:lpstr>PowerPoint Presentation</vt:lpstr>
      <vt:lpstr>Credits</vt:lpstr>
      <vt:lpstr>PowerPoint Presentation</vt:lpstr>
      <vt:lpstr>Spare foils</vt:lpstr>
      <vt:lpstr>CERN Computer Centre</vt:lpstr>
      <vt:lpstr>Commodity / Uniformity</vt:lpstr>
      <vt:lpstr>Ceph as back-end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Massimo Lamanna</cp:lastModifiedBy>
  <cp:revision>152</cp:revision>
  <dcterms:created xsi:type="dcterms:W3CDTF">2014-11-15T14:07:06Z</dcterms:created>
  <dcterms:modified xsi:type="dcterms:W3CDTF">2015-09-28T05:41:35Z</dcterms:modified>
</cp:coreProperties>
</file>