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308" r:id="rId3"/>
    <p:sldId id="279" r:id="rId4"/>
    <p:sldId id="310" r:id="rId5"/>
    <p:sldId id="269" r:id="rId6"/>
    <p:sldId id="309" r:id="rId7"/>
    <p:sldId id="287" r:id="rId8"/>
    <p:sldId id="263" r:id="rId9"/>
    <p:sldId id="28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784" autoAdjust="0"/>
  </p:normalViewPr>
  <p:slideViewPr>
    <p:cSldViewPr>
      <p:cViewPr varScale="1">
        <p:scale>
          <a:sx n="85" d="100"/>
          <a:sy n="85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D1F709-2640-4A27-800F-2678CA22C2CF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2BEC44-5DC9-4325-A663-57E3E974E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56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1EBB8-38C2-4ACD-BCDC-C47C4E7E8966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501F8-96F0-479E-B0D6-C6D852C08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B8863-AADD-4EE4-8F07-6B909C98876B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2E7EB-AE58-401E-8FC0-3BC6E72032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F4383-CD63-48A6-AB58-E17152DF8E15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747E3-1B67-4AB1-AF49-0253BE1EC1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3894D-D75D-4005-A517-BE9B5E36D85F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D2120-287C-4FC0-9F6C-BA6C4EBB0D01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DCD1F-917D-4136-A089-041976021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8E461-C1AD-40B0-B02C-348C770453D7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EE08-07D8-4A92-B2F6-1757EE88D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C9B96-1D55-4081-BABE-B007973D5CFE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FCE91-1112-4868-BEE1-B6C24AA01B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4F785-0FA6-4172-98CF-4FA50D8110EA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B7728-9C10-4750-A800-8393E1C9D4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B0BAA-F0F5-4CCF-8354-362D3C90EF98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0749E-2C1D-457D-BD9F-BFA977BAB3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4A665-DA51-41B6-AE27-633316A878CA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C8BC8-7D90-412F-A21D-69A85DACBD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F06B1-65EB-4215-A04A-A8A074F7A369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7A1915-2EE9-41BE-845D-E044769806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0E6119-3AE2-49C6-9780-08A05D3CB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9E3BBBD-5D9F-4EFA-85B9-C3DF11DBB6D1}" type="datetime1">
              <a:rPr lang="ru-RU" smtClean="0"/>
              <a:pPr>
                <a:defRPr/>
              </a:pPr>
              <a:t>11.06.2015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009" y="1399688"/>
            <a:ext cx="7772400" cy="414741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smtClean="0"/>
              <a:t>Drift Chamber </a:t>
            </a:r>
            <a:r>
              <a:rPr lang="en-US" sz="2800" dirty="0" smtClean="0"/>
              <a:t>detectors in the first </a:t>
            </a:r>
            <a:r>
              <a:rPr lang="en-US" sz="2800" dirty="0" smtClean="0"/>
              <a:t>BM@N </a:t>
            </a:r>
            <a:r>
              <a:rPr lang="en-US" sz="2800" dirty="0" smtClean="0"/>
              <a:t>experiment prototype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 smtClean="0"/>
              <a:t>Nikolay </a:t>
            </a:r>
            <a:r>
              <a:rPr lang="en-US" sz="2400" u="sng" dirty="0" err="1" smtClean="0"/>
              <a:t>Voytishin</a:t>
            </a:r>
            <a:r>
              <a:rPr lang="en-US" sz="2400" dirty="0" smtClean="0"/>
              <a:t>, Vladimir </a:t>
            </a:r>
            <a:r>
              <a:rPr lang="en-US" sz="2400" dirty="0" err="1" smtClean="0"/>
              <a:t>Palichik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LIT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555875" y="4365625"/>
            <a:ext cx="4032250" cy="215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800" dirty="0" err="1" smtClean="0"/>
              <a:t>Alushta</a:t>
            </a:r>
            <a:r>
              <a:rPr lang="en-US" sz="1800" dirty="0" smtClean="0"/>
              <a:t>, Crimea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 July 11, 2015</a:t>
            </a:r>
            <a:endParaRPr lang="ru-RU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AutoShape 7" descr="data:image/jpeg;base64,/9j/4AAQSkZJRgABAQAAAQABAAD/2wCEAAkGBhMSERQUExIUFBIWFBgXGRcXFBkWHBoYGB0eFhgaHBgbHyYfGB0kGhkaHy8hIycpLCwsGyAxNzAsNSYrLSkBCQoKDgwOFQ8PFykcFBwpKSkpKSkpKSkpKSkpKSkpLCwpKSkpKSkpKSkpLCkpKSkpKSksLCksKSwsKSkpKSwpKf/AABEIAKEA4AMBIgACEQEDEQH/xAAcAAEAAwEBAQEBAAAAAAAAAAAABQYHBAMCAQj/xABUEAACAQMCAwMGBgsNBQkBAAABAgMABBEFEgYhMRNBUQciMmFxkRQjM4GhsRY0QkNSVGJyc5OyFRckRFNVdYKSosHR0gg1Y9PhRXSDlJWzwvDxJf/EABYBAQEBAAAAAAAAAAAAAAAAAAABAv/EABYRAQEBAAAAAAAAAAAAAAAAAAARAf/aAAwDAQACEQMRAD8A3GlKUClKUClKUClKUHBrmuQ2kDzzvsjQcz1JPcoHeSegrNbfylarfFm0/T17AHAeTJ97FlXPqXOPGvXyhRHUdWs9OyexRe2mx4cyc+HmAAHxkrT7W1WNFRFCooCqqjAAHIADuFFZ2nlC1K253+lP2XfJbnftAHMlct9JWrjw7xba3ybreVXx1Xo6/nIeY9vSpiqjxF5OIJ37e3Y2l4DlZovNyfy1GAwPf3+3oQt1KpWg8ZTRTLZ6mqxXB+SmX5Kf809Ff8k49g5ZutEKUpQKUpQKUpQKUpQKUpQKUpQKUpQKUpQKUpQKUpQKUpQZ1w9GH4j1ByOcdvEo9WQmf2RWi1QuH0xxBqX5Vvbt9A/xq+0ClKUEfrmhQ3kLQzoHRvmIPcynqrDuIqpaRrk+mzpZ37mSCQ4trtuWfCKU9zdwPf8AVfa4tZ0eK6heGZA8bjBB+gg9xHUGg7aVSOG9SmsZ10+8cujcrS4b74o+9O3dKowB4jx5Vd6BSlKBSlKBSlKBSlKBSlKBSlKBSlKBSqRxf5WrSxYxDM845FExhT4M/QH1DJ9VV+HivX74ZtrKO2iJyryjuxkc5PSHrCYosavSsx+xPX5cGTVI4j+Ci9Pcor2XgHV+/W5M+qP/AK0GkUrNjwRrQPm6zn86P/8Aa9G0jiFANt7aS47mi25+fZQSM0fZcQRt0W4sGX2vDID+ywq6Vj/EN9rEM9lc3NrbOYZSiGKQruM47PY248gTjBx1AqwfvnXEWfhWj3kQHVox2qj17gAKDQKVS7Lyv6ZJyacwnwljZPpwRVo0/WYJxmGaKUfkSK/vweVEdlKVX+OLtlsp0j7Tt5IZBEIldnLBe7YCRzI50HZxJw7FewNDKOR5qw5Mjj0XU9zCofg7Xpd7WN59uQKCH7p4uiyr6+5h459glOFLsvawh9/apFGsgkVlYPsBO4OAc885rg454e7eJZopBDd2xMkMpIUA/dIxP3DDkef+OQs9KoVh5YLV4Yzsle5YENbwxtKwcciMgbSCRyOelep17WLn7XsI7VD93dSZbB7+yTmCPA5oLxXFqGt28Hy08UX58ir7gTzqpDgK8n53uqzkHrHbAQLn87mT7q7bDyVabFz+DCRu9pWaUk+PnHHuFB43fle0xOSzmU+EUbv9OAK5x5UmfnBpeoyr3N2G1T85q52mnRRDEcaRjwRAv1Cuigon2camfR0ObH5Vwin3ba+D5Rb2M/HaJdqPGNhN9Sir9Sgpmh+VmwuXEZdreU8tk67OfTG70c/PVzqA4s4KttQiZJUAkx5koA3oe4g949R5EVV/I3rMxS5srglpLOTYCTnzcsm31hWQ49RA7qK0elKUQql+VnieSy09mibbLK4iVvwdwJYj17VOKulUfyxaE1zpj7Bl4WEwHiFyH/ukn5qGIDyMcCwi3W+mQSTSMTHu5hEBxuAP3TEE7vDGMc86vVD8i+srNpkaAjfAzRsPVnch9hU9fEHwq+UXSlKUQpSqXrnGfZTdkO3Z2MmyK3txM5WIhWYk8h5x8OWKCX440s3FhcIoy4Ten58fxiD52UD56kdIv1ngimXmJI1cY/KAP+NUgcVXTdLTVSPXHZp9DrXhpupXVvEsUdnqgjXO0ZsGwCScDzegzgDuHKitAvNKhl+Vijk5Y89Fbl84qt3vkp02Q7hb9i/c0LtEQfEbTjPzVF/Zdcj0rXVh/wCBav8AsLQ8eOS8aNMlwImkSO7szGHC8z5ysO7J+ag/bvhW6tMC11W5LYO2GdVuM+JJONqj8I8h45wDI2epSRbZNQubYyRIRthR/vgBGWLEFsIzYAHIFugNUXini8sbkK263tABO/41dHKpGcfeVYMdg6qhHQ5qvS3DD4Qjks1vp8jyEn0rq72Ryscd4WXsh6oxUGq3t9NMWOn3cKPK2SkkWXBiARwrFtm7AU7SM4IOcEV56dwBbTndeTXN5MuNyXDlVU9xEKHbg9xywPcazIzuPi1bDTadBeRnHoz28WGPr3pHKhB5Hdzqa4a4mMxht5pHVLhM2k6uVeGVTtaAuMkpuGBuz5rJ48guus6UNMlW9tIwlsFCXcKDAMQ5LMqgelHnJx1XPhV1hlDKGUgqwBBHQg8wRVRsrXUREGiuIrpCCDFdR7HGPNZDNFyLBgyksh6VE8PcRnTGa1vYZLaAszWzZM6heske9MnapOVLAHaeYGKo0elcthqkM674ZY5U/CR1ccuvNSa6qIUpSgUpSg+J5lRWZiAqgkk9ABzJ91Zx5GrcyfDr4jAurlio/JDMxP8AafH9Wu3ykao85j0u2P8ACLn5Rh96gHpMcdM/UD4irjpGlR20EcEQxHGoUD2d59ZPM+2g7KUpQK/CK/aUGOXtm/D+pfCEUnTbk7XCjPZ55ge1Tkr4jIrXrW6SRFdGDIwDKwOQQeYIr4v7COeNopUDxuMMrDII/wDvfWdW3baBIVffNpDsSHALNbFj914pn/PrkErTaV42l2kqLJGwdGAZWByCD0Ne1EDWU8SHbcyMCQTY6uAQcEFX3de6rzqXF0UbmKINc3A6xQ4O31yOSEiH55HXpVLnu3+F2bssfaMmrAqD2ibgdwXOBuHLnyHfUVXdF1rREtYvhFjK0qxL2jiPILAecc7x9Ve32X8N/iUn6s/8yqxb8SXLKrbIOYB5aZAevr2869fshuvwYf8A0uD/AE0VYvsq4dbIWxk3EHHxff8ArK59Jy1nZYyWXTNVx1Jz2hUAfQKi9O1DULgziGOzYW8XavvsreM7cE8gUPPke+rJZao0iW8rKm8aHdybUQRqfPGMKvIZA7h1zy7qCBHBV62mQxC1m7SW+eSUFCp2KqqpbdjlzfHtNd9zwVfFtXPwWT48KsXo+eBOjcuf4K551drLygXUhscaewW5ZhKfPPYgSdnknYOq+dzxXiOPdQNvdSDTj2kUyJGmyU9ojFgz9MkAAHl40RULXgu++EaaxtpAsdqIpT5vm+fMCDz/AAXHvqGXg3UE01VNpOJ4L0PGojLHa8eWI25yA8a1ph46vwlix09t1wzCYbZB2QEmwHpyyvnc6+L3yjXcQvCdOYiCZUj+UHaqzOu8eYegUHln0qCy6TqaI0iyusbOySKrkJ6cabgAcfdhifWTXvxNofwqHCtsmRhJDJ+BKvNT7D6JHeCarmncdm6lmtpbR0UWQnLbs53xxu0eCvUdqRn8npUHw75V0mJiUzxlIXk+Ohik82Jd7D4sxnOAcVRZ9N0W1voxOIjbXYJSRoW7KRJU811LL6YDcxuBBBBxXsY9TtfRaO/iH3L4gnA9Tj4tzjxC5PfVW0TyiW7zz3Mc8YTslM6PFLFkhljSUY7QA+eqHrkbem2rfYccQyhSNrbs4MUscucYzhQwc4yMgL30H7pPHVtM/ZOWt7j+RnXsnz+Tnk/9UmrFUHqMdlep2U6xvn7iVSjj1hXCuvtGKg34bv7HzrCf4RCP4rctkgdcRzdV9Qbl45oi8VCcVcSi0iGFMlxKdkEK+lJIe7Hco6s3QD2ioa28qEBDJLDNDeLgC1dfPdycKsZ9FwSRz5DHPoCak9B4ecStdXRD3bjAAOUhT+TjyB/Wbqx8ByoPPg7hZrYSTXDCW9nO6aTuHhGngi9Pm9lWWlKBSlKBSlKBXxLEGBVgGUjBBGQR4EHrX3VR1XjCSWVrXTkE045STH5GDP4TD03wDhR34z34CLutPk0mYGxPawSvltP5swz6TwY9ADqQfNx3jlji1ziCa4miglnFtHMSFgtvjpXAJVu1nUhIxlSpCNkHvNTH7ow22kzPcbpWVWiuWQbZHdiUOehUneCOfIMMVnencZ3kzx2el2sNkvZsUyAX7M5csZHHIHO7kCSeYNRVmt9Ku2sl7C3isPjj9tsrYi257Ts8CNXLEg5ToM9+a+oogZtLxIko7bUIzImNrExuSRjljI7qy6+sbi5sHv57p5dtwIdjlmOSobdknAGCByFaNw1brDBowGSPhkg5/wDGgdiPe1BlNoU2LkR5xzyLbP8Af87317fF+EXutKs1xaaZG8iLLqYVJXTzY4toKsQQCTzx6+deOdN/l9U/sQ/51FqAjm2buzlaPcu1hHLAgYeBVGAIrRNJDKiFRlk4bLAYzzZ2I5e1areNNIPx2qnkc/Fwnl399XvSBF2sgh39kui2yJvxv2Mzld2OWceFVHRwLrup6jFLI1zDb9nKYyvwbccgAnOXGMZxj1VJPdT5/wB+WgP6GH/GSq3wu2NK10jr217+wa0HSOHrX4PD/BoPkk+9J+CPVQQQu5v58tP1MP8AzK9F1GUf9tWR9sUf+EtWT7HrX8Wg/Up/lT7HrX8Wg/Up/lVRBJrEg66rp59sQ/wuBQaiuctfaYxIIz2YHI8iM9uetTv2PWv4tB+pT/Kn2PWv4tB+pT/Kgq09jYuHDSaVh1CtiNRuUEOAcS9Nyg+0CoefybWF1sijntgULMqwuxIyQW80yty5DurQfsetfxaD9Sn+VV7i7S4YnsGjhjjb90IV3IiqcEPkZAzg4HKiqzdaN2N5co+rCKWRXdYZiBFumDbHRXYjzHzy68hXXC+p2dsHaL4SwlIY2cgx2W0EN2TAoWLZztQHA699RnlP4YiuZ9QncuHtrOB02kYOTLkMCOfojpis6s7a5tba2ure6eMzyyRBUZl2lSAScHBByO6orU5Y7S+lukux8IljkEJJ/g7w4JVBCrHZhnVjkOWbvGMLX1baxe6WDl21CxT0sgrcwL+Wjecygd5HTvA61K/43ukeez1S0ivFQL2pUbXC8ijdonI43jBIGC3XNakmqQT2VrNGCN5jEO8fGcmAYcs/cqc92KImdC4hgvIhLbyLIh645EHwZTzU+2pGqDxDwBJDKbzSnEFz1eHkIph1IK9ASfm59x51KcF8ex326N1MF5HykgfkwI5ErnmRnr3jv6jNRaqUpQK/Ca/azfibW5NTuzplm5SFftude5RyMSnxPT28ugOQ9r3XJ9Wle2sXMVmp2zXa9W8Y4f8AV4d+Otz0PQ4bSFYYECRr7ye9mPex7zXppWlxW0SQwoEjQYAH1nxJ6k99el/ddlFJJjOxGbHTO0FsfRQUHylf7t1T9ND+xBVP4KP/APYtv6Lj/wDYWtC4nurGC3kXUpkxcushjXeC2xUUBVU7yPMGW5cz3VTT5X9Mt2BtdPZmWMRhyqI21RtVdx3MRgYqKq1pAzcOSBVZidRU4VSTjs17hV2igK22mEggx6jZggjBG+CMHI7vSqEk/wBoCYDEVlCg7sux+gAV3W3FEt5prXcoVXTVrZyEBAAQQoOpJ6eugrPE+n6XFeXKPdXyuJnLBIUKhicnB3jI59cV+6dq9kkbwRX+o7ZeRUW0JJzywGLblz05EV1eUPSdNXUbjtrq6WVnDsqW6MoLAHAYuCeXqqvR6ZpLHAur4nwFrGenM/fKK6m03TDzN1qWME/IR9AdpPynjyrTNMtVS7v1TPZx21hCueu3AIz68NWY2uiaWXT+EX3MoedrGBhjhefacgTyzWha9essOvSxkqUkto1YHBBjWNeR7sGg99O0eW20zW0mUKzNdSABg3mPGSpyPEd1aLpPyEP6JP2RWUcE6nLPoOqyTSPLJsnG52LHAgGBk1q+lfa8X6JP2RVTVVbi6+lvLu3trW3dbZkBaW4eMneocchG3r768bfyjyNpsV4YEDvdLAUEhIGZOz3BtuT0zjFOBpBJe6xKvNGuUQMOhMce1sHv51TEnCcOQu3orqIY48FnJP0CoNA8oPH66bHHhBLNK2FjLbfNHpMSAcAdB4k+o10azquoxmR4ba1eBU3hnuHRyAu5sqIiBzyBz8OlZ7rWnvc6fe6pcKRJP2S26H71bCZNuPAv1P8A1rV9W+1Jf0D/ALBqit8McUaleQw3C2losEuDk3Mm8Lu2k7eyxnkeWa7uOOth/SMH1PXh5Jv9z2f6I/ttXvxx1sP6Rg+p6IguM7dm/djarHNhbqMAnJBmJAx1OCOXrrMr6Bl0rTAyspF7NkEEY85OuauvlE8o9zpuovHCkLK8UTntFYnPnLyIYY5DwqJj/wBoCU4EtlC49Tke4EGo05+LP96a1/3I/swVf/J99oaX+ZL9T1VR5WdKuTJ8KsGRpE2O4VHLKcZUspVsch7hVy0O+s3tY206VWjtA57NtxOCrZVt2GXqcHmPbRFzqmcdcBm5K3Vq/YX8Qyjry34HJGP0A+vB5dLfBJuVW8QD7xmvSqio8A8dC+Ropl7G9h5TREFTkHBZQeeM9R1B9oJt1Zn5UeH5Ld01a082eEjtgOjx8hkjvwPNPip9VXfhjiCO9tY7iPo68xnO1hyZT6wciioDyq8Xmwsj2ZxcTExx46jl5zj2D6SK6fJtwoLGyRWHx8mJJSeu5h6Jz+COXtz4ms88pF12/EFnbvgxRvbrjuO9w7ZHr5D3Vt1Arg1/7Vn/AEMn7BrvqL16dQI1kIETuVkz0K7SdpPgSMHxBxRGReXGz7S7t+YG203c+/4zbgevzs/NVO1LhKKG1u5O23y292LdQNoDr3vjmfdWu8ccJWOpSxyPe9kY49gC7TkZ3Z5+2q1+83p385P7o6i1E6FwdYnVVt38+3Nksx3S4+MZVJ85SOhJ5V28K2+eH78KBkETHv8AQc+7zYq6f3m9O/nJvdHVj4R4Lggi1C1huDPHNAuWOMgus0ZHL1AH56FfHEfkji1Kc3huXjMqRnaI1YDCAdSfVmoWXyDWysFbUSrHopRAT7AWya0bgS+M2m2jn0jAgb85RsYe8Gv5o4p1CSa9uJJGJftnGc8wFYhQPDAAxii41+x8gUUcscnwyRtjq2OzUZ2kHGc+qpLRI0ltbx3VTHNq2TuAwyLPEnPPLHmt1qy8Kaoz6ZbzynLG2V2Y8skLkk+7NVO30hZtBt4ZpOzW5ZXdxjl2sjXHf7cURz6VEi6dr6xhQgluwoXG0KIuQGOWPZV/j02O4s0ilXdG8KBhuZcjAPVSCOncao2naBFZ6RqsMMxmjEUrbzjq0HMcuXLFaFpPyEP6JP2RVH5pmkQ28QihjWOIZwqjA59T6yfE86jm4Hsjai0MGbYP2mzfJ6Wd2d27ceZPLOKnaURxano0NxCYJU3QttyoJX0SGXmpBGCo6Hurplt1ZCjDKspUjJ6EYIz16V6UoOPSNJitoUhhXZFGMKu5mwMk9WJJ5k9TUHxz/EP6Rt/qerRVX46/iP8ASNv9T0FJ8rWlQPOsjqDKbq0hJ3EHsWDlhjOMZ+6xn11W9V4Osv3Rv4V8yGGyM0W2X74AhA3NncMseVXPjbgW1vr+R57poGSOJAAF5jzmzz9ZPuqE/eb07+cm90dRVHteEopILFxNte5adXB2kJ2Qypx159OdXTyL2+yHUckHdbRNy7gRNyPr5V6fvN6d/OT+6OrVwRwxY6b24W8EwmVVYPtHJd3h1zuNFq82XyafmL9Qr3qM0C53o4Vt0aSFEbOcoApHnH0sEkZ68ueTkmTqsvK5tlkRkcBkZSrA9CCMEe6sh8jWoG2vbzTmbKq7lPzom7NsD8pdp/q1sEsoVSzEKqgkknAAHMknuGKwbyaXnwniCWdAdjG4k6dFYnbnw6rRX35bdMlt9RivE5K4QqwHSWLu9uNp59efga1bgnjaHUYA6MBKAO0izzQ9/LqVz0NSutaLDdwtDOgeNhzHge4g9xHcayDWPIld20va6dcZwSVBcxSL6g481vn2/PQbbSsatOKuI7XzZrM3Cr3mPJP9eI4PuqQtvK1f9JNGmJ/J7QfWlCNVpWeJ5RtQYeZolz874H0rXXBrutSEY063iB75bnOPaEyfooi8VGg4vD+VAP7rn/XUPFpurSfK3ltAPCC3Lkex5Wx/cro0zSXhu1MlzNcM0DgmTYANrp6KIqqvXn44FBzcBt2ZvLQ9be6kKjH3qf49D72f3CsH4/0NotVuIVHpzbkHXlLhl/arddecWV/FeHlBMgtrg9AhzmCRvVklCT0yvhXvq/BEVzqFrek84FOR3ORziP8AVJJ9fKouOTiyL4NpHwaP03jjtEA55aTERx/VLH5qmrm1EfwKNfRWUKPYkMuPqFRM0gvdSjVedvY5dz1DXLDaiZ6ExoSx8Cy+Bqd1A/HWw/4jt7o3X/5VUcN9pvwhb+Ddt7WPs92M43xbc478Zrjt21WKNVMen4RQu4zzDkBjPyfKpmS0mWR3i7Mh9pIfcCCo28iM5GBUBe8HST3bXFwltMnZIixuZGVSpYs20jac7gOYPoioPKbiq8T0pNIX23kn1dnXbb3+qSKGRNOZT0InnIPd/JV2waXJGu2OCzjGOQQFcewBMVHcPXd12t1BlXMDoC0kjnPaIJBt83IwDjmevQDpVV0dtq38lp/6+f8A5Vcl9r1/Bjtv3Mjz033My598Vdz6VeE57fHxm/AkOPzecedvq6eqo6I3Xwz4OZNxji7c7pMowdmUIR2eeWO8+zFB922u38nyZ0p/zbuRvqjr6utJ1C5kt+3FpHFDcJOTG8rsSgOFAZFAzu65rqvuGxN8raWLnxZSSPY23I+avPhrQrmzieNTCyGaR0BeU7UY5VMsCTgcqCUsW/hVyO/EX7JqUzVbuuCoLl2lu40eU7QChddqrnADghj1J8PVUdJ5LYRnsLu+tz3bLliB8zZoi6Zpms9ufJpe/e9bvB+ezN9TiuGTyZ6r3a3MfnlH1PQagWqA1rj6wtQe1uo92M7Fbe59irk1n8/kRvJTmbVGcnrlZH+uSuzTv9n61Ugy3E0niFCxgn6TRVT418qVxqZ+CWcTrE5xgDMsvPkCF9FfEAn1nFaN5LPJ7+50LPLg3UoG7HMIo5hAe/nzJ6EgeGTY9A4TtLJcW8CR56tjLH2ucsfZnFS9ClKUohSlKBSlKBUVqdysc8DOwVcSKWYhRzCkDJ5d1StfLoDyIBHrGaCOutTtJEZHmgZHUqymRCCpGCCM8xiqqmhqg7KHW5I7boI+0gZlX8FJmBdQByHPI7qvHwVPwF/sinwVPwF/sigitJnsraJYopoVRc/fVJJJyzEk5ZiSSSepNfrXsct1D2ciOFSUnawbGdoGcdO+pT4Kn4C/2RX0kSjoAPYMUH3VM4x4ruLe5ihUCC3dSz3jxtKqkfc7V5KennOQOfq53OhFBlk/EsQmftpbq8tiihZoLpCrE833QwNHtxyGCGPI+Iqf0bi7S4VIgSSINgtizuBuI5As3Z+ccd5Jqy3WgW0pzJbQOfy4kb6xXK3Btif4pAPZEq/UBQea8bWh+7k/8vP/AKK8rmGwvB2sirkeaJHVoHAHPAY7XxnwNdA4LsvxWL+zX19htj+JWx9sCH6xQV/Ury0t+cervCx6IZxdg47hHJvf5lINSfAvEFzdwu1xAYyrlUfY0YlUfdiN/OT2H31OWumxRDEcUaDwRFX6hXT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data:image/jpeg;base64,/9j/4AAQSkZJRgABAQAAAQABAAD/2wCEAAkGBhMSERQUExIUFBIWFBgXGRcXFBkWHBoYGB0eFhgaHBgbHyYfGB0kGhkaHy8hIycpLCwsGyAxNzAsNSYrLSkBCQoKDgwOFQ8PFykcFBwpKSkpKSkpKSkpKSkpKSkpLCwpKSkpKSkpKSkpLCkpKSkpKSksLCksKSwsKSkpKSwpKf/AABEIAKEA4AMBIgACEQEDEQH/xAAcAAEAAwEBAQEBAAAAAAAAAAAABQYHBAMCAQj/xABUEAACAQMCAwMGBgsNBQkBAAABAgMABBEFEgYhMRNBUQciMmFxkRQjM4GhsRY0QkNSVGJyc5OyFRckRFNVdYKSosHR0gg1Y9PhRXSDlJWzwvDxJf/EABYBAQEBAAAAAAAAAAAAAAAAAAABAv/EABYRAQEBAAAAAAAAAAAAAAAAAAARAf/aAAwDAQACEQMRAD8A3GlKUClKUClKUClKUHBrmuQ2kDzzvsjQcz1JPcoHeSegrNbfylarfFm0/T17AHAeTJ97FlXPqXOPGvXyhRHUdWs9OyexRe2mx4cyc+HmAAHxkrT7W1WNFRFCooCqqjAAHIADuFFZ2nlC1K253+lP2XfJbnftAHMlct9JWrjw7xba3ybreVXx1Xo6/nIeY9vSpiqjxF5OIJ37e3Y2l4DlZovNyfy1GAwPf3+3oQt1KpWg8ZTRTLZ6mqxXB+SmX5Kf809Ff8k49g5ZutEKUpQKUpQKUpQKUpQKUpQKUpQKUpQKUpQKUpQKUpQKUpQZ1w9GH4j1ByOcdvEo9WQmf2RWi1QuH0xxBqX5Vvbt9A/xq+0ClKUEfrmhQ3kLQzoHRvmIPcynqrDuIqpaRrk+mzpZ37mSCQ4trtuWfCKU9zdwPf8AVfa4tZ0eK6heGZA8bjBB+gg9xHUGg7aVSOG9SmsZ10+8cujcrS4b74o+9O3dKowB4jx5Vd6BSlKBSlKBSlKBSlKBSlKBSlKBSlKBSqRxf5WrSxYxDM845FExhT4M/QH1DJ9VV+HivX74ZtrKO2iJyryjuxkc5PSHrCYosavSsx+xPX5cGTVI4j+Ci9Pcor2XgHV+/W5M+qP/AK0GkUrNjwRrQPm6zn86P/8Aa9G0jiFANt7aS47mi25+fZQSM0fZcQRt0W4sGX2vDID+ywq6Vj/EN9rEM9lc3NrbOYZSiGKQruM47PY248gTjBx1AqwfvnXEWfhWj3kQHVox2qj17gAKDQKVS7Lyv6ZJyacwnwljZPpwRVo0/WYJxmGaKUfkSK/vweVEdlKVX+OLtlsp0j7Tt5IZBEIldnLBe7YCRzI50HZxJw7FewNDKOR5qw5Mjj0XU9zCofg7Xpd7WN59uQKCH7p4uiyr6+5h459glOFLsvawh9/apFGsgkVlYPsBO4OAc885rg454e7eJZopBDd2xMkMpIUA/dIxP3DDkef+OQs9KoVh5YLV4Yzsle5YENbwxtKwcciMgbSCRyOelep17WLn7XsI7VD93dSZbB7+yTmCPA5oLxXFqGt28Hy08UX58ir7gTzqpDgK8n53uqzkHrHbAQLn87mT7q7bDyVabFz+DCRu9pWaUk+PnHHuFB43fle0xOSzmU+EUbv9OAK5x5UmfnBpeoyr3N2G1T85q52mnRRDEcaRjwRAv1Cuigon2camfR0ObH5Vwin3ba+D5Rb2M/HaJdqPGNhN9Sir9Sgpmh+VmwuXEZdreU8tk67OfTG70c/PVzqA4s4KttQiZJUAkx5koA3oe4g949R5EVV/I3rMxS5srglpLOTYCTnzcsm31hWQ49RA7qK0elKUQql+VnieSy09mibbLK4iVvwdwJYj17VOKulUfyxaE1zpj7Bl4WEwHiFyH/ukn5qGIDyMcCwi3W+mQSTSMTHu5hEBxuAP3TEE7vDGMc86vVD8i+srNpkaAjfAzRsPVnch9hU9fEHwq+UXSlKUQpSqXrnGfZTdkO3Z2MmyK3txM5WIhWYk8h5x8OWKCX440s3FhcIoy4Ten58fxiD52UD56kdIv1ngimXmJI1cY/KAP+NUgcVXTdLTVSPXHZp9DrXhpupXVvEsUdnqgjXO0ZsGwCScDzegzgDuHKitAvNKhl+Vijk5Y89Fbl84qt3vkp02Q7hb9i/c0LtEQfEbTjPzVF/Zdcj0rXVh/wCBav8AsLQ8eOS8aNMlwImkSO7szGHC8z5ysO7J+ag/bvhW6tMC11W5LYO2GdVuM+JJONqj8I8h45wDI2epSRbZNQubYyRIRthR/vgBGWLEFsIzYAHIFugNUXini8sbkK263tABO/41dHKpGcfeVYMdg6qhHQ5qvS3DD4Qjks1vp8jyEn0rq72Ryscd4WXsh6oxUGq3t9NMWOn3cKPK2SkkWXBiARwrFtm7AU7SM4IOcEV56dwBbTndeTXN5MuNyXDlVU9xEKHbg9xywPcazIzuPi1bDTadBeRnHoz28WGPr3pHKhB5Hdzqa4a4mMxht5pHVLhM2k6uVeGVTtaAuMkpuGBuz5rJ48guus6UNMlW9tIwlsFCXcKDAMQ5LMqgelHnJx1XPhV1hlDKGUgqwBBHQg8wRVRsrXUREGiuIrpCCDFdR7HGPNZDNFyLBgyksh6VE8PcRnTGa1vYZLaAszWzZM6heske9MnapOVLAHaeYGKo0elcthqkM674ZY5U/CR1ccuvNSa6qIUpSgUpSg+J5lRWZiAqgkk9ABzJ91Zx5GrcyfDr4jAurlio/JDMxP8AafH9Wu3ykao85j0u2P8ACLn5Rh96gHpMcdM/UD4irjpGlR20EcEQxHGoUD2d59ZPM+2g7KUpQK/CK/aUGOXtm/D+pfCEUnTbk7XCjPZ55ge1Tkr4jIrXrW6SRFdGDIwDKwOQQeYIr4v7COeNopUDxuMMrDII/wDvfWdW3baBIVffNpDsSHALNbFj914pn/PrkErTaV42l2kqLJGwdGAZWByCD0Ne1EDWU8SHbcyMCQTY6uAQcEFX3de6rzqXF0UbmKINc3A6xQ4O31yOSEiH55HXpVLnu3+F2bssfaMmrAqD2ibgdwXOBuHLnyHfUVXdF1rREtYvhFjK0qxL2jiPILAecc7x9Ve32X8N/iUn6s/8yqxb8SXLKrbIOYB5aZAevr2869fshuvwYf8A0uD/AE0VYvsq4dbIWxk3EHHxff8ArK59Jy1nZYyWXTNVx1Jz2hUAfQKi9O1DULgziGOzYW8XavvsreM7cE8gUPPke+rJZao0iW8rKm8aHdybUQRqfPGMKvIZA7h1zy7qCBHBV62mQxC1m7SW+eSUFCp2KqqpbdjlzfHtNd9zwVfFtXPwWT48KsXo+eBOjcuf4K551drLygXUhscaewW5ZhKfPPYgSdnknYOq+dzxXiOPdQNvdSDTj2kUyJGmyU9ojFgz9MkAAHl40RULXgu++EaaxtpAsdqIpT5vm+fMCDz/AAXHvqGXg3UE01VNpOJ4L0PGojLHa8eWI25yA8a1ph46vwlix09t1wzCYbZB2QEmwHpyyvnc6+L3yjXcQvCdOYiCZUj+UHaqzOu8eYegUHln0qCy6TqaI0iyusbOySKrkJ6cabgAcfdhifWTXvxNofwqHCtsmRhJDJ+BKvNT7D6JHeCarmncdm6lmtpbR0UWQnLbs53xxu0eCvUdqRn8npUHw75V0mJiUzxlIXk+Ohik82Jd7D4sxnOAcVRZ9N0W1voxOIjbXYJSRoW7KRJU811LL6YDcxuBBBBxXsY9TtfRaO/iH3L4gnA9Tj4tzjxC5PfVW0TyiW7zz3Mc8YTslM6PFLFkhljSUY7QA+eqHrkbem2rfYccQyhSNrbs4MUscucYzhQwc4yMgL30H7pPHVtM/ZOWt7j+RnXsnz+Tnk/9UmrFUHqMdlep2U6xvn7iVSjj1hXCuvtGKg34bv7HzrCf4RCP4rctkgdcRzdV9Qbl45oi8VCcVcSi0iGFMlxKdkEK+lJIe7Hco6s3QD2ioa28qEBDJLDNDeLgC1dfPdycKsZ9FwSRz5DHPoCak9B4ecStdXRD3bjAAOUhT+TjyB/Wbqx8ByoPPg7hZrYSTXDCW9nO6aTuHhGngi9Pm9lWWlKBSlKBSlKBXxLEGBVgGUjBBGQR4EHrX3VR1XjCSWVrXTkE045STH5GDP4TD03wDhR34z34CLutPk0mYGxPawSvltP5swz6TwY9ADqQfNx3jlji1ziCa4miglnFtHMSFgtvjpXAJVu1nUhIxlSpCNkHvNTH7ow22kzPcbpWVWiuWQbZHdiUOehUneCOfIMMVnencZ3kzx2el2sNkvZsUyAX7M5csZHHIHO7kCSeYNRVmt9Ku2sl7C3isPjj9tsrYi257Ts8CNXLEg5ToM9+a+oogZtLxIko7bUIzImNrExuSRjljI7qy6+sbi5sHv57p5dtwIdjlmOSobdknAGCByFaNw1brDBowGSPhkg5/wDGgdiPe1BlNoU2LkR5xzyLbP8Af87317fF+EXutKs1xaaZG8iLLqYVJXTzY4toKsQQCTzx6+deOdN/l9U/sQ/51FqAjm2buzlaPcu1hHLAgYeBVGAIrRNJDKiFRlk4bLAYzzZ2I5e1areNNIPx2qnkc/Fwnl399XvSBF2sgh39kui2yJvxv2Mzld2OWceFVHRwLrup6jFLI1zDb9nKYyvwbccgAnOXGMZxj1VJPdT5/wB+WgP6GH/GSq3wu2NK10jr217+wa0HSOHrX4PD/BoPkk+9J+CPVQQQu5v58tP1MP8AzK9F1GUf9tWR9sUf+EtWT7HrX8Wg/Up/lT7HrX8Wg/Up/lVRBJrEg66rp59sQ/wuBQaiuctfaYxIIz2YHI8iM9uetTv2PWv4tB+pT/Kn2PWv4tB+pT/Kgq09jYuHDSaVh1CtiNRuUEOAcS9Nyg+0CoefybWF1sijntgULMqwuxIyQW80yty5DurQfsetfxaD9Sn+VV7i7S4YnsGjhjjb90IV3IiqcEPkZAzg4HKiqzdaN2N5co+rCKWRXdYZiBFumDbHRXYjzHzy68hXXC+p2dsHaL4SwlIY2cgx2W0EN2TAoWLZztQHA699RnlP4YiuZ9QncuHtrOB02kYOTLkMCOfojpis6s7a5tba2ure6eMzyyRBUZl2lSAScHBByO6orU5Y7S+lukux8IljkEJJ/g7w4JVBCrHZhnVjkOWbvGMLX1baxe6WDl21CxT0sgrcwL+Wjecygd5HTvA61K/43ukeez1S0ivFQL2pUbXC8ijdonI43jBIGC3XNakmqQT2VrNGCN5jEO8fGcmAYcs/cqc92KImdC4hgvIhLbyLIh645EHwZTzU+2pGqDxDwBJDKbzSnEFz1eHkIph1IK9ASfm59x51KcF8ex326N1MF5HykgfkwI5ErnmRnr3jv6jNRaqUpQK/Ca/azfibW5NTuzplm5SFftude5RyMSnxPT28ugOQ9r3XJ9Wle2sXMVmp2zXa9W8Y4f8AV4d+Otz0PQ4bSFYYECRr7ye9mPex7zXppWlxW0SQwoEjQYAH1nxJ6k99el/ddlFJJjOxGbHTO0FsfRQUHylf7t1T9ND+xBVP4KP/APYtv6Lj/wDYWtC4nurGC3kXUpkxcushjXeC2xUUBVU7yPMGW5cz3VTT5X9Mt2BtdPZmWMRhyqI21RtVdx3MRgYqKq1pAzcOSBVZidRU4VSTjs17hV2igK22mEggx6jZggjBG+CMHI7vSqEk/wBoCYDEVlCg7sux+gAV3W3FEt5prXcoVXTVrZyEBAAQQoOpJ6eugrPE+n6XFeXKPdXyuJnLBIUKhicnB3jI59cV+6dq9kkbwRX+o7ZeRUW0JJzywGLblz05EV1eUPSdNXUbjtrq6WVnDsqW6MoLAHAYuCeXqqvR6ZpLHAur4nwFrGenM/fKK6m03TDzN1qWME/IR9AdpPynjyrTNMtVS7v1TPZx21hCueu3AIz68NWY2uiaWXT+EX3MoedrGBhjhefacgTyzWha9essOvSxkqUkto1YHBBjWNeR7sGg99O0eW20zW0mUKzNdSABg3mPGSpyPEd1aLpPyEP6JP2RWUcE6nLPoOqyTSPLJsnG52LHAgGBk1q+lfa8X6JP2RVTVVbi6+lvLu3trW3dbZkBaW4eMneocchG3r768bfyjyNpsV4YEDvdLAUEhIGZOz3BtuT0zjFOBpBJe6xKvNGuUQMOhMce1sHv51TEnCcOQu3orqIY48FnJP0CoNA8oPH66bHHhBLNK2FjLbfNHpMSAcAdB4k+o10azquoxmR4ba1eBU3hnuHRyAu5sqIiBzyBz8OlZ7rWnvc6fe6pcKRJP2S26H71bCZNuPAv1P8A1rV9W+1Jf0D/ALBqit8McUaleQw3C2losEuDk3Mm8Lu2k7eyxnkeWa7uOOth/SMH1PXh5Jv9z2f6I/ttXvxx1sP6Rg+p6IguM7dm/djarHNhbqMAnJBmJAx1OCOXrrMr6Bl0rTAyspF7NkEEY85OuauvlE8o9zpuovHCkLK8UTntFYnPnLyIYY5DwqJj/wBoCU4EtlC49Tke4EGo05+LP96a1/3I/swVf/J99oaX+ZL9T1VR5WdKuTJ8KsGRpE2O4VHLKcZUspVsch7hVy0O+s3tY206VWjtA57NtxOCrZVt2GXqcHmPbRFzqmcdcBm5K3Vq/YX8Qyjry34HJGP0A+vB5dLfBJuVW8QD7xmvSqio8A8dC+Ropl7G9h5TREFTkHBZQeeM9R1B9oJt1Zn5UeH5Ld01a082eEjtgOjx8hkjvwPNPip9VXfhjiCO9tY7iPo68xnO1hyZT6wciioDyq8Xmwsj2ZxcTExx46jl5zj2D6SK6fJtwoLGyRWHx8mJJSeu5h6Jz+COXtz4ms88pF12/EFnbvgxRvbrjuO9w7ZHr5D3Vt1Arg1/7Vn/AEMn7BrvqL16dQI1kIETuVkz0K7SdpPgSMHxBxRGReXGz7S7t+YG203c+/4zbgevzs/NVO1LhKKG1u5O23y292LdQNoDr3vjmfdWu8ccJWOpSxyPe9kY49gC7TkZ3Z5+2q1+83p385P7o6i1E6FwdYnVVt38+3Nksx3S4+MZVJ85SOhJ5V28K2+eH78KBkETHv8AQc+7zYq6f3m9O/nJvdHVj4R4Lggi1C1huDPHNAuWOMgus0ZHL1AH56FfHEfkji1Kc3huXjMqRnaI1YDCAdSfVmoWXyDWysFbUSrHopRAT7AWya0bgS+M2m2jn0jAgb85RsYe8Gv5o4p1CSa9uJJGJftnGc8wFYhQPDAAxii41+x8gUUcscnwyRtjq2OzUZ2kHGc+qpLRI0ltbx3VTHNq2TuAwyLPEnPPLHmt1qy8Kaoz6ZbzynLG2V2Y8skLkk+7NVO30hZtBt4ZpOzW5ZXdxjl2sjXHf7cURz6VEi6dr6xhQgluwoXG0KIuQGOWPZV/j02O4s0ilXdG8KBhuZcjAPVSCOncao2naBFZ6RqsMMxmjEUrbzjq0HMcuXLFaFpPyEP6JP2RVH5pmkQ28QihjWOIZwqjA59T6yfE86jm4Hsjai0MGbYP2mzfJ6Wd2d27ceZPLOKnaURxano0NxCYJU3QttyoJX0SGXmpBGCo6Hurplt1ZCjDKspUjJ6EYIz16V6UoOPSNJitoUhhXZFGMKu5mwMk9WJJ5k9TUHxz/EP6Rt/qerRVX46/iP8ASNv9T0FJ8rWlQPOsjqDKbq0hJ3EHsWDlhjOMZ+6xn11W9V4Osv3Rv4V8yGGyM0W2X74AhA3NncMseVXPjbgW1vr+R57poGSOJAAF5jzmzz9ZPuqE/eb07+cm90dRVHteEopILFxNte5adXB2kJ2Qypx159OdXTyL2+yHUckHdbRNy7gRNyPr5V6fvN6d/OT+6OrVwRwxY6b24W8EwmVVYPtHJd3h1zuNFq82XyafmL9Qr3qM0C53o4Vt0aSFEbOcoApHnH0sEkZ68ueTkmTqsvK5tlkRkcBkZSrA9CCMEe6sh8jWoG2vbzTmbKq7lPzom7NsD8pdp/q1sEsoVSzEKqgkknAAHMknuGKwbyaXnwniCWdAdjG4k6dFYnbnw6rRX35bdMlt9RivE5K4QqwHSWLu9uNp59efga1bgnjaHUYA6MBKAO0izzQ9/LqVz0NSutaLDdwtDOgeNhzHge4g9xHcayDWPIld20va6dcZwSVBcxSL6g481vn2/PQbbSsatOKuI7XzZrM3Cr3mPJP9eI4PuqQtvK1f9JNGmJ/J7QfWlCNVpWeJ5RtQYeZolz874H0rXXBrutSEY063iB75bnOPaEyfooi8VGg4vD+VAP7rn/XUPFpurSfK3ltAPCC3Lkex5Wx/cro0zSXhu1MlzNcM0DgmTYANrp6KIqqvXn44FBzcBt2ZvLQ9be6kKjH3qf49D72f3CsH4/0NotVuIVHpzbkHXlLhl/arddecWV/FeHlBMgtrg9AhzmCRvVklCT0yvhXvq/BEVzqFrek84FOR3ORziP8AVJJ9fKouOTiyL4NpHwaP03jjtEA55aTERx/VLH5qmrm1EfwKNfRWUKPYkMuPqFRM0gvdSjVedvY5dz1DXLDaiZ6ExoSx8Cy+Bqd1A/HWw/4jt7o3X/5VUcN9pvwhb+Ddt7WPs92M43xbc478Zrjt21WKNVMen4RQu4zzDkBjPyfKpmS0mWR3i7Mh9pIfcCCo28iM5GBUBe8HST3bXFwltMnZIixuZGVSpYs20jac7gOYPoioPKbiq8T0pNIX23kn1dnXbb3+qSKGRNOZT0InnIPd/JV2waXJGu2OCzjGOQQFcewBMVHcPXd12t1BlXMDoC0kjnPaIJBt83IwDjmevQDpVV0dtq38lp/6+f8A5Vcl9r1/Bjtv3Mjz033My598Vdz6VeE57fHxm/AkOPzecedvq6eqo6I3Xwz4OZNxji7c7pMowdmUIR2eeWO8+zFB922u38nyZ0p/zbuRvqjr6utJ1C5kt+3FpHFDcJOTG8rsSgOFAZFAzu65rqvuGxN8raWLnxZSSPY23I+avPhrQrmzieNTCyGaR0BeU7UY5VMsCTgcqCUsW/hVyO/EX7JqUzVbuuCoLl2lu40eU7QChddqrnADghj1J8PVUdJ5LYRnsLu+tz3bLliB8zZoi6Zpms9ufJpe/e9bvB+ezN9TiuGTyZ6r3a3MfnlH1PQagWqA1rj6wtQe1uo92M7Fbe59irk1n8/kRvJTmbVGcnrlZH+uSuzTv9n61Ugy3E0niFCxgn6TRVT418qVxqZ+CWcTrE5xgDMsvPkCF9FfEAn1nFaN5LPJ7+50LPLg3UoG7HMIo5hAe/nzJ6EgeGTY9A4TtLJcW8CR56tjLH2ucsfZnFS9ClKUohSlKBSlKBUVqdysc8DOwVcSKWYhRzCkDJ5d1StfLoDyIBHrGaCOutTtJEZHmgZHUqymRCCpGCCM8xiqqmhqg7KHW5I7boI+0gZlX8FJmBdQByHPI7qvHwVPwF/sinwVPwF/sigitJnsraJYopoVRc/fVJJJyzEk5ZiSSSepNfrXsct1D2ciOFSUnawbGdoGcdO+pT4Kn4C/2RX0kSjoAPYMUH3VM4x4ruLe5ihUCC3dSz3jxtKqkfc7V5KennOQOfq53OhFBlk/EsQmftpbq8tiihZoLpCrE833QwNHtxyGCGPI+Iqf0bi7S4VIgSSINgtizuBuI5As3Z+ccd5Jqy3WgW0pzJbQOfy4kb6xXK3Btif4pAPZEq/UBQea8bWh+7k/8vP/AKK8rmGwvB2sirkeaJHVoHAHPAY7XxnwNdA4LsvxWL+zX19htj+JWx9sCH6xQV/Ury0t+cervCx6IZxdg47hHJvf5lINSfAvEFzdwu1xAYyrlUfY0YlUfdiN/OT2H31OWumxRDEcUaDwRFX6hXT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uc.jinr.ru/istc/pic/jinr-blue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54" y="160337"/>
            <a:ext cx="2149362" cy="14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logo-ov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07" y="312738"/>
            <a:ext cx="3142966" cy="11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9525"/>
            <a:ext cx="8229600" cy="922338"/>
          </a:xfrm>
        </p:spPr>
        <p:txBody>
          <a:bodyPr/>
          <a:lstStyle/>
          <a:p>
            <a:r>
              <a:rPr lang="en-US" dirty="0" smtClean="0"/>
              <a:t>BM@N </a:t>
            </a:r>
            <a:r>
              <a:rPr lang="en-US" dirty="0" smtClean="0"/>
              <a:t>experiment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44947-8C6F-4D51-9EB5-A7976AD85B8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051" name="Picture 3" descr="C:\Users\Николай\Desktop\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" y="844890"/>
            <a:ext cx="83070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2051720" y="1732166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BM@N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367531" cy="864096"/>
          </a:xfrm>
        </p:spPr>
        <p:txBody>
          <a:bodyPr/>
          <a:lstStyle/>
          <a:p>
            <a:r>
              <a:rPr lang="en-US" sz="3600" dirty="0" smtClean="0"/>
              <a:t>  </a:t>
            </a:r>
            <a:r>
              <a:rPr lang="en-US" sz="4400" dirty="0" smtClean="0"/>
              <a:t>BM@N</a:t>
            </a:r>
            <a:r>
              <a:rPr lang="en-US" sz="3600" dirty="0" smtClean="0"/>
              <a:t> </a:t>
            </a:r>
            <a:r>
              <a:rPr lang="en-US" sz="4400" dirty="0"/>
              <a:t>experiment</a:t>
            </a:r>
            <a:endParaRPr lang="ru-RU" sz="4400" dirty="0"/>
          </a:p>
        </p:txBody>
      </p:sp>
      <p:pic>
        <p:nvPicPr>
          <p:cNvPr id="3074" name="Picture 2" descr="C:\Users\Николай\Desktop\bmn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1944216" cy="146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олай\Desktop\mag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" y="800708"/>
            <a:ext cx="30071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BILD01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37" y="1916832"/>
            <a:ext cx="4030662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64088" y="3612356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</a:rPr>
              <a:t>ToF</a:t>
            </a:r>
            <a:r>
              <a:rPr lang="ru-RU" altLang="ru-RU" b="1">
                <a:solidFill>
                  <a:schemeClr val="bg1"/>
                </a:solidFill>
              </a:rPr>
              <a:t>-</a:t>
            </a:r>
            <a:r>
              <a:rPr lang="en-US" altLang="ru-RU" b="1">
                <a:solidFill>
                  <a:schemeClr val="bg1"/>
                </a:solidFill>
              </a:rPr>
              <a:t>4</a:t>
            </a:r>
            <a:r>
              <a:rPr lang="ru-RU" altLang="ru-RU" b="1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22340" y="3250352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ru-RU" b="1" dirty="0" smtClean="0">
                <a:solidFill>
                  <a:schemeClr val="bg1"/>
                </a:solidFill>
              </a:rPr>
              <a:t>DC-1,2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148064" y="2883640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b="1" dirty="0" smtClean="0">
                <a:solidFill>
                  <a:schemeClr val="bg1"/>
                </a:solidFill>
              </a:rPr>
              <a:t>MWPC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029503" y="3084138"/>
            <a:ext cx="21602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b="1" dirty="0" smtClean="0"/>
              <a:t>Dipole Magnet</a:t>
            </a:r>
            <a:r>
              <a:rPr lang="ru-RU" altLang="ru-RU" b="1" dirty="0" smtClean="0">
                <a:solidFill>
                  <a:schemeClr val="bg1"/>
                </a:solidFill>
              </a:rPr>
              <a:t>00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BILD01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4003"/>
            <a:ext cx="40306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843808" y="4293096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ru-RU" b="1">
                <a:solidFill>
                  <a:schemeClr val="bg1"/>
                </a:solidFill>
              </a:rPr>
              <a:t>magnet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59632" y="558924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>
                <a:solidFill>
                  <a:schemeClr val="bg1"/>
                </a:solidFill>
              </a:rPr>
              <a:t>ToF</a:t>
            </a:r>
            <a:r>
              <a:rPr lang="ru-RU" altLang="ru-RU" b="1">
                <a:solidFill>
                  <a:schemeClr val="bg1"/>
                </a:solidFill>
              </a:rPr>
              <a:t>-700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46853" y="5610903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ru-RU" b="1">
                <a:solidFill>
                  <a:schemeClr val="bg1"/>
                </a:solidFill>
              </a:rPr>
              <a:t>ZDC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307233" y="5059335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ru-RU" b="1" dirty="0" smtClean="0">
                <a:solidFill>
                  <a:schemeClr val="bg1"/>
                </a:solidFill>
              </a:rPr>
              <a:t>DC-1,2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355976" y="5496980"/>
            <a:ext cx="3384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b="1" dirty="0" smtClean="0"/>
              <a:t>Detectors’ placement</a:t>
            </a:r>
            <a:r>
              <a:rPr lang="ru-RU" altLang="ru-RU" b="1" dirty="0" smtClean="0">
                <a:solidFill>
                  <a:schemeClr val="bg1"/>
                </a:solidFill>
              </a:rPr>
              <a:t>0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pPr>
              <a:defRPr/>
            </a:pPr>
            <a:fld id="{2EB44947-8C6F-4D51-9EB5-A7976AD85B8C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6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60" y="15321"/>
            <a:ext cx="7620000" cy="1143000"/>
          </a:xfrm>
        </p:spPr>
        <p:txBody>
          <a:bodyPr/>
          <a:lstStyle/>
          <a:p>
            <a:r>
              <a:rPr lang="en-US" dirty="0" smtClean="0"/>
              <a:t>Drift Chamber detector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33783"/>
            <a:ext cx="5385354" cy="324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5997912" y="5588392"/>
            <a:ext cx="2447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one DC-plane schematic representation</a:t>
            </a:r>
            <a:endParaRPr lang="ru-RU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492858" y="5911557"/>
            <a:ext cx="375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4716016" y="3981280"/>
            <a:ext cx="36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/>
              <a:t>4 double coordinate planes: wire </a:t>
            </a:r>
            <a:r>
              <a:rPr lang="en-US" dirty="0" smtClean="0"/>
              <a:t>angles 0,90</a:t>
            </a:r>
            <a:r>
              <a:rPr lang="en-US" dirty="0"/>
              <a:t>,±45°, wire pitch 10 mm, </a:t>
            </a:r>
            <a:endParaRPr lang="en-US" dirty="0" smtClean="0"/>
          </a:p>
          <a:p>
            <a:pPr algn="just"/>
            <a:r>
              <a:rPr lang="en-US" dirty="0" err="1" smtClean="0"/>
              <a:t>Yout</a:t>
            </a:r>
            <a:r>
              <a:rPr lang="en-US" dirty="0" smtClean="0"/>
              <a:t> </a:t>
            </a:r>
            <a:r>
              <a:rPr lang="en-US" dirty="0"/>
              <a:t>± 1.35 m</a:t>
            </a:r>
            <a:r>
              <a:rPr lang="en-US" dirty="0" smtClean="0"/>
              <a:t>, </a:t>
            </a:r>
            <a:r>
              <a:rPr lang="en-US" dirty="0" err="1" smtClean="0"/>
              <a:t>Xout</a:t>
            </a:r>
            <a:r>
              <a:rPr lang="en-US" dirty="0" smtClean="0"/>
              <a:t> </a:t>
            </a:r>
            <a:r>
              <a:rPr lang="en-US" dirty="0"/>
              <a:t>± 1.35 m, </a:t>
            </a:r>
            <a:r>
              <a:rPr lang="en-US" dirty="0" err="1"/>
              <a:t>Rmin</a:t>
            </a:r>
            <a:r>
              <a:rPr lang="en-US" dirty="0"/>
              <a:t> = 10 cm, 2048 wires </a:t>
            </a:r>
            <a:r>
              <a:rPr lang="en-US" dirty="0" smtClean="0"/>
              <a:t>per chamber</a:t>
            </a:r>
            <a:endParaRPr lang="ru-RU" dirty="0" smtClean="0"/>
          </a:p>
        </p:txBody>
      </p:sp>
      <p:pic>
        <p:nvPicPr>
          <p:cNvPr id="1027" name="Picture 3" descr="C:\Users\Николай\Desktop\IMG_1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42124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колай\Desktop\IMG_1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66" y="843484"/>
            <a:ext cx="4202309" cy="28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536" y="-157634"/>
            <a:ext cx="8229600" cy="922338"/>
          </a:xfrm>
        </p:spPr>
        <p:txBody>
          <a:bodyPr/>
          <a:lstStyle/>
          <a:p>
            <a:r>
              <a:rPr lang="en-US" dirty="0" smtClean="0"/>
              <a:t>Optimal HV value search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9FA93-931F-4E37-AA0F-DDFB4EB0D3EE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67544" y="764704"/>
            <a:ext cx="8229600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764704"/>
            <a:ext cx="8496943" cy="60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1" y="693458"/>
            <a:ext cx="8073527" cy="49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619672" y="5765247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/>
              <a:t>DC efficiency</a:t>
            </a:r>
            <a:endParaRPr lang="ru-RU" sz="2800" dirty="0" smtClean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308598" y="5574972"/>
            <a:ext cx="18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High Voltage, (V)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 bwMode="auto">
          <a:xfrm rot="16200000">
            <a:off x="-638198" y="1186880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Efficiency, (%)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0"/>
            <a:ext cx="835292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/>
              <a:t>Detector resolution and alignment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7" y="631965"/>
            <a:ext cx="3831479" cy="294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13" y="686161"/>
            <a:ext cx="3760911" cy="28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860032" y="1336122"/>
            <a:ext cx="1080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330 µm</a:t>
            </a:r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827584" y="1299456"/>
            <a:ext cx="1080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184 µm</a:t>
            </a:r>
            <a:endParaRPr lang="ru-RU" dirty="0" smtClean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3" y="3574512"/>
            <a:ext cx="36671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87" y="3605572"/>
            <a:ext cx="4529362" cy="30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9271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Deuteron momentum measurement </a:t>
            </a:r>
            <a:endParaRPr lang="ru-RU" sz="4000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5427" y="1484784"/>
            <a:ext cx="8496943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60" y="1847550"/>
            <a:ext cx="55530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445766" y="5777450"/>
            <a:ext cx="5934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Momentum value 8.68 </a:t>
            </a:r>
            <a:r>
              <a:rPr lang="en-US" dirty="0" err="1" smtClean="0"/>
              <a:t>Gev</a:t>
            </a:r>
            <a:r>
              <a:rPr lang="en-US" dirty="0" smtClean="0"/>
              <a:t>/s with systematical error               .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516216" y="5638950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+2.6%</a:t>
            </a:r>
          </a:p>
          <a:p>
            <a:pPr algn="ctr"/>
            <a:r>
              <a:rPr lang="en-US" dirty="0" smtClean="0"/>
              <a:t>-4.3%</a:t>
            </a:r>
            <a:endParaRPr lang="ru-R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 bwMode="auto">
              <a:xfrm>
                <a:off x="2601068" y="1052735"/>
                <a:ext cx="3623941" cy="666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=0.3∗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𝐼𝑛𝑡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𝐵𝑦𝑑𝐿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1068" y="1052735"/>
                <a:ext cx="3623941" cy="6665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1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6200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64619"/>
            <a:ext cx="8136904" cy="5904656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work is still in progress;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smtClean="0"/>
              <a:t>Drift Chamber‘s segment </a:t>
            </a:r>
            <a:r>
              <a:rPr lang="en-US" dirty="0" smtClean="0"/>
              <a:t>builder needs further improvement and sophistication;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Drift Cambers are one of the main detectors in the current </a:t>
            </a:r>
            <a:r>
              <a:rPr lang="en-US" dirty="0" smtClean="0"/>
              <a:t>BM@N </a:t>
            </a:r>
            <a:r>
              <a:rPr lang="en-US" dirty="0" smtClean="0"/>
              <a:t>experimental setup;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Some mistakes and uncertainties </a:t>
            </a:r>
            <a:r>
              <a:rPr lang="en-US" dirty="0" smtClean="0"/>
              <a:t>were </a:t>
            </a:r>
            <a:r>
              <a:rPr lang="en-US" dirty="0" smtClean="0"/>
              <a:t>omitted during the first runs;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optimal HV value was chosen;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chambers were aligned perpendicular to the beam;</a:t>
            </a:r>
          </a:p>
          <a:p>
            <a:pPr>
              <a:defRPr/>
            </a:pPr>
            <a:r>
              <a:rPr lang="en-US" dirty="0" smtClean="0"/>
              <a:t>The received resolution of the chamber varies for different </a:t>
            </a:r>
            <a:r>
              <a:rPr lang="en-US" dirty="0" smtClean="0"/>
              <a:t>planes, with the best value of </a:t>
            </a:r>
            <a:r>
              <a:rPr lang="en-US" dirty="0"/>
              <a:t>184 </a:t>
            </a:r>
            <a:r>
              <a:rPr lang="en-US" dirty="0" smtClean="0"/>
              <a:t>µm</a:t>
            </a:r>
            <a:r>
              <a:rPr lang="en-US" dirty="0" smtClean="0"/>
              <a:t>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deuteron momentum was measured as 8.68 GeV/s             </a:t>
            </a:r>
            <a:r>
              <a:rPr lang="en-US" dirty="0"/>
              <a:t>.</a:t>
            </a:r>
            <a:endParaRPr lang="en-US" dirty="0" smtClean="0"/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A19EF-4D3F-4F2A-91C7-426EEFEB852A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7164288" y="5408349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+2.6%</a:t>
            </a:r>
          </a:p>
          <a:p>
            <a:r>
              <a:rPr lang="en-US" dirty="0" smtClean="0"/>
              <a:t>-4.3%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2789238"/>
            <a:ext cx="76200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13368</TotalTime>
  <Words>246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   Drift Chamber detectors in the first BM@N experiment prototype     Nikolay Voytishin, Vladimir Palichik LIT  </vt:lpstr>
      <vt:lpstr>BM@N experiment</vt:lpstr>
      <vt:lpstr>  BM@N experiment</vt:lpstr>
      <vt:lpstr>Drift Chamber detector</vt:lpstr>
      <vt:lpstr>Optimal HV value search</vt:lpstr>
      <vt:lpstr>Презентация PowerPoint</vt:lpstr>
      <vt:lpstr>Презентация PowerPoint</vt:lpstr>
      <vt:lpstr>Summary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алгоритм реконструкции мюонных трэк-сегментов в Катодно-Стриповых Камерах</dc:title>
  <dc:creator>Николай Войтишин</dc:creator>
  <cp:lastModifiedBy>Николай Войтишин</cp:lastModifiedBy>
  <cp:revision>220</cp:revision>
  <dcterms:created xsi:type="dcterms:W3CDTF">2014-05-21T08:51:22Z</dcterms:created>
  <dcterms:modified xsi:type="dcterms:W3CDTF">2015-06-11T08:47:04Z</dcterms:modified>
</cp:coreProperties>
</file>