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1" r:id="rId4"/>
    <p:sldId id="312" r:id="rId5"/>
    <p:sldId id="313" r:id="rId6"/>
    <p:sldId id="314" r:id="rId7"/>
    <p:sldId id="277" r:id="rId8"/>
    <p:sldId id="292" r:id="rId9"/>
    <p:sldId id="272" r:id="rId10"/>
    <p:sldId id="273" r:id="rId11"/>
    <p:sldId id="261" r:id="rId12"/>
    <p:sldId id="291" r:id="rId13"/>
    <p:sldId id="275" r:id="rId14"/>
    <p:sldId id="306" r:id="rId15"/>
    <p:sldId id="282" r:id="rId16"/>
    <p:sldId id="285" r:id="rId17"/>
    <p:sldId id="263" r:id="rId18"/>
    <p:sldId id="286" r:id="rId19"/>
    <p:sldId id="309" r:id="rId20"/>
    <p:sldId id="310" r:id="rId21"/>
    <p:sldId id="315" r:id="rId22"/>
    <p:sldId id="30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33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AE69-A6E4-40CD-B88A-3F729BA695C9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BF18-CF93-4DD3-8141-CADBE2B37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7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F2FA-6F70-4B5C-ABFD-BCEC180DEB3F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9B53-BCAF-4D42-988D-40BBCFD63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6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CA96-5BA7-4F85-8B31-09891A7D8E49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6639-6716-48A0-91A2-B7BC06A3C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4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D33F-015E-40DF-87B9-21A525106937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5646-1102-489A-979F-5D5E34587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5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EAAF-5582-4159-8C97-E99E65E5F669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2EEB-567B-489C-ADE9-D24C2BB02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5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D6D7-51D9-490F-84E0-41449A8FEEF5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6F32-E6F6-415B-B60B-3733B31E3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1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10A-8A17-4D0D-8739-B828FE885204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DC02-63B4-4932-AD3E-38DB40BEA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6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0DA6-D1AF-407C-B720-B7EE297166D5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B8EB-2CD2-48A5-9207-D0FD631FD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0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912A-880A-44D0-8388-056DD6D68FAD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3B86-0AE0-4C53-AEF6-552D604B2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9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06C6-9105-4E6B-ACAB-FA4F4AFEE706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AD0C-5C57-40D5-94FE-43A452EB4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8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3B01-6D7F-4F19-B3F7-1CE0D055AB1F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8221-EB7C-4BED-9ADA-1EEE67493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6508CE-3381-497E-80AF-E7038C15565A}" type="datetimeFigureOut">
              <a:rPr lang="ru-RU"/>
              <a:pPr>
                <a:defRPr/>
              </a:pPr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4502A-FD14-480E-9449-A3E798583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2996977"/>
            <a:ext cx="8976295" cy="1152078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3600" b="1" i="1" dirty="0" smtClean="0">
                <a:solidFill>
                  <a:schemeClr val="tx2"/>
                </a:solidFill>
              </a:rPr>
              <a:t>Impact of scalar mesons on the rare B-decays</a:t>
            </a:r>
            <a:endParaRPr lang="ru-RU" alt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2051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0"/>
            <a:ext cx="39751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8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844824"/>
            <a:ext cx="6984776" cy="579967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Issadykov</a:t>
            </a:r>
            <a:r>
              <a:rPr lang="en-US" alt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ru-RU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Aidos</a:t>
            </a:r>
            <a:r>
              <a:rPr lang="en-US" alt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(JINR </a:t>
            </a:r>
            <a:r>
              <a:rPr lang="en-US" altLang="ru-RU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Dubna</a:t>
            </a:r>
            <a:r>
              <a:rPr lang="en-US" alt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&amp; ENU Astana)</a:t>
            </a:r>
            <a:endParaRPr lang="en-US" altLang="ru-RU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53" name="Picture 7" descr="C:\Users\Asus\Desktop\tt4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51927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Asus\Desktop\Eurasian_National_University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50"/>
            <a:ext cx="24193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101356" y="6121400"/>
            <a:ext cx="3422972" cy="4032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9900CC"/>
                </a:solidFill>
              </a:rPr>
              <a:t>*</a:t>
            </a:r>
            <a:r>
              <a:rPr lang="en-US" sz="1800" dirty="0" err="1" smtClean="0">
                <a:solidFill>
                  <a:srgbClr val="9900CC"/>
                </a:solidFill>
              </a:rPr>
              <a:t>Phys.Rev.D</a:t>
            </a:r>
            <a:r>
              <a:rPr lang="en-US" sz="1800" dirty="0" smtClean="0">
                <a:solidFill>
                  <a:srgbClr val="9900CC"/>
                </a:solidFill>
              </a:rPr>
              <a:t> 91  074007</a:t>
            </a:r>
            <a:endParaRPr lang="ru-RU" sz="18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4878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852738"/>
            <a:ext cx="9601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Compositeness </a:t>
            </a:r>
            <a:r>
              <a:rPr lang="en-US" sz="3200" dirty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ondition in covariant quark model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B-S transition diagram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585913"/>
            <a:ext cx="79597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ru-RU" i="1" smtClean="0">
              <a:solidFill>
                <a:schemeClr val="tx2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ru-RU" i="1" smtClean="0">
              <a:solidFill>
                <a:schemeClr val="tx2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ru-RU" smtClean="0">
                <a:solidFill>
                  <a:schemeClr val="tx2"/>
                </a:solidFill>
              </a:rPr>
              <a:t>       </a:t>
            </a:r>
          </a:p>
          <a:p>
            <a:pPr marL="0" indent="0">
              <a:buFont typeface="Arial" charset="0"/>
              <a:buNone/>
            </a:pPr>
            <a:endParaRPr lang="en-US" altLang="ru-RU" sz="2800" smtClean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altLang="ru-RU" sz="2800" smtClean="0">
                <a:solidFill>
                  <a:schemeClr val="tx2"/>
                </a:solidFill>
              </a:rPr>
              <a:t>        The fitted values of the size parameter </a:t>
            </a:r>
            <a:r>
              <a:rPr lang="el-GR" altLang="ru-RU" sz="2800" smtClean="0">
                <a:solidFill>
                  <a:schemeClr val="tx2"/>
                </a:solidFill>
              </a:rPr>
              <a:t>Λ</a:t>
            </a:r>
            <a:r>
              <a:rPr lang="en-US" altLang="ru-RU" sz="2800" smtClean="0">
                <a:solidFill>
                  <a:schemeClr val="tx2"/>
                </a:solidFill>
              </a:rPr>
              <a:t> in GeV</a:t>
            </a:r>
            <a:endParaRPr lang="ru-RU" altLang="ru-RU" sz="2800" smtClean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Model parameters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205038"/>
            <a:ext cx="69389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8348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60350"/>
            <a:ext cx="9144000" cy="9366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B-S transition matrix elements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73288"/>
            <a:ext cx="3687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2346325"/>
            <a:ext cx="32400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87825"/>
            <a:ext cx="46815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4214813"/>
            <a:ext cx="39592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844675"/>
            <a:ext cx="58324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844675"/>
            <a:ext cx="5419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3552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51000"/>
            <a:ext cx="73215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557338"/>
            <a:ext cx="65881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5568950"/>
            <a:ext cx="8305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988050"/>
            <a:ext cx="72866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188075"/>
            <a:ext cx="548640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6416675"/>
            <a:ext cx="908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430838"/>
            <a:ext cx="929640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65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773238"/>
            <a:ext cx="4578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Branching fractions</a:t>
            </a: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1412875"/>
            <a:ext cx="754062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092825"/>
            <a:ext cx="929640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82486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486525"/>
            <a:ext cx="923925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53080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4" y="3645024"/>
            <a:ext cx="4037408" cy="9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-wave and P-wave contributions </a:t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narrow width-limit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1" y="6201816"/>
            <a:ext cx="4676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44736" y="6120680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90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809625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cap="all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ru-RU" sz="2400" b="1" cap="all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2000" b="1" cap="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(800)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Scalar mesons: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(500), K</a:t>
            </a:r>
            <a:r>
              <a:rPr lang="ru-RU" sz="24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(800)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(980)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0) 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Covariant quark model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 factors of B-S transition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Branching fractions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ru-RU" sz="2400" cap="all" dirty="0" smtClean="0">
              <a:solidFill>
                <a:schemeClr val="tx2"/>
              </a:solidFill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ru-RU" sz="2400" cap="all" dirty="0" smtClean="0">
              <a:solidFill>
                <a:schemeClr val="tx2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cap="all" dirty="0" smtClean="0">
              <a:solidFill>
                <a:schemeClr val="tx2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cap="all" dirty="0" smtClean="0">
              <a:solidFill>
                <a:schemeClr val="tx2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47" y="2552700"/>
            <a:ext cx="62388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ratio of the differential decay rate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4943"/>
            <a:ext cx="6381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We calculated: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The B </a:t>
            </a:r>
            <a:r>
              <a:rPr lang="en-US" sz="2800" dirty="0">
                <a:solidFill>
                  <a:srgbClr val="002060"/>
                </a:solidFill>
              </a:rPr>
              <a:t>- S </a:t>
            </a:r>
            <a:r>
              <a:rPr lang="en-US" sz="2800" dirty="0" smtClean="0">
                <a:solidFill>
                  <a:srgbClr val="002060"/>
                </a:solidFill>
              </a:rPr>
              <a:t>transition form factors in the full kinematical region within the covariant quark model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The branching ratios for </a:t>
            </a:r>
            <a:r>
              <a:rPr lang="en-US" sz="2800" dirty="0">
                <a:solidFill>
                  <a:srgbClr val="002060"/>
                </a:solidFill>
              </a:rPr>
              <a:t>different </a:t>
            </a:r>
            <a:r>
              <a:rPr lang="en-US" sz="2800" dirty="0" smtClean="0">
                <a:solidFill>
                  <a:srgbClr val="002060"/>
                </a:solidFill>
              </a:rPr>
              <a:t>decays</a:t>
            </a:r>
            <a:endParaRPr lang="kk-KZ" sz="2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The impact of </a:t>
            </a:r>
            <a:r>
              <a:rPr lang="en-US" sz="2800" dirty="0">
                <a:solidFill>
                  <a:srgbClr val="002060"/>
                </a:solidFill>
              </a:rPr>
              <a:t>scalar mesons </a:t>
            </a:r>
            <a:r>
              <a:rPr lang="en-US" sz="2800" dirty="0" smtClean="0">
                <a:solidFill>
                  <a:srgbClr val="002060"/>
                </a:solidFill>
              </a:rPr>
              <a:t>on the rare B-decays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sus\Desktop\Большая_Алушт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340768"/>
            <a:ext cx="4834880" cy="1756792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Thank you 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8643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8481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81187"/>
            <a:ext cx="38385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95725"/>
            <a:ext cx="381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0"/>
            <a:ext cx="481012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44736" y="6120680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42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36" y="6286797"/>
            <a:ext cx="576064" cy="4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8" y="1012926"/>
            <a:ext cx="75914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25276" y="116632"/>
            <a:ext cx="9144000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6" y="5586116"/>
            <a:ext cx="916927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6360" y="5560096"/>
            <a:ext cx="720080" cy="29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8" y="6453336"/>
            <a:ext cx="3467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1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1437"/>
            <a:ext cx="46291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350"/>
            <a:ext cx="9144000" cy="8643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Br(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320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3200" baseline="300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3200" baseline="300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65739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8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28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800" baseline="300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+</a:t>
            </a:r>
            <a:r>
              <a:rPr lang="ru-RU" sz="28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𝜇</a:t>
            </a:r>
            <a:r>
              <a:rPr lang="en-US" sz="2800" baseline="3000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384466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</a:rPr>
              <a:t>Exp</a:t>
            </a:r>
            <a:r>
              <a:rPr lang="en-US" sz="2800" dirty="0">
                <a:solidFill>
                  <a:schemeClr val="tx2"/>
                </a:solidFill>
              </a:rPr>
              <a:t>/SM = 3.7</a:t>
            </a:r>
            <a:r>
              <a:rPr lang="el-GR" sz="2800" dirty="0" smtClean="0">
                <a:solidFill>
                  <a:schemeClr val="tx2"/>
                </a:solidFill>
              </a:rPr>
              <a:t>σ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New Physics ??</a:t>
            </a:r>
            <a:endParaRPr lang="ru-RU" sz="2800" dirty="0">
              <a:solidFill>
                <a:schemeClr val="tx2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851920" y="3458716"/>
            <a:ext cx="1440160" cy="101225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356542"/>
            <a:ext cx="4600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283968" y="5207782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79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1628800"/>
            <a:ext cx="6636168" cy="421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29394"/>
            <a:ext cx="9144000" cy="7513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</a:t>
            </a:r>
            <a:r>
              <a:rPr lang="en-US" sz="320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𝜋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Scalar mesons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89646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62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44488" y="6121400"/>
            <a:ext cx="1058862" cy="4032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*PDG14’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0" y="333375"/>
            <a:ext cx="9144000" cy="881063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→ s ℓ</a:t>
            </a:r>
            <a:r>
              <a:rPr lang="en-US" altLang="ru-RU" sz="28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ru-RU" sz="28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412875"/>
            <a:ext cx="4286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44775"/>
            <a:ext cx="1790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B-S </a:t>
            </a:r>
            <a:r>
              <a:rPr lang="en-US" sz="3200" dirty="0" smtClean="0">
                <a:solidFill>
                  <a:schemeClr val="bg1"/>
                </a:solidFill>
              </a:rPr>
              <a:t>transition </a:t>
            </a:r>
            <a:r>
              <a:rPr lang="en-US" sz="3200" dirty="0" smtClean="0">
                <a:solidFill>
                  <a:schemeClr val="bg1"/>
                </a:solidFill>
              </a:rPr>
              <a:t>in covariant quark model</a:t>
            </a:r>
            <a:endParaRPr lang="ru-RU" sz="3200" cap="all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84350"/>
            <a:ext cx="8207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213100"/>
            <a:ext cx="66611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89463"/>
            <a:ext cx="4175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5416550"/>
            <a:ext cx="40322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242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outline: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Danik</cp:lastModifiedBy>
  <cp:revision>82</cp:revision>
  <dcterms:created xsi:type="dcterms:W3CDTF">2015-03-27T08:56:21Z</dcterms:created>
  <dcterms:modified xsi:type="dcterms:W3CDTF">2015-06-09T06:32:17Z</dcterms:modified>
</cp:coreProperties>
</file>