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7" r:id="rId2"/>
    <p:sldId id="292" r:id="rId3"/>
    <p:sldId id="287" r:id="rId4"/>
    <p:sldId id="303" r:id="rId5"/>
    <p:sldId id="290" r:id="rId6"/>
    <p:sldId id="288" r:id="rId7"/>
    <p:sldId id="314" r:id="rId8"/>
    <p:sldId id="289" r:id="rId9"/>
    <p:sldId id="293" r:id="rId10"/>
    <p:sldId id="294" r:id="rId11"/>
    <p:sldId id="304" r:id="rId12"/>
    <p:sldId id="305" r:id="rId13"/>
    <p:sldId id="306" r:id="rId14"/>
    <p:sldId id="299" r:id="rId15"/>
    <p:sldId id="313" r:id="rId16"/>
    <p:sldId id="311" r:id="rId17"/>
    <p:sldId id="312" r:id="rId18"/>
    <p:sldId id="297" r:id="rId19"/>
    <p:sldId id="298" r:id="rId20"/>
    <p:sldId id="278" r:id="rId21"/>
    <p:sldId id="284" r:id="rId22"/>
    <p:sldId id="279" r:id="rId23"/>
    <p:sldId id="281" r:id="rId24"/>
    <p:sldId id="282" r:id="rId25"/>
    <p:sldId id="307" r:id="rId26"/>
    <p:sldId id="310" r:id="rId27"/>
    <p:sldId id="283" r:id="rId28"/>
    <p:sldId id="315" r:id="rId29"/>
  </p:sldIdLst>
  <p:sldSz cx="9144000" cy="6858000" type="screen4x3"/>
  <p:notesSz cx="6858000" cy="9244013"/>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mon" initials="G" lastIdx="1" clrIdx="0">
    <p:extLst>
      <p:ext uri="{19B8F6BF-5375-455C-9EA6-DF929625EA0E}">
        <p15:presenceInfo xmlns:p15="http://schemas.microsoft.com/office/powerpoint/2012/main" userId="Garm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9900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353" autoAdjust="0"/>
    <p:restoredTop sz="79032" autoAdjust="0"/>
  </p:normalViewPr>
  <p:slideViewPr>
    <p:cSldViewPr>
      <p:cViewPr varScale="1">
        <p:scale>
          <a:sx n="59" d="100"/>
          <a:sy n="59" d="100"/>
        </p:scale>
        <p:origin x="107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61963"/>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ru-RU"/>
          </a:p>
        </p:txBody>
      </p:sp>
      <p:sp>
        <p:nvSpPr>
          <p:cNvPr id="3" name="Дата 2"/>
          <p:cNvSpPr>
            <a:spLocks noGrp="1"/>
          </p:cNvSpPr>
          <p:nvPr>
            <p:ph type="dt" idx="1"/>
          </p:nvPr>
        </p:nvSpPr>
        <p:spPr>
          <a:xfrm>
            <a:off x="3884613" y="0"/>
            <a:ext cx="2971800" cy="461963"/>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CD6193A8-FDA3-4183-AD44-A2971E48783C}" type="datetime1">
              <a:rPr lang="ru-RU"/>
              <a:pPr/>
              <a:t>12.06.2015</a:t>
            </a:fld>
            <a:endParaRPr lang="ru-RU"/>
          </a:p>
        </p:txBody>
      </p:sp>
      <p:sp>
        <p:nvSpPr>
          <p:cNvPr id="4" name="Образ слайда 3"/>
          <p:cNvSpPr>
            <a:spLocks noGrp="1" noRot="1" noChangeAspect="1"/>
          </p:cNvSpPr>
          <p:nvPr>
            <p:ph type="sldImg" idx="2"/>
          </p:nvPr>
        </p:nvSpPr>
        <p:spPr>
          <a:xfrm>
            <a:off x="1119188" y="693738"/>
            <a:ext cx="4619625" cy="3465512"/>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91025"/>
            <a:ext cx="5486400" cy="4159250"/>
          </a:xfrm>
          <a:prstGeom prst="rect">
            <a:avLst/>
          </a:prstGeom>
        </p:spPr>
        <p:txBody>
          <a:bodyPr vert="horz" wrap="square" lIns="91440" tIns="45720" rIns="91440" bIns="45720" numCol="1" anchor="t" anchorCtr="0" compatLnSpc="1">
            <a:prstTxWarp prst="textNoShape">
              <a:avLst/>
            </a:prstTxWarp>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6" name="Нижний колонтитул 5"/>
          <p:cNvSpPr>
            <a:spLocks noGrp="1"/>
          </p:cNvSpPr>
          <p:nvPr>
            <p:ph type="ftr" sz="quarter" idx="4"/>
          </p:nvPr>
        </p:nvSpPr>
        <p:spPr>
          <a:xfrm>
            <a:off x="0" y="8780463"/>
            <a:ext cx="2971800" cy="46196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ru-RU"/>
          </a:p>
        </p:txBody>
      </p:sp>
      <p:sp>
        <p:nvSpPr>
          <p:cNvPr id="7" name="Номер слайда 6"/>
          <p:cNvSpPr>
            <a:spLocks noGrp="1"/>
          </p:cNvSpPr>
          <p:nvPr>
            <p:ph type="sldNum" sz="quarter" idx="5"/>
          </p:nvPr>
        </p:nvSpPr>
        <p:spPr>
          <a:xfrm>
            <a:off x="3884613" y="8780463"/>
            <a:ext cx="2971800" cy="46196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FA052880-330B-4E34-A93F-335C065D96B9}" type="slidenum">
              <a:rPr lang="ru-RU"/>
              <a:pPr/>
              <a:t>‹#›</a:t>
            </a:fld>
            <a:endParaRPr lang="ru-RU"/>
          </a:p>
        </p:txBody>
      </p:sp>
    </p:spTree>
    <p:extLst>
      <p:ext uri="{BB962C8B-B14F-4D97-AF65-F5344CB8AC3E}">
        <p14:creationId xmlns:p14="http://schemas.microsoft.com/office/powerpoint/2010/main" val="28851231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ru-RU" dirty="0" smtClean="0"/>
              <a:t>Здравствуйте,</a:t>
            </a:r>
            <a:r>
              <a:rPr lang="ru-RU" baseline="0" dirty="0" smtClean="0"/>
              <a:t> я являюсь одним из самых активных членов рабочей группы в </a:t>
            </a:r>
            <a:r>
              <a:rPr lang="ru-RU" baseline="0" dirty="0" err="1" smtClean="0"/>
              <a:t>лНФ</a:t>
            </a:r>
            <a:r>
              <a:rPr lang="ru-RU" baseline="0" dirty="0" smtClean="0"/>
              <a:t> по приложению нейтронного рассеяния для исследования электродных материалов химических источников тока с целью дальнейшего их </a:t>
            </a:r>
            <a:r>
              <a:rPr lang="ru-RU" baseline="0" dirty="0" err="1" smtClean="0"/>
              <a:t>усовершенстования</a:t>
            </a:r>
            <a:r>
              <a:rPr lang="ru-RU" baseline="0" dirty="0" smtClean="0"/>
              <a:t> и создания новых.</a:t>
            </a:r>
            <a:r>
              <a:rPr lang="en-US" baseline="0" dirty="0" smtClean="0"/>
              <a:t> </a:t>
            </a:r>
            <a:r>
              <a:rPr lang="ru-RU" baseline="0" dirty="0" err="1" smtClean="0"/>
              <a:t>Нейтронны</a:t>
            </a:r>
            <a:r>
              <a:rPr lang="ru-RU" baseline="0" dirty="0" smtClean="0"/>
              <a:t> идеально подходят для исследования подобных систем так как хорошо взаимодействуют с легкими элементами при этом имеют отличную проникающую способность, что позволяет проводить исследования невозможные для рентгеновских установках</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1</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I talk</a:t>
            </a:r>
            <a:r>
              <a:rPr lang="en-US" baseline="0" dirty="0" smtClean="0"/>
              <a:t> about neutron diffraction study of NASICON electrode material with this chemical formula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10</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I talk</a:t>
            </a:r>
            <a:r>
              <a:rPr lang="en-US" baseline="0" dirty="0" smtClean="0"/>
              <a:t> about neutron diffraction study of NASICON electrode material with this chemical formula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11</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I talk</a:t>
            </a:r>
            <a:r>
              <a:rPr lang="en-US" baseline="0" dirty="0" smtClean="0"/>
              <a:t> about neutron diffraction study of NASICON electrode material with this chemical formula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12</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I talk</a:t>
            </a:r>
            <a:r>
              <a:rPr lang="en-US" baseline="0" dirty="0" smtClean="0"/>
              <a:t> about neutron diffraction study of NASICON electrode material with this chemical formula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13</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I talk</a:t>
            </a:r>
            <a:r>
              <a:rPr lang="en-US" baseline="0" dirty="0" smtClean="0"/>
              <a:t> about neutron diffraction study of NASICON electrode material with this chemical formula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14</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I talk</a:t>
            </a:r>
            <a:r>
              <a:rPr lang="en-US" baseline="0" dirty="0" smtClean="0"/>
              <a:t> about neutron diffraction study of NASICON electrode material with this chemical formula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15</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a:ln/>
        </p:spPr>
      </p:sp>
      <p:sp>
        <p:nvSpPr>
          <p:cNvPr id="4915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mtClean="0"/>
              <a:t>Первым тестовым образцом на котором на котором оттачивалась новый подход к обработке данных от ТОФ дифрактометра  был карбид ниобия. Была подготовлена серия образцов с различнм временем перемола и соответственно различнм размером кристаллитов и распределением по размерам. Видно что с увеличением времени перемола дифракционные пики уширяются, что связанно с уменьшением размера ОКР. Также видно что форма пика принимает специфический вид. Анализ полученных данных был выполнен с помощью основных используемых нами методов и новым </a:t>
            </a:r>
            <a:r>
              <a:rPr lang="en-US" smtClean="0"/>
              <a:t>WPPM</a:t>
            </a:r>
            <a:endParaRPr lang="ru-RU" smtClean="0"/>
          </a:p>
        </p:txBody>
      </p:sp>
      <p:sp>
        <p:nvSpPr>
          <p:cNvPr id="4915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eaLnBrk="1" hangingPunct="1"/>
            <a:fld id="{51CB99C0-AB4B-407F-A6C8-8E2F11240C32}" type="slidenum">
              <a:rPr lang="ru-RU" sz="1200" b="0" smtClean="0">
                <a:solidFill>
                  <a:schemeClr val="tx1"/>
                </a:solidFill>
              </a:rPr>
              <a:pPr eaLnBrk="1" hangingPunct="1"/>
              <a:t>18</a:t>
            </a:fld>
            <a:endParaRPr lang="ru-RU" sz="1200" b="0" smtClean="0">
              <a:solidFill>
                <a:schemeClr val="tx1"/>
              </a:solidFill>
            </a:endParaRPr>
          </a:p>
        </p:txBody>
      </p:sp>
    </p:spTree>
    <p:extLst>
      <p:ext uri="{BB962C8B-B14F-4D97-AF65-F5344CB8AC3E}">
        <p14:creationId xmlns:p14="http://schemas.microsoft.com/office/powerpoint/2010/main" val="1463826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a:ln/>
        </p:spPr>
      </p:sp>
      <p:sp>
        <p:nvSpPr>
          <p:cNvPr id="501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mtClean="0"/>
              <a:t>В процессе проведения анализа выяснились некоторые интересные особенности, которые были определенны непосрдественно из нейтронного дифракционного эксперимента. Во первых перемолотые образцы имели две фракции разного размера. Здесь видно, что полученные дифракциооные пики успешно описываются только двухфазной моделью. С помощью </a:t>
            </a:r>
            <a:r>
              <a:rPr lang="en-US" smtClean="0"/>
              <a:t>WPPM </a:t>
            </a:r>
            <a:r>
              <a:rPr lang="ru-RU" smtClean="0"/>
              <a:t>метода было получено логнормальное распределение ОКР по размерам. Здесь показаны распределения для образца претерпевшего 5 часов размола. Естественно для сравнения мы провели дифракционные эксперименты на нейтронном дифрактометре с постоянно длины волны, на котором метод </a:t>
            </a:r>
            <a:r>
              <a:rPr lang="en-US" smtClean="0"/>
              <a:t>WPPM </a:t>
            </a:r>
            <a:r>
              <a:rPr lang="ru-RU" smtClean="0"/>
              <a:t>уже отточен. Здесь коазано распределения полученные на нашем дифратометре </a:t>
            </a:r>
            <a:r>
              <a:rPr lang="en-US" smtClean="0"/>
              <a:t>HRFD </a:t>
            </a:r>
            <a:r>
              <a:rPr lang="ru-RU" smtClean="0"/>
              <a:t>и дифрактометре в Швейцарии. Тот же самый образец.</a:t>
            </a:r>
          </a:p>
        </p:txBody>
      </p:sp>
      <p:sp>
        <p:nvSpPr>
          <p:cNvPr id="5018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eaLnBrk="1" hangingPunct="1"/>
            <a:fld id="{FF53DD01-5FC7-44B0-8B62-812E82CBFE43}" type="slidenum">
              <a:rPr lang="ru-RU" sz="1200" b="0" smtClean="0">
                <a:solidFill>
                  <a:schemeClr val="tx1"/>
                </a:solidFill>
              </a:rPr>
              <a:pPr eaLnBrk="1" hangingPunct="1"/>
              <a:t>19</a:t>
            </a:fld>
            <a:endParaRPr lang="ru-RU" sz="1200" b="0" smtClean="0">
              <a:solidFill>
                <a:schemeClr val="tx1"/>
              </a:solidFill>
            </a:endParaRPr>
          </a:p>
        </p:txBody>
      </p:sp>
    </p:spTree>
    <p:extLst>
      <p:ext uri="{BB962C8B-B14F-4D97-AF65-F5344CB8AC3E}">
        <p14:creationId xmlns:p14="http://schemas.microsoft.com/office/powerpoint/2010/main" val="2872395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To investigate Li occupation in general position where Li is mobile in dependence on annealing temperature we investigated by</a:t>
            </a:r>
            <a:r>
              <a:rPr lang="en-US" baseline="0" dirty="0" smtClean="0"/>
              <a:t> high resolution neutron diffraction</a:t>
            </a:r>
            <a:r>
              <a:rPr lang="en-US" dirty="0" smtClean="0"/>
              <a:t> 7 samples annealed different period of time at 750 </a:t>
            </a:r>
            <a:r>
              <a:rPr lang="en-US" dirty="0" err="1" smtClean="0"/>
              <a:t>oC.</a:t>
            </a:r>
            <a:r>
              <a:rPr lang="en-US" dirty="0" smtClean="0"/>
              <a:t> On the right picture typical neutron diffraction pattern of one NASICON sample refined by </a:t>
            </a:r>
            <a:r>
              <a:rPr lang="en-US" dirty="0" err="1" smtClean="0"/>
              <a:t>Rietveld</a:t>
            </a:r>
            <a:r>
              <a:rPr lang="en-US" dirty="0" smtClean="0"/>
              <a:t> method.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20</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Based</a:t>
            </a:r>
            <a:r>
              <a:rPr lang="en-US" baseline="0" dirty="0" smtClean="0"/>
              <a:t> on observed neutron diffraction data using bond valence method Li-diffusion map can be constructed.  Here you see Li-diffusion paths in NASICON. It is seen that 3D electrode material. For </a:t>
            </a:r>
            <a:r>
              <a:rPr lang="en-US" baseline="0" dirty="0" err="1" smtClean="0"/>
              <a:t>exmple</a:t>
            </a:r>
            <a:r>
              <a:rPr lang="en-US" baseline="0" dirty="0" smtClean="0"/>
              <a:t> using the same </a:t>
            </a:r>
            <a:r>
              <a:rPr lang="en-US" baseline="0" dirty="0" err="1" smtClean="0"/>
              <a:t>methode</a:t>
            </a:r>
            <a:r>
              <a:rPr lang="en-US" baseline="0" dirty="0" smtClean="0"/>
              <a:t> I  drawn the map for common LiFePO4 in different direction. It is  simply  seen that LiFePO4 1D electrode material.</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21</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ru-RU" dirty="0" smtClean="0"/>
              <a:t>В настоящее время наша</a:t>
            </a:r>
            <a:r>
              <a:rPr lang="ru-RU" baseline="0" dirty="0" smtClean="0"/>
              <a:t> работа исследовательская и методическая работа </a:t>
            </a:r>
            <a:r>
              <a:rPr lang="ru-RU" baseline="0" dirty="0" err="1" smtClean="0"/>
              <a:t>сконцентрированна</a:t>
            </a:r>
            <a:r>
              <a:rPr lang="ru-RU" baseline="0" dirty="0" smtClean="0"/>
              <a:t> на электродах литий-ионных аккумуляторов. Это как анодные материалы так и катодные. </a:t>
            </a:r>
          </a:p>
          <a:p>
            <a:pPr eaLnBrk="1" hangingPunct="1">
              <a:spcBef>
                <a:spcPct val="0"/>
              </a:spcBef>
            </a:pPr>
            <a:r>
              <a:rPr lang="ru-RU" baseline="0" dirty="0" smtClean="0"/>
              <a:t>На естественный вопрос почему же литий-ионных, ведь в новостях то и дело мелькают сообщения о натрий-</a:t>
            </a:r>
            <a:r>
              <a:rPr lang="ru-RU" baseline="0" dirty="0" err="1" smtClean="0"/>
              <a:t>ионых</a:t>
            </a:r>
            <a:r>
              <a:rPr lang="ru-RU" baseline="0" dirty="0" smtClean="0"/>
              <a:t>, возможности создания магний ионных,  о супер конденсаторах, топливных элементах? Ответов на этот вопрос несколько. Прежде всего в </a:t>
            </a:r>
            <a:r>
              <a:rPr lang="ru-RU" baseline="0" dirty="0" err="1" smtClean="0"/>
              <a:t>самомих</a:t>
            </a:r>
            <a:r>
              <a:rPr lang="ru-RU" baseline="0" dirty="0" smtClean="0"/>
              <a:t> целях нашей исследовательской группы</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2</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In our case </a:t>
            </a:r>
            <a:r>
              <a:rPr lang="en-US" dirty="0" err="1" smtClean="0"/>
              <a:t>Influece</a:t>
            </a:r>
            <a:r>
              <a:rPr lang="en-US" dirty="0" smtClean="0"/>
              <a:t> of lithium on</a:t>
            </a:r>
            <a:r>
              <a:rPr lang="en-US" baseline="0" dirty="0" smtClean="0"/>
              <a:t> diffraction pattern is small so mostly we got these dependence based on changing of Al and </a:t>
            </a:r>
            <a:r>
              <a:rPr lang="en-US" baseline="0" dirty="0" err="1" smtClean="0"/>
              <a:t>Ge</a:t>
            </a:r>
            <a:r>
              <a:rPr lang="en-US" baseline="0" dirty="0" smtClean="0"/>
              <a:t> occupations.   </a:t>
            </a:r>
            <a:r>
              <a:rPr lang="en-US" dirty="0" smtClean="0"/>
              <a:t>We got that Maximum of Li-3 occupancy is for samples</a:t>
            </a:r>
            <a:r>
              <a:rPr lang="en-US" baseline="0" dirty="0" smtClean="0"/>
              <a:t> annealed 1.5 and 2 h. But this values are not directly correlated with cell volume change. </a:t>
            </a:r>
            <a:endParaRPr lang="en-US" dirty="0" smtClean="0"/>
          </a:p>
          <a:p>
            <a:pPr eaLnBrk="1" hangingPunct="1">
              <a:spcBef>
                <a:spcPct val="0"/>
              </a:spcBef>
            </a:pPr>
            <a:r>
              <a:rPr lang="en-US" dirty="0" smtClean="0"/>
              <a:t>The best electrochemical Performance of </a:t>
            </a:r>
            <a:r>
              <a:rPr lang="en-US" dirty="0" err="1" smtClean="0"/>
              <a:t>invtestigated</a:t>
            </a:r>
            <a:r>
              <a:rPr lang="en-US" baseline="0" dirty="0" smtClean="0"/>
              <a:t> </a:t>
            </a:r>
            <a:r>
              <a:rPr lang="en-US" baseline="0" dirty="0" err="1" smtClean="0"/>
              <a:t>meterials</a:t>
            </a:r>
            <a:r>
              <a:rPr lang="en-US" baseline="0" dirty="0" smtClean="0"/>
              <a:t> was got for the sample annealed for 2 hours. That coincide with our maximums. </a:t>
            </a:r>
            <a:r>
              <a:rPr lang="en-US" dirty="0" smtClean="0"/>
              <a:t>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22</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To obtain</a:t>
            </a:r>
            <a:r>
              <a:rPr lang="en-US" baseline="0" dirty="0" smtClean="0"/>
              <a:t> more detailed information about NASICON </a:t>
            </a:r>
            <a:r>
              <a:rPr lang="en-US" baseline="0" dirty="0" err="1" smtClean="0"/>
              <a:t>syntesis</a:t>
            </a:r>
            <a:r>
              <a:rPr lang="en-US" baseline="0" dirty="0" smtClean="0"/>
              <a:t> in-situ neutron experiment during annealing of the sample (initially it was glass after annealing withe ceramic) has been made. It has been done in vacuum furnace at 750-760 </a:t>
            </a:r>
            <a:r>
              <a:rPr lang="en-US" baseline="0" dirty="0" err="1" smtClean="0"/>
              <a:t>degreee</a:t>
            </a:r>
            <a:r>
              <a:rPr lang="en-US" baseline="0" dirty="0" smtClean="0"/>
              <a:t> of </a:t>
            </a:r>
            <a:r>
              <a:rPr lang="en-US" baseline="0" dirty="0" err="1" smtClean="0"/>
              <a:t>Celcium</a:t>
            </a:r>
            <a:r>
              <a:rPr lang="en-US" baseline="0" dirty="0" smtClean="0"/>
              <a:t> in contrast to </a:t>
            </a:r>
            <a:r>
              <a:rPr lang="en-US" baseline="0" dirty="0" err="1" smtClean="0"/>
              <a:t>standart</a:t>
            </a:r>
            <a:r>
              <a:rPr lang="en-US" baseline="0" dirty="0" smtClean="0"/>
              <a:t> </a:t>
            </a:r>
            <a:r>
              <a:rPr lang="en-US" baseline="0" dirty="0" err="1" smtClean="0"/>
              <a:t>inair</a:t>
            </a:r>
            <a:r>
              <a:rPr lang="en-US" baseline="0" dirty="0" smtClean="0"/>
              <a:t> annealing. </a:t>
            </a:r>
            <a:r>
              <a:rPr lang="en-US" baseline="0" dirty="0" err="1" smtClean="0"/>
              <a:t>Expostition</a:t>
            </a:r>
            <a:r>
              <a:rPr lang="en-US" baseline="0" dirty="0" smtClean="0"/>
              <a:t> for neutron data collection was 5 minutes. Noticeable NASICON structure modification was observed only of </a:t>
            </a:r>
            <a:r>
              <a:rPr lang="en-US" baseline="0" dirty="0" err="1" smtClean="0"/>
              <a:t>begning</a:t>
            </a:r>
            <a:r>
              <a:rPr lang="en-US" baseline="0" dirty="0" smtClean="0"/>
              <a:t> of experiment during first 1-2 hours.  There is small shift of positions of some reflexes and change of Intensities of some of them.</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23</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These graphs illustrate changing of position and Intensity of some selected reflexes.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24</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Например в приведенной работе анализировалось влияние текстуры на работоспособность</a:t>
            </a:r>
            <a:r>
              <a:rPr lang="ru-RU" baseline="0" dirty="0" smtClean="0"/>
              <a:t> катодного материала ЛиКоО2. И была обнаружена прямая корреляция. Лучше всего работали материалы у которых кристаллиты были </a:t>
            </a:r>
            <a:r>
              <a:rPr lang="ru-RU" baseline="0" dirty="0" err="1" smtClean="0"/>
              <a:t>разупорядоченны</a:t>
            </a:r>
            <a:r>
              <a:rPr lang="ru-RU" baseline="0" dirty="0" smtClean="0"/>
              <a:t> вдоль длинной гексагональной оси.</a:t>
            </a:r>
            <a:endParaRPr lang="en-US" dirty="0"/>
          </a:p>
        </p:txBody>
      </p:sp>
      <p:sp>
        <p:nvSpPr>
          <p:cNvPr id="4" name="Номер слайда 3"/>
          <p:cNvSpPr>
            <a:spLocks noGrp="1"/>
          </p:cNvSpPr>
          <p:nvPr>
            <p:ph type="sldNum" sz="quarter" idx="10"/>
          </p:nvPr>
        </p:nvSpPr>
        <p:spPr/>
        <p:txBody>
          <a:bodyPr/>
          <a:lstStyle/>
          <a:p>
            <a:fld id="{FA052880-330B-4E34-A93F-335C065D96B9}" type="slidenum">
              <a:rPr lang="ru-RU" smtClean="0"/>
              <a:pPr/>
              <a:t>26</a:t>
            </a:fld>
            <a:endParaRPr lang="ru-RU"/>
          </a:p>
        </p:txBody>
      </p:sp>
    </p:spTree>
    <p:extLst>
      <p:ext uri="{BB962C8B-B14F-4D97-AF65-F5344CB8AC3E}">
        <p14:creationId xmlns:p14="http://schemas.microsoft.com/office/powerpoint/2010/main" val="731262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This</a:t>
            </a:r>
            <a:r>
              <a:rPr lang="en-US" baseline="0" dirty="0" smtClean="0"/>
              <a:t> </a:t>
            </a:r>
            <a:r>
              <a:rPr lang="en-US" baseline="0" dirty="0" err="1" smtClean="0"/>
              <a:t>simmilation</a:t>
            </a:r>
            <a:r>
              <a:rPr lang="en-US" baseline="0" dirty="0" smtClean="0"/>
              <a:t> of data for different x shows that observed change of intensities can be connected with changing of </a:t>
            </a:r>
            <a:r>
              <a:rPr lang="en-US" baseline="0" dirty="0" err="1" smtClean="0"/>
              <a:t>cation</a:t>
            </a:r>
            <a:r>
              <a:rPr lang="en-US" baseline="0" dirty="0" smtClean="0"/>
              <a:t> occupancies.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27</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28</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ru-RU" dirty="0" smtClean="0"/>
              <a:t>А это создание условий прежде всего для экспериментов,</a:t>
            </a:r>
            <a:r>
              <a:rPr lang="ru-RU" baseline="0" dirty="0" smtClean="0"/>
              <a:t> а затем собственные научные исследования, в основном, в сотрудничестве. </a:t>
            </a:r>
            <a:r>
              <a:rPr lang="ru-RU" dirty="0" smtClean="0"/>
              <a:t>Мы</a:t>
            </a:r>
            <a:r>
              <a:rPr lang="ru-RU" baseline="0" dirty="0" smtClean="0"/>
              <a:t> создаем условия, под актуальные задачи. Подготавливаем метод! Задачи все-же завязаны на нуждах наших партнеров. Например Химфака МГУ, который имеет огромный заслуженный авторитет в этой области, в области синтеза новых материалов и в котором работают две независимые группы по поиску новых электродных материалов. Т/е мы не создаем новых материалов в нашей лаборатории, мы исследуем уже синтезированные составы в разных заданных-требуемых условиях. На самом деле мы делаем подвижки по самостоятельному синтезу новых материалов и независимым экспериментам однако здесь нам все-равно приходится ориентироваться на авторитет явно более компетентных в этом организаций, имеющий опыт в таких делах. Оглядываться на них. Так как изначально мы ответственны </a:t>
            </a:r>
            <a:r>
              <a:rPr lang="ru-RU" baseline="0" dirty="0" err="1" smtClean="0"/>
              <a:t>имено</a:t>
            </a:r>
            <a:r>
              <a:rPr lang="ru-RU" baseline="0" dirty="0" smtClean="0"/>
              <a:t> за развитие метода.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3</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ru-RU" dirty="0" smtClean="0"/>
              <a:t>Мнение наших коллег в этой</a:t>
            </a:r>
            <a:r>
              <a:rPr lang="ru-RU" baseline="0" dirty="0" smtClean="0"/>
              <a:t> области такое на ближайший десяток лет, а быть может и больше мы не сможем отказаться от лития. Из-за его исключительных свойств как носителя заряда в батареях. Кроме того развитие литий или других </a:t>
            </a:r>
            <a:r>
              <a:rPr lang="ru-RU" baseline="0" dirty="0" err="1" smtClean="0"/>
              <a:t>ионноых</a:t>
            </a:r>
            <a:r>
              <a:rPr lang="ru-RU" baseline="0" dirty="0" smtClean="0"/>
              <a:t> источников питания еще долго будет завязано на твердотельных электродах. Сейчас я подразумеваю под твердотельными – это кристаллические вещества, имеющие периодическое атомное строение. </a:t>
            </a:r>
            <a:r>
              <a:rPr lang="ru-RU" baseline="0" dirty="0" err="1" smtClean="0"/>
              <a:t>Т.е</a:t>
            </a:r>
            <a:r>
              <a:rPr lang="ru-RU" baseline="0" dirty="0" smtClean="0"/>
              <a:t> в основном именно для них мы, в основном, развиваем метод. Напомню, что стандартная схема аккумулятора включает в </a:t>
            </a:r>
            <a:r>
              <a:rPr lang="ru-RU" baseline="0" dirty="0" err="1" smtClean="0"/>
              <a:t>в</a:t>
            </a:r>
            <a:r>
              <a:rPr lang="ru-RU" baseline="0" dirty="0" smtClean="0"/>
              <a:t> себя анод и катод, а также электролит, служащий проводником положительного типа зарядов. Насильно окислив  рабочий электрод с помощью внешнего тока, мы заряжаем батарею способствуя внедрению ионов лития в анод. Замыкая затем цепь мы запускаем восстановительную реакцию на рабочем электроде. Внешне простая схема аккумулятора таит в себе много сюрпризов и задач, решение которых зачастую нетривиально. Например мало кто знает, что при первом заряде такой батареи, формируется пленка на аноде, отсутствие которой приводит к дальнейшей очень быстрой деградации электролита на аноде, а слишком толстая будет препятствовать вообще работе устройства. Самыми главными элементами батареи, конечно являются электроды.</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4</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ru-RU" dirty="0" smtClean="0"/>
              <a:t>В</a:t>
            </a:r>
            <a:r>
              <a:rPr lang="ru-RU" baseline="0" dirty="0" smtClean="0"/>
              <a:t> связи с этим в ЛНФ мы </a:t>
            </a:r>
            <a:r>
              <a:rPr lang="ru-RU" baseline="0" dirty="0" err="1" smtClean="0"/>
              <a:t>сосредочили</a:t>
            </a:r>
            <a:r>
              <a:rPr lang="ru-RU" baseline="0" dirty="0" smtClean="0"/>
              <a:t> главные усилия именно на исследованиях электродов. Для этого идеально подходит нейтронная </a:t>
            </a:r>
            <a:r>
              <a:rPr lang="ru-RU" baseline="0" dirty="0" err="1" smtClean="0"/>
              <a:t>ифракция</a:t>
            </a:r>
            <a:r>
              <a:rPr lang="ru-RU" baseline="0" dirty="0" smtClean="0"/>
              <a:t>. Но и другие методы не остаются без дела.</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5</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ru-RU" dirty="0" smtClean="0"/>
              <a:t>Говоря</a:t>
            </a:r>
            <a:r>
              <a:rPr lang="ru-RU" baseline="0" dirty="0" smtClean="0"/>
              <a:t> о дифракции то главными задачами для нас являются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6</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I talk</a:t>
            </a:r>
            <a:r>
              <a:rPr lang="en-US" baseline="0" dirty="0" smtClean="0"/>
              <a:t> about neutron diffraction study of NASICON electrode material with this chemical formula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7</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ru-RU" dirty="0" smtClean="0"/>
              <a:t>Основным нашим партнером является</a:t>
            </a:r>
            <a:r>
              <a:rPr lang="ru-RU" baseline="0" dirty="0" smtClean="0"/>
              <a:t> Химический факультет МГУ. Однако б</a:t>
            </a:r>
            <a:r>
              <a:rPr lang="ru-RU" dirty="0" smtClean="0"/>
              <a:t>лагодаря</a:t>
            </a:r>
            <a:r>
              <a:rPr lang="ru-RU" baseline="0" dirty="0" smtClean="0"/>
              <a:t> первым двум работам, нами заинтересовались ряд институтов с которыми теперь мы проводим совместные исследования и даже имеем совместные проекты.</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8</a:t>
            </a:fld>
            <a:endParaRPr lang="ru-RU"/>
          </a:p>
        </p:txBody>
      </p:sp>
    </p:spTree>
    <p:extLst>
      <p:ext uri="{BB962C8B-B14F-4D97-AF65-F5344CB8AC3E}">
        <p14:creationId xmlns:p14="http://schemas.microsoft.com/office/powerpoint/2010/main" val="157160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3" name="Заметки 2"/>
          <p:cNvSpPr>
            <a:spLocks noGrp="1"/>
          </p:cNvSpPr>
          <p:nvPr>
            <p:ph type="body" idx="1"/>
          </p:nvPr>
        </p:nvSpPr>
        <p:spPr bwMode="auto">
          <a:noFill/>
        </p:spPr>
        <p:txBody>
          <a:bodyPr/>
          <a:lstStyle/>
          <a:p>
            <a:pPr eaLnBrk="1" hangingPunct="1">
              <a:spcBef>
                <a:spcPct val="0"/>
              </a:spcBef>
            </a:pPr>
            <a:r>
              <a:rPr lang="en-US" dirty="0" smtClean="0"/>
              <a:t>I talk</a:t>
            </a:r>
            <a:r>
              <a:rPr lang="en-US" baseline="0" dirty="0" smtClean="0"/>
              <a:t> about neutron diffraction study of NASICON electrode material with this chemical formula </a:t>
            </a:r>
            <a:endParaRPr lang="ru-RU" dirty="0" smtClean="0"/>
          </a:p>
        </p:txBody>
      </p:sp>
      <p:sp>
        <p:nvSpPr>
          <p:cNvPr id="15364" name="Номер слайда 3"/>
          <p:cNvSpPr>
            <a:spLocks noGrp="1"/>
          </p:cNvSpPr>
          <p:nvPr>
            <p:ph type="sldNum" sz="quarter" idx="5"/>
          </p:nvPr>
        </p:nvSpPr>
        <p:spPr bwMode="auto">
          <a:noFill/>
          <a:ln>
            <a:miter lim="800000"/>
            <a:headEnd/>
            <a:tailEnd/>
          </a:ln>
        </p:spPr>
        <p:txBody>
          <a:bodyPr/>
          <a:lstStyle/>
          <a:p>
            <a:fld id="{65728AD3-E01C-4EAE-BF07-20D48435D6CF}" type="slidenum">
              <a:rPr lang="ru-RU"/>
              <a:pPr/>
              <a:t>9</a:t>
            </a:fld>
            <a:endParaRPr lang="ru-RU"/>
          </a:p>
        </p:txBody>
      </p:sp>
    </p:spTree>
    <p:extLst>
      <p:ext uri="{BB962C8B-B14F-4D97-AF65-F5344CB8AC3E}">
        <p14:creationId xmlns:p14="http://schemas.microsoft.com/office/powerpoint/2010/main" val="157160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fld id="{A4DF3059-6C70-4EE4-B9BE-B966771AB6FB}" type="datetime1">
              <a:rPr lang="ru-RU"/>
              <a:pPr/>
              <a:t>12.06.2015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7D327637-EA9A-4E68-9E46-1676748B5D07}"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903E6103-6CDE-4AB5-BE68-BF7793D3D045}" type="datetime1">
              <a:rPr lang="ru-RU"/>
              <a:pPr/>
              <a:t>12.06.2015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A8CC475B-2CF7-47AE-89E4-29264E54281F}"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1C03714B-45A9-4E24-8588-16C0EAB47859}" type="datetime1">
              <a:rPr lang="ru-RU"/>
              <a:pPr/>
              <a:t>12.06.2015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1AD13677-33CF-450E-A9B2-2477021FC93D}"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ED59791F-52E9-420E-B2A8-B4D9F0E2A203}" type="datetime1">
              <a:rPr lang="ru-RU"/>
              <a:pPr/>
              <a:t>12.06.2015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CA7CF2C5-4DE4-4CB9-91FE-67F8E6C7DCAD}"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E0BBAAC5-D9A7-4E3B-9677-13C266109C1D}" type="datetime1">
              <a:rPr lang="ru-RU"/>
              <a:pPr/>
              <a:t>12.06.2015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4B49479E-3B79-4F9D-A4D1-8A32712DF97F}"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fld id="{F79A7CD0-9B0E-4592-B90A-78DC2246FC6D}" type="datetime1">
              <a:rPr lang="ru-RU"/>
              <a:pPr/>
              <a:t>12.06.2015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57CE4EE0-A34D-4C8F-A95C-EDBC763B9905}"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fld id="{8F5272D5-5348-4659-92BD-1275737B7248}" type="datetime1">
              <a:rPr lang="ru-RU"/>
              <a:pPr/>
              <a:t>12.06.2015</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fld id="{F1A53A90-5DB5-4C0A-B6AD-AF82C684EDE6}"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fld id="{EF667DCF-9837-442D-BF9A-67B073D32178}" type="datetime1">
              <a:rPr lang="ru-RU"/>
              <a:pPr/>
              <a:t>12.06.2015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fld id="{4D86EC85-CEDC-45CC-A1D4-A0F55FEC9C3C}"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fld id="{B9A5317B-C0EF-4DA1-B93F-AF7C969B2731}" type="datetime1">
              <a:rPr lang="ru-RU"/>
              <a:pPr/>
              <a:t>12.06.2015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fld id="{7063EAF2-73BD-42CC-807D-1AFE902E3B18}"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E50C10CF-027F-41D7-A0A2-CC1334DE2327}" type="datetime1">
              <a:rPr lang="ru-RU"/>
              <a:pPr/>
              <a:t>12.06.2015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500C0189-42EE-4685-B182-53305A8E2DE1}"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682FAF79-DD1E-45B9-AFCD-B31A7EFE0867}" type="datetime1">
              <a:rPr lang="ru-RU"/>
              <a:pPr/>
              <a:t>12.06.2015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2A143973-B04F-4A61-A3DB-3FC8E954D45D}"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DFCCB2CF-322A-4CF7-9CA1-C93A8D5BFB0B}" type="datetime1">
              <a:rPr lang="ru-RU"/>
              <a:pPr/>
              <a:t>12.06.2015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8F9ACBEF-15A6-4F81-81D7-384713CF50F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tiff"/><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46.tiff"/><Relationship Id="rId7"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46.tiff"/><Relationship Id="rId7"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3.png"/><Relationship Id="rId5" Type="http://schemas.openxmlformats.org/officeDocument/2006/relationships/image" Target="../media/image61.w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8.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Подзаголовок 2"/>
          <p:cNvSpPr>
            <a:spLocks noGrp="1"/>
          </p:cNvSpPr>
          <p:nvPr>
            <p:ph type="subTitle" idx="1"/>
          </p:nvPr>
        </p:nvSpPr>
        <p:spPr>
          <a:xfrm>
            <a:off x="203920" y="2069227"/>
            <a:ext cx="5688632" cy="1752600"/>
          </a:xfrm>
        </p:spPr>
        <p:txBody>
          <a:bodyPr/>
          <a:lstStyle/>
          <a:p>
            <a:pPr algn="l" eaLnBrk="1" hangingPunct="1"/>
            <a:endParaRPr lang="en-US" sz="2400" u="sng" dirty="0" smtClean="0">
              <a:solidFill>
                <a:schemeClr val="tx1"/>
              </a:solidFill>
            </a:endParaRPr>
          </a:p>
          <a:p>
            <a:pPr algn="l" eaLnBrk="1" hangingPunct="1"/>
            <a:r>
              <a:rPr lang="ru-RU" sz="2400" b="1" dirty="0" smtClean="0">
                <a:solidFill>
                  <a:schemeClr val="tx1"/>
                </a:solidFill>
                <a:latin typeface="Candara" pitchFamily="34" charset="0"/>
              </a:rPr>
              <a:t>Иван Бобриков</a:t>
            </a:r>
          </a:p>
        </p:txBody>
      </p:sp>
      <p:sp>
        <p:nvSpPr>
          <p:cNvPr id="14339" name="TextBox 3"/>
          <p:cNvSpPr txBox="1">
            <a:spLocks noChangeArrowheads="1"/>
          </p:cNvSpPr>
          <p:nvPr/>
        </p:nvSpPr>
        <p:spPr bwMode="auto">
          <a:xfrm>
            <a:off x="179512" y="6026550"/>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8" name="Rectangle 7"/>
          <p:cNvSpPr/>
          <p:nvPr/>
        </p:nvSpPr>
        <p:spPr>
          <a:xfrm>
            <a:off x="145232" y="692696"/>
            <a:ext cx="8458200" cy="1384995"/>
          </a:xfrm>
          <a:prstGeom prst="rect">
            <a:avLst/>
          </a:prstGeom>
          <a:noFill/>
          <a:ln>
            <a:noFill/>
          </a:ln>
        </p:spPr>
        <p:txBody>
          <a:bodyPr>
            <a:spAutoFit/>
          </a:bodyPr>
          <a:lstStyle/>
          <a:p>
            <a:pPr>
              <a:defRPr/>
            </a:pPr>
            <a:r>
              <a:rPr lang="ru-RU" sz="2800" b="1" dirty="0">
                <a:solidFill>
                  <a:srgbClr val="0070C0"/>
                </a:solidFill>
                <a:latin typeface="Candara" pitchFamily="34" charset="0"/>
                <a:ea typeface="Arial" charset="0"/>
              </a:rPr>
              <a:t>Применение рассеяния нейтронов в ЛНФ</a:t>
            </a:r>
          </a:p>
          <a:p>
            <a:pPr>
              <a:defRPr/>
            </a:pPr>
            <a:r>
              <a:rPr lang="ru-RU" sz="2800" b="1" dirty="0">
                <a:solidFill>
                  <a:srgbClr val="0070C0"/>
                </a:solidFill>
                <a:latin typeface="Candara" pitchFamily="34" charset="0"/>
                <a:ea typeface="Arial" charset="0"/>
              </a:rPr>
              <a:t>д</a:t>
            </a:r>
            <a:r>
              <a:rPr lang="ru-RU" sz="2800" b="1" dirty="0" smtClean="0">
                <a:solidFill>
                  <a:srgbClr val="0070C0"/>
                </a:solidFill>
                <a:latin typeface="Candara" pitchFamily="34" charset="0"/>
                <a:ea typeface="Arial" charset="0"/>
              </a:rPr>
              <a:t>ля исследования электродных материалов </a:t>
            </a:r>
          </a:p>
          <a:p>
            <a:pPr>
              <a:defRPr/>
            </a:pPr>
            <a:r>
              <a:rPr lang="ru-RU" sz="2800" b="1" dirty="0" smtClean="0">
                <a:solidFill>
                  <a:srgbClr val="0070C0"/>
                </a:solidFill>
                <a:latin typeface="Candara" pitchFamily="34" charset="0"/>
                <a:ea typeface="Arial" charset="0"/>
              </a:rPr>
              <a:t>(Текущее состояние)</a:t>
            </a:r>
            <a:endParaRPr lang="en-US" sz="2800" b="1" dirty="0">
              <a:solidFill>
                <a:srgbClr val="0070C0"/>
              </a:solidFill>
              <a:latin typeface="Candara" pitchFamily="34" charset="0"/>
              <a:ea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8049" y="439014"/>
            <a:ext cx="1512431" cy="163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8966" y="2320325"/>
            <a:ext cx="1450599" cy="119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3140968"/>
            <a:ext cx="3322857" cy="2494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2" name="Подзаголовок 1"/>
          <p:cNvSpPr>
            <a:spLocks noGrp="1"/>
          </p:cNvSpPr>
          <p:nvPr>
            <p:ph type="subTitle" idx="1"/>
          </p:nvPr>
        </p:nvSpPr>
        <p:spPr>
          <a:xfrm>
            <a:off x="572095" y="1465653"/>
            <a:ext cx="7627294" cy="4099210"/>
          </a:xfrm>
        </p:spPr>
        <p:txBody>
          <a:bodyPr/>
          <a:lstStyle/>
          <a:p>
            <a:pPr algn="l"/>
            <a:r>
              <a:rPr lang="ru-RU" sz="2000" dirty="0" smtClean="0">
                <a:solidFill>
                  <a:schemeClr val="tx1"/>
                </a:solidFill>
                <a:latin typeface="Candara" pitchFamily="34" charset="0"/>
              </a:rPr>
              <a:t>Основные члены команды (6):</a:t>
            </a:r>
          </a:p>
          <a:p>
            <a:pPr algn="l"/>
            <a:endParaRPr lang="ru-RU" sz="2000" dirty="0" smtClean="0">
              <a:solidFill>
                <a:schemeClr val="tx1"/>
              </a:solidFill>
              <a:latin typeface="Candara" pitchFamily="34" charset="0"/>
            </a:endParaRPr>
          </a:p>
          <a:p>
            <a:pPr algn="l"/>
            <a:r>
              <a:rPr lang="ru-RU" sz="2000" dirty="0" smtClean="0">
                <a:solidFill>
                  <a:schemeClr val="tx1"/>
                </a:solidFill>
                <a:latin typeface="Candara" pitchFamily="34" charset="0"/>
              </a:rPr>
              <a:t>А. Балагуров (проф. д. ф.-м. н.)</a:t>
            </a:r>
          </a:p>
          <a:p>
            <a:pPr algn="l"/>
            <a:r>
              <a:rPr lang="ru-RU" sz="2000" dirty="0" smtClean="0">
                <a:solidFill>
                  <a:schemeClr val="tx1"/>
                </a:solidFill>
                <a:latin typeface="Candara" pitchFamily="34" charset="0"/>
              </a:rPr>
              <a:t>И. Бобриков (к. ф.-м. н.)</a:t>
            </a:r>
          </a:p>
          <a:p>
            <a:pPr algn="l"/>
            <a:r>
              <a:rPr lang="ru-RU" sz="2000" dirty="0" smtClean="0">
                <a:solidFill>
                  <a:schemeClr val="tx1"/>
                </a:solidFill>
                <a:latin typeface="Candara" pitchFamily="34" charset="0"/>
              </a:rPr>
              <a:t>Н. Самойлова </a:t>
            </a:r>
            <a:r>
              <a:rPr lang="ru-RU" sz="2000" dirty="0">
                <a:solidFill>
                  <a:schemeClr val="tx1"/>
                </a:solidFill>
                <a:latin typeface="Candara" pitchFamily="34" charset="0"/>
              </a:rPr>
              <a:t>(к. ф.-м. н.)</a:t>
            </a:r>
            <a:endParaRPr lang="ru-RU" sz="2000" dirty="0" smtClean="0">
              <a:solidFill>
                <a:schemeClr val="tx1"/>
              </a:solidFill>
              <a:latin typeface="Candara" pitchFamily="34" charset="0"/>
            </a:endParaRPr>
          </a:p>
          <a:p>
            <a:pPr algn="l"/>
            <a:r>
              <a:rPr lang="ru-RU" sz="2000" dirty="0" smtClean="0">
                <a:solidFill>
                  <a:schemeClr val="tx1"/>
                </a:solidFill>
                <a:latin typeface="Candara" pitchFamily="34" charset="0"/>
              </a:rPr>
              <a:t>С. Сумников (аспирант)</a:t>
            </a:r>
          </a:p>
          <a:p>
            <a:pPr algn="l"/>
            <a:r>
              <a:rPr lang="ru-RU" sz="2000" dirty="0" smtClean="0">
                <a:solidFill>
                  <a:srgbClr val="FF0000"/>
                </a:solidFill>
                <a:latin typeface="Candara" pitchFamily="34" charset="0"/>
              </a:rPr>
              <a:t>О. Иваньшина (к</a:t>
            </a:r>
            <a:r>
              <a:rPr lang="ru-RU" sz="2000" dirty="0">
                <a:solidFill>
                  <a:srgbClr val="FF0000"/>
                </a:solidFill>
                <a:latin typeface="Candara" pitchFamily="34" charset="0"/>
              </a:rPr>
              <a:t>. </a:t>
            </a:r>
            <a:r>
              <a:rPr lang="ru-RU" sz="2000" dirty="0" smtClean="0">
                <a:solidFill>
                  <a:srgbClr val="FF0000"/>
                </a:solidFill>
                <a:latin typeface="Candara" pitchFamily="34" charset="0"/>
              </a:rPr>
              <a:t>х. </a:t>
            </a:r>
            <a:r>
              <a:rPr lang="ru-RU" sz="2000" dirty="0">
                <a:solidFill>
                  <a:srgbClr val="FF0000"/>
                </a:solidFill>
                <a:latin typeface="Candara" pitchFamily="34" charset="0"/>
              </a:rPr>
              <a:t>н</a:t>
            </a:r>
            <a:r>
              <a:rPr lang="ru-RU" sz="2000" dirty="0" smtClean="0">
                <a:solidFill>
                  <a:srgbClr val="FF0000"/>
                </a:solidFill>
                <a:latin typeface="Candara" pitchFamily="34" charset="0"/>
              </a:rPr>
              <a:t>.)</a:t>
            </a:r>
          </a:p>
          <a:p>
            <a:pPr algn="l"/>
            <a:r>
              <a:rPr lang="ru-RU" sz="2000" dirty="0" smtClean="0">
                <a:solidFill>
                  <a:schemeClr val="tx1"/>
                </a:solidFill>
                <a:latin typeface="Candara" pitchFamily="34" charset="0"/>
              </a:rPr>
              <a:t>Д. Балагуров (программист)</a:t>
            </a:r>
            <a:endParaRPr lang="en-US" sz="2000" dirty="0" smtClean="0">
              <a:solidFill>
                <a:schemeClr val="tx1"/>
              </a:solidFill>
              <a:latin typeface="Candara" pitchFamily="34" charset="0"/>
            </a:endParaRPr>
          </a:p>
          <a:p>
            <a:pPr algn="l"/>
            <a:endParaRPr lang="en-US" sz="2000" dirty="0">
              <a:solidFill>
                <a:schemeClr val="tx1"/>
              </a:solidFill>
              <a:latin typeface="Candara" pitchFamily="34" charset="0"/>
            </a:endParaRPr>
          </a:p>
          <a:p>
            <a:pPr algn="l"/>
            <a:r>
              <a:rPr lang="en-US" sz="2000" dirty="0" smtClean="0">
                <a:solidFill>
                  <a:schemeClr val="tx1"/>
                </a:solidFill>
                <a:latin typeface="Candara" pitchFamily="34" charset="0"/>
              </a:rPr>
              <a:t>+</a:t>
            </a:r>
            <a:r>
              <a:rPr lang="ru-RU" sz="2000" dirty="0" smtClean="0">
                <a:solidFill>
                  <a:schemeClr val="tx1"/>
                </a:solidFill>
                <a:latin typeface="Candara" pitchFamily="34" charset="0"/>
              </a:rPr>
              <a:t> сотрудничество с ЛТФ, ЛИТ и студенты.</a:t>
            </a:r>
            <a:endParaRPr lang="ru-RU" sz="2000" dirty="0">
              <a:solidFill>
                <a:schemeClr val="tx1"/>
              </a:solidFill>
              <a:latin typeface="Candara" pitchFamily="34" charset="0"/>
            </a:endParaRPr>
          </a:p>
        </p:txBody>
      </p:sp>
      <p:sp>
        <p:nvSpPr>
          <p:cNvPr id="9" name="Rectangle 7"/>
          <p:cNvSpPr/>
          <p:nvPr/>
        </p:nvSpPr>
        <p:spPr>
          <a:xfrm>
            <a:off x="156642" y="175963"/>
            <a:ext cx="8458200" cy="1261884"/>
          </a:xfrm>
          <a:prstGeom prst="rect">
            <a:avLst/>
          </a:prstGeom>
          <a:noFill/>
          <a:ln>
            <a:noFill/>
          </a:ln>
        </p:spPr>
        <p:txBody>
          <a:bodyPr>
            <a:spAutoFit/>
          </a:bodyPr>
          <a:lstStyle/>
          <a:p>
            <a:pPr>
              <a:defRPr/>
            </a:pPr>
            <a:r>
              <a:rPr lang="ru-RU" sz="2400" b="1" dirty="0">
                <a:solidFill>
                  <a:srgbClr val="0070C0"/>
                </a:solidFill>
                <a:latin typeface="Candara" pitchFamily="34" charset="0"/>
                <a:ea typeface="Arial" charset="0"/>
              </a:rPr>
              <a:t>Применение рассеяния нейтронов в ЛНФ</a:t>
            </a:r>
          </a:p>
          <a:p>
            <a:pPr>
              <a:defRPr/>
            </a:pPr>
            <a:r>
              <a:rPr lang="ru-RU" sz="2400" b="1" dirty="0">
                <a:solidFill>
                  <a:srgbClr val="0070C0"/>
                </a:solidFill>
                <a:latin typeface="Candara" pitchFamily="34" charset="0"/>
                <a:ea typeface="Arial" charset="0"/>
              </a:rPr>
              <a:t>для исследования электродных материалов </a:t>
            </a:r>
          </a:p>
          <a:p>
            <a:pPr>
              <a:defRPr/>
            </a:pPr>
            <a:endParaRPr lang="en-US" sz="2800" b="1" dirty="0">
              <a:solidFill>
                <a:srgbClr val="0070C0"/>
              </a:solidFill>
              <a:latin typeface="Candara" pitchFamily="34" charset="0"/>
              <a:ea typeface="Arial"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414" y="1378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1579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4" name="TextBox 3"/>
          <p:cNvSpPr txBox="1"/>
          <p:nvPr/>
        </p:nvSpPr>
        <p:spPr>
          <a:xfrm>
            <a:off x="522957" y="908720"/>
            <a:ext cx="7771310" cy="1200329"/>
          </a:xfrm>
          <a:prstGeom prst="rect">
            <a:avLst/>
          </a:prstGeom>
          <a:noFill/>
        </p:spPr>
        <p:txBody>
          <a:bodyPr wrap="square" rtlCol="0">
            <a:spAutoFit/>
          </a:bodyPr>
          <a:lstStyle/>
          <a:p>
            <a:pPr marL="342900" indent="-342900">
              <a:buAutoNum type="arabicPeriod"/>
            </a:pPr>
            <a:r>
              <a:rPr lang="ru-RU" dirty="0" smtClean="0">
                <a:latin typeface="Candara" pitchFamily="34" charset="0"/>
              </a:rPr>
              <a:t>Нейтронный </a:t>
            </a:r>
            <a:r>
              <a:rPr lang="ru-RU" dirty="0" err="1" smtClean="0">
                <a:latin typeface="Candara" pitchFamily="34" charset="0"/>
              </a:rPr>
              <a:t>дифрактометр</a:t>
            </a:r>
            <a:r>
              <a:rPr lang="ru-RU" dirty="0" smtClean="0">
                <a:latin typeface="Candara" pitchFamily="34" charset="0"/>
              </a:rPr>
              <a:t> </a:t>
            </a:r>
            <a:r>
              <a:rPr lang="en-US" dirty="0" smtClean="0">
                <a:latin typeface="Candara" pitchFamily="34" charset="0"/>
              </a:rPr>
              <a:t>HRFD</a:t>
            </a:r>
            <a:r>
              <a:rPr lang="ru-RU" dirty="0" smtClean="0">
                <a:latin typeface="Candara" pitchFamily="34" charset="0"/>
              </a:rPr>
              <a:t>.</a:t>
            </a:r>
          </a:p>
          <a:p>
            <a:pPr marL="342900" indent="-342900">
              <a:buAutoNum type="arabicPeriod"/>
            </a:pPr>
            <a:r>
              <a:rPr lang="ru-RU" dirty="0" smtClean="0">
                <a:latin typeface="Candara" pitchFamily="34" charset="0"/>
              </a:rPr>
              <a:t>Нейтронный </a:t>
            </a:r>
            <a:r>
              <a:rPr lang="ru-RU" dirty="0" err="1" smtClean="0">
                <a:latin typeface="Candara" pitchFamily="34" charset="0"/>
              </a:rPr>
              <a:t>дифрактометр</a:t>
            </a:r>
            <a:r>
              <a:rPr lang="ru-RU" dirty="0" smtClean="0">
                <a:latin typeface="Candara" pitchFamily="34" charset="0"/>
              </a:rPr>
              <a:t> </a:t>
            </a:r>
            <a:r>
              <a:rPr lang="en-US" dirty="0" smtClean="0">
                <a:latin typeface="Candara" pitchFamily="34" charset="0"/>
              </a:rPr>
              <a:t>RTD</a:t>
            </a:r>
            <a:r>
              <a:rPr lang="ru-RU" dirty="0" smtClean="0">
                <a:latin typeface="Candara" pitchFamily="34" charset="0"/>
              </a:rPr>
              <a:t>.</a:t>
            </a:r>
            <a:endParaRPr lang="en-US" dirty="0" smtClean="0">
              <a:latin typeface="Candara" pitchFamily="34" charset="0"/>
            </a:endParaRPr>
          </a:p>
          <a:p>
            <a:r>
              <a:rPr lang="ru-RU" dirty="0" smtClean="0">
                <a:latin typeface="Candara" pitchFamily="34" charset="0"/>
              </a:rPr>
              <a:t> </a:t>
            </a:r>
          </a:p>
          <a:p>
            <a:pPr marL="342900" indent="-342900">
              <a:buAutoNum type="arabicPeriod"/>
            </a:pPr>
            <a:endParaRPr lang="ru-RU"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276872"/>
            <a:ext cx="3950260" cy="2962695"/>
          </a:xfrm>
          <a:prstGeom prst="rect">
            <a:avLst/>
          </a:prstGeom>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793" y="2276871"/>
            <a:ext cx="4420377" cy="296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7"/>
          <p:cNvSpPr/>
          <p:nvPr/>
        </p:nvSpPr>
        <p:spPr>
          <a:xfrm>
            <a:off x="249982" y="175963"/>
            <a:ext cx="8458200" cy="892552"/>
          </a:xfrm>
          <a:prstGeom prst="rect">
            <a:avLst/>
          </a:prstGeom>
          <a:noFill/>
          <a:ln>
            <a:noFill/>
          </a:ln>
        </p:spPr>
        <p:txBody>
          <a:bodyPr>
            <a:spAutoFit/>
          </a:bodyPr>
          <a:lstStyle/>
          <a:p>
            <a:pPr>
              <a:defRPr/>
            </a:pPr>
            <a:r>
              <a:rPr lang="ru-RU" sz="2400" b="1" dirty="0" smtClean="0">
                <a:solidFill>
                  <a:srgbClr val="0070C0"/>
                </a:solidFill>
                <a:latin typeface="Candara" pitchFamily="34" charset="0"/>
                <a:ea typeface="Arial" charset="0"/>
              </a:rPr>
              <a:t>Оборудование и инструменты</a:t>
            </a:r>
            <a:endParaRPr lang="ru-RU" sz="2400" b="1" dirty="0">
              <a:solidFill>
                <a:srgbClr val="0070C0"/>
              </a:solidFill>
              <a:latin typeface="Candara" pitchFamily="34" charset="0"/>
              <a:ea typeface="Arial" charset="0"/>
            </a:endParaRPr>
          </a:p>
          <a:p>
            <a:pPr>
              <a:defRPr/>
            </a:pPr>
            <a:endParaRPr lang="en-US" sz="2800" b="1" dirty="0">
              <a:solidFill>
                <a:srgbClr val="0070C0"/>
              </a:solidFill>
              <a:latin typeface="Candara" pitchFamily="34" charset="0"/>
              <a:ea typeface="Arial" charset="0"/>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7414" y="1378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2654" y="3838219"/>
            <a:ext cx="1778771" cy="28026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7177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4" name="TextBox 3"/>
          <p:cNvSpPr txBox="1"/>
          <p:nvPr/>
        </p:nvSpPr>
        <p:spPr>
          <a:xfrm>
            <a:off x="522957" y="908720"/>
            <a:ext cx="7771310" cy="1200329"/>
          </a:xfrm>
          <a:prstGeom prst="rect">
            <a:avLst/>
          </a:prstGeom>
          <a:noFill/>
        </p:spPr>
        <p:txBody>
          <a:bodyPr wrap="square" rtlCol="0">
            <a:spAutoFit/>
          </a:bodyPr>
          <a:lstStyle/>
          <a:p>
            <a:pPr marL="342900" indent="-342900">
              <a:buAutoNum type="arabicPeriod"/>
            </a:pPr>
            <a:r>
              <a:rPr lang="ru-RU" dirty="0" err="1" smtClean="0">
                <a:latin typeface="Candara" pitchFamily="34" charset="0"/>
              </a:rPr>
              <a:t>Гальваностаты-потенциостаты</a:t>
            </a:r>
            <a:r>
              <a:rPr lang="ru-RU" dirty="0" smtClean="0">
                <a:latin typeface="Candara" pitchFamily="34" charset="0"/>
              </a:rPr>
              <a:t>  для э/х </a:t>
            </a:r>
            <a:r>
              <a:rPr lang="ru-RU" dirty="0" err="1" smtClean="0">
                <a:latin typeface="Candara" pitchFamily="34" charset="0"/>
              </a:rPr>
              <a:t>циклирования</a:t>
            </a:r>
            <a:r>
              <a:rPr lang="ru-RU" dirty="0" smtClean="0">
                <a:latin typeface="Candara" pitchFamily="34" charset="0"/>
              </a:rPr>
              <a:t> ХИТ.</a:t>
            </a:r>
          </a:p>
          <a:p>
            <a:pPr marL="342900" indent="-342900">
              <a:buAutoNum type="arabicPeriod"/>
            </a:pPr>
            <a:r>
              <a:rPr lang="ru-RU" dirty="0" smtClean="0">
                <a:latin typeface="Candara" pitchFamily="34" charset="0"/>
              </a:rPr>
              <a:t>Модельные ячейки.</a:t>
            </a:r>
          </a:p>
          <a:p>
            <a:pPr marL="342900" indent="-342900">
              <a:buAutoNum type="arabicPeriod"/>
            </a:pPr>
            <a:r>
              <a:rPr lang="ru-RU" dirty="0" smtClean="0">
                <a:latin typeface="Candara" pitchFamily="34" charset="0"/>
              </a:rPr>
              <a:t>Оборудование для загрузки модельных ячеек.</a:t>
            </a:r>
            <a:endParaRPr lang="en-US" dirty="0" smtClean="0">
              <a:latin typeface="Candara" pitchFamily="34" charset="0"/>
            </a:endParaRPr>
          </a:p>
          <a:p>
            <a:endParaRPr lang="ru-RU"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967" y="2000473"/>
            <a:ext cx="1817717" cy="323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857" y="2007942"/>
            <a:ext cx="2774126" cy="156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3805" y="3687384"/>
            <a:ext cx="2766177" cy="155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2220" y="2000473"/>
            <a:ext cx="2766177" cy="155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820" y="3688670"/>
            <a:ext cx="2737577" cy="1539887"/>
          </a:xfrm>
          <a:prstGeom prst="rect">
            <a:avLst/>
          </a:prstGeom>
        </p:spPr>
      </p:pic>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7904" y="4993208"/>
            <a:ext cx="3947658" cy="1693506"/>
          </a:xfrm>
          <a:prstGeom prst="rect">
            <a:avLst/>
          </a:prstGeom>
        </p:spPr>
      </p:pic>
      <p:sp>
        <p:nvSpPr>
          <p:cNvPr id="13" name="Rectangle 7"/>
          <p:cNvSpPr/>
          <p:nvPr/>
        </p:nvSpPr>
        <p:spPr>
          <a:xfrm>
            <a:off x="249982" y="175963"/>
            <a:ext cx="8458200" cy="892552"/>
          </a:xfrm>
          <a:prstGeom prst="rect">
            <a:avLst/>
          </a:prstGeom>
          <a:noFill/>
          <a:ln>
            <a:noFill/>
          </a:ln>
        </p:spPr>
        <p:txBody>
          <a:bodyPr>
            <a:spAutoFit/>
          </a:bodyPr>
          <a:lstStyle/>
          <a:p>
            <a:pPr>
              <a:defRPr/>
            </a:pPr>
            <a:r>
              <a:rPr lang="ru-RU" sz="2400" b="1" dirty="0" smtClean="0">
                <a:solidFill>
                  <a:srgbClr val="0070C0"/>
                </a:solidFill>
                <a:latin typeface="Candara" pitchFamily="34" charset="0"/>
                <a:ea typeface="Arial" charset="0"/>
              </a:rPr>
              <a:t>Оборудование и инструменты</a:t>
            </a:r>
            <a:endParaRPr lang="ru-RU" sz="2400" b="1" dirty="0">
              <a:solidFill>
                <a:srgbClr val="0070C0"/>
              </a:solidFill>
              <a:latin typeface="Candara" pitchFamily="34" charset="0"/>
              <a:ea typeface="Arial" charset="0"/>
            </a:endParaRPr>
          </a:p>
          <a:p>
            <a:pPr>
              <a:defRPr/>
            </a:pPr>
            <a:endParaRPr lang="en-US" sz="2800" b="1" dirty="0">
              <a:solidFill>
                <a:srgbClr val="0070C0"/>
              </a:solidFill>
              <a:latin typeface="Candara" pitchFamily="34" charset="0"/>
              <a:ea typeface="Arial" charset="0"/>
            </a:endParaRPr>
          </a:p>
        </p:txBody>
      </p:sp>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7414" y="1378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2680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6021288"/>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67625" y="6049960"/>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4" name="TextBox 3"/>
          <p:cNvSpPr txBox="1"/>
          <p:nvPr/>
        </p:nvSpPr>
        <p:spPr>
          <a:xfrm>
            <a:off x="522957" y="908720"/>
            <a:ext cx="7771310" cy="2031325"/>
          </a:xfrm>
          <a:prstGeom prst="rect">
            <a:avLst/>
          </a:prstGeom>
          <a:noFill/>
        </p:spPr>
        <p:txBody>
          <a:bodyPr wrap="square" rtlCol="0">
            <a:spAutoFit/>
          </a:bodyPr>
          <a:lstStyle/>
          <a:p>
            <a:pPr marL="342900" indent="-342900">
              <a:buAutoNum type="arabicPeriod"/>
            </a:pPr>
            <a:r>
              <a:rPr lang="ru-RU" dirty="0">
                <a:latin typeface="Candara" pitchFamily="34" charset="0"/>
              </a:rPr>
              <a:t>Вакуумная печь, трубчатая печь для исследования процессов при синтезе электродных материалов.</a:t>
            </a:r>
          </a:p>
          <a:p>
            <a:pPr marL="342900" indent="-342900">
              <a:buAutoNum type="arabicPeriod"/>
            </a:pPr>
            <a:r>
              <a:rPr lang="ru-RU" dirty="0">
                <a:latin typeface="Candara" pitchFamily="34" charset="0"/>
              </a:rPr>
              <a:t>Устройство для исследования аккумуляторов типоразмера 18650 в условиях экстремальных температур (от -100 до 100°С).</a:t>
            </a:r>
          </a:p>
          <a:p>
            <a:pPr marL="342900" indent="-342900">
              <a:buAutoNum type="arabicPeriod"/>
            </a:pPr>
            <a:r>
              <a:rPr lang="ru-RU" dirty="0">
                <a:latin typeface="Candara" pitchFamily="34" charset="0"/>
              </a:rPr>
              <a:t>Нейтронная камера для радиографии аккумуляторов в нейтронном пучке после </a:t>
            </a:r>
            <a:r>
              <a:rPr lang="ru-RU" dirty="0" err="1">
                <a:latin typeface="Candara" pitchFamily="34" charset="0"/>
              </a:rPr>
              <a:t>нейтроновода</a:t>
            </a:r>
            <a:r>
              <a:rPr lang="ru-RU" dirty="0">
                <a:latin typeface="Candara" pitchFamily="34" charset="0"/>
              </a:rPr>
              <a:t>.</a:t>
            </a:r>
          </a:p>
          <a:p>
            <a:endParaRPr lang="ru-RU" dirty="0"/>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6776" y="2204864"/>
            <a:ext cx="1866664" cy="3311300"/>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18" y="2652694"/>
            <a:ext cx="2755205" cy="1549803"/>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1" y="2670327"/>
            <a:ext cx="2688607" cy="1512342"/>
          </a:xfrm>
          <a:prstGeom prst="rect">
            <a:avLst/>
          </a:prstGeom>
        </p:spPr>
      </p:pic>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6" y="4448419"/>
            <a:ext cx="3331267" cy="187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91" y="4388716"/>
            <a:ext cx="2688607" cy="1512342"/>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054710" y="3366129"/>
            <a:ext cx="3398604" cy="1911715"/>
          </a:xfrm>
          <a:prstGeom prst="rect">
            <a:avLst/>
          </a:prstGeom>
        </p:spPr>
      </p:pic>
      <p:sp>
        <p:nvSpPr>
          <p:cNvPr id="19" name="Rectangle 7"/>
          <p:cNvSpPr/>
          <p:nvPr/>
        </p:nvSpPr>
        <p:spPr>
          <a:xfrm>
            <a:off x="249982" y="175963"/>
            <a:ext cx="8458200" cy="892552"/>
          </a:xfrm>
          <a:prstGeom prst="rect">
            <a:avLst/>
          </a:prstGeom>
          <a:noFill/>
          <a:ln>
            <a:noFill/>
          </a:ln>
        </p:spPr>
        <p:txBody>
          <a:bodyPr>
            <a:spAutoFit/>
          </a:bodyPr>
          <a:lstStyle/>
          <a:p>
            <a:pPr>
              <a:defRPr/>
            </a:pPr>
            <a:r>
              <a:rPr lang="ru-RU" sz="2400" b="1" dirty="0" smtClean="0">
                <a:solidFill>
                  <a:srgbClr val="0070C0"/>
                </a:solidFill>
                <a:latin typeface="Candara" pitchFamily="34" charset="0"/>
                <a:ea typeface="Arial" charset="0"/>
              </a:rPr>
              <a:t>Оборудование и инструменты</a:t>
            </a:r>
            <a:endParaRPr lang="ru-RU" sz="2400" b="1" dirty="0">
              <a:solidFill>
                <a:srgbClr val="0070C0"/>
              </a:solidFill>
              <a:latin typeface="Candara" pitchFamily="34" charset="0"/>
              <a:ea typeface="Arial" charset="0"/>
            </a:endParaRPr>
          </a:p>
          <a:p>
            <a:pPr>
              <a:defRPr/>
            </a:pPr>
            <a:endParaRPr lang="en-US" sz="2800" b="1" dirty="0">
              <a:solidFill>
                <a:srgbClr val="0070C0"/>
              </a:solidFill>
              <a:latin typeface="Candara" pitchFamily="34" charset="0"/>
              <a:ea typeface="Arial" charset="0"/>
            </a:endParaRPr>
          </a:p>
        </p:txBody>
      </p:sp>
      <p:pic>
        <p:nvPicPr>
          <p:cNvPr id="2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7414" y="1378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793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4" name="TextBox 3"/>
          <p:cNvSpPr txBox="1"/>
          <p:nvPr/>
        </p:nvSpPr>
        <p:spPr>
          <a:xfrm>
            <a:off x="289748" y="894883"/>
            <a:ext cx="8420122" cy="923330"/>
          </a:xfrm>
          <a:prstGeom prst="rect">
            <a:avLst/>
          </a:prstGeom>
          <a:noFill/>
        </p:spPr>
        <p:txBody>
          <a:bodyPr wrap="square" rtlCol="0">
            <a:spAutoFit/>
          </a:bodyPr>
          <a:lstStyle/>
          <a:p>
            <a:r>
              <a:rPr lang="ru-RU" dirty="0" smtClean="0">
                <a:latin typeface="Candara" pitchFamily="34" charset="0"/>
              </a:rPr>
              <a:t>Программное обеспечение:  </a:t>
            </a:r>
            <a:r>
              <a:rPr lang="en-US" dirty="0" smtClean="0">
                <a:latin typeface="Candara" pitchFamily="34" charset="0"/>
              </a:rPr>
              <a:t>MAPS</a:t>
            </a:r>
            <a:r>
              <a:rPr lang="ru-RU" dirty="0" smtClean="0">
                <a:latin typeface="Candara" pitchFamily="34" charset="0"/>
              </a:rPr>
              <a:t> (Д. Балагуров/И. Бобриков)</a:t>
            </a:r>
            <a:r>
              <a:rPr lang="en-US" dirty="0" smtClean="0">
                <a:latin typeface="Candara" pitchFamily="34" charset="0"/>
              </a:rPr>
              <a:t> </a:t>
            </a:r>
            <a:r>
              <a:rPr lang="ru-RU" dirty="0" smtClean="0">
                <a:latin typeface="Candara" pitchFamily="34" charset="0"/>
              </a:rPr>
              <a:t>и </a:t>
            </a:r>
            <a:r>
              <a:rPr lang="en-US" dirty="0" smtClean="0">
                <a:latin typeface="Candara" pitchFamily="34" charset="0"/>
              </a:rPr>
              <a:t>SPEVA</a:t>
            </a:r>
            <a:r>
              <a:rPr lang="ru-RU" dirty="0" smtClean="0">
                <a:latin typeface="Candara" pitchFamily="34" charset="0"/>
              </a:rPr>
              <a:t> </a:t>
            </a:r>
          </a:p>
          <a:p>
            <a:pPr algn="r"/>
            <a:r>
              <a:rPr lang="ru-RU" dirty="0" smtClean="0">
                <a:latin typeface="Candara" pitchFamily="34" charset="0"/>
              </a:rPr>
              <a:t>(В. </a:t>
            </a:r>
            <a:r>
              <a:rPr lang="ru-RU" dirty="0" err="1" smtClean="0">
                <a:latin typeface="Candara" pitchFamily="34" charset="0"/>
              </a:rPr>
              <a:t>Злоказов</a:t>
            </a:r>
            <a:r>
              <a:rPr lang="ru-RU" dirty="0" smtClean="0">
                <a:latin typeface="Candara" pitchFamily="34" charset="0"/>
              </a:rPr>
              <a:t>, ЛИТ/ </a:t>
            </a:r>
            <a:r>
              <a:rPr lang="ru-RU" dirty="0" err="1" smtClean="0">
                <a:latin typeface="Candara" pitchFamily="34" charset="0"/>
              </a:rPr>
              <a:t>И.Бобриков</a:t>
            </a:r>
            <a:r>
              <a:rPr lang="ru-RU" dirty="0" smtClean="0">
                <a:latin typeface="Candara" pitchFamily="34" charset="0"/>
              </a:rPr>
              <a:t>)</a:t>
            </a:r>
            <a:r>
              <a:rPr lang="en-US" dirty="0" smtClean="0">
                <a:latin typeface="Candara" pitchFamily="34" charset="0"/>
              </a:rPr>
              <a:t> </a:t>
            </a:r>
            <a:r>
              <a:rPr lang="ru-RU" dirty="0" smtClean="0">
                <a:latin typeface="Candara" pitchFamily="34" charset="0"/>
              </a:rPr>
              <a:t>. </a:t>
            </a:r>
          </a:p>
          <a:p>
            <a:pPr marL="342900" indent="-342900">
              <a:buAutoNum type="arabicPeriod"/>
            </a:pPr>
            <a:endParaRPr lang="ru-RU"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48" y="1484784"/>
            <a:ext cx="4968875"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467" y="2060848"/>
            <a:ext cx="3802403"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05954" y="5134872"/>
            <a:ext cx="8420122" cy="738664"/>
          </a:xfrm>
          <a:prstGeom prst="rect">
            <a:avLst/>
          </a:prstGeom>
        </p:spPr>
        <p:txBody>
          <a:bodyPr wrap="square">
            <a:spAutoFit/>
          </a:bodyPr>
          <a:lstStyle/>
          <a:p>
            <a:pPr lvl="0"/>
            <a:r>
              <a:rPr lang="ru-RU" sz="1400" dirty="0"/>
              <a:t>В. Б. </a:t>
            </a:r>
            <a:r>
              <a:rPr lang="ru-RU" sz="1400" dirty="0" err="1"/>
              <a:t>Злоказов</a:t>
            </a:r>
            <a:r>
              <a:rPr lang="ru-RU" sz="1400" dirty="0"/>
              <a:t>, Д.А. Балагуров, И.А. Бобриков, Н.Ю. Самойлова,  А.М. Балагуров, Визуализация и анализ нейтронных дифракционных </a:t>
            </a:r>
            <a:r>
              <a:rPr lang="en-US" sz="1400" dirty="0"/>
              <a:t>Real</a:t>
            </a:r>
            <a:r>
              <a:rPr lang="ru-RU" sz="1400" dirty="0"/>
              <a:t>-</a:t>
            </a:r>
            <a:r>
              <a:rPr lang="en-US" sz="1400" dirty="0"/>
              <a:t>time</a:t>
            </a:r>
            <a:r>
              <a:rPr lang="ru-RU" sz="1400" dirty="0"/>
              <a:t> данных. </a:t>
            </a:r>
            <a:r>
              <a:rPr lang="ru-RU" sz="1400" b="1" dirty="0"/>
              <a:t>Сообщения ОИЯИ</a:t>
            </a:r>
            <a:r>
              <a:rPr lang="en-US" sz="1400" dirty="0"/>
              <a:t>, P3-2014-94 (2014</a:t>
            </a:r>
            <a:r>
              <a:rPr lang="en-US" sz="1400" dirty="0" smtClean="0"/>
              <a:t>)</a:t>
            </a:r>
            <a:endParaRPr lang="ru-RU" sz="1400" dirty="0" smtClean="0"/>
          </a:p>
          <a:p>
            <a:pPr lvl="0"/>
            <a:r>
              <a:rPr lang="ru-RU" sz="1400" dirty="0" smtClean="0"/>
              <a:t>                                                                         +</a:t>
            </a:r>
            <a:r>
              <a:rPr lang="en-US" sz="1400" dirty="0" smtClean="0"/>
              <a:t>WPPM</a:t>
            </a:r>
            <a:endParaRPr lang="ru-RU" sz="1400" dirty="0"/>
          </a:p>
        </p:txBody>
      </p:sp>
      <p:sp>
        <p:nvSpPr>
          <p:cNvPr id="10" name="Rectangle 7"/>
          <p:cNvSpPr/>
          <p:nvPr/>
        </p:nvSpPr>
        <p:spPr>
          <a:xfrm>
            <a:off x="249982" y="175963"/>
            <a:ext cx="8458200" cy="892552"/>
          </a:xfrm>
          <a:prstGeom prst="rect">
            <a:avLst/>
          </a:prstGeom>
          <a:noFill/>
          <a:ln>
            <a:noFill/>
          </a:ln>
        </p:spPr>
        <p:txBody>
          <a:bodyPr>
            <a:spAutoFit/>
          </a:bodyPr>
          <a:lstStyle/>
          <a:p>
            <a:pPr>
              <a:defRPr/>
            </a:pPr>
            <a:r>
              <a:rPr lang="ru-RU" sz="2400" b="1" dirty="0" smtClean="0">
                <a:solidFill>
                  <a:srgbClr val="0070C0"/>
                </a:solidFill>
                <a:latin typeface="Candara" pitchFamily="34" charset="0"/>
                <a:ea typeface="Arial" charset="0"/>
              </a:rPr>
              <a:t>Оборудование и инструменты</a:t>
            </a:r>
            <a:endParaRPr lang="ru-RU" sz="2400" b="1" dirty="0">
              <a:solidFill>
                <a:srgbClr val="0070C0"/>
              </a:solidFill>
              <a:latin typeface="Candara" pitchFamily="34" charset="0"/>
              <a:ea typeface="Arial" charset="0"/>
            </a:endParaRPr>
          </a:p>
          <a:p>
            <a:pPr>
              <a:defRPr/>
            </a:pPr>
            <a:endParaRPr lang="en-US" sz="2800" b="1" dirty="0">
              <a:solidFill>
                <a:srgbClr val="0070C0"/>
              </a:solidFill>
              <a:latin typeface="Candara" pitchFamily="34" charset="0"/>
              <a:ea typeface="Arial" charset="0"/>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7414" y="1378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459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2" name="Подзаголовок 1"/>
          <p:cNvSpPr>
            <a:spLocks noGrp="1"/>
          </p:cNvSpPr>
          <p:nvPr>
            <p:ph type="subTitle" idx="1"/>
          </p:nvPr>
        </p:nvSpPr>
        <p:spPr>
          <a:xfrm>
            <a:off x="213802" y="1014111"/>
            <a:ext cx="8636884" cy="5095166"/>
          </a:xfrm>
        </p:spPr>
        <p:txBody>
          <a:bodyPr/>
          <a:lstStyle/>
          <a:p>
            <a:pPr lvl="0" algn="just"/>
            <a:endParaRPr lang="ru-RU" sz="1800" dirty="0" smtClean="0">
              <a:solidFill>
                <a:schemeClr val="tx1"/>
              </a:solidFill>
              <a:latin typeface="Candara" pitchFamily="34" charset="0"/>
            </a:endParaRPr>
          </a:p>
          <a:p>
            <a:pPr lvl="0" algn="just"/>
            <a:r>
              <a:rPr lang="ru-RU" sz="1800" dirty="0" smtClean="0">
                <a:solidFill>
                  <a:schemeClr val="tx1"/>
                </a:solidFill>
                <a:latin typeface="Candara" pitchFamily="34" charset="0"/>
              </a:rPr>
              <a:t>Продолжение начатых исследований. Обработка накопившихся экспериментальных данных.</a:t>
            </a:r>
          </a:p>
          <a:p>
            <a:pPr lvl="0" algn="just"/>
            <a:endParaRPr lang="ru-RU" sz="1800" dirty="0">
              <a:solidFill>
                <a:schemeClr val="tx1"/>
              </a:solidFill>
              <a:latin typeface="Candara" pitchFamily="34" charset="0"/>
            </a:endParaRPr>
          </a:p>
          <a:p>
            <a:pPr lvl="0" algn="just"/>
            <a:r>
              <a:rPr lang="ru-RU" sz="1800" dirty="0" smtClean="0">
                <a:solidFill>
                  <a:schemeClr val="tx1"/>
                </a:solidFill>
                <a:latin typeface="Candara" pitchFamily="34" charset="0"/>
              </a:rPr>
              <a:t>Установка нейтронной камеры. Ее тестирование.</a:t>
            </a:r>
          </a:p>
          <a:p>
            <a:pPr lvl="0" algn="just"/>
            <a:endParaRPr lang="ru-RU" sz="1800" dirty="0">
              <a:solidFill>
                <a:schemeClr val="tx1"/>
              </a:solidFill>
              <a:latin typeface="Candara" pitchFamily="34" charset="0"/>
            </a:endParaRPr>
          </a:p>
          <a:p>
            <a:pPr lvl="0" algn="just"/>
            <a:r>
              <a:rPr lang="ru-RU" sz="1800" dirty="0" smtClean="0">
                <a:solidFill>
                  <a:schemeClr val="tx1"/>
                </a:solidFill>
                <a:latin typeface="Candara" pitchFamily="34" charset="0"/>
              </a:rPr>
              <a:t>Создание модельных ячеек для нейтронного радиографического эксперимента</a:t>
            </a:r>
          </a:p>
          <a:p>
            <a:pPr lvl="0" algn="just"/>
            <a:endParaRPr lang="ru-RU" sz="1800" dirty="0" smtClean="0">
              <a:solidFill>
                <a:schemeClr val="tx1"/>
              </a:solidFill>
              <a:latin typeface="Candara" pitchFamily="34" charset="0"/>
            </a:endParaRPr>
          </a:p>
          <a:p>
            <a:pPr lvl="0" algn="just"/>
            <a:r>
              <a:rPr lang="ru-RU" sz="1800" dirty="0" smtClean="0">
                <a:solidFill>
                  <a:schemeClr val="tx1"/>
                </a:solidFill>
                <a:latin typeface="Candara" pitchFamily="34" charset="0"/>
              </a:rPr>
              <a:t>Обучение наших студентов и аспирантов загрузке электродных материалов в ячейки и дальнейшей проверки их функциональности.</a:t>
            </a:r>
          </a:p>
          <a:p>
            <a:pPr lvl="0" algn="just"/>
            <a:endParaRPr lang="ru-RU" sz="1800" dirty="0" smtClean="0">
              <a:solidFill>
                <a:schemeClr val="tx1"/>
              </a:solidFill>
              <a:latin typeface="Candara" pitchFamily="34" charset="0"/>
            </a:endParaRPr>
          </a:p>
          <a:p>
            <a:pPr lvl="0" algn="just"/>
            <a:endParaRPr lang="ru-RU" sz="1800" dirty="0">
              <a:solidFill>
                <a:schemeClr val="tx1"/>
              </a:solidFill>
              <a:latin typeface="Candara" pitchFamily="34" charset="0"/>
            </a:endParaRPr>
          </a:p>
          <a:p>
            <a:pPr lvl="0" algn="just"/>
            <a:r>
              <a:rPr lang="ru-RU" sz="1800" dirty="0" smtClean="0">
                <a:solidFill>
                  <a:srgbClr val="FF0000"/>
                </a:solidFill>
                <a:latin typeface="Candara" pitchFamily="34" charset="0"/>
              </a:rPr>
              <a:t>Увеличение реальной светосилы </a:t>
            </a:r>
            <a:r>
              <a:rPr lang="ru-RU" sz="1800" dirty="0" err="1" smtClean="0">
                <a:solidFill>
                  <a:srgbClr val="FF0000"/>
                </a:solidFill>
                <a:latin typeface="Candara" pitchFamily="34" charset="0"/>
              </a:rPr>
              <a:t>дифрактометра</a:t>
            </a:r>
            <a:r>
              <a:rPr lang="ru-RU" sz="1800" dirty="0" smtClean="0">
                <a:solidFill>
                  <a:srgbClr val="FF0000"/>
                </a:solidFill>
                <a:latin typeface="Candara" pitchFamily="34" charset="0"/>
              </a:rPr>
              <a:t> ФДВР!</a:t>
            </a:r>
            <a:endParaRPr lang="ru-RU" sz="1800" dirty="0">
              <a:solidFill>
                <a:srgbClr val="FF0000"/>
              </a:solidFill>
              <a:latin typeface="Candara" pitchFamily="34" charset="0"/>
            </a:endParaRPr>
          </a:p>
        </p:txBody>
      </p:sp>
      <p:sp>
        <p:nvSpPr>
          <p:cNvPr id="9" name="Rectangle 7"/>
          <p:cNvSpPr/>
          <p:nvPr/>
        </p:nvSpPr>
        <p:spPr>
          <a:xfrm>
            <a:off x="186358" y="161307"/>
            <a:ext cx="8458200" cy="892552"/>
          </a:xfrm>
          <a:prstGeom prst="rect">
            <a:avLst/>
          </a:prstGeom>
          <a:noFill/>
          <a:ln>
            <a:noFill/>
          </a:ln>
        </p:spPr>
        <p:txBody>
          <a:bodyPr>
            <a:spAutoFit/>
          </a:bodyPr>
          <a:lstStyle/>
          <a:p>
            <a:pPr>
              <a:defRPr/>
            </a:pPr>
            <a:r>
              <a:rPr lang="ru-RU" sz="2400" b="1" dirty="0" smtClean="0">
                <a:solidFill>
                  <a:srgbClr val="0070C0"/>
                </a:solidFill>
                <a:latin typeface="Candara" pitchFamily="34" charset="0"/>
                <a:ea typeface="Arial" charset="0"/>
              </a:rPr>
              <a:t>Ближайшие планы по развитию метода </a:t>
            </a:r>
            <a:endParaRPr lang="ru-RU" sz="2400" b="1" dirty="0">
              <a:solidFill>
                <a:srgbClr val="0070C0"/>
              </a:solidFill>
              <a:latin typeface="Candara" pitchFamily="34" charset="0"/>
              <a:ea typeface="Arial" charset="0"/>
            </a:endParaRPr>
          </a:p>
          <a:p>
            <a:pPr>
              <a:defRPr/>
            </a:pPr>
            <a:endParaRPr lang="en-US" sz="2800" b="1" dirty="0">
              <a:solidFill>
                <a:srgbClr val="0070C0"/>
              </a:solidFill>
              <a:latin typeface="Candara" pitchFamily="34" charset="0"/>
              <a:ea typeface="Arial"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9774" y="235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502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165" y="257535"/>
            <a:ext cx="7188636"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165" y="5257707"/>
            <a:ext cx="30861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60" y="2276872"/>
            <a:ext cx="68199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3861048"/>
            <a:ext cx="3870321" cy="27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274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5676"/>
            <a:ext cx="3733403" cy="200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899" y="836712"/>
            <a:ext cx="5957488" cy="4211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75641"/>
            <a:ext cx="8496944" cy="1015663"/>
          </a:xfrm>
          <a:prstGeom prst="rect">
            <a:avLst/>
          </a:prstGeom>
        </p:spPr>
        <p:txBody>
          <a:bodyPr wrap="square">
            <a:spAutoFit/>
          </a:bodyPr>
          <a:lstStyle/>
          <a:p>
            <a:r>
              <a:rPr lang="en-US" sz="2000" b="1" dirty="0" smtClean="0">
                <a:solidFill>
                  <a:srgbClr val="0070C0"/>
                </a:solidFill>
                <a:latin typeface="Candara" pitchFamily="34" charset="0"/>
              </a:rPr>
              <a:t>Peculiarities </a:t>
            </a:r>
            <a:r>
              <a:rPr lang="en-US" sz="2000" b="1" dirty="0">
                <a:solidFill>
                  <a:srgbClr val="0070C0"/>
                </a:solidFill>
                <a:latin typeface="Candara" pitchFamily="34" charset="0"/>
              </a:rPr>
              <a:t>of structure, morphology and electrochemistry of doped 5 V spinel cathode materials LiNi</a:t>
            </a:r>
            <a:r>
              <a:rPr lang="en-US" sz="2000" b="1" baseline="-25000" dirty="0">
                <a:solidFill>
                  <a:srgbClr val="0070C0"/>
                </a:solidFill>
                <a:latin typeface="Candara" pitchFamily="34" charset="0"/>
              </a:rPr>
              <a:t>0.5-x</a:t>
            </a:r>
            <a:r>
              <a:rPr lang="en-US" sz="2000" b="1" dirty="0">
                <a:solidFill>
                  <a:srgbClr val="0070C0"/>
                </a:solidFill>
                <a:latin typeface="Candara" pitchFamily="34" charset="0"/>
              </a:rPr>
              <a:t>Mn</a:t>
            </a:r>
            <a:r>
              <a:rPr lang="en-US" sz="2000" b="1" baseline="-25000" dirty="0">
                <a:solidFill>
                  <a:srgbClr val="0070C0"/>
                </a:solidFill>
                <a:latin typeface="Candara" pitchFamily="34" charset="0"/>
              </a:rPr>
              <a:t>1.5-y</a:t>
            </a:r>
            <a:r>
              <a:rPr lang="en-US" sz="2000" b="1" dirty="0">
                <a:solidFill>
                  <a:srgbClr val="0070C0"/>
                </a:solidFill>
                <a:latin typeface="Candara" pitchFamily="34" charset="0"/>
              </a:rPr>
              <a:t>M</a:t>
            </a:r>
            <a:r>
              <a:rPr lang="en-US" sz="2000" b="1" baseline="-25000" dirty="0">
                <a:solidFill>
                  <a:srgbClr val="0070C0"/>
                </a:solidFill>
                <a:latin typeface="Candara" pitchFamily="34" charset="0"/>
              </a:rPr>
              <a:t>x+y</a:t>
            </a:r>
            <a:r>
              <a:rPr lang="en-US" sz="2000" b="1" dirty="0">
                <a:solidFill>
                  <a:srgbClr val="0070C0"/>
                </a:solidFill>
                <a:latin typeface="Candara" pitchFamily="34" charset="0"/>
              </a:rPr>
              <a:t>O</a:t>
            </a:r>
            <a:r>
              <a:rPr lang="en-US" sz="2000" b="1" baseline="-25000" dirty="0">
                <a:solidFill>
                  <a:srgbClr val="0070C0"/>
                </a:solidFill>
                <a:latin typeface="Candara" pitchFamily="34" charset="0"/>
              </a:rPr>
              <a:t>4</a:t>
            </a:r>
            <a:r>
              <a:rPr lang="en-US" sz="2000" b="1" dirty="0">
                <a:solidFill>
                  <a:srgbClr val="0070C0"/>
                </a:solidFill>
                <a:latin typeface="Candara" pitchFamily="34" charset="0"/>
              </a:rPr>
              <a:t> (M = Co, Cr, Ti; </a:t>
            </a:r>
            <a:r>
              <a:rPr lang="en-US" sz="2000" b="1" dirty="0" err="1">
                <a:solidFill>
                  <a:srgbClr val="0070C0"/>
                </a:solidFill>
                <a:latin typeface="Candara" pitchFamily="34" charset="0"/>
              </a:rPr>
              <a:t>x+y</a:t>
            </a:r>
            <a:r>
              <a:rPr lang="en-US" sz="2000" b="1" dirty="0">
                <a:solidFill>
                  <a:srgbClr val="0070C0"/>
                </a:solidFill>
                <a:latin typeface="Candara" pitchFamily="34" charset="0"/>
              </a:rPr>
              <a:t>=0.05) prepared by </a:t>
            </a:r>
            <a:r>
              <a:rPr lang="en-US" sz="2000" b="1" dirty="0" err="1">
                <a:solidFill>
                  <a:srgbClr val="0070C0"/>
                </a:solidFill>
                <a:latin typeface="Candara" pitchFamily="34" charset="0"/>
              </a:rPr>
              <a:t>mechanochemical</a:t>
            </a:r>
            <a:r>
              <a:rPr lang="en-US" sz="2000" b="1" dirty="0">
                <a:solidFill>
                  <a:srgbClr val="0070C0"/>
                </a:solidFill>
                <a:latin typeface="Candara" pitchFamily="34" charset="0"/>
              </a:rPr>
              <a:t> </a:t>
            </a:r>
            <a:r>
              <a:rPr lang="en-US" sz="2000" b="1" dirty="0" smtClean="0">
                <a:solidFill>
                  <a:srgbClr val="0070C0"/>
                </a:solidFill>
                <a:latin typeface="Candara" pitchFamily="34" charset="0"/>
              </a:rPr>
              <a:t>way</a:t>
            </a:r>
            <a:r>
              <a:rPr lang="en-US" sz="2000" b="1" dirty="0">
                <a:solidFill>
                  <a:srgbClr val="0070C0"/>
                </a:solidFill>
                <a:latin typeface="Candara" pitchFamily="34" charset="0"/>
              </a:rPr>
              <a:t> </a:t>
            </a:r>
            <a:endParaRPr lang="ru-RU" sz="2000" b="1" dirty="0">
              <a:solidFill>
                <a:srgbClr val="0070C0"/>
              </a:solidFill>
              <a:latin typeface="Candara" pitchFamily="34" charset="0"/>
            </a:endParaRPr>
          </a:p>
        </p:txBody>
      </p:sp>
      <p:sp>
        <p:nvSpPr>
          <p:cNvPr id="3" name="Прямоугольник 2"/>
          <p:cNvSpPr/>
          <p:nvPr/>
        </p:nvSpPr>
        <p:spPr>
          <a:xfrm>
            <a:off x="5004048" y="988949"/>
            <a:ext cx="5526360" cy="923330"/>
          </a:xfrm>
          <a:prstGeom prst="rect">
            <a:avLst/>
          </a:prstGeom>
        </p:spPr>
        <p:txBody>
          <a:bodyPr wrap="square">
            <a:spAutoFit/>
          </a:bodyPr>
          <a:lstStyle/>
          <a:p>
            <a:r>
              <a:rPr lang="en-US" dirty="0">
                <a:latin typeface="Candara" pitchFamily="34" charset="0"/>
              </a:rPr>
              <a:t>N.V. </a:t>
            </a:r>
            <a:r>
              <a:rPr lang="en-US" dirty="0" err="1">
                <a:latin typeface="Candara" pitchFamily="34" charset="0"/>
              </a:rPr>
              <a:t>Kosova</a:t>
            </a:r>
            <a:r>
              <a:rPr lang="en-US" dirty="0">
                <a:latin typeface="Candara" pitchFamily="34" charset="0"/>
              </a:rPr>
              <a:t>, </a:t>
            </a:r>
            <a:r>
              <a:rPr lang="en-US" b="1" dirty="0">
                <a:latin typeface="Candara" pitchFamily="34" charset="0"/>
              </a:rPr>
              <a:t>I.A. </a:t>
            </a:r>
            <a:r>
              <a:rPr lang="en-US" b="1" dirty="0" err="1">
                <a:latin typeface="Candara" pitchFamily="34" charset="0"/>
              </a:rPr>
              <a:t>Bobrikov</a:t>
            </a:r>
            <a:r>
              <a:rPr lang="en-US" dirty="0">
                <a:latin typeface="Candara" pitchFamily="34" charset="0"/>
              </a:rPr>
              <a:t>, </a:t>
            </a:r>
            <a:endParaRPr lang="en-US" dirty="0" smtClean="0">
              <a:latin typeface="Candara" pitchFamily="34" charset="0"/>
            </a:endParaRPr>
          </a:p>
          <a:p>
            <a:r>
              <a:rPr lang="en-US" dirty="0" smtClean="0">
                <a:latin typeface="Candara" pitchFamily="34" charset="0"/>
              </a:rPr>
              <a:t>O.A. </a:t>
            </a:r>
            <a:r>
              <a:rPr lang="en-US" dirty="0" err="1" smtClean="0">
                <a:latin typeface="Candara" pitchFamily="34" charset="0"/>
              </a:rPr>
              <a:t>Podgornova</a:t>
            </a:r>
            <a:r>
              <a:rPr lang="en-US" dirty="0">
                <a:latin typeface="Candara" pitchFamily="34" charset="0"/>
              </a:rPr>
              <a:t>, </a:t>
            </a:r>
            <a:r>
              <a:rPr lang="en-US" dirty="0" smtClean="0">
                <a:latin typeface="Candara" pitchFamily="34" charset="0"/>
              </a:rPr>
              <a:t>E.T</a:t>
            </a:r>
            <a:r>
              <a:rPr lang="en-US" dirty="0">
                <a:latin typeface="Candara" pitchFamily="34" charset="0"/>
              </a:rPr>
              <a:t>. </a:t>
            </a:r>
            <a:r>
              <a:rPr lang="en-US" dirty="0" err="1">
                <a:latin typeface="Candara" pitchFamily="34" charset="0"/>
              </a:rPr>
              <a:t>Devyatkina</a:t>
            </a:r>
            <a:r>
              <a:rPr lang="en-US" dirty="0">
                <a:latin typeface="Candara" pitchFamily="34" charset="0"/>
              </a:rPr>
              <a:t>, </a:t>
            </a:r>
            <a:endParaRPr lang="en-US" dirty="0" smtClean="0">
              <a:latin typeface="Candara" pitchFamily="34" charset="0"/>
            </a:endParaRPr>
          </a:p>
          <a:p>
            <a:r>
              <a:rPr lang="en-US" dirty="0" smtClean="0">
                <a:latin typeface="Candara" pitchFamily="34" charset="0"/>
              </a:rPr>
              <a:t>A.M</a:t>
            </a:r>
            <a:r>
              <a:rPr lang="en-US" dirty="0">
                <a:latin typeface="Candara" pitchFamily="34" charset="0"/>
              </a:rPr>
              <a:t>. </a:t>
            </a:r>
            <a:r>
              <a:rPr lang="en-US" dirty="0" err="1">
                <a:latin typeface="Candara" pitchFamily="34" charset="0"/>
              </a:rPr>
              <a:t>Balagurov</a:t>
            </a:r>
            <a:r>
              <a:rPr lang="en-US" dirty="0">
                <a:latin typeface="Candara" pitchFamily="34" charset="0"/>
              </a:rPr>
              <a:t>, A.K. </a:t>
            </a:r>
            <a:r>
              <a:rPr lang="en-US" dirty="0" err="1">
                <a:latin typeface="Candara" pitchFamily="34" charset="0"/>
              </a:rPr>
              <a:t>Gutakovskii</a:t>
            </a:r>
            <a:endParaRPr lang="ru-RU" dirty="0">
              <a:latin typeface="Candara" pitchFamily="34" charset="0"/>
            </a:endParaRPr>
          </a:p>
        </p:txBody>
      </p:sp>
      <p:pic>
        <p:nvPicPr>
          <p:cNvPr id="12" name="Рисунок 1"/>
          <p:cNvPicPr>
            <a:picLocks noChangeAspect="1" noChangeArrowheads="1"/>
          </p:cNvPicPr>
          <p:nvPr/>
        </p:nvPicPr>
        <p:blipFill>
          <a:blip r:embed="rId4" cstate="print"/>
          <a:srcRect/>
          <a:stretch>
            <a:fillRect/>
          </a:stretch>
        </p:blipFill>
        <p:spPr bwMode="auto">
          <a:xfrm>
            <a:off x="5559721" y="4319153"/>
            <a:ext cx="3252417" cy="2475134"/>
          </a:xfrm>
          <a:prstGeom prst="rect">
            <a:avLst/>
          </a:prstGeom>
          <a:noFill/>
          <a:ln w="9525">
            <a:noFill/>
            <a:miter lim="800000"/>
            <a:headEnd/>
            <a:tailEnd/>
          </a:ln>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518" y="1989999"/>
            <a:ext cx="3016822" cy="2229210"/>
          </a:xfrm>
          <a:prstGeom prst="rect">
            <a:avLst/>
          </a:prstGeom>
        </p:spPr>
      </p:pic>
      <p:sp>
        <p:nvSpPr>
          <p:cNvPr id="14" name="Прямоугольник 13"/>
          <p:cNvSpPr/>
          <p:nvPr/>
        </p:nvSpPr>
        <p:spPr>
          <a:xfrm>
            <a:off x="2418309" y="4189117"/>
            <a:ext cx="4536504" cy="830997"/>
          </a:xfrm>
          <a:prstGeom prst="rect">
            <a:avLst/>
          </a:prstGeom>
          <a:solidFill>
            <a:schemeClr val="accent1">
              <a:alpha val="64000"/>
            </a:schemeClr>
          </a:solidFill>
          <a:ln w="25400">
            <a:solidFill>
              <a:schemeClr val="accent1"/>
            </a:solidFill>
          </a:ln>
        </p:spPr>
        <p:txBody>
          <a:bodyPr wrap="square">
            <a:spAutoFit/>
          </a:bodyPr>
          <a:lstStyle/>
          <a:p>
            <a:pPr algn="ctr"/>
            <a:r>
              <a:rPr lang="en-US" sz="2400" b="1" dirty="0" smtClean="0">
                <a:latin typeface="Candara" pitchFamily="34" charset="0"/>
              </a:rPr>
              <a:t>Co, Cr, Ti </a:t>
            </a:r>
            <a:r>
              <a:rPr lang="en-US" sz="2400" b="1" dirty="0" smtClean="0">
                <a:latin typeface="Candara" pitchFamily="34" charset="0"/>
                <a:sym typeface="Symbol"/>
              </a:rPr>
              <a:t> Ni</a:t>
            </a:r>
          </a:p>
          <a:p>
            <a:pPr algn="ctr"/>
            <a:r>
              <a:rPr lang="en-US" sz="2400" b="1" dirty="0" smtClean="0">
                <a:latin typeface="Candara" pitchFamily="34" charset="0"/>
                <a:sym typeface="Symbol"/>
              </a:rPr>
              <a:t>of </a:t>
            </a:r>
            <a:r>
              <a:rPr lang="en-GB" sz="2400" b="1" dirty="0" smtClean="0">
                <a:latin typeface="Candara" pitchFamily="34" charset="0"/>
                <a:cs typeface="Times New Roman" pitchFamily="18" charset="0"/>
              </a:rPr>
              <a:t>LiNi</a:t>
            </a:r>
            <a:r>
              <a:rPr lang="en-GB" sz="2400" b="1" baseline="-25000" dirty="0" smtClean="0">
                <a:latin typeface="Candara" pitchFamily="34" charset="0"/>
                <a:cs typeface="Times New Roman" pitchFamily="18" charset="0"/>
              </a:rPr>
              <a:t>0.5-x</a:t>
            </a:r>
            <a:r>
              <a:rPr lang="en-GB" sz="2400" b="1" dirty="0" smtClean="0">
                <a:latin typeface="Candara" pitchFamily="34" charset="0"/>
                <a:cs typeface="Times New Roman" pitchFamily="18" charset="0"/>
              </a:rPr>
              <a:t>M</a:t>
            </a:r>
            <a:r>
              <a:rPr lang="en-GB" sz="2400" b="1" baseline="-25000" dirty="0" smtClean="0">
                <a:latin typeface="Candara" pitchFamily="34" charset="0"/>
                <a:cs typeface="Times New Roman" pitchFamily="18" charset="0"/>
              </a:rPr>
              <a:t>x+y</a:t>
            </a:r>
            <a:r>
              <a:rPr lang="en-GB" sz="2400" b="1" dirty="0" smtClean="0">
                <a:latin typeface="Candara" pitchFamily="34" charset="0"/>
                <a:cs typeface="Times New Roman" pitchFamily="18" charset="0"/>
              </a:rPr>
              <a:t>Mn</a:t>
            </a:r>
            <a:r>
              <a:rPr lang="en-GB" sz="2400" b="1" baseline="-25000" dirty="0" smtClean="0">
                <a:latin typeface="Candara" pitchFamily="34" charset="0"/>
                <a:cs typeface="Times New Roman" pitchFamily="18" charset="0"/>
              </a:rPr>
              <a:t>1.5-y</a:t>
            </a:r>
            <a:r>
              <a:rPr lang="en-GB" sz="2400" b="1" dirty="0" smtClean="0">
                <a:latin typeface="Candara" pitchFamily="34" charset="0"/>
                <a:cs typeface="Times New Roman" pitchFamily="18" charset="0"/>
              </a:rPr>
              <a:t>O</a:t>
            </a:r>
            <a:r>
              <a:rPr lang="en-GB" sz="2400" b="1" baseline="-25000" dirty="0" smtClean="0">
                <a:latin typeface="Candara" pitchFamily="34" charset="0"/>
                <a:cs typeface="Times New Roman" pitchFamily="18" charset="0"/>
              </a:rPr>
              <a:t>4</a:t>
            </a:r>
            <a:endParaRPr lang="ru-RU" sz="2400" b="1" dirty="0">
              <a:latin typeface="Candara" pitchFamily="34" charset="0"/>
            </a:endParaRPr>
          </a:p>
        </p:txBody>
      </p:sp>
    </p:spTree>
    <p:extLst>
      <p:ext uri="{BB962C8B-B14F-4D97-AF65-F5344CB8AC3E}">
        <p14:creationId xmlns:p14="http://schemas.microsoft.com/office/powerpoint/2010/main" val="33289221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Номер слайда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eaLnBrk="1" hangingPunct="1"/>
            <a:fld id="{9136DCAC-D905-4054-9AC2-996EDA0BC4A4}" type="slidenum">
              <a:rPr lang="ru-RU" sz="2400" b="0" smtClean="0">
                <a:solidFill>
                  <a:srgbClr val="192449"/>
                </a:solidFill>
              </a:rPr>
              <a:pPr eaLnBrk="1" hangingPunct="1"/>
              <a:t>18</a:t>
            </a:fld>
            <a:endParaRPr lang="ru-RU" sz="1400" b="0" smtClean="0">
              <a:solidFill>
                <a:srgbClr val="192449"/>
              </a:solidFill>
            </a:endParaRPr>
          </a:p>
        </p:txBody>
      </p:sp>
      <p:sp>
        <p:nvSpPr>
          <p:cNvPr id="28675" name="Text Box 3"/>
          <p:cNvSpPr txBox="1">
            <a:spLocks noChangeArrowheads="1"/>
          </p:cNvSpPr>
          <p:nvPr/>
        </p:nvSpPr>
        <p:spPr bwMode="auto">
          <a:xfrm>
            <a:off x="684213" y="2857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algn="ctr" eaLnBrk="1" hangingPunct="1"/>
            <a:r>
              <a:rPr lang="en-US" sz="2400">
                <a:solidFill>
                  <a:srgbClr val="192449"/>
                </a:solidFill>
              </a:rPr>
              <a:t>HRFD: </a:t>
            </a:r>
            <a:r>
              <a:rPr lang="ru-RU" sz="2400">
                <a:solidFill>
                  <a:srgbClr val="192449"/>
                </a:solidFill>
              </a:rPr>
              <a:t>дефектная структура карбида ниобия</a:t>
            </a:r>
            <a:r>
              <a:rPr lang="en-US" sz="2400">
                <a:solidFill>
                  <a:srgbClr val="192449"/>
                </a:solidFill>
              </a:rPr>
              <a:t>, NbC</a:t>
            </a:r>
            <a:r>
              <a:rPr lang="ru-RU" sz="2400" baseline="-25000">
                <a:solidFill>
                  <a:srgbClr val="192449"/>
                </a:solidFill>
              </a:rPr>
              <a:t>0.93</a:t>
            </a:r>
          </a:p>
        </p:txBody>
      </p:sp>
      <p:sp>
        <p:nvSpPr>
          <p:cNvPr id="28676" name="TextBox 7"/>
          <p:cNvSpPr txBox="1">
            <a:spLocks noChangeArrowheads="1"/>
          </p:cNvSpPr>
          <p:nvPr/>
        </p:nvSpPr>
        <p:spPr bwMode="auto">
          <a:xfrm>
            <a:off x="142875" y="6191250"/>
            <a:ext cx="4214813" cy="307975"/>
          </a:xfrm>
          <a:prstGeom prst="rect">
            <a:avLst/>
          </a:prstGeom>
          <a:solidFill>
            <a:srgbClr val="FFFFFF">
              <a:alpha val="69019"/>
            </a:srgbClr>
          </a:solidFill>
          <a:ln w="9525">
            <a:solidFill>
              <a:srgbClr val="C00000"/>
            </a:solidFill>
            <a:miter lim="800000"/>
            <a:headEnd/>
            <a:tailEnd/>
          </a:ln>
        </p:spPr>
        <p:txBody>
          <a:bodyPr>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eaLnBrk="1" hangingPunct="1"/>
            <a:r>
              <a:rPr lang="en-US" sz="1400">
                <a:solidFill>
                  <a:srgbClr val="192449"/>
                </a:solidFill>
              </a:rPr>
              <a:t>Diffraction pattern of the initial and milled samples</a:t>
            </a:r>
            <a:endParaRPr lang="en-US" sz="1400">
              <a:solidFill>
                <a:srgbClr val="0221BE"/>
              </a:solidFill>
            </a:endParaRPr>
          </a:p>
        </p:txBody>
      </p:sp>
      <p:sp>
        <p:nvSpPr>
          <p:cNvPr id="28677" name="TextBox 7"/>
          <p:cNvSpPr txBox="1">
            <a:spLocks noChangeArrowheads="1"/>
          </p:cNvSpPr>
          <p:nvPr/>
        </p:nvSpPr>
        <p:spPr bwMode="auto">
          <a:xfrm>
            <a:off x="4357688" y="4000500"/>
            <a:ext cx="4357687" cy="523875"/>
          </a:xfrm>
          <a:prstGeom prst="rect">
            <a:avLst/>
          </a:prstGeom>
          <a:solidFill>
            <a:srgbClr val="FFFFFF">
              <a:alpha val="69019"/>
            </a:srgbClr>
          </a:solidFill>
          <a:ln w="9525">
            <a:solidFill>
              <a:srgbClr val="C00000"/>
            </a:solidFill>
            <a:miter lim="800000"/>
            <a:headEnd/>
            <a:tailEnd/>
          </a:ln>
        </p:spPr>
        <p:txBody>
          <a:bodyPr>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algn="ctr" eaLnBrk="1" hangingPunct="1"/>
            <a:r>
              <a:rPr lang="ru-RU" sz="1400">
                <a:solidFill>
                  <a:srgbClr val="192449"/>
                </a:solidFill>
              </a:rPr>
              <a:t>Эволюция профиля пика</a:t>
            </a:r>
            <a:r>
              <a:rPr lang="en-US" sz="1400">
                <a:solidFill>
                  <a:srgbClr val="192449"/>
                </a:solidFill>
              </a:rPr>
              <a:t> (220) </a:t>
            </a:r>
            <a:r>
              <a:rPr lang="ru-RU" sz="1400">
                <a:solidFill>
                  <a:srgbClr val="192449"/>
                </a:solidFill>
              </a:rPr>
              <a:t>с увеличением</a:t>
            </a:r>
            <a:r>
              <a:rPr lang="en-US" sz="1400">
                <a:solidFill>
                  <a:srgbClr val="192449"/>
                </a:solidFill>
              </a:rPr>
              <a:t> </a:t>
            </a:r>
            <a:r>
              <a:rPr lang="ru-RU" sz="1400">
                <a:solidFill>
                  <a:srgbClr val="192449"/>
                </a:solidFill>
              </a:rPr>
              <a:t>времени перемалывания</a:t>
            </a:r>
            <a:r>
              <a:rPr lang="en-US" sz="1400">
                <a:solidFill>
                  <a:srgbClr val="192449"/>
                </a:solidFill>
              </a:rPr>
              <a:t>.</a:t>
            </a:r>
            <a:endParaRPr lang="ru-RU" sz="1400" baseline="-25000">
              <a:solidFill>
                <a:srgbClr val="192449"/>
              </a:solidFill>
            </a:endParaRPr>
          </a:p>
        </p:txBody>
      </p:sp>
      <p:pic>
        <p:nvPicPr>
          <p:cNvPr id="28678" name="Picture 1" descr="Fig-1_new All-HRFD"/>
          <p:cNvPicPr>
            <a:picLocks noChangeAspect="1" noChangeArrowheads="1"/>
          </p:cNvPicPr>
          <p:nvPr/>
        </p:nvPicPr>
        <p:blipFill>
          <a:blip r:embed="rId3">
            <a:extLst>
              <a:ext uri="{28A0092B-C50C-407E-A947-70E740481C1C}">
                <a14:useLocalDpi xmlns:a14="http://schemas.microsoft.com/office/drawing/2010/main" val="0"/>
              </a:ext>
            </a:extLst>
          </a:blip>
          <a:srcRect l="3937" t="2480" r="1575" b="5785"/>
          <a:stretch>
            <a:fillRect/>
          </a:stretch>
        </p:blipFill>
        <p:spPr bwMode="auto">
          <a:xfrm>
            <a:off x="571500" y="857250"/>
            <a:ext cx="34290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Рисунок 10" descr="NbC-220-n.jpg"/>
          <p:cNvPicPr>
            <a:picLocks noChangeAspect="1" noChangeArrowheads="1"/>
          </p:cNvPicPr>
          <p:nvPr/>
        </p:nvPicPr>
        <p:blipFill>
          <a:blip r:embed="rId4">
            <a:extLst>
              <a:ext uri="{28A0092B-C50C-407E-A947-70E740481C1C}">
                <a14:useLocalDpi xmlns:a14="http://schemas.microsoft.com/office/drawing/2010/main" val="0"/>
              </a:ext>
            </a:extLst>
          </a:blip>
          <a:srcRect l="2649"/>
          <a:stretch>
            <a:fillRect/>
          </a:stretch>
        </p:blipFill>
        <p:spPr bwMode="auto">
          <a:xfrm>
            <a:off x="4286250" y="857250"/>
            <a:ext cx="450056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Box 7"/>
          <p:cNvSpPr txBox="1">
            <a:spLocks noChangeArrowheads="1"/>
          </p:cNvSpPr>
          <p:nvPr/>
        </p:nvSpPr>
        <p:spPr bwMode="auto">
          <a:xfrm>
            <a:off x="4357688" y="4714875"/>
            <a:ext cx="4357687" cy="1338263"/>
          </a:xfrm>
          <a:prstGeom prst="rect">
            <a:avLst/>
          </a:prstGeom>
          <a:solidFill>
            <a:srgbClr val="FFFFFF">
              <a:alpha val="69019"/>
            </a:srgbClr>
          </a:solidFill>
          <a:ln w="9525">
            <a:solidFill>
              <a:srgbClr val="C00000"/>
            </a:solidFill>
            <a:miter lim="800000"/>
            <a:headEnd/>
            <a:tailEnd/>
          </a:ln>
        </p:spPr>
        <p:txBody>
          <a:bodyPr>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algn="ctr" eaLnBrk="1" hangingPunct="1">
              <a:lnSpc>
                <a:spcPct val="150000"/>
              </a:lnSpc>
            </a:pPr>
            <a:r>
              <a:rPr lang="en-US">
                <a:solidFill>
                  <a:srgbClr val="192449"/>
                </a:solidFill>
              </a:rPr>
              <a:t>      </a:t>
            </a:r>
            <a:r>
              <a:rPr lang="ru-RU">
                <a:solidFill>
                  <a:srgbClr val="192449"/>
                </a:solidFill>
              </a:rPr>
              <a:t>Анализ данных выполнялся используя методы</a:t>
            </a:r>
            <a:r>
              <a:rPr lang="en-US">
                <a:solidFill>
                  <a:srgbClr val="192449"/>
                </a:solidFill>
              </a:rPr>
              <a:t>: </a:t>
            </a:r>
          </a:p>
          <a:p>
            <a:pPr algn="ctr" eaLnBrk="1" hangingPunct="1">
              <a:lnSpc>
                <a:spcPct val="150000"/>
              </a:lnSpc>
            </a:pPr>
            <a:r>
              <a:rPr lang="en-US">
                <a:solidFill>
                  <a:srgbClr val="192449"/>
                </a:solidFill>
              </a:rPr>
              <a:t>Rietveld, Williamson-Hall</a:t>
            </a:r>
            <a:r>
              <a:rPr lang="ru-RU">
                <a:solidFill>
                  <a:srgbClr val="192449"/>
                </a:solidFill>
              </a:rPr>
              <a:t> и</a:t>
            </a:r>
            <a:r>
              <a:rPr lang="en-US">
                <a:solidFill>
                  <a:srgbClr val="192449"/>
                </a:solidFill>
              </a:rPr>
              <a:t> WPPM</a:t>
            </a:r>
            <a:endParaRPr lang="ru-RU" baseline="-25000">
              <a:solidFill>
                <a:srgbClr val="192449"/>
              </a:solidFill>
            </a:endParaRPr>
          </a:p>
        </p:txBody>
      </p:sp>
    </p:spTree>
    <p:extLst>
      <p:ext uri="{BB962C8B-B14F-4D97-AF65-F5344CB8AC3E}">
        <p14:creationId xmlns:p14="http://schemas.microsoft.com/office/powerpoint/2010/main" val="3816018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Номер слайда 3"/>
          <p:cNvSpPr txBox="1">
            <a:spLocks noGrp="1"/>
          </p:cNvSpPr>
          <p:nvPr/>
        </p:nvSpPr>
        <p:spPr bwMode="auto">
          <a:xfrm>
            <a:off x="8229600" y="64135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algn="r" eaLnBrk="1" hangingPunct="1"/>
            <a:fld id="{3C308DEC-A75D-40BC-A37E-799AE5E185AC}" type="slidenum">
              <a:rPr lang="ru-RU" sz="2400" b="0">
                <a:solidFill>
                  <a:srgbClr val="192449"/>
                </a:solidFill>
              </a:rPr>
              <a:pPr algn="r" eaLnBrk="1" hangingPunct="1"/>
              <a:t>19</a:t>
            </a:fld>
            <a:endParaRPr lang="ru-RU" sz="1400" b="0">
              <a:solidFill>
                <a:srgbClr val="192449"/>
              </a:solidFill>
            </a:endParaRPr>
          </a:p>
        </p:txBody>
      </p:sp>
      <p:sp>
        <p:nvSpPr>
          <p:cNvPr id="29699" name="Номер слайда 5"/>
          <p:cNvSpPr txBox="1">
            <a:spLocks noGrp="1"/>
          </p:cNvSpPr>
          <p:nvPr/>
        </p:nvSpPr>
        <p:spPr bwMode="auto">
          <a:xfrm>
            <a:off x="8229600" y="64135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algn="r" eaLnBrk="1" hangingPunct="1"/>
            <a:fld id="{628E74D2-E0DE-467B-9B36-99D766DABE35}" type="slidenum">
              <a:rPr lang="ru-RU" sz="2400" b="0">
                <a:solidFill>
                  <a:srgbClr val="192449"/>
                </a:solidFill>
              </a:rPr>
              <a:pPr algn="r" eaLnBrk="1" hangingPunct="1"/>
              <a:t>19</a:t>
            </a:fld>
            <a:endParaRPr lang="ru-RU" sz="1400" b="0">
              <a:solidFill>
                <a:srgbClr val="192449"/>
              </a:solidFill>
            </a:endParaRPr>
          </a:p>
        </p:txBody>
      </p:sp>
      <p:sp>
        <p:nvSpPr>
          <p:cNvPr id="29700" name="Text Box 12"/>
          <p:cNvSpPr txBox="1">
            <a:spLocks noChangeArrowheads="1"/>
          </p:cNvSpPr>
          <p:nvPr/>
        </p:nvSpPr>
        <p:spPr bwMode="auto">
          <a:xfrm>
            <a:off x="142875" y="142875"/>
            <a:ext cx="8858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algn="ctr" eaLnBrk="1" hangingPunct="1"/>
            <a:r>
              <a:rPr lang="en-US" sz="2200">
                <a:solidFill>
                  <a:srgbClr val="192449"/>
                </a:solidFill>
                <a:sym typeface="Symbol" pitchFamily="18" charset="2"/>
              </a:rPr>
              <a:t>Microstructure of nanosized NbC</a:t>
            </a:r>
            <a:r>
              <a:rPr lang="en-US" sz="2200" baseline="-25000">
                <a:solidFill>
                  <a:srgbClr val="192449"/>
                </a:solidFill>
                <a:sym typeface="Symbol" pitchFamily="18" charset="2"/>
              </a:rPr>
              <a:t>0.9</a:t>
            </a:r>
            <a:r>
              <a:rPr lang="en-US" sz="2200">
                <a:solidFill>
                  <a:srgbClr val="192449"/>
                </a:solidFill>
                <a:sym typeface="Symbol" pitchFamily="18" charset="2"/>
              </a:rPr>
              <a:t> powders milled in 1, 5, 10, 15 hours</a:t>
            </a:r>
            <a:endParaRPr lang="ru-RU" sz="2200" b="0">
              <a:solidFill>
                <a:srgbClr val="192449"/>
              </a:solidFill>
              <a:sym typeface="Symbol" pitchFamily="18" charset="2"/>
            </a:endParaRPr>
          </a:p>
        </p:txBody>
      </p:sp>
      <p:sp>
        <p:nvSpPr>
          <p:cNvPr id="29701" name="Text Box 4"/>
          <p:cNvSpPr txBox="1">
            <a:spLocks noChangeArrowheads="1"/>
          </p:cNvSpPr>
          <p:nvPr/>
        </p:nvSpPr>
        <p:spPr bwMode="auto">
          <a:xfrm>
            <a:off x="71438" y="5572125"/>
            <a:ext cx="3071812" cy="769938"/>
          </a:xfrm>
          <a:prstGeom prst="rect">
            <a:avLst/>
          </a:prstGeom>
          <a:solidFill>
            <a:srgbClr val="FFFFFF">
              <a:alpha val="67842"/>
            </a:srgbClr>
          </a:solidFill>
          <a:ln w="9525">
            <a:solidFill>
              <a:srgbClr val="0221BE"/>
            </a:solidFill>
            <a:miter lim="800000"/>
            <a:headEnd/>
            <a:tailEnd/>
          </a:ln>
        </p:spPr>
        <p:txBody>
          <a:bodyPr lIns="46038" tIns="46038" rIns="46038" bIns="46038" anchor="ctr">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eaLnBrk="1" hangingPunct="1"/>
            <a:r>
              <a:rPr lang="en-US" sz="1400">
                <a:solidFill>
                  <a:srgbClr val="192449"/>
                </a:solidFill>
              </a:rPr>
              <a:t>Rietveld refinement of NbC-0h &amp; NbC-5h patterns. Two-component model was used for the second pattern.</a:t>
            </a:r>
            <a:r>
              <a:rPr lang="en-US" sz="1600">
                <a:solidFill>
                  <a:srgbClr val="192449"/>
                </a:solidFill>
              </a:rPr>
              <a:t> </a:t>
            </a:r>
            <a:endParaRPr lang="en-AU" sz="1600">
              <a:solidFill>
                <a:srgbClr val="192449"/>
              </a:solidFill>
            </a:endParaRPr>
          </a:p>
        </p:txBody>
      </p:sp>
      <p:pic>
        <p:nvPicPr>
          <p:cNvPr id="29702" name="Рисунок 15" descr="NbC-1R.jpg"/>
          <p:cNvPicPr>
            <a:picLocks noChangeAspect="1"/>
          </p:cNvPicPr>
          <p:nvPr/>
        </p:nvPicPr>
        <p:blipFill>
          <a:blip r:embed="rId3">
            <a:extLst>
              <a:ext uri="{28A0092B-C50C-407E-A947-70E740481C1C}">
                <a14:useLocalDpi xmlns:a14="http://schemas.microsoft.com/office/drawing/2010/main" val="0"/>
              </a:ext>
            </a:extLst>
          </a:blip>
          <a:srcRect l="8331"/>
          <a:stretch>
            <a:fillRect/>
          </a:stretch>
        </p:blipFill>
        <p:spPr bwMode="auto">
          <a:xfrm>
            <a:off x="71438" y="857250"/>
            <a:ext cx="314325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Рисунок 19" descr="NbC-5h-2P-LL-R2.jpg"/>
          <p:cNvPicPr>
            <a:picLocks noChangeAspect="1"/>
          </p:cNvPicPr>
          <p:nvPr/>
        </p:nvPicPr>
        <p:blipFill>
          <a:blip r:embed="rId4">
            <a:extLst>
              <a:ext uri="{28A0092B-C50C-407E-A947-70E740481C1C}">
                <a14:useLocalDpi xmlns:a14="http://schemas.microsoft.com/office/drawing/2010/main" val="0"/>
              </a:ext>
            </a:extLst>
          </a:blip>
          <a:srcRect l="8401"/>
          <a:stretch>
            <a:fillRect/>
          </a:stretch>
        </p:blipFill>
        <p:spPr bwMode="auto">
          <a:xfrm>
            <a:off x="71438" y="3214688"/>
            <a:ext cx="3116262"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4"/>
          <p:cNvSpPr txBox="1">
            <a:spLocks noChangeArrowheads="1"/>
          </p:cNvSpPr>
          <p:nvPr/>
        </p:nvSpPr>
        <p:spPr bwMode="auto">
          <a:xfrm>
            <a:off x="6929438" y="857250"/>
            <a:ext cx="2071687" cy="985838"/>
          </a:xfrm>
          <a:prstGeom prst="rect">
            <a:avLst/>
          </a:prstGeom>
          <a:solidFill>
            <a:srgbClr val="FFFFFF">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6038" tIns="46038" rIns="46038" bIns="46038" anchor="ctr">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eaLnBrk="1" hangingPunct="1"/>
            <a:r>
              <a:rPr lang="en-US" sz="1400">
                <a:solidFill>
                  <a:srgbClr val="192449"/>
                </a:solidFill>
              </a:rPr>
              <a:t>Rietveld refinement of NbC-5 patterns. Positions of components are shifted.</a:t>
            </a:r>
            <a:r>
              <a:rPr lang="en-US" sz="1600">
                <a:solidFill>
                  <a:srgbClr val="192449"/>
                </a:solidFill>
              </a:rPr>
              <a:t> </a:t>
            </a:r>
            <a:endParaRPr lang="en-AU" sz="1600">
              <a:solidFill>
                <a:srgbClr val="192449"/>
              </a:solidFill>
            </a:endParaRPr>
          </a:p>
        </p:txBody>
      </p:sp>
      <p:sp>
        <p:nvSpPr>
          <p:cNvPr id="29705" name="Text Box 4"/>
          <p:cNvSpPr txBox="1">
            <a:spLocks noChangeArrowheads="1"/>
          </p:cNvSpPr>
          <p:nvPr/>
        </p:nvSpPr>
        <p:spPr bwMode="auto">
          <a:xfrm>
            <a:off x="3357563" y="5715000"/>
            <a:ext cx="2786062" cy="739775"/>
          </a:xfrm>
          <a:prstGeom prst="rect">
            <a:avLst/>
          </a:prstGeom>
          <a:solidFill>
            <a:srgbClr val="FFFFFF">
              <a:alpha val="67842"/>
            </a:srgbClr>
          </a:solidFill>
          <a:ln w="9525">
            <a:solidFill>
              <a:srgbClr val="0221BE"/>
            </a:solidFill>
            <a:miter lim="800000"/>
            <a:headEnd/>
            <a:tailEnd/>
          </a:ln>
        </p:spPr>
        <p:txBody>
          <a:bodyPr lIns="46038" tIns="46038" rIns="46038" bIns="46038" anchor="ctr">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eaLnBrk="1" hangingPunct="1"/>
            <a:r>
              <a:rPr lang="en-US" sz="1400">
                <a:solidFill>
                  <a:srgbClr val="192449"/>
                </a:solidFill>
              </a:rPr>
              <a:t>Size distributions for 2 components of NbC-5h.  Average sizes are 25.6 and 70.6 nm.</a:t>
            </a:r>
            <a:endParaRPr lang="en-AU" sz="1600">
              <a:solidFill>
                <a:srgbClr val="192449"/>
              </a:solidFill>
            </a:endParaRPr>
          </a:p>
        </p:txBody>
      </p:sp>
      <p:sp>
        <p:nvSpPr>
          <p:cNvPr id="29706" name="Text Box 4"/>
          <p:cNvSpPr txBox="1">
            <a:spLocks noChangeArrowheads="1"/>
          </p:cNvSpPr>
          <p:nvPr/>
        </p:nvSpPr>
        <p:spPr bwMode="auto">
          <a:xfrm>
            <a:off x="6286500" y="5332413"/>
            <a:ext cx="2786063" cy="739775"/>
          </a:xfrm>
          <a:prstGeom prst="rect">
            <a:avLst/>
          </a:prstGeom>
          <a:solidFill>
            <a:srgbClr val="FFFFFF">
              <a:alpha val="67842"/>
            </a:srgbClr>
          </a:solidFill>
          <a:ln w="9525">
            <a:solidFill>
              <a:srgbClr val="0221BE"/>
            </a:solidFill>
            <a:miter lim="800000"/>
            <a:headEnd/>
            <a:tailEnd/>
          </a:ln>
        </p:spPr>
        <p:txBody>
          <a:bodyPr lIns="46038" tIns="46038" rIns="46038" bIns="46038" anchor="ctr">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eaLnBrk="1" hangingPunct="1"/>
            <a:r>
              <a:rPr lang="en-US" sz="1400">
                <a:solidFill>
                  <a:srgbClr val="192449"/>
                </a:solidFill>
              </a:rPr>
              <a:t>Lattice parameter as a function of milling time for x-ray data and </a:t>
            </a:r>
          </a:p>
          <a:p>
            <a:pPr eaLnBrk="1" hangingPunct="1"/>
            <a:r>
              <a:rPr lang="en-US" sz="1400">
                <a:solidFill>
                  <a:srgbClr val="192449"/>
                </a:solidFill>
              </a:rPr>
              <a:t>2 component neutron distribution.</a:t>
            </a:r>
            <a:endParaRPr lang="en-AU" sz="1600">
              <a:solidFill>
                <a:srgbClr val="192449"/>
              </a:solidFill>
            </a:endParaRPr>
          </a:p>
        </p:txBody>
      </p:sp>
      <p:pic>
        <p:nvPicPr>
          <p:cNvPr id="29707" name="Рисунок 33" descr="NbC-Param-2P-xRa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43625" y="3286125"/>
            <a:ext cx="292893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Рисунок 13" descr="NbC-5-WPP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75" y="3286125"/>
            <a:ext cx="246538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Рисунок 14" descr="NbC-5h-LG-R2.jpg"/>
          <p:cNvPicPr>
            <a:picLocks noChangeAspect="1" noChangeArrowheads="1"/>
          </p:cNvPicPr>
          <p:nvPr/>
        </p:nvPicPr>
        <p:blipFill>
          <a:blip r:embed="rId7">
            <a:extLst>
              <a:ext uri="{28A0092B-C50C-407E-A947-70E740481C1C}">
                <a14:useLocalDpi xmlns:a14="http://schemas.microsoft.com/office/drawing/2010/main" val="0"/>
              </a:ext>
            </a:extLst>
          </a:blip>
          <a:srcRect l="7761"/>
          <a:stretch>
            <a:fillRect/>
          </a:stretch>
        </p:blipFill>
        <p:spPr bwMode="auto">
          <a:xfrm>
            <a:off x="3643313" y="857250"/>
            <a:ext cx="30718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Рисунок 28" descr="NbC-10-WPP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7900" y="1268413"/>
            <a:ext cx="3960813"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450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wipe(down)">
                                      <p:cBhvr>
                                        <p:cTn id="7" dur="50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8" name="Rectangle 7"/>
          <p:cNvSpPr/>
          <p:nvPr/>
        </p:nvSpPr>
        <p:spPr>
          <a:xfrm>
            <a:off x="156642" y="175963"/>
            <a:ext cx="8458200" cy="1261884"/>
          </a:xfrm>
          <a:prstGeom prst="rect">
            <a:avLst/>
          </a:prstGeom>
          <a:noFill/>
          <a:ln>
            <a:noFill/>
          </a:ln>
        </p:spPr>
        <p:txBody>
          <a:bodyPr>
            <a:spAutoFit/>
          </a:bodyPr>
          <a:lstStyle/>
          <a:p>
            <a:pPr>
              <a:defRPr/>
            </a:pPr>
            <a:r>
              <a:rPr lang="ru-RU" sz="2400" b="1" dirty="0">
                <a:solidFill>
                  <a:srgbClr val="0070C0"/>
                </a:solidFill>
                <a:latin typeface="Candara" pitchFamily="34" charset="0"/>
                <a:ea typeface="Arial" charset="0"/>
              </a:rPr>
              <a:t>Применение рассеяния нейтронов в ЛНФ</a:t>
            </a:r>
          </a:p>
          <a:p>
            <a:pPr>
              <a:defRPr/>
            </a:pPr>
            <a:r>
              <a:rPr lang="ru-RU" sz="2400" b="1" dirty="0">
                <a:solidFill>
                  <a:srgbClr val="0070C0"/>
                </a:solidFill>
                <a:latin typeface="Candara" pitchFamily="34" charset="0"/>
                <a:ea typeface="Arial" charset="0"/>
              </a:rPr>
              <a:t>для исследования электродных материалов </a:t>
            </a:r>
          </a:p>
          <a:p>
            <a:pPr>
              <a:defRPr/>
            </a:pPr>
            <a:endParaRPr lang="en-US" sz="2800" b="1" dirty="0">
              <a:solidFill>
                <a:srgbClr val="0070C0"/>
              </a:solidFill>
              <a:latin typeface="Candara" pitchFamily="34" charset="0"/>
              <a:ea typeface="Arial"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414" y="1378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5996" y="2165789"/>
            <a:ext cx="3469678" cy="2592289"/>
          </a:xfrm>
          <a:prstGeom prst="rect">
            <a:avLst/>
          </a:prstGeom>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1058" y="2534213"/>
            <a:ext cx="2066310" cy="206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796" y="1743436"/>
            <a:ext cx="4990195" cy="3436997"/>
          </a:xfrm>
          <a:prstGeom prst="rect">
            <a:avLst/>
          </a:prstGeom>
        </p:spPr>
      </p:pic>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945" y="2534213"/>
            <a:ext cx="3183367" cy="2132856"/>
          </a:xfrm>
          <a:prstGeom prst="rect">
            <a:avLst/>
          </a:prstGeom>
        </p:spPr>
      </p:pic>
    </p:spTree>
    <p:extLst>
      <p:ext uri="{BB962C8B-B14F-4D97-AF65-F5344CB8AC3E}">
        <p14:creationId xmlns:p14="http://schemas.microsoft.com/office/powerpoint/2010/main" val="3902471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1</a:t>
            </a:r>
            <a:r>
              <a:rPr lang="en-US" dirty="0">
                <a:latin typeface="Calibri" pitchFamily="34" charset="0"/>
              </a:rPr>
              <a:t>2</a:t>
            </a:r>
            <a:r>
              <a:rPr lang="en-US" dirty="0" smtClean="0">
                <a:latin typeface="Calibri" pitchFamily="34" charset="0"/>
              </a:rPr>
              <a:t> May</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8" name="Rectangle 7"/>
          <p:cNvSpPr/>
          <p:nvPr/>
        </p:nvSpPr>
        <p:spPr>
          <a:xfrm>
            <a:off x="367583" y="266453"/>
            <a:ext cx="8458200" cy="1261884"/>
          </a:xfrm>
          <a:prstGeom prst="rect">
            <a:avLst/>
          </a:prstGeom>
          <a:noFill/>
          <a:ln>
            <a:noFill/>
          </a:ln>
        </p:spPr>
        <p:txBody>
          <a:bodyPr>
            <a:spAutoFit/>
          </a:bodyPr>
          <a:lstStyle/>
          <a:p>
            <a:pPr>
              <a:defRPr/>
            </a:pPr>
            <a:r>
              <a:rPr lang="en-US" sz="2400" b="1" dirty="0" smtClean="0">
                <a:solidFill>
                  <a:srgbClr val="0070C0"/>
                </a:solidFill>
                <a:latin typeface="+mj-lt"/>
                <a:ea typeface="Arial" charset="0"/>
              </a:rPr>
              <a:t>High resolution neutron diffraction</a:t>
            </a:r>
            <a:r>
              <a:rPr lang="ru-RU" sz="2400" b="1" dirty="0" smtClean="0">
                <a:solidFill>
                  <a:srgbClr val="0070C0"/>
                </a:solidFill>
                <a:latin typeface="+mj-lt"/>
                <a:ea typeface="Arial" charset="0"/>
              </a:rPr>
              <a:t> </a:t>
            </a:r>
            <a:r>
              <a:rPr lang="en-US" sz="2400" b="1" dirty="0" smtClean="0">
                <a:solidFill>
                  <a:srgbClr val="0070C0"/>
                </a:solidFill>
                <a:latin typeface="+mj-lt"/>
                <a:ea typeface="Arial" charset="0"/>
              </a:rPr>
              <a:t>on </a:t>
            </a:r>
            <a:r>
              <a:rPr lang="en-US" sz="2400" b="1" dirty="0">
                <a:solidFill>
                  <a:srgbClr val="0070C0"/>
                </a:solidFill>
                <a:ea typeface="Arial" charset="0"/>
              </a:rPr>
              <a:t>Li</a:t>
            </a:r>
            <a:r>
              <a:rPr lang="en-US" sz="2400" b="1" baseline="-25000" dirty="0">
                <a:solidFill>
                  <a:srgbClr val="0070C0"/>
                </a:solidFill>
                <a:ea typeface="Arial" charset="0"/>
              </a:rPr>
              <a:t>1+x</a:t>
            </a:r>
            <a:r>
              <a:rPr lang="en-US" sz="2400" b="1" dirty="0">
                <a:solidFill>
                  <a:srgbClr val="0070C0"/>
                </a:solidFill>
                <a:ea typeface="Arial" charset="0"/>
              </a:rPr>
              <a:t>Ge</a:t>
            </a:r>
            <a:r>
              <a:rPr lang="en-US" sz="2400" b="1" baseline="-25000" dirty="0">
                <a:solidFill>
                  <a:srgbClr val="0070C0"/>
                </a:solidFill>
                <a:ea typeface="Arial" charset="0"/>
              </a:rPr>
              <a:t>2-x</a:t>
            </a:r>
            <a:r>
              <a:rPr lang="en-US" sz="2400" b="1" dirty="0">
                <a:solidFill>
                  <a:srgbClr val="0070C0"/>
                </a:solidFill>
                <a:ea typeface="Arial" charset="0"/>
              </a:rPr>
              <a:t>Al</a:t>
            </a:r>
            <a:r>
              <a:rPr lang="en-US" sz="2400" b="1" baseline="-25000" dirty="0">
                <a:solidFill>
                  <a:srgbClr val="0070C0"/>
                </a:solidFill>
                <a:ea typeface="Arial" charset="0"/>
              </a:rPr>
              <a:t>x</a:t>
            </a:r>
            <a:r>
              <a:rPr lang="en-US" sz="2400" b="1" dirty="0">
                <a:solidFill>
                  <a:srgbClr val="0070C0"/>
                </a:solidFill>
                <a:ea typeface="Arial" charset="0"/>
              </a:rPr>
              <a:t>(PO</a:t>
            </a:r>
            <a:r>
              <a:rPr lang="en-US" sz="2400" b="1" baseline="-25000" dirty="0">
                <a:solidFill>
                  <a:srgbClr val="0070C0"/>
                </a:solidFill>
                <a:ea typeface="Arial" charset="0"/>
              </a:rPr>
              <a:t>4</a:t>
            </a:r>
            <a:r>
              <a:rPr lang="en-US" sz="2400" b="1" dirty="0">
                <a:solidFill>
                  <a:srgbClr val="0070C0"/>
                </a:solidFill>
                <a:ea typeface="Arial" charset="0"/>
              </a:rPr>
              <a:t>)</a:t>
            </a:r>
            <a:r>
              <a:rPr lang="en-US" sz="2400" b="1" baseline="-25000" dirty="0">
                <a:solidFill>
                  <a:srgbClr val="0070C0"/>
                </a:solidFill>
                <a:ea typeface="Arial" charset="0"/>
              </a:rPr>
              <a:t>3</a:t>
            </a:r>
          </a:p>
          <a:p>
            <a:pPr>
              <a:defRPr/>
            </a:pPr>
            <a:r>
              <a:rPr lang="en-US" sz="2400" b="1" dirty="0" smtClean="0">
                <a:solidFill>
                  <a:srgbClr val="0070C0"/>
                </a:solidFill>
                <a:latin typeface="+mj-lt"/>
                <a:ea typeface="Arial" charset="0"/>
              </a:rPr>
              <a:t>(NASICON-type)             MSU, Chemical department,  D. </a:t>
            </a:r>
            <a:r>
              <a:rPr lang="en-US" sz="2400" b="1" dirty="0" err="1" smtClean="0">
                <a:solidFill>
                  <a:srgbClr val="0070C0"/>
                </a:solidFill>
                <a:latin typeface="+mj-lt"/>
                <a:ea typeface="Arial" charset="0"/>
              </a:rPr>
              <a:t>Itkis</a:t>
            </a:r>
            <a:endParaRPr lang="en-US" sz="2400" b="1" dirty="0">
              <a:solidFill>
                <a:srgbClr val="0070C0"/>
              </a:solidFill>
              <a:latin typeface="+mj-lt"/>
              <a:ea typeface="Arial" charset="0"/>
            </a:endParaRPr>
          </a:p>
          <a:p>
            <a:pPr>
              <a:defRPr/>
            </a:pPr>
            <a:endParaRPr lang="en-US" sz="2800" b="1" dirty="0">
              <a:solidFill>
                <a:srgbClr val="0070C0"/>
              </a:solidFill>
              <a:latin typeface="+mj-lt"/>
              <a:ea typeface="Arial" charset="0"/>
            </a:endParaRPr>
          </a:p>
        </p:txBody>
      </p:sp>
      <p:pic>
        <p:nvPicPr>
          <p:cNvPr id="12" name="Grafik 1"/>
          <p:cNvPicPr/>
          <p:nvPr/>
        </p:nvPicPr>
        <p:blipFill>
          <a:blip r:embed="rId3" cstate="print">
            <a:extLst>
              <a:ext uri="{28A0092B-C50C-407E-A947-70E740481C1C}">
                <a14:useLocalDpi xmlns:a14="http://schemas.microsoft.com/office/drawing/2010/main" val="0"/>
              </a:ext>
            </a:extLst>
          </a:blip>
          <a:stretch>
            <a:fillRect/>
          </a:stretch>
        </p:blipFill>
        <p:spPr>
          <a:xfrm>
            <a:off x="5364088" y="5918447"/>
            <a:ext cx="2449066" cy="541213"/>
          </a:xfrm>
          <a:prstGeom prst="rect">
            <a:avLst/>
          </a:prstGeom>
        </p:spPr>
      </p:pic>
      <p:cxnSp>
        <p:nvCxnSpPr>
          <p:cNvPr id="4" name="Прямая соединительная линия 3"/>
          <p:cNvCxnSpPr/>
          <p:nvPr/>
        </p:nvCxnSpPr>
        <p:spPr>
          <a:xfrm>
            <a:off x="467544" y="692696"/>
            <a:ext cx="820891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279" y="1134401"/>
            <a:ext cx="5369222" cy="422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p:cNvGraphicFramePr>
            <a:graphicFrameLocks noGrp="1"/>
          </p:cNvGraphicFramePr>
          <p:nvPr>
            <p:extLst>
              <p:ext uri="{D42A27DB-BD31-4B8C-83A1-F6EECF244321}">
                <p14:modId xmlns:p14="http://schemas.microsoft.com/office/powerpoint/2010/main" val="2882188354"/>
              </p:ext>
            </p:extLst>
          </p:nvPr>
        </p:nvGraphicFramePr>
        <p:xfrm>
          <a:off x="467544" y="1412776"/>
          <a:ext cx="2448272" cy="3235960"/>
        </p:xfrm>
        <a:graphic>
          <a:graphicData uri="http://schemas.openxmlformats.org/drawingml/2006/table">
            <a:tbl>
              <a:tblPr firstRow="1" bandRow="1">
                <a:tableStyleId>{5C22544A-7EE6-4342-B048-85BDC9FD1C3A}</a:tableStyleId>
              </a:tblPr>
              <a:tblGrid>
                <a:gridCol w="1224136"/>
                <a:gridCol w="1224136"/>
              </a:tblGrid>
              <a:tr h="370840">
                <a:tc>
                  <a:txBody>
                    <a:bodyPr/>
                    <a:lstStyle/>
                    <a:p>
                      <a:r>
                        <a:rPr lang="en-US" dirty="0" smtClean="0"/>
                        <a:t>Samples</a:t>
                      </a:r>
                      <a:endParaRPr lang="ru-RU" dirty="0"/>
                    </a:p>
                  </a:txBody>
                  <a:tcPr/>
                </a:tc>
                <a:tc>
                  <a:txBody>
                    <a:bodyPr/>
                    <a:lstStyle/>
                    <a:p>
                      <a:r>
                        <a:rPr lang="en-US" dirty="0" smtClean="0"/>
                        <a:t>Annealing,</a:t>
                      </a:r>
                      <a:r>
                        <a:rPr lang="en-US" baseline="0" dirty="0" smtClean="0"/>
                        <a:t> T=750°C</a:t>
                      </a:r>
                      <a:endParaRPr lang="ru-RU" dirty="0"/>
                    </a:p>
                  </a:txBody>
                  <a:tcPr/>
                </a:tc>
              </a:tr>
              <a:tr h="370840">
                <a:tc>
                  <a:txBody>
                    <a:bodyPr/>
                    <a:lstStyle/>
                    <a:p>
                      <a:r>
                        <a:rPr lang="en-US" dirty="0" smtClean="0"/>
                        <a:t>1</a:t>
                      </a:r>
                      <a:endParaRPr lang="ru-RU" dirty="0"/>
                    </a:p>
                  </a:txBody>
                  <a:tcPr>
                    <a:solidFill>
                      <a:schemeClr val="accent6">
                        <a:lumMod val="60000"/>
                        <a:lumOff val="40000"/>
                      </a:schemeClr>
                    </a:solidFill>
                  </a:tcPr>
                </a:tc>
                <a:tc>
                  <a:txBody>
                    <a:bodyPr/>
                    <a:lstStyle/>
                    <a:p>
                      <a:r>
                        <a:rPr lang="en-US" dirty="0" smtClean="0"/>
                        <a:t>30 min</a:t>
                      </a:r>
                      <a:endParaRPr lang="ru-RU" dirty="0"/>
                    </a:p>
                  </a:txBody>
                  <a:tcPr>
                    <a:solidFill>
                      <a:schemeClr val="accent6">
                        <a:lumMod val="60000"/>
                        <a:lumOff val="40000"/>
                      </a:schemeClr>
                    </a:solidFill>
                  </a:tcPr>
                </a:tc>
              </a:tr>
              <a:tr h="370840">
                <a:tc>
                  <a:txBody>
                    <a:bodyPr/>
                    <a:lstStyle/>
                    <a:p>
                      <a:r>
                        <a:rPr lang="en-US" dirty="0" smtClean="0"/>
                        <a:t>2</a:t>
                      </a:r>
                      <a:endParaRPr lang="ru-RU" dirty="0"/>
                    </a:p>
                  </a:txBody>
                  <a:tcPr/>
                </a:tc>
                <a:tc>
                  <a:txBody>
                    <a:bodyPr/>
                    <a:lstStyle/>
                    <a:p>
                      <a:r>
                        <a:rPr lang="en-US" dirty="0" smtClean="0"/>
                        <a:t>1 h</a:t>
                      </a:r>
                      <a:endParaRPr lang="ru-RU" dirty="0"/>
                    </a:p>
                  </a:txBody>
                  <a:tcPr/>
                </a:tc>
              </a:tr>
              <a:tr h="370840">
                <a:tc>
                  <a:txBody>
                    <a:bodyPr/>
                    <a:lstStyle/>
                    <a:p>
                      <a:r>
                        <a:rPr lang="en-US" dirty="0" smtClean="0"/>
                        <a:t>3</a:t>
                      </a:r>
                      <a:endParaRPr lang="ru-RU" dirty="0"/>
                    </a:p>
                  </a:txBody>
                  <a:tcPr/>
                </a:tc>
                <a:tc>
                  <a:txBody>
                    <a:bodyPr/>
                    <a:lstStyle/>
                    <a:p>
                      <a:r>
                        <a:rPr lang="en-US" dirty="0" smtClean="0"/>
                        <a:t>1.5 h</a:t>
                      </a:r>
                      <a:endParaRPr lang="ru-RU" dirty="0"/>
                    </a:p>
                  </a:txBody>
                  <a:tcPr/>
                </a:tc>
              </a:tr>
              <a:tr h="370840">
                <a:tc>
                  <a:txBody>
                    <a:bodyPr/>
                    <a:lstStyle/>
                    <a:p>
                      <a:r>
                        <a:rPr lang="en-US" dirty="0" smtClean="0"/>
                        <a:t>4</a:t>
                      </a:r>
                      <a:endParaRPr lang="ru-RU" dirty="0"/>
                    </a:p>
                  </a:txBody>
                  <a:tcPr>
                    <a:solidFill>
                      <a:schemeClr val="accent6">
                        <a:lumMod val="60000"/>
                        <a:lumOff val="40000"/>
                      </a:schemeClr>
                    </a:solidFill>
                  </a:tcPr>
                </a:tc>
                <a:tc>
                  <a:txBody>
                    <a:bodyPr/>
                    <a:lstStyle/>
                    <a:p>
                      <a:r>
                        <a:rPr lang="en-US" dirty="0" smtClean="0"/>
                        <a:t>2 h</a:t>
                      </a:r>
                      <a:endParaRPr lang="ru-RU" dirty="0"/>
                    </a:p>
                  </a:txBody>
                  <a:tcPr>
                    <a:solidFill>
                      <a:schemeClr val="accent6">
                        <a:lumMod val="60000"/>
                        <a:lumOff val="40000"/>
                      </a:schemeClr>
                    </a:solidFill>
                  </a:tcPr>
                </a:tc>
              </a:tr>
              <a:tr h="370840">
                <a:tc>
                  <a:txBody>
                    <a:bodyPr/>
                    <a:lstStyle/>
                    <a:p>
                      <a:r>
                        <a:rPr lang="en-US" dirty="0" smtClean="0"/>
                        <a:t>5</a:t>
                      </a:r>
                      <a:endParaRPr lang="ru-RU" dirty="0"/>
                    </a:p>
                  </a:txBody>
                  <a:tcPr>
                    <a:solidFill>
                      <a:schemeClr val="accent6">
                        <a:lumMod val="60000"/>
                        <a:lumOff val="40000"/>
                      </a:schemeClr>
                    </a:solidFill>
                  </a:tcPr>
                </a:tc>
                <a:tc>
                  <a:txBody>
                    <a:bodyPr/>
                    <a:lstStyle/>
                    <a:p>
                      <a:r>
                        <a:rPr lang="en-US" dirty="0" smtClean="0"/>
                        <a:t>4 h</a:t>
                      </a:r>
                      <a:endParaRPr lang="ru-RU" dirty="0"/>
                    </a:p>
                  </a:txBody>
                  <a:tcPr>
                    <a:solidFill>
                      <a:schemeClr val="accent6">
                        <a:lumMod val="60000"/>
                        <a:lumOff val="40000"/>
                      </a:schemeClr>
                    </a:solidFill>
                  </a:tcPr>
                </a:tc>
              </a:tr>
              <a:tr h="370840">
                <a:tc>
                  <a:txBody>
                    <a:bodyPr/>
                    <a:lstStyle/>
                    <a:p>
                      <a:r>
                        <a:rPr lang="en-US" dirty="0" smtClean="0"/>
                        <a:t>6</a:t>
                      </a:r>
                      <a:endParaRPr lang="ru-RU" dirty="0"/>
                    </a:p>
                  </a:txBody>
                  <a:tcPr/>
                </a:tc>
                <a:tc>
                  <a:txBody>
                    <a:bodyPr/>
                    <a:lstStyle/>
                    <a:p>
                      <a:r>
                        <a:rPr lang="en-US" dirty="0" smtClean="0"/>
                        <a:t>6 h</a:t>
                      </a:r>
                      <a:endParaRPr lang="ru-RU" dirty="0"/>
                    </a:p>
                  </a:txBody>
                  <a:tcPr/>
                </a:tc>
              </a:tr>
              <a:tr h="370840">
                <a:tc>
                  <a:txBody>
                    <a:bodyPr/>
                    <a:lstStyle/>
                    <a:p>
                      <a:r>
                        <a:rPr lang="en-US" dirty="0" smtClean="0"/>
                        <a:t>7</a:t>
                      </a:r>
                      <a:endParaRPr lang="ru-RU" dirty="0"/>
                    </a:p>
                  </a:txBody>
                  <a:tcPr/>
                </a:tc>
                <a:tc>
                  <a:txBody>
                    <a:bodyPr/>
                    <a:lstStyle/>
                    <a:p>
                      <a:r>
                        <a:rPr lang="en-US" dirty="0" smtClean="0"/>
                        <a:t>12 h</a:t>
                      </a:r>
                      <a:endParaRPr lang="ru-RU" dirty="0"/>
                    </a:p>
                  </a:txBody>
                  <a:tcPr/>
                </a:tc>
              </a:tr>
            </a:tbl>
          </a:graphicData>
        </a:graphic>
      </p:graphicFrame>
    </p:spTree>
    <p:extLst>
      <p:ext uri="{BB962C8B-B14F-4D97-AF65-F5344CB8AC3E}">
        <p14:creationId xmlns:p14="http://schemas.microsoft.com/office/powerpoint/2010/main" val="41693987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1</a:t>
            </a:r>
            <a:r>
              <a:rPr lang="en-US" dirty="0">
                <a:latin typeface="Calibri" pitchFamily="34" charset="0"/>
              </a:rPr>
              <a:t>2</a:t>
            </a:r>
            <a:r>
              <a:rPr lang="en-US" dirty="0" smtClean="0">
                <a:latin typeface="Calibri" pitchFamily="34" charset="0"/>
              </a:rPr>
              <a:t> May</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8" name="Rectangle 7"/>
          <p:cNvSpPr/>
          <p:nvPr/>
        </p:nvSpPr>
        <p:spPr>
          <a:xfrm>
            <a:off x="367583" y="266453"/>
            <a:ext cx="8458200" cy="523220"/>
          </a:xfrm>
          <a:prstGeom prst="rect">
            <a:avLst/>
          </a:prstGeom>
          <a:noFill/>
          <a:ln>
            <a:noFill/>
          </a:ln>
        </p:spPr>
        <p:txBody>
          <a:bodyPr>
            <a:spAutoFit/>
          </a:bodyPr>
          <a:lstStyle/>
          <a:p>
            <a:pPr>
              <a:defRPr/>
            </a:pPr>
            <a:r>
              <a:rPr lang="en-US" sz="2800" b="1" dirty="0" smtClean="0">
                <a:solidFill>
                  <a:srgbClr val="0070C0"/>
                </a:solidFill>
                <a:latin typeface="+mj-lt"/>
                <a:ea typeface="Arial" charset="0"/>
              </a:rPr>
              <a:t>Li-diffusion map visualization by </a:t>
            </a:r>
            <a:r>
              <a:rPr lang="en-US" sz="2800" b="1" dirty="0">
                <a:solidFill>
                  <a:srgbClr val="0070C0"/>
                </a:solidFill>
                <a:latin typeface="+mj-lt"/>
                <a:ea typeface="Arial" charset="0"/>
              </a:rPr>
              <a:t>b</a:t>
            </a:r>
            <a:r>
              <a:rPr lang="en-US" sz="2800" b="1" dirty="0" smtClean="0">
                <a:solidFill>
                  <a:srgbClr val="0070C0"/>
                </a:solidFill>
                <a:latin typeface="+mj-lt"/>
                <a:ea typeface="Arial" charset="0"/>
              </a:rPr>
              <a:t>ond valence method</a:t>
            </a:r>
            <a:endParaRPr lang="en-US" sz="2800" b="1" dirty="0">
              <a:solidFill>
                <a:srgbClr val="0070C0"/>
              </a:solidFill>
              <a:latin typeface="+mj-lt"/>
              <a:ea typeface="Arial" charset="0"/>
            </a:endParaRPr>
          </a:p>
        </p:txBody>
      </p:sp>
      <p:pic>
        <p:nvPicPr>
          <p:cNvPr id="12" name="Grafik 1"/>
          <p:cNvPicPr/>
          <p:nvPr/>
        </p:nvPicPr>
        <p:blipFill>
          <a:blip r:embed="rId3" cstate="print">
            <a:extLst>
              <a:ext uri="{28A0092B-C50C-407E-A947-70E740481C1C}">
                <a14:useLocalDpi xmlns:a14="http://schemas.microsoft.com/office/drawing/2010/main" val="0"/>
              </a:ext>
            </a:extLst>
          </a:blip>
          <a:stretch>
            <a:fillRect/>
          </a:stretch>
        </p:blipFill>
        <p:spPr>
          <a:xfrm>
            <a:off x="5364088" y="5918447"/>
            <a:ext cx="2449066" cy="541213"/>
          </a:xfrm>
          <a:prstGeom prst="rect">
            <a:avLst/>
          </a:prstGeom>
        </p:spPr>
      </p:pic>
      <p:cxnSp>
        <p:nvCxnSpPr>
          <p:cNvPr id="4" name="Прямая соединительная линия 3"/>
          <p:cNvCxnSpPr/>
          <p:nvPr/>
        </p:nvCxnSpPr>
        <p:spPr>
          <a:xfrm>
            <a:off x="467544" y="789673"/>
            <a:ext cx="820891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669" y="1556792"/>
            <a:ext cx="4132078" cy="352839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4458" y="3143728"/>
            <a:ext cx="2218412" cy="258611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1453426"/>
            <a:ext cx="2231620" cy="2392251"/>
          </a:xfrm>
          <a:prstGeom prst="rect">
            <a:avLst/>
          </a:prstGeom>
        </p:spPr>
      </p:pic>
      <p:sp>
        <p:nvSpPr>
          <p:cNvPr id="11" name="TextBox 10"/>
          <p:cNvSpPr txBox="1"/>
          <p:nvPr/>
        </p:nvSpPr>
        <p:spPr>
          <a:xfrm>
            <a:off x="611560" y="1179440"/>
            <a:ext cx="1728192" cy="369332"/>
          </a:xfrm>
          <a:prstGeom prst="rect">
            <a:avLst/>
          </a:prstGeom>
          <a:noFill/>
        </p:spPr>
        <p:txBody>
          <a:bodyPr wrap="square" rtlCol="0">
            <a:spAutoFit/>
          </a:bodyPr>
          <a:lstStyle/>
          <a:p>
            <a:r>
              <a:rPr lang="en-US" b="1" dirty="0" smtClean="0"/>
              <a:t>LGAPO:</a:t>
            </a:r>
            <a:endParaRPr lang="ru-RU" b="1" dirty="0"/>
          </a:p>
        </p:txBody>
      </p:sp>
      <p:sp>
        <p:nvSpPr>
          <p:cNvPr id="13" name="TextBox 12"/>
          <p:cNvSpPr txBox="1"/>
          <p:nvPr/>
        </p:nvSpPr>
        <p:spPr>
          <a:xfrm>
            <a:off x="5134938" y="1179440"/>
            <a:ext cx="1800200" cy="369332"/>
          </a:xfrm>
          <a:prstGeom prst="rect">
            <a:avLst/>
          </a:prstGeom>
          <a:noFill/>
        </p:spPr>
        <p:txBody>
          <a:bodyPr wrap="square" rtlCol="0">
            <a:spAutoFit/>
          </a:bodyPr>
          <a:lstStyle/>
          <a:p>
            <a:r>
              <a:rPr lang="en-US" b="1" dirty="0" smtClean="0"/>
              <a:t>LiFePO</a:t>
            </a:r>
            <a:r>
              <a:rPr lang="en-US" b="1" baseline="-25000" dirty="0" smtClean="0"/>
              <a:t>4</a:t>
            </a:r>
            <a:r>
              <a:rPr lang="en-US" b="1" dirty="0" smtClean="0"/>
              <a:t>:</a:t>
            </a:r>
            <a:endParaRPr lang="ru-RU" b="1" baseline="-25000" dirty="0"/>
          </a:p>
        </p:txBody>
      </p:sp>
      <p:sp>
        <p:nvSpPr>
          <p:cNvPr id="14" name="TextBox 13"/>
          <p:cNvSpPr txBox="1"/>
          <p:nvPr/>
        </p:nvSpPr>
        <p:spPr>
          <a:xfrm>
            <a:off x="7185275" y="2945809"/>
            <a:ext cx="863468" cy="369332"/>
          </a:xfrm>
          <a:prstGeom prst="rect">
            <a:avLst/>
          </a:prstGeom>
          <a:noFill/>
        </p:spPr>
        <p:txBody>
          <a:bodyPr wrap="square" rtlCol="0">
            <a:spAutoFit/>
          </a:bodyPr>
          <a:lstStyle/>
          <a:p>
            <a:r>
              <a:rPr lang="en-US" dirty="0" smtClean="0"/>
              <a:t>(010)</a:t>
            </a:r>
            <a:endParaRPr lang="ru-RU" dirty="0"/>
          </a:p>
        </p:txBody>
      </p:sp>
      <p:cxnSp>
        <p:nvCxnSpPr>
          <p:cNvPr id="16" name="Прямая со стрелкой 15"/>
          <p:cNvCxnSpPr/>
          <p:nvPr/>
        </p:nvCxnSpPr>
        <p:spPr>
          <a:xfrm>
            <a:off x="6803620" y="3320988"/>
            <a:ext cx="152529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1593726"/>
            <a:ext cx="3961307" cy="350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64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1</a:t>
            </a:r>
            <a:r>
              <a:rPr lang="en-US" dirty="0">
                <a:latin typeface="Calibri" pitchFamily="34" charset="0"/>
              </a:rPr>
              <a:t>2</a:t>
            </a:r>
            <a:r>
              <a:rPr lang="en-US" dirty="0" smtClean="0">
                <a:latin typeface="Calibri" pitchFamily="34" charset="0"/>
              </a:rPr>
              <a:t> May</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8" name="Rectangle 7"/>
          <p:cNvSpPr/>
          <p:nvPr/>
        </p:nvSpPr>
        <p:spPr>
          <a:xfrm>
            <a:off x="367583" y="266453"/>
            <a:ext cx="8458200" cy="523220"/>
          </a:xfrm>
          <a:prstGeom prst="rect">
            <a:avLst/>
          </a:prstGeom>
          <a:noFill/>
          <a:ln>
            <a:noFill/>
          </a:ln>
        </p:spPr>
        <p:txBody>
          <a:bodyPr>
            <a:spAutoFit/>
          </a:bodyPr>
          <a:lstStyle/>
          <a:p>
            <a:pPr>
              <a:defRPr/>
            </a:pPr>
            <a:r>
              <a:rPr lang="en-US" sz="2800" b="1" dirty="0" smtClean="0">
                <a:solidFill>
                  <a:srgbClr val="0070C0"/>
                </a:solidFill>
                <a:latin typeface="+mj-lt"/>
                <a:ea typeface="Arial" charset="0"/>
              </a:rPr>
              <a:t>High resolution neutron diffraction</a:t>
            </a:r>
            <a:endParaRPr lang="en-US" sz="2800" b="1" dirty="0">
              <a:solidFill>
                <a:srgbClr val="0070C0"/>
              </a:solidFill>
              <a:latin typeface="+mj-lt"/>
              <a:ea typeface="Arial" charset="0"/>
            </a:endParaRPr>
          </a:p>
        </p:txBody>
      </p:sp>
      <p:pic>
        <p:nvPicPr>
          <p:cNvPr id="12" name="Grafik 1"/>
          <p:cNvPicPr/>
          <p:nvPr/>
        </p:nvPicPr>
        <p:blipFill>
          <a:blip r:embed="rId3" cstate="print">
            <a:extLst>
              <a:ext uri="{28A0092B-C50C-407E-A947-70E740481C1C}">
                <a14:useLocalDpi xmlns:a14="http://schemas.microsoft.com/office/drawing/2010/main" val="0"/>
              </a:ext>
            </a:extLst>
          </a:blip>
          <a:stretch>
            <a:fillRect/>
          </a:stretch>
        </p:blipFill>
        <p:spPr>
          <a:xfrm>
            <a:off x="5364088" y="5918447"/>
            <a:ext cx="2449066" cy="541213"/>
          </a:xfrm>
          <a:prstGeom prst="rect">
            <a:avLst/>
          </a:prstGeom>
        </p:spPr>
      </p:pic>
      <p:cxnSp>
        <p:nvCxnSpPr>
          <p:cNvPr id="4" name="Прямая соединительная линия 3"/>
          <p:cNvCxnSpPr/>
          <p:nvPr/>
        </p:nvCxnSpPr>
        <p:spPr>
          <a:xfrm>
            <a:off x="467544" y="789673"/>
            <a:ext cx="820891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171" y="1615922"/>
            <a:ext cx="3602899" cy="3312368"/>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628799"/>
            <a:ext cx="3612745" cy="3299491"/>
          </a:xfrm>
          <a:prstGeom prst="rect">
            <a:avLst/>
          </a:prstGeom>
        </p:spPr>
      </p:pic>
      <p:sp>
        <p:nvSpPr>
          <p:cNvPr id="7" name="Прямоугольник 6"/>
          <p:cNvSpPr/>
          <p:nvPr/>
        </p:nvSpPr>
        <p:spPr>
          <a:xfrm>
            <a:off x="467544" y="1115452"/>
            <a:ext cx="2151551" cy="369332"/>
          </a:xfrm>
          <a:prstGeom prst="rect">
            <a:avLst/>
          </a:prstGeom>
        </p:spPr>
        <p:txBody>
          <a:bodyPr wrap="none">
            <a:spAutoFit/>
          </a:bodyPr>
          <a:lstStyle/>
          <a:p>
            <a:pPr>
              <a:defRPr/>
            </a:pPr>
            <a:r>
              <a:rPr lang="en-US" b="1" dirty="0">
                <a:solidFill>
                  <a:srgbClr val="0070C0"/>
                </a:solidFill>
                <a:ea typeface="Arial" charset="0"/>
              </a:rPr>
              <a:t>Li</a:t>
            </a:r>
            <a:r>
              <a:rPr lang="en-US" b="1" baseline="-25000" dirty="0">
                <a:solidFill>
                  <a:srgbClr val="0070C0"/>
                </a:solidFill>
                <a:ea typeface="Arial" charset="0"/>
              </a:rPr>
              <a:t>1+x</a:t>
            </a:r>
            <a:r>
              <a:rPr lang="en-US" b="1" dirty="0">
                <a:solidFill>
                  <a:srgbClr val="0070C0"/>
                </a:solidFill>
                <a:ea typeface="Arial" charset="0"/>
              </a:rPr>
              <a:t>Ge</a:t>
            </a:r>
            <a:r>
              <a:rPr lang="en-US" b="1" baseline="-25000" dirty="0">
                <a:solidFill>
                  <a:srgbClr val="0070C0"/>
                </a:solidFill>
                <a:ea typeface="Arial" charset="0"/>
              </a:rPr>
              <a:t>2-x</a:t>
            </a:r>
            <a:r>
              <a:rPr lang="en-US" b="1" dirty="0">
                <a:solidFill>
                  <a:srgbClr val="0070C0"/>
                </a:solidFill>
                <a:ea typeface="Arial" charset="0"/>
              </a:rPr>
              <a:t>Al</a:t>
            </a:r>
            <a:r>
              <a:rPr lang="en-US" b="1" baseline="-25000" dirty="0">
                <a:solidFill>
                  <a:srgbClr val="0070C0"/>
                </a:solidFill>
                <a:ea typeface="Arial" charset="0"/>
              </a:rPr>
              <a:t>x</a:t>
            </a:r>
            <a:r>
              <a:rPr lang="en-US" b="1" dirty="0">
                <a:solidFill>
                  <a:srgbClr val="0070C0"/>
                </a:solidFill>
                <a:ea typeface="Arial" charset="0"/>
              </a:rPr>
              <a:t>(PO</a:t>
            </a:r>
            <a:r>
              <a:rPr lang="en-US" b="1" baseline="-25000" dirty="0">
                <a:solidFill>
                  <a:srgbClr val="0070C0"/>
                </a:solidFill>
                <a:ea typeface="Arial" charset="0"/>
              </a:rPr>
              <a:t>4</a:t>
            </a:r>
            <a:r>
              <a:rPr lang="en-US" b="1" dirty="0">
                <a:solidFill>
                  <a:srgbClr val="0070C0"/>
                </a:solidFill>
                <a:ea typeface="Arial" charset="0"/>
              </a:rPr>
              <a:t>)</a:t>
            </a:r>
            <a:r>
              <a:rPr lang="en-US" b="1" baseline="-25000" dirty="0">
                <a:solidFill>
                  <a:srgbClr val="0070C0"/>
                </a:solidFill>
                <a:ea typeface="Arial" charset="0"/>
              </a:rPr>
              <a:t>3</a:t>
            </a:r>
          </a:p>
        </p:txBody>
      </p:sp>
      <p:sp>
        <p:nvSpPr>
          <p:cNvPr id="14" name="Овал 13"/>
          <p:cNvSpPr/>
          <p:nvPr/>
        </p:nvSpPr>
        <p:spPr>
          <a:xfrm>
            <a:off x="5660412" y="1759618"/>
            <a:ext cx="430956" cy="432049"/>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6151087" y="2792699"/>
            <a:ext cx="430956" cy="432049"/>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5254410" y="3487811"/>
            <a:ext cx="430956" cy="432049"/>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1691680" y="2044778"/>
            <a:ext cx="430956" cy="432049"/>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1260724" y="3588477"/>
            <a:ext cx="430956" cy="432049"/>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2058984" y="2924943"/>
            <a:ext cx="430956" cy="432049"/>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05237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1</a:t>
            </a:r>
            <a:r>
              <a:rPr lang="en-US" dirty="0">
                <a:latin typeface="Calibri" pitchFamily="34" charset="0"/>
              </a:rPr>
              <a:t>2</a:t>
            </a:r>
            <a:r>
              <a:rPr lang="en-US" dirty="0" smtClean="0">
                <a:latin typeface="Calibri" pitchFamily="34" charset="0"/>
              </a:rPr>
              <a:t> May</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8" name="Rectangle 7"/>
          <p:cNvSpPr/>
          <p:nvPr/>
        </p:nvSpPr>
        <p:spPr>
          <a:xfrm>
            <a:off x="367582" y="266453"/>
            <a:ext cx="8753475" cy="523220"/>
          </a:xfrm>
          <a:prstGeom prst="rect">
            <a:avLst/>
          </a:prstGeom>
          <a:noFill/>
          <a:ln>
            <a:noFill/>
          </a:ln>
        </p:spPr>
        <p:txBody>
          <a:bodyPr wrap="square">
            <a:spAutoFit/>
          </a:bodyPr>
          <a:lstStyle/>
          <a:p>
            <a:pPr>
              <a:defRPr/>
            </a:pPr>
            <a:r>
              <a:rPr lang="en-US" sz="2800" b="1" dirty="0" smtClean="0">
                <a:solidFill>
                  <a:srgbClr val="0070C0"/>
                </a:solidFill>
                <a:latin typeface="+mj-lt"/>
                <a:ea typeface="Arial" charset="0"/>
              </a:rPr>
              <a:t>In-situ neutron diffraction study of the LGAPO synthesis</a:t>
            </a:r>
            <a:endParaRPr lang="en-US" sz="2800" b="1" dirty="0">
              <a:solidFill>
                <a:srgbClr val="0070C0"/>
              </a:solidFill>
              <a:latin typeface="+mj-lt"/>
              <a:ea typeface="Arial" charset="0"/>
            </a:endParaRPr>
          </a:p>
        </p:txBody>
      </p:sp>
      <p:pic>
        <p:nvPicPr>
          <p:cNvPr id="12" name="Grafik 1"/>
          <p:cNvPicPr/>
          <p:nvPr/>
        </p:nvPicPr>
        <p:blipFill>
          <a:blip r:embed="rId3" cstate="print">
            <a:extLst>
              <a:ext uri="{28A0092B-C50C-407E-A947-70E740481C1C}">
                <a14:useLocalDpi xmlns:a14="http://schemas.microsoft.com/office/drawing/2010/main" val="0"/>
              </a:ext>
            </a:extLst>
          </a:blip>
          <a:stretch>
            <a:fillRect/>
          </a:stretch>
        </p:blipFill>
        <p:spPr>
          <a:xfrm>
            <a:off x="5364088" y="5918447"/>
            <a:ext cx="2449066" cy="541213"/>
          </a:xfrm>
          <a:prstGeom prst="rect">
            <a:avLst/>
          </a:prstGeom>
        </p:spPr>
      </p:pic>
      <p:cxnSp>
        <p:nvCxnSpPr>
          <p:cNvPr id="4" name="Прямая соединительная линия 3"/>
          <p:cNvCxnSpPr/>
          <p:nvPr/>
        </p:nvCxnSpPr>
        <p:spPr>
          <a:xfrm>
            <a:off x="467544" y="789673"/>
            <a:ext cx="820891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47" y="1201986"/>
            <a:ext cx="6943725" cy="302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621" y="4191232"/>
            <a:ext cx="2230101" cy="1450942"/>
          </a:xfrm>
          <a:prstGeom prst="rect">
            <a:avLst/>
          </a:prstGeom>
        </p:spPr>
      </p:pic>
      <p:cxnSp>
        <p:nvCxnSpPr>
          <p:cNvPr id="9" name="Прямая со стрелкой 8"/>
          <p:cNvCxnSpPr/>
          <p:nvPr/>
        </p:nvCxnSpPr>
        <p:spPr>
          <a:xfrm flipH="1" flipV="1">
            <a:off x="6320964" y="3717032"/>
            <a:ext cx="432048" cy="474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624" y="4313850"/>
            <a:ext cx="2361465" cy="1328324"/>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6095" y="1233776"/>
            <a:ext cx="1432627" cy="2541356"/>
          </a:xfrm>
          <a:prstGeom prst="rect">
            <a:avLst/>
          </a:prstGeom>
        </p:spPr>
      </p:pic>
      <p:sp>
        <p:nvSpPr>
          <p:cNvPr id="17" name="TextBox 16"/>
          <p:cNvSpPr txBox="1"/>
          <p:nvPr/>
        </p:nvSpPr>
        <p:spPr>
          <a:xfrm>
            <a:off x="7020272" y="5175275"/>
            <a:ext cx="755960" cy="369332"/>
          </a:xfrm>
          <a:prstGeom prst="rect">
            <a:avLst/>
          </a:prstGeom>
          <a:noFill/>
        </p:spPr>
        <p:txBody>
          <a:bodyPr wrap="square" rtlCol="0">
            <a:spAutoFit/>
          </a:bodyPr>
          <a:lstStyle/>
          <a:p>
            <a:r>
              <a:rPr lang="en-US" b="1" dirty="0" smtClean="0"/>
              <a:t>(113)</a:t>
            </a:r>
            <a:endParaRPr lang="ru-RU" b="1" dirty="0"/>
          </a:p>
        </p:txBody>
      </p:sp>
      <p:sp>
        <p:nvSpPr>
          <p:cNvPr id="18" name="TextBox 17"/>
          <p:cNvSpPr txBox="1"/>
          <p:nvPr/>
        </p:nvSpPr>
        <p:spPr>
          <a:xfrm>
            <a:off x="8298476" y="3821900"/>
            <a:ext cx="755960" cy="369332"/>
          </a:xfrm>
          <a:prstGeom prst="rect">
            <a:avLst/>
          </a:prstGeom>
          <a:noFill/>
        </p:spPr>
        <p:txBody>
          <a:bodyPr wrap="square" rtlCol="0">
            <a:spAutoFit/>
          </a:bodyPr>
          <a:lstStyle/>
          <a:p>
            <a:r>
              <a:rPr lang="en-US" dirty="0" smtClean="0"/>
              <a:t>(104)</a:t>
            </a:r>
            <a:endParaRPr lang="ru-RU" dirty="0"/>
          </a:p>
        </p:txBody>
      </p:sp>
      <p:sp>
        <p:nvSpPr>
          <p:cNvPr id="13" name="TextBox 12"/>
          <p:cNvSpPr txBox="1"/>
          <p:nvPr/>
        </p:nvSpPr>
        <p:spPr>
          <a:xfrm>
            <a:off x="4211960" y="4437112"/>
            <a:ext cx="1800200" cy="1200329"/>
          </a:xfrm>
          <a:prstGeom prst="rect">
            <a:avLst/>
          </a:prstGeom>
          <a:noFill/>
        </p:spPr>
        <p:txBody>
          <a:bodyPr wrap="square" rtlCol="0">
            <a:spAutoFit/>
          </a:bodyPr>
          <a:lstStyle/>
          <a:p>
            <a:r>
              <a:rPr lang="en-US" dirty="0" smtClean="0"/>
              <a:t>Exposition </a:t>
            </a:r>
          </a:p>
          <a:p>
            <a:r>
              <a:rPr lang="en-US" dirty="0" smtClean="0"/>
              <a:t>5 minutes</a:t>
            </a:r>
          </a:p>
          <a:p>
            <a:r>
              <a:rPr lang="en-US" dirty="0" smtClean="0"/>
              <a:t>YPO</a:t>
            </a:r>
            <a:r>
              <a:rPr lang="en-US" baseline="-25000" dirty="0" smtClean="0"/>
              <a:t>4</a:t>
            </a:r>
            <a:r>
              <a:rPr lang="en-US" dirty="0" smtClean="0"/>
              <a:t> peaks did not appear!</a:t>
            </a:r>
            <a:endParaRPr lang="ru-RU" dirty="0"/>
          </a:p>
        </p:txBody>
      </p:sp>
    </p:spTree>
    <p:extLst>
      <p:ext uri="{BB962C8B-B14F-4D97-AF65-F5344CB8AC3E}">
        <p14:creationId xmlns:p14="http://schemas.microsoft.com/office/powerpoint/2010/main" val="906683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1</a:t>
            </a:r>
            <a:r>
              <a:rPr lang="en-US" dirty="0">
                <a:latin typeface="Calibri" pitchFamily="34" charset="0"/>
              </a:rPr>
              <a:t>2</a:t>
            </a:r>
            <a:r>
              <a:rPr lang="en-US" dirty="0" smtClean="0">
                <a:latin typeface="Calibri" pitchFamily="34" charset="0"/>
              </a:rPr>
              <a:t> May</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8" name="Rectangle 7"/>
          <p:cNvSpPr/>
          <p:nvPr/>
        </p:nvSpPr>
        <p:spPr>
          <a:xfrm>
            <a:off x="367582" y="266453"/>
            <a:ext cx="8753475" cy="523220"/>
          </a:xfrm>
          <a:prstGeom prst="rect">
            <a:avLst/>
          </a:prstGeom>
          <a:noFill/>
          <a:ln>
            <a:noFill/>
          </a:ln>
        </p:spPr>
        <p:txBody>
          <a:bodyPr wrap="square">
            <a:spAutoFit/>
          </a:bodyPr>
          <a:lstStyle/>
          <a:p>
            <a:pPr>
              <a:defRPr/>
            </a:pPr>
            <a:r>
              <a:rPr lang="en-US" sz="2800" b="1" dirty="0" smtClean="0">
                <a:solidFill>
                  <a:srgbClr val="0070C0"/>
                </a:solidFill>
                <a:latin typeface="+mj-lt"/>
                <a:ea typeface="Arial" charset="0"/>
              </a:rPr>
              <a:t>In-situ neutron diffraction study of the LGAPO synthesis</a:t>
            </a:r>
            <a:endParaRPr lang="en-US" sz="2800" b="1" dirty="0">
              <a:solidFill>
                <a:srgbClr val="0070C0"/>
              </a:solidFill>
              <a:latin typeface="+mj-lt"/>
              <a:ea typeface="Arial" charset="0"/>
            </a:endParaRPr>
          </a:p>
        </p:txBody>
      </p:sp>
      <p:pic>
        <p:nvPicPr>
          <p:cNvPr id="12" name="Grafik 1"/>
          <p:cNvPicPr/>
          <p:nvPr/>
        </p:nvPicPr>
        <p:blipFill>
          <a:blip r:embed="rId3" cstate="print">
            <a:extLst>
              <a:ext uri="{28A0092B-C50C-407E-A947-70E740481C1C}">
                <a14:useLocalDpi xmlns:a14="http://schemas.microsoft.com/office/drawing/2010/main" val="0"/>
              </a:ext>
            </a:extLst>
          </a:blip>
          <a:stretch>
            <a:fillRect/>
          </a:stretch>
        </p:blipFill>
        <p:spPr>
          <a:xfrm>
            <a:off x="5364088" y="5918447"/>
            <a:ext cx="2449066" cy="541213"/>
          </a:xfrm>
          <a:prstGeom prst="rect">
            <a:avLst/>
          </a:prstGeom>
        </p:spPr>
      </p:pic>
      <p:cxnSp>
        <p:nvCxnSpPr>
          <p:cNvPr id="4" name="Прямая соединительная линия 3"/>
          <p:cNvCxnSpPr/>
          <p:nvPr/>
        </p:nvCxnSpPr>
        <p:spPr>
          <a:xfrm>
            <a:off x="467544" y="789673"/>
            <a:ext cx="820891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1052736"/>
            <a:ext cx="2448272" cy="2303131"/>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7744" y="3717032"/>
            <a:ext cx="1944464" cy="1852769"/>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8463" y="1061739"/>
            <a:ext cx="2209498" cy="2078512"/>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8144" y="3573561"/>
            <a:ext cx="2087835" cy="1989380"/>
          </a:xfrm>
          <a:prstGeom prst="rect">
            <a:avLst/>
          </a:prstGeom>
        </p:spPr>
      </p:pic>
      <p:sp>
        <p:nvSpPr>
          <p:cNvPr id="13" name="TextBox 12"/>
          <p:cNvSpPr txBox="1"/>
          <p:nvPr/>
        </p:nvSpPr>
        <p:spPr>
          <a:xfrm>
            <a:off x="353416" y="1061739"/>
            <a:ext cx="755960" cy="369332"/>
          </a:xfrm>
          <a:prstGeom prst="rect">
            <a:avLst/>
          </a:prstGeom>
          <a:noFill/>
        </p:spPr>
        <p:txBody>
          <a:bodyPr wrap="square" rtlCol="0">
            <a:spAutoFit/>
          </a:bodyPr>
          <a:lstStyle/>
          <a:p>
            <a:r>
              <a:rPr lang="en-US" dirty="0" smtClean="0"/>
              <a:t>(104)</a:t>
            </a:r>
            <a:endParaRPr lang="ru-RU" dirty="0"/>
          </a:p>
        </p:txBody>
      </p:sp>
      <p:sp>
        <p:nvSpPr>
          <p:cNvPr id="18" name="TextBox 17"/>
          <p:cNvSpPr txBox="1"/>
          <p:nvPr/>
        </p:nvSpPr>
        <p:spPr>
          <a:xfrm>
            <a:off x="1331640" y="3717032"/>
            <a:ext cx="755960" cy="369332"/>
          </a:xfrm>
          <a:prstGeom prst="rect">
            <a:avLst/>
          </a:prstGeom>
          <a:noFill/>
        </p:spPr>
        <p:txBody>
          <a:bodyPr wrap="square" rtlCol="0">
            <a:spAutoFit/>
          </a:bodyPr>
          <a:lstStyle/>
          <a:p>
            <a:r>
              <a:rPr lang="en-US" dirty="0" smtClean="0"/>
              <a:t>(104)</a:t>
            </a:r>
            <a:endParaRPr lang="ru-RU" dirty="0"/>
          </a:p>
        </p:txBody>
      </p:sp>
      <p:sp>
        <p:nvSpPr>
          <p:cNvPr id="19" name="TextBox 18"/>
          <p:cNvSpPr txBox="1"/>
          <p:nvPr/>
        </p:nvSpPr>
        <p:spPr>
          <a:xfrm>
            <a:off x="3792503" y="1061739"/>
            <a:ext cx="755960" cy="369332"/>
          </a:xfrm>
          <a:prstGeom prst="rect">
            <a:avLst/>
          </a:prstGeom>
          <a:noFill/>
        </p:spPr>
        <p:txBody>
          <a:bodyPr wrap="square" rtlCol="0">
            <a:spAutoFit/>
          </a:bodyPr>
          <a:lstStyle/>
          <a:p>
            <a:r>
              <a:rPr lang="en-US" dirty="0" smtClean="0"/>
              <a:t>(113)</a:t>
            </a:r>
            <a:endParaRPr lang="ru-RU" dirty="0"/>
          </a:p>
        </p:txBody>
      </p:sp>
      <p:sp>
        <p:nvSpPr>
          <p:cNvPr id="20" name="TextBox 19"/>
          <p:cNvSpPr txBox="1"/>
          <p:nvPr/>
        </p:nvSpPr>
        <p:spPr>
          <a:xfrm>
            <a:off x="5112184" y="3573561"/>
            <a:ext cx="755960" cy="369332"/>
          </a:xfrm>
          <a:prstGeom prst="rect">
            <a:avLst/>
          </a:prstGeom>
          <a:noFill/>
        </p:spPr>
        <p:txBody>
          <a:bodyPr wrap="square" rtlCol="0">
            <a:spAutoFit/>
          </a:bodyPr>
          <a:lstStyle/>
          <a:p>
            <a:r>
              <a:rPr lang="en-US" dirty="0" smtClean="0"/>
              <a:t>(113)</a:t>
            </a:r>
            <a:endParaRPr lang="ru-RU" dirty="0"/>
          </a:p>
        </p:txBody>
      </p:sp>
    </p:spTree>
    <p:extLst>
      <p:ext uri="{BB962C8B-B14F-4D97-AF65-F5344CB8AC3E}">
        <p14:creationId xmlns:p14="http://schemas.microsoft.com/office/powerpoint/2010/main" val="14849785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Номер слайда 3"/>
          <p:cNvSpPr txBox="1">
            <a:spLocks noGrp="1"/>
          </p:cNvSpPr>
          <p:nvPr/>
        </p:nvSpPr>
        <p:spPr bwMode="auto">
          <a:xfrm>
            <a:off x="8229600" y="64135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algn="r" eaLnBrk="1" hangingPunct="1"/>
            <a:fld id="{74D90936-44C4-444E-8C41-C9ADB635A1C5}" type="slidenum">
              <a:rPr lang="ru-RU" altLang="ru-RU" sz="2400" b="0">
                <a:solidFill>
                  <a:srgbClr val="192449"/>
                </a:solidFill>
              </a:rPr>
              <a:pPr algn="r" eaLnBrk="1" hangingPunct="1"/>
              <a:t>25</a:t>
            </a:fld>
            <a:endParaRPr lang="ru-RU" altLang="ru-RU" sz="1400" b="0">
              <a:solidFill>
                <a:srgbClr val="192449"/>
              </a:solidFill>
            </a:endParaRPr>
          </a:p>
        </p:txBody>
      </p:sp>
      <p:sp>
        <p:nvSpPr>
          <p:cNvPr id="38915" name="Номер слайда 5"/>
          <p:cNvSpPr txBox="1">
            <a:spLocks noGrp="1"/>
          </p:cNvSpPr>
          <p:nvPr/>
        </p:nvSpPr>
        <p:spPr bwMode="auto">
          <a:xfrm>
            <a:off x="8229600" y="64135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pPr algn="r" eaLnBrk="1" hangingPunct="1"/>
            <a:fld id="{3EE93F66-EFAD-476B-ABAB-E6E14F75C0AB}" type="slidenum">
              <a:rPr lang="ru-RU" altLang="ru-RU" sz="2400" b="0">
                <a:solidFill>
                  <a:srgbClr val="192449"/>
                </a:solidFill>
              </a:rPr>
              <a:pPr algn="r" eaLnBrk="1" hangingPunct="1"/>
              <a:t>25</a:t>
            </a:fld>
            <a:endParaRPr lang="ru-RU" altLang="ru-RU" sz="1400" b="0">
              <a:solidFill>
                <a:srgbClr val="192449"/>
              </a:solidFill>
            </a:endParaRPr>
          </a:p>
        </p:txBody>
      </p:sp>
      <p:sp>
        <p:nvSpPr>
          <p:cNvPr id="38917" name="Text Box 4"/>
          <p:cNvSpPr txBox="1">
            <a:spLocks noChangeArrowheads="1"/>
          </p:cNvSpPr>
          <p:nvPr/>
        </p:nvSpPr>
        <p:spPr bwMode="auto">
          <a:xfrm>
            <a:off x="5143500" y="2500313"/>
            <a:ext cx="3429000" cy="954087"/>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6038" tIns="46038" rIns="46038" bIns="46038" anchor="ctr">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r>
              <a:rPr lang="ru-RU" altLang="ru-RU" sz="1400" dirty="0">
                <a:solidFill>
                  <a:srgbClr val="0000FF"/>
                </a:solidFill>
                <a:latin typeface="Candara" pitchFamily="34" charset="0"/>
              </a:rPr>
              <a:t>Эволюция нейтронных дифракционных спектров от аккумулятора типа 18650 в ходе трех циклов заряда – разряда с разной скоростью.</a:t>
            </a:r>
            <a:endParaRPr lang="en-AU" altLang="ru-RU" sz="1400" dirty="0">
              <a:solidFill>
                <a:srgbClr val="0000FF"/>
              </a:solidFill>
              <a:latin typeface="Candara" pitchFamily="34" charset="0"/>
            </a:endParaRPr>
          </a:p>
        </p:txBody>
      </p:sp>
      <p:sp>
        <p:nvSpPr>
          <p:cNvPr id="38918" name="Text Box 4"/>
          <p:cNvSpPr txBox="1">
            <a:spLocks noChangeArrowheads="1"/>
          </p:cNvSpPr>
          <p:nvPr/>
        </p:nvSpPr>
        <p:spPr bwMode="auto">
          <a:xfrm>
            <a:off x="4786313" y="5905500"/>
            <a:ext cx="4214812" cy="523875"/>
          </a:xfrm>
          <a:prstGeom prst="rect">
            <a:avLst/>
          </a:prstGeom>
          <a:solidFill>
            <a:srgbClr val="FFFFFF">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6038" tIns="46038" rIns="46038" bIns="46038" anchor="ctr">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r>
              <a:rPr lang="ru-RU" altLang="ru-RU" sz="1400" dirty="0">
                <a:solidFill>
                  <a:srgbClr val="0000FF"/>
                </a:solidFill>
                <a:latin typeface="Candara" pitchFamily="34" charset="0"/>
              </a:rPr>
              <a:t>Изменения интенсивности дифракционных пиков, соответствующих фазам </a:t>
            </a:r>
            <a:r>
              <a:rPr lang="en-US" altLang="ru-RU" sz="1400" dirty="0" err="1">
                <a:solidFill>
                  <a:srgbClr val="0000FF"/>
                </a:solidFill>
                <a:latin typeface="Candara" pitchFamily="34" charset="0"/>
              </a:rPr>
              <a:t>LiC</a:t>
            </a:r>
            <a:r>
              <a:rPr lang="en-US" altLang="ru-RU" sz="1400" baseline="-25000" dirty="0" err="1">
                <a:solidFill>
                  <a:srgbClr val="0000FF"/>
                </a:solidFill>
                <a:latin typeface="Candara" pitchFamily="34" charset="0"/>
              </a:rPr>
              <a:t>n</a:t>
            </a:r>
            <a:endParaRPr lang="en-AU" altLang="ru-RU" sz="1400" dirty="0">
              <a:solidFill>
                <a:srgbClr val="0000FF"/>
              </a:solidFill>
              <a:latin typeface="Candara" pitchFamily="34" charset="0"/>
            </a:endParaRPr>
          </a:p>
        </p:txBody>
      </p:sp>
      <p:pic>
        <p:nvPicPr>
          <p:cNvPr id="389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42938"/>
            <a:ext cx="4916488"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921" name="Object 2"/>
          <p:cNvGraphicFramePr>
            <a:graphicFrameLocks noChangeAspect="1"/>
          </p:cNvGraphicFramePr>
          <p:nvPr/>
        </p:nvGraphicFramePr>
        <p:xfrm>
          <a:off x="4572000" y="3906838"/>
          <a:ext cx="4500563" cy="2022475"/>
        </p:xfrm>
        <a:graphic>
          <a:graphicData uri="http://schemas.openxmlformats.org/presentationml/2006/ole">
            <mc:AlternateContent xmlns:mc="http://schemas.openxmlformats.org/markup-compatibility/2006">
              <mc:Choice xmlns:v="urn:schemas-microsoft-com:vml" Requires="v">
                <p:oleObj spid="_x0000_s9242" name="Graph" r:id="rId4" imgW="6326429" imgH="3057754" progId="Origin50.Graph">
                  <p:embed/>
                </p:oleObj>
              </mc:Choice>
              <mc:Fallback>
                <p:oleObj name="Graph" r:id="rId4" imgW="6326429" imgH="3057754"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06838"/>
                        <a:ext cx="4500563" cy="2022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5" name="Прямая со стрелкой 24"/>
          <p:cNvCxnSpPr/>
          <p:nvPr/>
        </p:nvCxnSpPr>
        <p:spPr bwMode="auto">
          <a:xfrm>
            <a:off x="3571875" y="2143125"/>
            <a:ext cx="2571750" cy="2000250"/>
          </a:xfrm>
          <a:prstGeom prst="straightConnector1">
            <a:avLst/>
          </a:prstGeom>
          <a:ln w="19050">
            <a:solidFill>
              <a:srgbClr val="C00000"/>
            </a:solidFill>
            <a:headEnd type="none" w="med" len="med"/>
            <a:tailEnd type="arrow"/>
          </a:ln>
        </p:spPr>
        <p:style>
          <a:lnRef idx="2">
            <a:schemeClr val="accent2"/>
          </a:lnRef>
          <a:fillRef idx="0">
            <a:schemeClr val="accent2"/>
          </a:fillRef>
          <a:effectRef idx="1">
            <a:schemeClr val="accent2"/>
          </a:effectRef>
          <a:fontRef idx="minor">
            <a:schemeClr val="tx1"/>
          </a:fontRef>
        </p:style>
      </p:cxnSp>
      <p:pic>
        <p:nvPicPr>
          <p:cNvPr id="38924" name="Picture 5" descr="discharged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63" y="3452813"/>
            <a:ext cx="2814637"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6" descr="Charged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8688" y="4859338"/>
            <a:ext cx="25019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 Box 4"/>
          <p:cNvSpPr txBox="1">
            <a:spLocks noChangeArrowheads="1"/>
          </p:cNvSpPr>
          <p:nvPr/>
        </p:nvSpPr>
        <p:spPr bwMode="auto">
          <a:xfrm>
            <a:off x="2357438" y="3762375"/>
            <a:ext cx="17145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6038" tIns="46038" rIns="46038" bIns="46038" anchor="ctr">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r>
              <a:rPr lang="ru-RU" altLang="ru-RU" sz="1400" dirty="0">
                <a:solidFill>
                  <a:srgbClr val="0000FF"/>
                </a:solidFill>
                <a:latin typeface="Candara" pitchFamily="34" charset="0"/>
              </a:rPr>
              <a:t>Состояние полного </a:t>
            </a:r>
          </a:p>
          <a:p>
            <a:r>
              <a:rPr lang="ru-RU" altLang="ru-RU" sz="1400" dirty="0">
                <a:solidFill>
                  <a:srgbClr val="0000FF"/>
                </a:solidFill>
                <a:latin typeface="Candara" pitchFamily="34" charset="0"/>
              </a:rPr>
              <a:t>разряда</a:t>
            </a:r>
            <a:endParaRPr lang="en-AU" altLang="ru-RU" sz="1400" dirty="0">
              <a:solidFill>
                <a:srgbClr val="0000FF"/>
              </a:solidFill>
              <a:latin typeface="Candara" pitchFamily="34" charset="0"/>
            </a:endParaRPr>
          </a:p>
        </p:txBody>
      </p:sp>
      <p:sp>
        <p:nvSpPr>
          <p:cNvPr id="38927" name="Text Box 4"/>
          <p:cNvSpPr txBox="1">
            <a:spLocks noChangeArrowheads="1"/>
          </p:cNvSpPr>
          <p:nvPr/>
        </p:nvSpPr>
        <p:spPr bwMode="auto">
          <a:xfrm>
            <a:off x="642938" y="6143625"/>
            <a:ext cx="17145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6038" tIns="46038" rIns="46038" bIns="46038" anchor="ctr">
            <a:spAutoFit/>
          </a:bodyPr>
          <a:lstStyle>
            <a:lvl1pPr eaLnBrk="0" hangingPunct="0">
              <a:defRPr sz="2000" b="1">
                <a:solidFill>
                  <a:srgbClr val="751D87"/>
                </a:solidFill>
                <a:latin typeface="Times New Roman" pitchFamily="18" charset="0"/>
                <a:cs typeface="Times New Roman" pitchFamily="18" charset="0"/>
              </a:defRPr>
            </a:lvl1pPr>
            <a:lvl2pPr marL="742950" indent="-285750" eaLnBrk="0" hangingPunct="0">
              <a:defRPr sz="2000" b="1">
                <a:solidFill>
                  <a:srgbClr val="751D87"/>
                </a:solidFill>
                <a:latin typeface="Times New Roman" pitchFamily="18" charset="0"/>
                <a:cs typeface="Times New Roman" pitchFamily="18" charset="0"/>
              </a:defRPr>
            </a:lvl2pPr>
            <a:lvl3pPr marL="1143000" indent="-228600" eaLnBrk="0" hangingPunct="0">
              <a:defRPr sz="2000" b="1">
                <a:solidFill>
                  <a:srgbClr val="751D87"/>
                </a:solidFill>
                <a:latin typeface="Times New Roman" pitchFamily="18" charset="0"/>
                <a:cs typeface="Times New Roman" pitchFamily="18" charset="0"/>
              </a:defRPr>
            </a:lvl3pPr>
            <a:lvl4pPr marL="1600200" indent="-228600" eaLnBrk="0" hangingPunct="0">
              <a:defRPr sz="2000" b="1">
                <a:solidFill>
                  <a:srgbClr val="751D87"/>
                </a:solidFill>
                <a:latin typeface="Times New Roman" pitchFamily="18" charset="0"/>
                <a:cs typeface="Times New Roman" pitchFamily="18" charset="0"/>
              </a:defRPr>
            </a:lvl4pPr>
            <a:lvl5pPr marL="2057400" indent="-228600" eaLnBrk="0" hangingPunct="0">
              <a:defRPr sz="2000" b="1">
                <a:solidFill>
                  <a:srgbClr val="751D87"/>
                </a:solidFill>
                <a:latin typeface="Times New Roman" pitchFamily="18" charset="0"/>
                <a:cs typeface="Times New Roman" pitchFamily="18" charset="0"/>
              </a:defRPr>
            </a:lvl5pPr>
            <a:lvl6pPr marL="25146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6pPr>
            <a:lvl7pPr marL="29718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7pPr>
            <a:lvl8pPr marL="34290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8pPr>
            <a:lvl9pPr marL="3886200" indent="-228600" eaLnBrk="0" fontAlgn="base" hangingPunct="0">
              <a:spcBef>
                <a:spcPct val="0"/>
              </a:spcBef>
              <a:spcAft>
                <a:spcPct val="0"/>
              </a:spcAft>
              <a:defRPr sz="2000" b="1">
                <a:solidFill>
                  <a:srgbClr val="751D87"/>
                </a:solidFill>
                <a:latin typeface="Times New Roman" pitchFamily="18" charset="0"/>
                <a:cs typeface="Times New Roman" pitchFamily="18" charset="0"/>
              </a:defRPr>
            </a:lvl9pPr>
          </a:lstStyle>
          <a:p>
            <a:r>
              <a:rPr lang="ru-RU" altLang="ru-RU" sz="1400" dirty="0">
                <a:solidFill>
                  <a:srgbClr val="0000FF"/>
                </a:solidFill>
                <a:latin typeface="Candara" pitchFamily="34" charset="0"/>
              </a:rPr>
              <a:t>Состояние полного </a:t>
            </a:r>
          </a:p>
          <a:p>
            <a:r>
              <a:rPr lang="ru-RU" altLang="ru-RU" sz="1400" dirty="0">
                <a:solidFill>
                  <a:srgbClr val="0000FF"/>
                </a:solidFill>
                <a:latin typeface="Candara" pitchFamily="34" charset="0"/>
              </a:rPr>
              <a:t>заряда</a:t>
            </a:r>
            <a:endParaRPr lang="en-AU" altLang="ru-RU" sz="1400" dirty="0">
              <a:solidFill>
                <a:srgbClr val="0000FF"/>
              </a:solidFill>
              <a:latin typeface="Candara" pitchFamily="34" charset="0"/>
            </a:endParaRPr>
          </a:p>
        </p:txBody>
      </p:sp>
      <p:pic>
        <p:nvPicPr>
          <p:cNvPr id="16" name="Picture 16" descr="https://encrypted-tbn3.gstatic.com/images?q=tbn:ANd9GcTguQc8-jq-QtFqjc2A-RTk3rJ9NGiWB-q0hGpPYkHIdgwLn8Y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3303" y="668762"/>
            <a:ext cx="1869197" cy="16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
          <p:cNvSpPr txBox="1">
            <a:spLocks noChangeArrowheads="1"/>
          </p:cNvSpPr>
          <p:nvPr/>
        </p:nvSpPr>
        <p:spPr bwMode="auto">
          <a:xfrm>
            <a:off x="787016" y="57150"/>
            <a:ext cx="7899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smtClean="0">
                <a:solidFill>
                  <a:srgbClr val="0033CC"/>
                </a:solidFill>
                <a:latin typeface="Candara" pitchFamily="34" charset="0"/>
              </a:rPr>
              <a:t>Transition processes in</a:t>
            </a:r>
            <a:r>
              <a:rPr lang="ru-RU" sz="2800" b="1" dirty="0" smtClean="0">
                <a:solidFill>
                  <a:srgbClr val="0033CC"/>
                </a:solidFill>
                <a:latin typeface="Candara" pitchFamily="34" charset="0"/>
              </a:rPr>
              <a:t> 18650</a:t>
            </a:r>
            <a:r>
              <a:rPr lang="en-US" sz="2800" b="1" dirty="0" smtClean="0">
                <a:solidFill>
                  <a:srgbClr val="0033CC"/>
                </a:solidFill>
                <a:latin typeface="Candara" pitchFamily="34" charset="0"/>
              </a:rPr>
              <a:t>-type Li-ion battery</a:t>
            </a:r>
            <a:endParaRPr lang="ru-RU" sz="2800" b="1" dirty="0">
              <a:solidFill>
                <a:srgbClr val="0033CC"/>
              </a:solidFill>
              <a:latin typeface="Candara" pitchFamily="34" charset="0"/>
            </a:endParaRPr>
          </a:p>
        </p:txBody>
      </p:sp>
    </p:spTree>
    <p:extLst>
      <p:ext uri="{BB962C8B-B14F-4D97-AF65-F5344CB8AC3E}">
        <p14:creationId xmlns:p14="http://schemas.microsoft.com/office/powerpoint/2010/main" val="1052073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stretch>
            <a:fillRect/>
          </a:stretch>
        </p:blipFill>
        <p:spPr>
          <a:xfrm>
            <a:off x="539552" y="1680483"/>
            <a:ext cx="8229600" cy="4334256"/>
          </a:xfrm>
          <a:prstGeom prst="rect">
            <a:avLst/>
          </a:prstGeom>
        </p:spPr>
      </p:pic>
      <p:sp>
        <p:nvSpPr>
          <p:cNvPr id="5" name="Rectangle 7"/>
          <p:cNvSpPr>
            <a:spLocks noGrp="1"/>
          </p:cNvSpPr>
          <p:nvPr>
            <p:ph type="title"/>
          </p:nvPr>
        </p:nvSpPr>
        <p:spPr>
          <a:xfrm>
            <a:off x="467544" y="260648"/>
            <a:ext cx="8229600" cy="954107"/>
          </a:xfrm>
          <a:prstGeom prst="rect">
            <a:avLst/>
          </a:prstGeom>
          <a:noFill/>
          <a:ln>
            <a:noFill/>
          </a:ln>
        </p:spPr>
        <p:txBody>
          <a:bodyPr>
            <a:spAutoFit/>
          </a:bodyPr>
          <a:lstStyle/>
          <a:p>
            <a:pPr algn="ctr">
              <a:defRPr/>
            </a:pPr>
            <a:r>
              <a:rPr lang="en-US" sz="2800" b="1" dirty="0" smtClean="0">
                <a:solidFill>
                  <a:srgbClr val="0033CC"/>
                </a:solidFill>
                <a:latin typeface="Candara" pitchFamily="34" charset="0"/>
                <a:ea typeface="Arial" charset="0"/>
              </a:rPr>
              <a:t>Analysis </a:t>
            </a:r>
            <a:r>
              <a:rPr lang="en-US" sz="2800" b="1" dirty="0">
                <a:solidFill>
                  <a:srgbClr val="0033CC"/>
                </a:solidFill>
                <a:latin typeface="Candara" pitchFamily="34" charset="0"/>
                <a:ea typeface="Arial" charset="0"/>
              </a:rPr>
              <a:t>of charging/discharging processes in </a:t>
            </a:r>
            <a:endParaRPr lang="en-US" sz="2800" b="1" dirty="0" smtClean="0">
              <a:solidFill>
                <a:srgbClr val="0033CC"/>
              </a:solidFill>
              <a:latin typeface="Candara" pitchFamily="34" charset="0"/>
              <a:ea typeface="Arial" charset="0"/>
            </a:endParaRPr>
          </a:p>
          <a:p>
            <a:pPr algn="ctr">
              <a:defRPr/>
            </a:pPr>
            <a:r>
              <a:rPr lang="en-US" sz="2800" b="1" dirty="0" smtClean="0">
                <a:solidFill>
                  <a:srgbClr val="0033CC"/>
                </a:solidFill>
                <a:latin typeface="Candara" pitchFamily="34" charset="0"/>
                <a:ea typeface="Arial" charset="0"/>
              </a:rPr>
              <a:t>Li-ion </a:t>
            </a:r>
            <a:r>
              <a:rPr lang="en-US" sz="2800" b="1" dirty="0">
                <a:solidFill>
                  <a:srgbClr val="0033CC"/>
                </a:solidFill>
                <a:latin typeface="Candara" pitchFamily="34" charset="0"/>
                <a:ea typeface="Arial" charset="0"/>
              </a:rPr>
              <a:t>batteries by neutron diffraction</a:t>
            </a:r>
          </a:p>
        </p:txBody>
      </p:sp>
      <p:sp>
        <p:nvSpPr>
          <p:cNvPr id="6" name="Прямоугольник 5"/>
          <p:cNvSpPr/>
          <p:nvPr/>
        </p:nvSpPr>
        <p:spPr>
          <a:xfrm>
            <a:off x="1979712" y="6277584"/>
            <a:ext cx="6483152" cy="369332"/>
          </a:xfrm>
          <a:prstGeom prst="rect">
            <a:avLst/>
          </a:prstGeom>
        </p:spPr>
        <p:txBody>
          <a:bodyPr wrap="square">
            <a:spAutoFit/>
          </a:bodyPr>
          <a:lstStyle/>
          <a:p>
            <a:r>
              <a:rPr lang="en-US" dirty="0" smtClean="0"/>
              <a:t>Yamada </a:t>
            </a:r>
            <a:r>
              <a:rPr lang="en-US" dirty="0"/>
              <a:t>et al. APL Mater. 1, 042110 (2013)</a:t>
            </a:r>
          </a:p>
        </p:txBody>
      </p:sp>
    </p:spTree>
    <p:extLst>
      <p:ext uri="{BB962C8B-B14F-4D97-AF65-F5344CB8AC3E}">
        <p14:creationId xmlns:p14="http://schemas.microsoft.com/office/powerpoint/2010/main" val="461634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8" name="Rectangle 7"/>
          <p:cNvSpPr/>
          <p:nvPr/>
        </p:nvSpPr>
        <p:spPr>
          <a:xfrm>
            <a:off x="87048" y="294126"/>
            <a:ext cx="9034010" cy="523220"/>
          </a:xfrm>
          <a:prstGeom prst="rect">
            <a:avLst/>
          </a:prstGeom>
          <a:noFill/>
          <a:ln>
            <a:noFill/>
          </a:ln>
        </p:spPr>
        <p:txBody>
          <a:bodyPr wrap="square">
            <a:spAutoFit/>
          </a:bodyPr>
          <a:lstStyle/>
          <a:p>
            <a:pPr>
              <a:defRPr/>
            </a:pPr>
            <a:r>
              <a:rPr lang="en-US" sz="2800" b="1" dirty="0" smtClean="0">
                <a:solidFill>
                  <a:srgbClr val="0070C0"/>
                </a:solidFill>
                <a:latin typeface="Candara" pitchFamily="34" charset="0"/>
                <a:ea typeface="Arial" charset="0"/>
              </a:rPr>
              <a:t>In-situ neutron diffraction study of the LiCo</a:t>
            </a:r>
            <a:r>
              <a:rPr lang="en-US" sz="2800" b="1" baseline="-25000" dirty="0" smtClean="0">
                <a:solidFill>
                  <a:srgbClr val="0070C0"/>
                </a:solidFill>
                <a:latin typeface="Candara" pitchFamily="34" charset="0"/>
                <a:ea typeface="Arial" charset="0"/>
              </a:rPr>
              <a:t>1/3</a:t>
            </a:r>
            <a:r>
              <a:rPr lang="en-US" sz="2800" b="1" dirty="0" smtClean="0">
                <a:solidFill>
                  <a:srgbClr val="0070C0"/>
                </a:solidFill>
                <a:latin typeface="Candara" pitchFamily="34" charset="0"/>
                <a:ea typeface="Arial" charset="0"/>
              </a:rPr>
              <a:t>Ni</a:t>
            </a:r>
            <a:r>
              <a:rPr lang="en-US" sz="2800" b="1" baseline="-25000" dirty="0" smtClean="0">
                <a:solidFill>
                  <a:srgbClr val="0070C0"/>
                </a:solidFill>
                <a:latin typeface="Candara" pitchFamily="34" charset="0"/>
                <a:ea typeface="Arial" charset="0"/>
              </a:rPr>
              <a:t>1/3</a:t>
            </a:r>
            <a:r>
              <a:rPr lang="en-US" sz="2800" b="1" dirty="0" smtClean="0">
                <a:solidFill>
                  <a:srgbClr val="0070C0"/>
                </a:solidFill>
                <a:latin typeface="Candara" pitchFamily="34" charset="0"/>
                <a:ea typeface="Arial" charset="0"/>
              </a:rPr>
              <a:t>Mn</a:t>
            </a:r>
            <a:r>
              <a:rPr lang="en-US" sz="2800" b="1" baseline="-25000" dirty="0" smtClean="0">
                <a:solidFill>
                  <a:srgbClr val="0070C0"/>
                </a:solidFill>
                <a:latin typeface="Candara" pitchFamily="34" charset="0"/>
                <a:ea typeface="Arial" charset="0"/>
              </a:rPr>
              <a:t>1/3</a:t>
            </a:r>
            <a:r>
              <a:rPr lang="en-US" sz="2800" b="1" dirty="0" smtClean="0">
                <a:solidFill>
                  <a:srgbClr val="0070C0"/>
                </a:solidFill>
                <a:latin typeface="Candara" pitchFamily="34" charset="0"/>
                <a:ea typeface="Arial" charset="0"/>
              </a:rPr>
              <a:t>O</a:t>
            </a:r>
            <a:r>
              <a:rPr lang="en-US" sz="2800" b="1" baseline="-25000" dirty="0" smtClean="0">
                <a:solidFill>
                  <a:srgbClr val="0070C0"/>
                </a:solidFill>
                <a:latin typeface="Candara" pitchFamily="34" charset="0"/>
                <a:ea typeface="Arial" charset="0"/>
              </a:rPr>
              <a:t>2</a:t>
            </a:r>
            <a:endParaRPr lang="en-US" sz="2800" b="1" baseline="-25000" dirty="0">
              <a:solidFill>
                <a:srgbClr val="0070C0"/>
              </a:solidFill>
              <a:latin typeface="Candara" pitchFamily="34" charset="0"/>
              <a:ea typeface="Arial" charset="0"/>
            </a:endParaRPr>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63588"/>
            <a:ext cx="5653212" cy="271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5" y="3284984"/>
            <a:ext cx="5398115" cy="259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0395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6026550"/>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8" name="Rectangle 7"/>
          <p:cNvSpPr/>
          <p:nvPr/>
        </p:nvSpPr>
        <p:spPr>
          <a:xfrm>
            <a:off x="145232" y="692696"/>
            <a:ext cx="8458200" cy="1384995"/>
          </a:xfrm>
          <a:prstGeom prst="rect">
            <a:avLst/>
          </a:prstGeom>
          <a:noFill/>
          <a:ln>
            <a:noFill/>
          </a:ln>
        </p:spPr>
        <p:txBody>
          <a:bodyPr>
            <a:spAutoFit/>
          </a:bodyPr>
          <a:lstStyle/>
          <a:p>
            <a:pPr>
              <a:defRPr/>
            </a:pPr>
            <a:r>
              <a:rPr lang="ru-RU" sz="2800" b="1" dirty="0">
                <a:solidFill>
                  <a:srgbClr val="0070C0"/>
                </a:solidFill>
                <a:latin typeface="Candara" pitchFamily="34" charset="0"/>
                <a:ea typeface="Arial" charset="0"/>
              </a:rPr>
              <a:t>Применение рассеяния нейтронов в ЛНФ</a:t>
            </a:r>
          </a:p>
          <a:p>
            <a:pPr>
              <a:defRPr/>
            </a:pPr>
            <a:r>
              <a:rPr lang="ru-RU" sz="2800" b="1" dirty="0">
                <a:solidFill>
                  <a:srgbClr val="0070C0"/>
                </a:solidFill>
                <a:latin typeface="Candara" pitchFamily="34" charset="0"/>
                <a:ea typeface="Arial" charset="0"/>
              </a:rPr>
              <a:t>д</a:t>
            </a:r>
            <a:r>
              <a:rPr lang="ru-RU" sz="2800" b="1" dirty="0" smtClean="0">
                <a:solidFill>
                  <a:srgbClr val="0070C0"/>
                </a:solidFill>
                <a:latin typeface="Candara" pitchFamily="34" charset="0"/>
                <a:ea typeface="Arial" charset="0"/>
              </a:rPr>
              <a:t>ля исследования электродных материалов </a:t>
            </a:r>
          </a:p>
          <a:p>
            <a:pPr>
              <a:defRPr/>
            </a:pPr>
            <a:r>
              <a:rPr lang="ru-RU" sz="2800" b="1" dirty="0" smtClean="0">
                <a:solidFill>
                  <a:srgbClr val="0070C0"/>
                </a:solidFill>
                <a:latin typeface="Candara" pitchFamily="34" charset="0"/>
                <a:ea typeface="Arial" charset="0"/>
              </a:rPr>
              <a:t>(Текущее состояние)</a:t>
            </a:r>
            <a:endParaRPr lang="en-US" sz="2800" b="1" dirty="0">
              <a:solidFill>
                <a:srgbClr val="0070C0"/>
              </a:solidFill>
              <a:latin typeface="Candara" pitchFamily="34" charset="0"/>
              <a:ea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8049" y="439014"/>
            <a:ext cx="1512431" cy="163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8966" y="2320325"/>
            <a:ext cx="1450599" cy="119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512" y="2657644"/>
            <a:ext cx="5934401" cy="523220"/>
          </a:xfrm>
          <a:prstGeom prst="rect">
            <a:avLst/>
          </a:prstGeom>
          <a:noFill/>
        </p:spPr>
        <p:txBody>
          <a:bodyPr wrap="square" rtlCol="0">
            <a:spAutoFit/>
          </a:bodyPr>
          <a:lstStyle/>
          <a:p>
            <a:r>
              <a:rPr lang="ru-RU" sz="2800" b="1" dirty="0" smtClean="0"/>
              <a:t>Спасибо за ваше внимание!</a:t>
            </a:r>
            <a:endParaRPr lang="ru-RU" sz="2800" b="1" dirty="0"/>
          </a:p>
        </p:txBody>
      </p:sp>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3872806" y="3766547"/>
            <a:ext cx="3322637"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280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Подзаголовок 2"/>
          <p:cNvSpPr>
            <a:spLocks noGrp="1"/>
          </p:cNvSpPr>
          <p:nvPr>
            <p:ph type="subTitle" idx="1"/>
          </p:nvPr>
        </p:nvSpPr>
        <p:spPr>
          <a:xfrm>
            <a:off x="503538" y="1916832"/>
            <a:ext cx="8144096" cy="3834751"/>
          </a:xfrm>
        </p:spPr>
        <p:txBody>
          <a:bodyPr/>
          <a:lstStyle/>
          <a:p>
            <a:pPr marL="457200" indent="-457200" algn="l" eaLnBrk="1" hangingPunct="1">
              <a:buAutoNum type="arabicPeriod"/>
            </a:pPr>
            <a:r>
              <a:rPr lang="ru-RU" sz="2000" dirty="0" smtClean="0">
                <a:solidFill>
                  <a:schemeClr val="tx1"/>
                </a:solidFill>
                <a:latin typeface="Candara" pitchFamily="34" charset="0"/>
              </a:rPr>
              <a:t>Создание условий в ОИЯИ (на базе нейтронных инструментов в ЛНФ) и развитие методики  исследования электродных материалов с помощью нейтронного рассеяния.</a:t>
            </a:r>
          </a:p>
          <a:p>
            <a:pPr marL="457200" indent="-457200" algn="l" eaLnBrk="1" hangingPunct="1">
              <a:buAutoNum type="arabicPeriod"/>
            </a:pPr>
            <a:r>
              <a:rPr lang="ru-RU" sz="2000" dirty="0" smtClean="0">
                <a:solidFill>
                  <a:schemeClr val="tx1"/>
                </a:solidFill>
                <a:latin typeface="Candara" pitchFamily="34" charset="0"/>
              </a:rPr>
              <a:t>Непосредственно собственные или совместные с другими исследовательскими группами исследования структурных особенностей и особенностей функционирования электродных материалов с целью создания новых химических источников тока или улучшения существующих.</a:t>
            </a:r>
          </a:p>
          <a:p>
            <a:pPr marL="457200" indent="-457200" algn="l" eaLnBrk="1" hangingPunct="1">
              <a:buAutoNum type="arabicPeriod"/>
            </a:pPr>
            <a:endParaRPr lang="en-US" sz="2400" u="sng" dirty="0" smtClean="0">
              <a:solidFill>
                <a:schemeClr val="tx1"/>
              </a:solidFill>
            </a:endParaRPr>
          </a:p>
        </p:txBody>
      </p:sp>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10" name="Rectangle 7"/>
          <p:cNvSpPr/>
          <p:nvPr/>
        </p:nvSpPr>
        <p:spPr>
          <a:xfrm>
            <a:off x="156642" y="175963"/>
            <a:ext cx="8458200" cy="1261884"/>
          </a:xfrm>
          <a:prstGeom prst="rect">
            <a:avLst/>
          </a:prstGeom>
          <a:noFill/>
          <a:ln>
            <a:noFill/>
          </a:ln>
        </p:spPr>
        <p:txBody>
          <a:bodyPr>
            <a:spAutoFit/>
          </a:bodyPr>
          <a:lstStyle/>
          <a:p>
            <a:pPr>
              <a:defRPr/>
            </a:pPr>
            <a:r>
              <a:rPr lang="ru-RU" sz="2400" b="1" dirty="0">
                <a:solidFill>
                  <a:srgbClr val="0070C0"/>
                </a:solidFill>
                <a:latin typeface="Candara" pitchFamily="34" charset="0"/>
                <a:ea typeface="Arial" charset="0"/>
              </a:rPr>
              <a:t>Применение рассеяния нейтронов в ЛНФ</a:t>
            </a:r>
          </a:p>
          <a:p>
            <a:pPr>
              <a:defRPr/>
            </a:pPr>
            <a:r>
              <a:rPr lang="ru-RU" sz="2400" b="1" dirty="0">
                <a:solidFill>
                  <a:srgbClr val="0070C0"/>
                </a:solidFill>
                <a:latin typeface="Candara" pitchFamily="34" charset="0"/>
                <a:ea typeface="Arial" charset="0"/>
              </a:rPr>
              <a:t>для исследования электродных материалов </a:t>
            </a:r>
          </a:p>
          <a:p>
            <a:pPr>
              <a:defRPr/>
            </a:pPr>
            <a:endParaRPr lang="en-US" sz="2800" b="1" dirty="0">
              <a:solidFill>
                <a:srgbClr val="0070C0"/>
              </a:solidFill>
              <a:latin typeface="Candara" pitchFamily="34" charset="0"/>
              <a:ea typeface="Arial"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414" y="1378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013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556792"/>
            <a:ext cx="3469678" cy="2592289"/>
          </a:xfrm>
          <a:prstGeom prst="rect">
            <a:avLst/>
          </a:prstGeom>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7230" y="4186668"/>
            <a:ext cx="2138165" cy="2136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850" y="1412776"/>
            <a:ext cx="3636539" cy="2436481"/>
          </a:xfrm>
          <a:prstGeom prst="rect">
            <a:avLst/>
          </a:prstGeom>
        </p:spPr>
      </p:pic>
      <p:pic>
        <p:nvPicPr>
          <p:cNvPr id="122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813" y="4212078"/>
            <a:ext cx="2373139" cy="141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7"/>
          <p:cNvSpPr/>
          <p:nvPr/>
        </p:nvSpPr>
        <p:spPr>
          <a:xfrm>
            <a:off x="156642" y="175963"/>
            <a:ext cx="8458200" cy="1261884"/>
          </a:xfrm>
          <a:prstGeom prst="rect">
            <a:avLst/>
          </a:prstGeom>
          <a:noFill/>
          <a:ln>
            <a:noFill/>
          </a:ln>
        </p:spPr>
        <p:txBody>
          <a:bodyPr>
            <a:spAutoFit/>
          </a:bodyPr>
          <a:lstStyle/>
          <a:p>
            <a:pPr>
              <a:defRPr/>
            </a:pPr>
            <a:r>
              <a:rPr lang="ru-RU" sz="2400" b="1" dirty="0">
                <a:solidFill>
                  <a:srgbClr val="0070C0"/>
                </a:solidFill>
                <a:latin typeface="Candara" pitchFamily="34" charset="0"/>
                <a:ea typeface="Arial" charset="0"/>
              </a:rPr>
              <a:t>Применение рассеяния нейтронов в ЛНФ</a:t>
            </a:r>
          </a:p>
          <a:p>
            <a:pPr>
              <a:defRPr/>
            </a:pPr>
            <a:r>
              <a:rPr lang="ru-RU" sz="2400" b="1" dirty="0">
                <a:solidFill>
                  <a:srgbClr val="0070C0"/>
                </a:solidFill>
                <a:latin typeface="Candara" pitchFamily="34" charset="0"/>
                <a:ea typeface="Arial" charset="0"/>
              </a:rPr>
              <a:t>для исследования электродных материалов </a:t>
            </a:r>
          </a:p>
          <a:p>
            <a:pPr>
              <a:defRPr/>
            </a:pPr>
            <a:endParaRPr lang="en-US" sz="2800" b="1" dirty="0">
              <a:solidFill>
                <a:srgbClr val="0070C0"/>
              </a:solidFill>
              <a:latin typeface="Candara" pitchFamily="34" charset="0"/>
              <a:ea typeface="Arial" charset="0"/>
            </a:endParaRPr>
          </a:p>
        </p:txBody>
      </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7414" y="1378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863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2" name="Подзаголовок 1"/>
          <p:cNvSpPr>
            <a:spLocks noGrp="1"/>
          </p:cNvSpPr>
          <p:nvPr>
            <p:ph type="subTitle" idx="1"/>
          </p:nvPr>
        </p:nvSpPr>
        <p:spPr>
          <a:xfrm>
            <a:off x="280120" y="1033753"/>
            <a:ext cx="7627294" cy="4859964"/>
          </a:xfrm>
        </p:spPr>
        <p:txBody>
          <a:bodyPr/>
          <a:lstStyle/>
          <a:p>
            <a:pPr algn="l"/>
            <a:r>
              <a:rPr lang="ru-RU" sz="2000" dirty="0" smtClean="0">
                <a:solidFill>
                  <a:schemeClr val="tx1"/>
                </a:solidFill>
                <a:latin typeface="Candara" pitchFamily="34" charset="0"/>
              </a:rPr>
              <a:t>Основные  используемые (или планируемые к использованию) методы нейтронографии: </a:t>
            </a:r>
          </a:p>
          <a:p>
            <a:pPr marL="457200" indent="-457200" algn="l">
              <a:buAutoNum type="arabicPeriod"/>
            </a:pPr>
            <a:r>
              <a:rPr lang="ru-RU" sz="2000" b="1" dirty="0" smtClean="0">
                <a:solidFill>
                  <a:schemeClr val="tx1"/>
                </a:solidFill>
                <a:latin typeface="Candara" pitchFamily="34" charset="0"/>
              </a:rPr>
              <a:t>Нейтронная дифракция (</a:t>
            </a:r>
            <a:r>
              <a:rPr lang="en-US" sz="2000" b="1" dirty="0" smtClean="0">
                <a:solidFill>
                  <a:schemeClr val="tx1"/>
                </a:solidFill>
                <a:latin typeface="Candara" pitchFamily="34" charset="0"/>
              </a:rPr>
              <a:t>HRFD, RTD</a:t>
            </a:r>
            <a:r>
              <a:rPr lang="ru-RU" sz="2000" b="1" dirty="0" smtClean="0">
                <a:solidFill>
                  <a:schemeClr val="tx1"/>
                </a:solidFill>
                <a:latin typeface="Candara" pitchFamily="34" charset="0"/>
              </a:rPr>
              <a:t>) – </a:t>
            </a:r>
            <a:r>
              <a:rPr lang="ru-RU" sz="2000" b="1" dirty="0" err="1">
                <a:solidFill>
                  <a:schemeClr val="tx1"/>
                </a:solidFill>
                <a:latin typeface="Candara" pitchFamily="34" charset="0"/>
              </a:rPr>
              <a:t>К</a:t>
            </a:r>
            <a:r>
              <a:rPr lang="ru-RU" sz="2000" b="1" dirty="0" err="1" smtClean="0">
                <a:solidFill>
                  <a:schemeClr val="tx1"/>
                </a:solidFill>
                <a:latin typeface="Candara" pitchFamily="34" charset="0"/>
              </a:rPr>
              <a:t>рист</a:t>
            </a:r>
            <a:r>
              <a:rPr lang="ru-RU" sz="2000" b="1" dirty="0" smtClean="0">
                <a:solidFill>
                  <a:schemeClr val="tx1"/>
                </a:solidFill>
                <a:latin typeface="Candara" pitchFamily="34" charset="0"/>
              </a:rPr>
              <a:t>. структура, фазовые переходы, микроструктура электродов и т.д.  </a:t>
            </a:r>
          </a:p>
          <a:p>
            <a:pPr marL="457200" indent="-457200" algn="l">
              <a:buAutoNum type="arabicPeriod"/>
            </a:pPr>
            <a:r>
              <a:rPr lang="ru-RU" sz="2000" dirty="0" smtClean="0">
                <a:solidFill>
                  <a:schemeClr val="tx1"/>
                </a:solidFill>
                <a:latin typeface="Candara" pitchFamily="34" charset="0"/>
              </a:rPr>
              <a:t>Нейтронная оптика (</a:t>
            </a:r>
            <a:r>
              <a:rPr lang="en-US" sz="2000" dirty="0" smtClean="0">
                <a:solidFill>
                  <a:schemeClr val="tx1"/>
                </a:solidFill>
                <a:latin typeface="Candara" pitchFamily="34" charset="0"/>
              </a:rPr>
              <a:t>GRAINS)</a:t>
            </a:r>
            <a:r>
              <a:rPr lang="ru-RU" sz="2000" dirty="0" smtClean="0">
                <a:solidFill>
                  <a:schemeClr val="tx1"/>
                </a:solidFill>
                <a:latin typeface="Candara" pitchFamily="34" charset="0"/>
              </a:rPr>
              <a:t> – поверхности, состав пленок, степени шероховатости активных поверхностей</a:t>
            </a:r>
          </a:p>
          <a:p>
            <a:pPr marL="457200" indent="-457200" algn="l">
              <a:buAutoNum type="arabicPeriod"/>
            </a:pPr>
            <a:r>
              <a:rPr lang="ru-RU" sz="2000" dirty="0" err="1" smtClean="0">
                <a:solidFill>
                  <a:schemeClr val="tx1"/>
                </a:solidFill>
                <a:latin typeface="Candara" pitchFamily="34" charset="0"/>
              </a:rPr>
              <a:t>Малоугловое</a:t>
            </a:r>
            <a:r>
              <a:rPr lang="ru-RU" sz="2000" dirty="0" smtClean="0">
                <a:solidFill>
                  <a:schemeClr val="tx1"/>
                </a:solidFill>
                <a:latin typeface="Candara" pitchFamily="34" charset="0"/>
              </a:rPr>
              <a:t> рассеяние нейтронов</a:t>
            </a:r>
            <a:r>
              <a:rPr lang="en-US" sz="2000" dirty="0" smtClean="0">
                <a:solidFill>
                  <a:schemeClr val="tx1"/>
                </a:solidFill>
                <a:latin typeface="Candara" pitchFamily="34" charset="0"/>
              </a:rPr>
              <a:t> (</a:t>
            </a:r>
            <a:r>
              <a:rPr lang="en-US" sz="2000" dirty="0" err="1" smtClean="0">
                <a:solidFill>
                  <a:schemeClr val="tx1"/>
                </a:solidFill>
                <a:latin typeface="Candara" pitchFamily="34" charset="0"/>
              </a:rPr>
              <a:t>YuMO</a:t>
            </a:r>
            <a:r>
              <a:rPr lang="en-US" sz="2000" dirty="0" smtClean="0">
                <a:solidFill>
                  <a:schemeClr val="tx1"/>
                </a:solidFill>
                <a:latin typeface="Candara" pitchFamily="34" charset="0"/>
              </a:rPr>
              <a:t>)</a:t>
            </a:r>
            <a:r>
              <a:rPr lang="ru-RU" sz="2000" dirty="0" smtClean="0">
                <a:solidFill>
                  <a:schemeClr val="tx1"/>
                </a:solidFill>
                <a:latin typeface="Candara" pitchFamily="34" charset="0"/>
              </a:rPr>
              <a:t> – исследование неоднородностей в рабочих материалах батарей</a:t>
            </a:r>
          </a:p>
          <a:p>
            <a:pPr marL="457200" indent="-457200" algn="l">
              <a:buAutoNum type="arabicPeriod"/>
            </a:pPr>
            <a:r>
              <a:rPr lang="ru-RU" sz="2000" dirty="0" smtClean="0">
                <a:solidFill>
                  <a:schemeClr val="tx1"/>
                </a:solidFill>
                <a:latin typeface="Candara" pitchFamily="34" charset="0"/>
              </a:rPr>
              <a:t>Нейтронная радиография </a:t>
            </a:r>
            <a:r>
              <a:rPr lang="en-US" sz="2000" dirty="0" smtClean="0">
                <a:solidFill>
                  <a:schemeClr val="tx1"/>
                </a:solidFill>
                <a:latin typeface="Candara" pitchFamily="34" charset="0"/>
              </a:rPr>
              <a:t> </a:t>
            </a:r>
            <a:endParaRPr lang="ru-RU" sz="2000" dirty="0" smtClean="0">
              <a:solidFill>
                <a:schemeClr val="tx1"/>
              </a:solidFill>
              <a:latin typeface="Candara" pitchFamily="34" charset="0"/>
            </a:endParaRPr>
          </a:p>
          <a:p>
            <a:pPr algn="l"/>
            <a:r>
              <a:rPr lang="ru-RU" sz="2000" dirty="0" smtClean="0">
                <a:solidFill>
                  <a:schemeClr val="tx1"/>
                </a:solidFill>
                <a:latin typeface="Candara" pitchFamily="34" charset="0"/>
              </a:rPr>
              <a:t>          </a:t>
            </a:r>
            <a:r>
              <a:rPr lang="en-US" sz="2000" dirty="0" smtClean="0">
                <a:solidFill>
                  <a:schemeClr val="tx1"/>
                </a:solidFill>
                <a:latin typeface="Candara" pitchFamily="34" charset="0"/>
              </a:rPr>
              <a:t>(HRFD, Radiography station N14)</a:t>
            </a:r>
            <a:endParaRPr lang="ru-RU" sz="2000" dirty="0" smtClean="0">
              <a:solidFill>
                <a:schemeClr val="tx1"/>
              </a:solidFill>
              <a:latin typeface="Candara" pitchFamily="34" charset="0"/>
            </a:endParaRPr>
          </a:p>
          <a:p>
            <a:pPr algn="l"/>
            <a:r>
              <a:rPr lang="ru-RU" sz="2000" dirty="0" smtClean="0">
                <a:solidFill>
                  <a:schemeClr val="tx1"/>
                </a:solidFill>
                <a:latin typeface="Candara" pitchFamily="34" charset="0"/>
              </a:rPr>
              <a:t>         - распределение лития внутри </a:t>
            </a:r>
          </a:p>
          <a:p>
            <a:pPr algn="l"/>
            <a:r>
              <a:rPr lang="ru-RU" sz="2000" dirty="0">
                <a:solidFill>
                  <a:schemeClr val="tx1"/>
                </a:solidFill>
                <a:latin typeface="Candara" pitchFamily="34" charset="0"/>
              </a:rPr>
              <a:t> </a:t>
            </a:r>
            <a:r>
              <a:rPr lang="ru-RU" sz="2000" dirty="0" smtClean="0">
                <a:solidFill>
                  <a:schemeClr val="tx1"/>
                </a:solidFill>
                <a:latin typeface="Candara" pitchFamily="34" charset="0"/>
              </a:rPr>
              <a:t>           слоев электродов</a:t>
            </a:r>
          </a:p>
          <a:p>
            <a:pPr algn="l"/>
            <a:r>
              <a:rPr lang="ru-RU" sz="2000" dirty="0" smtClean="0">
                <a:solidFill>
                  <a:srgbClr val="FF0000"/>
                </a:solidFill>
                <a:latin typeface="Candara" pitchFamily="34" charset="0"/>
              </a:rPr>
              <a:t>+ МДМ для численного моделирования </a:t>
            </a:r>
          </a:p>
          <a:p>
            <a:pPr algn="l"/>
            <a:r>
              <a:rPr lang="ru-RU" sz="2000" dirty="0" smtClean="0">
                <a:solidFill>
                  <a:srgbClr val="FF0000"/>
                </a:solidFill>
                <a:latin typeface="Candara" pitchFamily="34" charset="0"/>
              </a:rPr>
              <a:t>проистекающих процессов в материалах</a:t>
            </a:r>
          </a:p>
          <a:p>
            <a:pPr algn="l"/>
            <a:endParaRPr lang="en-US" sz="2000" dirty="0" smtClean="0"/>
          </a:p>
          <a:p>
            <a:pPr algn="l"/>
            <a:endParaRPr lang="ru-RU" sz="2000" dirty="0"/>
          </a:p>
        </p:txBody>
      </p:sp>
      <p:sp>
        <p:nvSpPr>
          <p:cNvPr id="9" name="Rectangle 7"/>
          <p:cNvSpPr/>
          <p:nvPr/>
        </p:nvSpPr>
        <p:spPr>
          <a:xfrm>
            <a:off x="156642" y="175963"/>
            <a:ext cx="8458200" cy="1261884"/>
          </a:xfrm>
          <a:prstGeom prst="rect">
            <a:avLst/>
          </a:prstGeom>
          <a:noFill/>
          <a:ln>
            <a:noFill/>
          </a:ln>
        </p:spPr>
        <p:txBody>
          <a:bodyPr>
            <a:spAutoFit/>
          </a:bodyPr>
          <a:lstStyle/>
          <a:p>
            <a:pPr>
              <a:defRPr/>
            </a:pPr>
            <a:r>
              <a:rPr lang="ru-RU" sz="2400" b="1" dirty="0">
                <a:solidFill>
                  <a:srgbClr val="0070C0"/>
                </a:solidFill>
                <a:latin typeface="Candara" pitchFamily="34" charset="0"/>
                <a:ea typeface="Arial" charset="0"/>
              </a:rPr>
              <a:t>Применение рассеяния нейтронов в ЛНФ</a:t>
            </a:r>
          </a:p>
          <a:p>
            <a:pPr>
              <a:defRPr/>
            </a:pPr>
            <a:r>
              <a:rPr lang="ru-RU" sz="2400" b="1" dirty="0">
                <a:solidFill>
                  <a:srgbClr val="0070C0"/>
                </a:solidFill>
                <a:latin typeface="Candara" pitchFamily="34" charset="0"/>
                <a:ea typeface="Arial" charset="0"/>
              </a:rPr>
              <a:t>для исследования электродных материалов </a:t>
            </a:r>
          </a:p>
          <a:p>
            <a:pPr>
              <a:defRPr/>
            </a:pPr>
            <a:endParaRPr lang="en-US" sz="2800" b="1" dirty="0">
              <a:solidFill>
                <a:srgbClr val="0070C0"/>
              </a:solidFill>
              <a:latin typeface="Candara" pitchFamily="34" charset="0"/>
              <a:ea typeface="Arial"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414" y="1378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4969" y="3933056"/>
            <a:ext cx="2967058" cy="211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2815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Подзаголовок 2"/>
          <p:cNvSpPr>
            <a:spLocks noGrp="1"/>
          </p:cNvSpPr>
          <p:nvPr>
            <p:ph type="subTitle" idx="1"/>
          </p:nvPr>
        </p:nvSpPr>
        <p:spPr>
          <a:xfrm>
            <a:off x="462362" y="1988840"/>
            <a:ext cx="8144096" cy="3384376"/>
          </a:xfrm>
        </p:spPr>
        <p:txBody>
          <a:bodyPr/>
          <a:lstStyle/>
          <a:p>
            <a:pPr marL="457200" indent="-457200" algn="l" eaLnBrk="1" hangingPunct="1">
              <a:buAutoNum type="arabicPeriod"/>
            </a:pPr>
            <a:r>
              <a:rPr lang="ru-RU" sz="2000" dirty="0" smtClean="0">
                <a:solidFill>
                  <a:schemeClr val="tx1"/>
                </a:solidFill>
                <a:latin typeface="Candara" pitchFamily="34" charset="0"/>
              </a:rPr>
              <a:t>Изучение структурных особенностей атомного строения новых электродов, изучение процессов проистекающих во время синтеза электродов</a:t>
            </a:r>
          </a:p>
          <a:p>
            <a:pPr marL="457200" indent="-457200" algn="l" eaLnBrk="1" hangingPunct="1">
              <a:buAutoNum type="arabicPeriod"/>
            </a:pPr>
            <a:r>
              <a:rPr lang="ru-RU" sz="2000" dirty="0" smtClean="0">
                <a:solidFill>
                  <a:schemeClr val="tx1"/>
                </a:solidFill>
                <a:latin typeface="Candara" pitchFamily="34" charset="0"/>
              </a:rPr>
              <a:t>Изучение процессов в электродах во время их работы – т.е. исследования в режиме реального времени</a:t>
            </a:r>
          </a:p>
          <a:p>
            <a:pPr marL="457200" indent="-457200" algn="l" eaLnBrk="1" hangingPunct="1">
              <a:buAutoNum type="arabicPeriod"/>
            </a:pPr>
            <a:r>
              <a:rPr lang="ru-RU" sz="2000" dirty="0" smtClean="0">
                <a:solidFill>
                  <a:schemeClr val="tx1"/>
                </a:solidFill>
                <a:latin typeface="Candara" pitchFamily="34" charset="0"/>
              </a:rPr>
              <a:t> Изучение электродных материалов после длительной эксплуатации с целью выявление типа и величины накопленных дефектов.</a:t>
            </a:r>
            <a:endParaRPr lang="en-US" sz="2000" dirty="0" smtClean="0">
              <a:solidFill>
                <a:schemeClr val="tx1"/>
              </a:solidFill>
              <a:latin typeface="Candara" pitchFamily="34" charset="0"/>
            </a:endParaRPr>
          </a:p>
        </p:txBody>
      </p:sp>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7" name="Rectangle 7"/>
          <p:cNvSpPr/>
          <p:nvPr/>
        </p:nvSpPr>
        <p:spPr>
          <a:xfrm>
            <a:off x="156642" y="175963"/>
            <a:ext cx="8458200" cy="1261884"/>
          </a:xfrm>
          <a:prstGeom prst="rect">
            <a:avLst/>
          </a:prstGeom>
          <a:noFill/>
          <a:ln>
            <a:noFill/>
          </a:ln>
        </p:spPr>
        <p:txBody>
          <a:bodyPr>
            <a:spAutoFit/>
          </a:bodyPr>
          <a:lstStyle/>
          <a:p>
            <a:pPr>
              <a:defRPr/>
            </a:pPr>
            <a:r>
              <a:rPr lang="ru-RU" sz="2400" b="1" dirty="0">
                <a:solidFill>
                  <a:srgbClr val="0070C0"/>
                </a:solidFill>
                <a:latin typeface="Candara" pitchFamily="34" charset="0"/>
                <a:ea typeface="Arial" charset="0"/>
              </a:rPr>
              <a:t>Применение рассеяния нейтронов в ЛНФ</a:t>
            </a:r>
          </a:p>
          <a:p>
            <a:pPr>
              <a:defRPr/>
            </a:pPr>
            <a:r>
              <a:rPr lang="ru-RU" sz="2400" b="1" dirty="0">
                <a:solidFill>
                  <a:srgbClr val="0070C0"/>
                </a:solidFill>
                <a:latin typeface="Candara" pitchFamily="34" charset="0"/>
                <a:ea typeface="Arial" charset="0"/>
              </a:rPr>
              <a:t>для исследования электродных материалов </a:t>
            </a:r>
          </a:p>
          <a:p>
            <a:pPr>
              <a:defRPr/>
            </a:pPr>
            <a:endParaRPr lang="en-US" sz="2800" b="1" dirty="0">
              <a:solidFill>
                <a:srgbClr val="0070C0"/>
              </a:solidFill>
              <a:latin typeface="Candara" pitchFamily="34" charset="0"/>
              <a:ea typeface="Arial" charset="0"/>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414" y="1378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591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2" name="Подзаголовок 1"/>
          <p:cNvSpPr>
            <a:spLocks noGrp="1"/>
          </p:cNvSpPr>
          <p:nvPr>
            <p:ph type="subTitle" idx="1"/>
          </p:nvPr>
        </p:nvSpPr>
        <p:spPr>
          <a:xfrm>
            <a:off x="213802" y="1203916"/>
            <a:ext cx="8636884" cy="5095166"/>
          </a:xfrm>
        </p:spPr>
        <p:txBody>
          <a:bodyPr/>
          <a:lstStyle/>
          <a:p>
            <a:pPr lvl="0" algn="just"/>
            <a:r>
              <a:rPr lang="ru-RU" sz="1600" b="1" u="sng" dirty="0" smtClean="0">
                <a:solidFill>
                  <a:schemeClr val="tx1"/>
                </a:solidFill>
                <a:latin typeface="Candara" pitchFamily="34" charset="0"/>
              </a:rPr>
              <a:t>1. </a:t>
            </a:r>
            <a:r>
              <a:rPr lang="en-GB" sz="1600" b="1" u="sng" dirty="0" smtClean="0">
                <a:solidFill>
                  <a:schemeClr val="tx1"/>
                </a:solidFill>
                <a:latin typeface="Candara" pitchFamily="34" charset="0"/>
              </a:rPr>
              <a:t>I.A</a:t>
            </a:r>
            <a:r>
              <a:rPr lang="en-GB" sz="1600" b="1" u="sng" dirty="0">
                <a:solidFill>
                  <a:schemeClr val="tx1"/>
                </a:solidFill>
                <a:latin typeface="Candara" pitchFamily="34" charset="0"/>
              </a:rPr>
              <a:t>. </a:t>
            </a:r>
            <a:r>
              <a:rPr lang="en-GB" sz="1600" b="1" u="sng" dirty="0" err="1">
                <a:solidFill>
                  <a:schemeClr val="tx1"/>
                </a:solidFill>
                <a:latin typeface="Candara" pitchFamily="34" charset="0"/>
              </a:rPr>
              <a:t>Bobrikov</a:t>
            </a:r>
            <a:r>
              <a:rPr lang="en-GB" sz="1600" u="sng" dirty="0">
                <a:solidFill>
                  <a:schemeClr val="tx1"/>
                </a:solidFill>
                <a:latin typeface="Candara" pitchFamily="34" charset="0"/>
              </a:rPr>
              <a:t>, A.M. </a:t>
            </a:r>
            <a:r>
              <a:rPr lang="en-GB" sz="1600" u="sng" dirty="0" err="1">
                <a:solidFill>
                  <a:schemeClr val="tx1"/>
                </a:solidFill>
                <a:latin typeface="Candara" pitchFamily="34" charset="0"/>
              </a:rPr>
              <a:t>Balagurov</a:t>
            </a:r>
            <a:r>
              <a:rPr lang="en-GB" sz="1600" u="sng" dirty="0">
                <a:solidFill>
                  <a:schemeClr val="tx1"/>
                </a:solidFill>
                <a:latin typeface="Candara" pitchFamily="34" charset="0"/>
              </a:rPr>
              <a:t>, </a:t>
            </a:r>
            <a:r>
              <a:rPr lang="en-US" sz="1600" u="sng" dirty="0" err="1">
                <a:solidFill>
                  <a:schemeClr val="tx1"/>
                </a:solidFill>
                <a:latin typeface="Candara" pitchFamily="34" charset="0"/>
              </a:rPr>
              <a:t>Chih</a:t>
            </a:r>
            <a:r>
              <a:rPr lang="en-US" sz="1600" u="sng" dirty="0">
                <a:solidFill>
                  <a:schemeClr val="tx1"/>
                </a:solidFill>
                <a:latin typeface="Candara" pitchFamily="34" charset="0"/>
              </a:rPr>
              <a:t>-Wei Hu, </a:t>
            </a:r>
            <a:r>
              <a:rPr lang="en-US" sz="1600" u="sng" dirty="0" err="1">
                <a:solidFill>
                  <a:schemeClr val="tx1"/>
                </a:solidFill>
                <a:latin typeface="Candara" pitchFamily="34" charset="0"/>
              </a:rPr>
              <a:t>Chih-Hao</a:t>
            </a:r>
            <a:r>
              <a:rPr lang="en-US" sz="1600" u="sng" dirty="0">
                <a:solidFill>
                  <a:schemeClr val="tx1"/>
                </a:solidFill>
                <a:latin typeface="Candara" pitchFamily="34" charset="0"/>
              </a:rPr>
              <a:t> Lee, </a:t>
            </a:r>
            <a:r>
              <a:rPr lang="en-US" sz="1600" u="sng" dirty="0" err="1">
                <a:solidFill>
                  <a:schemeClr val="tx1"/>
                </a:solidFill>
                <a:latin typeface="Candara" pitchFamily="34" charset="0"/>
              </a:rPr>
              <a:t>Tsan</a:t>
            </a:r>
            <a:r>
              <a:rPr lang="en-US" sz="1600" u="sng" dirty="0">
                <a:solidFill>
                  <a:schemeClr val="tx1"/>
                </a:solidFill>
                <a:latin typeface="Candara" pitchFamily="34" charset="0"/>
              </a:rPr>
              <a:t>-Yao Chen</a:t>
            </a:r>
            <a:r>
              <a:rPr lang="en-GB" sz="1600" u="sng" dirty="0">
                <a:solidFill>
                  <a:schemeClr val="tx1"/>
                </a:solidFill>
                <a:latin typeface="Candara" pitchFamily="34" charset="0"/>
              </a:rPr>
              <a:t>,</a:t>
            </a:r>
            <a:r>
              <a:rPr lang="en-US" sz="1600" u="sng" dirty="0">
                <a:solidFill>
                  <a:schemeClr val="tx1"/>
                </a:solidFill>
                <a:latin typeface="Candara" pitchFamily="34" charset="0"/>
              </a:rPr>
              <a:t> </a:t>
            </a:r>
            <a:r>
              <a:rPr lang="en-US" sz="1600" u="sng" dirty="0" err="1">
                <a:solidFill>
                  <a:schemeClr val="tx1"/>
                </a:solidFill>
                <a:latin typeface="Candara" pitchFamily="34" charset="0"/>
              </a:rPr>
              <a:t>Sangaa</a:t>
            </a:r>
            <a:r>
              <a:rPr lang="en-US" sz="1600" u="sng" dirty="0">
                <a:solidFill>
                  <a:schemeClr val="tx1"/>
                </a:solidFill>
                <a:latin typeface="Candara" pitchFamily="34" charset="0"/>
              </a:rPr>
              <a:t> </a:t>
            </a:r>
            <a:r>
              <a:rPr lang="en-US" sz="1600" u="sng" dirty="0" err="1">
                <a:solidFill>
                  <a:schemeClr val="tx1"/>
                </a:solidFill>
                <a:latin typeface="Candara" pitchFamily="34" charset="0"/>
              </a:rPr>
              <a:t>Deleg</a:t>
            </a:r>
            <a:r>
              <a:rPr lang="en-US" sz="1600" u="sng" dirty="0">
                <a:solidFill>
                  <a:schemeClr val="tx1"/>
                </a:solidFill>
                <a:latin typeface="Candara" pitchFamily="34" charset="0"/>
              </a:rPr>
              <a:t>, D.A. </a:t>
            </a:r>
            <a:r>
              <a:rPr lang="en-GB" sz="1600" u="sng" dirty="0" err="1">
                <a:solidFill>
                  <a:schemeClr val="tx1"/>
                </a:solidFill>
                <a:latin typeface="Candara" pitchFamily="34" charset="0"/>
              </a:rPr>
              <a:t>Balagurov</a:t>
            </a:r>
            <a:r>
              <a:rPr lang="en-GB" sz="1600" u="sng" dirty="0">
                <a:solidFill>
                  <a:schemeClr val="tx1"/>
                </a:solidFill>
                <a:latin typeface="Candara" pitchFamily="34" charset="0"/>
              </a:rPr>
              <a:t>,</a:t>
            </a:r>
            <a:r>
              <a:rPr lang="en-US" sz="1600" u="sng" dirty="0">
                <a:solidFill>
                  <a:schemeClr val="tx1"/>
                </a:solidFill>
                <a:latin typeface="Candara" pitchFamily="34" charset="0"/>
              </a:rPr>
              <a:t> Structural evolution in LiFePO</a:t>
            </a:r>
            <a:r>
              <a:rPr lang="en-US" sz="1600" u="sng" baseline="-25000" dirty="0">
                <a:solidFill>
                  <a:schemeClr val="tx1"/>
                </a:solidFill>
                <a:latin typeface="Candara" pitchFamily="34" charset="0"/>
              </a:rPr>
              <a:t>4</a:t>
            </a:r>
            <a:r>
              <a:rPr lang="en-US" sz="1600" u="sng" dirty="0">
                <a:solidFill>
                  <a:schemeClr val="tx1"/>
                </a:solidFill>
                <a:latin typeface="Candara" pitchFamily="34" charset="0"/>
              </a:rPr>
              <a:t>-based battery materials: </a:t>
            </a:r>
            <a:r>
              <a:rPr lang="en-US" sz="1600" i="1" u="sng" dirty="0">
                <a:solidFill>
                  <a:schemeClr val="tx1"/>
                </a:solidFill>
                <a:latin typeface="Candara" pitchFamily="34" charset="0"/>
              </a:rPr>
              <a:t>in-situ </a:t>
            </a:r>
            <a:r>
              <a:rPr lang="en-US" sz="1600" u="sng" dirty="0">
                <a:solidFill>
                  <a:schemeClr val="tx1"/>
                </a:solidFill>
                <a:latin typeface="Candara" pitchFamily="34" charset="0"/>
              </a:rPr>
              <a:t>and</a:t>
            </a:r>
            <a:r>
              <a:rPr lang="en-US" sz="1600" i="1" u="sng" dirty="0">
                <a:solidFill>
                  <a:schemeClr val="tx1"/>
                </a:solidFill>
                <a:latin typeface="Candara" pitchFamily="34" charset="0"/>
              </a:rPr>
              <a:t> ex-situ </a:t>
            </a:r>
            <a:r>
              <a:rPr lang="en-US" sz="1600" u="sng" dirty="0">
                <a:solidFill>
                  <a:schemeClr val="tx1"/>
                </a:solidFill>
                <a:latin typeface="Candara" pitchFamily="34" charset="0"/>
              </a:rPr>
              <a:t>time-of-flight neutron diffraction study,</a:t>
            </a:r>
            <a:r>
              <a:rPr lang="en-GB" sz="1600" u="sng" dirty="0">
                <a:solidFill>
                  <a:schemeClr val="tx1"/>
                </a:solidFill>
                <a:latin typeface="Candara" pitchFamily="34" charset="0"/>
              </a:rPr>
              <a:t>  </a:t>
            </a:r>
            <a:r>
              <a:rPr lang="en-GB" sz="1600" b="1" u="sng" dirty="0">
                <a:solidFill>
                  <a:schemeClr val="tx1"/>
                </a:solidFill>
                <a:latin typeface="Candara" pitchFamily="34" charset="0"/>
              </a:rPr>
              <a:t>Journal of Power Sources</a:t>
            </a:r>
            <a:r>
              <a:rPr lang="en-GB" sz="1600" u="sng" dirty="0">
                <a:solidFill>
                  <a:schemeClr val="tx1"/>
                </a:solidFill>
                <a:latin typeface="Candara" pitchFamily="34" charset="0"/>
              </a:rPr>
              <a:t> 258, 356-364 (2014)</a:t>
            </a:r>
            <a:endParaRPr lang="ru-RU" sz="1600" dirty="0">
              <a:solidFill>
                <a:schemeClr val="tx1"/>
              </a:solidFill>
              <a:latin typeface="Candara" pitchFamily="34" charset="0"/>
            </a:endParaRPr>
          </a:p>
          <a:p>
            <a:pPr lvl="0" algn="just"/>
            <a:r>
              <a:rPr lang="ru-RU" sz="1600" u="sng" dirty="0" smtClean="0">
                <a:solidFill>
                  <a:schemeClr val="tx1"/>
                </a:solidFill>
                <a:latin typeface="Candara" pitchFamily="34" charset="0"/>
              </a:rPr>
              <a:t>2. А.М</a:t>
            </a:r>
            <a:r>
              <a:rPr lang="ru-RU" sz="1600" u="sng" dirty="0">
                <a:solidFill>
                  <a:schemeClr val="tx1"/>
                </a:solidFill>
                <a:latin typeface="Candara" pitchFamily="34" charset="0"/>
              </a:rPr>
              <a:t>. Балагуров, </a:t>
            </a:r>
            <a:r>
              <a:rPr lang="ru-RU" sz="1600" b="1" u="sng" dirty="0">
                <a:solidFill>
                  <a:schemeClr val="tx1"/>
                </a:solidFill>
                <a:latin typeface="Candara" pitchFamily="34" charset="0"/>
              </a:rPr>
              <a:t>И.А. Бобриков</a:t>
            </a:r>
            <a:r>
              <a:rPr lang="ru-RU" sz="1600" u="sng" dirty="0">
                <a:solidFill>
                  <a:schemeClr val="tx1"/>
                </a:solidFill>
                <a:latin typeface="Candara" pitchFamily="34" charset="0"/>
              </a:rPr>
              <a:t>, Н.Ю. Самойлова, О.А. Дрожжин, Е.В. Антипов, Применение рассеяния нейтронов для анализа процессов в литий-</a:t>
            </a:r>
            <a:r>
              <a:rPr lang="ru-RU" sz="1600" u="sng" dirty="0" err="1">
                <a:solidFill>
                  <a:schemeClr val="tx1"/>
                </a:solidFill>
                <a:latin typeface="Candara" pitchFamily="34" charset="0"/>
              </a:rPr>
              <a:t>ионнных</a:t>
            </a:r>
            <a:r>
              <a:rPr lang="ru-RU" sz="1600" u="sng" dirty="0">
                <a:solidFill>
                  <a:schemeClr val="tx1"/>
                </a:solidFill>
                <a:latin typeface="Candara" pitchFamily="34" charset="0"/>
              </a:rPr>
              <a:t> аккумуляторах, </a:t>
            </a:r>
            <a:r>
              <a:rPr lang="ru-RU" sz="1600" b="1" u="sng" dirty="0">
                <a:solidFill>
                  <a:schemeClr val="tx1"/>
                </a:solidFill>
                <a:latin typeface="Candara" pitchFamily="34" charset="0"/>
              </a:rPr>
              <a:t>Успехи Химии</a:t>
            </a:r>
            <a:r>
              <a:rPr lang="ru-RU" sz="1600" u="sng" dirty="0">
                <a:solidFill>
                  <a:schemeClr val="tx1"/>
                </a:solidFill>
                <a:latin typeface="Candara" pitchFamily="34" charset="0"/>
              </a:rPr>
              <a:t> </a:t>
            </a:r>
            <a:r>
              <a:rPr lang="ru-RU" sz="1600" b="1" u="sng" dirty="0">
                <a:solidFill>
                  <a:schemeClr val="tx1"/>
                </a:solidFill>
                <a:latin typeface="Candara" pitchFamily="34" charset="0"/>
              </a:rPr>
              <a:t>83,</a:t>
            </a:r>
            <a:r>
              <a:rPr lang="ru-RU" sz="1600" u="sng" dirty="0">
                <a:solidFill>
                  <a:schemeClr val="tx1"/>
                </a:solidFill>
                <a:latin typeface="Candara" pitchFamily="34" charset="0"/>
              </a:rPr>
              <a:t> 12, 1003-1026 (2014)</a:t>
            </a:r>
            <a:endParaRPr lang="ru-RU" sz="1600" dirty="0">
              <a:solidFill>
                <a:schemeClr val="tx1"/>
              </a:solidFill>
              <a:latin typeface="Candara" pitchFamily="34" charset="0"/>
            </a:endParaRPr>
          </a:p>
          <a:p>
            <a:pPr lvl="0" algn="just"/>
            <a:r>
              <a:rPr lang="ru-RU" sz="1600" dirty="0" smtClean="0">
                <a:solidFill>
                  <a:schemeClr val="tx1"/>
                </a:solidFill>
                <a:latin typeface="Candara" pitchFamily="34" charset="0"/>
              </a:rPr>
              <a:t>3. </a:t>
            </a:r>
            <a:r>
              <a:rPr lang="en-US" sz="1600" dirty="0" smtClean="0">
                <a:solidFill>
                  <a:schemeClr val="tx1"/>
                </a:solidFill>
                <a:latin typeface="Candara" pitchFamily="34" charset="0"/>
              </a:rPr>
              <a:t>Nina </a:t>
            </a:r>
            <a:r>
              <a:rPr lang="en-US" sz="1600" dirty="0">
                <a:solidFill>
                  <a:schemeClr val="tx1"/>
                </a:solidFill>
                <a:latin typeface="Candara" pitchFamily="34" charset="0"/>
              </a:rPr>
              <a:t>V. </a:t>
            </a:r>
            <a:r>
              <a:rPr lang="en-US" sz="1600" dirty="0" err="1">
                <a:solidFill>
                  <a:schemeClr val="tx1"/>
                </a:solidFill>
                <a:latin typeface="Candara" pitchFamily="34" charset="0"/>
              </a:rPr>
              <a:t>Kosova</a:t>
            </a:r>
            <a:r>
              <a:rPr lang="en-US" sz="1600" dirty="0">
                <a:solidFill>
                  <a:schemeClr val="tx1"/>
                </a:solidFill>
                <a:latin typeface="Candara" pitchFamily="34" charset="0"/>
              </a:rPr>
              <a:t>, </a:t>
            </a:r>
            <a:r>
              <a:rPr lang="en-US" sz="1600" dirty="0" err="1">
                <a:solidFill>
                  <a:schemeClr val="tx1"/>
                </a:solidFill>
                <a:latin typeface="Candara" pitchFamily="34" charset="0"/>
              </a:rPr>
              <a:t>Vladislav</a:t>
            </a:r>
            <a:r>
              <a:rPr lang="en-US" sz="1600" dirty="0">
                <a:solidFill>
                  <a:schemeClr val="tx1"/>
                </a:solidFill>
                <a:latin typeface="Candara" pitchFamily="34" charset="0"/>
              </a:rPr>
              <a:t> R. </a:t>
            </a:r>
            <a:r>
              <a:rPr lang="en-US" sz="1600" dirty="0" err="1">
                <a:solidFill>
                  <a:schemeClr val="tx1"/>
                </a:solidFill>
                <a:latin typeface="Candara" pitchFamily="34" charset="0"/>
              </a:rPr>
              <a:t>Podugolnikov</a:t>
            </a:r>
            <a:r>
              <a:rPr lang="en-US" sz="1600" dirty="0">
                <a:solidFill>
                  <a:schemeClr val="tx1"/>
                </a:solidFill>
                <a:latin typeface="Candara" pitchFamily="34" charset="0"/>
              </a:rPr>
              <a:t>, </a:t>
            </a:r>
            <a:r>
              <a:rPr lang="en-US" sz="1600" b="1" dirty="0">
                <a:solidFill>
                  <a:schemeClr val="tx1"/>
                </a:solidFill>
                <a:latin typeface="Candara" pitchFamily="34" charset="0"/>
              </a:rPr>
              <a:t>Ivan A. </a:t>
            </a:r>
            <a:r>
              <a:rPr lang="en-US" sz="1600" b="1" dirty="0" err="1">
                <a:solidFill>
                  <a:schemeClr val="tx1"/>
                </a:solidFill>
                <a:latin typeface="Candara" pitchFamily="34" charset="0"/>
              </a:rPr>
              <a:t>Bobrikov</a:t>
            </a:r>
            <a:r>
              <a:rPr lang="en-US" sz="1600" dirty="0">
                <a:solidFill>
                  <a:schemeClr val="tx1"/>
                </a:solidFill>
                <a:latin typeface="Candara" pitchFamily="34" charset="0"/>
              </a:rPr>
              <a:t> and Anatoly M. </a:t>
            </a:r>
            <a:r>
              <a:rPr lang="en-US" sz="1600" dirty="0" err="1">
                <a:solidFill>
                  <a:schemeClr val="tx1"/>
                </a:solidFill>
                <a:latin typeface="Candara" pitchFamily="34" charset="0"/>
              </a:rPr>
              <a:t>Balagurov</a:t>
            </a:r>
            <a:r>
              <a:rPr lang="en-US" sz="1600" dirty="0">
                <a:solidFill>
                  <a:schemeClr val="tx1"/>
                </a:solidFill>
                <a:latin typeface="Candara" pitchFamily="34" charset="0"/>
              </a:rPr>
              <a:t> Crystal Structure and Electrochemistry of Na</a:t>
            </a:r>
            <a:r>
              <a:rPr lang="en-US" sz="1600" baseline="-25000" dirty="0">
                <a:solidFill>
                  <a:schemeClr val="tx1"/>
                </a:solidFill>
                <a:latin typeface="Candara" pitchFamily="34" charset="0"/>
              </a:rPr>
              <a:t>2-x</a:t>
            </a:r>
            <a:r>
              <a:rPr lang="en-US" sz="1600" dirty="0">
                <a:solidFill>
                  <a:schemeClr val="tx1"/>
                </a:solidFill>
                <a:latin typeface="Candara" pitchFamily="34" charset="0"/>
              </a:rPr>
              <a:t>Li</a:t>
            </a:r>
            <a:r>
              <a:rPr lang="en-US" sz="1600" baseline="-25000" dirty="0">
                <a:solidFill>
                  <a:schemeClr val="tx1"/>
                </a:solidFill>
                <a:latin typeface="Candara" pitchFamily="34" charset="0"/>
              </a:rPr>
              <a:t>x</a:t>
            </a:r>
            <a:r>
              <a:rPr lang="en-US" sz="1600" dirty="0">
                <a:solidFill>
                  <a:schemeClr val="tx1"/>
                </a:solidFill>
                <a:latin typeface="Candara" pitchFamily="34" charset="0"/>
              </a:rPr>
              <a:t>FePO</a:t>
            </a:r>
            <a:r>
              <a:rPr lang="en-US" sz="1600" baseline="-25000" dirty="0">
                <a:solidFill>
                  <a:schemeClr val="tx1"/>
                </a:solidFill>
                <a:latin typeface="Candara" pitchFamily="34" charset="0"/>
              </a:rPr>
              <a:t>4</a:t>
            </a:r>
            <a:r>
              <a:rPr lang="en-US" sz="1600" dirty="0">
                <a:solidFill>
                  <a:schemeClr val="tx1"/>
                </a:solidFill>
                <a:latin typeface="Candara" pitchFamily="34" charset="0"/>
              </a:rPr>
              <a:t>F (0≤x≤1) New Cathode Materials for Na- and Li-Ion Batteries </a:t>
            </a:r>
            <a:r>
              <a:rPr lang="en-US" sz="1600" b="1" dirty="0">
                <a:solidFill>
                  <a:schemeClr val="tx1"/>
                </a:solidFill>
                <a:latin typeface="Candara" pitchFamily="34" charset="0"/>
              </a:rPr>
              <a:t>ECS Transactions</a:t>
            </a:r>
            <a:r>
              <a:rPr lang="en-US" sz="1600" dirty="0">
                <a:solidFill>
                  <a:schemeClr val="tx1"/>
                </a:solidFill>
                <a:latin typeface="Candara" pitchFamily="34" charset="0"/>
              </a:rPr>
              <a:t> </a:t>
            </a:r>
            <a:r>
              <a:rPr lang="en-US" sz="1600" b="1" dirty="0">
                <a:solidFill>
                  <a:schemeClr val="tx1"/>
                </a:solidFill>
                <a:latin typeface="Candara" pitchFamily="34" charset="0"/>
              </a:rPr>
              <a:t>62</a:t>
            </a:r>
            <a:r>
              <a:rPr lang="en-US" sz="1600" dirty="0">
                <a:solidFill>
                  <a:schemeClr val="tx1"/>
                </a:solidFill>
                <a:latin typeface="Candara" pitchFamily="34" charset="0"/>
              </a:rPr>
              <a:t> (1) 67-78 (</a:t>
            </a:r>
            <a:r>
              <a:rPr lang="en-US" sz="1600" dirty="0" smtClean="0">
                <a:solidFill>
                  <a:schemeClr val="tx1"/>
                </a:solidFill>
                <a:latin typeface="Candara" pitchFamily="34" charset="0"/>
              </a:rPr>
              <a:t>2014)</a:t>
            </a:r>
            <a:endParaRPr lang="ru-RU" sz="1600" dirty="0">
              <a:solidFill>
                <a:schemeClr val="tx1"/>
              </a:solidFill>
              <a:latin typeface="Candara" pitchFamily="34" charset="0"/>
            </a:endParaRPr>
          </a:p>
          <a:p>
            <a:pPr lvl="0" algn="just"/>
            <a:r>
              <a:rPr lang="ru-RU" sz="1600" dirty="0">
                <a:solidFill>
                  <a:schemeClr val="tx1"/>
                </a:solidFill>
                <a:latin typeface="Candara" pitchFamily="34" charset="0"/>
              </a:rPr>
              <a:t>4</a:t>
            </a:r>
            <a:r>
              <a:rPr lang="ru-RU" sz="1600" dirty="0" smtClean="0">
                <a:solidFill>
                  <a:schemeClr val="tx1"/>
                </a:solidFill>
                <a:latin typeface="Candara" pitchFamily="34" charset="0"/>
              </a:rPr>
              <a:t>. </a:t>
            </a:r>
            <a:r>
              <a:rPr lang="en-US" sz="1600" dirty="0" smtClean="0">
                <a:solidFill>
                  <a:schemeClr val="tx1"/>
                </a:solidFill>
                <a:latin typeface="Candara" pitchFamily="34" charset="0"/>
              </a:rPr>
              <a:t>N.V</a:t>
            </a:r>
            <a:r>
              <a:rPr lang="en-US" sz="1600" dirty="0">
                <a:solidFill>
                  <a:schemeClr val="tx1"/>
                </a:solidFill>
                <a:latin typeface="Candara" pitchFamily="34" charset="0"/>
              </a:rPr>
              <a:t>. </a:t>
            </a:r>
            <a:r>
              <a:rPr lang="en-US" sz="1600" dirty="0" err="1">
                <a:solidFill>
                  <a:schemeClr val="tx1"/>
                </a:solidFill>
                <a:latin typeface="Candara" pitchFamily="34" charset="0"/>
              </a:rPr>
              <a:t>Kosova</a:t>
            </a:r>
            <a:r>
              <a:rPr lang="en-US" sz="1600" dirty="0">
                <a:solidFill>
                  <a:schemeClr val="tx1"/>
                </a:solidFill>
                <a:latin typeface="Candara" pitchFamily="34" charset="0"/>
              </a:rPr>
              <a:t>, </a:t>
            </a:r>
            <a:r>
              <a:rPr lang="en-US" sz="1600" b="1" dirty="0">
                <a:solidFill>
                  <a:schemeClr val="tx1"/>
                </a:solidFill>
                <a:latin typeface="Candara" pitchFamily="34" charset="0"/>
              </a:rPr>
              <a:t>I.A. </a:t>
            </a:r>
            <a:r>
              <a:rPr lang="en-US" sz="1600" b="1" dirty="0" err="1">
                <a:solidFill>
                  <a:schemeClr val="tx1"/>
                </a:solidFill>
                <a:latin typeface="Candara" pitchFamily="34" charset="0"/>
              </a:rPr>
              <a:t>Bobrikov</a:t>
            </a:r>
            <a:r>
              <a:rPr lang="en-US" sz="1600" dirty="0">
                <a:solidFill>
                  <a:schemeClr val="tx1"/>
                </a:solidFill>
                <a:latin typeface="Candara" pitchFamily="34" charset="0"/>
              </a:rPr>
              <a:t>, O.A. </a:t>
            </a:r>
            <a:r>
              <a:rPr lang="en-US" sz="1600" dirty="0" err="1">
                <a:solidFill>
                  <a:schemeClr val="tx1"/>
                </a:solidFill>
                <a:latin typeface="Candara" pitchFamily="34" charset="0"/>
              </a:rPr>
              <a:t>Podgornova</a:t>
            </a:r>
            <a:r>
              <a:rPr lang="en-US" sz="1600" dirty="0">
                <a:solidFill>
                  <a:schemeClr val="tx1"/>
                </a:solidFill>
                <a:latin typeface="Candara" pitchFamily="34" charset="0"/>
              </a:rPr>
              <a:t>, E.T. </a:t>
            </a:r>
            <a:r>
              <a:rPr lang="en-US" sz="1600" dirty="0" err="1">
                <a:solidFill>
                  <a:schemeClr val="tx1"/>
                </a:solidFill>
                <a:latin typeface="Candara" pitchFamily="34" charset="0"/>
              </a:rPr>
              <a:t>Devyatkina</a:t>
            </a:r>
            <a:r>
              <a:rPr lang="en-US" sz="1600" dirty="0">
                <a:solidFill>
                  <a:schemeClr val="tx1"/>
                </a:solidFill>
                <a:latin typeface="Candara" pitchFamily="34" charset="0"/>
              </a:rPr>
              <a:t>, A.M. </a:t>
            </a:r>
            <a:r>
              <a:rPr lang="en-US" sz="1600" dirty="0" err="1">
                <a:solidFill>
                  <a:schemeClr val="tx1"/>
                </a:solidFill>
                <a:latin typeface="Candara" pitchFamily="34" charset="0"/>
              </a:rPr>
              <a:t>Balagurov</a:t>
            </a:r>
            <a:r>
              <a:rPr lang="en-US" sz="1600" dirty="0">
                <a:solidFill>
                  <a:schemeClr val="tx1"/>
                </a:solidFill>
                <a:latin typeface="Candara" pitchFamily="34" charset="0"/>
              </a:rPr>
              <a:t>, A.K. </a:t>
            </a:r>
            <a:r>
              <a:rPr lang="en-US" sz="1600" dirty="0" err="1">
                <a:solidFill>
                  <a:schemeClr val="tx1"/>
                </a:solidFill>
                <a:latin typeface="Candara" pitchFamily="34" charset="0"/>
              </a:rPr>
              <a:t>Gutakovskii</a:t>
            </a:r>
            <a:r>
              <a:rPr lang="en-US" sz="1600" dirty="0">
                <a:solidFill>
                  <a:schemeClr val="tx1"/>
                </a:solidFill>
                <a:latin typeface="Candara" pitchFamily="34" charset="0"/>
              </a:rPr>
              <a:t>, Peculiarities of structure, morphology and electrochemistry of doped 5 V spinel cathode materials LiNi</a:t>
            </a:r>
            <a:r>
              <a:rPr lang="en-US" sz="1600" baseline="-25000" dirty="0">
                <a:solidFill>
                  <a:schemeClr val="tx1"/>
                </a:solidFill>
                <a:latin typeface="Candara" pitchFamily="34" charset="0"/>
              </a:rPr>
              <a:t>0.5-x</a:t>
            </a:r>
            <a:r>
              <a:rPr lang="en-US" sz="1600" dirty="0">
                <a:solidFill>
                  <a:schemeClr val="tx1"/>
                </a:solidFill>
                <a:latin typeface="Candara" pitchFamily="34" charset="0"/>
              </a:rPr>
              <a:t>Mn</a:t>
            </a:r>
            <a:r>
              <a:rPr lang="en-US" sz="1600" baseline="-25000" dirty="0">
                <a:solidFill>
                  <a:schemeClr val="tx1"/>
                </a:solidFill>
                <a:latin typeface="Candara" pitchFamily="34" charset="0"/>
              </a:rPr>
              <a:t>1.5-y</a:t>
            </a:r>
            <a:r>
              <a:rPr lang="en-US" sz="1600" dirty="0">
                <a:solidFill>
                  <a:schemeClr val="tx1"/>
                </a:solidFill>
                <a:latin typeface="Candara" pitchFamily="34" charset="0"/>
              </a:rPr>
              <a:t>M</a:t>
            </a:r>
            <a:r>
              <a:rPr lang="en-US" sz="1600" baseline="-25000" dirty="0">
                <a:solidFill>
                  <a:schemeClr val="tx1"/>
                </a:solidFill>
                <a:latin typeface="Candara" pitchFamily="34" charset="0"/>
              </a:rPr>
              <a:t>x+y</a:t>
            </a:r>
            <a:r>
              <a:rPr lang="en-US" sz="1600" dirty="0">
                <a:solidFill>
                  <a:schemeClr val="tx1"/>
                </a:solidFill>
                <a:latin typeface="Candara" pitchFamily="34" charset="0"/>
              </a:rPr>
              <a:t>O</a:t>
            </a:r>
            <a:r>
              <a:rPr lang="en-US" sz="1600" baseline="-25000" dirty="0">
                <a:solidFill>
                  <a:schemeClr val="tx1"/>
                </a:solidFill>
                <a:latin typeface="Candara" pitchFamily="34" charset="0"/>
              </a:rPr>
              <a:t>4</a:t>
            </a:r>
            <a:r>
              <a:rPr lang="en-US" sz="1600" dirty="0">
                <a:solidFill>
                  <a:schemeClr val="tx1"/>
                </a:solidFill>
                <a:latin typeface="Candara" pitchFamily="34" charset="0"/>
              </a:rPr>
              <a:t> (M = Co, Cr, Ti; </a:t>
            </a:r>
            <a:r>
              <a:rPr lang="en-US" sz="1600" dirty="0" err="1">
                <a:solidFill>
                  <a:schemeClr val="tx1"/>
                </a:solidFill>
                <a:latin typeface="Candara" pitchFamily="34" charset="0"/>
              </a:rPr>
              <a:t>x+y</a:t>
            </a:r>
            <a:r>
              <a:rPr lang="en-US" sz="1600" dirty="0">
                <a:solidFill>
                  <a:schemeClr val="tx1"/>
                </a:solidFill>
                <a:latin typeface="Candara" pitchFamily="34" charset="0"/>
              </a:rPr>
              <a:t>=0.05) prepared by </a:t>
            </a:r>
            <a:r>
              <a:rPr lang="en-US" sz="1600" dirty="0" err="1">
                <a:solidFill>
                  <a:schemeClr val="tx1"/>
                </a:solidFill>
                <a:latin typeface="Candara" pitchFamily="34" charset="0"/>
              </a:rPr>
              <a:t>mechanochemical</a:t>
            </a:r>
            <a:r>
              <a:rPr lang="en-US" sz="1600" dirty="0">
                <a:solidFill>
                  <a:schemeClr val="tx1"/>
                </a:solidFill>
                <a:latin typeface="Candara" pitchFamily="34" charset="0"/>
              </a:rPr>
              <a:t> way</a:t>
            </a:r>
            <a:r>
              <a:rPr lang="en-US" sz="1600" b="1" dirty="0">
                <a:solidFill>
                  <a:schemeClr val="tx1"/>
                </a:solidFill>
                <a:latin typeface="Candara" pitchFamily="34" charset="0"/>
              </a:rPr>
              <a:t>, </a:t>
            </a:r>
            <a:r>
              <a:rPr lang="ru-RU" sz="1600" dirty="0">
                <a:solidFill>
                  <a:schemeClr val="tx1"/>
                </a:solidFill>
                <a:latin typeface="Candara" pitchFamily="34" charset="0"/>
              </a:rPr>
              <a:t>статья</a:t>
            </a:r>
            <a:r>
              <a:rPr lang="ru-RU" sz="1600" b="1" dirty="0">
                <a:solidFill>
                  <a:schemeClr val="tx1"/>
                </a:solidFill>
                <a:latin typeface="Candara" pitchFamily="34" charset="0"/>
              </a:rPr>
              <a:t> </a:t>
            </a:r>
            <a:r>
              <a:rPr lang="ru-RU" sz="1600" dirty="0">
                <a:solidFill>
                  <a:schemeClr val="tx1"/>
                </a:solidFill>
                <a:latin typeface="Candara" pitchFamily="34" charset="0"/>
              </a:rPr>
              <a:t>отправлена в журнал </a:t>
            </a:r>
            <a:r>
              <a:rPr lang="en-US" sz="1600" b="1" dirty="0">
                <a:solidFill>
                  <a:schemeClr val="tx1"/>
                </a:solidFill>
                <a:latin typeface="Candara" pitchFamily="34" charset="0"/>
              </a:rPr>
              <a:t> </a:t>
            </a:r>
            <a:r>
              <a:rPr lang="en-US" sz="1600" b="1" dirty="0" err="1">
                <a:solidFill>
                  <a:schemeClr val="tx1"/>
                </a:solidFill>
                <a:latin typeface="Candara" pitchFamily="34" charset="0"/>
              </a:rPr>
              <a:t>Electrochimica</a:t>
            </a:r>
            <a:r>
              <a:rPr lang="en-US" sz="1600" b="1" dirty="0">
                <a:solidFill>
                  <a:schemeClr val="tx1"/>
                </a:solidFill>
                <a:latin typeface="Candara" pitchFamily="34" charset="0"/>
              </a:rPr>
              <a:t> </a:t>
            </a:r>
            <a:r>
              <a:rPr lang="en-US" sz="1600" b="1" dirty="0" err="1">
                <a:solidFill>
                  <a:schemeClr val="tx1"/>
                </a:solidFill>
                <a:latin typeface="Candara" pitchFamily="34" charset="0"/>
              </a:rPr>
              <a:t>Acta</a:t>
            </a:r>
            <a:r>
              <a:rPr lang="en-US" sz="1600" b="1" dirty="0">
                <a:solidFill>
                  <a:schemeClr val="tx1"/>
                </a:solidFill>
                <a:latin typeface="Candara" pitchFamily="34" charset="0"/>
              </a:rPr>
              <a:t> </a:t>
            </a:r>
            <a:r>
              <a:rPr lang="en-US" sz="1600" dirty="0">
                <a:solidFill>
                  <a:schemeClr val="tx1"/>
                </a:solidFill>
                <a:latin typeface="Candara" pitchFamily="34" charset="0"/>
              </a:rPr>
              <a:t>(2015</a:t>
            </a:r>
            <a:r>
              <a:rPr lang="en-US" sz="1600" dirty="0" smtClean="0">
                <a:solidFill>
                  <a:schemeClr val="tx1"/>
                </a:solidFill>
                <a:latin typeface="Candara" pitchFamily="34" charset="0"/>
              </a:rPr>
              <a:t>)</a:t>
            </a:r>
            <a:endParaRPr lang="ru-RU" sz="1600" dirty="0" smtClean="0">
              <a:solidFill>
                <a:schemeClr val="tx1"/>
              </a:solidFill>
              <a:latin typeface="Candara" pitchFamily="34" charset="0"/>
            </a:endParaRPr>
          </a:p>
          <a:p>
            <a:pPr lvl="0" algn="just"/>
            <a:endParaRPr lang="ru-RU" sz="1600" dirty="0" smtClean="0">
              <a:solidFill>
                <a:srgbClr val="FF0000"/>
              </a:solidFill>
              <a:latin typeface="Candara" pitchFamily="34" charset="0"/>
            </a:endParaRPr>
          </a:p>
          <a:p>
            <a:pPr lvl="0" algn="just"/>
            <a:r>
              <a:rPr lang="ru-RU" sz="1600" dirty="0" smtClean="0">
                <a:solidFill>
                  <a:srgbClr val="FF0000"/>
                </a:solidFill>
                <a:latin typeface="Candara" pitchFamily="34" charset="0"/>
              </a:rPr>
              <a:t>+ 4  статьи по развитию методики и способам обработки данных </a:t>
            </a:r>
            <a:endParaRPr lang="ru-RU" sz="1600" dirty="0">
              <a:solidFill>
                <a:srgbClr val="FF0000"/>
              </a:solidFill>
              <a:latin typeface="Candara" pitchFamily="34" charset="0"/>
            </a:endParaRPr>
          </a:p>
          <a:p>
            <a:pPr algn="just"/>
            <a:r>
              <a:rPr lang="ru-RU" sz="1600" dirty="0" smtClean="0">
                <a:solidFill>
                  <a:srgbClr val="FF0000"/>
                </a:solidFill>
                <a:latin typeface="Candara" pitchFamily="34" charset="0"/>
              </a:rPr>
              <a:t>Готовятся к публикации еще две статьи по </a:t>
            </a:r>
            <a:r>
              <a:rPr lang="en-US" sz="1600" dirty="0" smtClean="0">
                <a:solidFill>
                  <a:srgbClr val="FF0000"/>
                </a:solidFill>
                <a:latin typeface="Candara" pitchFamily="34" charset="0"/>
              </a:rPr>
              <a:t>in-situ </a:t>
            </a:r>
            <a:r>
              <a:rPr lang="ru-RU" sz="1600" dirty="0" smtClean="0">
                <a:solidFill>
                  <a:srgbClr val="FF0000"/>
                </a:solidFill>
                <a:latin typeface="Candara" pitchFamily="34" charset="0"/>
              </a:rPr>
              <a:t>исследованиям электродов</a:t>
            </a:r>
            <a:endParaRPr lang="en-US" sz="1600" dirty="0" smtClean="0">
              <a:solidFill>
                <a:srgbClr val="FF0000"/>
              </a:solidFill>
              <a:latin typeface="Candara" pitchFamily="34" charset="0"/>
            </a:endParaRPr>
          </a:p>
          <a:p>
            <a:pPr algn="just"/>
            <a:endParaRPr lang="ru-RU" sz="1600" dirty="0">
              <a:solidFill>
                <a:schemeClr val="tx1"/>
              </a:solidFill>
              <a:latin typeface="Candara" pitchFamily="34" charset="0"/>
            </a:endParaRPr>
          </a:p>
        </p:txBody>
      </p:sp>
      <p:sp>
        <p:nvSpPr>
          <p:cNvPr id="9" name="Rectangle 7"/>
          <p:cNvSpPr/>
          <p:nvPr/>
        </p:nvSpPr>
        <p:spPr>
          <a:xfrm>
            <a:off x="149002" y="61663"/>
            <a:ext cx="8458200" cy="1261884"/>
          </a:xfrm>
          <a:prstGeom prst="rect">
            <a:avLst/>
          </a:prstGeom>
          <a:noFill/>
          <a:ln>
            <a:noFill/>
          </a:ln>
        </p:spPr>
        <p:txBody>
          <a:bodyPr>
            <a:spAutoFit/>
          </a:bodyPr>
          <a:lstStyle/>
          <a:p>
            <a:pPr>
              <a:defRPr/>
            </a:pPr>
            <a:r>
              <a:rPr lang="ru-RU" sz="2400" b="1" dirty="0">
                <a:solidFill>
                  <a:srgbClr val="0070C0"/>
                </a:solidFill>
                <a:latin typeface="Candara" pitchFamily="34" charset="0"/>
                <a:ea typeface="Arial" charset="0"/>
              </a:rPr>
              <a:t>Применение рассеяния нейтронов в ЛНФ</a:t>
            </a:r>
          </a:p>
          <a:p>
            <a:pPr>
              <a:defRPr/>
            </a:pPr>
            <a:r>
              <a:rPr lang="ru-RU" sz="2400" b="1" dirty="0">
                <a:solidFill>
                  <a:srgbClr val="0070C0"/>
                </a:solidFill>
                <a:latin typeface="Candara" pitchFamily="34" charset="0"/>
                <a:ea typeface="Arial" charset="0"/>
              </a:rPr>
              <a:t>для исследования электродных материалов </a:t>
            </a:r>
          </a:p>
          <a:p>
            <a:pPr>
              <a:defRPr/>
            </a:pPr>
            <a:endParaRPr lang="en-US" sz="2800" b="1" dirty="0">
              <a:solidFill>
                <a:srgbClr val="0070C0"/>
              </a:solidFill>
              <a:latin typeface="Candara" pitchFamily="34" charset="0"/>
              <a:ea typeface="Arial"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9774" y="235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882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2" name="Подзаголовок 1"/>
          <p:cNvSpPr>
            <a:spLocks noGrp="1"/>
          </p:cNvSpPr>
          <p:nvPr>
            <p:ph type="subTitle" idx="1"/>
          </p:nvPr>
        </p:nvSpPr>
        <p:spPr>
          <a:xfrm>
            <a:off x="494357" y="1696014"/>
            <a:ext cx="7828510" cy="3672408"/>
          </a:xfrm>
        </p:spPr>
        <p:txBody>
          <a:bodyPr/>
          <a:lstStyle/>
          <a:p>
            <a:pPr algn="l"/>
            <a:r>
              <a:rPr lang="ru-RU" sz="2000" b="1" dirty="0" smtClean="0">
                <a:solidFill>
                  <a:srgbClr val="FF0000"/>
                </a:solidFill>
                <a:latin typeface="Candara" pitchFamily="34" charset="0"/>
              </a:rPr>
              <a:t>-МГУ </a:t>
            </a:r>
            <a:r>
              <a:rPr lang="ru-RU" sz="2000" b="1" dirty="0">
                <a:solidFill>
                  <a:srgbClr val="FF0000"/>
                </a:solidFill>
                <a:latin typeface="Candara" pitchFamily="34" charset="0"/>
              </a:rPr>
              <a:t>им. </a:t>
            </a:r>
            <a:r>
              <a:rPr lang="ru-RU" sz="2000" b="1" dirty="0" smtClean="0">
                <a:solidFill>
                  <a:srgbClr val="FF0000"/>
                </a:solidFill>
                <a:latin typeface="Candara" pitchFamily="34" charset="0"/>
              </a:rPr>
              <a:t>Ломоносова</a:t>
            </a:r>
            <a:r>
              <a:rPr lang="en-US" sz="2000" b="1" dirty="0">
                <a:solidFill>
                  <a:srgbClr val="FF0000"/>
                </a:solidFill>
                <a:latin typeface="Candara" pitchFamily="34" charset="0"/>
              </a:rPr>
              <a:t> </a:t>
            </a:r>
            <a:r>
              <a:rPr lang="en-US" sz="2000" b="1" dirty="0" smtClean="0">
                <a:solidFill>
                  <a:srgbClr val="FF0000"/>
                </a:solidFill>
                <a:latin typeface="Candara" pitchFamily="34" charset="0"/>
              </a:rPr>
              <a:t>(</a:t>
            </a:r>
            <a:r>
              <a:rPr lang="ru-RU" sz="2000" b="1" dirty="0" smtClean="0">
                <a:solidFill>
                  <a:srgbClr val="FF0000"/>
                </a:solidFill>
                <a:latin typeface="Candara" pitchFamily="34" charset="0"/>
              </a:rPr>
              <a:t>Связи с Сатурном, Краснодар)</a:t>
            </a:r>
          </a:p>
          <a:p>
            <a:pPr algn="l"/>
            <a:r>
              <a:rPr lang="ru-RU" sz="2000" dirty="0" smtClean="0">
                <a:solidFill>
                  <a:schemeClr val="tx1"/>
                </a:solidFill>
                <a:latin typeface="Candara" pitchFamily="34" charset="0"/>
              </a:rPr>
              <a:t>-Институт </a:t>
            </a:r>
            <a:r>
              <a:rPr lang="ru-RU" sz="2000" dirty="0">
                <a:solidFill>
                  <a:schemeClr val="tx1"/>
                </a:solidFill>
                <a:latin typeface="Candara" pitchFamily="34" charset="0"/>
              </a:rPr>
              <a:t>химии твердого тела и </a:t>
            </a:r>
            <a:r>
              <a:rPr lang="ru-RU" sz="2000" dirty="0" err="1">
                <a:solidFill>
                  <a:schemeClr val="tx1"/>
                </a:solidFill>
                <a:latin typeface="Candara" pitchFamily="34" charset="0"/>
              </a:rPr>
              <a:t>механохимии</a:t>
            </a:r>
            <a:r>
              <a:rPr lang="ru-RU" sz="2000" dirty="0">
                <a:solidFill>
                  <a:schemeClr val="tx1"/>
                </a:solidFill>
                <a:latin typeface="Candara" pitchFamily="34" charset="0"/>
              </a:rPr>
              <a:t> СО РАН </a:t>
            </a:r>
            <a:endParaRPr lang="ru-RU" sz="2000" dirty="0" smtClean="0">
              <a:solidFill>
                <a:schemeClr val="tx1"/>
              </a:solidFill>
              <a:latin typeface="Candara" pitchFamily="34" charset="0"/>
            </a:endParaRPr>
          </a:p>
          <a:p>
            <a:pPr algn="l"/>
            <a:r>
              <a:rPr lang="ru-RU" sz="2000" dirty="0" smtClean="0">
                <a:solidFill>
                  <a:schemeClr val="tx1"/>
                </a:solidFill>
                <a:latin typeface="Candara" pitchFamily="34" charset="0"/>
              </a:rPr>
              <a:t>-Саратовский </a:t>
            </a:r>
            <a:r>
              <a:rPr lang="ru-RU" sz="2000" dirty="0">
                <a:solidFill>
                  <a:schemeClr val="tx1"/>
                </a:solidFill>
                <a:latin typeface="Candara" pitchFamily="34" charset="0"/>
              </a:rPr>
              <a:t>государственный университет им. Н.Г. Чернышевского</a:t>
            </a:r>
            <a:r>
              <a:rPr lang="ru-RU" sz="2000" dirty="0" smtClean="0">
                <a:solidFill>
                  <a:schemeClr val="tx1"/>
                </a:solidFill>
                <a:latin typeface="Candara" pitchFamily="34" charset="0"/>
              </a:rPr>
              <a:t>.</a:t>
            </a:r>
          </a:p>
          <a:p>
            <a:pPr algn="l"/>
            <a:r>
              <a:rPr lang="ru-RU" sz="2000" dirty="0" smtClean="0">
                <a:solidFill>
                  <a:schemeClr val="tx1"/>
                </a:solidFill>
                <a:latin typeface="Candara" pitchFamily="34" charset="0"/>
              </a:rPr>
              <a:t>-</a:t>
            </a:r>
            <a:r>
              <a:rPr lang="en-US" sz="2000" dirty="0">
                <a:solidFill>
                  <a:schemeClr val="tx1"/>
                </a:solidFill>
                <a:latin typeface="Candara" pitchFamily="34" charset="0"/>
              </a:rPr>
              <a:t>Center of </a:t>
            </a:r>
            <a:r>
              <a:rPr lang="en-US" sz="2000" dirty="0" err="1">
                <a:solidFill>
                  <a:schemeClr val="tx1"/>
                </a:solidFill>
                <a:latin typeface="Candara" pitchFamily="34" charset="0"/>
              </a:rPr>
              <a:t>Physico</a:t>
            </a:r>
            <a:r>
              <a:rPr lang="en-US" sz="2000" dirty="0">
                <a:solidFill>
                  <a:schemeClr val="tx1"/>
                </a:solidFill>
                <a:latin typeface="Candara" pitchFamily="34" charset="0"/>
              </a:rPr>
              <a:t>-Chemical Methods of Research and Analysis, Kazakhstan</a:t>
            </a:r>
            <a:endParaRPr lang="ru-RU" sz="2000" dirty="0" smtClean="0">
              <a:solidFill>
                <a:schemeClr val="tx1"/>
              </a:solidFill>
              <a:latin typeface="Candara" pitchFamily="34" charset="0"/>
            </a:endParaRPr>
          </a:p>
          <a:p>
            <a:pPr algn="l"/>
            <a:r>
              <a:rPr lang="en-US" sz="2000" dirty="0" smtClean="0">
                <a:solidFill>
                  <a:schemeClr val="tx1"/>
                </a:solidFill>
                <a:latin typeface="Candara" pitchFamily="34" charset="0"/>
              </a:rPr>
              <a:t>-</a:t>
            </a:r>
            <a:r>
              <a:rPr lang="en-US" sz="2000" dirty="0" err="1" smtClean="0">
                <a:solidFill>
                  <a:schemeClr val="tx1"/>
                </a:solidFill>
                <a:latin typeface="Candara" pitchFamily="34" charset="0"/>
              </a:rPr>
              <a:t>Tsing</a:t>
            </a:r>
            <a:r>
              <a:rPr lang="en-US" sz="2000" dirty="0" smtClean="0">
                <a:solidFill>
                  <a:schemeClr val="tx1"/>
                </a:solidFill>
                <a:latin typeface="Candara" pitchFamily="34" charset="0"/>
              </a:rPr>
              <a:t> </a:t>
            </a:r>
            <a:r>
              <a:rPr lang="en-US" sz="2000" dirty="0" err="1" smtClean="0">
                <a:solidFill>
                  <a:schemeClr val="tx1"/>
                </a:solidFill>
                <a:latin typeface="Candara" pitchFamily="34" charset="0"/>
              </a:rPr>
              <a:t>Hua</a:t>
            </a:r>
            <a:r>
              <a:rPr lang="en-US" sz="2000" dirty="0" smtClean="0">
                <a:solidFill>
                  <a:schemeClr val="tx1"/>
                </a:solidFill>
                <a:latin typeface="Candara" pitchFamily="34" charset="0"/>
              </a:rPr>
              <a:t> National University</a:t>
            </a:r>
            <a:r>
              <a:rPr lang="ru-RU" sz="2000" dirty="0" smtClean="0">
                <a:solidFill>
                  <a:schemeClr val="tx1"/>
                </a:solidFill>
                <a:latin typeface="Candara" pitchFamily="34" charset="0"/>
              </a:rPr>
              <a:t>, </a:t>
            </a:r>
            <a:r>
              <a:rPr lang="en-US" sz="2000" dirty="0" smtClean="0">
                <a:solidFill>
                  <a:schemeClr val="tx1"/>
                </a:solidFill>
                <a:latin typeface="Candara" pitchFamily="34" charset="0"/>
              </a:rPr>
              <a:t>Taiwan</a:t>
            </a:r>
            <a:r>
              <a:rPr lang="ru-RU" sz="2000" dirty="0" smtClean="0">
                <a:solidFill>
                  <a:schemeClr val="tx1"/>
                </a:solidFill>
                <a:latin typeface="Candara" pitchFamily="34" charset="0"/>
              </a:rPr>
              <a:t> </a:t>
            </a:r>
          </a:p>
          <a:p>
            <a:pPr algn="l"/>
            <a:r>
              <a:rPr lang="ru-RU" sz="2000" dirty="0" smtClean="0">
                <a:solidFill>
                  <a:schemeClr val="tx1"/>
                </a:solidFill>
                <a:latin typeface="Candara" pitchFamily="34" charset="0"/>
              </a:rPr>
              <a:t>-</a:t>
            </a:r>
            <a:r>
              <a:rPr lang="de-DE" sz="2000" dirty="0">
                <a:solidFill>
                  <a:schemeClr val="tx1"/>
                </a:solidFill>
                <a:latin typeface="Candara" pitchFamily="34" charset="0"/>
              </a:rPr>
              <a:t>Institut für Experimentelle </a:t>
            </a:r>
            <a:r>
              <a:rPr lang="de-DE" sz="2000" dirty="0" smtClean="0">
                <a:solidFill>
                  <a:schemeClr val="tx1"/>
                </a:solidFill>
                <a:latin typeface="Candara" pitchFamily="34" charset="0"/>
              </a:rPr>
              <a:t>Physik</a:t>
            </a:r>
            <a:r>
              <a:rPr lang="ru-RU" sz="2000" dirty="0" smtClean="0">
                <a:solidFill>
                  <a:schemeClr val="tx1"/>
                </a:solidFill>
                <a:latin typeface="Candara" pitchFamily="34" charset="0"/>
              </a:rPr>
              <a:t>, </a:t>
            </a:r>
            <a:r>
              <a:rPr lang="en-US" sz="2000" dirty="0" smtClean="0">
                <a:solidFill>
                  <a:schemeClr val="tx1"/>
                </a:solidFill>
                <a:latin typeface="Candara" pitchFamily="34" charset="0"/>
              </a:rPr>
              <a:t>Germany</a:t>
            </a:r>
            <a:endParaRPr lang="ru-RU" sz="2000" dirty="0" smtClean="0">
              <a:solidFill>
                <a:schemeClr val="tx1"/>
              </a:solidFill>
              <a:latin typeface="Candara" pitchFamily="34" charset="0"/>
            </a:endParaRPr>
          </a:p>
          <a:p>
            <a:pPr algn="l"/>
            <a:r>
              <a:rPr lang="ru-RU" sz="2000" dirty="0" smtClean="0">
                <a:solidFill>
                  <a:schemeClr val="tx1"/>
                </a:solidFill>
                <a:latin typeface="Candara" pitchFamily="34" charset="0"/>
              </a:rPr>
              <a:t>- </a:t>
            </a:r>
            <a:r>
              <a:rPr lang="en-US" sz="2000" dirty="0" smtClean="0">
                <a:solidFill>
                  <a:schemeClr val="tx1"/>
                </a:solidFill>
                <a:latin typeface="Candara" pitchFamily="34" charset="0"/>
              </a:rPr>
              <a:t>Fritz-Haber-</a:t>
            </a:r>
            <a:r>
              <a:rPr lang="en-US" sz="2000" dirty="0" err="1" smtClean="0">
                <a:solidFill>
                  <a:schemeClr val="tx1"/>
                </a:solidFill>
                <a:latin typeface="Candara" pitchFamily="34" charset="0"/>
              </a:rPr>
              <a:t>Institut</a:t>
            </a:r>
            <a:r>
              <a:rPr lang="en-US" sz="2000" dirty="0" smtClean="0">
                <a:solidFill>
                  <a:schemeClr val="tx1"/>
                </a:solidFill>
                <a:latin typeface="Candara" pitchFamily="34" charset="0"/>
              </a:rPr>
              <a:t> </a:t>
            </a:r>
            <a:r>
              <a:rPr lang="en-US" sz="2000" dirty="0">
                <a:solidFill>
                  <a:schemeClr val="tx1"/>
                </a:solidFill>
                <a:latin typeface="Candara" pitchFamily="34" charset="0"/>
              </a:rPr>
              <a:t>der </a:t>
            </a:r>
            <a:r>
              <a:rPr lang="en-US" sz="2000" dirty="0" smtClean="0">
                <a:solidFill>
                  <a:schemeClr val="tx1"/>
                </a:solidFill>
                <a:latin typeface="Candara" pitchFamily="34" charset="0"/>
              </a:rPr>
              <a:t>MPG, Germany</a:t>
            </a:r>
            <a:endParaRPr lang="ru-RU" sz="2000" dirty="0" smtClean="0">
              <a:solidFill>
                <a:schemeClr val="tx1"/>
              </a:solidFill>
              <a:latin typeface="Candara" pitchFamily="34" charset="0"/>
            </a:endParaRPr>
          </a:p>
          <a:p>
            <a:pPr algn="l"/>
            <a:endParaRPr lang="en-US" sz="2000" dirty="0" smtClean="0"/>
          </a:p>
          <a:p>
            <a:pPr algn="l"/>
            <a:endParaRPr lang="ru-RU" sz="2000" dirty="0"/>
          </a:p>
        </p:txBody>
      </p:sp>
      <p:sp>
        <p:nvSpPr>
          <p:cNvPr id="11" name="Rectangle 7"/>
          <p:cNvSpPr/>
          <p:nvPr/>
        </p:nvSpPr>
        <p:spPr>
          <a:xfrm>
            <a:off x="156642" y="175963"/>
            <a:ext cx="8458200" cy="1261884"/>
          </a:xfrm>
          <a:prstGeom prst="rect">
            <a:avLst/>
          </a:prstGeom>
          <a:noFill/>
          <a:ln>
            <a:noFill/>
          </a:ln>
        </p:spPr>
        <p:txBody>
          <a:bodyPr>
            <a:spAutoFit/>
          </a:bodyPr>
          <a:lstStyle/>
          <a:p>
            <a:pPr>
              <a:defRPr/>
            </a:pPr>
            <a:r>
              <a:rPr lang="ru-RU" sz="2400" b="1" dirty="0">
                <a:solidFill>
                  <a:srgbClr val="0070C0"/>
                </a:solidFill>
                <a:latin typeface="Candara" pitchFamily="34" charset="0"/>
                <a:ea typeface="Arial" charset="0"/>
              </a:rPr>
              <a:t>Применение рассеяния нейтронов в ЛНФ</a:t>
            </a:r>
          </a:p>
          <a:p>
            <a:pPr>
              <a:defRPr/>
            </a:pPr>
            <a:r>
              <a:rPr lang="ru-RU" sz="2400" b="1" dirty="0">
                <a:solidFill>
                  <a:srgbClr val="0070C0"/>
                </a:solidFill>
                <a:latin typeface="Candara" pitchFamily="34" charset="0"/>
                <a:ea typeface="Arial" charset="0"/>
              </a:rPr>
              <a:t>для исследования электродных материалов </a:t>
            </a:r>
          </a:p>
          <a:p>
            <a:pPr>
              <a:defRPr/>
            </a:pPr>
            <a:endParaRPr lang="en-US" sz="2800" b="1" dirty="0">
              <a:solidFill>
                <a:srgbClr val="0070C0"/>
              </a:solidFill>
              <a:latin typeface="Candara" pitchFamily="34" charset="0"/>
              <a:ea typeface="Arial"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414" y="1378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2994" y="1437847"/>
            <a:ext cx="1345332" cy="8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384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179512" y="5893716"/>
            <a:ext cx="5473700" cy="646113"/>
          </a:xfrm>
          <a:prstGeom prst="rect">
            <a:avLst/>
          </a:prstGeom>
          <a:noFill/>
          <a:ln w="9525">
            <a:noFill/>
            <a:miter lim="800000"/>
            <a:headEnd/>
            <a:tailEnd/>
          </a:ln>
        </p:spPr>
        <p:txBody>
          <a:bodyPr>
            <a:spAutoFit/>
          </a:bodyPr>
          <a:lstStyle/>
          <a:p>
            <a:r>
              <a:rPr lang="en-US" dirty="0">
                <a:latin typeface="Calibri" pitchFamily="34" charset="0"/>
              </a:rPr>
              <a:t>Laboratory of Neutron Physics</a:t>
            </a:r>
          </a:p>
          <a:p>
            <a:r>
              <a:rPr lang="en-US" dirty="0">
                <a:latin typeface="Calibri" pitchFamily="34" charset="0"/>
              </a:rPr>
              <a:t>Joint Institute for Nuclear Research</a:t>
            </a:r>
            <a:endParaRPr lang="ru-RU" dirty="0">
              <a:latin typeface="Calibri" pitchFamily="34" charset="0"/>
            </a:endParaRPr>
          </a:p>
        </p:txBody>
      </p:sp>
      <p:sp>
        <p:nvSpPr>
          <p:cNvPr id="14342" name="TextBox 6"/>
          <p:cNvSpPr txBox="1">
            <a:spLocks noChangeArrowheads="1"/>
          </p:cNvSpPr>
          <p:nvPr/>
        </p:nvSpPr>
        <p:spPr bwMode="auto">
          <a:xfrm>
            <a:off x="7644683" y="5893717"/>
            <a:ext cx="1476375" cy="646113"/>
          </a:xfrm>
          <a:prstGeom prst="rect">
            <a:avLst/>
          </a:prstGeom>
          <a:noFill/>
          <a:ln w="9525">
            <a:noFill/>
            <a:miter lim="800000"/>
            <a:headEnd/>
            <a:tailEnd/>
          </a:ln>
        </p:spPr>
        <p:txBody>
          <a:bodyPr>
            <a:spAutoFit/>
          </a:bodyPr>
          <a:lstStyle/>
          <a:p>
            <a:pPr algn="ctr"/>
            <a:r>
              <a:rPr lang="en-US" dirty="0">
                <a:latin typeface="Calibri" pitchFamily="34" charset="0"/>
              </a:rPr>
              <a:t> </a:t>
            </a:r>
            <a:r>
              <a:rPr lang="en-US" dirty="0" smtClean="0">
                <a:latin typeface="Calibri" pitchFamily="34" charset="0"/>
              </a:rPr>
              <a:t> </a:t>
            </a:r>
            <a:r>
              <a:rPr lang="ru-RU" dirty="0" smtClean="0">
                <a:latin typeface="Calibri" pitchFamily="34" charset="0"/>
              </a:rPr>
              <a:t>Июнь</a:t>
            </a:r>
            <a:endParaRPr lang="ru-RU" dirty="0">
              <a:latin typeface="Calibri" pitchFamily="34" charset="0"/>
            </a:endParaRPr>
          </a:p>
          <a:p>
            <a:pPr algn="ctr"/>
            <a:r>
              <a:rPr lang="ru-RU" dirty="0" smtClean="0">
                <a:latin typeface="Calibri" pitchFamily="34" charset="0"/>
              </a:rPr>
              <a:t>201</a:t>
            </a:r>
            <a:r>
              <a:rPr lang="en-US" dirty="0">
                <a:latin typeface="Calibri" pitchFamily="34" charset="0"/>
              </a:rPr>
              <a:t>5</a:t>
            </a:r>
            <a:endParaRPr lang="ru-RU" dirty="0">
              <a:latin typeface="Calibri" pitchFamily="34" charset="0"/>
            </a:endParaRPr>
          </a:p>
        </p:txBody>
      </p:sp>
      <p:sp>
        <p:nvSpPr>
          <p:cNvPr id="2" name="Подзаголовок 1"/>
          <p:cNvSpPr>
            <a:spLocks noGrp="1"/>
          </p:cNvSpPr>
          <p:nvPr>
            <p:ph type="subTitle" idx="1"/>
          </p:nvPr>
        </p:nvSpPr>
        <p:spPr>
          <a:xfrm>
            <a:off x="208993" y="1550292"/>
            <a:ext cx="8626701" cy="4343424"/>
          </a:xfrm>
        </p:spPr>
        <p:txBody>
          <a:bodyPr/>
          <a:lstStyle/>
          <a:p>
            <a:pPr algn="just"/>
            <a:r>
              <a:rPr lang="ru-RU" sz="2000" b="1" dirty="0">
                <a:solidFill>
                  <a:schemeClr val="tx1"/>
                </a:solidFill>
                <a:latin typeface="Candara" pitchFamily="34" charset="0"/>
              </a:rPr>
              <a:t>-РНФ проект 14-12-00896 «</a:t>
            </a:r>
            <a:r>
              <a:rPr lang="ru-RU" sz="2000" b="1" dirty="0" err="1">
                <a:solidFill>
                  <a:schemeClr val="tx1"/>
                </a:solidFill>
                <a:latin typeface="Candara" pitchFamily="34" charset="0"/>
              </a:rPr>
              <a:t>Real</a:t>
            </a:r>
            <a:r>
              <a:rPr lang="ru-RU" sz="2000" b="1" dirty="0">
                <a:solidFill>
                  <a:schemeClr val="tx1"/>
                </a:solidFill>
                <a:latin typeface="Candara" pitchFamily="34" charset="0"/>
              </a:rPr>
              <a:t> </a:t>
            </a:r>
            <a:r>
              <a:rPr lang="ru-RU" sz="2000" b="1" dirty="0" err="1">
                <a:solidFill>
                  <a:schemeClr val="tx1"/>
                </a:solidFill>
                <a:latin typeface="Candara" pitchFamily="34" charset="0"/>
              </a:rPr>
              <a:t>time</a:t>
            </a:r>
            <a:r>
              <a:rPr lang="ru-RU" sz="2000" b="1" dirty="0">
                <a:solidFill>
                  <a:schemeClr val="tx1"/>
                </a:solidFill>
                <a:latin typeface="Candara" pitchFamily="34" charset="0"/>
              </a:rPr>
              <a:t> - </a:t>
            </a:r>
            <a:r>
              <a:rPr lang="ru-RU" sz="2000" b="1" dirty="0" err="1">
                <a:solidFill>
                  <a:schemeClr val="tx1"/>
                </a:solidFill>
                <a:latin typeface="Candara" pitchFamily="34" charset="0"/>
              </a:rPr>
              <a:t>in</a:t>
            </a:r>
            <a:r>
              <a:rPr lang="ru-RU" sz="2000" b="1" dirty="0">
                <a:solidFill>
                  <a:schemeClr val="tx1"/>
                </a:solidFill>
                <a:latin typeface="Candara" pitchFamily="34" charset="0"/>
              </a:rPr>
              <a:t> </a:t>
            </a:r>
            <a:r>
              <a:rPr lang="ru-RU" sz="2000" b="1" dirty="0" err="1">
                <a:solidFill>
                  <a:schemeClr val="tx1"/>
                </a:solidFill>
                <a:latin typeface="Candara" pitchFamily="34" charset="0"/>
              </a:rPr>
              <a:t>situ</a:t>
            </a:r>
            <a:r>
              <a:rPr lang="ru-RU" sz="2000" b="1" dirty="0">
                <a:solidFill>
                  <a:schemeClr val="tx1"/>
                </a:solidFill>
                <a:latin typeface="Candara" pitchFamily="34" charset="0"/>
              </a:rPr>
              <a:t> нейтронный структурный анализ материалов и процессов в малогабаритных источниках электрического тока</a:t>
            </a:r>
            <a:r>
              <a:rPr lang="ru-RU" sz="2000" b="1" dirty="0" smtClean="0">
                <a:solidFill>
                  <a:schemeClr val="tx1"/>
                </a:solidFill>
                <a:latin typeface="Candara" pitchFamily="34" charset="0"/>
              </a:rPr>
              <a:t>»</a:t>
            </a:r>
            <a:endParaRPr lang="en-US" sz="2000" b="1" dirty="0">
              <a:solidFill>
                <a:schemeClr val="tx1"/>
              </a:solidFill>
              <a:latin typeface="Candara" pitchFamily="34" charset="0"/>
            </a:endParaRPr>
          </a:p>
          <a:p>
            <a:pPr algn="just"/>
            <a:r>
              <a:rPr lang="ru-RU" sz="2000" dirty="0" smtClean="0">
                <a:solidFill>
                  <a:schemeClr val="tx1"/>
                </a:solidFill>
                <a:latin typeface="Candara" pitchFamily="34" charset="0"/>
              </a:rPr>
              <a:t>-</a:t>
            </a:r>
            <a:r>
              <a:rPr lang="ru-RU" sz="2000" dirty="0">
                <a:solidFill>
                  <a:schemeClr val="tx1"/>
                </a:solidFill>
                <a:latin typeface="Candara" pitchFamily="34" charset="0"/>
              </a:rPr>
              <a:t>РФФИ проект 14-29-04091, «Нейтронные и рентгеновские (синхротронные) комплементарные исследования реальной структуры электродных материалов</a:t>
            </a:r>
            <a:r>
              <a:rPr lang="ru-RU" sz="2000" dirty="0" smtClean="0">
                <a:solidFill>
                  <a:schemeClr val="tx1"/>
                </a:solidFill>
                <a:latin typeface="Candara" pitchFamily="34" charset="0"/>
              </a:rPr>
              <a:t>»</a:t>
            </a:r>
            <a:endParaRPr lang="ru-RU" sz="2000" dirty="0">
              <a:solidFill>
                <a:schemeClr val="tx1"/>
              </a:solidFill>
              <a:latin typeface="Candara" pitchFamily="34" charset="0"/>
            </a:endParaRPr>
          </a:p>
          <a:p>
            <a:pPr algn="just"/>
            <a:r>
              <a:rPr lang="ru-RU" sz="2000" dirty="0" smtClean="0">
                <a:solidFill>
                  <a:schemeClr val="tx1"/>
                </a:solidFill>
                <a:latin typeface="Candara" pitchFamily="34" charset="0"/>
              </a:rPr>
              <a:t>-</a:t>
            </a:r>
            <a:r>
              <a:rPr lang="ru-RU" sz="2000" dirty="0">
                <a:solidFill>
                  <a:schemeClr val="tx1"/>
                </a:solidFill>
                <a:latin typeface="Candara" pitchFamily="34" charset="0"/>
              </a:rPr>
              <a:t>РФФИ проект 14-02-31506 </a:t>
            </a:r>
            <a:r>
              <a:rPr lang="ru-RU" sz="2000" dirty="0" err="1">
                <a:solidFill>
                  <a:schemeClr val="tx1"/>
                </a:solidFill>
                <a:latin typeface="Candara" pitchFamily="34" charset="0"/>
              </a:rPr>
              <a:t>мол_а</a:t>
            </a:r>
            <a:r>
              <a:rPr lang="ru-RU" sz="2000" dirty="0">
                <a:solidFill>
                  <a:schemeClr val="tx1"/>
                </a:solidFill>
                <a:latin typeface="Candara" pitchFamily="34" charset="0"/>
              </a:rPr>
              <a:t> «Исследование переходных процессов в электродных материалах со структурой шпинели с помощью нейтронной дифракции», руководитель</a:t>
            </a:r>
          </a:p>
          <a:p>
            <a:pPr algn="l"/>
            <a:r>
              <a:rPr lang="en-US" sz="2000" dirty="0" smtClean="0">
                <a:solidFill>
                  <a:schemeClr val="tx1"/>
                </a:solidFill>
                <a:latin typeface="Candara" pitchFamily="34" charset="0"/>
              </a:rPr>
              <a:t>-</a:t>
            </a:r>
            <a:r>
              <a:rPr lang="ru-RU" sz="2000" dirty="0" smtClean="0">
                <a:solidFill>
                  <a:schemeClr val="tx1"/>
                </a:solidFill>
                <a:latin typeface="Candara" pitchFamily="34" charset="0"/>
              </a:rPr>
              <a:t>РНФ проект 15-13-10006 «Фундаментальные </a:t>
            </a:r>
            <a:r>
              <a:rPr lang="ru-RU" sz="2000" dirty="0">
                <a:solidFill>
                  <a:schemeClr val="tx1"/>
                </a:solidFill>
                <a:latin typeface="Candara" pitchFamily="34" charset="0"/>
              </a:rPr>
              <a:t>аспекты создания электродов литий-ионного аккумулятора на основе литиевых </a:t>
            </a:r>
            <a:r>
              <a:rPr lang="ru-RU" sz="2000" dirty="0" err="1">
                <a:solidFill>
                  <a:schemeClr val="tx1"/>
                </a:solidFill>
                <a:latin typeface="Candara" pitchFamily="34" charset="0"/>
              </a:rPr>
              <a:t>интеркалятов</a:t>
            </a:r>
            <a:r>
              <a:rPr lang="ru-RU" sz="2000" dirty="0">
                <a:solidFill>
                  <a:schemeClr val="tx1"/>
                </a:solidFill>
                <a:latin typeface="Candara" pitchFamily="34" charset="0"/>
              </a:rPr>
              <a:t> и сплавов с высокими показателями удельной мощности и </a:t>
            </a:r>
            <a:r>
              <a:rPr lang="ru-RU" sz="2000" dirty="0" smtClean="0">
                <a:solidFill>
                  <a:schemeClr val="tx1"/>
                </a:solidFill>
                <a:latin typeface="Candara" pitchFamily="34" charset="0"/>
              </a:rPr>
              <a:t>энергоемкости» </a:t>
            </a:r>
            <a:endParaRPr lang="ru-RU" sz="2000" dirty="0">
              <a:solidFill>
                <a:schemeClr val="tx1"/>
              </a:solidFill>
              <a:latin typeface="Candara" pitchFamily="34" charset="0"/>
            </a:endParaRPr>
          </a:p>
        </p:txBody>
      </p:sp>
      <p:sp>
        <p:nvSpPr>
          <p:cNvPr id="7" name="Rectangle 7"/>
          <p:cNvSpPr/>
          <p:nvPr/>
        </p:nvSpPr>
        <p:spPr>
          <a:xfrm>
            <a:off x="156642" y="175963"/>
            <a:ext cx="8458200" cy="1261884"/>
          </a:xfrm>
          <a:prstGeom prst="rect">
            <a:avLst/>
          </a:prstGeom>
          <a:noFill/>
          <a:ln>
            <a:noFill/>
          </a:ln>
        </p:spPr>
        <p:txBody>
          <a:bodyPr>
            <a:spAutoFit/>
          </a:bodyPr>
          <a:lstStyle/>
          <a:p>
            <a:pPr>
              <a:defRPr/>
            </a:pPr>
            <a:r>
              <a:rPr lang="ru-RU" sz="2400" b="1" dirty="0">
                <a:solidFill>
                  <a:srgbClr val="0070C0"/>
                </a:solidFill>
                <a:latin typeface="Candara" pitchFamily="34" charset="0"/>
                <a:ea typeface="Arial" charset="0"/>
              </a:rPr>
              <a:t>Применение рассеяния нейтронов в ЛНФ</a:t>
            </a:r>
          </a:p>
          <a:p>
            <a:pPr>
              <a:defRPr/>
            </a:pPr>
            <a:r>
              <a:rPr lang="ru-RU" sz="2400" b="1" dirty="0">
                <a:solidFill>
                  <a:srgbClr val="0070C0"/>
                </a:solidFill>
                <a:latin typeface="Candara" pitchFamily="34" charset="0"/>
                <a:ea typeface="Arial" charset="0"/>
              </a:rPr>
              <a:t>для исследования электродных материалов </a:t>
            </a:r>
          </a:p>
          <a:p>
            <a:pPr>
              <a:defRPr/>
            </a:pPr>
            <a:endParaRPr lang="en-US" sz="2800" b="1" dirty="0">
              <a:solidFill>
                <a:srgbClr val="0070C0"/>
              </a:solidFill>
              <a:latin typeface="Candara" pitchFamily="34" charset="0"/>
              <a:ea typeface="Arial" charset="0"/>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414" y="137872"/>
            <a:ext cx="9509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043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15975</TotalTime>
  <Words>2664</Words>
  <Application>Microsoft Office PowerPoint</Application>
  <PresentationFormat>Экран (4:3)</PresentationFormat>
  <Paragraphs>306</Paragraphs>
  <Slides>28</Slides>
  <Notes>25</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28</vt:i4>
      </vt:variant>
    </vt:vector>
  </HeadingPairs>
  <TitlesOfParts>
    <vt:vector size="36" baseType="lpstr">
      <vt:lpstr>ＭＳ Ｐゴシック</vt:lpstr>
      <vt:lpstr>Arial</vt:lpstr>
      <vt:lpstr>Calibri</vt:lpstr>
      <vt:lpstr>Candara</vt:lpstr>
      <vt:lpstr>Symbol</vt:lpstr>
      <vt:lpstr>Times New Roman</vt:lpstr>
      <vt:lpstr>Тема Office</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Analysis of charging/discharging processes in  Li-ion batteries by neutron diffraction</vt:lpstr>
      <vt:lpstr>Презентация PowerPoint</vt:lpstr>
      <vt:lpstr>Презентация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Содержание</dc:title>
  <dc:creator>user</dc:creator>
  <cp:lastModifiedBy>Dubna</cp:lastModifiedBy>
  <cp:revision>347</cp:revision>
  <dcterms:created xsi:type="dcterms:W3CDTF">2014-01-19T20:10:46Z</dcterms:created>
  <dcterms:modified xsi:type="dcterms:W3CDTF">2015-06-12T07:17:19Z</dcterms:modified>
</cp:coreProperties>
</file>