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8" r:id="rId34"/>
    <p:sldId id="290" r:id="rId35"/>
    <p:sldId id="291" r:id="rId36"/>
    <p:sldId id="292" r:id="rId37"/>
    <p:sldId id="293" r:id="rId38"/>
    <p:sldId id="299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EF787-2835-4FB3-BB83-31447AB2400B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EAA09-1E46-4932-AE5E-92B21A4D1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73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2A3BB-2A24-4E6B-B9F1-14E125B56B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5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9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7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1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4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8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8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23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64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7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84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6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B5BFD-6AB8-4143-91FB-5D20DEE8E5E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9153" y="2343810"/>
            <a:ext cx="8572500" cy="1651000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n-GB" sz="2800" i="1" dirty="0" smtClean="0">
                <a:solidFill>
                  <a:srgbClr val="002060"/>
                </a:solidFill>
              </a:rPr>
              <a:t>Decays </a:t>
            </a:r>
            <a:r>
              <a:rPr lang="en-GB" sz="2800" i="1" dirty="0">
                <a:solidFill>
                  <a:srgbClr val="002060"/>
                </a:solidFill>
              </a:rPr>
              <a:t>of </a:t>
            </a:r>
            <a:r>
              <a:rPr lang="en-GB" sz="2800" i="1" dirty="0" err="1" smtClean="0">
                <a:solidFill>
                  <a:srgbClr val="002060"/>
                </a:solidFill>
              </a:rPr>
              <a:t>B</a:t>
            </a:r>
            <a:r>
              <a:rPr lang="en-GB" sz="2800" i="1" baseline="-25000" dirty="0" err="1" smtClean="0">
                <a:solidFill>
                  <a:srgbClr val="002060"/>
                </a:solidFill>
              </a:rPr>
              <a:t>c</a:t>
            </a:r>
            <a:r>
              <a:rPr lang="en-GB" sz="2800" i="1" dirty="0" smtClean="0">
                <a:solidFill>
                  <a:srgbClr val="002060"/>
                </a:solidFill>
              </a:rPr>
              <a:t> meson</a:t>
            </a:r>
            <a:r>
              <a:rPr lang="ru-RU" sz="2800" i="1" dirty="0">
                <a:latin typeface="+mj-lt"/>
              </a:rPr>
              <a:t> 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>
          <a:xfrm>
            <a:off x="3139562" y="2804582"/>
            <a:ext cx="2808907" cy="201285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800" b="1" i="1" u="sng" dirty="0" err="1" smtClean="0">
                <a:solidFill>
                  <a:srgbClr val="002060"/>
                </a:solidFill>
                <a:latin typeface="Times New Roman" pitchFamily="18" charset="0"/>
              </a:rPr>
              <a:t>Issadykov</a:t>
            </a:r>
            <a:r>
              <a:rPr lang="en-US" sz="2800" b="1" i="1" u="sng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2060"/>
                </a:solidFill>
                <a:latin typeface="Times New Roman" pitchFamily="18" charset="0"/>
              </a:rPr>
              <a:t>Aidos</a:t>
            </a:r>
            <a:endParaRPr lang="en-US" sz="2800" b="1" i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		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>
          <a:xfrm>
            <a:off x="431141" y="4149080"/>
            <a:ext cx="8669564" cy="9048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</a:rPr>
              <a:t>n collaboration with:</a:t>
            </a:r>
          </a:p>
          <a:p>
            <a:pPr marL="0" indent="0">
              <a:buNone/>
              <a:defRPr/>
            </a:pP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</a:rPr>
              <a:t>Mikhail  A. Ivanov, S.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</a:rPr>
              <a:t>Dubnicka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</a:rPr>
              <a:t>, A.Z.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</a:rPr>
              <a:t>Dubnickova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</a:rPr>
              <a:t>, A.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</a:rPr>
              <a:t>Liptaj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2" name="Picture 9" descr="http://flerovlab.jinr.ru/flnr/dimg/head2_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64" y="-1"/>
            <a:ext cx="4045735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sus\Desktop\Новая папка (2)\Icons\tt4t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58"/>
            <a:ext cx="5098264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>
          <a:xfrm>
            <a:off x="517906" y="5269873"/>
            <a:ext cx="8052222" cy="13111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GB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r>
              <a:rPr lang="en-GB" sz="1800" b="1" dirty="0" smtClean="0">
                <a:solidFill>
                  <a:srgbClr val="002060"/>
                </a:solidFill>
              </a:rPr>
              <a:t>XXIV </a:t>
            </a:r>
            <a:r>
              <a:rPr lang="en-GB" sz="1800" b="1" dirty="0" err="1" smtClean="0">
                <a:solidFill>
                  <a:srgbClr val="002060"/>
                </a:solidFill>
              </a:rPr>
              <a:t>Baldin</a:t>
            </a:r>
            <a:r>
              <a:rPr lang="en-GB" sz="1800" b="1" dirty="0" smtClean="0">
                <a:solidFill>
                  <a:srgbClr val="002060"/>
                </a:solidFill>
              </a:rPr>
              <a:t> Seminar on High Energy Physics Problems,</a:t>
            </a:r>
            <a:endParaRPr lang="en-GB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</a:rPr>
              <a:t>JINR,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</a:rPr>
              <a:t>Dubna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sz="1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</a:rPr>
              <a:t>19.09.2018</a:t>
            </a:r>
            <a:endParaRPr lang="en-US" sz="2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Form 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decays</a:t>
                </a:r>
                <a:endParaRPr lang="en-US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2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6" y="1988840"/>
            <a:ext cx="74676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835696" y="6021288"/>
            <a:ext cx="7506580" cy="1084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smtClean="0"/>
              <a:t>* Dubnicka, Dubnickova, Issadykov, Ivanov, Liptaj, </a:t>
            </a:r>
            <a:r>
              <a:rPr lang="en-GB" sz="1600" b="1" smtClean="0"/>
              <a:t>Phys.Rev. D96 (2017) no.7, 076017</a:t>
            </a:r>
            <a:r>
              <a:rPr lang="en-GB" sz="1600" smtClean="0"/>
              <a:t>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422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Form 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decays</a:t>
                </a:r>
                <a:endParaRPr lang="en-US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2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48880"/>
            <a:ext cx="925252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835696" y="6021288"/>
            <a:ext cx="7506580" cy="1084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smtClean="0"/>
              <a:t>* Dubnicka, Dubnickova, Issadykov, Ivanov, Liptaj, </a:t>
            </a:r>
            <a:r>
              <a:rPr lang="en-GB" sz="1600" b="1" smtClean="0"/>
              <a:t>Phys.Rev. D96 (2017) no.7, 076017</a:t>
            </a:r>
            <a:r>
              <a:rPr lang="en-GB" sz="1600" smtClean="0"/>
              <a:t>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837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Form 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decays</a:t>
                </a:r>
                <a:endParaRPr lang="en-US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2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20888"/>
            <a:ext cx="9144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835696" y="6021288"/>
            <a:ext cx="7506580" cy="1084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smtClean="0"/>
              <a:t>* Dubnicka, Dubnickova, Issadykov, Ivanov, Liptaj, </a:t>
            </a:r>
            <a:r>
              <a:rPr lang="en-GB" sz="1600" b="1" smtClean="0"/>
              <a:t>Phys.Rev. D96 (2017) no.7, 076017</a:t>
            </a:r>
            <a:r>
              <a:rPr lang="en-GB" sz="1600" smtClean="0"/>
              <a:t>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238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1458"/>
            <a:ext cx="48768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2060848"/>
            <a:ext cx="2200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21708"/>
            <a:ext cx="3533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084168" y="6093296"/>
            <a:ext cx="2355825" cy="36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*</a:t>
            </a:r>
            <a:r>
              <a:rPr lang="en-GB" sz="1600" b="1" dirty="0"/>
              <a:t>arXiv:1711.05623</a:t>
            </a:r>
          </a:p>
          <a:p>
            <a:pPr marL="0" indent="0">
              <a:buNone/>
            </a:pPr>
            <a:r>
              <a:rPr lang="en-GB" sz="1600" dirty="0" smtClean="0"/>
              <a:t> </a:t>
            </a:r>
            <a:endParaRPr lang="ru-RU" sz="16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Semileptonic</a:t>
            </a:r>
            <a:r>
              <a:rPr lang="en-US" sz="2400" dirty="0" smtClean="0">
                <a:solidFill>
                  <a:schemeClr val="bg1"/>
                </a:solidFill>
              </a:rPr>
              <a:t> decays of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Widths of </a:t>
                </a:r>
                <a:r>
                  <a:rPr lang="en-US" altLang="ru-RU" sz="2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semileptonic</a:t>
                </a:r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decays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meson in terms of helicity amplitudes</a:t>
                </a:r>
                <a:endParaRPr lang="ru-RU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2"/>
                <a:stretch>
                  <a:fillRect t="-13445" b="-2605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678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3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61" y="1700808"/>
            <a:ext cx="5567012" cy="389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Semileptonic</a:t>
            </a:r>
            <a:r>
              <a:rPr lang="en-US" sz="2400" dirty="0" smtClean="0">
                <a:solidFill>
                  <a:schemeClr val="bg1"/>
                </a:solidFill>
              </a:rPr>
              <a:t> decays of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183" y="1700808"/>
            <a:ext cx="466276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0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Branching ratios of </a:t>
                </a:r>
                <a:r>
                  <a:rPr lang="en-US" altLang="ru-RU" sz="2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semileptonic</a:t>
                </a:r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decays</a:t>
                </a:r>
                <a:endParaRPr lang="ru-RU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3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40" y="1244774"/>
            <a:ext cx="9301080" cy="489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635300" y="6309320"/>
            <a:ext cx="648072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*</a:t>
            </a:r>
            <a:r>
              <a:rPr lang="en-US" sz="1600" b="1" dirty="0" err="1" smtClean="0"/>
              <a:t>Issadykov</a:t>
            </a:r>
            <a:r>
              <a:rPr lang="en-US" sz="1600" b="1" dirty="0" smtClean="0"/>
              <a:t>, Ivanov, </a:t>
            </a:r>
            <a:r>
              <a:rPr lang="en-US" sz="1600" b="1" dirty="0" err="1" smtClean="0"/>
              <a:t>Nurbakova</a:t>
            </a:r>
            <a:r>
              <a:rPr lang="en-US" sz="1600" b="1" dirty="0" smtClean="0"/>
              <a:t>, </a:t>
            </a:r>
            <a:r>
              <a:rPr lang="nl-NL" sz="1600" b="1" dirty="0" smtClean="0"/>
              <a:t>EPJ </a:t>
            </a:r>
            <a:r>
              <a:rPr lang="nl-NL" sz="1600" b="1" dirty="0"/>
              <a:t>Web Conf. 158 (2017) 03002 </a:t>
            </a:r>
            <a:r>
              <a:rPr lang="en-GB" sz="1600" b="1" dirty="0"/>
              <a:t> 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6225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Branching ratios of </a:t>
                </a:r>
                <a:r>
                  <a:rPr lang="en-US" altLang="ru-RU" sz="2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semileptonic</a:t>
                </a:r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decays</a:t>
                </a:r>
                <a:endParaRPr lang="ru-RU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3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214438"/>
            <a:ext cx="80962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635300" y="6309320"/>
            <a:ext cx="648072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*</a:t>
            </a:r>
            <a:r>
              <a:rPr lang="en-US" sz="1600" b="1" dirty="0" err="1" smtClean="0"/>
              <a:t>Aidos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Issadykov</a:t>
            </a:r>
            <a:r>
              <a:rPr lang="en-US" sz="1600" b="1" dirty="0" smtClean="0"/>
              <a:t>, Mikhail A. Ivanov,  </a:t>
            </a:r>
            <a:r>
              <a:rPr lang="nl-NL" sz="1600" b="1" dirty="0" smtClean="0"/>
              <a:t>Phys.Lett</a:t>
            </a:r>
            <a:r>
              <a:rPr lang="nl-NL" sz="1600" b="1" dirty="0"/>
              <a:t>. B783 (2018) 178-182 </a:t>
            </a:r>
            <a:r>
              <a:rPr lang="en-GB" sz="1600" b="1" dirty="0"/>
              <a:t> 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8482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New Physics effects in </a:t>
                </a:r>
                <a:r>
                  <a:rPr lang="en-US" altLang="ru-RU" sz="2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semileptonic</a:t>
                </a:r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decays</a:t>
                </a:r>
                <a:endParaRPr lang="ru-RU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2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2"/>
          <p:cNvSpPr txBox="1">
            <a:spLocks/>
          </p:cNvSpPr>
          <p:nvPr/>
        </p:nvSpPr>
        <p:spPr>
          <a:xfrm>
            <a:off x="3942974" y="5927452"/>
            <a:ext cx="5181926" cy="930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*Tran</a:t>
            </a:r>
            <a:r>
              <a:rPr lang="en-US" sz="1600" b="1" dirty="0"/>
              <a:t>, </a:t>
            </a:r>
            <a:r>
              <a:rPr lang="en-US" sz="1600" b="1" dirty="0" smtClean="0"/>
              <a:t>Ivanov</a:t>
            </a:r>
            <a:r>
              <a:rPr lang="en-US" sz="1600" b="1" dirty="0"/>
              <a:t>, </a:t>
            </a:r>
            <a:r>
              <a:rPr lang="en-US" sz="1600" b="1" dirty="0" err="1" smtClean="0"/>
              <a:t>Körner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Santorelli</a:t>
            </a:r>
            <a:r>
              <a:rPr lang="en-US" sz="1600" b="1" dirty="0"/>
              <a:t>. arXiv:1801.06927 </a:t>
            </a:r>
            <a:endParaRPr lang="ru-RU" sz="16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97" y="1556792"/>
            <a:ext cx="8720006" cy="41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6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8" y="3429000"/>
            <a:ext cx="5591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4534" y="2276872"/>
            <a:ext cx="2627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LHCb</a:t>
            </a:r>
            <a:r>
              <a:rPr lang="en-US" sz="2400" dirty="0"/>
              <a:t> collaboration: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Nonleptonic</a:t>
            </a:r>
            <a:r>
              <a:rPr lang="en-US" sz="2400" dirty="0" smtClean="0">
                <a:solidFill>
                  <a:schemeClr val="bg1"/>
                </a:solidFill>
              </a:rPr>
              <a:t> decays of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699792" y="5691636"/>
            <a:ext cx="619268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*</a:t>
            </a:r>
            <a:r>
              <a:rPr lang="fr-FR" sz="1600" b="1" dirty="0"/>
              <a:t>R. Aaij et al. [LHCb Collaboration], Phys. Rev. D 90 (2014) no.3, 032009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68630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28800"/>
            <a:ext cx="58578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202175"/>
            <a:ext cx="864096" cy="7920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Experimental data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43" y="1533161"/>
            <a:ext cx="6741914" cy="427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LHCb</a:t>
            </a:r>
            <a:r>
              <a:rPr lang="en-US" sz="2400" dirty="0" smtClean="0">
                <a:solidFill>
                  <a:schemeClr val="bg1"/>
                </a:solidFill>
              </a:rPr>
              <a:t> data 2014</a:t>
            </a:r>
            <a:endParaRPr lang="ru-RU" sz="2400" b="1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699792" y="6123684"/>
            <a:ext cx="619268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*</a:t>
            </a:r>
            <a:r>
              <a:rPr lang="fr-FR" sz="1600" b="1" dirty="0"/>
              <a:t>R. Aaij et al. [LHCb Collaboration], Phys. Rev. D 90 (2014) no.3, 032009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4476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3279"/>
            <a:ext cx="5457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8" y="5169394"/>
            <a:ext cx="52482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0423" y="1671191"/>
            <a:ext cx="437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LHCb</a:t>
            </a:r>
            <a:r>
              <a:rPr lang="en-US" sz="2400" dirty="0"/>
              <a:t> collaboration(</a:t>
            </a:r>
            <a:r>
              <a:rPr lang="en-US" sz="2400" dirty="0" err="1"/>
              <a:t>nonleptonic</a:t>
            </a:r>
            <a:r>
              <a:rPr lang="en-US" sz="2400" dirty="0"/>
              <a:t>): </a:t>
            </a:r>
            <a:endParaRPr lang="ru-RU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9" y="3933056"/>
            <a:ext cx="6643403" cy="101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Nonleptonic</a:t>
            </a:r>
            <a:r>
              <a:rPr lang="en-US" sz="2400" dirty="0" smtClean="0">
                <a:solidFill>
                  <a:schemeClr val="bg1"/>
                </a:solidFill>
              </a:rPr>
              <a:t> decays of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12211" y="3318136"/>
            <a:ext cx="51041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*</a:t>
            </a:r>
            <a:r>
              <a:rPr lang="fr-FR" sz="1600" b="1" dirty="0"/>
              <a:t>R. Aaij et al. [LHCb Collaboration], JHEP 1309 (2013) 075</a:t>
            </a:r>
            <a:endParaRPr lang="ru-RU" sz="16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12211" y="6123684"/>
            <a:ext cx="51041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*</a:t>
            </a:r>
            <a:r>
              <a:rPr lang="fr-FR" sz="1600" b="1" dirty="0"/>
              <a:t>R. Aaij et al. [LHCb Collaboration], JHEP 1609 (2016) 153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19933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Effective Hamiltonian</a:t>
            </a:r>
            <a:endParaRPr lang="ru-RU" sz="2400" b="1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54006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170" y="2755404"/>
            <a:ext cx="2190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119664" y="3645024"/>
            <a:ext cx="3024336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Fierz</a:t>
            </a:r>
            <a:r>
              <a:rPr lang="en-US" sz="2000" dirty="0" smtClean="0"/>
              <a:t> transformation</a:t>
            </a:r>
            <a:endParaRPr lang="ru-RU" sz="20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7239545" y="3022104"/>
            <a:ext cx="0" cy="6949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3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4485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Nonleptonic</a:t>
            </a:r>
            <a:r>
              <a:rPr lang="en-US" sz="2400" dirty="0" smtClean="0">
                <a:solidFill>
                  <a:schemeClr val="bg1"/>
                </a:solidFill>
              </a:rPr>
              <a:t> decays of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599" y="1412776"/>
            <a:ext cx="5046488" cy="365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7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14" y="3068960"/>
            <a:ext cx="71247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2" y="2060848"/>
            <a:ext cx="78200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Nonleptonic</a:t>
            </a:r>
            <a:r>
              <a:rPr lang="en-US" sz="2400" dirty="0" smtClean="0">
                <a:solidFill>
                  <a:schemeClr val="bg1"/>
                </a:solidFill>
              </a:rPr>
              <a:t> decays of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Model parameters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3" y="2335948"/>
            <a:ext cx="856699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7004456" y="2335948"/>
            <a:ext cx="1872208" cy="7200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g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Nonleptonic</a:t>
            </a:r>
            <a:r>
              <a:rPr lang="en-US" sz="2400" dirty="0" smtClean="0">
                <a:solidFill>
                  <a:schemeClr val="bg1"/>
                </a:solidFill>
              </a:rPr>
              <a:t> decays of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390" y="5861851"/>
            <a:ext cx="1600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545" y="1229749"/>
            <a:ext cx="6984776" cy="577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4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Nonleptonic</a:t>
            </a:r>
            <a:r>
              <a:rPr lang="en-US" sz="2400" dirty="0" smtClean="0">
                <a:solidFill>
                  <a:schemeClr val="bg1"/>
                </a:solidFill>
              </a:rPr>
              <a:t> decays of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7" y="1242713"/>
            <a:ext cx="7951325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6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Ratios of branching  fractions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271312"/>
            <a:ext cx="81343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0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Ratios of branching  fractions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4" y="1412776"/>
            <a:ext cx="8044112" cy="49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484784"/>
            <a:ext cx="82073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4" y="2913534"/>
            <a:ext cx="66611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7" y="4289897"/>
            <a:ext cx="41751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Covariant quark model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059832" y="6093296"/>
            <a:ext cx="5904656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*</a:t>
            </a:r>
            <a:r>
              <a:rPr lang="en-GB" sz="1600" b="1" dirty="0"/>
              <a:t> </a:t>
            </a:r>
            <a:r>
              <a:rPr lang="en-GB" sz="1600" b="1" dirty="0" smtClean="0"/>
              <a:t>G.V</a:t>
            </a:r>
            <a:r>
              <a:rPr lang="en-GB" sz="1600" b="1" dirty="0"/>
              <a:t>. </a:t>
            </a:r>
            <a:r>
              <a:rPr lang="en-GB" sz="1600" b="1" dirty="0" err="1"/>
              <a:t>Efimov</a:t>
            </a:r>
            <a:r>
              <a:rPr lang="en-GB" sz="1600" b="1" dirty="0"/>
              <a:t> and </a:t>
            </a:r>
            <a:r>
              <a:rPr lang="en-GB" sz="1600" b="1" dirty="0" smtClean="0"/>
              <a:t>M.A</a:t>
            </a:r>
            <a:r>
              <a:rPr lang="en-GB" sz="1600" b="1" dirty="0"/>
              <a:t>. Ivanov, </a:t>
            </a:r>
            <a:r>
              <a:rPr lang="en-GB" sz="1600" b="1" dirty="0" smtClean="0"/>
              <a:t> Int</a:t>
            </a:r>
            <a:r>
              <a:rPr lang="en-GB" sz="1600" b="1" dirty="0"/>
              <a:t>. J. Mod. Phys. A 4 (1989) 2031</a:t>
            </a:r>
            <a:r>
              <a:rPr lang="en-GB" sz="1600" b="1" dirty="0" smtClean="0"/>
              <a:t>.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2645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844824"/>
            <a:ext cx="5438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61" y="3048941"/>
            <a:ext cx="52292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Nonleptonic</a:t>
            </a:r>
            <a:r>
              <a:rPr lang="en-US" sz="2400" dirty="0" smtClean="0">
                <a:solidFill>
                  <a:schemeClr val="bg1"/>
                </a:solidFill>
              </a:rPr>
              <a:t> decays of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367136" y="5661248"/>
            <a:ext cx="777686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*</a:t>
            </a:r>
            <a:r>
              <a:rPr lang="fr-FR" sz="1600" b="1" dirty="0"/>
              <a:t>R. Aaij et al. (LHCb Collaboration), Phys. Rev. D </a:t>
            </a:r>
            <a:r>
              <a:rPr lang="fr-FR" sz="1600" b="1" dirty="0" smtClean="0"/>
              <a:t>87, 112012 </a:t>
            </a:r>
            <a:r>
              <a:rPr lang="fr-FR" sz="1600" b="1" dirty="0"/>
              <a:t>(2013); 89, 019901(E) (2014).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5481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2419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94" y="2103139"/>
            <a:ext cx="37052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7050"/>
            <a:ext cx="26860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18" y="3200400"/>
            <a:ext cx="391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2" y="4293096"/>
            <a:ext cx="2533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66" y="4440733"/>
            <a:ext cx="25241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2874938" y="5661248"/>
            <a:ext cx="62292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*</a:t>
            </a:r>
            <a:r>
              <a:rPr lang="fr-FR" sz="1600" b="1" dirty="0"/>
              <a:t>G. Aad et al. (ATLAS Collaboration), Eur. Phys. J. C 76, </a:t>
            </a:r>
            <a:r>
              <a:rPr lang="fr-FR" sz="1600" b="1" dirty="0" smtClean="0"/>
              <a:t>4 (2016</a:t>
            </a:r>
            <a:r>
              <a:rPr lang="fr-FR" sz="1600" b="1" dirty="0"/>
              <a:t>).</a:t>
            </a:r>
            <a:endParaRPr lang="ru-RU" sz="16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Nonleptonic</a:t>
            </a:r>
            <a:r>
              <a:rPr lang="en-US" sz="2400" dirty="0" smtClean="0">
                <a:solidFill>
                  <a:schemeClr val="bg1"/>
                </a:solidFill>
              </a:rPr>
              <a:t> decays of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50" y="1628800"/>
            <a:ext cx="9366300" cy="430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Nonleptonic</a:t>
            </a:r>
            <a:r>
              <a:rPr lang="en-US" sz="2400" dirty="0" smtClean="0">
                <a:solidFill>
                  <a:schemeClr val="bg1"/>
                </a:solidFill>
              </a:rPr>
              <a:t> decays of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915296" y="6237312"/>
            <a:ext cx="62292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*</a:t>
            </a:r>
            <a:r>
              <a:rPr lang="fr-FR" sz="1600" b="1" dirty="0"/>
              <a:t>G. Aad et al. (ATLAS Collaboration), Eur. Phys. J. C 76, </a:t>
            </a:r>
            <a:r>
              <a:rPr lang="fr-FR" sz="1600" b="1" dirty="0" smtClean="0"/>
              <a:t>4 (2016</a:t>
            </a:r>
            <a:r>
              <a:rPr lang="fr-FR" sz="1600" b="1" dirty="0"/>
              <a:t>).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2610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2957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Effective Hamiltonian</a:t>
            </a:r>
            <a:endParaRPr lang="ru-RU" sz="2400" b="1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843088"/>
            <a:ext cx="82391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8" y="5423741"/>
            <a:ext cx="6768752" cy="31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Nonleptonic</a:t>
            </a:r>
            <a:r>
              <a:rPr lang="en-US" sz="2400" dirty="0" smtClean="0">
                <a:solidFill>
                  <a:schemeClr val="bg1"/>
                </a:solidFill>
              </a:rPr>
              <a:t> decays of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30498" y="5993060"/>
            <a:ext cx="7139479" cy="13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</a:t>
            </a:r>
            <a:r>
              <a:rPr lang="en-GB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+C</a:t>
            </a:r>
            <a:r>
              <a:rPr lang="en-GB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0.93      and     a</a:t>
            </a:r>
            <a:r>
              <a:rPr lang="en-GB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</a:t>
            </a:r>
            <a:r>
              <a:rPr lang="en-GB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+C</a:t>
            </a:r>
            <a:r>
              <a:rPr lang="en-GB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-0.27 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688632" cy="405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11056"/>
            <a:ext cx="2828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Nonleptonic</a:t>
            </a:r>
            <a:r>
              <a:rPr lang="en-US" sz="2400" dirty="0" smtClean="0">
                <a:solidFill>
                  <a:schemeClr val="bg1"/>
                </a:solidFill>
              </a:rPr>
              <a:t> decays of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" y="1337097"/>
            <a:ext cx="78200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6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5434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Nonleptonic</a:t>
            </a:r>
            <a:r>
              <a:rPr lang="en-US" sz="2400" dirty="0" smtClean="0">
                <a:solidFill>
                  <a:schemeClr val="bg1"/>
                </a:solidFill>
              </a:rPr>
              <a:t> decays of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41168"/>
            <a:ext cx="2952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356" y="4945210"/>
            <a:ext cx="3400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835696" y="6021288"/>
            <a:ext cx="7506580" cy="1084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smtClean="0"/>
              <a:t>* Dubnicka, Dubnickova, Issadykov, Ivanov, Liptaj, </a:t>
            </a:r>
            <a:r>
              <a:rPr lang="en-GB" sz="1600" b="1" smtClean="0"/>
              <a:t>Phys.Rev. D96 (2017) no.7, 076017</a:t>
            </a:r>
            <a:r>
              <a:rPr lang="en-GB" sz="1600" smtClean="0"/>
              <a:t>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906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690688"/>
            <a:ext cx="73914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45224"/>
            <a:ext cx="2808312" cy="72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Ratios of branching  fractions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835696" y="6170375"/>
            <a:ext cx="7506580" cy="1084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smtClean="0"/>
              <a:t>* Dubnicka, Dubnickova, Issadykov, Ivanov, Liptaj, </a:t>
            </a:r>
            <a:r>
              <a:rPr lang="en-GB" sz="1600" b="1" smtClean="0"/>
              <a:t>Phys.Rev. D96 (2017) no.7, 076017</a:t>
            </a:r>
            <a:r>
              <a:rPr lang="en-GB" sz="1600" smtClean="0"/>
              <a:t>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456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Conclusion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2" y="1628800"/>
            <a:ext cx="8372856" cy="468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5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Thank you!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Asus\Desktop\OMUS2016\einstein1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22822"/>
            <a:ext cx="4720961" cy="5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732240" y="5965226"/>
            <a:ext cx="417646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*</a:t>
            </a:r>
            <a:r>
              <a:rPr lang="en-GB" sz="2000" b="1" dirty="0" smtClean="0"/>
              <a:t>A. Einstein</a:t>
            </a:r>
            <a:r>
              <a:rPr lang="en-GB" sz="2000" dirty="0" smtClean="0"/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25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4878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Compositeness condition in covariant quark model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996952"/>
            <a:ext cx="69151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392936" y="6274320"/>
            <a:ext cx="3501628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*</a:t>
            </a:r>
            <a:r>
              <a:rPr lang="en-GB" sz="1600" b="1" dirty="0"/>
              <a:t> </a:t>
            </a:r>
            <a:r>
              <a:rPr lang="de-DE" sz="1600" b="1" dirty="0"/>
              <a:t>A. Salam, </a:t>
            </a:r>
            <a:r>
              <a:rPr lang="de-DE" sz="1600" b="1" dirty="0" err="1"/>
              <a:t>Nuovo</a:t>
            </a:r>
            <a:r>
              <a:rPr lang="de-DE" sz="1600" b="1" dirty="0"/>
              <a:t> </a:t>
            </a:r>
            <a:r>
              <a:rPr lang="de-DE" sz="1600" b="1" dirty="0" err="1"/>
              <a:t>Cim</a:t>
            </a:r>
            <a:r>
              <a:rPr lang="de-DE" sz="1600" b="1" dirty="0"/>
              <a:t>. 25 (1962) 224.</a:t>
            </a:r>
            <a:endParaRPr lang="en-GB" sz="16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374556" y="5993184"/>
            <a:ext cx="37360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/>
              <a:t>*</a:t>
            </a:r>
            <a:r>
              <a:rPr lang="en-GB" sz="1600" b="1" dirty="0" smtClean="0"/>
              <a:t> </a:t>
            </a:r>
            <a:r>
              <a:rPr lang="de-DE" sz="1600" b="1" dirty="0" smtClean="0"/>
              <a:t>S. Weinberg, Phys. </a:t>
            </a:r>
            <a:r>
              <a:rPr lang="de-DE" sz="1600" b="1" dirty="0" err="1" smtClean="0"/>
              <a:t>Rev</a:t>
            </a:r>
            <a:r>
              <a:rPr lang="de-DE" sz="1600" b="1" dirty="0" smtClean="0"/>
              <a:t>. 130 (1963) 776.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1066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altLang="ru-RU" i="1" dirty="0" smtClean="0">
              <a:solidFill>
                <a:schemeClr val="accent1"/>
              </a:solidFill>
              <a:latin typeface="Cambria Math" pitchFamily="18" charset="0"/>
            </a:endParaRPr>
          </a:p>
          <a:p>
            <a:pPr marL="0" indent="0">
              <a:buFont typeface="Arial" charset="0"/>
              <a:buNone/>
            </a:pPr>
            <a:endParaRPr lang="en-US" altLang="ru-RU" i="1" dirty="0" smtClean="0">
              <a:solidFill>
                <a:schemeClr val="accent1"/>
              </a:solidFill>
              <a:latin typeface="Cambria Math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en-US" altLang="ru-RU" dirty="0" smtClean="0">
                <a:solidFill>
                  <a:schemeClr val="accent1"/>
                </a:solidFill>
              </a:rPr>
              <a:t>       </a:t>
            </a:r>
          </a:p>
          <a:p>
            <a:pPr marL="0" indent="0">
              <a:buFont typeface="Arial" charset="0"/>
              <a:buNone/>
            </a:pPr>
            <a:endParaRPr lang="en-US" altLang="ru-RU" sz="2800" dirty="0" smtClean="0">
              <a:solidFill>
                <a:schemeClr val="accent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US" altLang="ru-RU" sz="2800" dirty="0" smtClean="0">
                <a:solidFill>
                  <a:schemeClr val="accent1"/>
                </a:solidFill>
              </a:rPr>
              <a:t>        The fitted values of the size parameter </a:t>
            </a:r>
            <a:r>
              <a:rPr lang="el-GR" altLang="ru-RU" sz="2800" dirty="0" smtClean="0">
                <a:solidFill>
                  <a:schemeClr val="accent1"/>
                </a:solidFill>
              </a:rPr>
              <a:t>Λ</a:t>
            </a:r>
            <a:r>
              <a:rPr lang="en-US" altLang="ru-RU" sz="2800" dirty="0" smtClean="0">
                <a:solidFill>
                  <a:schemeClr val="accent1"/>
                </a:solidFill>
              </a:rPr>
              <a:t> in GeV</a:t>
            </a:r>
            <a:endParaRPr lang="ru-RU" altLang="ru-RU" sz="2800" dirty="0" smtClean="0">
              <a:solidFill>
                <a:schemeClr val="accent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Model parameters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42" y="1975644"/>
            <a:ext cx="859648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869160"/>
            <a:ext cx="8210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059832" y="6093296"/>
            <a:ext cx="608416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*C. </a:t>
            </a:r>
            <a:r>
              <a:rPr lang="en-US" sz="1600" b="1" dirty="0" err="1"/>
              <a:t>Patrignani</a:t>
            </a:r>
            <a:r>
              <a:rPr lang="en-US" sz="1600" b="1" dirty="0"/>
              <a:t> et al. [Particle Data Group], Chin. Phys. C 40 (2016) no.10, 100001.</a:t>
            </a:r>
            <a:r>
              <a:rPr lang="en-GB" sz="1600" b="1" dirty="0" smtClean="0"/>
              <a:t> 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5165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5" y="1556792"/>
            <a:ext cx="7849815" cy="25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Leptonic</a:t>
            </a:r>
            <a:r>
              <a:rPr lang="en-US" sz="2400" dirty="0" smtClean="0">
                <a:solidFill>
                  <a:schemeClr val="bg1"/>
                </a:solidFill>
              </a:rPr>
              <a:t> decay constants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835696" y="6021288"/>
            <a:ext cx="7506580" cy="1084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* </a:t>
            </a:r>
            <a:r>
              <a:rPr lang="en-US" sz="1600" b="1" dirty="0" err="1" smtClean="0"/>
              <a:t>Dubnicka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Dubnickova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Issadykov</a:t>
            </a:r>
            <a:r>
              <a:rPr lang="en-US" sz="1600" b="1" dirty="0" smtClean="0"/>
              <a:t>, Ivanov, </a:t>
            </a:r>
            <a:r>
              <a:rPr lang="en-US" sz="1600" b="1" dirty="0" err="1" smtClean="0"/>
              <a:t>Liptaj</a:t>
            </a:r>
            <a:r>
              <a:rPr lang="en-US" sz="1600" b="1" dirty="0" smtClean="0"/>
              <a:t>, </a:t>
            </a:r>
            <a:r>
              <a:rPr lang="en-GB" sz="1600" b="1" dirty="0" err="1" smtClean="0"/>
              <a:t>Phys.Rev</a:t>
            </a:r>
            <a:r>
              <a:rPr lang="en-GB" sz="1600" b="1" dirty="0"/>
              <a:t>. D96 (2017) no.7, 076017</a:t>
            </a:r>
            <a:r>
              <a:rPr lang="en-GB" sz="1600" dirty="0"/>
              <a:t> </a:t>
            </a:r>
            <a:endParaRPr lang="ru-RU" sz="16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509120"/>
            <a:ext cx="7391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9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Parameters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051720" y="6093296"/>
            <a:ext cx="730830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*C. </a:t>
            </a:r>
            <a:r>
              <a:rPr lang="en-US" sz="1600" b="1" dirty="0" err="1" smtClean="0"/>
              <a:t>Patrignani</a:t>
            </a:r>
            <a:r>
              <a:rPr lang="en-US" sz="1600" b="1" dirty="0" smtClean="0"/>
              <a:t> et al. [Particle Data Group], Chin. Phys. C 40 (2016) no.10, 100001.</a:t>
            </a:r>
            <a:r>
              <a:rPr lang="en-GB" sz="1600" b="1" dirty="0" smtClean="0"/>
              <a:t> </a:t>
            </a:r>
            <a:endParaRPr lang="en-GB" sz="16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691680" y="3429000"/>
            <a:ext cx="7768027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*</a:t>
            </a:r>
            <a:r>
              <a:rPr lang="en-GB" sz="1600" b="1" dirty="0"/>
              <a:t>S. </a:t>
            </a:r>
            <a:r>
              <a:rPr lang="en-GB" sz="1600" b="1" dirty="0" err="1"/>
              <a:t>Descotes-Genon</a:t>
            </a:r>
            <a:r>
              <a:rPr lang="en-GB" sz="1600" b="1" dirty="0"/>
              <a:t>, T. Hurth, J. Matias, and J. </a:t>
            </a:r>
            <a:r>
              <a:rPr lang="en-GB" sz="1600" b="1" dirty="0" err="1"/>
              <a:t>Virto</a:t>
            </a:r>
            <a:r>
              <a:rPr lang="en-GB" sz="1600" b="1" dirty="0"/>
              <a:t>, J. </a:t>
            </a:r>
            <a:r>
              <a:rPr lang="en-GB" sz="1600" b="1" dirty="0" smtClean="0"/>
              <a:t>High Energy </a:t>
            </a:r>
            <a:r>
              <a:rPr lang="en-GB" sz="1600" b="1" dirty="0"/>
              <a:t>Phys. 05 (2013) 137</a:t>
            </a:r>
            <a:r>
              <a:rPr lang="en-GB" sz="1600" b="1" dirty="0" smtClean="0"/>
              <a:t>. </a:t>
            </a:r>
            <a:endParaRPr lang="en-GB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4975"/>
            <a:ext cx="6431916" cy="15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69" y="4461222"/>
            <a:ext cx="72866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1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1738"/>
            <a:ext cx="9144000" cy="21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nvariant Form factors definition</a:t>
            </a:r>
            <a:endParaRPr lang="en-US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1770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Definition of the Helicity Form factors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678</Words>
  <Application>Microsoft Office PowerPoint</Application>
  <PresentationFormat>Экран (4:3)</PresentationFormat>
  <Paragraphs>88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11</cp:revision>
  <dcterms:created xsi:type="dcterms:W3CDTF">2018-08-14T14:55:13Z</dcterms:created>
  <dcterms:modified xsi:type="dcterms:W3CDTF">2018-09-19T06:16:55Z</dcterms:modified>
</cp:coreProperties>
</file>