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1"/>
  </p:notesMasterIdLst>
  <p:sldIdLst>
    <p:sldId id="306" r:id="rId2"/>
    <p:sldId id="468" r:id="rId3"/>
    <p:sldId id="500" r:id="rId4"/>
    <p:sldId id="501" r:id="rId5"/>
    <p:sldId id="503" r:id="rId6"/>
    <p:sldId id="523" r:id="rId7"/>
    <p:sldId id="525" r:id="rId8"/>
    <p:sldId id="527" r:id="rId9"/>
    <p:sldId id="507" r:id="rId10"/>
    <p:sldId id="508" r:id="rId11"/>
    <p:sldId id="509" r:id="rId12"/>
    <p:sldId id="514" r:id="rId13"/>
    <p:sldId id="515" r:id="rId14"/>
    <p:sldId id="528" r:id="rId15"/>
    <p:sldId id="518" r:id="rId16"/>
    <p:sldId id="519" r:id="rId17"/>
    <p:sldId id="475" r:id="rId18"/>
    <p:sldId id="492" r:id="rId19"/>
    <p:sldId id="29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CC"/>
    <a:srgbClr val="6600FF"/>
    <a:srgbClr val="CC0066"/>
    <a:srgbClr val="6666FF"/>
    <a:srgbClr val="00FFFF"/>
    <a:srgbClr val="66CCFF"/>
    <a:srgbClr val="CCFFFF"/>
    <a:srgbClr val="00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6" autoAdjust="0"/>
    <p:restoredTop sz="94660"/>
  </p:normalViewPr>
  <p:slideViewPr>
    <p:cSldViewPr>
      <p:cViewPr varScale="1">
        <p:scale>
          <a:sx n="109" d="100"/>
          <a:sy n="109" d="100"/>
        </p:scale>
        <p:origin x="16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3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D810C43-CDE9-4925-843D-3FBEDC38B343}" type="datetimeFigureOut">
              <a:rPr lang="ru-RU"/>
              <a:pPr>
                <a:defRPr/>
              </a:pPr>
              <a:t>17.09.2018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F4937B-AD1F-4C54-B5AB-9D2A2551E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37B-AD1F-4C54-B5AB-9D2A2551EE9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76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37B-AD1F-4C54-B5AB-9D2A2551EE9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2DC616-9D8B-401B-964B-C2F64F3F7434}" type="datetimeFigureOut">
              <a:rPr lang="ru-RU" smtClean="0"/>
              <a:pPr>
                <a:defRPr/>
              </a:pPr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E6496-DF05-45D6-B31E-041D878224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F58337-E053-40F2-922A-B233F6493BF4}" type="datetimeFigureOut">
              <a:rPr lang="ru-RU" smtClean="0"/>
              <a:pPr>
                <a:defRPr/>
              </a:pPr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46D25-4736-44D6-A099-9E493B2755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B6A842-D751-458A-AF8C-D9C6A909F354}" type="datetimeFigureOut">
              <a:rPr lang="ru-RU" smtClean="0"/>
              <a:pPr>
                <a:defRPr/>
              </a:pPr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6A3B4-3937-4CD0-92A5-9882CB52CA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DD568D-506B-4037-B6AE-27F55D127C8D}" type="datetimeFigureOut">
              <a:rPr lang="ru-RU" smtClean="0"/>
              <a:pPr>
                <a:defRPr/>
              </a:pPr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99272-442C-4208-87E0-71F5411C86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297EED-39D3-4F6F-8C56-DC7EB32CB584}" type="datetimeFigureOut">
              <a:rPr lang="ru-RU" smtClean="0"/>
              <a:pPr>
                <a:defRPr/>
              </a:pPr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E3B73-6E6A-4AB1-948D-52042B71A4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B49721-0BFE-4AD2-BE46-C99FE66E58B8}" type="datetimeFigureOut">
              <a:rPr lang="ru-RU" smtClean="0"/>
              <a:pPr>
                <a:defRPr/>
              </a:pPr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856B0-6FE0-46AF-BF26-746BF08BEE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C468A-AA8C-4FA0-8D91-85B8D68CA589}" type="datetimeFigureOut">
              <a:rPr lang="ru-RU" smtClean="0"/>
              <a:pPr>
                <a:defRPr/>
              </a:pPr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8701D-6D90-4CA2-B357-DC50CC94D2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837BA-FA63-438A-92EB-2D078BC01387}" type="datetimeFigureOut">
              <a:rPr lang="ru-RU" smtClean="0"/>
              <a:pPr>
                <a:defRPr/>
              </a:pPr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7DB88-E5BC-4706-BFC9-0EEB0F821C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C856BB-5926-4AEA-9CCF-959646C5F17A}" type="datetimeFigureOut">
              <a:rPr lang="ru-RU" smtClean="0"/>
              <a:pPr>
                <a:defRPr/>
              </a:pPr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4A37D-9198-4AC6-A0AE-547AE012CB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3364F6-9B55-4252-AB43-9FCB0C980D9D}" type="datetimeFigureOut">
              <a:rPr lang="ru-RU" smtClean="0"/>
              <a:pPr>
                <a:defRPr/>
              </a:pPr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03864-EBB8-42A1-B4A8-3E6BB92225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0D1798-7E7E-4A90-99A8-C5AE821AE191}" type="datetimeFigureOut">
              <a:rPr lang="ru-RU" smtClean="0"/>
              <a:pPr>
                <a:defRPr/>
              </a:pPr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54ACF-1E97-4F89-9886-5F6FADC374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FF2CC6-B3F7-4D62-BD18-9A80090E1A81}" type="datetimeFigureOut">
              <a:rPr lang="ru-RU" smtClean="0"/>
              <a:pPr>
                <a:defRPr/>
              </a:pPr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51490A-9F33-479A-9520-B26EB79395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28750" y="285750"/>
            <a:ext cx="5857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bg1"/>
                </a:solidFill>
              </a:rPr>
              <a:t>Scientific-methodical Department LHEP </a:t>
            </a:r>
          </a:p>
          <a:p>
            <a:pPr algn="ctr">
              <a:defRPr/>
            </a:pP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14.03.</a:t>
            </a:r>
            <a:r>
              <a:rPr lang="ru-RU" sz="2000" b="1" i="1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2016г</a:t>
            </a:r>
            <a:r>
              <a:rPr lang="ru-RU" sz="2000" b="1" i="1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642910" y="785794"/>
            <a:ext cx="7673506" cy="531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pPr algn="ctr"/>
            <a:r>
              <a:rPr lang="en-US" sz="2800" b="1" dirty="0" smtClean="0"/>
              <a:t> </a:t>
            </a:r>
            <a:endParaRPr lang="ru-RU" sz="2800" dirty="0" smtClean="0"/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Beam and Target Optimization for Energy Production in Accelerator Driven Systems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en-US" sz="2000" u="sng" dirty="0" smtClean="0"/>
              <a:t>M. </a:t>
            </a:r>
            <a:r>
              <a:rPr lang="en-US" sz="2000" u="sng" dirty="0" smtClean="0"/>
              <a:t>Paraipan</a:t>
            </a:r>
            <a:r>
              <a:rPr lang="en-US" sz="2000" u="sng" baseline="30000" dirty="0" smtClean="0"/>
              <a:t>1,2</a:t>
            </a:r>
            <a:r>
              <a:rPr lang="en-US" sz="2000" dirty="0" smtClean="0"/>
              <a:t>, </a:t>
            </a:r>
            <a:r>
              <a:rPr lang="en-US" sz="2000" dirty="0" smtClean="0"/>
              <a:t>A. A. </a:t>
            </a:r>
            <a:r>
              <a:rPr lang="en-US" sz="2000" dirty="0" smtClean="0"/>
              <a:t>Baldin</a:t>
            </a:r>
            <a:r>
              <a:rPr lang="en-US" sz="2000" baseline="30000" dirty="0" smtClean="0"/>
              <a:t>1,3</a:t>
            </a:r>
            <a:r>
              <a:rPr lang="en-US" sz="2000" dirty="0" smtClean="0"/>
              <a:t>, E.G.Baldina</a:t>
            </a:r>
            <a:r>
              <a:rPr lang="en-US" sz="2000" baseline="30000" dirty="0" smtClean="0"/>
              <a:t>1,3</a:t>
            </a:r>
            <a:r>
              <a:rPr lang="en-US" sz="2000" dirty="0" smtClean="0"/>
              <a:t>, </a:t>
            </a:r>
            <a:r>
              <a:rPr lang="en-US" sz="2000" dirty="0" smtClean="0"/>
              <a:t>S. I. Tyutyunnikov</a:t>
            </a:r>
            <a:r>
              <a:rPr lang="en-US" sz="2000" baseline="30000" dirty="0" smtClean="0"/>
              <a:t>1</a:t>
            </a:r>
            <a:endParaRPr lang="ru-RU" sz="2000" dirty="0" smtClean="0"/>
          </a:p>
          <a:p>
            <a:pPr algn="ctr"/>
            <a:endParaRPr lang="ru-RU" sz="2000" b="1" baseline="30000" dirty="0" smtClean="0"/>
          </a:p>
          <a:p>
            <a:pPr algn="ctr"/>
            <a:r>
              <a:rPr lang="ru-RU" b="1" dirty="0" smtClean="0"/>
              <a:t> </a:t>
            </a:r>
            <a:endParaRPr lang="ru-RU" dirty="0" smtClean="0"/>
          </a:p>
          <a:p>
            <a:pPr algn="ctr"/>
            <a:r>
              <a:rPr lang="en-US" sz="1600" baseline="30000" dirty="0" smtClean="0"/>
              <a:t>1</a:t>
            </a:r>
            <a:r>
              <a:rPr lang="en-US" sz="1600" dirty="0" smtClean="0"/>
              <a:t>Joint Institute for Nuclear Research,  </a:t>
            </a:r>
            <a:r>
              <a:rPr lang="en-US" sz="1600" dirty="0" err="1" smtClean="0"/>
              <a:t>Dubna</a:t>
            </a:r>
            <a:r>
              <a:rPr lang="en-US" sz="1600" dirty="0" smtClean="0"/>
              <a:t>, Russia</a:t>
            </a:r>
            <a:endParaRPr lang="ru-RU" sz="1600" dirty="0" smtClean="0"/>
          </a:p>
          <a:p>
            <a:pPr algn="ctr"/>
            <a:r>
              <a:rPr lang="en-US" sz="1600" baseline="30000" dirty="0"/>
              <a:t>2</a:t>
            </a:r>
            <a:r>
              <a:rPr lang="en-US" sz="1600" dirty="0" smtClean="0"/>
              <a:t>Institute </a:t>
            </a:r>
            <a:r>
              <a:rPr lang="en-US" sz="1600" dirty="0" smtClean="0"/>
              <a:t>of Space Science, Bucharest-</a:t>
            </a:r>
            <a:r>
              <a:rPr lang="en-US" sz="1600" dirty="0" err="1" smtClean="0"/>
              <a:t>Magurele</a:t>
            </a:r>
            <a:r>
              <a:rPr lang="en-US" sz="1600" dirty="0" smtClean="0"/>
              <a:t>, </a:t>
            </a:r>
            <a:r>
              <a:rPr lang="en-US" sz="1600" dirty="0" smtClean="0"/>
              <a:t>Romania</a:t>
            </a:r>
          </a:p>
          <a:p>
            <a:pPr algn="ctr"/>
            <a:r>
              <a:rPr lang="en-US" sz="1600" baseline="30000" dirty="0" smtClean="0"/>
              <a:t>3</a:t>
            </a:r>
            <a:r>
              <a:rPr lang="en-US" sz="1600" dirty="0" smtClean="0"/>
              <a:t>Institute </a:t>
            </a:r>
            <a:r>
              <a:rPr lang="en-US" sz="1600" dirty="0"/>
              <a:t>for Advanced Studies "OMEGA", </a:t>
            </a:r>
            <a:r>
              <a:rPr lang="en-US" sz="1600" dirty="0" err="1"/>
              <a:t>Dubna</a:t>
            </a:r>
            <a:r>
              <a:rPr lang="en-US" sz="1600" dirty="0"/>
              <a:t>, Russia</a:t>
            </a:r>
            <a:endParaRPr lang="ru-RU" sz="1600" dirty="0"/>
          </a:p>
          <a:p>
            <a:pPr algn="ctr"/>
            <a:endParaRPr lang="ru-RU" sz="1600" dirty="0" smtClean="0"/>
          </a:p>
          <a:p>
            <a:endParaRPr lang="en-US" sz="1600" b="1" i="1" dirty="0" smtClean="0"/>
          </a:p>
          <a:p>
            <a:endParaRPr lang="en-US" sz="1600" b="1" i="1" dirty="0" smtClean="0"/>
          </a:p>
          <a:p>
            <a:endParaRPr lang="en-US" sz="1600" b="1" i="1" dirty="0" smtClean="0"/>
          </a:p>
          <a:p>
            <a:pPr algn="ctr"/>
            <a:r>
              <a:rPr lang="en-US" b="1" i="1" dirty="0" smtClean="0"/>
              <a:t>XXIV </a:t>
            </a:r>
            <a:r>
              <a:rPr lang="en-US" b="1" i="1" dirty="0"/>
              <a:t>International </a:t>
            </a:r>
            <a:r>
              <a:rPr lang="en-US" b="1" i="1" dirty="0" err="1"/>
              <a:t>Baldin</a:t>
            </a:r>
            <a:r>
              <a:rPr lang="en-US" b="1" i="1" dirty="0"/>
              <a:t> </a:t>
            </a:r>
            <a:r>
              <a:rPr lang="en-US" b="1" i="1" dirty="0" smtClean="0"/>
              <a:t>Seminar,</a:t>
            </a:r>
            <a:r>
              <a:rPr lang="en-US" b="1" i="1" dirty="0"/>
              <a:t> </a:t>
            </a:r>
            <a:r>
              <a:rPr lang="en-US" b="1" i="1" dirty="0" smtClean="0"/>
              <a:t> </a:t>
            </a:r>
            <a:r>
              <a:rPr lang="en-US" b="1" i="1" dirty="0"/>
              <a:t>17-22 September </a:t>
            </a:r>
            <a:r>
              <a:rPr lang="en-US" b="1" i="1" dirty="0" smtClean="0"/>
              <a:t>2018, </a:t>
            </a:r>
            <a:r>
              <a:rPr lang="en-US" b="1" i="1" dirty="0" err="1" smtClean="0"/>
              <a:t>Dubna</a:t>
            </a:r>
            <a:r>
              <a:rPr lang="ru-RU" b="1" dirty="0" smtClean="0"/>
              <a:t> </a:t>
            </a:r>
            <a:endParaRPr lang="ru-RU" dirty="0" smtClean="0"/>
          </a:p>
          <a:p>
            <a:pPr algn="just">
              <a:defRPr/>
            </a:pPr>
            <a:endParaRPr lang="en-US" b="1" dirty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endParaRPr lang="ru-RU" b="1" dirty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energy deposited for different target configurations and different beams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0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564734"/>
              </p:ext>
            </p:extLst>
          </p:nvPr>
        </p:nvGraphicFramePr>
        <p:xfrm>
          <a:off x="323527" y="836712"/>
          <a:ext cx="8352929" cy="4427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395096536"/>
                    </a:ext>
                  </a:extLst>
                </a:gridCol>
                <a:gridCol w="1618197">
                  <a:extLst>
                    <a:ext uri="{9D8B030D-6E8A-4147-A177-3AD203B41FA5}">
                      <a16:colId xmlns:a16="http://schemas.microsoft.com/office/drawing/2014/main" val="3707951115"/>
                    </a:ext>
                  </a:extLst>
                </a:gridCol>
                <a:gridCol w="1764857">
                  <a:extLst>
                    <a:ext uri="{9D8B030D-6E8A-4147-A177-3AD203B41FA5}">
                      <a16:colId xmlns:a16="http://schemas.microsoft.com/office/drawing/2014/main" val="1182058637"/>
                    </a:ext>
                  </a:extLst>
                </a:gridCol>
                <a:gridCol w="1764857">
                  <a:extLst>
                    <a:ext uri="{9D8B030D-6E8A-4147-A177-3AD203B41FA5}">
                      <a16:colId xmlns:a16="http://schemas.microsoft.com/office/drawing/2014/main" val="2935555172"/>
                    </a:ext>
                  </a:extLst>
                </a:gridCol>
                <a:gridCol w="1764857">
                  <a:extLst>
                    <a:ext uri="{9D8B030D-6E8A-4147-A177-3AD203B41FA5}">
                      <a16:colId xmlns:a16="http://schemas.microsoft.com/office/drawing/2014/main" val="1479527625"/>
                    </a:ext>
                  </a:extLst>
                </a:gridCol>
              </a:tblGrid>
              <a:tr h="23790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Dimensions, cm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Material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Edep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, MeV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837290"/>
                  </a:ext>
                </a:extLst>
              </a:tr>
              <a:tr h="237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Li-7 0.35 AGeV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Li-7 0.4AGeV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 1.5 GeV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411006"/>
                  </a:ext>
                </a:extLst>
              </a:tr>
              <a:tr h="444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L120,R70,r0.5,d2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Metal U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11% Pu239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9.584e4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1.437e5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1.342e5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6004593"/>
                  </a:ext>
                </a:extLst>
              </a:tr>
              <a:tr h="444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L140,R90,r1,d5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Metal U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14.7% U235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1.212e5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1.778e5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1.648e5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7687031"/>
                  </a:ext>
                </a:extLst>
              </a:tr>
              <a:tr h="444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L150,R90,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r0.5,d2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Metal U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9.2% Pu239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1.031e5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1.567e5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1.536e5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7378346"/>
                  </a:ext>
                </a:extLst>
              </a:tr>
              <a:tr h="444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L150,R90,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r0.5,d2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Carbid U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11.2% Pu239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9.276e4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1.457e5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1.375e5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2020545"/>
                  </a:ext>
                </a:extLst>
              </a:tr>
              <a:tr h="444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L150,R90,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r0.5,d2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MOX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12.3% Pu239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1.011e5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1.496e5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1.425e5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10873"/>
                  </a:ext>
                </a:extLst>
              </a:tr>
              <a:tr h="444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L150,R90,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r0.5,d2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Metal Th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13.6% Pu239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9.423e4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1.429e5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1.381e5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1599929"/>
                  </a:ext>
                </a:extLst>
              </a:tr>
              <a:tr h="444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L150,R90,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r0.5,d2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Metal Th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18.8%  U235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1.015e5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1.518e5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1.572e5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107577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5450973"/>
            <a:ext cx="55446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 – target length</a:t>
            </a:r>
          </a:p>
          <a:p>
            <a:r>
              <a:rPr lang="en-US" sz="1600" dirty="0" smtClean="0"/>
              <a:t>R – target radius</a:t>
            </a:r>
          </a:p>
          <a:p>
            <a:r>
              <a:rPr lang="en-US" sz="1600" dirty="0" smtClean="0"/>
              <a:t>r – rods radius</a:t>
            </a:r>
          </a:p>
          <a:p>
            <a:r>
              <a:rPr lang="en-US" sz="1600" dirty="0" smtClean="0"/>
              <a:t>d – distance between rods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1069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227027"/>
              </p:ext>
            </p:extLst>
          </p:nvPr>
        </p:nvGraphicFramePr>
        <p:xfrm>
          <a:off x="467543" y="1996719"/>
          <a:ext cx="7848873" cy="1784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">
                  <a:extLst>
                    <a:ext uri="{9D8B030D-6E8A-4147-A177-3AD203B41FA5}">
                      <a16:colId xmlns:a16="http://schemas.microsoft.com/office/drawing/2014/main" val="3076279067"/>
                    </a:ext>
                  </a:extLst>
                </a:gridCol>
                <a:gridCol w="1238538">
                  <a:extLst>
                    <a:ext uri="{9D8B030D-6E8A-4147-A177-3AD203B41FA5}">
                      <a16:colId xmlns:a16="http://schemas.microsoft.com/office/drawing/2014/main" val="272913877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357980935"/>
                    </a:ext>
                  </a:extLst>
                </a:gridCol>
                <a:gridCol w="1353751">
                  <a:extLst>
                    <a:ext uri="{9D8B030D-6E8A-4147-A177-3AD203B41FA5}">
                      <a16:colId xmlns:a16="http://schemas.microsoft.com/office/drawing/2014/main" val="1913136311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487075458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1677030375"/>
                    </a:ext>
                  </a:extLst>
                </a:gridCol>
              </a:tblGrid>
              <a:tr h="72808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Ion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LBE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Pb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 + 20.5% U235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 +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layer 60 cm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Pb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608580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r>
                        <a:rPr lang="en-US" dirty="0" smtClean="0"/>
                        <a:t>Li7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1.212e5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1.179e5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2.728e4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1.2289e5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1.173e5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847743"/>
                  </a:ext>
                </a:extLst>
              </a:tr>
              <a:tr h="416046">
                <a:tc>
                  <a:txBody>
                    <a:bodyPr/>
                    <a:lstStyle/>
                    <a:p>
                      <a:r>
                        <a:rPr lang="en-US" dirty="0" smtClean="0"/>
                        <a:t>Proton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14</a:t>
                      </a:r>
                      <a:r>
                        <a:rPr lang="en-US" dirty="0" smtClean="0"/>
                        <a:t>6e5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2.037e5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5.028e4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2.165e5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2.101e5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394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33265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66"/>
                </a:solidFill>
              </a:rPr>
              <a:t>The coolant</a:t>
            </a:r>
            <a:endParaRPr lang="ru-RU" sz="2400" b="1" dirty="0">
              <a:solidFill>
                <a:srgbClr val="CC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1" y="933855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Metallic target 14.7 % U235, L140-R90-r1-d5, irradiated with Li 0.35 </a:t>
            </a:r>
            <a:r>
              <a:rPr lang="en-US" dirty="0" err="1" smtClean="0"/>
              <a:t>AGeV</a:t>
            </a:r>
            <a:r>
              <a:rPr lang="en-US" dirty="0" smtClean="0"/>
              <a:t> and proton 1.5 GeV.</a:t>
            </a:r>
          </a:p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4321604"/>
            <a:ext cx="75608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600FF"/>
                </a:solidFill>
              </a:rPr>
              <a:t>The variation in actinide composition and the cooling with metals (</a:t>
            </a:r>
            <a:r>
              <a:rPr lang="en-US" sz="2000" b="1" dirty="0" err="1" smtClean="0">
                <a:solidFill>
                  <a:srgbClr val="6600FF"/>
                </a:solidFill>
              </a:rPr>
              <a:t>Pb</a:t>
            </a:r>
            <a:r>
              <a:rPr lang="en-US" sz="2000" b="1" dirty="0" smtClean="0">
                <a:solidFill>
                  <a:srgbClr val="6600FF"/>
                </a:solidFill>
              </a:rPr>
              <a:t>, LBE, Na) conserve the shapes of the neutron spectra and the ratio between the energies deposited by different ions.</a:t>
            </a:r>
            <a:endParaRPr lang="ru-RU" sz="2000" b="1" dirty="0">
              <a:solidFill>
                <a:srgbClr val="66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6592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FF"/>
                </a:solidFill>
              </a:rPr>
              <a:t>Converter from different materials</a:t>
            </a:r>
            <a:endParaRPr lang="ru-RU" sz="2400" b="1" dirty="0">
              <a:solidFill>
                <a:srgbClr val="66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435333"/>
              </p:ext>
            </p:extLst>
          </p:nvPr>
        </p:nvGraphicFramePr>
        <p:xfrm>
          <a:off x="128758" y="1896002"/>
          <a:ext cx="4857784" cy="3267626"/>
        </p:xfrm>
        <a:graphic>
          <a:graphicData uri="http://schemas.openxmlformats.org/drawingml/2006/table">
            <a:tbl>
              <a:tblPr/>
              <a:tblGrid>
                <a:gridCol w="857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26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Core material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Core length,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cm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 neutron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yield,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particle</a:t>
                      </a:r>
                      <a:r>
                        <a:rPr lang="en-US" sz="16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Yield of neutrons with E&gt;100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MeV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particle</a:t>
                      </a:r>
                      <a:r>
                        <a:rPr lang="en-US" sz="16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Deposited energy,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MeV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fuel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34.4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1.49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2.39·10</a:t>
                      </a:r>
                      <a:r>
                        <a:rPr lang="en-US" sz="16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2.64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3.37·10</a:t>
                      </a:r>
                      <a:r>
                        <a:rPr lang="en-US" sz="1600" baseline="30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Be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15.2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4.02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5.06·10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3.25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3.06·10</a:t>
                      </a:r>
                      <a:r>
                        <a:rPr lang="en-US" sz="16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2.82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2.78·10</a:t>
                      </a:r>
                      <a:r>
                        <a:rPr lang="en-US" sz="16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Fe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1.93·10</a:t>
                      </a:r>
                      <a:r>
                        <a:rPr lang="en-US" sz="16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714356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Neutron yield from the converter and energy released in the enriched uranium target with the converter from different materials, irradiated with 0.5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AGeV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7377" name="Object 1"/>
          <p:cNvGraphicFramePr>
            <a:graphicFrameLocks noChangeAspect="1"/>
          </p:cNvGraphicFramePr>
          <p:nvPr/>
        </p:nvGraphicFramePr>
        <p:xfrm>
          <a:off x="4786314" y="357166"/>
          <a:ext cx="4786688" cy="400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42" name="Graph" r:id="rId3" imgW="4129920" imgH="2877120" progId="Origin50.Graph">
                  <p:embed/>
                </p:oleObj>
              </mc:Choice>
              <mc:Fallback>
                <p:oleObj name="Graph" r:id="rId3" imgW="4129920" imgH="2877120" progId="Origin50.Graph">
                  <p:embed/>
                  <p:pic>
                    <p:nvPicPr>
                      <p:cNvPr id="35737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357166"/>
                        <a:ext cx="4786688" cy="4000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4282" y="5214950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Target converter from very low Z materials (Li,  Be, C) increases the energy released for light ions at low energy 1.4-3 times.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effect is higher in enriched target.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3538" y="421481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. Average neutron </a:t>
            </a:r>
            <a:r>
              <a:rPr lang="en-US" sz="1200" dirty="0" err="1" smtClean="0"/>
              <a:t>fluence</a:t>
            </a:r>
            <a:r>
              <a:rPr lang="en-US" sz="1200" dirty="0" smtClean="0"/>
              <a:t> in the enriched U target without a converter U, Be, C and Fe, irradiated by the 0.5 </a:t>
            </a:r>
            <a:r>
              <a:rPr lang="en-US" sz="1200" dirty="0" err="1" smtClean="0"/>
              <a:t>AGeV</a:t>
            </a:r>
            <a:r>
              <a:rPr lang="en-US" sz="1200" dirty="0" smtClean="0"/>
              <a:t> </a:t>
            </a:r>
            <a:r>
              <a:rPr lang="en-US" sz="1200" baseline="30000" dirty="0" smtClean="0"/>
              <a:t>7</a:t>
            </a:r>
            <a:r>
              <a:rPr lang="en-US" sz="1200" dirty="0" smtClean="0"/>
              <a:t>Li beam.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73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6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164" y="2476084"/>
            <a:ext cx="4134044" cy="27773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404664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The choice of target dimensions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206397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target with higher dimensions and more compact packing ensures lower neutron leakage and the realization of the needed criticality coefficient with lower levels  enrichment.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598715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time evolution of the Pu239 concentration for two initial levels of enrichment under irradiation with a beam of Li7, with intensity 1.25·10</a:t>
            </a:r>
            <a:r>
              <a:rPr lang="en-US" baseline="30000" dirty="0" smtClean="0"/>
              <a:t>16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987824" y="2914250"/>
            <a:ext cx="3084" cy="2043871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377186" y="3864779"/>
            <a:ext cx="0" cy="1076389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9552" y="212972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U-Pu metallic target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Thorium target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" y="948790"/>
            <a:ext cx="9043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Metallic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target </a:t>
            </a:r>
            <a:r>
              <a:rPr lang="en-US" dirty="0" smtClean="0"/>
              <a:t>with dimensions L150-R90-r0.5-d2  needs 13.6 </a:t>
            </a:r>
            <a:r>
              <a:rPr lang="en-US" dirty="0"/>
              <a:t>% </a:t>
            </a:r>
            <a:r>
              <a:rPr lang="en-US" dirty="0" smtClean="0"/>
              <a:t>Pu239 for </a:t>
            </a:r>
            <a:r>
              <a:rPr lang="en-US" dirty="0"/>
              <a:t> </a:t>
            </a:r>
            <a:r>
              <a:rPr lang="en-US" dirty="0" err="1">
                <a:cs typeface="Arial" pitchFamily="34" charset="0"/>
              </a:rPr>
              <a:t>k</a:t>
            </a:r>
            <a:r>
              <a:rPr lang="en-US" baseline="-25000" dirty="0" err="1">
                <a:cs typeface="Arial" pitchFamily="34" charset="0"/>
              </a:rPr>
              <a:t>eff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0.96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717549"/>
            <a:ext cx="4752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time evolution of the </a:t>
            </a:r>
            <a:r>
              <a:rPr lang="en-US" sz="1400" dirty="0" smtClean="0"/>
              <a:t>Pu239 and U233 under </a:t>
            </a:r>
            <a:r>
              <a:rPr lang="en-US" sz="1400" dirty="0"/>
              <a:t>irradiation with a beam of Li7, with intensity 1.25·10</a:t>
            </a:r>
            <a:r>
              <a:rPr lang="en-US" sz="1400" baseline="30000" dirty="0"/>
              <a:t>16</a:t>
            </a:r>
            <a:r>
              <a:rPr lang="en-US" sz="1400" dirty="0"/>
              <a:t>.</a:t>
            </a:r>
            <a:endParaRPr lang="ru-RU" sz="1400" dirty="0"/>
          </a:p>
          <a:p>
            <a:endParaRPr lang="ru-RU" sz="1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179" y="3598570"/>
            <a:ext cx="2750218" cy="157692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59" y="1593108"/>
            <a:ext cx="3600400" cy="205305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1412776"/>
            <a:ext cx="3076575" cy="19240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20072" y="3336826"/>
            <a:ext cx="4355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Fission cross section of neutrons in U233 and Pu239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523478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Neutron spectrum under irradiation with Li-7</a:t>
            </a:r>
            <a:endParaRPr lang="ru-RU" sz="12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331640" y="2374801"/>
            <a:ext cx="0" cy="11005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40152" y="5632529"/>
            <a:ext cx="31033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Mean fission cross section: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- 2.38 barn in U233</a:t>
            </a:r>
          </a:p>
          <a:p>
            <a:r>
              <a:rPr lang="en-US" sz="1400" dirty="0" smtClean="0"/>
              <a:t> - 1.66 barn in Pu239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79512" y="4653136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thorium target needs a higher level of enrichment for the same geometry and a shorter period between refueling, comparing with uranium target.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539397" y="6427116"/>
            <a:ext cx="43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4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861126"/>
              </p:ext>
            </p:extLst>
          </p:nvPr>
        </p:nvGraphicFramePr>
        <p:xfrm>
          <a:off x="354333" y="3024186"/>
          <a:ext cx="4276725" cy="302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94" name="Graph" r:id="rId3" imgW="4276800" imgH="3024000" progId="Origin50.Graph">
                  <p:embed/>
                </p:oleObj>
              </mc:Choice>
              <mc:Fallback>
                <p:oleObj name="Graph" r:id="rId3" imgW="4276800" imgH="302400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333" y="3024186"/>
                        <a:ext cx="4276725" cy="302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955100"/>
              </p:ext>
            </p:extLst>
          </p:nvPr>
        </p:nvGraphicFramePr>
        <p:xfrm>
          <a:off x="4283968" y="3024187"/>
          <a:ext cx="4276725" cy="302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95" name="Graph" r:id="rId5" imgW="4276800" imgH="3024000" progId="Origin50.Graph">
                  <p:embed/>
                </p:oleObj>
              </mc:Choice>
              <mc:Fallback>
                <p:oleObj name="Graph" r:id="rId5" imgW="4276800" imgH="302400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83968" y="3024187"/>
                        <a:ext cx="4276725" cy="302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787039"/>
              </p:ext>
            </p:extLst>
          </p:nvPr>
        </p:nvGraphicFramePr>
        <p:xfrm>
          <a:off x="1475656" y="334407"/>
          <a:ext cx="4276725" cy="302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96" name="Graph" r:id="rId7" imgW="4276800" imgH="3024000" progId="Origin50.Graph">
                  <p:embed/>
                </p:oleObj>
              </mc:Choice>
              <mc:Fallback>
                <p:oleObj name="Graph" r:id="rId7" imgW="4276800" imgH="302400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5656" y="334407"/>
                        <a:ext cx="4276725" cy="302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1115616" y="5157192"/>
            <a:ext cx="25922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76056" y="4725144"/>
            <a:ext cx="194421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99592" y="188640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Energetic efficiency in U-Pu target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4738" y="1846501"/>
            <a:ext cx="1981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Energy gain for protons in target with converter LBE and Be</a:t>
            </a:r>
            <a:endParaRPr lang="ru-RU" sz="16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0072" y="607926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 gain </a:t>
            </a:r>
            <a:r>
              <a:rPr lang="en-US" dirty="0" smtClean="0"/>
              <a:t>for light ions in</a:t>
            </a:r>
          </a:p>
          <a:p>
            <a:r>
              <a:rPr lang="en-US" dirty="0" smtClean="0"/>
              <a:t> </a:t>
            </a:r>
            <a:r>
              <a:rPr lang="en-US" dirty="0"/>
              <a:t>target with converter LBE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6048373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 power production for light ions in target with converter LBE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3344" y="511660"/>
            <a:ext cx="33642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- </a:t>
            </a:r>
            <a:r>
              <a:rPr lang="en-US" sz="1600" dirty="0">
                <a:latin typeface="+mn-lt"/>
              </a:rPr>
              <a:t>m</a:t>
            </a:r>
            <a:r>
              <a:rPr lang="en-US" sz="1600" dirty="0" smtClean="0">
                <a:latin typeface="+mn-lt"/>
              </a:rPr>
              <a:t>etallic target </a:t>
            </a:r>
            <a:r>
              <a:rPr lang="en-US" sz="1600" dirty="0">
                <a:latin typeface="+mn-lt"/>
              </a:rPr>
              <a:t>with dimensions L150-R90-r0.5-d2 </a:t>
            </a:r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- </a:t>
            </a:r>
            <a:r>
              <a:rPr lang="en-US" sz="1600" dirty="0">
                <a:latin typeface="+mn-lt"/>
              </a:rPr>
              <a:t>linear accelerator (we used the data from European Spallation Source  (ESS) project)</a:t>
            </a:r>
          </a:p>
          <a:p>
            <a:pPr>
              <a:buFontTx/>
              <a:buChar char="-"/>
            </a:pPr>
            <a:r>
              <a:rPr lang="en-US" sz="1600" dirty="0">
                <a:latin typeface="+mn-lt"/>
              </a:rPr>
              <a:t>reference particle proton 2.5 GeV</a:t>
            </a:r>
          </a:p>
          <a:p>
            <a:pPr>
              <a:buFontTx/>
              <a:buChar char="-"/>
            </a:pPr>
            <a:r>
              <a:rPr lang="en-US" sz="1600" dirty="0">
                <a:latin typeface="+mn-lt"/>
              </a:rPr>
              <a:t> the accelerator efficiency for the reference particle ɳ 0.18 </a:t>
            </a:r>
          </a:p>
          <a:p>
            <a:pPr>
              <a:buFontTx/>
              <a:buChar char="-"/>
            </a:pPr>
            <a:r>
              <a:rPr lang="en-US" sz="1600" dirty="0">
                <a:latin typeface="+mn-lt"/>
              </a:rPr>
              <a:t> the conversion coefficient from thermal to electrical power </a:t>
            </a:r>
            <a:r>
              <a:rPr lang="en-US" sz="1600" dirty="0" err="1">
                <a:latin typeface="+mn-lt"/>
              </a:rPr>
              <a:t>ɳ</a:t>
            </a:r>
            <a:r>
              <a:rPr lang="en-US" sz="1600" baseline="-25000" dirty="0" err="1">
                <a:latin typeface="+mn-lt"/>
              </a:rPr>
              <a:t>el</a:t>
            </a:r>
            <a:r>
              <a:rPr lang="en-US" sz="1600" baseline="-25000" dirty="0">
                <a:latin typeface="+mn-lt"/>
              </a:rPr>
              <a:t> </a:t>
            </a:r>
            <a:r>
              <a:rPr lang="en-US" sz="1600" dirty="0">
                <a:latin typeface="+mn-lt"/>
              </a:rPr>
              <a:t> 0.4</a:t>
            </a:r>
          </a:p>
          <a:p>
            <a:pPr lvl="1"/>
            <a:r>
              <a:rPr lang="en-US" sz="1600" b="1" dirty="0" err="1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1600" b="1" baseline="-25000" dirty="0" err="1" smtClean="0">
                <a:solidFill>
                  <a:srgbClr val="FF0000"/>
                </a:solidFill>
                <a:latin typeface="+mn-lt"/>
              </a:rPr>
              <a:t>beam</a:t>
            </a:r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 1.25·10</a:t>
            </a:r>
            <a:r>
              <a:rPr lang="en-US" sz="1600" b="1" baseline="30000" dirty="0" smtClean="0">
                <a:solidFill>
                  <a:srgbClr val="FF0000"/>
                </a:solidFill>
                <a:latin typeface="+mn-lt"/>
              </a:rPr>
              <a:t>16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particles/s</a:t>
            </a:r>
            <a:endParaRPr lang="ru-RU" b="1" dirty="0" smtClean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lvl="1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8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104742"/>
              </p:ext>
            </p:extLst>
          </p:nvPr>
        </p:nvGraphicFramePr>
        <p:xfrm>
          <a:off x="4590500" y="1129571"/>
          <a:ext cx="4276725" cy="302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74" name="Graph" r:id="rId3" imgW="4276800" imgH="3024000" progId="Origin50.Graph">
                  <p:embed/>
                </p:oleObj>
              </mc:Choice>
              <mc:Fallback>
                <p:oleObj name="Graph" r:id="rId3" imgW="4276800" imgH="302400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90500" y="1129571"/>
                        <a:ext cx="4276725" cy="302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712730"/>
              </p:ext>
            </p:extLst>
          </p:nvPr>
        </p:nvGraphicFramePr>
        <p:xfrm>
          <a:off x="330456" y="1124744"/>
          <a:ext cx="4276725" cy="302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75" name="Graph" r:id="rId5" imgW="4276800" imgH="3024000" progId="Origin50.Graph">
                  <p:embed/>
                </p:oleObj>
              </mc:Choice>
              <mc:Fallback>
                <p:oleObj name="Graph" r:id="rId5" imgW="4276800" imgH="3024000" progId="Origin50.Graph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0456" y="1124744"/>
                        <a:ext cx="4276725" cy="302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115616" y="3356992"/>
            <a:ext cx="194421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364088" y="3212976"/>
            <a:ext cx="151216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5616" y="476672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Net power production and energy gain in target with converter Be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1616" y="413206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 power production for light ions in target with converter Be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21168" y="416032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 gain </a:t>
            </a:r>
            <a:r>
              <a:rPr lang="en-US" dirty="0" smtClean="0"/>
              <a:t>for light ions in</a:t>
            </a:r>
          </a:p>
          <a:p>
            <a:r>
              <a:rPr lang="en-US" dirty="0" smtClean="0"/>
              <a:t> </a:t>
            </a:r>
            <a:r>
              <a:rPr lang="en-US" dirty="0"/>
              <a:t>target with converter </a:t>
            </a:r>
            <a:r>
              <a:rPr lang="en-US" dirty="0" smtClean="0"/>
              <a:t>Be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8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142852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Conclusions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00042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The energetic efficiency depends on the beam and accelerator type. The optimal energy of proton beam is 2-3 GeV in synchrotron, 1.5 GeV in </a:t>
            </a:r>
            <a:r>
              <a:rPr lang="en-US" dirty="0" err="1" smtClean="0"/>
              <a:t>linac</a:t>
            </a:r>
            <a:r>
              <a:rPr lang="en-US" dirty="0" smtClean="0"/>
              <a:t>, and 1 GeV in cyclotron. </a:t>
            </a:r>
            <a:r>
              <a:rPr lang="en-US" dirty="0" smtClean="0">
                <a:cs typeface="Arial" pitchFamily="34" charset="0"/>
              </a:rPr>
              <a:t>Ions starting with Li, accelerated in </a:t>
            </a:r>
            <a:r>
              <a:rPr lang="en-US" dirty="0" err="1" smtClean="0">
                <a:cs typeface="Arial" pitchFamily="34" charset="0"/>
              </a:rPr>
              <a:t>linac</a:t>
            </a:r>
            <a:r>
              <a:rPr lang="en-US" dirty="0" smtClean="0">
                <a:cs typeface="Arial" pitchFamily="34" charset="0"/>
              </a:rPr>
              <a:t> or synchrotron have a higher energetic efficiency than protons. The optimal energy for ions increases with the ion mass. </a:t>
            </a:r>
          </a:p>
          <a:p>
            <a:pPr algn="just"/>
            <a:r>
              <a:rPr lang="en-US" dirty="0">
                <a:cs typeface="Arial" pitchFamily="34" charset="0"/>
              </a:rPr>
              <a:t>	</a:t>
            </a:r>
            <a:r>
              <a:rPr lang="en-US" dirty="0" smtClean="0">
                <a:cs typeface="Arial" pitchFamily="34" charset="0"/>
              </a:rPr>
              <a:t>Targets with various composition, cooled with metal (</a:t>
            </a:r>
            <a:r>
              <a:rPr lang="en-US" dirty="0" err="1" smtClean="0">
                <a:cs typeface="Arial" pitchFamily="34" charset="0"/>
              </a:rPr>
              <a:t>Pb</a:t>
            </a:r>
            <a:r>
              <a:rPr lang="en-US" dirty="0" smtClean="0">
                <a:cs typeface="Arial" pitchFamily="34" charset="0"/>
              </a:rPr>
              <a:t>, L</a:t>
            </a:r>
            <a:r>
              <a:rPr lang="en-US" dirty="0">
                <a:cs typeface="Arial" pitchFamily="34" charset="0"/>
              </a:rPr>
              <a:t>B</a:t>
            </a:r>
            <a:r>
              <a:rPr lang="en-US" dirty="0" smtClean="0">
                <a:cs typeface="Arial" pitchFamily="34" charset="0"/>
              </a:rPr>
              <a:t>E, Na) maintain the shape of the neutron spectrum and the ratio between the energies deposited by different ions.</a:t>
            </a:r>
          </a:p>
          <a:p>
            <a:pPr algn="just"/>
            <a:r>
              <a:rPr lang="en-US" dirty="0" smtClean="0"/>
              <a:t>	Convertors from light materials (Li, Be) produce a substantial increase of the energy deposited by light ions at low  kinetic energy. </a:t>
            </a:r>
          </a:p>
          <a:p>
            <a:pPr algn="just"/>
            <a:r>
              <a:rPr lang="en-US" dirty="0" smtClean="0"/>
              <a:t>	It is preferable to choose a compact packing and a target with dimensions large enough in order to obtain the needed value of </a:t>
            </a:r>
            <a:r>
              <a:rPr lang="en-US" dirty="0" err="1">
                <a:cs typeface="Arial" pitchFamily="34" charset="0"/>
              </a:rPr>
              <a:t>k</a:t>
            </a:r>
            <a:r>
              <a:rPr lang="en-US" baseline="-25000" dirty="0" err="1">
                <a:cs typeface="Arial" pitchFamily="34" charset="0"/>
              </a:rPr>
              <a:t>eff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at lower levels of enrichment. We can ensure in this way higher levels of actinide burning and large periods between refueling.</a:t>
            </a:r>
            <a:r>
              <a:rPr lang="en-US" dirty="0"/>
              <a:t>	</a:t>
            </a:r>
            <a:r>
              <a:rPr lang="en-US" dirty="0" smtClean="0"/>
              <a:t>Light ions  </a:t>
            </a:r>
            <a:r>
              <a:rPr lang="en-US" baseline="30000" dirty="0" smtClean="0"/>
              <a:t>7</a:t>
            </a:r>
            <a:r>
              <a:rPr lang="en-US" dirty="0" smtClean="0"/>
              <a:t>Li and </a:t>
            </a:r>
            <a:r>
              <a:rPr lang="en-US" baseline="30000" dirty="0" smtClean="0"/>
              <a:t>9</a:t>
            </a:r>
            <a:r>
              <a:rPr lang="en-US" dirty="0" smtClean="0"/>
              <a:t>Be with energy 0.3-0.4 </a:t>
            </a:r>
            <a:r>
              <a:rPr lang="en-US" dirty="0" err="1" smtClean="0"/>
              <a:t>AGeV</a:t>
            </a:r>
            <a:r>
              <a:rPr lang="en-US" dirty="0" smtClean="0"/>
              <a:t> realize the same energy release as a beam of proton 1.5 GeV. This allows one to obtain the same electrical power with lower energy consumption and an accelerator with ~ 2 times lower dimensions. The acceleration of </a:t>
            </a:r>
            <a:r>
              <a:rPr lang="en-US" baseline="30000" dirty="0" smtClean="0"/>
              <a:t>11</a:t>
            </a:r>
            <a:r>
              <a:rPr lang="en-US" dirty="0" smtClean="0"/>
              <a:t>B, and </a:t>
            </a:r>
            <a:r>
              <a:rPr lang="en-US" baseline="30000" dirty="0" smtClean="0"/>
              <a:t>12</a:t>
            </a:r>
            <a:r>
              <a:rPr lang="en-US" dirty="0" smtClean="0"/>
              <a:t>C at 0.7-0.75 </a:t>
            </a:r>
            <a:r>
              <a:rPr lang="en-US" dirty="0" err="1" smtClean="0"/>
              <a:t>AGeV</a:t>
            </a:r>
            <a:r>
              <a:rPr lang="en-US" dirty="0" smtClean="0"/>
              <a:t> needs an accelerator with the same dimensions as for proton beam 1.5 GeV but produces a net electrical power about 5 times higher. </a:t>
            </a:r>
            <a:endParaRPr lang="ru-RU" dirty="0" smtClean="0"/>
          </a:p>
          <a:p>
            <a:pPr algn="just"/>
            <a:r>
              <a:rPr lang="en-US" dirty="0" smtClean="0"/>
              <a:t>	The best solution from the point of view of the energy gain and miniaturization is the </a:t>
            </a:r>
            <a:r>
              <a:rPr lang="en-US" baseline="30000" dirty="0" smtClean="0"/>
              <a:t>7</a:t>
            </a:r>
            <a:r>
              <a:rPr lang="en-US" dirty="0" smtClean="0"/>
              <a:t>Li beam with an energy of 0.3-0.35 </a:t>
            </a:r>
            <a:r>
              <a:rPr lang="en-US" dirty="0" err="1" smtClean="0"/>
              <a:t>AGeV</a:t>
            </a:r>
            <a:r>
              <a:rPr lang="en-US" dirty="0" smtClean="0"/>
              <a:t> and a target with converter of Be and cooling with </a:t>
            </a:r>
            <a:r>
              <a:rPr lang="en-US" dirty="0" err="1" smtClean="0"/>
              <a:t>Pb</a:t>
            </a:r>
            <a:r>
              <a:rPr lang="en-US" dirty="0" smtClean="0"/>
              <a:t> or LBE.  </a:t>
            </a:r>
          </a:p>
          <a:p>
            <a:pPr algn="just"/>
            <a:r>
              <a:rPr lang="en-US" dirty="0" smtClean="0"/>
              <a:t>	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28680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1. C. Rubbia et al., ” An Energy Amplifier for cleaner and inexhaustible nuclear energy production driven by a particle beam accelerator”. CERN/AT/93-47, November 1993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 H. A.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Abderrahim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Kupschua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E.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Malambu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Ph. Benoit, K. Van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Tichelen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Arien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F.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Vermeersca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D’hondt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Y.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Jongen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Ternier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D.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Vandeplassche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,” MYRRHA: A multipurpose accelerator driven system for research &amp; development”, Nuclear Instruments and Methods in Physics Research A 463 (2001) 487–494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Kairat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Ismailov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Masaki Saito, Hiroshi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Sagara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Kenji Nishihara,” Feasibility of uranium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spallation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target in accelerator-driven system”, Progress in Nuclear Energy 53 (2011) 925-929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Pronskikh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V.,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Mokhov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N. V.,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Novitski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I.,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Tyutyunikov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S. I., "Energy production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demonstartion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for MW proton beams",12th Meeting on Shielding Aspects of Accelerators, Targets and Irradiation Facilities (SATIF-12), April 28-30, 2014, Fermi National Accelerator Laboratory, Batavia, Illinois, USA.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5. S.R.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Hashemi-Nezhad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W.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Westmeier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Zamani-Valasiadou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Thomauske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R. Brandt,” Optimal ion beam, target type and size for accelerator driven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systems:Implications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to the associated accelerator power”, Annals of Nuclear Energy 38 (2011) 1144–1155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6.Ridikas D.,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Mittig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W., “Neutron production and energy generation by energetic projectiles: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protons or deuterons?”, Nuclear Instruments and Methods in Physics Research A 418 (1998) 449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457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Кошкарев Д. Г., "Оптимальные ионы для ядерного реактора с нейтронной подсветкой", Журнал технической физики 2004, том 74, вып. 7; 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8. A. A.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Baldin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A. I.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Berlev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Paraipan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and S. I.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Tyutyunnikov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Optimization of Accelerated Charged Particle Beam for ADS Energy Production, Physics of Particles and Nuclei Letters, 2017, Vol. 14, No. 1, pp. 113–119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042" y="1928802"/>
            <a:ext cx="6096284" cy="1200329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brightRoom" dir="t"/>
          </a:scene3d>
          <a:sp3d>
            <a:bevelT prst="relaxedInset"/>
          </a:sp3d>
        </p:spPr>
        <p:txBody>
          <a:bodyPr wrap="square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Thank you for attention !</a:t>
            </a:r>
            <a:endParaRPr lang="en-US" sz="36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ADS for transmutation and energy amplifier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6" descr="Image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785794"/>
            <a:ext cx="238992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70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1000108"/>
            <a:ext cx="3286148" cy="170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870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3929066"/>
            <a:ext cx="3286148" cy="245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71472" y="3643314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FEAT experiment (CERN)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3643314"/>
            <a:ext cx="4143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Total number of fission in Quinta target irradiated with deuterons (measured with SSTD)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7852" y="500042"/>
            <a:ext cx="328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Neutron yield from heavy metal targets</a:t>
            </a:r>
            <a:endParaRPr lang="ru-RU" sz="1400" dirty="0">
              <a:solidFill>
                <a:srgbClr val="7030A0"/>
              </a:solidFill>
            </a:endParaRPr>
          </a:p>
        </p:txBody>
      </p:sp>
      <p:graphicFrame>
        <p:nvGraphicFramePr>
          <p:cNvPr id="328710" name="Object 6"/>
          <p:cNvGraphicFramePr>
            <a:graphicFrameLocks noChangeAspect="1"/>
          </p:cNvGraphicFramePr>
          <p:nvPr/>
        </p:nvGraphicFramePr>
        <p:xfrm>
          <a:off x="5214942" y="4214818"/>
          <a:ext cx="2928958" cy="2179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55" name="Graph" r:id="rId7" imgW="4220870" imgH="3215030" progId="Origin50.Graph">
                  <p:embed/>
                </p:oleObj>
              </mc:Choice>
              <mc:Fallback>
                <p:oleObj name="Graph" r:id="rId7" imgW="4220870" imgH="3215030" progId="Origin50.Graph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291" t="3960" r="3224" b="4808"/>
                      <a:stretch>
                        <a:fillRect/>
                      </a:stretch>
                    </p:blipFill>
                    <p:spPr bwMode="auto">
                      <a:xfrm>
                        <a:off x="5214942" y="4214818"/>
                        <a:ext cx="2928958" cy="21793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2844" y="428604"/>
            <a:ext cx="5572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Transmutation of nuclear waste: project Omega (Japan), ATW (USA)</a:t>
            </a:r>
          </a:p>
          <a:p>
            <a:r>
              <a:rPr lang="en-US" sz="1400" dirty="0" smtClean="0"/>
              <a:t>Concept of energy amplifier, experiments TARC and FEAT(CERN)</a:t>
            </a:r>
          </a:p>
          <a:p>
            <a:r>
              <a:rPr lang="en-US" sz="1400" dirty="0" smtClean="0"/>
              <a:t>Project ESS (CERN)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8596" y="2857496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F. </a:t>
            </a:r>
            <a:r>
              <a:rPr lang="en-US" sz="1200" b="1" i="1" dirty="0" err="1" smtClean="0"/>
              <a:t>Carminati</a:t>
            </a:r>
            <a:r>
              <a:rPr lang="en-US" sz="1200" b="1" i="1" dirty="0" smtClean="0"/>
              <a:t>, C. </a:t>
            </a:r>
            <a:r>
              <a:rPr lang="en-US" sz="1200" b="1" i="1" dirty="0" err="1" smtClean="0"/>
              <a:t>Geles</a:t>
            </a:r>
            <a:r>
              <a:rPr lang="en-US" sz="1200" b="1" i="1" dirty="0" smtClean="0"/>
              <a:t>, R. </a:t>
            </a:r>
            <a:r>
              <a:rPr lang="en-US" sz="1200" b="1" i="1" dirty="0" err="1" smtClean="0"/>
              <a:t>Klapisch</a:t>
            </a:r>
            <a:r>
              <a:rPr lang="en-US" sz="1200" b="1" i="1" dirty="0" smtClean="0"/>
              <a:t>, J. P. </a:t>
            </a:r>
            <a:r>
              <a:rPr lang="en-US" sz="1200" b="1" i="1" dirty="0" err="1" smtClean="0"/>
              <a:t>Revol</a:t>
            </a:r>
            <a:r>
              <a:rPr lang="en-US" sz="1200" b="1" i="1" dirty="0" smtClean="0"/>
              <a:t>, Ch. Roche, J. A. Rubio, C. </a:t>
            </a:r>
            <a:r>
              <a:rPr lang="en-US" sz="1200" b="1" i="1" dirty="0" err="1" smtClean="0"/>
              <a:t>Rubbia,An</a:t>
            </a:r>
            <a:r>
              <a:rPr lang="en-US" sz="1200" b="1" i="1" dirty="0" smtClean="0"/>
              <a:t> Energy Amplifier for Cleaner and Inexhaustible Nuclear Production Driven by a Particle Beam Accelerator, CERN/AT/93-47 (ET) 1993</a:t>
            </a:r>
            <a:endParaRPr lang="ru-RU" sz="1200" b="1" dirty="0" smtClean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Energy gain for proton and ion beams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457200" y="1484784"/>
            <a:ext cx="8229600" cy="4665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altLang="zh-CN" sz="1400" b="1" dirty="0" smtClean="0">
              <a:latin typeface="Times New Roman" pitchFamily="18" charset="0"/>
              <a:ea typeface="DejaVu LGC Sans"/>
              <a:cs typeface="Times New Roman" pitchFamily="18" charset="0"/>
            </a:endParaRPr>
          </a:p>
          <a:p>
            <a:pPr lvl="0"/>
            <a:r>
              <a:rPr lang="en-US" altLang="zh-CN" sz="2400" b="1" dirty="0" smtClean="0">
                <a:solidFill>
                  <a:srgbClr val="C00000"/>
                </a:solidFill>
                <a:ea typeface="DejaVu LGC Sans"/>
                <a:cs typeface="Times New Roman" pitchFamily="18" charset="0"/>
              </a:rPr>
              <a:t>The  energy gain factor G is the ratio of the produced electrical power </a:t>
            </a:r>
            <a:r>
              <a:rPr lang="en-US" altLang="zh-CN" sz="2400" b="1" dirty="0" err="1" smtClean="0">
                <a:solidFill>
                  <a:srgbClr val="C00000"/>
                </a:solidFill>
                <a:ea typeface="DejaVu LGC Sans"/>
                <a:cs typeface="Times New Roman" pitchFamily="18" charset="0"/>
              </a:rPr>
              <a:t>Pprod</a:t>
            </a:r>
            <a:r>
              <a:rPr lang="en-US" altLang="zh-CN" sz="2400" b="1" dirty="0" smtClean="0">
                <a:solidFill>
                  <a:srgbClr val="C00000"/>
                </a:solidFill>
                <a:ea typeface="DejaVu LGC Sans"/>
                <a:cs typeface="Times New Roman" pitchFamily="18" charset="0"/>
              </a:rPr>
              <a:t> to the power spent to accelerate the beam </a:t>
            </a:r>
            <a:r>
              <a:rPr lang="en-US" altLang="zh-CN" sz="2400" b="1" dirty="0" err="1" smtClean="0">
                <a:solidFill>
                  <a:srgbClr val="C00000"/>
                </a:solidFill>
                <a:ea typeface="DejaVu LGC Sans"/>
                <a:cs typeface="Times New Roman" pitchFamily="18" charset="0"/>
              </a:rPr>
              <a:t>Pspent</a:t>
            </a:r>
            <a:r>
              <a:rPr lang="en-US" altLang="zh-CN" sz="2400" b="1" dirty="0" smtClean="0">
                <a:solidFill>
                  <a:srgbClr val="C00000"/>
                </a:solidFill>
                <a:ea typeface="DejaVu LGC Sans"/>
                <a:cs typeface="Times New Roman" pitchFamily="18" charset="0"/>
              </a:rPr>
              <a:t> : </a:t>
            </a:r>
            <a:endParaRPr lang="ru-RU" altLang="zh-CN" sz="2400" b="1" dirty="0" smtClean="0">
              <a:solidFill>
                <a:srgbClr val="C00000"/>
              </a:solidFill>
              <a:ea typeface="DejaVu LGC Sans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The energy deposited in the target is obtained through simulation with Geant4</a:t>
            </a:r>
          </a:p>
          <a:p>
            <a:r>
              <a:rPr lang="en-US" sz="2400" dirty="0" smtClean="0"/>
              <a:t>We present a method for the calculation of the energy spent to accelerate a given a given ion from the data about the energetic efficiency of the accelerator for a reference beam</a:t>
            </a:r>
            <a:endParaRPr lang="ru-RU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140968"/>
            <a:ext cx="1723268" cy="86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8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5664214"/>
            <a:ext cx="4752528" cy="1028819"/>
          </a:xfrm>
        </p:spPr>
        <p:txBody>
          <a:bodyPr>
            <a:no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Paraipan,</a:t>
            </a:r>
            <a:r>
              <a:rPr lang="en-US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. A.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Baldin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A. I.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Berlev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I. V.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Kudashkin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G.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Mogildea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M.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Mogildea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S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. I. </a:t>
            </a:r>
            <a:r>
              <a:rPr lang="en-US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Tyutyunikov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Comparison between deuteron and carbon beams at Quinta setup, </a:t>
            </a:r>
            <a:r>
              <a:rPr lang="en-US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Baldin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ISHEPP XXII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2014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0589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Comparison of Geant4 simulation with experimental data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987" y="2987235"/>
            <a:ext cx="2418459" cy="15783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6014" y="3695430"/>
            <a:ext cx="1523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scheme of the target Quinta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42947" y="4887185"/>
            <a:ext cx="51215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Experimental </a:t>
            </a:r>
            <a:r>
              <a:rPr lang="en-US" sz="1400" dirty="0"/>
              <a:t>and simulated distribution of fission and capture in extended U target irradiated with deuteron 2 </a:t>
            </a:r>
            <a:r>
              <a:rPr lang="en-US" sz="1400" dirty="0" err="1" smtClean="0"/>
              <a:t>AGeV</a:t>
            </a:r>
            <a:r>
              <a:rPr lang="en-US" sz="1400" dirty="0" smtClean="0"/>
              <a:t>. The data are scaled with a factor of 0.1 from a radius to another.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727186"/>
            <a:ext cx="4286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number of fission and capture in “Quinta”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5831" y="567561"/>
            <a:ext cx="838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Neutron yield from extended </a:t>
            </a:r>
            <a:r>
              <a:rPr lang="en-US" b="1" dirty="0" err="1" smtClean="0">
                <a:solidFill>
                  <a:srgbClr val="0000CC"/>
                </a:solidFill>
              </a:rPr>
              <a:t>Pb</a:t>
            </a:r>
            <a:r>
              <a:rPr lang="en-US" b="1" dirty="0" smtClean="0">
                <a:solidFill>
                  <a:srgbClr val="0000CC"/>
                </a:solidFill>
              </a:rPr>
              <a:t> and U targets irradiated with proton beams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798" y="955882"/>
            <a:ext cx="3773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Average neutron yield per incident proton</a:t>
            </a:r>
            <a:endParaRPr lang="ru-RU" sz="14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42946" y="1183387"/>
            <a:ext cx="51215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A. A. </a:t>
            </a:r>
            <a:r>
              <a:rPr lang="en-US" sz="1400" i="1" dirty="0" err="1" smtClean="0"/>
              <a:t>Baldin</a:t>
            </a:r>
            <a:r>
              <a:rPr lang="en-US" sz="1400" i="1" dirty="0" smtClean="0"/>
              <a:t>, A. I. </a:t>
            </a:r>
            <a:r>
              <a:rPr lang="en-US" sz="1400" i="1" dirty="0" err="1" smtClean="0"/>
              <a:t>Berlev</a:t>
            </a:r>
            <a:r>
              <a:rPr lang="en-US" sz="1400" i="1" dirty="0" smtClean="0"/>
              <a:t>, I. V. </a:t>
            </a:r>
            <a:r>
              <a:rPr lang="en-US" sz="1400" i="1" dirty="0" err="1" smtClean="0"/>
              <a:t>Kudashkin</a:t>
            </a:r>
            <a:r>
              <a:rPr lang="en-US" sz="1400" i="1" dirty="0" smtClean="0"/>
              <a:t>, G. </a:t>
            </a:r>
            <a:r>
              <a:rPr lang="en-US" sz="1400" i="1" dirty="0" err="1" smtClean="0"/>
              <a:t>Mogildea</a:t>
            </a:r>
            <a:r>
              <a:rPr lang="en-US" sz="1400" i="1" dirty="0" smtClean="0"/>
              <a:t>, M. </a:t>
            </a:r>
            <a:r>
              <a:rPr lang="en-US" sz="1400" i="1" dirty="0" err="1" smtClean="0"/>
              <a:t>Mogildea</a:t>
            </a:r>
            <a:r>
              <a:rPr lang="en-US" sz="1400" i="1" dirty="0" smtClean="0"/>
              <a:t>, M. </a:t>
            </a:r>
            <a:r>
              <a:rPr lang="en-US" sz="1400" i="1" dirty="0" err="1" smtClean="0"/>
              <a:t>Paraipan,S</a:t>
            </a:r>
            <a:r>
              <a:rPr lang="en-US" sz="1400" i="1" dirty="0" smtClean="0"/>
              <a:t>. I. </a:t>
            </a:r>
            <a:r>
              <a:rPr lang="en-US" sz="1400" i="1" dirty="0" err="1" smtClean="0"/>
              <a:t>Tyutyunikov</a:t>
            </a:r>
            <a:r>
              <a:rPr lang="en-US" sz="1400" i="1" dirty="0" smtClean="0"/>
              <a:t>, S</a:t>
            </a:r>
            <a:r>
              <a:rPr lang="en-US" sz="1400" dirty="0" smtClean="0"/>
              <a:t>imulation </a:t>
            </a:r>
            <a:r>
              <a:rPr lang="en-US" sz="1400" dirty="0"/>
              <a:t>of Neutron Production in Heavy Metal </a:t>
            </a:r>
            <a:r>
              <a:rPr lang="en-US" sz="1400" dirty="0" smtClean="0"/>
              <a:t>Targets Using </a:t>
            </a:r>
            <a:r>
              <a:rPr lang="en-US" sz="1400" dirty="0"/>
              <a:t>Geant4 </a:t>
            </a:r>
            <a:r>
              <a:rPr lang="en-US" sz="1400" dirty="0" smtClean="0"/>
              <a:t>Software, </a:t>
            </a:r>
            <a:r>
              <a:rPr lang="en-US" sz="1400" i="1" dirty="0" smtClean="0"/>
              <a:t>Phys. Part. </a:t>
            </a:r>
            <a:r>
              <a:rPr lang="en-US" sz="1400" i="1" dirty="0" err="1" smtClean="0"/>
              <a:t>Nucl</a:t>
            </a:r>
            <a:r>
              <a:rPr lang="en-US" sz="1400" i="1" dirty="0" smtClean="0"/>
              <a:t>. 13 2 (2016) 391-402</a:t>
            </a:r>
            <a:endParaRPr lang="ru-RU" sz="1400" i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7995" y="2573958"/>
            <a:ext cx="696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Fission</a:t>
            </a:r>
            <a:r>
              <a:rPr lang="en-US" b="1" dirty="0" smtClean="0">
                <a:solidFill>
                  <a:srgbClr val="3333CC"/>
                </a:solidFill>
              </a:rPr>
              <a:t> and capture in extended U target “Quinta”</a:t>
            </a:r>
            <a:endParaRPr lang="ru-RU" b="1" dirty="0">
              <a:solidFill>
                <a:srgbClr val="3333CC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94" y="1306222"/>
            <a:ext cx="2864820" cy="96801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394" y="5093537"/>
            <a:ext cx="2781300" cy="102870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2947" y="2899808"/>
            <a:ext cx="2465921" cy="198126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8335" y="2753320"/>
            <a:ext cx="25241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89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altLang="zh-CN" sz="2000" b="1" dirty="0" smtClean="0">
                <a:solidFill>
                  <a:srgbClr val="6600FF"/>
                </a:solidFill>
                <a:ea typeface="DejaVu LGC Sans"/>
                <a:cs typeface="Arial" pitchFamily="34" charset="0"/>
              </a:rPr>
              <a:t>The dependence of t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ea typeface="DejaVu LGC Sans"/>
                <a:cs typeface="Arial" pitchFamily="34" charset="0"/>
              </a:rPr>
              <a:t>he integral energy released per projectile in quasi-infinite </a:t>
            </a:r>
            <a:r>
              <a:rPr lang="en-US" sz="2000" b="1" baseline="30000" dirty="0" err="1" smtClean="0">
                <a:solidFill>
                  <a:srgbClr val="6600FF"/>
                </a:solidFill>
                <a:cs typeface="Arial" pitchFamily="34" charset="0"/>
              </a:rPr>
              <a:t>nat</a:t>
            </a:r>
            <a:r>
              <a:rPr lang="en-US" sz="2000" b="1" dirty="0" err="1" smtClean="0">
                <a:solidFill>
                  <a:srgbClr val="6600FF"/>
                </a:solidFill>
                <a:cs typeface="Arial" pitchFamily="34" charset="0"/>
              </a:rPr>
              <a:t>U</a:t>
            </a:r>
            <a:r>
              <a:rPr lang="en-US" sz="2000" b="1" dirty="0" smtClean="0">
                <a:solidFill>
                  <a:srgbClr val="6600FF"/>
                </a:solidFill>
                <a:cs typeface="Arial" pitchFamily="34" charset="0"/>
              </a:rPr>
              <a:t> target on projectile mass number (Geant4).</a:t>
            </a:r>
            <a:r>
              <a:rPr lang="ru-RU" sz="2000" b="1" dirty="0" smtClean="0">
                <a:solidFill>
                  <a:srgbClr val="6600FF"/>
                </a:solidFill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6600FF"/>
                </a:solidFill>
                <a:cs typeface="Arial" pitchFamily="34" charset="0"/>
              </a:rPr>
            </a:br>
            <a:endParaRPr lang="ru-RU" dirty="0"/>
          </a:p>
        </p:txBody>
      </p:sp>
      <p:pic>
        <p:nvPicPr>
          <p:cNvPr id="4" name="Picture 4" descr="Spal_minc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202" y="2158893"/>
            <a:ext cx="292895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108173"/>
              </p:ext>
            </p:extLst>
          </p:nvPr>
        </p:nvGraphicFramePr>
        <p:xfrm>
          <a:off x="3203848" y="2310662"/>
          <a:ext cx="5686745" cy="4021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94" name="Graph" r:id="rId4" imgW="4276800" imgH="3024000" progId="Origin50.Graph">
                  <p:embed/>
                </p:oleObj>
              </mc:Choice>
              <mc:Fallback>
                <p:oleObj name="Graph" r:id="rId4" imgW="4276800" imgH="3024000" progId="Origin50.Graph">
                  <p:embed/>
                  <p:pic>
                    <p:nvPicPr>
                      <p:cNvPr id="4505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310662"/>
                        <a:ext cx="5686745" cy="402125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1225" y="1129343"/>
            <a:ext cx="7881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Beams of proton, deuteron, triton,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7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Li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,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9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Be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,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11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B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,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12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C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,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14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N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20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Ne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,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24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Mg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,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32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S, and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40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Ca with energies 0.3 - 10 </a:t>
            </a:r>
            <a:r>
              <a:rPr lang="en-US" altLang="zh-CN" b="1" dirty="0" err="1">
                <a:latin typeface="Times New Roman" pitchFamily="18" charset="0"/>
                <a:ea typeface="DejaVu LGC Sans"/>
                <a:cs typeface="Times New Roman" pitchFamily="18" charset="0"/>
              </a:rPr>
              <a:t>AGeV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 </a:t>
            </a:r>
            <a:r>
              <a:rPr lang="en-US" altLang="zh-CN" b="1" dirty="0" smtClean="0">
                <a:latin typeface="Times New Roman" pitchFamily="18" charset="0"/>
                <a:ea typeface="DejaVu LGC Sans"/>
                <a:cs typeface="Times New Roman" pitchFamily="18" charset="0"/>
              </a:rPr>
              <a:t>in natural U.</a:t>
            </a:r>
            <a:endParaRPr lang="en-US" altLang="zh-CN" b="1" dirty="0">
              <a:latin typeface="Times New Roman" pitchFamily="18" charset="0"/>
              <a:ea typeface="DejaVu LGC Sans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42852"/>
            <a:ext cx="7242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Method for calculation of the energy spent and the energy gain of proton and ion beams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30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14460"/>
            <a:ext cx="1000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07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357430"/>
            <a:ext cx="2324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075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3429000"/>
            <a:ext cx="1752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075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4071942"/>
            <a:ext cx="1733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075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4643446"/>
            <a:ext cx="2057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076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2786058"/>
            <a:ext cx="415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857224" y="3500438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030A0"/>
                </a:solidFill>
              </a:rPr>
              <a:t>In synchrotron :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4143380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030A0"/>
                </a:solidFill>
              </a:rPr>
              <a:t>In </a:t>
            </a:r>
            <a:r>
              <a:rPr lang="en-US" sz="1200" b="1" dirty="0" err="1" smtClean="0">
                <a:solidFill>
                  <a:srgbClr val="7030A0"/>
                </a:solidFill>
              </a:rPr>
              <a:t>linac</a:t>
            </a:r>
            <a:r>
              <a:rPr lang="en-US" sz="1200" b="1" dirty="0" smtClean="0">
                <a:solidFill>
                  <a:srgbClr val="7030A0"/>
                </a:solidFill>
              </a:rPr>
              <a:t> :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7224" y="4786322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030A0"/>
                </a:solidFill>
              </a:rPr>
              <a:t>In cyclotron :</a:t>
            </a:r>
            <a:endParaRPr lang="ru-RU" sz="1200" b="1" dirty="0">
              <a:solidFill>
                <a:srgbClr val="7030A0"/>
              </a:solidFill>
            </a:endParaRPr>
          </a:p>
        </p:txBody>
      </p:sp>
      <p:pic>
        <p:nvPicPr>
          <p:cNvPr id="330765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8992" y="5572140"/>
            <a:ext cx="2286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1000100" y="564357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C0066"/>
                </a:solidFill>
              </a:rPr>
              <a:t>The relative efficiency:</a:t>
            </a:r>
            <a:r>
              <a:rPr lang="en-US" b="1" dirty="0" smtClean="0">
                <a:solidFill>
                  <a:srgbClr val="CC0066"/>
                </a:solidFill>
              </a:rPr>
              <a:t> </a:t>
            </a:r>
            <a:endParaRPr lang="ru-RU" b="1" dirty="0">
              <a:solidFill>
                <a:srgbClr val="CC00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4942" y="1643050"/>
            <a:ext cx="321471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 – the energy gain factor</a:t>
            </a:r>
          </a:p>
          <a:p>
            <a:r>
              <a:rPr lang="en-US" sz="1400" dirty="0" err="1" smtClean="0"/>
              <a:t>P</a:t>
            </a:r>
            <a:r>
              <a:rPr lang="en-US" sz="1400" baseline="-25000" dirty="0" err="1" smtClean="0"/>
              <a:t>prod</a:t>
            </a:r>
            <a:r>
              <a:rPr lang="en-US" sz="1400" dirty="0" smtClean="0"/>
              <a:t> – the electrical power produced</a:t>
            </a:r>
            <a:endParaRPr lang="ru-RU" sz="1400" dirty="0" smtClean="0"/>
          </a:p>
          <a:p>
            <a:r>
              <a:rPr lang="en-US" sz="1400" dirty="0" err="1" smtClean="0"/>
              <a:t>P</a:t>
            </a:r>
            <a:r>
              <a:rPr lang="en-US" sz="1400" baseline="-25000" dirty="0" err="1" smtClean="0"/>
              <a:t>spent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– the electrical power spent</a:t>
            </a:r>
            <a:endParaRPr lang="ru-RU" sz="1400" dirty="0" smtClean="0"/>
          </a:p>
          <a:p>
            <a:r>
              <a:rPr lang="en-US" sz="1400" dirty="0" err="1" smtClean="0"/>
              <a:t>ɳ</a:t>
            </a:r>
            <a:r>
              <a:rPr lang="en-US" sz="1400" baseline="-25000" dirty="0" err="1" smtClean="0"/>
              <a:t>el</a:t>
            </a:r>
            <a:r>
              <a:rPr lang="en-US" sz="1400" dirty="0" smtClean="0"/>
              <a:t> – the conversion coefficient from thermal to electrical power</a:t>
            </a:r>
            <a:endParaRPr lang="ru-RU" sz="1400" dirty="0" smtClean="0"/>
          </a:p>
          <a:p>
            <a:r>
              <a:rPr lang="en-US" sz="1400" dirty="0" err="1" smtClean="0"/>
              <a:t>E</a:t>
            </a:r>
            <a:r>
              <a:rPr lang="en-US" sz="1400" baseline="-25000" dirty="0" err="1" smtClean="0"/>
              <a:t>dep</a:t>
            </a:r>
            <a:r>
              <a:rPr lang="en-US" sz="1400" dirty="0" smtClean="0"/>
              <a:t> - the energy released per incident particle </a:t>
            </a:r>
            <a:endParaRPr lang="ru-RU" sz="1400" dirty="0" smtClean="0"/>
          </a:p>
          <a:p>
            <a:r>
              <a:rPr lang="en-US" sz="1400" dirty="0" err="1" smtClean="0"/>
              <a:t>I</a:t>
            </a:r>
            <a:r>
              <a:rPr lang="en-US" sz="1400" baseline="-25000" dirty="0" err="1" smtClean="0"/>
              <a:t>beam</a:t>
            </a:r>
            <a:r>
              <a:rPr lang="en-US" sz="1400" dirty="0" smtClean="0"/>
              <a:t> – the beam intensity</a:t>
            </a:r>
            <a:endParaRPr lang="ru-RU" sz="1400" dirty="0" smtClean="0"/>
          </a:p>
          <a:p>
            <a:r>
              <a:rPr lang="en-US" sz="1400" dirty="0" err="1" smtClean="0"/>
              <a:t>P</a:t>
            </a:r>
            <a:r>
              <a:rPr lang="en-US" sz="1400" baseline="-25000" dirty="0" err="1" smtClean="0"/>
              <a:t>beam</a:t>
            </a:r>
            <a:r>
              <a:rPr lang="en-US" sz="1400" dirty="0" smtClean="0"/>
              <a:t> – the power transmitted to the particle beam</a:t>
            </a:r>
            <a:endParaRPr lang="ru-RU" sz="1400" dirty="0" smtClean="0"/>
          </a:p>
          <a:p>
            <a:r>
              <a:rPr lang="en-US" sz="1400" dirty="0" smtClean="0"/>
              <a:t>Z – the atomic number</a:t>
            </a:r>
            <a:endParaRPr lang="ru-RU" sz="1400" dirty="0" smtClean="0"/>
          </a:p>
          <a:p>
            <a:r>
              <a:rPr lang="en-US" sz="1400" dirty="0" smtClean="0"/>
              <a:t>A – the mass number</a:t>
            </a:r>
            <a:endParaRPr lang="ru-RU" sz="1400" dirty="0" smtClean="0"/>
          </a:p>
          <a:p>
            <a:r>
              <a:rPr lang="en-US" sz="1400" dirty="0" smtClean="0"/>
              <a:t>E–particle kinetic energy per nucleon</a:t>
            </a:r>
            <a:endParaRPr lang="ru-RU" sz="1400" dirty="0" smtClean="0"/>
          </a:p>
          <a:p>
            <a:r>
              <a:rPr lang="en-US" sz="1400" dirty="0" smtClean="0"/>
              <a:t>p – particle momentum</a:t>
            </a:r>
            <a:endParaRPr lang="ru-RU" sz="1400" dirty="0" smtClean="0"/>
          </a:p>
          <a:p>
            <a:r>
              <a:rPr lang="en-US" sz="1400" dirty="0" err="1" smtClean="0"/>
              <a:t>P</a:t>
            </a:r>
            <a:r>
              <a:rPr lang="en-US" sz="1400" baseline="-25000" dirty="0" err="1" smtClean="0"/>
              <a:t>acc</a:t>
            </a:r>
            <a:r>
              <a:rPr lang="en-US" sz="1400" dirty="0" smtClean="0"/>
              <a:t> – the power spent for the functioning of the accelerator</a:t>
            </a:r>
            <a:endParaRPr lang="ru-RU" sz="1400" dirty="0" smtClean="0"/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8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6439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FF"/>
                </a:solidFill>
              </a:rPr>
              <a:t>For a reference beam of protons </a:t>
            </a:r>
            <a:r>
              <a:rPr lang="en-US" sz="1400" dirty="0" smtClean="0"/>
              <a:t>with intensity I, final kinetic energy per nucleon  E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 and accelerator efficiency ɳ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we have:  </a:t>
            </a:r>
            <a:endParaRPr lang="ru-RU" sz="1400" dirty="0"/>
          </a:p>
        </p:txBody>
      </p:sp>
      <p:pic>
        <p:nvPicPr>
          <p:cNvPr id="3450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714488"/>
            <a:ext cx="4286280" cy="64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50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857496"/>
            <a:ext cx="3319469" cy="91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50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4071942"/>
            <a:ext cx="3524256" cy="88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509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5286388"/>
            <a:ext cx="3105155" cy="5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57158" y="1214422"/>
            <a:ext cx="850112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a </a:t>
            </a:r>
            <a:r>
              <a:rPr lang="en-US" sz="2000" dirty="0" smtClean="0">
                <a:solidFill>
                  <a:srgbClr val="6600FF"/>
                </a:solidFill>
              </a:rPr>
              <a:t>synchrotron</a:t>
            </a:r>
            <a:r>
              <a:rPr lang="en-US" sz="1400" dirty="0" smtClean="0"/>
              <a:t> the energy consumption for the acceleration of a beam of particles with atomic number Z, mass number A, final energy per nucleon E, and the same beam intensity I is:</a:t>
            </a:r>
            <a:endParaRPr lang="ru-RU" sz="1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28596" y="2405714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where </a:t>
            </a:r>
            <a:r>
              <a:rPr lang="en-US" sz="1400" i="1" dirty="0" smtClean="0"/>
              <a:t>p </a:t>
            </a:r>
            <a:r>
              <a:rPr lang="en-US" sz="1400" dirty="0" smtClean="0"/>
              <a:t>(</a:t>
            </a:r>
            <a:r>
              <a:rPr lang="en-US" sz="1400" i="1" dirty="0" smtClean="0"/>
              <a:t>p</a:t>
            </a:r>
            <a:r>
              <a:rPr lang="en-US" sz="1400" i="1" baseline="-25000" dirty="0" smtClean="0"/>
              <a:t>0</a:t>
            </a:r>
            <a:r>
              <a:rPr lang="en-US" sz="1400" dirty="0" smtClean="0"/>
              <a:t>) is the particle (reference particle) momentum per nucleon.</a:t>
            </a:r>
            <a:endParaRPr lang="ru-RU" sz="1400" dirty="0" smtClean="0"/>
          </a:p>
          <a:p>
            <a:r>
              <a:rPr lang="en-US" sz="1400" dirty="0" smtClean="0"/>
              <a:t>The relative efficiency in a synchrotron becomes:</a:t>
            </a:r>
            <a:endParaRPr lang="ru-RU" sz="1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00034" y="3786190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relative efficiency in a </a:t>
            </a:r>
            <a:r>
              <a:rPr lang="en-US" sz="2000" dirty="0" smtClean="0">
                <a:solidFill>
                  <a:srgbClr val="6600FF"/>
                </a:solidFill>
              </a:rPr>
              <a:t>cyclotron </a:t>
            </a:r>
            <a:r>
              <a:rPr lang="en-US" sz="1400" dirty="0" smtClean="0"/>
              <a:t>is: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472" y="4929198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relative efficiency in a </a:t>
            </a:r>
            <a:r>
              <a:rPr lang="en-US" sz="2000" dirty="0" err="1" smtClean="0">
                <a:solidFill>
                  <a:srgbClr val="6600FF"/>
                </a:solidFill>
              </a:rPr>
              <a:t>linac</a:t>
            </a:r>
            <a:r>
              <a:rPr lang="en-US" sz="1400" dirty="0" smtClean="0"/>
              <a:t> is: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2910" y="6000768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E</a:t>
            </a:r>
            <a:r>
              <a:rPr lang="en-US" sz="1400" i="1" baseline="-25000" dirty="0" err="1" smtClean="0"/>
              <a:t>dep</a:t>
            </a:r>
            <a:r>
              <a:rPr lang="en-US" sz="1400" dirty="0" smtClean="0"/>
              <a:t> and </a:t>
            </a:r>
            <a:r>
              <a:rPr lang="en-US" sz="1400" i="1" dirty="0" smtClean="0"/>
              <a:t>E</a:t>
            </a:r>
            <a:r>
              <a:rPr lang="en-US" sz="1400" i="1" baseline="-25000" dirty="0" smtClean="0"/>
              <a:t>dep0</a:t>
            </a:r>
            <a:r>
              <a:rPr lang="en-US" sz="1400" dirty="0" smtClean="0"/>
              <a:t> are the energies released obtained with the analyzed particle, respective the reference particle.</a:t>
            </a:r>
            <a:endParaRPr lang="ru-RU" sz="1400" dirty="0" smtClean="0"/>
          </a:p>
        </p:txBody>
      </p:sp>
      <p:pic>
        <p:nvPicPr>
          <p:cNvPr id="344065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1000108"/>
            <a:ext cx="1647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25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46" name="Group 2"/>
          <p:cNvGrpSpPr>
            <a:grpSpLocks/>
          </p:cNvGrpSpPr>
          <p:nvPr/>
        </p:nvGrpSpPr>
        <p:grpSpPr bwMode="auto">
          <a:xfrm>
            <a:off x="308883" y="1405147"/>
            <a:ext cx="3846513" cy="2881313"/>
            <a:chOff x="825" y="2237"/>
            <a:chExt cx="5760" cy="4008"/>
          </a:xfrm>
        </p:grpSpPr>
        <p:sp>
          <p:nvSpPr>
            <p:cNvPr id="262147" name="Text Box 3"/>
            <p:cNvSpPr txBox="1">
              <a:spLocks noChangeArrowheads="1"/>
            </p:cNvSpPr>
            <p:nvPr/>
          </p:nvSpPr>
          <p:spPr bwMode="auto">
            <a:xfrm>
              <a:off x="3045" y="4770"/>
              <a:ext cx="420" cy="2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(a)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62148" name="Object 4"/>
            <p:cNvGraphicFramePr>
              <a:graphicFrameLocks noChangeAspect="1"/>
            </p:cNvGraphicFramePr>
            <p:nvPr>
              <p:extLst/>
            </p:nvPr>
          </p:nvGraphicFramePr>
          <p:xfrm>
            <a:off x="825" y="2237"/>
            <a:ext cx="5760" cy="4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5095" r:id="rId3" imgW="2065617" imgH="1438560" progId="Origin50.Graph">
                    <p:embed/>
                  </p:oleObj>
                </mc:Choice>
                <mc:Fallback>
                  <p:oleObj r:id="rId3" imgW="2065617" imgH="1438560" progId="Origin50.Graph">
                    <p:embed/>
                    <p:pic>
                      <p:nvPicPr>
                        <p:cNvPr id="262148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5" y="2237"/>
                          <a:ext cx="5760" cy="40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2149" name="Text Box 5"/>
          <p:cNvSpPr txBox="1">
            <a:spLocks noChangeArrowheads="1"/>
          </p:cNvSpPr>
          <p:nvPr/>
        </p:nvSpPr>
        <p:spPr bwMode="auto">
          <a:xfrm>
            <a:off x="4296562" y="1516272"/>
            <a:ext cx="4307885" cy="17859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en-US" altLang="zh-CN" dirty="0" smtClean="0">
                <a:latin typeface="Times New Roman" pitchFamily="18" charset="0"/>
                <a:ea typeface="DejaVu LGC Sans"/>
                <a:cs typeface="Times New Roman" pitchFamily="18" charset="0"/>
              </a:rPr>
              <a:t>Relative (with respect to protons</a:t>
            </a:r>
            <a:r>
              <a:rPr lang="ru-RU" altLang="zh-CN" dirty="0" smtClean="0">
                <a:latin typeface="Times New Roman" pitchFamily="18" charset="0"/>
                <a:ea typeface="DejaVu LGC Sans"/>
                <a:cs typeface="Times New Roman" pitchFamily="18" charset="0"/>
              </a:rPr>
              <a:t> 1 </a:t>
            </a:r>
            <a:r>
              <a:rPr lang="en-US" altLang="zh-CN" dirty="0" smtClean="0">
                <a:latin typeface="Times New Roman" pitchFamily="18" charset="0"/>
                <a:ea typeface="DejaVu LGC Sans"/>
                <a:cs typeface="Times New Roman" pitchFamily="18" charset="0"/>
              </a:rPr>
              <a:t>GeV) ion efficiency as a function of beam energy for beams accelerated in a synchrotron, cyclotron, and a linear accelerator. </a:t>
            </a:r>
            <a:endParaRPr lang="ru-RU" altLang="zh-CN" dirty="0" smtClean="0">
              <a:latin typeface="Times New Roman" pitchFamily="18" charset="0"/>
              <a:ea typeface="DejaVu LGC Sans"/>
              <a:cs typeface="Times New Roman" pitchFamily="18" charset="0"/>
            </a:endParaRPr>
          </a:p>
        </p:txBody>
      </p:sp>
      <p:grpSp>
        <p:nvGrpSpPr>
          <p:cNvPr id="262150" name="Group 6"/>
          <p:cNvGrpSpPr>
            <a:grpSpLocks/>
          </p:cNvGrpSpPr>
          <p:nvPr/>
        </p:nvGrpSpPr>
        <p:grpSpPr bwMode="auto">
          <a:xfrm>
            <a:off x="402529" y="4136302"/>
            <a:ext cx="3944937" cy="2847975"/>
            <a:chOff x="900" y="8801"/>
            <a:chExt cx="5850" cy="4070"/>
          </a:xfrm>
        </p:grpSpPr>
        <p:graphicFrame>
          <p:nvGraphicFramePr>
            <p:cNvPr id="262151" name="Object 7"/>
            <p:cNvGraphicFramePr>
              <a:graphicFrameLocks noChangeAspect="1"/>
            </p:cNvGraphicFramePr>
            <p:nvPr/>
          </p:nvGraphicFramePr>
          <p:xfrm>
            <a:off x="900" y="8801"/>
            <a:ext cx="5850" cy="40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5096" r:id="rId5" imgW="2065617" imgH="1438560" progId="Origin50.Graph">
                    <p:embed/>
                  </p:oleObj>
                </mc:Choice>
                <mc:Fallback>
                  <p:oleObj r:id="rId5" imgW="2065617" imgH="1438560" progId="Origin50.Graph">
                    <p:embed/>
                    <p:pic>
                      <p:nvPicPr>
                        <p:cNvPr id="26215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0" y="8801"/>
                          <a:ext cx="5850" cy="40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2152" name="Text Box 8"/>
            <p:cNvSpPr txBox="1">
              <a:spLocks noChangeArrowheads="1"/>
            </p:cNvSpPr>
            <p:nvPr/>
          </p:nvSpPr>
          <p:spPr bwMode="auto">
            <a:xfrm>
              <a:off x="3225" y="11840"/>
              <a:ext cx="420" cy="2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(c)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2153" name="Group 9"/>
          <p:cNvGrpSpPr>
            <a:grpSpLocks/>
          </p:cNvGrpSpPr>
          <p:nvPr/>
        </p:nvGrpSpPr>
        <p:grpSpPr bwMode="auto">
          <a:xfrm>
            <a:off x="4629800" y="3873982"/>
            <a:ext cx="3841750" cy="3114115"/>
            <a:chOff x="2294" y="8295"/>
            <a:chExt cx="5820" cy="4426"/>
          </a:xfrm>
        </p:grpSpPr>
        <p:graphicFrame>
          <p:nvGraphicFramePr>
            <p:cNvPr id="262154" name="Object 10"/>
            <p:cNvGraphicFramePr>
              <a:graphicFrameLocks noChangeAspect="1"/>
            </p:cNvGraphicFramePr>
            <p:nvPr>
              <p:extLst/>
            </p:nvPr>
          </p:nvGraphicFramePr>
          <p:xfrm>
            <a:off x="2294" y="8671"/>
            <a:ext cx="5820" cy="4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5097" r:id="rId7" imgW="2065617" imgH="1438560" progId="Origin50.Graph">
                    <p:embed/>
                  </p:oleObj>
                </mc:Choice>
                <mc:Fallback>
                  <p:oleObj r:id="rId7" imgW="2065617" imgH="1438560" progId="Origin50.Graph">
                    <p:embed/>
                    <p:pic>
                      <p:nvPicPr>
                        <p:cNvPr id="262154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4" y="8671"/>
                          <a:ext cx="5820" cy="4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2155" name="Text Box 11"/>
            <p:cNvSpPr txBox="1">
              <a:spLocks noChangeArrowheads="1"/>
            </p:cNvSpPr>
            <p:nvPr/>
          </p:nvSpPr>
          <p:spPr bwMode="auto">
            <a:xfrm>
              <a:off x="3045" y="8295"/>
              <a:ext cx="420" cy="2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03822" y="141807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00CC"/>
                </a:solidFill>
                <a:latin typeface="Times New Roman" pitchFamily="18" charset="0"/>
                <a:ea typeface="DejaVu LGC Sans"/>
                <a:cs typeface="Times New Roman" pitchFamily="18" charset="0"/>
              </a:rPr>
              <a:t>synchrotron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97039" y="413556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00CC"/>
                </a:solidFill>
                <a:latin typeface="Times New Roman" pitchFamily="18" charset="0"/>
                <a:ea typeface="DejaVu LGC Sans"/>
                <a:cs typeface="Times New Roman" pitchFamily="18" charset="0"/>
              </a:rPr>
              <a:t>cyclotron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62985" y="4135568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00CC"/>
                </a:solidFill>
                <a:latin typeface="Times New Roman" pitchFamily="18" charset="0"/>
                <a:ea typeface="DejaVu LGC Sans"/>
                <a:cs typeface="Times New Roman" pitchFamily="18" charset="0"/>
              </a:rPr>
              <a:t>linear accelerator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51920" y="2652564"/>
            <a:ext cx="4929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A. A. </a:t>
            </a:r>
            <a:r>
              <a:rPr lang="en-US" sz="1600" i="1" dirty="0" err="1" smtClean="0"/>
              <a:t>Baldin</a:t>
            </a:r>
            <a:r>
              <a:rPr lang="en-US" sz="1600" i="1" dirty="0" smtClean="0"/>
              <a:t>, A. I. </a:t>
            </a:r>
            <a:r>
              <a:rPr lang="en-US" sz="1600" i="1" dirty="0" err="1" smtClean="0"/>
              <a:t>Berlev</a:t>
            </a:r>
            <a:r>
              <a:rPr lang="en-US" sz="1600" i="1" dirty="0" smtClean="0"/>
              <a:t>, M. </a:t>
            </a:r>
            <a:r>
              <a:rPr lang="en-US" sz="1600" i="1" dirty="0" err="1" smtClean="0"/>
              <a:t>Paraipan</a:t>
            </a:r>
            <a:r>
              <a:rPr lang="en-US" sz="1600" i="1" dirty="0" smtClean="0"/>
              <a:t>, and S. I. </a:t>
            </a:r>
            <a:r>
              <a:rPr lang="en-US" sz="1600" i="1" dirty="0" err="1" smtClean="0"/>
              <a:t>Tyutyunnikov</a:t>
            </a:r>
            <a:r>
              <a:rPr lang="en-US" sz="1600" i="1" dirty="0" smtClean="0"/>
              <a:t>,</a:t>
            </a:r>
            <a:r>
              <a:rPr lang="en-US" sz="1600" dirty="0" smtClean="0"/>
              <a:t> Optimization of Accelerated Charged Particle Beam for ADS Energy Production, </a:t>
            </a:r>
            <a:r>
              <a:rPr lang="en-US" sz="1600" i="1" dirty="0" smtClean="0"/>
              <a:t>Physics of Particles and Nuclei Letters, 2017, Vol. 14, No. 1, pp. 113–119</a:t>
            </a:r>
            <a:endParaRPr 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451823" y="787313"/>
            <a:ext cx="7881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Beams of proton, deuteron, triton,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7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Li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,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9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Be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,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11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B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,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12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C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,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14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N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20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Ne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,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24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Mg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,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32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S, and</a:t>
            </a:r>
            <a:r>
              <a:rPr lang="ru-RU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 </a:t>
            </a:r>
            <a:r>
              <a:rPr lang="ru-RU" altLang="zh-CN" b="1" baseline="30000" dirty="0">
                <a:latin typeface="Times New Roman" pitchFamily="18" charset="0"/>
                <a:ea typeface="DejaVu LGC Sans"/>
                <a:cs typeface="Times New Roman" pitchFamily="18" charset="0"/>
              </a:rPr>
              <a:t>40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Ca with energies 0.3 - 10 </a:t>
            </a:r>
            <a:r>
              <a:rPr lang="en-US" altLang="zh-CN" b="1" dirty="0" err="1">
                <a:latin typeface="Times New Roman" pitchFamily="18" charset="0"/>
                <a:ea typeface="DejaVu LGC Sans"/>
                <a:cs typeface="Times New Roman" pitchFamily="18" charset="0"/>
              </a:rPr>
              <a:t>AGeV</a:t>
            </a:r>
            <a:r>
              <a:rPr lang="en-US" altLang="zh-CN" b="1" dirty="0">
                <a:latin typeface="Times New Roman" pitchFamily="18" charset="0"/>
                <a:ea typeface="DejaVu LGC Sans"/>
                <a:cs typeface="Times New Roman" pitchFamily="18" charset="0"/>
              </a:rPr>
              <a:t> </a:t>
            </a:r>
            <a:r>
              <a:rPr lang="en-US" altLang="zh-CN" b="1" dirty="0" smtClean="0">
                <a:latin typeface="Times New Roman" pitchFamily="18" charset="0"/>
                <a:ea typeface="DejaVu LGC Sans"/>
                <a:cs typeface="Times New Roman" pitchFamily="18" charset="0"/>
              </a:rPr>
              <a:t>in natural U.</a:t>
            </a:r>
            <a:endParaRPr lang="en-US" altLang="zh-CN" b="1" dirty="0">
              <a:latin typeface="Times New Roman" pitchFamily="18" charset="0"/>
              <a:ea typeface="DejaVu LGC Sans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4996" y="32564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Energetic efficiency in natural U target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2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Target  with different compositions and configurations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268760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Fuel composition: metal (alloy U, Pu, </a:t>
            </a:r>
            <a:r>
              <a:rPr lang="en-US" dirty="0" err="1" smtClean="0"/>
              <a:t>Zr</a:t>
            </a:r>
            <a:r>
              <a:rPr lang="en-US" dirty="0" smtClean="0"/>
              <a:t>, </a:t>
            </a:r>
            <a:r>
              <a:rPr lang="en-US" dirty="0" err="1" smtClean="0"/>
              <a:t>Th</a:t>
            </a:r>
            <a:r>
              <a:rPr lang="en-US" dirty="0" smtClean="0"/>
              <a:t>), carbide, MOX</a:t>
            </a:r>
          </a:p>
          <a:p>
            <a:r>
              <a:rPr lang="en-US" dirty="0" smtClean="0"/>
              <a:t>Bulk target or rods with radius 0.5-1 cm, distance between 1-5 cm</a:t>
            </a:r>
          </a:p>
          <a:p>
            <a:r>
              <a:rPr lang="en-US" dirty="0" smtClean="0"/>
              <a:t>Target dimensions: radius 70-90 cm, length 100-150 cm</a:t>
            </a:r>
          </a:p>
          <a:p>
            <a:r>
              <a:rPr lang="en-US" dirty="0" smtClean="0"/>
              <a:t>The level of enrichment properly chosen to obtain </a:t>
            </a:r>
            <a:r>
              <a:rPr lang="en-US" dirty="0" err="1">
                <a:cs typeface="Arial" pitchFamily="34" charset="0"/>
              </a:rPr>
              <a:t>k</a:t>
            </a:r>
            <a:r>
              <a:rPr lang="en-US" baseline="-25000" dirty="0" err="1">
                <a:cs typeface="Arial" pitchFamily="34" charset="0"/>
              </a:rPr>
              <a:t>eff</a:t>
            </a:r>
            <a:r>
              <a:rPr lang="en-US" dirty="0">
                <a:cs typeface="Arial" pitchFamily="34" charset="0"/>
              </a:rPr>
              <a:t> 0.96-0.97</a:t>
            </a:r>
            <a:endParaRPr lang="ru-RU" dirty="0">
              <a:cs typeface="Arial" pitchFamily="34" charset="0"/>
            </a:endParaRPr>
          </a:p>
          <a:p>
            <a:r>
              <a:rPr lang="en-US" dirty="0" smtClean="0"/>
              <a:t>Cooling with </a:t>
            </a:r>
            <a:r>
              <a:rPr lang="en-US" dirty="0" err="1" smtClean="0"/>
              <a:t>Pb</a:t>
            </a:r>
            <a:r>
              <a:rPr lang="en-US" dirty="0" smtClean="0"/>
              <a:t>, </a:t>
            </a:r>
            <a:r>
              <a:rPr lang="en-US" dirty="0" err="1" smtClean="0"/>
              <a:t>Pb</a:t>
            </a:r>
            <a:r>
              <a:rPr lang="en-US" dirty="0" smtClean="0"/>
              <a:t>-Bi eutectic (LBE), and Na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2411760" y="2746088"/>
            <a:ext cx="5324475" cy="2943225"/>
            <a:chOff x="0" y="0"/>
            <a:chExt cx="5324475" cy="294322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581025"/>
              <a:ext cx="4010025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19100" y="1000125"/>
              <a:ext cx="2962275" cy="5715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857250" y="1581150"/>
              <a:ext cx="485775" cy="36195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343025" y="1571625"/>
              <a:ext cx="2038350" cy="40005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0" y="1952625"/>
              <a:ext cx="4010025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19100" y="1952625"/>
              <a:ext cx="2962275" cy="58102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390900" y="1571625"/>
              <a:ext cx="619125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3162300" y="1019175"/>
              <a:ext cx="1123950" cy="3143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3581400" y="2047875"/>
              <a:ext cx="723900" cy="2476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1095375" y="342900"/>
              <a:ext cx="457200" cy="13525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Надпись 12"/>
            <p:cNvSpPr txBox="1"/>
            <p:nvPr/>
          </p:nvSpPr>
          <p:spPr>
            <a:xfrm>
              <a:off x="1476375" y="0"/>
              <a:ext cx="933450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Converter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Надпись 13"/>
            <p:cNvSpPr txBox="1"/>
            <p:nvPr/>
          </p:nvSpPr>
          <p:spPr>
            <a:xfrm>
              <a:off x="4381500" y="838200"/>
              <a:ext cx="933450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Fuel rods</a:t>
              </a:r>
              <a:r>
                <a:rPr lang="ru-RU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2" name="Надпись 15"/>
            <p:cNvSpPr txBox="1"/>
            <p:nvPr/>
          </p:nvSpPr>
          <p:spPr>
            <a:xfrm>
              <a:off x="4391025" y="1905000"/>
              <a:ext cx="933450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Coolant</a:t>
              </a:r>
              <a:r>
                <a:rPr lang="ru-RU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46043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08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7543</TotalTime>
  <Words>1819</Words>
  <Application>Microsoft Office PowerPoint</Application>
  <PresentationFormat>Экран (4:3)</PresentationFormat>
  <Paragraphs>278</Paragraphs>
  <Slides>19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DejaVu LGC Sans</vt:lpstr>
      <vt:lpstr>Times New Roman</vt:lpstr>
      <vt:lpstr>Тема Office</vt:lpstr>
      <vt:lpstr>Graph</vt:lpstr>
      <vt:lpstr>Origin Graph</vt:lpstr>
      <vt:lpstr>Презентация PowerPoint</vt:lpstr>
      <vt:lpstr>ADS for transmutation and energy amplifier</vt:lpstr>
      <vt:lpstr>Energy gain for proton and ion beams</vt:lpstr>
      <vt:lpstr>M. Paraipan,A. A. Baldin, A. I. Berlev, I. V. Kudashkin, G. Mogildea, M. Mogildea, S. I. Tyutyunikov, Comparison between deuteron and carbon beams at Quinta setup, Baldin ISHEPP XXII, 2014</vt:lpstr>
      <vt:lpstr>The dependence of the integral energy released per projectile in quasi-infinite natU target on projectile mass number (Geant4).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JINR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Рабочее совещание  11-12 сентября 2014 г.</dc:title>
  <dc:creator>strekale</dc:creator>
  <cp:lastModifiedBy>Пользователь Windows</cp:lastModifiedBy>
  <cp:revision>489</cp:revision>
  <dcterms:created xsi:type="dcterms:W3CDTF">2014-08-27T08:11:04Z</dcterms:created>
  <dcterms:modified xsi:type="dcterms:W3CDTF">2018-09-17T10:50:13Z</dcterms:modified>
</cp:coreProperties>
</file>