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  <p:sldMasterId id="2147486636" r:id="rId2"/>
  </p:sldMasterIdLst>
  <p:notesMasterIdLst>
    <p:notesMasterId r:id="rId25"/>
  </p:notesMasterIdLst>
  <p:sldIdLst>
    <p:sldId id="315" r:id="rId3"/>
    <p:sldId id="347" r:id="rId4"/>
    <p:sldId id="360" r:id="rId5"/>
    <p:sldId id="349" r:id="rId6"/>
    <p:sldId id="361" r:id="rId7"/>
    <p:sldId id="308" r:id="rId8"/>
    <p:sldId id="362" r:id="rId9"/>
    <p:sldId id="350" r:id="rId10"/>
    <p:sldId id="351" r:id="rId11"/>
    <p:sldId id="353" r:id="rId12"/>
    <p:sldId id="354" r:id="rId13"/>
    <p:sldId id="355" r:id="rId14"/>
    <p:sldId id="356" r:id="rId15"/>
    <p:sldId id="357" r:id="rId16"/>
    <p:sldId id="358" r:id="rId17"/>
    <p:sldId id="363" r:id="rId18"/>
    <p:sldId id="367" r:id="rId19"/>
    <p:sldId id="366" r:id="rId20"/>
    <p:sldId id="364" r:id="rId21"/>
    <p:sldId id="365" r:id="rId22"/>
    <p:sldId id="312" r:id="rId23"/>
    <p:sldId id="314" r:id="rId24"/>
  </p:sldIdLst>
  <p:sldSz cx="20162838" cy="972185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538163" indent="-80963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1079500" indent="-1651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620838" indent="-249238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2162175" indent="-333375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63">
          <p15:clr>
            <a:srgbClr val="A4A3A4"/>
          </p15:clr>
        </p15:guide>
        <p15:guide id="2" pos="63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9" autoAdjust="0"/>
    <p:restoredTop sz="86320" autoAdjust="0"/>
  </p:normalViewPr>
  <p:slideViewPr>
    <p:cSldViewPr>
      <p:cViewPr varScale="1">
        <p:scale>
          <a:sx n="52" d="100"/>
          <a:sy n="52" d="100"/>
        </p:scale>
        <p:origin x="67" y="331"/>
      </p:cViewPr>
      <p:guideLst>
        <p:guide orient="horz" pos="3063"/>
        <p:guide pos="63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39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D81E3-2E0F-4DDC-A95C-E44A3D7E0800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125413" y="685800"/>
            <a:ext cx="7108826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79232-A4FF-4551-A027-9F6F81308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3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71513" y="466725"/>
            <a:ext cx="18813462" cy="87852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3020" y="615465"/>
            <a:ext cx="18316803" cy="4407239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92864" y="2580311"/>
            <a:ext cx="17138412" cy="2592493"/>
          </a:xfrm>
        </p:spPr>
        <p:txBody>
          <a:bodyPr lIns="85382" rIns="85382"/>
          <a:lstStyle>
            <a:lvl1pPr algn="r">
              <a:defRPr sz="84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1592864" y="5223874"/>
            <a:ext cx="17138412" cy="1296247"/>
          </a:xfrm>
        </p:spPr>
        <p:txBody>
          <a:bodyPr tIns="0"/>
          <a:lstStyle>
            <a:lvl1pPr marL="68306" indent="0" algn="r">
              <a:spcBef>
                <a:spcPts val="0"/>
              </a:spcBef>
              <a:buNone/>
              <a:defRPr sz="3700">
                <a:solidFill>
                  <a:schemeClr val="bg2">
                    <a:shade val="25000"/>
                  </a:schemeClr>
                </a:solidFill>
              </a:defRPr>
            </a:lvl1pPr>
            <a:lvl2pPr marL="853821" indent="0" algn="ctr">
              <a:buNone/>
            </a:lvl2pPr>
            <a:lvl3pPr marL="1707642" indent="0" algn="ctr">
              <a:buNone/>
            </a:lvl3pPr>
            <a:lvl4pPr marL="2561463" indent="0" algn="ctr">
              <a:buNone/>
            </a:lvl4pPr>
            <a:lvl5pPr marL="3415284" indent="0" algn="ctr">
              <a:buNone/>
            </a:lvl5pPr>
            <a:lvl6pPr marL="4269105" indent="0" algn="ctr">
              <a:buNone/>
            </a:lvl6pPr>
            <a:lvl7pPr marL="5122926" indent="0" algn="ctr">
              <a:buNone/>
            </a:lvl7pPr>
            <a:lvl8pPr marL="5976747" indent="0" algn="ctr">
              <a:buNone/>
            </a:lvl8pPr>
            <a:lvl9pPr marL="6830568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AF7C42-AD52-42AF-B942-166ECC735F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95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956" y="7064544"/>
            <a:ext cx="18045740" cy="1490684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8956" y="751823"/>
            <a:ext cx="18045740" cy="593681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908C5-11CE-4946-BD6F-FF1992D47F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55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4618058" y="756150"/>
            <a:ext cx="4368615" cy="7453417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165" y="756147"/>
            <a:ext cx="13105845" cy="745342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32A6-A7C1-42FF-A6A5-5C12C2141A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454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71513" y="466725"/>
            <a:ext cx="18813462" cy="87852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3020" y="615465"/>
            <a:ext cx="18316803" cy="4407239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92864" y="2580311"/>
            <a:ext cx="17138412" cy="2592493"/>
          </a:xfrm>
        </p:spPr>
        <p:txBody>
          <a:bodyPr lIns="85382" rIns="85382"/>
          <a:lstStyle>
            <a:lvl1pPr algn="r">
              <a:defRPr sz="84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1592864" y="5223874"/>
            <a:ext cx="17138412" cy="1296247"/>
          </a:xfrm>
        </p:spPr>
        <p:txBody>
          <a:bodyPr tIns="0"/>
          <a:lstStyle>
            <a:lvl1pPr marL="68306" indent="0" algn="r">
              <a:spcBef>
                <a:spcPts val="0"/>
              </a:spcBef>
              <a:buNone/>
              <a:defRPr sz="3700">
                <a:solidFill>
                  <a:schemeClr val="bg2">
                    <a:shade val="25000"/>
                  </a:schemeClr>
                </a:solidFill>
              </a:defRPr>
            </a:lvl1pPr>
            <a:lvl2pPr marL="853821" indent="0" algn="ctr">
              <a:buNone/>
            </a:lvl2pPr>
            <a:lvl3pPr marL="1707642" indent="0" algn="ctr">
              <a:buNone/>
            </a:lvl3pPr>
            <a:lvl4pPr marL="2561463" indent="0" algn="ctr">
              <a:buNone/>
            </a:lvl4pPr>
            <a:lvl5pPr marL="3415284" indent="0" algn="ctr">
              <a:buNone/>
            </a:lvl5pPr>
            <a:lvl6pPr marL="4269105" indent="0" algn="ctr">
              <a:buNone/>
            </a:lvl6pPr>
            <a:lvl7pPr marL="5122926" indent="0" algn="ctr">
              <a:buNone/>
            </a:lvl7pPr>
            <a:lvl8pPr marL="5976747" indent="0" algn="ctr">
              <a:buNone/>
            </a:lvl8pPr>
            <a:lvl9pPr marL="6830568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C9E1E6-CCFD-4432-9D33-A1A89A86DF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605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956" y="7064544"/>
            <a:ext cx="18045740" cy="1490684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956" y="751823"/>
            <a:ext cx="18045740" cy="5936810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BD435-9A93-43B6-9C4F-A0C9FA3C93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653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71513" y="466725"/>
            <a:ext cx="18813462" cy="87852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3020" y="615465"/>
            <a:ext cx="18316803" cy="6154236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715" y="6986769"/>
            <a:ext cx="18045740" cy="959223"/>
          </a:xfrm>
        </p:spPr>
        <p:txBody>
          <a:bodyPr bIns="0"/>
          <a:lstStyle>
            <a:lvl1pPr algn="l">
              <a:buNone/>
              <a:defRPr sz="67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32715" y="7973227"/>
            <a:ext cx="18045740" cy="596273"/>
          </a:xfrm>
        </p:spPr>
        <p:txBody>
          <a:bodyPr lIns="221993" tIns="0"/>
          <a:lstStyle>
            <a:lvl1pPr marL="0" marR="68306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51AF3A-8000-49E2-B14B-BE00A20DEF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62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34164" y="751823"/>
            <a:ext cx="8670020" cy="6221984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85734" y="751823"/>
            <a:ext cx="8670020" cy="6221984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4F4CC-9AF7-48C8-BD38-59424944E2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899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956" y="7064544"/>
            <a:ext cx="18045740" cy="1490684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8950" y="821407"/>
            <a:ext cx="8670020" cy="1122963"/>
          </a:xfrm>
        </p:spPr>
        <p:txBody>
          <a:bodyPr lIns="273223" anchor="ctr"/>
          <a:lstStyle>
            <a:lvl1pPr marL="0" indent="0" algn="l">
              <a:buNone/>
              <a:defRPr sz="4500" b="1">
                <a:solidFill>
                  <a:schemeClr val="tx1"/>
                </a:solidFill>
              </a:defRPr>
            </a:lvl1pPr>
            <a:lvl2pPr>
              <a:buNone/>
              <a:defRPr sz="3700" b="1"/>
            </a:lvl2pPr>
            <a:lvl3pPr>
              <a:buNone/>
              <a:defRPr sz="3400" b="1"/>
            </a:lvl3pPr>
            <a:lvl4pPr>
              <a:buNone/>
              <a:defRPr sz="3000" b="1"/>
            </a:lvl4pPr>
            <a:lvl5pPr>
              <a:buNone/>
              <a:defRPr sz="30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0258195" y="821407"/>
            <a:ext cx="8670020" cy="1122963"/>
          </a:xfrm>
        </p:spPr>
        <p:txBody>
          <a:bodyPr lIns="256146" anchor="ctr"/>
          <a:lstStyle>
            <a:lvl1pPr marL="0" indent="0" algn="l">
              <a:buNone/>
              <a:defRPr sz="4500" b="1">
                <a:solidFill>
                  <a:schemeClr val="tx1"/>
                </a:solidFill>
              </a:defRPr>
            </a:lvl1pPr>
            <a:lvl2pPr>
              <a:buNone/>
              <a:defRPr sz="3700" b="1"/>
            </a:lvl2pPr>
            <a:lvl3pPr>
              <a:buNone/>
              <a:defRPr sz="3400" b="1"/>
            </a:lvl3pPr>
            <a:lvl4pPr>
              <a:buNone/>
              <a:defRPr sz="3000" b="1"/>
            </a:lvl4pPr>
            <a:lvl5pPr>
              <a:buNone/>
              <a:defRPr sz="30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338950" y="2052391"/>
            <a:ext cx="8670020" cy="4947341"/>
          </a:xfrm>
        </p:spPr>
        <p:txBody>
          <a:bodyPr/>
          <a:lstStyle>
            <a:lvl1pPr algn="l">
              <a:defRPr sz="4500"/>
            </a:lvl1pPr>
            <a:lvl2pPr algn="l">
              <a:defRPr sz="3700"/>
            </a:lvl2pPr>
            <a:lvl3pPr algn="l">
              <a:defRPr sz="3400"/>
            </a:lvl3pPr>
            <a:lvl4pPr algn="l">
              <a:defRPr sz="3000"/>
            </a:lvl4pPr>
            <a:lvl5pPr algn="l">
              <a:defRPr sz="3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258195" y="2052391"/>
            <a:ext cx="8670020" cy="4947341"/>
          </a:xfrm>
        </p:spPr>
        <p:txBody>
          <a:bodyPr/>
          <a:lstStyle>
            <a:lvl1pPr algn="l">
              <a:defRPr sz="4500"/>
            </a:lvl1pPr>
            <a:lvl2pPr algn="l">
              <a:defRPr sz="3700"/>
            </a:lvl2pPr>
            <a:lvl3pPr algn="l">
              <a:defRPr sz="3400"/>
            </a:lvl3pPr>
            <a:lvl4pPr algn="l">
              <a:defRPr sz="3000"/>
            </a:lvl4pPr>
            <a:lvl5pPr algn="l">
              <a:defRPr sz="3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52FAF-DEF5-4342-9A6D-66850743B5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478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6F9E9-7721-41BF-8787-5209293158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921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71513" y="466725"/>
            <a:ext cx="18813462" cy="87852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440174-6672-4C80-B7B1-2CC2B00E48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238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13212" y="756144"/>
            <a:ext cx="6552922" cy="1296247"/>
          </a:xfrm>
        </p:spPr>
        <p:txBody>
          <a:bodyPr/>
          <a:lstStyle>
            <a:lvl1pPr algn="l">
              <a:buNone/>
              <a:defRPr sz="41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213350" y="2052393"/>
            <a:ext cx="6552922" cy="5962553"/>
          </a:xfrm>
        </p:spPr>
        <p:txBody>
          <a:bodyPr lIns="170764"/>
          <a:lstStyle>
            <a:lvl1pPr marL="34153" marR="34153" indent="0"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200">
                <a:solidFill>
                  <a:schemeClr val="tx1"/>
                </a:solidFill>
              </a:defRPr>
            </a:lvl2pPr>
            <a:lvl3pPr>
              <a:buNone/>
              <a:defRPr sz="1900">
                <a:solidFill>
                  <a:schemeClr val="tx1"/>
                </a:solidFill>
              </a:defRPr>
            </a:lvl3pPr>
            <a:lvl4pPr>
              <a:buNone/>
              <a:defRPr sz="1700">
                <a:solidFill>
                  <a:schemeClr val="tx1"/>
                </a:solidFill>
              </a:defRPr>
            </a:lvl4pPr>
            <a:lvl5pPr>
              <a:buNone/>
              <a:defRPr sz="17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678853" y="1318565"/>
            <a:ext cx="10200841" cy="6697277"/>
          </a:xfrm>
        </p:spPr>
        <p:txBody>
          <a:bodyPr/>
          <a:lstStyle>
            <a:lvl1pPr>
              <a:defRPr sz="5200">
                <a:solidFill>
                  <a:schemeClr val="tx1"/>
                </a:solidFill>
              </a:defRPr>
            </a:lvl1pPr>
            <a:lvl2pPr>
              <a:defRPr sz="4900">
                <a:solidFill>
                  <a:schemeClr val="tx1"/>
                </a:solidFill>
              </a:defRPr>
            </a:lvl2pPr>
            <a:lvl3pPr>
              <a:defRPr sz="4500">
                <a:solidFill>
                  <a:schemeClr val="tx1"/>
                </a:solidFill>
              </a:defRPr>
            </a:lvl3pPr>
            <a:lvl4pPr>
              <a:defRPr sz="3700">
                <a:solidFill>
                  <a:schemeClr val="tx1"/>
                </a:solidFill>
              </a:defRPr>
            </a:lvl4pPr>
            <a:lvl5pPr>
              <a:defRPr sz="37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2EB5-0965-41B9-AA75-BCE7866CD0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32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956" y="7064544"/>
            <a:ext cx="18045740" cy="1490684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956" y="751823"/>
            <a:ext cx="18045740" cy="5936810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7CD1-A9E3-458E-8456-299C02EB92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548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71513" y="466725"/>
            <a:ext cx="18813462" cy="87852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14114463" y="615950"/>
            <a:ext cx="5126037" cy="6156325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142" y="7105053"/>
            <a:ext cx="18146554" cy="1490684"/>
          </a:xfrm>
        </p:spPr>
        <p:txBody>
          <a:bodyPr anchor="t"/>
          <a:lstStyle>
            <a:lvl1pPr algn="l">
              <a:buNone/>
              <a:defRPr sz="67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14250505" y="756144"/>
            <a:ext cx="4939895" cy="5970163"/>
          </a:xfrm>
        </p:spPr>
        <p:txBody>
          <a:bodyPr lIns="170764"/>
          <a:lstStyle>
            <a:lvl1pPr marL="85382" indent="0" algn="l">
              <a:spcBef>
                <a:spcPts val="0"/>
              </a:spcBef>
              <a:buNone/>
              <a:defRPr sz="2600">
                <a:solidFill>
                  <a:srgbClr val="FFFFFF"/>
                </a:solidFill>
              </a:defRPr>
            </a:lvl1pPr>
            <a:lvl2pPr>
              <a:defRPr sz="2200">
                <a:solidFill>
                  <a:srgbClr val="FFFFFF"/>
                </a:solidFill>
              </a:defRPr>
            </a:lvl2pPr>
            <a:lvl3pPr>
              <a:defRPr sz="1900">
                <a:solidFill>
                  <a:srgbClr val="FFFFFF"/>
                </a:solidFill>
              </a:defRPr>
            </a:lvl3pPr>
            <a:lvl4pPr>
              <a:defRPr sz="1700">
                <a:solidFill>
                  <a:srgbClr val="FFFFFF"/>
                </a:solidFill>
              </a:defRPr>
            </a:lvl4pPr>
            <a:lvl5pPr>
              <a:defRPr sz="17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29378" y="617741"/>
            <a:ext cx="13065519" cy="6157172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60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DDAD10-0565-4647-B2F2-43893D1B52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085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956" y="7064544"/>
            <a:ext cx="18045740" cy="1490684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8956" y="751823"/>
            <a:ext cx="18045740" cy="593681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ECA5-E54F-44A2-B32B-F7C885F85D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4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4618058" y="756150"/>
            <a:ext cx="4368615" cy="7453417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165" y="756147"/>
            <a:ext cx="13105845" cy="745342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99FF9-8B04-4239-8B36-DDA966A127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54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71513" y="466725"/>
            <a:ext cx="18813462" cy="87852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3020" y="615465"/>
            <a:ext cx="18316803" cy="6154236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715" y="6986769"/>
            <a:ext cx="18045740" cy="959223"/>
          </a:xfrm>
        </p:spPr>
        <p:txBody>
          <a:bodyPr bIns="0"/>
          <a:lstStyle>
            <a:lvl1pPr algn="l">
              <a:buNone/>
              <a:defRPr sz="67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32715" y="7973227"/>
            <a:ext cx="18045740" cy="596273"/>
          </a:xfrm>
        </p:spPr>
        <p:txBody>
          <a:bodyPr lIns="221993" tIns="0"/>
          <a:lstStyle>
            <a:lvl1pPr marL="0" marR="68306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13B192-316E-462F-845E-F8068FDA66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92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34164" y="751823"/>
            <a:ext cx="8670020" cy="6221984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85734" y="751823"/>
            <a:ext cx="8670020" cy="6221984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AC917-8BDA-4CD9-95F4-CB3AA8355F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92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956" y="7064544"/>
            <a:ext cx="18045740" cy="1490684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8950" y="821407"/>
            <a:ext cx="8670020" cy="1122963"/>
          </a:xfrm>
        </p:spPr>
        <p:txBody>
          <a:bodyPr lIns="273223" anchor="ctr"/>
          <a:lstStyle>
            <a:lvl1pPr marL="0" indent="0" algn="l">
              <a:buNone/>
              <a:defRPr sz="4500" b="1">
                <a:solidFill>
                  <a:schemeClr val="tx1"/>
                </a:solidFill>
              </a:defRPr>
            </a:lvl1pPr>
            <a:lvl2pPr>
              <a:buNone/>
              <a:defRPr sz="3700" b="1"/>
            </a:lvl2pPr>
            <a:lvl3pPr>
              <a:buNone/>
              <a:defRPr sz="3400" b="1"/>
            </a:lvl3pPr>
            <a:lvl4pPr>
              <a:buNone/>
              <a:defRPr sz="3000" b="1"/>
            </a:lvl4pPr>
            <a:lvl5pPr>
              <a:buNone/>
              <a:defRPr sz="30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0258195" y="821407"/>
            <a:ext cx="8670020" cy="1122963"/>
          </a:xfrm>
        </p:spPr>
        <p:txBody>
          <a:bodyPr lIns="256146" anchor="ctr"/>
          <a:lstStyle>
            <a:lvl1pPr marL="0" indent="0" algn="l">
              <a:buNone/>
              <a:defRPr sz="4500" b="1">
                <a:solidFill>
                  <a:schemeClr val="tx1"/>
                </a:solidFill>
              </a:defRPr>
            </a:lvl1pPr>
            <a:lvl2pPr>
              <a:buNone/>
              <a:defRPr sz="3700" b="1"/>
            </a:lvl2pPr>
            <a:lvl3pPr>
              <a:buNone/>
              <a:defRPr sz="3400" b="1"/>
            </a:lvl3pPr>
            <a:lvl4pPr>
              <a:buNone/>
              <a:defRPr sz="3000" b="1"/>
            </a:lvl4pPr>
            <a:lvl5pPr>
              <a:buNone/>
              <a:defRPr sz="30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338950" y="2052391"/>
            <a:ext cx="8670020" cy="4947341"/>
          </a:xfrm>
        </p:spPr>
        <p:txBody>
          <a:bodyPr/>
          <a:lstStyle>
            <a:lvl1pPr algn="l">
              <a:defRPr sz="4500"/>
            </a:lvl1pPr>
            <a:lvl2pPr algn="l">
              <a:defRPr sz="3700"/>
            </a:lvl2pPr>
            <a:lvl3pPr algn="l">
              <a:defRPr sz="3400"/>
            </a:lvl3pPr>
            <a:lvl4pPr algn="l">
              <a:defRPr sz="3000"/>
            </a:lvl4pPr>
            <a:lvl5pPr algn="l">
              <a:defRPr sz="3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258195" y="2052391"/>
            <a:ext cx="8670020" cy="4947341"/>
          </a:xfrm>
        </p:spPr>
        <p:txBody>
          <a:bodyPr/>
          <a:lstStyle>
            <a:lvl1pPr algn="l">
              <a:defRPr sz="4500"/>
            </a:lvl1pPr>
            <a:lvl2pPr algn="l">
              <a:defRPr sz="3700"/>
            </a:lvl2pPr>
            <a:lvl3pPr algn="l">
              <a:defRPr sz="3400"/>
            </a:lvl3pPr>
            <a:lvl4pPr algn="l">
              <a:defRPr sz="3000"/>
            </a:lvl4pPr>
            <a:lvl5pPr algn="l">
              <a:defRPr sz="3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F9090-26FA-464A-9741-DAD8361F14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CE2F-30DF-4987-9177-1566AE2176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47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71513" y="466725"/>
            <a:ext cx="18813462" cy="87852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1D2171-071B-4D80-98EC-355A00989D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91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13212" y="756144"/>
            <a:ext cx="6552922" cy="1296247"/>
          </a:xfrm>
        </p:spPr>
        <p:txBody>
          <a:bodyPr/>
          <a:lstStyle>
            <a:lvl1pPr algn="l">
              <a:buNone/>
              <a:defRPr sz="41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213350" y="2052393"/>
            <a:ext cx="6552922" cy="5962553"/>
          </a:xfrm>
        </p:spPr>
        <p:txBody>
          <a:bodyPr lIns="170764"/>
          <a:lstStyle>
            <a:lvl1pPr marL="34153" marR="34153" indent="0"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200">
                <a:solidFill>
                  <a:schemeClr val="tx1"/>
                </a:solidFill>
              </a:defRPr>
            </a:lvl2pPr>
            <a:lvl3pPr>
              <a:buNone/>
              <a:defRPr sz="1900">
                <a:solidFill>
                  <a:schemeClr val="tx1"/>
                </a:solidFill>
              </a:defRPr>
            </a:lvl3pPr>
            <a:lvl4pPr>
              <a:buNone/>
              <a:defRPr sz="1700">
                <a:solidFill>
                  <a:schemeClr val="tx1"/>
                </a:solidFill>
              </a:defRPr>
            </a:lvl4pPr>
            <a:lvl5pPr>
              <a:buNone/>
              <a:defRPr sz="17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678853" y="1318565"/>
            <a:ext cx="10200841" cy="6697277"/>
          </a:xfrm>
        </p:spPr>
        <p:txBody>
          <a:bodyPr/>
          <a:lstStyle>
            <a:lvl1pPr>
              <a:defRPr sz="5200">
                <a:solidFill>
                  <a:schemeClr val="tx1"/>
                </a:solidFill>
              </a:defRPr>
            </a:lvl1pPr>
            <a:lvl2pPr>
              <a:defRPr sz="4900">
                <a:solidFill>
                  <a:schemeClr val="tx1"/>
                </a:solidFill>
              </a:defRPr>
            </a:lvl2pPr>
            <a:lvl3pPr>
              <a:defRPr sz="4500">
                <a:solidFill>
                  <a:schemeClr val="tx1"/>
                </a:solidFill>
              </a:defRPr>
            </a:lvl3pPr>
            <a:lvl4pPr>
              <a:defRPr sz="3700">
                <a:solidFill>
                  <a:schemeClr val="tx1"/>
                </a:solidFill>
              </a:defRPr>
            </a:lvl4pPr>
            <a:lvl5pPr>
              <a:defRPr sz="37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ECAE6-B5E1-49A3-B639-C51587ED9E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9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71513" y="466725"/>
            <a:ext cx="18813462" cy="87852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14114463" y="615950"/>
            <a:ext cx="5126037" cy="6156325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142" y="7105053"/>
            <a:ext cx="18146554" cy="1490684"/>
          </a:xfrm>
        </p:spPr>
        <p:txBody>
          <a:bodyPr anchor="t"/>
          <a:lstStyle>
            <a:lvl1pPr algn="l">
              <a:buNone/>
              <a:defRPr sz="67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14250505" y="756144"/>
            <a:ext cx="4939895" cy="5970163"/>
          </a:xfrm>
        </p:spPr>
        <p:txBody>
          <a:bodyPr lIns="170764"/>
          <a:lstStyle>
            <a:lvl1pPr marL="85382" indent="0" algn="l">
              <a:spcBef>
                <a:spcPts val="0"/>
              </a:spcBef>
              <a:buNone/>
              <a:defRPr sz="2600">
                <a:solidFill>
                  <a:srgbClr val="FFFFFF"/>
                </a:solidFill>
              </a:defRPr>
            </a:lvl1pPr>
            <a:lvl2pPr>
              <a:defRPr sz="2200">
                <a:solidFill>
                  <a:srgbClr val="FFFFFF"/>
                </a:solidFill>
              </a:defRPr>
            </a:lvl2pPr>
            <a:lvl3pPr>
              <a:defRPr sz="1900">
                <a:solidFill>
                  <a:srgbClr val="FFFFFF"/>
                </a:solidFill>
              </a:defRPr>
            </a:lvl3pPr>
            <a:lvl4pPr>
              <a:defRPr sz="1700">
                <a:solidFill>
                  <a:srgbClr val="FFFFFF"/>
                </a:solidFill>
              </a:defRPr>
            </a:lvl4pPr>
            <a:lvl5pPr>
              <a:defRPr sz="17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29378" y="617741"/>
            <a:ext cx="13065519" cy="6157172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60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48272D-1ABA-4662-928E-33932EF6B8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30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75000">
              <a:schemeClr val="accent1">
                <a:tint val="44500"/>
                <a:satMod val="160000"/>
                <a:lumMod val="51000"/>
                <a:lumOff val="49000"/>
                <a:alpha val="97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71513" y="466725"/>
            <a:ext cx="18813462" cy="87852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3020" y="615465"/>
            <a:ext cx="18316803" cy="777748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09663" y="7067550"/>
            <a:ext cx="18045112" cy="1490663"/>
          </a:xfrm>
          <a:prstGeom prst="rect">
            <a:avLst/>
          </a:prstGeom>
        </p:spPr>
        <p:txBody>
          <a:bodyPr vert="horz" lIns="170764" tIns="85382" rIns="170764" bIns="85382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1109663" y="752475"/>
            <a:ext cx="18045112" cy="59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1528" tIns="170764" rIns="170764" bIns="85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8326438" y="8664575"/>
            <a:ext cx="5041900" cy="517525"/>
          </a:xfrm>
          <a:prstGeom prst="rect">
            <a:avLst/>
          </a:prstGeom>
        </p:spPr>
        <p:txBody>
          <a:bodyPr vert="horz" lIns="170764" tIns="85382" rIns="170764" bIns="85382" anchor="b"/>
          <a:lstStyle>
            <a:lvl1pPr algn="r" eaLnBrk="1" latinLnBrk="0" hangingPunct="1">
              <a:defRPr kumimoji="0" sz="1900">
                <a:solidFill>
                  <a:srgbClr val="EEECE1">
                    <a:shade val="5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13368338" y="8664575"/>
            <a:ext cx="5040312" cy="517525"/>
          </a:xfrm>
          <a:prstGeom prst="rect">
            <a:avLst/>
          </a:prstGeom>
        </p:spPr>
        <p:txBody>
          <a:bodyPr vert="horz" lIns="170764" tIns="85382" rIns="170764" bIns="85382" anchor="b"/>
          <a:lstStyle>
            <a:lvl1pPr algn="l" eaLnBrk="1" latinLnBrk="0" hangingPunct="1">
              <a:defRPr kumimoji="0" sz="1900">
                <a:solidFill>
                  <a:srgbClr val="EEECE1">
                    <a:shade val="5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8408650" y="8664575"/>
            <a:ext cx="1008063" cy="517525"/>
          </a:xfrm>
          <a:prstGeom prst="rect">
            <a:avLst/>
          </a:prstGeom>
        </p:spPr>
        <p:txBody>
          <a:bodyPr vert="horz" lIns="170764" tIns="85382" rIns="170764" bIns="85382" anchor="b"/>
          <a:lstStyle>
            <a:lvl1pPr algn="r" eaLnBrk="1" latinLnBrk="0" hangingPunct="1">
              <a:defRPr kumimoji="0" sz="1900">
                <a:solidFill>
                  <a:srgbClr val="EEECE1">
                    <a:shade val="50000"/>
                  </a:srgbClr>
                </a:solidFill>
              </a:defRPr>
            </a:lvl1pPr>
            <a:extLst/>
          </a:lstStyle>
          <a:p>
            <a:pPr>
              <a:defRPr/>
            </a:pPr>
            <a:fld id="{4B3C9628-1C73-428A-8608-AF0FB91F92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09" r:id="rId1"/>
    <p:sldLayoutId id="2147488710" r:id="rId2"/>
    <p:sldLayoutId id="2147488711" r:id="rId3"/>
    <p:sldLayoutId id="2147488712" r:id="rId4"/>
    <p:sldLayoutId id="2147488713" r:id="rId5"/>
    <p:sldLayoutId id="2147488714" r:id="rId6"/>
    <p:sldLayoutId id="2147488715" r:id="rId7"/>
    <p:sldLayoutId id="2147488716" r:id="rId8"/>
    <p:sldLayoutId id="2147488717" r:id="rId9"/>
    <p:sldLayoutId id="2147488718" r:id="rId10"/>
    <p:sldLayoutId id="214748871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700" b="1" kern="1200">
          <a:solidFill>
            <a:srgbClr val="6594DA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700" b="1">
          <a:solidFill>
            <a:srgbClr val="6594DA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700" b="1">
          <a:solidFill>
            <a:srgbClr val="6594DA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700" b="1">
          <a:solidFill>
            <a:srgbClr val="6594DA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700" b="1">
          <a:solidFill>
            <a:srgbClr val="6594DA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700" b="1">
          <a:solidFill>
            <a:srgbClr val="6594DA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700" b="1">
          <a:solidFill>
            <a:srgbClr val="6594DA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700" b="1">
          <a:solidFill>
            <a:srgbClr val="6594DA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700" b="1">
          <a:solidFill>
            <a:srgbClr val="6594DA"/>
          </a:solidFill>
          <a:latin typeface="Verdana" pitchFamily="34" charset="0"/>
        </a:defRPr>
      </a:lvl9pPr>
      <a:extLst/>
    </p:titleStyle>
    <p:bodyStyle>
      <a:lvl1pPr marL="493713" indent="-493713" algn="l" rtl="0" eaLnBrk="0" fontAlgn="base" hangingPunct="0">
        <a:spcBef>
          <a:spcPts val="463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3938" indent="-374650" algn="l" rtl="0" eaLnBrk="0" fontAlgn="base" hangingPunct="0">
        <a:spcBef>
          <a:spcPts val="463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468438" indent="-341313" algn="l" rtl="0" eaLnBrk="0" fontAlgn="base" hangingPunct="0">
        <a:spcBef>
          <a:spcPts val="463"/>
        </a:spcBef>
        <a:spcAft>
          <a:spcPct val="0"/>
        </a:spcAft>
        <a:buClr>
          <a:srgbClr val="FF3D39"/>
        </a:buClr>
        <a:buSzPct val="100000"/>
        <a:buFont typeface="Wingdings 2" pitchFamily="18" charset="2"/>
        <a:buChar char=""/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1911350" indent="-341313" algn="l" rtl="0" eaLnBrk="0" fontAlgn="base" hangingPunct="0">
        <a:spcBef>
          <a:spcPts val="425"/>
        </a:spcBef>
        <a:spcAft>
          <a:spcPct val="0"/>
        </a:spcAft>
        <a:buClr>
          <a:srgbClr val="FF3D39"/>
        </a:buClr>
        <a:buSzPct val="112000"/>
        <a:buFont typeface="Verdana" pitchFamily="34" charset="0"/>
        <a:buChar char="◦"/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89188" indent="-341313" algn="l" rtl="0" eaLnBrk="0" fontAlgn="base" hangingPunct="0">
        <a:spcBef>
          <a:spcPts val="463"/>
        </a:spcBef>
        <a:spcAft>
          <a:spcPct val="0"/>
        </a:spcAft>
        <a:buClr>
          <a:srgbClr val="BEFF4B"/>
        </a:buClr>
        <a:buSzPct val="100000"/>
        <a:buFont typeface="Wingdings 2" pitchFamily="18" charset="2"/>
        <a:buChar char="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2783456" indent="-341528" algn="l" rtl="0" eaLnBrk="1" latinLnBrk="0" hangingPunct="1">
        <a:spcBef>
          <a:spcPts val="46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3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176214" indent="-341528" algn="l" rtl="0" eaLnBrk="1" latinLnBrk="0" hangingPunct="1">
        <a:spcBef>
          <a:spcPts val="476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586048" indent="-341528" algn="l" rtl="0" eaLnBrk="1" latinLnBrk="0" hangingPunct="1">
        <a:spcBef>
          <a:spcPts val="48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012959" indent="-341528" algn="l" rtl="0" eaLnBrk="1" latinLnBrk="0" hangingPunct="1">
        <a:spcBef>
          <a:spcPts val="476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538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7076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5614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4152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2691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51229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9767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8305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75000">
              <a:schemeClr val="accent1">
                <a:tint val="44500"/>
                <a:satMod val="160000"/>
                <a:lumMod val="51000"/>
                <a:lumOff val="49000"/>
                <a:alpha val="97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71513" y="466725"/>
            <a:ext cx="18813462" cy="87852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3020" y="615465"/>
            <a:ext cx="18316803" cy="777748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09663" y="7067550"/>
            <a:ext cx="18045112" cy="1490663"/>
          </a:xfrm>
          <a:prstGeom prst="rect">
            <a:avLst/>
          </a:prstGeom>
        </p:spPr>
        <p:txBody>
          <a:bodyPr vert="horz" lIns="170764" tIns="85382" rIns="170764" bIns="85382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5" name="Текст 3"/>
          <p:cNvSpPr>
            <a:spLocks noGrp="1"/>
          </p:cNvSpPr>
          <p:nvPr>
            <p:ph type="body" idx="1"/>
          </p:nvPr>
        </p:nvSpPr>
        <p:spPr bwMode="auto">
          <a:xfrm>
            <a:off x="1109663" y="752475"/>
            <a:ext cx="18045112" cy="59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1528" tIns="170764" rIns="170764" bIns="85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8326438" y="8664575"/>
            <a:ext cx="5041900" cy="517525"/>
          </a:xfrm>
          <a:prstGeom prst="rect">
            <a:avLst/>
          </a:prstGeom>
        </p:spPr>
        <p:txBody>
          <a:bodyPr vert="horz" lIns="170764" tIns="85382" rIns="170764" bIns="85382" anchor="b"/>
          <a:lstStyle>
            <a:lvl1pPr algn="r" eaLnBrk="1" latinLnBrk="0" hangingPunct="1">
              <a:defRPr kumimoji="0" sz="1900">
                <a:solidFill>
                  <a:srgbClr val="EEECE1">
                    <a:shade val="5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13368338" y="8664575"/>
            <a:ext cx="5040312" cy="517525"/>
          </a:xfrm>
          <a:prstGeom prst="rect">
            <a:avLst/>
          </a:prstGeom>
        </p:spPr>
        <p:txBody>
          <a:bodyPr vert="horz" lIns="170764" tIns="85382" rIns="170764" bIns="85382" anchor="b"/>
          <a:lstStyle>
            <a:lvl1pPr algn="l" eaLnBrk="1" latinLnBrk="0" hangingPunct="1">
              <a:defRPr kumimoji="0" sz="1900">
                <a:solidFill>
                  <a:srgbClr val="EEECE1">
                    <a:shade val="5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8408650" y="8664575"/>
            <a:ext cx="1008063" cy="517525"/>
          </a:xfrm>
          <a:prstGeom prst="rect">
            <a:avLst/>
          </a:prstGeom>
        </p:spPr>
        <p:txBody>
          <a:bodyPr vert="horz" lIns="170764" tIns="85382" rIns="170764" bIns="85382" anchor="b"/>
          <a:lstStyle>
            <a:lvl1pPr algn="r" eaLnBrk="1" latinLnBrk="0" hangingPunct="1">
              <a:defRPr kumimoji="0" sz="1900">
                <a:solidFill>
                  <a:srgbClr val="EEECE1">
                    <a:shade val="50000"/>
                  </a:srgbClr>
                </a:solidFill>
              </a:defRPr>
            </a:lvl1pPr>
            <a:extLst/>
          </a:lstStyle>
          <a:p>
            <a:pPr>
              <a:defRPr/>
            </a:pPr>
            <a:fld id="{90D1F40D-E4B1-4E29-A4B0-3A38D5FDAF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20" r:id="rId1"/>
    <p:sldLayoutId id="2147488721" r:id="rId2"/>
    <p:sldLayoutId id="2147488722" r:id="rId3"/>
    <p:sldLayoutId id="2147488723" r:id="rId4"/>
    <p:sldLayoutId id="2147488724" r:id="rId5"/>
    <p:sldLayoutId id="2147488725" r:id="rId6"/>
    <p:sldLayoutId id="2147488726" r:id="rId7"/>
    <p:sldLayoutId id="2147488727" r:id="rId8"/>
    <p:sldLayoutId id="2147488728" r:id="rId9"/>
    <p:sldLayoutId id="2147488729" r:id="rId10"/>
    <p:sldLayoutId id="214748873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700" b="1" kern="1200">
          <a:solidFill>
            <a:srgbClr val="6594DA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700" b="1">
          <a:solidFill>
            <a:srgbClr val="6594DA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700" b="1">
          <a:solidFill>
            <a:srgbClr val="6594DA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700" b="1">
          <a:solidFill>
            <a:srgbClr val="6594DA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700" b="1">
          <a:solidFill>
            <a:srgbClr val="6594DA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700" b="1">
          <a:solidFill>
            <a:srgbClr val="6594DA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700" b="1">
          <a:solidFill>
            <a:srgbClr val="6594DA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700" b="1">
          <a:solidFill>
            <a:srgbClr val="6594DA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700" b="1">
          <a:solidFill>
            <a:srgbClr val="6594DA"/>
          </a:solidFill>
          <a:latin typeface="Verdana" pitchFamily="34" charset="0"/>
        </a:defRPr>
      </a:lvl9pPr>
      <a:extLst/>
    </p:titleStyle>
    <p:bodyStyle>
      <a:lvl1pPr marL="493713" indent="-493713" algn="l" rtl="0" eaLnBrk="0" fontAlgn="base" hangingPunct="0">
        <a:spcBef>
          <a:spcPts val="463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3938" indent="-374650" algn="l" rtl="0" eaLnBrk="0" fontAlgn="base" hangingPunct="0">
        <a:spcBef>
          <a:spcPts val="463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468438" indent="-341313" algn="l" rtl="0" eaLnBrk="0" fontAlgn="base" hangingPunct="0">
        <a:spcBef>
          <a:spcPts val="463"/>
        </a:spcBef>
        <a:spcAft>
          <a:spcPct val="0"/>
        </a:spcAft>
        <a:buClr>
          <a:srgbClr val="FF3D39"/>
        </a:buClr>
        <a:buSzPct val="100000"/>
        <a:buFont typeface="Wingdings 2" pitchFamily="18" charset="2"/>
        <a:buChar char=""/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1911350" indent="-341313" algn="l" rtl="0" eaLnBrk="0" fontAlgn="base" hangingPunct="0">
        <a:spcBef>
          <a:spcPts val="425"/>
        </a:spcBef>
        <a:spcAft>
          <a:spcPct val="0"/>
        </a:spcAft>
        <a:buClr>
          <a:srgbClr val="FF3D39"/>
        </a:buClr>
        <a:buSzPct val="112000"/>
        <a:buFont typeface="Verdana" pitchFamily="34" charset="0"/>
        <a:buChar char="◦"/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89188" indent="-341313" algn="l" rtl="0" eaLnBrk="0" fontAlgn="base" hangingPunct="0">
        <a:spcBef>
          <a:spcPts val="463"/>
        </a:spcBef>
        <a:spcAft>
          <a:spcPct val="0"/>
        </a:spcAft>
        <a:buClr>
          <a:srgbClr val="BEFF4B"/>
        </a:buClr>
        <a:buSzPct val="100000"/>
        <a:buFont typeface="Wingdings 2" pitchFamily="18" charset="2"/>
        <a:buChar char="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2783456" indent="-341528" algn="l" rtl="0" eaLnBrk="1" latinLnBrk="0" hangingPunct="1">
        <a:spcBef>
          <a:spcPts val="46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3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176214" indent="-341528" algn="l" rtl="0" eaLnBrk="1" latinLnBrk="0" hangingPunct="1">
        <a:spcBef>
          <a:spcPts val="476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586048" indent="-341528" algn="l" rtl="0" eaLnBrk="1" latinLnBrk="0" hangingPunct="1">
        <a:spcBef>
          <a:spcPts val="48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012959" indent="-341528" algn="l" rtl="0" eaLnBrk="1" latinLnBrk="0" hangingPunct="1">
        <a:spcBef>
          <a:spcPts val="476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538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7076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5614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4152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2691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51229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9767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8305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19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8925" y="180405"/>
            <a:ext cx="19658013" cy="17287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232547" y="468437"/>
            <a:ext cx="160577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 smtClean="0">
                <a:solidFill>
                  <a:srgbClr val="0000CC"/>
                </a:solidFill>
                <a:latin typeface="Times New Roman" pitchFamily="18" charset="0"/>
              </a:rPr>
              <a:t>First experiments on deep ionization of </a:t>
            </a:r>
            <a:r>
              <a:rPr lang="en-US" sz="48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Ir</a:t>
            </a:r>
            <a:r>
              <a:rPr lang="en-US" sz="4800" b="1" kern="0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48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Ce</a:t>
            </a:r>
            <a:r>
              <a:rPr lang="en-US" sz="4800" b="1" kern="0" dirty="0" smtClean="0">
                <a:solidFill>
                  <a:srgbClr val="0000CC"/>
                </a:solidFill>
                <a:latin typeface="Times New Roman" pitchFamily="18" charset="0"/>
              </a:rPr>
              <a:t> and </a:t>
            </a:r>
            <a:r>
              <a:rPr lang="en-US" sz="48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Xe</a:t>
            </a:r>
            <a:r>
              <a:rPr lang="en-US" sz="48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800" b="1" kern="0" dirty="0" smtClean="0">
                <a:solidFill>
                  <a:srgbClr val="0000CC"/>
                </a:solidFill>
                <a:latin typeface="Times New Roman" pitchFamily="18" charset="0"/>
              </a:rPr>
              <a:t>atoms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 smtClean="0">
                <a:solidFill>
                  <a:srgbClr val="0000CC"/>
                </a:solidFill>
                <a:latin typeface="Times New Roman" pitchFamily="18" charset="0"/>
              </a:rPr>
              <a:t>in local ion trap at JINR</a:t>
            </a:r>
            <a:endParaRPr lang="de-DE" sz="4800" b="1" kern="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824835" y="6157069"/>
            <a:ext cx="106568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kern="0" dirty="0" smtClean="0">
                <a:solidFill>
                  <a:prstClr val="black"/>
                </a:solidFill>
                <a:latin typeface="Times New Roman" pitchFamily="18" charset="0"/>
              </a:rPr>
              <a:t>Petersburg </a:t>
            </a:r>
            <a:r>
              <a:rPr lang="de-DE" sz="3200" kern="0" dirty="0" err="1" smtClean="0">
                <a:solidFill>
                  <a:prstClr val="black"/>
                </a:solidFill>
                <a:latin typeface="Times New Roman" pitchFamily="18" charset="0"/>
              </a:rPr>
              <a:t>Nuclear</a:t>
            </a:r>
            <a:r>
              <a:rPr lang="de-DE" sz="3200" kern="0" dirty="0" smtClean="0">
                <a:solidFill>
                  <a:prstClr val="black"/>
                </a:solidFill>
                <a:latin typeface="Times New Roman" pitchFamily="18" charset="0"/>
              </a:rPr>
              <a:t> Physics Institute, St. Petersburg, </a:t>
            </a:r>
            <a:r>
              <a:rPr lang="de-DE" sz="3200" kern="0" dirty="0" err="1" smtClean="0">
                <a:solidFill>
                  <a:prstClr val="black"/>
                </a:solidFill>
                <a:latin typeface="Times New Roman" pitchFamily="18" charset="0"/>
              </a:rPr>
              <a:t>Russia</a:t>
            </a:r>
            <a:r>
              <a:rPr lang="de-DE" sz="3200" kern="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139477" y="2919611"/>
            <a:ext cx="180149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u="sng" kern="0" dirty="0" smtClean="0">
                <a:solidFill>
                  <a:srgbClr val="0000CC"/>
                </a:solidFill>
                <a:latin typeface="Times New Roman" pitchFamily="18" charset="0"/>
              </a:rPr>
              <a:t>V. P. Ovsyannikov,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E. D.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Donets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, E. 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E. </a:t>
            </a:r>
            <a:r>
              <a:rPr lang="de-DE" sz="3200" b="1" kern="0" dirty="0" err="1">
                <a:solidFill>
                  <a:srgbClr val="0000CC"/>
                </a:solidFill>
                <a:latin typeface="Times New Roman" pitchFamily="18" charset="0"/>
              </a:rPr>
              <a:t>Donets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, D. E. </a:t>
            </a:r>
            <a:r>
              <a:rPr lang="de-DE" sz="3200" b="1" kern="0" dirty="0" err="1">
                <a:solidFill>
                  <a:srgbClr val="0000CC"/>
                </a:solidFill>
                <a:latin typeface="Times New Roman" pitchFamily="18" charset="0"/>
              </a:rPr>
              <a:t>Donets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, S. I.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Tytynnikov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, V. I.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Stegailov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,  </a:t>
            </a:r>
            <a:endParaRPr lang="de-DE" sz="3200" b="1" u="sng" kern="0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A.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Yu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Ramsdorf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, A.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Yu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Boytsov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D. N.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Rassadov</a:t>
            </a:r>
            <a:endParaRPr lang="de-DE" sz="32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425235" y="5436989"/>
            <a:ext cx="3168352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A. V.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Nefiodov</a:t>
            </a:r>
            <a:endParaRPr lang="de-DE" sz="3200" b="1" kern="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512292" y="4253756"/>
            <a:ext cx="172100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kern="0" dirty="0" smtClean="0">
                <a:solidFill>
                  <a:prstClr val="black"/>
                </a:solidFill>
                <a:latin typeface="Times New Roman" pitchFamily="18" charset="0"/>
              </a:rPr>
              <a:t>Joint Institute for </a:t>
            </a:r>
            <a:r>
              <a:rPr lang="de-DE" sz="3200" kern="0" dirty="0" err="1" smtClean="0">
                <a:solidFill>
                  <a:prstClr val="black"/>
                </a:solidFill>
                <a:latin typeface="Times New Roman" pitchFamily="18" charset="0"/>
              </a:rPr>
              <a:t>Nuclear</a:t>
            </a:r>
            <a:r>
              <a:rPr lang="de-DE" sz="3200" kern="0" dirty="0" smtClean="0">
                <a:solidFill>
                  <a:prstClr val="black"/>
                </a:solidFill>
                <a:latin typeface="Times New Roman" pitchFamily="18" charset="0"/>
              </a:rPr>
              <a:t> Research, </a:t>
            </a:r>
            <a:r>
              <a:rPr lang="de-DE" sz="3200" kern="0" dirty="0" err="1" smtClean="0">
                <a:solidFill>
                  <a:prstClr val="black"/>
                </a:solidFill>
                <a:latin typeface="Times New Roman" pitchFamily="18" charset="0"/>
              </a:rPr>
              <a:t>Dubna</a:t>
            </a:r>
            <a:r>
              <a:rPr lang="de-DE" sz="3200" kern="0" dirty="0" smtClean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de-DE" sz="3200" kern="0" dirty="0" err="1" smtClean="0">
                <a:solidFill>
                  <a:prstClr val="black"/>
                </a:solidFill>
                <a:latin typeface="Times New Roman" pitchFamily="18" charset="0"/>
              </a:rPr>
              <a:t>Russia</a:t>
            </a:r>
            <a:r>
              <a:rPr lang="de-DE" sz="3200" kern="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039146"/>
              </p:ext>
            </p:extLst>
          </p:nvPr>
        </p:nvGraphicFramePr>
        <p:xfrm>
          <a:off x="468000" y="450000"/>
          <a:ext cx="1115887" cy="12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" name="Точечный рисунок" r:id="rId3" imgW="11705334" imgH="4663844" progId="PBrush">
                  <p:embed/>
                </p:oleObj>
              </mc:Choice>
              <mc:Fallback>
                <p:oleObj name="Точечный рисунок" r:id="rId3" imgW="11705334" imgH="4663844" progId="PBrush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710" r="36516"/>
                      <a:stretch>
                        <a:fillRect/>
                      </a:stretch>
                    </p:blipFill>
                    <p:spPr bwMode="auto">
                      <a:xfrm>
                        <a:off x="468000" y="450000"/>
                        <a:ext cx="1115887" cy="12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9E1E6-CCFD-4432-9D33-A1A89A86DF40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040213" y="7381205"/>
            <a:ext cx="99377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A. A. Levin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968851" y="8101285"/>
            <a:ext cx="106568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kern="0" dirty="0" smtClean="0">
                <a:solidFill>
                  <a:prstClr val="black"/>
                </a:solidFill>
                <a:latin typeface="Times New Roman" pitchFamily="18" charset="0"/>
              </a:rPr>
              <a:t>MaMFIS </a:t>
            </a:r>
            <a:r>
              <a:rPr lang="de-DE" sz="3200" kern="0" dirty="0">
                <a:solidFill>
                  <a:prstClr val="black"/>
                </a:solidFill>
                <a:latin typeface="Times New Roman" pitchFamily="18" charset="0"/>
              </a:rPr>
              <a:t>G</a:t>
            </a:r>
            <a:r>
              <a:rPr lang="de-DE" sz="3200" kern="0" dirty="0" smtClean="0">
                <a:solidFill>
                  <a:prstClr val="black"/>
                </a:solidFill>
                <a:latin typeface="Times New Roman" pitchFamily="18" charset="0"/>
              </a:rPr>
              <a:t>roup, Hochschulstr. 13, D-01069 Dresden, Germany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287301" y="480631"/>
            <a:ext cx="80425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4000" b="1" kern="0" dirty="0">
                <a:solidFill>
                  <a:srgbClr val="0000CC"/>
                </a:solidFill>
                <a:latin typeface="Times New Roman" pitchFamily="18" charset="0"/>
              </a:rPr>
              <a:t>Permanent </a:t>
            </a:r>
            <a:r>
              <a:rPr lang="de-DE" sz="4000" b="1" kern="0" dirty="0" err="1">
                <a:solidFill>
                  <a:srgbClr val="0000CC"/>
                </a:solidFill>
                <a:latin typeface="Times New Roman" pitchFamily="18" charset="0"/>
              </a:rPr>
              <a:t>m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agnet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focusing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system</a:t>
            </a:r>
            <a:endParaRPr lang="de-DE" sz="40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450000"/>
            <a:ext cx="11239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10058" y="8677349"/>
            <a:ext cx="54228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dirty="0" smtClean="0">
                <a:solidFill>
                  <a:srgbClr val="0000CC"/>
                </a:solidFill>
              </a:rPr>
              <a:t>Focusing permanent magnets</a:t>
            </a:r>
            <a:endParaRPr lang="de-DE" sz="3200" b="1" dirty="0">
              <a:solidFill>
                <a:srgbClr val="0000CC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329891" y="8389317"/>
            <a:ext cx="54053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 smtClean="0">
                <a:solidFill>
                  <a:srgbClr val="0000CC"/>
                </a:solidFill>
              </a:rPr>
              <a:t>Focusing permanent magnets on ionization chamber</a:t>
            </a:r>
            <a:endParaRPr lang="en-US" sz="3200" b="1" kern="0" dirty="0">
              <a:solidFill>
                <a:srgbClr val="0000C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537" y="2052612"/>
            <a:ext cx="4391711" cy="61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20" y="2052613"/>
            <a:ext cx="4667003" cy="61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058" y="2052612"/>
            <a:ext cx="8154166" cy="61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921179" y="8677349"/>
            <a:ext cx="4987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kern="0" dirty="0" smtClean="0">
                <a:solidFill>
                  <a:srgbClr val="0000CC"/>
                </a:solidFill>
              </a:rPr>
              <a:t>Magnetic </a:t>
            </a:r>
            <a:r>
              <a:rPr lang="de-DE" sz="3200" b="1" kern="0" dirty="0" err="1" smtClean="0">
                <a:solidFill>
                  <a:srgbClr val="0000CC"/>
                </a:solidFill>
              </a:rPr>
              <a:t>field</a:t>
            </a:r>
            <a:r>
              <a:rPr lang="de-DE" sz="3200" b="1" kern="0" dirty="0" smtClean="0">
                <a:solidFill>
                  <a:srgbClr val="0000CC"/>
                </a:solidFill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</a:rPr>
              <a:t>distribution</a:t>
            </a:r>
            <a:endParaRPr lang="de-DE" sz="3200" b="1" kern="0" dirty="0">
              <a:solidFill>
                <a:srgbClr val="0000CC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7CD1-A9E3-458E-8456-299C02EB9218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2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264995" y="482626"/>
            <a:ext cx="80648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Electron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gun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and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its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characteristics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de-DE" sz="40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450000"/>
            <a:ext cx="11239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29814" y="8016592"/>
            <a:ext cx="52140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00CC"/>
                </a:solidFill>
              </a:rPr>
              <a:t>Volt-Ampere characteristics </a:t>
            </a:r>
            <a:r>
              <a:rPr lang="en-US" sz="3200" b="1" dirty="0">
                <a:solidFill>
                  <a:srgbClr val="0000CC"/>
                </a:solidFill>
              </a:rPr>
              <a:t>of </a:t>
            </a:r>
            <a:r>
              <a:rPr lang="en-US" sz="3200" b="1" dirty="0" smtClean="0">
                <a:solidFill>
                  <a:srgbClr val="0000CC"/>
                </a:solidFill>
              </a:rPr>
              <a:t>electron guns (EG)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613217" y="8041257"/>
            <a:ext cx="54053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 smtClean="0">
                <a:solidFill>
                  <a:srgbClr val="0000CC"/>
                </a:solidFill>
              </a:rPr>
              <a:t>Electron beam trajectories</a:t>
            </a:r>
            <a:endParaRPr lang="en-US" sz="3200" b="1" kern="0" dirty="0">
              <a:solidFill>
                <a:srgbClr val="0000CC"/>
              </a:solidFill>
            </a:endParaRPr>
          </a:p>
          <a:p>
            <a:pPr>
              <a:defRPr/>
            </a:pPr>
            <a:r>
              <a:rPr lang="en-US" sz="3200" b="1" kern="0" dirty="0">
                <a:solidFill>
                  <a:srgbClr val="0000CC"/>
                </a:solidFill>
              </a:rPr>
              <a:t>  vs. Electron </a:t>
            </a:r>
            <a:r>
              <a:rPr lang="en-US" sz="3200" b="1" kern="0" dirty="0" smtClean="0">
                <a:solidFill>
                  <a:srgbClr val="0000CC"/>
                </a:solidFill>
              </a:rPr>
              <a:t>energy </a:t>
            </a:r>
            <a:r>
              <a:rPr lang="de-DE" sz="3200" b="1" i="1" dirty="0">
                <a:solidFill>
                  <a:srgbClr val="0000CC"/>
                </a:solidFill>
                <a:latin typeface="Euclid" pitchFamily="18" charset="0"/>
              </a:rPr>
              <a:t>E</a:t>
            </a:r>
            <a:r>
              <a:rPr lang="de-DE" sz="3200" b="1" i="1" baseline="-25000" dirty="0">
                <a:solidFill>
                  <a:srgbClr val="0000CC"/>
                </a:solidFill>
                <a:latin typeface="Euclid" pitchFamily="18" charset="0"/>
              </a:rPr>
              <a:t>e</a:t>
            </a:r>
            <a:endParaRPr lang="en-US" sz="3200" b="1" kern="0" dirty="0">
              <a:solidFill>
                <a:srgbClr val="0000C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23157" y="8262813"/>
            <a:ext cx="6228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 smtClean="0">
                <a:solidFill>
                  <a:srgbClr val="0000CC"/>
                </a:solidFill>
              </a:rPr>
              <a:t>Cathode assembly </a:t>
            </a:r>
            <a:r>
              <a:rPr lang="en-US" sz="3200" b="1" kern="0" dirty="0">
                <a:solidFill>
                  <a:srgbClr val="0000CC"/>
                </a:solidFill>
              </a:rPr>
              <a:t>of </a:t>
            </a:r>
            <a:r>
              <a:rPr lang="en-US" sz="3200" b="1" kern="0" dirty="0" smtClean="0">
                <a:solidFill>
                  <a:srgbClr val="0000CC"/>
                </a:solidFill>
              </a:rPr>
              <a:t>electron gun</a:t>
            </a:r>
            <a:endParaRPr lang="en-US" sz="3200" b="1" kern="0" dirty="0">
              <a:solidFill>
                <a:srgbClr val="0000C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167" y="2285303"/>
            <a:ext cx="6063418" cy="52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244" y="2303213"/>
            <a:ext cx="5529908" cy="52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3" y="2296243"/>
            <a:ext cx="7041999" cy="52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7CD1-A9E3-458E-8456-299C02EB921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73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9272924" y="489002"/>
            <a:ext cx="21046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Vacuum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de-DE" sz="40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450000"/>
            <a:ext cx="11239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29814" y="8016592"/>
            <a:ext cx="5214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00CC"/>
                </a:solidFill>
              </a:rPr>
              <a:t>Vacuum volume &lt; 1 </a:t>
            </a:r>
            <a:r>
              <a:rPr lang="en-US" sz="3200" b="1" dirty="0" err="1" smtClean="0">
                <a:solidFill>
                  <a:srgbClr val="0000CC"/>
                </a:solidFill>
              </a:rPr>
              <a:t>litre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401899" y="8048316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dirty="0" smtClean="0">
                <a:solidFill>
                  <a:srgbClr val="0000CC"/>
                </a:solidFill>
              </a:rPr>
              <a:t>Baking </a:t>
            </a:r>
            <a:r>
              <a:rPr lang="de-DE" sz="3200" b="1" dirty="0" err="1">
                <a:solidFill>
                  <a:srgbClr val="0000CC"/>
                </a:solidFill>
              </a:rPr>
              <a:t>procedure</a:t>
            </a:r>
            <a:r>
              <a:rPr lang="de-DE" sz="3200" b="1" dirty="0">
                <a:solidFill>
                  <a:srgbClr val="0000CC"/>
                </a:solidFill>
              </a:rPr>
              <a:t> </a:t>
            </a:r>
            <a:endParaRPr lang="en-US" sz="3200" b="1" kern="0" dirty="0">
              <a:solidFill>
                <a:srgbClr val="0000C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92987" y="7816537"/>
            <a:ext cx="6048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During operation vacuum ranges</a:t>
            </a:r>
            <a:r>
              <a:rPr lang="ru-RU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</a:p>
          <a:p>
            <a:r>
              <a:rPr lang="en-US" sz="3200" b="1" dirty="0">
                <a:solidFill>
                  <a:srgbClr val="0000CC"/>
                </a:solidFill>
              </a:rPr>
              <a:t>f</a:t>
            </a:r>
            <a:r>
              <a:rPr lang="en-US" sz="3200" b="1" dirty="0" smtClean="0">
                <a:solidFill>
                  <a:srgbClr val="0000CC"/>
                </a:solidFill>
              </a:rPr>
              <a:t>rom </a:t>
            </a:r>
            <a:r>
              <a:rPr lang="de-DE" sz="3200" b="1" dirty="0" smtClean="0">
                <a:solidFill>
                  <a:srgbClr val="0000CC"/>
                </a:solidFill>
              </a:rPr>
              <a:t>10</a:t>
            </a:r>
            <a:r>
              <a:rPr lang="de-DE" sz="3200" b="1" baseline="30000" dirty="0" smtClean="0">
                <a:solidFill>
                  <a:srgbClr val="0000CC"/>
                </a:solidFill>
              </a:rPr>
              <a:t>-9</a:t>
            </a:r>
            <a:r>
              <a:rPr lang="de-DE" sz="3200" b="1" dirty="0" smtClean="0">
                <a:solidFill>
                  <a:srgbClr val="0000CC"/>
                </a:solidFill>
              </a:rPr>
              <a:t>  </a:t>
            </a:r>
            <a:r>
              <a:rPr lang="de-DE" sz="3200" b="1" dirty="0" err="1" smtClean="0">
                <a:solidFill>
                  <a:srgbClr val="0000CC"/>
                </a:solidFill>
              </a:rPr>
              <a:t>to</a:t>
            </a:r>
            <a:r>
              <a:rPr lang="de-DE" sz="3200" b="1" dirty="0" smtClean="0">
                <a:solidFill>
                  <a:srgbClr val="0000CC"/>
                </a:solidFill>
              </a:rPr>
              <a:t> 5</a:t>
            </a:r>
            <a:r>
              <a:rPr lang="ru-RU" sz="3200" b="1" dirty="0" smtClean="0">
                <a:solidFill>
                  <a:srgbClr val="0000CC"/>
                </a:solidFill>
              </a:rPr>
              <a:t>×</a:t>
            </a:r>
            <a:r>
              <a:rPr lang="de-DE" sz="3200" b="1" dirty="0" smtClean="0">
                <a:solidFill>
                  <a:srgbClr val="0000CC"/>
                </a:solidFill>
              </a:rPr>
              <a:t>10</a:t>
            </a:r>
            <a:r>
              <a:rPr lang="de-DE" sz="3200" b="1" baseline="30000" dirty="0" smtClean="0">
                <a:solidFill>
                  <a:srgbClr val="0000CC"/>
                </a:solidFill>
              </a:rPr>
              <a:t>-8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dirty="0" err="1" smtClean="0">
                <a:solidFill>
                  <a:srgbClr val="0000CC"/>
                </a:solidFill>
              </a:rPr>
              <a:t>mbar</a:t>
            </a:r>
            <a:endParaRPr lang="ru-RU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646" y="2160923"/>
            <a:ext cx="3885289" cy="52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306" y="2160923"/>
            <a:ext cx="3438851" cy="52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7CD1-A9E3-458E-8456-299C02EB921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734" y="2160923"/>
            <a:ext cx="6890185" cy="52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1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8065195" y="450000"/>
            <a:ext cx="453493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X-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ray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spectroscopy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de-DE" sz="40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450000"/>
            <a:ext cx="11239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44549" y="8586925"/>
            <a:ext cx="4171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00CC"/>
                </a:solidFill>
              </a:rPr>
              <a:t>Experimental scheme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809611" y="8596630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dirty="0" smtClean="0">
                <a:solidFill>
                  <a:srgbClr val="0000CC"/>
                </a:solidFill>
              </a:rPr>
              <a:t>Radiation </a:t>
            </a:r>
            <a:r>
              <a:rPr lang="de-DE" sz="3200" b="1" dirty="0" err="1">
                <a:solidFill>
                  <a:srgbClr val="0000CC"/>
                </a:solidFill>
              </a:rPr>
              <a:t>s</a:t>
            </a:r>
            <a:r>
              <a:rPr lang="de-DE" sz="3200" b="1" dirty="0" err="1" smtClean="0">
                <a:solidFill>
                  <a:srgbClr val="0000CC"/>
                </a:solidFill>
              </a:rPr>
              <a:t>pectrum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dirty="0" err="1" smtClean="0">
                <a:solidFill>
                  <a:srgbClr val="0000CC"/>
                </a:solidFill>
              </a:rPr>
              <a:t>of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dirty="0" err="1" smtClean="0">
                <a:solidFill>
                  <a:srgbClr val="0000CC"/>
                </a:solidFill>
              </a:rPr>
              <a:t>cathode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dirty="0" err="1" smtClean="0">
                <a:solidFill>
                  <a:srgbClr val="0000CC"/>
                </a:solidFill>
              </a:rPr>
              <a:t>materials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endParaRPr lang="en-US" sz="3200" b="1" kern="0" dirty="0">
              <a:solidFill>
                <a:srgbClr val="0000C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19121" y="6445100"/>
            <a:ext cx="4643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Efficiency of registration</a:t>
            </a:r>
            <a:endParaRPr lang="de-DE" sz="3200" b="1" dirty="0" smtClean="0">
              <a:solidFill>
                <a:srgbClr val="0000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7CD1-A9E3-458E-8456-299C02EB921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2" y="1980605"/>
            <a:ext cx="5390294" cy="6184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79" y="1980605"/>
            <a:ext cx="5041872" cy="3924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579" y="1980605"/>
            <a:ext cx="8266829" cy="6184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173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251845" y="468437"/>
            <a:ext cx="81500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Radiative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recombination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4000" b="1" kern="0" dirty="0" err="1">
                <a:solidFill>
                  <a:srgbClr val="0000CC"/>
                </a:solidFill>
                <a:latin typeface="Times New Roman" pitchFamily="18" charset="0"/>
              </a:rPr>
              <a:t>c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ontinuum</a:t>
            </a:r>
            <a:endParaRPr lang="de-DE" sz="40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450000"/>
            <a:ext cx="11239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2874134" y="8586923"/>
            <a:ext cx="56322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dirty="0" smtClean="0">
                <a:solidFill>
                  <a:srgbClr val="0000CC"/>
                </a:solidFill>
              </a:rPr>
              <a:t>RR </a:t>
            </a:r>
            <a:r>
              <a:rPr lang="de-DE" sz="3200" b="1" dirty="0" err="1">
                <a:solidFill>
                  <a:srgbClr val="0000CC"/>
                </a:solidFill>
              </a:rPr>
              <a:t>s</a:t>
            </a:r>
            <a:r>
              <a:rPr lang="de-DE" sz="3200" b="1" dirty="0" err="1" smtClean="0">
                <a:solidFill>
                  <a:srgbClr val="0000CC"/>
                </a:solidFill>
              </a:rPr>
              <a:t>pectrum</a:t>
            </a:r>
            <a:r>
              <a:rPr lang="de-DE" sz="3200" b="1" dirty="0" smtClean="0">
                <a:solidFill>
                  <a:srgbClr val="0000CC"/>
                </a:solidFill>
              </a:rPr>
              <a:t> for different </a:t>
            </a:r>
            <a:r>
              <a:rPr lang="de-DE" sz="3200" b="1" i="1" dirty="0" smtClean="0">
                <a:solidFill>
                  <a:srgbClr val="0000CC"/>
                </a:solidFill>
              </a:rPr>
              <a:t>E</a:t>
            </a:r>
            <a:r>
              <a:rPr lang="de-DE" sz="3200" b="1" i="1" baseline="-25000" dirty="0" smtClean="0">
                <a:solidFill>
                  <a:srgbClr val="0000CC"/>
                </a:solidFill>
              </a:rPr>
              <a:t>e</a:t>
            </a:r>
            <a:endParaRPr lang="en-US" sz="3200" b="1" i="1" kern="0" baseline="-25000" dirty="0">
              <a:solidFill>
                <a:srgbClr val="0000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7CD1-A9E3-458E-8456-299C02EB9218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715" y="1260525"/>
            <a:ext cx="5416197" cy="7237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60" y="3132733"/>
            <a:ext cx="6795052" cy="5064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591950" y="8577667"/>
            <a:ext cx="6420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dirty="0" smtClean="0">
                <a:solidFill>
                  <a:srgbClr val="0000CC"/>
                </a:solidFill>
              </a:rPr>
              <a:t>RR </a:t>
            </a:r>
            <a:r>
              <a:rPr lang="de-DE" sz="3200" b="1" dirty="0" err="1">
                <a:solidFill>
                  <a:srgbClr val="0000CC"/>
                </a:solidFill>
              </a:rPr>
              <a:t>s</a:t>
            </a:r>
            <a:r>
              <a:rPr lang="de-DE" sz="3200" b="1" dirty="0" err="1" smtClean="0">
                <a:solidFill>
                  <a:srgbClr val="0000CC"/>
                </a:solidFill>
              </a:rPr>
              <a:t>pectrum</a:t>
            </a:r>
            <a:r>
              <a:rPr lang="de-DE" sz="3200" b="1" dirty="0" smtClean="0">
                <a:solidFill>
                  <a:srgbClr val="0000CC"/>
                </a:solidFill>
              </a:rPr>
              <a:t> for </a:t>
            </a:r>
            <a:r>
              <a:rPr lang="de-DE" sz="3200" b="1" i="1" dirty="0" smtClean="0">
                <a:solidFill>
                  <a:srgbClr val="0000CC"/>
                </a:solidFill>
              </a:rPr>
              <a:t>E</a:t>
            </a:r>
            <a:r>
              <a:rPr lang="de-DE" sz="3200" b="1" i="1" baseline="-25000" dirty="0" smtClean="0">
                <a:solidFill>
                  <a:srgbClr val="0000CC"/>
                </a:solidFill>
              </a:rPr>
              <a:t>e</a:t>
            </a:r>
            <a:r>
              <a:rPr lang="de-DE" sz="3200" b="1" dirty="0" smtClean="0">
                <a:solidFill>
                  <a:srgbClr val="0000CC"/>
                </a:solidFill>
              </a:rPr>
              <a:t>= 22.5 keV </a:t>
            </a:r>
            <a:endParaRPr lang="en-US" sz="3200" b="1" kern="0" dirty="0">
              <a:solidFill>
                <a:srgbClr val="0000CC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61139" y="1404541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0000CC"/>
                </a:solidFill>
              </a:rPr>
              <a:t>C</a:t>
            </a:r>
            <a:r>
              <a:rPr lang="de-DE" sz="3200" b="1" dirty="0" smtClean="0">
                <a:solidFill>
                  <a:srgbClr val="0000CC"/>
                </a:solidFill>
              </a:rPr>
              <a:t>athode </a:t>
            </a:r>
            <a:r>
              <a:rPr lang="de-DE" sz="3200" b="1" dirty="0" err="1" smtClean="0">
                <a:solidFill>
                  <a:srgbClr val="0000CC"/>
                </a:solidFill>
              </a:rPr>
              <a:t>materials</a:t>
            </a:r>
            <a:r>
              <a:rPr lang="de-DE" sz="3200" b="1" dirty="0" smtClean="0">
                <a:solidFill>
                  <a:srgbClr val="0000CC"/>
                </a:solidFill>
              </a:rPr>
              <a:t> (</a:t>
            </a:r>
            <a:r>
              <a:rPr lang="de-DE" sz="3200" b="1" dirty="0" err="1" smtClean="0">
                <a:solidFill>
                  <a:srgbClr val="0000CC"/>
                </a:solidFill>
              </a:rPr>
              <a:t>Ir</a:t>
            </a:r>
            <a:r>
              <a:rPr lang="de-DE" sz="3200" b="1" dirty="0" smtClean="0">
                <a:solidFill>
                  <a:srgbClr val="0000CC"/>
                </a:solidFill>
              </a:rPr>
              <a:t> &amp; </a:t>
            </a:r>
            <a:r>
              <a:rPr lang="de-DE" sz="3200" b="1" dirty="0" err="1" smtClean="0">
                <a:solidFill>
                  <a:srgbClr val="0000CC"/>
                </a:solidFill>
              </a:rPr>
              <a:t>Ce</a:t>
            </a:r>
            <a:r>
              <a:rPr lang="de-DE" sz="3200" b="1" dirty="0" smtClean="0">
                <a:solidFill>
                  <a:srgbClr val="0000CC"/>
                </a:solidFill>
              </a:rPr>
              <a:t>) </a:t>
            </a:r>
            <a:endParaRPr lang="en-US" sz="3200" b="1" kern="0" dirty="0">
              <a:solidFill>
                <a:srgbClr val="0000C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47" y="2196629"/>
            <a:ext cx="2804751" cy="680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48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195434" y="480631"/>
            <a:ext cx="82064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Radiative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recombination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4000" b="1" kern="0" dirty="0" err="1">
                <a:solidFill>
                  <a:srgbClr val="0000CC"/>
                </a:solidFill>
                <a:latin typeface="Times New Roman" pitchFamily="18" charset="0"/>
              </a:rPr>
              <a:t>c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ontinuum</a:t>
            </a:r>
            <a:endParaRPr lang="de-DE" sz="40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450000"/>
            <a:ext cx="11239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3522206" y="8621823"/>
            <a:ext cx="43360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dirty="0" smtClean="0">
                <a:solidFill>
                  <a:srgbClr val="0000CC"/>
                </a:solidFill>
              </a:rPr>
              <a:t>RR </a:t>
            </a:r>
            <a:r>
              <a:rPr lang="de-DE" sz="3200" b="1" dirty="0" err="1">
                <a:solidFill>
                  <a:srgbClr val="0000CC"/>
                </a:solidFill>
              </a:rPr>
              <a:t>s</a:t>
            </a:r>
            <a:r>
              <a:rPr lang="de-DE" sz="3200" b="1" dirty="0" err="1" smtClean="0">
                <a:solidFill>
                  <a:srgbClr val="0000CC"/>
                </a:solidFill>
              </a:rPr>
              <a:t>pectrum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dirty="0" err="1" smtClean="0">
                <a:solidFill>
                  <a:srgbClr val="0000CC"/>
                </a:solidFill>
              </a:rPr>
              <a:t>of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dirty="0" err="1" smtClean="0">
                <a:solidFill>
                  <a:srgbClr val="0000CC"/>
                </a:solidFill>
              </a:rPr>
              <a:t>xenon</a:t>
            </a:r>
            <a:endParaRPr lang="en-US" sz="3200" b="1" i="1" kern="0" baseline="-25000" dirty="0">
              <a:solidFill>
                <a:srgbClr val="0000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7CD1-A9E3-458E-8456-299C02EB9218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0380" y="8375602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dirty="0" smtClean="0">
                <a:solidFill>
                  <a:srgbClr val="0000CC"/>
                </a:solidFill>
              </a:rPr>
              <a:t>RR </a:t>
            </a:r>
            <a:r>
              <a:rPr lang="de-DE" sz="3200" b="1" dirty="0" err="1" smtClean="0">
                <a:solidFill>
                  <a:srgbClr val="0000CC"/>
                </a:solidFill>
              </a:rPr>
              <a:t>spectrum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dirty="0" err="1" smtClean="0">
                <a:solidFill>
                  <a:srgbClr val="0000CC"/>
                </a:solidFill>
              </a:rPr>
              <a:t>of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dirty="0" err="1" smtClean="0">
                <a:solidFill>
                  <a:srgbClr val="0000CC"/>
                </a:solidFill>
              </a:rPr>
              <a:t>bismuth</a:t>
            </a:r>
            <a:r>
              <a:rPr lang="de-DE" sz="3200" b="1" dirty="0" smtClean="0">
                <a:solidFill>
                  <a:srgbClr val="0000CC"/>
                </a:solidFill>
              </a:rPr>
              <a:t> (</a:t>
            </a:r>
            <a:r>
              <a:rPr lang="de-DE" sz="3200" b="1" dirty="0" err="1" smtClean="0">
                <a:solidFill>
                  <a:srgbClr val="0000CC"/>
                </a:solidFill>
              </a:rPr>
              <a:t>blue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dirty="0" err="1" smtClean="0">
                <a:solidFill>
                  <a:srgbClr val="0000CC"/>
                </a:solidFill>
              </a:rPr>
              <a:t>curve</a:t>
            </a:r>
            <a:r>
              <a:rPr lang="de-DE" sz="3200" b="1" dirty="0" smtClean="0">
                <a:solidFill>
                  <a:srgbClr val="0000CC"/>
                </a:solidFill>
              </a:rPr>
              <a:t>) </a:t>
            </a:r>
            <a:r>
              <a:rPr lang="de-DE" sz="3200" b="1" dirty="0" err="1" smtClean="0">
                <a:solidFill>
                  <a:srgbClr val="0000CC"/>
                </a:solidFill>
              </a:rPr>
              <a:t>compared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dirty="0" err="1" smtClean="0">
                <a:solidFill>
                  <a:srgbClr val="0000CC"/>
                </a:solidFill>
              </a:rPr>
              <a:t>to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dirty="0" err="1" smtClean="0">
                <a:solidFill>
                  <a:srgbClr val="0000CC"/>
                </a:solidFill>
              </a:rPr>
              <a:t>that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dirty="0" err="1" smtClean="0">
                <a:solidFill>
                  <a:srgbClr val="0000CC"/>
                </a:solidFill>
              </a:rPr>
              <a:t>of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dirty="0" err="1" smtClean="0">
                <a:solidFill>
                  <a:srgbClr val="0000CC"/>
                </a:solidFill>
              </a:rPr>
              <a:t>cathode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dirty="0" err="1" smtClean="0">
                <a:solidFill>
                  <a:srgbClr val="0000CC"/>
                </a:solidFill>
              </a:rPr>
              <a:t>materials</a:t>
            </a:r>
            <a:r>
              <a:rPr lang="de-DE" sz="3200" b="1" dirty="0" smtClean="0">
                <a:solidFill>
                  <a:srgbClr val="0000CC"/>
                </a:solidFill>
              </a:rPr>
              <a:t> (</a:t>
            </a:r>
            <a:r>
              <a:rPr lang="de-DE" sz="3200" b="1" dirty="0" err="1" smtClean="0">
                <a:solidFill>
                  <a:srgbClr val="0000CC"/>
                </a:solidFill>
              </a:rPr>
              <a:t>red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dirty="0" err="1" smtClean="0">
                <a:solidFill>
                  <a:srgbClr val="0000CC"/>
                </a:solidFill>
              </a:rPr>
              <a:t>curve</a:t>
            </a:r>
            <a:r>
              <a:rPr lang="de-DE" sz="3200" b="1" dirty="0" smtClean="0">
                <a:solidFill>
                  <a:srgbClr val="0000CC"/>
                </a:solidFill>
              </a:rPr>
              <a:t>)</a:t>
            </a:r>
            <a:endParaRPr lang="en-US" sz="3200" b="1" kern="0" dirty="0">
              <a:solidFill>
                <a:srgbClr val="0000CC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61139" y="1462537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dirty="0" err="1" smtClean="0">
                <a:solidFill>
                  <a:srgbClr val="0000CC"/>
                </a:solidFill>
              </a:rPr>
              <a:t>Injected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dirty="0" err="1" smtClean="0">
                <a:solidFill>
                  <a:srgbClr val="0000CC"/>
                </a:solidFill>
              </a:rPr>
              <a:t>materials</a:t>
            </a:r>
            <a:r>
              <a:rPr lang="de-DE" sz="3200" b="1" dirty="0" smtClean="0">
                <a:solidFill>
                  <a:srgbClr val="0000CC"/>
                </a:solidFill>
              </a:rPr>
              <a:t> (Bi &amp; </a:t>
            </a:r>
            <a:r>
              <a:rPr lang="de-DE" sz="3200" b="1" dirty="0" err="1">
                <a:solidFill>
                  <a:srgbClr val="0000CC"/>
                </a:solidFill>
              </a:rPr>
              <a:t>X</a:t>
            </a:r>
            <a:r>
              <a:rPr lang="de-DE" sz="3200" b="1" dirty="0" err="1" smtClean="0">
                <a:solidFill>
                  <a:srgbClr val="0000CC"/>
                </a:solidFill>
              </a:rPr>
              <a:t>e</a:t>
            </a:r>
            <a:r>
              <a:rPr lang="de-DE" sz="3200" b="1" dirty="0" smtClean="0">
                <a:solidFill>
                  <a:srgbClr val="0000CC"/>
                </a:solidFill>
              </a:rPr>
              <a:t>) </a:t>
            </a:r>
            <a:endParaRPr lang="en-US" sz="3200" b="1" kern="0" dirty="0">
              <a:solidFill>
                <a:srgbClr val="0000C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286" y="2549069"/>
            <a:ext cx="7604514" cy="5716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36" y="2549069"/>
            <a:ext cx="7523132" cy="5716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55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9001299" y="5500286"/>
            <a:ext cx="25922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Applications</a:t>
            </a:r>
            <a:endParaRPr lang="de-DE" sz="32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450000"/>
            <a:ext cx="11239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7CD1-A9E3-458E-8456-299C02EB9218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23031" y="6733133"/>
            <a:ext cx="86020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de-DE" sz="3200" b="1" kern="0" dirty="0" err="1" smtClean="0">
                <a:solidFill>
                  <a:srgbClr val="0000CC"/>
                </a:solidFill>
              </a:rPr>
              <a:t>Atomic</a:t>
            </a:r>
            <a:r>
              <a:rPr lang="de-DE" sz="3200" b="1" kern="0" dirty="0" smtClean="0">
                <a:solidFill>
                  <a:srgbClr val="0000CC"/>
                </a:solidFill>
              </a:rPr>
              <a:t> </a:t>
            </a:r>
            <a:r>
              <a:rPr lang="de-DE" sz="3200" b="1" kern="0" dirty="0" err="1">
                <a:solidFill>
                  <a:srgbClr val="0000CC"/>
                </a:solidFill>
              </a:rPr>
              <a:t>physics</a:t>
            </a:r>
            <a:r>
              <a:rPr lang="de-DE" sz="3200" b="1" kern="0" dirty="0">
                <a:solidFill>
                  <a:srgbClr val="0000CC"/>
                </a:solidFill>
              </a:rPr>
              <a:t> (X-</a:t>
            </a:r>
            <a:r>
              <a:rPr lang="de-DE" sz="3200" b="1" kern="0" dirty="0" err="1">
                <a:solidFill>
                  <a:srgbClr val="0000CC"/>
                </a:solidFill>
              </a:rPr>
              <a:t>ray</a:t>
            </a:r>
            <a:r>
              <a:rPr lang="de-DE" sz="3200" b="1" kern="0" dirty="0">
                <a:solidFill>
                  <a:srgbClr val="0000CC"/>
                </a:solidFill>
              </a:rPr>
              <a:t> </a:t>
            </a:r>
            <a:r>
              <a:rPr lang="de-DE" sz="3200" b="1" kern="0" dirty="0" err="1">
                <a:solidFill>
                  <a:srgbClr val="0000CC"/>
                </a:solidFill>
              </a:rPr>
              <a:t>spectroscopy</a:t>
            </a:r>
            <a:r>
              <a:rPr lang="de-DE" sz="3200" b="1" kern="0" dirty="0">
                <a:solidFill>
                  <a:srgbClr val="0000CC"/>
                </a:solidFill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</a:rPr>
              <a:t>and</a:t>
            </a:r>
            <a:r>
              <a:rPr lang="de-DE" sz="3200" b="1" kern="0" dirty="0" smtClean="0">
                <a:solidFill>
                  <a:srgbClr val="0000CC"/>
                </a:solidFill>
              </a:rPr>
              <a:t>     ion-atom </a:t>
            </a:r>
            <a:r>
              <a:rPr lang="de-DE" sz="3200" b="1" kern="0" dirty="0" err="1" smtClean="0">
                <a:solidFill>
                  <a:srgbClr val="0000CC"/>
                </a:solidFill>
              </a:rPr>
              <a:t>collisions</a:t>
            </a:r>
            <a:r>
              <a:rPr lang="de-DE" sz="3200" b="1" kern="0" dirty="0" smtClean="0">
                <a:solidFill>
                  <a:srgbClr val="0000CC"/>
                </a:solidFill>
              </a:rPr>
              <a:t>)</a:t>
            </a:r>
            <a:r>
              <a:rPr lang="en-US" sz="3200" b="1" kern="0" dirty="0" smtClean="0">
                <a:solidFill>
                  <a:srgbClr val="0000CC"/>
                </a:solidFill>
              </a:rPr>
              <a:t>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de-DE" sz="3200" b="1" kern="0" dirty="0" smtClean="0">
                <a:solidFill>
                  <a:srgbClr val="0000CC"/>
                </a:solidFill>
              </a:rPr>
              <a:t>X-</a:t>
            </a:r>
            <a:r>
              <a:rPr lang="de-DE" sz="3200" b="1" kern="0" dirty="0" err="1" smtClean="0">
                <a:solidFill>
                  <a:srgbClr val="0000CC"/>
                </a:solidFill>
              </a:rPr>
              <a:t>ray</a:t>
            </a:r>
            <a:r>
              <a:rPr lang="de-DE" sz="3200" b="1" kern="0" dirty="0" smtClean="0">
                <a:solidFill>
                  <a:srgbClr val="0000CC"/>
                </a:solidFill>
              </a:rPr>
              <a:t> </a:t>
            </a:r>
            <a:r>
              <a:rPr lang="de-DE" sz="3200" b="1" kern="0" dirty="0" err="1">
                <a:solidFill>
                  <a:srgbClr val="0000CC"/>
                </a:solidFill>
              </a:rPr>
              <a:t>astrophysics</a:t>
            </a:r>
            <a:r>
              <a:rPr lang="de-DE" sz="3200" b="1" kern="0" dirty="0">
                <a:solidFill>
                  <a:srgbClr val="0000CC"/>
                </a:solidFill>
              </a:rPr>
              <a:t> </a:t>
            </a:r>
            <a:r>
              <a:rPr lang="de-DE" sz="3200" b="1" kern="0" dirty="0" err="1">
                <a:solidFill>
                  <a:srgbClr val="0000CC"/>
                </a:solidFill>
              </a:rPr>
              <a:t>and</a:t>
            </a:r>
            <a:r>
              <a:rPr lang="de-DE" sz="3200" b="1" kern="0" dirty="0">
                <a:solidFill>
                  <a:srgbClr val="0000CC"/>
                </a:solidFill>
              </a:rPr>
              <a:t> solar </a:t>
            </a:r>
            <a:r>
              <a:rPr lang="de-DE" sz="3200" b="1" kern="0" dirty="0" smtClean="0">
                <a:solidFill>
                  <a:srgbClr val="0000CC"/>
                </a:solidFill>
              </a:rPr>
              <a:t>physics</a:t>
            </a:r>
            <a:endParaRPr lang="de-DE" sz="3200" b="1" kern="0" dirty="0">
              <a:solidFill>
                <a:srgbClr val="0000CC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de-DE" sz="3200" b="1" kern="0" dirty="0" smtClean="0">
                <a:solidFill>
                  <a:srgbClr val="0000CC"/>
                </a:solidFill>
              </a:rPr>
              <a:t>Plasma </a:t>
            </a:r>
            <a:r>
              <a:rPr lang="de-DE" sz="3200" b="1" kern="0" dirty="0" err="1">
                <a:solidFill>
                  <a:srgbClr val="0000CC"/>
                </a:solidFill>
              </a:rPr>
              <a:t>physics</a:t>
            </a:r>
            <a:r>
              <a:rPr lang="de-DE" sz="3200" b="1" kern="0" dirty="0">
                <a:solidFill>
                  <a:srgbClr val="0000CC"/>
                </a:solidFill>
              </a:rPr>
              <a:t> </a:t>
            </a:r>
            <a:r>
              <a:rPr lang="de-DE" sz="3200" b="1" kern="0" dirty="0" smtClean="0">
                <a:solidFill>
                  <a:srgbClr val="0000CC"/>
                </a:solidFill>
              </a:rPr>
              <a:t>(</a:t>
            </a:r>
            <a:r>
              <a:rPr lang="de-DE" sz="3200" b="1" kern="0" dirty="0" err="1" smtClean="0">
                <a:solidFill>
                  <a:srgbClr val="0000CC"/>
                </a:solidFill>
              </a:rPr>
              <a:t>magnetic</a:t>
            </a:r>
            <a:r>
              <a:rPr lang="de-DE" sz="3200" b="1" kern="0" dirty="0" smtClean="0">
                <a:solidFill>
                  <a:srgbClr val="0000CC"/>
                </a:solidFill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</a:rPr>
              <a:t>fusion</a:t>
            </a:r>
            <a:r>
              <a:rPr lang="de-DE" sz="3200" b="1" kern="0" dirty="0" smtClean="0">
                <a:solidFill>
                  <a:srgbClr val="0000CC"/>
                </a:solidFill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</a:rPr>
              <a:t>diagnostics</a:t>
            </a:r>
            <a:r>
              <a:rPr lang="de-DE" sz="3200" b="1" kern="0" dirty="0" smtClean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225435" y="6733133"/>
            <a:ext cx="96934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de-DE" sz="3200" b="1" kern="0" dirty="0" smtClean="0">
                <a:solidFill>
                  <a:srgbClr val="0000CC"/>
                </a:solidFill>
              </a:rPr>
              <a:t>Interaction </a:t>
            </a:r>
            <a:r>
              <a:rPr lang="de-DE" sz="3200" b="1" kern="0" dirty="0" err="1">
                <a:solidFill>
                  <a:srgbClr val="0000CC"/>
                </a:solidFill>
              </a:rPr>
              <a:t>of</a:t>
            </a:r>
            <a:r>
              <a:rPr lang="de-DE" sz="3200" b="1" kern="0" dirty="0">
                <a:solidFill>
                  <a:srgbClr val="0000CC"/>
                </a:solidFill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</a:rPr>
              <a:t>highly</a:t>
            </a:r>
            <a:r>
              <a:rPr lang="de-DE" sz="3200" b="1" kern="0" dirty="0">
                <a:solidFill>
                  <a:srgbClr val="0000CC"/>
                </a:solidFill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</a:rPr>
              <a:t>charged</a:t>
            </a:r>
            <a:r>
              <a:rPr lang="de-DE" sz="3200" b="1" kern="0" dirty="0" smtClean="0">
                <a:solidFill>
                  <a:srgbClr val="0000CC"/>
                </a:solidFill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</a:rPr>
              <a:t>ions</a:t>
            </a:r>
            <a:r>
              <a:rPr lang="de-DE" sz="3200" b="1" kern="0" dirty="0" smtClean="0">
                <a:solidFill>
                  <a:srgbClr val="0000CC"/>
                </a:solidFill>
              </a:rPr>
              <a:t> </a:t>
            </a:r>
            <a:r>
              <a:rPr lang="de-DE" sz="3200" b="1" kern="0" dirty="0" err="1">
                <a:solidFill>
                  <a:srgbClr val="0000CC"/>
                </a:solidFill>
              </a:rPr>
              <a:t>with</a:t>
            </a:r>
            <a:r>
              <a:rPr lang="de-DE" sz="3200" b="1" kern="0" dirty="0">
                <a:solidFill>
                  <a:srgbClr val="0000CC"/>
                </a:solidFill>
              </a:rPr>
              <a:t> </a:t>
            </a:r>
            <a:r>
              <a:rPr lang="de-DE" sz="3200" b="1" kern="0" dirty="0" err="1">
                <a:solidFill>
                  <a:srgbClr val="0000CC"/>
                </a:solidFill>
              </a:rPr>
              <a:t>surface</a:t>
            </a:r>
            <a:r>
              <a:rPr lang="de-DE" sz="3200" b="1" kern="0" dirty="0">
                <a:solidFill>
                  <a:srgbClr val="0000CC"/>
                </a:solidFill>
              </a:rPr>
              <a:t> </a:t>
            </a:r>
            <a:r>
              <a:rPr lang="de-DE" sz="3200" b="1" kern="0" dirty="0" smtClean="0">
                <a:solidFill>
                  <a:srgbClr val="0000CC"/>
                </a:solidFill>
              </a:rPr>
              <a:t>(</a:t>
            </a:r>
            <a:r>
              <a:rPr lang="de-DE" sz="3200" b="1" kern="0" dirty="0" err="1" smtClean="0">
                <a:solidFill>
                  <a:srgbClr val="0000CC"/>
                </a:solidFill>
              </a:rPr>
              <a:t>secondary</a:t>
            </a:r>
            <a:r>
              <a:rPr lang="de-DE" sz="3200" b="1" kern="0" dirty="0" smtClean="0">
                <a:solidFill>
                  <a:srgbClr val="0000CC"/>
                </a:solidFill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</a:rPr>
              <a:t>electron</a:t>
            </a:r>
            <a:r>
              <a:rPr lang="de-DE" sz="3200" b="1" kern="0" dirty="0" smtClean="0">
                <a:solidFill>
                  <a:srgbClr val="0000CC"/>
                </a:solidFill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</a:rPr>
              <a:t>and</a:t>
            </a:r>
            <a:r>
              <a:rPr lang="de-DE" sz="3200" b="1" kern="0" dirty="0" smtClean="0">
                <a:solidFill>
                  <a:srgbClr val="0000CC"/>
                </a:solidFill>
              </a:rPr>
              <a:t> ion </a:t>
            </a:r>
            <a:r>
              <a:rPr lang="de-DE" sz="3200" b="1" kern="0" dirty="0" err="1" smtClean="0">
                <a:solidFill>
                  <a:srgbClr val="0000CC"/>
                </a:solidFill>
              </a:rPr>
              <a:t>emission</a:t>
            </a:r>
            <a:r>
              <a:rPr lang="de-DE" sz="3200" b="1" kern="0" dirty="0" smtClean="0">
                <a:solidFill>
                  <a:srgbClr val="0000CC"/>
                </a:solidFill>
              </a:rPr>
              <a:t>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de-DE" sz="3200" b="1" kern="0" dirty="0" err="1" smtClean="0">
                <a:solidFill>
                  <a:srgbClr val="0000CC"/>
                </a:solidFill>
              </a:rPr>
              <a:t>Secondary</a:t>
            </a:r>
            <a:r>
              <a:rPr lang="de-DE" sz="3200" b="1" kern="0" dirty="0" smtClean="0">
                <a:solidFill>
                  <a:srgbClr val="0000CC"/>
                </a:solidFill>
              </a:rPr>
              <a:t> ion </a:t>
            </a:r>
            <a:r>
              <a:rPr lang="de-DE" sz="3200" b="1" kern="0" dirty="0" err="1" smtClean="0">
                <a:solidFill>
                  <a:srgbClr val="0000CC"/>
                </a:solidFill>
              </a:rPr>
              <a:t>mass</a:t>
            </a:r>
            <a:r>
              <a:rPr lang="de-DE" sz="3200" b="1" kern="0" dirty="0" smtClean="0">
                <a:solidFill>
                  <a:srgbClr val="0000CC"/>
                </a:solidFill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</a:rPr>
              <a:t>spectrometry</a:t>
            </a:r>
            <a:endParaRPr lang="de-DE" sz="3200" b="1" kern="0" dirty="0">
              <a:solidFill>
                <a:srgbClr val="0000CC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de-DE" sz="3200" b="1" kern="0" dirty="0" smtClean="0">
                <a:solidFill>
                  <a:srgbClr val="0000CC"/>
                </a:solidFill>
              </a:rPr>
              <a:t>Nanostructuring</a:t>
            </a:r>
            <a:endParaRPr lang="de-DE" sz="3200" b="1" kern="0" dirty="0">
              <a:solidFill>
                <a:srgbClr val="0000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01887" y="1669921"/>
            <a:ext cx="96756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i="1" kern="0" dirty="0" smtClean="0">
                <a:solidFill>
                  <a:srgbClr val="FF0000"/>
                </a:solidFill>
              </a:rPr>
              <a:t>           Advantages:</a:t>
            </a:r>
          </a:p>
          <a:p>
            <a:pPr>
              <a:defRPr/>
            </a:pPr>
            <a:endParaRPr lang="de-DE" sz="3200" b="1" kern="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de-DE" sz="3200" b="1" kern="0" dirty="0" err="1">
                <a:solidFill>
                  <a:srgbClr val="FF0000"/>
                </a:solidFill>
              </a:rPr>
              <a:t>H</a:t>
            </a:r>
            <a:r>
              <a:rPr lang="de-DE" sz="3200" b="1" kern="0" dirty="0" err="1" smtClean="0">
                <a:solidFill>
                  <a:srgbClr val="FF0000"/>
                </a:solidFill>
              </a:rPr>
              <a:t>ighest</a:t>
            </a:r>
            <a:r>
              <a:rPr lang="de-DE" sz="3200" b="1" kern="0" dirty="0" smtClean="0">
                <a:solidFill>
                  <a:srgbClr val="FF0000"/>
                </a:solidFill>
              </a:rPr>
              <a:t> </a:t>
            </a:r>
            <a:r>
              <a:rPr lang="de-DE" sz="3200" b="1" kern="0" dirty="0" err="1" smtClean="0">
                <a:solidFill>
                  <a:srgbClr val="FF0000"/>
                </a:solidFill>
              </a:rPr>
              <a:t>ionization</a:t>
            </a:r>
            <a:r>
              <a:rPr lang="de-DE" sz="3200" b="1" kern="0" dirty="0" smtClean="0">
                <a:solidFill>
                  <a:srgbClr val="FF0000"/>
                </a:solidFill>
              </a:rPr>
              <a:t> </a:t>
            </a:r>
            <a:r>
              <a:rPr lang="de-DE" sz="3200" b="1" kern="0" dirty="0" err="1" smtClean="0">
                <a:solidFill>
                  <a:srgbClr val="FF0000"/>
                </a:solidFill>
              </a:rPr>
              <a:t>factor</a:t>
            </a:r>
            <a:r>
              <a:rPr lang="de-DE" sz="3200" b="1" kern="0" dirty="0">
                <a:solidFill>
                  <a:srgbClr val="FF0000"/>
                </a:solidFill>
              </a:rPr>
              <a:t> among </a:t>
            </a:r>
            <a:r>
              <a:rPr lang="de-DE" sz="3200" b="1" kern="0" dirty="0" err="1">
                <a:solidFill>
                  <a:srgbClr val="FF0000"/>
                </a:solidFill>
              </a:rPr>
              <a:t>the</a:t>
            </a:r>
            <a:r>
              <a:rPr lang="de-DE" sz="3200" b="1" kern="0" dirty="0">
                <a:solidFill>
                  <a:srgbClr val="FF0000"/>
                </a:solidFill>
              </a:rPr>
              <a:t> ion </a:t>
            </a:r>
            <a:r>
              <a:rPr lang="de-DE" sz="3200" b="1" kern="0" dirty="0" err="1" smtClean="0">
                <a:solidFill>
                  <a:srgbClr val="FF0000"/>
                </a:solidFill>
              </a:rPr>
              <a:t>sources</a:t>
            </a:r>
            <a:endParaRPr lang="de-DE" sz="3200" b="1" kern="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de-DE" sz="3200" b="1" kern="0" dirty="0">
                <a:solidFill>
                  <a:srgbClr val="FF0000"/>
                </a:solidFill>
              </a:rPr>
              <a:t> </a:t>
            </a:r>
            <a:r>
              <a:rPr lang="de-DE" sz="3200" b="1" kern="0" dirty="0" smtClean="0">
                <a:solidFill>
                  <a:srgbClr val="FF0000"/>
                </a:solidFill>
              </a:rPr>
              <a:t>    </a:t>
            </a:r>
            <a:r>
              <a:rPr lang="de-DE" sz="3200" b="1" kern="0" dirty="0" err="1" smtClean="0">
                <a:solidFill>
                  <a:srgbClr val="FF0000"/>
                </a:solidFill>
              </a:rPr>
              <a:t>available</a:t>
            </a:r>
            <a:r>
              <a:rPr lang="de-DE" sz="3200" b="1" kern="0" dirty="0" smtClean="0">
                <a:solidFill>
                  <a:srgbClr val="FF0000"/>
                </a:solidFill>
              </a:rPr>
              <a:t> </a:t>
            </a:r>
            <a:r>
              <a:rPr lang="de-DE" sz="3200" b="1" kern="0" dirty="0" err="1" smtClean="0">
                <a:solidFill>
                  <a:srgbClr val="FF0000"/>
                </a:solidFill>
              </a:rPr>
              <a:t>around</a:t>
            </a:r>
            <a:r>
              <a:rPr lang="de-DE" sz="3200" b="1" kern="0" dirty="0" smtClean="0">
                <a:solidFill>
                  <a:srgbClr val="FF0000"/>
                </a:solidFill>
              </a:rPr>
              <a:t> </a:t>
            </a:r>
            <a:r>
              <a:rPr lang="de-DE" sz="3200" b="1" kern="0" dirty="0" err="1" smtClean="0">
                <a:solidFill>
                  <a:srgbClr val="FF0000"/>
                </a:solidFill>
              </a:rPr>
              <a:t>the</a:t>
            </a:r>
            <a:r>
              <a:rPr lang="de-DE" sz="3200" b="1" kern="0" dirty="0" smtClean="0">
                <a:solidFill>
                  <a:srgbClr val="FF0000"/>
                </a:solidFill>
              </a:rPr>
              <a:t> </a:t>
            </a:r>
            <a:r>
              <a:rPr lang="de-DE" sz="3200" b="1" kern="0" dirty="0" err="1" smtClean="0">
                <a:solidFill>
                  <a:srgbClr val="FF0000"/>
                </a:solidFill>
              </a:rPr>
              <a:t>world</a:t>
            </a:r>
            <a:endParaRPr lang="de-DE" sz="3200" b="1" kern="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de-DE" sz="3200" b="1" kern="0" dirty="0" smtClean="0">
                <a:solidFill>
                  <a:srgbClr val="FF0000"/>
                </a:solidFill>
              </a:rPr>
              <a:t>Minimum</a:t>
            </a:r>
            <a:r>
              <a:rPr lang="de-DE" sz="3200" b="1" kern="0" dirty="0">
                <a:solidFill>
                  <a:srgbClr val="FF0000"/>
                </a:solidFill>
              </a:rPr>
              <a:t> </a:t>
            </a:r>
            <a:r>
              <a:rPr lang="de-DE" sz="3200" b="1" kern="0" dirty="0" err="1" smtClean="0">
                <a:solidFill>
                  <a:srgbClr val="FF0000"/>
                </a:solidFill>
              </a:rPr>
              <a:t>confinement</a:t>
            </a:r>
            <a:r>
              <a:rPr lang="de-DE" sz="3200" b="1" kern="0" dirty="0" smtClean="0">
                <a:solidFill>
                  <a:srgbClr val="FF0000"/>
                </a:solidFill>
              </a:rPr>
              <a:t> time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de-DE" sz="3200" b="1" kern="0" dirty="0" smtClean="0">
                <a:solidFill>
                  <a:srgbClr val="FF0000"/>
                </a:solidFill>
              </a:rPr>
              <a:t>High-</a:t>
            </a:r>
            <a:r>
              <a:rPr lang="de-DE" sz="3200" b="1" kern="0" dirty="0" err="1" smtClean="0">
                <a:solidFill>
                  <a:srgbClr val="FF0000"/>
                </a:solidFill>
              </a:rPr>
              <a:t>frequency</a:t>
            </a:r>
            <a:r>
              <a:rPr lang="de-DE" sz="3200" b="1" kern="0" dirty="0" smtClean="0">
                <a:solidFill>
                  <a:srgbClr val="FF0000"/>
                </a:solidFill>
              </a:rPr>
              <a:t> </a:t>
            </a:r>
            <a:r>
              <a:rPr lang="de-DE" sz="3200" b="1" kern="0" dirty="0" err="1" smtClean="0">
                <a:solidFill>
                  <a:srgbClr val="FF0000"/>
                </a:solidFill>
              </a:rPr>
              <a:t>operation</a:t>
            </a:r>
            <a:endParaRPr lang="de-DE" sz="3200" b="1" kern="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09611" y="1707089"/>
            <a:ext cx="4968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i="1" kern="0" dirty="0" smtClean="0">
                <a:solidFill>
                  <a:srgbClr val="0000CC"/>
                </a:solidFill>
                <a:latin typeface="Times New Roman" pitchFamily="18" charset="0"/>
              </a:rPr>
              <a:t>       Disadvantage:</a:t>
            </a:r>
          </a:p>
          <a:p>
            <a:pPr>
              <a:defRPr/>
            </a:pPr>
            <a:endParaRPr lang="de-DE" sz="3200" b="1" kern="0" dirty="0">
              <a:solidFill>
                <a:srgbClr val="0000CC"/>
              </a:solidFill>
              <a:latin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low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intensity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in pulse               </a:t>
            </a:r>
            <a:endParaRPr lang="de-DE" sz="32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6120978" y="480631"/>
            <a:ext cx="864096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Features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and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applications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of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MaMFIS </a:t>
            </a:r>
            <a:endParaRPr lang="de-DE" sz="40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18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450000"/>
            <a:ext cx="11239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7CD1-A9E3-458E-8456-299C02EB9218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7273107" y="480631"/>
            <a:ext cx="60486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Penning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Trap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experiments</a:t>
            </a:r>
            <a:endParaRPr lang="de-DE" sz="40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055" y="1404541"/>
            <a:ext cx="7982812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3897844" y="1476549"/>
            <a:ext cx="61926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/>
              <a:t>Future Penning Trap Experiments </a:t>
            </a:r>
            <a:endParaRPr lang="en-US" altLang="en-US" sz="2800" b="1" dirty="0" smtClean="0"/>
          </a:p>
          <a:p>
            <a:r>
              <a:rPr lang="en-US" altLang="en-US" sz="2800" b="1" dirty="0" smtClean="0"/>
              <a:t>at </a:t>
            </a:r>
            <a:r>
              <a:rPr lang="en-US" altLang="en-US" sz="2800" b="1" dirty="0"/>
              <a:t>GSI / FAIR – </a:t>
            </a:r>
            <a:r>
              <a:rPr lang="en-US" altLang="en-US" sz="2800" b="1" dirty="0" smtClean="0"/>
              <a:t>The </a:t>
            </a:r>
            <a:r>
              <a:rPr lang="en-US" altLang="en-US" sz="2800" b="1" dirty="0"/>
              <a:t>HITRAP and MATS Projects</a:t>
            </a:r>
            <a:endParaRPr lang="en-US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852411" y="2988717"/>
            <a:ext cx="6310428" cy="211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841375"/>
            <a:r>
              <a:rPr lang="en-US" altLang="en-US" sz="2800" dirty="0"/>
              <a:t>K. Blaum</a:t>
            </a:r>
            <a:r>
              <a:rPr lang="en-US" altLang="en-US" sz="2800" baseline="30000" dirty="0"/>
              <a:t>1,2  </a:t>
            </a:r>
            <a:r>
              <a:rPr lang="en-US" altLang="en-US" sz="2800" dirty="0"/>
              <a:t>and F. Herfurth</a:t>
            </a:r>
            <a:r>
              <a:rPr lang="en-US" altLang="en-US" sz="2800" baseline="30000" dirty="0"/>
              <a:t>1</a:t>
            </a:r>
            <a:r>
              <a:rPr lang="en-US" altLang="en-US" sz="2800" dirty="0"/>
              <a:t> for the HITRAP and </a:t>
            </a:r>
            <a:r>
              <a:rPr lang="en-US" altLang="en-US" sz="2800" dirty="0" smtClean="0"/>
              <a:t>MATS Collaboration</a:t>
            </a:r>
            <a:endParaRPr lang="en-US" altLang="en-US" sz="2800" dirty="0"/>
          </a:p>
          <a:p>
            <a:pPr marL="457200" indent="-457200" defTabSz="841375">
              <a:lnSpc>
                <a:spcPct val="60000"/>
              </a:lnSpc>
              <a:spcBef>
                <a:spcPct val="0"/>
              </a:spcBef>
            </a:pPr>
            <a:endParaRPr lang="en-US" altLang="en-US" sz="2800" dirty="0">
              <a:solidFill>
                <a:srgbClr val="063DE8"/>
              </a:solidFill>
            </a:endParaRPr>
          </a:p>
          <a:p>
            <a:pPr marL="457200" indent="-457200" defTabSz="841375"/>
            <a:r>
              <a:rPr lang="en-US" altLang="en-US" sz="2800" baseline="30000" dirty="0" smtClean="0"/>
              <a:t>1</a:t>
            </a:r>
            <a:r>
              <a:rPr lang="en-US" altLang="en-US" sz="2800" dirty="0" smtClean="0"/>
              <a:t>GSI Darmstadt,  </a:t>
            </a:r>
            <a:r>
              <a:rPr lang="en-US" altLang="en-US" sz="2800" baseline="30000" dirty="0" smtClean="0"/>
              <a:t>2</a:t>
            </a:r>
            <a:r>
              <a:rPr lang="en-US" altLang="en-US" sz="2800" dirty="0" smtClean="0"/>
              <a:t>Johannes Gutenberg-University Mainz</a:t>
            </a:r>
            <a:endParaRPr lang="en-US" altLang="en-US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2347" y="2847603"/>
            <a:ext cx="5904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MaMFIS </a:t>
            </a:r>
            <a:r>
              <a:rPr lang="de-DE" sz="3200" b="1" dirty="0" err="1" smtClean="0">
                <a:solidFill>
                  <a:srgbClr val="FF0000"/>
                </a:solidFill>
              </a:rPr>
              <a:t>as</a:t>
            </a:r>
            <a:r>
              <a:rPr lang="de-DE" sz="3200" b="1" dirty="0" smtClean="0">
                <a:solidFill>
                  <a:srgbClr val="FF0000"/>
                </a:solidFill>
              </a:rPr>
              <a:t> ion </a:t>
            </a:r>
            <a:r>
              <a:rPr lang="de-DE" sz="3200" b="1" dirty="0" err="1" smtClean="0">
                <a:solidFill>
                  <a:srgbClr val="FF0000"/>
                </a:solidFill>
              </a:rPr>
              <a:t>source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for</a:t>
            </a:r>
            <a:r>
              <a:rPr lang="de-DE" sz="3200" b="1" dirty="0" smtClean="0">
                <a:solidFill>
                  <a:srgbClr val="FF0000"/>
                </a:solidFill>
              </a:rPr>
              <a:t> high-</a:t>
            </a:r>
            <a:r>
              <a:rPr lang="de-DE" sz="3200" b="1" dirty="0" err="1" smtClean="0">
                <a:solidFill>
                  <a:srgbClr val="FF0000"/>
                </a:solidFill>
              </a:rPr>
              <a:t>precision</a:t>
            </a:r>
            <a:r>
              <a:rPr lang="de-DE" sz="3200" b="1" dirty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mass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measurements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2347" y="4276150"/>
            <a:ext cx="2250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000000"/>
                </a:solidFill>
              </a:rPr>
              <a:t>Resolution: </a:t>
            </a:r>
            <a:endParaRPr lang="en-US" sz="32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76563" y="4068837"/>
                <a:ext cx="2647496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en-US" sz="3200" dirty="0">
                              <a:latin typeface="Euclid Symbol" pitchFamily="18" charset="2"/>
                            </a:rPr>
                            <m:t>D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de-DE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𝑞𝐵</m:t>
                          </m:r>
                        </m:num>
                        <m:den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de-DE" sz="3200" b="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563" y="4068837"/>
                <a:ext cx="2647496" cy="9219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432347" y="5364981"/>
            <a:ext cx="5090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i="1" dirty="0" err="1" smtClean="0">
                <a:latin typeface="Times New Roman" panose="02020603050405020304" pitchFamily="18" charset="0"/>
              </a:rPr>
              <a:t>Intensity</a:t>
            </a:r>
            <a:r>
              <a:rPr lang="de-DE" sz="3200" b="1" i="1" dirty="0"/>
              <a:t> </a:t>
            </a:r>
            <a:r>
              <a:rPr lang="de-DE" sz="3200" b="1" i="1" dirty="0" err="1" smtClean="0">
                <a:latin typeface="Times New Roman" panose="02020603050405020304" pitchFamily="18" charset="0"/>
              </a:rPr>
              <a:t>of</a:t>
            </a:r>
            <a:r>
              <a:rPr lang="de-DE" sz="3200" b="1" i="1" dirty="0" smtClean="0">
                <a:latin typeface="Times New Roman" panose="02020603050405020304" pitchFamily="18" charset="0"/>
              </a:rPr>
              <a:t> </a:t>
            </a:r>
            <a:r>
              <a:rPr lang="de-DE" sz="3200" b="1" i="1" dirty="0" err="1" smtClean="0">
                <a:latin typeface="Times New Roman" panose="02020603050405020304" pitchFamily="18" charset="0"/>
              </a:rPr>
              <a:t>ions</a:t>
            </a:r>
            <a:r>
              <a:rPr lang="de-DE" sz="3200" b="1" i="1" dirty="0" smtClean="0">
                <a:latin typeface="Times New Roman" panose="02020603050405020304" pitchFamily="18" charset="0"/>
              </a:rPr>
              <a:t>  &gt; 1 ion</a:t>
            </a:r>
            <a:r>
              <a:rPr lang="en-US" sz="3200" b="1" i="1" dirty="0" smtClean="0"/>
              <a:t>/s</a:t>
            </a:r>
            <a:endParaRPr lang="en-US" sz="3200" b="1" i="1" dirty="0">
              <a:latin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2899" y="6229077"/>
            <a:ext cx="10048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MaMFIS </a:t>
            </a:r>
            <a:r>
              <a:rPr lang="de-DE" sz="3200" b="1" dirty="0" err="1" smtClean="0">
                <a:solidFill>
                  <a:srgbClr val="FF0000"/>
                </a:solidFill>
              </a:rPr>
              <a:t>technology</a:t>
            </a:r>
            <a:r>
              <a:rPr lang="de-DE" sz="3200" b="1" dirty="0" smtClean="0">
                <a:solidFill>
                  <a:srgbClr val="FF0000"/>
                </a:solidFill>
              </a:rPr>
              <a:t> perfectly </a:t>
            </a:r>
            <a:r>
              <a:rPr lang="de-DE" sz="3200" b="1" dirty="0" err="1" smtClean="0">
                <a:solidFill>
                  <a:srgbClr val="FF0000"/>
                </a:solidFill>
              </a:rPr>
              <a:t>fulfills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the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requirements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1107" y="7093173"/>
            <a:ext cx="8856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MaMFIS </a:t>
            </a:r>
            <a:r>
              <a:rPr lang="de-DE" sz="3200" b="1" dirty="0" err="1" smtClean="0">
                <a:solidFill>
                  <a:srgbClr val="FF0000"/>
                </a:solidFill>
              </a:rPr>
              <a:t>is</a:t>
            </a:r>
            <a:r>
              <a:rPr lang="de-DE" sz="3200" b="1" dirty="0" smtClean="0">
                <a:solidFill>
                  <a:srgbClr val="FF0000"/>
                </a:solidFill>
              </a:rPr>
              <a:t> a </a:t>
            </a:r>
            <a:r>
              <a:rPr lang="de-DE" sz="3200" b="1" dirty="0" err="1" smtClean="0">
                <a:solidFill>
                  <a:srgbClr val="FF0000"/>
                </a:solidFill>
              </a:rPr>
              <a:t>very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efficient</a:t>
            </a:r>
            <a:r>
              <a:rPr lang="de-DE" sz="3200" b="1" dirty="0" smtClean="0">
                <a:solidFill>
                  <a:srgbClr val="FF0000"/>
                </a:solidFill>
              </a:rPr>
              <a:t> Charge </a:t>
            </a:r>
            <a:r>
              <a:rPr lang="de-DE" sz="3200" b="1" dirty="0" err="1" smtClean="0">
                <a:solidFill>
                  <a:srgbClr val="FF0000"/>
                </a:solidFill>
              </a:rPr>
              <a:t>Breeder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sz="3200" b="1" dirty="0" err="1" smtClean="0">
                <a:solidFill>
                  <a:srgbClr val="FF0000"/>
                </a:solidFill>
              </a:rPr>
              <a:t>with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trap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capacity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of</a:t>
            </a:r>
            <a:r>
              <a:rPr lang="de-DE" sz="3200" b="1" dirty="0" smtClean="0">
                <a:solidFill>
                  <a:srgbClr val="FF0000"/>
                </a:solidFill>
              </a:rPr>
              <a:t> 10</a:t>
            </a:r>
            <a:r>
              <a:rPr lang="de-DE" sz="3200" b="1" baseline="30000" dirty="0" smtClean="0">
                <a:solidFill>
                  <a:srgbClr val="FF0000"/>
                </a:solidFill>
              </a:rPr>
              <a:t>5</a:t>
            </a:r>
            <a:r>
              <a:rPr lang="de-DE" sz="3200" b="1" dirty="0" smtClean="0">
                <a:solidFill>
                  <a:srgbClr val="FF0000"/>
                </a:solidFill>
              </a:rPr>
              <a:t> – </a:t>
            </a:r>
            <a:r>
              <a:rPr lang="de-DE" sz="3200" b="1" dirty="0">
                <a:solidFill>
                  <a:srgbClr val="FF0000"/>
                </a:solidFill>
              </a:rPr>
              <a:t>10</a:t>
            </a:r>
            <a:r>
              <a:rPr lang="de-DE" sz="3200" b="1" baseline="30000" dirty="0" smtClean="0">
                <a:solidFill>
                  <a:srgbClr val="FF0000"/>
                </a:solidFill>
              </a:rPr>
              <a:t>6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charges</a:t>
            </a:r>
            <a:r>
              <a:rPr lang="de-DE" sz="3200" b="1" dirty="0" smtClean="0">
                <a:solidFill>
                  <a:srgbClr val="FF0000"/>
                </a:solidFill>
              </a:rPr>
              <a:t>, in </a:t>
            </a:r>
            <a:r>
              <a:rPr lang="de-DE" sz="3200" b="1" dirty="0" err="1" smtClean="0">
                <a:solidFill>
                  <a:srgbClr val="FF0000"/>
                </a:solidFill>
              </a:rPr>
              <a:t>particular</a:t>
            </a:r>
            <a:r>
              <a:rPr lang="de-DE" sz="3200" b="1" dirty="0" smtClean="0">
                <a:solidFill>
                  <a:srgbClr val="FF0000"/>
                </a:solidFill>
              </a:rPr>
              <a:t>, </a:t>
            </a:r>
            <a:r>
              <a:rPr lang="de-DE" sz="3200" b="1" dirty="0" err="1" smtClean="0">
                <a:solidFill>
                  <a:srgbClr val="FF0000"/>
                </a:solidFill>
              </a:rPr>
              <a:t>for</a:t>
            </a:r>
            <a:r>
              <a:rPr lang="de-DE" sz="3200" b="1" dirty="0" smtClean="0">
                <a:solidFill>
                  <a:srgbClr val="FF0000"/>
                </a:solidFill>
              </a:rPr>
              <a:t> short half-</a:t>
            </a:r>
            <a:r>
              <a:rPr lang="de-DE" sz="3200" b="1" dirty="0" err="1" smtClean="0">
                <a:solidFill>
                  <a:srgbClr val="FF0000"/>
                </a:solidFill>
              </a:rPr>
              <a:t>life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radionuclides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929291" y="6949157"/>
            <a:ext cx="113052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“The </a:t>
            </a:r>
            <a:r>
              <a:rPr lang="en-US" sz="2800" b="1" dirty="0"/>
              <a:t>radioactive beam intensity spans </a:t>
            </a:r>
            <a:r>
              <a:rPr lang="en-US" sz="2800" b="1" dirty="0" smtClean="0"/>
              <a:t>… from </a:t>
            </a:r>
            <a:r>
              <a:rPr lang="en-US" sz="2800" b="1" dirty="0"/>
              <a:t>a few to over 10</a:t>
            </a:r>
            <a:r>
              <a:rPr lang="en-US" sz="2800" b="1" baseline="30000" dirty="0"/>
              <a:t>10</a:t>
            </a:r>
            <a:r>
              <a:rPr lang="en-US" sz="2800" b="1" dirty="0"/>
              <a:t> </a:t>
            </a:r>
            <a:r>
              <a:rPr lang="en-US" sz="2800" b="1" dirty="0" smtClean="0"/>
              <a:t>ions/s.”</a:t>
            </a:r>
          </a:p>
          <a:p>
            <a:r>
              <a:rPr lang="de-DE" sz="2800" dirty="0" smtClean="0"/>
              <a:t>F. </a:t>
            </a:r>
            <a:r>
              <a:rPr lang="de-DE" sz="2800" dirty="0" err="1" smtClean="0"/>
              <a:t>Wenander</a:t>
            </a:r>
            <a:r>
              <a:rPr lang="de-DE" sz="2800" dirty="0" smtClean="0"/>
              <a:t>, </a:t>
            </a:r>
            <a:r>
              <a:rPr lang="de-DE" sz="2800" i="1" dirty="0" smtClean="0"/>
              <a:t>Charge </a:t>
            </a:r>
            <a:r>
              <a:rPr lang="de-DE" sz="2800" i="1" dirty="0" err="1" smtClean="0"/>
              <a:t>breeding</a:t>
            </a:r>
            <a:r>
              <a:rPr lang="de-DE" sz="2800" i="1" dirty="0" smtClean="0"/>
              <a:t> </a:t>
            </a:r>
            <a:r>
              <a:rPr lang="de-DE" sz="2800" i="1" dirty="0" err="1" smtClean="0"/>
              <a:t>of</a:t>
            </a:r>
            <a:r>
              <a:rPr lang="de-DE" sz="2800" i="1" dirty="0" smtClean="0"/>
              <a:t> </a:t>
            </a:r>
            <a:r>
              <a:rPr lang="de-DE" sz="2800" i="1" dirty="0" err="1" smtClean="0"/>
              <a:t>radioactive</a:t>
            </a:r>
            <a:r>
              <a:rPr lang="de-DE" sz="2800" i="1" dirty="0" smtClean="0"/>
              <a:t> </a:t>
            </a:r>
            <a:r>
              <a:rPr lang="de-DE" sz="2800" i="1" dirty="0" err="1" smtClean="0"/>
              <a:t>ions</a:t>
            </a:r>
            <a:r>
              <a:rPr lang="de-DE" sz="2800" i="1" dirty="0" smtClean="0"/>
              <a:t> </a:t>
            </a:r>
            <a:r>
              <a:rPr lang="de-DE" sz="2800" i="1" dirty="0" err="1" smtClean="0"/>
              <a:t>with</a:t>
            </a:r>
            <a:r>
              <a:rPr lang="de-DE" sz="2800" i="1" dirty="0" smtClean="0"/>
              <a:t> EBIS </a:t>
            </a:r>
            <a:r>
              <a:rPr lang="de-DE" sz="2800" i="1" dirty="0" err="1" smtClean="0"/>
              <a:t>and</a:t>
            </a:r>
            <a:r>
              <a:rPr lang="de-DE" sz="2800" i="1" dirty="0" smtClean="0"/>
              <a:t> EBIT</a:t>
            </a:r>
            <a:r>
              <a:rPr lang="de-DE" sz="2800" dirty="0" smtClean="0"/>
              <a:t>,  </a:t>
            </a:r>
          </a:p>
          <a:p>
            <a:r>
              <a:rPr lang="de-DE" sz="2800" dirty="0" smtClean="0"/>
              <a:t>Int. Symposium </a:t>
            </a:r>
            <a:r>
              <a:rPr lang="de-DE" sz="2800" dirty="0"/>
              <a:t>o</a:t>
            </a:r>
            <a:r>
              <a:rPr lang="de-DE" sz="2800" dirty="0" smtClean="0"/>
              <a:t>n </a:t>
            </a:r>
            <a:r>
              <a:rPr lang="de-DE" sz="2800" dirty="0" err="1" smtClean="0"/>
              <a:t>Electron</a:t>
            </a:r>
            <a:r>
              <a:rPr lang="de-DE" sz="2800" dirty="0" smtClean="0"/>
              <a:t> </a:t>
            </a:r>
            <a:r>
              <a:rPr lang="de-DE" sz="2800" dirty="0"/>
              <a:t>B</a:t>
            </a:r>
            <a:r>
              <a:rPr lang="de-DE" sz="2800" dirty="0" smtClean="0"/>
              <a:t>eam Ion </a:t>
            </a:r>
            <a:r>
              <a:rPr lang="de-DE" sz="2800" dirty="0" err="1"/>
              <a:t>S</a:t>
            </a:r>
            <a:r>
              <a:rPr lang="de-DE" sz="2800" dirty="0" err="1" smtClean="0"/>
              <a:t>ources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Traps, </a:t>
            </a:r>
          </a:p>
          <a:p>
            <a:r>
              <a:rPr lang="de-DE" sz="2800" dirty="0" smtClean="0"/>
              <a:t>April 7</a:t>
            </a:r>
            <a:r>
              <a:rPr lang="de-DE" sz="2800" baseline="30000" dirty="0" smtClean="0"/>
              <a:t>th</a:t>
            </a:r>
            <a:r>
              <a:rPr lang="de-DE" sz="2800" dirty="0" smtClean="0"/>
              <a:t>-10</a:t>
            </a:r>
            <a:r>
              <a:rPr lang="de-DE" sz="2800" baseline="30000" dirty="0" smtClean="0"/>
              <a:t>th</a:t>
            </a:r>
            <a:r>
              <a:rPr lang="de-DE" sz="2800" dirty="0" smtClean="0"/>
              <a:t> 2010, Stockholm, </a:t>
            </a:r>
            <a:r>
              <a:rPr lang="de-DE" sz="2800" dirty="0" err="1" smtClean="0"/>
              <a:t>Sweden</a:t>
            </a:r>
            <a:r>
              <a:rPr lang="de-DE" sz="2800" dirty="0" smtClean="0"/>
              <a:t>             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562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450000"/>
            <a:ext cx="11239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7CD1-A9E3-458E-8456-299C02EB9218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9" y="1868709"/>
            <a:ext cx="9865448" cy="6956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0873383" y="5186700"/>
            <a:ext cx="81370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kern="0" dirty="0" smtClean="0">
                <a:solidFill>
                  <a:srgbClr val="FF0000"/>
                </a:solidFill>
              </a:rPr>
              <a:t>                            MaMFIS</a:t>
            </a:r>
            <a:r>
              <a:rPr lang="de-DE" sz="3200" b="1" kern="0" dirty="0">
                <a:solidFill>
                  <a:srgbClr val="FF0000"/>
                </a:solidFill>
              </a:rPr>
              <a:t>:</a:t>
            </a:r>
          </a:p>
          <a:p>
            <a:pPr>
              <a:defRPr/>
            </a:pPr>
            <a:endParaRPr lang="de-DE" sz="3200" b="1" i="1" dirty="0">
              <a:solidFill>
                <a:srgbClr val="0000CC"/>
              </a:solidFill>
              <a:latin typeface="Euclid" pitchFamily="18" charset="0"/>
            </a:endParaRPr>
          </a:p>
          <a:p>
            <a:pPr>
              <a:defRPr/>
            </a:pPr>
            <a:r>
              <a:rPr lang="de-DE" sz="3200" b="1" i="1" dirty="0">
                <a:solidFill>
                  <a:srgbClr val="FF0000"/>
                </a:solidFill>
                <a:latin typeface="Euclid" pitchFamily="18" charset="0"/>
              </a:rPr>
              <a:t>E</a:t>
            </a:r>
            <a:r>
              <a:rPr lang="de-DE" sz="3200" b="1" i="1" baseline="-25000" dirty="0">
                <a:solidFill>
                  <a:srgbClr val="FF0000"/>
                </a:solidFill>
                <a:latin typeface="Euclid" pitchFamily="18" charset="0"/>
              </a:rPr>
              <a:t>e</a:t>
            </a:r>
            <a:r>
              <a:rPr lang="de-DE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DE" sz="3200" b="1" dirty="0">
                <a:solidFill>
                  <a:srgbClr val="FF0000"/>
                </a:solidFill>
              </a:rPr>
              <a:t>~ 10 </a:t>
            </a:r>
            <a:r>
              <a:rPr lang="de-DE" sz="3200" b="1" dirty="0" err="1" smtClean="0">
                <a:solidFill>
                  <a:srgbClr val="FF0000"/>
                </a:solidFill>
              </a:rPr>
              <a:t>keV</a:t>
            </a:r>
            <a:r>
              <a:rPr lang="de-DE" sz="3200" b="1" dirty="0" smtClean="0">
                <a:solidFill>
                  <a:srgbClr val="FF0000"/>
                </a:solidFill>
              </a:rPr>
              <a:t>                         </a:t>
            </a:r>
            <a:r>
              <a:rPr lang="de-DE" sz="3200" b="1" i="1" dirty="0" err="1" smtClean="0">
                <a:solidFill>
                  <a:srgbClr val="FF0000"/>
                </a:solidFill>
                <a:latin typeface="Euclid" pitchFamily="18" charset="0"/>
              </a:rPr>
              <a:t>E</a:t>
            </a:r>
            <a:r>
              <a:rPr lang="de-DE" sz="3200" b="1" i="1" baseline="-25000" dirty="0" err="1" smtClean="0">
                <a:solidFill>
                  <a:srgbClr val="FF0000"/>
                </a:solidFill>
                <a:latin typeface="Euclid" pitchFamily="18" charset="0"/>
              </a:rPr>
              <a:t>e</a:t>
            </a:r>
            <a:r>
              <a:rPr lang="de-DE" sz="32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DE" sz="3200" b="1" dirty="0">
                <a:solidFill>
                  <a:srgbClr val="FF0000"/>
                </a:solidFill>
              </a:rPr>
              <a:t>~ 40 </a:t>
            </a:r>
            <a:r>
              <a:rPr lang="de-DE" sz="3200" b="1" dirty="0" smtClean="0">
                <a:solidFill>
                  <a:srgbClr val="FF0000"/>
                </a:solidFill>
              </a:rPr>
              <a:t>keV                                  </a:t>
            </a:r>
            <a:endParaRPr lang="de-DE" sz="32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de-DE" sz="3200" i="1" kern="0" dirty="0" smtClean="0">
                <a:solidFill>
                  <a:srgbClr val="FF0000"/>
                </a:solidFill>
              </a:rPr>
              <a:t>  j</a:t>
            </a:r>
            <a:r>
              <a:rPr lang="de-DE" sz="3200" i="1" kern="0" baseline="-25000" dirty="0" smtClean="0">
                <a:solidFill>
                  <a:srgbClr val="FF0000"/>
                </a:solidFill>
              </a:rPr>
              <a:t>e</a:t>
            </a:r>
            <a:r>
              <a:rPr lang="de-DE" sz="3200" b="1" kern="0" dirty="0" smtClean="0">
                <a:solidFill>
                  <a:srgbClr val="FF0000"/>
                </a:solidFill>
              </a:rPr>
              <a:t> </a:t>
            </a:r>
            <a:r>
              <a:rPr lang="de-DE" sz="3200" b="1" kern="0" dirty="0">
                <a:solidFill>
                  <a:srgbClr val="FF0000"/>
                </a:solidFill>
              </a:rPr>
              <a:t>~ 20 </a:t>
            </a:r>
            <a:r>
              <a:rPr lang="de-DE" sz="3200" b="1" kern="0" dirty="0" err="1">
                <a:solidFill>
                  <a:srgbClr val="FF0000"/>
                </a:solidFill>
              </a:rPr>
              <a:t>kA</a:t>
            </a:r>
            <a:r>
              <a:rPr lang="de-DE" sz="3200" b="1" kern="0" dirty="0">
                <a:solidFill>
                  <a:srgbClr val="FF0000"/>
                </a:solidFill>
              </a:rPr>
              <a:t>/cm</a:t>
            </a:r>
            <a:r>
              <a:rPr lang="de-DE" sz="3200" b="1" kern="0" baseline="30000" dirty="0">
                <a:solidFill>
                  <a:srgbClr val="FF0000"/>
                </a:solidFill>
              </a:rPr>
              <a:t>2</a:t>
            </a:r>
            <a:r>
              <a:rPr lang="de-DE" sz="3200" b="1" kern="0" dirty="0">
                <a:solidFill>
                  <a:srgbClr val="FF0000"/>
                </a:solidFill>
              </a:rPr>
              <a:t> </a:t>
            </a:r>
            <a:r>
              <a:rPr lang="de-DE" sz="3200" b="1" kern="0" dirty="0" smtClean="0">
                <a:solidFill>
                  <a:srgbClr val="FF0000"/>
                </a:solidFill>
              </a:rPr>
              <a:t>                    </a:t>
            </a:r>
            <a:r>
              <a:rPr lang="de-DE" sz="3200" i="1" kern="0" dirty="0">
                <a:solidFill>
                  <a:srgbClr val="FF0000"/>
                </a:solidFill>
              </a:rPr>
              <a:t>j</a:t>
            </a:r>
            <a:r>
              <a:rPr lang="de-DE" sz="3200" i="1" kern="0" baseline="-25000" dirty="0">
                <a:solidFill>
                  <a:srgbClr val="FF0000"/>
                </a:solidFill>
              </a:rPr>
              <a:t>e</a:t>
            </a:r>
            <a:r>
              <a:rPr lang="de-DE" sz="3200" b="1" kern="0" dirty="0">
                <a:solidFill>
                  <a:srgbClr val="FF0000"/>
                </a:solidFill>
              </a:rPr>
              <a:t> ~ 200 kA/cm</a:t>
            </a:r>
            <a:r>
              <a:rPr lang="de-DE" sz="3200" b="1" kern="0" baseline="30000" dirty="0">
                <a:solidFill>
                  <a:srgbClr val="FF0000"/>
                </a:solidFill>
              </a:rPr>
              <a:t>2</a:t>
            </a:r>
            <a:r>
              <a:rPr lang="de-DE" sz="3200" b="1" kern="0" dirty="0">
                <a:solidFill>
                  <a:srgbClr val="FF0000"/>
                </a:solidFill>
              </a:rPr>
              <a:t> </a:t>
            </a:r>
            <a:r>
              <a:rPr lang="de-DE" sz="3200" b="1" kern="0" dirty="0" smtClean="0">
                <a:solidFill>
                  <a:srgbClr val="FF0000"/>
                </a:solidFill>
              </a:rPr>
              <a:t>               </a:t>
            </a:r>
            <a:endParaRPr lang="de-DE" sz="3200" b="1" kern="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de-DE" sz="3200" b="1" i="1" dirty="0" smtClean="0">
                <a:solidFill>
                  <a:srgbClr val="FF0000"/>
                </a:solidFill>
                <a:latin typeface="Euclid" pitchFamily="18" charset="0"/>
              </a:rPr>
              <a:t>n</a:t>
            </a:r>
            <a:r>
              <a:rPr lang="de-DE" sz="3200" b="1" i="1" baseline="-25000" dirty="0" smtClean="0">
                <a:solidFill>
                  <a:srgbClr val="FF0000"/>
                </a:solidFill>
                <a:latin typeface="Euclid" pitchFamily="18" charset="0"/>
              </a:rPr>
              <a:t>e </a:t>
            </a:r>
            <a:r>
              <a:rPr lang="de-DE" sz="3200" b="1" dirty="0">
                <a:solidFill>
                  <a:srgbClr val="FF0000"/>
                </a:solidFill>
              </a:rPr>
              <a:t>~  </a:t>
            </a:r>
            <a:r>
              <a:rPr lang="de-DE" sz="3200" b="1" dirty="0" smtClean="0">
                <a:solidFill>
                  <a:srgbClr val="FF0000"/>
                </a:solidFill>
              </a:rPr>
              <a:t>2</a:t>
            </a:r>
            <a:r>
              <a:rPr lang="ru-RU" sz="3200" dirty="0" smtClean="0">
                <a:solidFill>
                  <a:srgbClr val="FF0000"/>
                </a:solidFill>
              </a:rPr>
              <a:t>×</a:t>
            </a:r>
            <a:r>
              <a:rPr lang="de-DE" sz="3200" b="1" dirty="0" smtClean="0">
                <a:solidFill>
                  <a:srgbClr val="FF0000"/>
                </a:solidFill>
              </a:rPr>
              <a:t>10</a:t>
            </a:r>
            <a:r>
              <a:rPr lang="de-DE" sz="3200" b="1" baseline="30000" dirty="0" smtClean="0">
                <a:solidFill>
                  <a:srgbClr val="FF0000"/>
                </a:solidFill>
              </a:rPr>
              <a:t>13</a:t>
            </a:r>
            <a:r>
              <a:rPr lang="de-DE" sz="3200" b="1" dirty="0" smtClean="0">
                <a:solidFill>
                  <a:srgbClr val="FF0000"/>
                </a:solidFill>
              </a:rPr>
              <a:t> cm</a:t>
            </a:r>
            <a:r>
              <a:rPr lang="de-DE" sz="3200" b="1" baseline="30000" dirty="0" smtClean="0">
                <a:solidFill>
                  <a:srgbClr val="FF0000"/>
                </a:solidFill>
              </a:rPr>
              <a:t>-3                          </a:t>
            </a:r>
            <a:r>
              <a:rPr lang="de-DE" sz="3200" b="1" i="1" dirty="0" smtClean="0">
                <a:solidFill>
                  <a:srgbClr val="FF0000"/>
                </a:solidFill>
                <a:latin typeface="Euclid" pitchFamily="18" charset="0"/>
              </a:rPr>
              <a:t>n</a:t>
            </a:r>
            <a:r>
              <a:rPr lang="de-DE" sz="3200" b="1" i="1" baseline="-25000" dirty="0" smtClean="0">
                <a:solidFill>
                  <a:srgbClr val="FF0000"/>
                </a:solidFill>
                <a:latin typeface="Euclid" pitchFamily="18" charset="0"/>
              </a:rPr>
              <a:t>e </a:t>
            </a:r>
            <a:r>
              <a:rPr lang="de-DE" sz="3200" b="1" dirty="0">
                <a:solidFill>
                  <a:srgbClr val="FF0000"/>
                </a:solidFill>
              </a:rPr>
              <a:t>~  10</a:t>
            </a:r>
            <a:r>
              <a:rPr lang="de-DE" sz="3200" b="1" baseline="30000" dirty="0">
                <a:solidFill>
                  <a:srgbClr val="FF0000"/>
                </a:solidFill>
              </a:rPr>
              <a:t>14</a:t>
            </a:r>
            <a:r>
              <a:rPr lang="de-DE" sz="3200" b="1" dirty="0">
                <a:solidFill>
                  <a:srgbClr val="FF0000"/>
                </a:solidFill>
              </a:rPr>
              <a:t> </a:t>
            </a:r>
            <a:r>
              <a:rPr lang="de-DE" sz="3200" b="1" dirty="0" smtClean="0">
                <a:solidFill>
                  <a:srgbClr val="FF0000"/>
                </a:solidFill>
              </a:rPr>
              <a:t>cm</a:t>
            </a:r>
            <a:r>
              <a:rPr lang="de-DE" sz="3200" b="1" baseline="30000" dirty="0" smtClean="0">
                <a:solidFill>
                  <a:srgbClr val="FF0000"/>
                </a:solidFill>
              </a:rPr>
              <a:t>-3</a:t>
            </a:r>
            <a:endParaRPr lang="de-DE" sz="3200" b="1" kern="0" dirty="0">
              <a:solidFill>
                <a:srgbClr val="FF0000"/>
              </a:solidFill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337003" y="468437"/>
            <a:ext cx="79928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High-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density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microplasma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research</a:t>
            </a:r>
            <a:endParaRPr lang="de-DE" sz="4000" b="1" kern="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308733" y="8821365"/>
            <a:ext cx="546843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Joel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Clementson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, LLNL</a:t>
            </a:r>
          </a:p>
        </p:txBody>
      </p:sp>
    </p:spTree>
    <p:extLst>
      <p:ext uri="{BB962C8B-B14F-4D97-AF65-F5344CB8AC3E}">
        <p14:creationId xmlns:p14="http://schemas.microsoft.com/office/powerpoint/2010/main" val="42090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7057083" y="480631"/>
            <a:ext cx="65527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High-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frequency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accelerators</a:t>
            </a:r>
            <a:endParaRPr lang="de-DE" sz="40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450000"/>
            <a:ext cx="11239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7CD1-A9E3-458E-8456-299C02EB9218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137446"/>
              </p:ext>
            </p:extLst>
          </p:nvPr>
        </p:nvGraphicFramePr>
        <p:xfrm>
          <a:off x="936403" y="1836590"/>
          <a:ext cx="18978203" cy="22322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40235"/>
                <a:gridCol w="1588841"/>
                <a:gridCol w="1985905"/>
                <a:gridCol w="1805368"/>
                <a:gridCol w="2022013"/>
                <a:gridCol w="1715099"/>
                <a:gridCol w="2148043"/>
                <a:gridCol w="2152419"/>
                <a:gridCol w="2520280"/>
              </a:tblGrid>
              <a:tr h="699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Accelerated</a:t>
                      </a:r>
                      <a:r>
                        <a:rPr lang="en-US" sz="2800" baseline="0" dirty="0" smtClean="0"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ion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</a:rPr>
                        <a:t>16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</a:rPr>
                        <a:t>O</a:t>
                      </a:r>
                      <a:r>
                        <a:rPr lang="ru-RU" sz="2800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</a:rPr>
                        <a:t>5+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</a:rPr>
                        <a:t>20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</a:rPr>
                        <a:t>Ne</a:t>
                      </a:r>
                      <a:r>
                        <a:rPr lang="ru-RU" sz="2800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</a:rPr>
                        <a:t>6+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</a:rPr>
                        <a:t>,7+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</a:rPr>
                        <a:t>40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</a:rPr>
                        <a:t>Ar</a:t>
                      </a:r>
                      <a:r>
                        <a:rPr lang="ru-RU" sz="2800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</a:rPr>
                        <a:t>12+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</a:rPr>
                        <a:t>,13</a:t>
                      </a:r>
                      <a:r>
                        <a:rPr lang="en-US" sz="2800" baseline="300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</a:rPr>
                        <a:t>+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aseline="30000" dirty="0">
                          <a:effectLst/>
                          <a:latin typeface="Times New Roman" pitchFamily="18" charset="0"/>
                        </a:rPr>
                        <a:t>56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</a:rPr>
                        <a:t>Fe</a:t>
                      </a:r>
                      <a:r>
                        <a:rPr lang="ru-RU" sz="2800" baseline="30000" dirty="0">
                          <a:effectLst/>
                          <a:latin typeface="Times New Roman" pitchFamily="18" charset="0"/>
                        </a:rPr>
                        <a:t>17+</a:t>
                      </a:r>
                      <a:r>
                        <a:rPr lang="en-US" sz="2800" baseline="30000" dirty="0">
                          <a:effectLst/>
                          <a:latin typeface="Times New Roman" pitchFamily="18" charset="0"/>
                        </a:rPr>
                        <a:t>,18+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aseline="30000" dirty="0">
                          <a:effectLst/>
                          <a:latin typeface="Times New Roman" pitchFamily="18" charset="0"/>
                        </a:rPr>
                        <a:t>84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</a:rPr>
                        <a:t>Kr</a:t>
                      </a:r>
                      <a:r>
                        <a:rPr lang="ru-RU" sz="2800" baseline="30000" dirty="0"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lang="en-US" sz="2800" baseline="30000" dirty="0"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lang="ru-RU" sz="2800" baseline="30000" dirty="0">
                          <a:effectLst/>
                          <a:latin typeface="Times New Roman" pitchFamily="18" charset="0"/>
                        </a:rPr>
                        <a:t>+,26+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aseline="30000" dirty="0">
                          <a:effectLst/>
                          <a:latin typeface="Times New Roman" pitchFamily="18" charset="0"/>
                        </a:rPr>
                        <a:t>132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</a:rPr>
                        <a:t>Xe</a:t>
                      </a:r>
                      <a:r>
                        <a:rPr lang="ru-RU" sz="2800" baseline="30000" dirty="0">
                          <a:effectLst/>
                          <a:latin typeface="Times New Roman" pitchFamily="18" charset="0"/>
                        </a:rPr>
                        <a:t>36+ ÷ 39+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aseline="30000" dirty="0"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lang="en-US" sz="2800" baseline="30000" dirty="0">
                          <a:effectLst/>
                          <a:latin typeface="Times New Roman" pitchFamily="18" charset="0"/>
                        </a:rPr>
                        <a:t>84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</a:rPr>
                        <a:t>W</a:t>
                      </a:r>
                      <a:r>
                        <a:rPr lang="ru-RU" sz="2800" baseline="30000" dirty="0">
                          <a:effectLst/>
                          <a:latin typeface="Times New Roman" pitchFamily="18" charset="0"/>
                        </a:rPr>
                        <a:t>42+ ÷ 46+  </a:t>
                      </a:r>
                      <a:r>
                        <a:rPr lang="en-US" sz="2800" baseline="30000" dirty="0">
                          <a:effectLst/>
                          <a:latin typeface="Times New Roman" pitchFamily="18" charset="0"/>
                        </a:rPr>
                        <a:t>*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aseline="30000" dirty="0">
                          <a:effectLst/>
                          <a:latin typeface="Times New Roman" pitchFamily="18" charset="0"/>
                        </a:rPr>
                        <a:t>209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</a:rPr>
                        <a:t>Bi</a:t>
                      </a:r>
                      <a:r>
                        <a:rPr lang="ru-RU" sz="2800" baseline="30000" dirty="0">
                          <a:effectLst/>
                          <a:latin typeface="Times New Roman" pitchFamily="18" charset="0"/>
                        </a:rPr>
                        <a:t>48+ ÷ 53+ 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8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aseline="0" dirty="0">
                          <a:effectLst/>
                          <a:latin typeface="Times New Roman" pitchFamily="18" charset="0"/>
                        </a:rPr>
                        <a:t>A/Z</a:t>
                      </a:r>
                      <a:endParaRPr lang="ru-RU" sz="2800" baseline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i="0" baseline="0" dirty="0"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</a:rPr>
                        <a:t>3.2</a:t>
                      </a:r>
                      <a:endParaRPr lang="ru-RU" sz="2800" b="1" i="0" baseline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i="0" baseline="0" dirty="0"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</a:rPr>
                        <a:t>3.67, 2.86</a:t>
                      </a:r>
                      <a:endParaRPr lang="ru-RU" sz="2800" b="1" i="0" baseline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0" baseline="0" dirty="0"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</a:rPr>
                        <a:t>3.33, 3.08</a:t>
                      </a:r>
                      <a:endParaRPr lang="ru-RU" sz="2800" b="1" i="0" baseline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i="0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3.29, 3.11</a:t>
                      </a:r>
                      <a:endParaRPr lang="ru-RU" sz="2800" b="1" i="0" baseline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i="0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3.36</a:t>
                      </a:r>
                      <a:r>
                        <a:rPr lang="ru-RU" sz="2800" b="1" i="0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, 3.23</a:t>
                      </a:r>
                      <a:endParaRPr lang="ru-RU" sz="2800" b="1" i="0" baseline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0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3.38 ÷ 3.67</a:t>
                      </a:r>
                      <a:endParaRPr lang="ru-RU" sz="2800" b="1" i="0" baseline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0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 ÷ 4.38</a:t>
                      </a:r>
                      <a:endParaRPr lang="ru-RU" sz="2800" b="1" i="0" baseline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</a:rPr>
                        <a:t>3.94 ÷ 4.45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14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aseline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Yield, ions/s</a:t>
                      </a:r>
                      <a:endParaRPr lang="ru-RU" sz="2800" baseline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</a:rPr>
                        <a:t>7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</a:rPr>
                        <a:t>10</a:t>
                      </a:r>
                      <a:r>
                        <a:rPr lang="ru-RU" sz="2800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</a:rPr>
                        <a:t>7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</a:rPr>
                        <a:t>8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</a:rPr>
                        <a:t>10</a:t>
                      </a:r>
                      <a:r>
                        <a:rPr lang="ru-RU" sz="2800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</a:rPr>
                        <a:t>7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</a:rPr>
                        <a:t>9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</a:rPr>
                        <a:t>10</a:t>
                      </a:r>
                      <a:r>
                        <a:rPr lang="ru-RU" sz="2800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</a:rPr>
                        <a:t>7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lang="ru-RU" sz="2800" baseline="30000" dirty="0">
                          <a:effectLst/>
                          <a:latin typeface="Times New Roman" pitchFamily="18" charset="0"/>
                        </a:rPr>
                        <a:t>8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lang="ru-RU" sz="2800" baseline="30000" dirty="0">
                          <a:effectLst/>
                          <a:latin typeface="Times New Roman" pitchFamily="18" charset="0"/>
                        </a:rPr>
                        <a:t>8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lang="ru-RU" sz="2800" baseline="30000" dirty="0">
                          <a:effectLst/>
                          <a:latin typeface="Times New Roman" pitchFamily="18" charset="0"/>
                        </a:rPr>
                        <a:t>8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lang="ru-RU" sz="2800" baseline="30000" dirty="0">
                          <a:effectLst/>
                          <a:latin typeface="Times New Roman" pitchFamily="18" charset="0"/>
                        </a:rPr>
                        <a:t>8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lang="ru-RU" sz="2800" baseline="30000" dirty="0">
                          <a:effectLst/>
                          <a:latin typeface="Times New Roman" pitchFamily="18" charset="0"/>
                        </a:rPr>
                        <a:t>8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8689752" y="5599876"/>
            <a:ext cx="1065688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Low-intensity, high-charge state ion beams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for special applications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kern="0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</a:rPr>
              <a:t>Ion source of MaMFIS-10 type: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</a:rPr>
              <a:t>expected 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</a:rPr>
              <a:t>yield 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</a:rPr>
              <a:t>of Kr</a:t>
            </a:r>
            <a:r>
              <a:rPr lang="en-US" sz="3200" b="1" kern="0" baseline="30000" dirty="0" smtClean="0">
                <a:solidFill>
                  <a:srgbClr val="FF0000"/>
                </a:solidFill>
                <a:latin typeface="Times New Roman" pitchFamily="18" charset="0"/>
              </a:rPr>
              <a:t>25+ 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</a:rPr>
              <a:t>~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</a:rPr>
              <a:t> 10</a:t>
            </a:r>
            <a:r>
              <a:rPr lang="en-US" sz="3200" b="1" kern="0" baseline="30000" dirty="0" smtClean="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</a:rPr>
              <a:t>  ions per second</a:t>
            </a:r>
            <a:endParaRPr lang="de-DE" sz="3200" b="1" kern="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7" y="4140845"/>
            <a:ext cx="7409280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340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384675" y="468437"/>
            <a:ext cx="139695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Production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of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highly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charged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ions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in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electron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beams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(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history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387796"/>
              </p:ext>
            </p:extLst>
          </p:nvPr>
        </p:nvGraphicFramePr>
        <p:xfrm>
          <a:off x="468000" y="450000"/>
          <a:ext cx="1116012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" name="Точечный рисунок" r:id="rId3" imgW="11705334" imgH="4663844" progId="PBrush">
                  <p:embed/>
                </p:oleObj>
              </mc:Choice>
              <mc:Fallback>
                <p:oleObj name="Точечный рисунок" r:id="rId3" imgW="11705334" imgH="4663844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710" r="36516"/>
                      <a:stretch>
                        <a:fillRect/>
                      </a:stretch>
                    </p:blipFill>
                    <p:spPr bwMode="auto">
                      <a:xfrm>
                        <a:off x="468000" y="450000"/>
                        <a:ext cx="1116012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7CD1-A9E3-458E-8456-299C02EB921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802789" y="1507580"/>
            <a:ext cx="657437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Electron Beam Ion Source (EBIS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),</a:t>
            </a:r>
          </a:p>
          <a:p>
            <a:pPr algn="ctr" eaLnBrk="1" hangingPunct="1"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E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. D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. Donets, Dubna, 1967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826179" y="147654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200" b="1" kern="0" dirty="0" err="1">
                <a:solidFill>
                  <a:srgbClr val="0000CC"/>
                </a:solidFill>
                <a:latin typeface="Times New Roman" pitchFamily="18" charset="0"/>
              </a:rPr>
              <a:t>Electron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 Beam Ion Trap (EBIT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),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de-DE" sz="3200" b="1" kern="0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M. 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Levine, R. </a:t>
            </a:r>
            <a:r>
              <a:rPr lang="de-DE" sz="3200" b="1" kern="0" dirty="0" err="1">
                <a:solidFill>
                  <a:srgbClr val="0000CC"/>
                </a:solidFill>
                <a:latin typeface="Times New Roman" pitchFamily="18" charset="0"/>
              </a:rPr>
              <a:t>Marrs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, LLNL, 1986 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008411" y="5148957"/>
            <a:ext cx="80415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3200" b="1" i="1" kern="0" dirty="0">
                <a:solidFill>
                  <a:srgbClr val="0000CC"/>
                </a:solidFill>
                <a:latin typeface="Times New Roman" pitchFamily="18" charset="0"/>
              </a:rPr>
              <a:t>L</a:t>
            </a:r>
            <a:r>
              <a:rPr lang="de-DE" sz="3200" b="1" kern="0" baseline="-25000" dirty="0">
                <a:solidFill>
                  <a:srgbClr val="0000CC"/>
                </a:solidFill>
                <a:latin typeface="Times New Roman" pitchFamily="18" charset="0"/>
              </a:rPr>
              <a:t>trap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= 0.7 – 1.5 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m,  </a:t>
            </a:r>
            <a:r>
              <a:rPr lang="de-DE" sz="3200" i="1" kern="0" dirty="0" smtClean="0">
                <a:solidFill>
                  <a:srgbClr val="0000CC"/>
                </a:solidFill>
                <a:latin typeface="Times New Roman" pitchFamily="18" charset="0"/>
              </a:rPr>
              <a:t>j</a:t>
            </a:r>
            <a:r>
              <a:rPr lang="de-DE" sz="3200" i="1" kern="0" baseline="-25000" dirty="0" smtClean="0">
                <a:solidFill>
                  <a:srgbClr val="0000CC"/>
                </a:solidFill>
                <a:latin typeface="Times New Roman" pitchFamily="18" charset="0"/>
              </a:rPr>
              <a:t>e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~ 500 A/cm</a:t>
            </a:r>
            <a:r>
              <a:rPr lang="de-DE" sz="3200" b="1" kern="0" baseline="30000" dirty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6490131" y="3227867"/>
            <a:ext cx="348810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3200" b="1" i="1" kern="0" dirty="0">
                <a:solidFill>
                  <a:srgbClr val="0000CC"/>
                </a:solidFill>
                <a:latin typeface="Times New Roman" pitchFamily="18" charset="0"/>
              </a:rPr>
              <a:t>L</a:t>
            </a:r>
            <a:r>
              <a:rPr lang="de-DE" sz="3200" b="1" kern="0" baseline="-25000" dirty="0">
                <a:solidFill>
                  <a:srgbClr val="0000CC"/>
                </a:solidFill>
                <a:latin typeface="Times New Roman" pitchFamily="18" charset="0"/>
              </a:rPr>
              <a:t>trap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= 2 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cm, 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de-DE" sz="3200" b="1" kern="0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de-DE" sz="3200" i="1" kern="0" dirty="0" smtClean="0">
                <a:solidFill>
                  <a:srgbClr val="0000CC"/>
                </a:solidFill>
                <a:latin typeface="Times New Roman" pitchFamily="18" charset="0"/>
              </a:rPr>
              <a:t>j</a:t>
            </a:r>
            <a:r>
              <a:rPr lang="de-DE" sz="3200" i="1" kern="0" baseline="-25000" dirty="0" smtClean="0">
                <a:solidFill>
                  <a:srgbClr val="0000CC"/>
                </a:solidFill>
                <a:latin typeface="Times New Roman" pitchFamily="18" charset="0"/>
              </a:rPr>
              <a:t>e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~ 2 kA/cm</a:t>
            </a:r>
            <a:r>
              <a:rPr lang="de-DE" sz="3200" b="1" kern="0" baseline="30000" dirty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de-DE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2673707" y="5076949"/>
            <a:ext cx="664059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3200" b="1" i="1" kern="0" dirty="0">
                <a:solidFill>
                  <a:srgbClr val="0000CC"/>
                </a:solidFill>
                <a:latin typeface="Times New Roman" pitchFamily="18" charset="0"/>
              </a:rPr>
              <a:t>K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, cathode</a:t>
            </a:r>
          </a:p>
          <a:p>
            <a:pPr eaLnBrk="1" hangingPunct="1">
              <a:defRPr/>
            </a:pPr>
            <a:r>
              <a:rPr lang="de-DE" sz="3200" b="1" i="1" kern="0" dirty="0">
                <a:solidFill>
                  <a:srgbClr val="0000CC"/>
                </a:solidFill>
                <a:latin typeface="Times New Roman" pitchFamily="18" charset="0"/>
              </a:rPr>
              <a:t>W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de-DE" sz="3200" b="1" kern="0" dirty="0" err="1">
                <a:solidFill>
                  <a:srgbClr val="0000CC"/>
                </a:solidFill>
                <a:latin typeface="Times New Roman" pitchFamily="18" charset="0"/>
              </a:rPr>
              <a:t>focusing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 (Wehnelt) electrode</a:t>
            </a:r>
          </a:p>
          <a:p>
            <a:pPr eaLnBrk="1" hangingPunct="1">
              <a:defRPr/>
            </a:pPr>
            <a:r>
              <a:rPr lang="de-DE" sz="3200" b="1" i="1" kern="0" dirty="0">
                <a:solidFill>
                  <a:srgbClr val="0000CC"/>
                </a:solidFill>
                <a:latin typeface="Times New Roman" pitchFamily="18" charset="0"/>
              </a:rPr>
              <a:t>A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, anode</a:t>
            </a:r>
          </a:p>
          <a:p>
            <a:pPr eaLnBrk="1" hangingPunct="1">
              <a:defRPr/>
            </a:pPr>
            <a:r>
              <a:rPr lang="de-DE" sz="3200" b="1" i="1" kern="0" dirty="0">
                <a:solidFill>
                  <a:srgbClr val="0000CC"/>
                </a:solidFill>
                <a:latin typeface="Times New Roman" pitchFamily="18" charset="0"/>
              </a:rPr>
              <a:t>S</a:t>
            </a:r>
            <a:r>
              <a:rPr lang="de-DE" sz="3200" b="1" kern="0" baseline="-25000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de-DE" sz="3200" b="1" i="1" kern="0" dirty="0">
                <a:solidFill>
                  <a:srgbClr val="0000CC"/>
                </a:solidFill>
                <a:latin typeface="Times New Roman" pitchFamily="18" charset="0"/>
              </a:rPr>
              <a:t>S</a:t>
            </a:r>
            <a:r>
              <a:rPr lang="de-DE" sz="3200" b="1" kern="0" baseline="-25000" dirty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,…, </a:t>
            </a:r>
            <a:r>
              <a:rPr lang="de-DE" sz="3200" b="1" i="1" kern="0" dirty="0" err="1">
                <a:solidFill>
                  <a:srgbClr val="0000CC"/>
                </a:solidFill>
                <a:latin typeface="Times New Roman" pitchFamily="18" charset="0"/>
              </a:rPr>
              <a:t>S</a:t>
            </a:r>
            <a:r>
              <a:rPr lang="de-DE" sz="3200" b="1" kern="0" baseline="-25000" dirty="0" err="1">
                <a:solidFill>
                  <a:srgbClr val="0000CC"/>
                </a:solidFill>
                <a:latin typeface="Times New Roman" pitchFamily="18" charset="0"/>
              </a:rPr>
              <a:t>n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,  sections of drift tube</a:t>
            </a:r>
          </a:p>
          <a:p>
            <a:pPr eaLnBrk="1" hangingPunct="1">
              <a:defRPr/>
            </a:pPr>
            <a:r>
              <a:rPr lang="de-DE" sz="3200" b="1" i="1" kern="0" dirty="0">
                <a:solidFill>
                  <a:srgbClr val="0000CC"/>
                </a:solidFill>
                <a:latin typeface="Times New Roman" pitchFamily="18" charset="0"/>
              </a:rPr>
              <a:t>C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, collector</a:t>
            </a:r>
          </a:p>
          <a:p>
            <a:pPr eaLnBrk="1" hangingPunct="1">
              <a:defRPr/>
            </a:pPr>
            <a:r>
              <a:rPr lang="de-DE" sz="3200" b="1" i="1" kern="0" dirty="0">
                <a:solidFill>
                  <a:srgbClr val="0000CC"/>
                </a:solidFill>
                <a:latin typeface="Times New Roman" pitchFamily="18" charset="0"/>
              </a:rPr>
              <a:t>E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, extractor</a:t>
            </a:r>
          </a:p>
          <a:p>
            <a:pPr eaLnBrk="1" hangingPunct="1">
              <a:defRPr/>
            </a:pPr>
            <a:r>
              <a:rPr lang="de-DE" sz="3200" i="1" kern="0" dirty="0">
                <a:solidFill>
                  <a:srgbClr val="0000CC"/>
                </a:solidFill>
                <a:latin typeface="Times New Roman" pitchFamily="18" charset="0"/>
              </a:rPr>
              <a:t>z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, axis of electron beam</a:t>
            </a:r>
          </a:p>
          <a:p>
            <a:pPr eaLnBrk="1" hangingPunct="1">
              <a:defRPr/>
            </a:pPr>
            <a:r>
              <a:rPr lang="de-DE" sz="3200" i="1" kern="0" dirty="0">
                <a:solidFill>
                  <a:srgbClr val="0000CC"/>
                </a:solidFill>
                <a:latin typeface="Times New Roman" pitchFamily="18" charset="0"/>
              </a:rPr>
              <a:t>j</a:t>
            </a:r>
            <a:r>
              <a:rPr lang="de-DE" sz="3200" i="1" kern="0" baseline="-25000" dirty="0">
                <a:solidFill>
                  <a:srgbClr val="0000CC"/>
                </a:solidFill>
                <a:latin typeface="Times New Roman" pitchFamily="18" charset="0"/>
              </a:rPr>
              <a:t>e 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, effective electron current density</a:t>
            </a:r>
          </a:p>
          <a:p>
            <a:pPr eaLnBrk="1" hangingPunct="1">
              <a:defRPr/>
            </a:pPr>
            <a:r>
              <a:rPr lang="de-DE" sz="3200" b="1" i="1" kern="0" dirty="0">
                <a:solidFill>
                  <a:srgbClr val="0000CC"/>
                </a:solidFill>
                <a:latin typeface="Times New Roman" pitchFamily="18" charset="0"/>
              </a:rPr>
              <a:t>L</a:t>
            </a:r>
            <a:r>
              <a:rPr lang="de-DE" sz="3200" b="1" kern="0" baseline="-25000" dirty="0">
                <a:solidFill>
                  <a:srgbClr val="0000CC"/>
                </a:solidFill>
                <a:latin typeface="Times New Roman" pitchFamily="18" charset="0"/>
              </a:rPr>
              <a:t>trap 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, trap </a:t>
            </a:r>
            <a:r>
              <a:rPr lang="de-DE" sz="3200" b="1" kern="0" dirty="0" err="1">
                <a:solidFill>
                  <a:srgbClr val="0000CC"/>
                </a:solidFill>
                <a:latin typeface="Times New Roman" pitchFamily="18" charset="0"/>
              </a:rPr>
              <a:t>length</a:t>
            </a:r>
            <a:endParaRPr lang="de-DE" sz="32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00899" y="6766012"/>
            <a:ext cx="599875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Main </a:t>
            </a:r>
            <a:r>
              <a:rPr lang="de-DE" sz="3200" b="1" kern="0" dirty="0" err="1">
                <a:solidFill>
                  <a:srgbClr val="0000CC"/>
                </a:solidFill>
                <a:latin typeface="Times New Roman" pitchFamily="18" charset="0"/>
              </a:rPr>
              <a:t>Magnetic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 Focus Ion 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Source</a:t>
            </a:r>
          </a:p>
          <a:p>
            <a:pPr algn="ctr"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(MaMFIS)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00899" y="8039142"/>
            <a:ext cx="3528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200" b="1" i="1" kern="0" dirty="0">
                <a:solidFill>
                  <a:srgbClr val="0000CC"/>
                </a:solidFill>
                <a:latin typeface="Times New Roman" pitchFamily="18" charset="0"/>
              </a:rPr>
              <a:t>L</a:t>
            </a:r>
            <a:r>
              <a:rPr lang="de-DE" sz="3200" b="1" kern="0" baseline="-25000" dirty="0">
                <a:solidFill>
                  <a:srgbClr val="0000CC"/>
                </a:solidFill>
                <a:latin typeface="Times New Roman" pitchFamily="18" charset="0"/>
              </a:rPr>
              <a:t>trap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= 1 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mm </a:t>
            </a:r>
          </a:p>
          <a:p>
            <a:pPr algn="ctr">
              <a:defRPr/>
            </a:pPr>
            <a:r>
              <a:rPr lang="de-DE" sz="3200" i="1" kern="0" dirty="0" smtClean="0">
                <a:solidFill>
                  <a:srgbClr val="0000CC"/>
                </a:solidFill>
                <a:latin typeface="Times New Roman" pitchFamily="18" charset="0"/>
              </a:rPr>
              <a:t>j</a:t>
            </a:r>
            <a:r>
              <a:rPr lang="de-DE" sz="3200" i="1" kern="0" baseline="-25000" dirty="0" smtClean="0">
                <a:solidFill>
                  <a:srgbClr val="0000CC"/>
                </a:solidFill>
                <a:latin typeface="Times New Roman" pitchFamily="18" charset="0"/>
              </a:rPr>
              <a:t>e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&gt; 10 </a:t>
            </a:r>
            <a:r>
              <a:rPr lang="de-DE" sz="3200" b="1" kern="0" dirty="0" err="1">
                <a:solidFill>
                  <a:srgbClr val="0000CC"/>
                </a:solidFill>
                <a:latin typeface="Times New Roman" pitchFamily="18" charset="0"/>
              </a:rPr>
              <a:t>kA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/cm</a:t>
            </a:r>
            <a:r>
              <a:rPr lang="de-DE" sz="3200" b="1" kern="0" baseline="30000" dirty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" t="6496" r="5727" b="13543"/>
          <a:stretch/>
        </p:blipFill>
        <p:spPr>
          <a:xfrm>
            <a:off x="1080419" y="2628677"/>
            <a:ext cx="7426088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6979" r="6838" b="13586"/>
          <a:stretch/>
        </p:blipFill>
        <p:spPr>
          <a:xfrm>
            <a:off x="11377563" y="2647756"/>
            <a:ext cx="4967672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19" y="6850904"/>
            <a:ext cx="4255377" cy="2341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16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8355675" y="480631"/>
            <a:ext cx="39579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Nanostructuring</a:t>
            </a:r>
            <a:endParaRPr lang="de-DE" sz="40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450000"/>
            <a:ext cx="11239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7CD1-A9E3-458E-8456-299C02EB9218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131" y="8623784"/>
            <a:ext cx="6952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kern="0" dirty="0">
                <a:solidFill>
                  <a:srgbClr val="0000CC"/>
                </a:solidFill>
              </a:rPr>
              <a:t> http://yebisu.ils.uec.ac.jp/surface.html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953627" y="7604487"/>
            <a:ext cx="61242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kern="0" dirty="0" smtClean="0">
                <a:solidFill>
                  <a:srgbClr val="0000CC"/>
                </a:solidFill>
              </a:rPr>
              <a:t>Prof</a:t>
            </a:r>
            <a:r>
              <a:rPr lang="de-DE" sz="3200" b="1" kern="0" dirty="0">
                <a:solidFill>
                  <a:srgbClr val="0000CC"/>
                </a:solidFill>
              </a:rPr>
              <a:t>. Dr. Marika </a:t>
            </a:r>
            <a:r>
              <a:rPr lang="de-DE" sz="3200" b="1" kern="0" dirty="0" err="1">
                <a:solidFill>
                  <a:srgbClr val="0000CC"/>
                </a:solidFill>
              </a:rPr>
              <a:t>Schleberger</a:t>
            </a:r>
            <a:endParaRPr lang="de-DE" sz="3200" b="1" kern="0" dirty="0">
              <a:solidFill>
                <a:srgbClr val="0000CC"/>
              </a:solidFill>
            </a:endParaRPr>
          </a:p>
          <a:p>
            <a:pPr>
              <a:defRPr/>
            </a:pPr>
            <a:r>
              <a:rPr lang="de-DE" sz="3200" b="1" kern="0" dirty="0" smtClean="0">
                <a:solidFill>
                  <a:srgbClr val="0000CC"/>
                </a:solidFill>
              </a:rPr>
              <a:t>University Duisburg-Essen </a:t>
            </a:r>
          </a:p>
          <a:p>
            <a:pPr>
              <a:defRPr/>
            </a:pPr>
            <a:r>
              <a:rPr lang="de-DE" sz="3200" b="1" kern="0" dirty="0" smtClean="0">
                <a:solidFill>
                  <a:srgbClr val="0000CC"/>
                </a:solidFill>
              </a:rPr>
              <a:t>(</a:t>
            </a:r>
            <a:r>
              <a:rPr lang="de-DE" sz="3200" b="1" kern="0" dirty="0">
                <a:solidFill>
                  <a:srgbClr val="0000CC"/>
                </a:solidFill>
              </a:rPr>
              <a:t>Dresden EBIT)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22956" y="2647682"/>
            <a:ext cx="95692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Basic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research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–  </a:t>
            </a:r>
            <a:r>
              <a:rPr lang="de-DE" sz="3200" b="1" kern="0" dirty="0" smtClean="0">
                <a:solidFill>
                  <a:srgbClr val="0000CC"/>
                </a:solidFill>
              </a:rPr>
              <a:t>University </a:t>
            </a:r>
            <a:r>
              <a:rPr lang="de-DE" sz="3200" b="1" kern="0" dirty="0" err="1" smtClean="0">
                <a:solidFill>
                  <a:srgbClr val="0000CC"/>
                </a:solidFill>
              </a:rPr>
              <a:t>of</a:t>
            </a:r>
            <a:r>
              <a:rPr lang="de-DE" sz="3200" b="1" kern="0" dirty="0" smtClean="0">
                <a:solidFill>
                  <a:srgbClr val="0000CC"/>
                </a:solidFill>
              </a:rPr>
              <a:t> </a:t>
            </a:r>
            <a:r>
              <a:rPr lang="de-DE" sz="3200" b="1" kern="0" dirty="0" err="1">
                <a:solidFill>
                  <a:srgbClr val="0000CC"/>
                </a:solidFill>
              </a:rPr>
              <a:t>California</a:t>
            </a:r>
            <a:r>
              <a:rPr lang="de-DE" sz="3200" b="1" kern="0" dirty="0">
                <a:solidFill>
                  <a:srgbClr val="0000CC"/>
                </a:solidFill>
              </a:rPr>
              <a:t>, </a:t>
            </a:r>
            <a:r>
              <a:rPr lang="de-DE" sz="3200" b="1" kern="0" dirty="0" smtClean="0">
                <a:solidFill>
                  <a:srgbClr val="0000CC"/>
                </a:solidFill>
              </a:rPr>
              <a:t>Berkeley</a:t>
            </a:r>
            <a:endParaRPr lang="de-DE" sz="3200" b="1" kern="0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Livermore EBIT was moved to Berkeley in 2001</a:t>
            </a:r>
            <a:endParaRPr lang="de-DE" sz="32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97358" y="1862852"/>
            <a:ext cx="6620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Basic idea – R. </a:t>
            </a:r>
            <a:r>
              <a:rPr lang="en-US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Schmieder</a:t>
            </a:r>
            <a:r>
              <a:rPr lang="en-US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, 1991</a:t>
            </a:r>
            <a:endParaRPr lang="de-DE" sz="32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49" y="4059124"/>
            <a:ext cx="8029265" cy="4330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178" y="2844701"/>
            <a:ext cx="4436303" cy="4391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00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9073307" y="458788"/>
            <a:ext cx="25332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Summary</a:t>
            </a:r>
          </a:p>
        </p:txBody>
      </p:sp>
      <p:sp>
        <p:nvSpPr>
          <p:cNvPr id="107523" name="Прямоугольник 5"/>
          <p:cNvSpPr>
            <a:spLocks noChangeArrowheads="1"/>
          </p:cNvSpPr>
          <p:nvPr/>
        </p:nvSpPr>
        <p:spPr bwMode="auto">
          <a:xfrm>
            <a:off x="1584325" y="819150"/>
            <a:ext cx="168243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CC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00CC"/>
                </a:solidFill>
              </a:rPr>
              <a:t>Novel method for </a:t>
            </a:r>
            <a:r>
              <a:rPr lang="en-US" sz="3200" b="1" dirty="0" smtClean="0">
                <a:solidFill>
                  <a:srgbClr val="0000CC"/>
                </a:solidFill>
              </a:rPr>
              <a:t>production </a:t>
            </a:r>
            <a:r>
              <a:rPr lang="en-US" sz="3200" b="1" dirty="0">
                <a:solidFill>
                  <a:srgbClr val="0000CC"/>
                </a:solidFill>
              </a:rPr>
              <a:t>of highly charged ions in </a:t>
            </a:r>
            <a:r>
              <a:rPr lang="en-US" sz="3200" b="1" dirty="0" smtClean="0">
                <a:solidFill>
                  <a:srgbClr val="0000CC"/>
                </a:solidFill>
              </a:rPr>
              <a:t>a rippled </a:t>
            </a:r>
            <a:r>
              <a:rPr lang="en-US" sz="3200" b="1" dirty="0">
                <a:solidFill>
                  <a:srgbClr val="0000CC"/>
                </a:solidFill>
              </a:rPr>
              <a:t>electron beam is </a:t>
            </a:r>
            <a:r>
              <a:rPr lang="en-US" sz="3200" b="1" dirty="0" smtClean="0">
                <a:solidFill>
                  <a:srgbClr val="0000CC"/>
                </a:solidFill>
              </a:rPr>
              <a:t>developed and confirmed experimentally at electron energies </a:t>
            </a:r>
            <a:r>
              <a:rPr lang="en-US" sz="3200" b="1" i="1" dirty="0" smtClean="0">
                <a:solidFill>
                  <a:srgbClr val="0000CC"/>
                </a:solidFill>
              </a:rPr>
              <a:t>E</a:t>
            </a:r>
            <a:r>
              <a:rPr lang="en-US" sz="3200" b="1" i="1" baseline="-25000" dirty="0" smtClean="0">
                <a:solidFill>
                  <a:srgbClr val="0000CC"/>
                </a:solidFill>
              </a:rPr>
              <a:t>e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kern="0" dirty="0">
                <a:solidFill>
                  <a:srgbClr val="0000CC"/>
                </a:solidFill>
                <a:latin typeface="Mathematica3" pitchFamily="2" charset="2"/>
              </a:rPr>
              <a:t>b </a:t>
            </a:r>
            <a:r>
              <a:rPr lang="en-US" sz="3200" b="1" kern="0" dirty="0" smtClean="0">
                <a:solidFill>
                  <a:srgbClr val="0000CC"/>
                </a:solidFill>
              </a:rPr>
              <a:t>22.5 </a:t>
            </a:r>
            <a:r>
              <a:rPr lang="en-US" sz="3200" b="1" kern="0" dirty="0" err="1" smtClean="0">
                <a:solidFill>
                  <a:srgbClr val="0000CC"/>
                </a:solidFill>
              </a:rPr>
              <a:t>keV</a:t>
            </a:r>
            <a:r>
              <a:rPr lang="en-US" sz="3200" b="1" kern="0" dirty="0" smtClean="0">
                <a:solidFill>
                  <a:srgbClr val="0000CC"/>
                </a:solidFill>
              </a:rPr>
              <a:t> </a:t>
            </a:r>
            <a:endParaRPr lang="en-US" sz="3200" b="1" dirty="0">
              <a:solidFill>
                <a:srgbClr val="0000CC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00CC"/>
                </a:solidFill>
              </a:rPr>
              <a:t>Electron </a:t>
            </a:r>
            <a:r>
              <a:rPr lang="en-US" sz="3200" b="1" dirty="0" smtClean="0">
                <a:solidFill>
                  <a:srgbClr val="0000CC"/>
                </a:solidFill>
              </a:rPr>
              <a:t>current </a:t>
            </a:r>
            <a:r>
              <a:rPr lang="en-US" sz="3200" b="1" dirty="0">
                <a:solidFill>
                  <a:srgbClr val="0000CC"/>
                </a:solidFill>
              </a:rPr>
              <a:t>density of about 20 kA/cm</a:t>
            </a:r>
            <a:r>
              <a:rPr lang="en-US" sz="3200" b="1" baseline="30000" dirty="0">
                <a:solidFill>
                  <a:srgbClr val="0000CC"/>
                </a:solidFill>
              </a:rPr>
              <a:t>2</a:t>
            </a:r>
            <a:r>
              <a:rPr lang="en-US" sz="3200" b="1" dirty="0">
                <a:solidFill>
                  <a:srgbClr val="0000CC"/>
                </a:solidFill>
              </a:rPr>
              <a:t> is </a:t>
            </a:r>
            <a:r>
              <a:rPr lang="en-US" sz="3200" b="1" dirty="0" smtClean="0">
                <a:solidFill>
                  <a:srgbClr val="0000CC"/>
                </a:solidFill>
              </a:rPr>
              <a:t>achieved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00CC"/>
                </a:solidFill>
              </a:rPr>
              <a:t>X</a:t>
            </a:r>
            <a:r>
              <a:rPr lang="en-US" sz="3200" b="1" dirty="0" smtClean="0">
                <a:solidFill>
                  <a:srgbClr val="0000CC"/>
                </a:solidFill>
              </a:rPr>
              <a:t>-ray radiation from highly charged ions of  Ir</a:t>
            </a:r>
            <a:r>
              <a:rPr lang="en-US" sz="3200" b="1" baseline="30000" dirty="0" smtClean="0">
                <a:solidFill>
                  <a:srgbClr val="0000CC"/>
                </a:solidFill>
              </a:rPr>
              <a:t>67+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</a:rPr>
              <a:t>and Xe</a:t>
            </a:r>
            <a:r>
              <a:rPr lang="en-US" sz="3200" b="1" baseline="30000" dirty="0" smtClean="0">
                <a:solidFill>
                  <a:srgbClr val="0000CC"/>
                </a:solidFill>
              </a:rPr>
              <a:t>50+ </a:t>
            </a:r>
            <a:r>
              <a:rPr lang="en-US" sz="3200" b="1" dirty="0" smtClean="0">
                <a:solidFill>
                  <a:srgbClr val="0000CC"/>
                </a:solidFill>
              </a:rPr>
              <a:t>is detected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rgbClr val="0000CC"/>
                </a:solidFill>
              </a:rPr>
              <a:t>Method </a:t>
            </a:r>
            <a:r>
              <a:rPr lang="en-US" sz="3200" b="1" dirty="0">
                <a:solidFill>
                  <a:srgbClr val="0000CC"/>
                </a:solidFill>
              </a:rPr>
              <a:t>allows one to produce any ions of arbitrary elements of the periodic table up to U</a:t>
            </a:r>
            <a:r>
              <a:rPr lang="en-US" sz="3200" b="1" baseline="30000" dirty="0">
                <a:solidFill>
                  <a:srgbClr val="0000CC"/>
                </a:solidFill>
              </a:rPr>
              <a:t>92+ </a:t>
            </a:r>
            <a:r>
              <a:rPr lang="en-US" sz="3200" b="1" dirty="0">
                <a:solidFill>
                  <a:srgbClr val="0000CC"/>
                </a:solidFill>
              </a:rPr>
              <a:t>ions in </a:t>
            </a:r>
            <a:r>
              <a:rPr lang="en-US" sz="3200" b="1" dirty="0" smtClean="0">
                <a:solidFill>
                  <a:srgbClr val="0000CC"/>
                </a:solidFill>
              </a:rPr>
              <a:t>simple compact devices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00CC"/>
                </a:solidFill>
              </a:rPr>
              <a:t>X-ray spectroscopy of all elements of the periodic table is </a:t>
            </a:r>
            <a:r>
              <a:rPr lang="en-US" sz="3200" b="1" dirty="0" smtClean="0">
                <a:solidFill>
                  <a:srgbClr val="0000CC"/>
                </a:solidFill>
              </a:rPr>
              <a:t>feasible</a:t>
            </a:r>
            <a:endParaRPr lang="en-US" sz="3200" b="1" dirty="0">
              <a:solidFill>
                <a:srgbClr val="0000C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458" y="5436988"/>
            <a:ext cx="3940233" cy="3816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7CD1-A9E3-458E-8456-299C02EB9218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7777162" y="468437"/>
            <a:ext cx="51125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Acknowledgements</a:t>
            </a:r>
          </a:p>
        </p:txBody>
      </p:sp>
      <p:sp>
        <p:nvSpPr>
          <p:cNvPr id="86019" name="Прямоугольник 5"/>
          <p:cNvSpPr>
            <a:spLocks noChangeArrowheads="1"/>
          </p:cNvSpPr>
          <p:nvPr/>
        </p:nvSpPr>
        <p:spPr bwMode="auto">
          <a:xfrm>
            <a:off x="720725" y="1980605"/>
            <a:ext cx="1915318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The authors express deep gratitude </a:t>
            </a:r>
            <a:r>
              <a:rPr lang="en-US" sz="3200" b="1" dirty="0" smtClean="0">
                <a:solidFill>
                  <a:srgbClr val="0000CC"/>
                </a:solidFill>
              </a:rPr>
              <a:t>to</a:t>
            </a:r>
          </a:p>
          <a:p>
            <a:r>
              <a:rPr lang="de-DE" sz="3200" b="1" dirty="0" smtClean="0">
                <a:solidFill>
                  <a:srgbClr val="0000CC"/>
                </a:solidFill>
              </a:rPr>
              <a:t>A</a:t>
            </a:r>
            <a:r>
              <a:rPr lang="de-DE" sz="3200" b="1" dirty="0">
                <a:solidFill>
                  <a:srgbClr val="0000CC"/>
                </a:solidFill>
              </a:rPr>
              <a:t>. A. </a:t>
            </a:r>
            <a:r>
              <a:rPr lang="de-DE" sz="3200" b="1" dirty="0" err="1" smtClean="0">
                <a:solidFill>
                  <a:srgbClr val="0000CC"/>
                </a:solidFill>
              </a:rPr>
              <a:t>Smirnov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dirty="0" err="1" smtClean="0">
                <a:solidFill>
                  <a:srgbClr val="0000CC"/>
                </a:solidFill>
              </a:rPr>
              <a:t>and</a:t>
            </a:r>
            <a:r>
              <a:rPr lang="de-DE" sz="3200" b="1" dirty="0" smtClean="0">
                <a:solidFill>
                  <a:srgbClr val="0000CC"/>
                </a:solidFill>
              </a:rPr>
              <a:t> A</a:t>
            </a:r>
            <a:r>
              <a:rPr lang="de-DE" sz="3200" b="1" dirty="0">
                <a:solidFill>
                  <a:srgbClr val="0000CC"/>
                </a:solidFill>
              </a:rPr>
              <a:t>. A. </a:t>
            </a:r>
            <a:r>
              <a:rPr lang="de-DE" sz="3200" b="1" dirty="0" err="1" smtClean="0">
                <a:solidFill>
                  <a:srgbClr val="0000CC"/>
                </a:solidFill>
              </a:rPr>
              <a:t>Karpukhin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dirty="0" err="1" smtClean="0">
                <a:solidFill>
                  <a:srgbClr val="0000CC"/>
                </a:solidFill>
              </a:rPr>
              <a:t>for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dirty="0" err="1" smtClean="0">
                <a:solidFill>
                  <a:srgbClr val="0000CC"/>
                </a:solidFill>
              </a:rPr>
              <a:t>help</a:t>
            </a:r>
            <a:r>
              <a:rPr lang="de-DE" sz="3200" b="1" dirty="0" smtClean="0">
                <a:solidFill>
                  <a:srgbClr val="0000CC"/>
                </a:solidFill>
              </a:rPr>
              <a:t> in </a:t>
            </a:r>
            <a:r>
              <a:rPr lang="de-DE" sz="3200" b="1" dirty="0" err="1" smtClean="0">
                <a:solidFill>
                  <a:srgbClr val="0000CC"/>
                </a:solidFill>
              </a:rPr>
              <a:t>the</a:t>
            </a:r>
            <a:r>
              <a:rPr lang="de-DE" sz="3200" b="1" dirty="0" smtClean="0">
                <a:solidFill>
                  <a:srgbClr val="0000CC"/>
                </a:solidFill>
              </a:rPr>
              <a:t> x-</a:t>
            </a:r>
            <a:r>
              <a:rPr lang="de-DE" sz="3200" b="1" dirty="0" err="1" smtClean="0">
                <a:solidFill>
                  <a:srgbClr val="0000CC"/>
                </a:solidFill>
              </a:rPr>
              <a:t>ray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dirty="0" err="1" smtClean="0">
                <a:solidFill>
                  <a:srgbClr val="0000CC"/>
                </a:solidFill>
              </a:rPr>
              <a:t>spectroscopic</a:t>
            </a:r>
            <a:r>
              <a:rPr lang="de-DE" sz="3200" b="1" dirty="0" smtClean="0">
                <a:solidFill>
                  <a:srgbClr val="0000CC"/>
                </a:solidFill>
              </a:rPr>
              <a:t>  </a:t>
            </a:r>
            <a:r>
              <a:rPr lang="de-DE" sz="3200" b="1" dirty="0" err="1" smtClean="0">
                <a:solidFill>
                  <a:srgbClr val="0000CC"/>
                </a:solidFill>
              </a:rPr>
              <a:t>measurements</a:t>
            </a:r>
            <a:r>
              <a:rPr lang="de-DE" sz="3200" b="1" dirty="0" smtClean="0">
                <a:solidFill>
                  <a:srgbClr val="0000CC"/>
                </a:solidFill>
              </a:rPr>
              <a:t>,</a:t>
            </a:r>
            <a:endParaRPr lang="en-US" sz="3200" b="1" dirty="0">
              <a:solidFill>
                <a:srgbClr val="0000CC"/>
              </a:solidFill>
            </a:endParaRPr>
          </a:p>
          <a:p>
            <a:pPr marL="514350" indent="-514350">
              <a:buAutoNum type="alphaUcPeriod"/>
            </a:pPr>
            <a:r>
              <a:rPr lang="en-US" sz="3200" b="1" dirty="0" smtClean="0">
                <a:solidFill>
                  <a:srgbClr val="0000CC"/>
                </a:solidFill>
              </a:rPr>
              <a:t>Mueller </a:t>
            </a:r>
            <a:r>
              <a:rPr lang="en-US" sz="3200" b="1" dirty="0">
                <a:solidFill>
                  <a:srgbClr val="0000CC"/>
                </a:solidFill>
              </a:rPr>
              <a:t>for giving opportunity to test  </a:t>
            </a:r>
            <a:r>
              <a:rPr lang="en-US" sz="3200" b="1" dirty="0" smtClean="0">
                <a:solidFill>
                  <a:srgbClr val="0000CC"/>
                </a:solidFill>
              </a:rPr>
              <a:t>the first </a:t>
            </a:r>
            <a:r>
              <a:rPr lang="en-US" sz="3200" b="1" dirty="0" err="1" smtClean="0">
                <a:solidFill>
                  <a:srgbClr val="0000CC"/>
                </a:solidFill>
              </a:rPr>
              <a:t>MaMFIS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>
                <a:solidFill>
                  <a:srgbClr val="0000CC"/>
                </a:solidFill>
              </a:rPr>
              <a:t>in </a:t>
            </a:r>
            <a:r>
              <a:rPr lang="en-US" sz="3200" b="1" dirty="0" smtClean="0">
                <a:solidFill>
                  <a:srgbClr val="0000CC"/>
                </a:solidFill>
              </a:rPr>
              <a:t>Institute for Atomic and Molecular Physics </a:t>
            </a:r>
          </a:p>
          <a:p>
            <a:r>
              <a:rPr lang="en-US" sz="3200" b="1" dirty="0" smtClean="0">
                <a:solidFill>
                  <a:srgbClr val="0000CC"/>
                </a:solidFill>
              </a:rPr>
              <a:t>at Justus-Liebig-University Giessen,  </a:t>
            </a:r>
            <a:endParaRPr lang="en-US" sz="3200" b="1" dirty="0">
              <a:solidFill>
                <a:srgbClr val="0000CC"/>
              </a:solidFill>
            </a:endParaRPr>
          </a:p>
          <a:p>
            <a:r>
              <a:rPr lang="en-US" sz="3200" b="1" dirty="0" smtClean="0">
                <a:solidFill>
                  <a:srgbClr val="0000CC"/>
                </a:solidFill>
              </a:rPr>
              <a:t>O</a:t>
            </a:r>
            <a:r>
              <a:rPr lang="en-US" sz="3200" b="1" dirty="0">
                <a:solidFill>
                  <a:srgbClr val="0000CC"/>
                </a:solidFill>
              </a:rPr>
              <a:t>. K. </a:t>
            </a:r>
            <a:r>
              <a:rPr lang="en-US" sz="3200" b="1" dirty="0" err="1">
                <a:solidFill>
                  <a:srgbClr val="0000CC"/>
                </a:solidFill>
              </a:rPr>
              <a:t>Kultashev</a:t>
            </a:r>
            <a:r>
              <a:rPr lang="en-US" sz="3200" b="1" dirty="0">
                <a:solidFill>
                  <a:srgbClr val="0000CC"/>
                </a:solidFill>
              </a:rPr>
              <a:t> for </a:t>
            </a:r>
            <a:r>
              <a:rPr lang="en-US" sz="3200" b="1" dirty="0" smtClean="0">
                <a:solidFill>
                  <a:srgbClr val="0000CC"/>
                </a:solidFill>
              </a:rPr>
              <a:t>his contribution </a:t>
            </a:r>
            <a:r>
              <a:rPr lang="en-US" sz="3200" b="1" dirty="0">
                <a:solidFill>
                  <a:srgbClr val="0000CC"/>
                </a:solidFill>
              </a:rPr>
              <a:t>to creation </a:t>
            </a:r>
            <a:r>
              <a:rPr lang="en-US" sz="3200" b="1" dirty="0" smtClean="0">
                <a:solidFill>
                  <a:srgbClr val="0000CC"/>
                </a:solidFill>
              </a:rPr>
              <a:t>of </a:t>
            </a:r>
            <a:r>
              <a:rPr lang="en-US" sz="3200" b="1" dirty="0">
                <a:solidFill>
                  <a:srgbClr val="0000CC"/>
                </a:solidFill>
              </a:rPr>
              <a:t>electron </a:t>
            </a:r>
            <a:r>
              <a:rPr lang="en-US" sz="3200" b="1" dirty="0" smtClean="0">
                <a:solidFill>
                  <a:srgbClr val="0000CC"/>
                </a:solidFill>
              </a:rPr>
              <a:t>optics,</a:t>
            </a:r>
            <a:endParaRPr lang="en-US" sz="3200" b="1" dirty="0">
              <a:solidFill>
                <a:srgbClr val="0000CC"/>
              </a:solidFill>
            </a:endParaRPr>
          </a:p>
          <a:p>
            <a:r>
              <a:rPr lang="de-DE" sz="3200" b="1" dirty="0" smtClean="0">
                <a:solidFill>
                  <a:srgbClr val="0000CC"/>
                </a:solidFill>
              </a:rPr>
              <a:t>All </a:t>
            </a:r>
            <a:r>
              <a:rPr lang="de-DE" sz="3200" b="1" dirty="0" err="1">
                <a:solidFill>
                  <a:srgbClr val="0000CC"/>
                </a:solidFill>
              </a:rPr>
              <a:t>members</a:t>
            </a:r>
            <a:r>
              <a:rPr lang="de-DE" sz="3200" b="1" dirty="0">
                <a:solidFill>
                  <a:srgbClr val="0000CC"/>
                </a:solidFill>
              </a:rPr>
              <a:t> </a:t>
            </a:r>
            <a:r>
              <a:rPr lang="de-DE" sz="3200" b="1" dirty="0" err="1">
                <a:solidFill>
                  <a:srgbClr val="0000CC"/>
                </a:solidFill>
              </a:rPr>
              <a:t>of</a:t>
            </a:r>
            <a:r>
              <a:rPr lang="de-DE" sz="3200" b="1" dirty="0">
                <a:solidFill>
                  <a:srgbClr val="0000CC"/>
                </a:solidFill>
              </a:rPr>
              <a:t> </a:t>
            </a:r>
            <a:r>
              <a:rPr lang="de-DE" sz="3200" b="1" dirty="0" err="1">
                <a:solidFill>
                  <a:srgbClr val="0000CC"/>
                </a:solidFill>
              </a:rPr>
              <a:t>Krion</a:t>
            </a:r>
            <a:r>
              <a:rPr lang="de-DE" sz="3200" b="1" dirty="0">
                <a:solidFill>
                  <a:srgbClr val="0000CC"/>
                </a:solidFill>
              </a:rPr>
              <a:t> </a:t>
            </a:r>
            <a:r>
              <a:rPr lang="de-DE" sz="3200" b="1" dirty="0" smtClean="0">
                <a:solidFill>
                  <a:srgbClr val="0000CC"/>
                </a:solidFill>
              </a:rPr>
              <a:t>Group </a:t>
            </a:r>
            <a:r>
              <a:rPr lang="de-DE" sz="3200" b="1" dirty="0" err="1" smtClean="0">
                <a:solidFill>
                  <a:srgbClr val="0000CC"/>
                </a:solidFill>
              </a:rPr>
              <a:t>of</a:t>
            </a:r>
            <a:r>
              <a:rPr lang="de-DE" sz="3200" b="1" dirty="0" smtClean="0">
                <a:solidFill>
                  <a:srgbClr val="0000CC"/>
                </a:solidFill>
              </a:rPr>
              <a:t> Joint Institute </a:t>
            </a:r>
            <a:r>
              <a:rPr lang="de-DE" sz="3200" b="1" dirty="0" err="1" smtClean="0">
                <a:solidFill>
                  <a:srgbClr val="0000CC"/>
                </a:solidFill>
              </a:rPr>
              <a:t>for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dirty="0" err="1" smtClean="0">
                <a:solidFill>
                  <a:srgbClr val="0000CC"/>
                </a:solidFill>
              </a:rPr>
              <a:t>Nuclear</a:t>
            </a:r>
            <a:r>
              <a:rPr lang="de-DE" sz="3200" b="1" dirty="0" smtClean="0">
                <a:solidFill>
                  <a:srgbClr val="0000CC"/>
                </a:solidFill>
              </a:rPr>
              <a:t> Research in </a:t>
            </a:r>
            <a:r>
              <a:rPr lang="de-DE" sz="3200" b="1" dirty="0" err="1">
                <a:solidFill>
                  <a:srgbClr val="0000CC"/>
                </a:solidFill>
              </a:rPr>
              <a:t>Dubna</a:t>
            </a:r>
            <a:r>
              <a:rPr lang="de-DE" sz="3200" b="1" dirty="0">
                <a:solidFill>
                  <a:srgbClr val="0000CC"/>
                </a:solidFill>
              </a:rPr>
              <a:t>, </a:t>
            </a:r>
            <a:r>
              <a:rPr lang="de-DE" sz="3200" b="1" dirty="0" err="1">
                <a:solidFill>
                  <a:srgbClr val="0000CC"/>
                </a:solidFill>
              </a:rPr>
              <a:t>who</a:t>
            </a:r>
            <a:r>
              <a:rPr lang="de-DE" sz="3200" b="1" dirty="0">
                <a:solidFill>
                  <a:srgbClr val="0000CC"/>
                </a:solidFill>
              </a:rPr>
              <a:t> </a:t>
            </a:r>
            <a:r>
              <a:rPr lang="de-DE" sz="3200" b="1" dirty="0" err="1" smtClean="0">
                <a:solidFill>
                  <a:srgbClr val="0000CC"/>
                </a:solidFill>
              </a:rPr>
              <a:t>help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dirty="0">
                <a:solidFill>
                  <a:srgbClr val="0000CC"/>
                </a:solidFill>
              </a:rPr>
              <a:t>in </a:t>
            </a:r>
            <a:r>
              <a:rPr lang="de-DE" sz="3200" b="1" dirty="0" err="1" smtClean="0">
                <a:solidFill>
                  <a:srgbClr val="0000CC"/>
                </a:solidFill>
              </a:rPr>
              <a:t>experiments</a:t>
            </a:r>
            <a:endParaRPr lang="ru-RU" sz="3200" dirty="0"/>
          </a:p>
        </p:txBody>
      </p:sp>
      <p:sp>
        <p:nvSpPr>
          <p:cNvPr id="86020" name="Прямоугольник 7"/>
          <p:cNvSpPr>
            <a:spLocks noChangeArrowheads="1"/>
          </p:cNvSpPr>
          <p:nvPr/>
        </p:nvSpPr>
        <p:spPr bwMode="auto">
          <a:xfrm>
            <a:off x="6769051" y="7525221"/>
            <a:ext cx="813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THANK  YOU  FOR  YOUR  ATTENTION 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7CD1-A9E3-458E-8456-299C02EB9218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896843" y="468437"/>
            <a:ext cx="10801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Main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Magnetic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Focus  Ion Source  (MaMFIS)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70051" y="7102030"/>
            <a:ext cx="12385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 smtClean="0">
                <a:solidFill>
                  <a:srgbClr val="0000CC"/>
                </a:solidFill>
              </a:rPr>
              <a:t>Electron current density </a:t>
            </a:r>
            <a:r>
              <a:rPr lang="en-US" sz="3200" b="1" i="1" kern="0" dirty="0" smtClean="0">
                <a:solidFill>
                  <a:srgbClr val="0000CC"/>
                </a:solidFill>
              </a:rPr>
              <a:t>j</a:t>
            </a:r>
            <a:r>
              <a:rPr lang="en-US" sz="3200" b="1" i="1" kern="0" baseline="-25000" dirty="0" smtClean="0">
                <a:solidFill>
                  <a:srgbClr val="0000CC"/>
                </a:solidFill>
              </a:rPr>
              <a:t>e</a:t>
            </a:r>
            <a:r>
              <a:rPr lang="en-US" sz="3200" b="1" kern="0" dirty="0" smtClean="0">
                <a:solidFill>
                  <a:srgbClr val="0000CC"/>
                </a:solidFill>
              </a:rPr>
              <a:t> </a:t>
            </a:r>
            <a:r>
              <a:rPr lang="en-US" sz="3200" b="1" kern="0" dirty="0">
                <a:solidFill>
                  <a:srgbClr val="0000CC"/>
                </a:solidFill>
              </a:rPr>
              <a:t>is the key </a:t>
            </a:r>
            <a:r>
              <a:rPr lang="en-US" sz="3200" b="1" kern="0" dirty="0" smtClean="0">
                <a:solidFill>
                  <a:srgbClr val="0000CC"/>
                </a:solidFill>
              </a:rPr>
              <a:t>quantity, because it determines </a:t>
            </a:r>
          </a:p>
          <a:p>
            <a:pPr>
              <a:defRPr/>
            </a:pPr>
            <a:r>
              <a:rPr lang="en-US" sz="3200" b="1" kern="0" dirty="0" smtClean="0">
                <a:solidFill>
                  <a:srgbClr val="0000CC"/>
                </a:solidFill>
              </a:rPr>
              <a:t>the rate for production of highly charged ions</a:t>
            </a:r>
            <a:r>
              <a:rPr lang="de-DE" sz="3200" b="1" kern="0" dirty="0" smtClean="0">
                <a:solidFill>
                  <a:srgbClr val="0000CC"/>
                </a:solidFill>
              </a:rPr>
              <a:t> </a:t>
            </a:r>
            <a:endParaRPr lang="de-DE" sz="3200" b="1" kern="0" dirty="0">
              <a:solidFill>
                <a:srgbClr val="0000C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21" y="3492773"/>
            <a:ext cx="12376450" cy="2671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192247"/>
              </p:ext>
            </p:extLst>
          </p:nvPr>
        </p:nvGraphicFramePr>
        <p:xfrm>
          <a:off x="468000" y="450000"/>
          <a:ext cx="1116012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9" name="Точечный рисунок" r:id="rId4" imgW="11705334" imgH="4663844" progId="PBrush">
                  <p:embed/>
                </p:oleObj>
              </mc:Choice>
              <mc:Fallback>
                <p:oleObj name="Точечный рисунок" r:id="rId4" imgW="11705334" imgH="466384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710" r="36516"/>
                      <a:stretch>
                        <a:fillRect/>
                      </a:stretch>
                    </p:blipFill>
                    <p:spPr bwMode="auto">
                      <a:xfrm>
                        <a:off x="468000" y="450000"/>
                        <a:ext cx="1116012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787" y="3276749"/>
            <a:ext cx="621919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7CD1-A9E3-458E-8456-299C02EB921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824835" y="480631"/>
            <a:ext cx="109452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Operation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principle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of</a:t>
            </a:r>
            <a:r>
              <a:rPr lang="de-DE" sz="40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MaMFIS (Single Focus)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749386"/>
              </p:ext>
            </p:extLst>
          </p:nvPr>
        </p:nvGraphicFramePr>
        <p:xfrm>
          <a:off x="468000" y="450000"/>
          <a:ext cx="1116012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8" name="Точечный рисунок" r:id="rId3" imgW="11705334" imgH="4663844" progId="PBrush">
                  <p:embed/>
                </p:oleObj>
              </mc:Choice>
              <mc:Fallback>
                <p:oleObj name="Точечный рисунок" r:id="rId3" imgW="11705334" imgH="466384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710" r="36516"/>
                      <a:stretch>
                        <a:fillRect/>
                      </a:stretch>
                    </p:blipFill>
                    <p:spPr bwMode="auto">
                      <a:xfrm>
                        <a:off x="468000" y="450000"/>
                        <a:ext cx="1116012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3537803" y="1783257"/>
            <a:ext cx="65527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 smtClean="0">
                <a:solidFill>
                  <a:srgbClr val="0000CC"/>
                </a:solidFill>
              </a:rPr>
              <a:t>C, cathode </a:t>
            </a:r>
          </a:p>
          <a:p>
            <a:pPr>
              <a:defRPr/>
            </a:pPr>
            <a:r>
              <a:rPr lang="en-US" sz="3200" b="1" kern="0" dirty="0" smtClean="0">
                <a:solidFill>
                  <a:srgbClr val="0000CC"/>
                </a:solidFill>
              </a:rPr>
              <a:t>W, focusing (</a:t>
            </a:r>
            <a:r>
              <a:rPr lang="en-US" sz="3200" b="1" kern="0" dirty="0" err="1" smtClean="0">
                <a:solidFill>
                  <a:srgbClr val="0000CC"/>
                </a:solidFill>
              </a:rPr>
              <a:t>Wehnelt</a:t>
            </a:r>
            <a:r>
              <a:rPr lang="en-US" sz="3200" b="1" kern="0" dirty="0" smtClean="0">
                <a:solidFill>
                  <a:srgbClr val="0000CC"/>
                </a:solidFill>
              </a:rPr>
              <a:t>) electrode</a:t>
            </a:r>
          </a:p>
          <a:p>
            <a:pPr>
              <a:defRPr/>
            </a:pPr>
            <a:r>
              <a:rPr lang="en-US" sz="3200" b="1" kern="0" dirty="0" smtClean="0">
                <a:solidFill>
                  <a:srgbClr val="0000CC"/>
                </a:solidFill>
              </a:rPr>
              <a:t>A, anode</a:t>
            </a:r>
          </a:p>
          <a:p>
            <a:pPr>
              <a:defRPr/>
            </a:pPr>
            <a:r>
              <a:rPr lang="en-US" sz="3200" b="1" i="1" kern="0" dirty="0" smtClean="0">
                <a:solidFill>
                  <a:srgbClr val="0000CC"/>
                </a:solidFill>
              </a:rPr>
              <a:t>z</a:t>
            </a:r>
            <a:r>
              <a:rPr lang="en-US" sz="3200" b="1" kern="0" dirty="0" smtClean="0">
                <a:solidFill>
                  <a:srgbClr val="0000CC"/>
                </a:solidFill>
              </a:rPr>
              <a:t>, axis of electron beam</a:t>
            </a:r>
          </a:p>
          <a:p>
            <a:pPr>
              <a:defRPr/>
            </a:pPr>
            <a:r>
              <a:rPr lang="en-US" sz="3200" b="1" i="1" kern="0" dirty="0" smtClean="0">
                <a:solidFill>
                  <a:srgbClr val="0000CC"/>
                </a:solidFill>
              </a:rPr>
              <a:t>B</a:t>
            </a:r>
            <a:r>
              <a:rPr lang="en-US" sz="3200" b="1" kern="0" dirty="0" smtClean="0">
                <a:solidFill>
                  <a:srgbClr val="0000CC"/>
                </a:solidFill>
              </a:rPr>
              <a:t>(</a:t>
            </a:r>
            <a:r>
              <a:rPr lang="en-US" sz="3200" b="1" i="1" kern="0" dirty="0" smtClean="0">
                <a:solidFill>
                  <a:srgbClr val="0000CC"/>
                </a:solidFill>
              </a:rPr>
              <a:t>z</a:t>
            </a:r>
            <a:r>
              <a:rPr lang="en-US" sz="3200" b="1" kern="0" dirty="0" smtClean="0">
                <a:solidFill>
                  <a:srgbClr val="0000CC"/>
                </a:solidFill>
              </a:rPr>
              <a:t>), magnetic field distribution</a:t>
            </a:r>
          </a:p>
          <a:p>
            <a:pPr>
              <a:defRPr/>
            </a:pPr>
            <a:r>
              <a:rPr lang="en-US" sz="3200" b="1" i="1" kern="0" dirty="0" smtClean="0">
                <a:solidFill>
                  <a:srgbClr val="0000CC"/>
                </a:solidFill>
              </a:rPr>
              <a:t>F</a:t>
            </a:r>
            <a:r>
              <a:rPr lang="en-US" sz="3200" b="1" kern="0" dirty="0" smtClean="0">
                <a:solidFill>
                  <a:srgbClr val="0000CC"/>
                </a:solidFill>
              </a:rPr>
              <a:t>, magnetic focuses (local ion traps)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7CD1-A9E3-458E-8456-299C02EB921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507" y="1332533"/>
            <a:ext cx="5209046" cy="422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684" y="5834035"/>
            <a:ext cx="5701399" cy="35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918" y="5834035"/>
            <a:ext cx="4664461" cy="35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154079" y="2321097"/>
            <a:ext cx="579284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Electron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beam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trajectories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for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single-focus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electron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optics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(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theoretical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estimation</a:t>
            </a:r>
            <a:r>
              <a:rPr lang="ru-RU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)</a:t>
            </a:r>
            <a:endParaRPr lang="de-DE" sz="32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81553" y="6085061"/>
            <a:ext cx="67442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kern="0" dirty="0" smtClean="0">
                <a:solidFill>
                  <a:srgbClr val="0000CC"/>
                </a:solidFill>
              </a:rPr>
              <a:t>Radial (left fig.) and axial (right fig.) distributions of electron current density </a:t>
            </a:r>
            <a:r>
              <a:rPr lang="en-US" sz="3200" b="1" i="1" kern="0" dirty="0" smtClean="0">
                <a:solidFill>
                  <a:srgbClr val="0000CC"/>
                </a:solidFill>
              </a:rPr>
              <a:t>j</a:t>
            </a:r>
            <a:r>
              <a:rPr lang="en-US" sz="3200" b="1" i="1" kern="0" baseline="-25000" dirty="0" smtClean="0">
                <a:solidFill>
                  <a:srgbClr val="0000CC"/>
                </a:solidFill>
              </a:rPr>
              <a:t>e</a:t>
            </a:r>
            <a:r>
              <a:rPr lang="en-US" sz="3200" b="1" i="1" kern="0" baseline="-25000" dirty="0">
                <a:solidFill>
                  <a:srgbClr val="0000CC"/>
                </a:solidFill>
              </a:rPr>
              <a:t> </a:t>
            </a:r>
            <a:r>
              <a:rPr lang="en-US" sz="3200" b="1" i="1" kern="0" dirty="0" smtClean="0">
                <a:solidFill>
                  <a:srgbClr val="0000CC"/>
                </a:solidFill>
              </a:rPr>
              <a:t> </a:t>
            </a:r>
            <a:r>
              <a:rPr lang="en-US" sz="3200" b="1" kern="0" dirty="0" smtClean="0">
                <a:solidFill>
                  <a:srgbClr val="0000CC"/>
                </a:solidFill>
              </a:rPr>
              <a:t>near focus point </a:t>
            </a:r>
            <a:r>
              <a:rPr lang="en-US" sz="3200" b="1" i="1" kern="0" dirty="0" smtClean="0">
                <a:solidFill>
                  <a:srgbClr val="0000CC"/>
                </a:solidFill>
              </a:rPr>
              <a:t>F</a:t>
            </a:r>
          </a:p>
          <a:p>
            <a:pPr algn="ctr">
              <a:defRPr/>
            </a:pPr>
            <a:endParaRPr lang="en-US" sz="3200" b="1" i="1" kern="0" dirty="0" smtClean="0">
              <a:solidFill>
                <a:srgbClr val="0000CC"/>
              </a:solidFill>
            </a:endParaRPr>
          </a:p>
          <a:p>
            <a:pPr algn="ctr">
              <a:defRPr/>
            </a:pPr>
            <a:r>
              <a:rPr lang="en-US" sz="3200" b="1" kern="0" dirty="0" smtClean="0">
                <a:solidFill>
                  <a:srgbClr val="FF0000"/>
                </a:solidFill>
              </a:rPr>
              <a:t>The </a:t>
            </a:r>
            <a:r>
              <a:rPr lang="en-US" sz="3200" b="1" kern="0" dirty="0">
                <a:solidFill>
                  <a:srgbClr val="FF0000"/>
                </a:solidFill>
              </a:rPr>
              <a:t>electron </a:t>
            </a:r>
            <a:r>
              <a:rPr lang="en-US" sz="3200" b="1" kern="0" dirty="0" smtClean="0">
                <a:solidFill>
                  <a:srgbClr val="FF0000"/>
                </a:solidFill>
              </a:rPr>
              <a:t>current density </a:t>
            </a:r>
            <a:r>
              <a:rPr lang="en-US" sz="3200" b="1" kern="0" dirty="0">
                <a:solidFill>
                  <a:srgbClr val="FF0000"/>
                </a:solidFill>
              </a:rPr>
              <a:t>in </a:t>
            </a:r>
            <a:r>
              <a:rPr lang="en-US" sz="3200" b="1" kern="0" dirty="0" smtClean="0">
                <a:solidFill>
                  <a:srgbClr val="FF0000"/>
                </a:solidFill>
              </a:rPr>
              <a:t>a single </a:t>
            </a:r>
            <a:r>
              <a:rPr lang="en-US" sz="3200" b="1" kern="0" dirty="0">
                <a:solidFill>
                  <a:srgbClr val="FF0000"/>
                </a:solidFill>
              </a:rPr>
              <a:t>focus can </a:t>
            </a:r>
            <a:r>
              <a:rPr lang="en-US" sz="3200" b="1" kern="0" dirty="0" smtClean="0">
                <a:solidFill>
                  <a:srgbClr val="FF0000"/>
                </a:solidFill>
              </a:rPr>
              <a:t>be </a:t>
            </a:r>
            <a:r>
              <a:rPr lang="en-US" sz="3200" b="1" kern="0" dirty="0">
                <a:solidFill>
                  <a:srgbClr val="FF0000"/>
                </a:solidFill>
              </a:rPr>
              <a:t>extremely </a:t>
            </a:r>
            <a:r>
              <a:rPr lang="en-US" sz="3200" b="1" kern="0" dirty="0" smtClean="0">
                <a:solidFill>
                  <a:srgbClr val="FF0000"/>
                </a:solidFill>
              </a:rPr>
              <a:t>high!</a:t>
            </a:r>
            <a:endParaRPr lang="en-US" sz="3200" b="1" i="1" kern="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5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824835" y="480631"/>
            <a:ext cx="110220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Operation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principle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of</a:t>
            </a:r>
            <a:r>
              <a:rPr lang="de-DE" sz="40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MaMFIS (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Three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Focuses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364696" y="6733133"/>
            <a:ext cx="45098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 smtClean="0">
                <a:solidFill>
                  <a:srgbClr val="0000CC"/>
                </a:solidFill>
              </a:rPr>
              <a:t>Axial distribution of </a:t>
            </a:r>
          </a:p>
          <a:p>
            <a:pPr>
              <a:defRPr/>
            </a:pPr>
            <a:r>
              <a:rPr lang="en-US" sz="3200" b="1" kern="0" dirty="0" smtClean="0">
                <a:solidFill>
                  <a:srgbClr val="0000CC"/>
                </a:solidFill>
              </a:rPr>
              <a:t>electron current density</a:t>
            </a:r>
            <a:endParaRPr lang="en-US" sz="3200" b="1" kern="0" dirty="0">
              <a:solidFill>
                <a:srgbClr val="0000CC"/>
              </a:solidFill>
            </a:endParaRPr>
          </a:p>
          <a:p>
            <a:pPr>
              <a:defRPr/>
            </a:pPr>
            <a:r>
              <a:rPr lang="en-US" sz="3200" b="1" kern="0" dirty="0" smtClean="0">
                <a:solidFill>
                  <a:srgbClr val="0000CC"/>
                </a:solidFill>
              </a:rPr>
              <a:t>on </a:t>
            </a:r>
            <a:r>
              <a:rPr lang="en-US" sz="3200" b="1" kern="0" dirty="0">
                <a:solidFill>
                  <a:srgbClr val="0000CC"/>
                </a:solidFill>
              </a:rPr>
              <a:t>the length of 1 mm </a:t>
            </a:r>
            <a:endParaRPr lang="en-US" sz="3200" b="1" kern="0" dirty="0" smtClean="0">
              <a:solidFill>
                <a:srgbClr val="0000CC"/>
              </a:solidFill>
            </a:endParaRPr>
          </a:p>
          <a:p>
            <a:pPr>
              <a:defRPr/>
            </a:pPr>
            <a:r>
              <a:rPr lang="en-US" sz="3200" b="1" kern="0" dirty="0">
                <a:solidFill>
                  <a:srgbClr val="0000CC"/>
                </a:solidFill>
              </a:rPr>
              <a:t>n</a:t>
            </a:r>
            <a:r>
              <a:rPr lang="en-US" sz="3200" b="1" kern="0" dirty="0" smtClean="0">
                <a:solidFill>
                  <a:srgbClr val="0000CC"/>
                </a:solidFill>
              </a:rPr>
              <a:t>ear focuses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417607"/>
              </p:ext>
            </p:extLst>
          </p:nvPr>
        </p:nvGraphicFramePr>
        <p:xfrm>
          <a:off x="468000" y="450000"/>
          <a:ext cx="1116012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" name="Точечный рисунок" r:id="rId3" imgW="11705334" imgH="4663844" progId="PBrush">
                  <p:embed/>
                </p:oleObj>
              </mc:Choice>
              <mc:Fallback>
                <p:oleObj name="Точечный рисунок" r:id="rId3" imgW="11705334" imgH="466384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710" r="36516"/>
                      <a:stretch>
                        <a:fillRect/>
                      </a:stretch>
                    </p:blipFill>
                    <p:spPr bwMode="auto">
                      <a:xfrm>
                        <a:off x="468000" y="450000"/>
                        <a:ext cx="1116012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87" y="5952273"/>
            <a:ext cx="4768896" cy="3537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65" y="1492122"/>
            <a:ext cx="7057918" cy="4221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4054" t="5528" r="12042" b="5460"/>
          <a:stretch/>
        </p:blipFill>
        <p:spPr bwMode="auto">
          <a:xfrm>
            <a:off x="10261713" y="5952272"/>
            <a:ext cx="4716250" cy="3537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721379" y="1620565"/>
            <a:ext cx="99371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 smtClean="0">
                <a:solidFill>
                  <a:srgbClr val="0000CC"/>
                </a:solidFill>
              </a:rPr>
              <a:t>C, cathode </a:t>
            </a:r>
          </a:p>
          <a:p>
            <a:pPr>
              <a:defRPr/>
            </a:pPr>
            <a:r>
              <a:rPr lang="en-US" sz="3200" b="1" kern="0" dirty="0" smtClean="0">
                <a:solidFill>
                  <a:srgbClr val="0000CC"/>
                </a:solidFill>
              </a:rPr>
              <a:t>W, focusing (</a:t>
            </a:r>
            <a:r>
              <a:rPr lang="en-US" sz="3200" b="1" kern="0" dirty="0" err="1" smtClean="0">
                <a:solidFill>
                  <a:srgbClr val="0000CC"/>
                </a:solidFill>
              </a:rPr>
              <a:t>Wehnelt</a:t>
            </a:r>
            <a:r>
              <a:rPr lang="en-US" sz="3200" b="1" kern="0" dirty="0" smtClean="0">
                <a:solidFill>
                  <a:srgbClr val="0000CC"/>
                </a:solidFill>
              </a:rPr>
              <a:t>) electrode</a:t>
            </a:r>
          </a:p>
          <a:p>
            <a:pPr>
              <a:defRPr/>
            </a:pPr>
            <a:r>
              <a:rPr lang="en-US" sz="3200" b="1" kern="0" dirty="0" smtClean="0">
                <a:solidFill>
                  <a:srgbClr val="0000CC"/>
                </a:solidFill>
              </a:rPr>
              <a:t>A, anode</a:t>
            </a:r>
          </a:p>
          <a:p>
            <a:pPr>
              <a:defRPr/>
            </a:pPr>
            <a:r>
              <a:rPr lang="en-US" sz="3200" b="1" kern="0" dirty="0" smtClean="0">
                <a:solidFill>
                  <a:srgbClr val="0000CC"/>
                </a:solidFill>
              </a:rPr>
              <a:t>D, drift tube</a:t>
            </a:r>
            <a:endParaRPr lang="en-US" sz="3200" b="1" kern="0" dirty="0">
              <a:solidFill>
                <a:srgbClr val="0000CC"/>
              </a:solidFill>
            </a:endParaRPr>
          </a:p>
          <a:p>
            <a:pPr>
              <a:defRPr/>
            </a:pPr>
            <a:r>
              <a:rPr lang="en-US" sz="3200" b="1" i="1" kern="0" dirty="0" smtClean="0">
                <a:solidFill>
                  <a:srgbClr val="0000CC"/>
                </a:solidFill>
              </a:rPr>
              <a:t>z</a:t>
            </a:r>
            <a:r>
              <a:rPr lang="en-US" sz="3200" b="1" kern="0" dirty="0" smtClean="0">
                <a:solidFill>
                  <a:srgbClr val="0000CC"/>
                </a:solidFill>
              </a:rPr>
              <a:t>, axis of electron beam</a:t>
            </a:r>
          </a:p>
          <a:p>
            <a:pPr>
              <a:defRPr/>
            </a:pPr>
            <a:r>
              <a:rPr lang="en-US" sz="3200" b="1" i="1" kern="0" dirty="0" smtClean="0">
                <a:solidFill>
                  <a:srgbClr val="0000CC"/>
                </a:solidFill>
              </a:rPr>
              <a:t>B</a:t>
            </a:r>
            <a:r>
              <a:rPr lang="en-US" sz="3200" b="1" kern="0" dirty="0" smtClean="0">
                <a:solidFill>
                  <a:srgbClr val="0000CC"/>
                </a:solidFill>
              </a:rPr>
              <a:t>(</a:t>
            </a:r>
            <a:r>
              <a:rPr lang="en-US" sz="3200" b="1" i="1" kern="0" dirty="0" smtClean="0">
                <a:solidFill>
                  <a:srgbClr val="0000CC"/>
                </a:solidFill>
              </a:rPr>
              <a:t>z</a:t>
            </a:r>
            <a:r>
              <a:rPr lang="en-US" sz="3200" b="1" kern="0" dirty="0" smtClean="0">
                <a:solidFill>
                  <a:srgbClr val="0000CC"/>
                </a:solidFill>
              </a:rPr>
              <a:t>), magnetic field distribution</a:t>
            </a:r>
          </a:p>
          <a:p>
            <a:pPr>
              <a:defRPr/>
            </a:pPr>
            <a:r>
              <a:rPr lang="en-US" sz="3200" b="1" i="1" kern="0" dirty="0" smtClean="0">
                <a:solidFill>
                  <a:srgbClr val="0000CC"/>
                </a:solidFill>
              </a:rPr>
              <a:t>F</a:t>
            </a:r>
            <a:r>
              <a:rPr lang="en-US" sz="3200" b="1" kern="0" baseline="-25000" dirty="0" smtClean="0">
                <a:solidFill>
                  <a:srgbClr val="0000CC"/>
                </a:solidFill>
              </a:rPr>
              <a:t>1</a:t>
            </a:r>
            <a:r>
              <a:rPr lang="en-US" sz="3200" b="1" kern="0" dirty="0" smtClean="0">
                <a:solidFill>
                  <a:srgbClr val="0000CC"/>
                </a:solidFill>
              </a:rPr>
              <a:t>, </a:t>
            </a:r>
            <a:r>
              <a:rPr lang="en-US" sz="3200" b="1" i="1" kern="0" dirty="0" smtClean="0">
                <a:solidFill>
                  <a:srgbClr val="0000CC"/>
                </a:solidFill>
              </a:rPr>
              <a:t>F</a:t>
            </a:r>
            <a:r>
              <a:rPr lang="en-US" sz="3200" b="1" kern="0" baseline="-25000" dirty="0" smtClean="0">
                <a:solidFill>
                  <a:srgbClr val="0000CC"/>
                </a:solidFill>
              </a:rPr>
              <a:t>2</a:t>
            </a:r>
            <a:r>
              <a:rPr lang="en-US" sz="3200" b="1" kern="0" dirty="0" smtClean="0">
                <a:solidFill>
                  <a:srgbClr val="0000CC"/>
                </a:solidFill>
              </a:rPr>
              <a:t>, </a:t>
            </a:r>
            <a:r>
              <a:rPr lang="en-US" sz="3200" b="1" i="1" kern="0" dirty="0" smtClean="0">
                <a:solidFill>
                  <a:srgbClr val="0000CC"/>
                </a:solidFill>
              </a:rPr>
              <a:t>F</a:t>
            </a:r>
            <a:r>
              <a:rPr lang="en-US" sz="3200" b="1" kern="0" baseline="-25000" dirty="0" smtClean="0">
                <a:solidFill>
                  <a:srgbClr val="0000CC"/>
                </a:solidFill>
              </a:rPr>
              <a:t>3</a:t>
            </a:r>
            <a:r>
              <a:rPr lang="en-US" sz="3200" b="1" kern="0" dirty="0" smtClean="0">
                <a:solidFill>
                  <a:srgbClr val="0000CC"/>
                </a:solidFill>
              </a:rPr>
              <a:t>, magnetic focuses (local ion traps)</a:t>
            </a:r>
          </a:p>
          <a:p>
            <a:pPr>
              <a:defRPr/>
            </a:pPr>
            <a:r>
              <a:rPr lang="en-US" sz="3200" b="1" kern="0" dirty="0" smtClean="0">
                <a:solidFill>
                  <a:srgbClr val="0000CC"/>
                </a:solidFill>
              </a:rPr>
              <a:t>Effective electron current density </a:t>
            </a:r>
            <a:r>
              <a:rPr lang="en-US" sz="3200" b="1" i="1" kern="0" dirty="0" smtClean="0">
                <a:solidFill>
                  <a:srgbClr val="0000CC"/>
                </a:solidFill>
              </a:rPr>
              <a:t>j</a:t>
            </a:r>
            <a:r>
              <a:rPr lang="en-US" sz="3200" b="1" i="1" kern="0" baseline="-25000" dirty="0" smtClean="0">
                <a:solidFill>
                  <a:srgbClr val="0000CC"/>
                </a:solidFill>
              </a:rPr>
              <a:t>e</a:t>
            </a:r>
            <a:r>
              <a:rPr lang="en-US" sz="3200" b="1" kern="0" dirty="0" smtClean="0">
                <a:solidFill>
                  <a:srgbClr val="0000CC"/>
                </a:solidFill>
              </a:rPr>
              <a:t> ~ 20 kA/cm</a:t>
            </a:r>
            <a:r>
              <a:rPr lang="en-US" sz="3200" b="1" kern="0" baseline="30000" dirty="0" smtClean="0">
                <a:solidFill>
                  <a:srgbClr val="0000CC"/>
                </a:solidFill>
              </a:rPr>
              <a:t>2</a:t>
            </a:r>
            <a:endParaRPr lang="de-DE" sz="3200" b="1" i="1" kern="0" baseline="30000" dirty="0">
              <a:solidFill>
                <a:srgbClr val="0000C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6073" y="7428671"/>
            <a:ext cx="46133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 smtClean="0">
                <a:solidFill>
                  <a:srgbClr val="0000CC"/>
                </a:solidFill>
              </a:rPr>
              <a:t>Local ion traps in </a:t>
            </a:r>
          </a:p>
          <a:p>
            <a:pPr>
              <a:defRPr/>
            </a:pPr>
            <a:r>
              <a:rPr lang="en-US" sz="3200" b="1" kern="0" dirty="0" smtClean="0">
                <a:solidFill>
                  <a:srgbClr val="0000CC"/>
                </a:solidFill>
              </a:rPr>
              <a:t>a rippled electron beam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7CD1-A9E3-458E-8456-299C02EB921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4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680819" y="480631"/>
            <a:ext cx="112332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MaMFIS-10 versus LLNL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superconducting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EBIT</a:t>
            </a:r>
          </a:p>
        </p:txBody>
      </p:sp>
      <p:pic>
        <p:nvPicPr>
          <p:cNvPr id="5837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114" y="2106091"/>
            <a:ext cx="3639608" cy="6355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8811" y="2101212"/>
            <a:ext cx="4730131" cy="4172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Прямоугольник 8"/>
          <p:cNvSpPr>
            <a:spLocks noChangeArrowheads="1"/>
          </p:cNvSpPr>
          <p:nvPr/>
        </p:nvSpPr>
        <p:spPr bwMode="auto">
          <a:xfrm>
            <a:off x="4449961" y="6607176"/>
            <a:ext cx="568384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M.A. Levine, R.E. </a:t>
            </a:r>
            <a:r>
              <a:rPr lang="en-US" sz="3200" b="1" dirty="0" err="1">
                <a:solidFill>
                  <a:srgbClr val="0000CC"/>
                </a:solidFill>
              </a:rPr>
              <a:t>Marrs</a:t>
            </a:r>
            <a:r>
              <a:rPr lang="en-US" sz="3200" b="1" dirty="0">
                <a:solidFill>
                  <a:srgbClr val="0000CC"/>
                </a:solidFill>
              </a:rPr>
              <a:t>, </a:t>
            </a:r>
          </a:p>
          <a:p>
            <a:r>
              <a:rPr lang="en-US" sz="3200" b="1" dirty="0">
                <a:solidFill>
                  <a:srgbClr val="0000CC"/>
                </a:solidFill>
              </a:rPr>
              <a:t>J.R. Henderson, D.A. </a:t>
            </a:r>
            <a:r>
              <a:rPr lang="en-US" sz="3200" b="1" dirty="0" smtClean="0">
                <a:solidFill>
                  <a:srgbClr val="0000CC"/>
                </a:solidFill>
              </a:rPr>
              <a:t>Knapp </a:t>
            </a:r>
            <a:endParaRPr lang="en-US" sz="3200" b="1" dirty="0">
              <a:solidFill>
                <a:srgbClr val="0000CC"/>
              </a:solidFill>
            </a:endParaRPr>
          </a:p>
          <a:p>
            <a:r>
              <a:rPr lang="en-US" sz="3200" b="1" dirty="0">
                <a:solidFill>
                  <a:srgbClr val="0000CC"/>
                </a:solidFill>
              </a:rPr>
              <a:t>a</a:t>
            </a:r>
            <a:r>
              <a:rPr lang="en-US" sz="3200" b="1" dirty="0" smtClean="0">
                <a:solidFill>
                  <a:srgbClr val="0000CC"/>
                </a:solidFill>
              </a:rPr>
              <a:t>nd M.B</a:t>
            </a:r>
            <a:r>
              <a:rPr lang="en-US" sz="3200" b="1" dirty="0">
                <a:solidFill>
                  <a:srgbClr val="0000CC"/>
                </a:solidFill>
              </a:rPr>
              <a:t>. Schneider,</a:t>
            </a:r>
          </a:p>
          <a:p>
            <a:r>
              <a:rPr lang="en-US" sz="3200" b="1" dirty="0">
                <a:solidFill>
                  <a:srgbClr val="0000CC"/>
                </a:solidFill>
              </a:rPr>
              <a:t>Phys. </a:t>
            </a:r>
            <a:r>
              <a:rPr lang="en-US" sz="3200" b="1" dirty="0" err="1">
                <a:solidFill>
                  <a:srgbClr val="0000CC"/>
                </a:solidFill>
              </a:rPr>
              <a:t>Scripta</a:t>
            </a:r>
            <a:r>
              <a:rPr lang="en-US" sz="3200" b="1" dirty="0">
                <a:solidFill>
                  <a:srgbClr val="0000CC"/>
                </a:solidFill>
              </a:rPr>
              <a:t> T22, 157 (1988)</a:t>
            </a:r>
            <a:endParaRPr lang="ru-RU" sz="3200" dirty="0"/>
          </a:p>
        </p:txBody>
      </p:sp>
      <p:sp>
        <p:nvSpPr>
          <p:cNvPr id="70662" name="Прямоугольник 12"/>
          <p:cNvSpPr>
            <a:spLocks noChangeArrowheads="1"/>
          </p:cNvSpPr>
          <p:nvPr/>
        </p:nvSpPr>
        <p:spPr bwMode="auto">
          <a:xfrm>
            <a:off x="1069975" y="8743950"/>
            <a:ext cx="2952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LLNL EBIT</a:t>
            </a:r>
            <a:endParaRPr lang="ru-RU" sz="3200" dirty="0"/>
          </a:p>
        </p:txBody>
      </p:sp>
      <p:sp>
        <p:nvSpPr>
          <p:cNvPr id="70663" name="Прямоугольник 13"/>
          <p:cNvSpPr>
            <a:spLocks noChangeArrowheads="1"/>
          </p:cNvSpPr>
          <p:nvPr/>
        </p:nvSpPr>
        <p:spPr bwMode="auto">
          <a:xfrm>
            <a:off x="9937403" y="6599238"/>
            <a:ext cx="66247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V.P. </a:t>
            </a:r>
            <a:r>
              <a:rPr lang="en-US" sz="3200" b="1" dirty="0" err="1" smtClean="0">
                <a:solidFill>
                  <a:srgbClr val="0000CC"/>
                </a:solidFill>
              </a:rPr>
              <a:t>Ovsyannikov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</a:rPr>
              <a:t>and A.V</a:t>
            </a:r>
            <a:r>
              <a:rPr lang="en-US" sz="3200" b="1" dirty="0">
                <a:solidFill>
                  <a:srgbClr val="0000CC"/>
                </a:solidFill>
              </a:rPr>
              <a:t>. Nefiodov,</a:t>
            </a:r>
          </a:p>
          <a:p>
            <a:r>
              <a:rPr lang="en-US" sz="3200" b="1" dirty="0" err="1" smtClean="0">
                <a:solidFill>
                  <a:srgbClr val="0000CC"/>
                </a:solidFill>
              </a:rPr>
              <a:t>Nucl</a:t>
            </a:r>
            <a:r>
              <a:rPr lang="en-US" sz="3200" b="1" dirty="0" smtClean="0">
                <a:solidFill>
                  <a:srgbClr val="0000CC"/>
                </a:solidFill>
              </a:rPr>
              <a:t>. Instr. Meth. B </a:t>
            </a:r>
            <a:r>
              <a:rPr lang="en-US" sz="3200" b="1" dirty="0">
                <a:solidFill>
                  <a:srgbClr val="0000CC"/>
                </a:solidFill>
              </a:rPr>
              <a:t>370, 32 (2016)</a:t>
            </a:r>
          </a:p>
        </p:txBody>
      </p:sp>
      <p:sp>
        <p:nvSpPr>
          <p:cNvPr id="70665" name="Прямоугольник 2"/>
          <p:cNvSpPr>
            <a:spLocks noChangeArrowheads="1"/>
          </p:cNvSpPr>
          <p:nvPr/>
        </p:nvSpPr>
        <p:spPr bwMode="auto">
          <a:xfrm>
            <a:off x="17005300" y="6589117"/>
            <a:ext cx="23503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MaMFIS-10</a:t>
            </a:r>
          </a:p>
          <a:p>
            <a:pPr eaLnBrk="1" hangingPunct="1">
              <a:defRPr/>
            </a:pPr>
            <a:r>
              <a:rPr lang="de-DE" sz="3200" b="1" i="1" dirty="0">
                <a:solidFill>
                  <a:srgbClr val="0000CC"/>
                </a:solidFill>
                <a:latin typeface="Euclid" pitchFamily="18" charset="0"/>
              </a:rPr>
              <a:t>E</a:t>
            </a:r>
            <a:r>
              <a:rPr lang="de-DE" sz="3200" b="1" i="1" baseline="-25000" dirty="0">
                <a:solidFill>
                  <a:srgbClr val="0000CC"/>
                </a:solidFill>
                <a:latin typeface="Euclid" pitchFamily="18" charset="0"/>
              </a:rPr>
              <a:t>e</a:t>
            </a:r>
            <a:r>
              <a:rPr lang="de-DE" sz="3200" b="1" dirty="0">
                <a:solidFill>
                  <a:srgbClr val="0000CC"/>
                </a:solidFill>
              </a:rPr>
              <a:t> </a:t>
            </a:r>
            <a:r>
              <a:rPr lang="de-DE" sz="3200" b="1" kern="0" dirty="0">
                <a:solidFill>
                  <a:srgbClr val="0000CC"/>
                </a:solidFill>
                <a:latin typeface="Mathematica3" pitchFamily="2" charset="2"/>
              </a:rPr>
              <a:t>b </a:t>
            </a:r>
            <a:r>
              <a:rPr lang="de-DE" sz="3200" b="1" dirty="0">
                <a:solidFill>
                  <a:srgbClr val="0000CC"/>
                </a:solidFill>
              </a:rPr>
              <a:t>10 </a:t>
            </a:r>
            <a:r>
              <a:rPr lang="de-DE" sz="3200" b="1" dirty="0" smtClean="0">
                <a:solidFill>
                  <a:srgbClr val="0000CC"/>
                </a:solidFill>
              </a:rPr>
              <a:t>keV</a:t>
            </a:r>
          </a:p>
          <a:p>
            <a:pPr eaLnBrk="1" hangingPunct="1">
              <a:defRPr/>
            </a:pPr>
            <a:r>
              <a:rPr lang="de-DE" sz="3200" i="1" kern="0" dirty="0" smtClean="0">
                <a:solidFill>
                  <a:srgbClr val="0000CC"/>
                </a:solidFill>
              </a:rPr>
              <a:t>I</a:t>
            </a:r>
            <a:r>
              <a:rPr lang="de-DE" sz="3200" i="1" kern="0" baseline="-25000" dirty="0" smtClean="0">
                <a:solidFill>
                  <a:srgbClr val="0000CC"/>
                </a:solidFill>
              </a:rPr>
              <a:t>e </a:t>
            </a:r>
            <a:r>
              <a:rPr lang="de-DE" sz="3200" b="1" kern="0" dirty="0" smtClean="0">
                <a:solidFill>
                  <a:srgbClr val="0000CC"/>
                </a:solidFill>
              </a:rPr>
              <a:t>= 50 mA</a:t>
            </a:r>
            <a:endParaRPr lang="de-DE" sz="3200" b="1" kern="0" dirty="0">
              <a:solidFill>
                <a:srgbClr val="0000CC"/>
              </a:solidFill>
            </a:endParaRPr>
          </a:p>
        </p:txBody>
      </p:sp>
      <p:sp>
        <p:nvSpPr>
          <p:cNvPr id="70666" name="Text Box 12"/>
          <p:cNvSpPr txBox="1">
            <a:spLocks noChangeArrowheads="1"/>
          </p:cNvSpPr>
          <p:nvPr/>
        </p:nvSpPr>
        <p:spPr bwMode="auto">
          <a:xfrm>
            <a:off x="10153427" y="8605341"/>
            <a:ext cx="92170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de-DE" sz="3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3200" b="1" dirty="0">
                <a:solidFill>
                  <a:srgbClr val="FF3300"/>
                </a:solidFill>
              </a:rPr>
              <a:t>First </a:t>
            </a:r>
            <a:r>
              <a:rPr lang="de-DE" sz="3200" b="1" dirty="0" err="1">
                <a:solidFill>
                  <a:srgbClr val="FF3300"/>
                </a:solidFill>
              </a:rPr>
              <a:t>run</a:t>
            </a:r>
            <a:r>
              <a:rPr lang="de-DE" sz="3200" b="1" dirty="0">
                <a:solidFill>
                  <a:srgbClr val="FF3300"/>
                </a:solidFill>
              </a:rPr>
              <a:t>: </a:t>
            </a:r>
            <a:r>
              <a:rPr lang="en-US" sz="3200" b="1" dirty="0" smtClean="0">
                <a:solidFill>
                  <a:srgbClr val="FF3300"/>
                </a:solidFill>
              </a:rPr>
              <a:t>Justus-Liebig-University Giessen, 2013</a:t>
            </a:r>
            <a:endParaRPr lang="en-US" sz="3200" b="1" dirty="0">
              <a:solidFill>
                <a:srgbClr val="FF33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4508" t="4295" r="11817" b="5896"/>
          <a:stretch/>
        </p:blipFill>
        <p:spPr>
          <a:xfrm>
            <a:off x="10377488" y="2128499"/>
            <a:ext cx="5528977" cy="4172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450000"/>
            <a:ext cx="11239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3"/>
          <p:cNvSpPr>
            <a:spLocks noChangeArrowheads="1"/>
          </p:cNvSpPr>
          <p:nvPr/>
        </p:nvSpPr>
        <p:spPr bwMode="auto">
          <a:xfrm>
            <a:off x="6558409" y="1467838"/>
            <a:ext cx="7195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X-ray spectra from cathode materials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7CD1-A9E3-458E-8456-299C02EB921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" t="691" r="5983" b="5788"/>
          <a:stretch/>
        </p:blipFill>
        <p:spPr>
          <a:xfrm>
            <a:off x="15986075" y="2052613"/>
            <a:ext cx="3833164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628505" y="480631"/>
            <a:ext cx="114295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MaMFIS-10: 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Estimation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of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electron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current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density</a:t>
            </a:r>
            <a:endParaRPr lang="de-DE" sz="4000" b="1" kern="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450000"/>
            <a:ext cx="11239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7CD1-A9E3-458E-8456-299C02EB921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4631" t="5066" r="14519" b="6840"/>
          <a:stretch/>
        </p:blipFill>
        <p:spPr>
          <a:xfrm>
            <a:off x="1771856" y="1549197"/>
            <a:ext cx="7517475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3"/>
          <p:cNvPicPr>
            <a:picLocks noChangeAspect="1"/>
          </p:cNvPicPr>
          <p:nvPr/>
        </p:nvPicPr>
        <p:blipFill rotWithShape="1">
          <a:blip r:embed="rId4"/>
          <a:srcRect l="3365" t="4682" r="5764" b="3865"/>
          <a:stretch/>
        </p:blipFill>
        <p:spPr bwMode="auto">
          <a:xfrm>
            <a:off x="10873507" y="1549197"/>
            <a:ext cx="7406162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02520" y="7381205"/>
            <a:ext cx="91908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X-ray emission due to radiative recombination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into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the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M-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shell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of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Ir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ions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(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experiment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297443" y="7381205"/>
            <a:ext cx="9073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Charge-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state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distributions</a:t>
            </a:r>
            <a:r>
              <a:rPr lang="de-DE" sz="3200" b="1" kern="0" dirty="0">
                <a:solidFill>
                  <a:srgbClr val="0000CC"/>
                </a:solidFill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of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err="1">
                <a:solidFill>
                  <a:srgbClr val="0000CC"/>
                </a:solidFill>
                <a:latin typeface="Times New Roman" pitchFamily="18" charset="0"/>
              </a:rPr>
              <a:t>Ir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ions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for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smtClean="0">
                <a:solidFill>
                  <a:srgbClr val="0000CC"/>
                </a:solidFill>
              </a:rPr>
              <a:t>different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electron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current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density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(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computer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simulation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) </a:t>
            </a:r>
            <a:endParaRPr lang="de-DE" sz="32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404369" y="8818352"/>
            <a:ext cx="13877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Electron </a:t>
            </a:r>
            <a:r>
              <a:rPr lang="de-DE" sz="3200" b="1" kern="0" dirty="0" err="1">
                <a:solidFill>
                  <a:srgbClr val="0000CC"/>
                </a:solidFill>
                <a:latin typeface="Times New Roman" pitchFamily="18" charset="0"/>
              </a:rPr>
              <a:t>current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density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is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estimated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to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be </a:t>
            </a:r>
            <a:r>
              <a:rPr lang="en-US" sz="3200" b="1" i="1" kern="0" dirty="0" smtClean="0">
                <a:solidFill>
                  <a:srgbClr val="0000CC"/>
                </a:solidFill>
                <a:latin typeface="Times New Roman" pitchFamily="18" charset="0"/>
              </a:rPr>
              <a:t>j</a:t>
            </a:r>
            <a:r>
              <a:rPr lang="en-US" sz="3200" b="1" i="1" kern="0" baseline="-25000" dirty="0" smtClean="0">
                <a:solidFill>
                  <a:srgbClr val="0000CC"/>
                </a:solidFill>
                <a:latin typeface="Times New Roman" pitchFamily="18" charset="0"/>
              </a:rPr>
              <a:t>e</a:t>
            </a:r>
            <a:r>
              <a:rPr lang="en-US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</a:rPr>
              <a:t>~ 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(10 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– 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20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)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kA/cm</a:t>
            </a:r>
            <a:r>
              <a:rPr lang="de-DE" sz="3200" b="1" kern="0" baseline="30000" dirty="0">
                <a:solidFill>
                  <a:srgbClr val="0000CC"/>
                </a:solidFill>
                <a:latin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3488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120979" y="480631"/>
            <a:ext cx="83529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MaMFIS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family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developed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until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now</a:t>
            </a:r>
            <a:endParaRPr lang="de-DE" sz="4000" b="1" kern="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450000"/>
            <a:ext cx="11239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38" y="1919547"/>
            <a:ext cx="4404480" cy="3301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" t="691" r="5983" b="5788"/>
          <a:stretch/>
        </p:blipFill>
        <p:spPr>
          <a:xfrm>
            <a:off x="10759095" y="1852521"/>
            <a:ext cx="2994732" cy="33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19" y="1913935"/>
            <a:ext cx="2498825" cy="330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051" y="1870521"/>
            <a:ext cx="2452320" cy="330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11052013" y="8605341"/>
            <a:ext cx="235032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MaMFIS-10</a:t>
            </a:r>
          </a:p>
          <a:p>
            <a:pPr eaLnBrk="1" hangingPunct="1">
              <a:defRPr/>
            </a:pPr>
            <a:r>
              <a:rPr lang="de-DE" sz="3200" b="1" i="1" dirty="0">
                <a:solidFill>
                  <a:srgbClr val="0000CC"/>
                </a:solidFill>
                <a:latin typeface="Euclid" pitchFamily="18" charset="0"/>
              </a:rPr>
              <a:t>E</a:t>
            </a:r>
            <a:r>
              <a:rPr lang="de-DE" sz="3200" b="1" i="1" baseline="-25000" dirty="0">
                <a:solidFill>
                  <a:srgbClr val="0000CC"/>
                </a:solidFill>
                <a:latin typeface="Euclid" pitchFamily="18" charset="0"/>
              </a:rPr>
              <a:t>e</a:t>
            </a:r>
            <a:r>
              <a:rPr lang="de-DE" sz="3200" b="1" dirty="0">
                <a:solidFill>
                  <a:srgbClr val="0000CC"/>
                </a:solidFill>
              </a:rPr>
              <a:t> </a:t>
            </a:r>
            <a:r>
              <a:rPr lang="de-DE" sz="3200" b="1" kern="0" dirty="0">
                <a:solidFill>
                  <a:srgbClr val="0000CC"/>
                </a:solidFill>
                <a:latin typeface="Mathematica3" pitchFamily="2" charset="2"/>
              </a:rPr>
              <a:t>b </a:t>
            </a:r>
            <a:r>
              <a:rPr lang="de-DE" sz="3200" b="1" dirty="0">
                <a:solidFill>
                  <a:srgbClr val="0000CC"/>
                </a:solidFill>
              </a:rPr>
              <a:t>10 </a:t>
            </a:r>
            <a:r>
              <a:rPr lang="de-DE" sz="3200" b="1" dirty="0" smtClean="0">
                <a:solidFill>
                  <a:srgbClr val="0000CC"/>
                </a:solidFill>
              </a:rPr>
              <a:t>keV</a:t>
            </a:r>
          </a:p>
        </p:txBody>
      </p:sp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2000216" y="8605341"/>
            <a:ext cx="214513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MaMFIS-4</a:t>
            </a:r>
          </a:p>
          <a:p>
            <a:pPr eaLnBrk="1" hangingPunct="1">
              <a:defRPr/>
            </a:pPr>
            <a:r>
              <a:rPr lang="de-DE" sz="3200" b="1" i="1" dirty="0">
                <a:solidFill>
                  <a:srgbClr val="0000CC"/>
                </a:solidFill>
                <a:latin typeface="Euclid" pitchFamily="18" charset="0"/>
              </a:rPr>
              <a:t>E</a:t>
            </a:r>
            <a:r>
              <a:rPr lang="de-DE" sz="3200" b="1" i="1" baseline="-25000" dirty="0">
                <a:solidFill>
                  <a:srgbClr val="0000CC"/>
                </a:solidFill>
                <a:latin typeface="Euclid" pitchFamily="18" charset="0"/>
              </a:rPr>
              <a:t>e</a:t>
            </a:r>
            <a:r>
              <a:rPr lang="de-DE" sz="3200" b="1" dirty="0">
                <a:solidFill>
                  <a:srgbClr val="0000CC"/>
                </a:solidFill>
              </a:rPr>
              <a:t> </a:t>
            </a:r>
            <a:r>
              <a:rPr lang="de-DE" sz="3200" b="1" kern="0" dirty="0">
                <a:solidFill>
                  <a:srgbClr val="0000CC"/>
                </a:solidFill>
                <a:latin typeface="Mathematica3" pitchFamily="2" charset="2"/>
              </a:rPr>
              <a:t>b </a:t>
            </a:r>
            <a:r>
              <a:rPr lang="de-DE" sz="3200" b="1" dirty="0">
                <a:solidFill>
                  <a:srgbClr val="0000CC"/>
                </a:solidFill>
              </a:rPr>
              <a:t>4</a:t>
            </a:r>
            <a:r>
              <a:rPr lang="de-DE" sz="3200" b="1" dirty="0" smtClean="0">
                <a:solidFill>
                  <a:srgbClr val="0000CC"/>
                </a:solidFill>
              </a:rPr>
              <a:t> keV</a:t>
            </a:r>
          </a:p>
        </p:txBody>
      </p:sp>
      <p:sp>
        <p:nvSpPr>
          <p:cNvPr id="15" name="Прямоугольник 2"/>
          <p:cNvSpPr>
            <a:spLocks noChangeArrowheads="1"/>
          </p:cNvSpPr>
          <p:nvPr/>
        </p:nvSpPr>
        <p:spPr bwMode="auto">
          <a:xfrm>
            <a:off x="6657860" y="8608243"/>
            <a:ext cx="214513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MaMFIS-8</a:t>
            </a:r>
          </a:p>
          <a:p>
            <a:pPr eaLnBrk="1" hangingPunct="1">
              <a:defRPr/>
            </a:pPr>
            <a:r>
              <a:rPr lang="de-DE" sz="3200" b="1" i="1" dirty="0">
                <a:solidFill>
                  <a:srgbClr val="0000CC"/>
                </a:solidFill>
                <a:latin typeface="Euclid" pitchFamily="18" charset="0"/>
              </a:rPr>
              <a:t>E</a:t>
            </a:r>
            <a:r>
              <a:rPr lang="de-DE" sz="3200" b="1" i="1" baseline="-25000" dirty="0">
                <a:solidFill>
                  <a:srgbClr val="0000CC"/>
                </a:solidFill>
                <a:latin typeface="Euclid" pitchFamily="18" charset="0"/>
              </a:rPr>
              <a:t>e</a:t>
            </a:r>
            <a:r>
              <a:rPr lang="de-DE" sz="3200" b="1" dirty="0">
                <a:solidFill>
                  <a:srgbClr val="0000CC"/>
                </a:solidFill>
              </a:rPr>
              <a:t> </a:t>
            </a:r>
            <a:r>
              <a:rPr lang="de-DE" sz="3200" b="1" kern="0" dirty="0">
                <a:solidFill>
                  <a:srgbClr val="0000CC"/>
                </a:solidFill>
                <a:latin typeface="Mathematica3" pitchFamily="2" charset="2"/>
              </a:rPr>
              <a:t>b </a:t>
            </a:r>
            <a:r>
              <a:rPr lang="de-DE" sz="3200" b="1" dirty="0">
                <a:solidFill>
                  <a:srgbClr val="0000CC"/>
                </a:solidFill>
              </a:rPr>
              <a:t>8</a:t>
            </a:r>
            <a:r>
              <a:rPr lang="de-DE" sz="3200" b="1" dirty="0" smtClean="0">
                <a:solidFill>
                  <a:srgbClr val="0000CC"/>
                </a:solidFill>
              </a:rPr>
              <a:t> keV</a:t>
            </a:r>
          </a:p>
        </p:txBody>
      </p: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15986075" y="8605341"/>
            <a:ext cx="235032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MaMFIS-30</a:t>
            </a:r>
          </a:p>
          <a:p>
            <a:pPr eaLnBrk="1" hangingPunct="1">
              <a:defRPr/>
            </a:pPr>
            <a:r>
              <a:rPr lang="de-DE" sz="3200" b="1" i="1" dirty="0">
                <a:solidFill>
                  <a:srgbClr val="0000CC"/>
                </a:solidFill>
                <a:latin typeface="Euclid" pitchFamily="18" charset="0"/>
              </a:rPr>
              <a:t>E</a:t>
            </a:r>
            <a:r>
              <a:rPr lang="de-DE" sz="3200" b="1" i="1" baseline="-25000" dirty="0">
                <a:solidFill>
                  <a:srgbClr val="0000CC"/>
                </a:solidFill>
                <a:latin typeface="Euclid" pitchFamily="18" charset="0"/>
              </a:rPr>
              <a:t>e</a:t>
            </a:r>
            <a:r>
              <a:rPr lang="de-DE" sz="3200" b="1" dirty="0">
                <a:solidFill>
                  <a:srgbClr val="0000CC"/>
                </a:solidFill>
              </a:rPr>
              <a:t> </a:t>
            </a:r>
            <a:r>
              <a:rPr lang="de-DE" sz="3200" b="1" kern="0" dirty="0">
                <a:solidFill>
                  <a:srgbClr val="0000CC"/>
                </a:solidFill>
                <a:latin typeface="Mathematica3" pitchFamily="2" charset="2"/>
              </a:rPr>
              <a:t>b </a:t>
            </a:r>
            <a:r>
              <a:rPr lang="de-DE" sz="3200" b="1" dirty="0">
                <a:solidFill>
                  <a:srgbClr val="0000CC"/>
                </a:solidFill>
              </a:rPr>
              <a:t>3</a:t>
            </a:r>
            <a:r>
              <a:rPr lang="de-DE" sz="3200" b="1" dirty="0" smtClean="0">
                <a:solidFill>
                  <a:srgbClr val="0000CC"/>
                </a:solidFill>
              </a:rPr>
              <a:t>0 keV</a:t>
            </a:r>
          </a:p>
        </p:txBody>
      </p:sp>
      <p:sp>
        <p:nvSpPr>
          <p:cNvPr id="17" name="Прямоугольник 2"/>
          <p:cNvSpPr>
            <a:spLocks noChangeArrowheads="1"/>
          </p:cNvSpPr>
          <p:nvPr/>
        </p:nvSpPr>
        <p:spPr bwMode="auto">
          <a:xfrm>
            <a:off x="6493273" y="6655058"/>
            <a:ext cx="2577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3200" b="1" dirty="0" smtClean="0">
                <a:solidFill>
                  <a:srgbClr val="0000CC"/>
                </a:solidFill>
              </a:rPr>
              <a:t>Not </a:t>
            </a:r>
            <a:r>
              <a:rPr lang="de-DE" sz="3200" b="1" dirty="0" err="1" smtClean="0">
                <a:solidFill>
                  <a:srgbClr val="0000CC"/>
                </a:solidFill>
              </a:rPr>
              <a:t>yet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dirty="0" err="1" smtClean="0">
                <a:solidFill>
                  <a:srgbClr val="0000CC"/>
                </a:solidFill>
              </a:rPr>
              <a:t>tested</a:t>
            </a:r>
            <a:endParaRPr lang="de-DE" sz="3200" b="1" dirty="0" smtClean="0">
              <a:solidFill>
                <a:srgbClr val="0000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7CD1-A9E3-458E-8456-299C02EB921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03" y="5307043"/>
            <a:ext cx="4454311" cy="330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109" y="5285850"/>
            <a:ext cx="4312703" cy="330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486" y="5296845"/>
            <a:ext cx="4333500" cy="330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55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769051" y="480631"/>
            <a:ext cx="70567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MaMFIS-40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at</a:t>
            </a:r>
            <a:r>
              <a:rPr lang="de-DE" sz="4000" b="1" kern="0" dirty="0" smtClean="0">
                <a:solidFill>
                  <a:srgbClr val="0000CC"/>
                </a:solidFill>
                <a:latin typeface="Times New Roman" pitchFamily="18" charset="0"/>
              </a:rPr>
              <a:t> JINR in </a:t>
            </a:r>
            <a:r>
              <a:rPr lang="de-DE" sz="40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Dubna</a:t>
            </a:r>
            <a:endParaRPr lang="de-DE" sz="4000" b="1" kern="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450000"/>
            <a:ext cx="11239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58" y="1884477"/>
            <a:ext cx="3756550" cy="62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6192987" y="1884477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u="sng" kern="0" dirty="0" smtClean="0">
                <a:solidFill>
                  <a:srgbClr val="FF0000"/>
                </a:solidFill>
              </a:rPr>
              <a:t>Project  </a:t>
            </a:r>
            <a:r>
              <a:rPr lang="de-DE" sz="3200" b="1" u="sng" kern="0" dirty="0" err="1" smtClean="0">
                <a:solidFill>
                  <a:srgbClr val="FF0000"/>
                </a:solidFill>
              </a:rPr>
              <a:t>parameters</a:t>
            </a:r>
            <a:r>
              <a:rPr lang="de-DE" sz="3200" b="1" u="sng" kern="0" dirty="0" smtClean="0">
                <a:solidFill>
                  <a:srgbClr val="FF0000"/>
                </a:solidFill>
              </a:rPr>
              <a:t>:</a:t>
            </a:r>
            <a:endParaRPr lang="de-DE" sz="3200" b="1" kern="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de-DE" sz="3200" b="1" kern="0" dirty="0" smtClean="0">
                <a:solidFill>
                  <a:srgbClr val="FF0000"/>
                </a:solidFill>
              </a:rPr>
              <a:t>Electron </a:t>
            </a:r>
            <a:r>
              <a:rPr lang="de-DE" sz="3200" b="1" kern="0" dirty="0">
                <a:solidFill>
                  <a:srgbClr val="FF0000"/>
                </a:solidFill>
              </a:rPr>
              <a:t>energy </a:t>
            </a:r>
            <a:r>
              <a:rPr lang="de-DE" sz="3200" b="1" i="1" dirty="0">
                <a:solidFill>
                  <a:srgbClr val="FF0000"/>
                </a:solidFill>
                <a:latin typeface="Euclid" pitchFamily="18" charset="0"/>
              </a:rPr>
              <a:t>E</a:t>
            </a:r>
            <a:r>
              <a:rPr lang="de-DE" sz="3200" b="1" i="1" baseline="-25000" dirty="0">
                <a:solidFill>
                  <a:srgbClr val="FF0000"/>
                </a:solidFill>
                <a:latin typeface="Euclid" pitchFamily="18" charset="0"/>
              </a:rPr>
              <a:t>e</a:t>
            </a:r>
            <a:r>
              <a:rPr lang="de-DE" sz="3200" b="1" dirty="0">
                <a:solidFill>
                  <a:srgbClr val="FF0000"/>
                </a:solidFill>
              </a:rPr>
              <a:t> </a:t>
            </a:r>
            <a:r>
              <a:rPr lang="de-DE" sz="3200" b="1" kern="0" dirty="0">
                <a:solidFill>
                  <a:srgbClr val="FF0000"/>
                </a:solidFill>
                <a:latin typeface="Mathematica3" pitchFamily="2" charset="2"/>
              </a:rPr>
              <a:t>b</a:t>
            </a:r>
            <a:r>
              <a:rPr lang="de-DE" sz="3200" b="1" kern="0" dirty="0">
                <a:solidFill>
                  <a:srgbClr val="FF0000"/>
                </a:solidFill>
              </a:rPr>
              <a:t> 35 </a:t>
            </a:r>
            <a:r>
              <a:rPr lang="de-DE" sz="3200" b="1" kern="0" dirty="0" smtClean="0">
                <a:solidFill>
                  <a:srgbClr val="FF0000"/>
                </a:solidFill>
              </a:rPr>
              <a:t>keV                           </a:t>
            </a:r>
          </a:p>
          <a:p>
            <a:pPr>
              <a:defRPr/>
            </a:pPr>
            <a:r>
              <a:rPr lang="de-DE" sz="3200" b="1" kern="0" dirty="0" smtClean="0">
                <a:solidFill>
                  <a:srgbClr val="FF0000"/>
                </a:solidFill>
              </a:rPr>
              <a:t>Electron </a:t>
            </a:r>
            <a:r>
              <a:rPr lang="de-DE" sz="3200" b="1" kern="0" dirty="0" err="1" smtClean="0">
                <a:solidFill>
                  <a:srgbClr val="FF0000"/>
                </a:solidFill>
              </a:rPr>
              <a:t>current</a:t>
            </a:r>
            <a:r>
              <a:rPr lang="de-DE" sz="3200" b="1" kern="0" dirty="0" smtClean="0">
                <a:solidFill>
                  <a:srgbClr val="FF0000"/>
                </a:solidFill>
              </a:rPr>
              <a:t> density </a:t>
            </a:r>
            <a:r>
              <a:rPr lang="de-DE" sz="3200" b="1" i="1" dirty="0" smtClean="0">
                <a:solidFill>
                  <a:srgbClr val="FF0000"/>
                </a:solidFill>
                <a:latin typeface="Euclid" pitchFamily="18" charset="0"/>
              </a:rPr>
              <a:t>j</a:t>
            </a:r>
            <a:r>
              <a:rPr lang="de-DE" sz="3200" b="1" i="1" baseline="-25000" dirty="0" smtClean="0">
                <a:solidFill>
                  <a:srgbClr val="FF0000"/>
                </a:solidFill>
                <a:latin typeface="Euclid" pitchFamily="18" charset="0"/>
              </a:rPr>
              <a:t>e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kern="0" dirty="0" smtClean="0">
                <a:solidFill>
                  <a:srgbClr val="FF0000"/>
                </a:solidFill>
                <a:latin typeface="Mathematica3" pitchFamily="2" charset="2"/>
              </a:rPr>
              <a:t>b </a:t>
            </a:r>
            <a:r>
              <a:rPr lang="de-DE" sz="3200" b="1" kern="0" dirty="0" smtClean="0">
                <a:solidFill>
                  <a:srgbClr val="FF0000"/>
                </a:solidFill>
              </a:rPr>
              <a:t>20 </a:t>
            </a:r>
            <a:r>
              <a:rPr lang="de-DE" sz="3200" b="1" kern="0" dirty="0" err="1" smtClean="0">
                <a:solidFill>
                  <a:srgbClr val="FF0000"/>
                </a:solidFill>
              </a:rPr>
              <a:t>kA</a:t>
            </a:r>
            <a:r>
              <a:rPr lang="de-DE" sz="3200" b="1" kern="0" dirty="0" smtClean="0">
                <a:solidFill>
                  <a:srgbClr val="FF0000"/>
                </a:solidFill>
              </a:rPr>
              <a:t>/cm</a:t>
            </a:r>
            <a:r>
              <a:rPr lang="de-DE" sz="3200" b="1" kern="0" baseline="30000" dirty="0" smtClean="0">
                <a:solidFill>
                  <a:srgbClr val="FF0000"/>
                </a:solidFill>
              </a:rPr>
              <a:t>2</a:t>
            </a:r>
            <a:endParaRPr lang="de-DE" sz="3200" kern="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de-DE" sz="3200" b="1" kern="0" dirty="0" smtClean="0">
                <a:solidFill>
                  <a:srgbClr val="FF0000"/>
                </a:solidFill>
              </a:rPr>
              <a:t>Electron </a:t>
            </a:r>
            <a:r>
              <a:rPr lang="de-DE" sz="3200" b="1" kern="0" dirty="0" err="1" smtClean="0">
                <a:solidFill>
                  <a:srgbClr val="FF0000"/>
                </a:solidFill>
              </a:rPr>
              <a:t>current</a:t>
            </a:r>
            <a:r>
              <a:rPr lang="de-DE" sz="3200" b="1" kern="0" dirty="0" smtClean="0">
                <a:solidFill>
                  <a:srgbClr val="FF0000"/>
                </a:solidFill>
              </a:rPr>
              <a:t> </a:t>
            </a:r>
            <a:r>
              <a:rPr lang="de-DE" sz="3200" b="1" i="1" kern="0" dirty="0" smtClean="0">
                <a:solidFill>
                  <a:srgbClr val="FF0000"/>
                </a:solidFill>
              </a:rPr>
              <a:t>I</a:t>
            </a:r>
            <a:r>
              <a:rPr lang="de-DE" sz="3200" b="1" i="1" kern="0" baseline="-25000" dirty="0" smtClean="0">
                <a:solidFill>
                  <a:srgbClr val="FF0000"/>
                </a:solidFill>
              </a:rPr>
              <a:t>e</a:t>
            </a:r>
            <a:r>
              <a:rPr lang="de-DE" sz="3200" b="1" kern="0" dirty="0">
                <a:solidFill>
                  <a:srgbClr val="FF0000"/>
                </a:solidFill>
              </a:rPr>
              <a:t> </a:t>
            </a:r>
            <a:r>
              <a:rPr lang="de-DE" sz="3200" b="1" kern="0" dirty="0" smtClean="0">
                <a:solidFill>
                  <a:srgbClr val="0000CC"/>
                </a:solidFill>
                <a:latin typeface="Mathematica3" pitchFamily="2" charset="2"/>
              </a:rPr>
              <a:t> </a:t>
            </a:r>
            <a:r>
              <a:rPr lang="de-DE" sz="3200" b="1" kern="0" dirty="0">
                <a:solidFill>
                  <a:srgbClr val="FF0000"/>
                </a:solidFill>
                <a:latin typeface="Mathematica3" pitchFamily="2" charset="2"/>
              </a:rPr>
              <a:t>b</a:t>
            </a:r>
            <a:r>
              <a:rPr lang="de-DE" sz="3200" b="1" kern="0" dirty="0" smtClean="0">
                <a:solidFill>
                  <a:srgbClr val="FF0000"/>
                </a:solidFill>
              </a:rPr>
              <a:t>  50 mA (DC-mode)</a:t>
            </a:r>
            <a:endParaRPr lang="de-DE" sz="3200" b="1" kern="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84712" y="8389316"/>
            <a:ext cx="38121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First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assembling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of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MaMFIS-40D</a:t>
            </a:r>
            <a:endParaRPr lang="de-DE" sz="32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64995" y="4356869"/>
            <a:ext cx="40240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u="sng" kern="0" dirty="0" smtClean="0">
                <a:solidFill>
                  <a:srgbClr val="0000CC"/>
                </a:solidFill>
              </a:rPr>
              <a:t>Realized parameters:</a:t>
            </a:r>
            <a:endParaRPr lang="en-US" sz="3200" b="1" kern="0" dirty="0" smtClean="0">
              <a:solidFill>
                <a:srgbClr val="0000CC"/>
              </a:solidFill>
            </a:endParaRPr>
          </a:p>
          <a:p>
            <a:pPr>
              <a:defRPr/>
            </a:pPr>
            <a:r>
              <a:rPr lang="de-DE" sz="3200" b="1" i="1" dirty="0" smtClean="0">
                <a:solidFill>
                  <a:srgbClr val="0000CC"/>
                </a:solidFill>
                <a:latin typeface="Euclid" pitchFamily="18" charset="0"/>
              </a:rPr>
              <a:t>E</a:t>
            </a:r>
            <a:r>
              <a:rPr lang="de-DE" sz="3200" b="1" i="1" baseline="-25000" dirty="0" smtClean="0">
                <a:solidFill>
                  <a:srgbClr val="0000CC"/>
                </a:solidFill>
                <a:latin typeface="Euclid" pitchFamily="18" charset="0"/>
              </a:rPr>
              <a:t>e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kern="0" dirty="0">
                <a:solidFill>
                  <a:srgbClr val="0000CC"/>
                </a:solidFill>
                <a:latin typeface="Mathematica3" pitchFamily="2" charset="2"/>
              </a:rPr>
              <a:t>b </a:t>
            </a:r>
            <a:r>
              <a:rPr lang="en-US" sz="3200" b="1" kern="0" dirty="0">
                <a:solidFill>
                  <a:srgbClr val="0000CC"/>
                </a:solidFill>
              </a:rPr>
              <a:t>40 </a:t>
            </a:r>
            <a:r>
              <a:rPr lang="en-US" sz="3200" b="1" kern="0" dirty="0" err="1">
                <a:solidFill>
                  <a:srgbClr val="0000CC"/>
                </a:solidFill>
              </a:rPr>
              <a:t>keV</a:t>
            </a:r>
            <a:r>
              <a:rPr lang="en-US" sz="3200" b="1" kern="0" dirty="0">
                <a:solidFill>
                  <a:srgbClr val="0000CC"/>
                </a:solidFill>
              </a:rPr>
              <a:t> </a:t>
            </a:r>
            <a:endParaRPr lang="en-US" sz="3200" b="1" kern="0" dirty="0" smtClean="0">
              <a:solidFill>
                <a:srgbClr val="0000CC"/>
              </a:solidFill>
            </a:endParaRPr>
          </a:p>
          <a:p>
            <a:pPr>
              <a:defRPr/>
            </a:pPr>
            <a:r>
              <a:rPr lang="de-DE" sz="3200" b="1" i="1" dirty="0" smtClean="0">
                <a:solidFill>
                  <a:srgbClr val="0000CC"/>
                </a:solidFill>
                <a:latin typeface="Euclid" pitchFamily="18" charset="0"/>
              </a:rPr>
              <a:t>j</a:t>
            </a:r>
            <a:r>
              <a:rPr lang="de-DE" sz="3200" b="1" i="1" baseline="-25000" dirty="0" smtClean="0">
                <a:solidFill>
                  <a:srgbClr val="0000CC"/>
                </a:solidFill>
                <a:latin typeface="Euclid" pitchFamily="18" charset="0"/>
              </a:rPr>
              <a:t>e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kern="0" dirty="0">
                <a:solidFill>
                  <a:srgbClr val="0000CC"/>
                </a:solidFill>
                <a:latin typeface="Mathematica3" pitchFamily="2" charset="2"/>
              </a:rPr>
              <a:t>b </a:t>
            </a:r>
            <a:r>
              <a:rPr lang="en-US" sz="3200" b="1" kern="0" dirty="0" smtClean="0">
                <a:solidFill>
                  <a:srgbClr val="0000CC"/>
                </a:solidFill>
              </a:rPr>
              <a:t>20 kA/cm</a:t>
            </a:r>
            <a:r>
              <a:rPr lang="en-US" sz="3200" b="1" kern="0" baseline="30000" dirty="0" smtClean="0">
                <a:solidFill>
                  <a:srgbClr val="0000CC"/>
                </a:solidFill>
              </a:rPr>
              <a:t>2</a:t>
            </a:r>
            <a:r>
              <a:rPr lang="en-US" sz="3200" b="1" kern="0" dirty="0" smtClean="0">
                <a:solidFill>
                  <a:srgbClr val="0000CC"/>
                </a:solidFill>
              </a:rPr>
              <a:t> </a:t>
            </a:r>
            <a:endParaRPr lang="en-US" sz="3200" b="1" kern="0" dirty="0">
              <a:solidFill>
                <a:srgbClr val="0000CC"/>
              </a:solidFill>
            </a:endParaRPr>
          </a:p>
          <a:p>
            <a:pPr>
              <a:defRPr/>
            </a:pPr>
            <a:r>
              <a:rPr lang="de-DE" sz="3200" b="1" i="1" dirty="0" smtClean="0">
                <a:solidFill>
                  <a:srgbClr val="0000CC"/>
                </a:solidFill>
                <a:latin typeface="Euclid" pitchFamily="18" charset="0"/>
              </a:rPr>
              <a:t>I</a:t>
            </a:r>
            <a:r>
              <a:rPr lang="de-DE" sz="3200" b="1" i="1" baseline="-25000" dirty="0" smtClean="0">
                <a:solidFill>
                  <a:srgbClr val="0000CC"/>
                </a:solidFill>
                <a:latin typeface="Euclid" pitchFamily="18" charset="0"/>
              </a:rPr>
              <a:t>e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kern="0" dirty="0">
                <a:solidFill>
                  <a:srgbClr val="0000CC"/>
                </a:solidFill>
                <a:latin typeface="Mathematica3" pitchFamily="2" charset="2"/>
              </a:rPr>
              <a:t>b </a:t>
            </a:r>
            <a:r>
              <a:rPr lang="en-US" sz="3200" b="1" kern="0" dirty="0" smtClean="0">
                <a:solidFill>
                  <a:srgbClr val="0000CC"/>
                </a:solidFill>
              </a:rPr>
              <a:t>50  mA</a:t>
            </a:r>
            <a:endParaRPr lang="en-US" sz="3200" b="1" kern="0" dirty="0">
              <a:solidFill>
                <a:srgbClr val="0000C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7CD1-A9E3-458E-8456-299C02EB9218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3760" y="1884477"/>
            <a:ext cx="3856691" cy="62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5923110" y="8392219"/>
            <a:ext cx="35193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Assembling for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extraction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mode</a:t>
            </a:r>
            <a:endParaRPr lang="de-DE" sz="32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92206" y="6829761"/>
            <a:ext cx="79124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u="sng" kern="0" dirty="0" smtClean="0">
                <a:solidFill>
                  <a:srgbClr val="0000CC"/>
                </a:solidFill>
              </a:rPr>
              <a:t>Aim of project:</a:t>
            </a:r>
            <a:endParaRPr lang="en-US" sz="3200" b="1" kern="0" dirty="0" smtClean="0">
              <a:solidFill>
                <a:srgbClr val="0000CC"/>
              </a:solidFill>
            </a:endParaRPr>
          </a:p>
          <a:p>
            <a:pPr>
              <a:defRPr/>
            </a:pPr>
            <a:r>
              <a:rPr lang="de-DE" sz="3200" b="1" dirty="0" smtClean="0">
                <a:solidFill>
                  <a:srgbClr val="0000CC"/>
                </a:solidFill>
              </a:rPr>
              <a:t>Development </a:t>
            </a:r>
            <a:r>
              <a:rPr lang="de-DE" sz="3200" b="1" dirty="0" err="1" smtClean="0">
                <a:solidFill>
                  <a:srgbClr val="0000CC"/>
                </a:solidFill>
              </a:rPr>
              <a:t>of</a:t>
            </a:r>
            <a:r>
              <a:rPr lang="de-DE" sz="3200" b="1" dirty="0" smtClean="0">
                <a:solidFill>
                  <a:srgbClr val="0000CC"/>
                </a:solidFill>
              </a:rPr>
              <a:t> MaMFIS </a:t>
            </a:r>
            <a:r>
              <a:rPr lang="de-DE" sz="3200" b="1" dirty="0" err="1" smtClean="0">
                <a:solidFill>
                  <a:srgbClr val="0000CC"/>
                </a:solidFill>
              </a:rPr>
              <a:t>technology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dirty="0" err="1" smtClean="0">
                <a:solidFill>
                  <a:srgbClr val="0000CC"/>
                </a:solidFill>
              </a:rPr>
              <a:t>for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dirty="0" err="1" smtClean="0">
                <a:solidFill>
                  <a:srgbClr val="0000CC"/>
                </a:solidFill>
              </a:rPr>
              <a:t>production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dirty="0" err="1" smtClean="0">
                <a:solidFill>
                  <a:srgbClr val="0000CC"/>
                </a:solidFill>
              </a:rPr>
              <a:t>of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dirty="0" err="1" smtClean="0">
                <a:solidFill>
                  <a:srgbClr val="0000CC"/>
                </a:solidFill>
              </a:rPr>
              <a:t>highly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dirty="0" err="1" smtClean="0">
                <a:solidFill>
                  <a:srgbClr val="0000CC"/>
                </a:solidFill>
              </a:rPr>
              <a:t>charged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dirty="0" err="1" smtClean="0">
                <a:solidFill>
                  <a:srgbClr val="0000CC"/>
                </a:solidFill>
              </a:rPr>
              <a:t>ions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  <a:r>
              <a:rPr lang="de-DE" sz="3200" b="1" dirty="0" err="1" smtClean="0">
                <a:solidFill>
                  <a:srgbClr val="0000CC"/>
                </a:solidFill>
              </a:rPr>
              <a:t>of</a:t>
            </a:r>
            <a:r>
              <a:rPr lang="de-DE" sz="3200" b="1" dirty="0" smtClean="0">
                <a:solidFill>
                  <a:srgbClr val="0000CC"/>
                </a:solidFill>
              </a:rPr>
              <a:t> </a:t>
            </a:r>
          </a:p>
          <a:p>
            <a:pPr>
              <a:defRPr/>
            </a:pPr>
            <a:r>
              <a:rPr lang="de-DE" sz="3200" b="1" dirty="0" smtClean="0">
                <a:solidFill>
                  <a:srgbClr val="0000CC"/>
                </a:solidFill>
              </a:rPr>
              <a:t>heavy </a:t>
            </a:r>
            <a:r>
              <a:rPr lang="de-DE" sz="3200" b="1" dirty="0" err="1" smtClean="0">
                <a:solidFill>
                  <a:srgbClr val="0000CC"/>
                </a:solidFill>
              </a:rPr>
              <a:t>elements</a:t>
            </a:r>
            <a:endParaRPr lang="en-US" sz="3200" b="1" kern="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txDef>
      <a:spPr bwMode="auto">
        <a:blipFill rotWithShape="1">
          <a:blip xmlns:r="http://schemas.openxmlformats.org/officeDocument/2006/relationships" r:embed="rId2"/>
          <a:stretch>
            <a:fillRect l="-1620" t="-1887" b="-3369"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>
          <a:defRPr dirty="0">
            <a:noFill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5_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10333</TotalTime>
  <Words>1375</Words>
  <Application>Microsoft Office PowerPoint</Application>
  <PresentationFormat>Произвольный</PresentationFormat>
  <Paragraphs>247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Arial</vt:lpstr>
      <vt:lpstr>Calibri</vt:lpstr>
      <vt:lpstr>Cambria Math</vt:lpstr>
      <vt:lpstr>Euclid</vt:lpstr>
      <vt:lpstr>Euclid Symbol</vt:lpstr>
      <vt:lpstr>Mathematica3</vt:lpstr>
      <vt:lpstr>Symbol</vt:lpstr>
      <vt:lpstr>Times New Roman</vt:lpstr>
      <vt:lpstr>Verdana</vt:lpstr>
      <vt:lpstr>Wingdings 2</vt:lpstr>
      <vt:lpstr>1_Аспект</vt:lpstr>
      <vt:lpstr>5_Аспект</vt:lpstr>
      <vt:lpstr>Точечный рисунок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1594</cp:revision>
  <dcterms:created xsi:type="dcterms:W3CDTF">2013-10-26T11:16:47Z</dcterms:created>
  <dcterms:modified xsi:type="dcterms:W3CDTF">2018-09-19T07:16:26Z</dcterms:modified>
</cp:coreProperties>
</file>