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avi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93" r:id="rId2"/>
    <p:sldMasterId id="2147483924" r:id="rId3"/>
    <p:sldMasterId id="2147483952" r:id="rId4"/>
    <p:sldMasterId id="2147483965" r:id="rId5"/>
  </p:sldMasterIdLst>
  <p:notesMasterIdLst>
    <p:notesMasterId r:id="rId63"/>
  </p:notesMasterIdLst>
  <p:handoutMasterIdLst>
    <p:handoutMasterId r:id="rId64"/>
  </p:handoutMasterIdLst>
  <p:sldIdLst>
    <p:sldId id="257" r:id="rId6"/>
    <p:sldId id="482" r:id="rId7"/>
    <p:sldId id="568" r:id="rId8"/>
    <p:sldId id="666" r:id="rId9"/>
    <p:sldId id="667" r:id="rId10"/>
    <p:sldId id="574" r:id="rId11"/>
    <p:sldId id="693" r:id="rId12"/>
    <p:sldId id="669" r:id="rId13"/>
    <p:sldId id="576" r:id="rId14"/>
    <p:sldId id="577" r:id="rId15"/>
    <p:sldId id="578" r:id="rId16"/>
    <p:sldId id="579" r:id="rId17"/>
    <p:sldId id="599" r:id="rId18"/>
    <p:sldId id="672" r:id="rId19"/>
    <p:sldId id="678" r:id="rId20"/>
    <p:sldId id="695" r:id="rId21"/>
    <p:sldId id="582" r:id="rId22"/>
    <p:sldId id="660" r:id="rId23"/>
    <p:sldId id="586" r:id="rId24"/>
    <p:sldId id="680" r:id="rId25"/>
    <p:sldId id="662" r:id="rId26"/>
    <p:sldId id="677" r:id="rId27"/>
    <p:sldId id="679" r:id="rId28"/>
    <p:sldId id="590" r:id="rId29"/>
    <p:sldId id="681" r:id="rId30"/>
    <p:sldId id="686" r:id="rId31"/>
    <p:sldId id="604" r:id="rId32"/>
    <p:sldId id="605" r:id="rId33"/>
    <p:sldId id="609" r:id="rId34"/>
    <p:sldId id="611" r:id="rId35"/>
    <p:sldId id="613" r:id="rId36"/>
    <p:sldId id="615" r:id="rId37"/>
    <p:sldId id="616" r:id="rId38"/>
    <p:sldId id="617" r:id="rId39"/>
    <p:sldId id="618" r:id="rId40"/>
    <p:sldId id="619" r:id="rId41"/>
    <p:sldId id="671" r:id="rId42"/>
    <p:sldId id="650" r:id="rId43"/>
    <p:sldId id="648" r:id="rId44"/>
    <p:sldId id="694" r:id="rId45"/>
    <p:sldId id="696" r:id="rId46"/>
    <p:sldId id="652" r:id="rId47"/>
    <p:sldId id="647" r:id="rId48"/>
    <p:sldId id="655" r:id="rId49"/>
    <p:sldId id="656" r:id="rId50"/>
    <p:sldId id="658" r:id="rId51"/>
    <p:sldId id="684" r:id="rId52"/>
    <p:sldId id="675" r:id="rId53"/>
    <p:sldId id="483" r:id="rId54"/>
    <p:sldId id="493" r:id="rId55"/>
    <p:sldId id="525" r:id="rId56"/>
    <p:sldId id="572" r:id="rId57"/>
    <p:sldId id="573" r:id="rId58"/>
    <p:sldId id="571" r:id="rId59"/>
    <p:sldId id="682" r:id="rId60"/>
    <p:sldId id="683" r:id="rId61"/>
    <p:sldId id="657" r:id="rId62"/>
  </p:sldIdLst>
  <p:sldSz cx="9144000" cy="6858000" type="screen4x3"/>
  <p:notesSz cx="6645275" cy="9779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 baseline="-12000">
        <a:solidFill>
          <a:srgbClr val="FF0000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 baseline="-12000">
        <a:solidFill>
          <a:srgbClr val="FF0000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 baseline="-12000">
        <a:solidFill>
          <a:srgbClr val="FF0000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 baseline="-12000">
        <a:solidFill>
          <a:srgbClr val="FF0000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 baseline="-12000">
        <a:solidFill>
          <a:srgbClr val="FF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 baseline="-12000">
        <a:solidFill>
          <a:srgbClr val="FF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 baseline="-12000">
        <a:solidFill>
          <a:srgbClr val="FF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 baseline="-12000">
        <a:solidFill>
          <a:srgbClr val="FF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 baseline="-12000">
        <a:solidFill>
          <a:srgbClr val="FF0000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nis" initials="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8000"/>
    <a:srgbClr val="FF0000"/>
    <a:srgbClr val="6699FF"/>
    <a:srgbClr val="00CCFF"/>
    <a:srgbClr val="66CCFF"/>
    <a:srgbClr val="00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7" autoAdjust="0"/>
    <p:restoredTop sz="90938" autoAdjust="0"/>
  </p:normalViewPr>
  <p:slideViewPr>
    <p:cSldViewPr>
      <p:cViewPr varScale="1">
        <p:scale>
          <a:sx n="86" d="100"/>
          <a:sy n="86" d="100"/>
        </p:scale>
        <p:origin x="-33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12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27T13:53:35.313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27T13:53:35.313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55" tIns="45178" rIns="90355" bIns="45178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7138" y="0"/>
            <a:ext cx="28781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55" tIns="45178" rIns="90355" bIns="45178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90050"/>
            <a:ext cx="28781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55" tIns="45178" rIns="90355" bIns="45178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7138" y="9290050"/>
            <a:ext cx="28781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55" tIns="45178" rIns="90355" bIns="45178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E5E94A9D-B47F-4AE2-8E8E-B5724D740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00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55" tIns="45178" rIns="90355" bIns="45178" numCol="1" anchor="t" anchorCtr="0" compatLnSpc="1">
            <a:prstTxWarp prst="textNoShape">
              <a:avLst/>
            </a:prstTxWarp>
          </a:bodyPr>
          <a:lstStyle>
            <a:lvl1pPr defTabSz="903288">
              <a:defRPr sz="1200" b="0" baseline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7138" y="0"/>
            <a:ext cx="28781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55" tIns="45178" rIns="90355" bIns="45178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 b="0" baseline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1063" y="735013"/>
            <a:ext cx="4887912" cy="3665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645025"/>
            <a:ext cx="4873625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55" tIns="45178" rIns="90355" bIns="451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0050"/>
            <a:ext cx="28781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55" tIns="45178" rIns="90355" bIns="45178" numCol="1" anchor="b" anchorCtr="0" compatLnSpc="1">
            <a:prstTxWarp prst="textNoShape">
              <a:avLst/>
            </a:prstTxWarp>
          </a:bodyPr>
          <a:lstStyle>
            <a:lvl1pPr defTabSz="903288">
              <a:defRPr sz="1200" b="0" baseline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7138" y="9290050"/>
            <a:ext cx="28781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55" tIns="45178" rIns="90355" bIns="45178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 b="0" baseline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E76B9BAD-9A41-4FF1-9734-7E13DCF3E2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13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EC77DA-4643-4CFF-A454-6D443C7DA6D6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938213"/>
            <a:ext cx="4514850" cy="3386137"/>
          </a:xfrm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4652963"/>
            <a:ext cx="4592638" cy="3757612"/>
          </a:xfrm>
          <a:noFill/>
          <a:ln/>
        </p:spPr>
        <p:txBody>
          <a:bodyPr wrap="none" lIns="79232" tIns="39616" rIns="79232" bIns="39616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1164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7B8A28-3813-49F0-A2F8-8FEEB2006008}" type="slidenum">
              <a:rPr lang="ru-RU" smtClean="0"/>
              <a:pPr/>
              <a:t>48</a:t>
            </a:fld>
            <a:endParaRPr lang="ru-R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4645025"/>
            <a:ext cx="5314950" cy="440055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33236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aseline="0" dirty="0" smtClean="0"/>
              <a:t>Calculations were performed with two values for the compression modulus:  =</a:t>
            </a:r>
          </a:p>
          <a:p>
            <a:r>
              <a:rPr lang="en-US" sz="1200" baseline="0" dirty="0" smtClean="0"/>
              <a:t>200 </a:t>
            </a:r>
            <a:r>
              <a:rPr lang="en-US" sz="1200" baseline="0" dirty="0" err="1" smtClean="0"/>
              <a:t>MeV</a:t>
            </a:r>
            <a:r>
              <a:rPr lang="en-US" sz="1200" baseline="0" dirty="0" smtClean="0"/>
              <a:t> (solid line) and  = 380 </a:t>
            </a:r>
            <a:r>
              <a:rPr lang="en-US" sz="1200" baseline="0" dirty="0" err="1" smtClean="0"/>
              <a:t>MeV</a:t>
            </a:r>
            <a:r>
              <a:rPr lang="en-US" sz="1200" baseline="0" dirty="0" smtClean="0"/>
              <a:t> (dashed line) corresponding to a “soft” or to</a:t>
            </a:r>
          </a:p>
          <a:p>
            <a:r>
              <a:rPr lang="en-US" sz="1200" baseline="0" dirty="0" smtClean="0"/>
              <a:t>a “hard” nuclear equation-of-state, respectively. The RQMD transport model takes</a:t>
            </a:r>
          </a:p>
          <a:p>
            <a:r>
              <a:rPr lang="en-US" sz="1200" baseline="0" dirty="0" smtClean="0"/>
              <a:t>into account a repulsive K+N-potential and uses momentum-dependent </a:t>
            </a:r>
            <a:r>
              <a:rPr lang="en-US" sz="1200" baseline="0" dirty="0" err="1" smtClean="0"/>
              <a:t>Skyrme</a:t>
            </a:r>
            <a:r>
              <a:rPr lang="en-US" sz="1200" baseline="0" dirty="0" smtClean="0"/>
              <a:t> forces</a:t>
            </a:r>
          </a:p>
          <a:p>
            <a:r>
              <a:rPr lang="en-US" sz="1200" baseline="0" dirty="0" smtClean="0"/>
              <a:t>to determine the </a:t>
            </a:r>
            <a:r>
              <a:rPr lang="en-US" sz="1200" baseline="0" dirty="0" err="1" smtClean="0"/>
              <a:t>compressional</a:t>
            </a:r>
            <a:r>
              <a:rPr lang="en-US" sz="1200" baseline="0" dirty="0" smtClean="0"/>
              <a:t> energy per nucleon (i.e. the energy stored in the</a:t>
            </a:r>
          </a:p>
          <a:p>
            <a:r>
              <a:rPr lang="en-US" sz="1200" baseline="0" dirty="0" smtClean="0"/>
              <a:t>compression).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K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+ yield is sensitive to the EOS with increasing system mass and with decreasing beam energies.</a:t>
            </a:r>
            <a:endParaRPr lang="ru-RU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B9BAD-9A41-4FF1-9734-7E13DCF3E28D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035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B9BAD-9A41-4FF1-9734-7E13DCF3E28D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052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B9BAD-9A41-4FF1-9734-7E13DCF3E28D}" type="slidenum">
              <a:rPr lang="en-GB" smtClean="0"/>
              <a:pPr>
                <a:defRPr/>
              </a:pPr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873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B9BAD-9A41-4FF1-9734-7E13DCF3E28D}" type="slidenum">
              <a:rPr lang="en-GB" smtClean="0"/>
              <a:pPr>
                <a:defRPr/>
              </a:pPr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7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In heavy ion collisions, and in particular when a QGP is formed, it has long been predicted</a:t>
            </a:r>
          </a:p>
          <a:p>
            <a:r>
              <a:rPr lang="en-US" dirty="0" smtClean="0"/>
              <a:t>that there should be no polarization [9–11]. The essence of the models is that when a QGP has</a:t>
            </a:r>
          </a:p>
          <a:p>
            <a:r>
              <a:rPr lang="en-US" dirty="0" smtClean="0"/>
              <a:t>been formed, a </a:t>
            </a:r>
            <a:r>
              <a:rPr lang="en-US" dirty="0" err="1" smtClean="0"/>
              <a:t>hyperon</a:t>
            </a:r>
            <a:r>
              <a:rPr lang="en-US" dirty="0" smtClean="0"/>
              <a:t> (for example, a ) would be formed by coalescence of three random</a:t>
            </a:r>
          </a:p>
          <a:p>
            <a:r>
              <a:rPr lang="en-US" dirty="0" smtClean="0"/>
              <a:t>u, d and s quarks. The spins therefore have no preferred axis, and there is no net polarization.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CE5880-76CA-469E-B465-F31C81E0483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59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B9BAD-9A41-4FF1-9734-7E13DCF3E28D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252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B9BAD-9A41-4FF1-9734-7E13DCF3E28D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122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A476706-817F-4F49-9BBC-8A54017633B5}" type="slidenum">
              <a:rPr lang="ru-RU" altLang="en-US">
                <a:latin typeface="Calibri" pitchFamily="34" charset="0"/>
              </a:rPr>
              <a:pPr/>
              <a:t>17</a:t>
            </a:fld>
            <a:endParaRPr lang="ru-RU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480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B9BAD-9A41-4FF1-9734-7E13DCF3E28D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08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B9BAD-9A41-4FF1-9734-7E13DCF3E28D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894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</a:t>
            </a:r>
            <a:r>
              <a:rPr lang="en-US" sz="1200" b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behaviour</a:t>
            </a:r>
            <a:r>
              <a:rPr lang="en-US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of strange particles in dense nuclear matter plays a crucial role in the dynamics of supernovae and in the stability of neutron stars</a:t>
            </a:r>
            <a:endParaRPr lang="ru-RU" sz="1200" b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B9BAD-9A41-4FF1-9734-7E13DCF3E28D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906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The question is ‘Does transition from HP to QGP is realized in HIC and does CP exist?’</a:t>
            </a:r>
          </a:p>
          <a:p>
            <a:r>
              <a:rPr lang="en-US" dirty="0" smtClean="0"/>
              <a:t>If yes, “Does NICA-FAIR energy range cover CP?”,</a:t>
            </a:r>
          </a:p>
          <a:p>
            <a:r>
              <a:rPr lang="en-US" dirty="0" smtClean="0"/>
              <a:t>If not, “Which states of nuclear matter are </a:t>
            </a:r>
            <a:r>
              <a:rPr lang="en-US" smtClean="0"/>
              <a:t>observed at </a:t>
            </a:r>
            <a:r>
              <a:rPr lang="en-US" dirty="0" smtClean="0"/>
              <a:t>low SPS energies?”  </a:t>
            </a:r>
            <a:endParaRPr lang="ru-RU" dirty="0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A1958-AB3E-4687-9A3D-D8B1CA72EFDE}" type="slidenum">
              <a:rPr lang="en-GB" smtClean="0">
                <a:solidFill>
                  <a:srgbClr val="000000"/>
                </a:solidFill>
              </a:rPr>
              <a:pPr/>
              <a:t>47</a:t>
            </a:fld>
            <a:endParaRPr lang="en-GB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34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9DD54-386C-47E7-852F-69307B5E18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3D9CD-F92C-43B0-B91F-6490B22120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73D5F-1989-4872-9C10-B0F2FBF1D3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Terence Tarnowsky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Quark Matter 2011</a:t>
            </a:r>
          </a:p>
          <a:p>
            <a:pPr>
              <a:defRPr/>
            </a:pPr>
            <a:r>
              <a:rPr lang="en-US"/>
              <a:t>May 23, 2011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711E5-5C1E-4190-B3C2-73FBB0148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47099-F318-41FD-B5E8-6B57541790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AE88C-196C-4955-BB15-37B751F117F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31037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2E4CC-162B-4C41-B9A3-9419685B60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83E59-4A61-45EB-962B-EDED1AB7694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61462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3E032-80EC-4C54-B8AC-A551555796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3B602-8C7F-4110-B5BB-39AC3BEC82D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33949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D1CC6-01DF-4E26-B62E-2612AC1595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5F507-E903-44A0-817D-8EDB85494BD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66940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40B9B-BA54-4B95-8F59-5A5FF66DC9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016B7-04EA-4324-B756-63C124C437E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40517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B75B6-F726-4D95-BDC8-4D5A8F815C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09A28-70A7-4E4E-989F-48CB7BEED91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85485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27433-FAB1-49DE-9B6D-77055D1076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E7D66-4A51-4EDD-A5DD-80788066F53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20606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3641E-1A63-4881-83D7-299353646E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86FA0-CEEB-47EB-B1DF-D2FC6B2AD9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86AC7-7D15-46B7-B7F6-A028C8C1788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91268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DC99E-1C7A-438C-A15F-D30BDA880A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2F5F3-49AA-4E62-B71F-D0252836E5C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17199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32A13-8611-4495-B64F-86ECCA737F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19DE7-B816-4C87-BC6E-BE7AEED3834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004305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6530B-E688-4E18-A7AB-BCA0FA078F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05360-8EFE-4DC4-9AA1-2D1CC204249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700245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84EAB-18A5-41D1-9C53-8601BAC705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294EA-114E-4FA6-878B-E9C09BC8003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92617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F3A09-6952-4946-9264-139BC57048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55502-F454-49C5-858C-06920EFE03A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97617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61E48-56FB-43E5-9354-3D48CD9AB10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8548D-16A1-4BE1-81D6-3219F15FD19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606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E40D6-8B20-4C2C-A4B8-67C0394EC3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E71E0-113B-46F4-87F9-7625B0D672B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521561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DEAC6-DEE4-439B-89F2-DC9E074911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2C48F-7C04-4A8B-93CB-8C110204851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68144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A4A6C-DD5C-4BA5-9708-D0ADD7CF97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8CB9D-6CD2-4437-9EEA-C83D2E945FB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1616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1D32E-65E5-48CB-80E9-547882A4AC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51D4C-1B15-4200-BCE1-3B92C5BE42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54178-17D0-4079-A042-7948EDCC3A0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240462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5C87A-E2DC-4299-B3D0-43612C4644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FECE4-644D-4D5D-9502-5C9E139C9EF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159374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9D50B-AC9D-4524-9F5B-7C69F2AB01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960DA-ED7C-46C8-81D3-480B0EBCFF1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75488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13687-C80A-4D25-9F65-FD46379A97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F04AA-9C23-4042-9482-260C249D03A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751306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C2033-6018-42D2-94A6-603EEF1B34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AEAE2-788B-4C82-ABCF-83DBC10E15B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391486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90A9D-CE26-4FCA-8005-415C0DFCD5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4146F-81E4-4366-867B-07D48A97B5A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368490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86E6D-A371-4902-A116-0C075E6415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6CE08-B0B1-450B-8C09-3ED2B37698C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366560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726AE-CE82-4A36-A706-B759232393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74CEF-93D9-47B6-B7E7-406A26DCE65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505054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94C61-0613-442F-90A8-25F8E2E71F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3F863-D979-4AEE-A15C-FE9DA123A04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087269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9DD54-386C-47E7-852F-69307B5E181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8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87D3A-660A-42E4-AD4F-A59CA78D14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3641E-1A63-4881-83D7-299353646E1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5552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1D32E-65E5-48CB-80E9-547882A4ACE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607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87D3A-660A-42E4-AD4F-A59CA78D142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0304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E9B4E-5FED-4FC3-AF33-D0A0BA9F33C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679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9E5B8-4CFC-4700-80B9-E8CB3781A26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746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0050"/>
            <a:ext cx="7772400" cy="114300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dirty="0" smtClean="0"/>
              <a:t>Connection to Physical Quantities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30350"/>
            <a:ext cx="7772400" cy="4565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0914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46D84-4A1C-4B6E-BCBD-95E721FCB28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1757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0395D-2D9C-4859-8EF2-5F1547AB56D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411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3D9CD-F92C-43B0-B91F-6490B221206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59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73D5F-1989-4872-9C10-B0F2FBF1D3E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8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E9B4E-5FED-4FC3-AF33-D0A0BA9F33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Terence Tarnowsky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Quark Matter 2011</a:t>
            </a:r>
          </a:p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May 23, 2011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711E5-5C1E-4190-B3C2-73FBB0148E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4819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43C25-CE76-47BD-9B28-F6B725F9B7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567D2-71AE-4D5E-8CA0-14D40BE1D78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199955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00F82-09FD-4A02-B848-E7D34C7789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7E2C2-B054-4EA1-8DD1-87A96839315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748952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51BC8-28E0-4787-B4C8-4E124324E1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39518-000D-48E0-B1B9-394A06BD28F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869651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9AF0C-1B58-474C-BC95-7FF2AFAA03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46F4E-6B02-4FF1-82F0-5441F637632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079086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81DA2-D863-4D80-8700-12C8A68EF3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8FB87-2E0E-4916-9883-65EF55D79A0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363033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FC5DC-D084-4C81-834C-416492DA06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E527E-60F8-42F3-B7C7-FE073A7860D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236997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4D2DC-2F2B-4763-839D-82A2D17A23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DD75F-94F7-4BF2-8BCE-47A3DF96174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293496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44A2E-63D6-4ADC-B785-A2FCE5AF9F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4D1AE-DF5B-4231-BD02-73D164F89B7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569495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1E84B-499F-434A-AC93-81D8A88D16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E5222-A6A2-49FB-9E68-2B123D3FF40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9058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9E5B8-4CFC-4700-80B9-E8CB3781A2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B98FB-11C0-46EE-9B21-8E0F63CC2A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05F4A-4F15-463A-A55E-7E63DA7C05C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978113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41F80-E582-43AA-B64F-5ECB73C856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3A645-1E56-43A8-8033-C42930EBF1E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593399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517B4-9A72-493F-B0AA-534FF0E614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B2AC5-F5BA-4582-A843-261F4472B4A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841336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2D9E5-3180-4F83-80A6-97DE972CB4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4A56D-5925-4F57-92E8-CB9C0F32790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9954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0050"/>
            <a:ext cx="7772400" cy="114300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dirty="0" smtClean="0"/>
              <a:t>Connection to Physical Quantities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30350"/>
            <a:ext cx="7772400" cy="4565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46D84-4A1C-4B6E-BCBD-95E721FCB2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0395D-2D9C-4859-8EF2-5F1547AB56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baseline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baseline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baseline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C4CE35EA-74AB-46A8-9F8D-794F4056A3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91" r:id="rId7"/>
    <p:sldLayoutId id="2147483887" r:id="rId8"/>
    <p:sldLayoutId id="2147483888" r:id="rId9"/>
    <p:sldLayoutId id="2147483889" r:id="rId10"/>
    <p:sldLayoutId id="2147483890" r:id="rId11"/>
    <p:sldLayoutId id="21474838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567431-E751-4F31-B666-4D00BEC276E4}" type="datetimeFigureOut">
              <a:rPr lang="ru-RU" b="0" baseline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19.09.2018</a:t>
            </a:fld>
            <a:endParaRPr lang="ru-RU" b="0" baseline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b="0" baseline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8F7B3AA-7F75-4A3F-9CB9-4AF788AFF368}" type="slidenum">
              <a:rPr lang="ru-RU" altLang="en-US" b="0" baseline="0" smtClean="0"/>
              <a:pPr/>
              <a:t>‹#›</a:t>
            </a:fld>
            <a:endParaRPr lang="ru-RU" altLang="en-US" b="0" baseline="0" smtClean="0"/>
          </a:p>
        </p:txBody>
      </p:sp>
    </p:spTree>
    <p:extLst>
      <p:ext uri="{BB962C8B-B14F-4D97-AF65-F5344CB8AC3E}">
        <p14:creationId xmlns:p14="http://schemas.microsoft.com/office/powerpoint/2010/main" val="408013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ED7EA0-55E1-42AA-890A-BDD0B74836BA}" type="datetimeFigureOut">
              <a:rPr lang="ru-RU" b="0" baseline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19.09.2018</a:t>
            </a:fld>
            <a:endParaRPr lang="ru-RU" b="0" baseline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b="0" baseline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32D862C-6DB8-4E7D-8DA7-F3A52F92BC7C}" type="slidenum">
              <a:rPr lang="ru-RU" altLang="en-US" b="0" baseline="0"/>
              <a:pPr>
                <a:defRPr/>
              </a:pPr>
              <a:t>‹#›</a:t>
            </a:fld>
            <a:endParaRPr lang="ru-RU" altLang="en-US" b="0" baseline="0"/>
          </a:p>
        </p:txBody>
      </p:sp>
    </p:spTree>
    <p:extLst>
      <p:ext uri="{BB962C8B-B14F-4D97-AF65-F5344CB8AC3E}">
        <p14:creationId xmlns:p14="http://schemas.microsoft.com/office/powerpoint/2010/main" val="200736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baseline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baseline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baseline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C4CE35EA-74AB-46A8-9F8D-794F4056A32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4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7C3B8C-A12E-4EBF-8B9B-E0CE74211866}" type="datetimeFigureOut">
              <a:rPr lang="ru-RU" b="0" baseline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19.09.2018</a:t>
            </a:fld>
            <a:endParaRPr lang="ru-RU" b="0" baseline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b="0" baseline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E323516-13DA-4E7D-B4F2-D6CBE6A6EF1F}" type="slidenum">
              <a:rPr lang="ru-RU" altLang="en-US" b="0" baseline="0" smtClean="0"/>
              <a:pPr/>
              <a:t>‹#›</a:t>
            </a:fld>
            <a:endParaRPr lang="ru-RU" altLang="en-US" b="0" baseline="0" smtClean="0"/>
          </a:p>
        </p:txBody>
      </p:sp>
    </p:spTree>
    <p:extLst>
      <p:ext uri="{BB962C8B-B14F-4D97-AF65-F5344CB8AC3E}">
        <p14:creationId xmlns:p14="http://schemas.microsoft.com/office/powerpoint/2010/main" val="111060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  <p:sldLayoutId id="214748397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16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6.wmf"/><Relationship Id="rId5" Type="http://schemas.openxmlformats.org/officeDocument/2006/relationships/image" Target="../media/image24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30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avi"/><Relationship Id="rId1" Type="http://schemas.microsoft.com/office/2007/relationships/media" Target="../media/media3.avi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37.jpeg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40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2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2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comments" Target="../comments/comment2.x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5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52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3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video" Target="../media/media4.avi"/><Relationship Id="rId1" Type="http://schemas.microsoft.com/office/2007/relationships/media" Target="../media/media4.avi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33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9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75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4.png"/><Relationship Id="rId5" Type="http://schemas.openxmlformats.org/officeDocument/2006/relationships/image" Target="../media/image73.wmf"/><Relationship Id="rId10" Type="http://schemas.openxmlformats.org/officeDocument/2006/relationships/image" Target="../media/image78.png"/><Relationship Id="rId4" Type="http://schemas.openxmlformats.org/officeDocument/2006/relationships/oleObject" Target="../embeddings/oleObject35.bin"/><Relationship Id="rId9" Type="http://schemas.openxmlformats.org/officeDocument/2006/relationships/image" Target="../media/image7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686300" y="2693988"/>
            <a:ext cx="1588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387600" y="1668463"/>
            <a:ext cx="3338513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084168" y="6309320"/>
            <a:ext cx="2808312" cy="38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28675" hangingPunct="0">
              <a:lnSpc>
                <a:spcPct val="104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/>
            </a:pPr>
            <a:r>
              <a:rPr lang="de-DE" sz="2400" b="0" baseline="0" dirty="0" smtClean="0">
                <a:solidFill>
                  <a:schemeClr val="tx1"/>
                </a:solidFill>
              </a:rPr>
              <a:t>ISHEPP 2018</a:t>
            </a:r>
            <a:endParaRPr lang="de-DE" sz="2400" b="0" baseline="0" dirty="0">
              <a:solidFill>
                <a:schemeClr val="tx1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3529" y="642938"/>
            <a:ext cx="8591872" cy="1561926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Hadron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Modifications in Dense Nuclear Matter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mbus Sans L" charset="0"/>
              </a:rPr>
              <a:t/>
            </a:r>
            <a:b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mbus Sans L" charset="0"/>
              </a:rPr>
            </a:br>
            <a:endParaRPr lang="de-DE" i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mbus Sans L" charset="0"/>
            </a:endParaRPr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2657475"/>
            <a:ext cx="7699375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1714500" y="214313"/>
            <a:ext cx="5829300" cy="1244600"/>
          </a:xfrm>
          <a:noFill/>
        </p:spPr>
        <p:txBody>
          <a:bodyPr/>
          <a:lstStyle/>
          <a:p>
            <a:r>
              <a:rPr lang="ru-RU" altLang="ru-RU" sz="2800" b="1" smtClean="0">
                <a:cs typeface="Times New Roman" pitchFamily="18" charset="0"/>
              </a:rPr>
              <a:t>Strongly Correlated Quark Model (SCQM)</a:t>
            </a:r>
            <a:r>
              <a:rPr lang="ru-RU" altLang="ru-RU" smtClean="0"/>
              <a:t> 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143000" y="2357438"/>
            <a:ext cx="7534276" cy="3051175"/>
            <a:chOff x="0" y="3648"/>
            <a:chExt cx="4746" cy="1922"/>
          </a:xfrm>
        </p:grpSpPr>
        <p:pic>
          <p:nvPicPr>
            <p:cNvPr id="12292" name="Picture 12" descr="ch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648"/>
              <a:ext cx="4032" cy="1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3" name="AutoShape 13"/>
            <p:cNvSpPr>
              <a:spLocks noChangeArrowheads="1"/>
            </p:cNvSpPr>
            <p:nvPr/>
          </p:nvSpPr>
          <p:spPr bwMode="auto">
            <a:xfrm>
              <a:off x="0" y="4896"/>
              <a:ext cx="1296" cy="480"/>
            </a:xfrm>
            <a:prstGeom prst="rightArrow">
              <a:avLst>
                <a:gd name="adj1" fmla="val 50000"/>
                <a:gd name="adj2" fmla="val 67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600" baseline="0" dirty="0">
                  <a:latin typeface="Arial" charset="0"/>
                </a:rPr>
                <a:t>Attractive Force</a:t>
              </a:r>
            </a:p>
          </p:txBody>
        </p:sp>
        <p:sp>
          <p:nvSpPr>
            <p:cNvPr id="12294" name="AutoShape 14"/>
            <p:cNvSpPr>
              <a:spLocks noChangeArrowheads="1"/>
            </p:cNvSpPr>
            <p:nvPr/>
          </p:nvSpPr>
          <p:spPr bwMode="auto">
            <a:xfrm>
              <a:off x="3067" y="3648"/>
              <a:ext cx="1679" cy="528"/>
            </a:xfrm>
            <a:prstGeom prst="leftArrow">
              <a:avLst>
                <a:gd name="adj1" fmla="val 50000"/>
                <a:gd name="adj2" fmla="val 6364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400" dirty="0">
                  <a:latin typeface="Arial" charset="0"/>
                </a:rPr>
                <a:t>  </a:t>
              </a:r>
              <a:r>
                <a:rPr lang="ru-RU" altLang="ru-RU" sz="1800" baseline="0" dirty="0">
                  <a:latin typeface="Arial" charset="0"/>
                </a:rPr>
                <a:t>Attractive Force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182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00225" y="0"/>
            <a:ext cx="5829300" cy="10922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200" b="1">
                <a:solidFill>
                  <a:srgbClr val="339966"/>
                </a:solidFill>
                <a:latin typeface="+mj-lt"/>
                <a:ea typeface="+mj-ea"/>
                <a:cs typeface="Times New Roman" pitchFamily="18" charset="0"/>
              </a:rPr>
              <a:t>The Strongly Correlated Quark Model</a:t>
            </a:r>
            <a:endParaRPr lang="ru-RU" sz="3200" b="1" dirty="0">
              <a:solidFill>
                <a:srgbClr val="339966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1285875" y="1143000"/>
            <a:ext cx="609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baseline="0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Hamiltonian of the Quark – </a:t>
            </a:r>
            <a:r>
              <a:rPr lang="en-US" altLang="ru-RU" sz="2000" baseline="0" dirty="0" err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AntiQuark</a:t>
            </a:r>
            <a:r>
              <a:rPr lang="en-US" altLang="ru-RU" sz="2000" baseline="0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System </a:t>
            </a:r>
            <a:endParaRPr lang="ru-RU" altLang="ru-RU" sz="2000" baseline="0" dirty="0">
              <a:latin typeface="Arial" charset="0"/>
            </a:endParaRPr>
          </a:p>
        </p:txBody>
      </p:sp>
      <p:graphicFrame>
        <p:nvGraphicFramePr>
          <p:cNvPr id="13316" name="Object 2"/>
          <p:cNvGraphicFramePr>
            <a:graphicFrameLocks noChangeAspect="1"/>
          </p:cNvGraphicFramePr>
          <p:nvPr/>
        </p:nvGraphicFramePr>
        <p:xfrm>
          <a:off x="1643063" y="1884363"/>
          <a:ext cx="4714875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576" r:id="rId3" imgW="2425700" imgH="508000" progId="Equation.3">
                  <p:embed/>
                </p:oleObj>
              </mc:Choice>
              <mc:Fallback>
                <p:oleObj r:id="rId3" imgW="24257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1884363"/>
                        <a:ext cx="4714875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1176338" y="3000375"/>
          <a:ext cx="444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577" r:id="rId5" imgW="203200" imgH="254000" progId="Equation.3">
                  <p:embed/>
                </p:oleObj>
              </mc:Choice>
              <mc:Fallback>
                <p:oleObj r:id="rId5" imgW="2032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3000375"/>
                        <a:ext cx="444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1785938" y="3000375"/>
          <a:ext cx="4508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578" r:id="rId7" imgW="203112" imgH="241195" progId="Equation.3">
                  <p:embed/>
                </p:oleObj>
              </mc:Choice>
              <mc:Fallback>
                <p:oleObj r:id="rId7" imgW="203112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3000375"/>
                        <a:ext cx="4508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1643063" y="3643313"/>
          <a:ext cx="4556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579" r:id="rId9" imgW="215994" imgH="254110" progId="Equation.3">
                  <p:embed/>
                </p:oleObj>
              </mc:Choice>
              <mc:Fallback>
                <p:oleObj r:id="rId9" imgW="215994" imgH="25411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3643313"/>
                        <a:ext cx="4556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1073941" y="3068960"/>
            <a:ext cx="6858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dirty="0">
                <a:latin typeface="Arial" charset="0"/>
                <a:cs typeface="Times New Roman" pitchFamily="18" charset="0"/>
              </a:rPr>
              <a:t>       </a:t>
            </a:r>
            <a:r>
              <a:rPr lang="en-US" altLang="ru-RU" sz="2000" baseline="0" dirty="0">
                <a:latin typeface="Arial" charset="0"/>
                <a:cs typeface="Times New Roman" pitchFamily="18" charset="0"/>
              </a:rPr>
              <a:t>,          </a:t>
            </a:r>
            <a:r>
              <a:rPr lang="en-US" altLang="ru-RU" sz="2000" b="0" baseline="0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are the current masses of quarks,</a:t>
            </a:r>
            <a:endParaRPr lang="ru-RU" altLang="ru-RU" sz="2000" b="0" baseline="0" dirty="0">
              <a:latin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i="1" baseline="0" dirty="0">
                <a:latin typeface="Arial" charset="0"/>
                <a:cs typeface="Times New Roman" pitchFamily="18" charset="0"/>
                <a:sym typeface="Symbol" pitchFamily="18" charset="2"/>
              </a:rPr>
              <a:t>   </a:t>
            </a:r>
            <a:r>
              <a:rPr lang="en-US" altLang="ru-RU" sz="2000" i="1" baseline="0" dirty="0">
                <a:latin typeface="Arial" charset="0"/>
                <a:cs typeface="Times New Roman" pitchFamily="18" charset="0"/>
              </a:rPr>
              <a:t> = </a:t>
            </a:r>
            <a:r>
              <a:rPr lang="en-US" altLang="ru-RU" sz="2000" i="1" baseline="0" dirty="0">
                <a:latin typeface="Arial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en-US" altLang="ru-RU" sz="2000" i="1" baseline="0" dirty="0">
                <a:latin typeface="Arial" charset="0"/>
                <a:cs typeface="Times New Roman" pitchFamily="18" charset="0"/>
              </a:rPr>
              <a:t>(x)</a:t>
            </a:r>
            <a:r>
              <a:rPr lang="en-US" altLang="ru-RU" sz="2000" baseline="0" dirty="0">
                <a:latin typeface="Arial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ru-RU" sz="2000" i="1" baseline="0" dirty="0">
                <a:solidFill>
                  <a:srgbClr val="0000FF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– </a:t>
            </a:r>
            <a:r>
              <a:rPr lang="en-US" altLang="ru-RU" sz="2000" b="0" baseline="0" dirty="0">
                <a:solidFill>
                  <a:srgbClr val="0000FF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the velocity of the quark (antiquark),</a:t>
            </a:r>
            <a:endParaRPr lang="ru-RU" altLang="ru-RU" sz="2000" b="0" baseline="0" dirty="0">
              <a:latin typeface="Arial" charset="0"/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i="1" baseline="0" dirty="0">
                <a:latin typeface="Arial" charset="0"/>
                <a:cs typeface="Times New Roman" pitchFamily="18" charset="0"/>
                <a:sym typeface="Symbol" pitchFamily="18" charset="2"/>
              </a:rPr>
              <a:t>               </a:t>
            </a:r>
            <a:r>
              <a:rPr lang="en-US" altLang="ru-RU" sz="2000" i="1" baseline="0" dirty="0" smtClean="0">
                <a:latin typeface="Arial" charset="0"/>
                <a:cs typeface="Times New Roman" pitchFamily="18" charset="0"/>
                <a:sym typeface="Symbol" pitchFamily="18" charset="2"/>
              </a:rPr>
              <a:t>- </a:t>
            </a:r>
            <a:r>
              <a:rPr lang="en-US" altLang="ru-RU" sz="2000" b="0" i="1" baseline="0" dirty="0" smtClean="0">
                <a:solidFill>
                  <a:srgbClr val="0000FF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is </a:t>
            </a:r>
            <a:r>
              <a:rPr lang="en-US" altLang="ru-RU" sz="2000" b="0" i="1" baseline="0" dirty="0">
                <a:solidFill>
                  <a:srgbClr val="0000FF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the quark–antiquark potential.</a:t>
            </a:r>
            <a:r>
              <a:rPr lang="ru-RU" altLang="ru-RU" sz="2000" b="0" baseline="0" dirty="0">
                <a:latin typeface="Arial" charset="0"/>
                <a:sym typeface="Symbol" pitchFamily="18" charset="2"/>
              </a:rPr>
              <a:t> </a:t>
            </a:r>
          </a:p>
        </p:txBody>
      </p:sp>
      <p:graphicFrame>
        <p:nvGraphicFramePr>
          <p:cNvPr id="133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994001"/>
              </p:ext>
            </p:extLst>
          </p:nvPr>
        </p:nvGraphicFramePr>
        <p:xfrm>
          <a:off x="1198563" y="4357688"/>
          <a:ext cx="69627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580" name="Equation" r:id="rId11" imgW="3606480" imgH="558720" progId="Equation.3">
                  <p:embed/>
                </p:oleObj>
              </mc:Choice>
              <mc:Fallback>
                <p:oleObj name="Equation" r:id="rId11" imgW="360648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563" y="4357688"/>
                        <a:ext cx="696277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2" name="Object 9"/>
          <p:cNvGraphicFramePr>
            <a:graphicFrameLocks noChangeAspect="1"/>
          </p:cNvGraphicFramePr>
          <p:nvPr/>
        </p:nvGraphicFramePr>
        <p:xfrm>
          <a:off x="1143000" y="5643563"/>
          <a:ext cx="1928813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581" r:id="rId13" imgW="1079500" imgH="393700" progId="Equation.3">
                  <p:embed/>
                </p:oleObj>
              </mc:Choice>
              <mc:Fallback>
                <p:oleObj r:id="rId13" imgW="1079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643563"/>
                        <a:ext cx="1928813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Rectangle 12"/>
          <p:cNvSpPr>
            <a:spLocks noChangeArrowheads="1"/>
          </p:cNvSpPr>
          <p:nvPr/>
        </p:nvSpPr>
        <p:spPr bwMode="auto">
          <a:xfrm>
            <a:off x="3071813" y="5805264"/>
            <a:ext cx="58206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b="0" baseline="0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i</a:t>
            </a:r>
            <a:r>
              <a:rPr lang="en-US" altLang="ru-RU" sz="2000" b="0" baseline="0" dirty="0" smtClean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s the </a:t>
            </a:r>
            <a:r>
              <a:rPr lang="en-US" altLang="ru-RU" sz="2000" b="0" baseline="0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potential energy of </a:t>
            </a:r>
            <a:r>
              <a:rPr lang="en-US" altLang="ru-RU" sz="2000" b="0" baseline="0" dirty="0" smtClean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a</a:t>
            </a:r>
            <a:r>
              <a:rPr lang="ru-RU" altLang="ru-RU" sz="2000" b="0" baseline="0" dirty="0" smtClean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ru-RU" sz="2000" b="0" baseline="0" dirty="0" smtClean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single quark/antiquark</a:t>
            </a:r>
            <a:r>
              <a:rPr lang="en-US" altLang="ru-RU" sz="2000" dirty="0" smtClean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.</a:t>
            </a:r>
            <a:r>
              <a:rPr lang="ru-RU" altLang="ru-RU" sz="2000" dirty="0" smtClean="0">
                <a:latin typeface="Arial" charset="0"/>
              </a:rPr>
              <a:t> </a:t>
            </a:r>
            <a:endParaRPr lang="ru-RU" altLang="ru-RU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450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87488" y="293688"/>
            <a:ext cx="5829300" cy="7937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600" dirty="0">
                <a:latin typeface="+mj-lt"/>
                <a:ea typeface="+mj-ea"/>
                <a:cs typeface="Times New Roman" pitchFamily="18" charset="0"/>
              </a:rPr>
              <a:t>Constituent Quarks – </a:t>
            </a:r>
            <a:r>
              <a:rPr lang="en-US" sz="3600" dirty="0" smtClean="0">
                <a:latin typeface="+mj-lt"/>
                <a:ea typeface="+mj-ea"/>
                <a:cs typeface="Times New Roman" pitchFamily="18" charset="0"/>
              </a:rPr>
              <a:t>Topological </a:t>
            </a:r>
            <a:r>
              <a:rPr lang="ru-RU" sz="3600" dirty="0" smtClean="0">
                <a:latin typeface="+mj-lt"/>
                <a:ea typeface="+mj-ea"/>
                <a:cs typeface="Times New Roman" pitchFamily="18" charset="0"/>
              </a:rPr>
              <a:t>Solitons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 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33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795194"/>
              </p:ext>
            </p:extLst>
          </p:nvPr>
        </p:nvGraphicFramePr>
        <p:xfrm>
          <a:off x="2051720" y="2348881"/>
          <a:ext cx="3384376" cy="512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44" r:id="rId3" imgW="1676400" imgH="254000" progId="Equation.3">
                  <p:embed/>
                </p:oleObj>
              </mc:Choice>
              <mc:Fallback>
                <p:oleObj r:id="rId3" imgW="16764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348881"/>
                        <a:ext cx="3384376" cy="512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689523"/>
              </p:ext>
            </p:extLst>
          </p:nvPr>
        </p:nvGraphicFramePr>
        <p:xfrm>
          <a:off x="1928813" y="3786188"/>
          <a:ext cx="4911725" cy="1078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45" r:id="rId5" imgW="2387600" imgH="533400" progId="Equation.3">
                  <p:embed/>
                </p:oleObj>
              </mc:Choice>
              <mc:Fallback>
                <p:oleObj r:id="rId5" imgW="23876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3786188"/>
                        <a:ext cx="4911725" cy="10780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683568" y="1556819"/>
            <a:ext cx="4857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aseline="0" dirty="0">
                <a:latin typeface="Arial" charset="0"/>
                <a:cs typeface="Times New Roman" pitchFamily="18" charset="0"/>
              </a:rPr>
              <a:t>SCQM </a:t>
            </a:r>
            <a:r>
              <a:rPr lang="en-US" altLang="ru-RU" sz="1800" baseline="0" dirty="0">
                <a:latin typeface="Arial" charset="0"/>
                <a:cs typeface="Times New Roman" pitchFamily="18" charset="0"/>
                <a:sym typeface="Symbol" pitchFamily="18" charset="2"/>
              </a:rPr>
              <a:t></a:t>
            </a:r>
            <a:r>
              <a:rPr lang="en-US" altLang="ru-RU" sz="1800" baseline="0" dirty="0">
                <a:latin typeface="Arial" charset="0"/>
                <a:cs typeface="Times New Roman" pitchFamily="18" charset="0"/>
              </a:rPr>
              <a:t> Breather Solution of Sine- Gordon equation</a:t>
            </a:r>
            <a:r>
              <a:rPr lang="ru-RU" altLang="ru-RU" sz="1800" baseline="0" dirty="0">
                <a:latin typeface="Arial" charset="0"/>
              </a:rPr>
              <a:t> 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3528" y="3000374"/>
            <a:ext cx="5872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aseline="0" dirty="0">
                <a:latin typeface="Arial" charset="0"/>
                <a:cs typeface="Times New Roman" pitchFamily="18" charset="0"/>
              </a:rPr>
              <a:t>Breather – oscillating soliton-</a:t>
            </a:r>
            <a:r>
              <a:rPr lang="en-US" altLang="ru-RU" sz="1800" baseline="0" dirty="0" err="1">
                <a:latin typeface="Arial" charset="0"/>
                <a:cs typeface="Times New Roman" pitchFamily="18" charset="0"/>
              </a:rPr>
              <a:t>antisoliton</a:t>
            </a:r>
            <a:r>
              <a:rPr lang="en-US" altLang="ru-RU" sz="1800" baseline="0" dirty="0">
                <a:latin typeface="Arial" charset="0"/>
                <a:cs typeface="Times New Roman" pitchFamily="18" charset="0"/>
              </a:rPr>
              <a:t> </a:t>
            </a:r>
            <a:r>
              <a:rPr lang="en-US" altLang="ru-RU" sz="1800" baseline="0" dirty="0" smtClean="0">
                <a:latin typeface="Arial" charset="0"/>
                <a:cs typeface="Times New Roman" pitchFamily="18" charset="0"/>
              </a:rPr>
              <a:t>pair:</a:t>
            </a:r>
            <a:r>
              <a:rPr lang="ru-RU" altLang="ru-RU" sz="1800" baseline="0" dirty="0" smtClean="0">
                <a:latin typeface="Arial" charset="0"/>
              </a:rPr>
              <a:t> </a:t>
            </a:r>
            <a:endParaRPr lang="ru-RU" altLang="ru-RU" sz="1800" baseline="0" dirty="0">
              <a:latin typeface="Arial" charset="0"/>
            </a:endParaRPr>
          </a:p>
        </p:txBody>
      </p:sp>
      <p:graphicFrame>
        <p:nvGraphicFramePr>
          <p:cNvPr id="1434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971229"/>
              </p:ext>
            </p:extLst>
          </p:nvPr>
        </p:nvGraphicFramePr>
        <p:xfrm>
          <a:off x="1076325" y="5173664"/>
          <a:ext cx="2991619" cy="785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46" r:id="rId7" imgW="1498600" imgH="393700" progId="Equation.3">
                  <p:embed/>
                </p:oleObj>
              </mc:Choice>
              <mc:Fallback>
                <p:oleObj r:id="rId7" imgW="1498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5173664"/>
                        <a:ext cx="2991619" cy="785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Rectangle 12"/>
          <p:cNvSpPr>
            <a:spLocks noChangeArrowheads="1"/>
          </p:cNvSpPr>
          <p:nvPr/>
        </p:nvSpPr>
        <p:spPr bwMode="auto">
          <a:xfrm>
            <a:off x="4402138" y="5247086"/>
            <a:ext cx="4032250" cy="830997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ru-RU" sz="1800" baseline="0" dirty="0">
                <a:latin typeface="Arial" charset="0"/>
                <a:cs typeface="Times New Roman" pitchFamily="18" charset="0"/>
              </a:rPr>
              <a:t>is </a:t>
            </a:r>
            <a:r>
              <a:rPr lang="en-US" altLang="ru-RU" sz="1800" baseline="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identical</a:t>
            </a:r>
            <a:r>
              <a:rPr lang="en-US" altLang="ru-RU" sz="1800" baseline="0" dirty="0">
                <a:latin typeface="Arial" charset="0"/>
                <a:cs typeface="Times New Roman" pitchFamily="18" charset="0"/>
              </a:rPr>
              <a:t> to our quark-antiquark system</a:t>
            </a:r>
            <a:r>
              <a:rPr lang="en-US" altLang="ru-RU" sz="1800" dirty="0">
                <a:latin typeface="Arial" charset="0"/>
                <a:cs typeface="Times New Roman" pitchFamily="18" charset="0"/>
              </a:rPr>
              <a:t>;</a:t>
            </a:r>
            <a:r>
              <a:rPr lang="ru-RU" altLang="ru-RU" sz="1800" dirty="0">
                <a:latin typeface="Arial" charset="0"/>
              </a:rPr>
              <a:t> </a:t>
            </a:r>
            <a:endParaRPr lang="en-US" altLang="ru-RU" sz="1800" dirty="0" smtClean="0">
              <a:latin typeface="Arial" charset="0"/>
            </a:endParaRPr>
          </a:p>
          <a:p>
            <a:pPr>
              <a:spcBef>
                <a:spcPct val="0"/>
              </a:spcBef>
              <a:buNone/>
            </a:pPr>
            <a:endParaRPr lang="en-US" altLang="ru-RU" sz="1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664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809750" y="355600"/>
            <a:ext cx="58293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800" baseline="0" dirty="0" smtClean="0"/>
              <a:t>Breather  ̶  quark-antiquark </a:t>
            </a:r>
            <a:r>
              <a:rPr lang="en-US" altLang="ru-RU" sz="2800" baseline="0" dirty="0"/>
              <a:t>pair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800" baseline="0" dirty="0"/>
              <a:t>M</a:t>
            </a:r>
            <a:r>
              <a:rPr lang="en-US" altLang="ru-RU" sz="2800" b="1" baseline="0" dirty="0" smtClean="0"/>
              <a:t>eson</a:t>
            </a:r>
            <a:endParaRPr lang="ru-RU" altLang="ru-RU" sz="2800" b="1" baseline="0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1720832"/>
            <a:ext cx="764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0" baseline="0" dirty="0" smtClean="0">
                <a:solidFill>
                  <a:schemeClr val="tx1"/>
                </a:solidFill>
              </a:rPr>
              <a:t>φ</a:t>
            </a:r>
            <a:r>
              <a:rPr lang="en-US" sz="2000" b="0" baseline="0" dirty="0" smtClean="0">
                <a:solidFill>
                  <a:schemeClr val="tx1"/>
                </a:solidFill>
              </a:rPr>
              <a:t>(</a:t>
            </a:r>
            <a:r>
              <a:rPr lang="en-US" sz="2000" b="0" i="1" baseline="0" dirty="0" err="1" smtClean="0">
                <a:solidFill>
                  <a:schemeClr val="tx1"/>
                </a:solidFill>
              </a:rPr>
              <a:t>x,t</a:t>
            </a:r>
            <a:r>
              <a:rPr lang="en-US" sz="2000" b="0" baseline="0" dirty="0" smtClean="0">
                <a:solidFill>
                  <a:schemeClr val="tx1"/>
                </a:solidFill>
              </a:rPr>
              <a:t>)</a:t>
            </a:r>
            <a:endParaRPr lang="ru-RU" sz="2000" b="0" baseline="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1720832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0" baseline="0" dirty="0" smtClean="0">
                <a:solidFill>
                  <a:schemeClr val="tx1"/>
                </a:solidFill>
              </a:rPr>
              <a:t>ε</a:t>
            </a:r>
            <a:r>
              <a:rPr lang="en-US" sz="2000" b="0" baseline="0" dirty="0" smtClean="0">
                <a:solidFill>
                  <a:schemeClr val="tx1"/>
                </a:solidFill>
              </a:rPr>
              <a:t>(</a:t>
            </a:r>
            <a:r>
              <a:rPr lang="en-US" sz="2000" b="0" i="1" baseline="0" dirty="0" err="1" smtClean="0">
                <a:solidFill>
                  <a:schemeClr val="tx1"/>
                </a:solidFill>
              </a:rPr>
              <a:t>x,t</a:t>
            </a:r>
            <a:r>
              <a:rPr lang="en-US" sz="2000" b="0" baseline="0" dirty="0" smtClean="0">
                <a:solidFill>
                  <a:schemeClr val="tx1"/>
                </a:solidFill>
              </a:rPr>
              <a:t>)</a:t>
            </a:r>
            <a:endParaRPr lang="ru-RU" sz="2000" b="0" baseline="0" dirty="0">
              <a:solidFill>
                <a:schemeClr val="tx1"/>
              </a:solidFill>
            </a:endParaRPr>
          </a:p>
        </p:txBody>
      </p:sp>
      <p:pic>
        <p:nvPicPr>
          <p:cNvPr id="2" name="q-aq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59632" y="2276872"/>
            <a:ext cx="7386764" cy="279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33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body" idx="1"/>
          </p:nvPr>
        </p:nvSpPr>
        <p:spPr>
          <a:xfrm>
            <a:off x="457200" y="1614488"/>
            <a:ext cx="8229600" cy="4511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ru-RU" sz="2400" dirty="0" smtClean="0"/>
              <a:t>Chiral Symmetry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ru-RU" sz="2400" dirty="0" smtClean="0"/>
              <a:t>	SU(2)</a:t>
            </a:r>
            <a:r>
              <a:rPr lang="en-US" altLang="ru-RU" sz="2400" baseline="-25000" dirty="0" smtClean="0"/>
              <a:t>L</a:t>
            </a:r>
            <a:r>
              <a:rPr lang="en-US" altLang="ru-RU" sz="2400" dirty="0" smtClean="0"/>
              <a:t> </a:t>
            </a:r>
            <a:r>
              <a:rPr lang="ru-RU" altLang="ru-RU" sz="2400" dirty="0" smtClean="0"/>
              <a:t>×</a:t>
            </a:r>
            <a:r>
              <a:rPr lang="en-US" altLang="ru-RU" sz="2400" dirty="0" smtClean="0"/>
              <a:t> SU(2)</a:t>
            </a:r>
            <a:r>
              <a:rPr lang="en-US" altLang="ru-RU" sz="2400" baseline="-25000" dirty="0" smtClean="0"/>
              <a:t>R</a:t>
            </a:r>
            <a:r>
              <a:rPr lang="en-US" altLang="ru-RU" sz="2400" dirty="0" smtClean="0"/>
              <a:t>       for </a:t>
            </a:r>
            <a:r>
              <a:rPr lang="el-GR" altLang="ru-RU" sz="2400" dirty="0" smtClean="0">
                <a:cs typeface="Times New Roman" pitchFamily="18" charset="0"/>
              </a:rPr>
              <a:t>ψ</a:t>
            </a:r>
            <a:r>
              <a:rPr lang="en-US" altLang="ru-RU" sz="2400" baseline="-25000" dirty="0" smtClean="0">
                <a:cs typeface="Times New Roman" pitchFamily="18" charset="0"/>
              </a:rPr>
              <a:t>L,R</a:t>
            </a:r>
            <a:r>
              <a:rPr lang="en-US" altLang="ru-RU" sz="2400" dirty="0" smtClean="0">
                <a:cs typeface="Times New Roman" pitchFamily="18" charset="0"/>
              </a:rPr>
              <a:t>  =  </a:t>
            </a:r>
            <a:r>
              <a:rPr lang="en-US" altLang="ru-RU" sz="2400" i="1" dirty="0" smtClean="0">
                <a:cs typeface="Times New Roman" pitchFamily="18" charset="0"/>
              </a:rPr>
              <a:t>u, d</a:t>
            </a:r>
          </a:p>
          <a:p>
            <a:pPr>
              <a:lnSpc>
                <a:spcPct val="90000"/>
              </a:lnSpc>
            </a:pPr>
            <a:endParaRPr lang="en-US" altLang="ru-RU" sz="2400" i="1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ru-RU" sz="2400" dirty="0" smtClean="0">
                <a:cs typeface="Times New Roman" pitchFamily="18" charset="0"/>
              </a:rPr>
              <a:t>The order parameter for symmetry breaking is quark or </a:t>
            </a:r>
            <a:r>
              <a:rPr lang="en-US" altLang="ru-RU" sz="2400" i="1" dirty="0" smtClean="0">
                <a:cs typeface="Times New Roman" pitchFamily="18" charset="0"/>
              </a:rPr>
              <a:t>chiral </a:t>
            </a:r>
            <a:r>
              <a:rPr lang="en-US" altLang="ru-RU" sz="2400" dirty="0" smtClean="0">
                <a:cs typeface="Times New Roman" pitchFamily="18" charset="0"/>
              </a:rPr>
              <a:t>condensate: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ru-RU" sz="2400" dirty="0" smtClean="0">
                <a:cs typeface="Times New Roman" pitchFamily="18" charset="0"/>
              </a:rPr>
              <a:t>	 </a:t>
            </a:r>
            <a:r>
              <a:rPr lang="en-US" altLang="ru-RU" sz="2400" dirty="0" smtClean="0"/>
              <a:t>&lt;</a:t>
            </a:r>
            <a:r>
              <a:rPr lang="en-US" altLang="ru-RU" sz="2400" dirty="0" err="1" smtClean="0"/>
              <a:t>ψψ</a:t>
            </a:r>
            <a:r>
              <a:rPr lang="en-US" altLang="ru-RU" sz="2400" dirty="0" smtClean="0"/>
              <a:t>&gt;</a:t>
            </a:r>
            <a:r>
              <a:rPr lang="en-US" altLang="ru-RU" sz="2400" dirty="0" smtClean="0">
                <a:cs typeface="Times New Roman" pitchFamily="18" charset="0"/>
              </a:rPr>
              <a:t> </a:t>
            </a:r>
            <a:r>
              <a:rPr lang="en-US" altLang="ru-RU" sz="2400" dirty="0" smtClean="0"/>
              <a:t>≃ - (250 MeV)³,    ψ = </a:t>
            </a:r>
            <a:r>
              <a:rPr lang="en-US" altLang="ru-RU" sz="2400" i="1" dirty="0" err="1" smtClean="0"/>
              <a:t>u,d</a:t>
            </a:r>
            <a:endParaRPr lang="en-US" altLang="ru-RU" sz="2400" i="1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ru-RU" sz="24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altLang="ru-RU" sz="2400" dirty="0" smtClean="0"/>
              <a:t>As a consequence massless valence quarks (u, d) acquire dynamical masses which we call constituent quarks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ru-RU" sz="2400" dirty="0" smtClean="0">
                <a:cs typeface="Times New Roman" pitchFamily="18" charset="0"/>
              </a:rPr>
              <a:t>			M</a:t>
            </a:r>
            <a:r>
              <a:rPr lang="en-US" altLang="ru-RU" sz="2400" baseline="-25000" dirty="0" smtClean="0">
                <a:cs typeface="Times New Roman" pitchFamily="18" charset="0"/>
              </a:rPr>
              <a:t>C </a:t>
            </a:r>
            <a:r>
              <a:rPr lang="en-US" altLang="ru-RU" sz="2400" dirty="0" smtClean="0">
                <a:cs typeface="Times New Roman" pitchFamily="18" charset="0"/>
              </a:rPr>
              <a:t>≈ 350 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ru-RU" sz="2400" dirty="0" smtClean="0">
                <a:cs typeface="Times New Roman" pitchFamily="18" charset="0"/>
              </a:rPr>
              <a:t> 400 MeV</a:t>
            </a:r>
          </a:p>
          <a:p>
            <a:pPr>
              <a:lnSpc>
                <a:spcPct val="90000"/>
              </a:lnSpc>
            </a:pPr>
            <a:endParaRPr lang="ru-RU" altLang="ru-RU" sz="2400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8175"/>
          </a:xfrm>
          <a:noFill/>
        </p:spPr>
        <p:txBody>
          <a:bodyPr/>
          <a:lstStyle/>
          <a:p>
            <a:r>
              <a:rPr lang="en-US" altLang="ru-RU" sz="3200" dirty="0" smtClean="0">
                <a:solidFill>
                  <a:srgbClr val="FF0000"/>
                </a:solidFill>
              </a:rPr>
              <a:t>What is Chiral Symmetry and its Breaking?</a:t>
            </a:r>
            <a:endParaRPr lang="ru-RU" altLang="ru-RU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1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2112963" y="0"/>
            <a:ext cx="5038725" cy="61753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>
                <a:solidFill>
                  <a:srgbClr val="006666"/>
                </a:solidFill>
                <a:latin typeface="Times New Roman"/>
              </a:rPr>
              <a:t>Quark Potential</a:t>
            </a:r>
            <a:endParaRPr lang="ru-RU" sz="3600">
              <a:solidFill>
                <a:srgbClr val="006666"/>
              </a:solidFill>
              <a:latin typeface="Times New Roman"/>
            </a:endParaRPr>
          </a:p>
        </p:txBody>
      </p:sp>
      <p:pic>
        <p:nvPicPr>
          <p:cNvPr id="21507" name="Picture 1028" descr="q-potent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377" y="1772816"/>
            <a:ext cx="49371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71255"/>
            <a:ext cx="493713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614" y="584455"/>
            <a:ext cx="7163421" cy="9998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94037" y="2971255"/>
            <a:ext cx="2276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baseline="0" dirty="0" err="1" smtClean="0">
                <a:solidFill>
                  <a:schemeClr val="accent2">
                    <a:lumMod val="75000"/>
                  </a:schemeClr>
                </a:solidFill>
              </a:rPr>
              <a:t>U</a:t>
            </a:r>
            <a:r>
              <a:rPr lang="en-US" b="0" baseline="-25000" dirty="0" err="1" smtClean="0">
                <a:solidFill>
                  <a:schemeClr val="accent2">
                    <a:lumMod val="75000"/>
                  </a:schemeClr>
                </a:solidFill>
              </a:rPr>
              <a:t>sol-asol</a:t>
            </a:r>
            <a:r>
              <a:rPr lang="en-US" b="0" baseline="0" dirty="0" smtClean="0">
                <a:solidFill>
                  <a:schemeClr val="accent2">
                    <a:lumMod val="75000"/>
                  </a:schemeClr>
                </a:solidFill>
              </a:rPr>
              <a:t> = mˑ tanh</a:t>
            </a:r>
            <a:r>
              <a:rPr lang="en-US" b="0" baseline="30000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en-US" b="0" baseline="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l-GR" b="0" baseline="0" dirty="0" smtClean="0">
                <a:solidFill>
                  <a:schemeClr val="accent2">
                    <a:lumMod val="75000"/>
                  </a:schemeClr>
                </a:solidFill>
              </a:rPr>
              <a:t>α</a:t>
            </a:r>
            <a:r>
              <a:rPr lang="en-US" b="0" baseline="0" dirty="0" smtClean="0">
                <a:solidFill>
                  <a:schemeClr val="accent2">
                    <a:lumMod val="75000"/>
                  </a:schemeClr>
                </a:solidFill>
              </a:rPr>
              <a:t>x)</a:t>
            </a:r>
            <a:endParaRPr lang="en-US" b="0" baseline="30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58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809750" y="355600"/>
            <a:ext cx="58293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800" baseline="0" dirty="0" smtClean="0"/>
              <a:t>quark-antiquark </a:t>
            </a:r>
            <a:r>
              <a:rPr lang="en-US" altLang="ru-RU" sz="2800" baseline="0" dirty="0"/>
              <a:t>pair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800" baseline="0" dirty="0"/>
              <a:t>M</a:t>
            </a:r>
            <a:r>
              <a:rPr lang="en-US" altLang="ru-RU" sz="2800" b="1" baseline="0" dirty="0" smtClean="0"/>
              <a:t>eson</a:t>
            </a:r>
            <a:endParaRPr lang="ru-RU" altLang="ru-RU" sz="2800" b="1" baseline="0" dirty="0"/>
          </a:p>
        </p:txBody>
      </p:sp>
      <p:pic>
        <p:nvPicPr>
          <p:cNvPr id="3" name="two_quark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24200" y="1695450"/>
            <a:ext cx="28956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16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65113"/>
            <a:ext cx="4518744" cy="931639"/>
          </a:xfrm>
          <a:noFill/>
        </p:spPr>
        <p:txBody>
          <a:bodyPr/>
          <a:lstStyle/>
          <a:p>
            <a:r>
              <a:rPr lang="en-US" altLang="ru-RU" sz="2800" b="1" dirty="0" smtClean="0">
                <a:solidFill>
                  <a:srgbClr val="339966"/>
                </a:solidFill>
                <a:cs typeface="Times New Roman" pitchFamily="18" charset="0"/>
              </a:rPr>
              <a:t>Generalization to the 3 – quark system (baryons)</a:t>
            </a:r>
            <a:endParaRPr lang="ru-RU" altLang="ru-RU" sz="2800" dirty="0" smtClean="0">
              <a:cs typeface="Times New Roman" pitchFamily="18" charset="0"/>
            </a:endParaRPr>
          </a:p>
        </p:txBody>
      </p:sp>
      <p:sp>
        <p:nvSpPr>
          <p:cNvPr id="17411" name="Rectangle 16"/>
          <p:cNvSpPr>
            <a:spLocks noChangeArrowheads="1"/>
          </p:cNvSpPr>
          <p:nvPr/>
        </p:nvSpPr>
        <p:spPr bwMode="auto">
          <a:xfrm>
            <a:off x="5292725" y="3243263"/>
            <a:ext cx="53467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7412" name="Rectangle 18"/>
          <p:cNvSpPr>
            <a:spLocks noChangeArrowheads="1"/>
          </p:cNvSpPr>
          <p:nvPr/>
        </p:nvSpPr>
        <p:spPr bwMode="auto">
          <a:xfrm>
            <a:off x="5292725" y="3243263"/>
            <a:ext cx="53467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graphicFrame>
        <p:nvGraphicFramePr>
          <p:cNvPr id="17418" name="Object 3"/>
          <p:cNvGraphicFramePr>
            <a:graphicFrameLocks noChangeAspect="1"/>
          </p:cNvGraphicFramePr>
          <p:nvPr/>
        </p:nvGraphicFramePr>
        <p:xfrm>
          <a:off x="611188" y="1412875"/>
          <a:ext cx="1908175" cy="561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71" name="Формула" r:id="rId4" imgW="583947" imgH="190417" progId="Equation.3">
                  <p:embed/>
                </p:oleObj>
              </mc:Choice>
              <mc:Fallback>
                <p:oleObj name="Формула" r:id="rId4" imgW="583947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12875"/>
                        <a:ext cx="1908175" cy="5614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656573"/>
              </p:ext>
            </p:extLst>
          </p:nvPr>
        </p:nvGraphicFramePr>
        <p:xfrm>
          <a:off x="2699792" y="2703921"/>
          <a:ext cx="1281112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72" name="Формула" r:id="rId6" imgW="495000" imgH="215640" progId="Equation.3">
                  <p:embed/>
                </p:oleObj>
              </mc:Choice>
              <mc:Fallback>
                <p:oleObj name="Формула" r:id="rId6" imgW="4950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2703921"/>
                        <a:ext cx="1281112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27" name="Picture 12" descr="two-quar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76209"/>
            <a:ext cx="2186310" cy="47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Picture 15" descr="three-quar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401" y="4293096"/>
            <a:ext cx="228758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3" name="Rectangle 20"/>
          <p:cNvSpPr>
            <a:spLocks noChangeArrowheads="1"/>
          </p:cNvSpPr>
          <p:nvPr/>
        </p:nvSpPr>
        <p:spPr bwMode="auto">
          <a:xfrm>
            <a:off x="1050925" y="3153183"/>
            <a:ext cx="5346700" cy="41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600">
                <a:latin typeface="Times New Roman" pitchFamily="18" charset="0"/>
              </a:rPr>
              <a:t> </a:t>
            </a:r>
            <a:endParaRPr lang="ru-RU" altLang="ru-RU" sz="2400">
              <a:latin typeface="Times New Roman" pitchFamily="18" charset="0"/>
            </a:endParaRPr>
          </a:p>
        </p:txBody>
      </p:sp>
      <p:graphicFrame>
        <p:nvGraphicFramePr>
          <p:cNvPr id="2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952382"/>
              </p:ext>
            </p:extLst>
          </p:nvPr>
        </p:nvGraphicFramePr>
        <p:xfrm>
          <a:off x="2933700" y="4798517"/>
          <a:ext cx="11842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73" name="Формула" r:id="rId10" imgW="457200" imgH="177480" progId="Equation.3">
                  <p:embed/>
                </p:oleObj>
              </mc:Choice>
              <mc:Fallback>
                <p:oleObj name="Формула" r:id="rId10" imgW="457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4798517"/>
                        <a:ext cx="118427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28165"/>
              </p:ext>
            </p:extLst>
          </p:nvPr>
        </p:nvGraphicFramePr>
        <p:xfrm>
          <a:off x="949325" y="3516313"/>
          <a:ext cx="39687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74" name="Формула" r:id="rId12" imgW="1536480" imgH="215640" progId="Equation.3">
                  <p:embed/>
                </p:oleObj>
              </mc:Choice>
              <mc:Fallback>
                <p:oleObj name="Формула" r:id="rId12" imgW="1536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325" y="3516313"/>
                        <a:ext cx="396875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991141"/>
              </p:ext>
            </p:extLst>
          </p:nvPr>
        </p:nvGraphicFramePr>
        <p:xfrm>
          <a:off x="4967288" y="1959866"/>
          <a:ext cx="2944812" cy="4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75" name="Формула" r:id="rId14" imgW="1282680" imgH="215640" progId="Equation.3">
                  <p:embed/>
                </p:oleObj>
              </mc:Choice>
              <mc:Fallback>
                <p:oleObj name="Формула" r:id="rId14" imgW="1282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grayscl/>
                        <a:biLevel thresh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288" y="1959866"/>
                        <a:ext cx="2944812" cy="4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368482"/>
              </p:ext>
            </p:extLst>
          </p:nvPr>
        </p:nvGraphicFramePr>
        <p:xfrm>
          <a:off x="1712913" y="2000250"/>
          <a:ext cx="28876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76" name="Формула" r:id="rId16" imgW="1257120" imgH="203040" progId="Equation.3">
                  <p:embed/>
                </p:oleObj>
              </mc:Choice>
              <mc:Fallback>
                <p:oleObj name="Формула" r:id="rId16" imgW="1257120" imgH="20304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grayscl/>
                        <a:biLevel thresh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2000250"/>
                        <a:ext cx="28876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892213"/>
              </p:ext>
            </p:extLst>
          </p:nvPr>
        </p:nvGraphicFramePr>
        <p:xfrm>
          <a:off x="5269273" y="3501008"/>
          <a:ext cx="12795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77" name="Формула" r:id="rId18" imgW="495000" imgH="215640" progId="Equation.3">
                  <p:embed/>
                </p:oleObj>
              </mc:Choice>
              <mc:Fallback>
                <p:oleObj name="Формула" r:id="rId18" imgW="495000" imgH="215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9273" y="3501008"/>
                        <a:ext cx="127952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70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07375" cy="588962"/>
          </a:xfrm>
        </p:spPr>
        <p:txBody>
          <a:bodyPr/>
          <a:lstStyle/>
          <a:p>
            <a:r>
              <a:rPr lang="en-US" altLang="ru-RU" sz="2800" b="1" dirty="0" smtClean="0"/>
              <a:t>Nucleon -</a:t>
            </a:r>
            <a:r>
              <a:rPr lang="ru-RU" altLang="ru-RU" sz="2800" b="1" dirty="0" smtClean="0"/>
              <a:t> </a:t>
            </a:r>
            <a:r>
              <a:rPr lang="en-US" altLang="ru-RU" sz="2800" b="1" dirty="0" smtClean="0"/>
              <a:t>SU(3)</a:t>
            </a:r>
            <a:r>
              <a:rPr lang="en-US" altLang="ru-RU" sz="2800" b="1" baseline="-25000" dirty="0" smtClean="0"/>
              <a:t>color</a:t>
            </a:r>
            <a:r>
              <a:rPr lang="en-US" altLang="ru-RU" sz="2800" b="1" dirty="0" smtClean="0"/>
              <a:t> singlet</a:t>
            </a:r>
            <a:endParaRPr lang="ru-RU" altLang="ru-RU" sz="2800" b="1" dirty="0" smtClean="0"/>
          </a:p>
        </p:txBody>
      </p:sp>
      <p:sp>
        <p:nvSpPr>
          <p:cNvPr id="18436" name="Rectangle 2"/>
          <p:cNvSpPr txBox="1">
            <a:spLocks/>
          </p:cNvSpPr>
          <p:nvPr/>
        </p:nvSpPr>
        <p:spPr bwMode="auto">
          <a:xfrm>
            <a:off x="471253" y="980728"/>
            <a:ext cx="820737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800" kern="0" baseline="0" dirty="0" smtClean="0">
                <a:solidFill>
                  <a:srgbClr val="000000"/>
                </a:solidFill>
                <a:latin typeface="Times New Roman"/>
                <a:ea typeface="+mj-ea"/>
                <a:cs typeface="+mj-cs"/>
              </a:rPr>
              <a:t>SU(3)</a:t>
            </a:r>
            <a:r>
              <a:rPr lang="en-US" altLang="ru-RU" sz="2800" kern="0" baseline="-25000" dirty="0" smtClean="0">
                <a:solidFill>
                  <a:srgbClr val="000000"/>
                </a:solidFill>
                <a:latin typeface="Times New Roman"/>
                <a:ea typeface="+mj-ea"/>
                <a:cs typeface="+mj-cs"/>
              </a:rPr>
              <a:t>color </a:t>
            </a:r>
            <a:r>
              <a:rPr lang="en-US" altLang="ru-RU" sz="2800" kern="0" baseline="0" dirty="0" smtClean="0">
                <a:solidFill>
                  <a:srgbClr val="000000"/>
                </a:solidFill>
                <a:latin typeface="Times New Roman"/>
                <a:ea typeface="+mj-ea"/>
                <a:cs typeface="+mj-cs"/>
              </a:rPr>
              <a:t>- RGB  </a:t>
            </a:r>
            <a:r>
              <a:rPr lang="en-US" altLang="ru-RU" sz="2800" kern="0" baseline="-25000" dirty="0" smtClean="0">
                <a:solidFill>
                  <a:srgbClr val="000000"/>
                </a:solidFill>
                <a:latin typeface="Times New Roman"/>
                <a:ea typeface="+mj-ea"/>
                <a:cs typeface="+mj-cs"/>
              </a:rPr>
              <a:t> </a:t>
            </a:r>
            <a:endParaRPr lang="en-US" altLang="ru-RU" b="1" dirty="0"/>
          </a:p>
        </p:txBody>
      </p:sp>
      <p:pic>
        <p:nvPicPr>
          <p:cNvPr id="3" name="three_quark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57500" y="1916832"/>
            <a:ext cx="3429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5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1520" y="270337"/>
            <a:ext cx="8771006" cy="1070431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aseline="0" dirty="0" smtClean="0">
                <a:solidFill>
                  <a:srgbClr val="0000FF"/>
                </a:solidFill>
                <a:latin typeface="+mj-lt"/>
                <a:ea typeface="+mj-ea"/>
                <a:cs typeface="Times New Roman" pitchFamily="18" charset="0"/>
              </a:rPr>
              <a:t>Interplay between constituent and current quark states </a:t>
            </a:r>
          </a:p>
          <a:p>
            <a:pPr algn="ctr">
              <a:defRPr/>
            </a:pPr>
            <a:r>
              <a:rPr lang="en-US" sz="2800" b="0" baseline="0" dirty="0" smtClean="0">
                <a:solidFill>
                  <a:srgbClr val="0000FF"/>
                </a:solidFill>
                <a:latin typeface="+mj-lt"/>
                <a:ea typeface="+mj-ea"/>
                <a:cs typeface="Times New Roman" pitchFamily="18" charset="0"/>
              </a:rPr>
              <a:t>Chiral  Symmetry Breaking	</a:t>
            </a:r>
            <a:r>
              <a:rPr lang="en-US" sz="2800" b="0" baseline="0" dirty="0">
                <a:solidFill>
                  <a:srgbClr val="0000FF"/>
                </a:solidFill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en-US" sz="2800" b="0" baseline="0" dirty="0" smtClean="0">
                <a:solidFill>
                  <a:srgbClr val="0000FF"/>
                </a:solidFill>
                <a:latin typeface="+mj-lt"/>
                <a:ea typeface="+mj-ea"/>
                <a:cs typeface="Times New Roman" pitchFamily="18" charset="0"/>
              </a:rPr>
              <a:t>  Restoration        </a:t>
            </a:r>
            <a:r>
              <a:rPr lang="en-US" sz="2800" b="0" baseline="0" dirty="0" smtClean="0">
                <a:latin typeface="+mj-lt"/>
                <a:ea typeface="+mj-ea"/>
                <a:cs typeface="Times New Roman" pitchFamily="18" charset="0"/>
              </a:rPr>
              <a:t> </a:t>
            </a:r>
            <a:endParaRPr lang="ru-RU" sz="2800" b="0" baseline="0" dirty="0"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198563" y="4365104"/>
            <a:ext cx="7830641" cy="694159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b="0" baseline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Constituent </a:t>
            </a:r>
            <a:r>
              <a:rPr lang="en-US" sz="2000" b="0" baseline="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quaks</a:t>
            </a:r>
            <a:r>
              <a:rPr lang="en-US" sz="2000" b="0" baseline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		current quarks	           Constituent quarks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b="0" baseline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	</a:t>
            </a:r>
            <a:r>
              <a:rPr lang="en-US" sz="2000" b="0" baseline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		            </a:t>
            </a:r>
            <a:r>
              <a:rPr lang="en-US" sz="2000" b="0" baseline="0" dirty="0" smtClean="0">
                <a:latin typeface="+mn-lt"/>
                <a:cs typeface="Times New Roman" pitchFamily="18" charset="0"/>
              </a:rPr>
              <a:t>Asymptotic freedom</a:t>
            </a:r>
            <a:endParaRPr lang="ru-RU" sz="2000" b="0" baseline="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3789363" y="3484563"/>
            <a:ext cx="6858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2537" name="Rectangle 13"/>
          <p:cNvSpPr>
            <a:spLocks noChangeArrowheads="1"/>
          </p:cNvSpPr>
          <p:nvPr/>
        </p:nvSpPr>
        <p:spPr bwMode="auto">
          <a:xfrm>
            <a:off x="3835400" y="3557588"/>
            <a:ext cx="6858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2539" name="Rectangle 15"/>
          <p:cNvSpPr>
            <a:spLocks noChangeArrowheads="1"/>
          </p:cNvSpPr>
          <p:nvPr/>
        </p:nvSpPr>
        <p:spPr bwMode="auto">
          <a:xfrm>
            <a:off x="3857625" y="3571875"/>
            <a:ext cx="6858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571625" y="1959676"/>
            <a:ext cx="6111875" cy="2321812"/>
            <a:chOff x="1571625" y="1959676"/>
            <a:chExt cx="6111875" cy="2321812"/>
          </a:xfrm>
        </p:grpSpPr>
        <p:sp>
          <p:nvSpPr>
            <p:cNvPr id="22534" name="Text Box 8"/>
            <p:cNvSpPr txBox="1">
              <a:spLocks noChangeArrowheads="1"/>
            </p:cNvSpPr>
            <p:nvPr/>
          </p:nvSpPr>
          <p:spPr bwMode="auto">
            <a:xfrm>
              <a:off x="2103150" y="1959676"/>
              <a:ext cx="936104" cy="60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400" b="0" baseline="0" dirty="0">
                  <a:latin typeface="+mn-lt"/>
                </a:rPr>
                <a:t>t = 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400" b="0" baseline="0" dirty="0">
                  <a:latin typeface="+mn-lt"/>
                </a:rPr>
                <a:t>x = </a:t>
              </a:r>
              <a:r>
                <a:rPr lang="ru-RU" altLang="ru-RU" sz="1400" b="0" baseline="0" dirty="0" smtClean="0">
                  <a:latin typeface="+mn-lt"/>
                </a:rPr>
                <a:t>x</a:t>
              </a:r>
              <a:r>
                <a:rPr lang="en-US" altLang="ru-RU" sz="1400" b="0" baseline="-25000" dirty="0" smtClean="0">
                  <a:latin typeface="+mn-lt"/>
                </a:rPr>
                <a:t>max</a:t>
              </a:r>
              <a:endParaRPr lang="ru-RU" altLang="ru-RU" sz="1400" b="0" baseline="-25000" dirty="0">
                <a:latin typeface="+mn-lt"/>
              </a:endParaRPr>
            </a:p>
          </p:txBody>
        </p:sp>
        <p:sp>
          <p:nvSpPr>
            <p:cNvPr id="22535" name="Text Box 9"/>
            <p:cNvSpPr txBox="1">
              <a:spLocks noChangeArrowheads="1"/>
            </p:cNvSpPr>
            <p:nvPr/>
          </p:nvSpPr>
          <p:spPr bwMode="auto">
            <a:xfrm>
              <a:off x="4295039" y="1964558"/>
              <a:ext cx="864968" cy="607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400" b="0" baseline="0" dirty="0">
                  <a:latin typeface="+mn-lt"/>
                </a:rPr>
                <a:t>t = </a:t>
              </a:r>
              <a:r>
                <a:rPr lang="en-US" altLang="ru-RU" sz="1400" b="0" baseline="0" dirty="0">
                  <a:latin typeface="+mn-lt"/>
                </a:rPr>
                <a:t>T/4</a:t>
              </a:r>
              <a:endParaRPr lang="ru-RU" altLang="ru-RU" sz="1400" b="0" baseline="0" dirty="0">
                <a:latin typeface="+mn-lt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400" b="0" baseline="0" dirty="0">
                  <a:latin typeface="+mn-lt"/>
                </a:rPr>
                <a:t>x = </a:t>
              </a:r>
              <a:r>
                <a:rPr lang="en-US" altLang="ru-RU" sz="1400" b="0" baseline="0" dirty="0">
                  <a:latin typeface="+mn-lt"/>
                </a:rPr>
                <a:t>0</a:t>
              </a:r>
              <a:endParaRPr lang="ru-RU" altLang="ru-RU" sz="1400" b="0" baseline="0" dirty="0">
                <a:latin typeface="+mn-lt"/>
              </a:endParaRPr>
            </a:p>
          </p:txBody>
        </p:sp>
        <p:sp>
          <p:nvSpPr>
            <p:cNvPr id="22536" name="Text Box 11"/>
            <p:cNvSpPr txBox="1">
              <a:spLocks noChangeArrowheads="1"/>
            </p:cNvSpPr>
            <p:nvPr/>
          </p:nvSpPr>
          <p:spPr bwMode="auto">
            <a:xfrm>
              <a:off x="6587235" y="1989488"/>
              <a:ext cx="963612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400" b="0" baseline="0" dirty="0">
                  <a:latin typeface="+mn-lt"/>
                </a:rPr>
                <a:t>t = </a:t>
              </a:r>
              <a:r>
                <a:rPr lang="en-US" altLang="ru-RU" sz="1400" b="0" baseline="0" dirty="0">
                  <a:latin typeface="+mn-lt"/>
                </a:rPr>
                <a:t>T/2</a:t>
              </a:r>
              <a:endParaRPr lang="ru-RU" altLang="ru-RU" sz="1400" b="0" baseline="0" dirty="0">
                <a:latin typeface="+mn-lt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400" b="0" baseline="0" dirty="0">
                  <a:latin typeface="+mn-lt"/>
                </a:rPr>
                <a:t>x </a:t>
              </a:r>
              <a:r>
                <a:rPr lang="ru-RU" altLang="ru-RU" sz="1400" b="0" baseline="0" dirty="0" smtClean="0">
                  <a:latin typeface="+mn-lt"/>
                </a:rPr>
                <a:t>=</a:t>
              </a:r>
              <a:r>
                <a:rPr lang="en-US" altLang="ru-RU" sz="1400" b="0" baseline="0" dirty="0">
                  <a:latin typeface="+mn-lt"/>
                </a:rPr>
                <a:t> </a:t>
              </a:r>
              <a:r>
                <a:rPr lang="ru-RU" altLang="ru-RU" sz="1400" b="0" baseline="0" dirty="0" smtClean="0">
                  <a:latin typeface="+mn-lt"/>
                </a:rPr>
                <a:t> </a:t>
              </a:r>
              <a:r>
                <a:rPr lang="en-US" altLang="ru-RU" sz="1400" b="0" baseline="0" dirty="0" smtClean="0">
                  <a:latin typeface="+mn-lt"/>
                </a:rPr>
                <a:t>- </a:t>
              </a:r>
              <a:r>
                <a:rPr lang="ru-RU" altLang="ru-RU" sz="1400" b="0" baseline="0" dirty="0" smtClean="0">
                  <a:latin typeface="+mn-lt"/>
                </a:rPr>
                <a:t>x</a:t>
              </a:r>
              <a:r>
                <a:rPr lang="en-US" altLang="ru-RU" sz="1400" b="0" baseline="-25000" dirty="0" smtClean="0">
                  <a:latin typeface="+mn-lt"/>
                </a:rPr>
                <a:t>max</a:t>
              </a:r>
              <a:endParaRPr lang="ru-RU" altLang="ru-RU" sz="1400" b="0" baseline="-25000" dirty="0">
                <a:latin typeface="+mn-lt"/>
              </a:endParaRP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1571625" y="2428875"/>
              <a:ext cx="6111875" cy="1852613"/>
              <a:chOff x="1571625" y="2428875"/>
              <a:chExt cx="6111875" cy="1852613"/>
            </a:xfrm>
          </p:grpSpPr>
          <p:pic>
            <p:nvPicPr>
              <p:cNvPr id="22533" name="Picture 6" descr="nuc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1625" y="2428875"/>
                <a:ext cx="1676400" cy="1812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8" name="Picture 12" descr="nucleon0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6188" y="2571750"/>
                <a:ext cx="1584325" cy="1668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0" name="Picture 14" descr="nuc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3625" y="2643188"/>
                <a:ext cx="1539875" cy="163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2541" name="Rectangle 16"/>
          <p:cNvSpPr>
            <a:spLocks noChangeArrowheads="1"/>
          </p:cNvSpPr>
          <p:nvPr/>
        </p:nvSpPr>
        <p:spPr bwMode="auto">
          <a:xfrm>
            <a:off x="1198563" y="5511800"/>
            <a:ext cx="685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b="0" baseline="0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During the valence quarks oscillations:</a:t>
            </a:r>
            <a:endParaRPr lang="ru-RU" altLang="ru-RU" sz="2000" b="0" baseline="0" dirty="0">
              <a:latin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2400" dirty="0">
              <a:latin typeface="Arial" charset="0"/>
            </a:endParaRPr>
          </a:p>
        </p:txBody>
      </p:sp>
      <p:sp>
        <p:nvSpPr>
          <p:cNvPr id="22542" name="Rectangle 18"/>
          <p:cNvSpPr>
            <a:spLocks noChangeArrowheads="1"/>
          </p:cNvSpPr>
          <p:nvPr/>
        </p:nvSpPr>
        <p:spPr bwMode="auto">
          <a:xfrm>
            <a:off x="1800225" y="4097338"/>
            <a:ext cx="6858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graphicFrame>
        <p:nvGraphicFramePr>
          <p:cNvPr id="2254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342132"/>
              </p:ext>
            </p:extLst>
          </p:nvPr>
        </p:nvGraphicFramePr>
        <p:xfrm>
          <a:off x="1690688" y="6097588"/>
          <a:ext cx="56927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10" name="Формула" r:id="rId6" imgW="2895480" imgH="253800" progId="Equation.3">
                  <p:embed/>
                </p:oleObj>
              </mc:Choice>
              <mc:Fallback>
                <p:oleObj name="Формула" r:id="rId6" imgW="2895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6097588"/>
                        <a:ext cx="56927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Двойная стрелка влево/вправо 3"/>
          <p:cNvSpPr/>
          <p:nvPr/>
        </p:nvSpPr>
        <p:spPr bwMode="auto">
          <a:xfrm>
            <a:off x="5423545" y="863946"/>
            <a:ext cx="720080" cy="242316"/>
          </a:xfrm>
          <a:prstGeom prst="leftRight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-1200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037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579296" cy="5596086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Content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Motivation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Hadrons in Nuclei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Strongly correlated quark model (SCQM) of the hadron structure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Building the nuclear structure  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Hadron modifications in a dense nuclear matter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Understanding of exp. effects in HIC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nhanced strangeness production </a:t>
            </a:r>
          </a:p>
          <a:p>
            <a:pPr lvl="1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Horn-effect </a:t>
            </a:r>
          </a:p>
          <a:p>
            <a:pPr lvl="1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Enhancement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dilepton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mass spectra in the range 0.2 – 0.6 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Conclusion </a:t>
            </a:r>
          </a:p>
          <a:p>
            <a:pPr eaLnBrk="1" hangingPunct="1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2112963" y="0"/>
            <a:ext cx="5038725" cy="61753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>
                <a:solidFill>
                  <a:srgbClr val="006666"/>
                </a:solidFill>
                <a:latin typeface="Times New Roman"/>
              </a:rPr>
              <a:t>Quark Potential</a:t>
            </a:r>
            <a:endParaRPr lang="ru-RU" sz="3600">
              <a:solidFill>
                <a:srgbClr val="006666"/>
              </a:solidFill>
              <a:latin typeface="Times New Roman"/>
            </a:endParaRPr>
          </a:p>
        </p:txBody>
      </p:sp>
      <p:sp>
        <p:nvSpPr>
          <p:cNvPr id="21508" name="Text Box 1033"/>
          <p:cNvSpPr txBox="1">
            <a:spLocks noChangeArrowheads="1"/>
          </p:cNvSpPr>
          <p:nvPr/>
        </p:nvSpPr>
        <p:spPr bwMode="auto">
          <a:xfrm>
            <a:off x="2370798" y="5949280"/>
            <a:ext cx="43068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400" dirty="0">
                <a:solidFill>
                  <a:srgbClr val="000000"/>
                </a:solidFill>
                <a:latin typeface="Arial" charset="0"/>
              </a:rPr>
              <a:t>U(x)  &gt; I – constituent </a:t>
            </a:r>
            <a:r>
              <a:rPr lang="en-US" altLang="ru-RU" sz="2400" dirty="0" smtClean="0">
                <a:solidFill>
                  <a:srgbClr val="000000"/>
                </a:solidFill>
                <a:latin typeface="Arial" charset="0"/>
              </a:rPr>
              <a:t>quarks</a:t>
            </a:r>
            <a:endParaRPr lang="en-US" altLang="ru-RU" sz="24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400" dirty="0">
                <a:solidFill>
                  <a:srgbClr val="000000"/>
                </a:solidFill>
                <a:latin typeface="Arial" charset="0"/>
              </a:rPr>
              <a:t>U(x)  &lt; II – </a:t>
            </a:r>
            <a:r>
              <a:rPr lang="en-US" altLang="ru-RU" sz="2400" dirty="0" smtClean="0">
                <a:solidFill>
                  <a:srgbClr val="000000"/>
                </a:solidFill>
                <a:latin typeface="Arial" charset="0"/>
              </a:rPr>
              <a:t>current (</a:t>
            </a:r>
            <a:r>
              <a:rPr lang="en-US" altLang="ru-RU" sz="2400" dirty="0">
                <a:solidFill>
                  <a:srgbClr val="000000"/>
                </a:solidFill>
                <a:latin typeface="Arial" charset="0"/>
              </a:rPr>
              <a:t>relativistic) quarks </a:t>
            </a:r>
            <a:endParaRPr lang="ru-RU" altLang="ru-RU" sz="24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47664" y="1556792"/>
            <a:ext cx="5013093" cy="4305300"/>
            <a:chOff x="2214563" y="933450"/>
            <a:chExt cx="5013093" cy="4305300"/>
          </a:xfrm>
        </p:grpSpPr>
        <p:grpSp>
          <p:nvGrpSpPr>
            <p:cNvPr id="4" name="Group 3"/>
            <p:cNvGrpSpPr/>
            <p:nvPr/>
          </p:nvGrpSpPr>
          <p:grpSpPr>
            <a:xfrm>
              <a:off x="2290531" y="933450"/>
              <a:ext cx="4937125" cy="4305300"/>
              <a:chOff x="2290531" y="933450"/>
              <a:chExt cx="4937125" cy="430530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290531" y="933450"/>
                <a:ext cx="4937125" cy="4305300"/>
                <a:chOff x="2290531" y="933450"/>
                <a:chExt cx="4937125" cy="4305300"/>
              </a:xfrm>
            </p:grpSpPr>
            <p:pic>
              <p:nvPicPr>
                <p:cNvPr id="21507" name="Picture 1028" descr="q-potential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90531" y="933450"/>
                  <a:ext cx="4937125" cy="4305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509" name="Line 1029"/>
                <p:cNvSpPr>
                  <a:spLocks noChangeShapeType="1"/>
                </p:cNvSpPr>
                <p:nvPr/>
              </p:nvSpPr>
              <p:spPr bwMode="auto">
                <a:xfrm>
                  <a:off x="3286125" y="4000500"/>
                  <a:ext cx="2708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10" name="Line 1030"/>
                <p:cNvSpPr>
                  <a:spLocks noChangeShapeType="1"/>
                </p:cNvSpPr>
                <p:nvPr/>
              </p:nvSpPr>
              <p:spPr bwMode="auto">
                <a:xfrm>
                  <a:off x="3286125" y="3071813"/>
                  <a:ext cx="2708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1511" name="Text Box 1031"/>
              <p:cNvSpPr txBox="1">
                <a:spLocks noChangeArrowheads="1"/>
              </p:cNvSpPr>
              <p:nvPr/>
            </p:nvSpPr>
            <p:spPr bwMode="auto">
              <a:xfrm>
                <a:off x="6215063" y="2857500"/>
                <a:ext cx="2857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2400">
                    <a:solidFill>
                      <a:srgbClr val="000000"/>
                    </a:solidFill>
                    <a:latin typeface="Arial" charset="0"/>
                  </a:rPr>
                  <a:t>I</a:t>
                </a:r>
                <a:endParaRPr lang="ru-RU" altLang="ru-RU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512" name="Text Box 1032"/>
              <p:cNvSpPr txBox="1">
                <a:spLocks noChangeArrowheads="1"/>
              </p:cNvSpPr>
              <p:nvPr/>
            </p:nvSpPr>
            <p:spPr bwMode="auto">
              <a:xfrm>
                <a:off x="6143625" y="3786188"/>
                <a:ext cx="3873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2400">
                    <a:solidFill>
                      <a:srgbClr val="000000"/>
                    </a:solidFill>
                    <a:latin typeface="Arial" charset="0"/>
                  </a:rPr>
                  <a:t>II</a:t>
                </a:r>
                <a:endParaRPr lang="ru-RU" altLang="ru-RU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pic>
          <p:nvPicPr>
            <p:cNvPr id="22528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563" y="2347913"/>
              <a:ext cx="493713" cy="1438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235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07375" cy="588962"/>
          </a:xfrm>
        </p:spPr>
        <p:txBody>
          <a:bodyPr/>
          <a:lstStyle/>
          <a:p>
            <a:r>
              <a:rPr lang="en-US" altLang="ru-RU" sz="2800" smtClean="0"/>
              <a:t>Nucleon</a:t>
            </a:r>
            <a:endParaRPr lang="ru-RU" altLang="ru-RU" sz="2800" smtClean="0"/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3505200" y="1246188"/>
            <a:ext cx="1719263" cy="1711325"/>
            <a:chOff x="1691" y="1432"/>
            <a:chExt cx="2320" cy="2223"/>
          </a:xfrm>
        </p:grpSpPr>
        <p:pic>
          <p:nvPicPr>
            <p:cNvPr id="17419" name="Picture 4" descr="nuc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" y="1432"/>
              <a:ext cx="2232" cy="2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20" name="Group 5"/>
            <p:cNvGrpSpPr>
              <a:grpSpLocks/>
            </p:cNvGrpSpPr>
            <p:nvPr/>
          </p:nvGrpSpPr>
          <p:grpSpPr bwMode="auto">
            <a:xfrm>
              <a:off x="1756" y="1441"/>
              <a:ext cx="2255" cy="2214"/>
              <a:chOff x="1756" y="1441"/>
              <a:chExt cx="2255" cy="2214"/>
            </a:xfrm>
          </p:grpSpPr>
          <p:sp>
            <p:nvSpPr>
              <p:cNvPr id="17421" name="Line 6"/>
              <p:cNvSpPr>
                <a:spLocks noChangeShapeType="1"/>
              </p:cNvSpPr>
              <p:nvPr/>
            </p:nvSpPr>
            <p:spPr bwMode="auto">
              <a:xfrm flipV="1">
                <a:off x="2849" y="1486"/>
                <a:ext cx="1162" cy="8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2" name="Line 7"/>
              <p:cNvSpPr>
                <a:spLocks noChangeShapeType="1"/>
              </p:cNvSpPr>
              <p:nvPr/>
            </p:nvSpPr>
            <p:spPr bwMode="auto">
              <a:xfrm flipH="1" flipV="1">
                <a:off x="1756" y="1441"/>
                <a:ext cx="1075" cy="8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3" name="Line 8"/>
              <p:cNvSpPr>
                <a:spLocks noChangeShapeType="1"/>
              </p:cNvSpPr>
              <p:nvPr/>
            </p:nvSpPr>
            <p:spPr bwMode="auto">
              <a:xfrm>
                <a:off x="2851" y="2331"/>
                <a:ext cx="13" cy="13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aphicFrame>
        <p:nvGraphicFramePr>
          <p:cNvPr id="17412" name="Object 9"/>
          <p:cNvGraphicFramePr>
            <a:graphicFrameLocks noChangeAspect="1"/>
          </p:cNvGraphicFramePr>
          <p:nvPr/>
        </p:nvGraphicFramePr>
        <p:xfrm>
          <a:off x="3051175" y="3333750"/>
          <a:ext cx="2598738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90" name="Формула" r:id="rId4" imgW="1422400" imgH="431800" progId="Equation.3">
                  <p:embed/>
                </p:oleObj>
              </mc:Choice>
              <mc:Fallback>
                <p:oleObj name="Формула" r:id="rId4" imgW="1422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1175" y="3333750"/>
                        <a:ext cx="2598738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 Box 10"/>
          <p:cNvSpPr txBox="1">
            <a:spLocks noChangeArrowheads="1"/>
          </p:cNvSpPr>
          <p:nvPr/>
        </p:nvSpPr>
        <p:spPr bwMode="auto">
          <a:xfrm>
            <a:off x="2400300" y="2936875"/>
            <a:ext cx="31840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baseline="0" dirty="0" smtClean="0">
                <a:latin typeface="Times New Roman" pitchFamily="18" charset="0"/>
              </a:rPr>
              <a:t>Quark  </a:t>
            </a:r>
            <a:r>
              <a:rPr lang="en-US" altLang="ru-RU" sz="2000" baseline="0" dirty="0">
                <a:latin typeface="Times New Roman" pitchFamily="18" charset="0"/>
              </a:rPr>
              <a:t>color wave function</a:t>
            </a:r>
            <a:endParaRPr lang="ru-RU" altLang="ru-RU" sz="2000" baseline="0" dirty="0">
              <a:latin typeface="Times New Roman" pitchFamily="18" charset="0"/>
            </a:endParaRPr>
          </a:p>
        </p:txBody>
      </p:sp>
      <p:graphicFrame>
        <p:nvGraphicFramePr>
          <p:cNvPr id="17414" name="Object 11"/>
          <p:cNvGraphicFramePr>
            <a:graphicFrameLocks noChangeAspect="1"/>
          </p:cNvGraphicFramePr>
          <p:nvPr/>
        </p:nvGraphicFramePr>
        <p:xfrm>
          <a:off x="3548063" y="4640263"/>
          <a:ext cx="143986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91" name="Формула" r:id="rId6" imgW="736600" imgH="279400" progId="Equation.3">
                  <p:embed/>
                </p:oleObj>
              </mc:Choice>
              <mc:Fallback>
                <p:oleObj name="Формула" r:id="rId6" imgW="736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8063" y="4640263"/>
                        <a:ext cx="1439862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Text Box 12"/>
          <p:cNvSpPr txBox="1">
            <a:spLocks noChangeArrowheads="1"/>
          </p:cNvSpPr>
          <p:nvPr/>
        </p:nvSpPr>
        <p:spPr bwMode="auto">
          <a:xfrm>
            <a:off x="1600200" y="4211638"/>
            <a:ext cx="6048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baseline="0" dirty="0">
                <a:latin typeface="Times New Roman" pitchFamily="18" charset="0"/>
              </a:rPr>
              <a:t>Where          are orthonormal states with </a:t>
            </a:r>
            <a:r>
              <a:rPr lang="en-US" altLang="ru-RU" sz="2000" i="1" baseline="0" dirty="0">
                <a:latin typeface="Times New Roman" pitchFamily="18" charset="0"/>
              </a:rPr>
              <a:t>i</a:t>
            </a:r>
            <a:r>
              <a:rPr lang="en-US" altLang="ru-RU" sz="2000" i="1" baseline="0" dirty="0" smtClean="0">
                <a:latin typeface="Times New Roman" pitchFamily="18" charset="0"/>
              </a:rPr>
              <a:t>, j</a:t>
            </a:r>
            <a:r>
              <a:rPr lang="en-US" altLang="ru-RU" sz="2000" baseline="0" dirty="0" smtClean="0">
                <a:latin typeface="Times New Roman" pitchFamily="18" charset="0"/>
              </a:rPr>
              <a:t> </a:t>
            </a:r>
            <a:r>
              <a:rPr lang="en-US" altLang="ru-RU" sz="2000" baseline="0" dirty="0">
                <a:latin typeface="Times New Roman" pitchFamily="18" charset="0"/>
              </a:rPr>
              <a:t>= R,G,B    </a:t>
            </a:r>
            <a:endParaRPr lang="ru-RU" altLang="ru-RU" sz="2000" baseline="0" dirty="0">
              <a:latin typeface="Times New Roman" pitchFamily="18" charset="0"/>
            </a:endParaRPr>
          </a:p>
        </p:txBody>
      </p:sp>
      <p:sp>
        <p:nvSpPr>
          <p:cNvPr id="17416" name="Text Box 13"/>
          <p:cNvSpPr txBox="1">
            <a:spLocks noChangeArrowheads="1"/>
          </p:cNvSpPr>
          <p:nvPr/>
        </p:nvSpPr>
        <p:spPr bwMode="auto">
          <a:xfrm>
            <a:off x="2233613" y="5313363"/>
            <a:ext cx="2741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baseline="0" dirty="0">
                <a:latin typeface="Times New Roman" pitchFamily="18" charset="0"/>
              </a:rPr>
              <a:t>Nucleon  wave function</a:t>
            </a:r>
            <a:endParaRPr lang="ru-RU" altLang="ru-RU" sz="2000" baseline="0" dirty="0">
              <a:latin typeface="Times New Roman" pitchFamily="18" charset="0"/>
            </a:endParaRPr>
          </a:p>
        </p:txBody>
      </p:sp>
      <p:graphicFrame>
        <p:nvGraphicFramePr>
          <p:cNvPr id="17417" name="Object 14"/>
          <p:cNvGraphicFramePr>
            <a:graphicFrameLocks noChangeAspect="1"/>
          </p:cNvGraphicFramePr>
          <p:nvPr/>
        </p:nvGraphicFramePr>
        <p:xfrm>
          <a:off x="2219325" y="5621338"/>
          <a:ext cx="371475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92" name="Формула" r:id="rId8" imgW="2032000" imgH="457200" progId="Equation.3">
                  <p:embed/>
                </p:oleObj>
              </mc:Choice>
              <mc:Fallback>
                <p:oleObj name="Формула" r:id="rId8" imgW="2032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325" y="5621338"/>
                        <a:ext cx="371475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2430463" y="4179888"/>
          <a:ext cx="47942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93" name="Формула" r:id="rId10" imgW="241195" imgH="253890" progId="Equation.3">
                  <p:embed/>
                </p:oleObj>
              </mc:Choice>
              <mc:Fallback>
                <p:oleObj name="Формула" r:id="rId10" imgW="241195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463" y="4179888"/>
                        <a:ext cx="47942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475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180215" y="281781"/>
            <a:ext cx="6172200" cy="52863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aseline="0" dirty="0">
                <a:solidFill>
                  <a:prstClr val="black"/>
                </a:solidFill>
                <a:latin typeface="Calibri"/>
              </a:rPr>
              <a:t>Parameters of SCQM for the Nucleon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aseline="0" dirty="0">
                <a:solidFill>
                  <a:prstClr val="black"/>
                </a:solidFill>
                <a:latin typeface="Calibri"/>
              </a:rPr>
              <a:t>	</a:t>
            </a:r>
            <a:endParaRPr lang="ru-RU" sz="2400" baseline="-20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0" i="1" baseline="-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800" b="0" baseline="-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   </a:t>
            </a:r>
            <a:endParaRPr lang="ru-RU" sz="2800" b="0" baseline="-20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graphicFrame>
        <p:nvGraphicFramePr>
          <p:cNvPr id="174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607099"/>
              </p:ext>
            </p:extLst>
          </p:nvPr>
        </p:nvGraphicFramePr>
        <p:xfrm>
          <a:off x="5580112" y="4687732"/>
          <a:ext cx="585192" cy="555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672" name="Формула" r:id="rId3" imgW="241300" imgH="228600" progId="Equation.3">
                  <p:embed/>
                </p:oleObj>
              </mc:Choice>
              <mc:Fallback>
                <p:oleObj name="Формула" r:id="rId3" imgW="241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4687732"/>
                        <a:ext cx="585192" cy="5552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540113"/>
              </p:ext>
            </p:extLst>
          </p:nvPr>
        </p:nvGraphicFramePr>
        <p:xfrm>
          <a:off x="6372200" y="4575059"/>
          <a:ext cx="547688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673" name="Equation" r:id="rId5" imgW="266469" imgH="304536" progId="Equation.3">
                  <p:embed/>
                </p:oleObj>
              </mc:Choice>
              <mc:Fallback>
                <p:oleObj name="Equation" r:id="rId5" imgW="266469" imgH="3045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4575059"/>
                        <a:ext cx="547688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885825" y="3001963"/>
            <a:ext cx="735858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0" baseline="0" dirty="0" smtClean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200" b="0" baseline="0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200" b="0" baseline="0" dirty="0" smtClean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altLang="ru-RU" sz="2000" b="0" baseline="0" dirty="0" smtClean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2.</a:t>
            </a:r>
            <a:r>
              <a:rPr lang="ru-RU" altLang="ru-RU" sz="2000" b="0" baseline="0" dirty="0" smtClean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000" b="0" baseline="0" dirty="0" smtClean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Amplitude of VQs oscillations :</a:t>
            </a:r>
            <a:r>
              <a:rPr lang="en-US" altLang="ru-RU" sz="2000" b="0" i="1" baseline="0" dirty="0" smtClean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l-GR" altLang="ru-RU" sz="2000" b="0" i="1" baseline="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α</a:t>
            </a:r>
            <a:r>
              <a:rPr lang="ru-RU" altLang="ru-RU" sz="2000" b="0" i="1" baseline="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=</a:t>
            </a:r>
            <a:r>
              <a:rPr lang="en-US" altLang="ru-RU" sz="2000" b="0" i="1" baseline="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000" b="0" i="1" baseline="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x</a:t>
            </a:r>
            <a:r>
              <a:rPr lang="en-US" altLang="ru-RU" sz="2000" b="0" i="1" baseline="-300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max</a:t>
            </a:r>
            <a:r>
              <a:rPr lang="en-US" altLang="ru-RU" sz="2000" b="0" i="1" baseline="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=0.64 </a:t>
            </a:r>
            <a:r>
              <a:rPr lang="en-US" altLang="ru-RU" sz="2000" b="0" i="1" baseline="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fm</a:t>
            </a:r>
            <a:r>
              <a:rPr lang="en-US" altLang="ru-RU" sz="2000" b="0" i="1" baseline="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b="0" baseline="0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ru-RU" sz="2000" b="0" baseline="0" dirty="0" smtClean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Constituent quark sizes</a:t>
            </a:r>
            <a:r>
              <a:rPr lang="en-US" altLang="ru-RU" sz="2000" b="0" i="1" baseline="0" dirty="0" smtClean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000" b="0" baseline="0" dirty="0" smtClean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(parameters of </a:t>
            </a:r>
            <a:r>
              <a:rPr lang="en-US" altLang="ru-RU" sz="2000" b="0" baseline="0" dirty="0" err="1" smtClean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gaussian</a:t>
            </a:r>
            <a:r>
              <a:rPr lang="en-US" altLang="ru-RU" sz="2000" b="0" baseline="0" dirty="0" smtClean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distribution): 	</a:t>
            </a:r>
            <a:r>
              <a:rPr lang="en-US" altLang="ru-RU" sz="2000" b="0" i="1" baseline="0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altLang="ru-RU" sz="2000" b="0" i="1" baseline="-300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x,y</a:t>
            </a:r>
            <a:r>
              <a:rPr lang="en-US" altLang="ru-RU" sz="2000" b="0" i="1" baseline="0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=0.24 </a:t>
            </a:r>
            <a:r>
              <a:rPr lang="en-US" altLang="ru-RU" sz="2000" b="0" i="1" baseline="0" dirty="0" err="1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fm</a:t>
            </a:r>
            <a:r>
              <a:rPr lang="en-US" altLang="ru-RU" sz="2000" b="0" i="1" baseline="0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, </a:t>
            </a:r>
            <a:r>
              <a:rPr lang="en-US" altLang="ru-RU" sz="2000" b="0" i="1" baseline="-30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z </a:t>
            </a:r>
            <a:r>
              <a:rPr lang="en-US" altLang="ru-RU" sz="2000" b="0" i="1" baseline="0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=0.12 </a:t>
            </a:r>
            <a:r>
              <a:rPr lang="en-US" altLang="ru-RU" sz="2000" b="0" i="1" baseline="0" dirty="0" err="1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fm</a:t>
            </a:r>
            <a:endParaRPr lang="ru-RU" altLang="ru-RU" sz="2000" b="0" baseline="0" dirty="0" smtClean="0">
              <a:latin typeface="Arial" panose="020B060402020202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174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716724"/>
              </p:ext>
            </p:extLst>
          </p:nvPr>
        </p:nvGraphicFramePr>
        <p:xfrm>
          <a:off x="1719965" y="2200289"/>
          <a:ext cx="509270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674" name="Equation" r:id="rId7" imgW="2717640" imgH="431640" progId="Equation.3">
                  <p:embed/>
                </p:oleObj>
              </mc:Choice>
              <mc:Fallback>
                <p:oleObj name="Equation" r:id="rId7" imgW="2717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965" y="2200289"/>
                        <a:ext cx="5092700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885825" y="4441158"/>
            <a:ext cx="75009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/>
            <a:r>
              <a:rPr lang="en-US" altLang="ru-RU" sz="2000" b="0" baseline="0" dirty="0" smtClean="0">
                <a:solidFill>
                  <a:prstClr val="black"/>
                </a:solidFill>
                <a:latin typeface="Arial" panose="020B0604020202020204" pitchFamily="34" charset="0"/>
              </a:rPr>
              <a:t>Parameters 2 and 3 are derived from the calculations of Inelastic Overlap Function (IOF)  and          in         and </a:t>
            </a:r>
            <a:r>
              <a:rPr lang="en-US" altLang="ru-RU" sz="2000" b="0" i="1" baseline="0" dirty="0" smtClean="0">
                <a:solidFill>
                  <a:prstClr val="black"/>
                </a:solidFill>
                <a:latin typeface="Arial" panose="020B0604020202020204" pitchFamily="34" charset="0"/>
              </a:rPr>
              <a:t>pp – </a:t>
            </a:r>
            <a:r>
              <a:rPr lang="en-US" altLang="ru-RU" sz="2000" b="0" baseline="0" dirty="0" smtClean="0">
                <a:solidFill>
                  <a:prstClr val="black"/>
                </a:solidFill>
                <a:latin typeface="Arial" panose="020B0604020202020204" pitchFamily="34" charset="0"/>
              </a:rPr>
              <a:t>collisions.    </a:t>
            </a:r>
          </a:p>
        </p:txBody>
      </p:sp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885825" y="1138267"/>
            <a:ext cx="709200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n-US" altLang="ru-RU" sz="2400" b="0" baseline="0" dirty="0" smtClean="0">
                <a:solidFill>
                  <a:prstClr val="black"/>
                </a:solidFill>
                <a:latin typeface="Arial" panose="020B0604020202020204" pitchFamily="34" charset="0"/>
              </a:rPr>
              <a:t>Parameters of Quark potential </a:t>
            </a:r>
            <a:r>
              <a:rPr lang="ru-RU" altLang="ru-RU" sz="2000" baseline="0" dirty="0">
                <a:solidFill>
                  <a:srgbClr val="3333CC">
                    <a:lumMod val="75000"/>
                  </a:srgbClr>
                </a:solidFill>
                <a:latin typeface="Times New Roman" pitchFamily="18" charset="0"/>
              </a:rPr>
              <a:t>U</a:t>
            </a:r>
            <a:r>
              <a:rPr lang="en-US" altLang="ru-RU" sz="2000" baseline="-25000" dirty="0">
                <a:solidFill>
                  <a:srgbClr val="3333CC">
                    <a:lumMod val="75000"/>
                  </a:srgbClr>
                </a:solidFill>
                <a:latin typeface="Times New Roman" pitchFamily="18" charset="0"/>
              </a:rPr>
              <a:t>sol-</a:t>
            </a:r>
            <a:r>
              <a:rPr lang="en-US" altLang="ru-RU" sz="2000" baseline="-25000" dirty="0" err="1">
                <a:solidFill>
                  <a:srgbClr val="3333CC">
                    <a:lumMod val="75000"/>
                  </a:srgbClr>
                </a:solidFill>
                <a:latin typeface="Times New Roman" pitchFamily="18" charset="0"/>
              </a:rPr>
              <a:t>asol</a:t>
            </a:r>
            <a:r>
              <a:rPr lang="ru-RU" altLang="ru-RU" sz="2000" baseline="0" dirty="0">
                <a:solidFill>
                  <a:srgbClr val="3333CC">
                    <a:lumMod val="75000"/>
                  </a:srgbClr>
                </a:solidFill>
                <a:latin typeface="Times New Roman" pitchFamily="18" charset="0"/>
              </a:rPr>
              <a:t> </a:t>
            </a:r>
            <a:r>
              <a:rPr lang="en-US" altLang="ru-RU" sz="2000" i="1" baseline="0" dirty="0">
                <a:solidFill>
                  <a:srgbClr val="3333CC">
                    <a:lumMod val="75000"/>
                  </a:srgbClr>
                </a:solidFill>
                <a:latin typeface="Times New Roman" pitchFamily="18" charset="0"/>
                <a:sym typeface="Symbol" pitchFamily="18" charset="2"/>
              </a:rPr>
              <a:t>= </a:t>
            </a:r>
            <a:r>
              <a:rPr lang="en-US" altLang="ru-RU" sz="2000" baseline="0" dirty="0">
                <a:solidFill>
                  <a:srgbClr val="3333CC">
                    <a:lumMod val="75000"/>
                  </a:srgbClr>
                </a:solidFill>
                <a:latin typeface="Times New Roman" pitchFamily="18" charset="0"/>
                <a:sym typeface="Symbol" pitchFamily="18" charset="2"/>
              </a:rPr>
              <a:t>m</a:t>
            </a:r>
            <a:r>
              <a:rPr lang="en-US" altLang="ru-RU" sz="2000" i="1" baseline="0" dirty="0">
                <a:solidFill>
                  <a:srgbClr val="3333CC">
                    <a:lumMod val="75000"/>
                  </a:srgbClr>
                </a:solidFill>
                <a:latin typeface="Times New Roman" pitchFamily="18" charset="0"/>
                <a:sym typeface="Symbol" pitchFamily="18" charset="2"/>
              </a:rPr>
              <a:t>∙</a:t>
            </a:r>
            <a:r>
              <a:rPr lang="ru-RU" altLang="ru-RU" sz="2000" baseline="0" dirty="0">
                <a:solidFill>
                  <a:srgbClr val="3333CC">
                    <a:lumMod val="75000"/>
                  </a:srgbClr>
                </a:solidFill>
                <a:latin typeface="Times New Roman" pitchFamily="18" charset="0"/>
              </a:rPr>
              <a:t>tanh</a:t>
            </a:r>
            <a:r>
              <a:rPr lang="ru-RU" altLang="ru-RU" sz="2000" baseline="30000" dirty="0">
                <a:solidFill>
                  <a:srgbClr val="3333CC">
                    <a:lumMod val="75000"/>
                  </a:srgbClr>
                </a:solidFill>
                <a:latin typeface="Times New Roman" pitchFamily="18" charset="0"/>
              </a:rPr>
              <a:t>2</a:t>
            </a:r>
            <a:r>
              <a:rPr lang="ru-RU" altLang="ru-RU" sz="2000" baseline="0" dirty="0">
                <a:solidFill>
                  <a:srgbClr val="3333CC">
                    <a:lumMod val="75000"/>
                  </a:srgbClr>
                </a:solidFill>
                <a:latin typeface="Times New Roman" pitchFamily="18" charset="0"/>
              </a:rPr>
              <a:t>(</a:t>
            </a:r>
            <a:r>
              <a:rPr lang="el-GR" altLang="ru-RU" sz="2000" baseline="0" dirty="0">
                <a:solidFill>
                  <a:srgbClr val="3333CC">
                    <a:lumMod val="75000"/>
                  </a:srgbClr>
                </a:solidFill>
                <a:latin typeface="Times New Roman" pitchFamily="18" charset="0"/>
              </a:rPr>
              <a:t>α</a:t>
            </a:r>
            <a:r>
              <a:rPr lang="en-US" altLang="ru-RU" sz="2000" baseline="0" dirty="0">
                <a:solidFill>
                  <a:srgbClr val="3333CC">
                    <a:lumMod val="75000"/>
                  </a:srgbClr>
                </a:solidFill>
                <a:latin typeface="Times New Roman" pitchFamily="18" charset="0"/>
              </a:rPr>
              <a:t>x</a:t>
            </a:r>
            <a:r>
              <a:rPr lang="ru-RU" altLang="ru-RU" sz="2000" baseline="0" dirty="0">
                <a:solidFill>
                  <a:srgbClr val="3333CC">
                    <a:lumMod val="75000"/>
                  </a:srgbClr>
                </a:solidFill>
                <a:latin typeface="Times New Roman" pitchFamily="18" charset="0"/>
              </a:rPr>
              <a:t>)</a:t>
            </a:r>
            <a:r>
              <a:rPr lang="en-US" altLang="ru-RU" sz="2000" baseline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ru-RU" altLang="ru-RU" sz="2400" b="0" baseline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ru-RU" sz="2000" b="0" baseline="0" dirty="0" smtClean="0">
                <a:solidFill>
                  <a:prstClr val="black"/>
                </a:solidFill>
                <a:latin typeface="Arial" panose="020B0604020202020204" pitchFamily="34" charset="0"/>
              </a:rPr>
              <a:t>   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ru-RU" sz="2000" b="0" baseline="0" dirty="0" smtClean="0">
                <a:solidFill>
                  <a:prstClr val="black"/>
                </a:solidFill>
                <a:latin typeface="Arial" panose="020B0604020202020204" pitchFamily="34" charset="0"/>
              </a:rPr>
              <a:t>   </a:t>
            </a:r>
            <a:r>
              <a:rPr lang="ru-RU" altLang="ru-RU" sz="2000" b="0" baseline="0" dirty="0" smtClean="0">
                <a:solidFill>
                  <a:prstClr val="black"/>
                </a:solidFill>
                <a:latin typeface="Arial" panose="020B0604020202020204" pitchFamily="34" charset="0"/>
              </a:rPr>
              <a:t>1. </a:t>
            </a:r>
            <a:r>
              <a:rPr lang="en-US" altLang="ru-RU" sz="2000" b="0" baseline="0" dirty="0" smtClean="0">
                <a:solidFill>
                  <a:prstClr val="black"/>
                </a:solidFill>
                <a:latin typeface="Arial" panose="020B0604020202020204" pitchFamily="34" charset="0"/>
              </a:rPr>
              <a:t>Mass of </a:t>
            </a:r>
            <a:r>
              <a:rPr lang="en-US" altLang="ru-RU" sz="2000" b="0" baseline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Consituent</a:t>
            </a:r>
            <a:r>
              <a:rPr lang="en-US" altLang="ru-RU" sz="2000" b="0" baseline="0" dirty="0" smtClean="0">
                <a:solidFill>
                  <a:prstClr val="black"/>
                </a:solidFill>
                <a:latin typeface="Arial" panose="020B0604020202020204" pitchFamily="34" charset="0"/>
              </a:rPr>
              <a:t> Quark</a:t>
            </a:r>
            <a:endParaRPr lang="ru-RU" altLang="ru-RU" sz="2000" b="0" baseline="0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417" name="Rectangle 14"/>
          <p:cNvSpPr>
            <a:spLocks noChangeArrowheads="1"/>
          </p:cNvSpPr>
          <p:nvPr/>
        </p:nvSpPr>
        <p:spPr bwMode="auto">
          <a:xfrm>
            <a:off x="2333625" y="3251200"/>
            <a:ext cx="6858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 baseline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418" name="Rectangle 27"/>
          <p:cNvSpPr>
            <a:spLocks noChangeArrowheads="1"/>
          </p:cNvSpPr>
          <p:nvPr/>
        </p:nvSpPr>
        <p:spPr bwMode="auto">
          <a:xfrm>
            <a:off x="2333625" y="3251200"/>
            <a:ext cx="6858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 baseline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419" name="Rectangle 29"/>
          <p:cNvSpPr>
            <a:spLocks noChangeArrowheads="1"/>
          </p:cNvSpPr>
          <p:nvPr/>
        </p:nvSpPr>
        <p:spPr bwMode="auto">
          <a:xfrm>
            <a:off x="2333625" y="3251200"/>
            <a:ext cx="6858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 baseline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436" y="5567947"/>
            <a:ext cx="8027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sym typeface="Wingdings" panose="05000000000000000000" pitchFamily="2" charset="2"/>
              </a:rPr>
              <a:t>“The wave packet solution of time-dependent Schrodinger equation for harmonic oscillator moves in exactly the same way as corresponding classical oscillator” </a:t>
            </a:r>
            <a:endParaRPr kumimoji="0" lang="en-US" altLang="ru-RU" sz="1800" b="0" i="1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sym typeface="Wingdings" panose="05000000000000000000" pitchFamily="2" charset="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sym typeface="Wingdings" panose="05000000000000000000" pitchFamily="2" charset="2"/>
              </a:rPr>
              <a:t>E. Schrodinger, 1926</a:t>
            </a:r>
            <a:endParaRPr kumimoji="0" lang="en-US" alt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3980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847725"/>
          </a:xfrm>
          <a:prstGeom prst="rect">
            <a:avLst/>
          </a:prstGeom>
          <a:noFill/>
          <a:ln/>
        </p:spPr>
        <p:txBody>
          <a:bodyPr/>
          <a:lstStyle/>
          <a:p>
            <a:pPr algn="ctr">
              <a:defRPr/>
            </a:pPr>
            <a:r>
              <a:rPr lang="en-US" sz="28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</a:t>
            </a:r>
            <a:r>
              <a:rPr lang="en-US" sz="28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Quark Potential</a:t>
            </a:r>
            <a:r>
              <a:rPr lang="en-US" sz="28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14546" y="1987546"/>
            <a:ext cx="3976228" cy="3673997"/>
            <a:chOff x="2514546" y="1987546"/>
            <a:chExt cx="3976228" cy="3673997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2545644" y="1987546"/>
              <a:ext cx="3945130" cy="3673997"/>
              <a:chOff x="1857375" y="1785938"/>
              <a:chExt cx="4370809" cy="4141787"/>
            </a:xfrm>
          </p:grpSpPr>
          <p:pic>
            <p:nvPicPr>
              <p:cNvPr id="16387" name="Picture 3" descr="q-poten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7375" y="1785938"/>
                <a:ext cx="4370809" cy="4141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88" name="Line 4"/>
              <p:cNvSpPr>
                <a:spLocks noChangeShapeType="1"/>
              </p:cNvSpPr>
              <p:nvPr/>
            </p:nvSpPr>
            <p:spPr bwMode="auto">
              <a:xfrm>
                <a:off x="4514115" y="2504874"/>
                <a:ext cx="46037" cy="24288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89" name="Text Box 5"/>
              <p:cNvSpPr txBox="1">
                <a:spLocks noChangeArrowheads="1"/>
              </p:cNvSpPr>
              <p:nvPr/>
            </p:nvSpPr>
            <p:spPr bwMode="auto">
              <a:xfrm>
                <a:off x="4572000" y="3498850"/>
                <a:ext cx="990600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ru-RU" altLang="ru-RU" sz="1600" b="0" baseline="0" dirty="0">
                    <a:latin typeface="Times New Roman" pitchFamily="18" charset="0"/>
                  </a:rPr>
                  <a:t>U</a:t>
                </a:r>
                <a:r>
                  <a:rPr lang="ru-RU" altLang="ru-RU" sz="1600" b="0" baseline="-25000" dirty="0">
                    <a:latin typeface="Times New Roman" pitchFamily="18" charset="0"/>
                  </a:rPr>
                  <a:t>q</a:t>
                </a:r>
                <a:r>
                  <a:rPr lang="ru-RU" altLang="ru-RU" sz="1600" b="0" baseline="0" dirty="0">
                    <a:latin typeface="Times New Roman" pitchFamily="18" charset="0"/>
                  </a:rPr>
                  <a:t> </a:t>
                </a:r>
                <a:r>
                  <a:rPr lang="ru-RU" altLang="ru-RU" sz="1600" b="0" baseline="0" dirty="0">
                    <a:latin typeface="Times New Roman" pitchFamily="18" charset="0"/>
                    <a:sym typeface="Symbol" pitchFamily="18" charset="2"/>
                  </a:rPr>
                  <a:t></a:t>
                </a:r>
                <a:r>
                  <a:rPr lang="ru-RU" altLang="ru-RU" sz="1600" b="0" baseline="0" dirty="0">
                    <a:latin typeface="Times New Roman" pitchFamily="18" charset="0"/>
                  </a:rPr>
                  <a:t> </a:t>
                </a:r>
                <a:r>
                  <a:rPr lang="en-US" altLang="ru-RU" sz="1600" b="0" baseline="0" dirty="0">
                    <a:latin typeface="Times New Roman" pitchFamily="18" charset="0"/>
                  </a:rPr>
                  <a:t>k</a:t>
                </a:r>
                <a:r>
                  <a:rPr lang="ru-RU" altLang="ru-RU" sz="1600" b="0" baseline="0" dirty="0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16390" name="Text Box 6"/>
              <p:cNvSpPr txBox="1">
                <a:spLocks noChangeArrowheads="1"/>
              </p:cNvSpPr>
              <p:nvPr/>
            </p:nvSpPr>
            <p:spPr bwMode="auto">
              <a:xfrm>
                <a:off x="2771800" y="3094038"/>
                <a:ext cx="2013603" cy="404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ru-RU" altLang="ru-RU" sz="1600" b="0" baseline="0" dirty="0">
                    <a:latin typeface="Times New Roman" pitchFamily="18" charset="0"/>
                  </a:rPr>
                  <a:t>U</a:t>
                </a:r>
                <a:r>
                  <a:rPr lang="ru-RU" altLang="ru-RU" sz="1600" b="0" baseline="-25000" dirty="0">
                    <a:latin typeface="Times New Roman" pitchFamily="18" charset="0"/>
                  </a:rPr>
                  <a:t>q</a:t>
                </a:r>
                <a:r>
                  <a:rPr lang="ru-RU" altLang="ru-RU" sz="1600" b="0" baseline="0" dirty="0">
                    <a:latin typeface="Times New Roman" pitchFamily="18" charset="0"/>
                  </a:rPr>
                  <a:t> </a:t>
                </a:r>
                <a:r>
                  <a:rPr lang="en-US" altLang="ru-RU" sz="1600" b="0" baseline="0" dirty="0">
                    <a:latin typeface="Times New Roman" pitchFamily="18" charset="0"/>
                    <a:sym typeface="Symbol" pitchFamily="18" charset="2"/>
                  </a:rPr>
                  <a:t>= </a:t>
                </a:r>
                <a:r>
                  <a:rPr lang="en-US" altLang="ru-RU" sz="1600" b="0" baseline="0" dirty="0">
                    <a:latin typeface="Times New Roman" pitchFamily="18" charset="0"/>
                  </a:rPr>
                  <a:t>0.36</a:t>
                </a:r>
                <a:r>
                  <a:rPr lang="ru-RU" altLang="ru-RU" sz="1600" b="0" baseline="0" dirty="0" smtClean="0">
                    <a:latin typeface="Times New Roman" pitchFamily="18" charset="0"/>
                  </a:rPr>
                  <a:t>tanh</a:t>
                </a:r>
                <a:r>
                  <a:rPr lang="ru-RU" altLang="ru-RU" sz="1600" b="0" baseline="30000" dirty="0" smtClean="0">
                    <a:latin typeface="Times New Roman" pitchFamily="18" charset="0"/>
                  </a:rPr>
                  <a:t>2</a:t>
                </a:r>
                <a:r>
                  <a:rPr lang="ru-RU" altLang="ru-RU" sz="1600" b="0" baseline="0" dirty="0" smtClean="0">
                    <a:latin typeface="Times New Roman" pitchFamily="18" charset="0"/>
                  </a:rPr>
                  <a:t>(</a:t>
                </a:r>
                <a:r>
                  <a:rPr lang="el-GR" altLang="ru-RU" sz="1600" b="0" baseline="0" dirty="0" smtClean="0">
                    <a:latin typeface="Times New Roman" pitchFamily="18" charset="0"/>
                  </a:rPr>
                  <a:t>α</a:t>
                </a:r>
                <a:r>
                  <a:rPr lang="en-US" altLang="ru-RU" sz="1600" b="0" baseline="0" dirty="0" smtClean="0">
                    <a:latin typeface="Times New Roman" pitchFamily="18" charset="0"/>
                  </a:rPr>
                  <a:t>x</a:t>
                </a:r>
                <a:r>
                  <a:rPr lang="ru-RU" altLang="ru-RU" sz="1600" b="0" baseline="0" dirty="0">
                    <a:latin typeface="Times New Roman" pitchFamily="18" charset="0"/>
                  </a:rPr>
                  <a:t>) 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 rot="16200000">
              <a:off x="1645558" y="3225495"/>
              <a:ext cx="20457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baseline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Quark Potential / Mass</a:t>
              </a:r>
              <a:r>
                <a:rPr lang="en-US" sz="1400" b="0" baseline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4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75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71563" y="357189"/>
            <a:ext cx="6858000" cy="69554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4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Structure Function </a:t>
            </a:r>
            <a:r>
              <a:rPr lang="en-US" sz="24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of </a:t>
            </a:r>
            <a:r>
              <a:rPr lang="en-US" sz="2400" baseline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Valence </a:t>
            </a:r>
            <a:r>
              <a:rPr lang="en-US" sz="2400" baseline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Quarks </a:t>
            </a:r>
            <a:r>
              <a:rPr lang="en-US" sz="24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 Proton</a:t>
            </a:r>
            <a:endParaRPr lang="ru-RU" sz="24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1447800" y="2933700"/>
            <a:ext cx="685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27652" name="Picture 3" descr="str-fu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785938"/>
            <a:ext cx="57150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819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17525" y="184151"/>
            <a:ext cx="8201025" cy="8429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400" baseline="0" dirty="0" smtClean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        SCQM            	The </a:t>
            </a:r>
            <a:r>
              <a:rPr lang="en-US" sz="2400" baseline="0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Local Gauge  Invariance Principle </a:t>
            </a:r>
            <a:r>
              <a:rPr lang="en-US" sz="4400" dirty="0">
                <a:latin typeface="Times New Roman"/>
                <a:cs typeface="Times New Roman" pitchFamily="18" charset="0"/>
              </a:rPr>
              <a:t> </a:t>
            </a:r>
            <a:endParaRPr lang="ru-RU" sz="4400" dirty="0">
              <a:latin typeface="Times New Roman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87660" y="1061474"/>
            <a:ext cx="7644780" cy="5463869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latin typeface="Times New Roman"/>
                <a:cs typeface="Times New Roman" pitchFamily="18" charset="0"/>
              </a:rPr>
              <a:t> 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200" baseline="0" dirty="0">
                <a:solidFill>
                  <a:srgbClr val="000000"/>
                </a:solidFill>
                <a:latin typeface="Times New Roman"/>
                <a:cs typeface="Arial" pitchFamily="34" charset="0"/>
              </a:rPr>
              <a:t>Destructive Interference of color fields </a:t>
            </a:r>
            <a:r>
              <a:rPr lang="en-US" sz="2200" baseline="0" dirty="0">
                <a:solidFill>
                  <a:srgbClr val="000000"/>
                </a:solidFill>
                <a:latin typeface="Times New Roman"/>
                <a:cs typeface="Arial" pitchFamily="34" charset="0"/>
                <a:sym typeface="Symbol" pitchFamily="18" charset="2"/>
              </a:rPr>
              <a:t></a:t>
            </a:r>
            <a:r>
              <a:rPr lang="en-US" sz="2200" baseline="0" dirty="0">
                <a:solidFill>
                  <a:srgbClr val="000000"/>
                </a:solidFill>
                <a:latin typeface="Times New Roman"/>
                <a:cs typeface="Arial" pitchFamily="34" charset="0"/>
              </a:rPr>
              <a:t> Phase rotation of the quark w.f. in color space</a:t>
            </a:r>
            <a:r>
              <a:rPr lang="en-US" sz="2200" baseline="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: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400" dirty="0" smtClean="0">
              <a:latin typeface="Times New Roman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400" dirty="0">
              <a:latin typeface="Times New Roman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400" dirty="0" smtClean="0">
              <a:latin typeface="Times New Roman"/>
            </a:endParaRPr>
          </a:p>
          <a:p>
            <a:r>
              <a:rPr lang="en-US" altLang="ru-RU" sz="2200" b="0" baseline="0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Phase </a:t>
            </a:r>
            <a:r>
              <a:rPr lang="en-US" altLang="ru-RU" sz="2200" b="0" baseline="0" dirty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rotation in color space            </a:t>
            </a:r>
            <a:r>
              <a:rPr lang="en-US" altLang="ru-RU" sz="2200" b="0" baseline="0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quark dressing </a:t>
            </a:r>
            <a:r>
              <a:rPr lang="en-US" altLang="ru-RU" sz="2200" b="0" baseline="0" dirty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(undressing) </a:t>
            </a:r>
            <a:r>
              <a:rPr lang="en-US" altLang="ru-RU" sz="2200" b="0" baseline="0" dirty="0" smtClean="0">
                <a:solidFill>
                  <a:srgbClr val="000000"/>
                </a:solidFill>
                <a:latin typeface="Times New Roman"/>
                <a:cs typeface="Times New Roman" pitchFamily="18" charset="0"/>
                <a:sym typeface="Symbol" pitchFamily="18" charset="2"/>
              </a:rPr>
              <a:t>  </a:t>
            </a:r>
            <a:r>
              <a:rPr lang="en-US" altLang="ru-RU" sz="2200" b="0" baseline="0" dirty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the gauge transformation</a:t>
            </a:r>
            <a:r>
              <a:rPr lang="ru-RU" altLang="ru-RU" sz="2200" b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400" dirty="0" smtClean="0">
              <a:latin typeface="Times New Roman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400" dirty="0">
              <a:latin typeface="Times New Roman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200" b="0" baseline="0" dirty="0" smtClean="0">
                <a:solidFill>
                  <a:srgbClr val="000000"/>
                </a:solidFill>
                <a:latin typeface="Times New Roman"/>
              </a:rPr>
              <a:t>Therefore, during quark oscillation its</a:t>
            </a:r>
          </a:p>
          <a:p>
            <a:pPr>
              <a:spcBef>
                <a:spcPct val="20000"/>
              </a:spcBef>
              <a:defRPr/>
            </a:pPr>
            <a:r>
              <a:rPr lang="en-US" sz="2200" b="0" baseline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200" b="0" baseline="0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US" sz="2200" baseline="0" dirty="0" smtClean="0">
                <a:solidFill>
                  <a:srgbClr val="000000"/>
                </a:solidFill>
                <a:latin typeface="Times New Roman"/>
              </a:rPr>
              <a:t>color charge </a:t>
            </a:r>
          </a:p>
          <a:p>
            <a:pPr>
              <a:spcBef>
                <a:spcPct val="20000"/>
              </a:spcBef>
              <a:defRPr/>
            </a:pPr>
            <a:r>
              <a:rPr lang="en-US" sz="2200" baseline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200" baseline="0" dirty="0" smtClean="0">
                <a:solidFill>
                  <a:srgbClr val="000000"/>
                </a:solidFill>
                <a:latin typeface="Times New Roman"/>
              </a:rPr>
              <a:t>  momentum</a:t>
            </a:r>
          </a:p>
          <a:p>
            <a:pPr>
              <a:spcBef>
                <a:spcPct val="20000"/>
              </a:spcBef>
              <a:defRPr/>
            </a:pPr>
            <a:r>
              <a:rPr lang="en-US" sz="2200" baseline="0" dirty="0" smtClean="0">
                <a:solidFill>
                  <a:srgbClr val="000000"/>
                </a:solidFill>
                <a:latin typeface="Times New Roman"/>
              </a:rPr>
              <a:t>   mass</a:t>
            </a:r>
          </a:p>
          <a:p>
            <a:pPr>
              <a:spcBef>
                <a:spcPct val="20000"/>
              </a:spcBef>
              <a:defRPr/>
            </a:pPr>
            <a:r>
              <a:rPr lang="en-US" sz="2200" baseline="0" dirty="0">
                <a:solidFill>
                  <a:srgbClr val="C00000"/>
                </a:solidFill>
                <a:latin typeface="Times New Roman"/>
              </a:rPr>
              <a:t>a</a:t>
            </a:r>
            <a:r>
              <a:rPr lang="en-US" sz="2200" baseline="0" dirty="0" smtClean="0">
                <a:solidFill>
                  <a:srgbClr val="C00000"/>
                </a:solidFill>
                <a:latin typeface="Times New Roman"/>
              </a:rPr>
              <a:t>re continuously varying functions</a:t>
            </a:r>
          </a:p>
          <a:p>
            <a:pPr>
              <a:spcBef>
                <a:spcPct val="20000"/>
              </a:spcBef>
              <a:defRPr/>
            </a:pPr>
            <a:r>
              <a:rPr lang="en-US" sz="2200" baseline="0" dirty="0" smtClean="0">
                <a:solidFill>
                  <a:srgbClr val="C00000"/>
                </a:solidFill>
                <a:latin typeface="Times New Roman"/>
              </a:rPr>
              <a:t> of time.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ru-RU" sz="2200" b="0" baseline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2555776" y="390019"/>
            <a:ext cx="598487" cy="196850"/>
          </a:xfrm>
          <a:prstGeom prst="rightArrow">
            <a:avLst>
              <a:gd name="adj1" fmla="val 50000"/>
              <a:gd name="adj2" fmla="val 7600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24582" name="Object 2"/>
          <p:cNvGraphicFramePr>
            <a:graphicFrameLocks noChangeAspect="1"/>
          </p:cNvGraphicFramePr>
          <p:nvPr>
            <p:extLst/>
          </p:nvPr>
        </p:nvGraphicFramePr>
        <p:xfrm>
          <a:off x="2454275" y="2201863"/>
          <a:ext cx="31480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99" name="Equation" r:id="rId4" imgW="1460160" imgH="253800" progId="Equation.3">
                  <p:embed/>
                </p:oleObj>
              </mc:Choice>
              <mc:Fallback>
                <p:oleObj name="Equation" r:id="rId4" imgW="1460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5" y="2201863"/>
                        <a:ext cx="3148013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4376737" y="3114101"/>
            <a:ext cx="482600" cy="143158"/>
          </a:xfrm>
          <a:prstGeom prst="rightArrow">
            <a:avLst>
              <a:gd name="adj1" fmla="val 50000"/>
              <a:gd name="adj2" fmla="val 58915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585" name="Rectangle 11"/>
          <p:cNvSpPr>
            <a:spLocks noChangeArrowheads="1"/>
          </p:cNvSpPr>
          <p:nvPr/>
        </p:nvSpPr>
        <p:spPr bwMode="auto">
          <a:xfrm>
            <a:off x="2044700" y="4598988"/>
            <a:ext cx="6858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854638"/>
              </p:ext>
            </p:extLst>
          </p:nvPr>
        </p:nvGraphicFramePr>
        <p:xfrm>
          <a:off x="2243138" y="3657600"/>
          <a:ext cx="32924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00" name="Equation" r:id="rId6" imgW="1562040" imgH="228600" progId="Equation.3">
                  <p:embed/>
                </p:oleObj>
              </mc:Choice>
              <mc:Fallback>
                <p:oleObj name="Equation" r:id="rId6" imgW="1562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138" y="3657600"/>
                        <a:ext cx="32924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914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17525" y="184151"/>
            <a:ext cx="8201025" cy="8429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400" baseline="0" dirty="0" smtClean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        Relation SCQM to QCD</a:t>
            </a:r>
            <a:r>
              <a:rPr lang="en-US" sz="4400" dirty="0">
                <a:latin typeface="Times New Roman"/>
                <a:cs typeface="Times New Roman" pitchFamily="18" charset="0"/>
              </a:rPr>
              <a:t> </a:t>
            </a:r>
            <a:endParaRPr lang="ru-RU" sz="4400" dirty="0">
              <a:latin typeface="Times New Roman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87660" y="1061474"/>
            <a:ext cx="7644780" cy="5463869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latin typeface="Times New Roman"/>
                <a:cs typeface="Times New Roman" pitchFamily="18" charset="0"/>
              </a:rPr>
              <a:t>   </a:t>
            </a:r>
            <a:endParaRPr lang="en-US" sz="2400" dirty="0" smtClean="0">
              <a:latin typeface="Times New Roman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400" dirty="0">
              <a:latin typeface="Times New Roman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200" b="0" baseline="0" dirty="0">
                <a:solidFill>
                  <a:srgbClr val="000000"/>
                </a:solidFill>
                <a:latin typeface="Times New Roman"/>
              </a:rPr>
              <a:t>W</a:t>
            </a:r>
            <a:r>
              <a:rPr lang="en-US" sz="2200" b="0" baseline="0" dirty="0" smtClean="0">
                <a:solidFill>
                  <a:srgbClr val="000000"/>
                </a:solidFill>
                <a:latin typeface="Times New Roman"/>
              </a:rPr>
              <a:t>e reduce interaction of color quarks  via </a:t>
            </a:r>
            <a:r>
              <a:rPr lang="en-US" sz="2200" baseline="0" dirty="0" smtClean="0">
                <a:solidFill>
                  <a:srgbClr val="000000"/>
                </a:solidFill>
                <a:latin typeface="Times New Roman"/>
              </a:rPr>
              <a:t>non-Abelian</a:t>
            </a:r>
            <a:r>
              <a:rPr lang="en-US" sz="2200" b="0" baseline="0" dirty="0" smtClean="0">
                <a:solidFill>
                  <a:srgbClr val="000000"/>
                </a:solidFill>
                <a:latin typeface="Times New Roman"/>
              </a:rPr>
              <a:t> fields to its </a:t>
            </a:r>
            <a:r>
              <a:rPr lang="en-US" sz="2200" baseline="0" dirty="0" smtClean="0">
                <a:solidFill>
                  <a:srgbClr val="000000"/>
                </a:solidFill>
                <a:latin typeface="Times New Roman"/>
              </a:rPr>
              <a:t>E-M</a:t>
            </a:r>
            <a:r>
              <a:rPr lang="en-US" sz="2200" b="0" baseline="0" dirty="0" smtClean="0">
                <a:solidFill>
                  <a:srgbClr val="000000"/>
                </a:solidFill>
                <a:latin typeface="Times New Roman"/>
              </a:rPr>
              <a:t> analog:</a:t>
            </a:r>
            <a:endParaRPr lang="ru-RU" sz="2200" b="0" baseline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585" name="Rectangle 11"/>
          <p:cNvSpPr>
            <a:spLocks noChangeArrowheads="1"/>
          </p:cNvSpPr>
          <p:nvPr/>
        </p:nvSpPr>
        <p:spPr bwMode="auto">
          <a:xfrm>
            <a:off x="2044700" y="4598988"/>
            <a:ext cx="6858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2458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623875"/>
              </p:ext>
            </p:extLst>
          </p:nvPr>
        </p:nvGraphicFramePr>
        <p:xfrm>
          <a:off x="1050924" y="3248101"/>
          <a:ext cx="7134225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5" name="Equation" r:id="rId4" imgW="3454200" imgH="533160" progId="Equation.3">
                  <p:embed/>
                </p:oleObj>
              </mc:Choice>
              <mc:Fallback>
                <p:oleObj name="Equation" r:id="rId4" imgW="345420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924" y="3248101"/>
                        <a:ext cx="7134225" cy="109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6631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 txBox="1">
            <a:spLocks noChangeArrowheads="1"/>
          </p:cNvSpPr>
          <p:nvPr/>
        </p:nvSpPr>
        <p:spPr bwMode="auto">
          <a:xfrm>
            <a:off x="539552" y="336551"/>
            <a:ext cx="5638998" cy="49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altLang="en-US" sz="2800" b="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 in SCQM</a:t>
            </a:r>
            <a:endParaRPr lang="ru-RU" altLang="en-US" sz="2800" b="0" baseline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67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338151"/>
              </p:ext>
            </p:extLst>
          </p:nvPr>
        </p:nvGraphicFramePr>
        <p:xfrm>
          <a:off x="1951038" y="1692275"/>
          <a:ext cx="314007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64" name="Equation" r:id="rId3" imgW="1790640" imgH="482400" progId="Equation.3">
                  <p:embed/>
                </p:oleObj>
              </mc:Choice>
              <mc:Fallback>
                <p:oleObj name="Equation" r:id="rId3" imgW="17906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038" y="1692275"/>
                        <a:ext cx="3140075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434975" y="1006475"/>
            <a:ext cx="845343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000" baseline="0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onjecture: </a:t>
            </a:r>
            <a:r>
              <a:rPr lang="en-US" altLang="en-US" sz="20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 of constituent quark is entirely analogous to the angular momentum carried by classical circularly polarized wave:</a:t>
            </a:r>
            <a:endParaRPr lang="ru-RU" altLang="en-US" sz="2000" b="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174625" y="2524125"/>
            <a:ext cx="864076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Classical analog of electron spin </a:t>
            </a:r>
            <a:r>
              <a:rPr lang="en-US" altLang="en-US" sz="2000" b="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000" b="0" i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F.Belinfante</a:t>
            </a:r>
            <a:r>
              <a:rPr lang="en-US" altLang="en-US" sz="2000" b="0" i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1939; R. Feynman 1964; </a:t>
            </a:r>
            <a:r>
              <a:rPr lang="en-US" altLang="en-US" sz="2000" b="0" i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H.Ohanian</a:t>
            </a:r>
            <a:r>
              <a:rPr lang="en-US" altLang="en-US" sz="2000" b="0" i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1986; J. </a:t>
            </a:r>
            <a:r>
              <a:rPr lang="en-US" altLang="en-US" sz="2000" b="0" i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Higbie</a:t>
            </a:r>
            <a:r>
              <a:rPr lang="en-US" altLang="en-US" sz="2000" b="0" i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1988.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0" baseline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surrounded by proper </a:t>
            </a:r>
            <a:r>
              <a:rPr lang="ru-RU" altLang="en-US" sz="18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1800" b="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ru-RU" altLang="en-US" sz="18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800" b="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fields creates circulating flow of energy</a:t>
            </a:r>
            <a:r>
              <a:rPr lang="en-US" altLang="en-US" sz="2000" b="0" baseline="0" dirty="0" smtClean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ru-RU" altLang="en-US" sz="2000" b="0" baseline="0" dirty="0" smtClean="0">
              <a:solidFill>
                <a:srgbClr val="C050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2676525" y="4024313"/>
            <a:ext cx="23034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en-US" sz="2200" baseline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S=ɛ₀c²E×B</a:t>
            </a:r>
            <a:endParaRPr lang="ru-RU" altLang="en-US" sz="1800" b="0" baseline="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679" name="Text Box 10"/>
          <p:cNvSpPr txBox="1">
            <a:spLocks noChangeArrowheads="1"/>
          </p:cNvSpPr>
          <p:nvPr/>
        </p:nvSpPr>
        <p:spPr bwMode="auto">
          <a:xfrm>
            <a:off x="303213" y="4500563"/>
            <a:ext cx="87185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angular momentum created by this Pointing’s vector</a:t>
            </a:r>
            <a:endParaRPr lang="ru-RU" altLang="en-US" sz="2000" b="0" baseline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0" name="Text Box 14"/>
          <p:cNvSpPr txBox="1">
            <a:spLocks noChangeArrowheads="1"/>
          </p:cNvSpPr>
          <p:nvPr/>
        </p:nvSpPr>
        <p:spPr bwMode="auto">
          <a:xfrm>
            <a:off x="331788" y="5789613"/>
            <a:ext cx="87042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associated with the entire spin angular momentum of the electron. </a:t>
            </a:r>
            <a:endParaRPr lang="ru-RU" altLang="en-US" sz="2000" b="0" baseline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68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288543"/>
              </p:ext>
            </p:extLst>
          </p:nvPr>
        </p:nvGraphicFramePr>
        <p:xfrm>
          <a:off x="2006600" y="4946650"/>
          <a:ext cx="301625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65" name="Equation" r:id="rId5" imgW="1777680" imgH="482400" progId="Equation.3">
                  <p:embed/>
                </p:oleObj>
              </mc:Choice>
              <mc:Fallback>
                <p:oleObj name="Equation" r:id="rId5" imgW="17776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4946650"/>
                        <a:ext cx="301625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698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 txBox="1">
            <a:spLocks noChangeArrowheads="1"/>
          </p:cNvSpPr>
          <p:nvPr/>
        </p:nvSpPr>
        <p:spPr bwMode="auto">
          <a:xfrm>
            <a:off x="533400" y="246063"/>
            <a:ext cx="58293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altLang="en-US" b="0" baseline="0" smtClean="0">
                <a:solidFill>
                  <a:prstClr val="black"/>
                </a:solidFill>
              </a:rPr>
              <a:t>Spin in SCQM</a:t>
            </a:r>
            <a:endParaRPr lang="ru-RU" altLang="en-US" b="0" baseline="0" smtClean="0">
              <a:solidFill>
                <a:prstClr val="black"/>
              </a:solidFill>
            </a:endParaRPr>
          </a:p>
        </p:txBody>
      </p:sp>
      <p:graphicFrame>
        <p:nvGraphicFramePr>
          <p:cNvPr id="29699" name="Object 9"/>
          <p:cNvGraphicFramePr>
            <a:graphicFrameLocks noChangeAspect="1"/>
          </p:cNvGraphicFramePr>
          <p:nvPr/>
        </p:nvGraphicFramePr>
        <p:xfrm>
          <a:off x="1343025" y="4711700"/>
          <a:ext cx="39274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98" name="Equation" r:id="rId3" imgW="2108200" imgH="482600" progId="Equation.3">
                  <p:embed/>
                </p:oleObj>
              </mc:Choice>
              <mc:Fallback>
                <p:oleObj name="Equation" r:id="rId3" imgW="21082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4711700"/>
                        <a:ext cx="392747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46063" y="1128713"/>
            <a:ext cx="33874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400" b="0" baseline="0" dirty="0" smtClean="0">
                <a:solidFill>
                  <a:prstClr val="black"/>
                </a:solidFill>
                <a:latin typeface="Times New Roman" pitchFamily="18" charset="0"/>
              </a:rPr>
              <a:t> Now we accept that   </a:t>
            </a:r>
            <a:endParaRPr lang="ru-RU" altLang="en-US" sz="2400" b="0" baseline="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227013" y="4248150"/>
            <a:ext cx="8737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baseline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="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Total angular momentum created by this Pointing’s vector</a:t>
            </a:r>
            <a:endParaRPr lang="ru-RU" altLang="en-US" sz="2000" b="0" baseline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246063" y="5600700"/>
            <a:ext cx="87185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associated with the intrinsic spin of the constituent quark. </a:t>
            </a:r>
            <a:endParaRPr lang="ru-RU" altLang="en-US" sz="2000" b="0" baseline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70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751365"/>
              </p:ext>
            </p:extLst>
          </p:nvPr>
        </p:nvGraphicFramePr>
        <p:xfrm>
          <a:off x="2917825" y="1541463"/>
          <a:ext cx="16668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99" name="Equation" r:id="rId5" imgW="774360" imgH="228600" progId="Equation.3">
                  <p:embed/>
                </p:oleObj>
              </mc:Choice>
              <mc:Fallback>
                <p:oleObj name="Equation" r:id="rId5" imgW="774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825" y="1541463"/>
                        <a:ext cx="16668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4" name="Text Box 13"/>
          <p:cNvSpPr txBox="1">
            <a:spLocks noChangeArrowheads="1"/>
          </p:cNvSpPr>
          <p:nvPr/>
        </p:nvSpPr>
        <p:spPr bwMode="auto">
          <a:xfrm>
            <a:off x="395288" y="2159079"/>
            <a:ext cx="87487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000" b="0" baseline="0" dirty="0" smtClean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intersecting </a:t>
            </a:r>
            <a:r>
              <a:rPr lang="en-US" altLang="en-US" sz="2000" baseline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000" baseline="-25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000" b="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0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0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000" b="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create around VQ</a:t>
            </a:r>
            <a:r>
              <a:rPr lang="en-US" altLang="en-US" sz="2000" b="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 analog of Pointing’s </a:t>
            </a:r>
            <a:r>
              <a:rPr lang="en-US" altLang="en-US" sz="2000" b="0" baseline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 </a:t>
            </a:r>
            <a:r>
              <a:rPr lang="en-US" altLang="en-US" sz="2000" b="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(circulating </a:t>
            </a:r>
            <a:r>
              <a:rPr lang="en-US" altLang="en-US" sz="2000" b="0" baseline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 of </a:t>
            </a:r>
            <a:r>
              <a:rPr lang="en-US" altLang="en-US" sz="2000" b="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energy)</a:t>
            </a:r>
            <a:endParaRPr lang="ru-RU" altLang="en-US" sz="2000" b="0" baseline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6" name="Rectangle 17"/>
          <p:cNvSpPr>
            <a:spLocks noChangeArrowheads="1"/>
          </p:cNvSpPr>
          <p:nvPr/>
        </p:nvSpPr>
        <p:spPr bwMode="auto">
          <a:xfrm>
            <a:off x="238125" y="7285038"/>
            <a:ext cx="582930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Char char="•"/>
            </a:pPr>
            <a:endParaRPr lang="en-US" altLang="en-US" sz="2000" b="0" baseline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9707" name="Rectangle 8"/>
          <p:cNvSpPr>
            <a:spLocks noChangeArrowheads="1"/>
          </p:cNvSpPr>
          <p:nvPr/>
        </p:nvSpPr>
        <p:spPr bwMode="auto">
          <a:xfrm>
            <a:off x="2893508" y="3220222"/>
            <a:ext cx="237699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en-US" sz="2200" baseline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S=ɛ₀c²E</a:t>
            </a:r>
            <a:r>
              <a:rPr lang="en-US" altLang="en-US" sz="2200" baseline="-25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en-US" sz="2200" baseline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200" baseline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×B</a:t>
            </a:r>
            <a:r>
              <a:rPr lang="en-US" altLang="en-US" sz="2200" baseline="-25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altLang="en-US" sz="2200" b="0" baseline="0" dirty="0" smtClean="0">
                <a:solidFill>
                  <a:prstClr val="black"/>
                </a:solidFill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287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 txBox="1">
            <a:spLocks noChangeArrowheads="1"/>
          </p:cNvSpPr>
          <p:nvPr/>
        </p:nvSpPr>
        <p:spPr bwMode="auto">
          <a:xfrm>
            <a:off x="1387475" y="3467100"/>
            <a:ext cx="677703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ct val="80000"/>
              </a:lnSpc>
              <a:buFontTx/>
              <a:buNone/>
            </a:pPr>
            <a:r>
              <a:rPr lang="ru-RU" altLang="ru-RU" sz="1800" b="0" baseline="0" smtClean="0">
                <a:solidFill>
                  <a:prstClr val="black"/>
                </a:solidFill>
                <a:cs typeface="Times New Roman" pitchFamily="18" charset="0"/>
              </a:rPr>
              <a:t>Consituent</a:t>
            </a:r>
            <a:r>
              <a:rPr lang="en-US" altLang="ru-RU" sz="1800" b="0" baseline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altLang="ru-RU" sz="1800" b="0" baseline="0" smtClean="0">
                <a:solidFill>
                  <a:prstClr val="black"/>
                </a:solidFill>
                <a:cs typeface="Times New Roman" pitchFamily="18" charset="0"/>
              </a:rPr>
              <a:t>Quarks</a:t>
            </a:r>
            <a:r>
              <a:rPr lang="en-US" altLang="ru-RU" sz="1800" b="0" baseline="0" smtClean="0">
                <a:solidFill>
                  <a:prstClr val="black"/>
                </a:solidFill>
                <a:cs typeface="Times New Roman" pitchFamily="18" charset="0"/>
              </a:rPr>
              <a:t>        Current</a:t>
            </a:r>
            <a:r>
              <a:rPr lang="ru-RU" altLang="ru-RU" sz="1800" b="0" baseline="0" smtClean="0">
                <a:solidFill>
                  <a:prstClr val="black"/>
                </a:solidFill>
                <a:cs typeface="Times New Roman" pitchFamily="18" charset="0"/>
              </a:rPr>
              <a:t> Quarks </a:t>
            </a:r>
            <a:r>
              <a:rPr lang="en-US" altLang="ru-RU" sz="1800" b="0" baseline="0" smtClean="0">
                <a:solidFill>
                  <a:prstClr val="black"/>
                </a:solidFill>
                <a:cs typeface="Times New Roman" pitchFamily="18" charset="0"/>
              </a:rPr>
              <a:t>            </a:t>
            </a:r>
            <a:r>
              <a:rPr lang="ru-RU" altLang="ru-RU" sz="1800" b="0" baseline="0" smtClean="0">
                <a:solidFill>
                  <a:prstClr val="black"/>
                </a:solidFill>
                <a:cs typeface="Times New Roman" pitchFamily="18" charset="0"/>
              </a:rPr>
              <a:t>Consituent Quarks</a:t>
            </a:r>
            <a:r>
              <a:rPr lang="ru-RU" altLang="ru-RU" sz="1600" baseline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altLang="ru-RU" sz="1600" baseline="0" smtClean="0">
                <a:solidFill>
                  <a:prstClr val="black"/>
                </a:solidFill>
                <a:cs typeface="Times New Roman" pitchFamily="18" charset="0"/>
              </a:rPr>
              <a:t>                                      	</a:t>
            </a:r>
            <a:endParaRPr lang="ru-RU" altLang="ru-RU" sz="1800" baseline="0" smtClean="0">
              <a:solidFill>
                <a:srgbClr val="CC3300"/>
              </a:solidFill>
              <a:cs typeface="Times New Roman" pitchFamily="18" charset="0"/>
            </a:endParaRPr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1938338" y="1339850"/>
            <a:ext cx="1255712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ru-RU" altLang="ru-RU" sz="1600" b="0" baseline="0" smtClean="0">
                <a:solidFill>
                  <a:prstClr val="black"/>
                </a:solidFill>
                <a:latin typeface="Arial" charset="0"/>
              </a:rPr>
              <a:t>t = 0</a:t>
            </a:r>
            <a:endParaRPr lang="en-US" altLang="ru-RU" sz="1600" b="0" baseline="0" smtClean="0">
              <a:solidFill>
                <a:prstClr val="black"/>
              </a:solidFill>
              <a:latin typeface="Arial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ru-RU" altLang="ru-RU" sz="1600" b="0" i="1" baseline="0" smtClean="0">
                <a:solidFill>
                  <a:prstClr val="black"/>
                </a:solidFill>
                <a:latin typeface="Arial" charset="0"/>
              </a:rPr>
              <a:t>x = x</a:t>
            </a:r>
            <a:r>
              <a:rPr lang="ru-RU" altLang="ru-RU" sz="1600" b="0" i="1" baseline="-25000" smtClean="0">
                <a:solidFill>
                  <a:prstClr val="black"/>
                </a:solidFill>
                <a:latin typeface="Arial" charset="0"/>
              </a:rPr>
              <a:t>max</a:t>
            </a:r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3851275" y="1341438"/>
            <a:ext cx="1341438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ru-RU" altLang="ru-RU" sz="1600" b="0" baseline="0" smtClean="0">
                <a:solidFill>
                  <a:prstClr val="black"/>
                </a:solidFill>
                <a:latin typeface="Arial" charset="0"/>
              </a:rPr>
              <a:t>t = </a:t>
            </a:r>
            <a:r>
              <a:rPr lang="en-US" altLang="ru-RU" sz="1600" b="0" baseline="0" smtClean="0">
                <a:solidFill>
                  <a:prstClr val="black"/>
                </a:solidFill>
                <a:latin typeface="Arial" charset="0"/>
              </a:rPr>
              <a:t>T/4</a:t>
            </a:r>
            <a:endParaRPr lang="ru-RU" altLang="ru-RU" sz="1600" b="0" baseline="0" smtClean="0">
              <a:solidFill>
                <a:prstClr val="black"/>
              </a:solidFill>
              <a:latin typeface="Arial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ru-RU" altLang="ru-RU" sz="1600" b="0" i="1" baseline="0" smtClean="0">
                <a:solidFill>
                  <a:prstClr val="black"/>
                </a:solidFill>
                <a:latin typeface="Arial" charset="0"/>
              </a:rPr>
              <a:t>x = </a:t>
            </a:r>
            <a:r>
              <a:rPr lang="en-US" altLang="ru-RU" sz="1600" b="0" i="1" baseline="0" smtClean="0">
                <a:solidFill>
                  <a:prstClr val="black"/>
                </a:solidFill>
                <a:latin typeface="Arial" charset="0"/>
              </a:rPr>
              <a:t>0</a:t>
            </a:r>
            <a:endParaRPr lang="ru-RU" altLang="ru-RU" sz="1600" b="0" i="1" baseline="-250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6097588" y="1312863"/>
            <a:ext cx="119538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ru-RU" altLang="ru-RU" sz="1600" b="0" baseline="0" smtClean="0">
                <a:solidFill>
                  <a:prstClr val="black"/>
                </a:solidFill>
                <a:latin typeface="Arial" charset="0"/>
              </a:rPr>
              <a:t>t = </a:t>
            </a:r>
            <a:r>
              <a:rPr lang="en-US" altLang="ru-RU" sz="1600" b="0" baseline="0" smtClean="0">
                <a:solidFill>
                  <a:prstClr val="black"/>
                </a:solidFill>
                <a:latin typeface="Arial" charset="0"/>
              </a:rPr>
              <a:t>T/2</a:t>
            </a:r>
            <a:endParaRPr lang="ru-RU" altLang="ru-RU" sz="1600" b="0" baseline="0" smtClean="0">
              <a:solidFill>
                <a:prstClr val="black"/>
              </a:solidFill>
              <a:latin typeface="Arial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ru-RU" altLang="ru-RU" sz="1600" b="0" i="1" baseline="0" smtClean="0">
                <a:solidFill>
                  <a:prstClr val="black"/>
                </a:solidFill>
                <a:latin typeface="Arial" charset="0"/>
              </a:rPr>
              <a:t>x = x</a:t>
            </a:r>
            <a:r>
              <a:rPr lang="ru-RU" altLang="ru-RU" sz="1600" b="0" i="1" baseline="-25000" smtClean="0">
                <a:solidFill>
                  <a:prstClr val="black"/>
                </a:solidFill>
                <a:latin typeface="Arial" charset="0"/>
              </a:rPr>
              <a:t>max</a:t>
            </a:r>
          </a:p>
        </p:txBody>
      </p:sp>
      <p:grpSp>
        <p:nvGrpSpPr>
          <p:cNvPr id="33798" name="Группа 5"/>
          <p:cNvGrpSpPr>
            <a:grpSpLocks/>
          </p:cNvGrpSpPr>
          <p:nvPr/>
        </p:nvGrpSpPr>
        <p:grpSpPr bwMode="auto">
          <a:xfrm>
            <a:off x="1768475" y="2095500"/>
            <a:ext cx="1371600" cy="1271588"/>
            <a:chOff x="571500" y="1911350"/>
            <a:chExt cx="1263650" cy="1108075"/>
          </a:xfrm>
        </p:grpSpPr>
        <p:grpSp>
          <p:nvGrpSpPr>
            <p:cNvPr id="33830" name="Group 86"/>
            <p:cNvGrpSpPr>
              <a:grpSpLocks/>
            </p:cNvGrpSpPr>
            <p:nvPr/>
          </p:nvGrpSpPr>
          <p:grpSpPr bwMode="auto">
            <a:xfrm>
              <a:off x="571500" y="1924050"/>
              <a:ext cx="752475" cy="714375"/>
              <a:chOff x="360" y="1212"/>
              <a:chExt cx="474" cy="450"/>
            </a:xfrm>
          </p:grpSpPr>
          <p:sp>
            <p:nvSpPr>
              <p:cNvPr id="33839" name="Oval 76"/>
              <p:cNvSpPr>
                <a:spLocks noChangeArrowheads="1"/>
              </p:cNvSpPr>
              <p:nvPr/>
            </p:nvSpPr>
            <p:spPr bwMode="auto">
              <a:xfrm>
                <a:off x="360" y="1212"/>
                <a:ext cx="474" cy="45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3840" name="Oval 80"/>
              <p:cNvSpPr>
                <a:spLocks noChangeArrowheads="1"/>
              </p:cNvSpPr>
              <p:nvPr/>
            </p:nvSpPr>
            <p:spPr bwMode="auto">
              <a:xfrm>
                <a:off x="544" y="1366"/>
                <a:ext cx="120" cy="11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3841" name="AutoShape 82"/>
              <p:cNvSpPr>
                <a:spLocks noChangeArrowheads="1"/>
              </p:cNvSpPr>
              <p:nvPr/>
            </p:nvSpPr>
            <p:spPr bwMode="auto">
              <a:xfrm rot="-5135316">
                <a:off x="408" y="1302"/>
                <a:ext cx="270" cy="23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200 w 21600"/>
                  <a:gd name="T19" fmla="*/ 3138 h 21600"/>
                  <a:gd name="T20" fmla="*/ 18400 w 21600"/>
                  <a:gd name="T21" fmla="*/ 18462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ru-RU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33831" name="Group 85"/>
            <p:cNvGrpSpPr>
              <a:grpSpLocks/>
            </p:cNvGrpSpPr>
            <p:nvPr/>
          </p:nvGrpSpPr>
          <p:grpSpPr bwMode="auto">
            <a:xfrm>
              <a:off x="1082675" y="1911350"/>
              <a:ext cx="752475" cy="714375"/>
              <a:chOff x="682" y="1204"/>
              <a:chExt cx="474" cy="450"/>
            </a:xfrm>
          </p:grpSpPr>
          <p:sp>
            <p:nvSpPr>
              <p:cNvPr id="33836" name="Oval 77"/>
              <p:cNvSpPr>
                <a:spLocks noChangeArrowheads="1"/>
              </p:cNvSpPr>
              <p:nvPr/>
            </p:nvSpPr>
            <p:spPr bwMode="auto">
              <a:xfrm>
                <a:off x="682" y="1204"/>
                <a:ext cx="474" cy="45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3837" name="Oval 79"/>
              <p:cNvSpPr>
                <a:spLocks noChangeArrowheads="1"/>
              </p:cNvSpPr>
              <p:nvPr/>
            </p:nvSpPr>
            <p:spPr bwMode="auto">
              <a:xfrm>
                <a:off x="864" y="1368"/>
                <a:ext cx="120" cy="11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3838" name="AutoShape 83"/>
              <p:cNvSpPr>
                <a:spLocks noChangeArrowheads="1"/>
              </p:cNvSpPr>
              <p:nvPr/>
            </p:nvSpPr>
            <p:spPr bwMode="auto">
              <a:xfrm rot="2213773">
                <a:off x="838" y="1270"/>
                <a:ext cx="270" cy="23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200 w 21600"/>
                  <a:gd name="T19" fmla="*/ 3138 h 21600"/>
                  <a:gd name="T20" fmla="*/ 18400 w 21600"/>
                  <a:gd name="T21" fmla="*/ 18462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ru-RU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33832" name="Group 87"/>
            <p:cNvGrpSpPr>
              <a:grpSpLocks/>
            </p:cNvGrpSpPr>
            <p:nvPr/>
          </p:nvGrpSpPr>
          <p:grpSpPr bwMode="auto">
            <a:xfrm>
              <a:off x="809625" y="2305050"/>
              <a:ext cx="752475" cy="714375"/>
              <a:chOff x="510" y="1452"/>
              <a:chExt cx="474" cy="450"/>
            </a:xfrm>
          </p:grpSpPr>
          <p:sp>
            <p:nvSpPr>
              <p:cNvPr id="33833" name="Oval 78"/>
              <p:cNvSpPr>
                <a:spLocks noChangeArrowheads="1"/>
              </p:cNvSpPr>
              <p:nvPr/>
            </p:nvSpPr>
            <p:spPr bwMode="auto">
              <a:xfrm>
                <a:off x="510" y="1452"/>
                <a:ext cx="474" cy="45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3834" name="Oval 81"/>
              <p:cNvSpPr>
                <a:spLocks noChangeArrowheads="1"/>
              </p:cNvSpPr>
              <p:nvPr/>
            </p:nvSpPr>
            <p:spPr bwMode="auto">
              <a:xfrm>
                <a:off x="698" y="1622"/>
                <a:ext cx="120" cy="11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3835" name="AutoShape 84"/>
              <p:cNvSpPr>
                <a:spLocks noChangeArrowheads="1"/>
              </p:cNvSpPr>
              <p:nvPr/>
            </p:nvSpPr>
            <p:spPr bwMode="auto">
              <a:xfrm rot="11772453" flipH="1">
                <a:off x="614" y="1628"/>
                <a:ext cx="270" cy="23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200 w 21600"/>
                  <a:gd name="T19" fmla="*/ 3138 h 21600"/>
                  <a:gd name="T20" fmla="*/ 18400 w 21600"/>
                  <a:gd name="T21" fmla="*/ 18462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ru-RU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33799" name="Группа 18"/>
          <p:cNvGrpSpPr>
            <a:grpSpLocks/>
          </p:cNvGrpSpPr>
          <p:nvPr/>
        </p:nvGrpSpPr>
        <p:grpSpPr bwMode="auto">
          <a:xfrm>
            <a:off x="5829300" y="2038350"/>
            <a:ext cx="1398588" cy="1296988"/>
            <a:chOff x="4632325" y="1854200"/>
            <a:chExt cx="1289050" cy="1130300"/>
          </a:xfrm>
        </p:grpSpPr>
        <p:grpSp>
          <p:nvGrpSpPr>
            <p:cNvPr id="33818" name="Group 88"/>
            <p:cNvGrpSpPr>
              <a:grpSpLocks/>
            </p:cNvGrpSpPr>
            <p:nvPr/>
          </p:nvGrpSpPr>
          <p:grpSpPr bwMode="auto">
            <a:xfrm rot="10677275">
              <a:off x="4902200" y="1854200"/>
              <a:ext cx="752475" cy="714375"/>
              <a:chOff x="510" y="1452"/>
              <a:chExt cx="474" cy="450"/>
            </a:xfrm>
          </p:grpSpPr>
          <p:sp>
            <p:nvSpPr>
              <p:cNvPr id="33827" name="Oval 89"/>
              <p:cNvSpPr>
                <a:spLocks noChangeArrowheads="1"/>
              </p:cNvSpPr>
              <p:nvPr/>
            </p:nvSpPr>
            <p:spPr bwMode="auto">
              <a:xfrm>
                <a:off x="510" y="1452"/>
                <a:ext cx="474" cy="45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3828" name="Oval 90"/>
              <p:cNvSpPr>
                <a:spLocks noChangeArrowheads="1"/>
              </p:cNvSpPr>
              <p:nvPr/>
            </p:nvSpPr>
            <p:spPr bwMode="auto">
              <a:xfrm>
                <a:off x="698" y="1622"/>
                <a:ext cx="120" cy="11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3829" name="AutoShape 91"/>
              <p:cNvSpPr>
                <a:spLocks noChangeArrowheads="1"/>
              </p:cNvSpPr>
              <p:nvPr/>
            </p:nvSpPr>
            <p:spPr bwMode="auto">
              <a:xfrm rot="11772453" flipH="1">
                <a:off x="614" y="1628"/>
                <a:ext cx="270" cy="23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200 w 21600"/>
                  <a:gd name="T19" fmla="*/ 3138 h 21600"/>
                  <a:gd name="T20" fmla="*/ 18400 w 21600"/>
                  <a:gd name="T21" fmla="*/ 18462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ru-RU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33819" name="Group 92"/>
            <p:cNvGrpSpPr>
              <a:grpSpLocks/>
            </p:cNvGrpSpPr>
            <p:nvPr/>
          </p:nvGrpSpPr>
          <p:grpSpPr bwMode="auto">
            <a:xfrm rot="9995029">
              <a:off x="4632325" y="2270125"/>
              <a:ext cx="752475" cy="714375"/>
              <a:chOff x="682" y="1204"/>
              <a:chExt cx="474" cy="450"/>
            </a:xfrm>
          </p:grpSpPr>
          <p:sp>
            <p:nvSpPr>
              <p:cNvPr id="33824" name="Oval 93"/>
              <p:cNvSpPr>
                <a:spLocks noChangeArrowheads="1"/>
              </p:cNvSpPr>
              <p:nvPr/>
            </p:nvSpPr>
            <p:spPr bwMode="auto">
              <a:xfrm>
                <a:off x="682" y="1204"/>
                <a:ext cx="474" cy="45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3825" name="Oval 94"/>
              <p:cNvSpPr>
                <a:spLocks noChangeArrowheads="1"/>
              </p:cNvSpPr>
              <p:nvPr/>
            </p:nvSpPr>
            <p:spPr bwMode="auto">
              <a:xfrm>
                <a:off x="864" y="1368"/>
                <a:ext cx="120" cy="11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3826" name="AutoShape 95"/>
              <p:cNvSpPr>
                <a:spLocks noChangeArrowheads="1"/>
              </p:cNvSpPr>
              <p:nvPr/>
            </p:nvSpPr>
            <p:spPr bwMode="auto">
              <a:xfrm rot="2213773">
                <a:off x="838" y="1270"/>
                <a:ext cx="270" cy="23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200 w 21600"/>
                  <a:gd name="T19" fmla="*/ 3138 h 21600"/>
                  <a:gd name="T20" fmla="*/ 18400 w 21600"/>
                  <a:gd name="T21" fmla="*/ 18462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ru-RU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33820" name="Group 96"/>
            <p:cNvGrpSpPr>
              <a:grpSpLocks/>
            </p:cNvGrpSpPr>
            <p:nvPr/>
          </p:nvGrpSpPr>
          <p:grpSpPr bwMode="auto">
            <a:xfrm rot="-10199521">
              <a:off x="5168900" y="2254250"/>
              <a:ext cx="752475" cy="714375"/>
              <a:chOff x="360" y="1212"/>
              <a:chExt cx="474" cy="450"/>
            </a:xfrm>
          </p:grpSpPr>
          <p:sp>
            <p:nvSpPr>
              <p:cNvPr id="33821" name="Oval 97"/>
              <p:cNvSpPr>
                <a:spLocks noChangeArrowheads="1"/>
              </p:cNvSpPr>
              <p:nvPr/>
            </p:nvSpPr>
            <p:spPr bwMode="auto">
              <a:xfrm>
                <a:off x="360" y="1212"/>
                <a:ext cx="474" cy="45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3822" name="Oval 98"/>
              <p:cNvSpPr>
                <a:spLocks noChangeArrowheads="1"/>
              </p:cNvSpPr>
              <p:nvPr/>
            </p:nvSpPr>
            <p:spPr bwMode="auto">
              <a:xfrm>
                <a:off x="544" y="1366"/>
                <a:ext cx="120" cy="11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3823" name="AutoShape 99"/>
              <p:cNvSpPr>
                <a:spLocks noChangeArrowheads="1"/>
              </p:cNvSpPr>
              <p:nvPr/>
            </p:nvSpPr>
            <p:spPr bwMode="auto">
              <a:xfrm rot="-5135316">
                <a:off x="408" y="1302"/>
                <a:ext cx="270" cy="23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200 w 21600"/>
                  <a:gd name="T19" fmla="*/ 3138 h 21600"/>
                  <a:gd name="T20" fmla="*/ 18400 w 21600"/>
                  <a:gd name="T21" fmla="*/ 18462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ru-RU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33800" name="Oval 110"/>
          <p:cNvSpPr>
            <a:spLocks noChangeArrowheads="1"/>
          </p:cNvSpPr>
          <p:nvPr/>
        </p:nvSpPr>
        <p:spPr bwMode="auto">
          <a:xfrm>
            <a:off x="4102100" y="2870200"/>
            <a:ext cx="992188" cy="10493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 baseline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801" name="Oval 111"/>
          <p:cNvSpPr>
            <a:spLocks noChangeArrowheads="1"/>
          </p:cNvSpPr>
          <p:nvPr/>
        </p:nvSpPr>
        <p:spPr bwMode="auto">
          <a:xfrm>
            <a:off x="4102100" y="2870200"/>
            <a:ext cx="992188" cy="10493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 baseline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802" name="Oval 113"/>
          <p:cNvSpPr>
            <a:spLocks noChangeArrowheads="1"/>
          </p:cNvSpPr>
          <p:nvPr/>
        </p:nvSpPr>
        <p:spPr bwMode="auto">
          <a:xfrm>
            <a:off x="4102100" y="2870200"/>
            <a:ext cx="992188" cy="10493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 baseline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803" name="Oval 114"/>
          <p:cNvSpPr>
            <a:spLocks noChangeArrowheads="1"/>
          </p:cNvSpPr>
          <p:nvPr/>
        </p:nvSpPr>
        <p:spPr bwMode="auto">
          <a:xfrm>
            <a:off x="4102100" y="2870200"/>
            <a:ext cx="992188" cy="10493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 baseline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804" name="Oval 115"/>
          <p:cNvSpPr>
            <a:spLocks noChangeArrowheads="1"/>
          </p:cNvSpPr>
          <p:nvPr/>
        </p:nvSpPr>
        <p:spPr bwMode="auto">
          <a:xfrm>
            <a:off x="4102100" y="2870200"/>
            <a:ext cx="992188" cy="10493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 baseline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805" name="Oval 116"/>
          <p:cNvSpPr>
            <a:spLocks noChangeArrowheads="1"/>
          </p:cNvSpPr>
          <p:nvPr/>
        </p:nvSpPr>
        <p:spPr bwMode="auto">
          <a:xfrm>
            <a:off x="4102100" y="2870200"/>
            <a:ext cx="992188" cy="10493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 baseline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806" name="Oval 117"/>
          <p:cNvSpPr>
            <a:spLocks noChangeArrowheads="1"/>
          </p:cNvSpPr>
          <p:nvPr/>
        </p:nvSpPr>
        <p:spPr bwMode="auto">
          <a:xfrm>
            <a:off x="4102100" y="2870200"/>
            <a:ext cx="992188" cy="10493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 baseline="0" smtClean="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33807" name="Группа 43"/>
          <p:cNvGrpSpPr>
            <a:grpSpLocks/>
          </p:cNvGrpSpPr>
          <p:nvPr/>
        </p:nvGrpSpPr>
        <p:grpSpPr bwMode="auto">
          <a:xfrm>
            <a:off x="3903663" y="2524125"/>
            <a:ext cx="623887" cy="603250"/>
            <a:chOff x="2706775" y="2339987"/>
            <a:chExt cx="574474" cy="526337"/>
          </a:xfrm>
        </p:grpSpPr>
        <p:sp>
          <p:nvSpPr>
            <p:cNvPr id="33810" name="Oval 100"/>
            <p:cNvSpPr>
              <a:spLocks noChangeArrowheads="1"/>
            </p:cNvSpPr>
            <p:nvPr/>
          </p:nvSpPr>
          <p:spPr bwMode="auto">
            <a:xfrm>
              <a:off x="2762250" y="2514600"/>
              <a:ext cx="133350" cy="13335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 b="0" baseline="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3811" name="Oval 112"/>
            <p:cNvSpPr>
              <a:spLocks noChangeArrowheads="1"/>
            </p:cNvSpPr>
            <p:nvPr/>
          </p:nvSpPr>
          <p:spPr bwMode="auto">
            <a:xfrm>
              <a:off x="2905125" y="2686050"/>
              <a:ext cx="88900" cy="889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 b="0" baseline="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3812" name="Oval 125"/>
            <p:cNvSpPr>
              <a:spLocks noChangeArrowheads="1"/>
            </p:cNvSpPr>
            <p:nvPr/>
          </p:nvSpPr>
          <p:spPr bwMode="auto">
            <a:xfrm>
              <a:off x="2809875" y="2447925"/>
              <a:ext cx="142875" cy="1333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 b="0" baseline="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3813" name="Oval 143"/>
            <p:cNvSpPr>
              <a:spLocks noChangeArrowheads="1"/>
            </p:cNvSpPr>
            <p:nvPr/>
          </p:nvSpPr>
          <p:spPr bwMode="auto">
            <a:xfrm>
              <a:off x="2930525" y="2616200"/>
              <a:ext cx="142875" cy="1333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 b="0" baseline="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3814" name="Oval 144"/>
            <p:cNvSpPr>
              <a:spLocks noChangeArrowheads="1"/>
            </p:cNvSpPr>
            <p:nvPr/>
          </p:nvSpPr>
          <p:spPr bwMode="auto">
            <a:xfrm>
              <a:off x="3022600" y="2451100"/>
              <a:ext cx="142875" cy="1333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 b="0" baseline="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0" name="Круговая стрелка 49"/>
            <p:cNvSpPr/>
            <p:nvPr/>
          </p:nvSpPr>
          <p:spPr bwMode="auto">
            <a:xfrm rot="19539864">
              <a:off x="2706775" y="2339987"/>
              <a:ext cx="317203" cy="346274"/>
            </a:xfrm>
            <a:prstGeom prst="circular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ru-RU" sz="2400" baseline="0">
                <a:solidFill>
                  <a:prstClr val="black"/>
                </a:solidFill>
              </a:endParaRPr>
            </a:p>
          </p:txBody>
        </p:sp>
        <p:sp>
          <p:nvSpPr>
            <p:cNvPr id="51" name="Круговая стрелка 50"/>
            <p:cNvSpPr/>
            <p:nvPr/>
          </p:nvSpPr>
          <p:spPr bwMode="auto">
            <a:xfrm rot="3813911">
              <a:off x="2948744" y="2339905"/>
              <a:ext cx="318572" cy="346438"/>
            </a:xfrm>
            <a:prstGeom prst="circular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ru-RU" sz="2400" baseline="0">
                <a:solidFill>
                  <a:prstClr val="black"/>
                </a:solidFill>
              </a:endParaRPr>
            </a:p>
          </p:txBody>
        </p:sp>
        <p:sp>
          <p:nvSpPr>
            <p:cNvPr id="52" name="Круговая стрелка 51"/>
            <p:cNvSpPr/>
            <p:nvPr/>
          </p:nvSpPr>
          <p:spPr bwMode="auto">
            <a:xfrm rot="20873171" flipV="1">
              <a:off x="2867569" y="2564373"/>
              <a:ext cx="283583" cy="301951"/>
            </a:xfrm>
            <a:prstGeom prst="circularArrow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ru-RU" sz="2400" baseline="0">
                <a:solidFill>
                  <a:prstClr val="black"/>
                </a:solidFill>
              </a:endParaRPr>
            </a:p>
          </p:txBody>
        </p:sp>
      </p:grpSp>
      <p:sp>
        <p:nvSpPr>
          <p:cNvPr id="33808" name="Rectangle 2"/>
          <p:cNvSpPr txBox="1">
            <a:spLocks noChangeArrowheads="1"/>
          </p:cNvSpPr>
          <p:nvPr/>
        </p:nvSpPr>
        <p:spPr bwMode="auto">
          <a:xfrm>
            <a:off x="1571625" y="398463"/>
            <a:ext cx="58293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altLang="ru-RU" sz="2400" baseline="0" smtClean="0">
                <a:solidFill>
                  <a:prstClr val="black"/>
                </a:solidFill>
                <a:cs typeface="Times New Roman" pitchFamily="18" charset="0"/>
              </a:rPr>
              <a:t>Quarks – Oscillating Vortices</a:t>
            </a:r>
            <a:r>
              <a:rPr lang="en-US" altLang="ru-RU" sz="2400" b="0" baseline="0" smtClean="0">
                <a:solidFill>
                  <a:prstClr val="black"/>
                </a:solidFill>
                <a:cs typeface="Times New Roman" pitchFamily="18" charset="0"/>
              </a:rPr>
              <a:t/>
            </a:r>
            <a:br>
              <a:rPr lang="en-US" altLang="ru-RU" sz="2400" b="0" baseline="0" smtClean="0">
                <a:solidFill>
                  <a:prstClr val="black"/>
                </a:solidFill>
                <a:cs typeface="Times New Roman" pitchFamily="18" charset="0"/>
              </a:rPr>
            </a:br>
            <a:endParaRPr lang="ru-RU" altLang="ru-RU" sz="2000" b="0" i="1" baseline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3809" name="Text Box 15"/>
          <p:cNvSpPr txBox="1">
            <a:spLocks noChangeArrowheads="1"/>
          </p:cNvSpPr>
          <p:nvPr/>
        </p:nvSpPr>
        <p:spPr bwMode="auto">
          <a:xfrm>
            <a:off x="684213" y="4511675"/>
            <a:ext cx="820896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en-US" sz="2400" b="0" baseline="0" dirty="0" smtClean="0">
                <a:solidFill>
                  <a:prstClr val="black"/>
                </a:solidFill>
                <a:latin typeface="Times New Roman" pitchFamily="18" charset="0"/>
              </a:rPr>
              <a:t>In the current quark state </a:t>
            </a:r>
            <a:r>
              <a:rPr lang="en-US" altLang="en-US" sz="2400" b="0" baseline="0" dirty="0" err="1" smtClean="0">
                <a:solidFill>
                  <a:prstClr val="black"/>
                </a:solidFill>
                <a:latin typeface="Times New Roman" pitchFamily="18" charset="0"/>
              </a:rPr>
              <a:t>E</a:t>
            </a:r>
            <a:r>
              <a:rPr lang="en-US" altLang="en-US" sz="2400" b="0" baseline="-25000" dirty="0" err="1" smtClean="0">
                <a:solidFill>
                  <a:prstClr val="black"/>
                </a:solidFill>
                <a:latin typeface="Times New Roman" pitchFamily="18" charset="0"/>
              </a:rPr>
              <a:t>ch</a:t>
            </a:r>
            <a:r>
              <a:rPr lang="en-US" altLang="en-US" sz="2400" b="0" baseline="0" dirty="0" smtClean="0">
                <a:solidFill>
                  <a:prstClr val="black"/>
                </a:solidFill>
                <a:latin typeface="Times New Roman" pitchFamily="18" charset="0"/>
              </a:rPr>
              <a:t> and B</a:t>
            </a:r>
            <a:r>
              <a:rPr lang="en-US" altLang="en-US" sz="2400" b="0" baseline="-25000" dirty="0" smtClean="0">
                <a:solidFill>
                  <a:prstClr val="black"/>
                </a:solidFill>
                <a:latin typeface="Times New Roman" pitchFamily="18" charset="0"/>
              </a:rPr>
              <a:t>ch </a:t>
            </a:r>
            <a:r>
              <a:rPr lang="en-US" altLang="en-US" sz="2400" b="0" baseline="0" dirty="0" smtClean="0">
                <a:solidFill>
                  <a:prstClr val="black"/>
                </a:solidFill>
                <a:latin typeface="Times New Roman" pitchFamily="18" charset="0"/>
              </a:rPr>
              <a:t>are concentrated in a </a:t>
            </a:r>
            <a:r>
              <a:rPr lang="en-US" altLang="en-US" sz="2400" baseline="0" dirty="0" smtClean="0">
                <a:solidFill>
                  <a:prstClr val="black"/>
                </a:solidFill>
                <a:latin typeface="Times New Roman" pitchFamily="18" charset="0"/>
              </a:rPr>
              <a:t>small radius shell </a:t>
            </a:r>
            <a:r>
              <a:rPr lang="en-US" altLang="en-US" sz="2400" b="0" baseline="0" dirty="0" smtClean="0">
                <a:solidFill>
                  <a:prstClr val="black"/>
                </a:solidFill>
                <a:latin typeface="Times New Roman" pitchFamily="18" charset="0"/>
              </a:rPr>
              <a:t>around VQ. </a:t>
            </a:r>
          </a:p>
          <a:p>
            <a:pPr>
              <a:buFont typeface="Arial" charset="0"/>
              <a:buChar char="•"/>
            </a:pPr>
            <a:r>
              <a:rPr lang="en-US" altLang="en-US" sz="2400" b="0" baseline="0" dirty="0" smtClean="0">
                <a:solidFill>
                  <a:prstClr val="black"/>
                </a:solidFill>
                <a:latin typeface="Times New Roman" pitchFamily="18" charset="0"/>
              </a:rPr>
              <a:t>And so is for the vortices around VQs.</a:t>
            </a:r>
          </a:p>
        </p:txBody>
      </p:sp>
    </p:spTree>
    <p:extLst>
      <p:ext uri="{BB962C8B-B14F-4D97-AF65-F5344CB8AC3E}">
        <p14:creationId xmlns:p14="http://schemas.microsoft.com/office/powerpoint/2010/main" val="345775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981200"/>
            <a:ext cx="7774632" cy="3680048"/>
          </a:xfrm>
        </p:spPr>
        <p:txBody>
          <a:bodyPr/>
          <a:lstStyle/>
          <a:p>
            <a:r>
              <a:rPr lang="en-US" dirty="0"/>
              <a:t>How nuclear matter behave under high compression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hadron structures are modified in          a dense matter?</a:t>
            </a:r>
          </a:p>
          <a:p>
            <a:r>
              <a:rPr lang="en-US" dirty="0" smtClean="0"/>
              <a:t>What observables are</a:t>
            </a:r>
            <a:r>
              <a:rPr lang="ru-RU" dirty="0" smtClean="0"/>
              <a:t> </a:t>
            </a:r>
            <a:r>
              <a:rPr lang="en-US" dirty="0" smtClean="0"/>
              <a:t>the possible signals of these modifications?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32860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 txBox="1">
            <a:spLocks noChangeArrowheads="1"/>
          </p:cNvSpPr>
          <p:nvPr/>
        </p:nvSpPr>
        <p:spPr bwMode="auto">
          <a:xfrm>
            <a:off x="1343024" y="188641"/>
            <a:ext cx="6331149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altLang="ja-JP" baseline="0" dirty="0" smtClean="0">
                <a:solidFill>
                  <a:prstClr val="black"/>
                </a:solidFill>
              </a:rPr>
              <a:t>Polarized proton-proton </a:t>
            </a:r>
            <a:r>
              <a:rPr lang="en-US" altLang="ja-JP" baseline="0" dirty="0">
                <a:solidFill>
                  <a:prstClr val="black"/>
                </a:solidFill>
              </a:rPr>
              <a:t>c</a:t>
            </a:r>
            <a:r>
              <a:rPr lang="en-US" altLang="ja-JP" baseline="0" dirty="0" smtClean="0">
                <a:solidFill>
                  <a:prstClr val="black"/>
                </a:solidFill>
              </a:rPr>
              <a:t>ollisions</a:t>
            </a:r>
            <a:endParaRPr lang="ru-RU" altLang="en-US" baseline="0" dirty="0" smtClean="0">
              <a:solidFill>
                <a:prstClr val="black"/>
              </a:solidFill>
            </a:endParaRPr>
          </a:p>
        </p:txBody>
      </p:sp>
      <p:sp>
        <p:nvSpPr>
          <p:cNvPr id="35843" name="Text Box 38"/>
          <p:cNvSpPr txBox="1">
            <a:spLocks noChangeArrowheads="1"/>
          </p:cNvSpPr>
          <p:nvPr/>
        </p:nvSpPr>
        <p:spPr bwMode="auto">
          <a:xfrm>
            <a:off x="4211960" y="979583"/>
            <a:ext cx="2108200" cy="328612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600" b="0" baseline="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1600" b="0" baseline="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ru-RU" altLang="en-US" sz="1600" b="0" baseline="0" dirty="0" err="1" smtClean="0">
                <a:solidFill>
                  <a:prstClr val="black"/>
                </a:solidFill>
                <a:latin typeface="Arial" charset="0"/>
              </a:rPr>
              <a:t>nti-parallel</a:t>
            </a:r>
            <a:r>
              <a:rPr lang="ru-RU" altLang="en-US" sz="1600" b="0" baseline="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1600" b="0" baseline="0" dirty="0" err="1">
                <a:solidFill>
                  <a:prstClr val="black"/>
                </a:solidFill>
                <a:latin typeface="Arial" charset="0"/>
              </a:rPr>
              <a:t>s</a:t>
            </a:r>
            <a:r>
              <a:rPr lang="ru-RU" altLang="en-US" sz="1600" b="0" baseline="0" dirty="0" err="1" smtClean="0">
                <a:solidFill>
                  <a:prstClr val="black"/>
                </a:solidFill>
                <a:latin typeface="Arial" charset="0"/>
              </a:rPr>
              <a:t>pins</a:t>
            </a:r>
            <a:endParaRPr lang="ru-RU" altLang="en-US" sz="1600" b="0" baseline="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844" name="Text Box 39"/>
          <p:cNvSpPr txBox="1">
            <a:spLocks noChangeArrowheads="1"/>
          </p:cNvSpPr>
          <p:nvPr/>
        </p:nvSpPr>
        <p:spPr bwMode="auto">
          <a:xfrm>
            <a:off x="4206240" y="1482062"/>
            <a:ext cx="1895057" cy="3286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ru-RU" altLang="en-US" sz="1200" b="0" baseline="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altLang="en-US" sz="1400" b="0" baseline="0" dirty="0" smtClean="0">
                <a:solidFill>
                  <a:prstClr val="black"/>
                </a:solidFill>
                <a:latin typeface="Arial" charset="0"/>
              </a:rPr>
              <a:t>  </a:t>
            </a:r>
            <a:r>
              <a:rPr lang="en-US" altLang="en-US" sz="1600" b="0" baseline="0" dirty="0" err="1">
                <a:solidFill>
                  <a:prstClr val="black"/>
                </a:solidFill>
                <a:latin typeface="Arial" charset="0"/>
              </a:rPr>
              <a:t>p</a:t>
            </a:r>
            <a:r>
              <a:rPr lang="ru-RU" altLang="en-US" sz="1600" b="0" baseline="0" dirty="0" err="1" smtClean="0">
                <a:solidFill>
                  <a:prstClr val="black"/>
                </a:solidFill>
                <a:latin typeface="Arial" charset="0"/>
              </a:rPr>
              <a:t>arallel</a:t>
            </a:r>
            <a:r>
              <a:rPr lang="ru-RU" altLang="en-US" sz="1600" b="0" baseline="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1600" b="0" baseline="0" dirty="0" err="1">
                <a:solidFill>
                  <a:prstClr val="black"/>
                </a:solidFill>
                <a:latin typeface="Arial" charset="0"/>
              </a:rPr>
              <a:t>s</a:t>
            </a:r>
            <a:r>
              <a:rPr lang="ru-RU" altLang="en-US" sz="1600" b="0" baseline="0" dirty="0" err="1" smtClean="0">
                <a:solidFill>
                  <a:prstClr val="black"/>
                </a:solidFill>
                <a:latin typeface="Arial" charset="0"/>
              </a:rPr>
              <a:t>pins</a:t>
            </a:r>
            <a:endParaRPr lang="ru-RU" altLang="en-US" sz="1600" b="0" baseline="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" name="Text Box 39"/>
          <p:cNvSpPr txBox="1">
            <a:spLocks noChangeArrowheads="1"/>
          </p:cNvSpPr>
          <p:nvPr/>
        </p:nvSpPr>
        <p:spPr bwMode="auto">
          <a:xfrm>
            <a:off x="3370794" y="6093296"/>
            <a:ext cx="2434077" cy="3286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ru-RU" altLang="en-US" sz="2000" b="0" baseline="0" dirty="0" smtClean="0">
                <a:solidFill>
                  <a:prstClr val="black"/>
                </a:solidFill>
                <a:latin typeface="Arial" charset="0"/>
              </a:rPr>
              <a:t>   </a:t>
            </a:r>
            <a:r>
              <a:rPr lang="en-US" altLang="en-US" sz="2000" b="0" baseline="0" dirty="0" smtClean="0">
                <a:solidFill>
                  <a:prstClr val="black"/>
                </a:solidFill>
                <a:latin typeface="Arial" charset="0"/>
              </a:rPr>
              <a:t>“</a:t>
            </a:r>
            <a:r>
              <a:rPr lang="en-US" altLang="en-US" sz="2000" b="0" baseline="0" dirty="0" err="1" smtClean="0">
                <a:solidFill>
                  <a:prstClr val="black"/>
                </a:solidFill>
                <a:latin typeface="Arial" charset="0"/>
              </a:rPr>
              <a:t>Krish</a:t>
            </a:r>
            <a:r>
              <a:rPr lang="en-US" altLang="en-US" sz="2000" b="0" baseline="0" dirty="0" smtClean="0">
                <a:solidFill>
                  <a:prstClr val="black"/>
                </a:solidFill>
                <a:latin typeface="Arial" charset="0"/>
              </a:rPr>
              <a:t>” - effect </a:t>
            </a:r>
            <a:endParaRPr lang="ru-RU" altLang="en-US" sz="2000" b="0" baseline="0" dirty="0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73" name="Picture 5" descr="figKris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603" y="1916832"/>
            <a:ext cx="596257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635896" y="1143889"/>
            <a:ext cx="43204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3635896" y="1646368"/>
            <a:ext cx="432048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28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 txBox="1">
            <a:spLocks noChangeArrowheads="1"/>
          </p:cNvSpPr>
          <p:nvPr/>
        </p:nvSpPr>
        <p:spPr bwMode="auto">
          <a:xfrm>
            <a:off x="1343025" y="188641"/>
            <a:ext cx="58293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altLang="ja-JP" baseline="0" dirty="0" smtClean="0">
                <a:solidFill>
                  <a:prstClr val="black"/>
                </a:solidFill>
              </a:rPr>
              <a:t>Collision of </a:t>
            </a:r>
            <a:r>
              <a:rPr lang="en-US" altLang="ja-JP" baseline="0" dirty="0" err="1" smtClean="0">
                <a:solidFill>
                  <a:prstClr val="black"/>
                </a:solidFill>
              </a:rPr>
              <a:t>Vorticing</a:t>
            </a:r>
            <a:r>
              <a:rPr lang="en-US" altLang="ja-JP" baseline="0" dirty="0" smtClean="0">
                <a:solidFill>
                  <a:prstClr val="black"/>
                </a:solidFill>
              </a:rPr>
              <a:t> Quarks</a:t>
            </a:r>
            <a:endParaRPr lang="ru-RU" altLang="en-US" baseline="0" dirty="0" smtClean="0">
              <a:solidFill>
                <a:prstClr val="black"/>
              </a:solidFill>
            </a:endParaRPr>
          </a:p>
        </p:txBody>
      </p:sp>
      <p:sp>
        <p:nvSpPr>
          <p:cNvPr id="35843" name="Text Box 38"/>
          <p:cNvSpPr txBox="1">
            <a:spLocks noChangeArrowheads="1"/>
          </p:cNvSpPr>
          <p:nvPr/>
        </p:nvSpPr>
        <p:spPr bwMode="auto">
          <a:xfrm>
            <a:off x="1453606" y="2162037"/>
            <a:ext cx="2108200" cy="3286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ru-RU" altLang="en-US" sz="1600" b="0" baseline="0" dirty="0" err="1" smtClean="0">
                <a:solidFill>
                  <a:prstClr val="black"/>
                </a:solidFill>
                <a:latin typeface="Arial" charset="0"/>
              </a:rPr>
              <a:t>Anti-parallel</a:t>
            </a:r>
            <a:r>
              <a:rPr lang="ru-RU" altLang="en-US" sz="1600" b="0" baseline="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altLang="en-US" sz="1600" b="0" baseline="0" dirty="0" err="1" smtClean="0">
                <a:solidFill>
                  <a:prstClr val="black"/>
                </a:solidFill>
                <a:latin typeface="Arial" charset="0"/>
              </a:rPr>
              <a:t>Spins</a:t>
            </a:r>
            <a:endParaRPr lang="ru-RU" altLang="en-US" sz="1600" b="0" baseline="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844" name="Text Box 39"/>
          <p:cNvSpPr txBox="1">
            <a:spLocks noChangeArrowheads="1"/>
          </p:cNvSpPr>
          <p:nvPr/>
        </p:nvSpPr>
        <p:spPr bwMode="auto">
          <a:xfrm>
            <a:off x="5433473" y="2162037"/>
            <a:ext cx="1895057" cy="3286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ru-RU" altLang="en-US" sz="1200" b="0" baseline="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altLang="en-US" sz="1400" b="0" baseline="0" dirty="0" smtClean="0">
                <a:solidFill>
                  <a:prstClr val="black"/>
                </a:solidFill>
                <a:latin typeface="Arial" charset="0"/>
              </a:rPr>
              <a:t>  </a:t>
            </a:r>
            <a:r>
              <a:rPr lang="ru-RU" altLang="en-US" sz="1600" b="0" baseline="0" dirty="0" err="1" smtClean="0">
                <a:solidFill>
                  <a:prstClr val="black"/>
                </a:solidFill>
                <a:latin typeface="Arial" charset="0"/>
              </a:rPr>
              <a:t>Parallel</a:t>
            </a:r>
            <a:r>
              <a:rPr lang="ru-RU" altLang="en-US" sz="1600" b="0" baseline="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altLang="en-US" sz="1600" b="0" baseline="0" dirty="0" err="1" smtClean="0">
                <a:solidFill>
                  <a:prstClr val="black"/>
                </a:solidFill>
                <a:latin typeface="Arial" charset="0"/>
              </a:rPr>
              <a:t>Spins</a:t>
            </a:r>
            <a:endParaRPr lang="ru-RU" altLang="en-US" sz="1600" b="0" baseline="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881" name="Oval 42"/>
          <p:cNvSpPr>
            <a:spLocks noChangeArrowheads="1"/>
          </p:cNvSpPr>
          <p:nvPr/>
        </p:nvSpPr>
        <p:spPr bwMode="auto">
          <a:xfrm rot="11542720" flipV="1">
            <a:off x="6226950" y="3219059"/>
            <a:ext cx="712036" cy="705704"/>
          </a:xfrm>
          <a:prstGeom prst="ellipse">
            <a:avLst/>
          </a:prstGeom>
          <a:solidFill>
            <a:srgbClr val="FFFFFF"/>
          </a:solidFill>
          <a:ln w="76200">
            <a:solidFill>
              <a:srgbClr val="96969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en-US" altLang="en-US" sz="1800" b="0" baseline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882" name="AutoShape 43"/>
          <p:cNvSpPr>
            <a:spLocks noChangeArrowheads="1"/>
          </p:cNvSpPr>
          <p:nvPr/>
        </p:nvSpPr>
        <p:spPr bwMode="auto">
          <a:xfrm rot="11541552" flipV="1">
            <a:off x="6226950" y="3219059"/>
            <a:ext cx="712036" cy="705704"/>
          </a:xfrm>
          <a:custGeom>
            <a:avLst/>
            <a:gdLst>
              <a:gd name="T0" fmla="*/ 1 w 21600"/>
              <a:gd name="T1" fmla="*/ 0 h 21600"/>
              <a:gd name="T2" fmla="*/ 0 w 21600"/>
              <a:gd name="T3" fmla="*/ 1 h 21600"/>
              <a:gd name="T4" fmla="*/ 1 w 21600"/>
              <a:gd name="T5" fmla="*/ 0 h 21600"/>
              <a:gd name="T6" fmla="*/ 2 w 21600"/>
              <a:gd name="T7" fmla="*/ 1 h 21600"/>
              <a:gd name="T8" fmla="*/ 2 w 21600"/>
              <a:gd name="T9" fmla="*/ 1 h 21600"/>
              <a:gd name="T10" fmla="*/ 2 w 21600"/>
              <a:gd name="T11" fmla="*/ 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7 w 21600"/>
              <a:gd name="T19" fmla="*/ 3165 h 21600"/>
              <a:gd name="T20" fmla="*/ 18433 w 21600"/>
              <a:gd name="T21" fmla="*/ 18435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028" y="10201"/>
                </a:moveTo>
                <a:cubicBezTo>
                  <a:pt x="18714" y="5888"/>
                  <a:pt x="15123" y="2550"/>
                  <a:pt x="10800" y="2550"/>
                </a:cubicBezTo>
                <a:cubicBezTo>
                  <a:pt x="6243" y="2550"/>
                  <a:pt x="2550" y="6243"/>
                  <a:pt x="2550" y="10800"/>
                </a:cubicBezTo>
                <a:cubicBezTo>
                  <a:pt x="2549" y="11099"/>
                  <a:pt x="2566" y="11398"/>
                  <a:pt x="2598" y="11696"/>
                </a:cubicBezTo>
                <a:lnTo>
                  <a:pt x="63" y="11973"/>
                </a:lnTo>
                <a:cubicBezTo>
                  <a:pt x="21" y="11583"/>
                  <a:pt x="0" y="11191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460" y="-1"/>
                  <a:pt x="21160" y="4370"/>
                  <a:pt x="21571" y="10015"/>
                </a:cubicBezTo>
                <a:lnTo>
                  <a:pt x="24264" y="9819"/>
                </a:lnTo>
                <a:lnTo>
                  <a:pt x="20588" y="14072"/>
                </a:lnTo>
                <a:lnTo>
                  <a:pt x="16335" y="10397"/>
                </a:lnTo>
                <a:lnTo>
                  <a:pt x="19028" y="10201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 b="0" baseline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883" name="Oval 44"/>
          <p:cNvSpPr>
            <a:spLocks noChangeArrowheads="1"/>
          </p:cNvSpPr>
          <p:nvPr/>
        </p:nvSpPr>
        <p:spPr bwMode="auto">
          <a:xfrm rot="11132910" flipV="1">
            <a:off x="5617148" y="3722307"/>
            <a:ext cx="709876" cy="705704"/>
          </a:xfrm>
          <a:prstGeom prst="ellipse">
            <a:avLst/>
          </a:prstGeom>
          <a:solidFill>
            <a:srgbClr val="FFFFFF"/>
          </a:solidFill>
          <a:ln w="76200">
            <a:solidFill>
              <a:srgbClr val="96969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en-US" altLang="en-US" sz="1800" b="0" baseline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884" name="AutoShape 45"/>
          <p:cNvSpPr>
            <a:spLocks noChangeArrowheads="1"/>
          </p:cNvSpPr>
          <p:nvPr/>
        </p:nvSpPr>
        <p:spPr bwMode="auto">
          <a:xfrm rot="332351" flipV="1">
            <a:off x="5617148" y="3722307"/>
            <a:ext cx="710596" cy="706427"/>
          </a:xfrm>
          <a:custGeom>
            <a:avLst/>
            <a:gdLst>
              <a:gd name="T0" fmla="*/ 1 w 21600"/>
              <a:gd name="T1" fmla="*/ 0 h 21600"/>
              <a:gd name="T2" fmla="*/ 0 w 21600"/>
              <a:gd name="T3" fmla="*/ 1 h 21600"/>
              <a:gd name="T4" fmla="*/ 1 w 21600"/>
              <a:gd name="T5" fmla="*/ 0 h 21600"/>
              <a:gd name="T6" fmla="*/ 2 w 21600"/>
              <a:gd name="T7" fmla="*/ 1 h 21600"/>
              <a:gd name="T8" fmla="*/ 2 w 21600"/>
              <a:gd name="T9" fmla="*/ 1 h 21600"/>
              <a:gd name="T10" fmla="*/ 2 w 21600"/>
              <a:gd name="T11" fmla="*/ 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73 w 21600"/>
              <a:gd name="T19" fmla="*/ 3162 h 21600"/>
              <a:gd name="T20" fmla="*/ 18427 w 21600"/>
              <a:gd name="T21" fmla="*/ 18438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028" y="10201"/>
                </a:moveTo>
                <a:cubicBezTo>
                  <a:pt x="18714" y="5888"/>
                  <a:pt x="15123" y="2550"/>
                  <a:pt x="10800" y="2550"/>
                </a:cubicBezTo>
                <a:cubicBezTo>
                  <a:pt x="6243" y="2550"/>
                  <a:pt x="2550" y="6243"/>
                  <a:pt x="2550" y="10800"/>
                </a:cubicBezTo>
                <a:cubicBezTo>
                  <a:pt x="2549" y="11099"/>
                  <a:pt x="2566" y="11398"/>
                  <a:pt x="2598" y="11696"/>
                </a:cubicBezTo>
                <a:lnTo>
                  <a:pt x="63" y="11973"/>
                </a:lnTo>
                <a:cubicBezTo>
                  <a:pt x="21" y="11583"/>
                  <a:pt x="0" y="11191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460" y="-1"/>
                  <a:pt x="21160" y="4370"/>
                  <a:pt x="21571" y="10015"/>
                </a:cubicBezTo>
                <a:lnTo>
                  <a:pt x="24264" y="9819"/>
                </a:lnTo>
                <a:lnTo>
                  <a:pt x="20588" y="14072"/>
                </a:lnTo>
                <a:lnTo>
                  <a:pt x="16335" y="10397"/>
                </a:lnTo>
                <a:lnTo>
                  <a:pt x="19028" y="10201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 b="0" baseline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885" name="AutoShape 46"/>
          <p:cNvSpPr>
            <a:spLocks noChangeArrowheads="1"/>
          </p:cNvSpPr>
          <p:nvPr/>
        </p:nvSpPr>
        <p:spPr bwMode="auto">
          <a:xfrm>
            <a:off x="5779117" y="4429100"/>
            <a:ext cx="385756" cy="461432"/>
          </a:xfrm>
          <a:prstGeom prst="upArrow">
            <a:avLst>
              <a:gd name="adj1" fmla="val 50000"/>
              <a:gd name="adj2" fmla="val 4928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en-US" altLang="en-US" sz="1800" b="0" baseline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880" name="AutoShape 47"/>
          <p:cNvSpPr>
            <a:spLocks noChangeArrowheads="1"/>
          </p:cNvSpPr>
          <p:nvPr/>
        </p:nvSpPr>
        <p:spPr bwMode="auto">
          <a:xfrm>
            <a:off x="4572000" y="3955718"/>
            <a:ext cx="932849" cy="414388"/>
          </a:xfrm>
          <a:prstGeom prst="leftArrow">
            <a:avLst>
              <a:gd name="adj1" fmla="val 50000"/>
              <a:gd name="adj2" fmla="val 7535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en-US" altLang="en-US" sz="1800" b="0" baseline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852" name="Rectangle 96"/>
          <p:cNvSpPr>
            <a:spLocks noChangeArrowheads="1"/>
          </p:cNvSpPr>
          <p:nvPr/>
        </p:nvSpPr>
        <p:spPr bwMode="auto">
          <a:xfrm>
            <a:off x="4427984" y="2689187"/>
            <a:ext cx="3694850" cy="2184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en-US" altLang="en-US" sz="1800" b="0" baseline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853" name="Text Box 97"/>
          <p:cNvSpPr txBox="1">
            <a:spLocks noChangeArrowheads="1"/>
          </p:cNvSpPr>
          <p:nvPr/>
        </p:nvSpPr>
        <p:spPr bwMode="auto">
          <a:xfrm>
            <a:off x="3114795" y="1350417"/>
            <a:ext cx="2469917" cy="412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ru-RU" altLang="en-US" sz="1200" b="0" baseline="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altLang="en-US" sz="1400" b="0" baseline="0" dirty="0" smtClean="0">
                <a:solidFill>
                  <a:prstClr val="black"/>
                </a:solidFill>
                <a:latin typeface="Arial" charset="0"/>
              </a:rPr>
              <a:t>  </a:t>
            </a:r>
            <a:r>
              <a:rPr lang="en-US" altLang="en-US" sz="1800" b="0" baseline="0" dirty="0" smtClean="0">
                <a:solidFill>
                  <a:prstClr val="black"/>
                </a:solidFill>
                <a:latin typeface="Arial" charset="0"/>
              </a:rPr>
              <a:t>Spin Asymmetries</a:t>
            </a:r>
            <a:endParaRPr lang="ru-RU" altLang="en-US" sz="1800" b="0" baseline="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6381002" y="2689187"/>
            <a:ext cx="414446" cy="489205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1054273" y="2689187"/>
            <a:ext cx="3168353" cy="2201345"/>
            <a:chOff x="971600" y="4556538"/>
            <a:chExt cx="3168353" cy="2201345"/>
          </a:xfrm>
        </p:grpSpPr>
        <p:sp>
          <p:nvSpPr>
            <p:cNvPr id="35851" name="Rectangle 95"/>
            <p:cNvSpPr>
              <a:spLocks noChangeArrowheads="1"/>
            </p:cNvSpPr>
            <p:nvPr/>
          </p:nvSpPr>
          <p:spPr bwMode="auto">
            <a:xfrm>
              <a:off x="971600" y="4556538"/>
              <a:ext cx="3168353" cy="21848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endParaRPr lang="en-US" altLang="en-US" sz="1800" b="0" baseline="0" smtClean="0">
                <a:solidFill>
                  <a:prstClr val="black"/>
                </a:solidFill>
                <a:latin typeface="Arial" charset="0"/>
              </a:endParaRPr>
            </a:p>
          </p:txBody>
        </p:sp>
        <p:grpSp>
          <p:nvGrpSpPr>
            <p:cNvPr id="35865" name="Group 58"/>
            <p:cNvGrpSpPr>
              <a:grpSpLocks/>
            </p:cNvGrpSpPr>
            <p:nvPr/>
          </p:nvGrpSpPr>
          <p:grpSpPr bwMode="auto">
            <a:xfrm>
              <a:off x="1914346" y="5517704"/>
              <a:ext cx="716412" cy="706005"/>
              <a:chOff x="3121" y="6186"/>
              <a:chExt cx="989" cy="977"/>
            </a:xfrm>
          </p:grpSpPr>
          <p:sp>
            <p:nvSpPr>
              <p:cNvPr id="35870" name="Oval 59"/>
              <p:cNvSpPr>
                <a:spLocks noChangeArrowheads="1"/>
              </p:cNvSpPr>
              <p:nvPr/>
            </p:nvSpPr>
            <p:spPr bwMode="auto">
              <a:xfrm rot="10658207">
                <a:off x="3121" y="6186"/>
                <a:ext cx="989" cy="976"/>
              </a:xfrm>
              <a:prstGeom prst="ellipse">
                <a:avLst/>
              </a:prstGeom>
              <a:solidFill>
                <a:srgbClr val="FFFFFF"/>
              </a:solidFill>
              <a:ln w="7620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endParaRPr lang="en-US" altLang="en-US" sz="1800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5871" name="AutoShape 60"/>
              <p:cNvSpPr>
                <a:spLocks noChangeArrowheads="1"/>
              </p:cNvSpPr>
              <p:nvPr/>
            </p:nvSpPr>
            <p:spPr bwMode="auto">
              <a:xfrm rot="10658207" flipH="1">
                <a:off x="3121" y="6186"/>
                <a:ext cx="989" cy="977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1 w 21600"/>
                  <a:gd name="T5" fmla="*/ 0 h 21600"/>
                  <a:gd name="T6" fmla="*/ 2 w 21600"/>
                  <a:gd name="T7" fmla="*/ 1 h 21600"/>
                  <a:gd name="T8" fmla="*/ 2 w 21600"/>
                  <a:gd name="T9" fmla="*/ 1 h 21600"/>
                  <a:gd name="T10" fmla="*/ 2 w 21600"/>
                  <a:gd name="T11" fmla="*/ 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7 w 21600"/>
                  <a:gd name="T19" fmla="*/ 3162 h 21600"/>
                  <a:gd name="T20" fmla="*/ 18433 w 21600"/>
                  <a:gd name="T21" fmla="*/ 18438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9028" y="10201"/>
                    </a:moveTo>
                    <a:cubicBezTo>
                      <a:pt x="18714" y="5888"/>
                      <a:pt x="15123" y="2550"/>
                      <a:pt x="10800" y="2550"/>
                    </a:cubicBezTo>
                    <a:cubicBezTo>
                      <a:pt x="6243" y="2550"/>
                      <a:pt x="2550" y="6243"/>
                      <a:pt x="2550" y="10800"/>
                    </a:cubicBezTo>
                    <a:cubicBezTo>
                      <a:pt x="2549" y="11099"/>
                      <a:pt x="2566" y="11398"/>
                      <a:pt x="2598" y="11696"/>
                    </a:cubicBezTo>
                    <a:lnTo>
                      <a:pt x="63" y="11973"/>
                    </a:lnTo>
                    <a:cubicBezTo>
                      <a:pt x="21" y="11583"/>
                      <a:pt x="0" y="11191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460" y="-1"/>
                      <a:pt x="21160" y="4370"/>
                      <a:pt x="21571" y="10015"/>
                    </a:cubicBezTo>
                    <a:lnTo>
                      <a:pt x="24264" y="9819"/>
                    </a:lnTo>
                    <a:lnTo>
                      <a:pt x="20588" y="14072"/>
                    </a:lnTo>
                    <a:lnTo>
                      <a:pt x="16335" y="10397"/>
                    </a:lnTo>
                    <a:lnTo>
                      <a:pt x="19028" y="1020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35866" name="Group 61"/>
            <p:cNvGrpSpPr>
              <a:grpSpLocks/>
            </p:cNvGrpSpPr>
            <p:nvPr/>
          </p:nvGrpSpPr>
          <p:grpSpPr bwMode="auto">
            <a:xfrm>
              <a:off x="2630034" y="5115202"/>
              <a:ext cx="716412" cy="704560"/>
              <a:chOff x="4109" y="5629"/>
              <a:chExt cx="989" cy="975"/>
            </a:xfrm>
          </p:grpSpPr>
          <p:sp>
            <p:nvSpPr>
              <p:cNvPr id="35868" name="Oval 62"/>
              <p:cNvSpPr>
                <a:spLocks noChangeArrowheads="1"/>
              </p:cNvSpPr>
              <p:nvPr/>
            </p:nvSpPr>
            <p:spPr bwMode="auto">
              <a:xfrm rot="10800000">
                <a:off x="4109" y="5629"/>
                <a:ext cx="988" cy="974"/>
              </a:xfrm>
              <a:prstGeom prst="ellipse">
                <a:avLst/>
              </a:prstGeom>
              <a:solidFill>
                <a:srgbClr val="FFFFFF"/>
              </a:solidFill>
              <a:ln w="7620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endParaRPr lang="en-US" altLang="en-US" sz="1800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5869" name="AutoShape 63"/>
              <p:cNvSpPr>
                <a:spLocks noChangeArrowheads="1"/>
              </p:cNvSpPr>
              <p:nvPr/>
            </p:nvSpPr>
            <p:spPr bwMode="auto">
              <a:xfrm rot="10800000">
                <a:off x="4109" y="5629"/>
                <a:ext cx="989" cy="975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1 w 21600"/>
                  <a:gd name="T5" fmla="*/ 0 h 21600"/>
                  <a:gd name="T6" fmla="*/ 2 w 21600"/>
                  <a:gd name="T7" fmla="*/ 1 h 21600"/>
                  <a:gd name="T8" fmla="*/ 2 w 21600"/>
                  <a:gd name="T9" fmla="*/ 1 h 21600"/>
                  <a:gd name="T10" fmla="*/ 2 w 21600"/>
                  <a:gd name="T11" fmla="*/ 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7 w 21600"/>
                  <a:gd name="T19" fmla="*/ 3168 h 21600"/>
                  <a:gd name="T20" fmla="*/ 18433 w 21600"/>
                  <a:gd name="T21" fmla="*/ 18432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9028" y="10201"/>
                    </a:moveTo>
                    <a:cubicBezTo>
                      <a:pt x="18714" y="5888"/>
                      <a:pt x="15123" y="2550"/>
                      <a:pt x="10800" y="2550"/>
                    </a:cubicBezTo>
                    <a:cubicBezTo>
                      <a:pt x="6243" y="2550"/>
                      <a:pt x="2550" y="6243"/>
                      <a:pt x="2550" y="10800"/>
                    </a:cubicBezTo>
                    <a:cubicBezTo>
                      <a:pt x="2549" y="11099"/>
                      <a:pt x="2566" y="11398"/>
                      <a:pt x="2598" y="11696"/>
                    </a:cubicBezTo>
                    <a:lnTo>
                      <a:pt x="63" y="11973"/>
                    </a:lnTo>
                    <a:cubicBezTo>
                      <a:pt x="21" y="11583"/>
                      <a:pt x="0" y="11191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460" y="-1"/>
                      <a:pt x="21160" y="4370"/>
                      <a:pt x="21571" y="10015"/>
                    </a:cubicBezTo>
                    <a:lnTo>
                      <a:pt x="24264" y="9819"/>
                    </a:lnTo>
                    <a:lnTo>
                      <a:pt x="20588" y="14072"/>
                    </a:lnTo>
                    <a:lnTo>
                      <a:pt x="16335" y="10397"/>
                    </a:lnTo>
                    <a:lnTo>
                      <a:pt x="19028" y="1020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sp>
          <p:nvSpPr>
            <p:cNvPr id="35867" name="AutoShape 64"/>
            <p:cNvSpPr>
              <a:spLocks noChangeArrowheads="1"/>
            </p:cNvSpPr>
            <p:nvPr/>
          </p:nvSpPr>
          <p:spPr bwMode="auto">
            <a:xfrm>
              <a:off x="1995873" y="6270243"/>
              <a:ext cx="450734" cy="487640"/>
            </a:xfrm>
            <a:prstGeom prst="upArrow">
              <a:avLst>
                <a:gd name="adj1" fmla="val 50000"/>
                <a:gd name="adj2" fmla="val 4911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endParaRPr lang="en-US" altLang="en-US" sz="1800" b="0" baseline="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0" name="AutoShape 65"/>
            <p:cNvSpPr>
              <a:spLocks noChangeArrowheads="1"/>
            </p:cNvSpPr>
            <p:nvPr/>
          </p:nvSpPr>
          <p:spPr bwMode="auto">
            <a:xfrm>
              <a:off x="1343025" y="5695631"/>
              <a:ext cx="408726" cy="254876"/>
            </a:xfrm>
            <a:prstGeom prst="leftArrow">
              <a:avLst>
                <a:gd name="adj1" fmla="val 50000"/>
                <a:gd name="adj2" fmla="val 8187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endParaRPr lang="en-US" altLang="en-US" sz="1800" b="0" baseline="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4" name="AutoShape 75"/>
            <p:cNvSpPr>
              <a:spLocks noChangeArrowheads="1"/>
            </p:cNvSpPr>
            <p:nvPr/>
          </p:nvSpPr>
          <p:spPr bwMode="auto">
            <a:xfrm>
              <a:off x="3434245" y="5302281"/>
              <a:ext cx="439747" cy="233086"/>
            </a:xfrm>
            <a:prstGeom prst="rightArrow">
              <a:avLst>
                <a:gd name="adj1" fmla="val 50000"/>
                <a:gd name="adj2" fmla="val 1007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endParaRPr lang="en-US" altLang="en-US" sz="1800" b="0" baseline="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7" name="Стрелка вниз 66"/>
            <p:cNvSpPr/>
            <p:nvPr/>
          </p:nvSpPr>
          <p:spPr>
            <a:xfrm>
              <a:off x="2757110" y="4556538"/>
              <a:ext cx="461533" cy="558664"/>
            </a:xfrm>
            <a:prstGeom prst="down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Стрелка вправо 6"/>
          <p:cNvSpPr/>
          <p:nvPr/>
        </p:nvSpPr>
        <p:spPr>
          <a:xfrm>
            <a:off x="7006260" y="3385620"/>
            <a:ext cx="907990" cy="430821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 Box 39"/>
          <p:cNvSpPr txBox="1">
            <a:spLocks noChangeArrowheads="1"/>
          </p:cNvSpPr>
          <p:nvPr/>
        </p:nvSpPr>
        <p:spPr bwMode="auto">
          <a:xfrm>
            <a:off x="3345040" y="5301208"/>
            <a:ext cx="2434077" cy="3286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ru-RU" altLang="en-US" sz="2000" b="0" baseline="0" dirty="0" smtClean="0">
                <a:solidFill>
                  <a:prstClr val="black"/>
                </a:solidFill>
                <a:latin typeface="Arial" charset="0"/>
              </a:rPr>
              <a:t>   </a:t>
            </a:r>
            <a:r>
              <a:rPr lang="en-US" altLang="en-US" sz="2000" b="0" baseline="0" dirty="0" smtClean="0">
                <a:solidFill>
                  <a:prstClr val="black"/>
                </a:solidFill>
                <a:latin typeface="Arial" charset="0"/>
              </a:rPr>
              <a:t>“</a:t>
            </a:r>
            <a:r>
              <a:rPr lang="en-US" altLang="en-US" sz="2000" b="0" baseline="0" dirty="0" err="1" smtClean="0">
                <a:solidFill>
                  <a:prstClr val="black"/>
                </a:solidFill>
                <a:latin typeface="Arial" charset="0"/>
              </a:rPr>
              <a:t>Krish</a:t>
            </a:r>
            <a:r>
              <a:rPr lang="en-US" altLang="en-US" sz="2000" b="0" baseline="0" dirty="0" smtClean="0">
                <a:solidFill>
                  <a:prstClr val="black"/>
                </a:solidFill>
                <a:latin typeface="Arial" charset="0"/>
              </a:rPr>
              <a:t>” - effect </a:t>
            </a:r>
            <a:endParaRPr lang="ru-RU" altLang="en-US" sz="2000" b="0" baseline="0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5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14438" y="500063"/>
            <a:ext cx="5829300" cy="8731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200" b="0" baseline="0" dirty="0">
                <a:solidFill>
                  <a:prstClr val="black"/>
                </a:solidFill>
                <a:latin typeface="Calibri"/>
              </a:rPr>
              <a:t>Summary on Quarks in Hadrons</a:t>
            </a:r>
            <a:endParaRPr lang="ru-RU" sz="3200" b="0" baseline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85750" y="1214438"/>
            <a:ext cx="8429625" cy="5429250"/>
          </a:xfrm>
          <a:prstGeom prst="rect">
            <a:avLst/>
          </a:prstGeom>
        </p:spPr>
        <p:txBody>
          <a:bodyPr/>
          <a:lstStyle/>
          <a:p>
            <a:pPr marL="533400" indent="-533400" eaLnBrk="0" hangingPunct="0">
              <a:spcBef>
                <a:spcPct val="20000"/>
              </a:spcBef>
              <a:defRPr/>
            </a:pPr>
            <a:r>
              <a:rPr lang="en-US" sz="2400" b="0" baseline="0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Times New Roman" pitchFamily="18" charset="0"/>
              </a:rPr>
              <a:t> </a:t>
            </a:r>
            <a:endParaRPr lang="en-US" sz="2800" b="0" baseline="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533400" indent="-5334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0" baseline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Constituent quarks are identical to </a:t>
            </a:r>
            <a:r>
              <a:rPr lang="en-US" sz="2800" b="0" baseline="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solitons</a:t>
            </a:r>
            <a:r>
              <a:rPr lang="en-US" sz="2800" b="0" baseline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.</a:t>
            </a:r>
          </a:p>
          <a:p>
            <a:pPr marL="533400" indent="-5334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0" baseline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Quarks and gluons inside nucleons are strongly   correlated;</a:t>
            </a:r>
          </a:p>
          <a:p>
            <a:pPr marL="533400" indent="-5334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0" baseline="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Hadronic</a:t>
            </a:r>
            <a:r>
              <a:rPr lang="en-US" sz="2800" b="0" baseline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matter distribution inside hadrons is  fluctuating quantity; </a:t>
            </a:r>
          </a:p>
          <a:p>
            <a:pPr marL="533400" indent="-5334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0" baseline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Nucleons are not spherically symmetric (deformed).</a:t>
            </a:r>
          </a:p>
          <a:p>
            <a:pPr marL="533400" indent="-5334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b="0" baseline="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533400" indent="-533400" eaLnBrk="0" hangingPunct="0">
              <a:spcBef>
                <a:spcPct val="20000"/>
              </a:spcBef>
              <a:defRPr/>
            </a:pPr>
            <a:endParaRPr lang="en-US" sz="2400" b="0" baseline="0" dirty="0">
              <a:solidFill>
                <a:srgbClr val="0000FF"/>
              </a:solidFill>
              <a:latin typeface="Calibri"/>
              <a:cs typeface="Times New Roman" pitchFamily="18" charset="0"/>
            </a:endParaRPr>
          </a:p>
          <a:p>
            <a:pPr marL="533400" indent="-5334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ru-RU" sz="2400" b="0" baseline="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533400" indent="-533400" eaLnBrk="0" hangingPunct="0">
              <a:spcBef>
                <a:spcPct val="20000"/>
              </a:spcBef>
              <a:defRPr/>
            </a:pPr>
            <a:endParaRPr lang="ru-RU" sz="2400" b="0" baseline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067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685800" y="298450"/>
            <a:ext cx="7772400" cy="1143000"/>
          </a:xfrm>
        </p:spPr>
        <p:txBody>
          <a:bodyPr/>
          <a:lstStyle/>
          <a:p>
            <a:r>
              <a:rPr lang="en-US" altLang="ru-RU" sz="3600" smtClean="0"/>
              <a:t>Quark Arrangement inside Nuclei</a:t>
            </a:r>
            <a:endParaRPr lang="ru-RU" altLang="ru-RU" sz="3600" smtClean="0"/>
          </a:p>
        </p:txBody>
      </p:sp>
      <p:sp>
        <p:nvSpPr>
          <p:cNvPr id="21508" name="Rectangle 11"/>
          <p:cNvSpPr>
            <a:spLocks noChangeArrowheads="1"/>
          </p:cNvSpPr>
          <p:nvPr/>
        </p:nvSpPr>
        <p:spPr bwMode="auto">
          <a:xfrm>
            <a:off x="1331913" y="2349500"/>
            <a:ext cx="5759450" cy="574675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ru-RU" altLang="ru-RU" sz="2000" b="0" baseline="0" smtClean="0">
                <a:solidFill>
                  <a:prstClr val="black"/>
                </a:solidFill>
                <a:latin typeface="Times New Roman" pitchFamily="18" charset="0"/>
              </a:rPr>
              <a:t>Strongly Correlated Quark Model</a:t>
            </a:r>
          </a:p>
        </p:txBody>
      </p:sp>
      <p:sp>
        <p:nvSpPr>
          <p:cNvPr id="21509" name="AutoShape 10"/>
          <p:cNvSpPr>
            <a:spLocks noChangeArrowheads="1"/>
          </p:cNvSpPr>
          <p:nvPr/>
        </p:nvSpPr>
        <p:spPr bwMode="auto">
          <a:xfrm rot="10800000">
            <a:off x="3563938" y="2997200"/>
            <a:ext cx="1365250" cy="6635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b="0" baseline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1762125" y="3789363"/>
            <a:ext cx="4968875" cy="428625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ru-RU" altLang="ru-RU" sz="2000" b="0" baseline="0" smtClean="0">
                <a:solidFill>
                  <a:prstClr val="black"/>
                </a:solidFill>
                <a:latin typeface="Times New Roman" pitchFamily="18" charset="0"/>
              </a:rPr>
              <a:t>Crystal</a:t>
            </a:r>
            <a:r>
              <a:rPr lang="en-US" altLang="ru-RU" sz="2000" b="0" baseline="0" smtClean="0">
                <a:solidFill>
                  <a:prstClr val="black"/>
                </a:solidFill>
                <a:latin typeface="Times New Roman" pitchFamily="18" charset="0"/>
              </a:rPr>
              <a:t>-like</a:t>
            </a:r>
            <a:r>
              <a:rPr lang="ru-RU" altLang="ru-RU" sz="2000" b="0" baseline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ru-RU" sz="2000" b="0" baseline="0" smtClean="0">
                <a:solidFill>
                  <a:prstClr val="black"/>
                </a:solidFill>
                <a:latin typeface="Times New Roman" pitchFamily="18" charset="0"/>
              </a:rPr>
              <a:t>arrangement</a:t>
            </a:r>
            <a:r>
              <a:rPr lang="ru-RU" altLang="ru-RU" sz="2000" b="0" baseline="0" smtClean="0">
                <a:solidFill>
                  <a:prstClr val="black"/>
                </a:solidFill>
                <a:latin typeface="Times New Roman" pitchFamily="18" charset="0"/>
              </a:rPr>
              <a:t> of Nucle</a:t>
            </a:r>
            <a:r>
              <a:rPr lang="en-US" altLang="ru-RU" sz="2000" b="0" baseline="0" smtClean="0">
                <a:solidFill>
                  <a:prstClr val="black"/>
                </a:solidFill>
                <a:latin typeface="Times New Roman" pitchFamily="18" charset="0"/>
              </a:rPr>
              <a:t>ar Structure </a:t>
            </a:r>
            <a:endParaRPr lang="ru-RU" altLang="ru-RU" sz="2000" b="0" baseline="0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ctr" eaLnBrk="0" hangingPunct="0">
              <a:spcBef>
                <a:spcPct val="0"/>
              </a:spcBef>
              <a:buFontTx/>
              <a:buNone/>
            </a:pPr>
            <a:endParaRPr lang="ru-RU" altLang="ru-RU" sz="1400" b="0" i="1" baseline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32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685800" y="331788"/>
            <a:ext cx="7772400" cy="520700"/>
          </a:xfrm>
        </p:spPr>
        <p:txBody>
          <a:bodyPr/>
          <a:lstStyle/>
          <a:p>
            <a:r>
              <a:rPr lang="en-US" altLang="ru-RU" sz="3200" smtClean="0"/>
              <a:t>Two Nucleon System in SCQM</a:t>
            </a:r>
            <a:endParaRPr lang="ru-RU" altLang="ru-RU" sz="3200" smtClean="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712913" y="2493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b="0" baseline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1111250" y="3668713"/>
            <a:ext cx="76136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800" baseline="0" smtClean="0">
                <a:solidFill>
                  <a:prstClr val="black"/>
                </a:solidFill>
                <a:latin typeface="Times New Roman" pitchFamily="18" charset="0"/>
              </a:rPr>
              <a:t>Selection rules for binding two quarks of neighboring nucleons at a junction: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ru-RU" sz="2800" b="0" baseline="0" smtClean="0">
              <a:solidFill>
                <a:prstClr val="black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ru-RU" sz="2800" b="0" baseline="0" smtClean="0">
                <a:solidFill>
                  <a:prstClr val="black"/>
                </a:solidFill>
                <a:latin typeface="Times New Roman" pitchFamily="18" charset="0"/>
              </a:rPr>
              <a:t> SU(3)</a:t>
            </a:r>
            <a:r>
              <a:rPr lang="en-US" altLang="ru-RU" sz="2800" b="0" baseline="-25000" smtClean="0">
                <a:solidFill>
                  <a:prstClr val="black"/>
                </a:solidFill>
                <a:latin typeface="Times New Roman" pitchFamily="18" charset="0"/>
              </a:rPr>
              <a:t>Color</a:t>
            </a:r>
            <a:r>
              <a:rPr lang="en-US" altLang="ru-RU" sz="2800" b="0" baseline="0" smtClean="0">
                <a:solidFill>
                  <a:prstClr val="black"/>
                </a:solidFill>
                <a:latin typeface="Times New Roman" pitchFamily="18" charset="0"/>
              </a:rPr>
              <a:t> – of different colors 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ru-RU" sz="2800" b="0" baseline="0" smtClean="0">
                <a:solidFill>
                  <a:prstClr val="black"/>
                </a:solidFill>
                <a:latin typeface="Times New Roman" pitchFamily="18" charset="0"/>
              </a:rPr>
              <a:t> SU(2)</a:t>
            </a:r>
            <a:r>
              <a:rPr lang="en-US" altLang="ru-RU" sz="2800" b="0" baseline="-25000" smtClean="0">
                <a:solidFill>
                  <a:prstClr val="black"/>
                </a:solidFill>
                <a:latin typeface="Times New Roman" pitchFamily="18" charset="0"/>
              </a:rPr>
              <a:t>Flavor</a:t>
            </a:r>
            <a:r>
              <a:rPr lang="en-US" altLang="ru-RU" sz="2800" b="0" baseline="0" smtClean="0">
                <a:solidFill>
                  <a:prstClr val="black"/>
                </a:solidFill>
                <a:latin typeface="Times New Roman" pitchFamily="18" charset="0"/>
              </a:rPr>
              <a:t> – of different flavors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ru-RU" sz="2800" b="0" baseline="0" smtClean="0">
                <a:solidFill>
                  <a:prstClr val="black"/>
                </a:solidFill>
                <a:latin typeface="Times New Roman" pitchFamily="18" charset="0"/>
              </a:rPr>
              <a:t> SU(3)</a:t>
            </a:r>
            <a:r>
              <a:rPr lang="en-US" altLang="ru-RU" sz="2800" b="0" baseline="-25000" smtClean="0">
                <a:solidFill>
                  <a:prstClr val="black"/>
                </a:solidFill>
                <a:latin typeface="Times New Roman" pitchFamily="18" charset="0"/>
              </a:rPr>
              <a:t>Spin</a:t>
            </a:r>
            <a:r>
              <a:rPr lang="en-US" altLang="ru-RU" sz="2800" b="0" baseline="0" smtClean="0">
                <a:solidFill>
                  <a:prstClr val="black"/>
                </a:solidFill>
                <a:latin typeface="Times New Roman" pitchFamily="18" charset="0"/>
              </a:rPr>
              <a:t> – of parallel spins </a:t>
            </a:r>
            <a:endParaRPr lang="ru-RU" altLang="ru-RU" sz="2800" b="0" baseline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grpSp>
        <p:nvGrpSpPr>
          <p:cNvPr id="22533" name="Группа 5"/>
          <p:cNvGrpSpPr>
            <a:grpSpLocks/>
          </p:cNvGrpSpPr>
          <p:nvPr/>
        </p:nvGrpSpPr>
        <p:grpSpPr bwMode="auto">
          <a:xfrm>
            <a:off x="2173288" y="1027113"/>
            <a:ext cx="4327525" cy="2271712"/>
            <a:chOff x="2173288" y="1027113"/>
            <a:chExt cx="4327525" cy="2271712"/>
          </a:xfrm>
        </p:grpSpPr>
        <p:pic>
          <p:nvPicPr>
            <p:cNvPr id="22534" name="Picture 4" descr="deutron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288" y="1027113"/>
              <a:ext cx="4327525" cy="2271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Прямая со стрелкой 2"/>
            <p:cNvCxnSpPr/>
            <p:nvPr/>
          </p:nvCxnSpPr>
          <p:spPr>
            <a:xfrm>
              <a:off x="3132138" y="2493963"/>
              <a:ext cx="0" cy="28733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flipV="1">
              <a:off x="3924300" y="1979613"/>
              <a:ext cx="0" cy="29686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>
              <a:off x="3132138" y="1547813"/>
              <a:ext cx="0" cy="287337"/>
            </a:xfrm>
            <a:prstGeom prst="straightConnector1">
              <a:avLst/>
            </a:prstGeom>
            <a:ln w="1905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flipV="1">
              <a:off x="4643438" y="1997075"/>
              <a:ext cx="0" cy="29686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6011863" y="1547813"/>
              <a:ext cx="0" cy="28733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5940425" y="2493963"/>
              <a:ext cx="0" cy="287337"/>
            </a:xfrm>
            <a:prstGeom prst="straightConnector1">
              <a:avLst/>
            </a:prstGeom>
            <a:ln w="1905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292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685800" y="331788"/>
            <a:ext cx="7772400" cy="520700"/>
          </a:xfrm>
        </p:spPr>
        <p:txBody>
          <a:bodyPr/>
          <a:lstStyle/>
          <a:p>
            <a:r>
              <a:rPr lang="en-US" altLang="ru-RU" sz="3200" smtClean="0"/>
              <a:t>Two Nucleon System in SCQM</a:t>
            </a:r>
            <a:endParaRPr lang="ru-RU" altLang="ru-RU" sz="3200" smtClean="0"/>
          </a:p>
        </p:txBody>
      </p:sp>
      <p:grpSp>
        <p:nvGrpSpPr>
          <p:cNvPr id="23555" name="Группа 5"/>
          <p:cNvGrpSpPr>
            <a:grpSpLocks/>
          </p:cNvGrpSpPr>
          <p:nvPr/>
        </p:nvGrpSpPr>
        <p:grpSpPr bwMode="auto">
          <a:xfrm>
            <a:off x="2916238" y="1035050"/>
            <a:ext cx="3549650" cy="2043113"/>
            <a:chOff x="2173288" y="1027113"/>
            <a:chExt cx="4327525" cy="2271712"/>
          </a:xfrm>
        </p:grpSpPr>
        <p:pic>
          <p:nvPicPr>
            <p:cNvPr id="23558" name="Picture 4" descr="deutron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288" y="1027113"/>
              <a:ext cx="4327525" cy="2271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Прямая со стрелкой 2"/>
            <p:cNvCxnSpPr/>
            <p:nvPr/>
          </p:nvCxnSpPr>
          <p:spPr>
            <a:xfrm>
              <a:off x="3131304" y="2493930"/>
              <a:ext cx="0" cy="2877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flipV="1">
              <a:off x="3924812" y="1980279"/>
              <a:ext cx="0" cy="29654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>
              <a:off x="3131304" y="1547824"/>
              <a:ext cx="0" cy="287714"/>
            </a:xfrm>
            <a:prstGeom prst="straightConnector1">
              <a:avLst/>
            </a:prstGeom>
            <a:ln w="1905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flipV="1">
              <a:off x="4644776" y="1996165"/>
              <a:ext cx="0" cy="29654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6013096" y="1547824"/>
              <a:ext cx="0" cy="2877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5939551" y="2493930"/>
              <a:ext cx="0" cy="287714"/>
            </a:xfrm>
            <a:prstGeom prst="straightConnector1">
              <a:avLst/>
            </a:prstGeom>
            <a:ln w="1905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3556" name="Object 6"/>
          <p:cNvGraphicFramePr>
            <a:graphicFrameLocks noChangeAspect="1"/>
          </p:cNvGraphicFramePr>
          <p:nvPr/>
        </p:nvGraphicFramePr>
        <p:xfrm>
          <a:off x="2370138" y="3789363"/>
          <a:ext cx="4403725" cy="291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72" name="CorelDRAW" r:id="rId4" imgW="5129784" imgH="3867912" progId="CorelDRAW.Graphic.10">
                  <p:embed/>
                </p:oleObj>
              </mc:Choice>
              <mc:Fallback>
                <p:oleObj name="CorelDRAW" r:id="rId4" imgW="5129784" imgH="3867912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138" y="3789363"/>
                        <a:ext cx="4403725" cy="291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2193925" y="3213100"/>
            <a:ext cx="4840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800" b="0" baseline="0" dirty="0" smtClean="0">
                <a:solidFill>
                  <a:prstClr val="black"/>
                </a:solidFill>
                <a:latin typeface="Times New Roman" pitchFamily="18" charset="0"/>
              </a:rPr>
              <a:t>Quark Potential Inside Nuclei</a:t>
            </a:r>
            <a:endParaRPr lang="ru-RU" altLang="ru-RU" sz="2800" b="0" baseline="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80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685800" y="331788"/>
            <a:ext cx="7772400" cy="520700"/>
          </a:xfrm>
        </p:spPr>
        <p:txBody>
          <a:bodyPr/>
          <a:lstStyle/>
          <a:p>
            <a:r>
              <a:rPr lang="en-US" altLang="ru-RU" sz="3200" smtClean="0"/>
              <a:t>Quarks inside nucleus</a:t>
            </a:r>
            <a:endParaRPr lang="ru-RU" altLang="ru-RU" sz="3200" smtClean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712913" y="2493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b="0" baseline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1154113" y="197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b="0" baseline="0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" name="nuclear_quark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81300" y="1771650"/>
            <a:ext cx="35814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1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>
          <a:xfrm>
            <a:off x="684684" y="79152"/>
            <a:ext cx="7774632" cy="2232248"/>
          </a:xfrm>
        </p:spPr>
        <p:txBody>
          <a:bodyPr/>
          <a:lstStyle/>
          <a:p>
            <a:r>
              <a:rPr lang="en-US" altLang="ru-RU" sz="3200" b="1" dirty="0" smtClean="0">
                <a:latin typeface="Times New Roman" pitchFamily="18" charset="0"/>
                <a:cs typeface="Times New Roman" pitchFamily="18" charset="0"/>
              </a:rPr>
              <a:t>Hadron modifications in a dense nuclear matter</a:t>
            </a:r>
            <a:br>
              <a:rPr lang="en-US" alt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1. Baryonic matter under compression</a:t>
            </a: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0" y="2311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b="0" baseline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0181" name="Rectangle 7"/>
          <p:cNvSpPr>
            <a:spLocks noChangeArrowheads="1"/>
          </p:cNvSpPr>
          <p:nvPr/>
        </p:nvSpPr>
        <p:spPr bwMode="auto">
          <a:xfrm>
            <a:off x="0" y="2265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b="0" baseline="0" smtClean="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94553" y="3856955"/>
            <a:ext cx="2563714" cy="2592288"/>
            <a:chOff x="1259632" y="2924944"/>
            <a:chExt cx="2563714" cy="2592288"/>
          </a:xfrm>
        </p:grpSpPr>
        <p:sp>
          <p:nvSpPr>
            <p:cNvPr id="2" name="Овал 1"/>
            <p:cNvSpPr/>
            <p:nvPr/>
          </p:nvSpPr>
          <p:spPr>
            <a:xfrm>
              <a:off x="1259632" y="2924944"/>
              <a:ext cx="2520280" cy="2592288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425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794" y="3582548"/>
              <a:ext cx="531380" cy="546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425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771" y="3885040"/>
              <a:ext cx="536575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426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6347" y="3442250"/>
              <a:ext cx="536575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426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772" y="3539516"/>
              <a:ext cx="536575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426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520" y="4008438"/>
              <a:ext cx="536575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426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4160838"/>
              <a:ext cx="536575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4264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6621" y="3589436"/>
              <a:ext cx="536575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426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909" y="3131183"/>
              <a:ext cx="536575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4266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925" y="3074988"/>
              <a:ext cx="536575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4267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484" y="2924944"/>
              <a:ext cx="536575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4268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1275" y="4353903"/>
              <a:ext cx="536575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4269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8818" y="4822824"/>
              <a:ext cx="536575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4270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3924" y="4974307"/>
              <a:ext cx="536575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4271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349" y="4833693"/>
              <a:ext cx="536575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4272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794" y="4465638"/>
              <a:ext cx="536575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4273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9219" y="4551362"/>
              <a:ext cx="536575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4274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2463" y="4008437"/>
              <a:ext cx="536575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4275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888" y="4082441"/>
              <a:ext cx="536575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4278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061" y="4467995"/>
              <a:ext cx="536575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4279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34456"/>
            <a:ext cx="1610461" cy="1637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4280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68513"/>
            <a:ext cx="1152128" cy="116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4281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90704"/>
            <a:ext cx="792286" cy="80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4282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202" y="3412455"/>
            <a:ext cx="2425352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Содержимое 5"/>
          <p:cNvSpPr txBox="1">
            <a:spLocks/>
          </p:cNvSpPr>
          <p:nvPr/>
        </p:nvSpPr>
        <p:spPr bwMode="auto">
          <a:xfrm>
            <a:off x="3147522" y="2781283"/>
            <a:ext cx="297575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Higher compression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4" name="Содержимое 5"/>
          <p:cNvSpPr txBox="1">
            <a:spLocks/>
          </p:cNvSpPr>
          <p:nvPr/>
        </p:nvSpPr>
        <p:spPr bwMode="auto">
          <a:xfrm>
            <a:off x="5589357" y="3238901"/>
            <a:ext cx="3231115" cy="76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baseline="0" dirty="0" smtClean="0">
                <a:solidFill>
                  <a:srgbClr val="000000"/>
                </a:solidFill>
                <a:latin typeface="Times New Roman"/>
              </a:rPr>
              <a:t>   Destruction of         QCD vacuum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270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>
          <a:xfrm>
            <a:off x="684684" y="79152"/>
            <a:ext cx="7774632" cy="2232248"/>
          </a:xfrm>
        </p:spPr>
        <p:txBody>
          <a:bodyPr/>
          <a:lstStyle/>
          <a:p>
            <a:r>
              <a:rPr lang="en-US" altLang="ru-RU" sz="3200" b="1" dirty="0" smtClean="0">
                <a:latin typeface="Times New Roman" pitchFamily="18" charset="0"/>
                <a:cs typeface="Times New Roman" pitchFamily="18" charset="0"/>
              </a:rPr>
              <a:t>Hadron modifications in a dense nuclear matter</a:t>
            </a:r>
            <a:br>
              <a:rPr lang="en-US" alt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1. Baryonic matter under compression</a:t>
            </a: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0" y="2311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b="0" baseline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0181" name="Rectangle 7"/>
          <p:cNvSpPr>
            <a:spLocks noChangeArrowheads="1"/>
          </p:cNvSpPr>
          <p:nvPr/>
        </p:nvSpPr>
        <p:spPr bwMode="auto">
          <a:xfrm>
            <a:off x="0" y="2265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b="0" baseline="0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24282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50" y="3383732"/>
            <a:ext cx="2425352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Содержимое 5"/>
          <p:cNvSpPr txBox="1">
            <a:spLocks/>
          </p:cNvSpPr>
          <p:nvPr/>
        </p:nvSpPr>
        <p:spPr bwMode="auto">
          <a:xfrm>
            <a:off x="3412652" y="2738460"/>
            <a:ext cx="297575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Higher compression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Содержимое 5"/>
          <p:cNvSpPr txBox="1">
            <a:spLocks/>
          </p:cNvSpPr>
          <p:nvPr/>
        </p:nvSpPr>
        <p:spPr bwMode="auto">
          <a:xfrm>
            <a:off x="1500944" y="5203354"/>
            <a:ext cx="60708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buNone/>
              <a:defRPr/>
            </a:pPr>
            <a:r>
              <a:rPr lang="en-US" altLang="ru-RU" sz="2400" b="0" kern="0" baseline="0" dirty="0" smtClean="0">
                <a:solidFill>
                  <a:srgbClr val="000000"/>
                </a:solidFill>
                <a:latin typeface="Times New Roman"/>
              </a:rPr>
              <a:t>Quark condensate around valence quarks, &lt;</a:t>
            </a:r>
            <a:r>
              <a:rPr lang="en-US" altLang="ru-RU" sz="2400" b="0" kern="0" baseline="0" dirty="0" err="1" smtClean="0">
                <a:solidFill>
                  <a:srgbClr val="000000"/>
                </a:solidFill>
                <a:latin typeface="Times New Roman"/>
              </a:rPr>
              <a:t>ψψ</a:t>
            </a:r>
            <a:r>
              <a:rPr lang="en-US" altLang="ru-RU" sz="2400" b="0" kern="0" baseline="0" dirty="0">
                <a:solidFill>
                  <a:srgbClr val="000000"/>
                </a:solidFill>
                <a:latin typeface="Times New Roman"/>
              </a:rPr>
              <a:t>&gt;</a:t>
            </a:r>
            <a:r>
              <a:rPr lang="en-US" altLang="ru-RU" sz="2400" b="0" kern="0" baseline="0" dirty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 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99592" y="3789041"/>
            <a:ext cx="7006976" cy="1224135"/>
            <a:chOff x="899592" y="3789041"/>
            <a:chExt cx="7006976" cy="1224135"/>
          </a:xfrm>
        </p:grpSpPr>
        <p:grpSp>
          <p:nvGrpSpPr>
            <p:cNvPr id="3" name="Group 2"/>
            <p:cNvGrpSpPr/>
            <p:nvPr/>
          </p:nvGrpSpPr>
          <p:grpSpPr>
            <a:xfrm>
              <a:off x="899592" y="3789041"/>
              <a:ext cx="7006976" cy="1224135"/>
              <a:chOff x="594677" y="3839507"/>
              <a:chExt cx="7006976" cy="1224135"/>
            </a:xfrm>
          </p:grpSpPr>
          <p:pic>
            <p:nvPicPr>
              <p:cNvPr id="8" name="Picture 6" descr="ch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677" y="3839507"/>
                <a:ext cx="2484440" cy="1224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6" descr="ch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0035" y="4126181"/>
                <a:ext cx="1800200" cy="886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3784" y="4351794"/>
                <a:ext cx="1296144" cy="6380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7557" y="4522673"/>
                <a:ext cx="864096" cy="425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1991771" y="4500214"/>
              <a:ext cx="30008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0" baseline="0" dirty="0" smtClean="0">
                  <a:solidFill>
                    <a:schemeClr val="tx2"/>
                  </a:solidFill>
                </a:rPr>
                <a:t>q</a:t>
              </a:r>
              <a:endParaRPr lang="en-US" b="0" baseline="0" dirty="0">
                <a:solidFill>
                  <a:schemeClr val="tx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26170" y="4497611"/>
              <a:ext cx="30008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0" baseline="0" dirty="0" smtClean="0">
                  <a:solidFill>
                    <a:schemeClr val="tx2"/>
                  </a:solidFill>
                </a:rPr>
                <a:t>q</a:t>
              </a:r>
              <a:endParaRPr lang="en-US" b="0" baseline="0" dirty="0">
                <a:solidFill>
                  <a:schemeClr val="tx2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11031" y="4525957"/>
              <a:ext cx="30008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0" baseline="0" dirty="0" smtClean="0">
                  <a:solidFill>
                    <a:schemeClr val="tx2"/>
                  </a:solidFill>
                </a:rPr>
                <a:t>q</a:t>
              </a:r>
              <a:endParaRPr lang="en-US" b="0" baseline="0" dirty="0">
                <a:solidFill>
                  <a:schemeClr val="tx2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07175" y="452595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baseline="0" dirty="0" smtClean="0">
                  <a:solidFill>
                    <a:schemeClr val="tx2"/>
                  </a:solidFill>
                </a:rPr>
                <a:t>q</a:t>
              </a:r>
              <a:endParaRPr lang="en-US" b="0" baseline="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359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>
          <a:xfrm>
            <a:off x="684684" y="116632"/>
            <a:ext cx="7774632" cy="1978744"/>
          </a:xfrm>
        </p:spPr>
        <p:txBody>
          <a:bodyPr/>
          <a:lstStyle/>
          <a:p>
            <a:r>
              <a:rPr lang="en-US" altLang="ru-RU" sz="3200" b="1" dirty="0" smtClean="0">
                <a:latin typeface="Times New Roman" pitchFamily="18" charset="0"/>
                <a:cs typeface="Times New Roman" pitchFamily="18" charset="0"/>
              </a:rPr>
              <a:t>Hadron modifications in a dense nuclear matter</a:t>
            </a:r>
            <a:br>
              <a:rPr lang="en-US" alt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1. Baryonic matter under compression</a:t>
            </a: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0" y="2311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b="0" baseline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0181" name="Rectangle 7"/>
          <p:cNvSpPr>
            <a:spLocks noChangeArrowheads="1"/>
          </p:cNvSpPr>
          <p:nvPr/>
        </p:nvSpPr>
        <p:spPr bwMode="auto">
          <a:xfrm>
            <a:off x="0" y="2265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b="0" baseline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6" name="Содержимое 5"/>
          <p:cNvSpPr txBox="1">
            <a:spLocks/>
          </p:cNvSpPr>
          <p:nvPr/>
        </p:nvSpPr>
        <p:spPr bwMode="auto">
          <a:xfrm>
            <a:off x="1764282" y="1977331"/>
            <a:ext cx="297575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Higher compression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378610" y="2567390"/>
            <a:ext cx="4506613" cy="3929883"/>
            <a:chOff x="2267163" y="2419620"/>
            <a:chExt cx="4506613" cy="3929883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2267163" y="2419620"/>
              <a:ext cx="4506613" cy="3929883"/>
              <a:chOff x="1759374" y="2611904"/>
              <a:chExt cx="4506613" cy="3929883"/>
            </a:xfrm>
          </p:grpSpPr>
          <p:grpSp>
            <p:nvGrpSpPr>
              <p:cNvPr id="14" name="Группа 13"/>
              <p:cNvGrpSpPr/>
              <p:nvPr/>
            </p:nvGrpSpPr>
            <p:grpSpPr>
              <a:xfrm>
                <a:off x="1759374" y="2611904"/>
                <a:ext cx="4506613" cy="3929883"/>
                <a:chOff x="1927956" y="2804188"/>
                <a:chExt cx="4506613" cy="3929883"/>
              </a:xfrm>
            </p:grpSpPr>
            <p:grpSp>
              <p:nvGrpSpPr>
                <p:cNvPr id="7" name="Группа 6"/>
                <p:cNvGrpSpPr/>
                <p:nvPr/>
              </p:nvGrpSpPr>
              <p:grpSpPr>
                <a:xfrm>
                  <a:off x="1927956" y="2804188"/>
                  <a:ext cx="4506613" cy="3929883"/>
                  <a:chOff x="1835696" y="2311400"/>
                  <a:chExt cx="4506613" cy="3929883"/>
                </a:xfrm>
              </p:grpSpPr>
              <p:pic>
                <p:nvPicPr>
                  <p:cNvPr id="32" name="Picture 1028" descr="q-potential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35696" y="2311400"/>
                    <a:ext cx="4506613" cy="39298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" name="Дуга 5"/>
                  <p:cNvSpPr/>
                  <p:nvPr/>
                </p:nvSpPr>
                <p:spPr>
                  <a:xfrm rot="10800000">
                    <a:off x="3341498" y="4084058"/>
                    <a:ext cx="1800200" cy="772580"/>
                  </a:xfrm>
                  <a:prstGeom prst="arc">
                    <a:avLst>
                      <a:gd name="adj1" fmla="val 348479"/>
                      <a:gd name="adj2" fmla="val 567049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8" name="Дуга 37"/>
                  <p:cNvSpPr/>
                  <p:nvPr/>
                </p:nvSpPr>
                <p:spPr>
                  <a:xfrm rot="10800000">
                    <a:off x="3228873" y="4248075"/>
                    <a:ext cx="1383097" cy="772580"/>
                  </a:xfrm>
                  <a:prstGeom prst="arc">
                    <a:avLst>
                      <a:gd name="adj1" fmla="val 348479"/>
                      <a:gd name="adj2" fmla="val 567049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9" name="Дуга 38"/>
                  <p:cNvSpPr/>
                  <p:nvPr/>
                </p:nvSpPr>
                <p:spPr>
                  <a:xfrm rot="11859426">
                    <a:off x="3123394" y="4493164"/>
                    <a:ext cx="1159888" cy="791380"/>
                  </a:xfrm>
                  <a:prstGeom prst="arc">
                    <a:avLst>
                      <a:gd name="adj1" fmla="val 348479"/>
                      <a:gd name="adj2" fmla="val 384835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3" name="Группа 12"/>
                <p:cNvGrpSpPr/>
                <p:nvPr/>
              </p:nvGrpSpPr>
              <p:grpSpPr>
                <a:xfrm>
                  <a:off x="3707355" y="4413372"/>
                  <a:ext cx="981697" cy="1374655"/>
                  <a:chOff x="4262956" y="4663551"/>
                  <a:chExt cx="981697" cy="1374655"/>
                </a:xfrm>
              </p:grpSpPr>
              <p:grpSp>
                <p:nvGrpSpPr>
                  <p:cNvPr id="12" name="Группа 11"/>
                  <p:cNvGrpSpPr/>
                  <p:nvPr/>
                </p:nvGrpSpPr>
                <p:grpSpPr>
                  <a:xfrm>
                    <a:off x="4612759" y="4663551"/>
                    <a:ext cx="631894" cy="1374655"/>
                    <a:chOff x="3939366" y="3952993"/>
                    <a:chExt cx="631894" cy="1374655"/>
                  </a:xfrm>
                </p:grpSpPr>
                <p:cxnSp>
                  <p:nvCxnSpPr>
                    <p:cNvPr id="9" name="Прямая соединительная линия 8"/>
                    <p:cNvCxnSpPr/>
                    <p:nvPr/>
                  </p:nvCxnSpPr>
                  <p:spPr>
                    <a:xfrm>
                      <a:off x="4571260" y="3952993"/>
                      <a:ext cx="0" cy="1374655"/>
                    </a:xfrm>
                    <a:prstGeom prst="line">
                      <a:avLst/>
                    </a:prstGeom>
                    <a:ln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Прямая соединительная линия 44"/>
                    <p:cNvCxnSpPr/>
                    <p:nvPr/>
                  </p:nvCxnSpPr>
                  <p:spPr>
                    <a:xfrm>
                      <a:off x="4241597" y="4116467"/>
                      <a:ext cx="0" cy="1191591"/>
                    </a:xfrm>
                    <a:prstGeom prst="line">
                      <a:avLst/>
                    </a:prstGeom>
                    <a:ln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Прямая соединительная линия 46"/>
                    <p:cNvCxnSpPr/>
                    <p:nvPr/>
                  </p:nvCxnSpPr>
                  <p:spPr>
                    <a:xfrm>
                      <a:off x="3939366" y="4280484"/>
                      <a:ext cx="0" cy="1047164"/>
                    </a:xfrm>
                    <a:prstGeom prst="line">
                      <a:avLst/>
                    </a:prstGeom>
                    <a:ln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9" name="Прямая соединительная линия 48"/>
                  <p:cNvCxnSpPr/>
                  <p:nvPr/>
                </p:nvCxnSpPr>
                <p:spPr>
                  <a:xfrm>
                    <a:off x="4262956" y="5213315"/>
                    <a:ext cx="0" cy="824891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224282" name="Picture 2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675900" y="2664491"/>
                <a:ext cx="2425352" cy="444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4" name="TextBox 23"/>
            <p:cNvSpPr txBox="1"/>
            <p:nvPr/>
          </p:nvSpPr>
          <p:spPr>
            <a:xfrm>
              <a:off x="3944264" y="5877272"/>
              <a:ext cx="1178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baseline="0" dirty="0" smtClean="0">
                  <a:solidFill>
                    <a:schemeClr val="tx1"/>
                  </a:solidFill>
                </a:rPr>
                <a:t>Quark size</a:t>
              </a:r>
              <a:endParaRPr lang="ru-RU" b="0" baseline="0" dirty="0">
                <a:solidFill>
                  <a:schemeClr val="tx1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 rot="16200000">
              <a:off x="1782415" y="400761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baseline="0" dirty="0" smtClean="0">
                  <a:solidFill>
                    <a:schemeClr val="tx1"/>
                  </a:solidFill>
                </a:rPr>
                <a:t>Quark  mass</a:t>
              </a:r>
              <a:endParaRPr lang="ru-RU" b="0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Содержимое 5"/>
          <p:cNvSpPr txBox="1">
            <a:spLocks/>
          </p:cNvSpPr>
          <p:nvPr/>
        </p:nvSpPr>
        <p:spPr bwMode="auto">
          <a:xfrm>
            <a:off x="5319141" y="4182911"/>
            <a:ext cx="3456384" cy="82655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solidFill>
                  <a:srgbClr val="000000"/>
                </a:solidFill>
                <a:latin typeface="Times New Roman"/>
              </a:rPr>
              <a:t>Decreasing quark/nucleon </a:t>
            </a:r>
            <a:r>
              <a:rPr lang="en-US" sz="2000" kern="0" baseline="0" dirty="0" smtClean="0">
                <a:solidFill>
                  <a:srgbClr val="FF0000"/>
                </a:solidFill>
                <a:latin typeface="Times New Roman"/>
              </a:rPr>
              <a:t>mass</a:t>
            </a:r>
            <a:endParaRPr kumimoji="0" lang="ru-RU" sz="20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7" name="Содержимое 5"/>
          <p:cNvSpPr txBox="1">
            <a:spLocks/>
          </p:cNvSpPr>
          <p:nvPr/>
        </p:nvSpPr>
        <p:spPr bwMode="auto">
          <a:xfrm>
            <a:off x="5299223" y="2194598"/>
            <a:ext cx="3528392" cy="42537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solidFill>
                  <a:srgbClr val="000000"/>
                </a:solidFill>
                <a:latin typeface="Times New Roman"/>
              </a:rPr>
              <a:t>Decreasing nucleon </a:t>
            </a:r>
            <a:r>
              <a:rPr lang="en-US" sz="2000" kern="0" baseline="0" dirty="0" smtClean="0">
                <a:solidFill>
                  <a:srgbClr val="FF0000"/>
                </a:solidFill>
                <a:latin typeface="Times New Roman"/>
              </a:rPr>
              <a:t>dimension</a:t>
            </a:r>
            <a:endParaRPr kumimoji="0" lang="ru-RU" sz="20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6926100" y="2643321"/>
            <a:ext cx="216024" cy="4211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42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100" y="5144844"/>
            <a:ext cx="274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Содержимое 5"/>
          <p:cNvSpPr txBox="1">
            <a:spLocks/>
          </p:cNvSpPr>
          <p:nvPr/>
        </p:nvSpPr>
        <p:spPr bwMode="auto">
          <a:xfrm>
            <a:off x="5573414" y="5670723"/>
            <a:ext cx="3038622" cy="8265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baseline="0" noProof="0" dirty="0" smtClean="0">
                <a:solidFill>
                  <a:srgbClr val="FF0000"/>
                </a:solidFill>
                <a:latin typeface="Times New Roman"/>
              </a:rPr>
              <a:t>Up to</a:t>
            </a:r>
            <a:r>
              <a:rPr lang="ru-RU" sz="2400" kern="0" baseline="0" noProof="0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kern="0" baseline="0" dirty="0" smtClean="0">
                <a:solidFill>
                  <a:srgbClr val="FF0000"/>
                </a:solidFill>
                <a:latin typeface="Times New Roman"/>
              </a:rPr>
              <a:t>repulsive</a:t>
            </a:r>
            <a:r>
              <a:rPr lang="en-US" sz="2400" kern="0" baseline="0" noProof="0" dirty="0" smtClean="0">
                <a:solidFill>
                  <a:srgbClr val="FF0000"/>
                </a:solidFill>
                <a:latin typeface="Times New Roman"/>
              </a:rPr>
              <a:t> nucleon core</a:t>
            </a:r>
            <a:endParaRPr kumimoji="0" lang="ru-RU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8" name="Содержимое 5"/>
          <p:cNvSpPr txBox="1">
            <a:spLocks/>
          </p:cNvSpPr>
          <p:nvPr/>
        </p:nvSpPr>
        <p:spPr bwMode="auto">
          <a:xfrm>
            <a:off x="5326449" y="3245255"/>
            <a:ext cx="3528392" cy="42537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solidFill>
                  <a:srgbClr val="000000"/>
                </a:solidFill>
                <a:latin typeface="Times New Roman"/>
              </a:rPr>
              <a:t>Decreasing quark </a:t>
            </a:r>
            <a:r>
              <a:rPr lang="en-US" sz="2000" kern="0" baseline="0" dirty="0" smtClean="0">
                <a:solidFill>
                  <a:srgbClr val="FF0000"/>
                </a:solidFill>
                <a:latin typeface="Times New Roman"/>
              </a:rPr>
              <a:t>condensate</a:t>
            </a:r>
            <a:endParaRPr kumimoji="0" lang="ru-RU" sz="20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81" y="3670634"/>
            <a:ext cx="274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64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32" y="116632"/>
            <a:ext cx="7700392" cy="653208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7507" y="829885"/>
            <a:ext cx="7690917" cy="1051668"/>
          </a:xfrm>
        </p:spPr>
        <p:txBody>
          <a:bodyPr/>
          <a:lstStyle/>
          <a:p>
            <a:r>
              <a:rPr lang="en-US" dirty="0" smtClean="0"/>
              <a:t>Does hadronic matter transit into QGP?</a:t>
            </a:r>
          </a:p>
          <a:p>
            <a:endParaRPr lang="en-US" dirty="0" smtClean="0"/>
          </a:p>
        </p:txBody>
      </p:sp>
      <p:grpSp>
        <p:nvGrpSpPr>
          <p:cNvPr id="51" name="Group 50"/>
          <p:cNvGrpSpPr/>
          <p:nvPr/>
        </p:nvGrpSpPr>
        <p:grpSpPr>
          <a:xfrm>
            <a:off x="688032" y="2123727"/>
            <a:ext cx="7124328" cy="4734273"/>
            <a:chOff x="899592" y="1857629"/>
            <a:chExt cx="7261966" cy="4594424"/>
          </a:xfrm>
        </p:grpSpPr>
        <p:grpSp>
          <p:nvGrpSpPr>
            <p:cNvPr id="27" name="Group 5"/>
            <p:cNvGrpSpPr>
              <a:grpSpLocks/>
            </p:cNvGrpSpPr>
            <p:nvPr/>
          </p:nvGrpSpPr>
          <p:grpSpPr bwMode="auto">
            <a:xfrm>
              <a:off x="899592" y="1857629"/>
              <a:ext cx="7054850" cy="4594424"/>
              <a:chOff x="1104" y="1162"/>
              <a:chExt cx="4461" cy="2949"/>
            </a:xfrm>
          </p:grpSpPr>
          <p:sp>
            <p:nvSpPr>
              <p:cNvPr id="28" name="Line 6"/>
              <p:cNvSpPr>
                <a:spLocks noChangeShapeType="1"/>
              </p:cNvSpPr>
              <p:nvPr/>
            </p:nvSpPr>
            <p:spPr bwMode="auto">
              <a:xfrm>
                <a:off x="1431" y="1385"/>
                <a:ext cx="0" cy="2304"/>
              </a:xfrm>
              <a:prstGeom prst="line">
                <a:avLst/>
              </a:prstGeom>
              <a:noFill/>
              <a:ln w="349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7"/>
              <p:cNvSpPr>
                <a:spLocks noChangeShapeType="1"/>
              </p:cNvSpPr>
              <p:nvPr/>
            </p:nvSpPr>
            <p:spPr bwMode="auto">
              <a:xfrm>
                <a:off x="1431" y="3689"/>
                <a:ext cx="3888" cy="0"/>
              </a:xfrm>
              <a:prstGeom prst="line">
                <a:avLst/>
              </a:prstGeom>
              <a:noFill/>
              <a:ln w="349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 Box 8"/>
              <p:cNvSpPr txBox="1">
                <a:spLocks noChangeArrowheads="1"/>
              </p:cNvSpPr>
              <p:nvPr/>
            </p:nvSpPr>
            <p:spPr bwMode="auto">
              <a:xfrm>
                <a:off x="4925" y="3775"/>
                <a:ext cx="34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DE" altLang="en-US" sz="2800" baseline="0" dirty="0">
                    <a:solidFill>
                      <a:srgbClr val="000066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</a:t>
                </a:r>
                <a:r>
                  <a:rPr lang="en-US" altLang="en-US" sz="2800" baseline="-25000" dirty="0">
                    <a:solidFill>
                      <a:srgbClr val="000066"/>
                    </a:solidFill>
                    <a:latin typeface="Comic Sans MS" panose="030F0702030302020204" pitchFamily="66" charset="0"/>
                    <a:sym typeface="Math1" pitchFamily="2" charset="2"/>
                  </a:rPr>
                  <a:t>B</a:t>
                </a:r>
                <a:endParaRPr lang="de-DE" altLang="en-US" sz="2800" baseline="-25000" dirty="0">
                  <a:solidFill>
                    <a:srgbClr val="000066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1" name="Arc 9"/>
              <p:cNvSpPr>
                <a:spLocks/>
              </p:cNvSpPr>
              <p:nvPr/>
            </p:nvSpPr>
            <p:spPr bwMode="auto">
              <a:xfrm>
                <a:off x="1383" y="2066"/>
                <a:ext cx="2736" cy="1612"/>
              </a:xfrm>
              <a:custGeom>
                <a:avLst/>
                <a:gdLst>
                  <a:gd name="T0" fmla="*/ 2 w 21600"/>
                  <a:gd name="T1" fmla="*/ 0 h 21088"/>
                  <a:gd name="T2" fmla="*/ 6 w 21600"/>
                  <a:gd name="T3" fmla="*/ 1 h 21088"/>
                  <a:gd name="T4" fmla="*/ 0 w 21600"/>
                  <a:gd name="T5" fmla="*/ 1 h 2108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088"/>
                  <a:gd name="T11" fmla="*/ 21600 w 21600"/>
                  <a:gd name="T12" fmla="*/ 21088 h 210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088" fill="none" extrusionOk="0">
                    <a:moveTo>
                      <a:pt x="8428" y="0"/>
                    </a:moveTo>
                    <a:cubicBezTo>
                      <a:pt x="16413" y="3384"/>
                      <a:pt x="21600" y="11215"/>
                      <a:pt x="21600" y="19888"/>
                    </a:cubicBezTo>
                    <a:cubicBezTo>
                      <a:pt x="21600" y="20288"/>
                      <a:pt x="21588" y="20688"/>
                      <a:pt x="21566" y="21087"/>
                    </a:cubicBezTo>
                  </a:path>
                  <a:path w="21600" h="21088" stroke="0" extrusionOk="0">
                    <a:moveTo>
                      <a:pt x="8428" y="0"/>
                    </a:moveTo>
                    <a:cubicBezTo>
                      <a:pt x="16413" y="3384"/>
                      <a:pt x="21600" y="11215"/>
                      <a:pt x="21600" y="19888"/>
                    </a:cubicBezTo>
                    <a:cubicBezTo>
                      <a:pt x="21600" y="20288"/>
                      <a:pt x="21588" y="20688"/>
                      <a:pt x="21566" y="21087"/>
                    </a:cubicBezTo>
                    <a:lnTo>
                      <a:pt x="0" y="19888"/>
                    </a:lnTo>
                    <a:close/>
                  </a:path>
                </a:pathLst>
              </a:custGeom>
              <a:noFill/>
              <a:ln w="349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" name="Arc 10"/>
              <p:cNvSpPr>
                <a:spLocks/>
              </p:cNvSpPr>
              <p:nvPr/>
            </p:nvSpPr>
            <p:spPr bwMode="auto">
              <a:xfrm>
                <a:off x="1431" y="1943"/>
                <a:ext cx="1003" cy="1685"/>
              </a:xfrm>
              <a:custGeom>
                <a:avLst/>
                <a:gdLst>
                  <a:gd name="T0" fmla="*/ 0 w 7916"/>
                  <a:gd name="T1" fmla="*/ 0 h 21600"/>
                  <a:gd name="T2" fmla="*/ 2 w 7916"/>
                  <a:gd name="T3" fmla="*/ 0 h 21600"/>
                  <a:gd name="T4" fmla="*/ 0 w 7916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7916"/>
                  <a:gd name="T10" fmla="*/ 0 h 21600"/>
                  <a:gd name="T11" fmla="*/ 7916 w 79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916" h="21600" fill="none" extrusionOk="0">
                    <a:moveTo>
                      <a:pt x="-1" y="0"/>
                    </a:moveTo>
                    <a:cubicBezTo>
                      <a:pt x="2709" y="0"/>
                      <a:pt x="5394" y="509"/>
                      <a:pt x="7916" y="1502"/>
                    </a:cubicBezTo>
                  </a:path>
                  <a:path w="7916" h="21600" stroke="0" extrusionOk="0">
                    <a:moveTo>
                      <a:pt x="-1" y="0"/>
                    </a:moveTo>
                    <a:cubicBezTo>
                      <a:pt x="2709" y="0"/>
                      <a:pt x="5394" y="509"/>
                      <a:pt x="7916" y="150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4925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" name="Text Box 11"/>
              <p:cNvSpPr txBox="1">
                <a:spLocks noChangeArrowheads="1"/>
              </p:cNvSpPr>
              <p:nvPr/>
            </p:nvSpPr>
            <p:spPr bwMode="auto">
              <a:xfrm>
                <a:off x="1680" y="2314"/>
                <a:ext cx="804" cy="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aseline="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Hadronic</a:t>
                </a:r>
              </a:p>
              <a:p>
                <a:pPr eaLnBrk="1" hangingPunct="1"/>
                <a:r>
                  <a:rPr lang="en-US" altLang="en-US" sz="2000" baseline="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matter</a:t>
                </a:r>
                <a:endParaRPr lang="de-DE" altLang="en-US" sz="2000" baseline="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4" name="Oval 12"/>
              <p:cNvSpPr>
                <a:spLocks noChangeArrowheads="1"/>
              </p:cNvSpPr>
              <p:nvPr/>
            </p:nvSpPr>
            <p:spPr bwMode="auto">
              <a:xfrm>
                <a:off x="2415" y="2013"/>
                <a:ext cx="109" cy="11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" name="Text Box 13"/>
              <p:cNvSpPr txBox="1">
                <a:spLocks noChangeArrowheads="1"/>
              </p:cNvSpPr>
              <p:nvPr/>
            </p:nvSpPr>
            <p:spPr bwMode="auto">
              <a:xfrm>
                <a:off x="3204" y="1162"/>
                <a:ext cx="864" cy="41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baseline="0" dirty="0">
                    <a:latin typeface="Comic Sans MS" panose="030F0702030302020204" pitchFamily="66" charset="0"/>
                  </a:rPr>
                  <a:t>Critical endpoint ?</a:t>
                </a:r>
                <a:endParaRPr lang="de-DE" altLang="en-US" baseline="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6" name="Line 14"/>
              <p:cNvSpPr>
                <a:spLocks noChangeShapeType="1"/>
              </p:cNvSpPr>
              <p:nvPr/>
            </p:nvSpPr>
            <p:spPr bwMode="auto">
              <a:xfrm flipH="1">
                <a:off x="2544" y="1573"/>
                <a:ext cx="660" cy="420"/>
              </a:xfrm>
              <a:prstGeom prst="line">
                <a:avLst/>
              </a:prstGeom>
              <a:noFill/>
              <a:ln w="34925">
                <a:solidFill>
                  <a:srgbClr val="FF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Text Box 15"/>
              <p:cNvSpPr txBox="1">
                <a:spLocks noChangeArrowheads="1"/>
              </p:cNvSpPr>
              <p:nvPr/>
            </p:nvSpPr>
            <p:spPr bwMode="auto">
              <a:xfrm>
                <a:off x="2908" y="1628"/>
                <a:ext cx="847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baseline="0" dirty="0" smtClean="0">
                    <a:solidFill>
                      <a:srgbClr val="009900"/>
                    </a:solidFill>
                    <a:latin typeface="Comic Sans MS" panose="030F0702030302020204" pitchFamily="66" charset="0"/>
                  </a:rPr>
                  <a:t>Plasma?</a:t>
                </a:r>
                <a:endParaRPr lang="de-DE" altLang="en-US" sz="2400" baseline="0" dirty="0">
                  <a:solidFill>
                    <a:srgbClr val="0099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8" name="Oval 16"/>
              <p:cNvSpPr>
                <a:spLocks noChangeArrowheads="1"/>
              </p:cNvSpPr>
              <p:nvPr/>
            </p:nvSpPr>
            <p:spPr bwMode="auto">
              <a:xfrm>
                <a:off x="2890" y="3628"/>
                <a:ext cx="133" cy="13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" name="Text Box 17"/>
              <p:cNvSpPr txBox="1">
                <a:spLocks noChangeArrowheads="1"/>
              </p:cNvSpPr>
              <p:nvPr/>
            </p:nvSpPr>
            <p:spPr bwMode="auto">
              <a:xfrm>
                <a:off x="2720" y="3803"/>
                <a:ext cx="549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aseline="0" dirty="0">
                    <a:solidFill>
                      <a:srgbClr val="292929"/>
                    </a:solidFill>
                    <a:latin typeface="Comic Sans MS" panose="030F0702030302020204" pitchFamily="66" charset="0"/>
                  </a:rPr>
                  <a:t>Nuclei</a:t>
                </a:r>
                <a:endParaRPr lang="de-DE" altLang="en-US" baseline="0" dirty="0">
                  <a:solidFill>
                    <a:srgbClr val="292929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" name="Text Box 18"/>
              <p:cNvSpPr txBox="1">
                <a:spLocks noChangeArrowheads="1"/>
              </p:cNvSpPr>
              <p:nvPr/>
            </p:nvSpPr>
            <p:spPr bwMode="auto">
              <a:xfrm>
                <a:off x="1536" y="3120"/>
                <a:ext cx="1392" cy="45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aseline="0" dirty="0">
                    <a:solidFill>
                      <a:srgbClr val="000066"/>
                    </a:solidFill>
                    <a:latin typeface="Comic Sans MS" panose="030F0702030302020204" pitchFamily="66" charset="0"/>
                  </a:rPr>
                  <a:t>Chiral symmetry</a:t>
                </a:r>
              </a:p>
              <a:p>
                <a:pPr eaLnBrk="1" hangingPunct="1"/>
                <a:r>
                  <a:rPr lang="en-US" altLang="en-US" sz="2000" baseline="0" dirty="0">
                    <a:solidFill>
                      <a:srgbClr val="000066"/>
                    </a:solidFill>
                    <a:latin typeface="Comic Sans MS" panose="030F0702030302020204" pitchFamily="66" charset="0"/>
                  </a:rPr>
                  <a:t>broken</a:t>
                </a:r>
                <a:endParaRPr lang="de-DE" altLang="en-US" sz="2000" baseline="0" dirty="0">
                  <a:solidFill>
                    <a:srgbClr val="000066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1" name="Text Box 19"/>
              <p:cNvSpPr txBox="1">
                <a:spLocks noChangeArrowheads="1"/>
              </p:cNvSpPr>
              <p:nvPr/>
            </p:nvSpPr>
            <p:spPr bwMode="auto">
              <a:xfrm>
                <a:off x="3792" y="2170"/>
                <a:ext cx="1392" cy="45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aseline="0" dirty="0">
                    <a:solidFill>
                      <a:srgbClr val="000066"/>
                    </a:solidFill>
                    <a:latin typeface="Comic Sans MS" panose="030F0702030302020204" pitchFamily="66" charset="0"/>
                  </a:rPr>
                  <a:t>Chiral symmetry</a:t>
                </a:r>
              </a:p>
              <a:p>
                <a:pPr eaLnBrk="1" hangingPunct="1"/>
                <a:r>
                  <a:rPr lang="en-US" altLang="en-US" sz="2000" baseline="0" dirty="0" smtClean="0">
                    <a:solidFill>
                      <a:srgbClr val="000066"/>
                    </a:solidFill>
                    <a:latin typeface="Comic Sans MS" panose="030F0702030302020204" pitchFamily="66" charset="0"/>
                  </a:rPr>
                  <a:t>Restored?</a:t>
                </a:r>
                <a:endParaRPr lang="de-DE" altLang="en-US" sz="2000" baseline="0" dirty="0">
                  <a:solidFill>
                    <a:srgbClr val="000066"/>
                  </a:solidFill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42" name="Group 20"/>
              <p:cNvGrpSpPr>
                <a:grpSpLocks/>
              </p:cNvGrpSpPr>
              <p:nvPr/>
            </p:nvGrpSpPr>
            <p:grpSpPr bwMode="auto">
              <a:xfrm>
                <a:off x="4040" y="2789"/>
                <a:ext cx="1525" cy="949"/>
                <a:chOff x="2945" y="2432"/>
                <a:chExt cx="1525" cy="949"/>
              </a:xfrm>
            </p:grpSpPr>
            <p:sp>
              <p:nvSpPr>
                <p:cNvPr id="48" name="Arc 21"/>
                <p:cNvSpPr>
                  <a:spLocks/>
                </p:cNvSpPr>
                <p:nvPr/>
              </p:nvSpPr>
              <p:spPr bwMode="auto">
                <a:xfrm rot="-5400000">
                  <a:off x="3233" y="2144"/>
                  <a:ext cx="949" cy="1525"/>
                </a:xfrm>
                <a:custGeom>
                  <a:avLst/>
                  <a:gdLst>
                    <a:gd name="T0" fmla="*/ 0 w 21519"/>
                    <a:gd name="T1" fmla="*/ 0 h 17447"/>
                    <a:gd name="T2" fmla="*/ 0 w 21519"/>
                    <a:gd name="T3" fmla="*/ 1 h 17447"/>
                    <a:gd name="T4" fmla="*/ 0 w 21519"/>
                    <a:gd name="T5" fmla="*/ 1 h 17447"/>
                    <a:gd name="T6" fmla="*/ 0 60000 65536"/>
                    <a:gd name="T7" fmla="*/ 0 60000 65536"/>
                    <a:gd name="T8" fmla="*/ 0 60000 65536"/>
                    <a:gd name="T9" fmla="*/ 0 w 21519"/>
                    <a:gd name="T10" fmla="*/ 0 h 17447"/>
                    <a:gd name="T11" fmla="*/ 21519 w 21519"/>
                    <a:gd name="T12" fmla="*/ 17447 h 1744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19" h="17447" fill="none" extrusionOk="0">
                      <a:moveTo>
                        <a:pt x="12734" y="-1"/>
                      </a:moveTo>
                      <a:cubicBezTo>
                        <a:pt x="17776" y="3680"/>
                        <a:pt x="20979" y="9361"/>
                        <a:pt x="21519" y="15580"/>
                      </a:cubicBezTo>
                    </a:path>
                    <a:path w="21519" h="17447" stroke="0" extrusionOk="0">
                      <a:moveTo>
                        <a:pt x="12734" y="-1"/>
                      </a:moveTo>
                      <a:cubicBezTo>
                        <a:pt x="17776" y="3680"/>
                        <a:pt x="20979" y="9361"/>
                        <a:pt x="21519" y="15580"/>
                      </a:cubicBezTo>
                      <a:lnTo>
                        <a:pt x="0" y="17447"/>
                      </a:lnTo>
                      <a:close/>
                    </a:path>
                  </a:pathLst>
                </a:custGeom>
                <a:noFill/>
                <a:ln w="349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161" y="2763"/>
                  <a:ext cx="117" cy="1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en-US" sz="2000" dirty="0">
                    <a:solidFill>
                      <a:srgbClr val="CC0066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sp>
            <p:nvSpPr>
              <p:cNvPr id="43" name="Text Box 23"/>
              <p:cNvSpPr txBox="1">
                <a:spLocks noChangeArrowheads="1"/>
              </p:cNvSpPr>
              <p:nvPr/>
            </p:nvSpPr>
            <p:spPr bwMode="auto">
              <a:xfrm>
                <a:off x="3688" y="3811"/>
                <a:ext cx="1110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aseline="0" dirty="0">
                    <a:solidFill>
                      <a:srgbClr val="292929"/>
                    </a:solidFill>
                    <a:latin typeface="Comic Sans MS" panose="030F0702030302020204" pitchFamily="66" charset="0"/>
                  </a:rPr>
                  <a:t>Neutron stars</a:t>
                </a:r>
                <a:endParaRPr lang="de-DE" altLang="en-US" baseline="0" dirty="0">
                  <a:solidFill>
                    <a:srgbClr val="292929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4" name="Text Box 24"/>
              <p:cNvSpPr txBox="1">
                <a:spLocks noChangeArrowheads="1"/>
              </p:cNvSpPr>
              <p:nvPr/>
            </p:nvSpPr>
            <p:spPr bwMode="auto">
              <a:xfrm>
                <a:off x="1104" y="1200"/>
                <a:ext cx="253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baseline="0" dirty="0">
                    <a:solidFill>
                      <a:srgbClr val="000066"/>
                    </a:solidFill>
                    <a:latin typeface="Comic Sans MS" panose="030F0702030302020204" pitchFamily="66" charset="0"/>
                  </a:rPr>
                  <a:t>T</a:t>
                </a:r>
                <a:endParaRPr lang="de-DE" altLang="en-US" sz="2400" baseline="0" dirty="0">
                  <a:solidFill>
                    <a:srgbClr val="000066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5" name="Text Box 25"/>
              <p:cNvSpPr txBox="1">
                <a:spLocks noChangeArrowheads="1"/>
              </p:cNvSpPr>
              <p:nvPr/>
            </p:nvSpPr>
            <p:spPr bwMode="auto">
              <a:xfrm>
                <a:off x="2720" y="2592"/>
                <a:ext cx="832" cy="41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baseline="0" dirty="0">
                    <a:latin typeface="Comic Sans MS" panose="030F0702030302020204" pitchFamily="66" charset="0"/>
                  </a:rPr>
                  <a:t>1st order </a:t>
                </a:r>
                <a:r>
                  <a:rPr lang="en-US" altLang="en-US" baseline="0" dirty="0" smtClean="0">
                    <a:latin typeface="Comic Sans MS" panose="030F0702030302020204" pitchFamily="66" charset="0"/>
                  </a:rPr>
                  <a:t>PT line </a:t>
                </a:r>
                <a:r>
                  <a:rPr lang="en-US" altLang="en-US" baseline="0" dirty="0">
                    <a:latin typeface="Comic Sans MS" panose="030F0702030302020204" pitchFamily="66" charset="0"/>
                  </a:rPr>
                  <a:t>?</a:t>
                </a:r>
                <a:endParaRPr lang="de-DE" altLang="en-US" baseline="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6" name="Line 26"/>
              <p:cNvSpPr>
                <a:spLocks noChangeShapeType="1"/>
              </p:cNvSpPr>
              <p:nvPr/>
            </p:nvSpPr>
            <p:spPr bwMode="auto">
              <a:xfrm flipV="1">
                <a:off x="2899" y="2208"/>
                <a:ext cx="0" cy="384"/>
              </a:xfrm>
              <a:prstGeom prst="line">
                <a:avLst/>
              </a:prstGeom>
              <a:noFill/>
              <a:ln w="31750">
                <a:solidFill>
                  <a:srgbClr val="FF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" name="Text Box 27"/>
              <p:cNvSpPr txBox="1">
                <a:spLocks noChangeArrowheads="1"/>
              </p:cNvSpPr>
              <p:nvPr/>
            </p:nvSpPr>
            <p:spPr bwMode="auto">
              <a:xfrm>
                <a:off x="1531" y="1621"/>
                <a:ext cx="1343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/>
                <a:r>
                  <a:rPr lang="en-US" altLang="en-US" sz="2400" baseline="0" dirty="0" smtClean="0">
                    <a:solidFill>
                      <a:srgbClr val="009900"/>
                    </a:solidFill>
                    <a:latin typeface="Comic Sans MS" panose="030F0702030302020204" pitchFamily="66" charset="0"/>
                  </a:rPr>
                  <a:t>Quark-Gluon</a:t>
                </a:r>
                <a:endParaRPr lang="de-DE" altLang="en-US" sz="2400" baseline="0" dirty="0">
                  <a:solidFill>
                    <a:srgbClr val="0099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50" name="Text Box 11"/>
            <p:cNvSpPr txBox="1">
              <a:spLocks noChangeArrowheads="1"/>
            </p:cNvSpPr>
            <p:nvPr/>
          </p:nvSpPr>
          <p:spPr bwMode="auto">
            <a:xfrm>
              <a:off x="5921842" y="4862854"/>
              <a:ext cx="223971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aseline="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Color </a:t>
              </a:r>
            </a:p>
            <a:p>
              <a:pPr eaLnBrk="1" hangingPunct="1"/>
              <a:r>
                <a:rPr lang="en-US" altLang="en-US" sz="2000" baseline="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Superconductor?</a:t>
              </a:r>
              <a:endParaRPr lang="de-DE" altLang="en-US" sz="2000" baseline="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58207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>
          <a:xfrm>
            <a:off x="684684" y="764704"/>
            <a:ext cx="7774632" cy="864096"/>
          </a:xfrm>
        </p:spPr>
        <p:txBody>
          <a:bodyPr/>
          <a:lstStyle/>
          <a:p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Baryonic matter under compression</a:t>
            </a: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0" y="2311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b="0" baseline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0181" name="Rectangle 7"/>
          <p:cNvSpPr>
            <a:spLocks noChangeArrowheads="1"/>
          </p:cNvSpPr>
          <p:nvPr/>
        </p:nvSpPr>
        <p:spPr bwMode="auto">
          <a:xfrm>
            <a:off x="0" y="2265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b="0" baseline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6" name="Содержимое 5"/>
          <p:cNvSpPr txBox="1">
            <a:spLocks/>
          </p:cNvSpPr>
          <p:nvPr/>
        </p:nvSpPr>
        <p:spPr bwMode="auto">
          <a:xfrm>
            <a:off x="1187624" y="1977330"/>
            <a:ext cx="7056784" cy="281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Higher compression makes nucleons to convert into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  <a:p>
            <a:pPr>
              <a:defRPr/>
            </a:pPr>
            <a:r>
              <a:rPr lang="en-US" sz="2400" kern="0" baseline="0" dirty="0" smtClean="0">
                <a:solidFill>
                  <a:srgbClr val="000000"/>
                </a:solidFill>
                <a:latin typeface="Times New Roman"/>
              </a:rPr>
              <a:t>delta-isobars</a:t>
            </a:r>
          </a:p>
          <a:p>
            <a:pPr>
              <a:defRPr/>
            </a:pPr>
            <a:r>
              <a:rPr lang="en-US" sz="2400" kern="0" baseline="0" dirty="0" smtClean="0">
                <a:solidFill>
                  <a:srgbClr val="000000"/>
                </a:solidFill>
                <a:latin typeface="Times New Roman"/>
              </a:rPr>
              <a:t>hyperons</a:t>
            </a:r>
          </a:p>
          <a:p>
            <a:pPr>
              <a:defRPr/>
            </a:pPr>
            <a:r>
              <a:rPr lang="en-US" sz="2400" kern="0" baseline="0" dirty="0" smtClean="0">
                <a:solidFill>
                  <a:srgbClr val="000000"/>
                </a:solidFill>
                <a:latin typeface="Times New Roman"/>
              </a:rPr>
              <a:t>higher mass resonances </a:t>
            </a:r>
            <a:endParaRPr kumimoji="0" lang="ru-RU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789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582613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cs typeface="Times New Roman" pitchFamily="18" charset="0"/>
              </a:rPr>
              <a:t>Nucleon Transition into Hyperon Phase</a:t>
            </a:r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142875" y="714375"/>
            <a:ext cx="9001125" cy="58578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400" b="1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400" b="1" dirty="0" smtClean="0">
                <a:cs typeface="Times New Roman" pitchFamily="18" charset="0"/>
              </a:rPr>
              <a:t>How can nucleons be converted into hyperons?</a:t>
            </a:r>
          </a:p>
          <a:p>
            <a:pPr eaLnBrk="1" hangingPunct="1">
              <a:buFontTx/>
              <a:buNone/>
            </a:pPr>
            <a:endParaRPr lang="en-US" sz="2400" b="1" dirty="0" smtClean="0">
              <a:cs typeface="Times New Roman" pitchFamily="18" charset="0"/>
            </a:endParaRPr>
          </a:p>
          <a:p>
            <a:pPr eaLnBrk="1" hangingPunct="1"/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Inside highly compressed nuclear matter a strange quark-antiquark condensate  is created.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And:</a:t>
            </a:r>
          </a:p>
          <a:p>
            <a:pPr eaLnBrk="1" hangingPunct="1"/>
            <a:r>
              <a:rPr lang="en-US" sz="2400" b="1" i="1" dirty="0" smtClean="0">
                <a:cs typeface="Times New Roman" pitchFamily="18" charset="0"/>
              </a:rPr>
              <a:t>u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and </a:t>
            </a:r>
            <a:r>
              <a:rPr lang="en-US" sz="2400" b="1" i="1" dirty="0" smtClean="0">
                <a:cs typeface="Times New Roman" pitchFamily="18" charset="0"/>
              </a:rPr>
              <a:t>d </a:t>
            </a:r>
            <a:r>
              <a:rPr lang="en-US" sz="2400" dirty="0" smtClean="0">
                <a:cs typeface="Times New Roman" pitchFamily="18" charset="0"/>
              </a:rPr>
              <a:t>quarks in nucleons are replaced by</a:t>
            </a:r>
            <a:r>
              <a:rPr lang="en-US" sz="2400" i="1" dirty="0" smtClean="0">
                <a:cs typeface="Times New Roman" pitchFamily="18" charset="0"/>
              </a:rPr>
              <a:t> </a:t>
            </a:r>
            <a:r>
              <a:rPr lang="en-US" sz="2400" b="1" i="1" dirty="0" smtClean="0">
                <a:cs typeface="Times New Roman" pitchFamily="18" charset="0"/>
              </a:rPr>
              <a:t>s</a:t>
            </a:r>
            <a:r>
              <a:rPr lang="en-US" sz="2400" i="1" dirty="0" smtClean="0">
                <a:cs typeface="Times New Roman" pitchFamily="18" charset="0"/>
              </a:rPr>
              <a:t>-</a:t>
            </a:r>
            <a:r>
              <a:rPr lang="en-US" sz="2400" dirty="0" smtClean="0">
                <a:cs typeface="Times New Roman" pitchFamily="18" charset="0"/>
              </a:rPr>
              <a:t>quarks</a:t>
            </a:r>
            <a:r>
              <a:rPr lang="ru-RU" sz="2400" dirty="0" smtClean="0">
                <a:cs typeface="Times New Roman" pitchFamily="18" charset="0"/>
              </a:rPr>
              <a:t>,</a:t>
            </a:r>
            <a:r>
              <a:rPr lang="en-US" sz="2400" dirty="0" smtClean="0">
                <a:cs typeface="Times New Roman" pitchFamily="18" charset="0"/>
              </a:rPr>
              <a:t> </a:t>
            </a:r>
            <a:endParaRPr lang="ru-RU" sz="2400" dirty="0" smtClean="0">
              <a:cs typeface="Times New Roman" pitchFamily="18" charset="0"/>
            </a:endParaRPr>
          </a:p>
          <a:p>
            <a:pPr eaLnBrk="1" hangingPunct="1"/>
            <a:r>
              <a:rPr lang="en-US" sz="2400" b="1" i="1" dirty="0" smtClean="0">
                <a:cs typeface="Times New Roman" pitchFamily="18" charset="0"/>
              </a:rPr>
              <a:t>s</a:t>
            </a:r>
            <a:r>
              <a:rPr lang="en-US" sz="2400" i="1" dirty="0" smtClean="0">
                <a:cs typeface="Times New Roman" pitchFamily="18" charset="0"/>
              </a:rPr>
              <a:t>-</a:t>
            </a:r>
            <a:r>
              <a:rPr lang="en-US" sz="2400" dirty="0" smtClean="0">
                <a:cs typeface="Times New Roman" pitchFamily="18" charset="0"/>
              </a:rPr>
              <a:t>antiquarks together with those </a:t>
            </a:r>
            <a:r>
              <a:rPr lang="en-US" sz="2400" b="1" i="1" dirty="0">
                <a:cs typeface="Times New Roman" pitchFamily="18" charset="0"/>
              </a:rPr>
              <a:t>u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and </a:t>
            </a:r>
            <a:r>
              <a:rPr lang="en-US" sz="2400" b="1" i="1" dirty="0">
                <a:cs typeface="Times New Roman" pitchFamily="18" charset="0"/>
              </a:rPr>
              <a:t>d</a:t>
            </a:r>
            <a:r>
              <a:rPr lang="en-US" sz="2400" dirty="0" smtClean="0">
                <a:cs typeface="Times New Roman" pitchFamily="18" charset="0"/>
              </a:rPr>
              <a:t> form kaons:</a:t>
            </a:r>
            <a:endParaRPr lang="en-US" sz="2400" i="1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			p, n </a:t>
            </a:r>
            <a:r>
              <a:rPr lang="en-US" sz="2400" dirty="0" smtClean="0">
                <a:cs typeface="Times New Roman" pitchFamily="18" charset="0"/>
                <a:sym typeface="Wingdings" pitchFamily="2" charset="2"/>
              </a:rPr>
              <a:t> hyperons + </a:t>
            </a:r>
            <a:r>
              <a:rPr lang="en-US" sz="2400" dirty="0" err="1" smtClean="0">
                <a:cs typeface="Times New Roman" pitchFamily="18" charset="0"/>
                <a:sym typeface="Wingdings" pitchFamily="2" charset="2"/>
              </a:rPr>
              <a:t>kaons</a:t>
            </a:r>
            <a:endParaRPr lang="en-US" sz="2400" dirty="0" smtClean="0">
              <a:cs typeface="Times New Roman" pitchFamily="18" charset="0"/>
            </a:endParaRPr>
          </a:p>
          <a:p>
            <a:pPr eaLnBrk="1" hangingPunct="1"/>
            <a:r>
              <a:rPr lang="en-US" sz="2400" dirty="0" smtClean="0">
                <a:cs typeface="Times New Roman" pitchFamily="18" charset="0"/>
              </a:rPr>
              <a:t>the </a:t>
            </a:r>
            <a:r>
              <a:rPr lang="en-US" sz="2400" b="1" dirty="0" smtClean="0">
                <a:cs typeface="Times New Roman" pitchFamily="18" charset="0"/>
              </a:rPr>
              <a:t>heavier</a:t>
            </a:r>
            <a:r>
              <a:rPr lang="en-US" sz="2400" dirty="0" smtClean="0">
                <a:cs typeface="Times New Roman" pitchFamily="18" charset="0"/>
              </a:rPr>
              <a:t> quark content of a baryon, the </a:t>
            </a:r>
            <a:r>
              <a:rPr lang="en-US" sz="2400" b="1" dirty="0" smtClean="0">
                <a:cs typeface="Times New Roman" pitchFamily="18" charset="0"/>
              </a:rPr>
              <a:t>less</a:t>
            </a:r>
            <a:r>
              <a:rPr lang="en-US" sz="2400" dirty="0" smtClean="0">
                <a:cs typeface="Times New Roman" pitchFamily="18" charset="0"/>
              </a:rPr>
              <a:t> spatial dimensions it occupies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			</a:t>
            </a:r>
            <a:endParaRPr lang="en-US" sz="2400" dirty="0" smtClean="0">
              <a:cs typeface="Times New Roman" pitchFamily="18" charset="0"/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en-US" sz="2400" b="1" dirty="0" smtClean="0">
                <a:cs typeface="Times New Roman" pitchFamily="18" charset="0"/>
              </a:rPr>
              <a:t>	</a:t>
            </a:r>
            <a:r>
              <a:rPr lang="en-US" sz="2400" dirty="0" smtClean="0">
                <a:cs typeface="Times New Roman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cs typeface="Times New Roman" pitchFamily="18" charset="0"/>
              </a:rPr>
              <a:t>			</a:t>
            </a:r>
            <a:endParaRPr lang="en-US" sz="2800" b="1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b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4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>
          <a:xfrm>
            <a:off x="684684" y="79152"/>
            <a:ext cx="7774632" cy="1713776"/>
          </a:xfrm>
        </p:spPr>
        <p:txBody>
          <a:bodyPr/>
          <a:lstStyle/>
          <a:p>
            <a:r>
              <a:rPr lang="en-US" altLang="ru-RU" sz="3200" b="1" dirty="0" smtClean="0">
                <a:latin typeface="Times New Roman" pitchFamily="18" charset="0"/>
                <a:cs typeface="Times New Roman" pitchFamily="18" charset="0"/>
              </a:rPr>
              <a:t>Scenario to avoid collapse </a:t>
            </a: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0" y="2311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b="0" baseline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0181" name="Rectangle 7"/>
          <p:cNvSpPr>
            <a:spLocks noChangeArrowheads="1"/>
          </p:cNvSpPr>
          <p:nvPr/>
        </p:nvSpPr>
        <p:spPr bwMode="auto">
          <a:xfrm>
            <a:off x="0" y="2265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b="0" baseline="0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24282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31" y="2457082"/>
            <a:ext cx="4257833" cy="36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Содержимое 5"/>
          <p:cNvSpPr txBox="1">
            <a:spLocks/>
          </p:cNvSpPr>
          <p:nvPr/>
        </p:nvSpPr>
        <p:spPr bwMode="auto">
          <a:xfrm>
            <a:off x="2948228" y="1881018"/>
            <a:ext cx="280672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Higher compression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Содержимое 5"/>
          <p:cNvSpPr txBox="1">
            <a:spLocks/>
          </p:cNvSpPr>
          <p:nvPr/>
        </p:nvSpPr>
        <p:spPr bwMode="auto">
          <a:xfrm>
            <a:off x="1907704" y="4005064"/>
            <a:ext cx="297575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780685"/>
              </p:ext>
            </p:extLst>
          </p:nvPr>
        </p:nvGraphicFramePr>
        <p:xfrm>
          <a:off x="719138" y="2800350"/>
          <a:ext cx="732790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85" name="Equation" r:id="rId4" imgW="2590560" imgH="431640" progId="Equation.3">
                  <p:embed/>
                </p:oleObj>
              </mc:Choice>
              <mc:Fallback>
                <p:oleObj name="Equation" r:id="rId4" imgW="2590560" imgH="431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2800350"/>
                        <a:ext cx="7327900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Группа 5"/>
          <p:cNvGrpSpPr>
            <a:grpSpLocks/>
          </p:cNvGrpSpPr>
          <p:nvPr/>
        </p:nvGrpSpPr>
        <p:grpSpPr bwMode="auto">
          <a:xfrm>
            <a:off x="1337931" y="4196532"/>
            <a:ext cx="1752350" cy="1656184"/>
            <a:chOff x="571500" y="1911350"/>
            <a:chExt cx="1263650" cy="1108075"/>
          </a:xfrm>
        </p:grpSpPr>
        <p:grpSp>
          <p:nvGrpSpPr>
            <p:cNvPr id="15" name="Group 86"/>
            <p:cNvGrpSpPr>
              <a:grpSpLocks/>
            </p:cNvGrpSpPr>
            <p:nvPr/>
          </p:nvGrpSpPr>
          <p:grpSpPr bwMode="auto">
            <a:xfrm>
              <a:off x="571500" y="1924050"/>
              <a:ext cx="752475" cy="714375"/>
              <a:chOff x="360" y="1212"/>
              <a:chExt cx="474" cy="450"/>
            </a:xfrm>
          </p:grpSpPr>
          <p:sp>
            <p:nvSpPr>
              <p:cNvPr id="24" name="Oval 76"/>
              <p:cNvSpPr>
                <a:spLocks noChangeArrowheads="1"/>
              </p:cNvSpPr>
              <p:nvPr/>
            </p:nvSpPr>
            <p:spPr bwMode="auto">
              <a:xfrm>
                <a:off x="360" y="1212"/>
                <a:ext cx="474" cy="45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5" name="Oval 80"/>
              <p:cNvSpPr>
                <a:spLocks noChangeArrowheads="1"/>
              </p:cNvSpPr>
              <p:nvPr/>
            </p:nvSpPr>
            <p:spPr bwMode="auto">
              <a:xfrm>
                <a:off x="544" y="1366"/>
                <a:ext cx="120" cy="11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6" name="AutoShape 82"/>
              <p:cNvSpPr>
                <a:spLocks noChangeArrowheads="1"/>
              </p:cNvSpPr>
              <p:nvPr/>
            </p:nvSpPr>
            <p:spPr bwMode="auto">
              <a:xfrm rot="-5135316">
                <a:off x="408" y="1302"/>
                <a:ext cx="270" cy="23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200 w 21600"/>
                  <a:gd name="T19" fmla="*/ 3138 h 21600"/>
                  <a:gd name="T20" fmla="*/ 18400 w 21600"/>
                  <a:gd name="T21" fmla="*/ 18462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FF0000">
                  <a:alpha val="5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ru-RU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16" name="Group 85"/>
            <p:cNvGrpSpPr>
              <a:grpSpLocks/>
            </p:cNvGrpSpPr>
            <p:nvPr/>
          </p:nvGrpSpPr>
          <p:grpSpPr bwMode="auto">
            <a:xfrm>
              <a:off x="1082675" y="1911350"/>
              <a:ext cx="752475" cy="714375"/>
              <a:chOff x="682" y="1204"/>
              <a:chExt cx="474" cy="450"/>
            </a:xfrm>
          </p:grpSpPr>
          <p:sp>
            <p:nvSpPr>
              <p:cNvPr id="21" name="Oval 77"/>
              <p:cNvSpPr>
                <a:spLocks noChangeArrowheads="1"/>
              </p:cNvSpPr>
              <p:nvPr/>
            </p:nvSpPr>
            <p:spPr bwMode="auto">
              <a:xfrm>
                <a:off x="682" y="1204"/>
                <a:ext cx="474" cy="45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2" name="Oval 79"/>
              <p:cNvSpPr>
                <a:spLocks noChangeArrowheads="1"/>
              </p:cNvSpPr>
              <p:nvPr/>
            </p:nvSpPr>
            <p:spPr bwMode="auto">
              <a:xfrm>
                <a:off x="864" y="1368"/>
                <a:ext cx="120" cy="11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3" name="AutoShape 83"/>
              <p:cNvSpPr>
                <a:spLocks noChangeArrowheads="1"/>
              </p:cNvSpPr>
              <p:nvPr/>
            </p:nvSpPr>
            <p:spPr bwMode="auto">
              <a:xfrm rot="2213773">
                <a:off x="838" y="1270"/>
                <a:ext cx="270" cy="23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200 w 21600"/>
                  <a:gd name="T19" fmla="*/ 3138 h 21600"/>
                  <a:gd name="T20" fmla="*/ 18400 w 21600"/>
                  <a:gd name="T21" fmla="*/ 18462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chemeClr val="accent1">
                  <a:alpha val="1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ru-RU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17" name="Group 87"/>
            <p:cNvGrpSpPr>
              <a:grpSpLocks/>
            </p:cNvGrpSpPr>
            <p:nvPr/>
          </p:nvGrpSpPr>
          <p:grpSpPr bwMode="auto">
            <a:xfrm>
              <a:off x="809625" y="2305050"/>
              <a:ext cx="752475" cy="714375"/>
              <a:chOff x="510" y="1452"/>
              <a:chExt cx="474" cy="450"/>
            </a:xfrm>
          </p:grpSpPr>
          <p:sp>
            <p:nvSpPr>
              <p:cNvPr id="18" name="Oval 78"/>
              <p:cNvSpPr>
                <a:spLocks noChangeArrowheads="1"/>
              </p:cNvSpPr>
              <p:nvPr/>
            </p:nvSpPr>
            <p:spPr bwMode="auto">
              <a:xfrm>
                <a:off x="510" y="1452"/>
                <a:ext cx="474" cy="45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9" name="Oval 81"/>
              <p:cNvSpPr>
                <a:spLocks noChangeArrowheads="1"/>
              </p:cNvSpPr>
              <p:nvPr/>
            </p:nvSpPr>
            <p:spPr bwMode="auto">
              <a:xfrm>
                <a:off x="698" y="1622"/>
                <a:ext cx="120" cy="11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0" name="AutoShape 84"/>
              <p:cNvSpPr>
                <a:spLocks noChangeArrowheads="1"/>
              </p:cNvSpPr>
              <p:nvPr/>
            </p:nvSpPr>
            <p:spPr bwMode="auto">
              <a:xfrm rot="11772453" flipH="1">
                <a:off x="614" y="1628"/>
                <a:ext cx="270" cy="23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200 w 21600"/>
                  <a:gd name="T19" fmla="*/ 3138 h 21600"/>
                  <a:gd name="T20" fmla="*/ 18400 w 21600"/>
                  <a:gd name="T21" fmla="*/ 18462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00B0F0">
                  <a:alpha val="1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ru-RU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27" name="Группа 43"/>
          <p:cNvGrpSpPr>
            <a:grpSpLocks/>
          </p:cNvGrpSpPr>
          <p:nvPr/>
        </p:nvGrpSpPr>
        <p:grpSpPr bwMode="auto">
          <a:xfrm>
            <a:off x="7293343" y="4958113"/>
            <a:ext cx="623887" cy="603250"/>
            <a:chOff x="2706775" y="2339987"/>
            <a:chExt cx="574474" cy="526337"/>
          </a:xfrm>
        </p:grpSpPr>
        <p:sp>
          <p:nvSpPr>
            <p:cNvPr id="28" name="Oval 100"/>
            <p:cNvSpPr>
              <a:spLocks noChangeArrowheads="1"/>
            </p:cNvSpPr>
            <p:nvPr/>
          </p:nvSpPr>
          <p:spPr bwMode="auto">
            <a:xfrm>
              <a:off x="2762250" y="2514600"/>
              <a:ext cx="133350" cy="13335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 b="0" baseline="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9" name="Oval 112"/>
            <p:cNvSpPr>
              <a:spLocks noChangeArrowheads="1"/>
            </p:cNvSpPr>
            <p:nvPr/>
          </p:nvSpPr>
          <p:spPr bwMode="auto">
            <a:xfrm>
              <a:off x="2905125" y="2686050"/>
              <a:ext cx="88900" cy="889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 b="0" baseline="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0" name="Oval 125"/>
            <p:cNvSpPr>
              <a:spLocks noChangeArrowheads="1"/>
            </p:cNvSpPr>
            <p:nvPr/>
          </p:nvSpPr>
          <p:spPr bwMode="auto">
            <a:xfrm>
              <a:off x="2809875" y="2447925"/>
              <a:ext cx="142875" cy="1333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 b="0" baseline="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1" name="Oval 143"/>
            <p:cNvSpPr>
              <a:spLocks noChangeArrowheads="1"/>
            </p:cNvSpPr>
            <p:nvPr/>
          </p:nvSpPr>
          <p:spPr bwMode="auto">
            <a:xfrm>
              <a:off x="2930525" y="2616200"/>
              <a:ext cx="142875" cy="1333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 b="0" baseline="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2" name="Oval 144"/>
            <p:cNvSpPr>
              <a:spLocks noChangeArrowheads="1"/>
            </p:cNvSpPr>
            <p:nvPr/>
          </p:nvSpPr>
          <p:spPr bwMode="auto">
            <a:xfrm>
              <a:off x="3022600" y="2451100"/>
              <a:ext cx="142875" cy="1333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 b="0" baseline="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3" name="Круговая стрелка 32"/>
            <p:cNvSpPr/>
            <p:nvPr/>
          </p:nvSpPr>
          <p:spPr bwMode="auto">
            <a:xfrm rot="19539864">
              <a:off x="2706775" y="2339987"/>
              <a:ext cx="317203" cy="346274"/>
            </a:xfrm>
            <a:prstGeom prst="circular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ru-RU" sz="2400" baseline="0">
                <a:solidFill>
                  <a:prstClr val="black"/>
                </a:solidFill>
              </a:endParaRPr>
            </a:p>
          </p:txBody>
        </p:sp>
        <p:sp>
          <p:nvSpPr>
            <p:cNvPr id="34" name="Круговая стрелка 33"/>
            <p:cNvSpPr/>
            <p:nvPr/>
          </p:nvSpPr>
          <p:spPr bwMode="auto">
            <a:xfrm rot="3813911">
              <a:off x="2948744" y="2339905"/>
              <a:ext cx="318572" cy="346438"/>
            </a:xfrm>
            <a:prstGeom prst="circular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ru-RU" sz="2400" baseline="0">
                <a:solidFill>
                  <a:prstClr val="black"/>
                </a:solidFill>
              </a:endParaRPr>
            </a:p>
          </p:txBody>
        </p:sp>
        <p:sp>
          <p:nvSpPr>
            <p:cNvPr id="35" name="Круговая стрелка 34"/>
            <p:cNvSpPr/>
            <p:nvPr/>
          </p:nvSpPr>
          <p:spPr bwMode="auto">
            <a:xfrm rot="20873171" flipV="1">
              <a:off x="2867569" y="2564373"/>
              <a:ext cx="283583" cy="301951"/>
            </a:xfrm>
            <a:prstGeom prst="circularArrow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ru-RU" sz="2400" baseline="0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Группа 5"/>
          <p:cNvGrpSpPr>
            <a:grpSpLocks/>
          </p:cNvGrpSpPr>
          <p:nvPr/>
        </p:nvGrpSpPr>
        <p:grpSpPr bwMode="auto">
          <a:xfrm>
            <a:off x="3769176" y="4410065"/>
            <a:ext cx="1371600" cy="1271588"/>
            <a:chOff x="571500" y="1911350"/>
            <a:chExt cx="1263650" cy="1108075"/>
          </a:xfrm>
        </p:grpSpPr>
        <p:grpSp>
          <p:nvGrpSpPr>
            <p:cNvPr id="38" name="Group 86"/>
            <p:cNvGrpSpPr>
              <a:grpSpLocks/>
            </p:cNvGrpSpPr>
            <p:nvPr/>
          </p:nvGrpSpPr>
          <p:grpSpPr bwMode="auto">
            <a:xfrm>
              <a:off x="571500" y="1924050"/>
              <a:ext cx="752475" cy="714375"/>
              <a:chOff x="360" y="1212"/>
              <a:chExt cx="474" cy="450"/>
            </a:xfrm>
          </p:grpSpPr>
          <p:sp>
            <p:nvSpPr>
              <p:cNvPr id="47" name="Oval 76"/>
              <p:cNvSpPr>
                <a:spLocks noChangeArrowheads="1"/>
              </p:cNvSpPr>
              <p:nvPr/>
            </p:nvSpPr>
            <p:spPr bwMode="auto">
              <a:xfrm>
                <a:off x="360" y="1212"/>
                <a:ext cx="474" cy="45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8" name="Oval 80"/>
              <p:cNvSpPr>
                <a:spLocks noChangeArrowheads="1"/>
              </p:cNvSpPr>
              <p:nvPr/>
            </p:nvSpPr>
            <p:spPr bwMode="auto">
              <a:xfrm>
                <a:off x="544" y="1366"/>
                <a:ext cx="120" cy="11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9" name="AutoShape 82"/>
              <p:cNvSpPr>
                <a:spLocks noChangeArrowheads="1"/>
              </p:cNvSpPr>
              <p:nvPr/>
            </p:nvSpPr>
            <p:spPr bwMode="auto">
              <a:xfrm rot="-5135316">
                <a:off x="408" y="1302"/>
                <a:ext cx="270" cy="23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200 w 21600"/>
                  <a:gd name="T19" fmla="*/ 3138 h 21600"/>
                  <a:gd name="T20" fmla="*/ 18400 w 21600"/>
                  <a:gd name="T21" fmla="*/ 18462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ru-RU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39" name="Group 85"/>
            <p:cNvGrpSpPr>
              <a:grpSpLocks/>
            </p:cNvGrpSpPr>
            <p:nvPr/>
          </p:nvGrpSpPr>
          <p:grpSpPr bwMode="auto">
            <a:xfrm>
              <a:off x="1082675" y="1911350"/>
              <a:ext cx="752475" cy="714375"/>
              <a:chOff x="682" y="1204"/>
              <a:chExt cx="474" cy="450"/>
            </a:xfrm>
          </p:grpSpPr>
          <p:sp>
            <p:nvSpPr>
              <p:cNvPr id="44" name="Oval 77"/>
              <p:cNvSpPr>
                <a:spLocks noChangeArrowheads="1"/>
              </p:cNvSpPr>
              <p:nvPr/>
            </p:nvSpPr>
            <p:spPr bwMode="auto">
              <a:xfrm>
                <a:off x="682" y="1204"/>
                <a:ext cx="474" cy="45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5" name="Oval 79"/>
              <p:cNvSpPr>
                <a:spLocks noChangeArrowheads="1"/>
              </p:cNvSpPr>
              <p:nvPr/>
            </p:nvSpPr>
            <p:spPr bwMode="auto">
              <a:xfrm>
                <a:off x="864" y="1368"/>
                <a:ext cx="120" cy="11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6" name="AutoShape 83"/>
              <p:cNvSpPr>
                <a:spLocks noChangeArrowheads="1"/>
              </p:cNvSpPr>
              <p:nvPr/>
            </p:nvSpPr>
            <p:spPr bwMode="auto">
              <a:xfrm rot="2213773">
                <a:off x="838" y="1270"/>
                <a:ext cx="270" cy="23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200 w 21600"/>
                  <a:gd name="T19" fmla="*/ 3138 h 21600"/>
                  <a:gd name="T20" fmla="*/ 18400 w 21600"/>
                  <a:gd name="T21" fmla="*/ 18462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ru-RU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40" name="Group 87"/>
            <p:cNvGrpSpPr>
              <a:grpSpLocks/>
            </p:cNvGrpSpPr>
            <p:nvPr/>
          </p:nvGrpSpPr>
          <p:grpSpPr bwMode="auto">
            <a:xfrm>
              <a:off x="809625" y="2305050"/>
              <a:ext cx="752475" cy="714375"/>
              <a:chOff x="510" y="1452"/>
              <a:chExt cx="474" cy="450"/>
            </a:xfrm>
          </p:grpSpPr>
          <p:sp>
            <p:nvSpPr>
              <p:cNvPr id="41" name="Oval 78"/>
              <p:cNvSpPr>
                <a:spLocks noChangeArrowheads="1"/>
              </p:cNvSpPr>
              <p:nvPr/>
            </p:nvSpPr>
            <p:spPr bwMode="auto">
              <a:xfrm>
                <a:off x="510" y="1452"/>
                <a:ext cx="474" cy="45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2" name="Oval 81"/>
              <p:cNvSpPr>
                <a:spLocks noChangeArrowheads="1"/>
              </p:cNvSpPr>
              <p:nvPr/>
            </p:nvSpPr>
            <p:spPr bwMode="auto">
              <a:xfrm>
                <a:off x="698" y="1622"/>
                <a:ext cx="120" cy="11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3" name="AutoShape 84"/>
              <p:cNvSpPr>
                <a:spLocks noChangeArrowheads="1"/>
              </p:cNvSpPr>
              <p:nvPr/>
            </p:nvSpPr>
            <p:spPr bwMode="auto">
              <a:xfrm rot="11772453" flipH="1">
                <a:off x="614" y="1628"/>
                <a:ext cx="270" cy="23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200 w 21600"/>
                  <a:gd name="T19" fmla="*/ 3138 h 21600"/>
                  <a:gd name="T20" fmla="*/ 18400 w 21600"/>
                  <a:gd name="T21" fmla="*/ 18462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00B0F0">
                  <a:alpha val="26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ru-RU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59" name="Группа 5"/>
          <p:cNvGrpSpPr>
            <a:grpSpLocks/>
          </p:cNvGrpSpPr>
          <p:nvPr/>
        </p:nvGrpSpPr>
        <p:grpSpPr bwMode="auto">
          <a:xfrm>
            <a:off x="5558029" y="4776558"/>
            <a:ext cx="1110193" cy="884636"/>
            <a:chOff x="571500" y="1911350"/>
            <a:chExt cx="1263650" cy="1108075"/>
          </a:xfrm>
        </p:grpSpPr>
        <p:grpSp>
          <p:nvGrpSpPr>
            <p:cNvPr id="60" name="Group 86"/>
            <p:cNvGrpSpPr>
              <a:grpSpLocks/>
            </p:cNvGrpSpPr>
            <p:nvPr/>
          </p:nvGrpSpPr>
          <p:grpSpPr bwMode="auto">
            <a:xfrm>
              <a:off x="571500" y="1924050"/>
              <a:ext cx="752475" cy="714375"/>
              <a:chOff x="360" y="1212"/>
              <a:chExt cx="474" cy="450"/>
            </a:xfrm>
          </p:grpSpPr>
          <p:sp>
            <p:nvSpPr>
              <p:cNvPr id="69" name="Oval 76"/>
              <p:cNvSpPr>
                <a:spLocks noChangeArrowheads="1"/>
              </p:cNvSpPr>
              <p:nvPr/>
            </p:nvSpPr>
            <p:spPr bwMode="auto">
              <a:xfrm>
                <a:off x="360" y="1212"/>
                <a:ext cx="474" cy="45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0" name="Oval 80"/>
              <p:cNvSpPr>
                <a:spLocks noChangeArrowheads="1"/>
              </p:cNvSpPr>
              <p:nvPr/>
            </p:nvSpPr>
            <p:spPr bwMode="auto">
              <a:xfrm>
                <a:off x="544" y="1366"/>
                <a:ext cx="120" cy="11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1" name="AutoShape 82"/>
              <p:cNvSpPr>
                <a:spLocks noChangeArrowheads="1"/>
              </p:cNvSpPr>
              <p:nvPr/>
            </p:nvSpPr>
            <p:spPr bwMode="auto">
              <a:xfrm rot="-5135316">
                <a:off x="408" y="1302"/>
                <a:ext cx="270" cy="23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200 w 21600"/>
                  <a:gd name="T19" fmla="*/ 3138 h 21600"/>
                  <a:gd name="T20" fmla="*/ 18400 w 21600"/>
                  <a:gd name="T21" fmla="*/ 18462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FF0000">
                  <a:alpha val="41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ru-RU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61" name="Group 85"/>
            <p:cNvGrpSpPr>
              <a:grpSpLocks/>
            </p:cNvGrpSpPr>
            <p:nvPr/>
          </p:nvGrpSpPr>
          <p:grpSpPr bwMode="auto">
            <a:xfrm>
              <a:off x="1082675" y="1911350"/>
              <a:ext cx="752475" cy="714375"/>
              <a:chOff x="682" y="1204"/>
              <a:chExt cx="474" cy="450"/>
            </a:xfrm>
          </p:grpSpPr>
          <p:sp>
            <p:nvSpPr>
              <p:cNvPr id="66" name="Oval 77"/>
              <p:cNvSpPr>
                <a:spLocks noChangeArrowheads="1"/>
              </p:cNvSpPr>
              <p:nvPr/>
            </p:nvSpPr>
            <p:spPr bwMode="auto">
              <a:xfrm>
                <a:off x="682" y="1204"/>
                <a:ext cx="474" cy="45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7" name="Oval 79"/>
              <p:cNvSpPr>
                <a:spLocks noChangeArrowheads="1"/>
              </p:cNvSpPr>
              <p:nvPr/>
            </p:nvSpPr>
            <p:spPr bwMode="auto">
              <a:xfrm>
                <a:off x="864" y="1368"/>
                <a:ext cx="120" cy="11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8" name="AutoShape 83"/>
              <p:cNvSpPr>
                <a:spLocks noChangeArrowheads="1"/>
              </p:cNvSpPr>
              <p:nvPr/>
            </p:nvSpPr>
            <p:spPr bwMode="auto">
              <a:xfrm rot="2213773">
                <a:off x="838" y="1270"/>
                <a:ext cx="270" cy="23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200 w 21600"/>
                  <a:gd name="T19" fmla="*/ 3138 h 21600"/>
                  <a:gd name="T20" fmla="*/ 18400 w 21600"/>
                  <a:gd name="T21" fmla="*/ 18462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ru-RU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62" name="Group 87"/>
            <p:cNvGrpSpPr>
              <a:grpSpLocks/>
            </p:cNvGrpSpPr>
            <p:nvPr/>
          </p:nvGrpSpPr>
          <p:grpSpPr bwMode="auto">
            <a:xfrm>
              <a:off x="809625" y="2305050"/>
              <a:ext cx="752475" cy="714375"/>
              <a:chOff x="510" y="1452"/>
              <a:chExt cx="474" cy="450"/>
            </a:xfrm>
          </p:grpSpPr>
          <p:sp>
            <p:nvSpPr>
              <p:cNvPr id="63" name="Oval 78"/>
              <p:cNvSpPr>
                <a:spLocks noChangeArrowheads="1"/>
              </p:cNvSpPr>
              <p:nvPr/>
            </p:nvSpPr>
            <p:spPr bwMode="auto">
              <a:xfrm>
                <a:off x="510" y="1452"/>
                <a:ext cx="474" cy="45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4" name="Oval 81"/>
              <p:cNvSpPr>
                <a:spLocks noChangeArrowheads="1"/>
              </p:cNvSpPr>
              <p:nvPr/>
            </p:nvSpPr>
            <p:spPr bwMode="auto">
              <a:xfrm>
                <a:off x="698" y="1622"/>
                <a:ext cx="120" cy="11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5" name="AutoShape 84"/>
              <p:cNvSpPr>
                <a:spLocks noChangeArrowheads="1"/>
              </p:cNvSpPr>
              <p:nvPr/>
            </p:nvSpPr>
            <p:spPr bwMode="auto">
              <a:xfrm rot="11772453" flipH="1">
                <a:off x="614" y="1628"/>
                <a:ext cx="270" cy="23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200 w 21600"/>
                  <a:gd name="T19" fmla="*/ 3138 h 21600"/>
                  <a:gd name="T20" fmla="*/ 18400 w 21600"/>
                  <a:gd name="T21" fmla="*/ 18462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00B0F0">
                  <a:alpha val="46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ru-RU" b="0" baseline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57" name="Содержимое 5"/>
          <p:cNvSpPr txBox="1">
            <a:spLocks/>
          </p:cNvSpPr>
          <p:nvPr/>
        </p:nvSpPr>
        <p:spPr bwMode="auto">
          <a:xfrm>
            <a:off x="5898340" y="6081648"/>
            <a:ext cx="280672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Hadronic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liquid</a:t>
            </a:r>
            <a:endParaRPr kumimoji="0" lang="ru-RU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8" name="Содержимое 5"/>
          <p:cNvSpPr txBox="1">
            <a:spLocks/>
          </p:cNvSpPr>
          <p:nvPr/>
        </p:nvSpPr>
        <p:spPr bwMode="auto">
          <a:xfrm>
            <a:off x="1275669" y="6086587"/>
            <a:ext cx="280672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Hadronic </a:t>
            </a:r>
            <a:r>
              <a:rPr lang="en-US" sz="2400" kern="0" baseline="0" dirty="0" smtClean="0">
                <a:solidFill>
                  <a:srgbClr val="000000"/>
                </a:solidFill>
                <a:latin typeface="Times New Roman"/>
              </a:rPr>
              <a:t>gas</a:t>
            </a:r>
            <a:endParaRPr kumimoji="0" lang="ru-RU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72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110" y="6141116"/>
            <a:ext cx="2317893" cy="36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75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Содержимое 2"/>
          <p:cNvSpPr>
            <a:spLocks noGrp="1"/>
          </p:cNvSpPr>
          <p:nvPr>
            <p:ph idx="1"/>
          </p:nvPr>
        </p:nvSpPr>
        <p:spPr>
          <a:xfrm>
            <a:off x="500063" y="142875"/>
            <a:ext cx="8229600" cy="1428750"/>
          </a:xfrm>
        </p:spPr>
        <p:txBody>
          <a:bodyPr/>
          <a:lstStyle/>
          <a:p>
            <a:pPr>
              <a:buFontTx/>
              <a:buNone/>
            </a:pPr>
            <a:endParaRPr lang="en-US" sz="2400" dirty="0" smtClean="0"/>
          </a:p>
          <a:p>
            <a:pPr algn="ctr">
              <a:buFontTx/>
              <a:buNone/>
            </a:pPr>
            <a:r>
              <a:rPr lang="en-US" b="1" dirty="0" smtClean="0">
                <a:cs typeface="Times New Roman" pitchFamily="18" charset="0"/>
              </a:rPr>
              <a:t>Neutron star</a:t>
            </a:r>
          </a:p>
          <a:p>
            <a:endParaRPr lang="en-US" sz="2400" dirty="0" smtClean="0">
              <a:cs typeface="Times New Roman" pitchFamily="18" charset="0"/>
            </a:endParaRPr>
          </a:p>
          <a:p>
            <a:endParaRPr lang="ru-RU" sz="2400" dirty="0" smtClean="0">
              <a:cs typeface="Times New Roman" pitchFamily="18" charset="0"/>
            </a:endParaRP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ru-RU" dirty="0" smtClean="0"/>
          </a:p>
        </p:txBody>
      </p:sp>
      <p:pic>
        <p:nvPicPr>
          <p:cNvPr id="47107" name="Рисунок 4" descr="neutron_sta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988840"/>
            <a:ext cx="3759200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TextBox 18"/>
          <p:cNvSpPr txBox="1">
            <a:spLocks noChangeArrowheads="1"/>
          </p:cNvSpPr>
          <p:nvPr/>
        </p:nvSpPr>
        <p:spPr bwMode="auto">
          <a:xfrm>
            <a:off x="6357938" y="764704"/>
            <a:ext cx="2786062" cy="487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aseline="0" dirty="0">
                <a:solidFill>
                  <a:srgbClr val="002060"/>
                </a:solidFill>
                <a:cs typeface="Times New Roman" pitchFamily="18" charset="0"/>
              </a:rPr>
              <a:t>Gravitational </a:t>
            </a:r>
            <a:r>
              <a:rPr lang="en-US" sz="2000" baseline="0" dirty="0" smtClean="0">
                <a:solidFill>
                  <a:srgbClr val="002060"/>
                </a:solidFill>
                <a:cs typeface="Times New Roman" pitchFamily="18" charset="0"/>
              </a:rPr>
              <a:t>compression</a:t>
            </a:r>
            <a:endParaRPr lang="en-US" sz="2000" baseline="0" dirty="0">
              <a:solidFill>
                <a:srgbClr val="002060"/>
              </a:solidFill>
              <a:cs typeface="Times New Roman" pitchFamily="18" charset="0"/>
            </a:endParaRPr>
          </a:p>
          <a:p>
            <a:endParaRPr lang="en-US" sz="2000" dirty="0">
              <a:cs typeface="Times New Roman" pitchFamily="18" charset="0"/>
            </a:endParaRPr>
          </a:p>
          <a:p>
            <a:pPr algn="ctr"/>
            <a:r>
              <a:rPr lang="en-US" sz="3600" dirty="0" smtClean="0">
                <a:solidFill>
                  <a:srgbClr val="000000"/>
                </a:solidFill>
                <a:cs typeface="Times New Roman" pitchFamily="18" charset="0"/>
              </a:rPr>
              <a:t>NS core</a:t>
            </a:r>
            <a:endParaRPr lang="en-US" sz="2400" dirty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/>
            <a:r>
              <a:rPr lang="en-US" sz="2000" baseline="0" dirty="0">
                <a:solidFill>
                  <a:srgbClr val="000000"/>
                </a:solidFill>
                <a:cs typeface="Times New Roman" pitchFamily="18" charset="0"/>
              </a:rPr>
              <a:t>    </a:t>
            </a:r>
            <a:endParaRPr lang="en-US" sz="2000" baseline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ctr"/>
            <a:endParaRPr lang="en-US" sz="2000" baseline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ctr"/>
            <a:r>
              <a:rPr lang="en-US" sz="2000" baseline="0" dirty="0" smtClean="0">
                <a:solidFill>
                  <a:srgbClr val="000000"/>
                </a:solidFill>
                <a:cs typeface="Times New Roman" pitchFamily="18" charset="0"/>
              </a:rPr>
              <a:t>Neutrons?</a:t>
            </a:r>
            <a:endParaRPr lang="en-US" sz="2000" baseline="0" dirty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sz="2000" baseline="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/>
            <a:r>
              <a:rPr lang="el-GR" sz="2000" baseline="0" dirty="0">
                <a:solidFill>
                  <a:srgbClr val="000000"/>
                </a:solidFill>
              </a:rPr>
              <a:t>Δ</a:t>
            </a:r>
            <a:r>
              <a:rPr lang="en-US" sz="2000" baseline="0" dirty="0">
                <a:solidFill>
                  <a:srgbClr val="000000"/>
                </a:solidFill>
              </a:rPr>
              <a:t>- </a:t>
            </a:r>
            <a:r>
              <a:rPr lang="en-US" sz="2000" baseline="0" dirty="0" smtClean="0">
                <a:solidFill>
                  <a:srgbClr val="000000"/>
                </a:solidFill>
                <a:cs typeface="Times New Roman" pitchFamily="18" charset="0"/>
              </a:rPr>
              <a:t>isobars </a:t>
            </a:r>
            <a:endParaRPr lang="en-US" sz="2000" baseline="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/>
            <a:endParaRPr lang="en-US" sz="2000" baseline="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/>
            <a:r>
              <a:rPr lang="en-US" sz="2000" baseline="0" dirty="0" smtClean="0">
                <a:solidFill>
                  <a:srgbClr val="000000"/>
                </a:solidFill>
                <a:cs typeface="Times New Roman" pitchFamily="18" charset="0"/>
              </a:rPr>
              <a:t>Hyperons</a:t>
            </a:r>
            <a:endParaRPr lang="en-US" sz="2000" baseline="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/>
            <a:endParaRPr lang="en-US" sz="2000" baseline="0" dirty="0">
              <a:cs typeface="Times New Roman" pitchFamily="18" charset="0"/>
            </a:endParaRPr>
          </a:p>
          <a:p>
            <a:pPr algn="ctr"/>
            <a:r>
              <a:rPr lang="en-US" sz="2000" baseline="0" dirty="0" smtClean="0">
                <a:cs typeface="Times New Roman" pitchFamily="18" charset="0"/>
              </a:rPr>
              <a:t>…</a:t>
            </a:r>
            <a:endParaRPr lang="en-US" sz="2000" baseline="0" dirty="0">
              <a:cs typeface="Times New Roman" pitchFamily="18" charset="0"/>
            </a:endParaRPr>
          </a:p>
          <a:p>
            <a:pPr algn="ctr"/>
            <a:endParaRPr lang="en-US" sz="2000" dirty="0">
              <a:cs typeface="Times New Roman" pitchFamily="18" charset="0"/>
            </a:endParaRPr>
          </a:p>
          <a:p>
            <a:pPr algn="ctr"/>
            <a:endParaRPr lang="en-US" sz="2000" dirty="0">
              <a:cs typeface="Times New Roman" pitchFamily="18" charset="0"/>
            </a:endParaRPr>
          </a:p>
          <a:p>
            <a:pPr algn="ctr"/>
            <a:endParaRPr lang="en-US" sz="2000" dirty="0">
              <a:cs typeface="Times New Roman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6444208" y="2636912"/>
            <a:ext cx="216024" cy="18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5512750" y="306431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 smtClean="0">
                <a:solidFill>
                  <a:srgbClr val="2D2DB9"/>
                </a:solidFill>
              </a:rPr>
              <a:t>compression</a:t>
            </a:r>
            <a:endParaRPr lang="ru-RU" baseline="0" dirty="0">
              <a:solidFill>
                <a:srgbClr val="2D2D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5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>
          <a:xfrm>
            <a:off x="323528" y="79152"/>
            <a:ext cx="8135788" cy="2232248"/>
          </a:xfrm>
        </p:spPr>
        <p:txBody>
          <a:bodyPr/>
          <a:lstStyle/>
          <a:p>
            <a:r>
              <a:rPr lang="en-US" altLang="ru-RU" sz="3200" b="1" dirty="0" smtClean="0">
                <a:latin typeface="Times New Roman" pitchFamily="18" charset="0"/>
                <a:cs typeface="Times New Roman" pitchFamily="18" charset="0"/>
              </a:rPr>
              <a:t>Hadron modifications in a dense nuclear medium</a:t>
            </a:r>
            <a:br>
              <a:rPr lang="en-US" alt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1. Hadronic matter at high density and temperature</a:t>
            </a: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0" y="2311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b="0" baseline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0181" name="Rectangle 7"/>
          <p:cNvSpPr>
            <a:spLocks noChangeArrowheads="1"/>
          </p:cNvSpPr>
          <p:nvPr/>
        </p:nvSpPr>
        <p:spPr bwMode="auto">
          <a:xfrm>
            <a:off x="0" y="2265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b="0" baseline="0" smtClean="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03548" y="2636912"/>
            <a:ext cx="8136904" cy="3456276"/>
            <a:chOff x="503548" y="2636912"/>
            <a:chExt cx="8136904" cy="3456276"/>
          </a:xfrm>
        </p:grpSpPr>
        <p:sp>
          <p:nvSpPr>
            <p:cNvPr id="57" name="Содержимое 5"/>
            <p:cNvSpPr txBox="1">
              <a:spLocks/>
            </p:cNvSpPr>
            <p:nvPr/>
          </p:nvSpPr>
          <p:spPr bwMode="auto">
            <a:xfrm>
              <a:off x="503548" y="2636912"/>
              <a:ext cx="8136904" cy="3456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buFontTx/>
                <a:buNone/>
                <a:defRPr/>
              </a:pPr>
              <a:endParaRPr lang="en-US" sz="2400" kern="0" baseline="0" dirty="0" smtClean="0">
                <a:solidFill>
                  <a:srgbClr val="000000"/>
                </a:solidFill>
                <a:latin typeface="Times New Roman"/>
              </a:endParaRPr>
            </a:p>
            <a:p>
              <a:pPr>
                <a:buFontTx/>
                <a:buNone/>
                <a:defRPr/>
              </a:pPr>
              <a:r>
                <a:rPr lang="en-US" sz="2400" kern="0" baseline="0" dirty="0" smtClean="0">
                  <a:solidFill>
                    <a:srgbClr val="000000"/>
                  </a:solidFill>
                  <a:latin typeface="Times New Roman"/>
                </a:rPr>
                <a:t>Particle production in a hot and dense fireball</a:t>
              </a:r>
            </a:p>
            <a:p>
              <a:pPr>
                <a:defRPr/>
              </a:pPr>
              <a:r>
                <a:rPr lang="el-GR" sz="2400" b="0" kern="0" baseline="0" dirty="0" smtClean="0">
                  <a:solidFill>
                    <a:srgbClr val="000000"/>
                  </a:solidFill>
                  <a:latin typeface="Times New Roman"/>
                </a:rPr>
                <a:t>π</a:t>
              </a:r>
              <a:r>
                <a:rPr lang="en-US" sz="2400" b="0" kern="0" baseline="0" dirty="0" smtClean="0">
                  <a:solidFill>
                    <a:srgbClr val="000000"/>
                  </a:solidFill>
                  <a:latin typeface="Times New Roman"/>
                </a:rPr>
                <a:t>–production </a:t>
              </a:r>
              <a:r>
                <a:rPr lang="en-US" sz="2400" b="0" kern="0" baseline="0" dirty="0" smtClean="0">
                  <a:solidFill>
                    <a:srgbClr val="FF0000"/>
                  </a:solidFill>
                  <a:latin typeface="Times New Roman"/>
                </a:rPr>
                <a:t>is suppressed </a:t>
              </a:r>
            </a:p>
            <a:p>
              <a:pPr>
                <a:defRPr/>
              </a:pPr>
              <a:r>
                <a:rPr lang="en-US" sz="2400" b="0" kern="0" baseline="0" dirty="0">
                  <a:solidFill>
                    <a:srgbClr val="000000"/>
                  </a:solidFill>
                  <a:latin typeface="Times New Roman"/>
                </a:rPr>
                <a:t>v</a:t>
              </a:r>
              <a:r>
                <a:rPr lang="en-US" sz="2400" b="0" kern="0" baseline="0" dirty="0" smtClean="0">
                  <a:solidFill>
                    <a:srgbClr val="000000"/>
                  </a:solidFill>
                  <a:latin typeface="Times New Roman"/>
                </a:rPr>
                <a:t>ector mesons:   </a:t>
              </a:r>
              <a:r>
                <a:rPr lang="ru-RU" sz="2400" b="0" kern="0" baseline="0" dirty="0" smtClean="0">
                  <a:solidFill>
                    <a:srgbClr val="000000"/>
                  </a:solidFill>
                  <a:latin typeface="Times New Roman"/>
                </a:rPr>
                <a:t>                   -</a:t>
              </a:r>
              <a:r>
                <a:rPr lang="en-US" sz="2400" b="0" kern="0" baseline="0" dirty="0" smtClean="0">
                  <a:solidFill>
                    <a:srgbClr val="000000"/>
                  </a:solidFill>
                  <a:latin typeface="Times New Roman"/>
                </a:rPr>
                <a:t> </a:t>
              </a:r>
              <a:r>
                <a:rPr lang="en-US" sz="2400" b="0" kern="0" baseline="0" dirty="0" smtClean="0">
                  <a:solidFill>
                    <a:srgbClr val="FF0000"/>
                  </a:solidFill>
                  <a:latin typeface="Times New Roman"/>
                </a:rPr>
                <a:t>incompressible</a:t>
              </a:r>
              <a:r>
                <a:rPr lang="ru-RU" sz="2400" b="0" kern="0" baseline="0" dirty="0" smtClean="0">
                  <a:solidFill>
                    <a:srgbClr val="000000"/>
                  </a:solidFill>
                  <a:latin typeface="Times New Roman"/>
                </a:rPr>
                <a:t> </a:t>
              </a:r>
              <a:r>
                <a:rPr lang="en-US" sz="2400" b="0" kern="0" baseline="0" dirty="0" smtClean="0">
                  <a:solidFill>
                    <a:srgbClr val="000000"/>
                  </a:solidFill>
                  <a:latin typeface="Times New Roman"/>
                </a:rPr>
                <a:t>(effective </a:t>
              </a:r>
              <a:r>
                <a:rPr lang="en-US" sz="2400" b="0" kern="0" baseline="0" dirty="0" smtClean="0">
                  <a:solidFill>
                    <a:srgbClr val="FF0000"/>
                  </a:solidFill>
                  <a:latin typeface="Times New Roman"/>
                </a:rPr>
                <a:t>cores</a:t>
              </a:r>
              <a:r>
                <a:rPr lang="en-US" sz="2400" b="0" kern="0" baseline="0" dirty="0" smtClean="0">
                  <a:solidFill>
                    <a:srgbClr val="000000"/>
                  </a:solidFill>
                  <a:latin typeface="Times New Roman"/>
                </a:rPr>
                <a:t>)</a:t>
              </a:r>
            </a:p>
            <a:p>
              <a:pPr>
                <a:defRPr/>
              </a:pPr>
              <a:r>
                <a:rPr lang="el-GR" sz="2800" b="0" i="1" kern="0" baseline="0" dirty="0" smtClean="0">
                  <a:solidFill>
                    <a:srgbClr val="000000"/>
                  </a:solidFill>
                  <a:latin typeface="Times New Roman"/>
                </a:rPr>
                <a:t>ρ</a:t>
              </a:r>
              <a:r>
                <a:rPr lang="en-US" sz="2400" b="0" kern="0" baseline="0" dirty="0" smtClean="0">
                  <a:solidFill>
                    <a:srgbClr val="000000"/>
                  </a:solidFill>
                  <a:latin typeface="Times New Roman"/>
                </a:rPr>
                <a:t>, </a:t>
              </a:r>
              <a:r>
                <a:rPr lang="el-GR" sz="2400" b="0" kern="0" baseline="0" dirty="0" smtClean="0">
                  <a:solidFill>
                    <a:srgbClr val="000000"/>
                  </a:solidFill>
                  <a:latin typeface="Times New Roman"/>
                </a:rPr>
                <a:t>ω</a:t>
              </a:r>
              <a:r>
                <a:rPr lang="en-US" sz="2400" b="0" kern="0" baseline="0" dirty="0" smtClean="0">
                  <a:solidFill>
                    <a:srgbClr val="000000"/>
                  </a:solidFill>
                  <a:latin typeface="Times New Roman"/>
                </a:rPr>
                <a:t> – ‘</a:t>
              </a:r>
              <a:r>
                <a:rPr lang="en-US" sz="2400" kern="0" baseline="0" dirty="0" smtClean="0">
                  <a:solidFill>
                    <a:srgbClr val="000000"/>
                  </a:solidFill>
                  <a:latin typeface="Times New Roman"/>
                </a:rPr>
                <a:t>melting</a:t>
              </a:r>
              <a:r>
                <a:rPr lang="en-US" sz="2400" b="0" kern="0" baseline="0" dirty="0" smtClean="0">
                  <a:solidFill>
                    <a:srgbClr val="000000"/>
                  </a:solidFill>
                  <a:latin typeface="Times New Roman"/>
                </a:rPr>
                <a:t>’: </a:t>
              </a:r>
              <a:r>
                <a:rPr lang="en-US" sz="2400" b="0" kern="0" baseline="0" dirty="0">
                  <a:solidFill>
                    <a:srgbClr val="000000"/>
                  </a:solidFill>
                  <a:latin typeface="Times New Roman"/>
                </a:rPr>
                <a:t>m</a:t>
              </a:r>
              <a:r>
                <a:rPr lang="en-US" sz="2400" b="0" kern="0" baseline="0" dirty="0" smtClean="0">
                  <a:solidFill>
                    <a:srgbClr val="000000"/>
                  </a:solidFill>
                  <a:latin typeface="Times New Roman"/>
                </a:rPr>
                <a:t>ass dropping and width-widening; 	    	</a:t>
              </a:r>
              <a:r>
                <a:rPr lang="en-US" sz="2400" kern="0" baseline="0" dirty="0" err="1" smtClean="0">
                  <a:solidFill>
                    <a:srgbClr val="0099FF"/>
                  </a:solidFill>
                  <a:latin typeface="Times New Roman"/>
                </a:rPr>
                <a:t>dilepton</a:t>
              </a:r>
              <a:r>
                <a:rPr lang="en-US" sz="2400" kern="0" baseline="0" dirty="0" smtClean="0">
                  <a:solidFill>
                    <a:srgbClr val="0099FF"/>
                  </a:solidFill>
                  <a:latin typeface="Times New Roman"/>
                </a:rPr>
                <a:t> spectra </a:t>
              </a:r>
            </a:p>
            <a:p>
              <a:pPr>
                <a:defRPr/>
              </a:pPr>
              <a:r>
                <a:rPr lang="en-US" sz="2400" b="0" kern="0" baseline="0" dirty="0" smtClean="0">
                  <a:solidFill>
                    <a:srgbClr val="000000"/>
                  </a:solidFill>
                  <a:latin typeface="Times New Roman"/>
                </a:rPr>
                <a:t>Fireball ‘cooling’ </a:t>
              </a:r>
              <a:r>
                <a:rPr lang="en-US" sz="2400" b="0" kern="0" baseline="0" dirty="0" smtClean="0">
                  <a:solidFill>
                    <a:srgbClr val="000000"/>
                  </a:solidFill>
                  <a:latin typeface="Times New Roman"/>
                  <a:sym typeface="Wingdings" panose="05000000000000000000" pitchFamily="2" charset="2"/>
                </a:rPr>
                <a:t> increased </a:t>
              </a:r>
              <a:r>
                <a:rPr lang="en-US" sz="2400" b="0" kern="0" baseline="0" dirty="0" smtClean="0">
                  <a:solidFill>
                    <a:srgbClr val="000000"/>
                  </a:solidFill>
                  <a:latin typeface="Times New Roman"/>
                </a:rPr>
                <a:t> </a:t>
              </a:r>
              <a:r>
                <a:rPr lang="el-GR" sz="2400" b="0" kern="0" baseline="0" dirty="0" smtClean="0">
                  <a:solidFill>
                    <a:srgbClr val="000000"/>
                  </a:solidFill>
                  <a:latin typeface="Times New Roman"/>
                </a:rPr>
                <a:t> </a:t>
              </a:r>
              <a:r>
                <a:rPr lang="el-GR" sz="2400" b="0" kern="0" baseline="0" dirty="0">
                  <a:solidFill>
                    <a:srgbClr val="000000"/>
                  </a:solidFill>
                  <a:latin typeface="Times New Roman"/>
                </a:rPr>
                <a:t>π – </a:t>
              </a:r>
              <a:r>
                <a:rPr lang="en-US" sz="2400" b="0" kern="0" baseline="0" dirty="0" smtClean="0">
                  <a:solidFill>
                    <a:srgbClr val="000000"/>
                  </a:solidFill>
                  <a:latin typeface="Times New Roman"/>
                </a:rPr>
                <a:t>yield </a:t>
              </a:r>
              <a:endParaRPr lang="ru-RU" sz="2400" b="0" kern="0" baseline="0" dirty="0">
                <a:solidFill>
                  <a:srgbClr val="000000"/>
                </a:solidFill>
                <a:latin typeface="Times New Roman"/>
              </a:endParaRPr>
            </a:p>
          </p:txBody>
        </p:sp>
        <p:graphicFrame>
          <p:nvGraphicFramePr>
            <p:cNvPr id="2" name="Объект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3230136"/>
                </p:ext>
              </p:extLst>
            </p:nvPr>
          </p:nvGraphicFramePr>
          <p:xfrm>
            <a:off x="2771800" y="3937828"/>
            <a:ext cx="1679613" cy="458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526" name="Формула" r:id="rId3" imgW="838080" imgH="228600" progId="Equation.3">
                    <p:embed/>
                  </p:oleObj>
                </mc:Choice>
                <mc:Fallback>
                  <p:oleObj name="Формула" r:id="rId3" imgW="8380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1800" y="3937828"/>
                          <a:ext cx="1679613" cy="458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8309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Содержимое 5"/>
          <p:cNvSpPr txBox="1">
            <a:spLocks/>
          </p:cNvSpPr>
          <p:nvPr/>
        </p:nvSpPr>
        <p:spPr bwMode="auto">
          <a:xfrm>
            <a:off x="611560" y="1844824"/>
            <a:ext cx="813690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rabicPeriod"/>
              <a:defRPr/>
            </a:pPr>
            <a:endParaRPr lang="en-US" sz="2400" kern="0" baseline="0" dirty="0" smtClean="0">
              <a:solidFill>
                <a:srgbClr val="000000"/>
              </a:solidFill>
              <a:latin typeface="Times New Roman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kern="0" baseline="0" dirty="0" smtClean="0">
                <a:solidFill>
                  <a:srgbClr val="000000"/>
                </a:solidFill>
                <a:latin typeface="Times New Roman"/>
              </a:rPr>
              <a:t>Baryons</a:t>
            </a:r>
            <a:r>
              <a:rPr lang="en-US" sz="2400" b="0" kern="0" baseline="0" dirty="0" smtClean="0">
                <a:solidFill>
                  <a:srgbClr val="000000"/>
                </a:solidFill>
                <a:latin typeface="Times New Roman"/>
              </a:rPr>
              <a:t> transform to isobars then to hyperons  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l-GR" sz="2400" kern="0" baseline="0" dirty="0">
                <a:solidFill>
                  <a:srgbClr val="000000"/>
                </a:solidFill>
                <a:latin typeface="Times New Roman"/>
              </a:rPr>
              <a:t>π–</a:t>
            </a:r>
            <a:r>
              <a:rPr lang="en-US" sz="2400" kern="0" baseline="0" dirty="0">
                <a:solidFill>
                  <a:srgbClr val="000000"/>
                </a:solidFill>
                <a:latin typeface="Times New Roman"/>
              </a:rPr>
              <a:t>production </a:t>
            </a:r>
            <a:r>
              <a:rPr lang="en-US" sz="2400" b="0" kern="0" baseline="0" dirty="0">
                <a:solidFill>
                  <a:srgbClr val="000000"/>
                </a:solidFill>
                <a:latin typeface="Times New Roman"/>
              </a:rPr>
              <a:t>is suppressed </a:t>
            </a:r>
            <a:endParaRPr lang="en-US" sz="2400" b="0" kern="0" baseline="0" dirty="0" smtClean="0">
              <a:solidFill>
                <a:srgbClr val="000000"/>
              </a:solidFill>
              <a:latin typeface="Times New Roman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b="0" kern="0" baseline="0" dirty="0" smtClean="0">
                <a:solidFill>
                  <a:srgbClr val="000000"/>
                </a:solidFill>
                <a:latin typeface="Times New Roman"/>
              </a:rPr>
              <a:t>Particle generation inside hot and dense fireball is realized mainly via </a:t>
            </a:r>
            <a:r>
              <a:rPr lang="en-US" sz="2400" kern="0" baseline="0" dirty="0" smtClean="0">
                <a:solidFill>
                  <a:srgbClr val="000000"/>
                </a:solidFill>
                <a:latin typeface="Times New Roman"/>
              </a:rPr>
              <a:t>vector mesons </a:t>
            </a:r>
            <a:r>
              <a:rPr lang="el-GR" sz="2400" i="1" kern="0" baseline="0" dirty="0" smtClean="0">
                <a:solidFill>
                  <a:srgbClr val="000000"/>
                </a:solidFill>
                <a:latin typeface="Times New Roman"/>
              </a:rPr>
              <a:t>ρ</a:t>
            </a:r>
            <a:r>
              <a:rPr lang="en-US" sz="2400" i="1" kern="0" baseline="0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l-GR" sz="2400" i="1" kern="0" baseline="0" dirty="0" smtClean="0">
                <a:solidFill>
                  <a:srgbClr val="000000"/>
                </a:solidFill>
                <a:latin typeface="Times New Roman"/>
              </a:rPr>
              <a:t>ω</a:t>
            </a:r>
            <a:r>
              <a:rPr lang="en-US" sz="2400" i="1" kern="0" baseline="0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l-GR" sz="2400" i="1" kern="0" baseline="0" dirty="0" smtClean="0">
                <a:solidFill>
                  <a:srgbClr val="000000"/>
                </a:solidFill>
                <a:latin typeface="Times New Roman"/>
              </a:rPr>
              <a:t>φ</a:t>
            </a:r>
            <a:r>
              <a:rPr lang="en-US" sz="2400" i="1" kern="0" baseline="0" dirty="0" smtClean="0">
                <a:solidFill>
                  <a:srgbClr val="000000"/>
                </a:solidFill>
                <a:latin typeface="Times New Roman"/>
              </a:rPr>
              <a:t>, K</a:t>
            </a:r>
            <a:r>
              <a:rPr lang="en-US" sz="2400" i="1" kern="0" baseline="30000" dirty="0" smtClean="0">
                <a:solidFill>
                  <a:srgbClr val="000000"/>
                </a:solidFill>
                <a:latin typeface="Times New Roman"/>
              </a:rPr>
              <a:t>*</a:t>
            </a:r>
            <a:r>
              <a:rPr lang="en-US" sz="2400" kern="0" baseline="0" dirty="0" smtClean="0">
                <a:solidFill>
                  <a:srgbClr val="000000"/>
                </a:solidFill>
                <a:latin typeface="Times New Roman"/>
              </a:rPr>
              <a:t>, …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l-GR" sz="2800" i="1" kern="0" baseline="0" dirty="0" smtClean="0">
                <a:solidFill>
                  <a:srgbClr val="000000"/>
                </a:solidFill>
                <a:latin typeface="Times New Roman"/>
              </a:rPr>
              <a:t>ρ</a:t>
            </a:r>
            <a:r>
              <a:rPr lang="en-US" sz="2400" i="1" kern="0" baseline="0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l-GR" sz="2400" i="1" kern="0" baseline="0" dirty="0" smtClean="0">
                <a:solidFill>
                  <a:srgbClr val="000000"/>
                </a:solidFill>
                <a:latin typeface="Times New Roman"/>
              </a:rPr>
              <a:t>ω</a:t>
            </a:r>
            <a:r>
              <a:rPr lang="en-US" sz="2400" i="1" kern="0" baseline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b="0" kern="0" baseline="0" dirty="0" smtClean="0">
                <a:solidFill>
                  <a:srgbClr val="000000"/>
                </a:solidFill>
                <a:latin typeface="Times New Roman"/>
              </a:rPr>
              <a:t>– ‘</a:t>
            </a:r>
            <a:r>
              <a:rPr lang="en-US" sz="2400" kern="0" baseline="0" dirty="0" smtClean="0">
                <a:solidFill>
                  <a:srgbClr val="000000"/>
                </a:solidFill>
                <a:latin typeface="Times New Roman"/>
              </a:rPr>
              <a:t>melting</a:t>
            </a:r>
            <a:r>
              <a:rPr lang="en-US" sz="2400" b="0" kern="0" baseline="0" dirty="0" smtClean="0">
                <a:solidFill>
                  <a:srgbClr val="000000"/>
                </a:solidFill>
                <a:latin typeface="Times New Roman"/>
              </a:rPr>
              <a:t>’: </a:t>
            </a:r>
            <a:r>
              <a:rPr lang="en-US" sz="2400" b="0" kern="0" baseline="0" dirty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sz="2400" b="0" kern="0" baseline="0" dirty="0" smtClean="0">
                <a:solidFill>
                  <a:srgbClr val="000000"/>
                </a:solidFill>
                <a:latin typeface="Times New Roman"/>
              </a:rPr>
              <a:t>ass dropping and width-widening; 	    	    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kern="0" baseline="0" dirty="0" smtClean="0">
                <a:solidFill>
                  <a:srgbClr val="000000"/>
                </a:solidFill>
                <a:latin typeface="Times New Roman"/>
              </a:rPr>
              <a:t>Fireball evolution:</a:t>
            </a:r>
          </a:p>
          <a:p>
            <a:pPr marL="0" indent="0">
              <a:buNone/>
              <a:defRPr/>
            </a:pPr>
            <a:r>
              <a:rPr lang="en-US" sz="2400" kern="0" baseline="0" dirty="0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sz="2400" kern="0" baseline="0" dirty="0" smtClean="0">
                <a:solidFill>
                  <a:srgbClr val="FF0000"/>
                </a:solidFill>
                <a:latin typeface="Times New Roman"/>
              </a:rPr>
              <a:t>Hadron-Resonance </a:t>
            </a:r>
            <a:r>
              <a:rPr lang="en-US" sz="2400" kern="0" baseline="0" dirty="0">
                <a:solidFill>
                  <a:srgbClr val="FF0000"/>
                </a:solidFill>
                <a:latin typeface="Times New Roman"/>
              </a:rPr>
              <a:t>L</a:t>
            </a:r>
            <a:r>
              <a:rPr lang="en-US" sz="2400" kern="0" baseline="0" dirty="0" smtClean="0">
                <a:solidFill>
                  <a:srgbClr val="FF0000"/>
                </a:solidFill>
                <a:latin typeface="Times New Roman"/>
              </a:rPr>
              <a:t>iquid </a:t>
            </a:r>
            <a:r>
              <a:rPr lang="en-US" sz="2400" kern="0" baseline="0" dirty="0" smtClean="0">
                <a:solidFill>
                  <a:srgbClr val="FF0000"/>
                </a:solidFill>
                <a:latin typeface="Times New Roman"/>
                <a:sym typeface="Wingdings" panose="05000000000000000000" pitchFamily="2" charset="2"/>
              </a:rPr>
              <a:t> Hadron-Resonance Gas</a:t>
            </a:r>
            <a:endParaRPr lang="en-US" sz="2400" kern="0" baseline="0" dirty="0" smtClean="0">
              <a:solidFill>
                <a:srgbClr val="FF0000"/>
              </a:solidFill>
              <a:latin typeface="Times New Roman"/>
            </a:endParaRPr>
          </a:p>
          <a:p>
            <a:pPr marL="0" indent="0">
              <a:buNone/>
              <a:defRPr/>
            </a:pPr>
            <a:endParaRPr lang="en-US" sz="2400" b="0" kern="0" baseline="0" dirty="0">
              <a:solidFill>
                <a:srgbClr val="000000"/>
              </a:solidFill>
              <a:latin typeface="Times New Roman"/>
              <a:sym typeface="Wingdings" panose="05000000000000000000" pitchFamily="2" charset="2"/>
            </a:endParaRPr>
          </a:p>
        </p:txBody>
      </p:sp>
      <p:sp>
        <p:nvSpPr>
          <p:cNvPr id="50178" name="Rectangle 2"/>
          <p:cNvSpPr>
            <a:spLocks noGrp="1"/>
          </p:cNvSpPr>
          <p:nvPr>
            <p:ph type="title"/>
          </p:nvPr>
        </p:nvSpPr>
        <p:spPr>
          <a:xfrm>
            <a:off x="323528" y="79152"/>
            <a:ext cx="8135788" cy="1621656"/>
          </a:xfrm>
        </p:spPr>
        <p:txBody>
          <a:bodyPr/>
          <a:lstStyle/>
          <a:p>
            <a:r>
              <a:rPr lang="en-US" altLang="ru-RU" sz="3200" b="1" dirty="0" smtClean="0">
                <a:latin typeface="Times New Roman" pitchFamily="18" charset="0"/>
                <a:cs typeface="Times New Roman" pitchFamily="18" charset="0"/>
              </a:rPr>
              <a:t>Hadrons in a high dense and temperature medium</a:t>
            </a:r>
            <a:br>
              <a:rPr lang="en-US" alt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3200" dirty="0" smtClean="0">
                <a:latin typeface="Times New Roman" pitchFamily="18" charset="0"/>
                <a:cs typeface="Times New Roman" pitchFamily="18" charset="0"/>
              </a:rPr>
              <a:t>Model Consequences</a:t>
            </a: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0" y="2311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b="0" baseline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0181" name="Rectangle 7"/>
          <p:cNvSpPr>
            <a:spLocks noChangeArrowheads="1"/>
          </p:cNvSpPr>
          <p:nvPr/>
        </p:nvSpPr>
        <p:spPr bwMode="auto">
          <a:xfrm>
            <a:off x="0" y="2265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b="0" baseline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09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Содержимое 5"/>
          <p:cNvSpPr txBox="1">
            <a:spLocks/>
          </p:cNvSpPr>
          <p:nvPr/>
        </p:nvSpPr>
        <p:spPr bwMode="auto">
          <a:xfrm>
            <a:off x="503548" y="2829919"/>
            <a:ext cx="813690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rabicPeriod"/>
              <a:defRPr/>
            </a:pPr>
            <a:r>
              <a:rPr lang="en-US" sz="2400" kern="0" baseline="0" dirty="0" smtClean="0">
                <a:solidFill>
                  <a:srgbClr val="000000"/>
                </a:solidFill>
                <a:latin typeface="Times New Roman"/>
              </a:rPr>
              <a:t>Hadrons</a:t>
            </a:r>
            <a:r>
              <a:rPr lang="en-US" sz="2400" b="0" kern="0" baseline="0" dirty="0" smtClean="0">
                <a:solidFill>
                  <a:srgbClr val="000000"/>
                </a:solidFill>
                <a:latin typeface="Times New Roman"/>
              </a:rPr>
              <a:t> – </a:t>
            </a:r>
            <a:r>
              <a:rPr lang="en-US" sz="2400" kern="0" baseline="0" dirty="0" smtClean="0">
                <a:solidFill>
                  <a:srgbClr val="000000"/>
                </a:solidFill>
                <a:latin typeface="Times New Roman"/>
              </a:rPr>
              <a:t>topological solitons</a:t>
            </a:r>
            <a:r>
              <a:rPr lang="en-US" sz="2400" kern="0" baseline="0" dirty="0" smtClean="0">
                <a:solidFill>
                  <a:srgbClr val="000000"/>
                </a:solidFill>
                <a:latin typeface="Times New Roman"/>
                <a:sym typeface="Wingdings" panose="05000000000000000000" pitchFamily="2" charset="2"/>
              </a:rPr>
              <a:t>?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400" kern="0" baseline="0" dirty="0">
              <a:solidFill>
                <a:srgbClr val="000000"/>
              </a:solidFill>
              <a:latin typeface="Times New Roman"/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b="0" kern="0" baseline="0" dirty="0" smtClean="0">
                <a:solidFill>
                  <a:srgbClr val="000000"/>
                </a:solidFill>
                <a:latin typeface="Times New Roman"/>
                <a:sym typeface="Wingdings" panose="05000000000000000000" pitchFamily="2" charset="2"/>
              </a:rPr>
              <a:t>Conservation of topological charge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400" b="0" kern="0" baseline="0" dirty="0">
              <a:solidFill>
                <a:srgbClr val="000000"/>
              </a:solidFill>
              <a:latin typeface="Times New Roman"/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b="0" kern="0" baseline="0" dirty="0" err="1" smtClean="0">
                <a:solidFill>
                  <a:srgbClr val="000000"/>
                </a:solidFill>
                <a:latin typeface="Times New Roman"/>
                <a:sym typeface="Wingdings" panose="05000000000000000000" pitchFamily="2" charset="2"/>
              </a:rPr>
              <a:t>Deconfinement</a:t>
            </a:r>
            <a:r>
              <a:rPr lang="en-US" sz="2400" b="0" kern="0" baseline="0" dirty="0" smtClean="0">
                <a:solidFill>
                  <a:srgbClr val="000000"/>
                </a:solidFill>
                <a:latin typeface="Times New Roman"/>
                <a:sym typeface="Wingdings" panose="05000000000000000000" pitchFamily="2" charset="2"/>
              </a:rPr>
              <a:t> </a:t>
            </a:r>
            <a:r>
              <a:rPr lang="en-US" sz="2400" kern="0" baseline="0" dirty="0" smtClean="0">
                <a:solidFill>
                  <a:srgbClr val="FF0000"/>
                </a:solidFill>
                <a:latin typeface="Times New Roman"/>
                <a:sym typeface="Wingdings" panose="05000000000000000000" pitchFamily="2" charset="2"/>
              </a:rPr>
              <a:t>is forbidden </a:t>
            </a:r>
            <a:r>
              <a:rPr lang="en-US" sz="2400" b="0" kern="0" baseline="0" dirty="0" smtClean="0">
                <a:solidFill>
                  <a:srgbClr val="000000"/>
                </a:solidFill>
                <a:latin typeface="Times New Roman"/>
                <a:sym typeface="Wingdings" panose="05000000000000000000" pitchFamily="2" charset="2"/>
              </a:rPr>
              <a:t> no room for QGP</a:t>
            </a:r>
          </a:p>
          <a:p>
            <a:pPr marL="0" indent="0">
              <a:buNone/>
              <a:defRPr/>
            </a:pPr>
            <a:endParaRPr lang="en-US" sz="2400" b="0" kern="0" baseline="0" dirty="0" smtClean="0">
              <a:solidFill>
                <a:srgbClr val="000000"/>
              </a:solidFill>
              <a:latin typeface="Times New Roman"/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sz="2400" b="0" kern="0" baseline="0" dirty="0">
              <a:solidFill>
                <a:srgbClr val="000000"/>
              </a:solidFill>
              <a:latin typeface="Times New Roman"/>
              <a:sym typeface="Wingdings" panose="05000000000000000000" pitchFamily="2" charset="2"/>
            </a:endParaRPr>
          </a:p>
        </p:txBody>
      </p:sp>
      <p:sp>
        <p:nvSpPr>
          <p:cNvPr id="50178" name="Rectangle 2"/>
          <p:cNvSpPr>
            <a:spLocks noGrp="1"/>
          </p:cNvSpPr>
          <p:nvPr>
            <p:ph type="title"/>
          </p:nvPr>
        </p:nvSpPr>
        <p:spPr>
          <a:xfrm>
            <a:off x="323528" y="79152"/>
            <a:ext cx="8135788" cy="1621656"/>
          </a:xfrm>
        </p:spPr>
        <p:txBody>
          <a:bodyPr/>
          <a:lstStyle/>
          <a:p>
            <a:r>
              <a:rPr lang="en-US" altLang="ru-RU" sz="3200" b="1" dirty="0" smtClean="0">
                <a:latin typeface="Times New Roman" pitchFamily="18" charset="0"/>
                <a:cs typeface="Times New Roman" pitchFamily="18" charset="0"/>
              </a:rPr>
              <a:t>Hadrons in a high dense and temperature medium</a:t>
            </a:r>
            <a:br>
              <a:rPr lang="en-US" alt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0" y="2311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b="0" baseline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0181" name="Rectangle 7"/>
          <p:cNvSpPr>
            <a:spLocks noChangeArrowheads="1"/>
          </p:cNvSpPr>
          <p:nvPr/>
        </p:nvSpPr>
        <p:spPr bwMode="auto">
          <a:xfrm>
            <a:off x="0" y="2265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b="0" baseline="0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314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389" y="3273994"/>
            <a:ext cx="274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390" y="4169035"/>
            <a:ext cx="274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5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3000" cy="685800"/>
          </a:xfrm>
          <a:solidFill>
            <a:srgbClr val="FFCC99"/>
          </a:solidFill>
        </p:spPr>
        <p:txBody>
          <a:bodyPr/>
          <a:lstStyle/>
          <a:p>
            <a:pPr eaLnBrk="1" hangingPunct="1"/>
            <a:r>
              <a:rPr lang="en-US" altLang="ja-JP" sz="3600" b="1" dirty="0" smtClean="0">
                <a:solidFill>
                  <a:schemeClr val="tx1"/>
                </a:solidFill>
                <a:ea typeface="MS PGothic" pitchFamily="34" charset="-128"/>
              </a:rPr>
              <a:t>Space-time Evolution of HIC</a:t>
            </a:r>
            <a:endParaRPr lang="ru-RU" dirty="0" smtClean="0"/>
          </a:p>
        </p:txBody>
      </p:sp>
      <p:pic>
        <p:nvPicPr>
          <p:cNvPr id="16387" name="Picture 3" descr="LightCone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2972" y="980727"/>
            <a:ext cx="6934200" cy="54641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 bwMode="auto">
          <a:xfrm>
            <a:off x="4700072" y="4240387"/>
            <a:ext cx="652968" cy="286953"/>
          </a:xfrm>
          <a:prstGeom prst="ellipse">
            <a:avLst/>
          </a:prstGeom>
          <a:solidFill>
            <a:srgbClr val="FFC000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5026556" y="4383863"/>
            <a:ext cx="985604" cy="5657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6036738" y="4255776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0" dirty="0" smtClean="0">
                <a:solidFill>
                  <a:srgbClr val="3333CC"/>
                </a:solidFill>
              </a:rPr>
              <a:t>QGP</a:t>
            </a:r>
            <a:endParaRPr lang="en-US" sz="2000" baseline="0" dirty="0">
              <a:solidFill>
                <a:srgbClr val="3333CC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794345" y="3699248"/>
            <a:ext cx="1811454" cy="1656184"/>
            <a:chOff x="3707904" y="3429000"/>
            <a:chExt cx="1811454" cy="1656184"/>
          </a:xfrm>
        </p:grpSpPr>
        <p:cxnSp>
          <p:nvCxnSpPr>
            <p:cNvPr id="10" name="Straight Connector 9"/>
            <p:cNvCxnSpPr/>
            <p:nvPr/>
          </p:nvCxnSpPr>
          <p:spPr bwMode="auto">
            <a:xfrm flipH="1">
              <a:off x="3851920" y="3573016"/>
              <a:ext cx="1667438" cy="1368152"/>
            </a:xfrm>
            <a:prstGeom prst="line">
              <a:avLst/>
            </a:prstGeom>
            <a:solidFill>
              <a:schemeClr val="accent1"/>
            </a:solidFill>
            <a:ln w="3175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 flipV="1">
              <a:off x="3707904" y="3429000"/>
              <a:ext cx="1645136" cy="1656184"/>
            </a:xfrm>
            <a:prstGeom prst="line">
              <a:avLst/>
            </a:prstGeom>
            <a:solidFill>
              <a:schemeClr val="accent1"/>
            </a:solidFill>
            <a:ln w="3175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769728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47625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ja-JP" sz="3600" dirty="0" smtClean="0">
                <a:solidFill>
                  <a:schemeClr val="bg1"/>
                </a:solidFill>
                <a:ea typeface="MS PGothic" pitchFamily="34" charset="-128"/>
              </a:rPr>
              <a:t>Space-time Evolution of HIC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042988" y="1474788"/>
          <a:ext cx="6665912" cy="538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17" name="Image" r:id="rId4" imgW="2471760" imgH="1911240" progId="">
                  <p:embed/>
                </p:oleObj>
              </mc:Choice>
              <mc:Fallback>
                <p:oleObj name="Image" r:id="rId4" imgW="2471760" imgH="1911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6000"/>
                      <a:stretch>
                        <a:fillRect/>
                      </a:stretch>
                    </p:blipFill>
                    <p:spPr bwMode="auto">
                      <a:xfrm>
                        <a:off x="1042988" y="1474788"/>
                        <a:ext cx="6665912" cy="538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FF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Line 5"/>
          <p:cNvSpPr>
            <a:spLocks noChangeShapeType="1"/>
          </p:cNvSpPr>
          <p:nvPr/>
        </p:nvSpPr>
        <p:spPr bwMode="auto">
          <a:xfrm flipH="1" flipV="1">
            <a:off x="2273300" y="1063625"/>
            <a:ext cx="1903413" cy="314483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724150" y="121761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Arial" pitchFamily="34" charset="0"/>
                <a:ea typeface="MS PGothic" pitchFamily="34" charset="-128"/>
              </a:rPr>
              <a:t>e</a:t>
            </a:r>
            <a:endParaRPr lang="en-US" altLang="ja-JP" sz="2000" baseline="300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2211388" y="1046163"/>
            <a:ext cx="290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Symbol" pitchFamily="18" charset="2"/>
                <a:ea typeface="MS PGothic" pitchFamily="34" charset="-128"/>
              </a:rPr>
              <a:t>g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 flipV="1">
            <a:off x="4559300" y="1046163"/>
            <a:ext cx="1924050" cy="37496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1058863" y="592138"/>
            <a:ext cx="811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time</a:t>
            </a: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 flipH="1" flipV="1">
            <a:off x="3835400" y="1046163"/>
            <a:ext cx="723900" cy="367823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 flipH="1" flipV="1">
            <a:off x="3919538" y="1046163"/>
            <a:ext cx="171450" cy="11969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 flipH="1" flipV="1">
            <a:off x="3749675" y="1131888"/>
            <a:ext cx="341313" cy="111125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073" name="Picture 17"/>
          <p:cNvPicPr>
            <a:picLocks noChangeAspect="1" noChangeArrowheads="1"/>
          </p:cNvPicPr>
          <p:nvPr/>
        </p:nvPicPr>
        <p:blipFill>
          <a:blip r:embed="rId6" cstate="print"/>
          <a:srcRect l="15141"/>
          <a:stretch>
            <a:fillRect/>
          </a:stretch>
        </p:blipFill>
        <p:spPr bwMode="auto">
          <a:xfrm>
            <a:off x="687388" y="4506913"/>
            <a:ext cx="4794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33425" y="5389570"/>
            <a:ext cx="5365751" cy="728663"/>
            <a:chOff x="462" y="3455"/>
            <a:chExt cx="3380" cy="459"/>
          </a:xfrm>
        </p:grpSpPr>
        <p:pic>
          <p:nvPicPr>
            <p:cNvPr id="1070" name="Picture 20"/>
            <p:cNvPicPr>
              <a:picLocks noChangeAspect="1" noChangeArrowheads="1"/>
            </p:cNvPicPr>
            <p:nvPr/>
          </p:nvPicPr>
          <p:blipFill>
            <a:blip r:embed="rId7" cstate="print"/>
            <a:srcRect r="51515"/>
            <a:stretch>
              <a:fillRect/>
            </a:stretch>
          </p:blipFill>
          <p:spPr bwMode="auto">
            <a:xfrm>
              <a:off x="462" y="3455"/>
              <a:ext cx="199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1" name="Text Box 21"/>
            <p:cNvSpPr txBox="1">
              <a:spLocks noChangeArrowheads="1"/>
            </p:cNvSpPr>
            <p:nvPr/>
          </p:nvSpPr>
          <p:spPr bwMode="auto">
            <a:xfrm>
              <a:off x="3510" y="3649"/>
              <a:ext cx="33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baseline="0" dirty="0">
                  <a:solidFill>
                    <a:srgbClr val="FFFF00"/>
                  </a:solidFill>
                  <a:latin typeface="Arial" pitchFamily="34" charset="0"/>
                  <a:ea typeface="MS PGothic" pitchFamily="34" charset="-128"/>
                </a:rPr>
                <a:t>Au</a:t>
              </a:r>
            </a:p>
          </p:txBody>
        </p:sp>
        <p:sp>
          <p:nvSpPr>
            <p:cNvPr id="1072" name="Text Box 22"/>
            <p:cNvSpPr txBox="1">
              <a:spLocks noChangeArrowheads="1"/>
            </p:cNvSpPr>
            <p:nvPr/>
          </p:nvSpPr>
          <p:spPr bwMode="auto">
            <a:xfrm>
              <a:off x="1823" y="3662"/>
              <a:ext cx="46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000" baseline="0" dirty="0">
                  <a:solidFill>
                    <a:srgbClr val="FFFF00"/>
                  </a:solidFill>
                  <a:latin typeface="Arial" pitchFamily="34" charset="0"/>
                  <a:ea typeface="MS PGothic" pitchFamily="34" charset="-128"/>
                </a:rPr>
                <a:t>Au</a:t>
              </a:r>
            </a:p>
          </p:txBody>
        </p:sp>
      </p:grpSp>
      <p:sp>
        <p:nvSpPr>
          <p:cNvPr id="1042" name="Text Box 23"/>
          <p:cNvSpPr txBox="1">
            <a:spLocks noChangeArrowheads="1"/>
          </p:cNvSpPr>
          <p:nvPr/>
        </p:nvSpPr>
        <p:spPr bwMode="auto">
          <a:xfrm rot="-3020144">
            <a:off x="4976812" y="2922588"/>
            <a:ext cx="2740025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6A7F8"/>
                </a:solidFill>
                <a:latin typeface="Arial" pitchFamily="34" charset="0"/>
                <a:ea typeface="MS PGothic" pitchFamily="34" charset="-128"/>
                <a:sym typeface="Symbol" pitchFamily="18" charset="2"/>
              </a:rPr>
              <a:t>  </a:t>
            </a:r>
            <a:r>
              <a:rPr lang="en-US" altLang="ja-JP">
                <a:solidFill>
                  <a:srgbClr val="06A7F8"/>
                </a:solidFill>
                <a:latin typeface="Arial" pitchFamily="34" charset="0"/>
                <a:ea typeface="MS PGothic" pitchFamily="34" charset="-128"/>
              </a:rPr>
              <a:t>Expansion  </a:t>
            </a:r>
            <a:r>
              <a:rPr lang="en-US" altLang="ja-JP">
                <a:solidFill>
                  <a:srgbClr val="06A7F8"/>
                </a:solidFill>
                <a:latin typeface="Arial" pitchFamily="34" charset="0"/>
                <a:ea typeface="MS PGothic" pitchFamily="34" charset="-128"/>
                <a:sym typeface="Symbol" pitchFamily="18" charset="2"/>
              </a:rPr>
              <a:t></a:t>
            </a:r>
            <a:r>
              <a:rPr lang="en-US" altLang="ja-JP">
                <a:solidFill>
                  <a:schemeClr val="bg1"/>
                </a:solidFill>
                <a:ea typeface="MS PGothic" pitchFamily="34" charset="-128"/>
              </a:rPr>
              <a:t> 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12763" y="2522538"/>
            <a:ext cx="8210550" cy="1298575"/>
            <a:chOff x="323" y="1649"/>
            <a:chExt cx="5172" cy="818"/>
          </a:xfrm>
        </p:grpSpPr>
        <p:pic>
          <p:nvPicPr>
            <p:cNvPr id="1068" name="Picture 25"/>
            <p:cNvPicPr>
              <a:picLocks noChangeAspect="1" noChangeArrowheads="1"/>
            </p:cNvPicPr>
            <p:nvPr/>
          </p:nvPicPr>
          <p:blipFill>
            <a:blip r:embed="rId8" cstate="print"/>
            <a:srcRect l="16827"/>
            <a:stretch>
              <a:fillRect/>
            </a:stretch>
          </p:blipFill>
          <p:spPr bwMode="auto">
            <a:xfrm>
              <a:off x="323" y="1649"/>
              <a:ext cx="488" cy="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9" name="Text Box 26"/>
            <p:cNvSpPr txBox="1">
              <a:spLocks noChangeArrowheads="1"/>
            </p:cNvSpPr>
            <p:nvPr/>
          </p:nvSpPr>
          <p:spPr bwMode="auto">
            <a:xfrm>
              <a:off x="4005" y="2040"/>
              <a:ext cx="1490" cy="42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baseline="0" dirty="0">
                  <a:solidFill>
                    <a:srgbClr val="06A7F8"/>
                  </a:solidFill>
                  <a:latin typeface="Arial" pitchFamily="34" charset="0"/>
                  <a:ea typeface="MS PGothic" pitchFamily="34" charset="-128"/>
                </a:rPr>
                <a:t> </a:t>
              </a:r>
              <a:r>
                <a:rPr lang="en-US" altLang="ja-JP" baseline="0" dirty="0">
                  <a:solidFill>
                    <a:srgbClr val="FFC000"/>
                  </a:solidFill>
                  <a:latin typeface="Arial" pitchFamily="34" charset="0"/>
                  <a:ea typeface="MS PGothic" pitchFamily="34" charset="-128"/>
                </a:rPr>
                <a:t>Hadron-Resonance</a:t>
              </a:r>
            </a:p>
            <a:p>
              <a:pPr algn="ctr"/>
              <a:r>
                <a:rPr lang="en-US" altLang="ja-JP" sz="2000" baseline="0" dirty="0">
                  <a:solidFill>
                    <a:srgbClr val="FFC000"/>
                  </a:solidFill>
                  <a:latin typeface="Arial" pitchFamily="34" charset="0"/>
                  <a:ea typeface="MS PGothic" pitchFamily="34" charset="-128"/>
                </a:rPr>
                <a:t>Gas</a:t>
              </a:r>
              <a:endParaRPr lang="en-US" altLang="ja-JP" sz="2000" dirty="0">
                <a:solidFill>
                  <a:srgbClr val="FFC000"/>
                </a:solidFill>
                <a:ea typeface="MS PGothic" pitchFamily="34" charset="-128"/>
              </a:endParaRP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-11113" y="1042988"/>
            <a:ext cx="9210676" cy="1352550"/>
            <a:chOff x="-7" y="717"/>
            <a:chExt cx="5802" cy="852"/>
          </a:xfrm>
        </p:grpSpPr>
        <p:pic>
          <p:nvPicPr>
            <p:cNvPr id="1066" name="Picture 28"/>
            <p:cNvPicPr>
              <a:picLocks noChangeAspect="1" noChangeArrowheads="1"/>
            </p:cNvPicPr>
            <p:nvPr/>
          </p:nvPicPr>
          <p:blipFill>
            <a:blip r:embed="rId9" cstate="print"/>
            <a:srcRect r="19447"/>
            <a:stretch>
              <a:fillRect/>
            </a:stretch>
          </p:blipFill>
          <p:spPr bwMode="auto">
            <a:xfrm>
              <a:off x="-7" y="717"/>
              <a:ext cx="915" cy="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7" name="Text Box 29"/>
            <p:cNvSpPr txBox="1">
              <a:spLocks noChangeArrowheads="1"/>
            </p:cNvSpPr>
            <p:nvPr/>
          </p:nvSpPr>
          <p:spPr bwMode="auto">
            <a:xfrm>
              <a:off x="4708" y="984"/>
              <a:ext cx="1087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rPr>
                <a:t>Freeze-out</a:t>
              </a:r>
              <a:endParaRPr lang="en-US" altLang="ja-JP">
                <a:solidFill>
                  <a:schemeClr val="accent1"/>
                </a:solidFill>
                <a:ea typeface="MS PGothic" pitchFamily="34" charset="-128"/>
              </a:endParaRP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3635896" y="620688"/>
            <a:ext cx="3441700" cy="469900"/>
            <a:chOff x="2278" y="383"/>
            <a:chExt cx="2168" cy="296"/>
          </a:xfrm>
        </p:grpSpPr>
        <p:sp>
          <p:nvSpPr>
            <p:cNvPr id="1064" name="Text Box 31"/>
            <p:cNvSpPr txBox="1">
              <a:spLocks noChangeArrowheads="1"/>
            </p:cNvSpPr>
            <p:nvPr/>
          </p:nvSpPr>
          <p:spPr bwMode="auto">
            <a:xfrm>
              <a:off x="2278" y="383"/>
              <a:ext cx="3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chemeClr val="hlink"/>
                  </a:solidFill>
                  <a:latin typeface="Arial" pitchFamily="34" charset="0"/>
                  <a:ea typeface="MS PGothic" pitchFamily="34" charset="-128"/>
                </a:rPr>
                <a:t>jet</a:t>
              </a:r>
            </a:p>
          </p:txBody>
        </p:sp>
        <p:sp>
          <p:nvSpPr>
            <p:cNvPr id="1065" name="Text Box 32"/>
            <p:cNvSpPr txBox="1">
              <a:spLocks noChangeArrowheads="1"/>
            </p:cNvSpPr>
            <p:nvPr/>
          </p:nvSpPr>
          <p:spPr bwMode="auto">
            <a:xfrm>
              <a:off x="4028" y="391"/>
              <a:ext cx="4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chemeClr val="accent2"/>
                  </a:solidFill>
                  <a:ea typeface="MS PGothic" pitchFamily="34" charset="-128"/>
                </a:rPr>
                <a:t>J/</a:t>
              </a:r>
              <a:r>
                <a:rPr lang="en-US" altLang="ja-JP">
                  <a:solidFill>
                    <a:schemeClr val="accent2"/>
                  </a:solidFill>
                  <a:latin typeface="Symbol" pitchFamily="18" charset="2"/>
                  <a:ea typeface="MS PGothic" pitchFamily="34" charset="-128"/>
                </a:rPr>
                <a:t>Y</a:t>
              </a:r>
            </a:p>
          </p:txBody>
        </p:sp>
      </p:grpSp>
      <p:pic>
        <p:nvPicPr>
          <p:cNvPr id="1046" name="Picture 34"/>
          <p:cNvPicPr>
            <a:picLocks noChangeAspect="1" noChangeArrowheads="1"/>
          </p:cNvPicPr>
          <p:nvPr/>
        </p:nvPicPr>
        <p:blipFill>
          <a:blip r:embed="rId10" cstate="print"/>
          <a:srcRect t="14815" r="54047" b="18518"/>
          <a:stretch>
            <a:fillRect/>
          </a:stretch>
        </p:blipFill>
        <p:spPr bwMode="auto">
          <a:xfrm>
            <a:off x="677863" y="3735388"/>
            <a:ext cx="43815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Text Box 36"/>
          <p:cNvSpPr txBox="1">
            <a:spLocks noChangeArrowheads="1"/>
          </p:cNvSpPr>
          <p:nvPr/>
        </p:nvSpPr>
        <p:spPr bwMode="auto">
          <a:xfrm>
            <a:off x="2051050" y="633413"/>
            <a:ext cx="309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accent2"/>
                </a:solidFill>
                <a:latin typeface="Symbol" pitchFamily="18" charset="2"/>
                <a:ea typeface="MS PGothic" pitchFamily="34" charset="-128"/>
              </a:rPr>
              <a:t>g</a:t>
            </a: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2816225" y="874713"/>
            <a:ext cx="4394200" cy="1033462"/>
            <a:chOff x="1774" y="551"/>
            <a:chExt cx="2768" cy="651"/>
          </a:xfrm>
        </p:grpSpPr>
        <p:sp>
          <p:nvSpPr>
            <p:cNvPr id="1057" name="Line 38"/>
            <p:cNvSpPr>
              <a:spLocks noChangeShapeType="1"/>
            </p:cNvSpPr>
            <p:nvPr/>
          </p:nvSpPr>
          <p:spPr bwMode="auto">
            <a:xfrm rot="2446718" flipH="1" flipV="1">
              <a:off x="3332" y="598"/>
              <a:ext cx="228" cy="459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Line 39"/>
            <p:cNvSpPr>
              <a:spLocks noChangeShapeType="1"/>
            </p:cNvSpPr>
            <p:nvPr/>
          </p:nvSpPr>
          <p:spPr bwMode="auto">
            <a:xfrm flipH="1" flipV="1">
              <a:off x="2093" y="659"/>
              <a:ext cx="156" cy="543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9" name="Line 40"/>
            <p:cNvSpPr>
              <a:spLocks noChangeShapeType="1"/>
            </p:cNvSpPr>
            <p:nvPr/>
          </p:nvSpPr>
          <p:spPr bwMode="auto">
            <a:xfrm flipH="1" flipV="1">
              <a:off x="2846" y="551"/>
              <a:ext cx="54" cy="43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0" name="Line 41"/>
            <p:cNvSpPr>
              <a:spLocks noChangeShapeType="1"/>
            </p:cNvSpPr>
            <p:nvPr/>
          </p:nvSpPr>
          <p:spPr bwMode="auto">
            <a:xfrm flipV="1">
              <a:off x="3115" y="605"/>
              <a:ext cx="81" cy="377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1" name="Line 42"/>
            <p:cNvSpPr>
              <a:spLocks noChangeShapeType="1"/>
            </p:cNvSpPr>
            <p:nvPr/>
          </p:nvSpPr>
          <p:spPr bwMode="auto">
            <a:xfrm flipV="1">
              <a:off x="3546" y="605"/>
              <a:ext cx="108" cy="377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2" name="Line 43"/>
            <p:cNvSpPr>
              <a:spLocks noChangeShapeType="1"/>
            </p:cNvSpPr>
            <p:nvPr/>
          </p:nvSpPr>
          <p:spPr bwMode="auto">
            <a:xfrm flipV="1">
              <a:off x="4242" y="565"/>
              <a:ext cx="300" cy="545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3" name="Line 44"/>
            <p:cNvSpPr>
              <a:spLocks noChangeShapeType="1"/>
            </p:cNvSpPr>
            <p:nvPr/>
          </p:nvSpPr>
          <p:spPr bwMode="auto">
            <a:xfrm flipH="1" flipV="1">
              <a:off x="1774" y="640"/>
              <a:ext cx="219" cy="52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2603500" y="473075"/>
            <a:ext cx="4908550" cy="587375"/>
            <a:chOff x="1640" y="298"/>
            <a:chExt cx="3092" cy="370"/>
          </a:xfrm>
        </p:grpSpPr>
        <p:sp>
          <p:nvSpPr>
            <p:cNvPr id="1050" name="Text Box 46"/>
            <p:cNvSpPr txBox="1">
              <a:spLocks noChangeArrowheads="1"/>
            </p:cNvSpPr>
            <p:nvPr/>
          </p:nvSpPr>
          <p:spPr bwMode="auto">
            <a:xfrm>
              <a:off x="1892" y="366"/>
              <a:ext cx="2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>
                  <a:solidFill>
                    <a:schemeClr val="accent1"/>
                  </a:solidFill>
                  <a:latin typeface="Symbol" pitchFamily="18" charset="2"/>
                  <a:ea typeface="MS PGothic" pitchFamily="34" charset="-128"/>
                </a:rPr>
                <a:t> </a:t>
              </a:r>
              <a:r>
                <a:rPr lang="en-US" altLang="ja-JP">
                  <a:solidFill>
                    <a:schemeClr val="accent1"/>
                  </a:solidFill>
                  <a:latin typeface="Symbol" pitchFamily="18" charset="2"/>
                  <a:ea typeface="MS PGothic" pitchFamily="34" charset="-128"/>
                </a:rPr>
                <a:t>p</a:t>
              </a:r>
            </a:p>
          </p:txBody>
        </p:sp>
        <p:sp>
          <p:nvSpPr>
            <p:cNvPr id="1051" name="Text Box 47"/>
            <p:cNvSpPr txBox="1">
              <a:spLocks noChangeArrowheads="1"/>
            </p:cNvSpPr>
            <p:nvPr/>
          </p:nvSpPr>
          <p:spPr bwMode="auto">
            <a:xfrm>
              <a:off x="3395" y="330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chemeClr val="accent1"/>
                  </a:solidFill>
                  <a:latin typeface="Symbol" pitchFamily="18" charset="2"/>
                  <a:ea typeface="MS PGothic" pitchFamily="34" charset="-128"/>
                </a:rPr>
                <a:t>p</a:t>
              </a:r>
            </a:p>
          </p:txBody>
        </p:sp>
        <p:sp>
          <p:nvSpPr>
            <p:cNvPr id="1052" name="Text Box 48"/>
            <p:cNvSpPr txBox="1">
              <a:spLocks noChangeArrowheads="1"/>
            </p:cNvSpPr>
            <p:nvPr/>
          </p:nvSpPr>
          <p:spPr bwMode="auto">
            <a:xfrm>
              <a:off x="2723" y="298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rPr>
                <a:t>p</a:t>
              </a:r>
            </a:p>
          </p:txBody>
        </p:sp>
        <p:sp>
          <p:nvSpPr>
            <p:cNvPr id="1053" name="Text Box 49"/>
            <p:cNvSpPr txBox="1">
              <a:spLocks noChangeArrowheads="1"/>
            </p:cNvSpPr>
            <p:nvPr/>
          </p:nvSpPr>
          <p:spPr bwMode="auto">
            <a:xfrm>
              <a:off x="3095" y="354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rPr>
                <a:t>K</a:t>
              </a:r>
            </a:p>
          </p:txBody>
        </p:sp>
        <p:sp>
          <p:nvSpPr>
            <p:cNvPr id="1054" name="Text Box 50"/>
            <p:cNvSpPr txBox="1">
              <a:spLocks noChangeArrowheads="1"/>
            </p:cNvSpPr>
            <p:nvPr/>
          </p:nvSpPr>
          <p:spPr bwMode="auto">
            <a:xfrm>
              <a:off x="3574" y="348"/>
              <a:ext cx="2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>
                  <a:solidFill>
                    <a:schemeClr val="accent1"/>
                  </a:solidFill>
                  <a:latin typeface="Symbol" pitchFamily="18" charset="2"/>
                  <a:ea typeface="MS PGothic" pitchFamily="34" charset="-128"/>
                </a:rPr>
                <a:t>p</a:t>
              </a:r>
            </a:p>
          </p:txBody>
        </p:sp>
        <p:sp>
          <p:nvSpPr>
            <p:cNvPr id="1055" name="Text Box 51"/>
            <p:cNvSpPr txBox="1">
              <a:spLocks noChangeArrowheads="1"/>
            </p:cNvSpPr>
            <p:nvPr/>
          </p:nvSpPr>
          <p:spPr bwMode="auto">
            <a:xfrm>
              <a:off x="4484" y="327"/>
              <a:ext cx="2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chemeClr val="accent1"/>
                  </a:solidFill>
                  <a:latin typeface="Symbol" pitchFamily="18" charset="2"/>
                  <a:ea typeface="MS PGothic" pitchFamily="34" charset="-128"/>
                </a:rPr>
                <a:t>L</a:t>
              </a:r>
            </a:p>
          </p:txBody>
        </p:sp>
        <p:sp>
          <p:nvSpPr>
            <p:cNvPr id="1056" name="Text Box 52"/>
            <p:cNvSpPr txBox="1">
              <a:spLocks noChangeArrowheads="1"/>
            </p:cNvSpPr>
            <p:nvPr/>
          </p:nvSpPr>
          <p:spPr bwMode="auto">
            <a:xfrm>
              <a:off x="1640" y="380"/>
              <a:ext cx="2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>
                  <a:solidFill>
                    <a:schemeClr val="accent1"/>
                  </a:solidFill>
                  <a:latin typeface="Symbol" pitchFamily="18" charset="2"/>
                  <a:ea typeface="MS PGothic" pitchFamily="34" charset="-128"/>
                </a:rPr>
                <a:t>p</a:t>
              </a:r>
            </a:p>
          </p:txBody>
        </p:sp>
      </p:grp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5119204" y="4659543"/>
            <a:ext cx="2005677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baseline="0" dirty="0">
                <a:solidFill>
                  <a:srgbClr val="06A7F8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baseline="0" dirty="0" smtClean="0">
                <a:solidFill>
                  <a:srgbClr val="FFFF00"/>
                </a:solidFill>
                <a:latin typeface="Arial" pitchFamily="34" charset="0"/>
                <a:ea typeface="MS PGothic" pitchFamily="34" charset="-128"/>
              </a:rPr>
              <a:t>Hadronic Liquid</a:t>
            </a:r>
            <a:endParaRPr lang="en-US" altLang="ja-JP" baseline="0" dirty="0">
              <a:solidFill>
                <a:srgbClr val="FFFF00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0541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6054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2400" baseline="-25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3600" baseline="0" dirty="0" smtClean="0">
                <a:solidFill>
                  <a:schemeClr val="tx1"/>
                </a:solidFill>
              </a:rPr>
              <a:t>Experiments</a:t>
            </a:r>
            <a:r>
              <a:rPr lang="en-US" sz="3200" baseline="0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endParaRPr lang="en-US" sz="3200" baseline="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3200" baseline="0" dirty="0" smtClean="0">
                <a:solidFill>
                  <a:schemeClr val="accent6"/>
                </a:solidFill>
              </a:rPr>
              <a:t>Energy range: </a:t>
            </a:r>
            <a:r>
              <a:rPr lang="en-US" sz="3200" b="0" baseline="0" dirty="0" smtClean="0">
                <a:solidFill>
                  <a:schemeClr val="accent6"/>
                </a:solidFill>
              </a:rPr>
              <a:t> </a:t>
            </a:r>
            <a:r>
              <a:rPr lang="en-US" sz="3200" i="1" baseline="0" dirty="0" smtClean="0">
                <a:solidFill>
                  <a:schemeClr val="accent6"/>
                </a:solidFill>
              </a:rPr>
              <a:t>√s = 3 – 11 </a:t>
            </a:r>
            <a:r>
              <a:rPr lang="en-US" sz="3200" b="0" i="1" baseline="0" dirty="0" smtClean="0">
                <a:solidFill>
                  <a:schemeClr val="accent6"/>
                </a:solidFill>
              </a:rPr>
              <a:t>GeV    </a:t>
            </a:r>
            <a:r>
              <a:rPr lang="en-US" sz="2800" i="1" baseline="0" dirty="0" smtClean="0">
                <a:solidFill>
                  <a:srgbClr val="C00000"/>
                </a:solidFill>
              </a:rPr>
              <a:t>most interesting!</a:t>
            </a:r>
            <a:endParaRPr lang="en-US" sz="2800" i="1" baseline="0" dirty="0">
              <a:solidFill>
                <a:schemeClr val="accent6"/>
              </a:solidFill>
            </a:endParaRPr>
          </a:p>
          <a:p>
            <a:pPr>
              <a:defRPr/>
            </a:pPr>
            <a:endParaRPr lang="de-DE" sz="2800" baseline="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800" baseline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aseline="0" dirty="0" smtClean="0">
                <a:solidFill>
                  <a:schemeClr val="accent6">
                    <a:lumMod val="75000"/>
                  </a:schemeClr>
                </a:solidFill>
              </a:rPr>
              <a:t>Enhanced yield of </a:t>
            </a:r>
            <a:r>
              <a:rPr lang="en-US" sz="2000" baseline="0" dirty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000" baseline="30000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en-US" sz="2000" baseline="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l-GR" sz="2000" baseline="0" dirty="0" smtClean="0">
                <a:solidFill>
                  <a:schemeClr val="accent6">
                    <a:lumMod val="75000"/>
                  </a:schemeClr>
                </a:solidFill>
              </a:rPr>
              <a:t>φ</a:t>
            </a:r>
            <a:r>
              <a:rPr lang="en-US" sz="2000" baseline="0" dirty="0" smtClean="0">
                <a:solidFill>
                  <a:schemeClr val="accent6">
                    <a:lumMod val="75000"/>
                  </a:schemeClr>
                </a:solidFill>
              </a:rPr>
              <a:t>, (multi)strange baryons</a:t>
            </a:r>
            <a:endParaRPr lang="en-US" sz="2000" baseline="30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de-DE" sz="20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b="0" baseline="0" dirty="0" err="1" smtClean="0">
                <a:solidFill>
                  <a:schemeClr val="tx1"/>
                </a:solidFill>
              </a:rPr>
              <a:t>experiments</a:t>
            </a:r>
            <a:r>
              <a:rPr lang="ru-RU" sz="2000" b="0" baseline="0" dirty="0" smtClean="0">
                <a:solidFill>
                  <a:schemeClr val="tx1"/>
                </a:solidFill>
              </a:rPr>
              <a:t>:</a:t>
            </a:r>
            <a:r>
              <a:rPr lang="de-DE" sz="2000" b="0" baseline="0" dirty="0" smtClean="0">
                <a:solidFill>
                  <a:schemeClr val="tx1"/>
                </a:solidFill>
              </a:rPr>
              <a:t>       </a:t>
            </a:r>
            <a:r>
              <a:rPr lang="de-DE" sz="2000" b="0" baseline="0" dirty="0" err="1" smtClean="0">
                <a:solidFill>
                  <a:schemeClr val="tx1"/>
                </a:solidFill>
              </a:rPr>
              <a:t>KaoS</a:t>
            </a:r>
            <a:r>
              <a:rPr lang="de-DE" sz="2000" b="0" baseline="0" dirty="0" smtClean="0">
                <a:solidFill>
                  <a:schemeClr val="tx1"/>
                </a:solidFill>
              </a:rPr>
              <a:t>, </a:t>
            </a:r>
            <a:r>
              <a:rPr lang="de-DE" sz="2000" b="0" baseline="0" dirty="0">
                <a:solidFill>
                  <a:schemeClr val="tx1"/>
                </a:solidFill>
              </a:rPr>
              <a:t>AGS, </a:t>
            </a:r>
            <a:r>
              <a:rPr lang="de-DE" sz="2000" b="0" baseline="0" dirty="0" smtClean="0">
                <a:solidFill>
                  <a:schemeClr val="tx1"/>
                </a:solidFill>
              </a:rPr>
              <a:t>NA49 at </a:t>
            </a:r>
            <a:r>
              <a:rPr lang="de-DE" sz="2000" b="0" baseline="0" dirty="0" err="1" smtClean="0">
                <a:solidFill>
                  <a:schemeClr val="tx1"/>
                </a:solidFill>
              </a:rPr>
              <a:t>low</a:t>
            </a:r>
            <a:r>
              <a:rPr lang="de-DE" sz="2000" b="0" baseline="0" dirty="0" smtClean="0">
                <a:solidFill>
                  <a:schemeClr val="tx1"/>
                </a:solidFill>
              </a:rPr>
              <a:t> </a:t>
            </a:r>
            <a:r>
              <a:rPr lang="de-DE" sz="2000" b="0" baseline="0" dirty="0" err="1" smtClean="0">
                <a:solidFill>
                  <a:schemeClr val="tx1"/>
                </a:solidFill>
              </a:rPr>
              <a:t>energies</a:t>
            </a:r>
            <a:r>
              <a:rPr lang="de-DE" sz="2000" b="0" baseline="0" dirty="0" smtClean="0">
                <a:solidFill>
                  <a:schemeClr val="tx1"/>
                </a:solidFill>
              </a:rPr>
              <a:t> </a:t>
            </a:r>
            <a:r>
              <a:rPr lang="de-DE" sz="2000" b="0" baseline="0" dirty="0" err="1" smtClean="0">
                <a:solidFill>
                  <a:schemeClr val="tx1"/>
                </a:solidFill>
              </a:rPr>
              <a:t>of</a:t>
            </a:r>
            <a:r>
              <a:rPr lang="de-DE" sz="2000" b="0" baseline="0" dirty="0" smtClean="0">
                <a:solidFill>
                  <a:schemeClr val="tx1"/>
                </a:solidFill>
              </a:rPr>
              <a:t> SPS, (</a:t>
            </a:r>
            <a:r>
              <a:rPr lang="de-DE" sz="2000" b="0" baseline="0" dirty="0">
                <a:solidFill>
                  <a:schemeClr val="tx1"/>
                </a:solidFill>
              </a:rPr>
              <a:t>BES RHIC)</a:t>
            </a:r>
          </a:p>
          <a:p>
            <a:pPr>
              <a:defRPr/>
            </a:pPr>
            <a:endParaRPr lang="de-DE" sz="2000" baseline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2000" baseline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de-DE" sz="2000" baseline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Horn-</a:t>
            </a:r>
            <a:r>
              <a:rPr lang="de-DE" sz="2000" baseline="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effect</a:t>
            </a:r>
            <a:r>
              <a:rPr lang="de-DE" sz="2000" baseline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2000" b="0" baseline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</a:t>
            </a:r>
            <a:r>
              <a:rPr lang="en-US" sz="2000" baseline="0" dirty="0" smtClean="0">
                <a:solidFill>
                  <a:schemeClr val="tx1"/>
                </a:solidFill>
              </a:rPr>
              <a:t>irregular  </a:t>
            </a:r>
            <a:r>
              <a:rPr lang="en-US" sz="2000" baseline="0" dirty="0" err="1">
                <a:solidFill>
                  <a:schemeClr val="tx1"/>
                </a:solidFill>
              </a:rPr>
              <a:t>behaviour</a:t>
            </a:r>
            <a:r>
              <a:rPr lang="en-US" sz="2000" baseline="0" dirty="0">
                <a:solidFill>
                  <a:schemeClr val="tx1"/>
                </a:solidFill>
              </a:rPr>
              <a:t> of  K</a:t>
            </a:r>
            <a:r>
              <a:rPr lang="en-US" sz="2000" baseline="30000" dirty="0">
                <a:solidFill>
                  <a:schemeClr val="tx1"/>
                </a:solidFill>
              </a:rPr>
              <a:t>+</a:t>
            </a:r>
            <a:r>
              <a:rPr lang="en-US" sz="2000" baseline="0" dirty="0">
                <a:solidFill>
                  <a:schemeClr val="tx1"/>
                </a:solidFill>
              </a:rPr>
              <a:t>/</a:t>
            </a:r>
            <a:r>
              <a:rPr lang="el-GR" sz="2000" baseline="0" dirty="0">
                <a:solidFill>
                  <a:schemeClr val="tx1"/>
                </a:solidFill>
              </a:rPr>
              <a:t>π</a:t>
            </a:r>
            <a:r>
              <a:rPr lang="en-US" sz="2000" baseline="30000" dirty="0">
                <a:solidFill>
                  <a:schemeClr val="tx1"/>
                </a:solidFill>
              </a:rPr>
              <a:t>+</a:t>
            </a:r>
            <a:r>
              <a:rPr lang="en-US" sz="2000" baseline="0" dirty="0">
                <a:solidFill>
                  <a:schemeClr val="tx1"/>
                </a:solidFill>
              </a:rPr>
              <a:t> </a:t>
            </a:r>
            <a:endParaRPr lang="en-US" sz="2000" baseline="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sz="20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de-DE" sz="2000" b="0" baseline="0" dirty="0" err="1" smtClean="0">
                <a:solidFill>
                  <a:schemeClr val="tx1"/>
                </a:solidFill>
                <a:latin typeface="+mj-lt"/>
              </a:rPr>
              <a:t>experiments</a:t>
            </a:r>
            <a:r>
              <a:rPr lang="de-DE" sz="2000" b="0" baseline="0" dirty="0" smtClean="0">
                <a:solidFill>
                  <a:schemeClr val="tx1"/>
                </a:solidFill>
                <a:latin typeface="+mj-lt"/>
              </a:rPr>
              <a:t>:      </a:t>
            </a:r>
            <a:r>
              <a:rPr lang="de-DE" sz="2000" b="0" baseline="0" dirty="0" smtClean="0">
                <a:solidFill>
                  <a:schemeClr val="tx1"/>
                </a:solidFill>
              </a:rPr>
              <a:t>NA49, STAR (BES RHIC)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2000" baseline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sz="2000" baseline="0" dirty="0" err="1" smtClean="0">
                <a:solidFill>
                  <a:schemeClr val="accent2"/>
                </a:solidFill>
              </a:rPr>
              <a:t>Dilepton</a:t>
            </a:r>
            <a:r>
              <a:rPr lang="de-DE" sz="2000" baseline="0" dirty="0" smtClean="0">
                <a:solidFill>
                  <a:schemeClr val="accent2"/>
                </a:solidFill>
              </a:rPr>
              <a:t> </a:t>
            </a:r>
            <a:r>
              <a:rPr lang="de-DE" sz="2000" baseline="0" dirty="0" err="1" smtClean="0">
                <a:solidFill>
                  <a:schemeClr val="accent2"/>
                </a:solidFill>
              </a:rPr>
              <a:t>production</a:t>
            </a:r>
            <a:endParaRPr lang="de-DE" sz="2000" baseline="0" dirty="0" smtClean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de-DE" sz="2000" baseline="0" dirty="0">
                <a:solidFill>
                  <a:schemeClr val="tx1"/>
                </a:solidFill>
              </a:rPr>
              <a:t> </a:t>
            </a:r>
            <a:r>
              <a:rPr lang="de-DE" sz="2000" b="0" baseline="0" dirty="0" err="1" smtClean="0">
                <a:solidFill>
                  <a:schemeClr val="tx1"/>
                </a:solidFill>
              </a:rPr>
              <a:t>experiments</a:t>
            </a:r>
            <a:r>
              <a:rPr lang="de-DE" sz="2000" b="0" baseline="0" dirty="0" smtClean="0">
                <a:solidFill>
                  <a:schemeClr val="tx1"/>
                </a:solidFill>
              </a:rPr>
              <a:t>: DLS, HADES, CERES, PHENIX</a:t>
            </a:r>
          </a:p>
          <a:p>
            <a:pPr>
              <a:defRPr/>
            </a:pPr>
            <a:endParaRPr lang="de-DE" sz="2000" baseline="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sz="20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Projects: </a:t>
            </a:r>
            <a:r>
              <a:rPr lang="de-DE" sz="2000" b="0" baseline="0" dirty="0" smtClean="0">
                <a:solidFill>
                  <a:schemeClr val="tx1"/>
                </a:solidFill>
              </a:rPr>
              <a:t>FAIR/CBM, NICA/MPD, BM&amp;N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32" y="116632"/>
            <a:ext cx="7772400" cy="11430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980728"/>
            <a:ext cx="7774632" cy="720080"/>
          </a:xfrm>
        </p:spPr>
        <p:txBody>
          <a:bodyPr/>
          <a:lstStyle/>
          <a:p>
            <a:r>
              <a:rPr lang="en-US" dirty="0" smtClean="0"/>
              <a:t>Does hadronic matter transit into QGP?</a:t>
            </a:r>
          </a:p>
        </p:txBody>
      </p:sp>
      <p:pic>
        <p:nvPicPr>
          <p:cNvPr id="99" name="Picture 4" descr="diagram_1c"/>
          <p:cNvPicPr>
            <a:picLocks noChangeAspect="1" noChangeArrowheads="1"/>
          </p:cNvPicPr>
          <p:nvPr/>
        </p:nvPicPr>
        <p:blipFill>
          <a:blip r:embed="rId3" cstate="print">
            <a:lum bright="-6000" contrast="36000"/>
          </a:blip>
          <a:srcRect/>
          <a:stretch>
            <a:fillRect/>
          </a:stretch>
        </p:blipFill>
        <p:spPr bwMode="auto">
          <a:xfrm>
            <a:off x="539552" y="1844824"/>
            <a:ext cx="778668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60487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964613" cy="792832"/>
          </a:xfrm>
        </p:spPr>
        <p:txBody>
          <a:bodyPr/>
          <a:lstStyle/>
          <a:p>
            <a:pPr eaLnBrk="1" hangingPunct="1"/>
            <a:r>
              <a:rPr lang="en-US" sz="3200" b="1" baseline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Enhanced yield of K</a:t>
            </a:r>
            <a:r>
              <a:rPr lang="en-US" sz="3200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subthreshold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kaon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production</a:t>
            </a:r>
            <a:endParaRPr lang="el-GR" sz="32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8" name="Text Box 7"/>
          <p:cNvSpPr txBox="1">
            <a:spLocks noChangeArrowheads="1"/>
          </p:cNvSpPr>
          <p:nvPr/>
        </p:nvSpPr>
        <p:spPr bwMode="auto">
          <a:xfrm>
            <a:off x="3995936" y="1196752"/>
            <a:ext cx="5004048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aseline="0" dirty="0" smtClean="0">
                <a:solidFill>
                  <a:schemeClr val="tx2"/>
                </a:solidFill>
              </a:rPr>
              <a:t>Transport models with NN-interactions</a:t>
            </a:r>
          </a:p>
          <a:p>
            <a:pPr>
              <a:buFont typeface="Arial" pitchFamily="34" charset="0"/>
              <a:buChar char="•"/>
            </a:pPr>
            <a:r>
              <a:rPr lang="en-US" sz="2000" baseline="0" dirty="0">
                <a:solidFill>
                  <a:srgbClr val="C00000"/>
                </a:solidFill>
              </a:rPr>
              <a:t> </a:t>
            </a:r>
            <a:r>
              <a:rPr lang="en-US" sz="2000" baseline="0" dirty="0" smtClean="0">
                <a:solidFill>
                  <a:srgbClr val="C00000"/>
                </a:solidFill>
              </a:rPr>
              <a:t>underestimate</a:t>
            </a:r>
            <a:r>
              <a:rPr lang="en-US" sz="2000" baseline="0" dirty="0" smtClean="0">
                <a:solidFill>
                  <a:schemeClr val="tx1"/>
                </a:solidFill>
              </a:rPr>
              <a:t> yield of  K</a:t>
            </a:r>
            <a:r>
              <a:rPr lang="en-US" sz="2000" baseline="30000" dirty="0" smtClean="0">
                <a:solidFill>
                  <a:schemeClr val="tx1"/>
                </a:solidFill>
              </a:rPr>
              <a:t>+</a:t>
            </a:r>
            <a:r>
              <a:rPr lang="en-US" sz="2000" baseline="0" dirty="0" smtClean="0">
                <a:solidFill>
                  <a:schemeClr val="tx1"/>
                </a:solidFill>
              </a:rPr>
              <a:t> by a </a:t>
            </a:r>
            <a:r>
              <a:rPr lang="en-US" sz="2000" baseline="0" dirty="0" smtClean="0"/>
              <a:t>factor of 6 </a:t>
            </a:r>
          </a:p>
          <a:p>
            <a:pPr>
              <a:buFont typeface="Arial" pitchFamily="34" charset="0"/>
              <a:buChar char="•"/>
            </a:pPr>
            <a:r>
              <a:rPr lang="en-US" sz="2000" baseline="0" dirty="0">
                <a:solidFill>
                  <a:srgbClr val="C00000"/>
                </a:solidFill>
              </a:rPr>
              <a:t> </a:t>
            </a:r>
            <a:r>
              <a:rPr lang="en-US" sz="2000" baseline="0" dirty="0" smtClean="0">
                <a:solidFill>
                  <a:srgbClr val="C00000"/>
                </a:solidFill>
              </a:rPr>
              <a:t>overestimate</a:t>
            </a:r>
            <a:r>
              <a:rPr lang="en-US" sz="2000" baseline="0" dirty="0" smtClean="0">
                <a:solidFill>
                  <a:schemeClr val="tx1"/>
                </a:solidFill>
              </a:rPr>
              <a:t> yield of  K</a:t>
            </a:r>
            <a:r>
              <a:rPr lang="en-US" sz="2000" baseline="30000" dirty="0" smtClean="0">
                <a:solidFill>
                  <a:schemeClr val="tx1"/>
                </a:solidFill>
              </a:rPr>
              <a:t>-</a:t>
            </a:r>
          </a:p>
          <a:p>
            <a:endParaRPr lang="en-US" sz="2000" baseline="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l-GR" sz="2000" b="1" baseline="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572000" y="2852936"/>
            <a:ext cx="29718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1" baseline="0" dirty="0">
                <a:solidFill>
                  <a:schemeClr val="tx2"/>
                </a:solidFill>
              </a:rPr>
              <a:t>J. Phys. G: </a:t>
            </a:r>
            <a:r>
              <a:rPr lang="en-US" b="0" i="1" baseline="0" dirty="0" err="1">
                <a:solidFill>
                  <a:schemeClr val="tx2"/>
                </a:solidFill>
              </a:rPr>
              <a:t>Nucl</a:t>
            </a:r>
            <a:r>
              <a:rPr lang="en-US" b="0" i="1" baseline="0" dirty="0">
                <a:solidFill>
                  <a:schemeClr val="tx2"/>
                </a:solidFill>
              </a:rPr>
              <a:t>. Part. Phys. 27 (2001) </a:t>
            </a:r>
            <a:r>
              <a:rPr lang="en-US" b="0" i="1" baseline="0" dirty="0" smtClean="0">
                <a:solidFill>
                  <a:schemeClr val="tx2"/>
                </a:solidFill>
              </a:rPr>
              <a:t>275</a:t>
            </a:r>
            <a:endParaRPr lang="ru-RU" b="0" i="1" dirty="0">
              <a:solidFill>
                <a:schemeClr val="tx2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75656" y="1628800"/>
            <a:ext cx="2662064" cy="936104"/>
          </a:xfrm>
        </p:spPr>
        <p:txBody>
          <a:bodyPr/>
          <a:lstStyle/>
          <a:p>
            <a:pPr>
              <a:buNone/>
            </a:pPr>
            <a:r>
              <a:rPr lang="en-US" b="1" dirty="0" err="1" smtClean="0"/>
              <a:t>KaoS</a:t>
            </a:r>
            <a:r>
              <a:rPr lang="en-US" b="1" dirty="0" smtClean="0"/>
              <a:t> at SIS</a:t>
            </a:r>
            <a:endParaRPr lang="ru-RU" b="1" dirty="0"/>
          </a:p>
        </p:txBody>
      </p:sp>
      <p:pic>
        <p:nvPicPr>
          <p:cNvPr id="7" name="Рисунок 6" descr="kao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48880"/>
            <a:ext cx="4095750" cy="3867150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51920" y="3861048"/>
            <a:ext cx="5004048" cy="34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aseline="0" dirty="0" smtClean="0">
                <a:solidFill>
                  <a:schemeClr val="tx2"/>
                </a:solidFill>
              </a:rPr>
              <a:t>RQMD:</a:t>
            </a:r>
          </a:p>
          <a:p>
            <a:pPr>
              <a:buFont typeface="Arial" pitchFamily="34" charset="0"/>
              <a:buChar char="•"/>
            </a:pPr>
            <a:r>
              <a:rPr lang="en-US" sz="2000" baseline="0" dirty="0">
                <a:solidFill>
                  <a:schemeClr val="tx2"/>
                </a:solidFill>
              </a:rPr>
              <a:t> </a:t>
            </a:r>
            <a:r>
              <a:rPr lang="en-US" sz="2000" b="0" baseline="0" dirty="0" smtClean="0">
                <a:solidFill>
                  <a:schemeClr val="tx2"/>
                </a:solidFill>
              </a:rPr>
              <a:t>K</a:t>
            </a:r>
            <a:r>
              <a:rPr lang="en-US" sz="2000" b="0" baseline="30000" dirty="0" smtClean="0">
                <a:solidFill>
                  <a:schemeClr val="tx2"/>
                </a:solidFill>
              </a:rPr>
              <a:t>+ </a:t>
            </a:r>
            <a:r>
              <a:rPr lang="en-US" sz="2000" b="0" baseline="0" dirty="0" smtClean="0">
                <a:solidFill>
                  <a:schemeClr val="tx2"/>
                </a:solidFill>
              </a:rPr>
              <a:t>N repulsive potential</a:t>
            </a:r>
          </a:p>
          <a:p>
            <a:pPr>
              <a:buFont typeface="Arial" pitchFamily="34" charset="0"/>
              <a:buChar char="•"/>
            </a:pPr>
            <a:r>
              <a:rPr lang="en-US" sz="2000" b="0" baseline="0" dirty="0">
                <a:solidFill>
                  <a:schemeClr val="tx2"/>
                </a:solidFill>
              </a:rPr>
              <a:t> </a:t>
            </a:r>
            <a:r>
              <a:rPr lang="en-US" sz="2000" b="0" baseline="0" dirty="0" smtClean="0">
                <a:solidFill>
                  <a:schemeClr val="tx2"/>
                </a:solidFill>
              </a:rPr>
              <a:t> K</a:t>
            </a:r>
            <a:r>
              <a:rPr lang="en-US" sz="2000" b="0" baseline="30000" dirty="0" smtClean="0">
                <a:solidFill>
                  <a:schemeClr val="tx2"/>
                </a:solidFill>
              </a:rPr>
              <a:t>- </a:t>
            </a:r>
            <a:r>
              <a:rPr lang="en-US" sz="2000" b="0" baseline="0" dirty="0" smtClean="0">
                <a:solidFill>
                  <a:schemeClr val="tx2"/>
                </a:solidFill>
              </a:rPr>
              <a:t>N attractive potential</a:t>
            </a:r>
          </a:p>
          <a:p>
            <a:pPr>
              <a:buFont typeface="Arial" pitchFamily="34" charset="0"/>
              <a:buChar char="•"/>
            </a:pPr>
            <a:r>
              <a:rPr lang="en-US" sz="2000" b="0" baseline="0" dirty="0">
                <a:solidFill>
                  <a:schemeClr val="tx2"/>
                </a:solidFill>
              </a:rPr>
              <a:t> </a:t>
            </a:r>
            <a:r>
              <a:rPr lang="en-US" sz="2000" b="0" baseline="0" dirty="0" smtClean="0">
                <a:solidFill>
                  <a:schemeClr val="tx2"/>
                </a:solidFill>
              </a:rPr>
              <a:t>Momentum dependent </a:t>
            </a:r>
            <a:r>
              <a:rPr lang="en-US" sz="2000" b="0" baseline="0" dirty="0" err="1" smtClean="0">
                <a:solidFill>
                  <a:schemeClr val="tx2"/>
                </a:solidFill>
              </a:rPr>
              <a:t>Skyrme</a:t>
            </a:r>
            <a:r>
              <a:rPr lang="en-US" sz="2000" b="0" baseline="0" dirty="0" smtClean="0">
                <a:solidFill>
                  <a:schemeClr val="tx2"/>
                </a:solidFill>
              </a:rPr>
              <a:t> forces</a:t>
            </a:r>
          </a:p>
          <a:p>
            <a:pPr>
              <a:buFont typeface="Arial" pitchFamily="34" charset="0"/>
              <a:buChar char="•"/>
            </a:pPr>
            <a:r>
              <a:rPr lang="en-US" sz="2000" b="0" baseline="0" dirty="0">
                <a:solidFill>
                  <a:schemeClr val="tx2"/>
                </a:solidFill>
              </a:rPr>
              <a:t> C</a:t>
            </a:r>
            <a:r>
              <a:rPr lang="en-US" sz="2000" b="0" baseline="0" dirty="0" smtClean="0">
                <a:solidFill>
                  <a:schemeClr val="tx2"/>
                </a:solidFill>
              </a:rPr>
              <a:t>ompression parameter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b="0" baseline="0" dirty="0">
                <a:solidFill>
                  <a:schemeClr val="tx2"/>
                </a:solidFill>
              </a:rPr>
              <a:t> </a:t>
            </a:r>
            <a:r>
              <a:rPr lang="en-US" sz="2000" b="0" baseline="0" dirty="0" smtClean="0">
                <a:solidFill>
                  <a:schemeClr val="tx2"/>
                </a:solidFill>
              </a:rPr>
              <a:t>soft ~ 200 MeV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b="0" baseline="0" dirty="0">
                <a:solidFill>
                  <a:schemeClr val="tx2"/>
                </a:solidFill>
              </a:rPr>
              <a:t> </a:t>
            </a:r>
            <a:r>
              <a:rPr lang="en-US" sz="2000" b="0" baseline="0" dirty="0" smtClean="0">
                <a:solidFill>
                  <a:schemeClr val="tx2"/>
                </a:solidFill>
              </a:rPr>
              <a:t>hard ~ 380 MeV</a:t>
            </a:r>
          </a:p>
          <a:p>
            <a:pPr lvl="1">
              <a:buFont typeface="Wingdings" pitchFamily="2" charset="2"/>
              <a:buChar char="ü"/>
            </a:pPr>
            <a:endParaRPr lang="en-US" sz="2000" baseline="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000" baseline="0" dirty="0" smtClean="0">
              <a:solidFill>
                <a:schemeClr val="tx2"/>
              </a:solidFill>
            </a:endParaRPr>
          </a:p>
          <a:p>
            <a:endParaRPr lang="en-US" sz="2000" baseline="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l-GR" sz="2000" b="1" baseline="0" dirty="0">
              <a:solidFill>
                <a:schemeClr val="accent2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964613" cy="633412"/>
          </a:xfrm>
        </p:spPr>
        <p:txBody>
          <a:bodyPr/>
          <a:lstStyle/>
          <a:p>
            <a:pPr eaLnBrk="1" hangingPunct="1"/>
            <a:r>
              <a:rPr lang="en-US" sz="2800" b="1" dirty="0" err="1" smtClean="0">
                <a:solidFill>
                  <a:schemeClr val="accent2"/>
                </a:solidFill>
              </a:rPr>
              <a:t>Enhansement</a:t>
            </a:r>
            <a:r>
              <a:rPr lang="en-US" sz="2800" b="1" dirty="0" smtClean="0">
                <a:solidFill>
                  <a:schemeClr val="accent2"/>
                </a:solidFill>
              </a:rPr>
              <a:t> of </a:t>
            </a:r>
            <a:r>
              <a:rPr lang="en-US" sz="2800" b="1" dirty="0" err="1" smtClean="0">
                <a:solidFill>
                  <a:schemeClr val="accent2"/>
                </a:solidFill>
              </a:rPr>
              <a:t>stangeness</a:t>
            </a:r>
            <a:endParaRPr lang="el-GR" sz="28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8" name="Text Box 7"/>
          <p:cNvSpPr txBox="1">
            <a:spLocks noChangeArrowheads="1"/>
          </p:cNvSpPr>
          <p:nvPr/>
        </p:nvSpPr>
        <p:spPr bwMode="auto">
          <a:xfrm>
            <a:off x="1310538" y="1147295"/>
            <a:ext cx="6861861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aseline="0" dirty="0" smtClean="0">
                <a:solidFill>
                  <a:srgbClr val="C00000"/>
                </a:solidFill>
              </a:rPr>
              <a:t> Clear evidence for “horn” structure in K</a:t>
            </a:r>
            <a:r>
              <a:rPr lang="en-US" sz="2000" baseline="30000" dirty="0" smtClean="0">
                <a:solidFill>
                  <a:srgbClr val="C00000"/>
                </a:solidFill>
              </a:rPr>
              <a:t>+</a:t>
            </a:r>
            <a:r>
              <a:rPr lang="en-US" sz="2000" baseline="0" dirty="0" smtClean="0">
                <a:solidFill>
                  <a:srgbClr val="C00000"/>
                </a:solidFill>
              </a:rPr>
              <a:t>/</a:t>
            </a:r>
            <a:r>
              <a:rPr lang="el-GR" sz="2000" baseline="0" dirty="0" smtClean="0">
                <a:solidFill>
                  <a:srgbClr val="C00000"/>
                </a:solidFill>
              </a:rPr>
              <a:t>π</a:t>
            </a:r>
            <a:r>
              <a:rPr lang="en-US" sz="2000" baseline="30000" dirty="0" smtClean="0">
                <a:solidFill>
                  <a:srgbClr val="C00000"/>
                </a:solidFill>
              </a:rPr>
              <a:t>+</a:t>
            </a:r>
            <a:r>
              <a:rPr lang="en-US" sz="2000" baseline="0" dirty="0" smtClean="0">
                <a:solidFill>
                  <a:srgbClr val="C00000"/>
                </a:solidFill>
              </a:rPr>
              <a:t> at </a:t>
            </a:r>
            <a:r>
              <a:rPr lang="en-US" sz="2000" baseline="0" dirty="0">
                <a:solidFill>
                  <a:srgbClr val="C00000"/>
                </a:solidFill>
                <a:cs typeface="Times New Roman" pitchFamily="18" charset="0"/>
              </a:rPr>
              <a:t>~30 A GeV </a:t>
            </a:r>
            <a:r>
              <a:rPr lang="en-US" sz="2000" baseline="0" dirty="0" smtClean="0">
                <a:solidFill>
                  <a:srgbClr val="C00000"/>
                </a:solidFill>
              </a:rPr>
              <a:t>!</a:t>
            </a:r>
          </a:p>
          <a:p>
            <a:endParaRPr lang="en-US" sz="2000" baseline="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aseline="0" dirty="0" smtClean="0">
                <a:solidFill>
                  <a:srgbClr val="C00000"/>
                </a:solidFill>
              </a:rPr>
              <a:t> Non-horn structure in K</a:t>
            </a:r>
            <a:r>
              <a:rPr lang="en-US" sz="2000" baseline="30000" dirty="0" smtClean="0">
                <a:solidFill>
                  <a:srgbClr val="C00000"/>
                </a:solidFill>
              </a:rPr>
              <a:t>-</a:t>
            </a:r>
            <a:r>
              <a:rPr lang="en-US" sz="2000" baseline="0" dirty="0" smtClean="0">
                <a:solidFill>
                  <a:srgbClr val="C00000"/>
                </a:solidFill>
              </a:rPr>
              <a:t>/</a:t>
            </a:r>
            <a:r>
              <a:rPr lang="el-GR" sz="2000" baseline="0" dirty="0" smtClean="0">
                <a:solidFill>
                  <a:srgbClr val="C00000"/>
                </a:solidFill>
              </a:rPr>
              <a:t>π</a:t>
            </a:r>
            <a:r>
              <a:rPr lang="en-US" sz="2000" baseline="30000" dirty="0" smtClean="0">
                <a:solidFill>
                  <a:srgbClr val="C00000"/>
                </a:solidFill>
              </a:rPr>
              <a:t>-</a:t>
            </a:r>
            <a:r>
              <a:rPr lang="en-US" sz="2000" baseline="0" dirty="0" smtClean="0">
                <a:solidFill>
                  <a:srgbClr val="C00000"/>
                </a:solidFill>
              </a:rPr>
              <a:t> 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62958"/>
            <a:ext cx="4989520" cy="4320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D:\Projects\NICA\CBM-NICA_Workshop\phi2pi_me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46675"/>
            <a:ext cx="5112567" cy="354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Rectangle 5"/>
          <p:cNvSpPr>
            <a:spLocks noGrp="1" noChangeArrowheads="1"/>
          </p:cNvSpPr>
          <p:nvPr>
            <p:ph type="title"/>
          </p:nvPr>
        </p:nvSpPr>
        <p:spPr>
          <a:xfrm>
            <a:off x="1" y="115888"/>
            <a:ext cx="8964488" cy="1008856"/>
          </a:xfrm>
        </p:spPr>
        <p:txBody>
          <a:bodyPr/>
          <a:lstStyle/>
          <a:p>
            <a:pPr eaLnBrk="1" hangingPunct="1"/>
            <a:r>
              <a:rPr lang="en-US" sz="3200" b="1" baseline="0" dirty="0" smtClean="0">
                <a:solidFill>
                  <a:schemeClr val="accent6">
                    <a:lumMod val="75000"/>
                  </a:schemeClr>
                </a:solidFill>
              </a:rPr>
              <a:t>Enhancement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of strangeness</a:t>
            </a:r>
            <a:b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b="1" baseline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sz="2800" b="1" baseline="0" dirty="0" smtClean="0">
                <a:solidFill>
                  <a:schemeClr val="accent6">
                    <a:lumMod val="75000"/>
                  </a:schemeClr>
                </a:solidFill>
              </a:rPr>
              <a:t>φ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-mesons</a:t>
            </a:r>
            <a:endParaRPr lang="el-GR" sz="28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355976" y="1880826"/>
            <a:ext cx="792088" cy="468053"/>
          </a:xfrm>
        </p:spPr>
        <p:txBody>
          <a:bodyPr/>
          <a:lstStyle/>
          <a:p>
            <a:pPr>
              <a:buNone/>
            </a:pPr>
            <a:r>
              <a:rPr lang="el-GR" sz="2400" dirty="0" smtClean="0"/>
              <a:t>φ</a:t>
            </a:r>
            <a:r>
              <a:rPr lang="en-US" sz="2400" dirty="0" smtClean="0"/>
              <a:t>/</a:t>
            </a:r>
            <a:r>
              <a:rPr lang="el-GR" sz="2400" dirty="0" smtClean="0"/>
              <a:t>π</a:t>
            </a:r>
            <a:r>
              <a:rPr lang="en-US" sz="2000" baseline="30000" dirty="0" smtClean="0"/>
              <a:t>-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4516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964613" cy="792832"/>
          </a:xfrm>
        </p:spPr>
        <p:txBody>
          <a:bodyPr/>
          <a:lstStyle/>
          <a:p>
            <a:pPr eaLnBrk="1" hangingPunct="1"/>
            <a:r>
              <a:rPr lang="en-US" sz="3200" b="1" baseline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Enhanced yield of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hyperons</a:t>
            </a:r>
            <a:endParaRPr lang="el-GR" sz="32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95536" y="1929038"/>
            <a:ext cx="7490984" cy="4388238"/>
            <a:chOff x="1043608" y="2060848"/>
            <a:chExt cx="7490984" cy="4388238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060848"/>
              <a:ext cx="7490984" cy="4388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Прямая соединительная линия 2"/>
            <p:cNvCxnSpPr/>
            <p:nvPr/>
          </p:nvCxnSpPr>
          <p:spPr bwMode="auto">
            <a:xfrm>
              <a:off x="2051720" y="5085184"/>
              <a:ext cx="583113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" name="Содержимое 5"/>
          <p:cNvSpPr txBox="1">
            <a:spLocks/>
          </p:cNvSpPr>
          <p:nvPr/>
        </p:nvSpPr>
        <p:spPr bwMode="auto">
          <a:xfrm>
            <a:off x="2987065" y="1648331"/>
            <a:ext cx="2664296" cy="56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2400" b="0" kern="0" baseline="0" dirty="0" err="1" smtClean="0"/>
              <a:t>PbPb</a:t>
            </a:r>
            <a:r>
              <a:rPr lang="en-US" sz="2400" b="0" kern="0" baseline="0" dirty="0" smtClean="0"/>
              <a:t> vs </a:t>
            </a:r>
            <a:r>
              <a:rPr lang="en-US" sz="2400" b="0" kern="0" baseline="0" dirty="0" err="1" smtClean="0"/>
              <a:t>pBe</a:t>
            </a:r>
            <a:r>
              <a:rPr lang="en-US" sz="2400" b="0" kern="0" baseline="0" dirty="0" smtClean="0"/>
              <a:t> SPS	</a:t>
            </a:r>
            <a:endParaRPr lang="ru-RU" sz="2400" b="0" kern="0" baseline="0" dirty="0"/>
          </a:p>
        </p:txBody>
      </p:sp>
    </p:spTree>
    <p:extLst>
      <p:ext uri="{BB962C8B-B14F-4D97-AF65-F5344CB8AC3E}">
        <p14:creationId xmlns:p14="http://schemas.microsoft.com/office/powerpoint/2010/main" val="61161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964613" cy="633412"/>
          </a:xfrm>
        </p:spPr>
        <p:txBody>
          <a:bodyPr/>
          <a:lstStyle/>
          <a:p>
            <a:pPr eaLnBrk="1" hangingPunct="1"/>
            <a:r>
              <a:rPr lang="en-US" sz="2800" b="1" dirty="0" err="1" smtClean="0">
                <a:solidFill>
                  <a:schemeClr val="accent2"/>
                </a:solidFill>
              </a:rPr>
              <a:t>Dilepton</a:t>
            </a:r>
            <a:r>
              <a:rPr lang="en-US" sz="2800" b="1" dirty="0" smtClean="0">
                <a:solidFill>
                  <a:schemeClr val="accent2"/>
                </a:solidFill>
              </a:rPr>
              <a:t> production</a:t>
            </a:r>
            <a:endParaRPr lang="el-GR" sz="28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8" name="Text Box 7"/>
          <p:cNvSpPr txBox="1">
            <a:spLocks noChangeArrowheads="1"/>
          </p:cNvSpPr>
          <p:nvPr/>
        </p:nvSpPr>
        <p:spPr bwMode="auto">
          <a:xfrm>
            <a:off x="467544" y="783848"/>
            <a:ext cx="7632563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aseline="0" dirty="0" smtClean="0">
                <a:solidFill>
                  <a:schemeClr val="tx1"/>
                </a:solidFill>
              </a:rPr>
              <a:t>Enhancement of </a:t>
            </a:r>
            <a:r>
              <a:rPr lang="en-US" sz="2200" baseline="0" dirty="0" err="1" smtClean="0">
                <a:solidFill>
                  <a:schemeClr val="tx1"/>
                </a:solidFill>
              </a:rPr>
              <a:t>dilepton</a:t>
            </a:r>
            <a:r>
              <a:rPr lang="en-US" sz="2200" baseline="0" dirty="0" smtClean="0">
                <a:solidFill>
                  <a:schemeClr val="tx1"/>
                </a:solidFill>
              </a:rPr>
              <a:t> yield in </a:t>
            </a:r>
            <a:r>
              <a:rPr lang="en-US" sz="2200" baseline="0" dirty="0" err="1" smtClean="0">
                <a:solidFill>
                  <a:schemeClr val="tx1"/>
                </a:solidFill>
              </a:rPr>
              <a:t>inv.mass</a:t>
            </a:r>
            <a:r>
              <a:rPr lang="en-US" sz="2200" baseline="0" dirty="0" smtClean="0">
                <a:solidFill>
                  <a:schemeClr val="tx1"/>
                </a:solidFill>
              </a:rPr>
              <a:t> range 0.2 – 0.6 </a:t>
            </a:r>
            <a:r>
              <a:rPr lang="en-US" sz="2200" baseline="0" dirty="0" err="1" smtClean="0">
                <a:solidFill>
                  <a:schemeClr val="tx1"/>
                </a:solidFill>
              </a:rPr>
              <a:t>GeV</a:t>
            </a:r>
            <a:r>
              <a:rPr lang="en-US" sz="2200" baseline="0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000" b="1" baseline="0" dirty="0" smtClean="0">
                <a:solidFill>
                  <a:schemeClr val="accent2"/>
                </a:solidFill>
                <a:cs typeface="Times New Roman" pitchFamily="18" charset="0"/>
              </a:rPr>
              <a:t>HADES</a:t>
            </a:r>
            <a:endParaRPr lang="el-GR" sz="2000" b="1" baseline="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76400"/>
            <a:ext cx="4038390" cy="492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8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964613" cy="633412"/>
          </a:xfrm>
        </p:spPr>
        <p:txBody>
          <a:bodyPr/>
          <a:lstStyle/>
          <a:p>
            <a:pPr eaLnBrk="1" hangingPunct="1"/>
            <a:r>
              <a:rPr lang="en-US" sz="2800" b="1" dirty="0" err="1" smtClean="0">
                <a:solidFill>
                  <a:schemeClr val="accent2"/>
                </a:solidFill>
              </a:rPr>
              <a:t>Dilepton</a:t>
            </a:r>
            <a:r>
              <a:rPr lang="en-US" sz="2800" b="1" dirty="0" smtClean="0">
                <a:solidFill>
                  <a:schemeClr val="accent2"/>
                </a:solidFill>
              </a:rPr>
              <a:t> production</a:t>
            </a:r>
            <a:endParaRPr lang="el-GR" sz="28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8" name="Text Box 7"/>
          <p:cNvSpPr txBox="1">
            <a:spLocks noChangeArrowheads="1"/>
          </p:cNvSpPr>
          <p:nvPr/>
        </p:nvSpPr>
        <p:spPr bwMode="auto">
          <a:xfrm>
            <a:off x="666024" y="1446598"/>
            <a:ext cx="7632563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aseline="0" dirty="0" smtClean="0">
                <a:solidFill>
                  <a:schemeClr val="tx1"/>
                </a:solidFill>
              </a:rPr>
              <a:t>Enhancement of </a:t>
            </a:r>
            <a:r>
              <a:rPr lang="en-US" sz="2200" baseline="0" dirty="0" err="1" smtClean="0">
                <a:solidFill>
                  <a:schemeClr val="tx1"/>
                </a:solidFill>
              </a:rPr>
              <a:t>dilepton</a:t>
            </a:r>
            <a:r>
              <a:rPr lang="en-US" sz="2200" baseline="0" dirty="0" smtClean="0">
                <a:solidFill>
                  <a:schemeClr val="tx1"/>
                </a:solidFill>
              </a:rPr>
              <a:t> yield in </a:t>
            </a:r>
            <a:r>
              <a:rPr lang="en-US" sz="2200" baseline="0" dirty="0" err="1" smtClean="0">
                <a:solidFill>
                  <a:schemeClr val="tx1"/>
                </a:solidFill>
              </a:rPr>
              <a:t>inv.mass</a:t>
            </a:r>
            <a:r>
              <a:rPr lang="en-US" sz="2200" baseline="0" dirty="0" smtClean="0">
                <a:solidFill>
                  <a:schemeClr val="tx1"/>
                </a:solidFill>
              </a:rPr>
              <a:t> range 0.2 – 0.6 </a:t>
            </a:r>
            <a:r>
              <a:rPr lang="en-US" sz="2200" baseline="0" dirty="0" err="1" smtClean="0">
                <a:solidFill>
                  <a:schemeClr val="tx1"/>
                </a:solidFill>
              </a:rPr>
              <a:t>GeV</a:t>
            </a:r>
            <a:r>
              <a:rPr lang="en-US" sz="2200" baseline="0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000" b="1" baseline="0" dirty="0" smtClean="0">
                <a:solidFill>
                  <a:schemeClr val="accent2"/>
                </a:solidFill>
                <a:cs typeface="Times New Roman" pitchFamily="18" charset="0"/>
              </a:rPr>
              <a:t>SPS</a:t>
            </a:r>
            <a:endParaRPr lang="el-GR" sz="2000" b="1" baseline="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5040561" cy="402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32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964613" cy="633412"/>
          </a:xfrm>
        </p:spPr>
        <p:txBody>
          <a:bodyPr/>
          <a:lstStyle/>
          <a:p>
            <a:pPr eaLnBrk="1" hangingPunct="1"/>
            <a:r>
              <a:rPr lang="en-US" sz="2800" b="1" dirty="0" err="1" smtClean="0">
                <a:solidFill>
                  <a:schemeClr val="accent2"/>
                </a:solidFill>
              </a:rPr>
              <a:t>Dilepton</a:t>
            </a:r>
            <a:r>
              <a:rPr lang="en-US" sz="2800" b="1" dirty="0" smtClean="0">
                <a:solidFill>
                  <a:schemeClr val="accent2"/>
                </a:solidFill>
              </a:rPr>
              <a:t> production</a:t>
            </a:r>
            <a:endParaRPr lang="el-GR" sz="28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8" name="Text Box 7"/>
          <p:cNvSpPr txBox="1">
            <a:spLocks noChangeArrowheads="1"/>
          </p:cNvSpPr>
          <p:nvPr/>
        </p:nvSpPr>
        <p:spPr bwMode="auto">
          <a:xfrm>
            <a:off x="539694" y="1312312"/>
            <a:ext cx="7632563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aseline="0" dirty="0" smtClean="0">
                <a:solidFill>
                  <a:schemeClr val="tx1"/>
                </a:solidFill>
              </a:rPr>
              <a:t>Enhancement of </a:t>
            </a:r>
            <a:r>
              <a:rPr lang="en-US" sz="2200" baseline="0" dirty="0" err="1" smtClean="0">
                <a:solidFill>
                  <a:schemeClr val="tx1"/>
                </a:solidFill>
              </a:rPr>
              <a:t>dilepton</a:t>
            </a:r>
            <a:r>
              <a:rPr lang="en-US" sz="2200" baseline="0" dirty="0" smtClean="0">
                <a:solidFill>
                  <a:schemeClr val="tx1"/>
                </a:solidFill>
              </a:rPr>
              <a:t> yield in </a:t>
            </a:r>
            <a:r>
              <a:rPr lang="en-US" sz="2200" baseline="0" dirty="0" err="1" smtClean="0">
                <a:solidFill>
                  <a:schemeClr val="tx1"/>
                </a:solidFill>
              </a:rPr>
              <a:t>inv.mass</a:t>
            </a:r>
            <a:r>
              <a:rPr lang="en-US" sz="2200" baseline="0" dirty="0" smtClean="0">
                <a:solidFill>
                  <a:schemeClr val="tx1"/>
                </a:solidFill>
              </a:rPr>
              <a:t> range 0.2 – 0.6 </a:t>
            </a:r>
            <a:r>
              <a:rPr lang="en-US" sz="2200" baseline="0" dirty="0" err="1" smtClean="0">
                <a:solidFill>
                  <a:schemeClr val="tx1"/>
                </a:solidFill>
              </a:rPr>
              <a:t>GeV</a:t>
            </a:r>
            <a:r>
              <a:rPr lang="en-US" sz="2200" baseline="0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000" b="1" baseline="0" dirty="0" smtClean="0">
                <a:solidFill>
                  <a:schemeClr val="accent2"/>
                </a:solidFill>
                <a:cs typeface="Times New Roman" pitchFamily="18" charset="0"/>
              </a:rPr>
              <a:t>RHIC</a:t>
            </a:r>
            <a:endParaRPr lang="el-GR" sz="2000" b="1" baseline="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763688" y="2204864"/>
            <a:ext cx="5184576" cy="4394083"/>
            <a:chOff x="4964344" y="3573016"/>
            <a:chExt cx="3790950" cy="2686050"/>
          </a:xfrm>
        </p:grpSpPr>
        <p:pic>
          <p:nvPicPr>
            <p:cNvPr id="19968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344" y="3573016"/>
              <a:ext cx="3790950" cy="268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580112" y="3840425"/>
              <a:ext cx="1584176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aseline="0" dirty="0" smtClean="0">
                  <a:solidFill>
                    <a:schemeClr val="tx1"/>
                  </a:solidFill>
                </a:rPr>
                <a:t>Au-Au √s = 200 GeV </a:t>
              </a:r>
              <a:endParaRPr lang="en-US" sz="1100" dirty="0" smtClean="0">
                <a:solidFill>
                  <a:schemeClr val="tx1"/>
                </a:solidFill>
              </a:endParaRPr>
            </a:p>
            <a:p>
              <a:r>
                <a:rPr lang="en-US" sz="1100" baseline="0" dirty="0" smtClean="0">
                  <a:solidFill>
                    <a:schemeClr val="tx1"/>
                  </a:solidFill>
                </a:rPr>
                <a:t>PHENIX</a:t>
              </a:r>
              <a:endParaRPr lang="ru-RU" sz="1100" baseline="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43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attention!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631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ctrTitle"/>
          </p:nvPr>
        </p:nvSpPr>
        <p:spPr>
          <a:xfrm>
            <a:off x="428625" y="500063"/>
            <a:ext cx="8294688" cy="45720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Toy Model:</a:t>
            </a:r>
            <a:b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Strongly Correlated Quark  Model</a:t>
            </a:r>
            <a:b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US" sz="28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G. Musulmanbekov, 1995</a:t>
            </a:r>
            <a:br>
              <a:rPr lang="en-US" sz="28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US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/>
            </a:r>
            <a:br>
              <a:rPr lang="en-US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88364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026" y="188640"/>
            <a:ext cx="7772400" cy="1143000"/>
          </a:xfrm>
        </p:spPr>
        <p:txBody>
          <a:bodyPr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Strongly 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Correlated Quark  Model</a:t>
            </a:r>
            <a:b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US" sz="3200" dirty="0" smtClean="0">
                <a:cs typeface="Times New Roman" pitchFamily="18" charset="0"/>
              </a:rPr>
              <a:t>Motivations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/>
            </a:r>
            <a:b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4026" y="1412776"/>
            <a:ext cx="7772400" cy="50405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pp – interactions at high energies</a:t>
            </a:r>
          </a:p>
        </p:txBody>
      </p:sp>
      <p:grpSp>
        <p:nvGrpSpPr>
          <p:cNvPr id="70" name="Группа 69"/>
          <p:cNvGrpSpPr/>
          <p:nvPr/>
        </p:nvGrpSpPr>
        <p:grpSpPr>
          <a:xfrm>
            <a:off x="515655" y="2014847"/>
            <a:ext cx="7804411" cy="3610372"/>
            <a:chOff x="340766" y="2187600"/>
            <a:chExt cx="8571746" cy="4346959"/>
          </a:xfrm>
        </p:grpSpPr>
        <p:grpSp>
          <p:nvGrpSpPr>
            <p:cNvPr id="68" name="Группа 67"/>
            <p:cNvGrpSpPr/>
            <p:nvPr/>
          </p:nvGrpSpPr>
          <p:grpSpPr>
            <a:xfrm>
              <a:off x="340766" y="2276872"/>
              <a:ext cx="8467155" cy="4257687"/>
              <a:chOff x="340766" y="2276872"/>
              <a:chExt cx="8467155" cy="4257687"/>
            </a:xfrm>
          </p:grpSpPr>
          <p:grpSp>
            <p:nvGrpSpPr>
              <p:cNvPr id="66" name="Группа 65"/>
              <p:cNvGrpSpPr/>
              <p:nvPr/>
            </p:nvGrpSpPr>
            <p:grpSpPr>
              <a:xfrm>
                <a:off x="340766" y="2276872"/>
                <a:ext cx="8467155" cy="4257687"/>
                <a:chOff x="340766" y="2276872"/>
                <a:chExt cx="8467155" cy="4257687"/>
              </a:xfrm>
            </p:grpSpPr>
            <p:grpSp>
              <p:nvGrpSpPr>
                <p:cNvPr id="65" name="Группа 64"/>
                <p:cNvGrpSpPr/>
                <p:nvPr/>
              </p:nvGrpSpPr>
              <p:grpSpPr>
                <a:xfrm>
                  <a:off x="340766" y="2276872"/>
                  <a:ext cx="8265789" cy="3729955"/>
                  <a:chOff x="547834" y="2276872"/>
                  <a:chExt cx="8265789" cy="3729955"/>
                </a:xfrm>
              </p:grpSpPr>
              <p:grpSp>
                <p:nvGrpSpPr>
                  <p:cNvPr id="50" name="Группа 49"/>
                  <p:cNvGrpSpPr/>
                  <p:nvPr/>
                </p:nvGrpSpPr>
                <p:grpSpPr>
                  <a:xfrm>
                    <a:off x="894376" y="2725748"/>
                    <a:ext cx="2005400" cy="1302094"/>
                    <a:chOff x="1115616" y="3356992"/>
                    <a:chExt cx="2005400" cy="1302094"/>
                  </a:xfrm>
                </p:grpSpPr>
                <p:cxnSp>
                  <p:nvCxnSpPr>
                    <p:cNvPr id="5" name="Прямая со стрелкой 4"/>
                    <p:cNvCxnSpPr/>
                    <p:nvPr/>
                  </p:nvCxnSpPr>
                  <p:spPr bwMode="auto">
                    <a:xfrm>
                      <a:off x="1115616" y="3789040"/>
                      <a:ext cx="1008112" cy="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6" name="Прямая со стрелкой 5"/>
                    <p:cNvCxnSpPr/>
                    <p:nvPr/>
                  </p:nvCxnSpPr>
                  <p:spPr bwMode="auto">
                    <a:xfrm>
                      <a:off x="1115616" y="4149080"/>
                      <a:ext cx="1008112" cy="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sp>
                  <p:nvSpPr>
                    <p:cNvPr id="11" name="Прямоугольник 10"/>
                    <p:cNvSpPr/>
                    <p:nvPr/>
                  </p:nvSpPr>
                  <p:spPr bwMode="auto">
                    <a:xfrm>
                      <a:off x="2019327" y="3789040"/>
                      <a:ext cx="106712" cy="410413"/>
                    </a:xfrm>
                    <a:prstGeom prst="rect">
                      <a:avLst/>
                    </a:prstGeom>
                    <a:solidFill>
                      <a:schemeClr val="bg2">
                        <a:lumMod val="40000"/>
                        <a:lumOff val="60000"/>
                        <a:alpha val="54000"/>
                      </a:schemeClr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-12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p:txBody>
                </p:sp>
                <p:cxnSp>
                  <p:nvCxnSpPr>
                    <p:cNvPr id="14" name="Прямая со стрелкой 13"/>
                    <p:cNvCxnSpPr/>
                    <p:nvPr/>
                  </p:nvCxnSpPr>
                  <p:spPr bwMode="auto">
                    <a:xfrm flipV="1">
                      <a:off x="2112904" y="3356992"/>
                      <a:ext cx="1008112" cy="432048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7" name="Прямая со стрелкой 16"/>
                    <p:cNvCxnSpPr/>
                    <p:nvPr/>
                  </p:nvCxnSpPr>
                  <p:spPr bwMode="auto">
                    <a:xfrm>
                      <a:off x="2112904" y="4149080"/>
                      <a:ext cx="1008112" cy="510006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</p:grpSp>
              <p:grpSp>
                <p:nvGrpSpPr>
                  <p:cNvPr id="49" name="Группа 48"/>
                  <p:cNvGrpSpPr/>
                  <p:nvPr/>
                </p:nvGrpSpPr>
                <p:grpSpPr>
                  <a:xfrm>
                    <a:off x="3572261" y="2925847"/>
                    <a:ext cx="2174902" cy="873885"/>
                    <a:chOff x="3573282" y="3573016"/>
                    <a:chExt cx="2174902" cy="873885"/>
                  </a:xfrm>
                </p:grpSpPr>
                <p:cxnSp>
                  <p:nvCxnSpPr>
                    <p:cNvPr id="7" name="Прямая со стрелкой 6"/>
                    <p:cNvCxnSpPr/>
                    <p:nvPr/>
                  </p:nvCxnSpPr>
                  <p:spPr bwMode="auto">
                    <a:xfrm>
                      <a:off x="3573282" y="3845669"/>
                      <a:ext cx="1008112" cy="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8" name="Прямая со стрелкой 7"/>
                    <p:cNvCxnSpPr/>
                    <p:nvPr/>
                  </p:nvCxnSpPr>
                  <p:spPr bwMode="auto">
                    <a:xfrm>
                      <a:off x="3573282" y="4183380"/>
                      <a:ext cx="1008112" cy="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sp>
                  <p:nvSpPr>
                    <p:cNvPr id="19" name="Прямоугольник 18"/>
                    <p:cNvSpPr/>
                    <p:nvPr/>
                  </p:nvSpPr>
                  <p:spPr bwMode="auto">
                    <a:xfrm>
                      <a:off x="4474682" y="3818758"/>
                      <a:ext cx="106712" cy="410413"/>
                    </a:xfrm>
                    <a:prstGeom prst="rect">
                      <a:avLst/>
                    </a:prstGeom>
                    <a:solidFill>
                      <a:schemeClr val="bg2">
                        <a:lumMod val="40000"/>
                        <a:lumOff val="60000"/>
                        <a:alpha val="54000"/>
                      </a:schemeClr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-12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p:txBody>
                </p:sp>
                <p:cxnSp>
                  <p:nvCxnSpPr>
                    <p:cNvPr id="20" name="Прямая со стрелкой 19"/>
                    <p:cNvCxnSpPr/>
                    <p:nvPr/>
                  </p:nvCxnSpPr>
                  <p:spPr bwMode="auto">
                    <a:xfrm flipV="1">
                      <a:off x="4581394" y="3573016"/>
                      <a:ext cx="1080120" cy="245744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21" name="Прямая со стрелкой 20"/>
                    <p:cNvCxnSpPr/>
                    <p:nvPr/>
                  </p:nvCxnSpPr>
                  <p:spPr bwMode="auto">
                    <a:xfrm flipV="1">
                      <a:off x="4614708" y="3787085"/>
                      <a:ext cx="1133476" cy="45097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24" name="Прямая со стрелкой 23"/>
                    <p:cNvCxnSpPr/>
                    <p:nvPr/>
                  </p:nvCxnSpPr>
                  <p:spPr bwMode="auto">
                    <a:xfrm>
                      <a:off x="4581394" y="3862736"/>
                      <a:ext cx="1080120" cy="13151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30" name="Прямая со стрелкой 29"/>
                    <p:cNvCxnSpPr/>
                    <p:nvPr/>
                  </p:nvCxnSpPr>
                  <p:spPr bwMode="auto">
                    <a:xfrm>
                      <a:off x="4559962" y="4175636"/>
                      <a:ext cx="1111907" cy="271265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</p:grpSp>
              <p:grpSp>
                <p:nvGrpSpPr>
                  <p:cNvPr id="53" name="Группа 52"/>
                  <p:cNvGrpSpPr/>
                  <p:nvPr/>
                </p:nvGrpSpPr>
                <p:grpSpPr>
                  <a:xfrm>
                    <a:off x="6685681" y="2777191"/>
                    <a:ext cx="2098587" cy="1288365"/>
                    <a:chOff x="6289837" y="3516566"/>
                    <a:chExt cx="2098587" cy="1288365"/>
                  </a:xfrm>
                </p:grpSpPr>
                <p:cxnSp>
                  <p:nvCxnSpPr>
                    <p:cNvPr id="9" name="Прямая со стрелкой 8"/>
                    <p:cNvCxnSpPr/>
                    <p:nvPr/>
                  </p:nvCxnSpPr>
                  <p:spPr bwMode="auto">
                    <a:xfrm>
                      <a:off x="7307275" y="4292392"/>
                      <a:ext cx="1008112" cy="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27" name="Прямая со стрелкой 26"/>
                    <p:cNvCxnSpPr/>
                    <p:nvPr/>
                  </p:nvCxnSpPr>
                  <p:spPr bwMode="auto">
                    <a:xfrm>
                      <a:off x="7297949" y="4322383"/>
                      <a:ext cx="909485" cy="482548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38" name="Прямая со стрелкой 37"/>
                    <p:cNvCxnSpPr/>
                    <p:nvPr/>
                  </p:nvCxnSpPr>
                  <p:spPr bwMode="auto">
                    <a:xfrm>
                      <a:off x="6289837" y="3962425"/>
                      <a:ext cx="1008112" cy="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39" name="Прямая со стрелкой 38"/>
                    <p:cNvCxnSpPr/>
                    <p:nvPr/>
                  </p:nvCxnSpPr>
                  <p:spPr bwMode="auto">
                    <a:xfrm>
                      <a:off x="6289837" y="4300136"/>
                      <a:ext cx="1008112" cy="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sp>
                  <p:nvSpPr>
                    <p:cNvPr id="40" name="Прямоугольник 39"/>
                    <p:cNvSpPr/>
                    <p:nvPr/>
                  </p:nvSpPr>
                  <p:spPr bwMode="auto">
                    <a:xfrm>
                      <a:off x="7191237" y="3935514"/>
                      <a:ext cx="106712" cy="410413"/>
                    </a:xfrm>
                    <a:prstGeom prst="rect">
                      <a:avLst/>
                    </a:prstGeom>
                    <a:solidFill>
                      <a:schemeClr val="bg2">
                        <a:lumMod val="40000"/>
                        <a:lumOff val="60000"/>
                        <a:alpha val="54000"/>
                      </a:schemeClr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-12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p:txBody>
                </p:sp>
                <p:cxnSp>
                  <p:nvCxnSpPr>
                    <p:cNvPr id="41" name="Прямая со стрелкой 40"/>
                    <p:cNvCxnSpPr/>
                    <p:nvPr/>
                  </p:nvCxnSpPr>
                  <p:spPr bwMode="auto">
                    <a:xfrm flipV="1">
                      <a:off x="7297949" y="3674393"/>
                      <a:ext cx="973408" cy="261121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42" name="Прямая со стрелкой 41"/>
                    <p:cNvCxnSpPr>
                      <a:stCxn id="40" idx="0"/>
                    </p:cNvCxnSpPr>
                    <p:nvPr/>
                  </p:nvCxnSpPr>
                  <p:spPr bwMode="auto">
                    <a:xfrm flipV="1">
                      <a:off x="7244593" y="3890417"/>
                      <a:ext cx="1133476" cy="45097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43" name="Прямая со стрелкой 42"/>
                    <p:cNvCxnSpPr/>
                    <p:nvPr/>
                  </p:nvCxnSpPr>
                  <p:spPr bwMode="auto">
                    <a:xfrm flipV="1">
                      <a:off x="7266162" y="3516566"/>
                      <a:ext cx="834230" cy="425852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44" name="Прямая со стрелкой 43"/>
                    <p:cNvCxnSpPr/>
                    <p:nvPr/>
                  </p:nvCxnSpPr>
                  <p:spPr bwMode="auto">
                    <a:xfrm>
                      <a:off x="7276517" y="4292392"/>
                      <a:ext cx="1111907" cy="271265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</p:grp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973307" y="2276872"/>
                    <a:ext cx="1729961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0" baseline="0" dirty="0" smtClean="0">
                        <a:solidFill>
                          <a:schemeClr val="tx1"/>
                        </a:solidFill>
                      </a:rPr>
                      <a:t>elastic scattering</a:t>
                    </a:r>
                  </a:p>
                  <a:p>
                    <a:r>
                      <a:rPr lang="en-US" b="0" baseline="0" dirty="0" smtClean="0">
                        <a:solidFill>
                          <a:schemeClr val="tx1"/>
                        </a:solidFill>
                      </a:rPr>
                      <a:t>at large angles </a:t>
                    </a:r>
                    <a:endParaRPr lang="ru-RU" b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515450" y="2276872"/>
                    <a:ext cx="215539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0" baseline="0" dirty="0" smtClean="0">
                        <a:solidFill>
                          <a:schemeClr val="tx1"/>
                        </a:solidFill>
                      </a:rPr>
                      <a:t>diffractive scattering </a:t>
                    </a:r>
                    <a:endParaRPr lang="ru-RU" b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6235032" y="2276872"/>
                    <a:ext cx="257859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0" baseline="0" dirty="0">
                        <a:solidFill>
                          <a:schemeClr val="tx1"/>
                        </a:solidFill>
                      </a:rPr>
                      <a:t>n</a:t>
                    </a:r>
                    <a:r>
                      <a:rPr lang="en-US" b="0" baseline="0" dirty="0" smtClean="0">
                        <a:solidFill>
                          <a:schemeClr val="tx1"/>
                        </a:solidFill>
                      </a:rPr>
                      <a:t>on-diffractive scattering </a:t>
                    </a:r>
                    <a:endParaRPr lang="ru-RU" b="0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57" name="Рисунок 56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47834" y="4797152"/>
                    <a:ext cx="2286000" cy="933450"/>
                  </a:xfrm>
                  <a:prstGeom prst="rect">
                    <a:avLst/>
                  </a:prstGeom>
                </p:spPr>
              </p:pic>
              <p:grpSp>
                <p:nvGrpSpPr>
                  <p:cNvPr id="64" name="Группа 63"/>
                  <p:cNvGrpSpPr/>
                  <p:nvPr/>
                </p:nvGrpSpPr>
                <p:grpSpPr>
                  <a:xfrm>
                    <a:off x="3283461" y="4520927"/>
                    <a:ext cx="2619375" cy="1485900"/>
                    <a:chOff x="3283461" y="4520927"/>
                    <a:chExt cx="2619375" cy="1485900"/>
                  </a:xfrm>
                </p:grpSpPr>
                <p:pic>
                  <p:nvPicPr>
                    <p:cNvPr id="58" name="Рисунок 57"/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283461" y="4520927"/>
                      <a:ext cx="2619375" cy="14859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61" name="Овал 60"/>
                    <p:cNvSpPr/>
                    <p:nvPr/>
                  </p:nvSpPr>
                  <p:spPr bwMode="auto">
                    <a:xfrm>
                      <a:off x="4527017" y="5730602"/>
                      <a:ext cx="223961" cy="23048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 cap="flat" cmpd="sng" algn="ctr">
                      <a:noFill/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-12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3" name="Группа 62"/>
                <p:cNvGrpSpPr/>
                <p:nvPr/>
              </p:nvGrpSpPr>
              <p:grpSpPr>
                <a:xfrm>
                  <a:off x="5826596" y="4105684"/>
                  <a:ext cx="2981325" cy="2428875"/>
                  <a:chOff x="5826596" y="4105684"/>
                  <a:chExt cx="2981325" cy="2428875"/>
                </a:xfrm>
              </p:grpSpPr>
              <p:pic>
                <p:nvPicPr>
                  <p:cNvPr id="59" name="Рисунок 58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26596" y="4105684"/>
                    <a:ext cx="2981325" cy="2428875"/>
                  </a:xfrm>
                  <a:prstGeom prst="rect">
                    <a:avLst/>
                  </a:prstGeom>
                </p:spPr>
              </p:pic>
              <p:sp>
                <p:nvSpPr>
                  <p:cNvPr id="62" name="Овал 61"/>
                  <p:cNvSpPr/>
                  <p:nvPr/>
                </p:nvSpPr>
                <p:spPr bwMode="auto">
                  <a:xfrm>
                    <a:off x="7479158" y="6202460"/>
                    <a:ext cx="223961" cy="23048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 cap="flat" cmpd="sng" algn="ctr">
                    <a:noFill/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1800" b="1" i="0" u="none" strike="noStrike" cap="none" normalizeH="0" baseline="-12000" smtClean="0">
                      <a:ln>
                        <a:noFill/>
                      </a:ln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67" name="Овал 66"/>
              <p:cNvSpPr/>
              <p:nvPr/>
            </p:nvSpPr>
            <p:spPr bwMode="auto">
              <a:xfrm>
                <a:off x="7156052" y="6226049"/>
                <a:ext cx="223961" cy="230485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1" i="0" u="none" strike="noStrike" cap="none" normalizeH="0" baseline="-1200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sp>
          <p:nvSpPr>
            <p:cNvPr id="69" name="Прямоугольник 68"/>
            <p:cNvSpPr/>
            <p:nvPr/>
          </p:nvSpPr>
          <p:spPr bwMode="auto">
            <a:xfrm>
              <a:off x="340766" y="2204864"/>
              <a:ext cx="2503042" cy="4228081"/>
            </a:xfrm>
            <a:prstGeom prst="rect">
              <a:avLst/>
            </a:prstGeom>
            <a:noFill/>
            <a:ln w="19050" cap="flat" cmpd="sng" algn="ctr">
              <a:solidFill>
                <a:srgbClr val="0099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-1200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pic>
          <p:nvPicPr>
            <p:cNvPr id="23961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563" y="2187600"/>
              <a:ext cx="2524125" cy="4245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961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6596" y="2187600"/>
              <a:ext cx="3085916" cy="42689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6" name="Объект 2"/>
          <p:cNvSpPr txBox="1">
            <a:spLocks/>
          </p:cNvSpPr>
          <p:nvPr/>
        </p:nvSpPr>
        <p:spPr bwMode="auto">
          <a:xfrm>
            <a:off x="607705" y="5625219"/>
            <a:ext cx="204934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sz="1800" b="0" kern="0" baseline="0" dirty="0" smtClean="0"/>
              <a:t>small-small quark  configurations</a:t>
            </a:r>
          </a:p>
        </p:txBody>
      </p:sp>
      <p:sp>
        <p:nvSpPr>
          <p:cNvPr id="47" name="Объект 2"/>
          <p:cNvSpPr txBox="1">
            <a:spLocks/>
          </p:cNvSpPr>
          <p:nvPr/>
        </p:nvSpPr>
        <p:spPr bwMode="auto">
          <a:xfrm>
            <a:off x="3092411" y="5625219"/>
            <a:ext cx="2049348" cy="96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sz="1800" b="0" kern="0" baseline="0" dirty="0"/>
              <a:t>i</a:t>
            </a:r>
            <a:r>
              <a:rPr lang="en-US" sz="1800" b="0" kern="0" baseline="0" dirty="0" smtClean="0"/>
              <a:t>ntermediate-small quark  configurations</a:t>
            </a:r>
          </a:p>
        </p:txBody>
      </p:sp>
      <p:sp>
        <p:nvSpPr>
          <p:cNvPr id="48" name="Объект 2"/>
          <p:cNvSpPr txBox="1">
            <a:spLocks/>
          </p:cNvSpPr>
          <p:nvPr/>
        </p:nvSpPr>
        <p:spPr bwMode="auto">
          <a:xfrm>
            <a:off x="5838227" y="5651563"/>
            <a:ext cx="2058782" cy="87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sz="1800" b="0" kern="0" baseline="0" dirty="0"/>
              <a:t>l</a:t>
            </a:r>
            <a:r>
              <a:rPr lang="en-US" sz="1800" b="0" kern="0" baseline="0" dirty="0" smtClean="0"/>
              <a:t>arge-large        quark 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3823231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11188" y="1484313"/>
            <a:ext cx="8204200" cy="3963987"/>
            <a:chOff x="1971" y="7265"/>
            <a:chExt cx="8205" cy="4628"/>
          </a:xfrm>
        </p:grpSpPr>
        <p:sp>
          <p:nvSpPr>
            <p:cNvPr id="10243" name="AutoShape 3"/>
            <p:cNvSpPr>
              <a:spLocks noChangeArrowheads="1"/>
            </p:cNvSpPr>
            <p:nvPr/>
          </p:nvSpPr>
          <p:spPr bwMode="auto">
            <a:xfrm>
              <a:off x="1971" y="7265"/>
              <a:ext cx="3420" cy="72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ru-RU" sz="2400" baseline="0" dirty="0" smtClean="0">
                  <a:latin typeface="Times New Roman" pitchFamily="18" charset="0"/>
                </a:rPr>
                <a:t>Constituent Quarks</a:t>
              </a:r>
              <a:endParaRPr lang="ru-RU" altLang="ru-RU" sz="2400" dirty="0">
                <a:latin typeface="Times New Roman" pitchFamily="18" charset="0"/>
              </a:endParaRPr>
            </a:p>
          </p:txBody>
        </p:sp>
        <p:sp>
          <p:nvSpPr>
            <p:cNvPr id="10244" name="AutoShape 4"/>
            <p:cNvSpPr>
              <a:spLocks noChangeArrowheads="1"/>
            </p:cNvSpPr>
            <p:nvPr/>
          </p:nvSpPr>
          <p:spPr bwMode="auto">
            <a:xfrm>
              <a:off x="6936" y="7265"/>
              <a:ext cx="3240" cy="72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ru-RU" sz="2400" baseline="0" dirty="0" smtClean="0">
                  <a:latin typeface="Times New Roman" pitchFamily="18" charset="0"/>
                </a:rPr>
                <a:t>Current Quarks</a:t>
              </a:r>
              <a:endParaRPr lang="ru-RU" altLang="ru-RU" sz="2400" dirty="0">
                <a:latin typeface="Times New Roman" pitchFamily="18" charset="0"/>
              </a:endParaRPr>
            </a:p>
          </p:txBody>
        </p:sp>
        <p:sp>
          <p:nvSpPr>
            <p:cNvPr id="10245" name="AutoShape 5"/>
            <p:cNvSpPr>
              <a:spLocks noChangeArrowheads="1"/>
            </p:cNvSpPr>
            <p:nvPr/>
          </p:nvSpPr>
          <p:spPr bwMode="auto">
            <a:xfrm>
              <a:off x="5436" y="7355"/>
              <a:ext cx="1440" cy="360"/>
            </a:xfrm>
            <a:prstGeom prst="leftRightArrow">
              <a:avLst>
                <a:gd name="adj1" fmla="val 50000"/>
                <a:gd name="adj2" fmla="val 80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>
                <a:latin typeface="Arial" charset="0"/>
              </a:endParaRPr>
            </a:p>
          </p:txBody>
        </p:sp>
        <p:sp>
          <p:nvSpPr>
            <p:cNvPr id="31750" name="AutoShape 6"/>
            <p:cNvSpPr>
              <a:spLocks noChangeArrowheads="1"/>
            </p:cNvSpPr>
            <p:nvPr/>
          </p:nvSpPr>
          <p:spPr bwMode="auto">
            <a:xfrm>
              <a:off x="3663" y="8889"/>
              <a:ext cx="5068" cy="751"/>
            </a:xfrm>
            <a:prstGeom prst="flowChartProcess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US" sz="2400" b="1" baseline="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Quarks </a:t>
              </a:r>
              <a:r>
                <a:rPr lang="en-US" sz="2400" b="1" baseline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– </a:t>
              </a:r>
              <a:r>
                <a:rPr lang="en-US" sz="2400" b="1" baseline="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Solitons</a:t>
              </a:r>
              <a:r>
                <a:rPr lang="en-US" sz="2400" b="1" baseline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!</a:t>
              </a:r>
              <a:endParaRPr lang="ru-RU" sz="24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0247" name="AutoShape 10"/>
            <p:cNvSpPr>
              <a:spLocks noChangeArrowheads="1"/>
            </p:cNvSpPr>
            <p:nvPr/>
          </p:nvSpPr>
          <p:spPr bwMode="auto">
            <a:xfrm>
              <a:off x="5466" y="7895"/>
              <a:ext cx="1365" cy="775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  <p:sp>
          <p:nvSpPr>
            <p:cNvPr id="10248" name="Rectangle 11"/>
            <p:cNvSpPr>
              <a:spLocks noChangeArrowheads="1"/>
            </p:cNvSpPr>
            <p:nvPr/>
          </p:nvSpPr>
          <p:spPr bwMode="auto">
            <a:xfrm>
              <a:off x="3399" y="10993"/>
              <a:ext cx="5760" cy="9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ru-RU" sz="2400" baseline="0" dirty="0" smtClean="0">
                  <a:latin typeface="Times New Roman" pitchFamily="18" charset="0"/>
                </a:rPr>
                <a:t>Strongly Correlated Quark Model </a:t>
              </a:r>
              <a:endParaRPr lang="ru-RU" altLang="ru-RU" sz="2400" dirty="0">
                <a:latin typeface="Times New Roman" pitchFamily="18" charset="0"/>
              </a:endParaRPr>
            </a:p>
          </p:txBody>
        </p:sp>
        <p:sp>
          <p:nvSpPr>
            <p:cNvPr id="10249" name="AutoShape 12"/>
            <p:cNvSpPr>
              <a:spLocks noChangeArrowheads="1"/>
            </p:cNvSpPr>
            <p:nvPr/>
          </p:nvSpPr>
          <p:spPr bwMode="auto">
            <a:xfrm>
              <a:off x="5229" y="9784"/>
              <a:ext cx="1890" cy="103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81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204120" y="1873482"/>
            <a:ext cx="6535738" cy="3914775"/>
            <a:chOff x="1204120" y="1873482"/>
            <a:chExt cx="6535738" cy="3914775"/>
          </a:xfrm>
        </p:grpSpPr>
        <p:pic>
          <p:nvPicPr>
            <p:cNvPr id="3" name="Picture 9" descr="ch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808" y="3864207"/>
              <a:ext cx="3440112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Group 19"/>
            <p:cNvGrpSpPr>
              <a:grpSpLocks/>
            </p:cNvGrpSpPr>
            <p:nvPr/>
          </p:nvGrpSpPr>
          <p:grpSpPr bwMode="auto">
            <a:xfrm>
              <a:off x="1204120" y="1873482"/>
              <a:ext cx="6535738" cy="3914775"/>
              <a:chOff x="192" y="916"/>
              <a:chExt cx="4117" cy="2466"/>
            </a:xfrm>
          </p:grpSpPr>
          <p:grpSp>
            <p:nvGrpSpPr>
              <p:cNvPr id="11269" name="Group 18"/>
              <p:cNvGrpSpPr>
                <a:grpSpLocks/>
              </p:cNvGrpSpPr>
              <p:nvPr/>
            </p:nvGrpSpPr>
            <p:grpSpPr bwMode="auto">
              <a:xfrm>
                <a:off x="2917" y="2110"/>
                <a:ext cx="1392" cy="1272"/>
                <a:chOff x="2917" y="2110"/>
                <a:chExt cx="1392" cy="1272"/>
              </a:xfrm>
            </p:grpSpPr>
            <p:sp>
              <p:nvSpPr>
                <p:cNvPr id="1127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917" y="2110"/>
                  <a:ext cx="1392" cy="1272"/>
                </a:xfrm>
                <a:prstGeom prst="rect">
                  <a:avLst/>
                </a:prstGeom>
                <a:solidFill>
                  <a:srgbClr val="F8F8F8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dirty="0">
                      <a:latin typeface="Arial" charset="0"/>
                    </a:rPr>
                    <a:t>  </a:t>
                  </a:r>
                  <a:r>
                    <a:rPr lang="ru-RU" altLang="ru-RU" sz="1600" dirty="0" err="1">
                      <a:latin typeface="Arial" charset="0"/>
                    </a:rPr>
                    <a:t>Vacuum</a:t>
                  </a:r>
                  <a:r>
                    <a:rPr lang="ru-RU" altLang="ru-RU" sz="1600" dirty="0">
                      <a:latin typeface="Arial" charset="0"/>
                    </a:rPr>
                    <a:t> </a:t>
                  </a:r>
                  <a:r>
                    <a:rPr lang="ru-RU" altLang="ru-RU" sz="1600" dirty="0" err="1">
                      <a:latin typeface="Arial" charset="0"/>
                    </a:rPr>
                    <a:t>polarization</a:t>
                  </a:r>
                  <a:endParaRPr lang="ru-RU" altLang="ru-RU" sz="1600" dirty="0">
                    <a:latin typeface="Arial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dirty="0">
                      <a:latin typeface="Arial" charset="0"/>
                    </a:rPr>
                    <a:t>    </a:t>
                  </a:r>
                  <a:r>
                    <a:rPr lang="ru-RU" altLang="ru-RU" sz="1600" dirty="0" err="1">
                      <a:latin typeface="Arial" charset="0"/>
                    </a:rPr>
                    <a:t>around</a:t>
                  </a:r>
                  <a:r>
                    <a:rPr lang="ru-RU" altLang="ru-RU" sz="1600" dirty="0">
                      <a:latin typeface="Arial" charset="0"/>
                    </a:rPr>
                    <a:t> </a:t>
                  </a:r>
                  <a:r>
                    <a:rPr lang="ru-RU" altLang="ru-RU" sz="1600" dirty="0" err="1">
                      <a:latin typeface="Arial" charset="0"/>
                    </a:rPr>
                    <a:t>single</a:t>
                  </a:r>
                  <a:r>
                    <a:rPr lang="ru-RU" altLang="ru-RU" sz="1600" dirty="0">
                      <a:latin typeface="Arial" charset="0"/>
                    </a:rPr>
                    <a:t> </a:t>
                  </a:r>
                  <a:r>
                    <a:rPr lang="ru-RU" altLang="ru-RU" sz="1600" dirty="0" err="1">
                      <a:latin typeface="Arial" charset="0"/>
                    </a:rPr>
                    <a:t>quark</a:t>
                  </a:r>
                  <a:r>
                    <a:rPr lang="ru-RU" altLang="ru-RU" sz="1600" dirty="0">
                      <a:latin typeface="Arial" charset="0"/>
                    </a:rPr>
                    <a:t> 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ru-RU" altLang="ru-RU" sz="1400" dirty="0">
                    <a:latin typeface="Arial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ru-RU" altLang="ru-RU" sz="1400" dirty="0">
                    <a:latin typeface="Arial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ru-RU" altLang="ru-RU" sz="1400" dirty="0">
                    <a:latin typeface="Arial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dirty="0">
                      <a:latin typeface="Arial" charset="0"/>
                    </a:rPr>
                    <a:t>     </a:t>
                  </a:r>
                  <a:endParaRPr lang="en-US" altLang="ru-RU" sz="1600" dirty="0" smtClean="0">
                    <a:latin typeface="Arial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ru-RU" sz="1600" dirty="0">
                    <a:latin typeface="Arial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400" baseline="0" dirty="0" smtClean="0">
                      <a:latin typeface="Arial" charset="0"/>
                    </a:rPr>
                    <a:t> </a:t>
                  </a:r>
                  <a:r>
                    <a:rPr lang="en-US" altLang="ru-RU" sz="1400" baseline="0" dirty="0" smtClean="0">
                      <a:latin typeface="Arial" charset="0"/>
                    </a:rPr>
                    <a:t>    </a:t>
                  </a:r>
                  <a:r>
                    <a:rPr lang="ru-RU" altLang="ru-RU" sz="1200" baseline="0" dirty="0" err="1" smtClean="0">
                      <a:latin typeface="Arial" charset="0"/>
                    </a:rPr>
                    <a:t>Quark</a:t>
                  </a:r>
                  <a:r>
                    <a:rPr lang="ru-RU" altLang="ru-RU" sz="1200" baseline="0" dirty="0" smtClean="0">
                      <a:latin typeface="Arial" charset="0"/>
                    </a:rPr>
                    <a:t> </a:t>
                  </a:r>
                  <a:r>
                    <a:rPr lang="ru-RU" altLang="ru-RU" sz="1200" baseline="0" dirty="0" err="1">
                      <a:latin typeface="Arial" charset="0"/>
                    </a:rPr>
                    <a:t>and</a:t>
                  </a:r>
                  <a:r>
                    <a:rPr lang="ru-RU" altLang="ru-RU" sz="1200" baseline="0" dirty="0">
                      <a:latin typeface="Arial" charset="0"/>
                    </a:rPr>
                    <a:t> </a:t>
                  </a:r>
                  <a:r>
                    <a:rPr lang="ru-RU" altLang="ru-RU" sz="1200" baseline="0" dirty="0" err="1">
                      <a:latin typeface="Arial" charset="0"/>
                    </a:rPr>
                    <a:t>Gluon</a:t>
                  </a:r>
                  <a:r>
                    <a:rPr lang="ru-RU" altLang="ru-RU" sz="1200" baseline="0" dirty="0">
                      <a:latin typeface="Arial" charset="0"/>
                    </a:rPr>
                    <a:t> 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200" baseline="0" dirty="0">
                      <a:latin typeface="Arial" charset="0"/>
                    </a:rPr>
                    <a:t>          </a:t>
                  </a:r>
                  <a:r>
                    <a:rPr lang="ru-RU" altLang="ru-RU" sz="1200" baseline="0" dirty="0" err="1">
                      <a:latin typeface="Arial" charset="0"/>
                    </a:rPr>
                    <a:t>Condensate</a:t>
                  </a:r>
                  <a:endParaRPr lang="ru-RU" altLang="ru-RU" sz="1200" baseline="0" dirty="0">
                    <a:latin typeface="Arial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ru-RU" altLang="ru-RU" sz="1400" dirty="0">
                    <a:latin typeface="Arial" charset="0"/>
                  </a:endParaRPr>
                </a:p>
              </p:txBody>
            </p:sp>
            <p:sp>
              <p:nvSpPr>
                <p:cNvPr id="11276" name="AutoShape 11"/>
                <p:cNvSpPr>
                  <a:spLocks noChangeArrowheads="1"/>
                </p:cNvSpPr>
                <p:nvPr/>
              </p:nvSpPr>
              <p:spPr bwMode="auto">
                <a:xfrm>
                  <a:off x="3552" y="2489"/>
                  <a:ext cx="156" cy="291"/>
                </a:xfrm>
                <a:prstGeom prst="downArrow">
                  <a:avLst>
                    <a:gd name="adj1" fmla="val 50000"/>
                    <a:gd name="adj2" fmla="val 46635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Arial" charset="0"/>
                  </a:endParaRPr>
                </a:p>
              </p:txBody>
            </p:sp>
          </p:grpSp>
          <p:grpSp>
            <p:nvGrpSpPr>
              <p:cNvPr id="11270" name="Group 16"/>
              <p:cNvGrpSpPr>
                <a:grpSpLocks/>
              </p:cNvGrpSpPr>
              <p:nvPr/>
            </p:nvGrpSpPr>
            <p:grpSpPr bwMode="auto">
              <a:xfrm>
                <a:off x="192" y="916"/>
                <a:ext cx="3825" cy="1194"/>
                <a:chOff x="192" y="916"/>
                <a:chExt cx="3825" cy="1194"/>
              </a:xfrm>
            </p:grpSpPr>
            <p:pic>
              <p:nvPicPr>
                <p:cNvPr id="11271" name="Picture 6" descr="ch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3" y="1248"/>
                  <a:ext cx="2373" cy="8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272" name="AutoShape 7"/>
                <p:cNvSpPr>
                  <a:spLocks noChangeArrowheads="1"/>
                </p:cNvSpPr>
                <p:nvPr/>
              </p:nvSpPr>
              <p:spPr bwMode="auto">
                <a:xfrm>
                  <a:off x="192" y="1344"/>
                  <a:ext cx="1364" cy="591"/>
                </a:xfrm>
                <a:prstGeom prst="rightArrow">
                  <a:avLst>
                    <a:gd name="adj1" fmla="val 50000"/>
                    <a:gd name="adj2" fmla="val 57699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dirty="0" err="1">
                      <a:latin typeface="Arial" charset="0"/>
                    </a:rPr>
                    <a:t>Vacuum</a:t>
                  </a:r>
                  <a:r>
                    <a:rPr lang="ru-RU" altLang="ru-RU" sz="1600" dirty="0">
                      <a:latin typeface="Arial" charset="0"/>
                    </a:rPr>
                    <a:t> </a:t>
                  </a:r>
                  <a:r>
                    <a:rPr lang="ru-RU" altLang="ru-RU" sz="1600" dirty="0" err="1">
                      <a:latin typeface="Arial" charset="0"/>
                    </a:rPr>
                    <a:t>fluctuations</a:t>
                  </a:r>
                  <a:endParaRPr lang="ru-RU" altLang="ru-RU" sz="1600" dirty="0">
                    <a:latin typeface="Arial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dirty="0">
                      <a:latin typeface="Arial" charset="0"/>
                    </a:rPr>
                    <a:t>(</a:t>
                  </a:r>
                  <a:r>
                    <a:rPr lang="ru-RU" altLang="ru-RU" sz="1600" dirty="0" err="1">
                      <a:latin typeface="Arial" charset="0"/>
                    </a:rPr>
                    <a:t>radiation</a:t>
                  </a:r>
                  <a:r>
                    <a:rPr lang="ru-RU" altLang="ru-RU" sz="1600" dirty="0">
                      <a:latin typeface="Arial" charset="0"/>
                    </a:rPr>
                    <a:t>) </a:t>
                  </a:r>
                  <a:r>
                    <a:rPr lang="ru-RU" altLang="ru-RU" sz="1600" dirty="0" err="1">
                      <a:latin typeface="Arial" charset="0"/>
                    </a:rPr>
                    <a:t>pressure</a:t>
                  </a:r>
                  <a:endParaRPr lang="ru-RU" altLang="ru-RU" sz="1600" dirty="0">
                    <a:latin typeface="Arial" charset="0"/>
                  </a:endParaRPr>
                </a:p>
              </p:txBody>
            </p:sp>
            <p:sp>
              <p:nvSpPr>
                <p:cNvPr id="11273" name="AutoShape 8"/>
                <p:cNvSpPr>
                  <a:spLocks noChangeArrowheads="1"/>
                </p:cNvSpPr>
                <p:nvPr/>
              </p:nvSpPr>
              <p:spPr bwMode="auto">
                <a:xfrm>
                  <a:off x="2667" y="1321"/>
                  <a:ext cx="1350" cy="675"/>
                </a:xfrm>
                <a:prstGeom prst="leftArrow">
                  <a:avLst>
                    <a:gd name="adj1" fmla="val 50000"/>
                    <a:gd name="adj2" fmla="val 53611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dirty="0" err="1">
                      <a:latin typeface="Arial" charset="0"/>
                    </a:rPr>
                    <a:t>Vacuum</a:t>
                  </a:r>
                  <a:r>
                    <a:rPr lang="ru-RU" altLang="ru-RU" sz="1600" dirty="0">
                      <a:latin typeface="Arial" charset="0"/>
                    </a:rPr>
                    <a:t> </a:t>
                  </a:r>
                  <a:r>
                    <a:rPr lang="ru-RU" altLang="ru-RU" sz="1600" dirty="0" err="1">
                      <a:latin typeface="Arial" charset="0"/>
                    </a:rPr>
                    <a:t>fluctuations</a:t>
                  </a:r>
                  <a:endParaRPr lang="ru-RU" altLang="ru-RU" sz="1600" dirty="0">
                    <a:latin typeface="Arial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dirty="0">
                      <a:latin typeface="Arial" charset="0"/>
                    </a:rPr>
                    <a:t>(</a:t>
                  </a:r>
                  <a:r>
                    <a:rPr lang="ru-RU" altLang="ru-RU" sz="1600" dirty="0" err="1">
                      <a:latin typeface="Arial" charset="0"/>
                    </a:rPr>
                    <a:t>radiation</a:t>
                  </a:r>
                  <a:r>
                    <a:rPr lang="ru-RU" altLang="ru-RU" sz="1600" dirty="0">
                      <a:latin typeface="Arial" charset="0"/>
                    </a:rPr>
                    <a:t>) </a:t>
                  </a:r>
                  <a:r>
                    <a:rPr lang="ru-RU" altLang="ru-RU" sz="1600" dirty="0" err="1">
                      <a:latin typeface="Arial" charset="0"/>
                    </a:rPr>
                    <a:t>pressure</a:t>
                  </a:r>
                  <a:endParaRPr lang="ru-RU" altLang="ru-RU" sz="1600" dirty="0">
                    <a:latin typeface="Arial" charset="0"/>
                  </a:endParaRPr>
                </a:p>
              </p:txBody>
            </p:sp>
            <p:sp>
              <p:nvSpPr>
                <p:cNvPr id="1127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908" y="916"/>
                  <a:ext cx="545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2400" b="0" i="1" baseline="0" dirty="0" smtClean="0">
                      <a:latin typeface="+mj-lt"/>
                      <a:cs typeface="Times New Roman" pitchFamily="18" charset="0"/>
                      <a:sym typeface="Symbol" pitchFamily="18" charset="2"/>
                    </a:rPr>
                    <a:t></a:t>
                  </a:r>
                  <a:r>
                    <a:rPr lang="en-US" altLang="ru-RU" sz="2400" b="0" i="1" baseline="0" dirty="0" smtClean="0">
                      <a:latin typeface="+mj-lt"/>
                      <a:cs typeface="Times New Roman" pitchFamily="18" charset="0"/>
                      <a:sym typeface="Symbol" pitchFamily="18" charset="2"/>
                    </a:rPr>
                    <a:t> </a:t>
                  </a:r>
                  <a:r>
                    <a:rPr lang="ru-RU" altLang="ru-RU" sz="2400" b="0" i="1" baseline="0" dirty="0" smtClean="0">
                      <a:latin typeface="+mj-lt"/>
                      <a:cs typeface="Times New Roman" pitchFamily="18" charset="0"/>
                    </a:rPr>
                    <a:t>(</a:t>
                  </a:r>
                  <a:r>
                    <a:rPr lang="ru-RU" altLang="ru-RU" sz="2400" b="0" i="1" baseline="0" dirty="0">
                      <a:latin typeface="+mj-lt"/>
                      <a:cs typeface="Times New Roman" pitchFamily="18" charset="0"/>
                    </a:rPr>
                    <a:t>x)</a:t>
                  </a:r>
                  <a:r>
                    <a:rPr lang="ru-RU" altLang="ru-RU" sz="2400" b="0" baseline="0" dirty="0">
                      <a:latin typeface="+mj-lt"/>
                    </a:rPr>
                    <a:t> </a:t>
                  </a:r>
                </a:p>
              </p:txBody>
            </p:sp>
          </p:grpSp>
        </p:grpSp>
      </p:grp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1714500" y="214313"/>
            <a:ext cx="5829300" cy="1244600"/>
          </a:xfrm>
          <a:noFill/>
        </p:spPr>
        <p:txBody>
          <a:bodyPr/>
          <a:lstStyle/>
          <a:p>
            <a:r>
              <a:rPr lang="ru-RU" altLang="ru-RU" sz="2800" b="1" smtClean="0">
                <a:cs typeface="Times New Roman" pitchFamily="18" charset="0"/>
              </a:rPr>
              <a:t>Strongly Correlated Quark Model (SCQM)</a:t>
            </a:r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104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-12000" smtClean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-12000" smtClean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-12000" smtClean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-12000" smtClean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74978</TotalTime>
  <Words>1745</Words>
  <Application>Microsoft Office PowerPoint</Application>
  <PresentationFormat>Экран (4:3)</PresentationFormat>
  <Paragraphs>396</Paragraphs>
  <Slides>57</Slides>
  <Notes>14</Notes>
  <HiddenSlides>3</HiddenSlides>
  <MMClips>4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5</vt:i4>
      </vt:variant>
      <vt:variant>
        <vt:lpstr>Заголовки слайдов</vt:lpstr>
      </vt:variant>
      <vt:variant>
        <vt:i4>57</vt:i4>
      </vt:variant>
    </vt:vector>
  </HeadingPairs>
  <TitlesOfParts>
    <vt:vector size="67" baseType="lpstr">
      <vt:lpstr>Default Design</vt:lpstr>
      <vt:lpstr>Тема Office</vt:lpstr>
      <vt:lpstr>1_Тема Office</vt:lpstr>
      <vt:lpstr>1_Default Design</vt:lpstr>
      <vt:lpstr>3_Тема Office</vt:lpstr>
      <vt:lpstr>Equation.3</vt:lpstr>
      <vt:lpstr>Equation</vt:lpstr>
      <vt:lpstr>Формула</vt:lpstr>
      <vt:lpstr>CorelDRAW</vt:lpstr>
      <vt:lpstr>Image</vt:lpstr>
      <vt:lpstr>  Hadron Modifications in Dense Nuclear Matter  </vt:lpstr>
      <vt:lpstr>Презентация PowerPoint</vt:lpstr>
      <vt:lpstr>Motivation</vt:lpstr>
      <vt:lpstr>Motivation</vt:lpstr>
      <vt:lpstr>Motivation</vt:lpstr>
      <vt:lpstr> Toy Model:  Strongly Correlated Quark  Model  G. Musulmanbekov, 1995   </vt:lpstr>
      <vt:lpstr> Strongly Correlated Quark  Model Motivations </vt:lpstr>
      <vt:lpstr>Презентация PowerPoint</vt:lpstr>
      <vt:lpstr>Strongly Correlated Quark Model (SCQM) </vt:lpstr>
      <vt:lpstr>Strongly Correlated Quark Model (SCQM) </vt:lpstr>
      <vt:lpstr>Презентация PowerPoint</vt:lpstr>
      <vt:lpstr>Презентация PowerPoint</vt:lpstr>
      <vt:lpstr>Презентация PowerPoint</vt:lpstr>
      <vt:lpstr>What is Chiral Symmetry and its Breaking?</vt:lpstr>
      <vt:lpstr>Презентация PowerPoint</vt:lpstr>
      <vt:lpstr>Презентация PowerPoint</vt:lpstr>
      <vt:lpstr>Generalization to the 3 – quark system (baryons)</vt:lpstr>
      <vt:lpstr>Nucleon - SU(3)color singlet</vt:lpstr>
      <vt:lpstr>Презентация PowerPoint</vt:lpstr>
      <vt:lpstr>Презентация PowerPoint</vt:lpstr>
      <vt:lpstr>Nucleon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Quark Arrangement inside Nuclei</vt:lpstr>
      <vt:lpstr>Two Nucleon System in SCQM</vt:lpstr>
      <vt:lpstr>Two Nucleon System in SCQM</vt:lpstr>
      <vt:lpstr>Quarks inside nucleus</vt:lpstr>
      <vt:lpstr>Hadron modifications in a dense nuclear matter  1. Baryonic matter under compression</vt:lpstr>
      <vt:lpstr>Hadron modifications in a dense nuclear matter  1. Baryonic matter under compression</vt:lpstr>
      <vt:lpstr>Hadron modifications in a dense nuclear matter 1. Baryonic matter under compression</vt:lpstr>
      <vt:lpstr>Baryonic matter under compression</vt:lpstr>
      <vt:lpstr>Nucleon Transition into Hyperon Phase</vt:lpstr>
      <vt:lpstr>Scenario to avoid collapse </vt:lpstr>
      <vt:lpstr>Презентация PowerPoint</vt:lpstr>
      <vt:lpstr>Hadron modifications in a dense nuclear medium  1. Hadronic matter at high density and temperature</vt:lpstr>
      <vt:lpstr>Hadrons in a high dense and temperature medium Model Consequences</vt:lpstr>
      <vt:lpstr>Hadrons in a high dense and temperature medium </vt:lpstr>
      <vt:lpstr>Space-time Evolution of HIC</vt:lpstr>
      <vt:lpstr>Space-time Evolution of HIC</vt:lpstr>
      <vt:lpstr>Презентация PowerPoint</vt:lpstr>
      <vt:lpstr>Enhanced yield of K+  in subthreshold kaon production</vt:lpstr>
      <vt:lpstr>Enhansement of stangeness</vt:lpstr>
      <vt:lpstr>Enhancement of strangeness  φ-mesons</vt:lpstr>
      <vt:lpstr>Enhanced yield of hyperons</vt:lpstr>
      <vt:lpstr>Dilepton production</vt:lpstr>
      <vt:lpstr>Dilepton production</vt:lpstr>
      <vt:lpstr>Dilepton production</vt:lpstr>
      <vt:lpstr>Thank you for your attention!</vt:lpstr>
    </vt:vector>
  </TitlesOfParts>
  <Company>FIAS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 Bratkovskaya</dc:creator>
  <cp:lastModifiedBy>Genis Musulmanbekov</cp:lastModifiedBy>
  <cp:revision>927</cp:revision>
  <dcterms:created xsi:type="dcterms:W3CDTF">2005-03-25T22:25:44Z</dcterms:created>
  <dcterms:modified xsi:type="dcterms:W3CDTF">2018-09-19T20:25:43Z</dcterms:modified>
</cp:coreProperties>
</file>