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04" r:id="rId2"/>
    <p:sldMasterId id="2147483691" r:id="rId3"/>
    <p:sldMasterId id="2147483666" r:id="rId4"/>
    <p:sldMasterId id="2147483678" r:id="rId5"/>
  </p:sldMasterIdLst>
  <p:notesMasterIdLst>
    <p:notesMasterId r:id="rId45"/>
  </p:notesMasterIdLst>
  <p:handoutMasterIdLst>
    <p:handoutMasterId r:id="rId46"/>
  </p:handoutMasterIdLst>
  <p:sldIdLst>
    <p:sldId id="1119" r:id="rId6"/>
    <p:sldId id="1226" r:id="rId7"/>
    <p:sldId id="1266" r:id="rId8"/>
    <p:sldId id="1124" r:id="rId9"/>
    <p:sldId id="1262" r:id="rId10"/>
    <p:sldId id="1321" r:id="rId11"/>
    <p:sldId id="1320" r:id="rId12"/>
    <p:sldId id="1318" r:id="rId13"/>
    <p:sldId id="1319" r:id="rId14"/>
    <p:sldId id="1316" r:id="rId15"/>
    <p:sldId id="1322" r:id="rId16"/>
    <p:sldId id="1331" r:id="rId17"/>
    <p:sldId id="1327" r:id="rId18"/>
    <p:sldId id="1324" r:id="rId19"/>
    <p:sldId id="1323" r:id="rId20"/>
    <p:sldId id="1325" r:id="rId21"/>
    <p:sldId id="1264" r:id="rId22"/>
    <p:sldId id="1326" r:id="rId23"/>
    <p:sldId id="1337" r:id="rId24"/>
    <p:sldId id="1333" r:id="rId25"/>
    <p:sldId id="1340" r:id="rId26"/>
    <p:sldId id="1338" r:id="rId27"/>
    <p:sldId id="1339" r:id="rId28"/>
    <p:sldId id="1341" r:id="rId29"/>
    <p:sldId id="1342" r:id="rId30"/>
    <p:sldId id="1343" r:id="rId31"/>
    <p:sldId id="1336" r:id="rId32"/>
    <p:sldId id="1172" r:id="rId33"/>
    <p:sldId id="1208" r:id="rId34"/>
    <p:sldId id="1231" r:id="rId35"/>
    <p:sldId id="1236" r:id="rId36"/>
    <p:sldId id="1237" r:id="rId37"/>
    <p:sldId id="1144" r:id="rId38"/>
    <p:sldId id="1317" r:id="rId39"/>
    <p:sldId id="1303" r:id="rId40"/>
    <p:sldId id="1313" r:id="rId41"/>
    <p:sldId id="1314" r:id="rId42"/>
    <p:sldId id="1315" r:id="rId43"/>
    <p:sldId id="1332" r:id="rId44"/>
  </p:sldIdLst>
  <p:sldSz cx="9144000" cy="6858000" type="screen4x3"/>
  <p:notesSz cx="7099300" cy="102235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D9"/>
    <a:srgbClr val="0000FF"/>
    <a:srgbClr val="000000"/>
    <a:srgbClr val="FF3300"/>
    <a:srgbClr val="D2D2F4"/>
    <a:srgbClr val="00B050"/>
    <a:srgbClr val="CCFFCC"/>
    <a:srgbClr val="00CC99"/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73" autoAdjust="0"/>
  </p:normalViewPr>
  <p:slideViewPr>
    <p:cSldViewPr>
      <p:cViewPr>
        <p:scale>
          <a:sx n="80" d="100"/>
          <a:sy n="80" d="100"/>
        </p:scale>
        <p:origin x="-968" y="-296"/>
      </p:cViewPr>
      <p:guideLst>
        <p:guide orient="horz" pos="4292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3030" y="-102"/>
      </p:cViewPr>
      <p:guideLst>
        <p:guide orient="horz" pos="3219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93.wmf"/><Relationship Id="rId1" Type="http://schemas.openxmlformats.org/officeDocument/2006/relationships/image" Target="../media/image90.wmf"/><Relationship Id="rId2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BF780BF8-A2A2-41B8-B585-6F48A98D89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058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PowerPoint1.pptx"/><Relationship Id="rId4" Type="http://schemas.openxmlformats.org/officeDocument/2006/relationships/image" Target="../media/image5.emf"/><Relationship Id="rId1" Type="http://schemas.openxmlformats.org/officeDocument/2006/relationships/theme" Target="../theme/theme6.xml"/><Relationship Id="rId2" Type="http://schemas.openxmlformats.org/officeDocument/2006/relationships/vmlDrawing" Target="../drawings/vmlDrawing1.v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FB063147-B733-45CF-AFC5-BED0597E56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1263650" y="339725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60" name="Présentation" r:id="rId3" imgW="4570656" imgH="3427371" progId="PowerPoint.Show.12">
                  <p:embed/>
                </p:oleObj>
              </mc:Choice>
              <mc:Fallback>
                <p:oleObj name="Présentation" r:id="rId3" imgW="4570656" imgH="3427371" progId="PowerPoint.Show.12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397250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928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07467-3AC5-4402-9F6B-DB3759D07BFA}" type="slidenum">
              <a:rPr lang="fr-FR" sz="1300"/>
              <a:pPr/>
              <a:t>1</a:t>
            </a:fld>
            <a:endParaRPr lang="fr-FR" sz="1300" dirty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A28FF-8EEF-4DB2-9B03-588E656E27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04BAC-4DB1-4DF5-B453-21E2822613C5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A28FF-8EEF-4DB2-9B03-588E656E27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A28FF-8EEF-4DB2-9B03-588E656E27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A28FF-8EEF-4DB2-9B03-588E656E27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3" descr="cea_dap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699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86"/>
          <p:cNvGrpSpPr>
            <a:grpSpLocks/>
          </p:cNvGrpSpPr>
          <p:nvPr/>
        </p:nvGrpSpPr>
        <p:grpSpPr bwMode="auto">
          <a:xfrm>
            <a:off x="684213" y="349250"/>
            <a:ext cx="8351837" cy="6175375"/>
            <a:chOff x="431" y="220"/>
            <a:chExt cx="5261" cy="3890"/>
          </a:xfrm>
        </p:grpSpPr>
        <p:pic>
          <p:nvPicPr>
            <p:cNvPr id="6" name="Picture 1077" descr="barr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20"/>
              <a:ext cx="52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78" descr="barre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3838"/>
              <a:ext cx="526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84" name="Rectangle 1088"/>
          <p:cNvSpPr>
            <a:spLocks noGrp="1" noChangeArrowheads="1"/>
          </p:cNvSpPr>
          <p:nvPr>
            <p:ph type="ctrTitle" sz="quarter"/>
          </p:nvPr>
        </p:nvSpPr>
        <p:spPr>
          <a:xfrm>
            <a:off x="1116013" y="1196975"/>
            <a:ext cx="7488237" cy="1470025"/>
          </a:xfrm>
        </p:spPr>
        <p:txBody>
          <a:bodyPr/>
          <a:lstStyle>
            <a:lvl1pPr>
              <a:defRPr sz="4400" b="1">
                <a:solidFill>
                  <a:srgbClr val="8ABBD0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85" name="Rectangle 10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0"/>
          </p:nvPr>
        </p:nvSpPr>
        <p:spPr>
          <a:xfrm>
            <a:off x="2735908" y="6525468"/>
            <a:ext cx="3672185" cy="215900"/>
          </a:xfrm>
          <a:prstGeom prst="rect">
            <a:avLst/>
          </a:prstGeom>
        </p:spPr>
        <p:txBody>
          <a:bodyPr/>
          <a:lstStyle>
            <a:lvl1pPr algn="ctr">
              <a:defRPr sz="1000"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10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C750-3A04-4678-A096-07A4244D09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Rectangle 1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3453" y="6556791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1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7744-BE18-4411-8897-BFE00C3475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FEA4-CBE2-4644-8FF4-E89ADFF5CE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0DEA-3FB7-40F4-B7E2-228F1424F9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9425" y="53975"/>
            <a:ext cx="1952625" cy="6072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71550" y="53975"/>
            <a:ext cx="5705475" cy="6072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5536-D323-4C06-AFE7-2E7F2D81E1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9587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966C-5F7C-4A63-BEC1-7E378B9683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97F20-E9DC-4FB6-BE61-D1F955E09B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71550" y="692150"/>
            <a:ext cx="3817938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971550" y="3484563"/>
            <a:ext cx="3817938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4AB0-B223-4087-A877-4AD363F7FD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6EAD-F860-42A5-9EDC-4BBD6BEBFC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5019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9225-E1F6-4F55-B764-057EEBDEA21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4625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07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68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77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441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782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89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929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6466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510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942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74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00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870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550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488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054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4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1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7A82C-CF80-4CA0-82B2-DAD68A3D56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3453" y="6556791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1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767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15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716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22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0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77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9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7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2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DE20-40A5-4052-84C6-353E9586EC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7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59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19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27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2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61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57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2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8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BF46-EC05-44CF-9150-7497587904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9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3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8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6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4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88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2990-5C32-4F16-A63B-3710A888EE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3276-51C5-4F23-B8ED-1E07769397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3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D69F-75E7-47D1-942C-7A03D416D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75556" y="6453336"/>
            <a:ext cx="8568444" cy="404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8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720" y="732720"/>
            <a:ext cx="77882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9" name="Rectangle 1044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53975"/>
            <a:ext cx="77771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72" name="Rectangle 1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3453" y="6556791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1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6173" name="Rectangle 10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2742" y="6556791"/>
            <a:ext cx="385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0" name="Image 9" descr="un_nouveau_logo_pour_le_cea_chapeauactu.pn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0" y="6453336"/>
            <a:ext cx="611560" cy="462868"/>
          </a:xfrm>
          <a:prstGeom prst="rect">
            <a:avLst/>
          </a:prstGeom>
        </p:spPr>
      </p:pic>
      <p:sp>
        <p:nvSpPr>
          <p:cNvPr id="12" name="Rectangle 1090"/>
          <p:cNvSpPr>
            <a:spLocks noGrp="1" noChangeArrowheads="1"/>
          </p:cNvSpPr>
          <p:nvPr>
            <p:ph type="ftr" sz="quarter" idx="3"/>
          </p:nvPr>
        </p:nvSpPr>
        <p:spPr>
          <a:xfrm>
            <a:off x="2735908" y="6525344"/>
            <a:ext cx="3672185" cy="215900"/>
          </a:xfrm>
          <a:prstGeom prst="rect">
            <a:avLst/>
          </a:prstGeom>
        </p:spPr>
        <p:txBody>
          <a:bodyPr/>
          <a:lstStyle>
            <a:lvl1pPr algn="ctr">
              <a:defRPr sz="1000"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71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18" r:id="rId14"/>
    <p:sldLayoutId id="2147483661" r:id="rId15"/>
    <p:sldLayoutId id="2147483662" r:id="rId16"/>
    <p:sldLayoutId id="2147483663" r:id="rId17"/>
    <p:sldLayoutId id="2147483664" r:id="rId18"/>
    <p:sldLayoutId id="2147483703" r:id="rId19"/>
    <p:sldLayoutId id="2147483719" r:id="rId20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5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 smtClean="0"/>
              <a:t>ISHEPP,19-IX-2018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Egle TOMASI-GUSTAFSSON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7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 smtClean="0"/>
              <a:t>ISHEPP,19-IX-2018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Egle TOMASI-GUSTAFSSON 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hyperlink" Target="http://inspirehep.net/record/712641" TargetMode="External"/><Relationship Id="rId6" Type="http://schemas.openxmlformats.org/officeDocument/2006/relationships/hyperlink" Target="http://inspirehep.net/search?cc=Institutions&amp;p=institution:%22Dubna,%20JINR%22&amp;ln=fr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6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wmf"/><Relationship Id="rId3" Type="http://schemas.openxmlformats.org/officeDocument/2006/relationships/image" Target="../media/image7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4" Type="http://schemas.openxmlformats.org/officeDocument/2006/relationships/image" Target="../media/image81.gif"/><Relationship Id="rId5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Relationship Id="rId3" Type="http://schemas.openxmlformats.org/officeDocument/2006/relationships/image" Target="../media/image8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67.wmf"/><Relationship Id="rId6" Type="http://schemas.openxmlformats.org/officeDocument/2006/relationships/image" Target="../media/image8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0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1.wmf"/><Relationship Id="rId7" Type="http://schemas.openxmlformats.org/officeDocument/2006/relationships/image" Target="../media/image94.png"/><Relationship Id="rId8" Type="http://schemas.openxmlformats.org/officeDocument/2006/relationships/oleObject" Target="../embeddings/oleObject8.bin"/><Relationship Id="rId9" Type="http://schemas.openxmlformats.org/officeDocument/2006/relationships/image" Target="../media/image92.w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9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3999" cy="645333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b="1" i="0" dirty="0">
              <a:latin typeface="Comic Sans MS" pitchFamily="66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1619672" y="4005064"/>
            <a:ext cx="6840760" cy="2016224"/>
          </a:xfrm>
          <a:prstGeom prst="rect">
            <a:avLst/>
          </a:prstGeom>
          <a:noFill/>
          <a:ln w="28575">
            <a:noFill/>
          </a:ln>
          <a:effectLst/>
          <a:extLst/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GB" sz="2800" i="0" dirty="0">
                <a:solidFill>
                  <a:schemeClr val="bg1"/>
                </a:solidFill>
                <a:latin typeface="Arial" charset="0"/>
              </a:rPr>
              <a:t>Egle </a:t>
            </a:r>
            <a:r>
              <a:rPr lang="en-GB" sz="2800" i="0" dirty="0" err="1">
                <a:solidFill>
                  <a:schemeClr val="bg1"/>
                </a:solidFill>
                <a:latin typeface="Arial" charset="0"/>
              </a:rPr>
              <a:t>Tomasi-</a:t>
            </a:r>
            <a:r>
              <a:rPr lang="en-GB" sz="2800" i="0" dirty="0" err="1" smtClean="0">
                <a:solidFill>
                  <a:schemeClr val="bg1"/>
                </a:solidFill>
                <a:latin typeface="Arial" charset="0"/>
              </a:rPr>
              <a:t>Gustafsson</a:t>
            </a:r>
            <a:r>
              <a:rPr lang="en-GB" sz="2800" i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GB" sz="2800" i="0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GB" sz="2400" dirty="0" smtClean="0">
                <a:solidFill>
                  <a:schemeClr val="bg1"/>
                </a:solidFill>
                <a:latin typeface="Arial" charset="0"/>
              </a:rPr>
              <a:t>CEA, IRFU</a:t>
            </a:r>
            <a:r>
              <a:rPr lang="en-GB" sz="24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  <a:latin typeface="Arial" charset="0"/>
              </a:rPr>
              <a:t>Saclay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</a:rPr>
              <a:t>, France</a:t>
            </a:r>
            <a:endParaRPr lang="en-GB" sz="2400" dirty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GB" sz="2800" i="0" dirty="0" smtClean="0">
                <a:solidFill>
                  <a:schemeClr val="bg1"/>
                </a:solidFill>
                <a:latin typeface="Arial" charset="0"/>
              </a:rPr>
              <a:t>Vladimir V. </a:t>
            </a:r>
            <a:r>
              <a:rPr lang="en-GB" sz="2800" i="0" dirty="0" err="1" smtClean="0">
                <a:solidFill>
                  <a:schemeClr val="bg1"/>
                </a:solidFill>
                <a:latin typeface="Arial" charset="0"/>
              </a:rPr>
              <a:t>Bytev</a:t>
            </a:r>
            <a:endParaRPr lang="en-GB" sz="2800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GB" sz="2400" dirty="0" smtClean="0">
                <a:solidFill>
                  <a:schemeClr val="bg1"/>
                </a:solidFill>
                <a:latin typeface="Arial" charset="0"/>
              </a:rPr>
              <a:t> JINR, BLTP, </a:t>
            </a:r>
            <a:r>
              <a:rPr lang="en-GB" sz="2400" dirty="0" err="1" smtClean="0">
                <a:solidFill>
                  <a:schemeClr val="bg1"/>
                </a:solidFill>
                <a:latin typeface="Arial" charset="0"/>
              </a:rPr>
              <a:t>Dubna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</a:rPr>
              <a:t>, Russia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1"/>
          </p:nvPr>
        </p:nvSpPr>
        <p:spPr>
          <a:xfrm>
            <a:off x="683569" y="6453336"/>
            <a:ext cx="936104" cy="404664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5966C-5F7C-4A63-BEC1-7E378B96830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95536" y="2204864"/>
            <a:ext cx="8525891" cy="15696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0" dirty="0">
                <a:solidFill>
                  <a:srgbClr val="0000FF"/>
                </a:solidFill>
                <a:latin typeface="+mn-lt"/>
              </a:rPr>
              <a:t>UPDATE ON THE SEARCH OF TWO PHOTON EXCHANGE IN ELECTRON PROTON ELASTIC </a:t>
            </a:r>
            <a:r>
              <a:rPr lang="fr-FR" i="0" dirty="0" smtClean="0">
                <a:solidFill>
                  <a:srgbClr val="0000FF"/>
                </a:solidFill>
                <a:latin typeface="+mn-lt"/>
              </a:rPr>
              <a:t>SCATTERING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" y="0"/>
            <a:ext cx="9144000" cy="205891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17232"/>
            <a:ext cx="2987824" cy="8121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6158"/>
            <a:ext cx="2699792" cy="14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42026"/>
      </p:ext>
    </p:extLst>
  </p:cSld>
  <p:clrMapOvr>
    <a:masterClrMapping/>
  </p:clrMapOvr>
  <p:transition xmlns:p14="http://schemas.microsoft.com/office/powerpoint/2010/main" advTm="734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wogamma_top_GEP3PR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15" y="548680"/>
            <a:ext cx="4911000" cy="4968552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07" y="692696"/>
            <a:ext cx="4071966" cy="40011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A.I. </a:t>
            </a:r>
            <a:r>
              <a:rPr lang="fr-FR" sz="2000" dirty="0" err="1" smtClean="0">
                <a:solidFill>
                  <a:srgbClr val="FFFF00"/>
                </a:solidFill>
              </a:rPr>
              <a:t>Akhiezer</a:t>
            </a:r>
            <a:r>
              <a:rPr lang="fr-FR" sz="2000" dirty="0" smtClean="0">
                <a:solidFill>
                  <a:srgbClr val="FFFF00"/>
                </a:solidFill>
              </a:rPr>
              <a:t> and M.P. </a:t>
            </a:r>
            <a:r>
              <a:rPr lang="fr-FR" sz="2000" dirty="0" err="1" smtClean="0">
                <a:solidFill>
                  <a:srgbClr val="FFFF00"/>
                </a:solidFill>
              </a:rPr>
              <a:t>Rekalo</a:t>
            </a:r>
            <a:r>
              <a:rPr lang="fr-FR" sz="2000" dirty="0" smtClean="0">
                <a:solidFill>
                  <a:srgbClr val="FFFF00"/>
                </a:solidFill>
              </a:rPr>
              <a:t>, 1967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1"/>
          </p:nvPr>
        </p:nvSpPr>
        <p:spPr>
          <a:xfrm>
            <a:off x="662106" y="6525344"/>
            <a:ext cx="1317606" cy="239692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99BC2-71AA-4396-B3F4-5C9F3C83077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Check of </a:t>
            </a:r>
            <a:r>
              <a:rPr lang="en-GB" sz="4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e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-independence of G</a:t>
            </a:r>
            <a:r>
              <a:rPr lang="en-GB" sz="3600" baseline="-25000" dirty="0" smtClean="0">
                <a:solidFill>
                  <a:srgbClr val="FFFF00"/>
                </a:solidFill>
                <a:latin typeface="Comic Sans MS" pitchFamily="66" charset="0"/>
              </a:rPr>
              <a:t>E 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/G</a:t>
            </a:r>
            <a:r>
              <a:rPr lang="en-GB" sz="3600" baseline="-25000" dirty="0" smtClean="0">
                <a:solidFill>
                  <a:srgbClr val="FFFF00"/>
                </a:solidFill>
                <a:latin typeface="Comic Sans MS" pitchFamily="66" charset="0"/>
              </a:rPr>
              <a:t>M</a:t>
            </a:r>
            <a:endParaRPr lang="fr-FR" sz="3600" baseline="-2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436096" y="764704"/>
            <a:ext cx="35053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0000FF"/>
                </a:solidFill>
              </a:rPr>
              <a:t>M. </a:t>
            </a:r>
            <a:r>
              <a:rPr lang="en-GB" sz="1800" dirty="0" err="1" smtClean="0">
                <a:solidFill>
                  <a:srgbClr val="0000FF"/>
                </a:solidFill>
              </a:rPr>
              <a:t>Meziane</a:t>
            </a:r>
            <a:r>
              <a:rPr lang="en-GB" sz="1800" dirty="0" smtClean="0">
                <a:solidFill>
                  <a:srgbClr val="0000FF"/>
                </a:solidFill>
              </a:rPr>
              <a:t>, GEp2 collaboration</a:t>
            </a:r>
            <a:r>
              <a:rPr lang="en-GB" sz="1800" i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GB" sz="1800" i="1" dirty="0" smtClean="0">
                <a:solidFill>
                  <a:srgbClr val="0000FF"/>
                </a:solidFill>
              </a:rPr>
              <a:t> PRL 106 (2011</a:t>
            </a:r>
            <a:r>
              <a:rPr lang="en-GB" sz="1800" dirty="0" smtClean="0">
                <a:solidFill>
                  <a:srgbClr val="0000FF"/>
                </a:solidFill>
              </a:rPr>
              <a:t>) 132501 </a:t>
            </a:r>
            <a:endParaRPr lang="en-GB" sz="1800" dirty="0">
              <a:solidFill>
                <a:srgbClr val="0000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7966" r="4527"/>
          <a:stretch/>
        </p:blipFill>
        <p:spPr>
          <a:xfrm>
            <a:off x="179512" y="1268760"/>
            <a:ext cx="3683000" cy="20162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21" descr="showall_final_sigt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3623146" cy="23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80526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9C00"/>
                </a:solidFill>
              </a:rPr>
              <a:t>J.Arrington</a:t>
            </a:r>
            <a:r>
              <a:rPr lang="en-US" sz="1800" dirty="0">
                <a:solidFill>
                  <a:srgbClr val="009C00"/>
                </a:solidFill>
              </a:rPr>
              <a:t>, </a:t>
            </a:r>
            <a:r>
              <a:rPr lang="en-US" sz="1800" dirty="0" smtClean="0">
                <a:solidFill>
                  <a:srgbClr val="009C00"/>
                </a:solidFill>
              </a:rPr>
              <a:t>W </a:t>
            </a:r>
            <a:r>
              <a:rPr lang="en-US" sz="1800" dirty="0" err="1">
                <a:solidFill>
                  <a:srgbClr val="009C00"/>
                </a:solidFill>
              </a:rPr>
              <a:t>Melnitchouk</a:t>
            </a:r>
            <a:r>
              <a:rPr lang="en-US" sz="1800" dirty="0">
                <a:solidFill>
                  <a:srgbClr val="009C00"/>
                </a:solidFill>
              </a:rPr>
              <a:t>, J.A. </a:t>
            </a:r>
            <a:r>
              <a:rPr lang="en-US" sz="1800" dirty="0" err="1">
                <a:solidFill>
                  <a:srgbClr val="009C00"/>
                </a:solidFill>
              </a:rPr>
              <a:t>Tjon</a:t>
            </a:r>
            <a:r>
              <a:rPr lang="en-US" sz="1800" dirty="0">
                <a:solidFill>
                  <a:srgbClr val="009C00"/>
                </a:solidFill>
              </a:rPr>
              <a:t>, </a:t>
            </a:r>
          </a:p>
          <a:p>
            <a:r>
              <a:rPr lang="en-US" sz="1800" dirty="0" smtClean="0">
                <a:solidFill>
                  <a:srgbClr val="009C00"/>
                </a:solidFill>
              </a:rPr>
              <a:t>P.R. C76</a:t>
            </a:r>
            <a:r>
              <a:rPr lang="en-US" sz="1800" dirty="0">
                <a:solidFill>
                  <a:srgbClr val="009C00"/>
                </a:solidFill>
              </a:rPr>
              <a:t>, 035205 (2007)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880" y="5120605"/>
            <a:ext cx="6858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b="1" dirty="0"/>
              <a:t> </a:t>
            </a:r>
            <a:r>
              <a:rPr lang="fr-FR" sz="1800" dirty="0">
                <a:solidFill>
                  <a:srgbClr val="CC0099"/>
                </a:solidFill>
              </a:rPr>
              <a:t>Y. </a:t>
            </a:r>
            <a:r>
              <a:rPr lang="fr-FR" sz="1800" dirty="0" err="1">
                <a:solidFill>
                  <a:srgbClr val="CC0099"/>
                </a:solidFill>
              </a:rPr>
              <a:t>Bystritskiy</a:t>
            </a:r>
            <a:r>
              <a:rPr lang="fr-FR" sz="1800" dirty="0">
                <a:solidFill>
                  <a:srgbClr val="CC0099"/>
                </a:solidFill>
              </a:rPr>
              <a:t>, </a:t>
            </a:r>
            <a:r>
              <a:rPr lang="fr-FR" sz="1800" dirty="0" err="1" smtClean="0">
                <a:solidFill>
                  <a:srgbClr val="CC0099"/>
                </a:solidFill>
              </a:rPr>
              <a:t>E.A.Kuraev</a:t>
            </a:r>
            <a:r>
              <a:rPr lang="fr-FR" sz="1800" dirty="0">
                <a:solidFill>
                  <a:srgbClr val="CC0099"/>
                </a:solidFill>
              </a:rPr>
              <a:t>,</a:t>
            </a:r>
            <a:r>
              <a:rPr lang="fr-FR" sz="1800" dirty="0" smtClean="0">
                <a:solidFill>
                  <a:srgbClr val="CC0099"/>
                </a:solidFill>
              </a:rPr>
              <a:t> </a:t>
            </a:r>
            <a:r>
              <a:rPr lang="fr-FR" sz="1800" dirty="0">
                <a:solidFill>
                  <a:srgbClr val="CC0099"/>
                </a:solidFill>
              </a:rPr>
              <a:t>E.T.-G, </a:t>
            </a:r>
            <a:r>
              <a:rPr lang="fr-FR" sz="1800" dirty="0" smtClean="0">
                <a:solidFill>
                  <a:srgbClr val="CC0099"/>
                </a:solidFill>
              </a:rPr>
              <a:t>PRC.75</a:t>
            </a:r>
            <a:r>
              <a:rPr lang="fr-FR" sz="1800" dirty="0">
                <a:solidFill>
                  <a:srgbClr val="CC0099"/>
                </a:solidFill>
              </a:rPr>
              <a:t>,</a:t>
            </a:r>
            <a:r>
              <a:rPr lang="fr-FR" sz="1800" dirty="0" smtClean="0">
                <a:solidFill>
                  <a:srgbClr val="CC0099"/>
                </a:solidFill>
              </a:rPr>
              <a:t> </a:t>
            </a:r>
            <a:r>
              <a:rPr lang="fr-FR" sz="1800" dirty="0">
                <a:solidFill>
                  <a:srgbClr val="CC0099"/>
                </a:solidFill>
              </a:rPr>
              <a:t>015207 (2007) </a:t>
            </a:r>
            <a:r>
              <a:rPr lang="fr-FR" sz="1800" dirty="0"/>
              <a:t> </a:t>
            </a:r>
          </a:p>
          <a:p>
            <a:pPr eaLnBrk="0" hangingPunct="0">
              <a:defRPr/>
            </a:pPr>
            <a:r>
              <a:rPr lang="fr-FR" sz="1800" dirty="0"/>
              <a:t> </a:t>
            </a:r>
            <a:r>
              <a:rPr lang="fr-FR" sz="1800" dirty="0" smtClean="0"/>
              <a:t> </a:t>
            </a:r>
            <a:r>
              <a:rPr lang="fr-FR" sz="1800" dirty="0">
                <a:solidFill>
                  <a:schemeClr val="accent6"/>
                </a:solidFill>
              </a:rPr>
              <a:t>P.  </a:t>
            </a:r>
            <a:r>
              <a:rPr lang="fr-FR" sz="1800" dirty="0" err="1">
                <a:solidFill>
                  <a:schemeClr val="accent6"/>
                </a:solidFill>
              </a:rPr>
              <a:t>Blunden</a:t>
            </a:r>
            <a:r>
              <a:rPr lang="fr-FR" sz="1800" dirty="0">
                <a:solidFill>
                  <a:schemeClr val="accent6"/>
                </a:solidFill>
              </a:rPr>
              <a:t> et al., </a:t>
            </a:r>
            <a:r>
              <a:rPr lang="fr-FR" sz="1800" dirty="0" smtClean="0">
                <a:solidFill>
                  <a:schemeClr val="accent6"/>
                </a:solidFill>
              </a:rPr>
              <a:t>PRC 72,034612  </a:t>
            </a:r>
            <a:r>
              <a:rPr lang="fr-FR" sz="1800" dirty="0">
                <a:solidFill>
                  <a:schemeClr val="accent6"/>
                </a:solidFill>
              </a:rPr>
              <a:t>(2005) </a:t>
            </a:r>
            <a:r>
              <a:rPr lang="fr-FR" sz="1800" dirty="0"/>
              <a:t>(</a:t>
            </a:r>
            <a:r>
              <a:rPr lang="fr-FR" sz="1800" dirty="0" err="1"/>
              <a:t>mainly</a:t>
            </a:r>
            <a:r>
              <a:rPr lang="fr-FR" sz="1800" dirty="0"/>
              <a:t> GM)</a:t>
            </a:r>
          </a:p>
          <a:p>
            <a:pPr eaLnBrk="0" hangingPunct="0">
              <a:defRPr/>
            </a:pPr>
            <a:r>
              <a:rPr lang="fr-FR" sz="1800" dirty="0">
                <a:solidFill>
                  <a:srgbClr val="FF0000"/>
                </a:solidFill>
              </a:rPr>
              <a:t>  </a:t>
            </a:r>
            <a:r>
              <a:rPr lang="fr-FR" sz="1800" dirty="0" smtClean="0">
                <a:solidFill>
                  <a:srgbClr val="FF0000"/>
                </a:solidFill>
              </a:rPr>
              <a:t>A</a:t>
            </a:r>
            <a:r>
              <a:rPr lang="fr-FR" sz="1800" dirty="0">
                <a:solidFill>
                  <a:srgbClr val="FF0000"/>
                </a:solidFill>
              </a:rPr>
              <a:t>. </a:t>
            </a:r>
            <a:r>
              <a:rPr lang="fr-FR" sz="1800" dirty="0" err="1">
                <a:solidFill>
                  <a:srgbClr val="FF0000"/>
                </a:solidFill>
              </a:rPr>
              <a:t>Afanasev</a:t>
            </a:r>
            <a:r>
              <a:rPr lang="fr-FR" sz="1800" dirty="0">
                <a:solidFill>
                  <a:srgbClr val="FF0000"/>
                </a:solidFill>
              </a:rPr>
              <a:t> et al., </a:t>
            </a:r>
            <a:r>
              <a:rPr lang="fr-FR" sz="1800" dirty="0" smtClean="0">
                <a:solidFill>
                  <a:srgbClr val="FF0000"/>
                </a:solidFill>
              </a:rPr>
              <a:t>PR.D 72</a:t>
            </a:r>
            <a:r>
              <a:rPr lang="fr-FR" sz="1800" dirty="0">
                <a:solidFill>
                  <a:srgbClr val="FF0000"/>
                </a:solidFill>
              </a:rPr>
              <a:t>,</a:t>
            </a:r>
            <a:r>
              <a:rPr lang="fr-FR" sz="1800" dirty="0" smtClean="0">
                <a:solidFill>
                  <a:srgbClr val="FF0000"/>
                </a:solidFill>
              </a:rPr>
              <a:t>013008 </a:t>
            </a:r>
            <a:r>
              <a:rPr lang="fr-FR" sz="1800" dirty="0">
                <a:solidFill>
                  <a:srgbClr val="FF0000"/>
                </a:solidFill>
              </a:rPr>
              <a:t>(2005) </a:t>
            </a:r>
            <a:r>
              <a:rPr lang="fr-FR" sz="1800" dirty="0"/>
              <a:t>(</a:t>
            </a:r>
            <a:r>
              <a:rPr lang="fr-FR" sz="1800" dirty="0" err="1"/>
              <a:t>mainly</a:t>
            </a:r>
            <a:r>
              <a:rPr lang="fr-FR" sz="1800" dirty="0"/>
              <a:t> GE)</a:t>
            </a:r>
          </a:p>
          <a:p>
            <a:pPr eaLnBrk="0" hangingPunct="0">
              <a:defRPr/>
            </a:pPr>
            <a:r>
              <a:rPr lang="fr-FR" sz="1800" dirty="0">
                <a:solidFill>
                  <a:srgbClr val="33CC33"/>
                </a:solidFill>
              </a:rPr>
              <a:t> </a:t>
            </a:r>
            <a:r>
              <a:rPr lang="fr-FR" sz="1800" dirty="0" smtClean="0">
                <a:solidFill>
                  <a:srgbClr val="33CC33"/>
                </a:solidFill>
              </a:rPr>
              <a:t> </a:t>
            </a:r>
            <a:r>
              <a:rPr lang="fr-FR" sz="1800" dirty="0" err="1">
                <a:solidFill>
                  <a:srgbClr val="33CC33"/>
                </a:solidFill>
              </a:rPr>
              <a:t>N.Kivel</a:t>
            </a:r>
            <a:r>
              <a:rPr lang="fr-FR" sz="1800" dirty="0">
                <a:solidFill>
                  <a:srgbClr val="33CC33"/>
                </a:solidFill>
              </a:rPr>
              <a:t> and </a:t>
            </a:r>
            <a:r>
              <a:rPr lang="fr-FR" sz="1800" dirty="0" err="1">
                <a:solidFill>
                  <a:srgbClr val="33CC33"/>
                </a:solidFill>
              </a:rPr>
              <a:t>M.Vanderhaeghen</a:t>
            </a:r>
            <a:r>
              <a:rPr lang="fr-FR" sz="1800" dirty="0">
                <a:solidFill>
                  <a:srgbClr val="33CC33"/>
                </a:solidFill>
              </a:rPr>
              <a:t>, </a:t>
            </a:r>
            <a:r>
              <a:rPr lang="fr-FR" sz="1800" dirty="0" smtClean="0">
                <a:solidFill>
                  <a:srgbClr val="33CC33"/>
                </a:solidFill>
              </a:rPr>
              <a:t>P.R.L.</a:t>
            </a:r>
            <a:r>
              <a:rPr lang="fr-FR" sz="1800" dirty="0">
                <a:solidFill>
                  <a:srgbClr val="33CC33"/>
                </a:solidFill>
              </a:rPr>
              <a:t>103:092004 (2009</a:t>
            </a:r>
            <a:r>
              <a:rPr lang="fr-FR" sz="1800" dirty="0" smtClean="0">
                <a:solidFill>
                  <a:srgbClr val="33CC33"/>
                </a:solidFill>
              </a:rPr>
              <a:t>)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662402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07" y="692696"/>
            <a:ext cx="4071966" cy="40011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A.I. </a:t>
            </a:r>
            <a:r>
              <a:rPr lang="fr-FR" sz="2000" dirty="0" err="1" smtClean="0">
                <a:solidFill>
                  <a:srgbClr val="FFFF00"/>
                </a:solidFill>
              </a:rPr>
              <a:t>Akhiezer</a:t>
            </a:r>
            <a:r>
              <a:rPr lang="fr-FR" sz="2000" dirty="0" smtClean="0">
                <a:solidFill>
                  <a:srgbClr val="FFFF00"/>
                </a:solidFill>
              </a:rPr>
              <a:t> and M.P. </a:t>
            </a:r>
            <a:r>
              <a:rPr lang="fr-FR" sz="2000" dirty="0" err="1" smtClean="0">
                <a:solidFill>
                  <a:srgbClr val="FFFF00"/>
                </a:solidFill>
              </a:rPr>
              <a:t>Rekalo</a:t>
            </a:r>
            <a:r>
              <a:rPr lang="fr-FR" sz="2000" dirty="0" smtClean="0">
                <a:solidFill>
                  <a:srgbClr val="FFFF00"/>
                </a:solidFill>
              </a:rPr>
              <a:t>, 1967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1"/>
          </p:nvPr>
        </p:nvSpPr>
        <p:spPr>
          <a:xfrm>
            <a:off x="662106" y="6525344"/>
            <a:ext cx="1317606" cy="239692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99BC2-71AA-4396-B3F4-5C9F3C83077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P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olarization Experiments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" name="Image 1" descr="GEp2g_summaryfi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3909094" cy="5750503"/>
          </a:xfrm>
          <a:prstGeom prst="rect">
            <a:avLst/>
          </a:prstGeom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909827" y="548680"/>
            <a:ext cx="3263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i="1" dirty="0" smtClean="0"/>
              <a:t>A.J.R. Puckett et al, </a:t>
            </a:r>
            <a:r>
              <a:rPr lang="en-GB" sz="1800" dirty="0" smtClean="0">
                <a:solidFill>
                  <a:srgbClr val="FF0000"/>
                </a:solidFill>
              </a:rPr>
              <a:t>PRC 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n-GB" sz="1800" dirty="0" smtClean="0">
                <a:solidFill>
                  <a:srgbClr val="FF0000"/>
                </a:solidFill>
              </a:rPr>
              <a:t>2017) 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3" name="Image 2" descr="Fig6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8565" r="12165" b="-6864"/>
          <a:stretch/>
        </p:blipFill>
        <p:spPr>
          <a:xfrm>
            <a:off x="251520" y="1024844"/>
            <a:ext cx="4392488" cy="519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8520" y="5160094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	</a:t>
            </a:r>
            <a:endParaRPr lang="fr-FR" sz="1800" b="1" dirty="0">
              <a:solidFill>
                <a:srgbClr val="FF0000"/>
              </a:solidFill>
              <a:hlinkClick r:id="rId5"/>
            </a:endParaRPr>
          </a:p>
          <a:p>
            <a:r>
              <a:rPr lang="fr-FR" sz="1800" dirty="0" err="1" smtClean="0">
                <a:solidFill>
                  <a:srgbClr val="FF0000"/>
                </a:solidFill>
              </a:rPr>
              <a:t>Yu.M</a:t>
            </a:r>
            <a:r>
              <a:rPr lang="fr-FR" sz="1800" dirty="0" smtClean="0">
                <a:solidFill>
                  <a:srgbClr val="FF0000"/>
                </a:solidFill>
              </a:rPr>
              <a:t>. </a:t>
            </a:r>
            <a:r>
              <a:rPr lang="fr-FR" sz="1800" dirty="0" err="1" smtClean="0">
                <a:solidFill>
                  <a:srgbClr val="FF0000"/>
                </a:solidFill>
              </a:rPr>
              <a:t>Bystritski</a:t>
            </a:r>
            <a:r>
              <a:rPr lang="fr-FR" sz="1800" dirty="0" err="1">
                <a:solidFill>
                  <a:srgbClr val="FF0000"/>
                </a:solidFill>
              </a:rPr>
              <a:t>y</a:t>
            </a:r>
            <a:r>
              <a:rPr lang="fr-FR" sz="1800" dirty="0" smtClean="0">
                <a:solidFill>
                  <a:srgbClr val="FF0000"/>
                </a:solidFill>
              </a:rPr>
              <a:t> E.A. </a:t>
            </a:r>
            <a:r>
              <a:rPr lang="fr-FR" sz="1800" dirty="0" err="1" smtClean="0">
                <a:solidFill>
                  <a:srgbClr val="FF0000"/>
                </a:solidFill>
              </a:rPr>
              <a:t>Kuraev</a:t>
            </a:r>
            <a:r>
              <a:rPr lang="fr-FR" sz="1800" dirty="0">
                <a:solidFill>
                  <a:srgbClr val="FF0000"/>
                </a:solidFill>
              </a:rPr>
              <a:t>,</a:t>
            </a:r>
            <a:r>
              <a:rPr lang="fr-FR" sz="1800" dirty="0" smtClean="0">
                <a:solidFill>
                  <a:srgbClr val="FF0000"/>
                </a:solidFill>
                <a:hlinkClick r:id="rId6"/>
              </a:rPr>
              <a:t>, </a:t>
            </a:r>
            <a:r>
              <a:rPr lang="fr-FR" sz="1800" dirty="0" smtClean="0">
                <a:solidFill>
                  <a:srgbClr val="FF0000"/>
                </a:solidFill>
              </a:rPr>
              <a:t>E</a:t>
            </a:r>
            <a:r>
              <a:rPr lang="fr-FR" sz="1800" dirty="0">
                <a:solidFill>
                  <a:srgbClr val="FF0000"/>
                </a:solidFill>
              </a:rPr>
              <a:t>. T</a:t>
            </a:r>
            <a:r>
              <a:rPr lang="fr-FR" sz="1800" dirty="0" smtClean="0">
                <a:solidFill>
                  <a:srgbClr val="FF0000"/>
                </a:solidFill>
              </a:rPr>
              <a:t>-G.,</a:t>
            </a:r>
            <a:r>
              <a:rPr lang="en-US" sz="1800" dirty="0" smtClean="0">
                <a:solidFill>
                  <a:srgbClr val="FF0000"/>
                </a:solidFill>
              </a:rPr>
              <a:t> PRC75 </a:t>
            </a:r>
            <a:r>
              <a:rPr lang="en-US" sz="1800" dirty="0">
                <a:solidFill>
                  <a:srgbClr val="FF0000"/>
                </a:solidFill>
              </a:rPr>
              <a:t>(2007) 015207 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627784" y="2636912"/>
            <a:ext cx="1906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/>
              <a:t>Q</a:t>
            </a:r>
            <a:r>
              <a:rPr lang="fr-FR" sz="2800" baseline="30000" dirty="0" smtClean="0"/>
              <a:t>2</a:t>
            </a:r>
            <a:r>
              <a:rPr lang="fr-FR" sz="2800" dirty="0"/>
              <a:t>=</a:t>
            </a:r>
            <a:r>
              <a:rPr lang="fr-FR" sz="2800" i="0" dirty="0"/>
              <a:t>3 GeV</a:t>
            </a:r>
            <a:r>
              <a:rPr lang="fr-FR" sz="2800" i="0" baseline="30000" dirty="0"/>
              <a:t>2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555776" y="1124744"/>
            <a:ext cx="1906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/>
              <a:t>Q</a:t>
            </a:r>
            <a:r>
              <a:rPr lang="fr-FR" sz="2800" baseline="30000" dirty="0" smtClean="0"/>
              <a:t>2</a:t>
            </a:r>
            <a:r>
              <a:rPr lang="fr-FR" sz="2800" dirty="0" smtClean="0"/>
              <a:t>=</a:t>
            </a:r>
            <a:r>
              <a:rPr lang="fr-FR" sz="2800" i="0" dirty="0" smtClean="0"/>
              <a:t>1 </a:t>
            </a:r>
            <a:r>
              <a:rPr lang="fr-FR" sz="2800" i="0" dirty="0"/>
              <a:t>GeV</a:t>
            </a:r>
            <a:r>
              <a:rPr lang="fr-FR" sz="2800" i="0" baseline="30000" dirty="0"/>
              <a:t>2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555776" y="4005064"/>
            <a:ext cx="1906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/>
              <a:t>Q</a:t>
            </a:r>
            <a:r>
              <a:rPr lang="fr-FR" sz="2800" baseline="30000" dirty="0" smtClean="0"/>
              <a:t>2</a:t>
            </a:r>
            <a:r>
              <a:rPr lang="fr-FR" sz="2800" dirty="0" smtClean="0"/>
              <a:t>=</a:t>
            </a:r>
            <a:r>
              <a:rPr lang="fr-FR" sz="2800" i="0" dirty="0" smtClean="0"/>
              <a:t>5 </a:t>
            </a:r>
            <a:r>
              <a:rPr lang="fr-FR" sz="2800" i="0" dirty="0"/>
              <a:t>GeV</a:t>
            </a:r>
            <a:r>
              <a:rPr lang="fr-FR" sz="2800" i="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95447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611188" y="6525344"/>
            <a:ext cx="987425" cy="2159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ISHEPP,19-IX-2018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39B3-AB51-5944-A233-DE95B9F12741}" type="slidenum">
              <a:rPr lang="fr-FR"/>
              <a:pPr/>
              <a:t>12</a:t>
            </a:fld>
            <a:endParaRPr lang="fr-FR"/>
          </a:p>
        </p:txBody>
      </p:sp>
      <p:pic>
        <p:nvPicPr>
          <p:cNvPr id="1281029" name="Picture 5" descr="epem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6334" r="4999"/>
          <a:stretch>
            <a:fillRect/>
          </a:stretch>
        </p:blipFill>
        <p:spPr bwMode="auto">
          <a:xfrm>
            <a:off x="1763688" y="620688"/>
            <a:ext cx="5688013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Word data on e</a:t>
            </a:r>
            <a:r>
              <a:rPr lang="en-GB" sz="4800" baseline="300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/e</a:t>
            </a:r>
            <a:r>
              <a:rPr lang="en-GB" sz="4400" baseline="30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scattering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368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18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611188" y="6525468"/>
            <a:ext cx="987425" cy="2159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ISHEPP,19-IX-2018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0E3D-F4C2-1A48-907F-4675A2A411F4}" type="slidenum">
              <a:rPr lang="fr-FR"/>
              <a:pPr/>
              <a:t>13</a:t>
            </a:fld>
            <a:endParaRPr lang="fr-FR"/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3608" y="1700808"/>
            <a:ext cx="7777162" cy="404813"/>
          </a:xfrm>
        </p:spPr>
        <p:txBody>
          <a:bodyPr/>
          <a:lstStyle/>
          <a:p>
            <a:r>
              <a:rPr lang="fr-FR" sz="3200" i="1" dirty="0">
                <a:solidFill>
                  <a:srgbClr val="0000FF"/>
                </a:solidFill>
              </a:rPr>
              <a:t>Electron/Positron </a:t>
            </a:r>
            <a:r>
              <a:rPr lang="fr-FR" sz="3200" i="1" dirty="0" err="1">
                <a:solidFill>
                  <a:srgbClr val="0000FF"/>
                </a:solidFill>
              </a:rPr>
              <a:t>scattering</a:t>
            </a:r>
            <a:r>
              <a:rPr lang="fr-FR" sz="2400" dirty="0"/>
              <a:t> </a:t>
            </a:r>
          </a:p>
        </p:txBody>
      </p:sp>
      <p:pic>
        <p:nvPicPr>
          <p:cNvPr id="129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180482"/>
            <a:ext cx="8736012" cy="212883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3492500" y="4365104"/>
            <a:ext cx="2732088" cy="4667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Soft photon emission</a:t>
            </a:r>
          </a:p>
        </p:txBody>
      </p:sp>
      <p:sp>
        <p:nvSpPr>
          <p:cNvPr id="1296394" name="Rectangle 10"/>
          <p:cNvSpPr>
            <a:spLocks noChangeArrowheads="1"/>
          </p:cNvSpPr>
          <p:nvPr/>
        </p:nvSpPr>
        <p:spPr bwMode="auto">
          <a:xfrm>
            <a:off x="1835150" y="4797152"/>
            <a:ext cx="1584325" cy="719137"/>
          </a:xfrm>
          <a:prstGeom prst="rect">
            <a:avLst/>
          </a:prstGeom>
          <a:gradFill rotWithShape="1">
            <a:gsLst>
              <a:gs pos="0">
                <a:srgbClr val="008000">
                  <a:alpha val="41000"/>
                </a:srgbClr>
              </a:gs>
              <a:gs pos="100000">
                <a:srgbClr val="008000">
                  <a:gamma/>
                  <a:shade val="46275"/>
                  <a:invGamma/>
                  <a:alpha val="53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96395" name="Line 11"/>
          <p:cNvSpPr>
            <a:spLocks noChangeShapeType="1"/>
          </p:cNvSpPr>
          <p:nvPr/>
        </p:nvSpPr>
        <p:spPr bwMode="auto">
          <a:xfrm flipH="1">
            <a:off x="2700338" y="4797425"/>
            <a:ext cx="792162" cy="2159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6396" name="Text Box 12"/>
          <p:cNvSpPr txBox="1">
            <a:spLocks noChangeArrowheads="1"/>
          </p:cNvSpPr>
          <p:nvPr/>
        </p:nvSpPr>
        <p:spPr bwMode="auto">
          <a:xfrm>
            <a:off x="6877050" y="4293096"/>
            <a:ext cx="1936750" cy="5191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2</a:t>
            </a:r>
            <a:r>
              <a:rPr lang="fr-FR" sz="2800" dirty="0">
                <a:solidFill>
                  <a:schemeClr val="bg1"/>
                </a:solidFill>
                <a:latin typeface="Symbol" charset="0"/>
              </a:rPr>
              <a:t>g</a:t>
            </a:r>
            <a:r>
              <a:rPr lang="fr-FR" sz="2800" dirty="0">
                <a:solidFill>
                  <a:schemeClr val="bg1"/>
                </a:solidFill>
              </a:rPr>
              <a:t> exchange</a:t>
            </a:r>
          </a:p>
        </p:txBody>
      </p:sp>
      <p:sp>
        <p:nvSpPr>
          <p:cNvPr id="1296397" name="Rectangle 13"/>
          <p:cNvSpPr>
            <a:spLocks noChangeArrowheads="1"/>
          </p:cNvSpPr>
          <p:nvPr/>
        </p:nvSpPr>
        <p:spPr bwMode="auto">
          <a:xfrm>
            <a:off x="3491880" y="4869160"/>
            <a:ext cx="5473700" cy="719137"/>
          </a:xfrm>
          <a:prstGeom prst="rect">
            <a:avLst/>
          </a:prstGeom>
          <a:solidFill>
            <a:srgbClr val="FF33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296399" name="Picture 15" descr="Cut_3G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r="24997" b="31093"/>
          <a:stretch>
            <a:fillRect/>
          </a:stretch>
        </p:blipFill>
        <p:spPr bwMode="auto">
          <a:xfrm>
            <a:off x="827584" y="756022"/>
            <a:ext cx="40513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6400" name="Picture 16" descr="Cut_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 r="24997" b="31093"/>
          <a:stretch>
            <a:fillRect/>
          </a:stretch>
        </p:blipFill>
        <p:spPr bwMode="auto">
          <a:xfrm>
            <a:off x="4572000" y="692696"/>
            <a:ext cx="4051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6401" name="Text Box 17"/>
          <p:cNvSpPr txBox="1">
            <a:spLocks noChangeArrowheads="1"/>
          </p:cNvSpPr>
          <p:nvPr/>
        </p:nvSpPr>
        <p:spPr bwMode="auto">
          <a:xfrm>
            <a:off x="2751138" y="1243608"/>
            <a:ext cx="170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i="0" dirty="0"/>
              <a:t>C=0.97,0.99</a:t>
            </a:r>
          </a:p>
        </p:txBody>
      </p:sp>
      <p:sp>
        <p:nvSpPr>
          <p:cNvPr id="1296402" name="Text Box 18"/>
          <p:cNvSpPr txBox="1">
            <a:spLocks noChangeArrowheads="1"/>
          </p:cNvSpPr>
          <p:nvPr/>
        </p:nvSpPr>
        <p:spPr bwMode="auto">
          <a:xfrm>
            <a:off x="2771775" y="1681644"/>
            <a:ext cx="19466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/>
              <a:t>Q</a:t>
            </a:r>
            <a:r>
              <a:rPr lang="fr-FR" sz="2800" baseline="30000" dirty="0" smtClean="0"/>
              <a:t>2</a:t>
            </a:r>
            <a:r>
              <a:rPr lang="fr-FR" sz="2800" dirty="0"/>
              <a:t>=3 </a:t>
            </a:r>
            <a:r>
              <a:rPr lang="fr-FR" sz="2800" i="0" dirty="0"/>
              <a:t>GeV</a:t>
            </a:r>
            <a:r>
              <a:rPr lang="fr-FR" sz="2800" baseline="30000" dirty="0"/>
              <a:t>2</a:t>
            </a:r>
          </a:p>
        </p:txBody>
      </p:sp>
      <p:sp>
        <p:nvSpPr>
          <p:cNvPr id="1296403" name="Line 19"/>
          <p:cNvSpPr>
            <a:spLocks noChangeShapeType="1"/>
          </p:cNvSpPr>
          <p:nvPr/>
        </p:nvSpPr>
        <p:spPr bwMode="auto">
          <a:xfrm>
            <a:off x="1475656" y="3212976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6404" name="Line 20"/>
          <p:cNvSpPr>
            <a:spLocks noChangeShapeType="1"/>
          </p:cNvSpPr>
          <p:nvPr/>
        </p:nvSpPr>
        <p:spPr bwMode="auto">
          <a:xfrm>
            <a:off x="5220072" y="3212976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6405" name="Text Box 21"/>
          <p:cNvSpPr txBox="1">
            <a:spLocks noChangeArrowheads="1"/>
          </p:cNvSpPr>
          <p:nvPr/>
        </p:nvSpPr>
        <p:spPr bwMode="auto">
          <a:xfrm>
            <a:off x="5292080" y="1268760"/>
            <a:ext cx="1023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>
                <a:latin typeface="Symbol" charset="0"/>
              </a:rPr>
              <a:t>e</a:t>
            </a:r>
            <a:r>
              <a:rPr lang="fr-FR" sz="2800" dirty="0"/>
              <a:t>=0.4</a:t>
            </a:r>
            <a:endParaRPr lang="fr-FR" sz="2800" baseline="30000" dirty="0"/>
          </a:p>
        </p:txBody>
      </p:sp>
      <p:sp>
        <p:nvSpPr>
          <p:cNvPr id="1296406" name="Rectangle 22"/>
          <p:cNvSpPr>
            <a:spLocks noChangeArrowheads="1"/>
          </p:cNvSpPr>
          <p:nvPr/>
        </p:nvSpPr>
        <p:spPr bwMode="auto">
          <a:xfrm>
            <a:off x="24284" y="620688"/>
            <a:ext cx="7991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E.A</a:t>
            </a:r>
            <a:r>
              <a:rPr lang="en-GB" sz="1600" dirty="0">
                <a:solidFill>
                  <a:srgbClr val="FF0000"/>
                </a:solidFill>
              </a:rPr>
              <a:t>. </a:t>
            </a:r>
            <a:r>
              <a:rPr lang="en-GB" sz="1600" dirty="0" err="1">
                <a:solidFill>
                  <a:srgbClr val="FF0000"/>
                </a:solidFill>
              </a:rPr>
              <a:t>Kuraev</a:t>
            </a:r>
            <a:r>
              <a:rPr lang="en-GB" sz="1600" dirty="0">
                <a:solidFill>
                  <a:srgbClr val="FF0000"/>
                </a:solidFill>
              </a:rPr>
              <a:t>, V.V</a:t>
            </a:r>
            <a:r>
              <a:rPr lang="en-GB" sz="1600" dirty="0" smtClean="0">
                <a:solidFill>
                  <a:srgbClr val="FF0000"/>
                </a:solidFill>
              </a:rPr>
              <a:t>. </a:t>
            </a:r>
            <a:r>
              <a:rPr lang="en-GB" sz="1600" dirty="0" err="1" smtClean="0">
                <a:solidFill>
                  <a:srgbClr val="FF0000"/>
                </a:solidFill>
              </a:rPr>
              <a:t>Bytev</a:t>
            </a:r>
            <a:r>
              <a:rPr lang="en-GB" sz="1600" dirty="0">
                <a:solidFill>
                  <a:srgbClr val="FF0000"/>
                </a:solidFill>
              </a:rPr>
              <a:t>, </a:t>
            </a:r>
            <a:r>
              <a:rPr lang="en-GB" sz="1600" dirty="0" err="1">
                <a:solidFill>
                  <a:srgbClr val="FF0000"/>
                </a:solidFill>
              </a:rPr>
              <a:t>S.Bakmaev</a:t>
            </a:r>
            <a:r>
              <a:rPr lang="en-GB" sz="1600" dirty="0">
                <a:solidFill>
                  <a:srgbClr val="FF0000"/>
                </a:solidFill>
              </a:rPr>
              <a:t> and E.T-G, PRC 78, 015295 (2008).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32856"/>
            <a:ext cx="1238582" cy="8660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1100063" cy="84413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971550" cy="750094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C-odd asymmetry 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in e</a:t>
            </a:r>
            <a:r>
              <a:rPr lang="en-GB" sz="4800" baseline="300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/e</a:t>
            </a:r>
            <a:r>
              <a:rPr lang="en-GB" sz="4400" baseline="30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scattering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217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6" name="Picture 7" descr="reach_fixedQ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6949823" cy="460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620688"/>
            <a:ext cx="7648248" cy="10156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236538" indent="-236538"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charset="0"/>
              <a:buChar char="§"/>
            </a:pPr>
            <a:r>
              <a:rPr lang="en-US" sz="2000" i="0" u="none" dirty="0"/>
              <a:t>VEPP-3 @ Novosibirsk:	</a:t>
            </a:r>
            <a:r>
              <a:rPr lang="en-US" sz="2000" i="0" u="none" dirty="0" err="1"/>
              <a:t>E</a:t>
            </a:r>
            <a:r>
              <a:rPr lang="en-US" sz="2000" i="0" u="none" baseline="-25000" dirty="0" err="1"/>
              <a:t>beam</a:t>
            </a:r>
            <a:r>
              <a:rPr lang="en-US" sz="2000" i="0" u="none" dirty="0"/>
              <a:t> = 1.6, 1.0 (and 0.6) </a:t>
            </a:r>
            <a:r>
              <a:rPr lang="en-US" sz="2000" i="0" u="none" dirty="0" err="1"/>
              <a:t>GeV</a:t>
            </a:r>
            <a:endParaRPr lang="en-US" sz="2000" i="0" u="none" dirty="0"/>
          </a:p>
          <a:p>
            <a:pPr eaLnBrk="1" hangingPunct="1">
              <a:buClr>
                <a:schemeClr val="accent2"/>
              </a:buClr>
              <a:buFont typeface="Wingdings" charset="0"/>
              <a:buChar char="§"/>
            </a:pPr>
            <a:r>
              <a:rPr lang="en-US" sz="2000" i="0" u="none" dirty="0"/>
              <a:t>CLAS @ JLAB :		</a:t>
            </a:r>
            <a:r>
              <a:rPr lang="en-US" sz="2000" i="0" u="none" dirty="0" err="1"/>
              <a:t>E</a:t>
            </a:r>
            <a:r>
              <a:rPr lang="en-US" sz="2000" i="0" u="none" baseline="-25000" dirty="0" err="1"/>
              <a:t>beam</a:t>
            </a:r>
            <a:r>
              <a:rPr lang="en-US" sz="2000" i="0" u="none" dirty="0"/>
              <a:t> = 0.5 – 4.0 </a:t>
            </a:r>
            <a:r>
              <a:rPr lang="en-US" sz="2000" i="0" u="none" dirty="0" err="1"/>
              <a:t>GeV</a:t>
            </a:r>
            <a:r>
              <a:rPr lang="en-US" sz="2000" i="0" u="none" dirty="0"/>
              <a:t> continuous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§"/>
            </a:pPr>
            <a:r>
              <a:rPr lang="en-US" sz="2000" i="0" u="none" dirty="0"/>
              <a:t>OLYMPUS @ DESY:  	</a:t>
            </a:r>
            <a:r>
              <a:rPr lang="en-US" sz="2000" i="0" u="none" dirty="0" err="1"/>
              <a:t>E</a:t>
            </a:r>
            <a:r>
              <a:rPr lang="en-US" sz="2000" i="0" u="none" baseline="-25000" dirty="0" err="1"/>
              <a:t>beam</a:t>
            </a:r>
            <a:r>
              <a:rPr lang="en-US" sz="2000" i="0" u="none" dirty="0"/>
              <a:t> = 2.0 </a:t>
            </a:r>
            <a:r>
              <a:rPr lang="en-US" sz="2000" i="0" u="none" dirty="0" err="1"/>
              <a:t>GeV</a:t>
            </a:r>
            <a:endParaRPr lang="en-US" sz="2000" i="0" u="none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635" y="0"/>
            <a:ext cx="9144000" cy="566713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CLAS,</a:t>
            </a:r>
            <a:r>
              <a:rPr lang="fr-FR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VEPP-3, OLYMPUS….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16454" y="692696"/>
            <a:ext cx="1111869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baseline="-25000" dirty="0" smtClean="0">
                <a:solidFill>
                  <a:srgbClr val="3366FF"/>
                </a:solidFill>
              </a:rPr>
              <a:t>M. Kohl </a:t>
            </a:r>
            <a:endParaRPr lang="en-US" i="0" baseline="-25000" dirty="0">
              <a:solidFill>
                <a:srgbClr val="3366FF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" y="1628800"/>
            <a:ext cx="3131840" cy="144655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marL="236538" indent="-236538"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charset="0"/>
              <a:buChar char="§"/>
            </a:pPr>
            <a:r>
              <a:rPr lang="en-US" sz="2000" i="0" u="none" dirty="0" smtClean="0"/>
              <a:t>Low Q</a:t>
            </a:r>
            <a:r>
              <a:rPr lang="en-US" sz="2000" i="0" u="none" baseline="30000" dirty="0" smtClean="0"/>
              <a:t>2</a:t>
            </a:r>
            <a:r>
              <a:rPr lang="en-US" sz="2000" i="0" u="none" dirty="0" smtClean="0"/>
              <a:t>, large </a:t>
            </a:r>
            <a:r>
              <a:rPr lang="en-US" sz="2800" i="0" u="none" dirty="0" smtClean="0">
                <a:latin typeface="Symbol" charset="2"/>
                <a:cs typeface="Symbol" charset="2"/>
              </a:rPr>
              <a:t>e</a:t>
            </a:r>
            <a:r>
              <a:rPr lang="en-US" sz="2000" i="0" u="none" dirty="0" smtClean="0"/>
              <a:t> range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§"/>
            </a:pPr>
            <a:r>
              <a:rPr lang="en-US" sz="2000" i="0" u="none" dirty="0" smtClean="0"/>
              <a:t>Overlapping kinematics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§"/>
            </a:pPr>
            <a:r>
              <a:rPr lang="en-US" sz="2000" i="0" u="none" dirty="0" smtClean="0"/>
              <a:t>Claimed precision</a:t>
            </a:r>
          </a:p>
          <a:p>
            <a:pPr marL="0" indent="0" eaLnBrk="1" hangingPunct="1">
              <a:buClr>
                <a:schemeClr val="accent2"/>
              </a:buClr>
            </a:pPr>
            <a:r>
              <a:rPr lang="en-US" sz="2000" i="0" u="none" dirty="0"/>
              <a:t> </a:t>
            </a:r>
            <a:r>
              <a:rPr lang="en-US" sz="2000" i="0" u="none" dirty="0" smtClean="0"/>
              <a:t>   around 1%</a:t>
            </a:r>
            <a:endParaRPr lang="en-US" sz="2000" i="0" u="none" dirty="0"/>
          </a:p>
        </p:txBody>
      </p:sp>
    </p:spTree>
    <p:extLst>
      <p:ext uri="{BB962C8B-B14F-4D97-AF65-F5344CB8AC3E}">
        <p14:creationId xmlns:p14="http://schemas.microsoft.com/office/powerpoint/2010/main" val="7724869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79512" y="1916832"/>
            <a:ext cx="5292080" cy="3446898"/>
            <a:chOff x="685800" y="1066799"/>
            <a:chExt cx="8101013" cy="5648653"/>
          </a:xfrm>
        </p:grpSpPr>
        <p:pic>
          <p:nvPicPr>
            <p:cNvPr id="8" name="Picture 6" descr="IMGP6230_flip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" r="5579"/>
            <a:stretch>
              <a:fillRect/>
            </a:stretch>
          </p:blipFill>
          <p:spPr bwMode="auto">
            <a:xfrm>
              <a:off x="685800" y="1066799"/>
              <a:ext cx="8101013" cy="564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582244" y="6022973"/>
              <a:ext cx="2204569" cy="67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1751" tIns="50877" rIns="101751" bIns="50877">
              <a:spAutoFit/>
            </a:bodyPr>
            <a:lstStyle>
              <a:lvl1pPr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u="none" dirty="0">
                  <a:solidFill>
                    <a:srgbClr val="000000"/>
                  </a:solidFill>
                </a:rPr>
                <a:t>July 2011</a:t>
              </a:r>
            </a:p>
          </p:txBody>
        </p:sp>
      </p:grp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538884" cy="25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0"/>
            <a:ext cx="7380312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OLYMPUS @ DESY </a:t>
            </a:r>
            <a:endParaRPr lang="fr-FR" sz="3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92696"/>
            <a:ext cx="8748464" cy="144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751" tIns="50877" rIns="101751" bIns="50877">
            <a:spAutoFit/>
          </a:bodyPr>
          <a:lstStyle/>
          <a:p>
            <a:pPr marL="250825" indent="-250825" eaLnBrk="0" hangingPunct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i="0" u="none" dirty="0" smtClean="0">
                <a:latin typeface="+mn-lt"/>
              </a:rPr>
              <a:t>Measure </a:t>
            </a:r>
            <a:r>
              <a:rPr lang="en-US" sz="2400" i="0" u="none" dirty="0">
                <a:latin typeface="+mn-lt"/>
              </a:rPr>
              <a:t>ratio of </a:t>
            </a:r>
            <a:r>
              <a:rPr lang="en-US" sz="2400" i="0" u="none" dirty="0" smtClean="0">
                <a:latin typeface="+mn-lt"/>
              </a:rPr>
              <a:t>e</a:t>
            </a:r>
            <a:r>
              <a:rPr lang="en-US" sz="2800" i="0" u="none" baseline="30000" dirty="0" smtClean="0">
                <a:latin typeface="+mn-lt"/>
              </a:rPr>
              <a:t>±</a:t>
            </a:r>
            <a:r>
              <a:rPr lang="en-US" sz="2400" i="0" u="none" dirty="0" smtClean="0">
                <a:latin typeface="+mn-lt"/>
              </a:rPr>
              <a:t>-p  cross to </a:t>
            </a:r>
            <a:r>
              <a:rPr lang="en-US" sz="2400" i="0" u="none" dirty="0">
                <a:latin typeface="+mn-lt"/>
              </a:rPr>
              <a:t>1</a:t>
            </a:r>
            <a:r>
              <a:rPr lang="en-US" sz="2400" i="0" u="none" dirty="0" smtClean="0">
                <a:latin typeface="+mn-lt"/>
              </a:rPr>
              <a:t>% total error</a:t>
            </a:r>
            <a:r>
              <a:rPr lang="en-US" sz="2400" i="0" dirty="0" smtClean="0">
                <a:latin typeface="+mn-lt"/>
              </a:rPr>
              <a:t> </a:t>
            </a:r>
          </a:p>
          <a:p>
            <a:pPr marL="250825" indent="-250825" eaLnBrk="0" hangingPunct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i="0" dirty="0" err="1" smtClean="0">
                <a:latin typeface="+mn-lt"/>
              </a:rPr>
              <a:t>unpolarized</a:t>
            </a:r>
            <a:r>
              <a:rPr lang="en-US" sz="2400" i="0" dirty="0" smtClean="0">
                <a:latin typeface="+mn-lt"/>
              </a:rPr>
              <a:t> </a:t>
            </a:r>
            <a:r>
              <a:rPr lang="en-US" sz="2400" i="0" u="none" dirty="0" smtClean="0">
                <a:latin typeface="+mn-lt"/>
              </a:rPr>
              <a:t> 2 </a:t>
            </a:r>
            <a:r>
              <a:rPr lang="en-US" sz="2400" i="0" u="none" dirty="0" err="1" smtClean="0">
                <a:latin typeface="+mn-lt"/>
              </a:rPr>
              <a:t>GeV</a:t>
            </a:r>
            <a:r>
              <a:rPr lang="en-US" sz="2400" i="0" u="none" dirty="0" smtClean="0">
                <a:latin typeface="+mn-lt"/>
              </a:rPr>
              <a:t> </a:t>
            </a:r>
            <a:r>
              <a:rPr lang="en-US" sz="2800" i="0" dirty="0" smtClean="0"/>
              <a:t>e</a:t>
            </a:r>
            <a:r>
              <a:rPr lang="en-US" i="0" baseline="30000" dirty="0" smtClean="0"/>
              <a:t>±</a:t>
            </a:r>
            <a:r>
              <a:rPr lang="en-US" sz="2800" i="0" dirty="0">
                <a:latin typeface="+mn-lt"/>
              </a:rPr>
              <a:t> </a:t>
            </a:r>
            <a:r>
              <a:rPr lang="en-US" sz="2400" i="0" dirty="0" smtClean="0">
                <a:latin typeface="+mn-lt"/>
              </a:rPr>
              <a:t>beams available at DORIS, DESY </a:t>
            </a:r>
          </a:p>
          <a:p>
            <a:pPr marL="250825" indent="-250825" eaLnBrk="0" hangingPunct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i="0" dirty="0" smtClean="0">
                <a:latin typeface="+mn-lt"/>
              </a:rPr>
              <a:t>d</a:t>
            </a:r>
            <a:r>
              <a:rPr lang="en-US" sz="2400" i="0" u="none" dirty="0" smtClean="0">
                <a:latin typeface="+mn-lt"/>
              </a:rPr>
              <a:t>etector BLAST from MIT-Bates</a:t>
            </a:r>
            <a:endParaRPr lang="en-US" sz="2400" i="0" u="none" dirty="0">
              <a:latin typeface="+mn-lt"/>
            </a:endParaRPr>
          </a:p>
          <a:p>
            <a:pPr marL="250825" indent="-250825" eaLnBrk="0" hangingPunct="0">
              <a:spcBef>
                <a:spcPct val="50000"/>
              </a:spcBef>
              <a:buFontTx/>
              <a:buChar char="•"/>
            </a:pPr>
            <a:endParaRPr lang="en-US" sz="2400" i="0" u="none" baseline="300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595"/>
            <a:ext cx="1496724" cy="10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5445224"/>
            <a:ext cx="6192688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rgbClr val="000000"/>
                </a:solidFill>
                <a:latin typeface="+mn-lt"/>
              </a:rPr>
              <a:t>Expected</a:t>
            </a: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2000" i="0" dirty="0">
                <a:solidFill>
                  <a:srgbClr val="FF0000"/>
                </a:solidFill>
                <a:latin typeface="+mn-lt"/>
              </a:rPr>
              <a:t>~6% </a:t>
            </a:r>
            <a:r>
              <a:rPr lang="en-US" sz="2000" i="0" dirty="0" smtClean="0">
                <a:solidFill>
                  <a:srgbClr val="000000"/>
                </a:solidFill>
                <a:latin typeface="+mn-lt"/>
              </a:rPr>
              <a:t>effect at </a:t>
            </a:r>
            <a:r>
              <a:rPr lang="en-US" sz="28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sz="2000" i="0" dirty="0" smtClean="0">
                <a:solidFill>
                  <a:srgbClr val="000000"/>
                </a:solidFill>
                <a:latin typeface="+mn-lt"/>
              </a:rPr>
              <a:t>=0.4, Q</a:t>
            </a:r>
            <a:r>
              <a:rPr lang="en-US" sz="2000" i="0" baseline="30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000" i="0" dirty="0" smtClean="0">
                <a:solidFill>
                  <a:srgbClr val="000000"/>
                </a:solidFill>
                <a:latin typeface="+mn-lt"/>
              </a:rPr>
              <a:t>=3.2 GeV</a:t>
            </a:r>
            <a:r>
              <a:rPr lang="en-US" sz="2000" i="0" baseline="30000" dirty="0" smtClean="0">
                <a:solidFill>
                  <a:srgbClr val="000000"/>
                </a:solidFill>
                <a:latin typeface="+mn-lt"/>
              </a:rPr>
              <a:t>2</a:t>
            </a:r>
          </a:p>
          <a:p>
            <a:r>
              <a:rPr lang="en-US" sz="1800" dirty="0">
                <a:solidFill>
                  <a:srgbClr val="009C00"/>
                </a:solidFill>
              </a:rPr>
              <a:t>J. Guttmann, N. </a:t>
            </a:r>
            <a:r>
              <a:rPr lang="en-US" sz="1800" dirty="0" err="1">
                <a:solidFill>
                  <a:srgbClr val="009C00"/>
                </a:solidFill>
              </a:rPr>
              <a:t>Kivel</a:t>
            </a:r>
            <a:r>
              <a:rPr lang="en-US" sz="1800" dirty="0">
                <a:solidFill>
                  <a:srgbClr val="009C00"/>
                </a:solidFill>
              </a:rPr>
              <a:t>, M. </a:t>
            </a:r>
            <a:r>
              <a:rPr lang="en-US" sz="1800" dirty="0" err="1">
                <a:solidFill>
                  <a:srgbClr val="009C00"/>
                </a:solidFill>
              </a:rPr>
              <a:t>Meziane</a:t>
            </a:r>
            <a:r>
              <a:rPr lang="en-US" sz="1800" dirty="0">
                <a:solidFill>
                  <a:srgbClr val="009C00"/>
                </a:solidFill>
              </a:rPr>
              <a:t>, and M. </a:t>
            </a:r>
            <a:r>
              <a:rPr lang="en-US" sz="1800" dirty="0" err="1">
                <a:solidFill>
                  <a:srgbClr val="009C00"/>
                </a:solidFill>
              </a:rPr>
              <a:t>Vanderhaeghen</a:t>
            </a:r>
            <a:r>
              <a:rPr lang="en-US" sz="1800" dirty="0">
                <a:solidFill>
                  <a:srgbClr val="009C00"/>
                </a:solidFill>
              </a:rPr>
              <a:t>, </a:t>
            </a:r>
            <a:endParaRPr lang="en-US" sz="1800" dirty="0" smtClean="0">
              <a:solidFill>
                <a:srgbClr val="009C00"/>
              </a:solidFill>
            </a:endParaRPr>
          </a:p>
          <a:p>
            <a:r>
              <a:rPr lang="en-US" sz="1800" dirty="0" smtClean="0">
                <a:solidFill>
                  <a:srgbClr val="009C00"/>
                </a:solidFill>
              </a:rPr>
              <a:t>EPJA </a:t>
            </a:r>
            <a:r>
              <a:rPr lang="en-US" sz="1800" dirty="0">
                <a:solidFill>
                  <a:srgbClr val="009C00"/>
                </a:solidFill>
              </a:rPr>
              <a:t>47, 77 (2011)  </a:t>
            </a:r>
          </a:p>
          <a:p>
            <a:endParaRPr lang="en-US" sz="2000" i="0" baseline="30000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6372200" y="4005064"/>
            <a:ext cx="2520280" cy="2409804"/>
            <a:chOff x="308697" y="1505914"/>
            <a:chExt cx="5925271" cy="5404654"/>
          </a:xfrm>
        </p:grpSpPr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"/>
            <a:stretch>
              <a:fillRect/>
            </a:stretch>
          </p:blipFill>
          <p:spPr bwMode="auto">
            <a:xfrm>
              <a:off x="308697" y="1505914"/>
              <a:ext cx="5925271" cy="512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2112507" y="4709306"/>
              <a:ext cx="2133600" cy="1540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819400" y="5771616"/>
              <a:ext cx="1671519" cy="113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7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i="0" u="none" dirty="0">
                  <a:solidFill>
                    <a:srgbClr val="FF0000"/>
                  </a:solidFill>
                </a:rPr>
                <a:t>ε</a:t>
              </a:r>
              <a:r>
                <a:rPr lang="en-US" i="0" u="none" baseline="-25000" dirty="0">
                  <a:solidFill>
                    <a:srgbClr val="FF0000"/>
                  </a:solidFill>
                </a:rPr>
                <a:t>min</a:t>
              </a:r>
              <a:endParaRPr lang="en-US" i="0" u="none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436096" y="4077072"/>
            <a:ext cx="1111869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baseline="-25000" dirty="0" smtClean="0">
                <a:solidFill>
                  <a:srgbClr val="3366FF"/>
                </a:solidFill>
              </a:rPr>
              <a:t>M. Kohl </a:t>
            </a:r>
            <a:endParaRPr lang="en-US" i="0" baseline="-25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666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7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41"/>
            <a:ext cx="7992888" cy="34523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36512" y="-27383"/>
            <a:ext cx="4536504" cy="432048"/>
          </a:xfrm>
          <a:solidFill>
            <a:srgbClr val="0000FF"/>
          </a:solidFill>
        </p:spPr>
        <p:txBody>
          <a:bodyPr/>
          <a:lstStyle/>
          <a:p>
            <a:r>
              <a:rPr lang="fr-FR" i="1" u="sng" dirty="0" smtClean="0">
                <a:solidFill>
                  <a:srgbClr val="FFFF00"/>
                </a:solidFill>
                <a:latin typeface="Comic Sans MS"/>
                <a:cs typeface="Comic Sans MS"/>
              </a:rPr>
              <a:t>CLAS</a:t>
            </a:r>
            <a:r>
              <a:rPr lang="fr-FR" i="1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fr-FR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@ </a:t>
            </a:r>
            <a:r>
              <a:rPr lang="fr-FR" i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JLab</a:t>
            </a:r>
            <a:endParaRPr lang="fr-FR" i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" b="3268"/>
          <a:stretch>
            <a:fillRect/>
          </a:stretch>
        </p:blipFill>
        <p:spPr bwMode="auto">
          <a:xfrm>
            <a:off x="0" y="3645024"/>
            <a:ext cx="3960440" cy="26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5" t="69111" r="9468" b="5577"/>
          <a:stretch/>
        </p:blipFill>
        <p:spPr bwMode="auto">
          <a:xfrm>
            <a:off x="5857875" y="2667000"/>
            <a:ext cx="1412876" cy="98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652120" y="2276872"/>
            <a:ext cx="180020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4" t="69106" r="9249" b="5582"/>
          <a:stretch/>
        </p:blipFill>
        <p:spPr bwMode="auto">
          <a:xfrm>
            <a:off x="3707904" y="1844824"/>
            <a:ext cx="1412876" cy="9842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-23044" y="2924944"/>
            <a:ext cx="9144000" cy="5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u="sng" dirty="0" smtClean="0">
                <a:solidFill>
                  <a:srgbClr val="FFFF00"/>
                </a:solidFill>
                <a:latin typeface="Comic Sans MS"/>
                <a:cs typeface="Comic Sans MS"/>
              </a:rPr>
              <a:t>VEPP-3</a:t>
            </a:r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 @ </a:t>
            </a:r>
            <a:r>
              <a:rPr lang="fr-FR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Novosibirsk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779912" y="3573016"/>
            <a:ext cx="3312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u="none" kern="1200" dirty="0" smtClean="0">
                <a:solidFill>
                  <a:srgbClr val="FF0000"/>
                </a:solidFill>
                <a:latin typeface="+mn-lt"/>
              </a:rPr>
              <a:t>E=1 and 1.6 </a:t>
            </a:r>
            <a:r>
              <a:rPr lang="en-US" sz="2000" u="none" kern="1200" dirty="0" err="1">
                <a:solidFill>
                  <a:srgbClr val="FF0000"/>
                </a:solidFill>
                <a:latin typeface="+mn-lt"/>
              </a:rPr>
              <a:t>GeV</a:t>
            </a:r>
            <a:endParaRPr lang="en-US" sz="2000" u="none" kern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499992" y="5949280"/>
            <a:ext cx="4320480" cy="36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none" dirty="0">
                <a:solidFill>
                  <a:srgbClr val="009C00"/>
                </a:solidFill>
                <a:latin typeface="Times New Roman"/>
                <a:cs typeface="Times New Roman"/>
              </a:rPr>
              <a:t>I.A. </a:t>
            </a:r>
            <a:r>
              <a:rPr lang="en-US" sz="1800" u="none" dirty="0" err="1">
                <a:solidFill>
                  <a:srgbClr val="009C00"/>
                </a:solidFill>
                <a:latin typeface="Times New Roman"/>
                <a:cs typeface="Times New Roman"/>
              </a:rPr>
              <a:t>Rachek</a:t>
            </a:r>
            <a:r>
              <a:rPr lang="en-US" sz="1800" u="none" dirty="0">
                <a:solidFill>
                  <a:srgbClr val="009C00"/>
                </a:solidFill>
                <a:latin typeface="Times New Roman"/>
                <a:cs typeface="Times New Roman"/>
              </a:rPr>
              <a:t> et al., PRL 114, 062005 (2015)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211960" y="4357553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000" i="0" dirty="0" err="1" smtClean="0">
                <a:latin typeface="+mn-lt"/>
                <a:cs typeface="Comic Sans MS"/>
              </a:rPr>
              <a:t>Dedicated</a:t>
            </a:r>
            <a:r>
              <a:rPr lang="fr-FR" sz="2000" i="0" dirty="0" smtClean="0">
                <a:latin typeface="+mn-lt"/>
                <a:cs typeface="Comic Sans MS"/>
              </a:rPr>
              <a:t> ESEPP </a:t>
            </a:r>
            <a:r>
              <a:rPr lang="fr-FR" sz="2000" i="0" dirty="0" err="1" smtClean="0">
                <a:latin typeface="+mn-lt"/>
                <a:cs typeface="Comic Sans MS"/>
              </a:rPr>
              <a:t>generator</a:t>
            </a:r>
            <a:endParaRPr lang="fr-FR" sz="2000" i="0" dirty="0" smtClean="0">
              <a:latin typeface="+mn-lt"/>
              <a:cs typeface="Comic Sans MS"/>
            </a:endParaRPr>
          </a:p>
          <a:p>
            <a:r>
              <a:rPr lang="fr-FR" sz="2000" i="0" dirty="0" smtClean="0">
                <a:latin typeface="+mn-lt"/>
                <a:cs typeface="Comic Sans MS"/>
              </a:rPr>
              <a:t>      </a:t>
            </a:r>
            <a:r>
              <a:rPr lang="fr-FR" sz="2000" dirty="0" smtClean="0">
                <a:solidFill>
                  <a:srgbClr val="3366FF"/>
                </a:solidFill>
                <a:latin typeface="+mn-lt"/>
                <a:cs typeface="Comic Sans MS"/>
              </a:rPr>
              <a:t> (A. </a:t>
            </a:r>
            <a:r>
              <a:rPr lang="fr-FR" sz="2000" dirty="0" err="1" smtClean="0">
                <a:solidFill>
                  <a:srgbClr val="3366FF"/>
                </a:solidFill>
                <a:latin typeface="+mn-lt"/>
                <a:cs typeface="Comic Sans MS"/>
              </a:rPr>
              <a:t>Gramolin</a:t>
            </a:r>
            <a:r>
              <a:rPr lang="fr-FR" sz="2000" dirty="0" smtClean="0">
                <a:solidFill>
                  <a:srgbClr val="3366FF"/>
                </a:solidFill>
                <a:latin typeface="+mn-lt"/>
                <a:cs typeface="Comic Sans MS"/>
              </a:rPr>
              <a:t>, V. </a:t>
            </a:r>
            <a:r>
              <a:rPr lang="fr-FR" sz="2000" dirty="0" err="1" smtClean="0">
                <a:solidFill>
                  <a:srgbClr val="3366FF"/>
                </a:solidFill>
                <a:latin typeface="+mn-lt"/>
                <a:cs typeface="Comic Sans MS"/>
              </a:rPr>
              <a:t>Nikolenko</a:t>
            </a:r>
            <a:r>
              <a:rPr lang="fr-FR" sz="2000" dirty="0" smtClean="0">
                <a:solidFill>
                  <a:srgbClr val="3366FF"/>
                </a:solidFill>
                <a:latin typeface="+mn-lt"/>
                <a:cs typeface="Comic Sans MS"/>
              </a:rPr>
              <a:t>, </a:t>
            </a:r>
          </a:p>
          <a:p>
            <a:r>
              <a:rPr lang="fr-FR" sz="2000" dirty="0">
                <a:solidFill>
                  <a:srgbClr val="3366FF"/>
                </a:solidFill>
                <a:latin typeface="+mn-lt"/>
                <a:cs typeface="Comic Sans MS"/>
              </a:rPr>
              <a:t> </a:t>
            </a:r>
            <a:r>
              <a:rPr lang="fr-FR" sz="2000" dirty="0" smtClean="0">
                <a:solidFill>
                  <a:srgbClr val="3366FF"/>
                </a:solidFill>
                <a:latin typeface="+mn-lt"/>
                <a:cs typeface="Comic Sans MS"/>
              </a:rPr>
              <a:t>       V. </a:t>
            </a:r>
            <a:r>
              <a:rPr lang="fr-FR" sz="2000" dirty="0" err="1" smtClean="0">
                <a:solidFill>
                  <a:srgbClr val="3366FF"/>
                </a:solidFill>
                <a:latin typeface="+mn-lt"/>
                <a:cs typeface="Comic Sans MS"/>
              </a:rPr>
              <a:t>Fadin</a:t>
            </a:r>
            <a:r>
              <a:rPr lang="fr-FR" sz="2000" dirty="0" smtClean="0">
                <a:solidFill>
                  <a:srgbClr val="3366FF"/>
                </a:solidFill>
                <a:latin typeface="+mn-lt"/>
                <a:cs typeface="Comic Sans MS"/>
              </a:rPr>
              <a:t>, R.E. </a:t>
            </a:r>
            <a:r>
              <a:rPr lang="fr-FR" sz="2000" dirty="0" err="1" smtClean="0">
                <a:solidFill>
                  <a:srgbClr val="3366FF"/>
                </a:solidFill>
                <a:latin typeface="+mn-lt"/>
                <a:cs typeface="Comic Sans MS"/>
              </a:rPr>
              <a:t>Gerasimov</a:t>
            </a:r>
            <a:r>
              <a:rPr lang="fr-FR" sz="2000" dirty="0" smtClean="0">
                <a:solidFill>
                  <a:srgbClr val="3366FF"/>
                </a:solidFill>
                <a:latin typeface="+mn-lt"/>
                <a:cs typeface="Comic Sans MS"/>
              </a:rPr>
              <a:t>…) </a:t>
            </a:r>
            <a:endParaRPr lang="fr-FR" sz="2000" i="0" dirty="0" smtClean="0"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383689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35" y="0"/>
            <a:ext cx="9144000" cy="566713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CLAS 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51920" y="1052737"/>
            <a:ext cx="2232248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000" i="0" dirty="0" smtClean="0">
                <a:latin typeface="+mn-lt"/>
                <a:cs typeface="Comic Sans MS"/>
              </a:rPr>
              <a:t>Q</a:t>
            </a:r>
            <a:r>
              <a:rPr lang="fr-FR" sz="2000" i="0" baseline="30000" dirty="0" smtClean="0">
                <a:latin typeface="+mn-lt"/>
                <a:cs typeface="Comic Sans MS"/>
              </a:rPr>
              <a:t>2</a:t>
            </a:r>
            <a:r>
              <a:rPr lang="fr-FR" sz="2000" i="0" dirty="0" smtClean="0">
                <a:latin typeface="+mn-lt"/>
                <a:cs typeface="Comic Sans MS"/>
              </a:rPr>
              <a:t>&lt;2 GeV2</a:t>
            </a:r>
          </a:p>
          <a:p>
            <a:pPr marL="457200" indent="-457200">
              <a:buFont typeface="Arial"/>
              <a:buChar char="•"/>
            </a:pPr>
            <a:endParaRPr lang="fr-FR" sz="2000" i="0" dirty="0" smtClean="0">
              <a:latin typeface="+mn-lt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fr-FR" sz="2000" i="0" dirty="0" err="1" smtClean="0">
                <a:latin typeface="+mn-lt"/>
                <a:cs typeface="Comic Sans MS"/>
              </a:rPr>
              <a:t>Effect</a:t>
            </a:r>
            <a:r>
              <a:rPr lang="fr-FR" sz="2000" i="0" dirty="0" smtClean="0">
                <a:latin typeface="+mn-lt"/>
                <a:cs typeface="Comic Sans MS"/>
              </a:rPr>
              <a:t> &lt; 2%</a:t>
            </a:r>
          </a:p>
          <a:p>
            <a:pPr marL="457200" indent="-457200">
              <a:buFont typeface="Arial"/>
              <a:buChar char="•"/>
            </a:pPr>
            <a:endParaRPr lang="fr-FR" sz="2000" i="0" dirty="0" smtClean="0">
              <a:latin typeface="+mn-lt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fr-FR" sz="2000" i="0" dirty="0" smtClean="0">
                <a:latin typeface="+mn-lt"/>
                <a:cs typeface="Comic Sans MS"/>
              </a:rPr>
              <a:t>No </a:t>
            </a:r>
            <a:r>
              <a:rPr lang="fr-FR" sz="2000" i="0" dirty="0" err="1" smtClean="0">
                <a:latin typeface="+mn-lt"/>
                <a:cs typeface="Comic Sans MS"/>
              </a:rPr>
              <a:t>evident</a:t>
            </a:r>
            <a:r>
              <a:rPr lang="fr-FR" sz="2000" i="0" dirty="0" smtClean="0">
                <a:latin typeface="+mn-lt"/>
                <a:cs typeface="Comic Sans MS"/>
              </a:rPr>
              <a:t> </a:t>
            </a:r>
            <a:r>
              <a:rPr lang="fr-FR" sz="2000" i="0" dirty="0" err="1" smtClean="0">
                <a:latin typeface="+mn-lt"/>
                <a:cs typeface="Comic Sans MS"/>
              </a:rPr>
              <a:t>increase</a:t>
            </a:r>
            <a:r>
              <a:rPr lang="fr-FR" sz="2000" i="0" dirty="0" smtClean="0">
                <a:latin typeface="+mn-lt"/>
                <a:cs typeface="Comic Sans MS"/>
              </a:rPr>
              <a:t> </a:t>
            </a:r>
          </a:p>
          <a:p>
            <a:r>
              <a:rPr lang="fr-FR" sz="2000" i="0" dirty="0">
                <a:latin typeface="+mn-lt"/>
                <a:cs typeface="Comic Sans MS"/>
              </a:rPr>
              <a:t> </a:t>
            </a:r>
            <a:r>
              <a:rPr lang="fr-FR" sz="2000" i="0" dirty="0" smtClean="0">
                <a:latin typeface="+mn-lt"/>
                <a:cs typeface="Comic Sans MS"/>
              </a:rPr>
              <a:t>      </a:t>
            </a:r>
            <a:r>
              <a:rPr lang="fr-FR" sz="2000" i="0" dirty="0" err="1" smtClean="0">
                <a:latin typeface="+mn-lt"/>
                <a:cs typeface="Comic Sans MS"/>
              </a:rPr>
              <a:t>with</a:t>
            </a:r>
            <a:r>
              <a:rPr lang="fr-FR" sz="2000" i="0" dirty="0" smtClean="0">
                <a:latin typeface="+mn-lt"/>
                <a:cs typeface="Comic Sans MS"/>
              </a:rPr>
              <a:t> Q</a:t>
            </a:r>
            <a:r>
              <a:rPr lang="fr-FR" sz="2000" i="0" baseline="30000" dirty="0" smtClean="0">
                <a:latin typeface="+mn-lt"/>
                <a:cs typeface="Comic Sans MS"/>
              </a:rPr>
              <a:t>2</a:t>
            </a:r>
            <a:endParaRPr lang="fr-FR" sz="2000" i="0" baseline="30000" dirty="0">
              <a:latin typeface="+mn-lt"/>
              <a:cs typeface="Comic Sans M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3888432" cy="557313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5976" y="632607"/>
            <a:ext cx="46805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i="1" dirty="0" smtClean="0">
                <a:solidFill>
                  <a:srgbClr val="3366FF"/>
                </a:solidFill>
              </a:rPr>
              <a:t>V. </a:t>
            </a:r>
            <a:r>
              <a:rPr lang="en-US" sz="2000" dirty="0" err="1" smtClean="0">
                <a:solidFill>
                  <a:srgbClr val="3366FF"/>
                </a:solidFill>
              </a:rPr>
              <a:t>R</a:t>
            </a:r>
            <a:r>
              <a:rPr lang="en-US" sz="2000" i="1" dirty="0" err="1" smtClean="0">
                <a:solidFill>
                  <a:srgbClr val="3366FF"/>
                </a:solidFill>
              </a:rPr>
              <a:t>imal</a:t>
            </a:r>
            <a:r>
              <a:rPr lang="en-US" sz="2000" i="1" dirty="0" smtClean="0">
                <a:solidFill>
                  <a:srgbClr val="3366FF"/>
                </a:solidFill>
              </a:rPr>
              <a:t>, </a:t>
            </a:r>
            <a:r>
              <a:rPr lang="en-US" sz="2000" dirty="0" smtClean="0">
                <a:solidFill>
                  <a:srgbClr val="3366FF"/>
                </a:solidFill>
              </a:rPr>
              <a:t>PRC95, 065201 (2017)</a:t>
            </a:r>
            <a:endParaRPr lang="fr-FR" sz="2000" i="1" dirty="0">
              <a:solidFill>
                <a:srgbClr val="3366FF"/>
              </a:solidFill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20" y="980728"/>
            <a:ext cx="3317180" cy="242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01" y="3573016"/>
            <a:ext cx="3478785" cy="25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832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35" y="0"/>
            <a:ext cx="9144000" cy="566713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VEPP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35488" y="1556792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000" i="0" dirty="0" smtClean="0">
                <a:latin typeface="+mn-lt"/>
                <a:cs typeface="Comic Sans MS"/>
              </a:rPr>
              <a:t>Large </a:t>
            </a:r>
            <a:r>
              <a:rPr lang="fr-FR" sz="2000" i="0" dirty="0" err="1" smtClean="0">
                <a:latin typeface="+mn-lt"/>
                <a:cs typeface="Comic Sans MS"/>
              </a:rPr>
              <a:t>asymmetry</a:t>
            </a:r>
            <a:r>
              <a:rPr lang="fr-FR" sz="2000" i="0" dirty="0" smtClean="0">
                <a:latin typeface="+mn-lt"/>
                <a:cs typeface="Comic Sans MS"/>
              </a:rPr>
              <a:t> in the </a:t>
            </a:r>
            <a:r>
              <a:rPr lang="fr-FR" sz="2000" i="0" dirty="0" err="1" smtClean="0">
                <a:latin typeface="+mn-lt"/>
                <a:cs typeface="Comic Sans MS"/>
              </a:rPr>
              <a:t>raw</a:t>
            </a:r>
            <a:r>
              <a:rPr lang="fr-FR" sz="2000" i="0" dirty="0" smtClean="0">
                <a:latin typeface="+mn-lt"/>
                <a:cs typeface="Comic Sans MS"/>
              </a:rPr>
              <a:t> </a:t>
            </a:r>
            <a:r>
              <a:rPr lang="fr-FR" sz="2000" i="0" dirty="0" smtClean="0">
                <a:latin typeface="+mn-lt"/>
                <a:cs typeface="Comic Sans MS"/>
              </a:rPr>
              <a:t>data</a:t>
            </a:r>
          </a:p>
          <a:p>
            <a:pPr marL="457200" indent="-457200">
              <a:buFont typeface="Arial"/>
              <a:buChar char="•"/>
            </a:pPr>
            <a:r>
              <a:rPr lang="fr-FR" sz="2000" i="0" dirty="0" err="1" smtClean="0">
                <a:solidFill>
                  <a:srgbClr val="3366FF"/>
                </a:solidFill>
                <a:latin typeface="+mn-lt"/>
                <a:cs typeface="Comic Sans MS"/>
              </a:rPr>
              <a:t>Big</a:t>
            </a:r>
            <a:r>
              <a:rPr lang="fr-FR" sz="2000" i="0" dirty="0" smtClean="0">
                <a:solidFill>
                  <a:srgbClr val="3366FF"/>
                </a:solidFill>
                <a:latin typeface="+mn-lt"/>
                <a:cs typeface="Comic Sans MS"/>
              </a:rPr>
              <a:t> effort on radiative </a:t>
            </a:r>
            <a:r>
              <a:rPr lang="fr-FR" sz="2000" i="0" dirty="0" err="1" smtClean="0">
                <a:solidFill>
                  <a:srgbClr val="3366FF"/>
                </a:solidFill>
                <a:latin typeface="+mn-lt"/>
                <a:cs typeface="Comic Sans MS"/>
              </a:rPr>
              <a:t>calculations</a:t>
            </a:r>
            <a:r>
              <a:rPr lang="fr-FR" sz="2000" dirty="0" smtClean="0">
                <a:solidFill>
                  <a:srgbClr val="3366FF"/>
                </a:solidFill>
                <a:latin typeface="+mn-lt"/>
                <a:cs typeface="Comic Sans MS"/>
              </a:rPr>
              <a:t> </a:t>
            </a:r>
            <a:endParaRPr lang="fr-FR" sz="2000" i="0" dirty="0" smtClean="0">
              <a:latin typeface="+mn-lt"/>
              <a:cs typeface="Comic Sans MS"/>
            </a:endParaRPr>
          </a:p>
          <a:p>
            <a:pPr marL="457200" indent="-457200">
              <a:buFont typeface="Arial"/>
              <a:buChar char="•"/>
            </a:pPr>
            <a:endParaRPr lang="fr-FR" sz="2000" i="0" dirty="0" smtClean="0">
              <a:latin typeface="+mn-lt"/>
              <a:cs typeface="Comic Sans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r="3149"/>
          <a:stretch>
            <a:fillRect/>
          </a:stretch>
        </p:blipFill>
        <p:spPr bwMode="auto">
          <a:xfrm>
            <a:off x="6226" y="620688"/>
            <a:ext cx="437673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r="7559"/>
          <a:stretch>
            <a:fillRect/>
          </a:stretch>
        </p:blipFill>
        <p:spPr bwMode="auto">
          <a:xfrm>
            <a:off x="35496" y="3501008"/>
            <a:ext cx="4396781" cy="29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907704" y="3501008"/>
            <a:ext cx="2736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u="none" dirty="0"/>
              <a:t>Run </a:t>
            </a:r>
            <a:r>
              <a:rPr lang="en-US" sz="1600" u="none" dirty="0" smtClean="0"/>
              <a:t>II, E</a:t>
            </a:r>
            <a:r>
              <a:rPr lang="en-US" sz="1600" u="none" dirty="0"/>
              <a:t>=1.0 </a:t>
            </a:r>
            <a:r>
              <a:rPr lang="en-US" sz="1600" u="none" dirty="0" err="1" smtClean="0"/>
              <a:t>GeV</a:t>
            </a:r>
            <a:endParaRPr lang="en-US" sz="1600" u="none" dirty="0" smtClean="0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23528" y="1844824"/>
            <a:ext cx="23762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u="none" kern="1200" dirty="0">
                <a:latin typeface="+mn-lt"/>
              </a:rPr>
              <a:t>Run </a:t>
            </a:r>
            <a:r>
              <a:rPr lang="en-US" sz="1600" u="none" kern="1200" dirty="0" smtClean="0">
                <a:latin typeface="+mn-lt"/>
              </a:rPr>
              <a:t>I, E</a:t>
            </a:r>
            <a:r>
              <a:rPr lang="en-US" sz="1600" u="none" kern="1200" dirty="0">
                <a:latin typeface="+mn-lt"/>
              </a:rPr>
              <a:t>=1.6 </a:t>
            </a:r>
            <a:r>
              <a:rPr lang="en-US" sz="1600" u="none" kern="1200" dirty="0" err="1">
                <a:latin typeface="+mn-lt"/>
              </a:rPr>
              <a:t>GeV</a:t>
            </a:r>
            <a:endParaRPr lang="en-US" sz="1600" u="none" kern="1200" dirty="0">
              <a:latin typeface="+mn-lt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427984" y="692696"/>
            <a:ext cx="4320480" cy="36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none" dirty="0">
                <a:solidFill>
                  <a:srgbClr val="009C00"/>
                </a:solidFill>
                <a:latin typeface="Times New Roman"/>
                <a:cs typeface="Times New Roman"/>
              </a:rPr>
              <a:t>I.A. </a:t>
            </a:r>
            <a:r>
              <a:rPr lang="en-US" sz="1800" u="none" dirty="0" err="1">
                <a:solidFill>
                  <a:srgbClr val="009C00"/>
                </a:solidFill>
                <a:latin typeface="Times New Roman"/>
                <a:cs typeface="Times New Roman"/>
              </a:rPr>
              <a:t>Rachek</a:t>
            </a:r>
            <a:r>
              <a:rPr lang="en-US" sz="1800" u="none" dirty="0">
                <a:solidFill>
                  <a:srgbClr val="009C00"/>
                </a:solidFill>
                <a:latin typeface="Times New Roman"/>
                <a:cs typeface="Times New Roman"/>
              </a:rPr>
              <a:t> et al., PRL 114, 062005 (2015)</a:t>
            </a:r>
          </a:p>
        </p:txBody>
      </p:sp>
    </p:spTree>
    <p:extLst>
      <p:ext uri="{BB962C8B-B14F-4D97-AF65-F5344CB8AC3E}">
        <p14:creationId xmlns:p14="http://schemas.microsoft.com/office/powerpoint/2010/main" val="34538598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35" y="0"/>
            <a:ext cx="9144000" cy="566713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OLYMPUS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563888" y="692696"/>
            <a:ext cx="5184576" cy="36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none" dirty="0" smtClean="0">
                <a:solidFill>
                  <a:srgbClr val="0000FF"/>
                </a:solidFill>
                <a:latin typeface="Times New Roman"/>
                <a:cs typeface="Times New Roman"/>
              </a:rPr>
              <a:t>B.S. Henderson </a:t>
            </a:r>
            <a:r>
              <a:rPr lang="en-US" sz="1800" u="none" dirty="0">
                <a:solidFill>
                  <a:srgbClr val="0000FF"/>
                </a:solidFill>
                <a:latin typeface="Times New Roman"/>
                <a:cs typeface="Times New Roman"/>
              </a:rPr>
              <a:t>et al.</a:t>
            </a:r>
            <a:r>
              <a:rPr lang="en-US" sz="1800" u="none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lang="fr-FR" sz="1800" i="0" u="none" dirty="0" smtClean="0">
                <a:solidFill>
                  <a:srgbClr val="0000FF"/>
                </a:solidFill>
              </a:rPr>
              <a:t> </a:t>
            </a:r>
            <a:r>
              <a:rPr lang="fr-FR" sz="1800" u="none" dirty="0">
                <a:solidFill>
                  <a:srgbClr val="0000FF"/>
                </a:solidFill>
                <a:latin typeface="Times New Roman"/>
                <a:cs typeface="Times New Roman"/>
              </a:rPr>
              <a:t>PRL 118, 092501 (2017)</a:t>
            </a:r>
            <a:endParaRPr lang="en-US" sz="1800" u="none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20" y="1124744"/>
            <a:ext cx="6014072" cy="46519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07" y="3818371"/>
            <a:ext cx="4397693" cy="2562957"/>
          </a:xfrm>
          <a:prstGeom prst="rect">
            <a:avLst/>
          </a:prstGeom>
        </p:spPr>
      </p:pic>
      <p:pic>
        <p:nvPicPr>
          <p:cNvPr id="19" name="Picture 9" descr="rad_corr_compa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70" y="1484784"/>
            <a:ext cx="329707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534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76056" y="4221088"/>
            <a:ext cx="4071966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i="0" dirty="0" err="1" smtClean="0">
                <a:solidFill>
                  <a:srgbClr val="FF0000"/>
                </a:solidFill>
                <a:latin typeface="+mn-lt"/>
              </a:rPr>
              <a:t>Polarization</a:t>
            </a:r>
            <a:r>
              <a:rPr lang="fr-FR" sz="2400" i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i="0" dirty="0" err="1" smtClean="0">
                <a:solidFill>
                  <a:srgbClr val="FF0000"/>
                </a:solidFill>
                <a:latin typeface="+mn-lt"/>
              </a:rPr>
              <a:t>Method</a:t>
            </a:r>
            <a:endParaRPr lang="fr-FR" sz="2400" i="0" dirty="0" smtClean="0">
              <a:solidFill>
                <a:srgbClr val="FF0000"/>
              </a:solidFill>
              <a:latin typeface="+mn-lt"/>
            </a:endParaRPr>
          </a:p>
          <a:p>
            <a:r>
              <a:rPr lang="fr-FR" sz="2000" i="0" dirty="0" smtClean="0">
                <a:solidFill>
                  <a:srgbClr val="FFFF00"/>
                </a:solidFill>
                <a:latin typeface="+mn-lt"/>
              </a:rPr>
              <a:t>A.I. </a:t>
            </a:r>
            <a:r>
              <a:rPr lang="fr-FR" sz="2000" i="0" dirty="0" err="1" smtClean="0">
                <a:solidFill>
                  <a:srgbClr val="FFFF00"/>
                </a:solidFill>
                <a:latin typeface="+mn-lt"/>
              </a:rPr>
              <a:t>Akhiezer</a:t>
            </a:r>
            <a:r>
              <a:rPr lang="fr-FR" sz="2000" i="0" dirty="0">
                <a:solidFill>
                  <a:srgbClr val="FFFF00"/>
                </a:solidFill>
                <a:latin typeface="+mn-lt"/>
              </a:rPr>
              <a:t>,</a:t>
            </a:r>
            <a:r>
              <a:rPr lang="fr-FR" sz="2000" i="0" dirty="0" smtClean="0">
                <a:solidFill>
                  <a:srgbClr val="FFFF00"/>
                </a:solidFill>
                <a:latin typeface="+mn-lt"/>
              </a:rPr>
              <a:t> M.P. </a:t>
            </a:r>
            <a:r>
              <a:rPr lang="fr-FR" sz="2000" i="0" dirty="0" err="1" smtClean="0">
                <a:solidFill>
                  <a:srgbClr val="FFFF00"/>
                </a:solidFill>
                <a:latin typeface="+mn-lt"/>
              </a:rPr>
              <a:t>Rekalo</a:t>
            </a:r>
            <a:r>
              <a:rPr lang="fr-FR" sz="2000" i="0" dirty="0" smtClean="0">
                <a:solidFill>
                  <a:srgbClr val="FFFF00"/>
                </a:solidFill>
                <a:latin typeface="+mn-lt"/>
              </a:rPr>
              <a:t>, 1967</a:t>
            </a:r>
            <a:endParaRPr lang="fr-FR" sz="2000" i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1"/>
          </p:nvPr>
        </p:nvSpPr>
        <p:spPr>
          <a:xfrm>
            <a:off x="662106" y="6525344"/>
            <a:ext cx="1317606" cy="239692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99BC2-71AA-4396-B3F4-5C9F3C83077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5989930"/>
            <a:ext cx="5798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i="1" dirty="0" smtClean="0"/>
              <a:t>A.J.R. Puckett et al, PRL (2010</a:t>
            </a:r>
            <a:r>
              <a:rPr lang="en-GB" sz="1800" dirty="0"/>
              <a:t>) , </a:t>
            </a:r>
            <a:r>
              <a:rPr lang="en-GB" sz="1800" dirty="0">
                <a:solidFill>
                  <a:srgbClr val="FF0000"/>
                </a:solidFill>
              </a:rPr>
              <a:t>PRC (2012</a:t>
            </a:r>
            <a:r>
              <a:rPr lang="en-GB" sz="1800" dirty="0" smtClean="0">
                <a:solidFill>
                  <a:srgbClr val="FF0000"/>
                </a:solidFill>
              </a:rPr>
              <a:t>)</a:t>
            </a:r>
            <a:r>
              <a:rPr lang="en-GB" sz="1800" dirty="0" smtClean="0"/>
              <a:t>, </a:t>
            </a:r>
            <a:r>
              <a:rPr lang="en-GB" sz="1800" dirty="0">
                <a:solidFill>
                  <a:srgbClr val="FF0000"/>
                </a:solidFill>
              </a:rPr>
              <a:t>PRC (</a:t>
            </a:r>
            <a:r>
              <a:rPr lang="en-GB" sz="1800" dirty="0" smtClean="0">
                <a:solidFill>
                  <a:srgbClr val="FF0000"/>
                </a:solidFill>
              </a:rPr>
              <a:t>2017) </a:t>
            </a:r>
            <a:endParaRPr lang="en-GB" sz="1800" dirty="0">
              <a:solidFill>
                <a:srgbClr val="FF0000"/>
              </a:solidFill>
            </a:endParaRPr>
          </a:p>
          <a:p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EM proton form factors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Image 2" descr="gepgmp_allpol_allcs_GEP3PR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650" y="1019047"/>
            <a:ext cx="4911859" cy="5184181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72034" y="1713002"/>
            <a:ext cx="4071966" cy="830997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i="0" dirty="0" err="1" smtClean="0">
                <a:solidFill>
                  <a:srgbClr val="FF0000"/>
                </a:solidFill>
                <a:latin typeface="+mn-lt"/>
              </a:rPr>
              <a:t>Unpolarized</a:t>
            </a:r>
            <a:r>
              <a:rPr lang="fr-FR" sz="2400" i="0" dirty="0" smtClean="0">
                <a:solidFill>
                  <a:srgbClr val="FF0000"/>
                </a:solidFill>
                <a:latin typeface="+mn-lt"/>
              </a:rPr>
              <a:t> cross section</a:t>
            </a:r>
          </a:p>
          <a:p>
            <a:r>
              <a:rPr lang="fr-FR" sz="2400" i="0" dirty="0" err="1" smtClean="0">
                <a:solidFill>
                  <a:schemeClr val="bg1"/>
                </a:solidFill>
                <a:latin typeface="+mn-lt"/>
              </a:rPr>
              <a:t>Rosenbluth</a:t>
            </a:r>
            <a:r>
              <a:rPr lang="fr-FR" sz="2400" i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400" i="0" dirty="0" err="1" smtClean="0">
                <a:solidFill>
                  <a:schemeClr val="bg1"/>
                </a:solidFill>
                <a:latin typeface="+mn-lt"/>
              </a:rPr>
              <a:t>method</a:t>
            </a:r>
            <a:endParaRPr lang="fr-FR" sz="2400" i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4128" y="5085184"/>
            <a:ext cx="300942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/>
                <a:cs typeface="Comic Sans MS"/>
              </a:rPr>
              <a:t>2</a:t>
            </a:r>
            <a:r>
              <a:rPr lang="fr-FR" dirty="0" smtClean="0">
                <a:latin typeface="Symbol" charset="2"/>
                <a:cs typeface="Symbol" charset="2"/>
              </a:rPr>
              <a:t>g</a:t>
            </a:r>
            <a:r>
              <a:rPr lang="fr-FR" dirty="0" smtClean="0">
                <a:latin typeface="Comic Sans MS"/>
                <a:cs typeface="Comic Sans MS"/>
              </a:rPr>
              <a:t> exchange ?</a:t>
            </a:r>
            <a:endParaRPr lang="fr-FR" dirty="0"/>
          </a:p>
        </p:txBody>
      </p:sp>
      <p:pic>
        <p:nvPicPr>
          <p:cNvPr id="5" name="Image 4" descr="Onephexch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4"/>
          <a:stretch/>
        </p:blipFill>
        <p:spPr>
          <a:xfrm>
            <a:off x="6372200" y="2570859"/>
            <a:ext cx="2016224" cy="15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383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AllDat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0995"/>
            <a:ext cx="7992888" cy="37215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4635" y="0"/>
            <a:ext cx="9144000" cy="5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All Data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47864" y="4509120"/>
            <a:ext cx="54726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8" indent="0">
              <a:lnSpc>
                <a:spcPct val="120000"/>
              </a:lnSpc>
              <a:spcAft>
                <a:spcPct val="105000"/>
              </a:spcAft>
              <a:buNone/>
            </a:pPr>
            <a:r>
              <a:rPr lang="fr-FR" dirty="0" smtClean="0">
                <a:solidFill>
                  <a:srgbClr val="FF0000"/>
                </a:solidFill>
                <a:latin typeface="+mj-lt"/>
              </a:rPr>
              <a:t>Compatible </a:t>
            </a:r>
            <a:r>
              <a:rPr lang="fr-FR" dirty="0" err="1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+mj-lt"/>
              </a:rPr>
              <a:t>unity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7016200"/>
      </p:ext>
    </p:extLst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AllDat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92888" cy="3721556"/>
          </a:xfrm>
          <a:prstGeom prst="rect">
            <a:avLst/>
          </a:prstGeom>
          <a:ln w="12700" cmpd="sng"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4635" y="0"/>
            <a:ext cx="9144000" cy="5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All Data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" y="4077072"/>
            <a:ext cx="9107488" cy="2249714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cxnSp>
        <p:nvCxnSpPr>
          <p:cNvPr id="8" name="Connecteur droit 7"/>
          <p:cNvCxnSpPr/>
          <p:nvPr/>
        </p:nvCxnSpPr>
        <p:spPr bwMode="auto">
          <a:xfrm>
            <a:off x="1475656" y="2492896"/>
            <a:ext cx="64807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3468830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96952"/>
            <a:ext cx="6774780" cy="8493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8073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077072"/>
            <a:ext cx="1800200" cy="8255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5373216"/>
            <a:ext cx="4796395" cy="99829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4635" y="0"/>
            <a:ext cx="9144000" cy="5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From</a:t>
            </a:r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lang="fr-FR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xperiment</a:t>
            </a:r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 to </a:t>
            </a:r>
            <a:r>
              <a:rPr lang="fr-FR" dirty="0" err="1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lang="fr-FR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heory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548680"/>
            <a:ext cx="9438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8" indent="190500">
              <a:lnSpc>
                <a:spcPct val="120000"/>
              </a:lnSpc>
              <a:spcAft>
                <a:spcPct val="105000"/>
              </a:spcAft>
              <a:buFontTx/>
              <a:buChar char="•"/>
            </a:pP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C-odd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i="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symmetry</a:t>
            </a:r>
            <a:r>
              <a:rPr lang="fr-FR" baseline="30000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</a:t>
            </a:r>
            <a:endParaRPr lang="fr-FR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6594" y="4077072"/>
            <a:ext cx="9438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8" indent="190500">
              <a:lnSpc>
                <a:spcPct val="120000"/>
              </a:lnSpc>
              <a:spcAft>
                <a:spcPct val="105000"/>
              </a:spcAft>
              <a:buFontTx/>
              <a:buChar char="•"/>
            </a:pPr>
            <a:r>
              <a:rPr lang="fr-FR" sz="2400" i="0" dirty="0" smtClean="0">
                <a:latin typeface="+mj-lt"/>
              </a:rPr>
              <a:t> 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Published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 ‘Hard contribution’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</a:t>
            </a:r>
            <a:endParaRPr lang="fr-FR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2204864"/>
            <a:ext cx="9438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8" indent="190500">
              <a:lnSpc>
                <a:spcPct val="120000"/>
              </a:lnSpc>
              <a:spcAft>
                <a:spcPct val="105000"/>
              </a:spcAft>
              <a:buFontTx/>
              <a:buChar char="•"/>
            </a:pPr>
            <a:r>
              <a:rPr lang="fr-FR" sz="2400" i="0" dirty="0" smtClean="0">
                <a:latin typeface="+mj-lt"/>
              </a:rPr>
              <a:t> 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Measured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 Ratio:</a:t>
            </a:r>
            <a:r>
              <a:rPr lang="fr-FR" baseline="30000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</a:t>
            </a:r>
            <a:endParaRPr lang="fr-FR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088" y="4725144"/>
            <a:ext cx="9438456" cy="10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8" indent="190500">
              <a:lnSpc>
                <a:spcPct val="120000"/>
              </a:lnSpc>
              <a:spcAft>
                <a:spcPct val="105000"/>
              </a:spcAft>
              <a:buFontTx/>
              <a:buChar char="•"/>
            </a:pPr>
            <a:r>
              <a:rPr lang="fr-FR" sz="2400" i="0" dirty="0" smtClean="0">
                <a:latin typeface="+mj-lt"/>
              </a:rPr>
              <a:t> 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To 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be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compared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theory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fr-FR" baseline="30000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</a:t>
            </a:r>
            <a:endParaRPr lang="fr-FR" sz="28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9782191"/>
      </p:ext>
    </p:extLst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6" name="Image 5" descr="RCe-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" y="980728"/>
            <a:ext cx="4575423" cy="4446311"/>
          </a:xfrm>
          <a:prstGeom prst="rect">
            <a:avLst/>
          </a:prstGeom>
        </p:spPr>
      </p:pic>
      <p:pic>
        <p:nvPicPr>
          <p:cNvPr id="7" name="Image 6" descr="RCe+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64" y="908720"/>
            <a:ext cx="4594136" cy="446449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14635" y="0"/>
            <a:ext cx="9144000" cy="5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Radiative corrections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548680"/>
            <a:ext cx="9438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8" indent="190500">
              <a:lnSpc>
                <a:spcPct val="120000"/>
              </a:lnSpc>
              <a:spcAft>
                <a:spcPct val="105000"/>
              </a:spcAft>
              <a:buFontTx/>
              <a:buChar char="•"/>
            </a:pP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1st 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order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 radiative corrections 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usually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i="0" dirty="0" err="1" smtClean="0">
                <a:solidFill>
                  <a:srgbClr val="FF0000"/>
                </a:solidFill>
                <a:latin typeface="+mj-lt"/>
              </a:rPr>
              <a:t>applied</a:t>
            </a:r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 to the data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</a:t>
            </a:r>
            <a:endParaRPr lang="fr-FR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734117" y="1772816"/>
            <a:ext cx="1693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Q</a:t>
            </a:r>
            <a:r>
              <a:rPr lang="fr-FR" sz="2400" baseline="30000" dirty="0" smtClean="0"/>
              <a:t>2</a:t>
            </a:r>
            <a:r>
              <a:rPr lang="fr-FR" sz="2400" dirty="0"/>
              <a:t>=3 </a:t>
            </a:r>
            <a:r>
              <a:rPr lang="fr-FR" sz="2400" i="0" dirty="0"/>
              <a:t>GeV</a:t>
            </a:r>
            <a:r>
              <a:rPr lang="fr-FR" sz="2400" baseline="30000" dirty="0"/>
              <a:t>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699792" y="1412776"/>
            <a:ext cx="1102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i="0" dirty="0"/>
              <a:t>C</a:t>
            </a:r>
            <a:r>
              <a:rPr lang="fr-FR" sz="2400" i="0" dirty="0" smtClean="0"/>
              <a:t>=0.99</a:t>
            </a:r>
            <a:endParaRPr lang="fr-FR" sz="2400" i="0" dirty="0"/>
          </a:p>
        </p:txBody>
      </p:sp>
    </p:spTree>
    <p:extLst>
      <p:ext uri="{BB962C8B-B14F-4D97-AF65-F5344CB8AC3E}">
        <p14:creationId xmlns:p14="http://schemas.microsoft.com/office/powerpoint/2010/main" val="2130191509"/>
      </p:ext>
    </p:extLst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4635" y="0"/>
            <a:ext cx="9144000" cy="5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Radiative corrections: VEPP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9" name="Image 8" descr="VEP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" y="692696"/>
            <a:ext cx="8368506" cy="4147355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331640" y="4869160"/>
            <a:ext cx="237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i="0" dirty="0" smtClean="0">
                <a:solidFill>
                  <a:srgbClr val="0000FF"/>
                </a:solidFill>
                <a:latin typeface="+mj-lt"/>
              </a:rPr>
              <a:t>&lt;Q</a:t>
            </a:r>
            <a:r>
              <a:rPr lang="fr-FR" sz="2800" i="0" baseline="30000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fr-FR" sz="2800" i="0" dirty="0" smtClean="0">
                <a:solidFill>
                  <a:srgbClr val="0000FF"/>
                </a:solidFill>
                <a:latin typeface="+mj-lt"/>
              </a:rPr>
              <a:t>&gt;=1 </a:t>
            </a:r>
            <a:r>
              <a:rPr lang="fr-FR" sz="2800" i="0" dirty="0">
                <a:solidFill>
                  <a:srgbClr val="0000FF"/>
                </a:solidFill>
                <a:latin typeface="+mj-lt"/>
              </a:rPr>
              <a:t>GeV</a:t>
            </a:r>
            <a:r>
              <a:rPr lang="fr-FR" sz="2800" i="0" baseline="30000" dirty="0">
                <a:solidFill>
                  <a:srgbClr val="0000FF"/>
                </a:solidFill>
                <a:latin typeface="+mj-lt"/>
              </a:rPr>
              <a:t>2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004048" y="4797152"/>
            <a:ext cx="413995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i="0" dirty="0" smtClean="0">
                <a:solidFill>
                  <a:srgbClr val="0000FF"/>
                </a:solidFill>
                <a:latin typeface="+mj-lt"/>
              </a:rPr>
              <a:t>&lt;</a:t>
            </a:r>
            <a:r>
              <a:rPr lang="fr-FR" i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fr-FR" sz="2800" i="0" dirty="0" smtClean="0">
                <a:solidFill>
                  <a:srgbClr val="0000FF"/>
                </a:solidFill>
                <a:latin typeface="+mj-lt"/>
              </a:rPr>
              <a:t>&gt;=1 </a:t>
            </a:r>
            <a:r>
              <a:rPr lang="fr-FR" sz="2800" i="0" dirty="0">
                <a:solidFill>
                  <a:srgbClr val="0000FF"/>
                </a:solidFill>
                <a:latin typeface="+mj-lt"/>
              </a:rPr>
              <a:t>GeV</a:t>
            </a:r>
            <a:r>
              <a:rPr lang="fr-FR" sz="2800" i="0" baseline="30000" dirty="0">
                <a:solidFill>
                  <a:srgbClr val="0000FF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446791"/>
      </p:ext>
    </p:extLst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4635" y="0"/>
            <a:ext cx="9144000" cy="5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Radiative corrections (CLAS)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7" name="Image 6" descr="CLA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4240"/>
            <a:ext cx="8751027" cy="4336928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331640" y="4869160"/>
            <a:ext cx="237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i="0" dirty="0" smtClean="0">
                <a:solidFill>
                  <a:srgbClr val="00B050"/>
                </a:solidFill>
                <a:latin typeface="+mj-lt"/>
              </a:rPr>
              <a:t>&lt;Q</a:t>
            </a:r>
            <a:r>
              <a:rPr lang="fr-FR" sz="2800" i="0" baseline="30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fr-FR" sz="2800" i="0" dirty="0" smtClean="0">
                <a:solidFill>
                  <a:srgbClr val="00B050"/>
                </a:solidFill>
                <a:latin typeface="+mj-lt"/>
              </a:rPr>
              <a:t>&gt;=1 </a:t>
            </a:r>
            <a:r>
              <a:rPr lang="fr-FR" sz="2800" i="0" dirty="0">
                <a:solidFill>
                  <a:srgbClr val="00B050"/>
                </a:solidFill>
                <a:latin typeface="+mj-lt"/>
              </a:rPr>
              <a:t>GeV</a:t>
            </a:r>
            <a:r>
              <a:rPr lang="fr-FR" sz="2800" i="0" baseline="30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004048" y="4797152"/>
            <a:ext cx="413995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i="0" dirty="0" smtClean="0">
                <a:solidFill>
                  <a:srgbClr val="00B050"/>
                </a:solidFill>
                <a:latin typeface="+mj-lt"/>
              </a:rPr>
              <a:t>&lt;</a:t>
            </a:r>
            <a:r>
              <a:rPr lang="fr-FR" i="0" dirty="0" smtClean="0">
                <a:solidFill>
                  <a:srgbClr val="00B050"/>
                </a:solidFill>
                <a:latin typeface="Symbol" charset="2"/>
                <a:cs typeface="Symbol" charset="2"/>
              </a:rPr>
              <a:t>e</a:t>
            </a:r>
            <a:r>
              <a:rPr lang="fr-FR" sz="2800" i="0" dirty="0" smtClean="0">
                <a:solidFill>
                  <a:srgbClr val="00B050"/>
                </a:solidFill>
                <a:latin typeface="+mj-lt"/>
              </a:rPr>
              <a:t>&gt;=1 </a:t>
            </a:r>
            <a:r>
              <a:rPr lang="fr-FR" sz="2800" i="0" dirty="0">
                <a:solidFill>
                  <a:srgbClr val="00B050"/>
                </a:solidFill>
                <a:latin typeface="+mj-lt"/>
              </a:rPr>
              <a:t>GeV</a:t>
            </a:r>
            <a:r>
              <a:rPr lang="fr-FR" sz="2800" i="0" baseline="30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9426714"/>
      </p:ext>
    </p:extLst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4635" y="0"/>
            <a:ext cx="9144000" cy="5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Radiative corrections (OLYMPUS)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8" name="Image 7" descr="OLYMPU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6" y="653073"/>
            <a:ext cx="8427498" cy="4176591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331640" y="4869160"/>
            <a:ext cx="237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i="0" dirty="0" smtClean="0">
                <a:solidFill>
                  <a:srgbClr val="FF0000"/>
                </a:solidFill>
                <a:latin typeface="+mj-lt"/>
              </a:rPr>
              <a:t>&lt;Q</a:t>
            </a:r>
            <a:r>
              <a:rPr lang="fr-FR" sz="2800" i="0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fr-FR" sz="2800" i="0" dirty="0" smtClean="0">
                <a:solidFill>
                  <a:srgbClr val="FF0000"/>
                </a:solidFill>
                <a:latin typeface="+mj-lt"/>
              </a:rPr>
              <a:t>&gt;=1 </a:t>
            </a:r>
            <a:r>
              <a:rPr lang="fr-FR" sz="2800" i="0" dirty="0">
                <a:solidFill>
                  <a:srgbClr val="FF0000"/>
                </a:solidFill>
                <a:latin typeface="+mj-lt"/>
              </a:rPr>
              <a:t>GeV</a:t>
            </a:r>
            <a:r>
              <a:rPr lang="fr-FR" sz="2800" i="0" baseline="30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004048" y="4797152"/>
            <a:ext cx="413995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i="0" dirty="0" smtClean="0">
                <a:solidFill>
                  <a:srgbClr val="FF0000"/>
                </a:solidFill>
                <a:latin typeface="+mj-lt"/>
              </a:rPr>
              <a:t>&lt;</a:t>
            </a:r>
            <a:r>
              <a:rPr lang="fr-FR" i="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lang="fr-FR" sz="2800" i="0" dirty="0" smtClean="0">
                <a:solidFill>
                  <a:srgbClr val="FF0000"/>
                </a:solidFill>
                <a:latin typeface="+mj-lt"/>
              </a:rPr>
              <a:t>&gt;=0.7 </a:t>
            </a:r>
            <a:r>
              <a:rPr lang="fr-FR" sz="2800" i="0" dirty="0">
                <a:solidFill>
                  <a:srgbClr val="FF0000"/>
                </a:solidFill>
                <a:latin typeface="+mj-lt"/>
              </a:rPr>
              <a:t>GeV</a:t>
            </a:r>
            <a:r>
              <a:rPr lang="fr-FR" sz="2800" i="0" baseline="30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9426714"/>
      </p:ext>
    </p:extLst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AllDiffMTsai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11567" r="8711" b="5383"/>
          <a:stretch/>
        </p:blipFill>
        <p:spPr>
          <a:xfrm>
            <a:off x="825500" y="3645024"/>
            <a:ext cx="5889625" cy="27843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4635" y="0"/>
            <a:ext cx="9144000" cy="5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Difference</a:t>
            </a:r>
            <a:r>
              <a:rPr lang="fr-FR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Exp-Theory</a:t>
            </a:r>
            <a:endParaRPr lang="fr-FR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9" name="Image 8" descr="AllDiffMTj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8" y="476673"/>
            <a:ext cx="6247783" cy="309634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7504" y="54868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000" i="0" dirty="0" err="1" smtClean="0">
                <a:latin typeface="+mn-lt"/>
                <a:cs typeface="Comic Sans MS"/>
              </a:rPr>
              <a:t>Difference</a:t>
            </a:r>
            <a:r>
              <a:rPr lang="fr-FR" sz="2000" i="0" dirty="0" smtClean="0">
                <a:latin typeface="+mn-lt"/>
                <a:cs typeface="Comic Sans MS"/>
              </a:rPr>
              <a:t> </a:t>
            </a:r>
            <a:r>
              <a:rPr lang="fr-FR" sz="2000" i="0" dirty="0" err="1" smtClean="0">
                <a:latin typeface="+mn-lt"/>
                <a:cs typeface="Comic Sans MS"/>
              </a:rPr>
              <a:t>Maximon-Tjon</a:t>
            </a:r>
            <a:endParaRPr lang="fr-FR" sz="2000" i="0" dirty="0" smtClean="0">
              <a:latin typeface="+mn-lt"/>
              <a:cs typeface="Comic Sans MS"/>
            </a:endParaRPr>
          </a:p>
          <a:p>
            <a:pPr marL="457200" indent="-457200">
              <a:buFont typeface="Arial"/>
              <a:buChar char="•"/>
            </a:pPr>
            <a:endParaRPr lang="fr-FR" sz="2000" i="0" dirty="0" smtClean="0">
              <a:latin typeface="+mn-lt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328498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000" i="0" dirty="0" err="1" smtClean="0">
                <a:latin typeface="+mn-lt"/>
                <a:cs typeface="Comic Sans MS"/>
              </a:rPr>
              <a:t>Difference</a:t>
            </a:r>
            <a:r>
              <a:rPr lang="fr-FR" sz="2000" i="0" dirty="0" smtClean="0">
                <a:latin typeface="+mn-lt"/>
                <a:cs typeface="Comic Sans MS"/>
              </a:rPr>
              <a:t> Mo-</a:t>
            </a:r>
            <a:r>
              <a:rPr lang="fr-FR" sz="2000" i="0" dirty="0" err="1" smtClean="0">
                <a:latin typeface="+mn-lt"/>
                <a:cs typeface="Comic Sans MS"/>
              </a:rPr>
              <a:t>Tsai</a:t>
            </a:r>
            <a:endParaRPr lang="fr-FR" sz="2000" i="0" dirty="0" smtClean="0">
              <a:latin typeface="+mn-lt"/>
              <a:cs typeface="Comic Sans MS"/>
            </a:endParaRPr>
          </a:p>
          <a:p>
            <a:pPr marL="457200" indent="-457200">
              <a:buFont typeface="Arial"/>
              <a:buChar char="•"/>
            </a:pPr>
            <a:endParaRPr lang="fr-FR" sz="2000" i="0" dirty="0" smtClean="0">
              <a:latin typeface="+mn-lt"/>
              <a:cs typeface="Comic Sans M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32240" y="1916832"/>
            <a:ext cx="2232248" cy="2308324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i="0" dirty="0" err="1" smtClean="0">
                <a:solidFill>
                  <a:srgbClr val="0000FF"/>
                </a:solidFill>
                <a:latin typeface="+mn-lt"/>
                <a:cs typeface="Comic Sans MS"/>
              </a:rPr>
              <a:t>Difference</a:t>
            </a:r>
            <a:endParaRPr lang="fr-FR" sz="2400" i="0" dirty="0" smtClean="0">
              <a:solidFill>
                <a:srgbClr val="0000FF"/>
              </a:solidFill>
              <a:latin typeface="+mn-lt"/>
              <a:cs typeface="Comic Sans MS"/>
            </a:endParaRPr>
          </a:p>
          <a:p>
            <a:r>
              <a:rPr lang="fr-FR" sz="2400" i="0" dirty="0">
                <a:solidFill>
                  <a:srgbClr val="0000FF"/>
                </a:solidFill>
                <a:latin typeface="+mn-lt"/>
                <a:cs typeface="Comic Sans MS"/>
              </a:rPr>
              <a:t> </a:t>
            </a:r>
            <a:r>
              <a:rPr lang="fr-FR" sz="2400" i="0" dirty="0" smtClean="0">
                <a:solidFill>
                  <a:srgbClr val="0000FF"/>
                </a:solidFill>
                <a:latin typeface="+mn-lt"/>
                <a:cs typeface="Comic Sans MS"/>
              </a:rPr>
              <a:t>     &lt; 2%</a:t>
            </a:r>
          </a:p>
          <a:p>
            <a:pPr marL="457200" indent="-457200">
              <a:buFont typeface="Arial"/>
              <a:buChar char="•"/>
            </a:pPr>
            <a:endParaRPr lang="fr-FR" sz="2000" i="0" dirty="0" smtClean="0">
              <a:solidFill>
                <a:srgbClr val="0000FF"/>
              </a:solidFill>
              <a:latin typeface="+mn-lt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fr-FR" sz="2400" i="0" dirty="0" smtClean="0">
                <a:solidFill>
                  <a:srgbClr val="0000FF"/>
                </a:solidFill>
                <a:latin typeface="+mn-lt"/>
                <a:cs typeface="Comic Sans MS"/>
              </a:rPr>
              <a:t>No </a:t>
            </a:r>
            <a:r>
              <a:rPr lang="fr-FR" sz="2400" i="0" dirty="0" err="1" smtClean="0">
                <a:solidFill>
                  <a:srgbClr val="0000FF"/>
                </a:solidFill>
                <a:latin typeface="+mn-lt"/>
                <a:cs typeface="Comic Sans MS"/>
              </a:rPr>
              <a:t>evident</a:t>
            </a:r>
            <a:r>
              <a:rPr lang="fr-FR" sz="2400" i="0" dirty="0" smtClean="0">
                <a:solidFill>
                  <a:srgbClr val="0000FF"/>
                </a:solidFill>
                <a:latin typeface="+mn-lt"/>
                <a:cs typeface="Comic Sans MS"/>
              </a:rPr>
              <a:t> </a:t>
            </a:r>
            <a:r>
              <a:rPr lang="fr-FR" sz="2400" i="0" dirty="0" err="1" smtClean="0">
                <a:solidFill>
                  <a:srgbClr val="0000FF"/>
                </a:solidFill>
                <a:latin typeface="+mn-lt"/>
                <a:cs typeface="Comic Sans MS"/>
              </a:rPr>
              <a:t>increase</a:t>
            </a:r>
            <a:r>
              <a:rPr lang="fr-FR" sz="2400" i="0" dirty="0" smtClean="0">
                <a:solidFill>
                  <a:srgbClr val="0000FF"/>
                </a:solidFill>
                <a:latin typeface="+mn-lt"/>
                <a:cs typeface="Comic Sans MS"/>
              </a:rPr>
              <a:t> </a:t>
            </a:r>
          </a:p>
          <a:p>
            <a:r>
              <a:rPr lang="fr-FR" sz="2400" i="0" dirty="0">
                <a:solidFill>
                  <a:srgbClr val="0000FF"/>
                </a:solidFill>
                <a:latin typeface="+mn-lt"/>
                <a:cs typeface="Comic Sans MS"/>
              </a:rPr>
              <a:t> </a:t>
            </a:r>
            <a:r>
              <a:rPr lang="fr-FR" sz="2400" i="0" dirty="0" smtClean="0">
                <a:solidFill>
                  <a:srgbClr val="0000FF"/>
                </a:solidFill>
                <a:latin typeface="+mn-lt"/>
                <a:cs typeface="Comic Sans MS"/>
              </a:rPr>
              <a:t>      </a:t>
            </a:r>
            <a:r>
              <a:rPr lang="fr-FR" sz="2400" i="0" dirty="0" err="1" smtClean="0">
                <a:solidFill>
                  <a:srgbClr val="0000FF"/>
                </a:solidFill>
                <a:latin typeface="+mn-lt"/>
                <a:cs typeface="Comic Sans MS"/>
              </a:rPr>
              <a:t>with</a:t>
            </a:r>
            <a:r>
              <a:rPr lang="fr-FR" sz="2400" i="0" dirty="0" smtClean="0">
                <a:solidFill>
                  <a:srgbClr val="0000FF"/>
                </a:solidFill>
                <a:latin typeface="+mn-lt"/>
                <a:cs typeface="Comic Sans MS"/>
              </a:rPr>
              <a:t> </a:t>
            </a:r>
            <a:r>
              <a:rPr lang="fr-FR" sz="2800" i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fr-FR" sz="2400" i="0" dirty="0" smtClean="0">
                <a:solidFill>
                  <a:srgbClr val="0000FF"/>
                </a:solidFill>
                <a:latin typeface="+mn-lt"/>
                <a:cs typeface="Comic Sans MS"/>
              </a:rPr>
              <a:t>, Q</a:t>
            </a:r>
            <a:r>
              <a:rPr lang="fr-FR" sz="2400" i="0" baseline="30000" dirty="0" smtClean="0">
                <a:solidFill>
                  <a:srgbClr val="0000FF"/>
                </a:solidFill>
                <a:latin typeface="+mn-lt"/>
                <a:cs typeface="Comic Sans MS"/>
              </a:rPr>
              <a:t>2</a:t>
            </a:r>
            <a:endParaRPr lang="fr-FR" sz="2400" i="0" baseline="30000" dirty="0">
              <a:solidFill>
                <a:srgbClr val="0000FF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24204304"/>
      </p:ext>
    </p:extLst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611188" y="6525344"/>
            <a:ext cx="987425" cy="2159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ISHEPP,19-IX-2018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C680-2FE1-4E4D-936E-1672D9C4FF29}" type="slidenum">
              <a:rPr lang="fr-FR"/>
              <a:pPr/>
              <a:t>28</a:t>
            </a:fld>
            <a:endParaRPr lang="fr-FR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z="3600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928771" name="Picture 5" descr="rosen_andi_simpler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843"/>
            <a:ext cx="42465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772" name="Rectangle 4"/>
          <p:cNvSpPr>
            <a:spLocks noChangeArrowheads="1"/>
          </p:cNvSpPr>
          <p:nvPr/>
        </p:nvSpPr>
        <p:spPr bwMode="auto">
          <a:xfrm>
            <a:off x="4787900" y="5805488"/>
            <a:ext cx="2160588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37849" y="3964975"/>
            <a:ext cx="3962431" cy="1815882"/>
          </a:xfrm>
          <a:prstGeom prst="rect">
            <a:avLst/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RC to the cross section:</a:t>
            </a:r>
          </a:p>
          <a:p>
            <a:r>
              <a:rPr lang="fr-FR" sz="28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fr-FR" sz="2800" dirty="0">
                <a:solidFill>
                  <a:schemeClr val="bg1"/>
                </a:solidFill>
              </a:rPr>
              <a:t> large (</a:t>
            </a:r>
            <a:r>
              <a:rPr lang="fr-FR" sz="2800" dirty="0" err="1">
                <a:solidFill>
                  <a:schemeClr val="bg1"/>
                </a:solidFill>
              </a:rPr>
              <a:t>may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reach</a:t>
            </a:r>
            <a:r>
              <a:rPr lang="fr-FR" sz="2800" dirty="0">
                <a:solidFill>
                  <a:schemeClr val="bg1"/>
                </a:solidFill>
              </a:rPr>
              <a:t> 40%)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fr-FR" sz="2800" dirty="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fr-FR" sz="2800" dirty="0">
                <a:solidFill>
                  <a:schemeClr val="accent2"/>
                </a:solidFill>
              </a:rPr>
              <a:t> and Q</a:t>
            </a:r>
            <a:r>
              <a:rPr lang="fr-FR" sz="2800" baseline="30000" dirty="0">
                <a:solidFill>
                  <a:schemeClr val="accent2"/>
                </a:solidFill>
              </a:rPr>
              <a:t>2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dependent</a:t>
            </a:r>
            <a:endParaRPr lang="fr-FR" sz="2800" dirty="0">
              <a:solidFill>
                <a:schemeClr val="accent2"/>
              </a:solidFill>
            </a:endParaRPr>
          </a:p>
          <a:p>
            <a:r>
              <a:rPr lang="fr-FR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calculated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at</a:t>
            </a:r>
            <a:r>
              <a:rPr lang="fr-FR" sz="2800" dirty="0">
                <a:solidFill>
                  <a:srgbClr val="FF0000"/>
                </a:solidFill>
              </a:rPr>
              <a:t>  first </a:t>
            </a:r>
            <a:r>
              <a:rPr lang="fr-FR" sz="2800" dirty="0" err="1">
                <a:solidFill>
                  <a:srgbClr val="FF0000"/>
                </a:solidFill>
              </a:rPr>
              <a:t>order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1043608" y="2276390"/>
            <a:ext cx="3384550" cy="14465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May change </a:t>
            </a:r>
          </a:p>
          <a:p>
            <a:r>
              <a:rPr lang="fr-FR" sz="2800" dirty="0">
                <a:solidFill>
                  <a:schemeClr val="bg1"/>
                </a:solidFill>
              </a:rPr>
              <a:t>the </a:t>
            </a:r>
            <a:r>
              <a:rPr lang="fr-FR" sz="2800" dirty="0" err="1">
                <a:solidFill>
                  <a:schemeClr val="bg1"/>
                </a:solidFill>
              </a:rPr>
              <a:t>slope</a:t>
            </a:r>
            <a:r>
              <a:rPr lang="fr-FR" sz="2800" dirty="0">
                <a:solidFill>
                  <a:schemeClr val="bg1"/>
                </a:solidFill>
              </a:rPr>
              <a:t> of </a:t>
            </a:r>
            <a:r>
              <a:rPr lang="fr-FR" sz="2800" dirty="0" err="1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fr-FR" sz="2800" baseline="-25000" dirty="0" err="1">
                <a:solidFill>
                  <a:schemeClr val="bg1"/>
                </a:solidFill>
              </a:rPr>
              <a:t>R</a:t>
            </a:r>
            <a:r>
              <a:rPr lang="fr-FR" sz="2800" baseline="-25000" dirty="0">
                <a:solidFill>
                  <a:schemeClr val="bg1"/>
                </a:solidFill>
              </a:rPr>
              <a:t> </a:t>
            </a:r>
          </a:p>
          <a:p>
            <a:r>
              <a:rPr lang="fr-FR" sz="2800" dirty="0">
                <a:solidFill>
                  <a:schemeClr val="bg1"/>
                </a:solidFill>
              </a:rPr>
              <a:t>(and </a:t>
            </a:r>
            <a:r>
              <a:rPr lang="fr-FR" sz="2800" dirty="0" err="1">
                <a:solidFill>
                  <a:schemeClr val="bg1"/>
                </a:solidFill>
              </a:rPr>
              <a:t>even</a:t>
            </a:r>
            <a:r>
              <a:rPr lang="fr-FR" sz="2800" dirty="0">
                <a:solidFill>
                  <a:schemeClr val="bg1"/>
                </a:solidFill>
              </a:rPr>
              <a:t> the </a:t>
            </a:r>
            <a:r>
              <a:rPr lang="fr-FR" sz="2800" dirty="0" err="1">
                <a:solidFill>
                  <a:schemeClr val="bg1"/>
                </a:solidFill>
              </a:rPr>
              <a:t>sign</a:t>
            </a:r>
            <a:r>
              <a:rPr lang="fr-FR" sz="2800" baseline="-250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!!!)</a:t>
            </a:r>
          </a:p>
        </p:txBody>
      </p:sp>
      <p:sp>
        <p:nvSpPr>
          <p:cNvPr id="928775" name="Text Box 7"/>
          <p:cNvSpPr txBox="1">
            <a:spLocks noChangeArrowheads="1"/>
          </p:cNvSpPr>
          <p:nvPr/>
        </p:nvSpPr>
        <p:spPr bwMode="auto">
          <a:xfrm>
            <a:off x="6695281" y="2501556"/>
            <a:ext cx="1820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i="0" dirty="0">
                <a:solidFill>
                  <a:srgbClr val="FF3300"/>
                </a:solidFill>
              </a:rPr>
              <a:t>Q</a:t>
            </a:r>
            <a:r>
              <a:rPr lang="fr-FR" sz="2800" i="0" baseline="30000" dirty="0">
                <a:solidFill>
                  <a:srgbClr val="FF3300"/>
                </a:solidFill>
              </a:rPr>
              <a:t>2</a:t>
            </a:r>
            <a:r>
              <a:rPr lang="fr-FR" sz="2800" i="0" dirty="0">
                <a:solidFill>
                  <a:srgbClr val="FF3300"/>
                </a:solidFill>
              </a:rPr>
              <a:t>=5 GeV</a:t>
            </a:r>
            <a:r>
              <a:rPr lang="fr-FR" sz="2800" i="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928776" name="Text Box 8"/>
          <p:cNvSpPr txBox="1">
            <a:spLocks noChangeArrowheads="1"/>
          </p:cNvSpPr>
          <p:nvPr/>
        </p:nvSpPr>
        <p:spPr bwMode="auto">
          <a:xfrm>
            <a:off x="5994064" y="3461330"/>
            <a:ext cx="2736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i="0" dirty="0">
                <a:solidFill>
                  <a:schemeClr val="accent2"/>
                </a:solidFill>
              </a:rPr>
              <a:t>Q</a:t>
            </a:r>
            <a:r>
              <a:rPr lang="fr-FR" sz="2800" i="0" baseline="30000" dirty="0">
                <a:solidFill>
                  <a:schemeClr val="accent2"/>
                </a:solidFill>
              </a:rPr>
              <a:t>2</a:t>
            </a:r>
            <a:r>
              <a:rPr lang="fr-FR" sz="2800" i="0" dirty="0">
                <a:solidFill>
                  <a:schemeClr val="accent2"/>
                </a:solidFill>
              </a:rPr>
              <a:t>=3.75 GeV</a:t>
            </a:r>
            <a:r>
              <a:rPr lang="fr-FR" sz="2800" i="0" baseline="30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8777" name="Text Box 9"/>
          <p:cNvSpPr txBox="1">
            <a:spLocks noChangeArrowheads="1"/>
          </p:cNvSpPr>
          <p:nvPr/>
        </p:nvSpPr>
        <p:spPr bwMode="auto">
          <a:xfrm>
            <a:off x="5562599" y="1355082"/>
            <a:ext cx="2265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i="0" dirty="0">
                <a:solidFill>
                  <a:srgbClr val="33CC33"/>
                </a:solidFill>
              </a:rPr>
              <a:t>Q</a:t>
            </a:r>
            <a:r>
              <a:rPr lang="fr-FR" sz="2800" i="0" baseline="30000" dirty="0">
                <a:solidFill>
                  <a:srgbClr val="33CC33"/>
                </a:solidFill>
              </a:rPr>
              <a:t>2</a:t>
            </a:r>
            <a:r>
              <a:rPr lang="fr-FR" sz="2800" i="0" dirty="0">
                <a:solidFill>
                  <a:srgbClr val="33CC33"/>
                </a:solidFill>
              </a:rPr>
              <a:t>=1.75 GeV</a:t>
            </a:r>
            <a:r>
              <a:rPr lang="fr-FR" sz="2800" i="0" baseline="30000" dirty="0">
                <a:solidFill>
                  <a:srgbClr val="33CC33"/>
                </a:solidFill>
              </a:rPr>
              <a:t>2</a:t>
            </a:r>
          </a:p>
        </p:txBody>
      </p:sp>
      <p:sp>
        <p:nvSpPr>
          <p:cNvPr id="928778" name="Rectangle 10"/>
          <p:cNvSpPr>
            <a:spLocks noChangeArrowheads="1"/>
          </p:cNvSpPr>
          <p:nvPr/>
        </p:nvSpPr>
        <p:spPr bwMode="auto">
          <a:xfrm>
            <a:off x="3688556" y="5949950"/>
            <a:ext cx="454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E. T.-G., G. </a:t>
            </a:r>
            <a:r>
              <a:rPr lang="en-US" sz="2000" dirty="0" err="1">
                <a:solidFill>
                  <a:schemeClr val="accent2"/>
                </a:solidFill>
              </a:rPr>
              <a:t>Gakh</a:t>
            </a:r>
            <a:r>
              <a:rPr lang="en-US" sz="2000" dirty="0">
                <a:solidFill>
                  <a:schemeClr val="accent2"/>
                </a:solidFill>
              </a:rPr>
              <a:t>, PRC 72, 015209 (2005)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919727" y="632607"/>
            <a:ext cx="4057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 smtClean="0"/>
              <a:t>Andivahis</a:t>
            </a:r>
            <a:r>
              <a:rPr lang="en-US" sz="2000" i="1" dirty="0" smtClean="0"/>
              <a:t> </a:t>
            </a:r>
            <a:r>
              <a:rPr lang="en-US" sz="2000" i="1" dirty="0"/>
              <a:t>et al., </a:t>
            </a:r>
            <a:r>
              <a:rPr lang="en-US" sz="2000" i="1" dirty="0" smtClean="0"/>
              <a:t>PRD50</a:t>
            </a:r>
            <a:r>
              <a:rPr lang="en-US" sz="2000" i="1" dirty="0"/>
              <a:t>, 5491 (1994</a:t>
            </a:r>
            <a:r>
              <a:rPr lang="en-US" sz="2000" i="1" dirty="0">
                <a:solidFill>
                  <a:srgbClr val="00CC00"/>
                </a:solidFill>
              </a:rPr>
              <a:t>)</a:t>
            </a:r>
            <a:endParaRPr lang="fr-FR" sz="2000" i="1" dirty="0">
              <a:solidFill>
                <a:srgbClr val="00CC0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91225"/>
              </p:ext>
            </p:extLst>
          </p:nvPr>
        </p:nvGraphicFramePr>
        <p:xfrm>
          <a:off x="1027112" y="917524"/>
          <a:ext cx="35448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1" name="…quation" r:id="rId4" imgW="1777229" imgH="431613" progId="Equation.3">
                  <p:embed/>
                </p:oleObj>
              </mc:Choice>
              <mc:Fallback>
                <p:oleObj name="…quation" r:id="rId4" imgW="177722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917524"/>
                        <a:ext cx="3544888" cy="860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3921"/>
                        </a:srgbClr>
                      </a:solidFill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Radiative </a:t>
            </a:r>
            <a:r>
              <a:rPr lang="fr-FR" sz="3600" dirty="0">
                <a:solidFill>
                  <a:srgbClr val="FFFF00"/>
                </a:solidFill>
                <a:latin typeface="Comic Sans MS"/>
                <a:cs typeface="Comic Sans MS"/>
              </a:rPr>
              <a:t>Corrections (</a:t>
            </a:r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lang="fr-FR" sz="4400" baseline="30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-</a:t>
            </a:r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</a:t>
            </a:r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)</a:t>
            </a:r>
            <a:endParaRPr lang="fr-FR" sz="3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596554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632247" y="6525468"/>
            <a:ext cx="987425" cy="2159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ISHEPP,19-IX-2018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97D0-3C30-3546-A98D-813AA1722398}" type="slidenum">
              <a:rPr lang="fr-FR"/>
              <a:pPr/>
              <a:t>29</a:t>
            </a:fld>
            <a:endParaRPr lang="fr-FR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710729"/>
          </a:xfrm>
          <a:solidFill>
            <a:srgbClr val="3333CC"/>
          </a:solidFill>
        </p:spPr>
        <p:txBody>
          <a:bodyPr/>
          <a:lstStyle/>
          <a:p>
            <a:r>
              <a:rPr lang="fr-FR" sz="3200" i="1" dirty="0">
                <a:solidFill>
                  <a:srgbClr val="FFFF00"/>
                </a:solidFill>
                <a:latin typeface="Comic Sans MS"/>
                <a:cs typeface="Comic Sans MS"/>
              </a:rPr>
              <a:t>Radiative Corrections (SF </a:t>
            </a:r>
            <a:r>
              <a:rPr lang="fr-FR" sz="3200" i="1" dirty="0" err="1">
                <a:solidFill>
                  <a:srgbClr val="FFFF00"/>
                </a:solidFill>
                <a:latin typeface="Comic Sans MS"/>
                <a:cs typeface="Comic Sans MS"/>
              </a:rPr>
              <a:t>method</a:t>
            </a:r>
            <a:r>
              <a:rPr lang="fr-FR" sz="3200" i="1" dirty="0">
                <a:solidFill>
                  <a:srgbClr val="FFFF00"/>
                </a:solidFill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429059" name="Picture 3" descr="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329237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5364088" y="4653136"/>
            <a:ext cx="31957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i="0" dirty="0" err="1" smtClean="0">
                <a:latin typeface="Arial" charset="0"/>
              </a:rPr>
              <a:t>Jlab</a:t>
            </a:r>
            <a:r>
              <a:rPr lang="fr-FR" i="0" dirty="0" smtClean="0">
                <a:latin typeface="Arial" charset="0"/>
              </a:rPr>
              <a:t> </a:t>
            </a:r>
            <a:r>
              <a:rPr lang="fr-FR" i="0" dirty="0" err="1" smtClean="0">
                <a:latin typeface="Arial" charset="0"/>
              </a:rPr>
              <a:t>Polarization</a:t>
            </a:r>
            <a:r>
              <a:rPr lang="fr-FR" i="0" dirty="0" smtClean="0">
                <a:latin typeface="Arial" charset="0"/>
              </a:rPr>
              <a:t> </a:t>
            </a:r>
          </a:p>
          <a:p>
            <a:pPr eaLnBrk="1" hangingPunct="1"/>
            <a:r>
              <a:rPr lang="fr-FR" i="0" dirty="0" smtClean="0">
                <a:latin typeface="Arial" charset="0"/>
              </a:rPr>
              <a:t>data</a:t>
            </a:r>
            <a:endParaRPr lang="fr-FR" i="0" dirty="0">
              <a:latin typeface="Arial" charset="0"/>
            </a:endParaRP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6372200" y="2204864"/>
            <a:ext cx="216938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i="0" dirty="0">
                <a:latin typeface="Arial" charset="0"/>
              </a:rPr>
              <a:t>SLAC data</a:t>
            </a:r>
          </a:p>
        </p:txBody>
      </p:sp>
      <p:sp>
        <p:nvSpPr>
          <p:cNvPr id="429063" name="Line 7"/>
          <p:cNvSpPr>
            <a:spLocks noChangeShapeType="1"/>
          </p:cNvSpPr>
          <p:nvPr/>
        </p:nvSpPr>
        <p:spPr bwMode="auto">
          <a:xfrm flipH="1" flipV="1">
            <a:off x="3275856" y="4509120"/>
            <a:ext cx="2448271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1581150" y="5876925"/>
            <a:ext cx="7562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fr-FR" sz="1800">
                <a:solidFill>
                  <a:srgbClr val="FF3300"/>
                </a:solidFill>
                <a:latin typeface="Arial" charset="0"/>
              </a:rPr>
              <a:t>Yu. Bystricky, E.A.Kuraev, E. T.-G,  Phys. Rev. C 75, 015207 (2007)</a:t>
            </a:r>
            <a:endParaRPr lang="fr-FR" sz="1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3707904" y="2492896"/>
            <a:ext cx="2664295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932040" y="3140968"/>
            <a:ext cx="40679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fr-FR" i="0" dirty="0">
                <a:solidFill>
                  <a:srgbClr val="FF0000"/>
                </a:solidFill>
                <a:latin typeface="Arial" charset="0"/>
              </a:rPr>
              <a:t>SLAC </a:t>
            </a:r>
            <a:r>
              <a:rPr lang="fr-FR" i="0" dirty="0" smtClean="0">
                <a:solidFill>
                  <a:srgbClr val="FF0000"/>
                </a:solidFill>
                <a:latin typeface="Arial" charset="0"/>
              </a:rPr>
              <a:t>data</a:t>
            </a:r>
          </a:p>
          <a:p>
            <a:pPr eaLnBrk="1" hangingPunct="1"/>
            <a:r>
              <a:rPr lang="fr-FR" i="0" dirty="0" err="1">
                <a:solidFill>
                  <a:srgbClr val="33CC33"/>
                </a:solidFill>
                <a:latin typeface="Arial" charset="0"/>
              </a:rPr>
              <a:t>c</a:t>
            </a:r>
            <a:r>
              <a:rPr lang="fr-FR" i="0" dirty="0" err="1" smtClean="0">
                <a:solidFill>
                  <a:srgbClr val="33CC33"/>
                </a:solidFill>
                <a:latin typeface="Arial" charset="0"/>
              </a:rPr>
              <a:t>orrected</a:t>
            </a:r>
            <a:r>
              <a:rPr lang="fr-FR" i="0" dirty="0" smtClean="0">
                <a:solidFill>
                  <a:srgbClr val="33CC33"/>
                </a:solidFill>
                <a:latin typeface="Arial" charset="0"/>
              </a:rPr>
              <a:t> by SF</a:t>
            </a:r>
            <a:endParaRPr lang="fr-FR" i="0" dirty="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932040" y="1700808"/>
            <a:ext cx="4057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 smtClean="0"/>
              <a:t>Andivahis</a:t>
            </a:r>
            <a:r>
              <a:rPr lang="en-US" sz="2000" i="1" dirty="0" smtClean="0"/>
              <a:t> </a:t>
            </a:r>
            <a:r>
              <a:rPr lang="en-US" sz="2000" i="1" dirty="0"/>
              <a:t>et al., </a:t>
            </a:r>
            <a:r>
              <a:rPr lang="en-US" sz="2000" i="1" dirty="0" smtClean="0"/>
              <a:t>PRD50</a:t>
            </a:r>
            <a:r>
              <a:rPr lang="en-US" sz="2000" i="1" dirty="0"/>
              <a:t>, 5491 (1994</a:t>
            </a:r>
            <a:r>
              <a:rPr lang="en-US" sz="2000" i="1" dirty="0">
                <a:solidFill>
                  <a:srgbClr val="00CC00"/>
                </a:solidFill>
              </a:rPr>
              <a:t>)</a:t>
            </a:r>
            <a:endParaRPr lang="fr-FR" sz="2000" i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91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812" name="Picture 4" descr="Fig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33662" r="7862" b="6142"/>
          <a:stretch/>
        </p:blipFill>
        <p:spPr bwMode="auto">
          <a:xfrm>
            <a:off x="115689" y="4738836"/>
            <a:ext cx="5032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611188" y="6525468"/>
            <a:ext cx="987425" cy="2159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ISHEPP,19-IX-2018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6B42-229B-244D-8D0E-D7A8643D862D}" type="slidenum">
              <a:rPr lang="fr-FR"/>
              <a:pPr/>
              <a:t>3</a:t>
            </a:fld>
            <a:endParaRPr lang="fr-FR"/>
          </a:p>
        </p:txBody>
      </p:sp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3"/>
          </a:xfrm>
          <a:solidFill>
            <a:srgbClr val="3333CC"/>
          </a:solidFill>
        </p:spPr>
        <p:txBody>
          <a:bodyPr/>
          <a:lstStyle/>
          <a:p>
            <a:r>
              <a:rPr lang="fr-FR" sz="3600" i="1" dirty="0" err="1">
                <a:solidFill>
                  <a:srgbClr val="FFFF00"/>
                </a:solidFill>
                <a:latin typeface="Comic Sans MS"/>
                <a:cs typeface="Comic Sans MS"/>
              </a:rPr>
              <a:t>Two</a:t>
            </a:r>
            <a:r>
              <a:rPr lang="fr-FR" sz="3600" i="1" dirty="0">
                <a:solidFill>
                  <a:srgbClr val="FFFF00"/>
                </a:solidFill>
                <a:latin typeface="Comic Sans MS"/>
                <a:cs typeface="Comic Sans MS"/>
              </a:rPr>
              <a:t> photon exchange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1772816"/>
            <a:ext cx="9396536" cy="1800200"/>
          </a:xfrm>
        </p:spPr>
        <p:txBody>
          <a:bodyPr/>
          <a:lstStyle/>
          <a:p>
            <a:pPr indent="190500">
              <a:lnSpc>
                <a:spcPct val="110000"/>
              </a:lnSpc>
              <a:spcAft>
                <a:spcPct val="105000"/>
              </a:spcAft>
            </a:pPr>
            <a:r>
              <a:rPr lang="en-GB" sz="2000" dirty="0"/>
              <a:t>In the 70’s it was shown [</a:t>
            </a:r>
            <a:r>
              <a:rPr lang="en-GB" sz="2000" dirty="0">
                <a:solidFill>
                  <a:srgbClr val="FF0000"/>
                </a:solidFill>
              </a:rPr>
              <a:t>J. </a:t>
            </a:r>
            <a:r>
              <a:rPr lang="en-GB" sz="2000" dirty="0" err="1">
                <a:solidFill>
                  <a:srgbClr val="FF0000"/>
                </a:solidFill>
              </a:rPr>
              <a:t>Gunion</a:t>
            </a:r>
            <a:r>
              <a:rPr lang="en-GB" sz="2000" dirty="0">
                <a:solidFill>
                  <a:srgbClr val="FF0000"/>
                </a:solidFill>
              </a:rPr>
              <a:t> and L. </a:t>
            </a:r>
            <a:r>
              <a:rPr lang="en-GB" sz="2000" dirty="0" err="1">
                <a:solidFill>
                  <a:srgbClr val="FF0000"/>
                </a:solidFill>
              </a:rPr>
              <a:t>Stodolsky</a:t>
            </a:r>
            <a:r>
              <a:rPr lang="en-GB" sz="2000" dirty="0">
                <a:solidFill>
                  <a:srgbClr val="FF0000"/>
                </a:solidFill>
              </a:rPr>
              <a:t>, V. Franco, F.M. Lev, V.N. </a:t>
            </a:r>
            <a:r>
              <a:rPr lang="en-GB" sz="2000" dirty="0" err="1">
                <a:solidFill>
                  <a:srgbClr val="FF0000"/>
                </a:solidFill>
              </a:rPr>
              <a:t>Boitsov</a:t>
            </a:r>
            <a:r>
              <a:rPr lang="en-GB" sz="2000" dirty="0">
                <a:solidFill>
                  <a:srgbClr val="FF0000"/>
                </a:solidFill>
              </a:rPr>
              <a:t>, L. </a:t>
            </a:r>
            <a:r>
              <a:rPr lang="en-GB" sz="2000" dirty="0" err="1">
                <a:solidFill>
                  <a:srgbClr val="FF0000"/>
                </a:solidFill>
              </a:rPr>
              <a:t>Kondratyuk</a:t>
            </a:r>
            <a:r>
              <a:rPr lang="en-GB" sz="2000" dirty="0">
                <a:solidFill>
                  <a:srgbClr val="FF0000"/>
                </a:solidFill>
              </a:rPr>
              <a:t> and V.B. </a:t>
            </a:r>
            <a:r>
              <a:rPr lang="en-GB" sz="2000" dirty="0" err="1">
                <a:solidFill>
                  <a:srgbClr val="FF0000"/>
                </a:solidFill>
              </a:rPr>
              <a:t>Kopeliovich</a:t>
            </a:r>
            <a:r>
              <a:rPr lang="en-GB" sz="2000" dirty="0">
                <a:solidFill>
                  <a:srgbClr val="FF0000"/>
                </a:solidFill>
              </a:rPr>
              <a:t>, R. </a:t>
            </a:r>
            <a:r>
              <a:rPr lang="en-GB" sz="2000" dirty="0" err="1">
                <a:solidFill>
                  <a:srgbClr val="FF0000"/>
                </a:solidFill>
              </a:rPr>
              <a:t>Blankenbecker</a:t>
            </a:r>
            <a:r>
              <a:rPr lang="en-GB" sz="2000" dirty="0">
                <a:solidFill>
                  <a:srgbClr val="FF0000"/>
                </a:solidFill>
              </a:rPr>
              <a:t>…</a:t>
            </a:r>
            <a:r>
              <a:rPr lang="en-GB" sz="2000" dirty="0"/>
              <a:t>] that, </a:t>
            </a:r>
            <a:r>
              <a:rPr lang="en-GB" sz="2000" dirty="0">
                <a:solidFill>
                  <a:srgbClr val="0000FF"/>
                </a:solidFill>
              </a:rPr>
              <a:t>at large momentum transfer</a:t>
            </a:r>
            <a:r>
              <a:rPr lang="en-GB" sz="2000" dirty="0" smtClean="0"/>
              <a:t>, </a:t>
            </a:r>
            <a:r>
              <a:rPr lang="en-GB" sz="2000" dirty="0"/>
              <a:t>the sharp decrease of the FFs, if </a:t>
            </a:r>
            <a:r>
              <a:rPr lang="en-GB" sz="2000" dirty="0" smtClean="0"/>
              <a:t>the </a:t>
            </a:r>
            <a:r>
              <a:rPr lang="en-GB" sz="2000" dirty="0"/>
              <a:t>if the momentum is shared between the two photons, </a:t>
            </a:r>
            <a:r>
              <a:rPr lang="en-GB" sz="2000" dirty="0" smtClean="0"/>
              <a:t>may </a:t>
            </a:r>
            <a:r>
              <a:rPr lang="en-GB" sz="2000" dirty="0" smtClean="0">
                <a:solidFill>
                  <a:srgbClr val="0000FF"/>
                </a:solidFill>
              </a:rPr>
              <a:t>compensate </a:t>
            </a:r>
            <a:r>
              <a:rPr lang="en-GB" sz="2400" dirty="0" smtClean="0">
                <a:latin typeface="Symbol" charset="2"/>
                <a:cs typeface="Symbol" charset="2"/>
              </a:rPr>
              <a:t>a</a:t>
            </a:r>
          </a:p>
        </p:txBody>
      </p:sp>
      <p:sp>
        <p:nvSpPr>
          <p:cNvPr id="1015813" name="Rectangle 5"/>
          <p:cNvSpPr>
            <a:spLocks noChangeArrowheads="1"/>
          </p:cNvSpPr>
          <p:nvPr/>
        </p:nvSpPr>
        <p:spPr bwMode="auto">
          <a:xfrm>
            <a:off x="2627784" y="4868441"/>
            <a:ext cx="871378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190500">
              <a:spcBef>
                <a:spcPct val="20000"/>
              </a:spcBef>
            </a:pPr>
            <a:r>
              <a:rPr lang="fr-FR" i="0" dirty="0">
                <a:solidFill>
                  <a:srgbClr val="FF3300"/>
                </a:solidFill>
                <a:latin typeface="Comic Sans MS" charset="0"/>
              </a:rPr>
              <a:t>		</a:t>
            </a:r>
            <a:r>
              <a:rPr lang="fr-FR" sz="2400" dirty="0" err="1">
                <a:solidFill>
                  <a:srgbClr val="FF3300"/>
                </a:solidFill>
                <a:latin typeface="+mn-lt"/>
              </a:rPr>
              <a:t>Theory</a:t>
            </a:r>
            <a:r>
              <a:rPr lang="fr-FR" sz="2400" dirty="0">
                <a:solidFill>
                  <a:srgbClr val="FF3300"/>
                </a:solidFill>
                <a:latin typeface="+mn-lt"/>
              </a:rPr>
              <a:t> not </a:t>
            </a:r>
            <a:r>
              <a:rPr lang="fr-FR" sz="2400" dirty="0" err="1">
                <a:solidFill>
                  <a:srgbClr val="FF3300"/>
                </a:solidFill>
                <a:latin typeface="+mn-lt"/>
              </a:rPr>
              <a:t>enough</a:t>
            </a:r>
            <a:r>
              <a:rPr lang="fr-FR" sz="2400" dirty="0">
                <a:solidFill>
                  <a:srgbClr val="FF33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FF3300"/>
                </a:solidFill>
                <a:latin typeface="+mn-lt"/>
              </a:rPr>
              <a:t>constrained</a:t>
            </a:r>
            <a:r>
              <a:rPr lang="fr-FR" sz="2800" dirty="0">
                <a:solidFill>
                  <a:srgbClr val="FF3300"/>
                </a:solidFill>
                <a:latin typeface="+mn-lt"/>
              </a:rPr>
              <a:t>!</a:t>
            </a:r>
            <a:r>
              <a:rPr lang="fr-FR" sz="2800" baseline="30000" dirty="0">
                <a:solidFill>
                  <a:srgbClr val="FF3300"/>
                </a:solidFill>
                <a:latin typeface="+mn-lt"/>
              </a:rPr>
              <a:t> </a:t>
            </a:r>
          </a:p>
          <a:p>
            <a:pPr indent="190500">
              <a:spcBef>
                <a:spcPct val="20000"/>
              </a:spcBef>
            </a:pPr>
            <a:r>
              <a:rPr lang="fr-FR" sz="2800" dirty="0">
                <a:solidFill>
                  <a:srgbClr val="FF3300"/>
                </a:solidFill>
                <a:latin typeface="+mn-lt"/>
              </a:rPr>
              <a:t>                  </a:t>
            </a:r>
            <a:endParaRPr lang="fr-FR" sz="3200" baseline="300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08720"/>
            <a:ext cx="7993063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400" dirty="0" smtClean="0">
                <a:latin typeface="Comic Sans MS" charset="0"/>
              </a:rPr>
              <a:t>1</a:t>
            </a:r>
            <a:r>
              <a:rPr lang="en-GB" sz="2400" dirty="0" smtClean="0">
                <a:latin typeface="Symbol" charset="0"/>
              </a:rPr>
              <a:t>g</a:t>
            </a:r>
            <a:r>
              <a:rPr lang="en-GB" sz="2400" dirty="0" smtClean="0">
                <a:latin typeface="Comic Sans MS" charset="0"/>
              </a:rPr>
              <a:t>-2</a:t>
            </a:r>
            <a:r>
              <a:rPr lang="en-GB" sz="2400" dirty="0" smtClean="0">
                <a:latin typeface="Symbol" charset="0"/>
              </a:rPr>
              <a:t>g</a:t>
            </a:r>
            <a:r>
              <a:rPr lang="en-GB" sz="2400" dirty="0" smtClean="0">
                <a:latin typeface="Comic Sans MS" charset="0"/>
              </a:rPr>
              <a:t> interference is of the order of </a:t>
            </a:r>
            <a:r>
              <a:rPr lang="en-GB" sz="2400" dirty="0" smtClean="0">
                <a:latin typeface="Symbol" charset="0"/>
              </a:rPr>
              <a:t>a</a:t>
            </a:r>
            <a:r>
              <a:rPr lang="en-GB" sz="2400" dirty="0" smtClean="0">
                <a:latin typeface="Comic Sans MS" charset="0"/>
              </a:rPr>
              <a:t>=e</a:t>
            </a:r>
            <a:r>
              <a:rPr lang="en-GB" sz="2400" baseline="30000" dirty="0" smtClean="0">
                <a:latin typeface="Comic Sans MS" charset="0"/>
              </a:rPr>
              <a:t>2</a:t>
            </a:r>
            <a:r>
              <a:rPr lang="en-GB" sz="2400" dirty="0" smtClean="0">
                <a:latin typeface="Comic Sans MS" charset="0"/>
              </a:rPr>
              <a:t>/4p=1/137 </a:t>
            </a:r>
            <a:endParaRPr lang="en-GB" sz="2400" i="1" dirty="0">
              <a:solidFill>
                <a:schemeClr val="accent1"/>
              </a:solidFill>
              <a:latin typeface="Comic Sans MS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252536" y="3212976"/>
            <a:ext cx="93965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8" indent="190500">
              <a:lnSpc>
                <a:spcPct val="110000"/>
              </a:lnSpc>
              <a:spcAft>
                <a:spcPct val="105000"/>
              </a:spcAft>
              <a:buFontTx/>
              <a:buChar char="•"/>
            </a:pPr>
            <a:r>
              <a:rPr lang="fr-FR" sz="2000" i="0" dirty="0" smtClean="0"/>
              <a:t>The </a:t>
            </a:r>
            <a:r>
              <a:rPr lang="fr-FR" sz="2000" i="0" dirty="0" err="1" smtClean="0"/>
              <a:t>calculation</a:t>
            </a:r>
            <a:r>
              <a:rPr lang="fr-FR" sz="2000" i="0" dirty="0" smtClean="0"/>
              <a:t> of the box amplitude </a:t>
            </a:r>
            <a:r>
              <a:rPr lang="fr-FR" sz="2000" i="0" dirty="0" err="1" smtClean="0"/>
              <a:t>requires</a:t>
            </a:r>
            <a:r>
              <a:rPr lang="fr-FR" sz="2000" i="0" dirty="0" smtClean="0"/>
              <a:t> the description of </a:t>
            </a:r>
            <a:r>
              <a:rPr lang="fr-FR" sz="2000" i="0" dirty="0" err="1" smtClean="0">
                <a:solidFill>
                  <a:schemeClr val="accent2"/>
                </a:solidFill>
              </a:rPr>
              <a:t>intermediate</a:t>
            </a:r>
            <a:r>
              <a:rPr lang="fr-FR" sz="2000" i="0" dirty="0" smtClean="0">
                <a:solidFill>
                  <a:schemeClr val="accent2"/>
                </a:solidFill>
              </a:rPr>
              <a:t> </a:t>
            </a:r>
            <a:r>
              <a:rPr lang="fr-FR" sz="2000" i="0" dirty="0" err="1" smtClean="0">
                <a:solidFill>
                  <a:schemeClr val="accent2"/>
                </a:solidFill>
              </a:rPr>
              <a:t>nucleon</a:t>
            </a:r>
            <a:r>
              <a:rPr lang="fr-FR" sz="2000" i="0" dirty="0" smtClean="0">
                <a:solidFill>
                  <a:schemeClr val="accent2"/>
                </a:solidFill>
              </a:rPr>
              <a:t> excitation</a:t>
            </a:r>
            <a:r>
              <a:rPr lang="fr-FR" sz="2000" i="0" dirty="0" smtClean="0"/>
              <a:t> and of </a:t>
            </a:r>
            <a:r>
              <a:rPr lang="fr-FR" sz="2000" i="0" dirty="0" err="1" smtClean="0"/>
              <a:t>their</a:t>
            </a:r>
            <a:r>
              <a:rPr lang="fr-FR" sz="2000" i="0" dirty="0" smtClean="0"/>
              <a:t> </a:t>
            </a:r>
            <a:r>
              <a:rPr lang="fr-FR" sz="2000" i="0" dirty="0" err="1" smtClean="0"/>
              <a:t>FFs</a:t>
            </a:r>
            <a:r>
              <a:rPr lang="fr-FR" sz="2000" i="0" dirty="0" smtClean="0"/>
              <a:t> </a:t>
            </a:r>
            <a:r>
              <a:rPr lang="fr-FR" sz="2000" i="0" dirty="0" err="1" smtClean="0"/>
              <a:t>at</a:t>
            </a:r>
            <a:r>
              <a:rPr lang="fr-FR" sz="2000" i="0" dirty="0" smtClean="0"/>
              <a:t> </a:t>
            </a:r>
            <a:r>
              <a:rPr lang="fr-FR" sz="2000" i="0" dirty="0" err="1" smtClean="0"/>
              <a:t>any</a:t>
            </a:r>
            <a:r>
              <a:rPr lang="fr-FR" sz="2000" i="0" dirty="0" smtClean="0"/>
              <a:t> Q</a:t>
            </a:r>
            <a:r>
              <a:rPr lang="fr-FR" sz="2000" i="0" baseline="30000" dirty="0" smtClean="0"/>
              <a:t>2..</a:t>
            </a:r>
            <a:r>
              <a:rPr lang="fr-FR" sz="2000" baseline="30000" dirty="0" smtClean="0">
                <a:solidFill>
                  <a:schemeClr val="accent2"/>
                </a:solidFill>
              </a:rPr>
              <a:t>.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endParaRPr lang="fr-FR" sz="200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294456" y="3861048"/>
            <a:ext cx="9438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8" indent="190500">
              <a:lnSpc>
                <a:spcPct val="120000"/>
              </a:lnSpc>
              <a:spcAft>
                <a:spcPct val="105000"/>
              </a:spcAft>
              <a:buFontTx/>
              <a:buChar char="•"/>
            </a:pPr>
            <a:r>
              <a:rPr lang="fr-FR" sz="2000" i="0" dirty="0" err="1" smtClean="0"/>
              <a:t>Different</a:t>
            </a:r>
            <a:r>
              <a:rPr lang="fr-FR" sz="2000" i="0" dirty="0" smtClean="0"/>
              <a:t> </a:t>
            </a:r>
            <a:r>
              <a:rPr lang="fr-FR" sz="2000" i="0" dirty="0" err="1" smtClean="0"/>
              <a:t>calculations</a:t>
            </a:r>
            <a:r>
              <a:rPr lang="fr-FR" sz="2000" i="0" dirty="0" smtClean="0"/>
              <a:t> </a:t>
            </a:r>
            <a:r>
              <a:rPr lang="fr-FR" sz="2000" i="0" dirty="0" err="1"/>
              <a:t>give</a:t>
            </a:r>
            <a:r>
              <a:rPr lang="fr-FR" sz="2000" i="0" dirty="0"/>
              <a:t> </a:t>
            </a:r>
            <a:r>
              <a:rPr lang="fr-FR" sz="2000" i="0" dirty="0" err="1">
                <a:solidFill>
                  <a:schemeClr val="accent2"/>
                </a:solidFill>
              </a:rPr>
              <a:t>quantitatively</a:t>
            </a:r>
            <a:r>
              <a:rPr lang="fr-FR" sz="2000" i="0" dirty="0">
                <a:solidFill>
                  <a:schemeClr val="accent2"/>
                </a:solidFill>
              </a:rPr>
              <a:t> </a:t>
            </a:r>
            <a:r>
              <a:rPr lang="fr-FR" sz="2000" i="0" dirty="0" err="1">
                <a:solidFill>
                  <a:schemeClr val="accent2"/>
                </a:solidFill>
              </a:rPr>
              <a:t>different</a:t>
            </a:r>
            <a:r>
              <a:rPr lang="fr-FR" sz="2000" i="0" dirty="0">
                <a:solidFill>
                  <a:schemeClr val="accent2"/>
                </a:solidFill>
              </a:rPr>
              <a:t> </a:t>
            </a:r>
            <a:r>
              <a:rPr lang="fr-FR" sz="2000" i="0" dirty="0" err="1">
                <a:solidFill>
                  <a:schemeClr val="accent2"/>
                </a:solidFill>
              </a:rPr>
              <a:t>results</a:t>
            </a:r>
            <a:r>
              <a:rPr lang="fr-FR" sz="2000" i="0" dirty="0">
                <a:solidFill>
                  <a:schemeClr val="accent2"/>
                </a:solidFill>
              </a:rPr>
              <a:t> </a:t>
            </a:r>
            <a:r>
              <a:rPr lang="fr-FR" sz="2800" baseline="30000" dirty="0" smtClean="0">
                <a:solidFill>
                  <a:schemeClr val="accent2"/>
                </a:solidFill>
              </a:rPr>
              <a:t>.</a:t>
            </a:r>
            <a:r>
              <a:rPr lang="fr-FR" sz="2800" dirty="0" smtClean="0">
                <a:solidFill>
                  <a:schemeClr val="accent2"/>
                </a:solidFill>
              </a:rPr>
              <a:t> 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496269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653453" y="6525344"/>
            <a:ext cx="987425" cy="215900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4198" t="7603" b="-5849"/>
          <a:stretch/>
        </p:blipFill>
        <p:spPr>
          <a:xfrm>
            <a:off x="3115074" y="44624"/>
            <a:ext cx="6028926" cy="16561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886"/>
            <a:ext cx="2987824" cy="627579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8079" t="15469" r="9259" b="10034"/>
          <a:stretch/>
        </p:blipFill>
        <p:spPr>
          <a:xfrm>
            <a:off x="3707904" y="2582772"/>
            <a:ext cx="5266671" cy="362331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364088" y="2420888"/>
            <a:ext cx="3275256" cy="461665"/>
          </a:xfrm>
          <a:prstGeom prst="rect">
            <a:avLst/>
          </a:prstGeom>
          <a:solidFill>
            <a:srgbClr val="3333CC"/>
          </a:solidFill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solidFill>
                  <a:schemeClr val="bg1"/>
                </a:solidFill>
              </a:rPr>
              <a:t>V. </a:t>
            </a:r>
            <a:r>
              <a:rPr lang="fr-FR" sz="2400" i="0" dirty="0" err="1" smtClean="0">
                <a:solidFill>
                  <a:schemeClr val="bg1"/>
                </a:solidFill>
              </a:rPr>
              <a:t>Fadin</a:t>
            </a:r>
            <a:r>
              <a:rPr lang="fr-FR" sz="2400" i="0" dirty="0" smtClean="0">
                <a:solidFill>
                  <a:schemeClr val="bg1"/>
                </a:solidFill>
              </a:rPr>
              <a:t> ,</a:t>
            </a:r>
            <a:r>
              <a:rPr lang="fr-FR" sz="2400" i="0" dirty="0" err="1" smtClean="0">
                <a:solidFill>
                  <a:schemeClr val="bg1"/>
                </a:solidFill>
              </a:rPr>
              <a:t>R.E.Gerasimov</a:t>
            </a:r>
            <a:endParaRPr lang="fr-FR" sz="24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316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54868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Other issues in data</a:t>
            </a:r>
            <a:endParaRPr lang="fr-FR" sz="3200" i="1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7504" y="764704"/>
            <a:ext cx="282160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i="0" dirty="0" smtClean="0">
                <a:solidFill>
                  <a:srgbClr val="0000FF"/>
                </a:solidFill>
                <a:latin typeface="Comic Sans MS"/>
                <a:cs typeface="Comic Sans MS"/>
              </a:rPr>
              <a:t>- </a:t>
            </a:r>
            <a:r>
              <a:rPr lang="fr-FR" sz="3200" i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Correlations</a:t>
            </a:r>
            <a:endParaRPr lang="fr-FR" sz="3200" i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5536" y="4725144"/>
            <a:ext cx="62889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 i="0" dirty="0" smtClean="0">
                <a:solidFill>
                  <a:srgbClr val="0000FF"/>
                </a:solidFill>
              </a:rPr>
              <a:t>- </a:t>
            </a:r>
            <a:r>
              <a:rPr lang="fr-FR" sz="3200" i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Normalizations</a:t>
            </a:r>
            <a:r>
              <a:rPr lang="fr-FR" sz="3200" i="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</a:p>
          <a:p>
            <a:r>
              <a:rPr lang="fr-FR" i="0" dirty="0">
                <a:solidFill>
                  <a:srgbClr val="0000FF"/>
                </a:solidFill>
                <a:latin typeface="Comic Sans MS"/>
                <a:cs typeface="Comic Sans MS"/>
              </a:rPr>
              <a:t>	-</a:t>
            </a:r>
            <a:r>
              <a:rPr lang="fr-FR" i="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3200" i="0" dirty="0" smtClean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lang="fr-FR" sz="3200" i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different</a:t>
            </a:r>
            <a:r>
              <a:rPr lang="fr-FR" sz="3200" i="0" dirty="0" smtClean="0">
                <a:solidFill>
                  <a:srgbClr val="0000FF"/>
                </a:solidFill>
                <a:latin typeface="Comic Sans MS"/>
                <a:cs typeface="Comic Sans MS"/>
              </a:rPr>
              <a:t> sets of data</a:t>
            </a:r>
          </a:p>
          <a:p>
            <a:r>
              <a:rPr lang="fr-FR" i="0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fr-FR" i="0" dirty="0" smtClean="0">
                <a:solidFill>
                  <a:srgbClr val="0000FF"/>
                </a:solidFill>
                <a:latin typeface="Comic Sans MS"/>
                <a:cs typeface="Comic Sans MS"/>
              </a:rPr>
              <a:t>-  </a:t>
            </a:r>
            <a:r>
              <a:rPr lang="fr-FR" i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within</a:t>
            </a:r>
            <a:r>
              <a:rPr lang="fr-FR" i="0" dirty="0" smtClean="0">
                <a:solidFill>
                  <a:srgbClr val="0000FF"/>
                </a:solidFill>
                <a:latin typeface="Comic Sans MS"/>
                <a:cs typeface="Comic Sans MS"/>
              </a:rPr>
              <a:t> a set of data</a:t>
            </a:r>
            <a:endParaRPr lang="fr-FR" sz="3200" i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3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76" y="764704"/>
            <a:ext cx="6337300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p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448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609" y="2060848"/>
            <a:ext cx="122413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3200" i="0" dirty="0">
                <a:solidFill>
                  <a:srgbClr val="00CC00"/>
                </a:solidFill>
              </a:rPr>
              <a:t>RC(</a:t>
            </a:r>
            <a:r>
              <a:rPr lang="fr-FR" sz="3200" i="0" dirty="0">
                <a:solidFill>
                  <a:srgbClr val="00CC00"/>
                </a:solidFill>
                <a:latin typeface="Symbol" charset="0"/>
              </a:rPr>
              <a:t>e</a:t>
            </a:r>
            <a:r>
              <a:rPr lang="fr-FR" sz="3200" i="0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23928" y="2996952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0" dirty="0">
                <a:solidFill>
                  <a:srgbClr val="FF3300"/>
                </a:solidFill>
              </a:rPr>
              <a:t>Q</a:t>
            </a:r>
            <a:r>
              <a:rPr lang="fr-FR" i="0" baseline="30000" dirty="0">
                <a:solidFill>
                  <a:srgbClr val="FF3300"/>
                </a:solidFill>
              </a:rPr>
              <a:t>2 </a:t>
            </a:r>
            <a:r>
              <a:rPr lang="fr-FR" i="0" dirty="0">
                <a:solidFill>
                  <a:srgbClr val="FF3300"/>
                </a:solidFill>
              </a:rPr>
              <a:t>&gt; 2 GeV</a:t>
            </a:r>
            <a:r>
              <a:rPr lang="fr-FR" i="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56176" y="1628800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0" dirty="0"/>
              <a:t>Q</a:t>
            </a:r>
            <a:r>
              <a:rPr lang="fr-FR" i="0" baseline="30000" dirty="0"/>
              <a:t>2 </a:t>
            </a:r>
            <a:r>
              <a:rPr lang="fr-FR" i="0" dirty="0"/>
              <a:t>&lt; 2 GeV</a:t>
            </a:r>
            <a:r>
              <a:rPr lang="fr-FR" i="0" baseline="30000" dirty="0"/>
              <a:t>2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347864" y="3960862"/>
            <a:ext cx="52927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fr-FR" dirty="0"/>
              <a:t> </a:t>
            </a:r>
            <a:r>
              <a:rPr lang="fr-FR" sz="2000" dirty="0">
                <a:solidFill>
                  <a:srgbClr val="FF3300"/>
                </a:solidFill>
              </a:rPr>
              <a:t>E.T-G, </a:t>
            </a:r>
            <a:r>
              <a:rPr lang="en-GB" sz="2000" dirty="0">
                <a:solidFill>
                  <a:srgbClr val="FF3300"/>
                </a:solidFill>
              </a:rPr>
              <a:t>Phys. Part. </a:t>
            </a:r>
            <a:r>
              <a:rPr lang="en-GB" sz="2000" dirty="0" err="1">
                <a:solidFill>
                  <a:srgbClr val="FF3300"/>
                </a:solidFill>
              </a:rPr>
              <a:t>Nucl</a:t>
            </a:r>
            <a:r>
              <a:rPr lang="en-GB" sz="2000" dirty="0">
                <a:solidFill>
                  <a:srgbClr val="FF3300"/>
                </a:solidFill>
              </a:rPr>
              <a:t>. </a:t>
            </a:r>
            <a:r>
              <a:rPr lang="en-GB" sz="2000" dirty="0" err="1">
                <a:solidFill>
                  <a:srgbClr val="FF3300"/>
                </a:solidFill>
              </a:rPr>
              <a:t>Lett</a:t>
            </a:r>
            <a:r>
              <a:rPr lang="en-GB" sz="2000" dirty="0">
                <a:solidFill>
                  <a:srgbClr val="FF3300"/>
                </a:solidFill>
              </a:rPr>
              <a:t>. </a:t>
            </a:r>
            <a:r>
              <a:rPr lang="en-GB" sz="2000" b="1" dirty="0">
                <a:solidFill>
                  <a:srgbClr val="FF3300"/>
                </a:solidFill>
              </a:rPr>
              <a:t>4,</a:t>
            </a:r>
            <a:r>
              <a:rPr lang="en-GB" sz="2000" dirty="0">
                <a:solidFill>
                  <a:srgbClr val="FF3300"/>
                </a:solidFill>
              </a:rPr>
              <a:t> 281 (2007)</a:t>
            </a:r>
            <a:endParaRPr lang="fr-FR" sz="1600" dirty="0">
              <a:solidFill>
                <a:srgbClr val="FF330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716016" y="620688"/>
            <a:ext cx="309634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i="0" dirty="0" smtClean="0">
                <a:solidFill>
                  <a:srgbClr val="00CC00"/>
                </a:solidFill>
              </a:rPr>
              <a:t>G</a:t>
            </a:r>
            <a:r>
              <a:rPr lang="fr-FR" i="0" baseline="-25000" dirty="0" smtClean="0">
                <a:solidFill>
                  <a:srgbClr val="00CC00"/>
                </a:solidFill>
              </a:rPr>
              <a:t>E</a:t>
            </a:r>
            <a:r>
              <a:rPr lang="fr-FR" i="0" baseline="30000" dirty="0" smtClean="0">
                <a:solidFill>
                  <a:srgbClr val="00CC00"/>
                </a:solidFill>
              </a:rPr>
              <a:t>2 </a:t>
            </a:r>
            <a:r>
              <a:rPr lang="fr-FR" i="0" dirty="0" smtClean="0">
                <a:solidFill>
                  <a:srgbClr val="00CC00"/>
                </a:solidFill>
              </a:rPr>
              <a:t>versus G</a:t>
            </a:r>
            <a:r>
              <a:rPr lang="fr-FR" i="0" baseline="-25000" dirty="0" smtClean="0">
                <a:solidFill>
                  <a:srgbClr val="00CC00"/>
                </a:solidFill>
              </a:rPr>
              <a:t>M</a:t>
            </a:r>
            <a:r>
              <a:rPr lang="fr-FR" i="0" baseline="30000" dirty="0" smtClean="0">
                <a:solidFill>
                  <a:srgbClr val="00CC00"/>
                </a:solidFill>
              </a:rPr>
              <a:t>2</a:t>
            </a:r>
            <a:endParaRPr lang="fr-FR" sz="3200" i="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90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54868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Normalization</a:t>
            </a:r>
            <a:endParaRPr lang="fr-FR" sz="3200" i="1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692696"/>
            <a:ext cx="4057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 smtClean="0"/>
              <a:t>Andivahis</a:t>
            </a:r>
            <a:r>
              <a:rPr lang="en-US" sz="2000" i="1" dirty="0" smtClean="0"/>
              <a:t> </a:t>
            </a:r>
            <a:r>
              <a:rPr lang="en-US" sz="2000" i="1" dirty="0"/>
              <a:t>et al., </a:t>
            </a:r>
            <a:r>
              <a:rPr lang="en-US" sz="2000" i="1" dirty="0" smtClean="0"/>
              <a:t>PRD50</a:t>
            </a:r>
            <a:r>
              <a:rPr lang="en-US" sz="2000" i="1" dirty="0"/>
              <a:t>, 5491 (1994</a:t>
            </a:r>
            <a:r>
              <a:rPr lang="en-US" sz="2000" i="1" dirty="0">
                <a:solidFill>
                  <a:srgbClr val="00CC00"/>
                </a:solidFill>
              </a:rPr>
              <a:t>)</a:t>
            </a:r>
            <a:endParaRPr lang="fr-FR" sz="2000" i="1" dirty="0">
              <a:solidFill>
                <a:srgbClr val="00CC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" y="1124744"/>
            <a:ext cx="4817071" cy="52565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44008" y="1035893"/>
            <a:ext cx="3088556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Comic Sans MS"/>
                <a:cs typeface="Comic Sans MS"/>
              </a:rPr>
              <a:t>Two</a:t>
            </a:r>
            <a:r>
              <a:rPr lang="fr-FR" sz="2400" dirty="0" smtClean="0">
                <a:latin typeface="Comic Sans MS"/>
                <a:cs typeface="Comic Sans MS"/>
              </a:rPr>
              <a:t> </a:t>
            </a:r>
            <a:r>
              <a:rPr lang="fr-FR" sz="2400" dirty="0" err="1" smtClean="0">
                <a:latin typeface="Comic Sans MS"/>
                <a:cs typeface="Comic Sans MS"/>
              </a:rPr>
              <a:t>spectrometers</a:t>
            </a:r>
            <a:endParaRPr lang="fr-FR" sz="2400" dirty="0" smtClean="0">
              <a:latin typeface="Comic Sans MS"/>
              <a:cs typeface="Comic Sans MS"/>
            </a:endParaRPr>
          </a:p>
          <a:p>
            <a:r>
              <a:rPr lang="fr-FR" sz="2400" dirty="0" smtClean="0">
                <a:latin typeface="Comic Sans MS"/>
                <a:cs typeface="Comic Sans MS"/>
              </a:rPr>
              <a:t>(8 and 1.6 </a:t>
            </a:r>
            <a:r>
              <a:rPr lang="fr-FR" sz="2400" dirty="0" err="1" smtClean="0">
                <a:latin typeface="Comic Sans MS"/>
                <a:cs typeface="Comic Sans MS"/>
              </a:rPr>
              <a:t>GeV</a:t>
            </a:r>
            <a:r>
              <a:rPr lang="fr-FR" sz="2400" dirty="0" smtClean="0">
                <a:latin typeface="Comic Sans MS"/>
                <a:cs typeface="Comic Sans MS"/>
              </a:rPr>
              <a:t>) 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 points </a:t>
            </a:r>
            <a:r>
              <a:rPr lang="fr-FR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at</a:t>
            </a:r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low</a:t>
            </a:r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endParaRPr lang="fr-FR" sz="2400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44008" y="2636912"/>
            <a:ext cx="3704910" cy="1631216"/>
          </a:xfrm>
          <a:prstGeom prst="rect">
            <a:avLst/>
          </a:prstGeom>
          <a:solidFill>
            <a:srgbClr val="D2D2F4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Fixed</a:t>
            </a:r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renormalization</a:t>
            </a:r>
            <a:endParaRPr lang="fr-FR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fr-FR" sz="2400" dirty="0">
                <a:latin typeface="Comic Sans MS"/>
                <a:cs typeface="Comic Sans MS"/>
              </a:rPr>
              <a:t>f</a:t>
            </a:r>
            <a:r>
              <a:rPr lang="fr-FR" sz="2400" dirty="0" smtClean="0">
                <a:latin typeface="Comic Sans MS"/>
                <a:cs typeface="Comic Sans MS"/>
              </a:rPr>
              <a:t>or the </a:t>
            </a:r>
            <a:r>
              <a:rPr lang="fr-FR" sz="2400" dirty="0" err="1" smtClean="0">
                <a:latin typeface="Comic Sans MS"/>
                <a:cs typeface="Comic Sans MS"/>
              </a:rPr>
              <a:t>lowest</a:t>
            </a:r>
            <a:r>
              <a:rPr lang="fr-FR" sz="2400" dirty="0" smtClean="0">
                <a:latin typeface="Comic Sans MS"/>
                <a:cs typeface="Comic Sans MS"/>
              </a:rPr>
              <a:t> </a:t>
            </a:r>
            <a:r>
              <a:rPr lang="fr-FR" sz="2800" dirty="0" smtClean="0">
                <a:latin typeface="Symbol" charset="2"/>
                <a:cs typeface="Symbol" charset="2"/>
              </a:rPr>
              <a:t>e</a:t>
            </a:r>
            <a:r>
              <a:rPr lang="fr-FR" sz="2400" dirty="0" smtClean="0">
                <a:latin typeface="Comic Sans MS"/>
                <a:cs typeface="Comic Sans MS"/>
              </a:rPr>
              <a:t> point </a:t>
            </a:r>
          </a:p>
          <a:p>
            <a:r>
              <a:rPr lang="fr-FR" sz="2400" dirty="0" smtClean="0">
                <a:latin typeface="Comic Sans MS"/>
                <a:cs typeface="Comic Sans MS"/>
              </a:rPr>
              <a:t>c=0.956 </a:t>
            </a:r>
          </a:p>
          <a:p>
            <a:r>
              <a:rPr lang="fr-F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fr-FR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acceptance</a:t>
            </a:r>
            <a:r>
              <a:rPr lang="fr-F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correction)</a:t>
            </a:r>
            <a:endParaRPr lang="fr-FR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6016" y="5013176"/>
            <a:ext cx="37016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Increases</a:t>
            </a:r>
            <a:r>
              <a:rPr lang="fr-FR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the </a:t>
            </a:r>
            <a:r>
              <a:rPr lang="fr-FR" sz="2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slope</a:t>
            </a:r>
            <a:r>
              <a:rPr lang="fr-FR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!</a:t>
            </a:r>
            <a:endParaRPr lang="fr-FR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64088" y="5517232"/>
            <a:ext cx="173610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 i="0" dirty="0" smtClean="0">
                <a:solidFill>
                  <a:srgbClr val="0000FF"/>
                </a:solidFill>
              </a:rPr>
              <a:t> G</a:t>
            </a:r>
            <a:r>
              <a:rPr lang="fr-FR" sz="3200" b="1" i="0" baseline="-25000" dirty="0" smtClean="0">
                <a:solidFill>
                  <a:srgbClr val="0000FF"/>
                </a:solidFill>
              </a:rPr>
              <a:t>E</a:t>
            </a:r>
            <a:r>
              <a:rPr lang="fr-FR" sz="3200" b="1" i="0" dirty="0" smtClean="0">
                <a:solidFill>
                  <a:srgbClr val="0000FF"/>
                </a:solidFill>
              </a:rPr>
              <a:t> ≈ G</a:t>
            </a:r>
            <a:r>
              <a:rPr lang="fr-FR" sz="3200" b="1" i="0" baseline="-25000" dirty="0" smtClean="0">
                <a:solidFill>
                  <a:srgbClr val="0000FF"/>
                </a:solidFill>
              </a:rPr>
              <a:t>D</a:t>
            </a:r>
            <a:endParaRPr lang="fr-FR" sz="3200" i="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258427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pic>
        <p:nvPicPr>
          <p:cNvPr id="12" name="Image 11" descr="Fig2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" b="8927"/>
          <a:stretch/>
        </p:blipFill>
        <p:spPr>
          <a:xfrm>
            <a:off x="4427984" y="2013757"/>
            <a:ext cx="4680521" cy="450055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54868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Direct extraction of the Ratio</a:t>
            </a:r>
            <a:endParaRPr lang="fr-FR" sz="3200" i="1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692696"/>
            <a:ext cx="4057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 smtClean="0"/>
              <a:t>Andivahis</a:t>
            </a:r>
            <a:r>
              <a:rPr lang="en-US" sz="2000" i="1" dirty="0" smtClean="0"/>
              <a:t> </a:t>
            </a:r>
            <a:r>
              <a:rPr lang="en-US" sz="2000" i="1" dirty="0"/>
              <a:t>et al., </a:t>
            </a:r>
            <a:r>
              <a:rPr lang="en-US" sz="2000" i="1" dirty="0" smtClean="0"/>
              <a:t>PRD50</a:t>
            </a:r>
            <a:r>
              <a:rPr lang="en-US" sz="2000" i="1" dirty="0"/>
              <a:t>, 5491 (1994</a:t>
            </a:r>
            <a:r>
              <a:rPr lang="en-US" sz="2000" i="1" dirty="0">
                <a:solidFill>
                  <a:srgbClr val="00CC00"/>
                </a:solidFill>
              </a:rPr>
              <a:t>)</a:t>
            </a:r>
            <a:endParaRPr lang="fr-FR" sz="2000" i="1" dirty="0">
              <a:solidFill>
                <a:srgbClr val="00CC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08720"/>
            <a:ext cx="3452428" cy="815398"/>
          </a:xfrm>
          <a:prstGeom prst="rect">
            <a:avLst/>
          </a:prstGeom>
          <a:solidFill>
            <a:srgbClr val="3333CC"/>
          </a:solidFill>
          <a:ln w="38100" cmpd="sng">
            <a:solidFill>
              <a:srgbClr val="FF0000"/>
            </a:solidFill>
          </a:ln>
        </p:spPr>
      </p:pic>
      <p:pic>
        <p:nvPicPr>
          <p:cNvPr id="11" name="Image 10" descr="correctio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470826" cy="4068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61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S. </a:t>
            </a:r>
            <a:r>
              <a:rPr lang="fr-FR" sz="1800" dirty="0" err="1" smtClean="0">
                <a:solidFill>
                  <a:srgbClr val="FF0000"/>
                </a:solidFill>
              </a:rPr>
              <a:t>Pacetti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FF0000"/>
                </a:solidFill>
              </a:rPr>
              <a:t>and E.T-G., </a:t>
            </a:r>
            <a:r>
              <a:rPr lang="en-US" sz="1800" dirty="0" smtClean="0">
                <a:solidFill>
                  <a:srgbClr val="FF0000"/>
                </a:solidFill>
              </a:rPr>
              <a:t>P.R.C. 94 </a:t>
            </a:r>
            <a:r>
              <a:rPr lang="en-US" sz="1800" dirty="0">
                <a:solidFill>
                  <a:srgbClr val="FF0000"/>
                </a:solidFill>
              </a:rPr>
              <a:t>(2016)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055202 </a:t>
            </a:r>
          </a:p>
        </p:txBody>
      </p:sp>
    </p:spTree>
    <p:extLst>
      <p:ext uri="{BB962C8B-B14F-4D97-AF65-F5344CB8AC3E}">
        <p14:creationId xmlns:p14="http://schemas.microsoft.com/office/powerpoint/2010/main" val="2128753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908720"/>
          </a:xfrm>
          <a:solidFill>
            <a:srgbClr val="0000FF"/>
          </a:solidFill>
        </p:spPr>
        <p:txBody>
          <a:bodyPr/>
          <a:lstStyle/>
          <a:p>
            <a:r>
              <a:rPr lang="fr-FR" sz="3600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Conclusion</a:t>
            </a:r>
            <a:r>
              <a:rPr lang="fr-FR" sz="3600" i="1" dirty="0">
                <a:solidFill>
                  <a:srgbClr val="FFFF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fr-FR" sz="3600" i="1" dirty="0" smtClean="0">
                <a:solidFill>
                  <a:srgbClr val="FFFF00"/>
                </a:solidFill>
                <a:latin typeface="Comic Sans MS"/>
                <a:cs typeface="Comic Sans MS"/>
                <a:sym typeface="Wingdings"/>
              </a:rPr>
              <a:t>- Discussion</a:t>
            </a:r>
            <a:endParaRPr lang="fr-FR" sz="4400" i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1196752"/>
            <a:ext cx="9144000" cy="495520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Experimental results DO NOT favor a large 2</a:t>
            </a:r>
            <a:r>
              <a:rPr lang="en-US" sz="2800" i="0" dirty="0" smtClean="0">
                <a:latin typeface="Symbol" charset="2"/>
                <a:cs typeface="Symbol" charset="2"/>
              </a:rPr>
              <a:t>g</a:t>
            </a:r>
            <a:r>
              <a:rPr lang="en-US" sz="2400" i="0" dirty="0" smtClean="0">
                <a:latin typeface="+mn-lt"/>
              </a:rPr>
              <a:t> effect</a:t>
            </a:r>
          </a:p>
          <a:p>
            <a:pPr>
              <a:buFont typeface="Arial" pitchFamily="34" charset="0"/>
              <a:buChar char="•"/>
            </a:pPr>
            <a:endParaRPr lang="en-US" sz="24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Other explanations are likely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Radiative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corrections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Normalization, correlations in experimental data</a:t>
            </a:r>
          </a:p>
          <a:p>
            <a:pPr lvl="1"/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Models should be developed in all Q2 range </a:t>
            </a:r>
          </a:p>
          <a:p>
            <a:pPr>
              <a:buFont typeface="Arial" pitchFamily="34" charset="0"/>
              <a:buChar char="•"/>
            </a:pPr>
            <a:endParaRPr lang="en-US" sz="2400" i="0" dirty="0" smtClean="0">
              <a:latin typeface="+mn-lt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400" i="0" dirty="0">
                <a:latin typeface="+mn-lt"/>
              </a:rPr>
              <a:t>Large effort in Space- and Time – like  regions is ongoing to measure form factors more precisely in a wider kinematical range</a:t>
            </a:r>
          </a:p>
          <a:p>
            <a:pPr>
              <a:buFont typeface="Arial" pitchFamily="34" charset="0"/>
              <a:buChar char="•"/>
            </a:pPr>
            <a:endParaRPr lang="en-US" sz="24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24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2400" i="0" dirty="0" smtClean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19672" y="5102892"/>
            <a:ext cx="2304256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rgbClr val="FF0000"/>
                </a:solidFill>
              </a:rPr>
              <a:t>Jefferson </a:t>
            </a:r>
            <a:r>
              <a:rPr lang="fr-FR" sz="2400" i="0" dirty="0" err="1" smtClean="0">
                <a:solidFill>
                  <a:srgbClr val="FF0000"/>
                </a:solidFill>
              </a:rPr>
              <a:t>Lab</a:t>
            </a:r>
            <a:endParaRPr lang="fr-FR" sz="2400" i="0" dirty="0">
              <a:solidFill>
                <a:srgbClr val="FF0000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03" y="5877272"/>
            <a:ext cx="2179585" cy="5159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716016" y="5013176"/>
            <a:ext cx="2016224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0" dirty="0" smtClean="0"/>
              <a:t>VEPP-3 </a:t>
            </a:r>
            <a:r>
              <a:rPr lang="fr-FR" sz="2400" i="0" dirty="0" err="1" smtClean="0"/>
              <a:t>Novosibirsk</a:t>
            </a:r>
            <a:endParaRPr lang="fr-FR" sz="2400" i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" y="5793355"/>
            <a:ext cx="3952875" cy="6000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5363"/>
            <a:ext cx="933450" cy="62865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540724" y="578464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33CC33"/>
                </a:solidFill>
              </a:rPr>
              <a:t>IHEP</a:t>
            </a:r>
            <a:endParaRPr lang="en-US" i="0" dirty="0">
              <a:solidFill>
                <a:srgbClr val="33CC33"/>
              </a:solidFill>
            </a:endParaRPr>
          </a:p>
        </p:txBody>
      </p:sp>
      <p:pic>
        <p:nvPicPr>
          <p:cNvPr id="19" name="Picture 6" descr="Babar_with_ban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77331"/>
            <a:ext cx="1575735" cy="5816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081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653453" y="6597476"/>
            <a:ext cx="987425" cy="215900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pic>
        <p:nvPicPr>
          <p:cNvPr id="14" name="Image 13" descr="Fig4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" r="7264"/>
          <a:stretch/>
        </p:blipFill>
        <p:spPr>
          <a:xfrm>
            <a:off x="4716016" y="2132856"/>
            <a:ext cx="4409742" cy="4052451"/>
          </a:xfrm>
          <a:prstGeom prst="rect">
            <a:avLst/>
          </a:prstGeom>
        </p:spPr>
      </p:pic>
      <p:pic>
        <p:nvPicPr>
          <p:cNvPr id="13" name="Image 12" descr="Fig3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7096" r="7463" b="4700"/>
          <a:stretch/>
        </p:blipFill>
        <p:spPr>
          <a:xfrm>
            <a:off x="-36512" y="548680"/>
            <a:ext cx="4802758" cy="4159250"/>
          </a:xfrm>
          <a:prstGeom prst="rect">
            <a:avLst/>
          </a:prstGeom>
        </p:spPr>
      </p:pic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27384"/>
            <a:ext cx="9144000" cy="494705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Different Data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ets</a:t>
            </a:r>
            <a:endParaRPr lang="fr-FR" sz="3200" i="1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588224" y="1124744"/>
            <a:ext cx="10801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3200" b="1" i="0" dirty="0" smtClean="0">
                <a:solidFill>
                  <a:srgbClr val="0000FF"/>
                </a:solidFill>
              </a:rPr>
              <a:t> G</a:t>
            </a:r>
            <a:r>
              <a:rPr lang="fr-FR" sz="3200" b="1" i="0" baseline="30000" dirty="0" smtClean="0">
                <a:solidFill>
                  <a:srgbClr val="0000FF"/>
                </a:solidFill>
              </a:rPr>
              <a:t>2</a:t>
            </a:r>
            <a:r>
              <a:rPr lang="fr-FR" b="1" i="0" baseline="-25000" dirty="0" smtClean="0">
                <a:solidFill>
                  <a:srgbClr val="0000FF"/>
                </a:solidFill>
              </a:rPr>
              <a:t>M</a:t>
            </a:r>
            <a:r>
              <a:rPr lang="fr-FR" sz="3200" b="1" i="0" dirty="0" smtClean="0">
                <a:solidFill>
                  <a:srgbClr val="0000FF"/>
                </a:solidFill>
              </a:rPr>
              <a:t> </a:t>
            </a:r>
            <a:endParaRPr lang="fr-FR" sz="3200" i="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699792" y="764704"/>
            <a:ext cx="8286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 i="0" dirty="0" smtClean="0">
                <a:solidFill>
                  <a:srgbClr val="0000FF"/>
                </a:solidFill>
              </a:rPr>
              <a:t> </a:t>
            </a:r>
            <a:r>
              <a:rPr lang="fr-FR" sz="4000" b="1" i="0" dirty="0" smtClean="0">
                <a:solidFill>
                  <a:srgbClr val="0000FF"/>
                </a:solidFill>
              </a:rPr>
              <a:t>R</a:t>
            </a:r>
            <a:r>
              <a:rPr lang="fr-FR" sz="4000" b="1" i="0" baseline="30000" dirty="0" smtClean="0">
                <a:solidFill>
                  <a:srgbClr val="0000FF"/>
                </a:solidFill>
              </a:rPr>
              <a:t>2</a:t>
            </a:r>
            <a:r>
              <a:rPr lang="fr-FR" sz="3200" b="1" i="0" dirty="0" smtClean="0">
                <a:solidFill>
                  <a:srgbClr val="0000FF"/>
                </a:solidFill>
              </a:rPr>
              <a:t> </a:t>
            </a:r>
            <a:endParaRPr lang="fr-FR" sz="3200" i="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50938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pic>
        <p:nvPicPr>
          <p:cNvPr id="11" name="Image 10" descr="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2918"/>
            <a:ext cx="5369943" cy="521841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54868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Electric contribution to </a:t>
            </a:r>
            <a:r>
              <a:rPr lang="en-US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ep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cross section </a:t>
            </a:r>
            <a:endParaRPr lang="fr-FR" sz="3200" i="1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68673"/>
              </p:ext>
            </p:extLst>
          </p:nvPr>
        </p:nvGraphicFramePr>
        <p:xfrm>
          <a:off x="5220072" y="836712"/>
          <a:ext cx="35448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86" name="…quation" r:id="rId4" imgW="1777229" imgH="431613" progId="Equation.3">
                  <p:embed/>
                </p:oleObj>
              </mc:Choice>
              <mc:Fallback>
                <p:oleObj name="…quation" r:id="rId4" imgW="177722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836712"/>
                        <a:ext cx="3544888" cy="860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3921"/>
                        </a:srgbClr>
                      </a:solidFill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004048" y="2996952"/>
            <a:ext cx="173610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 i="0" dirty="0" smtClean="0">
                <a:solidFill>
                  <a:srgbClr val="0000FF"/>
                </a:solidFill>
              </a:rPr>
              <a:t> G</a:t>
            </a:r>
            <a:r>
              <a:rPr lang="fr-FR" sz="3200" b="1" i="0" baseline="-25000" dirty="0" smtClean="0">
                <a:solidFill>
                  <a:srgbClr val="0000FF"/>
                </a:solidFill>
              </a:rPr>
              <a:t>E</a:t>
            </a:r>
            <a:r>
              <a:rPr lang="fr-FR" sz="3200" b="1" i="0" dirty="0" smtClean="0">
                <a:solidFill>
                  <a:srgbClr val="0000FF"/>
                </a:solidFill>
              </a:rPr>
              <a:t> ≈ G</a:t>
            </a:r>
            <a:r>
              <a:rPr lang="fr-FR" sz="3200" b="1" i="0" baseline="-25000" dirty="0" smtClean="0">
                <a:solidFill>
                  <a:srgbClr val="0000FF"/>
                </a:solidFill>
              </a:rPr>
              <a:t>D</a:t>
            </a:r>
            <a:endParaRPr lang="fr-FR" sz="3200" i="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076056" y="3861048"/>
            <a:ext cx="174472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 i="0" dirty="0" smtClean="0"/>
              <a:t> G</a:t>
            </a:r>
            <a:r>
              <a:rPr lang="fr-FR" sz="3200" b="1" i="0" baseline="-25000" dirty="0" smtClean="0"/>
              <a:t>E</a:t>
            </a:r>
            <a:r>
              <a:rPr lang="fr-FR" sz="3200" b="1" i="0" dirty="0" smtClean="0"/>
              <a:t> &lt; G</a:t>
            </a:r>
            <a:r>
              <a:rPr lang="fr-FR" sz="3200" b="1" i="0" baseline="-25000" dirty="0" smtClean="0"/>
              <a:t>D</a:t>
            </a:r>
            <a:endParaRPr lang="fr-FR" sz="3200" i="0" baseline="-25000" dirty="0" smtClean="0">
              <a:latin typeface="Comic Sans MS"/>
              <a:cs typeface="Comic Sans M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873" y="680504"/>
            <a:ext cx="2715056" cy="87628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77445361"/>
      </p:ext>
    </p:extLst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rcRect t="679" b="679"/>
          <a:stretch>
            <a:fillRect/>
          </a:stretch>
        </p:blipFill>
        <p:spPr>
          <a:xfrm>
            <a:off x="0" y="908720"/>
            <a:ext cx="4953847" cy="345638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0" y="-27384"/>
            <a:ext cx="9144000" cy="638721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Nucleon</a:t>
            </a:r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FFs</a:t>
            </a:r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above</a:t>
            </a:r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 6 </a:t>
            </a:r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GeV</a:t>
            </a:r>
            <a:endParaRPr lang="fr-FR" sz="3600" i="1" dirty="0" smtClean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91880" y="5661248"/>
            <a:ext cx="14201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R. Taylor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980728"/>
            <a:ext cx="9911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0" dirty="0" smtClean="0">
                <a:latin typeface="Symbol" charset="2"/>
                <a:cs typeface="Symbol" charset="2"/>
              </a:rPr>
              <a:t>s</a:t>
            </a:r>
            <a:r>
              <a:rPr lang="fr-FR" i="0" dirty="0" smtClean="0"/>
              <a:t>/</a:t>
            </a:r>
            <a:r>
              <a:rPr lang="fr-FR" i="0" dirty="0" err="1" smtClean="0">
                <a:latin typeface="Symbol" charset="2"/>
                <a:cs typeface="Symbol" charset="2"/>
              </a:rPr>
              <a:t>s</a:t>
            </a:r>
            <a:r>
              <a:rPr lang="fr-FR" i="0" baseline="-25000" dirty="0" err="1" smtClean="0"/>
              <a:t>D</a:t>
            </a:r>
            <a:endParaRPr lang="fr-FR" i="0" baseline="-25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27584" y="5949280"/>
            <a:ext cx="18096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latin typeface="Comic Sans MS"/>
                <a:cs typeface="Comic Sans MS"/>
              </a:rPr>
              <a:t>(Q</a:t>
            </a:r>
            <a:r>
              <a:rPr lang="fr-FR" sz="2400" i="0" dirty="0" smtClean="0"/>
              <a:t>)</a:t>
            </a:r>
            <a:r>
              <a:rPr lang="fr-FR" sz="2400" i="0" baseline="30000" dirty="0" smtClean="0"/>
              <a:t>2  </a:t>
            </a:r>
            <a:r>
              <a:rPr lang="fr-FR" sz="2400" i="0" dirty="0" smtClean="0">
                <a:latin typeface="Comic Sans MS"/>
                <a:cs typeface="Comic Sans MS"/>
              </a:rPr>
              <a:t>[GeV</a:t>
            </a:r>
            <a:r>
              <a:rPr lang="fr-FR" sz="2400" i="0" baseline="30000" dirty="0">
                <a:latin typeface="Comic Sans MS"/>
                <a:cs typeface="Comic Sans MS"/>
              </a:rPr>
              <a:t>2</a:t>
            </a:r>
            <a:r>
              <a:rPr lang="fr-FR" sz="2400" i="0" dirty="0" smtClean="0">
                <a:latin typeface="Comic Sans MS"/>
                <a:cs typeface="Comic Sans MS"/>
              </a:rPr>
              <a:t>]</a:t>
            </a:r>
            <a:endParaRPr lang="fr-FR" sz="2400" i="0" baseline="30000" dirty="0">
              <a:latin typeface="Comic Sans MS"/>
              <a:cs typeface="Comic Sans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635896" y="3861048"/>
            <a:ext cx="56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latin typeface="Comic Sans MS"/>
                <a:cs typeface="Comic Sans MS"/>
              </a:rPr>
              <a:t>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607194" y="3861048"/>
            <a:ext cx="37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987824" y="3861048"/>
            <a:ext cx="51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>
                <a:latin typeface="Comic Sans MS"/>
                <a:cs typeface="Comic Sans MS"/>
              </a:rPr>
              <a:t>1</a:t>
            </a:r>
            <a:r>
              <a:rPr lang="fr-FR" sz="2400" i="0" dirty="0" smtClean="0">
                <a:latin typeface="Comic Sans MS"/>
                <a:cs typeface="Comic Sans MS"/>
              </a:rPr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411760" y="3861048"/>
            <a:ext cx="37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>
                <a:latin typeface="Comic Sans MS"/>
                <a:cs typeface="Comic Sans MS"/>
              </a:rPr>
              <a:t>5</a:t>
            </a:r>
            <a:endParaRPr lang="fr-FR" sz="2400" i="0" dirty="0" smtClean="0">
              <a:latin typeface="Comic Sans MS"/>
              <a:cs typeface="Comic Sans M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3861048"/>
            <a:ext cx="32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>
                <a:latin typeface="Comic Sans MS"/>
                <a:cs typeface="Comic Sans MS"/>
              </a:rPr>
              <a:t>1</a:t>
            </a:r>
            <a:endParaRPr lang="fr-FR" sz="2400" i="0" dirty="0" smtClean="0">
              <a:latin typeface="Comic Sans MS"/>
              <a:cs typeface="Comic Sans MS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052736"/>
            <a:ext cx="1790700" cy="4064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-18678" y="4797152"/>
            <a:ext cx="529208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FF"/>
                </a:solidFill>
              </a:rPr>
              <a:t>…</a:t>
            </a:r>
            <a:r>
              <a:rPr lang="fr-FR" sz="2400" dirty="0" err="1" smtClean="0">
                <a:solidFill>
                  <a:srgbClr val="FFFFFF"/>
                </a:solidFill>
              </a:rPr>
              <a:t>which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makes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evident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any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disagreement</a:t>
            </a:r>
            <a:endParaRPr lang="fr-FR" sz="2400" dirty="0" smtClean="0">
              <a:solidFill>
                <a:srgbClr val="FFFFFF"/>
              </a:solidFill>
            </a:endParaRPr>
          </a:p>
          <a:p>
            <a:r>
              <a:rPr lang="fr-FR" sz="2400" dirty="0" err="1">
                <a:solidFill>
                  <a:srgbClr val="FFFFFF"/>
                </a:solidFill>
              </a:rPr>
              <a:t>w</a:t>
            </a:r>
            <a:r>
              <a:rPr lang="fr-FR" sz="2400" dirty="0" err="1" smtClean="0">
                <a:solidFill>
                  <a:srgbClr val="FFFFFF"/>
                </a:solidFill>
              </a:rPr>
              <a:t>ith</a:t>
            </a:r>
            <a:r>
              <a:rPr lang="fr-FR" sz="2400" dirty="0" smtClean="0">
                <a:solidFill>
                  <a:srgbClr val="FFFFFF"/>
                </a:solidFill>
              </a:rPr>
              <a:t> the </a:t>
            </a:r>
            <a:r>
              <a:rPr lang="fr-FR" sz="2400" dirty="0" err="1" smtClean="0">
                <a:solidFill>
                  <a:srgbClr val="FFFFFF"/>
                </a:solidFill>
              </a:rPr>
              <a:t>dipole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prediction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691680" y="4293096"/>
            <a:ext cx="18096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latin typeface="Comic Sans MS"/>
                <a:cs typeface="Comic Sans MS"/>
              </a:rPr>
              <a:t>(Q</a:t>
            </a:r>
            <a:r>
              <a:rPr lang="fr-FR" sz="2400" i="0" dirty="0" smtClean="0"/>
              <a:t>)</a:t>
            </a:r>
            <a:r>
              <a:rPr lang="fr-FR" sz="2400" i="0" baseline="30000" dirty="0" smtClean="0"/>
              <a:t>2  </a:t>
            </a:r>
            <a:r>
              <a:rPr lang="fr-FR" sz="2400" i="0" dirty="0" smtClean="0">
                <a:latin typeface="Comic Sans MS"/>
                <a:cs typeface="Comic Sans MS"/>
              </a:rPr>
              <a:t>[GeV</a:t>
            </a:r>
            <a:r>
              <a:rPr lang="fr-FR" sz="2400" i="0" baseline="30000" dirty="0">
                <a:latin typeface="Comic Sans MS"/>
                <a:cs typeface="Comic Sans MS"/>
              </a:rPr>
              <a:t>2</a:t>
            </a:r>
            <a:r>
              <a:rPr lang="fr-FR" sz="2400" i="0" dirty="0" smtClean="0">
                <a:latin typeface="Comic Sans MS"/>
                <a:cs typeface="Comic Sans MS"/>
              </a:rPr>
              <a:t>]</a:t>
            </a:r>
            <a:endParaRPr lang="fr-FR" sz="2400" i="0" baseline="30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667847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rcRect t="679" b="679"/>
          <a:stretch>
            <a:fillRect/>
          </a:stretch>
        </p:blipFill>
        <p:spPr>
          <a:xfrm>
            <a:off x="0" y="908720"/>
            <a:ext cx="4953847" cy="345638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0" y="-27384"/>
            <a:ext cx="9144000" cy="638721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Nucleon</a:t>
            </a:r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FFs</a:t>
            </a:r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above</a:t>
            </a:r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 6 </a:t>
            </a:r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GeV</a:t>
            </a:r>
            <a:endParaRPr lang="fr-FR" sz="3600" i="1" dirty="0" smtClean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91880" y="5661248"/>
            <a:ext cx="14201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R. Taylor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980728"/>
            <a:ext cx="9911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0" dirty="0" smtClean="0">
                <a:latin typeface="Symbol" charset="2"/>
                <a:cs typeface="Symbol" charset="2"/>
              </a:rPr>
              <a:t>s</a:t>
            </a:r>
            <a:r>
              <a:rPr lang="fr-FR" i="0" dirty="0" smtClean="0"/>
              <a:t>/</a:t>
            </a:r>
            <a:r>
              <a:rPr lang="fr-FR" i="0" dirty="0" err="1" smtClean="0">
                <a:latin typeface="Symbol" charset="2"/>
                <a:cs typeface="Symbol" charset="2"/>
              </a:rPr>
              <a:t>s</a:t>
            </a:r>
            <a:r>
              <a:rPr lang="fr-FR" i="0" baseline="-25000" dirty="0" err="1" smtClean="0"/>
              <a:t>D</a:t>
            </a:r>
            <a:endParaRPr lang="fr-FR" i="0" baseline="-25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27584" y="5949280"/>
            <a:ext cx="18096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latin typeface="Comic Sans MS"/>
                <a:cs typeface="Comic Sans MS"/>
              </a:rPr>
              <a:t>(Q</a:t>
            </a:r>
            <a:r>
              <a:rPr lang="fr-FR" sz="2400" i="0" dirty="0" smtClean="0"/>
              <a:t>)</a:t>
            </a:r>
            <a:r>
              <a:rPr lang="fr-FR" sz="2400" i="0" baseline="30000" dirty="0" smtClean="0"/>
              <a:t>2  </a:t>
            </a:r>
            <a:r>
              <a:rPr lang="fr-FR" sz="2400" i="0" dirty="0" smtClean="0">
                <a:latin typeface="Comic Sans MS"/>
                <a:cs typeface="Comic Sans MS"/>
              </a:rPr>
              <a:t>[GeV</a:t>
            </a:r>
            <a:r>
              <a:rPr lang="fr-FR" sz="2400" i="0" baseline="30000" dirty="0">
                <a:latin typeface="Comic Sans MS"/>
                <a:cs typeface="Comic Sans MS"/>
              </a:rPr>
              <a:t>2</a:t>
            </a:r>
            <a:r>
              <a:rPr lang="fr-FR" sz="2400" i="0" dirty="0" smtClean="0">
                <a:latin typeface="Comic Sans MS"/>
                <a:cs typeface="Comic Sans MS"/>
              </a:rPr>
              <a:t>]</a:t>
            </a:r>
            <a:endParaRPr lang="fr-FR" sz="2400" i="0" baseline="30000" dirty="0">
              <a:latin typeface="Comic Sans MS"/>
              <a:cs typeface="Comic Sans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635896" y="3861048"/>
            <a:ext cx="56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latin typeface="Comic Sans MS"/>
                <a:cs typeface="Comic Sans MS"/>
              </a:rPr>
              <a:t>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607194" y="3861048"/>
            <a:ext cx="37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987824" y="3861048"/>
            <a:ext cx="51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>
                <a:latin typeface="Comic Sans MS"/>
                <a:cs typeface="Comic Sans MS"/>
              </a:rPr>
              <a:t>1</a:t>
            </a:r>
            <a:r>
              <a:rPr lang="fr-FR" sz="2400" i="0" dirty="0" smtClean="0">
                <a:latin typeface="Comic Sans MS"/>
                <a:cs typeface="Comic Sans MS"/>
              </a:rPr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411760" y="3861048"/>
            <a:ext cx="37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>
                <a:latin typeface="Comic Sans MS"/>
                <a:cs typeface="Comic Sans MS"/>
              </a:rPr>
              <a:t>5</a:t>
            </a:r>
            <a:endParaRPr lang="fr-FR" sz="2400" i="0" dirty="0" smtClean="0">
              <a:latin typeface="Comic Sans MS"/>
              <a:cs typeface="Comic Sans M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3861048"/>
            <a:ext cx="32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dirty="0">
                <a:latin typeface="Comic Sans MS"/>
                <a:cs typeface="Comic Sans MS"/>
              </a:rPr>
              <a:t>1</a:t>
            </a:r>
            <a:endParaRPr lang="fr-FR" sz="2400" i="0" dirty="0" smtClean="0">
              <a:latin typeface="Comic Sans MS"/>
              <a:cs typeface="Comic Sans MS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052736"/>
            <a:ext cx="1790700" cy="4064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-18678" y="4797152"/>
            <a:ext cx="529208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FF"/>
                </a:solidFill>
              </a:rPr>
              <a:t>…</a:t>
            </a:r>
            <a:r>
              <a:rPr lang="fr-FR" sz="2400" dirty="0" err="1" smtClean="0">
                <a:solidFill>
                  <a:srgbClr val="FFFFFF"/>
                </a:solidFill>
              </a:rPr>
              <a:t>which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makes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evident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any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disagreement</a:t>
            </a:r>
            <a:endParaRPr lang="fr-FR" sz="2400" dirty="0" smtClean="0">
              <a:solidFill>
                <a:srgbClr val="FFFFFF"/>
              </a:solidFill>
            </a:endParaRPr>
          </a:p>
          <a:p>
            <a:r>
              <a:rPr lang="fr-FR" sz="2400" dirty="0" err="1">
                <a:solidFill>
                  <a:srgbClr val="FFFFFF"/>
                </a:solidFill>
              </a:rPr>
              <a:t>w</a:t>
            </a:r>
            <a:r>
              <a:rPr lang="fr-FR" sz="2400" dirty="0" err="1" smtClean="0">
                <a:solidFill>
                  <a:srgbClr val="FFFFFF"/>
                </a:solidFill>
              </a:rPr>
              <a:t>ith</a:t>
            </a:r>
            <a:r>
              <a:rPr lang="fr-FR" sz="2400" dirty="0" smtClean="0">
                <a:solidFill>
                  <a:srgbClr val="FFFFFF"/>
                </a:solidFill>
              </a:rPr>
              <a:t> the </a:t>
            </a:r>
            <a:r>
              <a:rPr lang="fr-FR" sz="2400" dirty="0" err="1" smtClean="0">
                <a:solidFill>
                  <a:srgbClr val="FFFFFF"/>
                </a:solidFill>
              </a:rPr>
              <a:t>dipole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prediction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691680" y="4293096"/>
            <a:ext cx="18096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latin typeface="Comic Sans MS"/>
                <a:cs typeface="Comic Sans MS"/>
              </a:rPr>
              <a:t>(Q</a:t>
            </a:r>
            <a:r>
              <a:rPr lang="fr-FR" sz="2400" i="0" dirty="0" smtClean="0"/>
              <a:t>)</a:t>
            </a:r>
            <a:r>
              <a:rPr lang="fr-FR" sz="2400" i="0" baseline="30000" dirty="0" smtClean="0"/>
              <a:t>2  </a:t>
            </a:r>
            <a:r>
              <a:rPr lang="fr-FR" sz="2400" i="0" dirty="0" smtClean="0">
                <a:latin typeface="Comic Sans MS"/>
                <a:cs typeface="Comic Sans MS"/>
              </a:rPr>
              <a:t>[GeV</a:t>
            </a:r>
            <a:r>
              <a:rPr lang="fr-FR" sz="2400" i="0" baseline="30000" dirty="0">
                <a:latin typeface="Comic Sans MS"/>
                <a:cs typeface="Comic Sans MS"/>
              </a:rPr>
              <a:t>2</a:t>
            </a:r>
            <a:r>
              <a:rPr lang="fr-FR" sz="2400" i="0" dirty="0" smtClean="0">
                <a:latin typeface="Comic Sans MS"/>
                <a:cs typeface="Comic Sans MS"/>
              </a:rPr>
              <a:t>]</a:t>
            </a:r>
            <a:endParaRPr lang="fr-FR" sz="2400" i="0" baseline="30000" dirty="0">
              <a:latin typeface="Comic Sans MS"/>
              <a:cs typeface="Comic Sans MS"/>
            </a:endParaRPr>
          </a:p>
        </p:txBody>
      </p:sp>
      <p:pic>
        <p:nvPicPr>
          <p:cNvPr id="2" name="Image 1" descr="sdipol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67" y="548428"/>
            <a:ext cx="6488533" cy="59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442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19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/>
              <a:t>ISHEPP,19-IX-2018</a:t>
            </a:r>
            <a:endParaRPr 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E31A-E06B-BC42-A708-57FD4098B386}" type="slidenum">
              <a:rPr lang="fr-FR"/>
              <a:pPr/>
              <a:t>39</a:t>
            </a:fld>
            <a:endParaRPr lang="fr-FR"/>
          </a:p>
        </p:txBody>
      </p:sp>
      <p:sp>
        <p:nvSpPr>
          <p:cNvPr id="1289263" name="Rectangle 47"/>
          <p:cNvSpPr>
            <a:spLocks noChangeArrowheads="1"/>
          </p:cNvSpPr>
          <p:nvPr/>
        </p:nvSpPr>
        <p:spPr bwMode="auto">
          <a:xfrm>
            <a:off x="827088" y="4724400"/>
            <a:ext cx="7200900" cy="15843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9260" name="Rectangle 44"/>
          <p:cNvSpPr>
            <a:spLocks noChangeArrowheads="1"/>
          </p:cNvSpPr>
          <p:nvPr/>
        </p:nvSpPr>
        <p:spPr bwMode="auto">
          <a:xfrm>
            <a:off x="900113" y="836613"/>
            <a:ext cx="7777162" cy="16557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289250" name="Object 3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95513" y="5445125"/>
          <a:ext cx="50403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8" name="Equation" r:id="rId3" imgW="2768400" imgH="444240" progId="Equation.3">
                  <p:embed/>
                </p:oleObj>
              </mc:Choice>
              <mc:Fallback>
                <p:oleObj name="Equation" r:id="rId3" imgW="2768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445125"/>
                        <a:ext cx="5040312" cy="80962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9223" name="Text Box 7"/>
          <p:cNvSpPr txBox="1">
            <a:spLocks noChangeArrowheads="1"/>
          </p:cNvSpPr>
          <p:nvPr/>
        </p:nvSpPr>
        <p:spPr bwMode="auto">
          <a:xfrm>
            <a:off x="1763713" y="1773238"/>
            <a:ext cx="3492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Born approximation</a:t>
            </a:r>
          </a:p>
        </p:txBody>
      </p:sp>
      <p:sp>
        <p:nvSpPr>
          <p:cNvPr id="1289243" name="Text Box 27"/>
          <p:cNvSpPr txBox="1">
            <a:spLocks noChangeArrowheads="1"/>
          </p:cNvSpPr>
          <p:nvPr/>
        </p:nvSpPr>
        <p:spPr bwMode="auto">
          <a:xfrm>
            <a:off x="1258888" y="981075"/>
            <a:ext cx="3897312" cy="5889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Two photon exchange:</a:t>
            </a:r>
          </a:p>
        </p:txBody>
      </p:sp>
      <p:sp>
        <p:nvSpPr>
          <p:cNvPr id="1289256" name="Text Box 40"/>
          <p:cNvSpPr txBox="1">
            <a:spLocks noChangeArrowheads="1"/>
          </p:cNvSpPr>
          <p:nvPr/>
        </p:nvSpPr>
        <p:spPr bwMode="auto">
          <a:xfrm>
            <a:off x="971550" y="4868863"/>
            <a:ext cx="6696075" cy="579437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/>
              <a:t>The effect is enhanced in the ratio</a:t>
            </a:r>
          </a:p>
        </p:txBody>
      </p:sp>
      <p:graphicFrame>
        <p:nvGraphicFramePr>
          <p:cNvPr id="1289257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1773238"/>
          <a:ext cx="25209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9" name="Equation" r:id="rId5" imgW="1650960" imgH="431640" progId="Equation.3">
                  <p:embed/>
                </p:oleObj>
              </mc:Choice>
              <mc:Fallback>
                <p:oleObj name="Equation" r:id="rId5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773238"/>
                        <a:ext cx="2520950" cy="6588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9259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4826000" cy="822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9262" name="Rectangle 46"/>
          <p:cNvSpPr>
            <a:spLocks noChangeArrowheads="1"/>
          </p:cNvSpPr>
          <p:nvPr/>
        </p:nvSpPr>
        <p:spPr bwMode="auto">
          <a:xfrm>
            <a:off x="1116013" y="2565400"/>
            <a:ext cx="8027987" cy="20875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9261" name="Text Box 45"/>
          <p:cNvSpPr txBox="1">
            <a:spLocks noChangeArrowheads="1"/>
          </p:cNvSpPr>
          <p:nvPr/>
        </p:nvSpPr>
        <p:spPr bwMode="auto">
          <a:xfrm>
            <a:off x="1331913" y="2492375"/>
            <a:ext cx="2055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2</a:t>
            </a:r>
            <a:r>
              <a:rPr lang="fr-FR" sz="2800">
                <a:solidFill>
                  <a:schemeClr val="bg1"/>
                </a:solidFill>
                <a:latin typeface="Symbol" charset="0"/>
              </a:rPr>
              <a:t>g</a:t>
            </a:r>
            <a:r>
              <a:rPr lang="fr-FR" sz="2800">
                <a:solidFill>
                  <a:schemeClr val="bg1"/>
                </a:solidFill>
              </a:rPr>
              <a:t> exchange:</a:t>
            </a:r>
          </a:p>
        </p:txBody>
      </p:sp>
      <p:graphicFrame>
        <p:nvGraphicFramePr>
          <p:cNvPr id="1289233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71650" y="2997200"/>
          <a:ext cx="68945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0" name="Equation" r:id="rId8" imgW="3288960" imgH="330120" progId="Equation.3">
                  <p:embed/>
                </p:oleObj>
              </mc:Choice>
              <mc:Fallback>
                <p:oleObj name="Equation" r:id="rId8" imgW="3288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997200"/>
                        <a:ext cx="6894513" cy="692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9252" name="Object 3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27538" y="3716338"/>
          <a:ext cx="431958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1" name="…quation" r:id="rId10" imgW="2311200" imgH="457200" progId="Equation.3">
                  <p:embed/>
                </p:oleObj>
              </mc:Choice>
              <mc:Fallback>
                <p:oleObj name="…quation" r:id="rId10" imgW="23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alphaModFix am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716338"/>
                        <a:ext cx="4319587" cy="855662"/>
                      </a:xfrm>
                      <a:prstGeom prst="rect">
                        <a:avLst/>
                      </a:prstGeom>
                      <a:solidFill>
                        <a:srgbClr val="FFFFFF">
                          <a:alpha val="4800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9255" name="Text Box 39"/>
          <p:cNvSpPr txBox="1">
            <a:spLocks noChangeArrowheads="1"/>
          </p:cNvSpPr>
          <p:nvPr/>
        </p:nvSpPr>
        <p:spPr bwMode="auto">
          <a:xfrm>
            <a:off x="1476375" y="3860800"/>
            <a:ext cx="1992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Asymmetry</a:t>
            </a:r>
          </a:p>
        </p:txBody>
      </p:sp>
      <p:sp>
        <p:nvSpPr>
          <p:cNvPr id="1289246" name="Line 30"/>
          <p:cNvSpPr>
            <a:spLocks noChangeShapeType="1"/>
          </p:cNvSpPr>
          <p:nvPr/>
        </p:nvSpPr>
        <p:spPr bwMode="auto">
          <a:xfrm>
            <a:off x="7885113" y="2852738"/>
            <a:ext cx="8636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9247" name="Line 31"/>
          <p:cNvSpPr>
            <a:spLocks noChangeShapeType="1"/>
          </p:cNvSpPr>
          <p:nvPr/>
        </p:nvSpPr>
        <p:spPr bwMode="auto">
          <a:xfrm flipV="1">
            <a:off x="7740650" y="2997200"/>
            <a:ext cx="10080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electron/positron scattering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127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8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63" grpId="0" animBg="1"/>
      <p:bldP spid="1289260" grpId="0" animBg="1"/>
      <p:bldP spid="1289223" grpId="0"/>
      <p:bldP spid="1289256" grpId="0" animBg="1"/>
      <p:bldP spid="1289262" grpId="0" animBg="1"/>
      <p:bldP spid="1289261" grpId="0"/>
      <p:bldP spid="1289255" grpId="0"/>
      <p:bldP spid="1289246" grpId="0" animBg="1"/>
      <p:bldP spid="12892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22" name="Rectangle 6"/>
          <p:cNvSpPr>
            <a:spLocks noChangeArrowheads="1"/>
          </p:cNvSpPr>
          <p:nvPr/>
        </p:nvSpPr>
        <p:spPr bwMode="auto">
          <a:xfrm>
            <a:off x="6011863" y="1196975"/>
            <a:ext cx="360362" cy="36036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8821" name="Rectangle 5"/>
          <p:cNvSpPr>
            <a:spLocks noChangeArrowheads="1"/>
          </p:cNvSpPr>
          <p:nvPr/>
        </p:nvSpPr>
        <p:spPr bwMode="auto">
          <a:xfrm>
            <a:off x="6011863" y="765175"/>
            <a:ext cx="360362" cy="360363"/>
          </a:xfrm>
          <a:prstGeom prst="rect">
            <a:avLst/>
          </a:prstGeom>
          <a:solidFill>
            <a:srgbClr val="CC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8819" name="Rectangle 3"/>
          <p:cNvSpPr>
            <a:spLocks noChangeArrowheads="1"/>
          </p:cNvSpPr>
          <p:nvPr/>
        </p:nvSpPr>
        <p:spPr bwMode="auto">
          <a:xfrm>
            <a:off x="4572000" y="2349500"/>
            <a:ext cx="1079500" cy="1152525"/>
          </a:xfrm>
          <a:prstGeom prst="rect">
            <a:avLst/>
          </a:prstGeom>
          <a:solidFill>
            <a:srgbClr val="CC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rgbClr val="FF3300"/>
              </a:solidFill>
            </a:endParaRPr>
          </a:p>
        </p:txBody>
      </p:sp>
      <p:sp>
        <p:nvSpPr>
          <p:cNvPr id="1058820" name="Rectangle 4"/>
          <p:cNvSpPr>
            <a:spLocks noChangeArrowheads="1"/>
          </p:cNvSpPr>
          <p:nvPr/>
        </p:nvSpPr>
        <p:spPr bwMode="auto">
          <a:xfrm>
            <a:off x="1116013" y="2349500"/>
            <a:ext cx="3455987" cy="1150938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058824" name="Object 1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24075" y="765175"/>
          <a:ext cx="55260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25" name="Equation" r:id="rId4" imgW="4140200" imgH="749300" progId="Equation.3">
                  <p:embed/>
                </p:oleObj>
              </mc:Choice>
              <mc:Fallback>
                <p:oleObj name="Equation" r:id="rId4" imgW="4140200" imgH="749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765175"/>
                        <a:ext cx="5526088" cy="1000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825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84263" y="2327275"/>
          <a:ext cx="45339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26" name="Equation" r:id="rId6" imgW="3581400" imgH="889000" progId="Equation.3">
                  <p:embed/>
                </p:oleObj>
              </mc:Choice>
              <mc:Fallback>
                <p:oleObj name="Equation" r:id="rId6" imgW="3581400" imgH="889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327275"/>
                        <a:ext cx="45339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826" name="Object 1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53045390"/>
              </p:ext>
            </p:extLst>
          </p:nvPr>
        </p:nvGraphicFramePr>
        <p:xfrm>
          <a:off x="1908175" y="3727450"/>
          <a:ext cx="32035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27" name="…quation" r:id="rId8" imgW="1777229" imgH="431613" progId="Equation.3">
                  <p:embed/>
                </p:oleObj>
              </mc:Choice>
              <mc:Fallback>
                <p:oleObj name="…quation" r:id="rId8" imgW="1777229" imgH="43161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alphaModFix am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727450"/>
                        <a:ext cx="3203575" cy="7778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3921"/>
                        </a:srgbClr>
                      </a:solidFill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20" name="Espace réservé de la date 8"/>
          <p:cNvSpPr>
            <a:spLocks noGrp="1"/>
          </p:cNvSpPr>
          <p:nvPr>
            <p:ph type="dt" sz="half" idx="11"/>
          </p:nvPr>
        </p:nvSpPr>
        <p:spPr>
          <a:xfrm>
            <a:off x="539552" y="6598492"/>
            <a:ext cx="1285884" cy="142876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1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BDB-1431-4D35-838B-56FCBEAC26F5}" type="slidenum">
              <a:rPr lang="fr-FR"/>
              <a:pPr/>
              <a:t>4</a:t>
            </a:fld>
            <a:endParaRPr lang="fr-FR"/>
          </a:p>
        </p:txBody>
      </p:sp>
      <p:pic>
        <p:nvPicPr>
          <p:cNvPr id="10588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1700213"/>
            <a:ext cx="3057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827" name="Rectangle 11"/>
          <p:cNvSpPr>
            <a:spLocks noChangeArrowheads="1"/>
          </p:cNvSpPr>
          <p:nvPr/>
        </p:nvSpPr>
        <p:spPr bwMode="auto">
          <a:xfrm>
            <a:off x="1258888" y="5734050"/>
            <a:ext cx="57245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®"/>
            </a:pPr>
            <a:r>
              <a:rPr lang="en-GB" sz="2800" i="0" dirty="0">
                <a:solidFill>
                  <a:srgbClr val="0000FF"/>
                </a:solidFill>
                <a:latin typeface="Comic Sans MS" pitchFamily="66" charset="0"/>
              </a:rPr>
              <a:t>Holds for </a:t>
            </a:r>
            <a:r>
              <a:rPr lang="en-GB" sz="28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GB" sz="2800" dirty="0">
                <a:solidFill>
                  <a:srgbClr val="0000FF"/>
                </a:solidFill>
                <a:latin typeface="Symbol" pitchFamily="18" charset="2"/>
              </a:rPr>
              <a:t>g  </a:t>
            </a:r>
            <a:r>
              <a:rPr lang="en-GB" sz="2800" i="0" dirty="0">
                <a:solidFill>
                  <a:srgbClr val="0000FF"/>
                </a:solidFill>
                <a:latin typeface="Comic Sans MS" pitchFamily="66" charset="0"/>
              </a:rPr>
              <a:t>exchange only</a:t>
            </a:r>
          </a:p>
        </p:txBody>
      </p:sp>
      <p:sp>
        <p:nvSpPr>
          <p:cNvPr id="1058828" name="Rectangle 12"/>
          <p:cNvSpPr>
            <a:spLocks noChangeArrowheads="1"/>
          </p:cNvSpPr>
          <p:nvPr/>
        </p:nvSpPr>
        <p:spPr bwMode="auto">
          <a:xfrm>
            <a:off x="0" y="4652963"/>
            <a:ext cx="6408738" cy="592137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GB" sz="3200" i="0" dirty="0">
                <a:solidFill>
                  <a:schemeClr val="bg1"/>
                </a:solidFill>
              </a:rPr>
              <a:t>Linearity of the reduced cross section</a:t>
            </a:r>
            <a:r>
              <a:rPr lang="en-GB" sz="3200" i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058829" name="Text Box 13"/>
          <p:cNvSpPr txBox="1">
            <a:spLocks noChangeArrowheads="1"/>
          </p:cNvSpPr>
          <p:nvPr/>
        </p:nvSpPr>
        <p:spPr bwMode="auto">
          <a:xfrm>
            <a:off x="6516688" y="5876925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/>
              <a:t>PRL 94, 142301 (2005)</a:t>
            </a:r>
          </a:p>
        </p:txBody>
      </p:sp>
      <p:sp>
        <p:nvSpPr>
          <p:cNvPr id="1058830" name="Rectangle 14"/>
          <p:cNvSpPr>
            <a:spLocks noChangeArrowheads="1"/>
          </p:cNvSpPr>
          <p:nvPr/>
        </p:nvSpPr>
        <p:spPr bwMode="auto">
          <a:xfrm>
            <a:off x="-541338" y="5229225"/>
            <a:ext cx="588962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®"/>
            </a:pPr>
            <a:r>
              <a:rPr lang="en-GB" sz="2800" dirty="0">
                <a:solidFill>
                  <a:srgbClr val="0000FF"/>
                </a:solidFill>
                <a:latin typeface="Comic Sans MS" pitchFamily="66" charset="0"/>
              </a:rPr>
              <a:t>tan</a:t>
            </a:r>
            <a:r>
              <a:rPr lang="en-GB" sz="2800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2800" dirty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GB" sz="2800" baseline="-25000" dirty="0">
                <a:solidFill>
                  <a:srgbClr val="0000FF"/>
                </a:solidFill>
                <a:latin typeface="Comic Sans MS" pitchFamily="66" charset="0"/>
              </a:rPr>
              <a:t>e </a:t>
            </a:r>
            <a:r>
              <a:rPr lang="en-GB" sz="2800" dirty="0">
                <a:solidFill>
                  <a:srgbClr val="0000FF"/>
                </a:solidFill>
                <a:latin typeface="Comic Sans MS" pitchFamily="66" charset="0"/>
              </a:rPr>
              <a:t>dependence</a:t>
            </a:r>
          </a:p>
        </p:txBody>
      </p:sp>
      <p:sp>
        <p:nvSpPr>
          <p:cNvPr id="1058831" name="Text Box 15"/>
          <p:cNvSpPr txBox="1">
            <a:spLocks noChangeArrowheads="1"/>
          </p:cNvSpPr>
          <p:nvPr/>
        </p:nvSpPr>
        <p:spPr bwMode="auto">
          <a:xfrm>
            <a:off x="8243888" y="4724400"/>
            <a:ext cx="415925" cy="711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1058832" name="Text Box 16"/>
          <p:cNvSpPr txBox="1">
            <a:spLocks noChangeArrowheads="1"/>
          </p:cNvSpPr>
          <p:nvPr/>
        </p:nvSpPr>
        <p:spPr bwMode="auto">
          <a:xfrm rot="16200000">
            <a:off x="5114131" y="3175794"/>
            <a:ext cx="1871663" cy="650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Q</a:t>
            </a:r>
            <a:r>
              <a:rPr lang="fr-FR" sz="3600" baseline="30000" dirty="0">
                <a:solidFill>
                  <a:schemeClr val="bg1"/>
                </a:solidFill>
              </a:rPr>
              <a:t>2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fixed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The </a:t>
            </a:r>
            <a:r>
              <a:rPr lang="en-GB" sz="3600" dirty="0" err="1" smtClean="0">
                <a:solidFill>
                  <a:srgbClr val="FFFF00"/>
                </a:solidFill>
                <a:latin typeface="Comic Sans MS" pitchFamily="66" charset="0"/>
              </a:rPr>
              <a:t>Rosenbluth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separation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20687"/>
            <a:ext cx="2051720" cy="15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39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5013325"/>
            <a:ext cx="9144000" cy="1223963"/>
          </a:xfrm>
          <a:solidFill>
            <a:schemeClr val="hlink"/>
          </a:solidFill>
          <a:ln>
            <a:solidFill>
              <a:srgbClr val="CCFF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 sz="2000" dirty="0">
                <a:latin typeface="Comic Sans MS" pitchFamily="66" charset="0"/>
              </a:rPr>
              <a:t>The polarization induces a term in the cross section proportional to G</a:t>
            </a:r>
            <a:r>
              <a:rPr lang="en-GB" sz="2000" baseline="-25000" dirty="0">
                <a:latin typeface="Comic Sans MS" pitchFamily="66" charset="0"/>
              </a:rPr>
              <a:t>E </a:t>
            </a:r>
            <a:r>
              <a:rPr lang="en-GB" sz="2000" dirty="0">
                <a:latin typeface="Comic Sans MS" pitchFamily="66" charset="0"/>
              </a:rPr>
              <a:t>G</a:t>
            </a:r>
            <a:r>
              <a:rPr lang="en-GB" sz="2000" baseline="-25000" dirty="0">
                <a:latin typeface="Comic Sans MS" pitchFamily="66" charset="0"/>
              </a:rPr>
              <a:t>M </a:t>
            </a:r>
            <a:endParaRPr lang="en-GB" sz="2000" dirty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sz="2000" dirty="0">
                <a:solidFill>
                  <a:schemeClr val="hlink"/>
                </a:solidFill>
                <a:latin typeface="Comic Sans MS" pitchFamily="66" charset="0"/>
              </a:rPr>
              <a:t> 		</a:t>
            </a:r>
            <a:r>
              <a:rPr lang="en-GB" sz="2400" dirty="0">
                <a:solidFill>
                  <a:srgbClr val="0000FF"/>
                </a:solidFill>
                <a:latin typeface="Comic Sans MS" pitchFamily="66" charset="0"/>
              </a:rPr>
              <a:t>Polarized beam and target or</a:t>
            </a:r>
          </a:p>
          <a:p>
            <a:pPr>
              <a:buFontTx/>
              <a:buNone/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</a:rPr>
              <a:t>			 polarized beam and  recoil proton polarization 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3F54-C189-4D93-8056-53E8CC112373}" type="slidenum">
              <a:rPr lang="fr-FR"/>
              <a:pPr/>
              <a:t>5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920279" y="6556791"/>
            <a:ext cx="987425" cy="215900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pic>
        <p:nvPicPr>
          <p:cNvPr id="305154" name="Picture 2" descr="mpr"/>
          <p:cNvPicPr>
            <a:picLocks noChangeAspect="1" noChangeArrowheads="1"/>
          </p:cNvPicPr>
          <p:nvPr/>
        </p:nvPicPr>
        <p:blipFill rotWithShape="1">
          <a:blip r:embed="rId2" cstate="print"/>
          <a:srcRect l="5188" t="12112" r="5168" b="10067"/>
          <a:stretch/>
        </p:blipFill>
        <p:spPr bwMode="auto">
          <a:xfrm>
            <a:off x="1071346" y="548681"/>
            <a:ext cx="7001307" cy="2834600"/>
          </a:xfrm>
          <a:prstGeom prst="rect">
            <a:avLst/>
          </a:prstGeom>
          <a:noFill/>
        </p:spPr>
      </p:pic>
      <p:pic>
        <p:nvPicPr>
          <p:cNvPr id="305156" name="Picture 4" descr="t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7200"/>
            <a:ext cx="4572000" cy="1624013"/>
          </a:xfrm>
          <a:prstGeom prst="rect">
            <a:avLst/>
          </a:prstGeom>
          <a:noFill/>
        </p:spPr>
      </p:pic>
      <p:pic>
        <p:nvPicPr>
          <p:cNvPr id="305158" name="Picture 6" descr="mpr2"/>
          <p:cNvPicPr>
            <a:picLocks noChangeAspect="1" noChangeArrowheads="1"/>
          </p:cNvPicPr>
          <p:nvPr/>
        </p:nvPicPr>
        <p:blipFill rotWithShape="1">
          <a:blip r:embed="rId4" cstate="print"/>
          <a:srcRect l="3933" t="2244" r="5069"/>
          <a:stretch/>
        </p:blipFill>
        <p:spPr bwMode="auto">
          <a:xfrm>
            <a:off x="159553" y="3573016"/>
            <a:ext cx="4232366" cy="1237932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The polarization method (theory:1967)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29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7584" y="825827"/>
            <a:ext cx="4071966" cy="40011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A.I. </a:t>
            </a:r>
            <a:r>
              <a:rPr lang="fr-FR" sz="2000" dirty="0" err="1" smtClean="0">
                <a:solidFill>
                  <a:srgbClr val="FFFF00"/>
                </a:solidFill>
              </a:rPr>
              <a:t>Akhiezer</a:t>
            </a:r>
            <a:r>
              <a:rPr lang="fr-FR" sz="2000" dirty="0" smtClean="0">
                <a:solidFill>
                  <a:srgbClr val="FFFF00"/>
                </a:solidFill>
              </a:rPr>
              <a:t> and M.P. </a:t>
            </a:r>
            <a:r>
              <a:rPr lang="fr-FR" sz="2000" dirty="0" err="1" smtClean="0">
                <a:solidFill>
                  <a:srgbClr val="FFFF00"/>
                </a:solidFill>
              </a:rPr>
              <a:t>Rekalo</a:t>
            </a:r>
            <a:r>
              <a:rPr lang="fr-FR" sz="2000" dirty="0" smtClean="0">
                <a:solidFill>
                  <a:srgbClr val="FFFF00"/>
                </a:solidFill>
              </a:rPr>
              <a:t>, 1967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6512" y="1124744"/>
            <a:ext cx="4500594" cy="4730298"/>
          </a:xfrm>
          <a:prstGeom prst="rect">
            <a:avLst/>
          </a:prstGeom>
        </p:spPr>
        <p:txBody>
          <a:bodyPr/>
          <a:lstStyle/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Jlab-GEp</a:t>
            </a:r>
            <a:r>
              <a:rPr lang="en-GB" sz="2800" i="0" u="sng" kern="0" dirty="0" smtClean="0">
                <a:solidFill>
                  <a:schemeClr val="accent2"/>
                </a:solidFill>
                <a:latin typeface="Comic Sans MS" pitchFamily="66" charset="0"/>
              </a:rPr>
              <a:t> collaboration</a:t>
            </a:r>
            <a:endParaRPr kumimoji="0" lang="en-GB" sz="2800" b="0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"standard"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dipole function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for the nucleon magnetic FFs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GMp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and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GMn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2)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linear deviation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from the dipole function for the electric proton FF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GEp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3)</a:t>
            </a:r>
            <a:r>
              <a:rPr lang="en-GB" sz="2000" i="0" kern="0" dirty="0" smtClean="0">
                <a:solidFill>
                  <a:schemeClr val="accent2"/>
                </a:solidFill>
                <a:latin typeface="Comic Sans MS" pitchFamily="66" charset="0"/>
              </a:rPr>
              <a:t> QCD scaling </a:t>
            </a:r>
            <a:r>
              <a:rPr lang="en-GB" sz="2000" i="0" kern="0" dirty="0" smtClean="0">
                <a:latin typeface="Comic Sans MS" pitchFamily="66" charset="0"/>
              </a:rPr>
              <a:t>not reached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3) </a:t>
            </a:r>
            <a:r>
              <a:rPr lang="en-GB" sz="2000" i="0" kern="0" dirty="0" smtClean="0">
                <a:solidFill>
                  <a:srgbClr val="0000FF"/>
                </a:solidFill>
                <a:latin typeface="Comic Sans MS" pitchFamily="66" charset="0"/>
              </a:rPr>
              <a:t>Zero crossing </a:t>
            </a:r>
            <a:r>
              <a:rPr lang="en-GB" sz="2000" i="0" kern="0" dirty="0" smtClean="0">
                <a:latin typeface="Comic Sans MS" pitchFamily="66" charset="0"/>
              </a:rPr>
              <a:t>of </a:t>
            </a:r>
            <a:r>
              <a:rPr lang="en-GB" sz="2000" i="0" kern="0" dirty="0" err="1" smtClean="0">
                <a:latin typeface="Comic Sans MS" pitchFamily="66" charset="0"/>
              </a:rPr>
              <a:t>GEp</a:t>
            </a:r>
            <a:r>
              <a:rPr lang="en-GB" sz="2000" i="0" kern="0" dirty="0" smtClean="0">
                <a:latin typeface="Comic Sans MS" pitchFamily="66" charset="0"/>
              </a:rPr>
              <a:t>?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4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 </a:t>
            </a:r>
            <a:r>
              <a:rPr kumimoji="0" lang="en-GB" sz="200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contradiction between polarized and </a:t>
            </a:r>
            <a:r>
              <a:rPr kumimoji="0" lang="en-GB" sz="200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unpolarized</a:t>
            </a:r>
            <a:r>
              <a:rPr kumimoji="0" lang="en-GB" sz="200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measurements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1"/>
          </p:nvPr>
        </p:nvSpPr>
        <p:spPr>
          <a:xfrm>
            <a:off x="662106" y="6525344"/>
            <a:ext cx="1317606" cy="239692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99BC2-71AA-4396-B3F4-5C9F3C83077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5989930"/>
            <a:ext cx="5798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i="1" dirty="0" smtClean="0"/>
              <a:t>A.J.R. Puckett et al, PRL (2010</a:t>
            </a:r>
            <a:r>
              <a:rPr lang="en-GB" sz="1800" dirty="0"/>
              <a:t>) , </a:t>
            </a:r>
            <a:r>
              <a:rPr lang="en-GB" sz="1800" dirty="0">
                <a:solidFill>
                  <a:srgbClr val="FF0000"/>
                </a:solidFill>
              </a:rPr>
              <a:t>PRC (2012</a:t>
            </a:r>
            <a:r>
              <a:rPr lang="en-GB" sz="1800" dirty="0" smtClean="0">
                <a:solidFill>
                  <a:srgbClr val="FF0000"/>
                </a:solidFill>
              </a:rPr>
              <a:t>)</a:t>
            </a:r>
            <a:r>
              <a:rPr lang="en-GB" sz="1800" dirty="0" smtClean="0"/>
              <a:t>, </a:t>
            </a:r>
            <a:r>
              <a:rPr lang="en-GB" sz="1800" dirty="0">
                <a:solidFill>
                  <a:srgbClr val="FF0000"/>
                </a:solidFill>
              </a:rPr>
              <a:t>PRC (</a:t>
            </a:r>
            <a:r>
              <a:rPr lang="en-GB" sz="1800" dirty="0" smtClean="0">
                <a:solidFill>
                  <a:srgbClr val="FF0000"/>
                </a:solidFill>
              </a:rPr>
              <a:t>2017) </a:t>
            </a:r>
            <a:endParaRPr lang="en-GB" sz="1800" dirty="0">
              <a:solidFill>
                <a:srgbClr val="FF0000"/>
              </a:solidFill>
            </a:endParaRPr>
          </a:p>
          <a:p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P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olarization Experiments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Image 2" descr="gepgmp_allpol_allcs_GEP3PR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1016" y="1361749"/>
            <a:ext cx="4438269" cy="46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788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3"/>
          </a:xfrm>
          <a:solidFill>
            <a:srgbClr val="3333CC"/>
          </a:solidFill>
        </p:spPr>
        <p:txBody>
          <a:bodyPr/>
          <a:lstStyle/>
          <a:p>
            <a:r>
              <a:rPr lang="fr-FR" sz="3600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Model </a:t>
            </a:r>
            <a:r>
              <a:rPr lang="fr-FR" sz="3600" i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independent</a:t>
            </a:r>
            <a:r>
              <a:rPr lang="fr-FR" sz="3600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fr-FR" sz="3600" i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statements</a:t>
            </a:r>
            <a:endParaRPr lang="fr-FR" sz="3600" i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496" y="3212976"/>
            <a:ext cx="9144000" cy="302433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GB" sz="2400" i="0" dirty="0" smtClean="0"/>
              <a:t>Breaks </a:t>
            </a:r>
            <a:r>
              <a:rPr lang="en-GB" sz="2400" dirty="0" smtClean="0">
                <a:solidFill>
                  <a:srgbClr val="FF0000"/>
                </a:solidFill>
              </a:rPr>
              <a:t>the linearity of the </a:t>
            </a:r>
            <a:r>
              <a:rPr lang="en-GB" sz="2400" dirty="0" err="1" smtClean="0">
                <a:solidFill>
                  <a:srgbClr val="FF0000"/>
                </a:solidFill>
              </a:rPr>
              <a:t>Rosenbluth</a:t>
            </a:r>
            <a:r>
              <a:rPr lang="en-GB" sz="2400" dirty="0" smtClean="0">
                <a:solidFill>
                  <a:srgbClr val="FF0000"/>
                </a:solidFill>
              </a:rPr>
              <a:t> plot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GB" sz="2400" i="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GB" sz="2400" i="0" dirty="0" smtClean="0"/>
              <a:t>Induces: 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charge-odd observables </a:t>
            </a:r>
            <a:r>
              <a:rPr lang="en-GB" sz="2000" i="0" dirty="0" smtClean="0"/>
              <a:t>(asymmetry in e</a:t>
            </a:r>
            <a:r>
              <a:rPr lang="en-GB" sz="2000" i="0" baseline="30000" dirty="0" smtClean="0"/>
              <a:t>±</a:t>
            </a:r>
            <a:r>
              <a:rPr lang="en-GB" sz="2000" i="0" dirty="0" smtClean="0"/>
              <a:t> p cross section)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GB" sz="2000" i="0" dirty="0" smtClean="0"/>
              <a:t>P-odd polarizations (</a:t>
            </a:r>
            <a:r>
              <a:rPr lang="en-GB" sz="2000" i="0" dirty="0" err="1" smtClean="0"/>
              <a:t>Py</a:t>
            </a:r>
            <a:r>
              <a:rPr lang="en-GB" sz="2000" i="0" dirty="0" smtClean="0"/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GB" sz="2400" i="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400" i="0" dirty="0" smtClean="0"/>
              <a:t>The expansion parameter is </a:t>
            </a:r>
            <a:r>
              <a:rPr lang="en-GB" sz="2400" i="0" dirty="0" smtClean="0">
                <a:solidFill>
                  <a:srgbClr val="FF0000"/>
                </a:solidFill>
              </a:rPr>
              <a:t>(</a:t>
            </a:r>
            <a:r>
              <a:rPr lang="en-GB" sz="2400" i="0" dirty="0" err="1" smtClean="0">
                <a:solidFill>
                  <a:srgbClr val="FF0000"/>
                </a:solidFill>
              </a:rPr>
              <a:t>Z</a:t>
            </a:r>
            <a:r>
              <a:rPr lang="en-GB" sz="2400" i="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GB" sz="2400" i="0" dirty="0" smtClean="0">
                <a:solidFill>
                  <a:srgbClr val="FF0000"/>
                </a:solidFill>
              </a:rPr>
              <a:t>), </a:t>
            </a:r>
            <a:r>
              <a:rPr lang="en-GB" sz="2400" i="0" dirty="0" smtClean="0">
                <a:latin typeface="Symbol" charset="2"/>
                <a:cs typeface="Symbol" charset="2"/>
              </a:rPr>
              <a:t>a </a:t>
            </a:r>
            <a:r>
              <a:rPr lang="en-GB" sz="2400" i="0" dirty="0" smtClean="0"/>
              <a:t>= e</a:t>
            </a:r>
            <a:r>
              <a:rPr lang="en-GB" sz="2400" i="0" baseline="30000" dirty="0" smtClean="0"/>
              <a:t>2</a:t>
            </a:r>
            <a:r>
              <a:rPr lang="en-GB" sz="2400" i="0" dirty="0" smtClean="0"/>
              <a:t>/4</a:t>
            </a:r>
            <a:r>
              <a:rPr lang="en-GB" sz="2400" i="0" dirty="0" smtClean="0">
                <a:latin typeface="Symbol" charset="2"/>
                <a:cs typeface="Symbol" charset="2"/>
              </a:rPr>
              <a:t>p </a:t>
            </a:r>
            <a:r>
              <a:rPr lang="en-GB" sz="2400" i="0" dirty="0" smtClean="0"/>
              <a:t>= 1/137.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000" i="0" dirty="0" smtClean="0"/>
              <a:t>It is expected to increase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GB" sz="2000" i="0" dirty="0" smtClean="0">
                <a:solidFill>
                  <a:schemeClr val="accent1"/>
                </a:solidFill>
              </a:rPr>
              <a:t>When Z increases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GB" sz="2000" i="0" dirty="0" smtClean="0">
                <a:solidFill>
                  <a:schemeClr val="accent1"/>
                </a:solidFill>
              </a:rPr>
              <a:t>At small angles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1988840"/>
            <a:ext cx="4480714" cy="113877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fr-FR" sz="2800" i="0" dirty="0">
                <a:solidFill>
                  <a:schemeClr val="accent2"/>
                </a:solidFill>
                <a:latin typeface="+mn-lt"/>
              </a:rPr>
              <a:t>O</a:t>
            </a:r>
            <a:r>
              <a:rPr lang="fr-FR" sz="2800" i="0" dirty="0" smtClean="0">
                <a:solidFill>
                  <a:schemeClr val="accent2"/>
                </a:solidFill>
                <a:effectLst/>
                <a:latin typeface="+mn-lt"/>
              </a:rPr>
              <a:t>ne</a:t>
            </a:r>
            <a:r>
              <a:rPr lang="fr-FR" sz="2800" i="0" dirty="0">
                <a:solidFill>
                  <a:schemeClr val="accent2"/>
                </a:solidFill>
                <a:effectLst/>
                <a:latin typeface="+mn-lt"/>
              </a:rPr>
              <a:t>-photon exchange:</a:t>
            </a:r>
            <a:r>
              <a:rPr lang="fr-FR" sz="2800" i="0" dirty="0">
                <a:effectLst/>
                <a:latin typeface="+mn-lt"/>
              </a:rPr>
              <a:t> </a:t>
            </a:r>
          </a:p>
          <a:p>
            <a:pPr lvl="2" eaLnBrk="1" hangingPunct="1">
              <a:buFontTx/>
              <a:buChar char="•"/>
            </a:pPr>
            <a:r>
              <a:rPr lang="fr-FR" sz="2000" i="0" dirty="0" err="1">
                <a:solidFill>
                  <a:srgbClr val="FF3300"/>
                </a:solidFill>
                <a:effectLst/>
                <a:latin typeface="+mn-lt"/>
              </a:rPr>
              <a:t>Two</a:t>
            </a:r>
            <a:r>
              <a:rPr lang="fr-FR" sz="2000" i="0" dirty="0">
                <a:solidFill>
                  <a:schemeClr val="accent2"/>
                </a:solidFill>
                <a:effectLst/>
                <a:latin typeface="+mn-lt"/>
              </a:rPr>
              <a:t> </a:t>
            </a:r>
            <a:r>
              <a:rPr lang="fr-FR" sz="2000" i="0" dirty="0" smtClean="0">
                <a:solidFill>
                  <a:srgbClr val="FF0000"/>
                </a:solidFill>
                <a:effectLst/>
                <a:latin typeface="+mn-lt"/>
              </a:rPr>
              <a:t>(</a:t>
            </a:r>
            <a:r>
              <a:rPr lang="fr-FR" sz="2000" i="0" dirty="0" smtClean="0">
                <a:solidFill>
                  <a:srgbClr val="FF0000"/>
                </a:solidFill>
                <a:latin typeface="+mn-lt"/>
              </a:rPr>
              <a:t>real)</a:t>
            </a:r>
            <a:r>
              <a:rPr lang="fr-FR" sz="2000" i="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fr-FR" sz="2000" i="0" dirty="0">
                <a:solidFill>
                  <a:schemeClr val="accent2"/>
                </a:solidFill>
                <a:effectLst/>
                <a:latin typeface="+mn-lt"/>
              </a:rPr>
              <a:t>EM </a:t>
            </a:r>
            <a:r>
              <a:rPr lang="fr-FR" sz="2000" i="0" dirty="0" err="1">
                <a:solidFill>
                  <a:schemeClr val="accent2"/>
                </a:solidFill>
                <a:effectLst/>
                <a:latin typeface="+mn-lt"/>
              </a:rPr>
              <a:t>form</a:t>
            </a:r>
            <a:r>
              <a:rPr lang="fr-FR" sz="2000" i="0" dirty="0">
                <a:solidFill>
                  <a:schemeClr val="accent2"/>
                </a:solidFill>
                <a:effectLst/>
                <a:latin typeface="+mn-lt"/>
              </a:rPr>
              <a:t> </a:t>
            </a:r>
            <a:r>
              <a:rPr lang="fr-FR" sz="2000" i="0" dirty="0" err="1">
                <a:solidFill>
                  <a:schemeClr val="accent2"/>
                </a:solidFill>
                <a:effectLst/>
                <a:latin typeface="+mn-lt"/>
              </a:rPr>
              <a:t>factors</a:t>
            </a:r>
            <a:endParaRPr lang="fr-FR" sz="2000" i="0" dirty="0">
              <a:solidFill>
                <a:schemeClr val="accent2"/>
              </a:solidFill>
              <a:effectLst/>
              <a:latin typeface="+mn-lt"/>
            </a:endParaRPr>
          </a:p>
          <a:p>
            <a:pPr lvl="2" eaLnBrk="1" hangingPunct="1">
              <a:buFontTx/>
              <a:buChar char="•"/>
            </a:pPr>
            <a:r>
              <a:rPr lang="fr-FR" sz="2000" i="0" dirty="0" err="1">
                <a:solidFill>
                  <a:schemeClr val="accent2"/>
                </a:solidFill>
                <a:effectLst/>
                <a:latin typeface="+mn-lt"/>
              </a:rPr>
              <a:t>Functions</a:t>
            </a:r>
            <a:r>
              <a:rPr lang="fr-FR" sz="2000" i="0" dirty="0">
                <a:solidFill>
                  <a:schemeClr val="accent2"/>
                </a:solidFill>
                <a:effectLst/>
                <a:latin typeface="+mn-lt"/>
              </a:rPr>
              <a:t> of </a:t>
            </a:r>
            <a:r>
              <a:rPr lang="fr-FR" sz="2000" i="0" dirty="0">
                <a:solidFill>
                  <a:srgbClr val="FF3300"/>
                </a:solidFill>
                <a:effectLst/>
                <a:latin typeface="+mn-lt"/>
              </a:rPr>
              <a:t>one</a:t>
            </a:r>
            <a:r>
              <a:rPr lang="fr-FR" sz="2000" i="0" dirty="0">
                <a:solidFill>
                  <a:schemeClr val="accent2"/>
                </a:solidFill>
                <a:effectLst/>
                <a:latin typeface="+mn-lt"/>
              </a:rPr>
              <a:t> variable </a:t>
            </a:r>
            <a:r>
              <a:rPr lang="fr-FR" sz="2000" i="0" dirty="0">
                <a:solidFill>
                  <a:srgbClr val="FF3300"/>
                </a:solidFill>
                <a:effectLst/>
                <a:latin typeface="+mn-lt"/>
              </a:rPr>
              <a:t>(</a:t>
            </a:r>
            <a:r>
              <a:rPr lang="fr-FR" sz="2000" i="0" dirty="0" err="1">
                <a:solidFill>
                  <a:srgbClr val="FF3300"/>
                </a:solidFill>
                <a:effectLst/>
                <a:latin typeface="+mn-lt"/>
              </a:rPr>
              <a:t>t</a:t>
            </a:r>
            <a:r>
              <a:rPr lang="fr-FR" sz="2000" i="0" dirty="0">
                <a:solidFill>
                  <a:srgbClr val="FF3300"/>
                </a:solidFill>
                <a:effectLst/>
                <a:latin typeface="+mn-lt"/>
              </a:rPr>
              <a:t>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499992" y="1988840"/>
            <a:ext cx="4673074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fr-FR" sz="2800" i="0" dirty="0" err="1">
                <a:solidFill>
                  <a:srgbClr val="11631B"/>
                </a:solidFill>
                <a:latin typeface="+mj-lt"/>
              </a:rPr>
              <a:t>T</a:t>
            </a:r>
            <a:r>
              <a:rPr lang="fr-FR" sz="2800" i="0" dirty="0" err="1" smtClean="0">
                <a:solidFill>
                  <a:srgbClr val="11631B"/>
                </a:solidFill>
                <a:effectLst/>
                <a:latin typeface="+mj-lt"/>
              </a:rPr>
              <a:t>wo</a:t>
            </a:r>
            <a:r>
              <a:rPr lang="fr-FR" sz="2800" i="0" dirty="0">
                <a:solidFill>
                  <a:srgbClr val="11631B"/>
                </a:solidFill>
                <a:effectLst/>
                <a:latin typeface="+mj-lt"/>
              </a:rPr>
              <a:t>-photon exchange: </a:t>
            </a:r>
          </a:p>
          <a:p>
            <a:pPr lvl="2" eaLnBrk="1" hangingPunct="1">
              <a:buFontTx/>
              <a:buChar char="•"/>
            </a:pPr>
            <a:r>
              <a:rPr lang="fr-FR" sz="2000" i="0" dirty="0" err="1">
                <a:solidFill>
                  <a:srgbClr val="FF0000"/>
                </a:solidFill>
                <a:effectLst/>
                <a:latin typeface="+mj-lt"/>
              </a:rPr>
              <a:t>Three</a:t>
            </a:r>
            <a:r>
              <a:rPr lang="fr-FR" sz="2000" i="0" dirty="0">
                <a:solidFill>
                  <a:srgbClr val="FF0000"/>
                </a:solidFill>
                <a:effectLst/>
                <a:latin typeface="+mj-lt"/>
              </a:rPr>
              <a:t> (</a:t>
            </a:r>
            <a:r>
              <a:rPr lang="fr-FR" sz="2000" i="0" dirty="0" err="1" smtClean="0">
                <a:solidFill>
                  <a:srgbClr val="FF0000"/>
                </a:solidFill>
                <a:effectLst/>
                <a:latin typeface="+mj-lt"/>
              </a:rPr>
              <a:t>complex</a:t>
            </a:r>
            <a:r>
              <a:rPr lang="fr-FR" sz="2000" i="0" dirty="0" smtClean="0">
                <a:solidFill>
                  <a:srgbClr val="FF0000"/>
                </a:solidFill>
                <a:effectLst/>
                <a:latin typeface="+mj-lt"/>
              </a:rPr>
              <a:t>) </a:t>
            </a:r>
            <a:r>
              <a:rPr lang="fr-FR" sz="2000" i="0" dirty="0">
                <a:solidFill>
                  <a:srgbClr val="11631B"/>
                </a:solidFill>
                <a:effectLst/>
                <a:latin typeface="+mj-lt"/>
              </a:rPr>
              <a:t>amplitudes</a:t>
            </a:r>
          </a:p>
          <a:p>
            <a:pPr lvl="2" eaLnBrk="1" hangingPunct="1">
              <a:buFontTx/>
              <a:buChar char="•"/>
            </a:pPr>
            <a:r>
              <a:rPr lang="fr-FR" sz="2000" i="0" dirty="0" err="1">
                <a:solidFill>
                  <a:srgbClr val="11631B"/>
                </a:solidFill>
                <a:effectLst/>
                <a:latin typeface="+mj-lt"/>
              </a:rPr>
              <a:t>Functions</a:t>
            </a:r>
            <a:r>
              <a:rPr lang="fr-FR" sz="2000" i="0" dirty="0">
                <a:solidFill>
                  <a:srgbClr val="11631B"/>
                </a:solidFill>
                <a:effectLst/>
                <a:latin typeface="+mj-lt"/>
              </a:rPr>
              <a:t> of </a:t>
            </a:r>
            <a:r>
              <a:rPr lang="fr-FR" sz="2000" i="0" dirty="0" err="1">
                <a:solidFill>
                  <a:srgbClr val="FF3300"/>
                </a:solidFill>
                <a:effectLst/>
                <a:latin typeface="+mj-lt"/>
              </a:rPr>
              <a:t>two</a:t>
            </a:r>
            <a:r>
              <a:rPr lang="fr-FR" sz="2000" i="0" dirty="0">
                <a:solidFill>
                  <a:srgbClr val="11631B"/>
                </a:solidFill>
                <a:effectLst/>
                <a:latin typeface="+mj-lt"/>
              </a:rPr>
              <a:t> variables </a:t>
            </a:r>
            <a:r>
              <a:rPr lang="fr-FR" sz="2000" i="0" dirty="0">
                <a:solidFill>
                  <a:srgbClr val="FF3300"/>
                </a:solidFill>
                <a:effectLst/>
                <a:latin typeface="+mj-lt"/>
              </a:rPr>
              <a:t>(</a:t>
            </a:r>
            <a:r>
              <a:rPr lang="fr-FR" sz="2000" i="0" dirty="0" err="1">
                <a:solidFill>
                  <a:srgbClr val="FF3300"/>
                </a:solidFill>
                <a:effectLst/>
                <a:latin typeface="+mj-lt"/>
              </a:rPr>
              <a:t>s,t</a:t>
            </a:r>
            <a:r>
              <a:rPr lang="fr-FR" sz="2000" i="0" dirty="0">
                <a:solidFill>
                  <a:srgbClr val="FF3300"/>
                </a:solidFill>
                <a:effectLst/>
                <a:latin typeface="+mj-lt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836712"/>
            <a:ext cx="8964488" cy="1069011"/>
          </a:xfrm>
          <a:prstGeom prst="rect">
            <a:avLst/>
          </a:prstGeom>
          <a:solidFill>
            <a:srgbClr val="FFD6D9">
              <a:alpha val="40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  <a:spcBef>
                <a:spcPts val="0"/>
              </a:spcBef>
            </a:pPr>
            <a:r>
              <a:rPr lang="en-GB" sz="2400" dirty="0"/>
              <a:t>A sizable 2</a:t>
            </a:r>
            <a:r>
              <a:rPr lang="en-GB" sz="2800" dirty="0">
                <a:latin typeface="Symbol" charset="2"/>
                <a:cs typeface="Symbol" charset="2"/>
              </a:rPr>
              <a:t>g</a:t>
            </a:r>
            <a:r>
              <a:rPr lang="en-GB" sz="2400" dirty="0"/>
              <a:t> contribution </a:t>
            </a:r>
            <a:r>
              <a:rPr lang="en-GB" sz="2400" dirty="0">
                <a:solidFill>
                  <a:srgbClr val="FF0000"/>
                </a:solidFill>
              </a:rPr>
              <a:t>would invalidate the FFs extraction </a:t>
            </a:r>
            <a:r>
              <a:rPr lang="en-GB" sz="2400" dirty="0"/>
              <a:t>as well as all experimental results based on the Born approximation.</a:t>
            </a:r>
          </a:p>
          <a:p>
            <a:pPr lvl="4">
              <a:lnSpc>
                <a:spcPct val="80000"/>
              </a:lnSpc>
              <a:spcBef>
                <a:spcPts val="0"/>
              </a:spcBef>
            </a:pPr>
            <a:endParaRPr lang="en-GB" sz="2000" i="0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ISHEPP,19-IX-2018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7560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755576" y="6525344"/>
            <a:ext cx="987425" cy="2159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ISHEPP,19-IX-2018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3BC-F199-4B41-AC11-A4069DB5DBF6}" type="slidenum">
              <a:rPr lang="fr-FR"/>
              <a:pPr/>
              <a:t>8</a:t>
            </a:fld>
            <a:endParaRPr lang="fr-FR"/>
          </a:p>
        </p:txBody>
      </p:sp>
      <p:pic>
        <p:nvPicPr>
          <p:cNvPr id="44237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0768"/>
            <a:ext cx="6040554" cy="759966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11931" y="692696"/>
            <a:ext cx="3956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i="0" dirty="0" smtClean="0">
                <a:solidFill>
                  <a:srgbClr val="FF0000"/>
                </a:solidFill>
                <a:effectLst/>
                <a:latin typeface="+mn-lt"/>
              </a:rPr>
              <a:t>Simple </a:t>
            </a:r>
            <a:r>
              <a:rPr lang="en-GB" sz="2800" i="0" dirty="0" err="1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GB" sz="2800" i="0" dirty="0" err="1" smtClean="0">
                <a:solidFill>
                  <a:srgbClr val="FF0000"/>
                </a:solidFill>
                <a:effectLst/>
                <a:latin typeface="+mn-lt"/>
              </a:rPr>
              <a:t>arametrization</a:t>
            </a:r>
            <a:r>
              <a:rPr lang="en-GB" sz="2800" i="0" dirty="0" smtClean="0">
                <a:solidFill>
                  <a:srgbClr val="FF0000"/>
                </a:solidFill>
                <a:effectLst/>
                <a:latin typeface="+mn-lt"/>
              </a:rPr>
              <a:t>:</a:t>
            </a:r>
            <a:endParaRPr lang="fr-FR" sz="2800" i="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4139952" y="6021288"/>
            <a:ext cx="487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i="1" dirty="0">
                <a:solidFill>
                  <a:schemeClr val="accent2"/>
                </a:solidFill>
                <a:effectLst/>
              </a:rPr>
              <a:t>E. T.-G., G. </a:t>
            </a:r>
            <a:r>
              <a:rPr lang="en-US" sz="1800" i="1" dirty="0" err="1" smtClean="0">
                <a:solidFill>
                  <a:schemeClr val="accent2"/>
                </a:solidFill>
                <a:effectLst/>
              </a:rPr>
              <a:t>Gakh</a:t>
            </a:r>
            <a:r>
              <a:rPr lang="en-US" sz="1800" i="1" dirty="0" smtClean="0">
                <a:solidFill>
                  <a:schemeClr val="accent2"/>
                </a:solidFill>
                <a:effectLst/>
              </a:rPr>
              <a:t>, </a:t>
            </a:r>
            <a:r>
              <a:rPr lang="en-US" sz="1800" i="1" dirty="0">
                <a:solidFill>
                  <a:schemeClr val="accent2"/>
                </a:solidFill>
                <a:effectLst/>
              </a:rPr>
              <a:t>Phys. Rev. </a:t>
            </a:r>
            <a:r>
              <a:rPr lang="en-US" sz="1800" i="1" dirty="0" smtClean="0">
                <a:solidFill>
                  <a:schemeClr val="accent2"/>
                </a:solidFill>
                <a:effectLst/>
              </a:rPr>
              <a:t>C72,015209  </a:t>
            </a:r>
            <a:r>
              <a:rPr lang="en-US" sz="1800" i="1" dirty="0">
                <a:solidFill>
                  <a:schemeClr val="accent2"/>
                </a:solidFill>
                <a:effectLst/>
              </a:rPr>
              <a:t>(2005)</a:t>
            </a:r>
            <a:endParaRPr lang="fr-FR" sz="1800" i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Check of linearity of the </a:t>
            </a:r>
            <a:r>
              <a:rPr lang="en-GB" sz="3600" dirty="0" err="1" smtClean="0">
                <a:solidFill>
                  <a:srgbClr val="FFFF00"/>
                </a:solidFill>
                <a:latin typeface="Comic Sans MS" pitchFamily="66" charset="0"/>
              </a:rPr>
              <a:t>Rosenbluth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plot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" y="3140968"/>
            <a:ext cx="7035945" cy="8189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941168"/>
            <a:ext cx="3240360" cy="4431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517232"/>
            <a:ext cx="2736304" cy="3127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6" y="2276872"/>
            <a:ext cx="3960440" cy="847899"/>
          </a:xfrm>
          <a:prstGeom prst="rect">
            <a:avLst/>
          </a:prstGeom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4077072"/>
            <a:ext cx="540900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0" dirty="0" smtClean="0">
                <a:solidFill>
                  <a:srgbClr val="FF0000"/>
                </a:solidFill>
                <a:effectLst/>
              </a:rPr>
              <a:t>1</a:t>
            </a:r>
            <a:r>
              <a:rPr lang="en-GB" i="0" dirty="0" smtClean="0">
                <a:solidFill>
                  <a:srgbClr val="FF0000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GB" i="0" dirty="0" smtClean="0">
                <a:solidFill>
                  <a:srgbClr val="FF0000"/>
                </a:solidFill>
                <a:effectLst/>
              </a:rPr>
              <a:t> 2</a:t>
            </a:r>
            <a:r>
              <a:rPr lang="en-GB" i="0" dirty="0" smtClean="0">
                <a:solidFill>
                  <a:srgbClr val="FF0000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GB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GB" sz="2800" i="0" dirty="0" smtClean="0">
                <a:solidFill>
                  <a:srgbClr val="FF0000"/>
                </a:solidFill>
                <a:effectLst/>
                <a:latin typeface="+mj-lt"/>
              </a:rPr>
              <a:t>interference is </a:t>
            </a:r>
            <a:r>
              <a:rPr lang="en-GB" sz="2800" i="0" dirty="0" smtClean="0">
                <a:solidFill>
                  <a:srgbClr val="FF0000"/>
                </a:solidFill>
                <a:latin typeface="+mj-lt"/>
              </a:rPr>
              <a:t>charge-odd!</a:t>
            </a:r>
            <a:endParaRPr lang="fr-FR" sz="2800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547" y="5013175"/>
            <a:ext cx="5064941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4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704255" y="6525468"/>
            <a:ext cx="987425" cy="2159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ISHEPP,19-IX-2018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3BC-F199-4B41-AC11-A4069DB5DBF6}" type="slidenum">
              <a:rPr lang="fr-FR"/>
              <a:pPr/>
              <a:t>9</a:t>
            </a:fld>
            <a:endParaRPr lang="fr-FR"/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" y="1196752"/>
            <a:ext cx="570030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652120" y="3933056"/>
            <a:ext cx="34918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From the data: </a:t>
            </a:r>
          </a:p>
          <a:p>
            <a:pPr>
              <a:buFontTx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&lt;C&gt; = 0.5 ± 0.6</a:t>
            </a:r>
          </a:p>
          <a:p>
            <a:pPr>
              <a:buFontTx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deviation from linearity</a:t>
            </a:r>
          </a:p>
          <a:p>
            <a:pPr>
              <a:buFontTx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 &lt;&lt; 1%!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139952" y="6084004"/>
            <a:ext cx="487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i="1" dirty="0">
                <a:solidFill>
                  <a:schemeClr val="accent2"/>
                </a:solidFill>
                <a:effectLst/>
              </a:rPr>
              <a:t>E. T.-G., G. </a:t>
            </a:r>
            <a:r>
              <a:rPr lang="en-US" sz="1800" i="1" dirty="0" err="1" smtClean="0">
                <a:solidFill>
                  <a:schemeClr val="accent2"/>
                </a:solidFill>
                <a:effectLst/>
              </a:rPr>
              <a:t>Gakh</a:t>
            </a:r>
            <a:r>
              <a:rPr lang="en-US" sz="1800" i="1" dirty="0" smtClean="0">
                <a:solidFill>
                  <a:schemeClr val="accent2"/>
                </a:solidFill>
                <a:effectLst/>
              </a:rPr>
              <a:t>, </a:t>
            </a:r>
            <a:r>
              <a:rPr lang="en-US" sz="1800" i="1" dirty="0">
                <a:solidFill>
                  <a:schemeClr val="accent2"/>
                </a:solidFill>
                <a:effectLst/>
              </a:rPr>
              <a:t>Phys. Rev. </a:t>
            </a:r>
            <a:r>
              <a:rPr lang="en-US" sz="1800" i="1" dirty="0" smtClean="0">
                <a:solidFill>
                  <a:schemeClr val="accent2"/>
                </a:solidFill>
                <a:effectLst/>
              </a:rPr>
              <a:t>C72,015209  </a:t>
            </a:r>
            <a:r>
              <a:rPr lang="en-US" sz="1800" i="1" dirty="0">
                <a:solidFill>
                  <a:schemeClr val="accent2"/>
                </a:solidFill>
                <a:effectLst/>
              </a:rPr>
              <a:t>(2005)</a:t>
            </a:r>
            <a:endParaRPr lang="fr-FR" sz="1800" i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17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8130" y="692696"/>
            <a:ext cx="6295870" cy="792088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Check of linearity of the </a:t>
            </a:r>
            <a:r>
              <a:rPr lang="en-GB" sz="3600" dirty="0" err="1" smtClean="0">
                <a:solidFill>
                  <a:srgbClr val="FFFF00"/>
                </a:solidFill>
                <a:latin typeface="Comic Sans MS" pitchFamily="66" charset="0"/>
              </a:rPr>
              <a:t>Rosenbluth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plot</a:t>
            </a:r>
            <a:endParaRPr lang="fr-F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2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llon_Dapnia">
  <a:themeElements>
    <a:clrScheme name="Villon_Dapn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llon_Dapn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illon_Dapn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on_Dapn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Villon_Dapnia</Template>
  <TotalTime>44482</TotalTime>
  <Words>2049</Words>
  <Application>Microsoft Macintosh PowerPoint</Application>
  <PresentationFormat>Présentation à l'écran (4:3)</PresentationFormat>
  <Paragraphs>385</Paragraphs>
  <Slides>39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7" baseType="lpstr">
      <vt:lpstr>Villon_Dapnia</vt:lpstr>
      <vt:lpstr>1_自定义设计方案</vt:lpstr>
      <vt:lpstr>自定义设计方案</vt:lpstr>
      <vt:lpstr>Conception personnalisée</vt:lpstr>
      <vt:lpstr>1_Conception personnalisée</vt:lpstr>
      <vt:lpstr>Présentation</vt:lpstr>
      <vt:lpstr>Equation</vt:lpstr>
      <vt:lpstr>…quation</vt:lpstr>
      <vt:lpstr>Présentation PowerPoint</vt:lpstr>
      <vt:lpstr>Présentation PowerPoint</vt:lpstr>
      <vt:lpstr>Two photon exchange</vt:lpstr>
      <vt:lpstr>Présentation PowerPoint</vt:lpstr>
      <vt:lpstr>Présentation PowerPoint</vt:lpstr>
      <vt:lpstr>Présentation PowerPoint</vt:lpstr>
      <vt:lpstr>Model independent statements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Electron/Positron scattering </vt:lpstr>
      <vt:lpstr>CLAS, VEPP-3, OLYMPUS….</vt:lpstr>
      <vt:lpstr>Présentation PowerPoint</vt:lpstr>
      <vt:lpstr>CLAS @ JLab</vt:lpstr>
      <vt:lpstr>CLAS </vt:lpstr>
      <vt:lpstr>VEPP</vt:lpstr>
      <vt:lpstr>OLYMPUS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Radiative Corrections (SF method)</vt:lpstr>
      <vt:lpstr>Présentation PowerPoint</vt:lpstr>
      <vt:lpstr>Présentation PowerPoint</vt:lpstr>
      <vt:lpstr>Présentation PowerPoint</vt:lpstr>
      <vt:lpstr>Présentation PowerPoint</vt:lpstr>
      <vt:lpstr>Conclusion - Discussion</vt:lpstr>
      <vt:lpstr>Different Data Sets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Ballade, épitaphe et rondeau</dc:title>
  <dc:creator>bugeon</dc:creator>
  <cp:lastModifiedBy>egle</cp:lastModifiedBy>
  <cp:revision>3297</cp:revision>
  <cp:lastPrinted>2013-01-12T12:36:13Z</cp:lastPrinted>
  <dcterms:created xsi:type="dcterms:W3CDTF">2005-03-08T09:39:40Z</dcterms:created>
  <dcterms:modified xsi:type="dcterms:W3CDTF">2018-09-17T19:18:19Z</dcterms:modified>
</cp:coreProperties>
</file>