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0"/>
  </p:notesMasterIdLst>
  <p:handoutMasterIdLst>
    <p:handoutMasterId r:id="rId41"/>
  </p:handoutMasterIdLst>
  <p:sldIdLst>
    <p:sldId id="717" r:id="rId2"/>
    <p:sldId id="781" r:id="rId3"/>
    <p:sldId id="641" r:id="rId4"/>
    <p:sldId id="674" r:id="rId5"/>
    <p:sldId id="699" r:id="rId6"/>
    <p:sldId id="708" r:id="rId7"/>
    <p:sldId id="798" r:id="rId8"/>
    <p:sldId id="756" r:id="rId9"/>
    <p:sldId id="759" r:id="rId10"/>
    <p:sldId id="786" r:id="rId11"/>
    <p:sldId id="784" r:id="rId12"/>
    <p:sldId id="760" r:id="rId13"/>
    <p:sldId id="761" r:id="rId14"/>
    <p:sldId id="785" r:id="rId15"/>
    <p:sldId id="800" r:id="rId16"/>
    <p:sldId id="763" r:id="rId17"/>
    <p:sldId id="765" r:id="rId18"/>
    <p:sldId id="767" r:id="rId19"/>
    <p:sldId id="768" r:id="rId20"/>
    <p:sldId id="769" r:id="rId21"/>
    <p:sldId id="770" r:id="rId22"/>
    <p:sldId id="771" r:id="rId23"/>
    <p:sldId id="772" r:id="rId24"/>
    <p:sldId id="799" r:id="rId25"/>
    <p:sldId id="773" r:id="rId26"/>
    <p:sldId id="774" r:id="rId27"/>
    <p:sldId id="775" r:id="rId28"/>
    <p:sldId id="783" r:id="rId29"/>
    <p:sldId id="776" r:id="rId30"/>
    <p:sldId id="777" r:id="rId31"/>
    <p:sldId id="782" r:id="rId32"/>
    <p:sldId id="778" r:id="rId33"/>
    <p:sldId id="779" r:id="rId34"/>
    <p:sldId id="780" r:id="rId35"/>
    <p:sldId id="801" r:id="rId36"/>
    <p:sldId id="802" r:id="rId37"/>
    <p:sldId id="803" r:id="rId38"/>
    <p:sldId id="726" r:id="rId39"/>
  </p:sldIdLst>
  <p:sldSz cx="12192000" cy="6858000"/>
  <p:notesSz cx="6797675" cy="9928225"/>
  <p:defaultTextStyle>
    <a:defPPr>
      <a:defRPr lang="ru-RU"/>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CC"/>
    <a:srgbClr val="007A37"/>
    <a:srgbClr val="99FF66"/>
    <a:srgbClr val="007635"/>
    <a:srgbClr val="C4F8F6"/>
    <a:srgbClr val="FF33CC"/>
    <a:srgbClr val="FFB3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58" autoAdjust="0"/>
    <p:restoredTop sz="94895" autoAdjust="0"/>
  </p:normalViewPr>
  <p:slideViewPr>
    <p:cSldViewPr>
      <p:cViewPr varScale="1">
        <p:scale>
          <a:sx n="89" d="100"/>
          <a:sy n="89" d="100"/>
        </p:scale>
        <p:origin x="293" y="72"/>
      </p:cViewPr>
      <p:guideLst>
        <p:guide orient="horz" pos="2160"/>
        <p:guide pos="3840"/>
      </p:guideLst>
    </p:cSldViewPr>
  </p:slideViewPr>
  <p:outlineViewPr>
    <p:cViewPr>
      <p:scale>
        <a:sx n="33" d="100"/>
        <a:sy n="33" d="100"/>
      </p:scale>
      <p:origin x="0" y="367"/>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9" d="100"/>
          <a:sy n="49" d="100"/>
        </p:scale>
        <p:origin x="-2067" y="-69"/>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75C6710D-CADF-4A46-9FF1-2E42F73209ED}" type="datetimeFigureOut">
              <a:rPr lang="ru-RU"/>
              <a:pPr>
                <a:defRPr/>
              </a:pPr>
              <a:t>21.09.2018</a:t>
            </a:fld>
            <a:endParaRPr lang="ru-RU"/>
          </a:p>
        </p:txBody>
      </p:sp>
      <p:sp>
        <p:nvSpPr>
          <p:cNvPr id="4" name="Нижний колонтитул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pPr>
              <a:defRPr/>
            </a:pPr>
            <a:fld id="{1F005CCD-C729-4C0A-A227-650E357C39EF}" type="slidenum">
              <a:rPr lang="ru-RU"/>
              <a:pPr>
                <a:defRPr/>
              </a:pPr>
              <a:t>‹#›</a:t>
            </a:fld>
            <a:endParaRPr lang="ru-RU"/>
          </a:p>
        </p:txBody>
      </p:sp>
    </p:spTree>
    <p:extLst>
      <p:ext uri="{BB962C8B-B14F-4D97-AF65-F5344CB8AC3E}">
        <p14:creationId xmlns:p14="http://schemas.microsoft.com/office/powerpoint/2010/main" val="4058703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pPr>
              <a:defRPr/>
            </a:pPr>
            <a:endParaRPr lang="ru-RU"/>
          </a:p>
        </p:txBody>
      </p:sp>
      <p:sp>
        <p:nvSpPr>
          <p:cNvPr id="214019" name="Rectangle 3"/>
          <p:cNvSpPr>
            <a:spLocks noGrp="1" noChangeArrowheads="1"/>
          </p:cNvSpPr>
          <p:nvPr>
            <p:ph type="dt" idx="1"/>
          </p:nvPr>
        </p:nvSpPr>
        <p:spPr bwMode="auto">
          <a:xfrm>
            <a:off x="3849688"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pPr>
              <a:defRPr/>
            </a:pPr>
            <a:endParaRPr lang="ru-RU"/>
          </a:p>
        </p:txBody>
      </p:sp>
      <p:sp>
        <p:nvSpPr>
          <p:cNvPr id="16388"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p:spPr>
      </p:sp>
      <p:sp>
        <p:nvSpPr>
          <p:cNvPr id="214021" name="Rectangle 5"/>
          <p:cNvSpPr>
            <a:spLocks noGrp="1" noChangeArrowheads="1"/>
          </p:cNvSpPr>
          <p:nvPr>
            <p:ph type="body" sz="quarter" idx="3"/>
          </p:nvPr>
        </p:nvSpPr>
        <p:spPr bwMode="auto">
          <a:xfrm>
            <a:off x="679450" y="4714875"/>
            <a:ext cx="5438775" cy="446881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214022" name="Rectangle 6"/>
          <p:cNvSpPr>
            <a:spLocks noGrp="1" noChangeArrowheads="1"/>
          </p:cNvSpPr>
          <p:nvPr>
            <p:ph type="ftr" sz="quarter" idx="4"/>
          </p:nvPr>
        </p:nvSpPr>
        <p:spPr bwMode="auto">
          <a:xfrm>
            <a:off x="0" y="9429750"/>
            <a:ext cx="2946400"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pPr>
              <a:defRPr/>
            </a:pPr>
            <a:endParaRPr lang="ru-RU"/>
          </a:p>
        </p:txBody>
      </p:sp>
      <p:sp>
        <p:nvSpPr>
          <p:cNvPr id="214023" name="Rectangle 7"/>
          <p:cNvSpPr>
            <a:spLocks noGrp="1" noChangeArrowheads="1"/>
          </p:cNvSpPr>
          <p:nvPr>
            <p:ph type="sldNum" sz="quarter" idx="5"/>
          </p:nvPr>
        </p:nvSpPr>
        <p:spPr bwMode="auto">
          <a:xfrm>
            <a:off x="3849688" y="9429750"/>
            <a:ext cx="2946400" cy="49688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4FA75C9B-8529-41D1-97DE-107062950F3A}" type="slidenum">
              <a:rPr lang="ru-RU"/>
              <a:pPr>
                <a:defRPr/>
              </a:pPr>
              <a:t>‹#›</a:t>
            </a:fld>
            <a:endParaRPr lang="ru-RU"/>
          </a:p>
        </p:txBody>
      </p:sp>
    </p:spTree>
    <p:extLst>
      <p:ext uri="{BB962C8B-B14F-4D97-AF65-F5344CB8AC3E}">
        <p14:creationId xmlns:p14="http://schemas.microsoft.com/office/powerpoint/2010/main" val="42313243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10000" y="7926388"/>
            <a:ext cx="2971800" cy="42068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2</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smtClean="0"/>
              <a:t>Beam intensity of Ca-48 up to 2.5 mkA</a:t>
            </a:r>
          </a:p>
          <a:p>
            <a:r>
              <a:rPr lang="en-US" altLang="ru-RU" smtClean="0"/>
              <a:t>Ion energy variation on the target with factor 5</a:t>
            </a:r>
          </a:p>
          <a:p>
            <a:r>
              <a:rPr lang="en-US" altLang="ru-RU" smtClean="0"/>
              <a:t>Cyclotron average magnetic field from 1.8 up to 0.8 T</a:t>
            </a:r>
            <a:endParaRPr lang="ru-RU" altLang="ru-RU" smtClean="0"/>
          </a:p>
        </p:txBody>
      </p:sp>
    </p:spTree>
    <p:extLst>
      <p:ext uri="{BB962C8B-B14F-4D97-AF65-F5344CB8AC3E}">
        <p14:creationId xmlns:p14="http://schemas.microsoft.com/office/powerpoint/2010/main" val="1515335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50443" y="9430091"/>
            <a:ext cx="2945659" cy="4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7F03F908-4132-44E9-AD1A-C7C258B504CA}" type="slidenum">
              <a:rPr lang="ru-RU" altLang="ru-RU"/>
              <a:pPr algn="r" eaLnBrk="1" hangingPunct="1">
                <a:spcBef>
                  <a:spcPct val="0"/>
                </a:spcBef>
              </a:pPr>
              <a:t>27</a:t>
            </a:fld>
            <a:endParaRPr lang="ru-RU" altLang="ru-RU"/>
          </a:p>
        </p:txBody>
      </p:sp>
      <p:sp>
        <p:nvSpPr>
          <p:cNvPr id="64515" name="Rectangle 7"/>
          <p:cNvSpPr txBox="1">
            <a:spLocks noGrp="1" noChangeArrowheads="1"/>
          </p:cNvSpPr>
          <p:nvPr/>
        </p:nvSpPr>
        <p:spPr bwMode="auto">
          <a:xfrm>
            <a:off x="3850443"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15E903AE-131C-4060-89B8-54965B6D78CC}" type="slidenum">
              <a:rPr lang="ru-RU" altLang="ru-RU">
                <a:latin typeface="Times New Roman" pitchFamily="18" charset="0"/>
              </a:rPr>
              <a:pPr algn="r" eaLnBrk="1" hangingPunct="1">
                <a:spcBef>
                  <a:spcPct val="0"/>
                </a:spcBef>
              </a:pPr>
              <a:t>27</a:t>
            </a:fld>
            <a:endParaRPr lang="ru-RU" altLang="ru-RU">
              <a:latin typeface="Times New Roman" pitchFamily="18" charset="0"/>
            </a:endParaRPr>
          </a:p>
        </p:txBody>
      </p:sp>
      <p:sp>
        <p:nvSpPr>
          <p:cNvPr id="64516" name="Slide Image Placeholder 1"/>
          <p:cNvSpPr>
            <a:spLocks noGrp="1" noRot="1" noChangeAspect="1" noTextEdit="1"/>
          </p:cNvSpPr>
          <p:nvPr>
            <p:ph type="sldImg"/>
          </p:nvPr>
        </p:nvSpPr>
        <p:spPr>
          <a:ln/>
        </p:spPr>
      </p:sp>
      <p:sp>
        <p:nvSpPr>
          <p:cNvPr id="6451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30" tIns="44865" rIns="89730" bIns="44865"/>
          <a:lstStyle/>
          <a:p>
            <a:pPr eaLnBrk="1" hangingPunct="1"/>
            <a:endParaRPr lang="ru-RU" altLang="ru-RU" smtClean="0"/>
          </a:p>
        </p:txBody>
      </p:sp>
    </p:spTree>
    <p:extLst>
      <p:ext uri="{BB962C8B-B14F-4D97-AF65-F5344CB8AC3E}">
        <p14:creationId xmlns:p14="http://schemas.microsoft.com/office/powerpoint/2010/main" val="1254489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9F777D6-8A9F-4A2C-B81E-4B93A04EEDB8}" type="slidenum">
              <a:rPr lang="ru-RU" altLang="ru-RU" smtClean="0"/>
              <a:pPr eaLnBrk="1" hangingPunct="1">
                <a:spcBef>
                  <a:spcPct val="0"/>
                </a:spcBef>
              </a:pPr>
              <a:t>28</a:t>
            </a:fld>
            <a:endParaRPr lang="ru-RU" altLang="ru-RU" smtClean="0"/>
          </a:p>
        </p:txBody>
      </p:sp>
      <p:sp>
        <p:nvSpPr>
          <p:cNvPr id="65539" name="Rectangle 7"/>
          <p:cNvSpPr txBox="1">
            <a:spLocks noGrp="1" noChangeArrowheads="1"/>
          </p:cNvSpPr>
          <p:nvPr/>
        </p:nvSpPr>
        <p:spPr bwMode="auto">
          <a:xfrm>
            <a:off x="3850443"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545A667-827E-48A2-A73C-4407FC5E70DC}" type="slidenum">
              <a:rPr lang="ru-RU" altLang="ru-RU">
                <a:latin typeface="Times New Roman" pitchFamily="18" charset="0"/>
              </a:rPr>
              <a:pPr algn="r" eaLnBrk="1" hangingPunct="1">
                <a:spcBef>
                  <a:spcPct val="0"/>
                </a:spcBef>
              </a:pPr>
              <a:t>28</a:t>
            </a:fld>
            <a:endParaRPr lang="ru-RU" altLang="ru-RU">
              <a:latin typeface="Times New Roman" pitchFamily="18" charset="0"/>
            </a:endParaRPr>
          </a:p>
        </p:txBody>
      </p:sp>
      <p:sp>
        <p:nvSpPr>
          <p:cNvPr id="65540" name="Rectangle 2"/>
          <p:cNvSpPr>
            <a:spLocks noGrp="1" noRot="1" noChangeAspect="1" noChangeArrowheads="1" noTextEdit="1"/>
          </p:cNvSpPr>
          <p:nvPr>
            <p:ph type="sldImg"/>
          </p:nvPr>
        </p:nvSpPr>
        <p:spPr>
          <a:xfrm>
            <a:off x="90488" y="744538"/>
            <a:ext cx="6616700" cy="3722687"/>
          </a:xfrm>
          <a:ln/>
        </p:spPr>
      </p:sp>
      <p:sp>
        <p:nvSpPr>
          <p:cNvPr id="6554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extLst>
      <p:ext uri="{BB962C8B-B14F-4D97-AF65-F5344CB8AC3E}">
        <p14:creationId xmlns:p14="http://schemas.microsoft.com/office/powerpoint/2010/main" val="374096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042CD98-5BFF-48A4-B545-E202DCDA5613}" type="slidenum">
              <a:rPr lang="ru-RU" altLang="ru-RU">
                <a:latin typeface="Times New Roman" panose="02020603050405020304" pitchFamily="18" charset="0"/>
              </a:rPr>
              <a:pPr algn="r" eaLnBrk="1" hangingPunct="1">
                <a:spcBef>
                  <a:spcPct val="0"/>
                </a:spcBef>
              </a:pPr>
              <a:t>31</a:t>
            </a:fld>
            <a:endParaRPr lang="ru-RU" altLang="ru-RU">
              <a:latin typeface="Times New Roman" panose="02020603050405020304" pitchFamily="18" charset="0"/>
            </a:endParaRPr>
          </a:p>
        </p:txBody>
      </p:sp>
      <p:sp>
        <p:nvSpPr>
          <p:cNvPr id="71683" name="Rectangle 2"/>
          <p:cNvSpPr>
            <a:spLocks noGrp="1" noRot="1" noChangeAspect="1" noChangeArrowheads="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altLang="ru-RU" smtClean="0">
              <a:latin typeface="Arial" panose="020B0604020202020204" pitchFamily="34" charset="0"/>
            </a:endParaRPr>
          </a:p>
        </p:txBody>
      </p:sp>
    </p:spTree>
    <p:extLst>
      <p:ext uri="{BB962C8B-B14F-4D97-AF65-F5344CB8AC3E}">
        <p14:creationId xmlns:p14="http://schemas.microsoft.com/office/powerpoint/2010/main" val="1268136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Образ слайда 1"/>
          <p:cNvSpPr>
            <a:spLocks noGrp="1" noRot="1" noChangeAspect="1" noTextEdit="1"/>
          </p:cNvSpPr>
          <p:nvPr>
            <p:ph type="sldImg"/>
          </p:nvPr>
        </p:nvSpPr>
        <p:spPr>
          <a:ln/>
        </p:spPr>
      </p:sp>
      <p:sp>
        <p:nvSpPr>
          <p:cNvPr id="48537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itchFamily="34" charset="0"/>
              <a:cs typeface="Arial" pitchFamily="34" charset="0"/>
            </a:endParaRPr>
          </a:p>
        </p:txBody>
      </p:sp>
      <p:sp>
        <p:nvSpPr>
          <p:cNvPr id="48538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itchFamily="18" charset="0"/>
              </a:defRPr>
            </a:lvl1pPr>
            <a:lvl2pPr marL="742950" indent="-285750">
              <a:spcBef>
                <a:spcPct val="30000"/>
              </a:spcBef>
              <a:defRPr kumimoji="1" sz="1200">
                <a:solidFill>
                  <a:schemeClr val="tx1"/>
                </a:solidFill>
                <a:latin typeface="Times New Roman" pitchFamily="18" charset="0"/>
              </a:defRPr>
            </a:lvl2pPr>
            <a:lvl3pPr marL="1143000" indent="-228600">
              <a:spcBef>
                <a:spcPct val="30000"/>
              </a:spcBef>
              <a:defRPr kumimoji="1" sz="1200">
                <a:solidFill>
                  <a:schemeClr val="tx1"/>
                </a:solidFill>
                <a:latin typeface="Times New Roman" pitchFamily="18" charset="0"/>
              </a:defRPr>
            </a:lvl3pPr>
            <a:lvl4pPr marL="1600200" indent="-228600">
              <a:spcBef>
                <a:spcPct val="30000"/>
              </a:spcBef>
              <a:defRPr kumimoji="1" sz="1200">
                <a:solidFill>
                  <a:schemeClr val="tx1"/>
                </a:solidFill>
                <a:latin typeface="Times New Roman" pitchFamily="18" charset="0"/>
              </a:defRPr>
            </a:lvl4pPr>
            <a:lvl5pPr marL="2057400" indent="-228600">
              <a:spcBef>
                <a:spcPct val="30000"/>
              </a:spcBef>
              <a:defRPr kumimoji="1" sz="1200">
                <a:solidFill>
                  <a:schemeClr val="tx1"/>
                </a:solidFill>
                <a:latin typeface="Times New Roman" pitchFamily="18" charset="0"/>
              </a:defRPr>
            </a:lvl5pPr>
            <a:lvl6pPr marL="2514600" indent="-228600" eaLnBrk="0" fontAlgn="base" hangingPunct="0">
              <a:spcBef>
                <a:spcPct val="30000"/>
              </a:spcBef>
              <a:spcAft>
                <a:spcPct val="0"/>
              </a:spcAft>
              <a:defRPr kumimoji="1" sz="1200">
                <a:solidFill>
                  <a:schemeClr val="tx1"/>
                </a:solidFill>
                <a:latin typeface="Times New Roman" pitchFamily="18" charset="0"/>
              </a:defRPr>
            </a:lvl6pPr>
            <a:lvl7pPr marL="2971800" indent="-228600" eaLnBrk="0" fontAlgn="base" hangingPunct="0">
              <a:spcBef>
                <a:spcPct val="30000"/>
              </a:spcBef>
              <a:spcAft>
                <a:spcPct val="0"/>
              </a:spcAft>
              <a:defRPr kumimoji="1" sz="1200">
                <a:solidFill>
                  <a:schemeClr val="tx1"/>
                </a:solidFill>
                <a:latin typeface="Times New Roman" pitchFamily="18" charset="0"/>
              </a:defRPr>
            </a:lvl7pPr>
            <a:lvl8pPr marL="3429000" indent="-228600" eaLnBrk="0" fontAlgn="base" hangingPunct="0">
              <a:spcBef>
                <a:spcPct val="30000"/>
              </a:spcBef>
              <a:spcAft>
                <a:spcPct val="0"/>
              </a:spcAft>
              <a:defRPr kumimoji="1" sz="1200">
                <a:solidFill>
                  <a:schemeClr val="tx1"/>
                </a:solidFill>
                <a:latin typeface="Times New Roman" pitchFamily="18" charset="0"/>
              </a:defRPr>
            </a:lvl8pPr>
            <a:lvl9pPr marL="3886200" indent="-228600" eaLnBrk="0" fontAlgn="base" hangingPunct="0">
              <a:spcBef>
                <a:spcPct val="30000"/>
              </a:spcBef>
              <a:spcAft>
                <a:spcPct val="0"/>
              </a:spcAft>
              <a:defRPr kumimoji="1" sz="1200">
                <a:solidFill>
                  <a:schemeClr val="tx1"/>
                </a:solidFill>
                <a:latin typeface="Times New Roman" pitchFamily="18" charset="0"/>
              </a:defRPr>
            </a:lvl9pPr>
          </a:lstStyle>
          <a:p>
            <a:pPr>
              <a:spcBef>
                <a:spcPct val="0"/>
              </a:spcBef>
            </a:pPr>
            <a:fld id="{04F671B3-7981-4916-8A71-2E90C7E94B6C}" type="slidenum">
              <a:rPr kumimoji="0" lang="ru-RU" altLang="ru-RU" smtClean="0">
                <a:solidFill>
                  <a:srgbClr val="000000"/>
                </a:solidFill>
                <a:latin typeface="Arial" pitchFamily="34" charset="0"/>
                <a:cs typeface="Arial" pitchFamily="34" charset="0"/>
              </a:rPr>
              <a:pPr>
                <a:spcBef>
                  <a:spcPct val="0"/>
                </a:spcBef>
              </a:pPr>
              <a:t>32</a:t>
            </a:fld>
            <a:endParaRPr kumimoji="0" lang="ru-RU" altLang="ru-RU" smtClean="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20238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8B39AFC4-659F-490C-806C-0E61FBB26B56}" type="slidenum">
              <a:rPr lang="ru-RU" smtClean="0"/>
              <a:pPr/>
              <a:t>38</a:t>
            </a:fld>
            <a:endParaRPr lang="ru-RU"/>
          </a:p>
        </p:txBody>
      </p:sp>
    </p:spTree>
    <p:extLst>
      <p:ext uri="{BB962C8B-B14F-4D97-AF65-F5344CB8AC3E}">
        <p14:creationId xmlns:p14="http://schemas.microsoft.com/office/powerpoint/2010/main" val="3152326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8159C3A-E44E-4EF6-AC6F-2B113C109C08}" type="slidenum">
              <a:rPr lang="ru-RU" sz="1200" b="0">
                <a:solidFill>
                  <a:schemeClr val="tx1"/>
                </a:solidFill>
              </a:rPr>
              <a:pPr algn="r"/>
              <a:t>6</a:t>
            </a:fld>
            <a:endParaRPr lang="ru-RU" sz="1200" b="0">
              <a:solidFill>
                <a:schemeClr val="tx1"/>
              </a:solidFill>
            </a:endParaRPr>
          </a:p>
        </p:txBody>
      </p:sp>
      <p:sp>
        <p:nvSpPr>
          <p:cNvPr id="79875" name="Rectangle 2"/>
          <p:cNvSpPr>
            <a:spLocks noGrp="1" noRot="1" noChangeAspect="1" noChangeArrowheads="1" noTextEdit="1"/>
          </p:cNvSpPr>
          <p:nvPr>
            <p:ph type="sldImg"/>
          </p:nvPr>
        </p:nvSpPr>
        <p:spPr>
          <a:xfrm>
            <a:off x="90488" y="744538"/>
            <a:ext cx="6616700" cy="3722687"/>
          </a:xfrm>
          <a:ln/>
        </p:spPr>
      </p:sp>
      <p:sp>
        <p:nvSpPr>
          <p:cNvPr id="7987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34" charset="-128"/>
            </a:endParaRPr>
          </a:p>
        </p:txBody>
      </p:sp>
    </p:spTree>
    <p:extLst>
      <p:ext uri="{BB962C8B-B14F-4D97-AF65-F5344CB8AC3E}">
        <p14:creationId xmlns:p14="http://schemas.microsoft.com/office/powerpoint/2010/main" val="1561272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10000" y="7926388"/>
            <a:ext cx="2971800" cy="42068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8</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smtClean="0"/>
              <a:t>Beam intensity of Ca-48 up to 2.5 mkA</a:t>
            </a:r>
          </a:p>
          <a:p>
            <a:r>
              <a:rPr lang="en-US" altLang="ru-RU" smtClean="0"/>
              <a:t>Ion energy variation on the target with factor 5</a:t>
            </a:r>
          </a:p>
          <a:p>
            <a:r>
              <a:rPr lang="en-US" altLang="ru-RU" smtClean="0"/>
              <a:t>Cyclotron average magnetic field from 1.8 up to 0.8 T</a:t>
            </a:r>
            <a:endParaRPr lang="ru-RU" altLang="ru-RU" smtClean="0"/>
          </a:p>
        </p:txBody>
      </p:sp>
    </p:spTree>
    <p:extLst>
      <p:ext uri="{BB962C8B-B14F-4D97-AF65-F5344CB8AC3E}">
        <p14:creationId xmlns:p14="http://schemas.microsoft.com/office/powerpoint/2010/main" val="2819158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a:xfrm>
            <a:off x="90488" y="744538"/>
            <a:ext cx="6616700" cy="3722687"/>
          </a:xfrm>
          <a:ln/>
        </p:spPr>
      </p:sp>
      <p:sp>
        <p:nvSpPr>
          <p:cNvPr id="7373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latin typeface="Arial" panose="020B0604020202020204" pitchFamily="34" charset="0"/>
            </a:endParaRPr>
          </a:p>
        </p:txBody>
      </p:sp>
      <p:sp>
        <p:nvSpPr>
          <p:cNvPr id="7373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889" indent="-285726">
              <a:spcBef>
                <a:spcPct val="30000"/>
              </a:spcBef>
              <a:defRPr sz="1200">
                <a:solidFill>
                  <a:schemeClr val="tx1"/>
                </a:solidFill>
                <a:latin typeface="Times New Roman" panose="02020603050405020304" pitchFamily="18" charset="0"/>
              </a:defRPr>
            </a:lvl2pPr>
            <a:lvl3pPr marL="1142907" indent="-228581">
              <a:spcBef>
                <a:spcPct val="30000"/>
              </a:spcBef>
              <a:defRPr sz="1200">
                <a:solidFill>
                  <a:schemeClr val="tx1"/>
                </a:solidFill>
                <a:latin typeface="Times New Roman" panose="02020603050405020304" pitchFamily="18" charset="0"/>
              </a:defRPr>
            </a:lvl3pPr>
            <a:lvl4pPr marL="1600070" indent="-228581">
              <a:spcBef>
                <a:spcPct val="30000"/>
              </a:spcBef>
              <a:defRPr sz="1200">
                <a:solidFill>
                  <a:schemeClr val="tx1"/>
                </a:solidFill>
                <a:latin typeface="Times New Roman" panose="02020603050405020304" pitchFamily="18" charset="0"/>
              </a:defRPr>
            </a:lvl4pPr>
            <a:lvl5pPr marL="2057232" indent="-228581">
              <a:spcBef>
                <a:spcPct val="30000"/>
              </a:spcBef>
              <a:defRPr sz="1200">
                <a:solidFill>
                  <a:schemeClr val="tx1"/>
                </a:solidFill>
                <a:latin typeface="Times New Roman" panose="02020603050405020304" pitchFamily="18" charset="0"/>
              </a:defRPr>
            </a:lvl5pPr>
            <a:lvl6pPr marL="2514395" indent="-228581" eaLnBrk="0" fontAlgn="base" hangingPunct="0">
              <a:spcBef>
                <a:spcPct val="30000"/>
              </a:spcBef>
              <a:spcAft>
                <a:spcPct val="0"/>
              </a:spcAft>
              <a:defRPr sz="1200">
                <a:solidFill>
                  <a:schemeClr val="tx1"/>
                </a:solidFill>
                <a:latin typeface="Times New Roman" panose="02020603050405020304" pitchFamily="18" charset="0"/>
              </a:defRPr>
            </a:lvl6pPr>
            <a:lvl7pPr marL="2971559" indent="-228581" eaLnBrk="0" fontAlgn="base" hangingPunct="0">
              <a:spcBef>
                <a:spcPct val="30000"/>
              </a:spcBef>
              <a:spcAft>
                <a:spcPct val="0"/>
              </a:spcAft>
              <a:defRPr sz="1200">
                <a:solidFill>
                  <a:schemeClr val="tx1"/>
                </a:solidFill>
                <a:latin typeface="Times New Roman" panose="02020603050405020304" pitchFamily="18" charset="0"/>
              </a:defRPr>
            </a:lvl7pPr>
            <a:lvl8pPr marL="3428722" indent="-228581" eaLnBrk="0" fontAlgn="base" hangingPunct="0">
              <a:spcBef>
                <a:spcPct val="30000"/>
              </a:spcBef>
              <a:spcAft>
                <a:spcPct val="0"/>
              </a:spcAft>
              <a:defRPr sz="1200">
                <a:solidFill>
                  <a:schemeClr val="tx1"/>
                </a:solidFill>
                <a:latin typeface="Times New Roman" panose="02020603050405020304" pitchFamily="18" charset="0"/>
              </a:defRPr>
            </a:lvl8pPr>
            <a:lvl9pPr marL="3885884" indent="-228581"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4C7891A-820C-4370-A2B4-4DDBA9EBB9F9}" type="slidenum">
              <a:rPr lang="ru-RU" altLang="ru-RU" smtClean="0">
                <a:latin typeface="Arial" panose="020B0604020202020204" pitchFamily="34" charset="0"/>
              </a:rPr>
              <a:pPr>
                <a:spcBef>
                  <a:spcPct val="0"/>
                </a:spcBef>
              </a:pPr>
              <a:t>11</a:t>
            </a:fld>
            <a:endParaRPr lang="ru-RU" altLang="ru-RU" smtClean="0">
              <a:latin typeface="Arial" panose="020B0604020202020204" pitchFamily="34" charset="0"/>
            </a:endParaRPr>
          </a:p>
        </p:txBody>
      </p:sp>
    </p:spTree>
    <p:extLst>
      <p:ext uri="{BB962C8B-B14F-4D97-AF65-F5344CB8AC3E}">
        <p14:creationId xmlns:p14="http://schemas.microsoft.com/office/powerpoint/2010/main" val="3250557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pitchFamily="34" charset="0"/>
                <a:ea typeface="+mn-ea"/>
                <a:cs typeface="+mn-cs"/>
              </a:rPr>
              <a:t>A ceremony of inauguration of elements 115 (Moscovium), 117 (Tennessine), and 118 (Oganesson) was held on March 2, 2017 in Moscow in the Central House of Scientists of RAS. The participants of the colloquium were over 200 delegates from 12 countries, among them, representative delegations of JINR (Dubna, Russia), ORNL (USA), LLNL (USA), Vanderbilt University (USA), RIKEN (Japan), GSI (Germany), PSI (Switzerland), GANIL (France), IUPAC and IUPAP, Russian official authorities, Russian Academy of Sciences, as well as the leading scientists who made significant contributions to this field of nuclear physics.</a:t>
            </a:r>
            <a:endParaRPr lang="ru-RU" dirty="0" smtClean="0"/>
          </a:p>
          <a:p>
            <a:endParaRPr lang="ru-RU" dirty="0"/>
          </a:p>
        </p:txBody>
      </p:sp>
      <p:sp>
        <p:nvSpPr>
          <p:cNvPr id="4" name="Номер слайда 3"/>
          <p:cNvSpPr>
            <a:spLocks noGrp="1"/>
          </p:cNvSpPr>
          <p:nvPr>
            <p:ph type="sldNum" sz="quarter" idx="10"/>
          </p:nvPr>
        </p:nvSpPr>
        <p:spPr/>
        <p:txBody>
          <a:bodyPr/>
          <a:lstStyle/>
          <a:p>
            <a:pPr>
              <a:defRPr/>
            </a:pPr>
            <a:fld id="{4FA75C9B-8529-41D1-97DE-107062950F3A}" type="slidenum">
              <a:rPr lang="ru-RU" smtClean="0"/>
              <a:pPr>
                <a:defRPr/>
              </a:pPr>
              <a:t>14</a:t>
            </a:fld>
            <a:endParaRPr lang="ru-RU"/>
          </a:p>
        </p:txBody>
      </p:sp>
    </p:spTree>
    <p:extLst>
      <p:ext uri="{BB962C8B-B14F-4D97-AF65-F5344CB8AC3E}">
        <p14:creationId xmlns:p14="http://schemas.microsoft.com/office/powerpoint/2010/main" val="187858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10000" y="7926388"/>
            <a:ext cx="2971800" cy="42068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16</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smtClean="0"/>
              <a:t>Beam intensity of Ca-48 up to 2.5 mkA</a:t>
            </a:r>
          </a:p>
          <a:p>
            <a:r>
              <a:rPr lang="en-US" altLang="ru-RU" smtClean="0"/>
              <a:t>Ion energy variation on the target with factor 5</a:t>
            </a:r>
          </a:p>
          <a:p>
            <a:r>
              <a:rPr lang="en-US" altLang="ru-RU" smtClean="0"/>
              <a:t>Cyclotron average magnetic field from 1.8 up to 0.8 T</a:t>
            </a:r>
            <a:endParaRPr lang="ru-RU" altLang="ru-RU" smtClean="0"/>
          </a:p>
        </p:txBody>
      </p:sp>
    </p:spTree>
    <p:extLst>
      <p:ext uri="{BB962C8B-B14F-4D97-AF65-F5344CB8AC3E}">
        <p14:creationId xmlns:p14="http://schemas.microsoft.com/office/powerpoint/2010/main" val="1694691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pPr>
              <a:defRPr/>
            </a:pPr>
            <a:fld id="{6AE602BE-860D-41D1-8C79-22452C9B37CB}" type="slidenum">
              <a:rPr lang="ru-RU" altLang="ru-RU" smtClean="0"/>
              <a:pPr>
                <a:defRPr/>
              </a:pPr>
              <a:t>18</a:t>
            </a:fld>
            <a:endParaRPr lang="ru-RU" altLang="ru-RU"/>
          </a:p>
        </p:txBody>
      </p:sp>
    </p:spTree>
    <p:extLst>
      <p:ext uri="{BB962C8B-B14F-4D97-AF65-F5344CB8AC3E}">
        <p14:creationId xmlns:p14="http://schemas.microsoft.com/office/powerpoint/2010/main" val="199262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39901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txBox="1">
            <a:spLocks noGrp="1" noChangeArrowheads="1"/>
          </p:cNvSpPr>
          <p:nvPr/>
        </p:nvSpPr>
        <p:spPr bwMode="auto">
          <a:xfrm>
            <a:off x="3819525" y="9385300"/>
            <a:ext cx="29225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54780D5-36A7-484D-97DA-5C0C000B1C37}" type="slidenum">
              <a:rPr lang="ru-RU" altLang="ru-RU">
                <a:latin typeface="Arial" panose="020B0604020202020204" pitchFamily="34" charset="0"/>
              </a:rPr>
              <a:pPr algn="r" eaLnBrk="1" hangingPunct="1">
                <a:spcBef>
                  <a:spcPct val="0"/>
                </a:spcBef>
              </a:pPr>
              <a:t>26</a:t>
            </a:fld>
            <a:endParaRPr lang="ru-RU" altLang="ru-RU">
              <a:latin typeface="Arial" panose="020B0604020202020204" pitchFamily="34" charset="0"/>
            </a:endParaRPr>
          </a:p>
        </p:txBody>
      </p:sp>
      <p:sp>
        <p:nvSpPr>
          <p:cNvPr id="8601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xfrm>
            <a:off x="674688" y="4692650"/>
            <a:ext cx="5394325" cy="4446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dirty="0"/>
          </a:p>
        </p:txBody>
      </p:sp>
    </p:spTree>
    <p:extLst>
      <p:ext uri="{BB962C8B-B14F-4D97-AF65-F5344CB8AC3E}">
        <p14:creationId xmlns:p14="http://schemas.microsoft.com/office/powerpoint/2010/main" val="609674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31F7D232-DE3B-4138-82E9-034CAEB8D04B}" type="slidenum">
              <a:rPr lang="ru-RU" smtClean="0"/>
              <a:pPr>
                <a:defRPr/>
              </a:pPr>
              <a:t>‹#›</a:t>
            </a:fld>
            <a:endParaRPr lang="ru-RU"/>
          </a:p>
        </p:txBody>
      </p:sp>
    </p:spTree>
    <p:extLst>
      <p:ext uri="{BB962C8B-B14F-4D97-AF65-F5344CB8AC3E}">
        <p14:creationId xmlns:p14="http://schemas.microsoft.com/office/powerpoint/2010/main" val="4272980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381D32D8-62D0-4872-AB6B-006B21628098}" type="slidenum">
              <a:rPr lang="ru-RU" smtClean="0"/>
              <a:pPr>
                <a:defRPr/>
              </a:pPr>
              <a:t>‹#›</a:t>
            </a:fld>
            <a:endParaRPr lang="ru-RU"/>
          </a:p>
        </p:txBody>
      </p:sp>
    </p:spTree>
    <p:extLst>
      <p:ext uri="{BB962C8B-B14F-4D97-AF65-F5344CB8AC3E}">
        <p14:creationId xmlns:p14="http://schemas.microsoft.com/office/powerpoint/2010/main" val="735707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6B61A8F7-8991-48DA-80B6-F826CE4A9D38}" type="slidenum">
              <a:rPr lang="ru-RU" smtClean="0"/>
              <a:pPr>
                <a:defRPr/>
              </a:pPr>
              <a:t>‹#›</a:t>
            </a:fld>
            <a:endParaRPr lang="ru-RU"/>
          </a:p>
        </p:txBody>
      </p:sp>
    </p:spTree>
    <p:extLst>
      <p:ext uri="{BB962C8B-B14F-4D97-AF65-F5344CB8AC3E}">
        <p14:creationId xmlns:p14="http://schemas.microsoft.com/office/powerpoint/2010/main" val="2687472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274639"/>
            <a:ext cx="109728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FD7142A-0CEA-4E0D-9DF4-5E1C3D248C28}" type="slidenum">
              <a:rPr lang="en-US"/>
              <a:pPr>
                <a:defRPr/>
              </a:pPr>
              <a:t>‹#›</a:t>
            </a:fld>
            <a:endParaRPr lang="en-US" dirty="0"/>
          </a:p>
        </p:txBody>
      </p:sp>
    </p:spTree>
    <p:extLst>
      <p:ext uri="{BB962C8B-B14F-4D97-AF65-F5344CB8AC3E}">
        <p14:creationId xmlns:p14="http://schemas.microsoft.com/office/powerpoint/2010/main" val="2491603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926E7F3-EFBB-48E9-A96B-2DA3FEAEB9D0}" type="slidenum">
              <a:rPr lang="ru-RU" smtClean="0"/>
              <a:pPr>
                <a:defRPr/>
              </a:pPr>
              <a:t>‹#›</a:t>
            </a:fld>
            <a:endParaRPr lang="ru-RU"/>
          </a:p>
        </p:txBody>
      </p:sp>
    </p:spTree>
    <p:extLst>
      <p:ext uri="{BB962C8B-B14F-4D97-AF65-F5344CB8AC3E}">
        <p14:creationId xmlns:p14="http://schemas.microsoft.com/office/powerpoint/2010/main" val="260304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C3CB8A2-EB47-40C8-A469-6DEF0DBA571C}" type="slidenum">
              <a:rPr lang="ru-RU" smtClean="0"/>
              <a:pPr>
                <a:defRPr/>
              </a:pPr>
              <a:t>‹#›</a:t>
            </a:fld>
            <a:endParaRPr lang="ru-RU"/>
          </a:p>
        </p:txBody>
      </p:sp>
    </p:spTree>
    <p:extLst>
      <p:ext uri="{BB962C8B-B14F-4D97-AF65-F5344CB8AC3E}">
        <p14:creationId xmlns:p14="http://schemas.microsoft.com/office/powerpoint/2010/main" val="112661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C9530630-F1E3-4D80-9450-8CAA7FA9A99B}" type="slidenum">
              <a:rPr lang="ru-RU" smtClean="0"/>
              <a:pPr>
                <a:defRPr/>
              </a:pPr>
              <a:t>‹#›</a:t>
            </a:fld>
            <a:endParaRPr lang="ru-RU"/>
          </a:p>
        </p:txBody>
      </p:sp>
    </p:spTree>
    <p:extLst>
      <p:ext uri="{BB962C8B-B14F-4D97-AF65-F5344CB8AC3E}">
        <p14:creationId xmlns:p14="http://schemas.microsoft.com/office/powerpoint/2010/main" val="3048762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F55C2AE5-11C4-40E3-B878-49D88BB5D6DD}" type="slidenum">
              <a:rPr lang="ru-RU" smtClean="0"/>
              <a:pPr>
                <a:defRPr/>
              </a:pPr>
              <a:t>‹#›</a:t>
            </a:fld>
            <a:endParaRPr lang="ru-RU"/>
          </a:p>
        </p:txBody>
      </p:sp>
    </p:spTree>
    <p:extLst>
      <p:ext uri="{BB962C8B-B14F-4D97-AF65-F5344CB8AC3E}">
        <p14:creationId xmlns:p14="http://schemas.microsoft.com/office/powerpoint/2010/main" val="235106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71039AF1-8F5A-415B-9995-90FBA5A54B6C}" type="slidenum">
              <a:rPr lang="ru-RU" smtClean="0"/>
              <a:pPr>
                <a:defRPr/>
              </a:pPr>
              <a:t>‹#›</a:t>
            </a:fld>
            <a:endParaRPr lang="ru-RU"/>
          </a:p>
        </p:txBody>
      </p:sp>
    </p:spTree>
    <p:extLst>
      <p:ext uri="{BB962C8B-B14F-4D97-AF65-F5344CB8AC3E}">
        <p14:creationId xmlns:p14="http://schemas.microsoft.com/office/powerpoint/2010/main" val="62948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AC43B561-038C-4E56-A6EB-C930093F0941}" type="slidenum">
              <a:rPr lang="ru-RU" smtClean="0"/>
              <a:pPr>
                <a:defRPr/>
              </a:pPr>
              <a:t>‹#›</a:t>
            </a:fld>
            <a:endParaRPr lang="ru-RU"/>
          </a:p>
        </p:txBody>
      </p:sp>
    </p:spTree>
    <p:extLst>
      <p:ext uri="{BB962C8B-B14F-4D97-AF65-F5344CB8AC3E}">
        <p14:creationId xmlns:p14="http://schemas.microsoft.com/office/powerpoint/2010/main" val="76362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17DCE981-9FFB-4A21-9698-CF4F099C6A46}" type="slidenum">
              <a:rPr lang="ru-RU" smtClean="0"/>
              <a:pPr>
                <a:defRPr/>
              </a:pPr>
              <a:t>‹#›</a:t>
            </a:fld>
            <a:endParaRPr lang="ru-RU"/>
          </a:p>
        </p:txBody>
      </p:sp>
    </p:spTree>
    <p:extLst>
      <p:ext uri="{BB962C8B-B14F-4D97-AF65-F5344CB8AC3E}">
        <p14:creationId xmlns:p14="http://schemas.microsoft.com/office/powerpoint/2010/main" val="2529779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0465D2B8-F111-4480-B08E-A960B5652BA4}" type="slidenum">
              <a:rPr lang="ru-RU" smtClean="0"/>
              <a:pPr>
                <a:defRPr/>
              </a:pPr>
              <a:t>‹#›</a:t>
            </a:fld>
            <a:endParaRPr lang="ru-RU"/>
          </a:p>
        </p:txBody>
      </p:sp>
    </p:spTree>
    <p:extLst>
      <p:ext uri="{BB962C8B-B14F-4D97-AF65-F5344CB8AC3E}">
        <p14:creationId xmlns:p14="http://schemas.microsoft.com/office/powerpoint/2010/main" val="1967870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9530630-F1E3-4D80-9450-8CAA7FA9A99B}" type="slidenum">
              <a:rPr lang="ru-RU" smtClean="0"/>
              <a:pPr>
                <a:defRPr/>
              </a:pPr>
              <a:t>‹#›</a:t>
            </a:fld>
            <a:endParaRPr lang="ru-RU"/>
          </a:p>
        </p:txBody>
      </p:sp>
    </p:spTree>
    <p:extLst>
      <p:ext uri="{BB962C8B-B14F-4D97-AF65-F5344CB8AC3E}">
        <p14:creationId xmlns:p14="http://schemas.microsoft.com/office/powerpoint/2010/main" val="113663945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lideo.ru/embed/4655"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2.png"/><Relationship Id="rId5" Type="http://schemas.openxmlformats.org/officeDocument/2006/relationships/oleObject" Target="../embeddings/oleObject3.bin"/><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10.w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2" t="5838" r="2" b="24808"/>
          <a:stretch/>
        </p:blipFill>
        <p:spPr>
          <a:xfrm>
            <a:off x="0" y="-68573"/>
            <a:ext cx="12192000" cy="5643256"/>
          </a:xfrm>
          <a:prstGeom prst="rect">
            <a:avLst/>
          </a:prstGeom>
        </p:spPr>
      </p:pic>
      <p:sp>
        <p:nvSpPr>
          <p:cNvPr id="6" name="Подзаголовок 2"/>
          <p:cNvSpPr txBox="1">
            <a:spLocks/>
          </p:cNvSpPr>
          <p:nvPr/>
        </p:nvSpPr>
        <p:spPr bwMode="auto">
          <a:xfrm>
            <a:off x="5303912" y="0"/>
            <a:ext cx="5313995" cy="1008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defRPr/>
            </a:pPr>
            <a:r>
              <a:rPr lang="en-US"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Alexander </a:t>
            </a:r>
            <a:r>
              <a:rPr lang="en-US" sz="2800" b="1" kern="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Karpov</a:t>
            </a:r>
          </a:p>
          <a:p>
            <a:pPr marL="0" indent="0" algn="ctr">
              <a:buNone/>
              <a:defRPr/>
            </a:pPr>
            <a:r>
              <a:rPr lang="en-US" sz="2800" b="1" kern="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FLNR, JINR</a:t>
            </a:r>
            <a:endParaRPr lang="en-US" sz="28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defRPr/>
            </a:pPr>
            <a:endParaRPr lang="en-US" sz="1000" b="1" kern="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Прямоугольник 2"/>
          <p:cNvSpPr/>
          <p:nvPr/>
        </p:nvSpPr>
        <p:spPr>
          <a:xfrm>
            <a:off x="1463449" y="5664150"/>
            <a:ext cx="8797623" cy="1077218"/>
          </a:xfrm>
          <a:prstGeom prst="rect">
            <a:avLst/>
          </a:prstGeom>
          <a:effectLst/>
        </p:spPr>
        <p:txBody>
          <a:bodyPr wrap="square">
            <a:spAutoFit/>
          </a:bodyPr>
          <a:lstStyle/>
          <a:p>
            <a:pPr algn="ctr"/>
            <a:r>
              <a:rPr lang="en-US" sz="3200" b="1" dirty="0">
                <a:solidFill>
                  <a:srgbClr val="000066"/>
                </a:solidFill>
                <a:latin typeface="Arial" panose="020B0604020202020204" pitchFamily="34" charset="0"/>
                <a:cs typeface="Arial" panose="020B0604020202020204" pitchFamily="34" charset="0"/>
              </a:rPr>
              <a:t>Superheavy elements research at Dubna: achievements and perspectives</a:t>
            </a:r>
          </a:p>
        </p:txBody>
      </p:sp>
      <p:pic>
        <p:nvPicPr>
          <p:cNvPr id="4100" name="Picture 4" descr="http://flerovlab.jinr.ru/flnr/dimg/FLNR_new_logotype_2012_07_04.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2324" y="5733256"/>
            <a:ext cx="1374276" cy="1119660"/>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344" y="5805264"/>
            <a:ext cx="1321104" cy="878583"/>
          </a:xfrm>
          <a:prstGeom prst="rect">
            <a:avLst/>
          </a:prstGeom>
        </p:spPr>
      </p:pic>
    </p:spTree>
    <p:extLst>
      <p:ext uri="{BB962C8B-B14F-4D97-AF65-F5344CB8AC3E}">
        <p14:creationId xmlns:p14="http://schemas.microsoft.com/office/powerpoint/2010/main" val="1021494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1078300" y="214313"/>
            <a:ext cx="10028567" cy="500062"/>
          </a:xfrm>
        </p:spPr>
        <p:txBody>
          <a:bodyPr>
            <a:normAutofit fontScale="90000"/>
          </a:bodyPr>
          <a:lstStyle/>
          <a:p>
            <a:pPr algn="ctr" eaLnBrk="1" hangingPunct="1"/>
            <a:r>
              <a:rPr lang="en-US" altLang="ja-JP" sz="2400" b="1" dirty="0">
                <a:solidFill>
                  <a:srgbClr val="C00000"/>
                </a:solidFill>
                <a:latin typeface="Arial" panose="020B0604020202020204" pitchFamily="34" charset="0"/>
                <a:ea typeface="MS PGothic" pitchFamily="34" charset="-128"/>
                <a:cs typeface="Arial" panose="020B0604020202020204" pitchFamily="34" charset="0"/>
              </a:rPr>
              <a:t>Region of </a:t>
            </a:r>
            <a:r>
              <a:rPr lang="en-US" altLang="ja-JP" sz="2400" b="1" dirty="0" err="1">
                <a:solidFill>
                  <a:srgbClr val="C00000"/>
                </a:solidFill>
                <a:latin typeface="Arial" panose="020B0604020202020204" pitchFamily="34" charset="0"/>
                <a:ea typeface="MS PGothic" pitchFamily="34" charset="-128"/>
                <a:cs typeface="Arial" panose="020B0604020202020204" pitchFamily="34" charset="0"/>
              </a:rPr>
              <a:t>superheavy</a:t>
            </a:r>
            <a:r>
              <a:rPr lang="en-US" altLang="ja-JP" sz="2400" b="1" dirty="0">
                <a:solidFill>
                  <a:srgbClr val="C00000"/>
                </a:solidFill>
                <a:latin typeface="Arial" panose="020B0604020202020204" pitchFamily="34" charset="0"/>
                <a:ea typeface="MS PGothic" pitchFamily="34" charset="-128"/>
                <a:cs typeface="Arial" panose="020B0604020202020204" pitchFamily="34" charset="0"/>
              </a:rPr>
              <a:t> </a:t>
            </a:r>
            <a:r>
              <a:rPr lang="en-US" altLang="ja-JP" sz="2400" b="1" dirty="0" smtClean="0">
                <a:solidFill>
                  <a:srgbClr val="C00000"/>
                </a:solidFill>
                <a:latin typeface="Arial" panose="020B0604020202020204" pitchFamily="34" charset="0"/>
                <a:ea typeface="MS PGothic" pitchFamily="34" charset="-128"/>
                <a:cs typeface="Arial" panose="020B0604020202020204" pitchFamily="34" charset="0"/>
              </a:rPr>
              <a:t>nuclei.</a:t>
            </a:r>
            <a:br>
              <a:rPr lang="en-US" altLang="ja-JP" sz="2400" b="1" dirty="0" smtClean="0">
                <a:solidFill>
                  <a:srgbClr val="C00000"/>
                </a:solidFill>
                <a:latin typeface="Arial" panose="020B0604020202020204" pitchFamily="34" charset="0"/>
                <a:ea typeface="MS PGothic" pitchFamily="34" charset="-128"/>
                <a:cs typeface="Arial" panose="020B0604020202020204" pitchFamily="34" charset="0"/>
              </a:rPr>
            </a:br>
            <a:r>
              <a:rPr lang="en-US" altLang="ja-JP" sz="2400" b="1" dirty="0" smtClean="0">
                <a:solidFill>
                  <a:srgbClr val="C00000"/>
                </a:solidFill>
                <a:latin typeface="Arial" panose="020B0604020202020204" pitchFamily="34" charset="0"/>
                <a:ea typeface="MS PGothic" pitchFamily="34" charset="-128"/>
                <a:cs typeface="Arial" panose="020B0604020202020204" pitchFamily="34" charset="0"/>
              </a:rPr>
              <a:t>Recent achievements: 6 new elements and &gt; 50 new isotopes of SHE</a:t>
            </a:r>
            <a:endParaRPr lang="ru-RU" altLang="ru-RU" sz="2400" b="1" dirty="0">
              <a:solidFill>
                <a:srgbClr val="C00000"/>
              </a:solidFill>
              <a:latin typeface="Arial" panose="020B0604020202020204" pitchFamily="34" charset="0"/>
              <a:cs typeface="Arial" panose="020B0604020202020204" pitchFamily="34" charset="0"/>
            </a:endParaRPr>
          </a:p>
        </p:txBody>
      </p:sp>
      <p:pic>
        <p:nvPicPr>
          <p:cNvPr id="324611"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8413" y="927099"/>
            <a:ext cx="8543280" cy="565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76526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1808166" y="1295403"/>
          <a:ext cx="8575675" cy="5164139"/>
        </p:xfrm>
        <a:graphic>
          <a:graphicData uri="http://schemas.openxmlformats.org/drawingml/2006/table">
            <a:tbl>
              <a:tblPr firstRow="1" bandRow="1">
                <a:tableStyleId>{5C22544A-7EE6-4342-B048-85BDC9FD1C3A}</a:tableStyleId>
              </a:tblPr>
              <a:tblGrid>
                <a:gridCol w="1377199"/>
                <a:gridCol w="1450325"/>
                <a:gridCol w="2391948"/>
                <a:gridCol w="3356203"/>
              </a:tblGrid>
              <a:tr h="914423">
                <a:tc>
                  <a:txBody>
                    <a:bodyPr/>
                    <a:lstStyle/>
                    <a:p>
                      <a:pPr algn="ctr"/>
                      <a:endParaRPr lang="en-US" sz="1800" dirty="0" smtClean="0">
                        <a:solidFill>
                          <a:srgbClr val="000066"/>
                        </a:solidFill>
                        <a:latin typeface="Arial" panose="020B0604020202020204" pitchFamily="34" charset="0"/>
                        <a:cs typeface="Arial" panose="020B0604020202020204" pitchFamily="34" charset="0"/>
                      </a:endParaRPr>
                    </a:p>
                    <a:p>
                      <a:pPr algn="ctr"/>
                      <a:r>
                        <a:rPr lang="en-US" sz="1800" dirty="0" smtClean="0">
                          <a:solidFill>
                            <a:srgbClr val="000066"/>
                          </a:solidFill>
                          <a:latin typeface="Arial" panose="020B0604020202020204" pitchFamily="34" charset="0"/>
                          <a:cs typeface="Arial" panose="020B0604020202020204" pitchFamily="34" charset="0"/>
                        </a:rPr>
                        <a:t>A</a:t>
                      </a:r>
                      <a:r>
                        <a:rPr lang="ru-RU" sz="1800" dirty="0" smtClean="0">
                          <a:solidFill>
                            <a:srgbClr val="000066"/>
                          </a:solidFill>
                          <a:latin typeface="Arial" panose="020B0604020202020204" pitchFamily="34" charset="0"/>
                          <a:cs typeface="Arial" panose="020B0604020202020204" pitchFamily="34" charset="0"/>
                        </a:rPr>
                        <a:t>, </a:t>
                      </a:r>
                      <a:r>
                        <a:rPr lang="en-US" sz="1800" dirty="0" smtClean="0">
                          <a:solidFill>
                            <a:srgbClr val="000066"/>
                          </a:solidFill>
                          <a:latin typeface="Arial" panose="020B0604020202020204" pitchFamily="34" charset="0"/>
                          <a:cs typeface="Arial" panose="020B0604020202020204" pitchFamily="34" charset="0"/>
                        </a:rPr>
                        <a:t>Z</a:t>
                      </a:r>
                      <a:endParaRPr lang="ru-RU" sz="1800" dirty="0">
                        <a:solidFill>
                          <a:srgbClr val="000066"/>
                        </a:solidFill>
                        <a:latin typeface="Arial" panose="020B0604020202020204" pitchFamily="34" charset="0"/>
                        <a:cs typeface="Arial" panose="020B0604020202020204" pitchFamily="34" charset="0"/>
                      </a:endParaRPr>
                    </a:p>
                  </a:txBody>
                  <a:tcPr marL="91427" marR="91427" marT="45704" marB="45704">
                    <a:noFill/>
                  </a:tcPr>
                </a:tc>
                <a:tc>
                  <a:txBody>
                    <a:bodyPr/>
                    <a:lstStyle/>
                    <a:p>
                      <a:pPr algn="ctr"/>
                      <a:endParaRPr lang="en-US" sz="1800" dirty="0" smtClean="0">
                        <a:solidFill>
                          <a:srgbClr val="000066"/>
                        </a:solidFill>
                        <a:latin typeface="Arial" panose="020B0604020202020204" pitchFamily="34" charset="0"/>
                        <a:cs typeface="Arial" panose="020B0604020202020204" pitchFamily="34" charset="0"/>
                      </a:endParaRPr>
                    </a:p>
                    <a:p>
                      <a:pPr algn="ctr"/>
                      <a:r>
                        <a:rPr lang="en-US" sz="1800" dirty="0" smtClean="0">
                          <a:solidFill>
                            <a:srgbClr val="000066"/>
                          </a:solidFill>
                          <a:latin typeface="Arial" panose="020B0604020202020204" pitchFamily="34" charset="0"/>
                          <a:cs typeface="Arial" panose="020B0604020202020204" pitchFamily="34" charset="0"/>
                        </a:rPr>
                        <a:t>Setup</a:t>
                      </a:r>
                      <a:endParaRPr lang="ru-RU" sz="1800" dirty="0">
                        <a:solidFill>
                          <a:srgbClr val="000066"/>
                        </a:solidFill>
                        <a:latin typeface="Arial" panose="020B0604020202020204" pitchFamily="34" charset="0"/>
                        <a:cs typeface="Arial" panose="020B0604020202020204" pitchFamily="34" charset="0"/>
                      </a:endParaRPr>
                    </a:p>
                  </a:txBody>
                  <a:tcPr marL="91427" marR="91427" marT="45704" marB="45704">
                    <a:noFill/>
                  </a:tcPr>
                </a:tc>
                <a:tc>
                  <a:txBody>
                    <a:bodyPr/>
                    <a:lstStyle/>
                    <a:p>
                      <a:pPr algn="ctr"/>
                      <a:endParaRPr lang="en-US" sz="1800" dirty="0" smtClean="0">
                        <a:solidFill>
                          <a:srgbClr val="000066"/>
                        </a:solidFill>
                        <a:latin typeface="Arial" panose="020B0604020202020204" pitchFamily="34" charset="0"/>
                        <a:cs typeface="Arial" panose="020B0604020202020204" pitchFamily="34" charset="0"/>
                      </a:endParaRPr>
                    </a:p>
                    <a:p>
                      <a:pPr algn="ctr"/>
                      <a:r>
                        <a:rPr lang="en-US" sz="1800" dirty="0" smtClean="0">
                          <a:solidFill>
                            <a:srgbClr val="000066"/>
                          </a:solidFill>
                          <a:latin typeface="Arial" panose="020B0604020202020204" pitchFamily="34" charset="0"/>
                          <a:cs typeface="Arial" panose="020B0604020202020204" pitchFamily="34" charset="0"/>
                        </a:rPr>
                        <a:t>Laboratory</a:t>
                      </a:r>
                      <a:endParaRPr lang="ru-RU" sz="1800" dirty="0">
                        <a:solidFill>
                          <a:srgbClr val="000066"/>
                        </a:solidFill>
                        <a:latin typeface="Arial" panose="020B0604020202020204" pitchFamily="34" charset="0"/>
                        <a:cs typeface="Arial" panose="020B0604020202020204" pitchFamily="34" charset="0"/>
                      </a:endParaRPr>
                    </a:p>
                  </a:txBody>
                  <a:tcPr marL="91427" marR="91427" marT="45704" marB="45704">
                    <a:noFill/>
                  </a:tcPr>
                </a:tc>
                <a:tc>
                  <a:txBody>
                    <a:bodyPr/>
                    <a:lstStyle/>
                    <a:p>
                      <a:pPr algn="ctr"/>
                      <a:endParaRPr lang="en-US" sz="1800" dirty="0" smtClean="0">
                        <a:solidFill>
                          <a:srgbClr val="000066"/>
                        </a:solidFill>
                        <a:latin typeface="Arial" panose="020B0604020202020204" pitchFamily="34" charset="0"/>
                        <a:cs typeface="Arial" panose="020B0604020202020204" pitchFamily="34" charset="0"/>
                      </a:endParaRPr>
                    </a:p>
                    <a:p>
                      <a:pPr algn="ctr"/>
                      <a:r>
                        <a:rPr lang="en-US" sz="1800" dirty="0" smtClean="0">
                          <a:solidFill>
                            <a:srgbClr val="000066"/>
                          </a:solidFill>
                          <a:latin typeface="Arial" panose="020B0604020202020204" pitchFamily="34" charset="0"/>
                          <a:cs typeface="Arial" panose="020B0604020202020204" pitchFamily="34" charset="0"/>
                        </a:rPr>
                        <a:t>Published</a:t>
                      </a:r>
                      <a:endParaRPr lang="ru-RU" sz="1800" dirty="0" smtClean="0">
                        <a:solidFill>
                          <a:srgbClr val="000066"/>
                        </a:solidFill>
                        <a:latin typeface="Arial" panose="020B0604020202020204" pitchFamily="34" charset="0"/>
                        <a:cs typeface="Arial" panose="020B0604020202020204" pitchFamily="34" charset="0"/>
                      </a:endParaRPr>
                    </a:p>
                    <a:p>
                      <a:pPr algn="ctr"/>
                      <a:endParaRPr lang="ru-RU" sz="1800" dirty="0">
                        <a:solidFill>
                          <a:srgbClr val="000066"/>
                        </a:solidFill>
                        <a:latin typeface="Arial" panose="020B0604020202020204" pitchFamily="34" charset="0"/>
                        <a:cs typeface="Arial" panose="020B0604020202020204" pitchFamily="34" charset="0"/>
                      </a:endParaRPr>
                    </a:p>
                  </a:txBody>
                  <a:tcPr marL="91427" marR="91427" marT="45704" marB="45704">
                    <a:noFill/>
                  </a:tcPr>
                </a:tc>
              </a:tr>
              <a:tr h="640140">
                <a:tc>
                  <a:txBody>
                    <a:bodyPr/>
                    <a:lstStyle/>
                    <a:p>
                      <a:pPr algn="r"/>
                      <a:r>
                        <a:rPr lang="ru-RU" sz="1800" b="1" baseline="30000" dirty="0" smtClean="0">
                          <a:latin typeface="Arial" panose="020B0604020202020204" pitchFamily="34" charset="0"/>
                          <a:cs typeface="Arial" panose="020B0604020202020204" pitchFamily="34" charset="0"/>
                        </a:rPr>
                        <a:t>283</a:t>
                      </a:r>
                      <a:r>
                        <a:rPr lang="ru-RU" sz="1800" b="1" dirty="0" smtClean="0">
                          <a:latin typeface="Arial" panose="020B0604020202020204" pitchFamily="34" charset="0"/>
                          <a:cs typeface="Arial" panose="020B0604020202020204" pitchFamily="34" charset="0"/>
                        </a:rPr>
                        <a:t>112</a:t>
                      </a:r>
                      <a:endParaRPr lang="ru-RU" sz="1800" b="1" dirty="0">
                        <a:latin typeface="Arial" panose="020B0604020202020204" pitchFamily="34" charset="0"/>
                        <a:cs typeface="Arial" panose="020B0604020202020204" pitchFamily="34" charset="0"/>
                      </a:endParaRPr>
                    </a:p>
                  </a:txBody>
                  <a:tcPr marL="91427" marR="91427" marT="45704" marB="45704"/>
                </a:tc>
                <a:tc>
                  <a:txBody>
                    <a:bodyPr/>
                    <a:lstStyle/>
                    <a:p>
                      <a:pPr algn="ctr"/>
                      <a:r>
                        <a:rPr lang="en-US" sz="1800" b="1" dirty="0" smtClean="0">
                          <a:latin typeface="Arial" panose="020B0604020202020204" pitchFamily="34" charset="0"/>
                          <a:cs typeface="Arial" panose="020B0604020202020204" pitchFamily="34" charset="0"/>
                        </a:rPr>
                        <a:t>SHIP</a:t>
                      </a:r>
                      <a:endParaRPr lang="ru-RU" sz="1800" b="1" dirty="0">
                        <a:latin typeface="Arial" panose="020B0604020202020204" pitchFamily="34" charset="0"/>
                        <a:cs typeface="Arial" panose="020B0604020202020204" pitchFamily="34" charset="0"/>
                      </a:endParaRPr>
                    </a:p>
                  </a:txBody>
                  <a:tcPr marL="91427" marR="91427" marT="45704" marB="45704"/>
                </a:tc>
                <a:tc>
                  <a:txBody>
                    <a:bodyPr/>
                    <a:lstStyle/>
                    <a:p>
                      <a:pPr algn="ctr"/>
                      <a:r>
                        <a:rPr lang="en-US" sz="1800" b="1" dirty="0" smtClean="0">
                          <a:latin typeface="Arial" panose="020B0604020202020204" pitchFamily="34" charset="0"/>
                          <a:cs typeface="Arial" panose="020B0604020202020204" pitchFamily="34" charset="0"/>
                        </a:rPr>
                        <a:t>GSI Darmstadt</a:t>
                      </a:r>
                    </a:p>
                    <a:p>
                      <a:pPr algn="ctr"/>
                      <a:endParaRPr lang="ru-RU" sz="1800" b="1" dirty="0">
                        <a:latin typeface="Arial" panose="020B0604020202020204" pitchFamily="34" charset="0"/>
                        <a:cs typeface="Arial" panose="020B0604020202020204" pitchFamily="34" charset="0"/>
                      </a:endParaRPr>
                    </a:p>
                  </a:txBody>
                  <a:tcPr marL="91427" marR="91427" marT="45704" marB="45704"/>
                </a:tc>
                <a:tc>
                  <a:txBody>
                    <a:bodyPr/>
                    <a:lstStyle/>
                    <a:p>
                      <a:pPr algn="ctr"/>
                      <a:r>
                        <a:rPr lang="en-US" sz="1800" b="1" dirty="0" smtClean="0">
                          <a:latin typeface="Arial" panose="020B0604020202020204" pitchFamily="34" charset="0"/>
                          <a:cs typeface="Arial" panose="020B0604020202020204" pitchFamily="34" charset="0"/>
                        </a:rPr>
                        <a:t>Eur. Phys. J. A 32,</a:t>
                      </a:r>
                      <a:r>
                        <a:rPr lang="en-US" sz="1800" b="1" baseline="0" dirty="0" smtClean="0">
                          <a:latin typeface="Arial" panose="020B0604020202020204" pitchFamily="34" charset="0"/>
                          <a:cs typeface="Arial" panose="020B0604020202020204" pitchFamily="34" charset="0"/>
                        </a:rPr>
                        <a:t> 251 (2007)</a:t>
                      </a:r>
                      <a:endParaRPr lang="ru-RU" sz="1800" b="1" dirty="0">
                        <a:latin typeface="Arial" panose="020B0604020202020204" pitchFamily="34" charset="0"/>
                        <a:cs typeface="Arial" panose="020B0604020202020204" pitchFamily="34" charset="0"/>
                      </a:endParaRPr>
                    </a:p>
                  </a:txBody>
                  <a:tcPr marL="91427" marR="91427" marT="45704" marB="45704"/>
                </a:tc>
              </a:tr>
              <a:tr h="6401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800" b="1" baseline="30000" dirty="0" smtClean="0">
                          <a:latin typeface="Arial" panose="020B0604020202020204" pitchFamily="34" charset="0"/>
                          <a:cs typeface="Arial" panose="020B0604020202020204" pitchFamily="34" charset="0"/>
                        </a:rPr>
                        <a:t>283</a:t>
                      </a:r>
                      <a:r>
                        <a:rPr lang="ru-RU" sz="1800" b="1" dirty="0" smtClean="0">
                          <a:latin typeface="Arial" panose="020B0604020202020204" pitchFamily="34" charset="0"/>
                          <a:cs typeface="Arial" panose="020B0604020202020204" pitchFamily="34" charset="0"/>
                        </a:rPr>
                        <a:t>112</a:t>
                      </a:r>
                    </a:p>
                  </a:txBody>
                  <a:tcPr marL="91427" marR="91427" marT="45704" marB="45704"/>
                </a:tc>
                <a:tc>
                  <a:txBody>
                    <a:bodyPr/>
                    <a:lstStyle/>
                    <a:p>
                      <a:pPr algn="ctr"/>
                      <a:r>
                        <a:rPr lang="en-US" sz="1800" b="1" dirty="0" smtClean="0">
                          <a:latin typeface="Arial" panose="020B0604020202020204" pitchFamily="34" charset="0"/>
                          <a:cs typeface="Arial" panose="020B0604020202020204" pitchFamily="34" charset="0"/>
                        </a:rPr>
                        <a:t>COLD</a:t>
                      </a:r>
                      <a:endParaRPr lang="ru-RU" sz="1800" b="1" dirty="0">
                        <a:latin typeface="Arial" panose="020B0604020202020204" pitchFamily="34" charset="0"/>
                        <a:cs typeface="Arial" panose="020B0604020202020204" pitchFamily="34" charset="0"/>
                      </a:endParaRPr>
                    </a:p>
                  </a:txBody>
                  <a:tcPr marL="91427" marR="91427" marT="45704" marB="45704"/>
                </a:tc>
                <a:tc>
                  <a:txBody>
                    <a:bodyPr/>
                    <a:lstStyle/>
                    <a:p>
                      <a:pPr algn="ctr"/>
                      <a:r>
                        <a:rPr lang="en-US" sz="1800" b="1" dirty="0" smtClean="0">
                          <a:latin typeface="Arial" panose="020B0604020202020204" pitchFamily="34" charset="0"/>
                          <a:cs typeface="Arial" panose="020B0604020202020204" pitchFamily="34" charset="0"/>
                        </a:rPr>
                        <a:t>PSI-FLNR (JINR)</a:t>
                      </a:r>
                    </a:p>
                    <a:p>
                      <a:pPr algn="ctr"/>
                      <a:endParaRPr lang="ru-RU" sz="1800" b="1" dirty="0">
                        <a:latin typeface="Arial" panose="020B0604020202020204" pitchFamily="34" charset="0"/>
                        <a:cs typeface="Arial" panose="020B0604020202020204" pitchFamily="34" charset="0"/>
                      </a:endParaRPr>
                    </a:p>
                  </a:txBody>
                  <a:tcPr marL="91427" marR="91427" marT="45704" marB="45704"/>
                </a:tc>
                <a:tc>
                  <a:txBody>
                    <a:bodyPr/>
                    <a:lstStyle/>
                    <a:p>
                      <a:pPr algn="ctr"/>
                      <a:r>
                        <a:rPr lang="en-US" sz="1800" b="1" dirty="0" smtClean="0">
                          <a:latin typeface="Arial" panose="020B0604020202020204" pitchFamily="34" charset="0"/>
                          <a:cs typeface="Arial" panose="020B0604020202020204" pitchFamily="34" charset="0"/>
                        </a:rPr>
                        <a:t>NATURE 447, 72 (2007)</a:t>
                      </a:r>
                      <a:endParaRPr lang="ru-RU" sz="1800" b="1" dirty="0">
                        <a:latin typeface="Arial" panose="020B0604020202020204" pitchFamily="34" charset="0"/>
                        <a:cs typeface="Arial" panose="020B0604020202020204" pitchFamily="34" charset="0"/>
                      </a:endParaRPr>
                    </a:p>
                  </a:txBody>
                  <a:tcPr marL="91427" marR="91427" marT="45704" marB="45704"/>
                </a:tc>
              </a:tr>
              <a:tr h="6401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1" baseline="30000" dirty="0" smtClean="0">
                          <a:latin typeface="Arial" panose="020B0604020202020204" pitchFamily="34" charset="0"/>
                          <a:cs typeface="Arial" panose="020B0604020202020204" pitchFamily="34" charset="0"/>
                        </a:rPr>
                        <a:t>286, </a:t>
                      </a:r>
                      <a:r>
                        <a:rPr lang="ru-RU" sz="1800" b="1" baseline="30000" dirty="0" smtClean="0">
                          <a:latin typeface="Arial" panose="020B0604020202020204" pitchFamily="34" charset="0"/>
                          <a:cs typeface="Arial" panose="020B0604020202020204" pitchFamily="34" charset="0"/>
                        </a:rPr>
                        <a:t>28</a:t>
                      </a:r>
                      <a:r>
                        <a:rPr lang="en-US" sz="1800" b="1" baseline="30000" dirty="0" smtClean="0">
                          <a:latin typeface="Arial" panose="020B0604020202020204" pitchFamily="34" charset="0"/>
                          <a:cs typeface="Arial" panose="020B0604020202020204" pitchFamily="34" charset="0"/>
                        </a:rPr>
                        <a:t>7</a:t>
                      </a:r>
                      <a:r>
                        <a:rPr lang="ru-RU" sz="1800" b="1" dirty="0" smtClean="0">
                          <a:latin typeface="Arial" panose="020B0604020202020204" pitchFamily="34" charset="0"/>
                          <a:cs typeface="Arial" panose="020B0604020202020204" pitchFamily="34" charset="0"/>
                        </a:rPr>
                        <a:t>11</a:t>
                      </a:r>
                      <a:r>
                        <a:rPr lang="en-US" sz="1800" b="1" dirty="0" smtClean="0">
                          <a:latin typeface="Arial" panose="020B0604020202020204" pitchFamily="34" charset="0"/>
                          <a:cs typeface="Arial" panose="020B0604020202020204" pitchFamily="34" charset="0"/>
                        </a:rPr>
                        <a:t>4</a:t>
                      </a:r>
                      <a:endParaRPr lang="ru-RU" sz="1800" b="1" dirty="0" smtClean="0">
                        <a:latin typeface="Arial" panose="020B0604020202020204" pitchFamily="34" charset="0"/>
                        <a:cs typeface="Arial" panose="020B0604020202020204" pitchFamily="34" charset="0"/>
                      </a:endParaRPr>
                    </a:p>
                    <a:p>
                      <a:pPr algn="r"/>
                      <a:endParaRPr lang="ru-RU" sz="1800" b="1" dirty="0">
                        <a:latin typeface="Arial" panose="020B0604020202020204" pitchFamily="34" charset="0"/>
                        <a:cs typeface="Arial" panose="020B0604020202020204" pitchFamily="34" charset="0"/>
                      </a:endParaRPr>
                    </a:p>
                  </a:txBody>
                  <a:tcPr marL="91427" marR="91427" marT="45704" marB="45704"/>
                </a:tc>
                <a:tc>
                  <a:txBody>
                    <a:bodyPr/>
                    <a:lstStyle/>
                    <a:p>
                      <a:pPr algn="ctr"/>
                      <a:r>
                        <a:rPr lang="en-US" sz="1800" b="1" dirty="0" smtClean="0">
                          <a:latin typeface="Arial" panose="020B0604020202020204" pitchFamily="34" charset="0"/>
                          <a:cs typeface="Arial" panose="020B0604020202020204" pitchFamily="34" charset="0"/>
                        </a:rPr>
                        <a:t>BGS</a:t>
                      </a:r>
                      <a:endParaRPr lang="ru-RU" sz="1800" b="1" dirty="0">
                        <a:latin typeface="Arial" panose="020B0604020202020204" pitchFamily="34" charset="0"/>
                        <a:cs typeface="Arial" panose="020B0604020202020204" pitchFamily="34" charset="0"/>
                      </a:endParaRPr>
                    </a:p>
                  </a:txBody>
                  <a:tcPr marL="91427" marR="91427" marT="45704" marB="45704"/>
                </a:tc>
                <a:tc>
                  <a:txBody>
                    <a:bodyPr/>
                    <a:lstStyle/>
                    <a:p>
                      <a:pPr algn="ctr"/>
                      <a:r>
                        <a:rPr lang="en-US" sz="1800" b="1" dirty="0" smtClean="0">
                          <a:latin typeface="Arial" panose="020B0604020202020204" pitchFamily="34" charset="0"/>
                          <a:cs typeface="Arial" panose="020B0604020202020204" pitchFamily="34" charset="0"/>
                        </a:rPr>
                        <a:t>LRNL (Berkeley)</a:t>
                      </a:r>
                      <a:endParaRPr lang="ru-RU" sz="1800" b="1" dirty="0">
                        <a:latin typeface="Arial" panose="020B0604020202020204" pitchFamily="34" charset="0"/>
                        <a:cs typeface="Arial" panose="020B0604020202020204" pitchFamily="34" charset="0"/>
                      </a:endParaRPr>
                    </a:p>
                  </a:txBody>
                  <a:tcPr marL="91427" marR="91427" marT="45704" marB="45704"/>
                </a:tc>
                <a:tc>
                  <a:txBody>
                    <a:bodyPr/>
                    <a:lstStyle/>
                    <a:p>
                      <a:pPr algn="ctr"/>
                      <a:r>
                        <a:rPr lang="en-US" sz="1800" b="1" dirty="0" smtClean="0">
                          <a:latin typeface="Arial" panose="020B0604020202020204" pitchFamily="34" charset="0"/>
                          <a:cs typeface="Arial" panose="020B0604020202020204" pitchFamily="34" charset="0"/>
                        </a:rPr>
                        <a:t>P.R. </a:t>
                      </a:r>
                      <a:r>
                        <a:rPr lang="en-US" sz="1800" b="1" dirty="0" err="1" smtClean="0">
                          <a:latin typeface="Arial" panose="020B0604020202020204" pitchFamily="34" charset="0"/>
                          <a:cs typeface="Arial" panose="020B0604020202020204" pitchFamily="34" charset="0"/>
                        </a:rPr>
                        <a:t>Lett</a:t>
                      </a:r>
                      <a:r>
                        <a:rPr lang="en-US" sz="1800" b="1" dirty="0" smtClean="0">
                          <a:latin typeface="Arial" panose="020B0604020202020204" pitchFamily="34" charset="0"/>
                          <a:cs typeface="Arial" panose="020B0604020202020204" pitchFamily="34" charset="0"/>
                        </a:rPr>
                        <a:t>. 103, 132502 (2009)</a:t>
                      </a:r>
                      <a:endParaRPr lang="ru-RU" sz="1800" b="1" dirty="0">
                        <a:latin typeface="Arial" panose="020B0604020202020204" pitchFamily="34" charset="0"/>
                        <a:cs typeface="Arial" panose="020B0604020202020204" pitchFamily="34" charset="0"/>
                      </a:endParaRPr>
                    </a:p>
                  </a:txBody>
                  <a:tcPr marL="91427" marR="91427" marT="45704" marB="45704"/>
                </a:tc>
              </a:tr>
              <a:tr h="6401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1" baseline="30000" dirty="0" smtClean="0">
                          <a:latin typeface="Arial" panose="020B0604020202020204" pitchFamily="34" charset="0"/>
                          <a:cs typeface="Arial" panose="020B0604020202020204" pitchFamily="34" charset="0"/>
                        </a:rPr>
                        <a:t>288, </a:t>
                      </a:r>
                      <a:r>
                        <a:rPr lang="ru-RU" sz="1800" b="1" baseline="30000" dirty="0" smtClean="0">
                          <a:latin typeface="Arial" panose="020B0604020202020204" pitchFamily="34" charset="0"/>
                          <a:cs typeface="Arial" panose="020B0604020202020204" pitchFamily="34" charset="0"/>
                        </a:rPr>
                        <a:t>2</a:t>
                      </a:r>
                      <a:r>
                        <a:rPr lang="en-US" sz="1800" b="1" baseline="30000" dirty="0" smtClean="0">
                          <a:latin typeface="Arial" panose="020B0604020202020204" pitchFamily="34" charset="0"/>
                          <a:cs typeface="Arial" panose="020B0604020202020204" pitchFamily="34" charset="0"/>
                        </a:rPr>
                        <a:t>89</a:t>
                      </a:r>
                      <a:r>
                        <a:rPr lang="ru-RU" sz="1800" b="1" dirty="0" smtClean="0">
                          <a:latin typeface="Arial" panose="020B0604020202020204" pitchFamily="34" charset="0"/>
                          <a:cs typeface="Arial" panose="020B0604020202020204" pitchFamily="34" charset="0"/>
                        </a:rPr>
                        <a:t>11</a:t>
                      </a:r>
                      <a:r>
                        <a:rPr lang="en-US" sz="1800" b="1" dirty="0" smtClean="0">
                          <a:latin typeface="Arial" panose="020B0604020202020204" pitchFamily="34" charset="0"/>
                          <a:cs typeface="Arial" panose="020B0604020202020204" pitchFamily="34" charset="0"/>
                        </a:rPr>
                        <a:t>4</a:t>
                      </a:r>
                      <a:endParaRPr lang="ru-RU" sz="1800" b="1" dirty="0" smtClean="0">
                        <a:latin typeface="Arial" panose="020B0604020202020204" pitchFamily="34" charset="0"/>
                        <a:cs typeface="Arial" panose="020B0604020202020204" pitchFamily="34" charset="0"/>
                      </a:endParaRPr>
                    </a:p>
                  </a:txBody>
                  <a:tcPr marL="91427" marR="91427" marT="45704" marB="45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TASCA</a:t>
                      </a:r>
                    </a:p>
                    <a:p>
                      <a:pPr algn="ctr"/>
                      <a:endParaRPr lang="ru-RU" sz="1800" b="1" dirty="0">
                        <a:latin typeface="Arial" panose="020B0604020202020204" pitchFamily="34" charset="0"/>
                        <a:cs typeface="Arial" panose="020B0604020202020204" pitchFamily="34" charset="0"/>
                      </a:endParaRPr>
                    </a:p>
                  </a:txBody>
                  <a:tcPr marL="91427" marR="91427" marT="45704" marB="45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GSI – Mainz</a:t>
                      </a:r>
                    </a:p>
                  </a:txBody>
                  <a:tcPr marL="91427" marR="91427" marT="45704" marB="45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P.R. </a:t>
                      </a:r>
                      <a:r>
                        <a:rPr lang="en-US" sz="1800" b="1" dirty="0" err="1" smtClean="0">
                          <a:latin typeface="Arial" panose="020B0604020202020204" pitchFamily="34" charset="0"/>
                          <a:cs typeface="Arial" panose="020B0604020202020204" pitchFamily="34" charset="0"/>
                        </a:rPr>
                        <a:t>Lett</a:t>
                      </a:r>
                      <a:r>
                        <a:rPr lang="en-US" sz="1800" b="1" dirty="0" smtClean="0">
                          <a:latin typeface="Arial" panose="020B0604020202020204" pitchFamily="34" charset="0"/>
                          <a:cs typeface="Arial" panose="020B0604020202020204" pitchFamily="34" charset="0"/>
                        </a:rPr>
                        <a:t>. 104,  252701 (2010)</a:t>
                      </a:r>
                      <a:endParaRPr lang="ru-RU" sz="1800" b="1" dirty="0">
                        <a:latin typeface="Arial" panose="020B0604020202020204" pitchFamily="34" charset="0"/>
                        <a:cs typeface="Arial" panose="020B0604020202020204" pitchFamily="34" charset="0"/>
                      </a:endParaRPr>
                    </a:p>
                  </a:txBody>
                  <a:tcPr marL="91427" marR="91427" marT="45704" marB="45704"/>
                </a:tc>
              </a:tr>
              <a:tr h="56305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ru-RU" sz="1800" b="1" baseline="30000" dirty="0" smtClean="0">
                          <a:latin typeface="Arial" panose="020B0604020202020204" pitchFamily="34" charset="0"/>
                          <a:cs typeface="Arial" panose="020B0604020202020204" pitchFamily="34" charset="0"/>
                        </a:rPr>
                        <a:t>2</a:t>
                      </a:r>
                      <a:r>
                        <a:rPr lang="en-US" sz="1800" b="1" baseline="30000" dirty="0" smtClean="0">
                          <a:latin typeface="Arial" panose="020B0604020202020204" pitchFamily="34" charset="0"/>
                          <a:cs typeface="Arial" panose="020B0604020202020204" pitchFamily="34" charset="0"/>
                        </a:rPr>
                        <a:t>92, 293</a:t>
                      </a:r>
                      <a:r>
                        <a:rPr lang="ru-RU" sz="1800" b="1" dirty="0" smtClean="0">
                          <a:latin typeface="Arial" panose="020B0604020202020204" pitchFamily="34" charset="0"/>
                          <a:cs typeface="Arial" panose="020B0604020202020204" pitchFamily="34" charset="0"/>
                        </a:rPr>
                        <a:t>11</a:t>
                      </a:r>
                      <a:r>
                        <a:rPr lang="en-US" sz="1800" b="1" dirty="0" smtClean="0">
                          <a:latin typeface="Arial" panose="020B0604020202020204" pitchFamily="34" charset="0"/>
                          <a:cs typeface="Arial" panose="020B0604020202020204" pitchFamily="34" charset="0"/>
                        </a:rPr>
                        <a:t>6</a:t>
                      </a:r>
                      <a:endParaRPr lang="ru-RU" sz="1800" b="1" dirty="0" smtClean="0">
                        <a:latin typeface="Arial" panose="020B0604020202020204" pitchFamily="34" charset="0"/>
                        <a:cs typeface="Arial" panose="020B0604020202020204" pitchFamily="34" charset="0"/>
                      </a:endParaRPr>
                    </a:p>
                  </a:txBody>
                  <a:tcPr marL="91427" marR="91427" marT="45704" marB="45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SHIP</a:t>
                      </a:r>
                      <a:endParaRPr lang="ru-RU" sz="1800" b="1" dirty="0">
                        <a:latin typeface="Arial" panose="020B0604020202020204" pitchFamily="34" charset="0"/>
                        <a:cs typeface="Arial" panose="020B0604020202020204" pitchFamily="34" charset="0"/>
                      </a:endParaRPr>
                    </a:p>
                  </a:txBody>
                  <a:tcPr marL="91427" marR="91427" marT="45704" marB="45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GSI Darmstadt</a:t>
                      </a:r>
                    </a:p>
                  </a:txBody>
                  <a:tcPr marL="91427" marR="91427" marT="45704" marB="45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Eur. Phys. J. A 48: 62 (2012)</a:t>
                      </a:r>
                      <a:endParaRPr lang="ru-RU" sz="1800" b="1" dirty="0" smtClean="0">
                        <a:latin typeface="Arial" panose="020B0604020202020204" pitchFamily="34" charset="0"/>
                        <a:cs typeface="Arial" panose="020B0604020202020204" pitchFamily="34" charset="0"/>
                      </a:endParaRPr>
                    </a:p>
                  </a:txBody>
                  <a:tcPr marL="91427" marR="91427" marT="45704" marB="45704"/>
                </a:tc>
              </a:tr>
              <a:tr h="56305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1" baseline="30000" dirty="0" smtClean="0">
                          <a:latin typeface="Arial" panose="020B0604020202020204" pitchFamily="34" charset="0"/>
                          <a:cs typeface="Arial" panose="020B0604020202020204" pitchFamily="34" charset="0"/>
                        </a:rPr>
                        <a:t>287, </a:t>
                      </a:r>
                      <a:r>
                        <a:rPr lang="ru-RU" sz="1800" b="1" baseline="30000" dirty="0" smtClean="0">
                          <a:latin typeface="Arial" panose="020B0604020202020204" pitchFamily="34" charset="0"/>
                          <a:cs typeface="Arial" panose="020B0604020202020204" pitchFamily="34" charset="0"/>
                        </a:rPr>
                        <a:t>2</a:t>
                      </a:r>
                      <a:r>
                        <a:rPr lang="en-US" sz="1800" b="1" baseline="30000" dirty="0" smtClean="0">
                          <a:latin typeface="Arial" panose="020B0604020202020204" pitchFamily="34" charset="0"/>
                          <a:cs typeface="Arial" panose="020B0604020202020204" pitchFamily="34" charset="0"/>
                        </a:rPr>
                        <a:t>88</a:t>
                      </a:r>
                      <a:r>
                        <a:rPr lang="ru-RU" sz="1800" b="1" dirty="0" smtClean="0">
                          <a:latin typeface="Arial" panose="020B0604020202020204" pitchFamily="34" charset="0"/>
                          <a:cs typeface="Arial" panose="020B0604020202020204" pitchFamily="34" charset="0"/>
                        </a:rPr>
                        <a:t>11</a:t>
                      </a:r>
                      <a:r>
                        <a:rPr lang="en-US" sz="1800" b="1" dirty="0" smtClean="0">
                          <a:latin typeface="Arial" panose="020B0604020202020204" pitchFamily="34" charset="0"/>
                          <a:cs typeface="Arial" panose="020B0604020202020204" pitchFamily="34" charset="0"/>
                        </a:rPr>
                        <a:t>5</a:t>
                      </a:r>
                      <a:endParaRPr lang="ru-RU" sz="1800" b="1" dirty="0" smtClean="0">
                        <a:latin typeface="Arial" panose="020B0604020202020204" pitchFamily="34" charset="0"/>
                        <a:cs typeface="Arial" panose="020B0604020202020204" pitchFamily="34" charset="0"/>
                      </a:endParaRPr>
                    </a:p>
                  </a:txBody>
                  <a:tcPr marL="91427" marR="91427" marT="45704" marB="45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TASCA</a:t>
                      </a:r>
                      <a:endParaRPr lang="ru-RU" sz="1800" b="1" dirty="0">
                        <a:latin typeface="Arial" panose="020B0604020202020204" pitchFamily="34" charset="0"/>
                        <a:cs typeface="Arial" panose="020B0604020202020204" pitchFamily="34" charset="0"/>
                      </a:endParaRPr>
                    </a:p>
                  </a:txBody>
                  <a:tcPr marL="91427" marR="91427" marT="45704" marB="45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GSI – Mainz</a:t>
                      </a:r>
                    </a:p>
                  </a:txBody>
                  <a:tcPr marL="91427" marR="91427" marT="45704" marB="45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P.R. </a:t>
                      </a:r>
                      <a:r>
                        <a:rPr lang="en-US" sz="1800" b="1" dirty="0" err="1" smtClean="0">
                          <a:latin typeface="Arial" panose="020B0604020202020204" pitchFamily="34" charset="0"/>
                          <a:cs typeface="Arial" panose="020B0604020202020204" pitchFamily="34" charset="0"/>
                        </a:rPr>
                        <a:t>Lett</a:t>
                      </a:r>
                      <a:r>
                        <a:rPr lang="en-US" sz="1800" b="1" dirty="0" smtClean="0">
                          <a:latin typeface="Arial" panose="020B0604020202020204" pitchFamily="34" charset="0"/>
                          <a:cs typeface="Arial" panose="020B0604020202020204" pitchFamily="34" charset="0"/>
                        </a:rPr>
                        <a:t>. 111, 112502 (2013)</a:t>
                      </a:r>
                      <a:endParaRPr lang="ru-RU" sz="1800" b="1" dirty="0" smtClean="0">
                        <a:latin typeface="Arial" panose="020B0604020202020204" pitchFamily="34" charset="0"/>
                        <a:cs typeface="Arial" panose="020B0604020202020204" pitchFamily="34" charset="0"/>
                      </a:endParaRPr>
                    </a:p>
                  </a:txBody>
                  <a:tcPr marL="91427" marR="91427" marT="45704" marB="45704"/>
                </a:tc>
              </a:tr>
              <a:tr h="563052">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b="1" baseline="30000" dirty="0" smtClean="0">
                          <a:latin typeface="Arial" panose="020B0604020202020204" pitchFamily="34" charset="0"/>
                          <a:cs typeface="Arial" panose="020B0604020202020204" pitchFamily="34" charset="0"/>
                        </a:rPr>
                        <a:t>294</a:t>
                      </a:r>
                      <a:r>
                        <a:rPr lang="en-US" sz="1800" b="1" dirty="0" smtClean="0">
                          <a:latin typeface="Arial" panose="020B0604020202020204" pitchFamily="34" charset="0"/>
                          <a:cs typeface="Arial" panose="020B0604020202020204" pitchFamily="34" charset="0"/>
                        </a:rPr>
                        <a:t>117</a:t>
                      </a:r>
                      <a:endParaRPr lang="ru-RU" sz="1800" b="1" dirty="0" smtClean="0">
                        <a:latin typeface="Arial" panose="020B0604020202020204" pitchFamily="34" charset="0"/>
                        <a:cs typeface="Arial" panose="020B0604020202020204" pitchFamily="34" charset="0"/>
                      </a:endParaRPr>
                    </a:p>
                  </a:txBody>
                  <a:tcPr marL="91427" marR="91427" marT="45704" marB="45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TASCA</a:t>
                      </a:r>
                      <a:endParaRPr lang="ru-RU" sz="1800" b="1" dirty="0">
                        <a:latin typeface="Arial" panose="020B0604020202020204" pitchFamily="34" charset="0"/>
                        <a:cs typeface="Arial" panose="020B0604020202020204" pitchFamily="34" charset="0"/>
                      </a:endParaRPr>
                    </a:p>
                  </a:txBody>
                  <a:tcPr marL="91427" marR="91427" marT="45704" marB="45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GSI-Mainz</a:t>
                      </a:r>
                    </a:p>
                  </a:txBody>
                  <a:tcPr marL="91427" marR="91427" marT="45704" marB="4570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anose="020B0604020202020204" pitchFamily="34" charset="0"/>
                          <a:cs typeface="Arial" panose="020B0604020202020204" pitchFamily="34" charset="0"/>
                        </a:rPr>
                        <a:t>P.R. </a:t>
                      </a:r>
                      <a:r>
                        <a:rPr lang="en-US" sz="1800" b="1" dirty="0" err="1" smtClean="0">
                          <a:latin typeface="Arial" panose="020B0604020202020204" pitchFamily="34" charset="0"/>
                          <a:cs typeface="Arial" panose="020B0604020202020204" pitchFamily="34" charset="0"/>
                        </a:rPr>
                        <a:t>Lett</a:t>
                      </a:r>
                      <a:r>
                        <a:rPr lang="en-US" sz="1800" b="1" dirty="0" smtClean="0">
                          <a:latin typeface="Arial" panose="020B0604020202020204" pitchFamily="34" charset="0"/>
                          <a:cs typeface="Arial" panose="020B0604020202020204" pitchFamily="34" charset="0"/>
                        </a:rPr>
                        <a:t>. 112, 172501 (2014) </a:t>
                      </a:r>
                      <a:endParaRPr lang="ru-RU" sz="1800" b="1" dirty="0" smtClean="0">
                        <a:latin typeface="Arial" panose="020B0604020202020204" pitchFamily="34" charset="0"/>
                        <a:cs typeface="Arial" panose="020B0604020202020204" pitchFamily="34" charset="0"/>
                      </a:endParaRPr>
                    </a:p>
                  </a:txBody>
                  <a:tcPr marL="91427" marR="91427" marT="45704" marB="45704"/>
                </a:tc>
              </a:tr>
            </a:tbl>
          </a:graphicData>
        </a:graphic>
      </p:graphicFrame>
      <p:sp>
        <p:nvSpPr>
          <p:cNvPr id="89122" name="TextBox 2"/>
          <p:cNvSpPr txBox="1">
            <a:spLocks noChangeArrowheads="1"/>
          </p:cNvSpPr>
          <p:nvPr/>
        </p:nvSpPr>
        <p:spPr bwMode="auto">
          <a:xfrm>
            <a:off x="4348166" y="228600"/>
            <a:ext cx="3495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en-US" sz="3600" b="1" dirty="0">
                <a:solidFill>
                  <a:srgbClr val="C00000"/>
                </a:solidFill>
                <a:latin typeface="+mj-lt"/>
              </a:rPr>
              <a:t>Confirmations </a:t>
            </a:r>
          </a:p>
          <a:p>
            <a:pPr algn="ctr" eaLnBrk="1" hangingPunct="1">
              <a:defRPr/>
            </a:pPr>
            <a:r>
              <a:rPr lang="en-US" b="1" dirty="0">
                <a:solidFill>
                  <a:srgbClr val="C00000"/>
                </a:solidFill>
                <a:latin typeface="+mj-lt"/>
              </a:rPr>
              <a:t>(2007-2014)</a:t>
            </a:r>
            <a:endParaRPr lang="ru-RU" b="1" dirty="0">
              <a:solidFill>
                <a:srgbClr val="C00000"/>
              </a:solidFill>
              <a:latin typeface="+mj-lt"/>
            </a:endParaRPr>
          </a:p>
        </p:txBody>
      </p:sp>
    </p:spTree>
    <p:extLst>
      <p:ext uri="{BB962C8B-B14F-4D97-AF65-F5344CB8AC3E}">
        <p14:creationId xmlns:p14="http://schemas.microsoft.com/office/powerpoint/2010/main" val="3954166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16330"/>
            <a:ext cx="9144000" cy="6292463"/>
          </a:xfrm>
          <a:prstGeom prst="rect">
            <a:avLst/>
          </a:prstGeom>
        </p:spPr>
      </p:pic>
      <p:sp>
        <p:nvSpPr>
          <p:cNvPr id="3" name="TextBox 2"/>
          <p:cNvSpPr txBox="1"/>
          <p:nvPr/>
        </p:nvSpPr>
        <p:spPr>
          <a:xfrm>
            <a:off x="1703512" y="5920824"/>
            <a:ext cx="8550696" cy="892552"/>
          </a:xfrm>
          <a:prstGeom prst="rect">
            <a:avLst/>
          </a:prstGeom>
          <a:noFill/>
        </p:spPr>
        <p:txBody>
          <a:bodyPr wrap="square" rtlCol="0">
            <a:spAutoFit/>
          </a:bodyPr>
          <a:lstStyle/>
          <a:p>
            <a:pPr algn="ctr"/>
            <a:r>
              <a:rPr lang="en-US" sz="2600" b="1" dirty="0">
                <a:solidFill>
                  <a:srgbClr val="C00000"/>
                </a:solidFill>
                <a:latin typeface="Arial" panose="020B0604020202020204" pitchFamily="34" charset="0"/>
                <a:cs typeface="Arial" panose="020B0604020202020204" pitchFamily="34" charset="0"/>
              </a:rPr>
              <a:t>10 of 18 elements </a:t>
            </a:r>
            <a:r>
              <a:rPr lang="en-US" sz="2600" dirty="0">
                <a:solidFill>
                  <a:srgbClr val="C00000"/>
                </a:solidFill>
                <a:latin typeface="Arial" panose="020B0604020202020204" pitchFamily="34" charset="0"/>
                <a:cs typeface="Arial" panose="020B0604020202020204" pitchFamily="34" charset="0"/>
              </a:rPr>
              <a:t>discovered during last 60 years </a:t>
            </a:r>
          </a:p>
          <a:p>
            <a:pPr algn="ctr"/>
            <a:r>
              <a:rPr lang="en-US" sz="2600" b="1" dirty="0">
                <a:solidFill>
                  <a:srgbClr val="C00000"/>
                </a:solidFill>
                <a:latin typeface="Arial" panose="020B0604020202020204" pitchFamily="34" charset="0"/>
                <a:cs typeface="Arial" panose="020B0604020202020204" pitchFamily="34" charset="0"/>
              </a:rPr>
              <a:t>were first synthesized in Dubna</a:t>
            </a:r>
            <a:endParaRPr lang="ru-RU" sz="2600" b="1" dirty="0">
              <a:solidFill>
                <a:srgbClr val="C00000"/>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a:xfrm>
            <a:off x="1524000" y="116632"/>
            <a:ext cx="9144000" cy="4572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3000" b="1">
                <a:solidFill>
                  <a:srgbClr val="CC3300"/>
                </a:solidFill>
                <a:latin typeface="Arial" panose="020B0604020202020204" pitchFamily="34" charset="0"/>
                <a:cs typeface="Arial" panose="020B0604020202020204" pitchFamily="34" charset="0"/>
              </a:rPr>
              <a:t>Mendeleev’s Table Today</a:t>
            </a:r>
            <a:r>
              <a:rPr lang="ru-RU" sz="3000" b="1">
                <a:solidFill>
                  <a:srgbClr val="CC3300"/>
                </a:solidFill>
                <a:latin typeface="Arial" panose="020B0604020202020204" pitchFamily="34" charset="0"/>
                <a:cs typeface="Arial" panose="020B0604020202020204" pitchFamily="34" charset="0"/>
              </a:rPr>
              <a:t> (</a:t>
            </a:r>
            <a:r>
              <a:rPr lang="en-US" sz="3000" b="1">
                <a:solidFill>
                  <a:srgbClr val="CC3300"/>
                </a:solidFill>
                <a:latin typeface="Arial" panose="020B0604020202020204" pitchFamily="34" charset="0"/>
                <a:cs typeface="Arial" panose="020B0604020202020204" pitchFamily="34" charset="0"/>
              </a:rPr>
              <a:t>since Nov. 28, 2016</a:t>
            </a:r>
            <a:r>
              <a:rPr lang="ru-RU" sz="3000" b="1">
                <a:solidFill>
                  <a:srgbClr val="CC3300"/>
                </a:solidFill>
                <a:latin typeface="Arial" panose="020B0604020202020204" pitchFamily="34" charset="0"/>
                <a:cs typeface="Arial" panose="020B0604020202020204" pitchFamily="34" charset="0"/>
              </a:rPr>
              <a:t>)</a:t>
            </a:r>
            <a:endParaRPr lang="ru-RU" sz="3000" dirty="0">
              <a:solidFill>
                <a:srgbClr val="CC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002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29736" y="188641"/>
            <a:ext cx="6830760" cy="923330"/>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May 2012:</a:t>
            </a:r>
          </a:p>
          <a:p>
            <a:r>
              <a:rPr lang="en-US" dirty="0">
                <a:solidFill>
                  <a:srgbClr val="002060"/>
                </a:solidFill>
                <a:latin typeface="Arial" panose="020B0604020202020204" pitchFamily="34" charset="0"/>
                <a:cs typeface="Arial" panose="020B0604020202020204" pitchFamily="34" charset="0"/>
              </a:rPr>
              <a:t>Official approval of the name </a:t>
            </a:r>
            <a:r>
              <a:rPr lang="en-US" i="1" dirty="0" err="1">
                <a:solidFill>
                  <a:srgbClr val="C00000"/>
                </a:solidFill>
                <a:latin typeface="Arial" panose="020B0604020202020204" pitchFamily="34" charset="0"/>
                <a:cs typeface="Arial" panose="020B0604020202020204" pitchFamily="34" charset="0"/>
              </a:rPr>
              <a:t>Flerovium</a:t>
            </a:r>
            <a:r>
              <a:rPr lang="en-US" dirty="0">
                <a:solidFill>
                  <a:srgbClr val="002060"/>
                </a:solidFill>
                <a:latin typeface="Arial" panose="020B0604020202020204" pitchFamily="34" charset="0"/>
                <a:cs typeface="Arial" panose="020B0604020202020204" pitchFamily="34" charset="0"/>
              </a:rPr>
              <a:t> for element </a:t>
            </a:r>
            <a:r>
              <a:rPr lang="en-US" i="1" dirty="0">
                <a:solidFill>
                  <a:srgbClr val="C00000"/>
                </a:solidFill>
                <a:latin typeface="Arial" panose="020B0604020202020204" pitchFamily="34" charset="0"/>
                <a:cs typeface="Arial" panose="020B0604020202020204" pitchFamily="34" charset="0"/>
              </a:rPr>
              <a:t>114</a:t>
            </a:r>
          </a:p>
          <a:p>
            <a:r>
              <a:rPr lang="en-US" dirty="0">
                <a:solidFill>
                  <a:srgbClr val="002060"/>
                </a:solidFill>
                <a:latin typeface="Arial" panose="020B0604020202020204" pitchFamily="34" charset="0"/>
                <a:cs typeface="Arial" panose="020B0604020202020204" pitchFamily="34" charset="0"/>
              </a:rPr>
              <a:t>	</a:t>
            </a:r>
            <a:r>
              <a:rPr lang="ru-RU"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and the name </a:t>
            </a:r>
            <a:r>
              <a:rPr lang="en-US" i="1" dirty="0" err="1">
                <a:solidFill>
                  <a:srgbClr val="C00000"/>
                </a:solidFill>
                <a:latin typeface="Arial" panose="020B0604020202020204" pitchFamily="34" charset="0"/>
                <a:cs typeface="Arial" panose="020B0604020202020204" pitchFamily="34" charset="0"/>
              </a:rPr>
              <a:t>Livermorium</a:t>
            </a:r>
            <a:r>
              <a:rPr lang="en-US" dirty="0">
                <a:solidFill>
                  <a:srgbClr val="002060"/>
                </a:solidFill>
                <a:latin typeface="Arial" panose="020B0604020202020204" pitchFamily="34" charset="0"/>
                <a:cs typeface="Arial" panose="020B0604020202020204" pitchFamily="34" charset="0"/>
              </a:rPr>
              <a:t> for element </a:t>
            </a:r>
            <a:r>
              <a:rPr lang="en-US" i="1" dirty="0">
                <a:solidFill>
                  <a:srgbClr val="C00000"/>
                </a:solidFill>
                <a:latin typeface="Arial" panose="020B0604020202020204" pitchFamily="34" charset="0"/>
                <a:cs typeface="Arial" panose="020B0604020202020204" pitchFamily="34" charset="0"/>
              </a:rPr>
              <a:t>116</a:t>
            </a:r>
          </a:p>
        </p:txBody>
      </p:sp>
      <p:grpSp>
        <p:nvGrpSpPr>
          <p:cNvPr id="7" name="Группа 6"/>
          <p:cNvGrpSpPr/>
          <p:nvPr/>
        </p:nvGrpSpPr>
        <p:grpSpPr>
          <a:xfrm>
            <a:off x="1703515" y="188642"/>
            <a:ext cx="1802277" cy="1607769"/>
            <a:chOff x="255373" y="2996074"/>
            <a:chExt cx="2821786" cy="2448064"/>
          </a:xfrm>
        </p:grpSpPr>
        <p:pic>
          <p:nvPicPr>
            <p:cNvPr id="48130" name="Picture 2" descr="IUPA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3893" y="2996074"/>
              <a:ext cx="1206034" cy="107337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IUPA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373" y="4185555"/>
              <a:ext cx="2803075" cy="5606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3225" y="4811482"/>
              <a:ext cx="2803934" cy="632656"/>
            </a:xfrm>
            <a:prstGeom prst="rect">
              <a:avLst/>
            </a:prstGeom>
            <a:noFill/>
          </p:spPr>
          <p:txBody>
            <a:bodyPr wrap="none" rtlCol="0">
              <a:spAutoFit/>
            </a:bodyPr>
            <a:lstStyle/>
            <a:p>
              <a:pPr algn="ctr"/>
              <a:r>
                <a:rPr lang="en-US" sz="1050" dirty="0">
                  <a:solidFill>
                    <a:srgbClr val="FF0000"/>
                  </a:solidFill>
                  <a:latin typeface="Arial" panose="020B0604020202020204" pitchFamily="34" charset="0"/>
                  <a:cs typeface="Arial" panose="020B0604020202020204" pitchFamily="34" charset="0"/>
                </a:rPr>
                <a:t>International Union of Pure</a:t>
              </a:r>
            </a:p>
            <a:p>
              <a:pPr algn="ctr"/>
              <a:r>
                <a:rPr lang="en-US" sz="1050" dirty="0">
                  <a:solidFill>
                    <a:srgbClr val="FF0000"/>
                  </a:solidFill>
                  <a:latin typeface="Arial" panose="020B0604020202020204" pitchFamily="34" charset="0"/>
                  <a:cs typeface="Arial" panose="020B0604020202020204" pitchFamily="34" charset="0"/>
                </a:rPr>
                <a:t>and Applied Chemistry</a:t>
              </a:r>
              <a:endParaRPr lang="ru-RU" sz="1050" dirty="0">
                <a:solidFill>
                  <a:srgbClr val="FF0000"/>
                </a:solidFill>
                <a:latin typeface="Arial" panose="020B0604020202020204" pitchFamily="34" charset="0"/>
                <a:cs typeface="Arial" panose="020B0604020202020204" pitchFamily="34" charset="0"/>
              </a:endParaRPr>
            </a:p>
          </p:txBody>
        </p:sp>
      </p:grpSp>
      <p:sp>
        <p:nvSpPr>
          <p:cNvPr id="29" name="Прямоугольник 28"/>
          <p:cNvSpPr/>
          <p:nvPr/>
        </p:nvSpPr>
        <p:spPr>
          <a:xfrm>
            <a:off x="1502881" y="5949281"/>
            <a:ext cx="9108504" cy="646331"/>
          </a:xfrm>
          <a:prstGeom prst="rect">
            <a:avLst/>
          </a:prstGeom>
        </p:spPr>
        <p:txBody>
          <a:bodyPr wrap="square">
            <a:spAutoFit/>
          </a:bodyPr>
          <a:lstStyle/>
          <a:p>
            <a:pPr algn="ctr"/>
            <a:r>
              <a:rPr lang="en-US" i="1" dirty="0">
                <a:solidFill>
                  <a:srgbClr val="000066"/>
                </a:solidFill>
                <a:latin typeface="Arial" panose="020B0604020202020204" pitchFamily="34" charset="0"/>
                <a:cs typeface="Arial" panose="020B0604020202020204" pitchFamily="34" charset="0"/>
              </a:rPr>
              <a:t>All these elements were synthesized for the first time at the U-400</a:t>
            </a:r>
            <a:br>
              <a:rPr lang="en-US" i="1" dirty="0">
                <a:solidFill>
                  <a:srgbClr val="000066"/>
                </a:solidFill>
                <a:latin typeface="Arial" panose="020B0604020202020204" pitchFamily="34" charset="0"/>
                <a:cs typeface="Arial" panose="020B0604020202020204" pitchFamily="34" charset="0"/>
              </a:rPr>
            </a:br>
            <a:r>
              <a:rPr lang="en-US" i="1" dirty="0">
                <a:solidFill>
                  <a:srgbClr val="000066"/>
                </a:solidFill>
                <a:latin typeface="Arial" panose="020B0604020202020204" pitchFamily="34" charset="0"/>
                <a:cs typeface="Arial" panose="020B0604020202020204" pitchFamily="34" charset="0"/>
              </a:rPr>
              <a:t>accelerator complex of the Flerov Laboratory of Nuclear Reactions of JINR.</a:t>
            </a:r>
          </a:p>
        </p:txBody>
      </p:sp>
      <p:sp>
        <p:nvSpPr>
          <p:cNvPr id="2" name="Прямоугольник 1"/>
          <p:cNvSpPr/>
          <p:nvPr/>
        </p:nvSpPr>
        <p:spPr>
          <a:xfrm>
            <a:off x="1991545" y="1926509"/>
            <a:ext cx="9793087" cy="1015663"/>
          </a:xfrm>
          <a:prstGeom prst="rect">
            <a:avLst/>
          </a:prstGeom>
        </p:spPr>
        <p:txBody>
          <a:bodyPr wrap="square">
            <a:spAutoFit/>
          </a:bodyPr>
          <a:lstStyle/>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element 113: RIKEN (Japan)</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elements </a:t>
            </a:r>
            <a:r>
              <a:rPr lang="en-US" i="1" dirty="0">
                <a:solidFill>
                  <a:srgbClr val="C00000"/>
                </a:solidFill>
                <a:latin typeface="Arial" panose="020B0604020202020204" pitchFamily="34" charset="0"/>
                <a:cs typeface="Arial" panose="020B0604020202020204" pitchFamily="34" charset="0"/>
              </a:rPr>
              <a:t>115</a:t>
            </a:r>
            <a:r>
              <a:rPr lang="en-US" dirty="0">
                <a:solidFill>
                  <a:srgbClr val="002060"/>
                </a:solidFill>
                <a:latin typeface="Arial" panose="020B0604020202020204" pitchFamily="34" charset="0"/>
                <a:cs typeface="Arial" panose="020B0604020202020204" pitchFamily="34" charset="0"/>
              </a:rPr>
              <a:t> and </a:t>
            </a:r>
            <a:r>
              <a:rPr lang="en-US" i="1" dirty="0">
                <a:solidFill>
                  <a:srgbClr val="C00000"/>
                </a:solidFill>
                <a:latin typeface="Arial" panose="020B0604020202020204" pitchFamily="34" charset="0"/>
                <a:cs typeface="Arial" panose="020B0604020202020204" pitchFamily="34" charset="0"/>
              </a:rPr>
              <a:t>117</a:t>
            </a:r>
            <a:r>
              <a:rPr lang="en-US" dirty="0">
                <a:solidFill>
                  <a:srgbClr val="00206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JINR</a:t>
            </a:r>
            <a:r>
              <a:rPr lang="en-US" dirty="0">
                <a:solidFill>
                  <a:srgbClr val="002060"/>
                </a:solidFill>
                <a:latin typeface="Arial" panose="020B0604020202020204" pitchFamily="34" charset="0"/>
                <a:cs typeface="Arial" panose="020B0604020202020204" pitchFamily="34" charset="0"/>
              </a:rPr>
              <a:t> (Dubna) - </a:t>
            </a:r>
            <a:r>
              <a:rPr lang="en-US" dirty="0">
                <a:solidFill>
                  <a:srgbClr val="C00000"/>
                </a:solidFill>
                <a:latin typeface="Arial" panose="020B0604020202020204" pitchFamily="34" charset="0"/>
                <a:cs typeface="Arial" panose="020B0604020202020204" pitchFamily="34" charset="0"/>
              </a:rPr>
              <a:t>LLNL</a:t>
            </a:r>
            <a:r>
              <a:rPr lang="en-US" dirty="0">
                <a:solidFill>
                  <a:srgbClr val="002060"/>
                </a:solidFill>
                <a:latin typeface="Arial" panose="020B0604020202020204" pitchFamily="34" charset="0"/>
                <a:cs typeface="Arial" panose="020B0604020202020204" pitchFamily="34" charset="0"/>
              </a:rPr>
              <a:t> (USA) – </a:t>
            </a:r>
            <a:r>
              <a:rPr lang="en-US" dirty="0">
                <a:solidFill>
                  <a:srgbClr val="C00000"/>
                </a:solidFill>
                <a:latin typeface="Arial" panose="020B0604020202020204" pitchFamily="34" charset="0"/>
                <a:cs typeface="Arial" panose="020B0604020202020204" pitchFamily="34" charset="0"/>
              </a:rPr>
              <a:t>ORNL</a:t>
            </a:r>
            <a:r>
              <a:rPr lang="en-US" dirty="0">
                <a:solidFill>
                  <a:srgbClr val="002060"/>
                </a:solidFill>
                <a:latin typeface="Arial" panose="020B0604020202020204" pitchFamily="34" charset="0"/>
                <a:cs typeface="Arial" panose="020B0604020202020204" pitchFamily="34" charset="0"/>
              </a:rPr>
              <a:t> (USA) collaboration</a:t>
            </a:r>
          </a:p>
          <a:p>
            <a:pPr marL="342900" indent="-34290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element </a:t>
            </a:r>
            <a:r>
              <a:rPr lang="en-US" i="1" dirty="0">
                <a:solidFill>
                  <a:srgbClr val="C00000"/>
                </a:solidFill>
                <a:latin typeface="Arial" panose="020B0604020202020204" pitchFamily="34" charset="0"/>
                <a:cs typeface="Arial" panose="020B0604020202020204" pitchFamily="34" charset="0"/>
              </a:rPr>
              <a:t>118:</a:t>
            </a:r>
            <a:r>
              <a:rPr lang="en-US" dirty="0">
                <a:solidFill>
                  <a:srgbClr val="C00000"/>
                </a:solidFill>
                <a:latin typeface="Arial" panose="020B0604020202020204" pitchFamily="34" charset="0"/>
                <a:cs typeface="Arial" panose="020B0604020202020204" pitchFamily="34" charset="0"/>
              </a:rPr>
              <a:t> JINR</a:t>
            </a:r>
            <a:r>
              <a:rPr lang="en-US" dirty="0">
                <a:solidFill>
                  <a:srgbClr val="002060"/>
                </a:solidFill>
                <a:latin typeface="Arial" panose="020B0604020202020204" pitchFamily="34" charset="0"/>
                <a:cs typeface="Arial" panose="020B0604020202020204" pitchFamily="34" charset="0"/>
              </a:rPr>
              <a:t> (Dubna) – </a:t>
            </a:r>
            <a:r>
              <a:rPr lang="en-US" dirty="0">
                <a:solidFill>
                  <a:srgbClr val="C00000"/>
                </a:solidFill>
                <a:latin typeface="Arial" panose="020B0604020202020204" pitchFamily="34" charset="0"/>
                <a:cs typeface="Arial" panose="020B0604020202020204" pitchFamily="34" charset="0"/>
              </a:rPr>
              <a:t>LLNL</a:t>
            </a:r>
            <a:r>
              <a:rPr lang="en-US" dirty="0">
                <a:solidFill>
                  <a:srgbClr val="002060"/>
                </a:solidFill>
                <a:latin typeface="Arial" panose="020B0604020202020204" pitchFamily="34" charset="0"/>
                <a:cs typeface="Arial" panose="020B0604020202020204" pitchFamily="34" charset="0"/>
              </a:rPr>
              <a:t> collaboration.</a:t>
            </a:r>
          </a:p>
        </p:txBody>
      </p:sp>
      <p:sp>
        <p:nvSpPr>
          <p:cNvPr id="5" name="Прямоугольник 4"/>
          <p:cNvSpPr/>
          <p:nvPr/>
        </p:nvSpPr>
        <p:spPr>
          <a:xfrm>
            <a:off x="1991545" y="2852936"/>
            <a:ext cx="8561471" cy="1815882"/>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28</a:t>
            </a:r>
            <a:r>
              <a:rPr lang="en-US" b="1" i="1" baseline="30000" dirty="0">
                <a:latin typeface="Arial" panose="020B0604020202020204" pitchFamily="34" charset="0"/>
                <a:cs typeface="Arial" panose="020B0604020202020204" pitchFamily="34" charset="0"/>
              </a:rPr>
              <a:t>th</a:t>
            </a:r>
            <a:r>
              <a:rPr lang="en-US" b="1" i="1" dirty="0">
                <a:latin typeface="Arial" panose="020B0604020202020204" pitchFamily="34" charset="0"/>
                <a:cs typeface="Arial" panose="020B0604020202020204" pitchFamily="34" charset="0"/>
              </a:rPr>
              <a:t> November 2016:</a:t>
            </a:r>
          </a:p>
          <a:p>
            <a:r>
              <a:rPr lang="en-US" dirty="0">
                <a:solidFill>
                  <a:srgbClr val="002060"/>
                </a:solidFill>
                <a:latin typeface="Arial" panose="020B0604020202020204" pitchFamily="34" charset="0"/>
                <a:cs typeface="Arial" panose="020B0604020202020204" pitchFamily="34" charset="0"/>
              </a:rPr>
              <a:t>IUPAC formally approved names and symbols of new elements:</a:t>
            </a:r>
          </a:p>
          <a:p>
            <a:pPr lvl="1"/>
            <a:r>
              <a:rPr lang="en-US" b="1" dirty="0" err="1">
                <a:solidFill>
                  <a:srgbClr val="002060"/>
                </a:solidFill>
                <a:latin typeface="Arial" panose="020B0604020202020204" pitchFamily="34" charset="0"/>
                <a:cs typeface="Arial" panose="020B0604020202020204" pitchFamily="34" charset="0"/>
              </a:rPr>
              <a:t>Nihonium</a:t>
            </a:r>
            <a:r>
              <a:rPr lang="ru-RU"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a:t>
            </a:r>
            <a:r>
              <a:rPr lang="ru-RU"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for element</a:t>
            </a:r>
            <a:r>
              <a:rPr lang="ru-RU" dirty="0">
                <a:solidFill>
                  <a:srgbClr val="002060"/>
                </a:solidFill>
                <a:latin typeface="Arial" panose="020B0604020202020204" pitchFamily="34" charset="0"/>
                <a:cs typeface="Arial" panose="020B0604020202020204" pitchFamily="34" charset="0"/>
              </a:rPr>
              <a:t> 113,</a:t>
            </a:r>
          </a:p>
          <a:p>
            <a:pPr lvl="1"/>
            <a:r>
              <a:rPr lang="en-US" b="1" dirty="0">
                <a:solidFill>
                  <a:srgbClr val="C00000"/>
                </a:solidFill>
                <a:latin typeface="Arial" panose="020B0604020202020204" pitchFamily="34" charset="0"/>
                <a:cs typeface="Arial" panose="020B0604020202020204" pitchFamily="34" charset="0"/>
              </a:rPr>
              <a:t>Moscovium</a:t>
            </a:r>
            <a:r>
              <a:rPr lang="ru-RU" dirty="0">
                <a:solidFill>
                  <a:srgbClr val="C00000"/>
                </a:solidFill>
                <a:latin typeface="Arial" panose="020B0604020202020204" pitchFamily="34" charset="0"/>
                <a:cs typeface="Arial" panose="020B0604020202020204" pitchFamily="34" charset="0"/>
              </a:rPr>
              <a:t>  </a:t>
            </a:r>
            <a:r>
              <a:rPr lang="ru-RU" dirty="0">
                <a:solidFill>
                  <a:srgbClr val="002060"/>
                </a:solidFill>
                <a:latin typeface="Arial" panose="020B0604020202020204" pitchFamily="34" charset="0"/>
                <a:cs typeface="Arial" panose="020B0604020202020204" pitchFamily="34" charset="0"/>
              </a:rPr>
              <a:t>(</a:t>
            </a:r>
            <a:r>
              <a:rPr lang="en-US" dirty="0">
                <a:solidFill>
                  <a:srgbClr val="002060"/>
                </a:solidFill>
                <a:latin typeface="Arial" panose="020B0604020202020204" pitchFamily="34" charset="0"/>
                <a:cs typeface="Arial" panose="020B0604020202020204" pitchFamily="34" charset="0"/>
              </a:rPr>
              <a:t>Mc</a:t>
            </a:r>
            <a:r>
              <a:rPr lang="ru-RU"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for element</a:t>
            </a:r>
            <a:r>
              <a:rPr lang="ru-RU" dirty="0">
                <a:solidFill>
                  <a:srgbClr val="002060"/>
                </a:solidFill>
                <a:latin typeface="Arial" panose="020B0604020202020204" pitchFamily="34" charset="0"/>
                <a:cs typeface="Arial" panose="020B0604020202020204" pitchFamily="34" charset="0"/>
              </a:rPr>
              <a:t> </a:t>
            </a:r>
            <a:r>
              <a:rPr lang="ru-RU" b="1" dirty="0">
                <a:solidFill>
                  <a:srgbClr val="C00000"/>
                </a:solidFill>
                <a:latin typeface="Arial" panose="020B0604020202020204" pitchFamily="34" charset="0"/>
                <a:cs typeface="Arial" panose="020B0604020202020204" pitchFamily="34" charset="0"/>
              </a:rPr>
              <a:t>115</a:t>
            </a:r>
            <a:r>
              <a:rPr lang="ru-RU" dirty="0">
                <a:solidFill>
                  <a:srgbClr val="002060"/>
                </a:solidFill>
                <a:latin typeface="Arial" panose="020B0604020202020204" pitchFamily="34" charset="0"/>
                <a:cs typeface="Arial" panose="020B0604020202020204" pitchFamily="34" charset="0"/>
              </a:rPr>
              <a:t>,</a:t>
            </a:r>
          </a:p>
          <a:p>
            <a:pPr lvl="1"/>
            <a:r>
              <a:rPr lang="en-US" b="1" dirty="0">
                <a:solidFill>
                  <a:srgbClr val="C00000"/>
                </a:solidFill>
                <a:latin typeface="Arial" panose="020B0604020202020204" pitchFamily="34" charset="0"/>
                <a:cs typeface="Arial" panose="020B0604020202020204" pitchFamily="34" charset="0"/>
              </a:rPr>
              <a:t>Tennessine</a:t>
            </a:r>
            <a:r>
              <a:rPr lang="ru-RU"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rPr>
              <a:t>  </a:t>
            </a:r>
            <a:r>
              <a:rPr lang="ru-RU" dirty="0">
                <a:solidFill>
                  <a:srgbClr val="002060"/>
                </a:solidFill>
                <a:latin typeface="Arial" panose="020B0604020202020204" pitchFamily="34" charset="0"/>
                <a:cs typeface="Arial" panose="020B0604020202020204" pitchFamily="34" charset="0"/>
              </a:rPr>
              <a:t>(</a:t>
            </a:r>
            <a:r>
              <a:rPr lang="en-US" dirty="0" err="1">
                <a:solidFill>
                  <a:srgbClr val="002060"/>
                </a:solidFill>
                <a:latin typeface="Arial" panose="020B0604020202020204" pitchFamily="34" charset="0"/>
                <a:cs typeface="Arial" panose="020B0604020202020204" pitchFamily="34" charset="0"/>
              </a:rPr>
              <a:t>Ts</a:t>
            </a:r>
            <a:r>
              <a:rPr lang="ru-RU"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 for element</a:t>
            </a:r>
            <a:r>
              <a:rPr lang="ru-RU" dirty="0">
                <a:solidFill>
                  <a:srgbClr val="002060"/>
                </a:solidFill>
                <a:latin typeface="Arial" panose="020B0604020202020204" pitchFamily="34" charset="0"/>
                <a:cs typeface="Arial" panose="020B0604020202020204" pitchFamily="34" charset="0"/>
              </a:rPr>
              <a:t> </a:t>
            </a:r>
            <a:r>
              <a:rPr lang="ru-RU" b="1" dirty="0">
                <a:solidFill>
                  <a:srgbClr val="C00000"/>
                </a:solidFill>
                <a:latin typeface="Arial" panose="020B0604020202020204" pitchFamily="34" charset="0"/>
                <a:cs typeface="Arial" panose="020B0604020202020204" pitchFamily="34" charset="0"/>
              </a:rPr>
              <a:t>117</a:t>
            </a:r>
            <a:r>
              <a:rPr lang="en-US" b="1" dirty="0">
                <a:solidFill>
                  <a:srgbClr val="000066"/>
                </a:solidFill>
                <a:latin typeface="Arial" panose="020B0604020202020204" pitchFamily="34" charset="0"/>
                <a:cs typeface="Arial" panose="020B0604020202020204" pitchFamily="34" charset="0"/>
              </a:rPr>
              <a:t>,</a:t>
            </a:r>
            <a:r>
              <a:rPr lang="ru-RU" dirty="0">
                <a:solidFill>
                  <a:srgbClr val="C0000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and</a:t>
            </a:r>
            <a:r>
              <a:rPr lang="ru-RU" dirty="0">
                <a:solidFill>
                  <a:srgbClr val="002060"/>
                </a:solidFill>
                <a:latin typeface="Arial" panose="020B0604020202020204" pitchFamily="34" charset="0"/>
                <a:cs typeface="Arial" panose="020B0604020202020204" pitchFamily="34" charset="0"/>
              </a:rPr>
              <a:t> </a:t>
            </a:r>
          </a:p>
          <a:p>
            <a:pPr lvl="1"/>
            <a:r>
              <a:rPr lang="en-US" b="1" dirty="0">
                <a:solidFill>
                  <a:srgbClr val="C00000"/>
                </a:solidFill>
                <a:latin typeface="Arial" panose="020B0604020202020204" pitchFamily="34" charset="0"/>
                <a:cs typeface="Arial" panose="020B0604020202020204" pitchFamily="34" charset="0"/>
              </a:rPr>
              <a:t>Oganesson</a:t>
            </a:r>
            <a:r>
              <a:rPr lang="ru-RU" dirty="0">
                <a:solidFill>
                  <a:srgbClr val="C00000"/>
                </a:solidFill>
                <a:latin typeface="Arial" panose="020B0604020202020204" pitchFamily="34" charset="0"/>
                <a:cs typeface="Arial" panose="020B0604020202020204" pitchFamily="34" charset="0"/>
              </a:rPr>
              <a:t>   </a:t>
            </a:r>
            <a:r>
              <a:rPr lang="ru-RU" dirty="0">
                <a:solidFill>
                  <a:srgbClr val="002060"/>
                </a:solidFill>
                <a:latin typeface="Arial" panose="020B0604020202020204" pitchFamily="34" charset="0"/>
                <a:cs typeface="Arial" panose="020B0604020202020204" pitchFamily="34" charset="0"/>
              </a:rPr>
              <a:t>(</a:t>
            </a:r>
            <a:r>
              <a:rPr lang="en-US" dirty="0" err="1">
                <a:solidFill>
                  <a:srgbClr val="002060"/>
                </a:solidFill>
                <a:latin typeface="Arial" panose="020B0604020202020204" pitchFamily="34" charset="0"/>
                <a:cs typeface="Arial" panose="020B0604020202020204" pitchFamily="34" charset="0"/>
              </a:rPr>
              <a:t>Og</a:t>
            </a:r>
            <a:r>
              <a:rPr lang="ru-RU"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for element</a:t>
            </a:r>
            <a:r>
              <a:rPr lang="ru-RU" dirty="0">
                <a:solidFill>
                  <a:srgbClr val="002060"/>
                </a:solidFill>
                <a:latin typeface="Arial" panose="020B0604020202020204" pitchFamily="34" charset="0"/>
                <a:cs typeface="Arial" panose="020B0604020202020204" pitchFamily="34" charset="0"/>
              </a:rPr>
              <a:t> </a:t>
            </a:r>
            <a:r>
              <a:rPr lang="ru-RU" b="1" dirty="0">
                <a:solidFill>
                  <a:srgbClr val="C00000"/>
                </a:solidFill>
                <a:latin typeface="Arial" panose="020B0604020202020204" pitchFamily="34" charset="0"/>
                <a:cs typeface="Arial" panose="020B0604020202020204" pitchFamily="34" charset="0"/>
              </a:rPr>
              <a:t>118</a:t>
            </a:r>
            <a:r>
              <a:rPr lang="ru-RU" dirty="0">
                <a:solidFill>
                  <a:srgbClr val="002060"/>
                </a:solidFill>
                <a:latin typeface="Arial" panose="020B0604020202020204" pitchFamily="34" charset="0"/>
                <a:cs typeface="Arial" panose="020B0604020202020204" pitchFamily="34" charset="0"/>
              </a:rPr>
              <a:t>.</a:t>
            </a:r>
            <a:endParaRPr lang="en-US" dirty="0">
              <a:solidFill>
                <a:srgbClr val="002060"/>
              </a:solidFill>
              <a:latin typeface="Arial" panose="020B0604020202020204" pitchFamily="34" charset="0"/>
              <a:cs typeface="Arial" panose="020B0604020202020204" pitchFamily="34" charset="0"/>
            </a:endParaRPr>
          </a:p>
        </p:txBody>
      </p:sp>
      <p:sp>
        <p:nvSpPr>
          <p:cNvPr id="9" name="Прямоугольник 8"/>
          <p:cNvSpPr/>
          <p:nvPr/>
        </p:nvSpPr>
        <p:spPr>
          <a:xfrm>
            <a:off x="3729736" y="1193886"/>
            <a:ext cx="8727484" cy="646331"/>
          </a:xfrm>
          <a:prstGeom prst="rect">
            <a:avLst/>
          </a:prstGeom>
        </p:spPr>
        <p:txBody>
          <a:bodyPr wrap="square">
            <a:spAutoFit/>
          </a:bodyPr>
          <a:lstStyle/>
          <a:p>
            <a:r>
              <a:rPr lang="en-US" b="1" i="1" dirty="0">
                <a:latin typeface="Arial" panose="020B0604020202020204" pitchFamily="34" charset="0"/>
                <a:cs typeface="Arial" panose="020B0604020202020204" pitchFamily="34" charset="0"/>
              </a:rPr>
              <a:t>30</a:t>
            </a:r>
            <a:r>
              <a:rPr lang="en-US" b="1" i="1" baseline="30000" dirty="0">
                <a:latin typeface="Arial" panose="020B0604020202020204" pitchFamily="34" charset="0"/>
                <a:cs typeface="Arial" panose="020B0604020202020204" pitchFamily="34" charset="0"/>
              </a:rPr>
              <a:t>th</a:t>
            </a:r>
            <a:r>
              <a:rPr lang="en-US" b="1" i="1" dirty="0">
                <a:latin typeface="Arial" panose="020B0604020202020204" pitchFamily="34" charset="0"/>
                <a:cs typeface="Arial" panose="020B0604020202020204" pitchFamily="34" charset="0"/>
              </a:rPr>
              <a:t> December 2015:</a:t>
            </a:r>
          </a:p>
          <a:p>
            <a:r>
              <a:rPr lang="en-US" dirty="0">
                <a:solidFill>
                  <a:srgbClr val="002060"/>
                </a:solidFill>
                <a:latin typeface="Arial" panose="020B0604020202020204" pitchFamily="34" charset="0"/>
                <a:cs typeface="Arial" panose="020B0604020202020204" pitchFamily="34" charset="0"/>
              </a:rPr>
              <a:t>Approval of the discovery of new elements </a:t>
            </a:r>
            <a:r>
              <a:rPr lang="en-US" i="1" dirty="0">
                <a:solidFill>
                  <a:srgbClr val="C00000"/>
                </a:solidFill>
                <a:latin typeface="Arial" panose="020B0604020202020204" pitchFamily="34" charset="0"/>
                <a:cs typeface="Arial" panose="020B0604020202020204" pitchFamily="34" charset="0"/>
              </a:rPr>
              <a:t>11</a:t>
            </a:r>
            <a:r>
              <a:rPr lang="ru-RU" i="1" dirty="0">
                <a:solidFill>
                  <a:srgbClr val="C00000"/>
                </a:solidFill>
                <a:latin typeface="Arial" panose="020B0604020202020204" pitchFamily="34" charset="0"/>
                <a:cs typeface="Arial" panose="020B0604020202020204" pitchFamily="34" charset="0"/>
              </a:rPr>
              <a:t>3</a:t>
            </a:r>
            <a:r>
              <a:rPr lang="en-US" i="1" dirty="0">
                <a:solidFill>
                  <a:srgbClr val="C00000"/>
                </a:solidFill>
                <a:latin typeface="Arial" panose="020B0604020202020204" pitchFamily="34" charset="0"/>
                <a:cs typeface="Arial" panose="020B0604020202020204" pitchFamily="34" charset="0"/>
              </a:rPr>
              <a:t>,</a:t>
            </a:r>
            <a:r>
              <a:rPr lang="ru-RU" i="1" dirty="0">
                <a:solidFill>
                  <a:srgbClr val="C00000"/>
                </a:solidFill>
                <a:latin typeface="Arial" panose="020B0604020202020204" pitchFamily="34" charset="0"/>
                <a:cs typeface="Arial" panose="020B0604020202020204" pitchFamily="34" charset="0"/>
              </a:rPr>
              <a:t> 115,</a:t>
            </a:r>
            <a:r>
              <a:rPr lang="en-US" i="1" dirty="0">
                <a:solidFill>
                  <a:srgbClr val="C00000"/>
                </a:solidFill>
                <a:latin typeface="Arial" panose="020B0604020202020204" pitchFamily="34" charset="0"/>
                <a:cs typeface="Arial" panose="020B0604020202020204" pitchFamily="34" charset="0"/>
              </a:rPr>
              <a:t> 117, and 118</a:t>
            </a:r>
            <a:endParaRPr lang="en-US" dirty="0">
              <a:solidFill>
                <a:srgbClr val="C00000"/>
              </a:solidFill>
              <a:latin typeface="Arial" panose="020B0604020202020204" pitchFamily="34" charset="0"/>
              <a:cs typeface="Arial" panose="020B0604020202020204" pitchFamily="34" charset="0"/>
            </a:endParaRPr>
          </a:p>
        </p:txBody>
      </p:sp>
      <p:pic>
        <p:nvPicPr>
          <p:cNvPr id="13" name="Рисунок 12"/>
          <p:cNvPicPr>
            <a:picLocks noChangeAspect="1"/>
          </p:cNvPicPr>
          <p:nvPr/>
        </p:nvPicPr>
        <p:blipFill rotWithShape="1">
          <a:blip r:embed="rId4" cstate="print">
            <a:extLst>
              <a:ext uri="{28A0092B-C50C-407E-A947-70E740481C1C}">
                <a14:useLocalDpi xmlns:a14="http://schemas.microsoft.com/office/drawing/2010/main" val="0"/>
              </a:ext>
            </a:extLst>
          </a:blip>
          <a:srcRect l="16794" r="52"/>
          <a:stretch/>
        </p:blipFill>
        <p:spPr>
          <a:xfrm>
            <a:off x="2477121" y="4797153"/>
            <a:ext cx="6984000" cy="1039457"/>
          </a:xfrm>
          <a:prstGeom prst="rect">
            <a:avLst/>
          </a:prstGeom>
        </p:spPr>
      </p:pic>
    </p:spTree>
    <p:extLst>
      <p:ext uri="{BB962C8B-B14F-4D97-AF65-F5344CB8AC3E}">
        <p14:creationId xmlns:p14="http://schemas.microsoft.com/office/powerpoint/2010/main" val="4089130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482" t="22366" r="56900"/>
          <a:stretch/>
        </p:blipFill>
        <p:spPr>
          <a:xfrm>
            <a:off x="1663330" y="875595"/>
            <a:ext cx="2390759" cy="3020130"/>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r="62204"/>
          <a:stretch/>
        </p:blipFill>
        <p:spPr>
          <a:xfrm>
            <a:off x="3505495" y="880081"/>
            <a:ext cx="1798418" cy="3015644"/>
          </a:xfrm>
          <a:prstGeom prst="rect">
            <a:avLst/>
          </a:prstGeom>
        </p:spPr>
      </p:pic>
      <p:sp>
        <p:nvSpPr>
          <p:cNvPr id="9" name="Прямоугольник 8"/>
          <p:cNvSpPr/>
          <p:nvPr/>
        </p:nvSpPr>
        <p:spPr>
          <a:xfrm>
            <a:off x="1725988" y="15632"/>
            <a:ext cx="8834508" cy="400110"/>
          </a:xfrm>
          <a:prstGeom prst="rect">
            <a:avLst/>
          </a:prstGeom>
        </p:spPr>
        <p:txBody>
          <a:bodyPr wrap="square">
            <a:spAutoFit/>
          </a:bodyPr>
          <a:lstStyle/>
          <a:p>
            <a:pPr algn="ctr"/>
            <a:r>
              <a:rPr lang="en-US" b="1" dirty="0">
                <a:solidFill>
                  <a:srgbClr val="C00000"/>
                </a:solidFill>
              </a:rPr>
              <a:t>Inauguration of elements</a:t>
            </a:r>
            <a:r>
              <a:rPr lang="ru-RU" b="1" dirty="0">
                <a:solidFill>
                  <a:srgbClr val="C00000"/>
                </a:solidFill>
              </a:rPr>
              <a:t> </a:t>
            </a:r>
            <a:r>
              <a:rPr lang="en-US" b="1" dirty="0">
                <a:solidFill>
                  <a:srgbClr val="C00000"/>
                </a:solidFill>
              </a:rPr>
              <a:t>115 (Moscovium), 117 (Tennessine),</a:t>
            </a:r>
            <a:r>
              <a:rPr lang="ru-RU" b="1" dirty="0">
                <a:solidFill>
                  <a:srgbClr val="C00000"/>
                </a:solidFill>
              </a:rPr>
              <a:t> </a:t>
            </a:r>
            <a:r>
              <a:rPr lang="en-US" b="1" dirty="0">
                <a:solidFill>
                  <a:srgbClr val="C00000"/>
                </a:solidFill>
              </a:rPr>
              <a:t>118 (Oganesson)</a:t>
            </a:r>
          </a:p>
        </p:txBody>
      </p:sp>
      <p:pic>
        <p:nvPicPr>
          <p:cNvPr id="10" name="Рисунок 9"/>
          <p:cNvPicPr>
            <a:picLocks noChangeAspect="1"/>
          </p:cNvPicPr>
          <p:nvPr/>
        </p:nvPicPr>
        <p:blipFill rotWithShape="1">
          <a:blip r:embed="rId5" cstate="print">
            <a:extLst>
              <a:ext uri="{28A0092B-C50C-407E-A947-70E740481C1C}">
                <a14:useLocalDpi xmlns:a14="http://schemas.microsoft.com/office/drawing/2010/main" val="0"/>
              </a:ext>
            </a:extLst>
          </a:blip>
          <a:srcRect r="47518"/>
          <a:stretch/>
        </p:blipFill>
        <p:spPr>
          <a:xfrm>
            <a:off x="5303913" y="875594"/>
            <a:ext cx="2382762" cy="3017800"/>
          </a:xfrm>
          <a:prstGeom prst="rect">
            <a:avLst/>
          </a:prstGeom>
        </p:spPr>
      </p:pic>
      <p:pic>
        <p:nvPicPr>
          <p:cNvPr id="13" name="Рисунок 12"/>
          <p:cNvPicPr>
            <a:picLocks noChangeAspect="1"/>
          </p:cNvPicPr>
          <p:nvPr/>
        </p:nvPicPr>
        <p:blipFill rotWithShape="1">
          <a:blip r:embed="rId6" cstate="print">
            <a:extLst>
              <a:ext uri="{28A0092B-C50C-407E-A947-70E740481C1C}">
                <a14:useLocalDpi xmlns:a14="http://schemas.microsoft.com/office/drawing/2010/main" val="0"/>
              </a:ext>
            </a:extLst>
          </a:blip>
          <a:srcRect r="20138"/>
          <a:stretch/>
        </p:blipFill>
        <p:spPr>
          <a:xfrm>
            <a:off x="7686675" y="880081"/>
            <a:ext cx="2862030" cy="3011740"/>
          </a:xfrm>
          <a:prstGeom prst="rect">
            <a:avLst/>
          </a:prstGeom>
        </p:spPr>
      </p:pic>
      <p:pic>
        <p:nvPicPr>
          <p:cNvPr id="14" name="Рисунок 13"/>
          <p:cNvPicPr>
            <a:picLocks noChangeAspect="1"/>
          </p:cNvPicPr>
          <p:nvPr/>
        </p:nvPicPr>
        <p:blipFill rotWithShape="1">
          <a:blip r:embed="rId7" cstate="print">
            <a:extLst>
              <a:ext uri="{28A0092B-C50C-407E-A947-70E740481C1C}">
                <a14:useLocalDpi xmlns:a14="http://schemas.microsoft.com/office/drawing/2010/main" val="0"/>
              </a:ext>
            </a:extLst>
          </a:blip>
          <a:srcRect l="-1" t="7873" r="540" b="1142"/>
          <a:stretch/>
        </p:blipFill>
        <p:spPr>
          <a:xfrm>
            <a:off x="1663331" y="3931110"/>
            <a:ext cx="5827059" cy="2913530"/>
          </a:xfrm>
          <a:prstGeom prst="rect">
            <a:avLst/>
          </a:prstGeom>
        </p:spPr>
      </p:pic>
      <p:sp>
        <p:nvSpPr>
          <p:cNvPr id="5" name="Прямоугольник 4"/>
          <p:cNvSpPr/>
          <p:nvPr/>
        </p:nvSpPr>
        <p:spPr>
          <a:xfrm>
            <a:off x="7557676" y="4581131"/>
            <a:ext cx="2978701" cy="1323439"/>
          </a:xfrm>
          <a:prstGeom prst="rect">
            <a:avLst/>
          </a:prstGeom>
        </p:spPr>
        <p:txBody>
          <a:bodyPr wrap="none">
            <a:spAutoFit/>
          </a:bodyPr>
          <a:lstStyle/>
          <a:p>
            <a:pPr algn="ctr"/>
            <a:r>
              <a:rPr lang="en-US" dirty="0">
                <a:solidFill>
                  <a:srgbClr val="C00000"/>
                </a:solidFill>
              </a:rPr>
              <a:t>Moscow</a:t>
            </a:r>
          </a:p>
          <a:p>
            <a:pPr algn="ctr"/>
            <a:r>
              <a:rPr lang="en-US" dirty="0">
                <a:solidFill>
                  <a:srgbClr val="C00000"/>
                </a:solidFill>
              </a:rPr>
              <a:t>Central House of Scientists</a:t>
            </a:r>
          </a:p>
          <a:p>
            <a:pPr algn="ctr"/>
            <a:r>
              <a:rPr lang="en-US" dirty="0">
                <a:solidFill>
                  <a:srgbClr val="C00000"/>
                </a:solidFill>
              </a:rPr>
              <a:t>of RAS</a:t>
            </a:r>
            <a:br>
              <a:rPr lang="en-US" dirty="0">
                <a:solidFill>
                  <a:srgbClr val="C00000"/>
                </a:solidFill>
              </a:rPr>
            </a:br>
            <a:r>
              <a:rPr lang="en-US" dirty="0">
                <a:solidFill>
                  <a:srgbClr val="C00000"/>
                </a:solidFill>
              </a:rPr>
              <a:t>March 2, 2017</a:t>
            </a:r>
            <a:endParaRPr lang="ru-RU" dirty="0"/>
          </a:p>
        </p:txBody>
      </p:sp>
      <p:sp>
        <p:nvSpPr>
          <p:cNvPr id="15" name="Прямоугольник 14"/>
          <p:cNvSpPr/>
          <p:nvPr/>
        </p:nvSpPr>
        <p:spPr>
          <a:xfrm>
            <a:off x="1674039" y="320395"/>
            <a:ext cx="1805880" cy="646331"/>
          </a:xfrm>
          <a:prstGeom prst="rect">
            <a:avLst/>
          </a:prstGeom>
        </p:spPr>
        <p:txBody>
          <a:bodyPr wrap="none">
            <a:spAutoFit/>
          </a:bodyPr>
          <a:lstStyle/>
          <a:p>
            <a:pPr algn="ctr"/>
            <a:r>
              <a:rPr lang="en-US" sz="1800" dirty="0">
                <a:solidFill>
                  <a:srgbClr val="000066"/>
                </a:solidFill>
              </a:rPr>
              <a:t>Prof. N. </a:t>
            </a:r>
            <a:r>
              <a:rPr lang="en-US" sz="1800" dirty="0" err="1">
                <a:solidFill>
                  <a:srgbClr val="000066"/>
                </a:solidFill>
              </a:rPr>
              <a:t>Tarasova</a:t>
            </a:r>
            <a:endParaRPr lang="en-US" sz="1800" dirty="0">
              <a:solidFill>
                <a:srgbClr val="000066"/>
              </a:solidFill>
            </a:endParaRPr>
          </a:p>
          <a:p>
            <a:pPr algn="ctr"/>
            <a:r>
              <a:rPr lang="en-US" sz="1800" dirty="0">
                <a:solidFill>
                  <a:srgbClr val="000066"/>
                </a:solidFill>
              </a:rPr>
              <a:t>IUPAC</a:t>
            </a:r>
            <a:endParaRPr lang="ru-RU" sz="1800" dirty="0">
              <a:solidFill>
                <a:srgbClr val="000066"/>
              </a:solidFill>
            </a:endParaRPr>
          </a:p>
        </p:txBody>
      </p:sp>
      <p:sp>
        <p:nvSpPr>
          <p:cNvPr id="16" name="Прямоугольник 15"/>
          <p:cNvSpPr/>
          <p:nvPr/>
        </p:nvSpPr>
        <p:spPr>
          <a:xfrm>
            <a:off x="3710908" y="320394"/>
            <a:ext cx="1287597" cy="646331"/>
          </a:xfrm>
          <a:prstGeom prst="rect">
            <a:avLst/>
          </a:prstGeom>
        </p:spPr>
        <p:txBody>
          <a:bodyPr wrap="none">
            <a:spAutoFit/>
          </a:bodyPr>
          <a:lstStyle/>
          <a:p>
            <a:pPr algn="ctr"/>
            <a:r>
              <a:rPr lang="en-US" sz="1800" dirty="0">
                <a:solidFill>
                  <a:srgbClr val="000066"/>
                </a:solidFill>
              </a:rPr>
              <a:t>Dr. K. Reed</a:t>
            </a:r>
          </a:p>
          <a:p>
            <a:pPr algn="ctr"/>
            <a:r>
              <a:rPr lang="en-US" sz="1800" dirty="0">
                <a:solidFill>
                  <a:srgbClr val="000066"/>
                </a:solidFill>
              </a:rPr>
              <a:t>IUPAP</a:t>
            </a:r>
            <a:endParaRPr lang="ru-RU" sz="1800" dirty="0">
              <a:solidFill>
                <a:srgbClr val="000066"/>
              </a:solidFill>
            </a:endParaRPr>
          </a:p>
        </p:txBody>
      </p:sp>
      <p:sp>
        <p:nvSpPr>
          <p:cNvPr id="17" name="Прямоугольник 16"/>
          <p:cNvSpPr/>
          <p:nvPr/>
        </p:nvSpPr>
        <p:spPr>
          <a:xfrm>
            <a:off x="5283141" y="268599"/>
            <a:ext cx="2454519" cy="646331"/>
          </a:xfrm>
          <a:prstGeom prst="rect">
            <a:avLst/>
          </a:prstGeom>
        </p:spPr>
        <p:txBody>
          <a:bodyPr wrap="none">
            <a:spAutoFit/>
          </a:bodyPr>
          <a:lstStyle/>
          <a:p>
            <a:pPr algn="ctr"/>
            <a:r>
              <a:rPr lang="en-US" sz="1800" dirty="0">
                <a:solidFill>
                  <a:srgbClr val="000066"/>
                </a:solidFill>
              </a:rPr>
              <a:t>Prof. O. </a:t>
            </a:r>
            <a:r>
              <a:rPr lang="en-US" sz="1800" dirty="0" err="1">
                <a:solidFill>
                  <a:srgbClr val="000066"/>
                </a:solidFill>
              </a:rPr>
              <a:t>Vasilieva</a:t>
            </a:r>
            <a:endParaRPr lang="en-US" sz="1800" dirty="0">
              <a:solidFill>
                <a:srgbClr val="000066"/>
              </a:solidFill>
            </a:endParaRPr>
          </a:p>
          <a:p>
            <a:pPr algn="ctr"/>
            <a:r>
              <a:rPr lang="en-US" sz="1800" dirty="0">
                <a:solidFill>
                  <a:srgbClr val="000066"/>
                </a:solidFill>
              </a:rPr>
              <a:t>Minister of S&amp;E, Russia</a:t>
            </a:r>
            <a:endParaRPr lang="ru-RU" sz="1800" dirty="0">
              <a:solidFill>
                <a:srgbClr val="000066"/>
              </a:solidFill>
            </a:endParaRPr>
          </a:p>
        </p:txBody>
      </p:sp>
      <p:sp>
        <p:nvSpPr>
          <p:cNvPr id="18" name="Прямоугольник 17"/>
          <p:cNvSpPr/>
          <p:nvPr/>
        </p:nvSpPr>
        <p:spPr>
          <a:xfrm>
            <a:off x="7772427" y="264498"/>
            <a:ext cx="2830648" cy="646331"/>
          </a:xfrm>
          <a:prstGeom prst="rect">
            <a:avLst/>
          </a:prstGeom>
        </p:spPr>
        <p:txBody>
          <a:bodyPr wrap="none">
            <a:spAutoFit/>
          </a:bodyPr>
          <a:lstStyle/>
          <a:p>
            <a:pPr algn="ctr"/>
            <a:r>
              <a:rPr lang="en-US" sz="1800" dirty="0">
                <a:solidFill>
                  <a:srgbClr val="000066"/>
                </a:solidFill>
              </a:rPr>
              <a:t>Prof. L. </a:t>
            </a:r>
            <a:r>
              <a:rPr lang="en-US" sz="1800" dirty="0" err="1">
                <a:solidFill>
                  <a:srgbClr val="000066"/>
                </a:solidFill>
              </a:rPr>
              <a:t>Kostov</a:t>
            </a:r>
            <a:endParaRPr lang="en-US" sz="1800" dirty="0">
              <a:solidFill>
                <a:srgbClr val="000066"/>
              </a:solidFill>
            </a:endParaRPr>
          </a:p>
          <a:p>
            <a:pPr algn="ctr"/>
            <a:r>
              <a:rPr lang="en-US" sz="1800" dirty="0">
                <a:solidFill>
                  <a:srgbClr val="000066"/>
                </a:solidFill>
              </a:rPr>
              <a:t>CPP of JINR Member States</a:t>
            </a:r>
            <a:endParaRPr lang="ru-RU" sz="1800" dirty="0">
              <a:solidFill>
                <a:srgbClr val="000066"/>
              </a:solidFill>
            </a:endParaRPr>
          </a:p>
        </p:txBody>
      </p:sp>
    </p:spTree>
    <p:extLst>
      <p:ext uri="{BB962C8B-B14F-4D97-AF65-F5344CB8AC3E}">
        <p14:creationId xmlns:p14="http://schemas.microsoft.com/office/powerpoint/2010/main" val="39012135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Заголовок 1"/>
          <p:cNvSpPr>
            <a:spLocks noGrp="1"/>
          </p:cNvSpPr>
          <p:nvPr>
            <p:ph type="title"/>
          </p:nvPr>
        </p:nvSpPr>
        <p:spPr>
          <a:xfrm>
            <a:off x="1951955" y="304800"/>
            <a:ext cx="8325297" cy="459904"/>
          </a:xfrm>
        </p:spPr>
        <p:txBody>
          <a:bodyPr>
            <a:normAutofit fontScale="90000"/>
          </a:bodyPr>
          <a:lstStyle/>
          <a:p>
            <a:r>
              <a:rPr lang="en-US" altLang="ru-RU" sz="2800" b="1" dirty="0">
                <a:solidFill>
                  <a:srgbClr val="C00000"/>
                </a:solidFill>
                <a:latin typeface="Times New Roman" panose="02020603050405020304" pitchFamily="18" charset="0"/>
                <a:cs typeface="Times New Roman" panose="02020603050405020304" pitchFamily="18" charset="0"/>
              </a:rPr>
              <a:t>Superheavy Elements (SHE) Factory – the Goals</a:t>
            </a:r>
            <a:endParaRPr lang="ru-RU" altLang="ru-RU" sz="2800" b="1" dirty="0">
              <a:solidFill>
                <a:srgbClr val="C00000"/>
              </a:solidFill>
              <a:latin typeface="Times New Roman" panose="02020603050405020304" pitchFamily="18" charset="0"/>
              <a:cs typeface="Times New Roman" panose="02020603050405020304" pitchFamily="18" charset="0"/>
            </a:endParaRPr>
          </a:p>
        </p:txBody>
      </p:sp>
      <p:sp>
        <p:nvSpPr>
          <p:cNvPr id="80900" name="TextBox 6"/>
          <p:cNvSpPr txBox="1">
            <a:spLocks noChangeArrowheads="1"/>
          </p:cNvSpPr>
          <p:nvPr/>
        </p:nvSpPr>
        <p:spPr bwMode="auto">
          <a:xfrm>
            <a:off x="1951954" y="1536175"/>
            <a:ext cx="8536534" cy="386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fontAlgn="base">
              <a:spcBef>
                <a:spcPct val="0"/>
              </a:spcBef>
              <a:spcAft>
                <a:spcPct val="0"/>
              </a:spcAft>
              <a:buClr>
                <a:srgbClr val="FF0000"/>
              </a:buClr>
              <a:buFont typeface="Wingdings" panose="05000000000000000000" pitchFamily="2" charset="2"/>
              <a:buChar char="Ø"/>
            </a:pPr>
            <a:r>
              <a:rPr lang="en-US" altLang="ru-RU" sz="2400" b="1" dirty="0">
                <a:solidFill>
                  <a:srgbClr val="C00000"/>
                </a:solidFill>
                <a:latin typeface="Times New Roman" panose="02020603050405020304" pitchFamily="18" charset="0"/>
                <a:cs typeface="Times New Roman" panose="02020603050405020304" pitchFamily="18" charset="0"/>
              </a:rPr>
              <a:t>Experiments at the extremely low (</a:t>
            </a:r>
            <a:r>
              <a:rPr lang="el-GR" altLang="ru-RU" sz="2400" b="1" dirty="0">
                <a:solidFill>
                  <a:srgbClr val="C00000"/>
                </a:solidFill>
                <a:latin typeface="Times New Roman" panose="02020603050405020304" pitchFamily="18" charset="0"/>
                <a:cs typeface="Times New Roman" panose="02020603050405020304" pitchFamily="18" charset="0"/>
              </a:rPr>
              <a:t>σ</a:t>
            </a:r>
            <a:r>
              <a:rPr lang="en-US" altLang="ru-RU" sz="2400" b="1" dirty="0">
                <a:solidFill>
                  <a:srgbClr val="C00000"/>
                </a:solidFill>
                <a:latin typeface="Times New Roman" panose="02020603050405020304" pitchFamily="18" charset="0"/>
                <a:cs typeface="Times New Roman" panose="02020603050405020304" pitchFamily="18" charset="0"/>
              </a:rPr>
              <a:t>&lt;100 fb) cross sections:</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Synthesis of new SHE in reactions with </a:t>
            </a:r>
            <a:r>
              <a:rPr lang="en-US" altLang="ru-RU" sz="2200" baseline="30000" dirty="0">
                <a:solidFill>
                  <a:srgbClr val="002060"/>
                </a:solidFill>
                <a:latin typeface="Times New Roman" panose="02020603050405020304" pitchFamily="18" charset="0"/>
                <a:cs typeface="Times New Roman" panose="02020603050405020304" pitchFamily="18" charset="0"/>
              </a:rPr>
              <a:t>50</a:t>
            </a:r>
            <a:r>
              <a:rPr lang="en-US" altLang="ru-RU" sz="2200" dirty="0">
                <a:solidFill>
                  <a:srgbClr val="002060"/>
                </a:solidFill>
                <a:latin typeface="Times New Roman" panose="02020603050405020304" pitchFamily="18" charset="0"/>
                <a:cs typeface="Times New Roman" panose="02020603050405020304" pitchFamily="18" charset="0"/>
              </a:rPr>
              <a:t>Ti, </a:t>
            </a:r>
            <a:r>
              <a:rPr lang="en-US" altLang="ru-RU" sz="2200" baseline="30000" dirty="0">
                <a:solidFill>
                  <a:srgbClr val="002060"/>
                </a:solidFill>
                <a:latin typeface="Times New Roman" panose="02020603050405020304" pitchFamily="18" charset="0"/>
                <a:cs typeface="Times New Roman" panose="02020603050405020304" pitchFamily="18" charset="0"/>
              </a:rPr>
              <a:t>54</a:t>
            </a:r>
            <a:r>
              <a:rPr lang="en-US" altLang="ru-RU" sz="2200" dirty="0">
                <a:solidFill>
                  <a:srgbClr val="002060"/>
                </a:solidFill>
                <a:latin typeface="Times New Roman" panose="02020603050405020304" pitchFamily="18" charset="0"/>
                <a:cs typeface="Times New Roman" panose="02020603050405020304" pitchFamily="18" charset="0"/>
              </a:rPr>
              <a:t>Cr ...</a:t>
            </a:r>
            <a:r>
              <a:rPr lang="ru-RU" altLang="ru-RU" sz="2200" dirty="0">
                <a:solidFill>
                  <a:srgbClr val="002060"/>
                </a:solidFill>
                <a:latin typeface="Times New Roman" panose="02020603050405020304" pitchFamily="18" charset="0"/>
                <a:cs typeface="Times New Roman" panose="02020603050405020304" pitchFamily="18" charset="0"/>
              </a:rPr>
              <a:t>(119, 120)</a:t>
            </a:r>
            <a:r>
              <a:rPr lang="en-US" altLang="ru-RU" sz="2200" dirty="0">
                <a:solidFill>
                  <a:srgbClr val="002060"/>
                </a:solidFill>
                <a:latin typeface="Times New Roman" panose="02020603050405020304" pitchFamily="18" charset="0"/>
                <a:cs typeface="Times New Roman" panose="02020603050405020304" pitchFamily="18" charset="0"/>
              </a:rPr>
              <a:t>;</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Shaping of the region of SHE (synthesis of new isotopes of SHE);</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Study of decay properties of SHE;</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Study of excitation functions.</a:t>
            </a:r>
          </a:p>
          <a:p>
            <a:pPr marL="796925" indent="-339725" fontAlgn="base">
              <a:spcBef>
                <a:spcPct val="0"/>
              </a:spcBef>
              <a:spcAft>
                <a:spcPct val="0"/>
              </a:spcAft>
              <a:buClr>
                <a:srgbClr val="FF0000"/>
              </a:buClr>
            </a:pPr>
            <a:endParaRPr lang="en-US" altLang="ru-RU" sz="2400" b="1" dirty="0">
              <a:solidFill>
                <a:srgbClr val="002060"/>
              </a:solidFill>
              <a:latin typeface="Times New Roman" panose="02020603050405020304" pitchFamily="18" charset="0"/>
              <a:cs typeface="Times New Roman" panose="02020603050405020304" pitchFamily="18" charset="0"/>
            </a:endParaRPr>
          </a:p>
          <a:p>
            <a:pPr marL="457200" indent="-457200" fontAlgn="base">
              <a:spcBef>
                <a:spcPts val="1600"/>
              </a:spcBef>
              <a:spcAft>
                <a:spcPct val="0"/>
              </a:spcAft>
              <a:buClr>
                <a:srgbClr val="FF0000"/>
              </a:buClr>
              <a:buFont typeface="Wingdings" panose="05000000000000000000" pitchFamily="2" charset="2"/>
              <a:buChar char="Ø"/>
            </a:pPr>
            <a:r>
              <a:rPr lang="en-US" altLang="ru-RU" sz="2400" b="1" dirty="0">
                <a:solidFill>
                  <a:srgbClr val="C00000"/>
                </a:solidFill>
                <a:latin typeface="Times New Roman" panose="02020603050405020304" pitchFamily="18" charset="0"/>
                <a:cs typeface="Times New Roman" panose="02020603050405020304" pitchFamily="18" charset="0"/>
              </a:rPr>
              <a:t>Experiments requiring high statistics:</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Nuclear spectroscopy of SHE;</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Precise mass measurements;</a:t>
            </a:r>
          </a:p>
          <a:p>
            <a:pPr marL="796925" indent="-339725" fontAlgn="base">
              <a:spcBef>
                <a:spcPct val="0"/>
              </a:spcBef>
              <a:spcAft>
                <a:spcPct val="0"/>
              </a:spcAft>
              <a:buClr>
                <a:srgbClr val="FF0000"/>
              </a:buClr>
            </a:pPr>
            <a:r>
              <a:rPr lang="en-US" altLang="ru-RU" sz="2200" dirty="0">
                <a:solidFill>
                  <a:srgbClr val="002060"/>
                </a:solidFill>
                <a:latin typeface="Times New Roman" panose="02020603050405020304" pitchFamily="18" charset="0"/>
                <a:cs typeface="Times New Roman" panose="02020603050405020304" pitchFamily="18" charset="0"/>
              </a:rPr>
              <a:t>Study of chemical properties of SHE.</a:t>
            </a:r>
          </a:p>
        </p:txBody>
      </p:sp>
    </p:spTree>
    <p:extLst>
      <p:ext uri="{BB962C8B-B14F-4D97-AF65-F5344CB8AC3E}">
        <p14:creationId xmlns:p14="http://schemas.microsoft.com/office/powerpoint/2010/main" val="4216810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5859514" y="90462"/>
            <a:ext cx="6293320"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chemeClr val="hlink"/>
                </a:solidFill>
                <a:latin typeface="Arial" panose="020B0604020202020204" pitchFamily="34" charset="0"/>
                <a:cs typeface="Arial" panose="020B0604020202020204" pitchFamily="34" charset="0"/>
              </a:rPr>
              <a:t>DC-280 ACCELERATOR COMPLEX</a:t>
            </a:r>
            <a:endParaRPr lang="en-US" sz="2800" b="1" dirty="0">
              <a:solidFill>
                <a:schemeClr val="hlink"/>
              </a:solidFill>
              <a:latin typeface="Arial" panose="020B0604020202020204" pitchFamily="34" charset="0"/>
              <a:cs typeface="Arial" panose="020B0604020202020204" pitchFamily="34" charset="0"/>
            </a:endParaRPr>
          </a:p>
        </p:txBody>
      </p:sp>
      <p:sp>
        <p:nvSpPr>
          <p:cNvPr id="293945" name="TextBox 1"/>
          <p:cNvSpPr txBox="1">
            <a:spLocks noChangeArrowheads="1"/>
          </p:cNvSpPr>
          <p:nvPr/>
        </p:nvSpPr>
        <p:spPr bwMode="auto">
          <a:xfrm>
            <a:off x="218182" y="3785953"/>
            <a:ext cx="5686557" cy="2759730"/>
          </a:xfrm>
          <a:prstGeom prst="rect">
            <a:avLst/>
          </a:prstGeom>
          <a:noFill/>
          <a:ln w="9525">
            <a:noFill/>
            <a:miter lim="800000"/>
            <a:headEnd/>
            <a:tailEnd/>
          </a:ln>
        </p:spPr>
        <p:txBody>
          <a:bodyPr wrap="none">
            <a:spAutoFit/>
          </a:bodyPr>
          <a:lstStyle/>
          <a:p>
            <a:pPr algn="ctr">
              <a:buClr>
                <a:srgbClr val="FF3300"/>
              </a:buClr>
            </a:pPr>
            <a:r>
              <a:rPr lang="en-US" altLang="ru-RU" sz="1600" dirty="0" smtClean="0">
                <a:solidFill>
                  <a:srgbClr val="C00000"/>
                </a:solidFill>
                <a:latin typeface="Arial" panose="020B0604020202020204" pitchFamily="34" charset="0"/>
                <a:ea typeface="Gungsuh"/>
                <a:cs typeface="Arial" panose="020B0604020202020204" pitchFamily="34" charset="0"/>
              </a:rPr>
              <a:t>Tasks:</a:t>
            </a:r>
            <a:endParaRPr lang="en-US" altLang="ru-RU" sz="1600" dirty="0">
              <a:solidFill>
                <a:srgbClr val="002060"/>
              </a:solidFill>
              <a:latin typeface="Arial" panose="020B0604020202020204" pitchFamily="34" charset="0"/>
              <a:cs typeface="Arial" panose="020B0604020202020204" pitchFamily="34" charset="0"/>
            </a:endParaRPr>
          </a:p>
          <a:p>
            <a:pPr fontAlgn="base">
              <a:spcBef>
                <a:spcPct val="0"/>
              </a:spcBef>
              <a:spcAft>
                <a:spcPct val="0"/>
              </a:spcAft>
              <a:buClr>
                <a:srgbClr val="FF0000"/>
              </a:buClr>
            </a:pPr>
            <a:r>
              <a:rPr lang="en-US" altLang="ru-RU" sz="1600" dirty="0">
                <a:solidFill>
                  <a:srgbClr val="002060"/>
                </a:solidFill>
                <a:latin typeface="Arial" panose="020B0604020202020204" pitchFamily="34" charset="0"/>
                <a:cs typeface="Arial" panose="020B0604020202020204" pitchFamily="34" charset="0"/>
              </a:rPr>
              <a:t>Experiments at the extremely low (</a:t>
            </a:r>
            <a:r>
              <a:rPr lang="el-GR" altLang="ru-RU" sz="1600" dirty="0">
                <a:solidFill>
                  <a:srgbClr val="002060"/>
                </a:solidFill>
                <a:latin typeface="Arial" panose="020B0604020202020204" pitchFamily="34" charset="0"/>
                <a:cs typeface="Arial" panose="020B0604020202020204" pitchFamily="34" charset="0"/>
              </a:rPr>
              <a:t>σ</a:t>
            </a:r>
            <a:r>
              <a:rPr lang="en-US" altLang="ru-RU" sz="1600" dirty="0">
                <a:solidFill>
                  <a:srgbClr val="002060"/>
                </a:solidFill>
                <a:latin typeface="Arial" panose="020B0604020202020204" pitchFamily="34" charset="0"/>
                <a:cs typeface="Arial" panose="020B0604020202020204" pitchFamily="34" charset="0"/>
              </a:rPr>
              <a:t>&lt;100 fb) cross sections:</a:t>
            </a:r>
          </a:p>
          <a:p>
            <a:pPr marL="796925" indent="-339725" fontAlgn="base">
              <a:spcBef>
                <a:spcPct val="0"/>
              </a:spcBef>
              <a:spcAft>
                <a:spcPct val="0"/>
              </a:spcAft>
              <a:buClr>
                <a:srgbClr val="FF0000"/>
              </a:buClr>
              <a:buFont typeface="Arial" panose="020B0604020202020204" pitchFamily="34" charset="0"/>
              <a:buChar char="•"/>
            </a:pPr>
            <a:r>
              <a:rPr lang="en-US" altLang="ru-RU" sz="1600" dirty="0">
                <a:solidFill>
                  <a:schemeClr val="accent5">
                    <a:lumMod val="75000"/>
                  </a:schemeClr>
                </a:solidFill>
                <a:latin typeface="Arial" panose="020B0604020202020204" pitchFamily="34" charset="0"/>
                <a:cs typeface="Arial" panose="020B0604020202020204" pitchFamily="34" charset="0"/>
              </a:rPr>
              <a:t>Synthesis of new SHE in reactions with </a:t>
            </a:r>
            <a:r>
              <a:rPr lang="en-US" altLang="ru-RU" sz="1600" baseline="30000" dirty="0">
                <a:solidFill>
                  <a:schemeClr val="accent5">
                    <a:lumMod val="75000"/>
                  </a:schemeClr>
                </a:solidFill>
                <a:latin typeface="Arial" panose="020B0604020202020204" pitchFamily="34" charset="0"/>
                <a:cs typeface="Arial" panose="020B0604020202020204" pitchFamily="34" charset="0"/>
              </a:rPr>
              <a:t>50</a:t>
            </a:r>
            <a:r>
              <a:rPr lang="en-US" altLang="ru-RU" sz="1600" dirty="0">
                <a:solidFill>
                  <a:schemeClr val="accent5">
                    <a:lumMod val="75000"/>
                  </a:schemeClr>
                </a:solidFill>
                <a:latin typeface="Arial" panose="020B0604020202020204" pitchFamily="34" charset="0"/>
                <a:cs typeface="Arial" panose="020B0604020202020204" pitchFamily="34" charset="0"/>
              </a:rPr>
              <a:t>Ti, </a:t>
            </a:r>
            <a:r>
              <a:rPr lang="en-US" altLang="ru-RU" sz="1600" baseline="30000" dirty="0">
                <a:solidFill>
                  <a:schemeClr val="accent5">
                    <a:lumMod val="75000"/>
                  </a:schemeClr>
                </a:solidFill>
                <a:latin typeface="Arial" panose="020B0604020202020204" pitchFamily="34" charset="0"/>
                <a:cs typeface="Arial" panose="020B0604020202020204" pitchFamily="34" charset="0"/>
              </a:rPr>
              <a:t>54</a:t>
            </a:r>
            <a:r>
              <a:rPr lang="en-US" altLang="ru-RU" sz="1600" dirty="0">
                <a:solidFill>
                  <a:schemeClr val="accent5">
                    <a:lumMod val="75000"/>
                  </a:schemeClr>
                </a:solidFill>
                <a:latin typeface="Arial" panose="020B0604020202020204" pitchFamily="34" charset="0"/>
                <a:cs typeface="Arial" panose="020B0604020202020204" pitchFamily="34" charset="0"/>
              </a:rPr>
              <a:t>Cr ...;</a:t>
            </a:r>
          </a:p>
          <a:p>
            <a:pPr marL="796925" indent="-339725" fontAlgn="base">
              <a:spcBef>
                <a:spcPct val="0"/>
              </a:spcBef>
              <a:spcAft>
                <a:spcPct val="0"/>
              </a:spcAft>
              <a:buClr>
                <a:srgbClr val="FF0000"/>
              </a:buClr>
              <a:buFont typeface="Arial" panose="020B0604020202020204" pitchFamily="34" charset="0"/>
              <a:buChar char="•"/>
            </a:pPr>
            <a:r>
              <a:rPr lang="en-US" altLang="ru-RU" sz="1600" dirty="0">
                <a:solidFill>
                  <a:schemeClr val="accent5">
                    <a:lumMod val="75000"/>
                  </a:schemeClr>
                </a:solidFill>
                <a:latin typeface="Arial" panose="020B0604020202020204" pitchFamily="34" charset="0"/>
                <a:cs typeface="Arial" panose="020B0604020202020204" pitchFamily="34" charset="0"/>
              </a:rPr>
              <a:t>Synthesis of new isotopes of SHE;</a:t>
            </a:r>
          </a:p>
          <a:p>
            <a:pPr marL="796925" indent="-339725" fontAlgn="base">
              <a:spcBef>
                <a:spcPct val="0"/>
              </a:spcBef>
              <a:spcAft>
                <a:spcPct val="0"/>
              </a:spcAft>
              <a:buClr>
                <a:srgbClr val="FF0000"/>
              </a:buClr>
              <a:buFont typeface="Arial" panose="020B0604020202020204" pitchFamily="34" charset="0"/>
              <a:buChar char="•"/>
            </a:pPr>
            <a:r>
              <a:rPr lang="en-US" altLang="ru-RU" sz="1600" dirty="0">
                <a:solidFill>
                  <a:schemeClr val="accent5">
                    <a:lumMod val="75000"/>
                  </a:schemeClr>
                </a:solidFill>
                <a:latin typeface="Arial" panose="020B0604020202020204" pitchFamily="34" charset="0"/>
                <a:cs typeface="Arial" panose="020B0604020202020204" pitchFamily="34" charset="0"/>
              </a:rPr>
              <a:t>Study of decay properties of SHE;</a:t>
            </a:r>
          </a:p>
          <a:p>
            <a:pPr marL="796925" indent="-339725" fontAlgn="base">
              <a:spcBef>
                <a:spcPct val="0"/>
              </a:spcBef>
              <a:spcAft>
                <a:spcPct val="0"/>
              </a:spcAft>
              <a:buClr>
                <a:srgbClr val="FF0000"/>
              </a:buClr>
              <a:buFont typeface="Arial" panose="020B0604020202020204" pitchFamily="34" charset="0"/>
              <a:buChar char="•"/>
            </a:pPr>
            <a:r>
              <a:rPr lang="en-US" altLang="ru-RU" sz="1600" dirty="0">
                <a:solidFill>
                  <a:schemeClr val="accent5">
                    <a:lumMod val="75000"/>
                  </a:schemeClr>
                </a:solidFill>
                <a:latin typeface="Arial" panose="020B0604020202020204" pitchFamily="34" charset="0"/>
                <a:cs typeface="Arial" panose="020B0604020202020204" pitchFamily="34" charset="0"/>
              </a:rPr>
              <a:t>Study of excitation functions.</a:t>
            </a:r>
          </a:p>
          <a:p>
            <a:pPr fontAlgn="base">
              <a:spcBef>
                <a:spcPts val="1600"/>
              </a:spcBef>
              <a:spcAft>
                <a:spcPct val="0"/>
              </a:spcAft>
              <a:buClr>
                <a:srgbClr val="FF0000"/>
              </a:buClr>
            </a:pPr>
            <a:r>
              <a:rPr lang="en-US" altLang="ru-RU" sz="1600" dirty="0" smtClean="0">
                <a:solidFill>
                  <a:srgbClr val="002060"/>
                </a:solidFill>
                <a:latin typeface="Arial" panose="020B0604020202020204" pitchFamily="34" charset="0"/>
                <a:cs typeface="Arial" panose="020B0604020202020204" pitchFamily="34" charset="0"/>
              </a:rPr>
              <a:t>Experiments </a:t>
            </a:r>
            <a:r>
              <a:rPr lang="en-US" altLang="ru-RU" sz="1600" dirty="0">
                <a:solidFill>
                  <a:srgbClr val="002060"/>
                </a:solidFill>
                <a:latin typeface="Arial" panose="020B0604020202020204" pitchFamily="34" charset="0"/>
                <a:cs typeface="Arial" panose="020B0604020202020204" pitchFamily="34" charset="0"/>
              </a:rPr>
              <a:t>requiring high statistics:</a:t>
            </a:r>
          </a:p>
          <a:p>
            <a:pPr marL="796925" indent="-339725" fontAlgn="base">
              <a:spcBef>
                <a:spcPct val="0"/>
              </a:spcBef>
              <a:spcAft>
                <a:spcPct val="0"/>
              </a:spcAft>
              <a:buClr>
                <a:srgbClr val="FF0000"/>
              </a:buClr>
              <a:buFont typeface="Arial" panose="020B0604020202020204" pitchFamily="34" charset="0"/>
              <a:buChar char="•"/>
            </a:pPr>
            <a:r>
              <a:rPr lang="en-US" altLang="ru-RU" sz="1600" dirty="0">
                <a:solidFill>
                  <a:schemeClr val="accent5">
                    <a:lumMod val="75000"/>
                  </a:schemeClr>
                </a:solidFill>
                <a:latin typeface="Arial" panose="020B0604020202020204" pitchFamily="34" charset="0"/>
                <a:cs typeface="Arial" panose="020B0604020202020204" pitchFamily="34" charset="0"/>
              </a:rPr>
              <a:t>Nuclear spectroscopy of SHE;</a:t>
            </a:r>
          </a:p>
          <a:p>
            <a:pPr marL="796925" indent="-339725" fontAlgn="base">
              <a:spcBef>
                <a:spcPct val="0"/>
              </a:spcBef>
              <a:spcAft>
                <a:spcPct val="0"/>
              </a:spcAft>
              <a:buClr>
                <a:srgbClr val="FF0000"/>
              </a:buClr>
              <a:buFont typeface="Arial" panose="020B0604020202020204" pitchFamily="34" charset="0"/>
              <a:buChar char="•"/>
            </a:pPr>
            <a:r>
              <a:rPr lang="en-US" altLang="ru-RU" sz="1600" dirty="0">
                <a:solidFill>
                  <a:schemeClr val="accent5">
                    <a:lumMod val="75000"/>
                  </a:schemeClr>
                </a:solidFill>
                <a:latin typeface="Arial" panose="020B0604020202020204" pitchFamily="34" charset="0"/>
                <a:cs typeface="Arial" panose="020B0604020202020204" pitchFamily="34" charset="0"/>
              </a:rPr>
              <a:t>Precise mass measurements;</a:t>
            </a:r>
          </a:p>
          <a:p>
            <a:pPr marL="796925" indent="-339725" fontAlgn="base">
              <a:spcBef>
                <a:spcPct val="0"/>
              </a:spcBef>
              <a:spcAft>
                <a:spcPct val="0"/>
              </a:spcAft>
              <a:buClr>
                <a:srgbClr val="FF0000"/>
              </a:buClr>
              <a:buFont typeface="Arial" panose="020B0604020202020204" pitchFamily="34" charset="0"/>
              <a:buChar char="•"/>
            </a:pPr>
            <a:r>
              <a:rPr lang="en-US" altLang="ru-RU" sz="1600" dirty="0">
                <a:solidFill>
                  <a:schemeClr val="accent5">
                    <a:lumMod val="75000"/>
                  </a:schemeClr>
                </a:solidFill>
                <a:latin typeface="Arial" panose="020B0604020202020204" pitchFamily="34" charset="0"/>
                <a:cs typeface="Arial" panose="020B0604020202020204" pitchFamily="34" charset="0"/>
              </a:rPr>
              <a:t>Study of chemical properties of SHE.</a:t>
            </a:r>
          </a:p>
        </p:txBody>
      </p:sp>
      <p:sp>
        <p:nvSpPr>
          <p:cNvPr id="2" name="Прямоугольник 1"/>
          <p:cNvSpPr/>
          <p:nvPr/>
        </p:nvSpPr>
        <p:spPr>
          <a:xfrm>
            <a:off x="7022946" y="541915"/>
            <a:ext cx="3854645" cy="338554"/>
          </a:xfrm>
          <a:prstGeom prst="rect">
            <a:avLst/>
          </a:prstGeom>
        </p:spPr>
        <p:txBody>
          <a:bodyPr wrap="none">
            <a:spAutoFit/>
          </a:bodyPr>
          <a:lstStyle/>
          <a:p>
            <a:pPr>
              <a:buClr>
                <a:srgbClr val="FF3300"/>
              </a:buClr>
            </a:pPr>
            <a:r>
              <a:rPr lang="en-US" altLang="ru-RU" sz="1600" b="1" dirty="0" smtClean="0">
                <a:solidFill>
                  <a:srgbClr val="C00000"/>
                </a:solidFill>
                <a:latin typeface="Arial" panose="020B0604020202020204" pitchFamily="34" charset="0"/>
                <a:cs typeface="Arial" panose="020B0604020202020204" pitchFamily="34" charset="0"/>
              </a:rPr>
              <a:t>SUPERHEAVY  ELEMENTS  FACTORY</a:t>
            </a:r>
          </a:p>
        </p:txBody>
      </p:sp>
      <p:sp>
        <p:nvSpPr>
          <p:cNvPr id="7" name="Объект 2"/>
          <p:cNvSpPr txBox="1">
            <a:spLocks/>
          </p:cNvSpPr>
          <p:nvPr/>
        </p:nvSpPr>
        <p:spPr>
          <a:xfrm>
            <a:off x="5717059" y="5050068"/>
            <a:ext cx="6204642" cy="1915745"/>
          </a:xfrm>
          <a:prstGeom prst="rect">
            <a:avLst/>
          </a:prstGeom>
        </p:spPr>
        <p:txBody>
          <a:bodyPr vert="horz" lIns="91440" tIns="45720" rIns="91440" bIns="45720" rtlCol="0"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F3300"/>
              </a:buClr>
              <a:buNone/>
            </a:pPr>
            <a:r>
              <a:rPr lang="en-US" altLang="ru-RU" sz="1600" dirty="0">
                <a:solidFill>
                  <a:srgbClr val="C00000"/>
                </a:solidFill>
                <a:latin typeface="Arial" panose="020B0604020202020204" pitchFamily="34" charset="0"/>
                <a:cs typeface="Arial" panose="020B0604020202020204" pitchFamily="34" charset="0"/>
              </a:rPr>
              <a:t>Main setups:</a:t>
            </a:r>
          </a:p>
          <a:p>
            <a:pPr>
              <a:lnSpc>
                <a:spcPct val="100000"/>
              </a:lnSpc>
              <a:spcBef>
                <a:spcPts val="0"/>
              </a:spcBef>
              <a:buClr>
                <a:srgbClr val="FF3300"/>
              </a:buClr>
            </a:pPr>
            <a:r>
              <a:rPr lang="en-US" altLang="ru-RU" sz="1600" dirty="0" smtClean="0">
                <a:solidFill>
                  <a:schemeClr val="accent5">
                    <a:lumMod val="75000"/>
                  </a:schemeClr>
                </a:solidFill>
                <a:latin typeface="Arial" panose="020B0604020202020204" pitchFamily="34" charset="0"/>
                <a:cs typeface="Arial" panose="020B0604020202020204" pitchFamily="34" charset="0"/>
              </a:rPr>
              <a:t>Gas-filled recoil separator (</a:t>
            </a:r>
            <a:r>
              <a:rPr lang="en-US" sz="1600" dirty="0" smtClean="0">
                <a:solidFill>
                  <a:schemeClr val="accent5">
                    <a:lumMod val="75000"/>
                  </a:schemeClr>
                </a:solidFill>
                <a:latin typeface="Arial" panose="020B0604020202020204" pitchFamily="34" charset="0"/>
                <a:cs typeface="Arial" panose="020B0604020202020204" pitchFamily="34" charset="0"/>
              </a:rPr>
              <a:t>DGFRS-II</a:t>
            </a:r>
            <a:r>
              <a:rPr lang="en-US" altLang="ru-RU" sz="1600" dirty="0" smtClean="0">
                <a:solidFill>
                  <a:schemeClr val="accent5">
                    <a:lumMod val="75000"/>
                  </a:schemeClr>
                </a:solidFill>
                <a:latin typeface="Arial" panose="020B0604020202020204" pitchFamily="34" charset="0"/>
                <a:cs typeface="Arial" panose="020B0604020202020204" pitchFamily="34" charset="0"/>
              </a:rPr>
              <a:t>);</a:t>
            </a:r>
          </a:p>
          <a:p>
            <a:pPr>
              <a:lnSpc>
                <a:spcPct val="100000"/>
              </a:lnSpc>
              <a:spcBef>
                <a:spcPts val="0"/>
              </a:spcBef>
              <a:buClr>
                <a:srgbClr val="FF3300"/>
              </a:buClr>
            </a:pPr>
            <a:r>
              <a:rPr lang="en-US" altLang="ru-RU" sz="1600" dirty="0" err="1" smtClean="0">
                <a:solidFill>
                  <a:schemeClr val="accent5">
                    <a:lumMod val="75000"/>
                  </a:schemeClr>
                </a:solidFill>
                <a:latin typeface="Arial" panose="020B0604020202020204" pitchFamily="34" charset="0"/>
                <a:cs typeface="Arial" panose="020B0604020202020204" pitchFamily="34" charset="0"/>
              </a:rPr>
              <a:t>Preseparator</a:t>
            </a:r>
            <a:r>
              <a:rPr lang="en-US" altLang="ru-RU" sz="1600" dirty="0" smtClean="0">
                <a:solidFill>
                  <a:schemeClr val="accent5">
                    <a:lumMod val="75000"/>
                  </a:schemeClr>
                </a:solidFill>
                <a:latin typeface="Arial" panose="020B0604020202020204" pitchFamily="34" charset="0"/>
                <a:cs typeface="Arial" panose="020B0604020202020204" pitchFamily="34" charset="0"/>
              </a:rPr>
              <a:t> for chemical investigations;</a:t>
            </a:r>
          </a:p>
          <a:p>
            <a:pPr>
              <a:lnSpc>
                <a:spcPct val="100000"/>
              </a:lnSpc>
              <a:spcBef>
                <a:spcPts val="0"/>
              </a:spcBef>
              <a:buClr>
                <a:srgbClr val="FF3300"/>
              </a:buClr>
            </a:pPr>
            <a:r>
              <a:rPr lang="en-US" sz="1600" dirty="0" smtClean="0">
                <a:solidFill>
                  <a:schemeClr val="accent5">
                    <a:lumMod val="75000"/>
                  </a:schemeClr>
                </a:solidFill>
                <a:latin typeface="Arial" panose="020B0604020202020204" pitchFamily="34" charset="0"/>
                <a:cs typeface="Arial" panose="020B0604020202020204" pitchFamily="34" charset="0"/>
              </a:rPr>
              <a:t>Separator for Heavy Element Spectroscopy: velocity filter SHELS – </a:t>
            </a:r>
            <a:r>
              <a:rPr lang="en-US" sz="1600" i="1" dirty="0" smtClean="0">
                <a:solidFill>
                  <a:schemeClr val="accent5">
                    <a:lumMod val="75000"/>
                  </a:schemeClr>
                </a:solidFill>
                <a:latin typeface="Arial" panose="020B0604020202020204" pitchFamily="34" charset="0"/>
                <a:cs typeface="Arial" panose="020B0604020202020204" pitchFamily="34" charset="0"/>
              </a:rPr>
              <a:t>from U-400</a:t>
            </a:r>
            <a:r>
              <a:rPr lang="en-US" altLang="ru-RU" sz="1600" dirty="0" smtClean="0">
                <a:solidFill>
                  <a:schemeClr val="accent5">
                    <a:lumMod val="75000"/>
                  </a:schemeClr>
                </a:solidFill>
                <a:latin typeface="Arial" panose="020B0604020202020204" pitchFamily="34" charset="0"/>
                <a:cs typeface="Arial" panose="020B0604020202020204" pitchFamily="34" charset="0"/>
              </a:rPr>
              <a:t>;</a:t>
            </a:r>
          </a:p>
          <a:p>
            <a:pPr>
              <a:lnSpc>
                <a:spcPct val="100000"/>
              </a:lnSpc>
              <a:spcBef>
                <a:spcPts val="0"/>
              </a:spcBef>
              <a:buClr>
                <a:srgbClr val="FF3300"/>
              </a:buClr>
            </a:pPr>
            <a:r>
              <a:rPr lang="en-US" sz="1600" dirty="0">
                <a:solidFill>
                  <a:schemeClr val="accent5">
                    <a:lumMod val="75000"/>
                  </a:schemeClr>
                </a:solidFill>
                <a:latin typeface="Arial" panose="020B0604020202020204" pitchFamily="34" charset="0"/>
                <a:cs typeface="Arial" panose="020B0604020202020204" pitchFamily="34" charset="0"/>
              </a:rPr>
              <a:t>Mass Analyzer of </a:t>
            </a:r>
            <a:r>
              <a:rPr lang="en-US" sz="1600" dirty="0" err="1">
                <a:solidFill>
                  <a:schemeClr val="accent5">
                    <a:lumMod val="75000"/>
                  </a:schemeClr>
                </a:solidFill>
                <a:latin typeface="Arial" panose="020B0604020202020204" pitchFamily="34" charset="0"/>
                <a:cs typeface="Arial" panose="020B0604020202020204" pitchFamily="34" charset="0"/>
              </a:rPr>
              <a:t>SuperHeavy</a:t>
            </a:r>
            <a:r>
              <a:rPr lang="en-US" sz="1600" dirty="0">
                <a:solidFill>
                  <a:schemeClr val="accent5">
                    <a:lumMod val="75000"/>
                  </a:schemeClr>
                </a:solidFill>
                <a:latin typeface="Arial" panose="020B0604020202020204" pitchFamily="34" charset="0"/>
                <a:cs typeface="Arial" panose="020B0604020202020204" pitchFamily="34" charset="0"/>
              </a:rPr>
              <a:t> Atoms (MASHA</a:t>
            </a:r>
            <a:r>
              <a:rPr lang="en-US" sz="1600" dirty="0" smtClean="0">
                <a:solidFill>
                  <a:schemeClr val="accent5">
                    <a:lumMod val="75000"/>
                  </a:schemeClr>
                </a:solidFill>
                <a:latin typeface="Arial" panose="020B0604020202020204" pitchFamily="34" charset="0"/>
                <a:cs typeface="Arial" panose="020B0604020202020204" pitchFamily="34" charset="0"/>
              </a:rPr>
              <a:t>) – </a:t>
            </a:r>
            <a:r>
              <a:rPr lang="en-US" sz="1600" i="1" dirty="0" smtClean="0">
                <a:solidFill>
                  <a:schemeClr val="accent5">
                    <a:lumMod val="75000"/>
                  </a:schemeClr>
                </a:solidFill>
                <a:latin typeface="Arial" panose="020B0604020202020204" pitchFamily="34" charset="0"/>
                <a:cs typeface="Arial" panose="020B0604020202020204" pitchFamily="34" charset="0"/>
              </a:rPr>
              <a:t>from</a:t>
            </a:r>
            <a:r>
              <a:rPr lang="en-US" sz="1600" dirty="0" smtClean="0">
                <a:solidFill>
                  <a:schemeClr val="accent5">
                    <a:lumMod val="75000"/>
                  </a:schemeClr>
                </a:solidFill>
                <a:latin typeface="Arial" panose="020B0604020202020204" pitchFamily="34" charset="0"/>
                <a:cs typeface="Arial" panose="020B0604020202020204" pitchFamily="34" charset="0"/>
              </a:rPr>
              <a:t> </a:t>
            </a:r>
            <a:r>
              <a:rPr lang="en-US" sz="1600" i="1" dirty="0" smtClean="0">
                <a:solidFill>
                  <a:schemeClr val="accent5">
                    <a:lumMod val="75000"/>
                  </a:schemeClr>
                </a:solidFill>
                <a:latin typeface="Arial" panose="020B0604020202020204" pitchFamily="34" charset="0"/>
                <a:cs typeface="Arial" panose="020B0604020202020204" pitchFamily="34" charset="0"/>
              </a:rPr>
              <a:t>U-400M</a:t>
            </a:r>
          </a:p>
          <a:p>
            <a:pPr>
              <a:lnSpc>
                <a:spcPct val="100000"/>
              </a:lnSpc>
              <a:spcBef>
                <a:spcPts val="0"/>
              </a:spcBef>
              <a:buClr>
                <a:srgbClr val="FF3300"/>
              </a:buClr>
            </a:pPr>
            <a:r>
              <a:rPr lang="en-US" altLang="ru-RU" sz="1600" dirty="0" smtClean="0">
                <a:solidFill>
                  <a:schemeClr val="accent5">
                    <a:lumMod val="75000"/>
                  </a:schemeClr>
                </a:solidFill>
                <a:latin typeface="Arial" panose="020B0604020202020204" pitchFamily="34" charset="0"/>
                <a:cs typeface="Arial" panose="020B0604020202020204" pitchFamily="34" charset="0"/>
              </a:rPr>
              <a:t>Channels reserved for external users</a:t>
            </a:r>
            <a:endParaRPr lang="en-US" altLang="ru-RU" sz="1600" dirty="0">
              <a:solidFill>
                <a:schemeClr val="accent5">
                  <a:lumMod val="75000"/>
                </a:schemeClr>
              </a:solidFill>
              <a:latin typeface="Arial" panose="020B0604020202020204" pitchFamily="34" charset="0"/>
              <a:cs typeface="Arial" panose="020B0604020202020204" pitchFamily="34" charset="0"/>
            </a:endParaRPr>
          </a:p>
        </p:txBody>
      </p:sp>
      <p:graphicFrame>
        <p:nvGraphicFramePr>
          <p:cNvPr id="9" name="Group 58"/>
          <p:cNvGraphicFramePr>
            <a:graphicFrameLocks noGrp="1"/>
          </p:cNvGraphicFramePr>
          <p:nvPr>
            <p:extLst/>
          </p:nvPr>
        </p:nvGraphicFramePr>
        <p:xfrm>
          <a:off x="5852742" y="898667"/>
          <a:ext cx="3258308" cy="4023307"/>
        </p:xfrm>
        <a:graphic>
          <a:graphicData uri="http://schemas.openxmlformats.org/drawingml/2006/table">
            <a:tbl>
              <a:tblPr>
                <a:tableStyleId>{69CF1AB2-1976-4502-BF36-3FF5EA218861}</a:tableStyleId>
              </a:tblPr>
              <a:tblGrid>
                <a:gridCol w="700420"/>
                <a:gridCol w="1165619"/>
                <a:gridCol w="1392269"/>
              </a:tblGrid>
              <a:tr h="372740">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Beams (examples)</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91466" marR="91466" marT="45734" marB="45734" horzOverflow="overflow"/>
                </a:tc>
                <a:tc hMerge="1">
                  <a:txBody>
                    <a:bodyPr/>
                    <a:lstStyle/>
                    <a:p>
                      <a:endParaRPr lang="ru-RU"/>
                    </a:p>
                  </a:txBody>
                  <a:tcPr/>
                </a:tc>
                <a:tc hMerge="1">
                  <a:txBody>
                    <a:bodyPr/>
                    <a:lstStyle/>
                    <a:p>
                      <a:endParaRPr lang="ru-RU"/>
                    </a:p>
                  </a:txBody>
                  <a:tcPr/>
                </a:tc>
              </a:tr>
              <a:tr h="5616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 energy [MeV/A]</a:t>
                      </a:r>
                      <a:endParaRPr kumimoji="0" lang="ru-RU"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Estimated output intensity [</a:t>
                      </a:r>
                      <a:r>
                        <a:rPr kumimoji="0" lang="en-US" sz="1400" b="0" u="none" strike="noStrike" cap="none" normalizeH="0" baseline="0" dirty="0" err="1" smtClean="0">
                          <a:ln>
                            <a:noFill/>
                          </a:ln>
                          <a:solidFill>
                            <a:srgbClr val="C00000"/>
                          </a:solidFill>
                          <a:effectLst/>
                          <a:latin typeface="Arial" panose="020B0604020202020204" pitchFamily="34" charset="0"/>
                          <a:cs typeface="Arial" panose="020B0604020202020204" pitchFamily="34" charset="0"/>
                        </a:rPr>
                        <a:t>pps</a:t>
                      </a: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91466" marR="91466" marT="45734" marB="45734" horzOverflow="overflow"/>
                </a:tc>
              </a:tr>
              <a:tr h="33994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7</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Li</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4</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14</a:t>
                      </a:r>
                      <a:endPar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33994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O</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8</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14</a:t>
                      </a:r>
                      <a:endPar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33994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40</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Ar</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33994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48</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Ca</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33994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54</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Cr</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58</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Fe</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2804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124</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Sn</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21032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136</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Xe</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6</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14</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r h="14021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238</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U</a:t>
                      </a: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7</a:t>
                      </a:r>
                      <a:endPar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endParaRPr>
                    </a:p>
                  </a:txBody>
                  <a:tcPr marL="91466" marR="91466"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66" marR="91466" marT="45733" marB="45733" horzOverflow="overflow"/>
                </a:tc>
              </a:tr>
            </a:tbl>
          </a:graphicData>
        </a:graphic>
      </p:graphicFrame>
      <p:sp>
        <p:nvSpPr>
          <p:cNvPr id="4" name="Прямоугольник 3"/>
          <p:cNvSpPr/>
          <p:nvPr/>
        </p:nvSpPr>
        <p:spPr>
          <a:xfrm>
            <a:off x="274761" y="3336750"/>
            <a:ext cx="4437282" cy="307777"/>
          </a:xfrm>
          <a:prstGeom prst="rect">
            <a:avLst/>
          </a:prstGeom>
        </p:spPr>
        <p:txBody>
          <a:bodyPr wrap="square">
            <a:spAutoFit/>
          </a:bodyPr>
          <a:lstStyle/>
          <a:p>
            <a:pPr>
              <a:lnSpc>
                <a:spcPct val="100000"/>
              </a:lnSpc>
              <a:spcBef>
                <a:spcPts val="0"/>
              </a:spcBef>
              <a:buClr>
                <a:srgbClr val="FF3300"/>
              </a:buClr>
            </a:pPr>
            <a:r>
              <a:rPr lang="en-US" altLang="ru-RU" sz="1400" dirty="0" smtClean="0">
                <a:solidFill>
                  <a:srgbClr val="002060"/>
                </a:solidFill>
                <a:latin typeface="Arial" panose="020B0604020202020204" pitchFamily="34" charset="0"/>
                <a:cs typeface="Arial" panose="020B0604020202020204" pitchFamily="34" charset="0"/>
              </a:rPr>
              <a:t>Commissioning:</a:t>
            </a:r>
            <a:r>
              <a:rPr lang="en-US" altLang="ru-RU" sz="1400" dirty="0">
                <a:solidFill>
                  <a:srgbClr val="002060"/>
                </a:solidFill>
                <a:latin typeface="Arial" panose="020B0604020202020204" pitchFamily="34" charset="0"/>
                <a:cs typeface="Arial" panose="020B0604020202020204" pitchFamily="34" charset="0"/>
              </a:rPr>
              <a:t>		</a:t>
            </a:r>
            <a:r>
              <a:rPr lang="en-US" altLang="ru-RU" sz="1400" dirty="0" smtClean="0">
                <a:solidFill>
                  <a:srgbClr val="002060"/>
                </a:solidFill>
                <a:latin typeface="Arial" panose="020B0604020202020204" pitchFamily="34" charset="0"/>
                <a:cs typeface="Arial" panose="020B0604020202020204" pitchFamily="34" charset="0"/>
              </a:rPr>
              <a:t>2018 </a:t>
            </a:r>
            <a:r>
              <a:rPr lang="en-US" altLang="ru-RU" sz="1400" dirty="0">
                <a:solidFill>
                  <a:srgbClr val="002060"/>
                </a:solidFill>
                <a:latin typeface="Arial" panose="020B0604020202020204" pitchFamily="34" charset="0"/>
                <a:cs typeface="Arial" panose="020B0604020202020204" pitchFamily="34" charset="0"/>
              </a:rPr>
              <a:t>(plan)</a:t>
            </a:r>
          </a:p>
        </p:txBody>
      </p:sp>
      <p:graphicFrame>
        <p:nvGraphicFramePr>
          <p:cNvPr id="11" name="Group 58"/>
          <p:cNvGraphicFramePr>
            <a:graphicFrameLocks noGrp="1"/>
          </p:cNvGraphicFramePr>
          <p:nvPr>
            <p:extLst/>
          </p:nvPr>
        </p:nvGraphicFramePr>
        <p:xfrm>
          <a:off x="9310974" y="898667"/>
          <a:ext cx="2776708" cy="2487107"/>
        </p:xfrm>
        <a:graphic>
          <a:graphicData uri="http://schemas.openxmlformats.org/drawingml/2006/table">
            <a:tbl>
              <a:tblPr>
                <a:tableStyleId>{69CF1AB2-1976-4502-BF36-3FF5EA218861}</a:tableStyleId>
              </a:tblPr>
              <a:tblGrid>
                <a:gridCol w="1590375"/>
                <a:gridCol w="1186333"/>
              </a:tblGrid>
              <a:tr h="384328">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Main parameters</a:t>
                      </a:r>
                      <a:endParaRPr kumimoji="0" lang="en-US" sz="1400" b="0" i="0" u="none" strike="noStrike" cap="none" normalizeH="0" baseline="0" dirty="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hMerge="1">
                  <a:txBody>
                    <a:bodyPr/>
                    <a:lstStyle/>
                    <a:p>
                      <a:endParaRPr lang="ru-RU"/>
                    </a:p>
                  </a:txBody>
                  <a:tcPr/>
                </a:tc>
              </a:tr>
              <a:tr h="5662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Range of energies</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4÷8</a:t>
                      </a:r>
                      <a:r>
                        <a:rPr lang="en-US" sz="1400" b="0" dirty="0" smtClean="0">
                          <a:solidFill>
                            <a:srgbClr val="002060"/>
                          </a:solidFill>
                          <a:latin typeface="Arial" panose="020B0604020202020204" pitchFamily="34" charset="0"/>
                          <a:cs typeface="Arial" panose="020B0604020202020204" pitchFamily="34" charset="0"/>
                        </a:rPr>
                        <a:t> </a:t>
                      </a: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MeV/A</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 factor max.</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buClr>
                          <a:srgbClr val="FF3300"/>
                        </a:buClr>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280</a:t>
                      </a:r>
                    </a:p>
                  </a:txBody>
                  <a:tcPr marL="91466" marR="91466"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solidFill>
                            <a:srgbClr val="002060"/>
                          </a:solidFill>
                          <a:latin typeface="Arial" panose="020B0604020202020204" pitchFamily="34" charset="0"/>
                          <a:cs typeface="Arial" panose="020B0604020202020204" pitchFamily="34" charset="0"/>
                        </a:rPr>
                        <a:t>Pole diameter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lang="en-US" sz="1400" dirty="0" smtClean="0">
                          <a:solidFill>
                            <a:srgbClr val="002060"/>
                          </a:solidFill>
                          <a:latin typeface="Arial" panose="020B0604020202020204" pitchFamily="34" charset="0"/>
                          <a:cs typeface="Arial" panose="020B0604020202020204" pitchFamily="34" charset="0"/>
                        </a:rPr>
                        <a:t>4 m</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weight</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kumimoji="0" lang="en-US" sz="1400" i="0" u="none" strike="noStrike" cap="none" normalizeH="0" dirty="0" smtClean="0">
                          <a:ln>
                            <a:noFill/>
                          </a:ln>
                          <a:solidFill>
                            <a:srgbClr val="002060"/>
                          </a:solidFill>
                          <a:effectLst/>
                          <a:latin typeface="Arial" panose="020B0604020202020204" pitchFamily="34" charset="0"/>
                          <a:cs typeface="Arial" panose="020B0604020202020204" pitchFamily="34" charset="0"/>
                        </a:rPr>
                        <a:t>1000 t</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power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300 kW</a:t>
                      </a:r>
                    </a:p>
                  </a:txBody>
                  <a:tcPr marL="91466" marR="91466"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Vacuum</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lang="ru-RU" altLang="ru-RU" sz="1400" dirty="0" smtClean="0">
                          <a:solidFill>
                            <a:srgbClr val="002060"/>
                          </a:solidFill>
                          <a:latin typeface="Arial" panose="020B0604020202020204" pitchFamily="34" charset="0"/>
                          <a:cs typeface="Arial" panose="020B0604020202020204" pitchFamily="34" charset="0"/>
                        </a:rPr>
                        <a:t>10</a:t>
                      </a:r>
                      <a:r>
                        <a:rPr lang="ru-RU" altLang="ru-RU" sz="1400" baseline="30000" dirty="0" smtClean="0">
                          <a:solidFill>
                            <a:srgbClr val="002060"/>
                          </a:solidFill>
                          <a:latin typeface="Arial" panose="020B0604020202020204" pitchFamily="34" charset="0"/>
                          <a:cs typeface="Arial" panose="020B0604020202020204" pitchFamily="34" charset="0"/>
                        </a:rPr>
                        <a:t>-</a:t>
                      </a:r>
                      <a:r>
                        <a:rPr lang="en-US" altLang="ru-RU" sz="1400" baseline="30000" dirty="0" smtClean="0">
                          <a:solidFill>
                            <a:srgbClr val="002060"/>
                          </a:solidFill>
                          <a:latin typeface="Arial" panose="020B0604020202020204" pitchFamily="34" charset="0"/>
                          <a:cs typeface="Arial" panose="020B0604020202020204" pitchFamily="34" charset="0"/>
                        </a:rPr>
                        <a:t>7</a:t>
                      </a:r>
                      <a:r>
                        <a:rPr lang="en-US" altLang="ru-RU" sz="1400" dirty="0" smtClean="0">
                          <a:solidFill>
                            <a:srgbClr val="002060"/>
                          </a:solidFill>
                          <a:latin typeface="Arial" panose="020B0604020202020204" pitchFamily="34" charset="0"/>
                          <a:cs typeface="Arial" panose="020B0604020202020204" pitchFamily="34" charset="0"/>
                        </a:rPr>
                        <a:t> </a:t>
                      </a:r>
                      <a:r>
                        <a:rPr lang="en-US" altLang="ru-RU" sz="1400" dirty="0" err="1" smtClean="0">
                          <a:solidFill>
                            <a:srgbClr val="002060"/>
                          </a:solidFill>
                          <a:latin typeface="Arial" panose="020B0604020202020204" pitchFamily="34" charset="0"/>
                          <a:cs typeface="Arial" panose="020B0604020202020204" pitchFamily="34" charset="0"/>
                        </a:rPr>
                        <a:t>Torr</a:t>
                      </a:r>
                      <a:endParaRPr lang="en-US" altLang="ru-RU" sz="1400" dirty="0">
                        <a:solidFill>
                          <a:srgbClr val="002060"/>
                        </a:solidFill>
                        <a:latin typeface="Arial" panose="020B0604020202020204" pitchFamily="34" charset="0"/>
                        <a:cs typeface="Arial" panose="020B0604020202020204" pitchFamily="34" charset="0"/>
                      </a:endParaRPr>
                    </a:p>
                  </a:txBody>
                  <a:tcPr marL="91466" marR="91466" marT="45734" marB="45734" horzOverflow="overflow"/>
                </a:tc>
              </a:tr>
            </a:tbl>
          </a:graphicData>
        </a:graphic>
      </p:graphicFrame>
      <p:pic>
        <p:nvPicPr>
          <p:cNvPr id="12"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9853" y="192831"/>
            <a:ext cx="4376434" cy="3002493"/>
          </a:xfrm>
          <a:prstGeom prst="rect">
            <a:avLst/>
          </a:prstGeom>
        </p:spPr>
      </p:pic>
    </p:spTree>
    <p:extLst>
      <p:ext uri="{BB962C8B-B14F-4D97-AF65-F5344CB8AC3E}">
        <p14:creationId xmlns:p14="http://schemas.microsoft.com/office/powerpoint/2010/main" val="248154321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775520" y="-17306"/>
            <a:ext cx="8325297" cy="4599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ru-RU" sz="2800" b="1" kern="0" dirty="0" err="1">
                <a:solidFill>
                  <a:srgbClr val="C00000"/>
                </a:solidFill>
                <a:latin typeface="Times New Roman" panose="02020603050405020304" pitchFamily="18" charset="0"/>
                <a:cs typeface="Times New Roman" panose="02020603050405020304" pitchFamily="18" charset="0"/>
              </a:rPr>
              <a:t>Superheavy</a:t>
            </a:r>
            <a:r>
              <a:rPr lang="en-US" altLang="ru-RU" sz="2800" b="1" kern="0" dirty="0">
                <a:solidFill>
                  <a:srgbClr val="C00000"/>
                </a:solidFill>
                <a:latin typeface="Times New Roman" panose="02020603050405020304" pitchFamily="18" charset="0"/>
                <a:cs typeface="Times New Roman" panose="02020603050405020304" pitchFamily="18" charset="0"/>
              </a:rPr>
              <a:t> Elements Factory</a:t>
            </a:r>
            <a:endParaRPr lang="ru-RU" altLang="ru-RU" sz="2800" b="1" kern="0" dirty="0">
              <a:solidFill>
                <a:srgbClr val="C00000"/>
              </a:solidFill>
              <a:latin typeface="Times New Roman" panose="02020603050405020304" pitchFamily="18" charset="0"/>
              <a:cs typeface="Times New Roman" panose="02020603050405020304" pitchFamily="18" charset="0"/>
            </a:endParaRPr>
          </a:p>
        </p:txBody>
      </p:sp>
      <p:pic>
        <p:nvPicPr>
          <p:cNvPr id="5"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195" t="3685" r="13758" b="4478"/>
          <a:stretch/>
        </p:blipFill>
        <p:spPr>
          <a:xfrm>
            <a:off x="1077628" y="447728"/>
            <a:ext cx="9721079" cy="6376284"/>
          </a:xfrm>
          <a:prstGeom prst="rect">
            <a:avLst/>
          </a:prstGeom>
        </p:spPr>
      </p:pic>
    </p:spTree>
    <p:extLst>
      <p:ext uri="{BB962C8B-B14F-4D97-AF65-F5344CB8AC3E}">
        <p14:creationId xmlns:p14="http://schemas.microsoft.com/office/powerpoint/2010/main" val="35030310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276" y="116632"/>
            <a:ext cx="8229600" cy="562074"/>
          </a:xfrm>
        </p:spPr>
        <p:txBody>
          <a:bodyPr>
            <a:normAutofit/>
          </a:bodyPr>
          <a:lstStyle/>
          <a:p>
            <a:r>
              <a:rPr lang="en-US" sz="3200" b="1" dirty="0">
                <a:solidFill>
                  <a:srgbClr val="C00000"/>
                </a:solidFill>
                <a:latin typeface="Times New Roman" panose="02020603050405020304" pitchFamily="18" charset="0"/>
                <a:cs typeface="Times New Roman" panose="02020603050405020304" pitchFamily="18" charset="0"/>
              </a:rPr>
              <a:t>Assembling of the </a:t>
            </a:r>
            <a:r>
              <a:rPr lang="en-US" sz="3200" b="1" dirty="0" smtClean="0">
                <a:solidFill>
                  <a:srgbClr val="C00000"/>
                </a:solidFill>
                <a:latin typeface="Times New Roman" panose="02020603050405020304" pitchFamily="18" charset="0"/>
                <a:cs typeface="Times New Roman" panose="02020603050405020304" pitchFamily="18" charset="0"/>
              </a:rPr>
              <a:t>DC-280 </a:t>
            </a:r>
            <a:r>
              <a:rPr lang="en-US" sz="3200" b="1" dirty="0">
                <a:solidFill>
                  <a:srgbClr val="C00000"/>
                </a:solidFill>
                <a:latin typeface="Times New Roman" panose="02020603050405020304" pitchFamily="18" charset="0"/>
                <a:cs typeface="Times New Roman" panose="02020603050405020304" pitchFamily="18" charset="0"/>
              </a:rPr>
              <a:t>main magnet</a:t>
            </a:r>
            <a:endParaRPr lang="ru-RU" sz="3200" b="1" dirty="0">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504" y="836712"/>
            <a:ext cx="5340086" cy="3003798"/>
          </a:xfrm>
          <a:prstGeom prst="rect">
            <a:avLst/>
          </a:prstGeom>
        </p:spPr>
      </p:pic>
      <p:pic>
        <p:nvPicPr>
          <p:cNvPr id="8"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5920" y="2770660"/>
            <a:ext cx="5109948" cy="3832461"/>
          </a:xfrm>
          <a:prstGeom prst="rect">
            <a:avLst/>
          </a:prstGeom>
        </p:spPr>
      </p:pic>
      <p:sp>
        <p:nvSpPr>
          <p:cNvPr id="4" name="Прямоугольник 3"/>
          <p:cNvSpPr/>
          <p:nvPr/>
        </p:nvSpPr>
        <p:spPr>
          <a:xfrm>
            <a:off x="1696689" y="5151257"/>
            <a:ext cx="2558329" cy="461665"/>
          </a:xfrm>
          <a:prstGeom prst="rect">
            <a:avLst/>
          </a:prstGeom>
        </p:spPr>
        <p:txBody>
          <a:bodyPr wrap="none">
            <a:spAutoFit/>
          </a:bodyPr>
          <a:lstStyle/>
          <a:p>
            <a:r>
              <a:rPr lang="en-US" sz="2400" b="1" dirty="0">
                <a:solidFill>
                  <a:srgbClr val="002060"/>
                </a:solidFill>
                <a:latin typeface="Arial" panose="020B0604020202020204" pitchFamily="34" charset="0"/>
                <a:cs typeface="Arial" panose="020B0604020202020204" pitchFamily="34" charset="0"/>
              </a:rPr>
              <a:t>Same day, 14:35</a:t>
            </a:r>
            <a:endParaRPr lang="ru-RU" sz="2400" dirty="0">
              <a:solidFill>
                <a:srgbClr val="002060"/>
              </a:solidFill>
            </a:endParaRPr>
          </a:p>
        </p:txBody>
      </p:sp>
      <p:sp>
        <p:nvSpPr>
          <p:cNvPr id="9" name="Прямоугольник 8"/>
          <p:cNvSpPr/>
          <p:nvPr/>
        </p:nvSpPr>
        <p:spPr>
          <a:xfrm>
            <a:off x="7824192" y="1485932"/>
            <a:ext cx="2513830" cy="461665"/>
          </a:xfrm>
          <a:prstGeom prst="rect">
            <a:avLst/>
          </a:prstGeom>
        </p:spPr>
        <p:txBody>
          <a:bodyPr wrap="none">
            <a:spAutoFit/>
          </a:bodyPr>
          <a:lstStyle/>
          <a:p>
            <a:r>
              <a:rPr lang="en-US" sz="2400" b="1" dirty="0">
                <a:solidFill>
                  <a:srgbClr val="002060"/>
                </a:solidFill>
                <a:latin typeface="Arial" panose="020B0604020202020204" pitchFamily="34" charset="0"/>
                <a:cs typeface="Arial" panose="020B0604020202020204" pitchFamily="34" charset="0"/>
              </a:rPr>
              <a:t>15/09/2016, 9:00</a:t>
            </a:r>
            <a:endParaRPr lang="ru-RU" sz="2400" dirty="0">
              <a:solidFill>
                <a:srgbClr val="002060"/>
              </a:solidFill>
            </a:endParaRPr>
          </a:p>
        </p:txBody>
      </p:sp>
      <p:sp>
        <p:nvSpPr>
          <p:cNvPr id="10" name="Стрелка вправо 9"/>
          <p:cNvSpPr/>
          <p:nvPr/>
        </p:nvSpPr>
        <p:spPr>
          <a:xfrm rot="10800000">
            <a:off x="7092512" y="1566133"/>
            <a:ext cx="610758" cy="34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4479089" y="5213224"/>
            <a:ext cx="610758" cy="34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941967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82361" y="1"/>
            <a:ext cx="4846198" cy="954107"/>
          </a:xfrm>
          <a:prstGeom prst="rect">
            <a:avLst/>
          </a:prstGeom>
          <a:noFill/>
        </p:spPr>
        <p:txBody>
          <a:bodyPr wrap="non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Assembling of </a:t>
            </a:r>
            <a:r>
              <a:rPr lang="en-US" sz="2800" b="1" dirty="0" smtClean="0">
                <a:solidFill>
                  <a:srgbClr val="C00000"/>
                </a:solidFill>
                <a:latin typeface="Times New Roman" panose="02020603050405020304" pitchFamily="18" charset="0"/>
                <a:cs typeface="Times New Roman" panose="02020603050405020304" pitchFamily="18" charset="0"/>
              </a:rPr>
              <a:t>DC-280 </a:t>
            </a:r>
            <a:r>
              <a:rPr lang="en-US" sz="2800" b="1" dirty="0">
                <a:solidFill>
                  <a:srgbClr val="C00000"/>
                </a:solidFill>
                <a:latin typeface="Times New Roman" panose="02020603050405020304" pitchFamily="18" charset="0"/>
                <a:cs typeface="Times New Roman" panose="02020603050405020304" pitchFamily="18" charset="0"/>
              </a:rPr>
              <a:t>magnet</a:t>
            </a:r>
          </a:p>
          <a:p>
            <a:pPr algn="ctr"/>
            <a:r>
              <a:rPr lang="en-US" sz="2800" b="1" dirty="0">
                <a:solidFill>
                  <a:srgbClr val="C00000"/>
                </a:solidFill>
                <a:latin typeface="Times New Roman" panose="02020603050405020304" pitchFamily="18" charset="0"/>
                <a:cs typeface="Times New Roman" panose="02020603050405020304" pitchFamily="18" charset="0"/>
              </a:rPr>
              <a:t>28 Sep 2016, 08:53</a:t>
            </a:r>
            <a:endParaRPr lang="ru-RU" sz="28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3363" y="954107"/>
            <a:ext cx="8324193" cy="5576826"/>
          </a:xfrm>
          <a:prstGeom prst="rect">
            <a:avLst/>
          </a:prstGeom>
        </p:spPr>
      </p:pic>
    </p:spTree>
    <p:extLst>
      <p:ext uri="{BB962C8B-B14F-4D97-AF65-F5344CB8AC3E}">
        <p14:creationId xmlns:p14="http://schemas.microsoft.com/office/powerpoint/2010/main" val="42550182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449050" y="74141"/>
            <a:ext cx="7716442"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chemeClr val="hlink"/>
                </a:solidFill>
                <a:latin typeface="Arial" panose="020B0604020202020204" pitchFamily="34" charset="0"/>
                <a:cs typeface="Arial" panose="020B0604020202020204" pitchFamily="34" charset="0"/>
              </a:rPr>
              <a:t>DRIBS-III ACCELERATOR COMPLEX</a:t>
            </a:r>
            <a:endParaRPr lang="en-US" sz="2800" b="1" dirty="0">
              <a:solidFill>
                <a:schemeClr val="hlink"/>
              </a:solidFill>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10235" b="11869"/>
          <a:stretch/>
        </p:blipFill>
        <p:spPr>
          <a:xfrm>
            <a:off x="789365" y="898863"/>
            <a:ext cx="10756315" cy="4716000"/>
          </a:xfrm>
          <a:prstGeom prst="rect">
            <a:avLst/>
          </a:prstGeom>
        </p:spPr>
      </p:pic>
      <p:sp>
        <p:nvSpPr>
          <p:cNvPr id="12" name="Прямоугольник 11"/>
          <p:cNvSpPr/>
          <p:nvPr/>
        </p:nvSpPr>
        <p:spPr>
          <a:xfrm>
            <a:off x="3832458" y="560309"/>
            <a:ext cx="5089085" cy="338554"/>
          </a:xfrm>
          <a:prstGeom prst="rect">
            <a:avLst/>
          </a:prstGeom>
        </p:spPr>
        <p:txBody>
          <a:bodyPr wrap="none">
            <a:spAutoFit/>
          </a:bodyPr>
          <a:lstStyle/>
          <a:p>
            <a:pPr>
              <a:buClr>
                <a:srgbClr val="FF3300"/>
              </a:buClr>
            </a:pPr>
            <a:r>
              <a:rPr lang="en-US" altLang="ru-RU" sz="1600" dirty="0" smtClean="0">
                <a:solidFill>
                  <a:srgbClr val="002060"/>
                </a:solidFill>
                <a:latin typeface="Arial" panose="020B0604020202020204" pitchFamily="34" charset="0"/>
                <a:cs typeface="Arial" panose="020B0604020202020204" pitchFamily="34" charset="0"/>
              </a:rPr>
              <a:t>F</a:t>
            </a:r>
            <a:r>
              <a:rPr lang="en-US" altLang="ru-RU" sz="1600" dirty="0">
                <a:solidFill>
                  <a:srgbClr val="002060"/>
                </a:solidFill>
                <a:latin typeface="Arial" panose="020B0604020202020204" pitchFamily="34" charset="0"/>
                <a:cs typeface="Arial" panose="020B0604020202020204" pitchFamily="34" charset="0"/>
              </a:rPr>
              <a:t>L</a:t>
            </a:r>
            <a:r>
              <a:rPr lang="en-US" altLang="ru-RU" sz="1600" dirty="0" smtClean="0">
                <a:solidFill>
                  <a:srgbClr val="002060"/>
                </a:solidFill>
                <a:latin typeface="Arial" panose="020B0604020202020204" pitchFamily="34" charset="0"/>
                <a:cs typeface="Arial" panose="020B0604020202020204" pitchFamily="34" charset="0"/>
              </a:rPr>
              <a:t>EROV LABORATORY OF NUCLEAR REACTIONS</a:t>
            </a:r>
          </a:p>
        </p:txBody>
      </p:sp>
      <p:sp>
        <p:nvSpPr>
          <p:cNvPr id="13" name="Text Box 3"/>
          <p:cNvSpPr txBox="1">
            <a:spLocks noChangeArrowheads="1"/>
          </p:cNvSpPr>
          <p:nvPr/>
        </p:nvSpPr>
        <p:spPr bwMode="auto">
          <a:xfrm>
            <a:off x="1169774" y="6053336"/>
            <a:ext cx="3637240" cy="584775"/>
          </a:xfrm>
          <a:prstGeom prst="rect">
            <a:avLst/>
          </a:prstGeom>
          <a:noFill/>
          <a:ln w="9525">
            <a:noFill/>
            <a:miter lim="800000"/>
            <a:headEnd/>
            <a:tailEnd/>
          </a:ln>
        </p:spPr>
        <p:txBody>
          <a:bodyPr wrap="square">
            <a:spAutoFit/>
          </a:bodyPr>
          <a:lstStyle/>
          <a:p>
            <a:pPr marL="342900" indent="-342900">
              <a:buClr>
                <a:srgbClr val="FF3300"/>
              </a:buClr>
              <a:buFont typeface="Arial" panose="020B0604020202020204" pitchFamily="34" charset="0"/>
              <a:buChar char="•"/>
            </a:pPr>
            <a:r>
              <a:rPr lang="en-US" sz="1600" b="1" dirty="0" smtClean="0">
                <a:solidFill>
                  <a:schemeClr val="accent5">
                    <a:lumMod val="75000"/>
                  </a:schemeClr>
                </a:solidFill>
                <a:latin typeface="Arial" panose="020B0604020202020204" pitchFamily="34" charset="0"/>
                <a:cs typeface="Arial" panose="020B0604020202020204" pitchFamily="34" charset="0"/>
              </a:rPr>
              <a:t>Heavy </a:t>
            </a:r>
            <a:r>
              <a:rPr lang="en-US" sz="1600" b="1" dirty="0">
                <a:solidFill>
                  <a:schemeClr val="accent5">
                    <a:lumMod val="75000"/>
                  </a:schemeClr>
                </a:solidFill>
                <a:latin typeface="Arial" panose="020B0604020202020204" pitchFamily="34" charset="0"/>
                <a:cs typeface="Arial" panose="020B0604020202020204" pitchFamily="34" charset="0"/>
              </a:rPr>
              <a:t>and superheavy </a:t>
            </a:r>
            <a:r>
              <a:rPr lang="en-US" sz="1600" b="1" dirty="0" smtClean="0">
                <a:solidFill>
                  <a:schemeClr val="accent5">
                    <a:lumMod val="75000"/>
                  </a:schemeClr>
                </a:solidFill>
                <a:latin typeface="Arial" panose="020B0604020202020204" pitchFamily="34" charset="0"/>
                <a:cs typeface="Arial" panose="020B0604020202020204" pitchFamily="34" charset="0"/>
              </a:rPr>
              <a:t>nuclei</a:t>
            </a:r>
            <a:endParaRPr lang="en-US" sz="1600" b="1" dirty="0">
              <a:solidFill>
                <a:schemeClr val="accent5">
                  <a:lumMod val="75000"/>
                </a:schemeClr>
              </a:solidFill>
              <a:latin typeface="Arial" panose="020B0604020202020204" pitchFamily="34" charset="0"/>
              <a:cs typeface="Arial" panose="020B0604020202020204" pitchFamily="34" charset="0"/>
            </a:endParaRPr>
          </a:p>
          <a:p>
            <a:pPr marL="342900" indent="-342900">
              <a:buClr>
                <a:srgbClr val="FF3300"/>
              </a:buClr>
              <a:buFont typeface="Arial" panose="020B0604020202020204" pitchFamily="34" charset="0"/>
              <a:buChar char="•"/>
            </a:pPr>
            <a:r>
              <a:rPr lang="en-US" sz="1600" b="1" dirty="0" smtClean="0">
                <a:solidFill>
                  <a:schemeClr val="accent5">
                    <a:lumMod val="75000"/>
                  </a:schemeClr>
                </a:solidFill>
                <a:latin typeface="Arial" panose="020B0604020202020204" pitchFamily="34" charset="0"/>
                <a:cs typeface="Arial" panose="020B0604020202020204" pitchFamily="34" charset="0"/>
              </a:rPr>
              <a:t>Light </a:t>
            </a:r>
            <a:r>
              <a:rPr lang="en-US" sz="1600" b="1" dirty="0">
                <a:solidFill>
                  <a:schemeClr val="accent5">
                    <a:lumMod val="75000"/>
                  </a:schemeClr>
                </a:solidFill>
                <a:latin typeface="Arial" panose="020B0604020202020204" pitchFamily="34" charset="0"/>
                <a:cs typeface="Arial" panose="020B0604020202020204" pitchFamily="34" charset="0"/>
              </a:rPr>
              <a:t>exotic </a:t>
            </a:r>
            <a:r>
              <a:rPr lang="en-US" sz="1600" b="1" dirty="0" smtClean="0">
                <a:solidFill>
                  <a:schemeClr val="accent5">
                    <a:lumMod val="75000"/>
                  </a:schemeClr>
                </a:solidFill>
                <a:latin typeface="Arial" panose="020B0604020202020204" pitchFamily="34" charset="0"/>
                <a:cs typeface="Arial" panose="020B0604020202020204" pitchFamily="34" charset="0"/>
              </a:rPr>
              <a:t>nuclei</a:t>
            </a:r>
            <a:endParaRPr lang="en-US" sz="1600" dirty="0">
              <a:solidFill>
                <a:schemeClr val="accent5">
                  <a:lumMod val="75000"/>
                </a:schemeClr>
              </a:solidFill>
              <a:latin typeface="Arial" panose="020B0604020202020204" pitchFamily="34" charset="0"/>
              <a:cs typeface="Arial" panose="020B0604020202020204" pitchFamily="34" charset="0"/>
            </a:endParaRPr>
          </a:p>
        </p:txBody>
      </p:sp>
      <p:sp>
        <p:nvSpPr>
          <p:cNvPr id="16" name="Rectangle 2"/>
          <p:cNvSpPr>
            <a:spLocks noChangeArrowheads="1"/>
          </p:cNvSpPr>
          <p:nvPr/>
        </p:nvSpPr>
        <p:spPr bwMode="auto">
          <a:xfrm>
            <a:off x="1796516" y="5654427"/>
            <a:ext cx="8080375" cy="523875"/>
          </a:xfrm>
          <a:prstGeom prst="rect">
            <a:avLst/>
          </a:prstGeom>
          <a:noFill/>
          <a:ln w="9525">
            <a:noFill/>
            <a:miter lim="800000"/>
            <a:headEnd/>
            <a:tailEnd/>
          </a:ln>
        </p:spPr>
        <p:txBody>
          <a:bodyPr lIns="36000" rIns="36000" anchorCtr="1"/>
          <a:lstStyle/>
          <a:p>
            <a:pPr algn="ctr">
              <a:defRPr/>
            </a:pPr>
            <a:r>
              <a:rPr lang="en-US" sz="2400" b="1" dirty="0">
                <a:solidFill>
                  <a:srgbClr val="C00000"/>
                </a:solidFill>
                <a:latin typeface="Arial" panose="020B0604020202020204" pitchFamily="34" charset="0"/>
                <a:cs typeface="Arial" panose="020B0604020202020204" pitchFamily="34" charset="0"/>
              </a:rPr>
              <a:t>FLNR’s basic directions of research: </a:t>
            </a:r>
            <a:endParaRPr lang="ru-RU" sz="2400" b="1" dirty="0">
              <a:solidFill>
                <a:srgbClr val="C00000"/>
              </a:solidFill>
              <a:latin typeface="Arial" panose="020B0604020202020204" pitchFamily="34" charset="0"/>
              <a:cs typeface="Arial" panose="020B0604020202020204" pitchFamily="34" charset="0"/>
            </a:endParaRPr>
          </a:p>
        </p:txBody>
      </p:sp>
      <p:sp>
        <p:nvSpPr>
          <p:cNvPr id="17" name="Text Box 3"/>
          <p:cNvSpPr txBox="1">
            <a:spLocks noChangeArrowheads="1"/>
          </p:cNvSpPr>
          <p:nvPr/>
        </p:nvSpPr>
        <p:spPr bwMode="auto">
          <a:xfrm>
            <a:off x="5090985" y="6076787"/>
            <a:ext cx="6779740" cy="584775"/>
          </a:xfrm>
          <a:prstGeom prst="rect">
            <a:avLst/>
          </a:prstGeom>
          <a:noFill/>
          <a:ln w="9525">
            <a:noFill/>
            <a:miter lim="800000"/>
            <a:headEnd/>
            <a:tailEnd/>
          </a:ln>
        </p:spPr>
        <p:txBody>
          <a:bodyPr wrap="square">
            <a:spAutoFit/>
          </a:bodyPr>
          <a:lstStyle/>
          <a:p>
            <a:pPr marL="342900" indent="-342900">
              <a:buClr>
                <a:srgbClr val="FF3300"/>
              </a:buClr>
              <a:buFont typeface="Arial" panose="020B0604020202020204" pitchFamily="34" charset="0"/>
              <a:buChar char="•"/>
            </a:pPr>
            <a:r>
              <a:rPr lang="en-US" sz="1600" b="1" dirty="0">
                <a:solidFill>
                  <a:schemeClr val="accent5">
                    <a:lumMod val="75000"/>
                  </a:schemeClr>
                </a:solidFill>
                <a:latin typeface="Arial" panose="020B0604020202020204" pitchFamily="34" charset="0"/>
                <a:cs typeface="Arial" panose="020B0604020202020204" pitchFamily="34" charset="0"/>
              </a:rPr>
              <a:t>Radiation effects and physical groundwork of </a:t>
            </a:r>
            <a:r>
              <a:rPr lang="en-US" sz="1600" b="1" dirty="0" smtClean="0">
                <a:solidFill>
                  <a:schemeClr val="accent5">
                    <a:lumMod val="75000"/>
                  </a:schemeClr>
                </a:solidFill>
                <a:latin typeface="Arial" panose="020B0604020202020204" pitchFamily="34" charset="0"/>
                <a:cs typeface="Arial" panose="020B0604020202020204" pitchFamily="34" charset="0"/>
              </a:rPr>
              <a:t>nanotechnology</a:t>
            </a:r>
          </a:p>
          <a:p>
            <a:pPr marL="342900" indent="-342900">
              <a:buClr>
                <a:srgbClr val="FF3300"/>
              </a:buClr>
              <a:buFont typeface="Arial" panose="020B0604020202020204" pitchFamily="34" charset="0"/>
              <a:buChar char="•"/>
            </a:pPr>
            <a:r>
              <a:rPr lang="en-US" sz="1600" b="1" dirty="0">
                <a:solidFill>
                  <a:schemeClr val="accent5">
                    <a:lumMod val="75000"/>
                  </a:schemeClr>
                </a:solidFill>
                <a:latin typeface="Arial" panose="020B0604020202020204" pitchFamily="34" charset="0"/>
                <a:cs typeface="Arial" panose="020B0604020202020204" pitchFamily="34" charset="0"/>
              </a:rPr>
              <a:t>Accelerator technologies</a:t>
            </a:r>
            <a:endParaRPr lang="en-US" sz="1600" dirty="0">
              <a:solidFill>
                <a:schemeClr val="accent5">
                  <a:lumMod val="75000"/>
                </a:schemeClr>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5830" y="133207"/>
            <a:ext cx="1407274" cy="1108952"/>
          </a:xfrm>
          <a:prstGeom prst="rect">
            <a:avLst/>
          </a:prstGeom>
        </p:spPr>
      </p:pic>
    </p:spTree>
    <p:extLst>
      <p:ext uri="{BB962C8B-B14F-4D97-AF65-F5344CB8AC3E}">
        <p14:creationId xmlns:p14="http://schemas.microsoft.com/office/powerpoint/2010/main" val="428883470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82361" y="1"/>
            <a:ext cx="4846198" cy="954107"/>
          </a:xfrm>
          <a:prstGeom prst="rect">
            <a:avLst/>
          </a:prstGeom>
          <a:noFill/>
        </p:spPr>
        <p:txBody>
          <a:bodyPr wrap="non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Assembling of </a:t>
            </a:r>
            <a:r>
              <a:rPr lang="en-US" sz="2800" b="1" dirty="0" smtClean="0">
                <a:solidFill>
                  <a:srgbClr val="C00000"/>
                </a:solidFill>
                <a:latin typeface="Times New Roman" panose="02020603050405020304" pitchFamily="18" charset="0"/>
                <a:cs typeface="Times New Roman" panose="02020603050405020304" pitchFamily="18" charset="0"/>
              </a:rPr>
              <a:t>DC-280 </a:t>
            </a:r>
            <a:r>
              <a:rPr lang="en-US" sz="2800" b="1" dirty="0">
                <a:solidFill>
                  <a:srgbClr val="C00000"/>
                </a:solidFill>
                <a:latin typeface="Times New Roman" panose="02020603050405020304" pitchFamily="18" charset="0"/>
                <a:cs typeface="Times New Roman" panose="02020603050405020304" pitchFamily="18" charset="0"/>
              </a:rPr>
              <a:t>magnet</a:t>
            </a:r>
          </a:p>
          <a:p>
            <a:pPr algn="ctr"/>
            <a:r>
              <a:rPr lang="en-US" sz="2800" b="1" dirty="0">
                <a:solidFill>
                  <a:srgbClr val="C00000"/>
                </a:solidFill>
                <a:latin typeface="Times New Roman" panose="02020603050405020304" pitchFamily="18" charset="0"/>
                <a:cs typeface="Times New Roman" panose="02020603050405020304" pitchFamily="18" charset="0"/>
              </a:rPr>
              <a:t>18 Oct 2016, 11:02</a:t>
            </a:r>
            <a:endParaRPr lang="ru-RU" sz="2800" b="1" dirty="0">
              <a:solidFill>
                <a:srgbClr val="C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8243" y="896126"/>
            <a:ext cx="7814433" cy="5898812"/>
          </a:xfrm>
          <a:prstGeom prst="rect">
            <a:avLst/>
          </a:prstGeom>
        </p:spPr>
      </p:pic>
    </p:spTree>
    <p:extLst>
      <p:ext uri="{BB962C8B-B14F-4D97-AF65-F5344CB8AC3E}">
        <p14:creationId xmlns:p14="http://schemas.microsoft.com/office/powerpoint/2010/main" val="3694632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82361" y="1"/>
            <a:ext cx="4846198" cy="954107"/>
          </a:xfrm>
          <a:prstGeom prst="rect">
            <a:avLst/>
          </a:prstGeom>
          <a:noFill/>
        </p:spPr>
        <p:txBody>
          <a:bodyPr wrap="non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Assembling of </a:t>
            </a:r>
            <a:r>
              <a:rPr lang="en-US" sz="2800" b="1" dirty="0" smtClean="0">
                <a:solidFill>
                  <a:srgbClr val="C00000"/>
                </a:solidFill>
                <a:latin typeface="Times New Roman" panose="02020603050405020304" pitchFamily="18" charset="0"/>
                <a:cs typeface="Times New Roman" panose="02020603050405020304" pitchFamily="18" charset="0"/>
              </a:rPr>
              <a:t>DC-280 </a:t>
            </a:r>
            <a:r>
              <a:rPr lang="en-US" sz="2800" b="1" dirty="0">
                <a:solidFill>
                  <a:srgbClr val="C00000"/>
                </a:solidFill>
                <a:latin typeface="Times New Roman" panose="02020603050405020304" pitchFamily="18" charset="0"/>
                <a:cs typeface="Times New Roman" panose="02020603050405020304" pitchFamily="18" charset="0"/>
              </a:rPr>
              <a:t>magnet</a:t>
            </a:r>
          </a:p>
          <a:p>
            <a:pPr algn="ctr"/>
            <a:r>
              <a:rPr lang="en-US" sz="2800" b="1" dirty="0">
                <a:solidFill>
                  <a:srgbClr val="C00000"/>
                </a:solidFill>
                <a:latin typeface="Times New Roman" panose="02020603050405020304" pitchFamily="18" charset="0"/>
                <a:cs typeface="Times New Roman" panose="02020603050405020304" pitchFamily="18" charset="0"/>
              </a:rPr>
              <a:t>31 Oct 2016, 15:52</a:t>
            </a:r>
            <a:endParaRPr lang="ru-RU" sz="2800" b="1"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525" y="954108"/>
            <a:ext cx="8399868" cy="5605999"/>
          </a:xfrm>
          <a:prstGeom prst="rect">
            <a:avLst/>
          </a:prstGeom>
        </p:spPr>
      </p:pic>
    </p:spTree>
    <p:extLst>
      <p:ext uri="{BB962C8B-B14F-4D97-AF65-F5344CB8AC3E}">
        <p14:creationId xmlns:p14="http://schemas.microsoft.com/office/powerpoint/2010/main" val="4084970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82361" y="1"/>
            <a:ext cx="4846198" cy="954107"/>
          </a:xfrm>
          <a:prstGeom prst="rect">
            <a:avLst/>
          </a:prstGeom>
          <a:noFill/>
        </p:spPr>
        <p:txBody>
          <a:bodyPr wrap="non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Assembling of </a:t>
            </a:r>
            <a:r>
              <a:rPr lang="en-US" sz="2800" b="1" dirty="0" smtClean="0">
                <a:solidFill>
                  <a:srgbClr val="C00000"/>
                </a:solidFill>
                <a:latin typeface="Times New Roman" panose="02020603050405020304" pitchFamily="18" charset="0"/>
                <a:cs typeface="Times New Roman" panose="02020603050405020304" pitchFamily="18" charset="0"/>
              </a:rPr>
              <a:t>DC-280 </a:t>
            </a:r>
            <a:r>
              <a:rPr lang="en-US" sz="2800" b="1" dirty="0">
                <a:solidFill>
                  <a:srgbClr val="C00000"/>
                </a:solidFill>
                <a:latin typeface="Times New Roman" panose="02020603050405020304" pitchFamily="18" charset="0"/>
                <a:cs typeface="Times New Roman" panose="02020603050405020304" pitchFamily="18" charset="0"/>
              </a:rPr>
              <a:t>magnet</a:t>
            </a:r>
          </a:p>
          <a:p>
            <a:pPr algn="ctr"/>
            <a:r>
              <a:rPr lang="en-US" sz="2800" b="1" dirty="0">
                <a:solidFill>
                  <a:srgbClr val="C00000"/>
                </a:solidFill>
                <a:latin typeface="Times New Roman" panose="02020603050405020304" pitchFamily="18" charset="0"/>
                <a:cs typeface="Times New Roman" panose="02020603050405020304" pitchFamily="18" charset="0"/>
              </a:rPr>
              <a:t>03 Nov 2016, 10:00</a:t>
            </a:r>
            <a:endParaRPr lang="ru-RU" sz="2800" b="1" dirty="0">
              <a:solidFill>
                <a:srgbClr val="C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9503" y="954108"/>
            <a:ext cx="6671912" cy="5860909"/>
          </a:xfrm>
          <a:prstGeom prst="rect">
            <a:avLst/>
          </a:prstGeom>
        </p:spPr>
      </p:pic>
    </p:spTree>
    <p:extLst>
      <p:ext uri="{BB962C8B-B14F-4D97-AF65-F5344CB8AC3E}">
        <p14:creationId xmlns:p14="http://schemas.microsoft.com/office/powerpoint/2010/main" val="36237498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p:cNvSpPr txBox="1">
            <a:spLocks noChangeArrowheads="1"/>
          </p:cNvSpPr>
          <p:nvPr/>
        </p:nvSpPr>
        <p:spPr bwMode="auto">
          <a:xfrm>
            <a:off x="2751249" y="77700"/>
            <a:ext cx="7415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2800" b="1" dirty="0">
                <a:solidFill>
                  <a:srgbClr val="C00000"/>
                </a:solidFill>
                <a:latin typeface="Times New Roman" panose="02020603050405020304" pitchFamily="18" charset="0"/>
                <a:cs typeface="Times New Roman" panose="02020603050405020304" pitchFamily="18" charset="0"/>
              </a:rPr>
              <a:t>Magnet of </a:t>
            </a:r>
            <a:r>
              <a:rPr lang="en-US" altLang="ru-RU" sz="2800" b="1" dirty="0" smtClean="0">
                <a:solidFill>
                  <a:srgbClr val="C00000"/>
                </a:solidFill>
                <a:latin typeface="Times New Roman" panose="02020603050405020304" pitchFamily="18" charset="0"/>
                <a:cs typeface="Times New Roman" panose="02020603050405020304" pitchFamily="18" charset="0"/>
              </a:rPr>
              <a:t>DC-280 </a:t>
            </a:r>
            <a:r>
              <a:rPr lang="en-US" altLang="ru-RU" sz="2800" b="1" dirty="0">
                <a:solidFill>
                  <a:srgbClr val="C00000"/>
                </a:solidFill>
                <a:latin typeface="Times New Roman" panose="02020603050405020304" pitchFamily="18" charset="0"/>
                <a:cs typeface="Times New Roman" panose="02020603050405020304" pitchFamily="18" charset="0"/>
              </a:rPr>
              <a:t>cyclotron – ready for testing</a:t>
            </a:r>
            <a:endParaRPr lang="ru-RU" altLang="ru-RU" sz="2800" b="1" dirty="0">
              <a:solidFill>
                <a:srgbClr val="C00000"/>
              </a:solidFill>
              <a:latin typeface="Times New Roman" panose="02020603050405020304" pitchFamily="18" charset="0"/>
              <a:cs typeface="Times New Roman" panose="02020603050405020304" pitchFamily="18" charset="0"/>
            </a:endParaRPr>
          </a:p>
        </p:txBody>
      </p:sp>
      <p:sp>
        <p:nvSpPr>
          <p:cNvPr id="4099" name="TextBox 3"/>
          <p:cNvSpPr txBox="1">
            <a:spLocks noChangeArrowheads="1"/>
          </p:cNvSpPr>
          <p:nvPr/>
        </p:nvSpPr>
        <p:spPr bwMode="auto">
          <a:xfrm>
            <a:off x="1889126" y="6369050"/>
            <a:ext cx="389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1800" b="1" dirty="0">
                <a:latin typeface="Times New Roman" panose="02020603050405020304" pitchFamily="18" charset="0"/>
                <a:cs typeface="Times New Roman" panose="02020603050405020304" pitchFamily="18" charset="0"/>
              </a:rPr>
              <a:t>18.01.2017 </a:t>
            </a:r>
            <a:r>
              <a:rPr lang="en-US" altLang="ru-RU" sz="1800" b="1" dirty="0">
                <a:latin typeface="Times New Roman" panose="02020603050405020304" pitchFamily="18" charset="0"/>
                <a:cs typeface="Times New Roman" panose="02020603050405020304" pitchFamily="18" charset="0"/>
                <a:hlinkClick r:id="rId2"/>
              </a:rPr>
              <a:t>http://lideo.ru/embed/4655</a:t>
            </a:r>
            <a:endParaRPr lang="ru-RU" altLang="ru-RU" sz="1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1655" y="774500"/>
            <a:ext cx="8626892" cy="5559376"/>
          </a:xfrm>
          <a:prstGeom prst="rect">
            <a:avLst/>
          </a:prstGeom>
        </p:spPr>
      </p:pic>
    </p:spTree>
    <p:extLst>
      <p:ext uri="{BB962C8B-B14F-4D97-AF65-F5344CB8AC3E}">
        <p14:creationId xmlns:p14="http://schemas.microsoft.com/office/powerpoint/2010/main" val="2118009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Content Placeholder 1"/>
          <p:cNvSpPr>
            <a:spLocks noGrp="1"/>
          </p:cNvSpPr>
          <p:nvPr>
            <p:ph/>
          </p:nvPr>
        </p:nvSpPr>
        <p:spPr>
          <a:xfrm>
            <a:off x="2743200" y="72430"/>
            <a:ext cx="6553200" cy="476250"/>
          </a:xfrm>
        </p:spPr>
        <p:txBody>
          <a:bodyPr>
            <a:normAutofit fontScale="92500"/>
          </a:bodyPr>
          <a:lstStyle/>
          <a:p>
            <a:pPr marL="0" indent="0">
              <a:buNone/>
            </a:pPr>
            <a:r>
              <a:rPr lang="en-US" altLang="ru-RU" b="1" dirty="0">
                <a:solidFill>
                  <a:srgbClr val="C00000"/>
                </a:solidFill>
                <a:latin typeface="Times New Roman" panose="02020603050405020304" pitchFamily="18" charset="0"/>
              </a:rPr>
              <a:t>Specialized high-current cyclotron </a:t>
            </a:r>
            <a:r>
              <a:rPr lang="en-US" altLang="ru-RU" b="1" dirty="0" smtClean="0">
                <a:solidFill>
                  <a:srgbClr val="C00000"/>
                </a:solidFill>
                <a:latin typeface="Times New Roman" panose="02020603050405020304" pitchFamily="18" charset="0"/>
              </a:rPr>
              <a:t>DC</a:t>
            </a:r>
            <a:r>
              <a:rPr lang="ru-RU" altLang="ru-RU" b="1" dirty="0" smtClean="0">
                <a:solidFill>
                  <a:srgbClr val="C00000"/>
                </a:solidFill>
                <a:latin typeface="Times New Roman" panose="02020603050405020304" pitchFamily="18" charset="0"/>
              </a:rPr>
              <a:t>-</a:t>
            </a:r>
            <a:r>
              <a:rPr lang="en-US" altLang="ru-RU" b="1" dirty="0" smtClean="0">
                <a:solidFill>
                  <a:srgbClr val="C00000"/>
                </a:solidFill>
                <a:latin typeface="Times New Roman" panose="02020603050405020304" pitchFamily="18" charset="0"/>
              </a:rPr>
              <a:t>280</a:t>
            </a:r>
            <a:endParaRPr lang="ru-RU" altLang="ru-RU" b="1" dirty="0">
              <a:solidFill>
                <a:srgbClr val="C00000"/>
              </a:solidFill>
              <a:latin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341" y="628650"/>
            <a:ext cx="4253435" cy="283870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161" y="628650"/>
            <a:ext cx="4253437" cy="283870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993" t="1913" r="2163" b="2709"/>
          <a:stretch/>
        </p:blipFill>
        <p:spPr>
          <a:xfrm>
            <a:off x="1763340" y="3737379"/>
            <a:ext cx="4255156" cy="2927308"/>
          </a:xfrm>
          <a:prstGeom prst="rect">
            <a:avLst/>
          </a:prstGeom>
        </p:spPr>
      </p:pic>
      <p:graphicFrame>
        <p:nvGraphicFramePr>
          <p:cNvPr id="6" name="Group 58"/>
          <p:cNvGraphicFramePr>
            <a:graphicFrameLocks noGrp="1"/>
          </p:cNvGraphicFramePr>
          <p:nvPr>
            <p:extLst>
              <p:ext uri="{D42A27DB-BD31-4B8C-83A1-F6EECF244321}">
                <p14:modId xmlns:p14="http://schemas.microsoft.com/office/powerpoint/2010/main" val="1358048496"/>
              </p:ext>
            </p:extLst>
          </p:nvPr>
        </p:nvGraphicFramePr>
        <p:xfrm>
          <a:off x="7020713" y="3600647"/>
          <a:ext cx="2956331" cy="3064040"/>
        </p:xfrm>
        <a:graphic>
          <a:graphicData uri="http://schemas.openxmlformats.org/drawingml/2006/table">
            <a:tbl>
              <a:tblPr>
                <a:tableStyleId>{69CF1AB2-1976-4502-BF36-3FF5EA218861}</a:tableStyleId>
              </a:tblPr>
              <a:tblGrid>
                <a:gridCol w="859399">
                  <a:extLst>
                    <a:ext uri="{9D8B030D-6E8A-4147-A177-3AD203B41FA5}">
                      <a16:colId xmlns="" xmlns:a16="http://schemas.microsoft.com/office/drawing/2014/main" val="20000"/>
                    </a:ext>
                  </a:extLst>
                </a:gridCol>
                <a:gridCol w="1009489">
                  <a:extLst>
                    <a:ext uri="{9D8B030D-6E8A-4147-A177-3AD203B41FA5}">
                      <a16:colId xmlns="" xmlns:a16="http://schemas.microsoft.com/office/drawing/2014/main" val="20001"/>
                    </a:ext>
                  </a:extLst>
                </a:gridCol>
                <a:gridCol w="1087443">
                  <a:extLst>
                    <a:ext uri="{9D8B030D-6E8A-4147-A177-3AD203B41FA5}">
                      <a16:colId xmlns="" xmlns:a16="http://schemas.microsoft.com/office/drawing/2014/main" val="20002"/>
                    </a:ext>
                  </a:extLst>
                </a:gridCol>
              </a:tblGrid>
              <a:tr h="609756">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smtClean="0">
                          <a:ln>
                            <a:noFill/>
                          </a:ln>
                          <a:effectLst/>
                          <a:latin typeface="Times New Roman" panose="02020603050405020304" pitchFamily="18" charset="0"/>
                          <a:cs typeface="Times New Roman" panose="02020603050405020304" pitchFamily="18" charset="0"/>
                        </a:rPr>
                        <a:t>DC-280 </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(expected)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E=4÷8 MeV/A</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0"/>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7</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Li</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4</a:t>
                      </a:r>
                      <a:endParaRPr kumimoji="0" lang="en-GB" sz="1700" b="1" i="0" u="none" strike="noStrike" cap="none" normalizeH="0" baseline="0" dirty="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2"/>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18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O</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8</a:t>
                      </a:r>
                      <a:endParaRPr kumimoji="0" lang="en-GB"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3"/>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40</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Ar</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6×10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4"/>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48</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Ca</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smtClean="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smtClean="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5"/>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a:ln>
                            <a:noFill/>
                          </a:ln>
                          <a:effectLst/>
                          <a:latin typeface="Times New Roman" panose="02020603050405020304" pitchFamily="18" charset="0"/>
                          <a:cs typeface="Times New Roman" panose="02020603050405020304" pitchFamily="18" charset="0"/>
                        </a:rPr>
                        <a:t>54</a:t>
                      </a:r>
                      <a:r>
                        <a:rPr kumimoji="0" lang="en-US" sz="1700" b="1" u="none" strike="noStrike" cap="none" normalizeH="0" baseline="0">
                          <a:ln>
                            <a:noFill/>
                          </a:ln>
                          <a:effectLst/>
                          <a:latin typeface="Times New Roman" panose="02020603050405020304" pitchFamily="18" charset="0"/>
                          <a:cs typeface="Times New Roman" panose="02020603050405020304" pitchFamily="18" charset="0"/>
                        </a:rPr>
                        <a:t>Cr</a:t>
                      </a:r>
                      <a:endParaRPr kumimoji="0" lang="en-US" sz="1700" b="1" i="0" u="none" strike="noStrike" cap="none" normalizeH="0" baseline="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2×10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13</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6"/>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136</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Xe</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5</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1×10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14</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09"/>
                  </a:ext>
                </a:extLst>
              </a:tr>
              <a:tr h="35061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700" b="1" u="none" strike="noStrike" cap="none" normalizeH="0" baseline="30000" dirty="0">
                          <a:ln>
                            <a:noFill/>
                          </a:ln>
                          <a:effectLst/>
                          <a:latin typeface="Times New Roman" panose="02020603050405020304" pitchFamily="18" charset="0"/>
                          <a:cs typeface="Times New Roman" panose="02020603050405020304" pitchFamily="18" charset="0"/>
                        </a:rPr>
                        <a:t>238</a:t>
                      </a:r>
                      <a:r>
                        <a:rPr kumimoji="0" lang="en-US" sz="1700" b="1" u="none" strike="noStrike" cap="none" normalizeH="0" baseline="0" dirty="0">
                          <a:ln>
                            <a:noFill/>
                          </a:ln>
                          <a:effectLst/>
                          <a:latin typeface="Times New Roman" panose="02020603050405020304" pitchFamily="18" charset="0"/>
                          <a:cs typeface="Times New Roman" panose="02020603050405020304" pitchFamily="18" charset="0"/>
                        </a:rPr>
                        <a:t>U</a:t>
                      </a:r>
                      <a:endParaRPr kumimoji="0" lang="en-US" sz="1700" b="1" i="0" u="none" strike="noStrike" cap="none" normalizeH="0" baseline="0" dirty="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a:ln>
                            <a:noFill/>
                          </a:ln>
                          <a:effectLst/>
                          <a:latin typeface="Times New Roman" panose="02020603050405020304" pitchFamily="18" charset="0"/>
                          <a:cs typeface="Times New Roman" panose="02020603050405020304" pitchFamily="18" charset="0"/>
                        </a:rPr>
                        <a:t>7</a:t>
                      </a:r>
                      <a:endParaRPr kumimoji="0" lang="en-US" sz="1700" b="1" i="0" u="none" strike="noStrike" cap="none" normalizeH="0" baseline="0">
                        <a:ln>
                          <a:noFill/>
                        </a:ln>
                        <a:solidFill>
                          <a:srgbClr val="00000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700" b="1" u="none" strike="noStrike" cap="none" normalizeH="0" baseline="0" dirty="0">
                          <a:ln>
                            <a:noFill/>
                          </a:ln>
                          <a:effectLst/>
                          <a:latin typeface="Times New Roman" panose="02020603050405020304" pitchFamily="18" charset="0"/>
                          <a:cs typeface="Times New Roman" panose="02020603050405020304" pitchFamily="18" charset="0"/>
                        </a:rPr>
                        <a:t>5×10</a:t>
                      </a:r>
                      <a:r>
                        <a:rPr kumimoji="0" lang="en-GB" sz="1700" b="1" u="none" strike="noStrike" cap="none" normalizeH="0" baseline="30000" dirty="0">
                          <a:ln>
                            <a:noFill/>
                          </a:ln>
                          <a:effectLst/>
                          <a:latin typeface="Times New Roman" panose="02020603050405020304" pitchFamily="18" charset="0"/>
                          <a:cs typeface="Times New Roman" panose="02020603050405020304" pitchFamily="18" charset="0"/>
                        </a:rPr>
                        <a:t>10</a:t>
                      </a:r>
                      <a:endParaRPr kumimoji="0" lang="en-GB" sz="1700" b="1" i="0" u="none" strike="noStrike" cap="none" normalizeH="0" baseline="30000" dirty="0">
                        <a:ln>
                          <a:noFill/>
                        </a:ln>
                        <a:solidFill>
                          <a:srgbClr val="000000"/>
                        </a:solidFill>
                        <a:effectLst/>
                        <a:latin typeface="Times New Roman" pitchFamily="18" charset="0"/>
                        <a:cs typeface="Times New Roman" pitchFamily="18" charset="0"/>
                        <a:sym typeface="Symbol" pitchFamily="18" charset="2"/>
                      </a:endParaRPr>
                    </a:p>
                  </a:txBody>
                  <a:tcPr marL="91466" marR="91466" marT="45734" marB="45734" horzOverflow="overflow"/>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32179048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7527" name="Group 7"/>
          <p:cNvGraphicFramePr>
            <a:graphicFrameLocks noGrp="1"/>
          </p:cNvGraphicFramePr>
          <p:nvPr>
            <p:extLst/>
          </p:nvPr>
        </p:nvGraphicFramePr>
        <p:xfrm>
          <a:off x="3139701" y="5249827"/>
          <a:ext cx="4152900" cy="1158875"/>
        </p:xfrm>
        <a:graphic>
          <a:graphicData uri="http://schemas.openxmlformats.org/drawingml/2006/table">
            <a:tbl>
              <a:tblPr/>
              <a:tblGrid>
                <a:gridCol w="2284413">
                  <a:extLst>
                    <a:ext uri="{9D8B030D-6E8A-4147-A177-3AD203B41FA5}">
                      <a16:colId xmlns="" xmlns:a16="http://schemas.microsoft.com/office/drawing/2014/main" val="20000"/>
                    </a:ext>
                  </a:extLst>
                </a:gridCol>
                <a:gridCol w="1868487">
                  <a:extLst>
                    <a:ext uri="{9D8B030D-6E8A-4147-A177-3AD203B41FA5}">
                      <a16:colId xmlns="" xmlns:a16="http://schemas.microsoft.com/office/drawing/2014/main" val="20001"/>
                    </a:ext>
                  </a:extLst>
                </a:gridCol>
              </a:tblGrid>
              <a:tr h="381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a:ln>
                            <a:noFill/>
                          </a:ln>
                          <a:solidFill>
                            <a:srgbClr val="003399"/>
                          </a:solidFill>
                          <a:effectLst/>
                          <a:latin typeface="Times New Roman" pitchFamily="18" charset="0"/>
                          <a:cs typeface="Arial" charset="0"/>
                        </a:rPr>
                        <a:t>Reaction</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a:ln>
                            <a:noFill/>
                          </a:ln>
                          <a:solidFill>
                            <a:srgbClr val="003399"/>
                          </a:solidFill>
                          <a:effectLst/>
                          <a:latin typeface="Times New Roman" pitchFamily="18" charset="0"/>
                          <a:cs typeface="Arial" charset="0"/>
                        </a:rPr>
                        <a:t>Transmission </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968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30000">
                          <a:ln>
                            <a:noFill/>
                          </a:ln>
                          <a:solidFill>
                            <a:srgbClr val="003399"/>
                          </a:solidFill>
                          <a:effectLst/>
                          <a:latin typeface="Times New Roman" pitchFamily="18" charset="0"/>
                          <a:cs typeface="Arial" charset="0"/>
                        </a:rPr>
                        <a:t>244</a:t>
                      </a:r>
                      <a:r>
                        <a:rPr kumimoji="0" lang="en-US" sz="1700" b="1" i="0" u="none" strike="noStrike" cap="none" normalizeH="0" baseline="0">
                          <a:ln>
                            <a:noFill/>
                          </a:ln>
                          <a:solidFill>
                            <a:srgbClr val="003399"/>
                          </a:solidFill>
                          <a:effectLst/>
                          <a:latin typeface="Times New Roman" pitchFamily="18" charset="0"/>
                          <a:cs typeface="Arial" charset="0"/>
                        </a:rPr>
                        <a:t>Pu(</a:t>
                      </a:r>
                      <a:r>
                        <a:rPr kumimoji="0" lang="en-US" sz="1700" b="1" i="0" u="none" strike="noStrike" cap="none" normalizeH="0" baseline="30000">
                          <a:ln>
                            <a:noFill/>
                          </a:ln>
                          <a:solidFill>
                            <a:srgbClr val="003399"/>
                          </a:solidFill>
                          <a:effectLst/>
                          <a:latin typeface="Times New Roman" pitchFamily="18" charset="0"/>
                          <a:cs typeface="Arial" charset="0"/>
                        </a:rPr>
                        <a:t>48</a:t>
                      </a:r>
                      <a:r>
                        <a:rPr kumimoji="0" lang="en-US" sz="1700" b="1" i="0" u="none" strike="noStrike" cap="none" normalizeH="0" baseline="0">
                          <a:ln>
                            <a:noFill/>
                          </a:ln>
                          <a:solidFill>
                            <a:srgbClr val="003399"/>
                          </a:solidFill>
                          <a:effectLst/>
                          <a:latin typeface="Times New Roman" pitchFamily="18" charset="0"/>
                          <a:cs typeface="Arial" charset="0"/>
                        </a:rPr>
                        <a:t>Ca,3n)</a:t>
                      </a:r>
                      <a:r>
                        <a:rPr kumimoji="0" lang="en-US" sz="1700" b="1" i="0" u="none" strike="noStrike" cap="none" normalizeH="0" baseline="30000">
                          <a:ln>
                            <a:noFill/>
                          </a:ln>
                          <a:solidFill>
                            <a:srgbClr val="003399"/>
                          </a:solidFill>
                          <a:effectLst/>
                          <a:latin typeface="Times New Roman" pitchFamily="18" charset="0"/>
                          <a:cs typeface="Arial" charset="0"/>
                        </a:rPr>
                        <a:t>289</a:t>
                      </a:r>
                      <a:r>
                        <a:rPr kumimoji="0" lang="en-US" sz="1700" b="1" i="0" u="none" strike="noStrike" cap="none" normalizeH="0" baseline="0">
                          <a:ln>
                            <a:noFill/>
                          </a:ln>
                          <a:solidFill>
                            <a:srgbClr val="003399"/>
                          </a:solidFill>
                          <a:effectLst/>
                          <a:latin typeface="Times New Roman" pitchFamily="18" charset="0"/>
                          <a:cs typeface="Arial" charset="0"/>
                        </a:rPr>
                        <a:t>114</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a:ln>
                            <a:noFill/>
                          </a:ln>
                          <a:solidFill>
                            <a:srgbClr val="003399"/>
                          </a:solidFill>
                          <a:effectLst/>
                          <a:latin typeface="Times New Roman" pitchFamily="18" charset="0"/>
                          <a:cs typeface="Arial" charset="0"/>
                        </a:rPr>
                        <a:t>60 %</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381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30000">
                          <a:ln>
                            <a:noFill/>
                          </a:ln>
                          <a:solidFill>
                            <a:srgbClr val="003399"/>
                          </a:solidFill>
                          <a:effectLst/>
                          <a:latin typeface="Times New Roman" pitchFamily="18" charset="0"/>
                          <a:cs typeface="Arial" charset="0"/>
                        </a:rPr>
                        <a:t>244</a:t>
                      </a:r>
                      <a:r>
                        <a:rPr kumimoji="0" lang="en-US" sz="1700" b="1" i="0" u="none" strike="noStrike" cap="none" normalizeH="0" baseline="0">
                          <a:ln>
                            <a:noFill/>
                          </a:ln>
                          <a:solidFill>
                            <a:srgbClr val="003399"/>
                          </a:solidFill>
                          <a:effectLst/>
                          <a:latin typeface="Times New Roman" pitchFamily="18" charset="0"/>
                          <a:cs typeface="Arial" charset="0"/>
                        </a:rPr>
                        <a:t>Pu(</a:t>
                      </a:r>
                      <a:r>
                        <a:rPr kumimoji="0" lang="en-US" sz="1700" b="1" i="0" u="none" strike="noStrike" cap="none" normalizeH="0" baseline="30000">
                          <a:ln>
                            <a:noFill/>
                          </a:ln>
                          <a:solidFill>
                            <a:srgbClr val="003399"/>
                          </a:solidFill>
                          <a:effectLst/>
                          <a:latin typeface="Times New Roman" pitchFamily="18" charset="0"/>
                          <a:cs typeface="Arial" charset="0"/>
                        </a:rPr>
                        <a:t>58</a:t>
                      </a:r>
                      <a:r>
                        <a:rPr kumimoji="0" lang="en-US" sz="1700" b="1" i="0" u="none" strike="noStrike" cap="none" normalizeH="0" baseline="0">
                          <a:ln>
                            <a:noFill/>
                          </a:ln>
                          <a:solidFill>
                            <a:srgbClr val="003399"/>
                          </a:solidFill>
                          <a:effectLst/>
                          <a:latin typeface="Times New Roman" pitchFamily="18" charset="0"/>
                          <a:cs typeface="Arial" charset="0"/>
                        </a:rPr>
                        <a:t>Fe,4n)</a:t>
                      </a:r>
                      <a:r>
                        <a:rPr kumimoji="0" lang="en-US" sz="1700" b="1" i="0" u="none" strike="noStrike" cap="none" normalizeH="0" baseline="30000">
                          <a:ln>
                            <a:noFill/>
                          </a:ln>
                          <a:solidFill>
                            <a:srgbClr val="003399"/>
                          </a:solidFill>
                          <a:effectLst/>
                          <a:latin typeface="Times New Roman" pitchFamily="18" charset="0"/>
                          <a:cs typeface="Arial" charset="0"/>
                        </a:rPr>
                        <a:t>298</a:t>
                      </a:r>
                      <a:r>
                        <a:rPr kumimoji="0" lang="en-US" sz="1700" b="1" i="0" u="none" strike="noStrike" cap="none" normalizeH="0" baseline="0">
                          <a:ln>
                            <a:noFill/>
                          </a:ln>
                          <a:solidFill>
                            <a:srgbClr val="003399"/>
                          </a:solidFill>
                          <a:effectLst/>
                          <a:latin typeface="Times New Roman" pitchFamily="18" charset="0"/>
                          <a:cs typeface="Arial" charset="0"/>
                        </a:rPr>
                        <a:t>120</a:t>
                      </a:r>
                      <a:endParaRPr kumimoji="0" lang="ru-RU" sz="1700" b="1" i="0" u="none" strike="noStrike" cap="none" normalizeH="0" baseline="0">
                        <a:ln>
                          <a:noFill/>
                        </a:ln>
                        <a:solidFill>
                          <a:srgbClr val="003399"/>
                        </a:solidFill>
                        <a:effectLst/>
                        <a:latin typeface="Times New Roman" pitchFamily="18"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1700" b="1" i="0" u="none" strike="noStrike" cap="none" normalizeH="0" baseline="0" dirty="0">
                          <a:ln>
                            <a:noFill/>
                          </a:ln>
                          <a:solidFill>
                            <a:srgbClr val="003399"/>
                          </a:solidFill>
                          <a:effectLst/>
                          <a:latin typeface="Times New Roman" pitchFamily="18" charset="0"/>
                          <a:cs typeface="Arial" charset="0"/>
                        </a:rPr>
                        <a:t>75 %</a:t>
                      </a:r>
                      <a:endParaRPr kumimoji="0" lang="ru-RU" sz="1700" b="1" i="0" u="none" strike="noStrike" cap="none" normalizeH="0" baseline="0" dirty="0">
                        <a:ln>
                          <a:noFill/>
                        </a:ln>
                        <a:solidFill>
                          <a:srgbClr val="003399"/>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9" name="Заголовок 1"/>
          <p:cNvSpPr>
            <a:spLocks noGrp="1"/>
          </p:cNvSpPr>
          <p:nvPr>
            <p:ph type="ctrTitle" idx="4294967295"/>
          </p:nvPr>
        </p:nvSpPr>
        <p:spPr>
          <a:xfrm>
            <a:off x="3541702" y="162529"/>
            <a:ext cx="5111874" cy="786929"/>
          </a:xfrm>
        </p:spPr>
        <p:txBody>
          <a:bodyPr vert="horz" lIns="36000" tIns="45720" rIns="36000" bIns="45720" rtlCol="0" anchor="ctr" anchorCtr="1">
            <a:normAutofit/>
          </a:bodyPr>
          <a:lstStyle/>
          <a:p>
            <a:pPr eaLnBrk="1" hangingPunct="1">
              <a:defRPr/>
            </a:pPr>
            <a:r>
              <a:rPr lang="en-US" sz="2800" b="1" dirty="0">
                <a:solidFill>
                  <a:srgbClr val="C00000"/>
                </a:solidFill>
                <a:latin typeface="Times New Roman" pitchFamily="18" charset="0"/>
              </a:rPr>
              <a:t>New </a:t>
            </a:r>
            <a:r>
              <a:rPr lang="en-US" sz="2800" b="1" dirty="0" smtClean="0">
                <a:solidFill>
                  <a:srgbClr val="C00000"/>
                </a:solidFill>
                <a:latin typeface="Times New Roman" pitchFamily="18" charset="0"/>
              </a:rPr>
              <a:t>gas-filled separator</a:t>
            </a:r>
            <a:r>
              <a:rPr lang="en-US" sz="2000" b="1" dirty="0" smtClean="0">
                <a:solidFill>
                  <a:srgbClr val="C00000"/>
                </a:solidFill>
                <a:latin typeface="Times New Roman" pitchFamily="18" charset="0"/>
              </a:rPr>
              <a:t> </a:t>
            </a:r>
            <a:endParaRPr lang="ru-RU" sz="2000" b="1" dirty="0">
              <a:solidFill>
                <a:srgbClr val="C00000"/>
              </a:solidFill>
              <a:effectLst>
                <a:outerShdw blurRad="38100" dist="38100" dir="2700000" algn="tl">
                  <a:srgbClr val="C0C0C0"/>
                </a:outerShdw>
              </a:effectLst>
              <a:latin typeface="Times New Roman" pitchFamily="18" charset="0"/>
              <a:cs typeface="Times New Roman"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5406" y="1483290"/>
            <a:ext cx="3612593" cy="2647040"/>
          </a:xfrm>
          <a:prstGeom prst="rect">
            <a:avLst/>
          </a:prstGeom>
        </p:spPr>
      </p:pic>
      <p:pic>
        <p:nvPicPr>
          <p:cNvPr id="15" name="Picture 5"/>
          <p:cNvPicPr>
            <a:picLocks noChangeAspect="1"/>
          </p:cNvPicPr>
          <p:nvPr/>
        </p:nvPicPr>
        <p:blipFill>
          <a:blip r:embed="rId4" cstate="print">
            <a:clrChange>
              <a:clrFrom>
                <a:srgbClr val="FDFDFD"/>
              </a:clrFrom>
              <a:clrTo>
                <a:srgbClr val="FDFDFD">
                  <a:alpha val="0"/>
                </a:srgbClr>
              </a:clrTo>
            </a:clrChange>
          </a:blip>
          <a:stretch>
            <a:fillRect/>
          </a:stretch>
        </p:blipFill>
        <p:spPr>
          <a:xfrm>
            <a:off x="8980958" y="134657"/>
            <a:ext cx="1477575" cy="814800"/>
          </a:xfrm>
          <a:prstGeom prst="rect">
            <a:avLst/>
          </a:prstGeom>
        </p:spPr>
      </p:pic>
      <p:pic>
        <p:nvPicPr>
          <p:cNvPr id="12" name="Picture 2" descr="flerovlab new log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888" y="18662"/>
            <a:ext cx="136525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46156" y="1142612"/>
            <a:ext cx="5128195" cy="3422513"/>
          </a:xfrm>
          <a:prstGeom prst="rect">
            <a:avLst/>
          </a:prstGeom>
        </p:spPr>
      </p:pic>
    </p:spTree>
    <p:extLst>
      <p:ext uri="{BB962C8B-B14F-4D97-AF65-F5344CB8AC3E}">
        <p14:creationId xmlns:p14="http://schemas.microsoft.com/office/powerpoint/2010/main" val="23162153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4"/>
          <p:cNvSpPr txBox="1">
            <a:spLocks noChangeArrowheads="1"/>
          </p:cNvSpPr>
          <p:nvPr/>
        </p:nvSpPr>
        <p:spPr bwMode="auto">
          <a:xfrm>
            <a:off x="5735960" y="243729"/>
            <a:ext cx="11079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1800" b="1">
                <a:solidFill>
                  <a:srgbClr val="003399"/>
                </a:solidFill>
                <a:latin typeface="Times New Roman" panose="02020603050405020304" pitchFamily="18" charset="0"/>
              </a:rPr>
              <a:t>Target</a:t>
            </a:r>
          </a:p>
          <a:p>
            <a:pPr algn="ctr" eaLnBrk="1" hangingPunct="1">
              <a:spcBef>
                <a:spcPct val="0"/>
              </a:spcBef>
              <a:buFontTx/>
              <a:buNone/>
            </a:pPr>
            <a:r>
              <a:rPr lang="en-US" altLang="ru-RU" sz="1800" b="1">
                <a:solidFill>
                  <a:srgbClr val="003399"/>
                </a:solidFill>
                <a:latin typeface="Times New Roman" panose="02020603050405020304" pitchFamily="18" charset="0"/>
              </a:rPr>
              <a:t>materials</a:t>
            </a:r>
            <a:endParaRPr lang="ru-RU" altLang="ru-RU" sz="1800" b="1">
              <a:solidFill>
                <a:srgbClr val="003399"/>
              </a:solidFill>
              <a:latin typeface="Times New Roman" panose="02020603050405020304" pitchFamily="18" charset="0"/>
            </a:endParaRPr>
          </a:p>
        </p:txBody>
      </p:sp>
      <p:grpSp>
        <p:nvGrpSpPr>
          <p:cNvPr id="2" name="Group 5"/>
          <p:cNvGrpSpPr>
            <a:grpSpLocks/>
          </p:cNvGrpSpPr>
          <p:nvPr/>
        </p:nvGrpSpPr>
        <p:grpSpPr bwMode="auto">
          <a:xfrm>
            <a:off x="5854981" y="243730"/>
            <a:ext cx="4527550" cy="6497639"/>
            <a:chOff x="2803" y="96"/>
            <a:chExt cx="2852" cy="4093"/>
          </a:xfrm>
        </p:grpSpPr>
        <p:sp>
          <p:nvSpPr>
            <p:cNvPr id="85000" name="Text Box 6"/>
            <p:cNvSpPr txBox="1">
              <a:spLocks noChangeArrowheads="1"/>
            </p:cNvSpPr>
            <p:nvPr/>
          </p:nvSpPr>
          <p:spPr bwMode="auto">
            <a:xfrm>
              <a:off x="3605" y="96"/>
              <a:ext cx="69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CN" sz="1800" b="1">
                  <a:solidFill>
                    <a:srgbClr val="003399"/>
                  </a:solidFill>
                  <a:latin typeface="Times New Roman" panose="02020603050405020304" pitchFamily="18" charset="0"/>
                  <a:ea typeface="SimSun" panose="02010600030101010101" pitchFamily="2" charset="-122"/>
                </a:rPr>
                <a:t>Producer</a:t>
              </a:r>
              <a:endParaRPr lang="ru-RU" altLang="ru-RU" sz="1800" b="1">
                <a:solidFill>
                  <a:srgbClr val="003399"/>
                </a:solidFill>
                <a:latin typeface="Times New Roman" panose="02020603050405020304" pitchFamily="18" charset="0"/>
              </a:endParaRPr>
            </a:p>
          </p:txBody>
        </p:sp>
        <p:sp>
          <p:nvSpPr>
            <p:cNvPr id="85001" name="Text Box 7"/>
            <p:cNvSpPr txBox="1">
              <a:spLocks noChangeArrowheads="1"/>
            </p:cNvSpPr>
            <p:nvPr/>
          </p:nvSpPr>
          <p:spPr bwMode="auto">
            <a:xfrm>
              <a:off x="4295" y="96"/>
              <a:ext cx="114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zh-CN" sz="1800" b="1">
                  <a:solidFill>
                    <a:srgbClr val="003399"/>
                  </a:solidFill>
                  <a:latin typeface="Times New Roman" panose="02020603050405020304" pitchFamily="18" charset="0"/>
                  <a:ea typeface="SimSun" panose="02010600030101010101" pitchFamily="2" charset="-122"/>
                </a:rPr>
                <a:t>Isotope</a:t>
              </a:r>
            </a:p>
            <a:p>
              <a:pPr algn="ctr" eaLnBrk="1" hangingPunct="1">
                <a:spcBef>
                  <a:spcPct val="0"/>
                </a:spcBef>
                <a:buFontTx/>
                <a:buNone/>
              </a:pPr>
              <a:r>
                <a:rPr lang="en-US" altLang="zh-CN" sz="1800" b="1">
                  <a:solidFill>
                    <a:srgbClr val="003399"/>
                  </a:solidFill>
                  <a:latin typeface="Times New Roman" panose="02020603050405020304" pitchFamily="18" charset="0"/>
                  <a:ea typeface="SimSun" panose="02010600030101010101" pitchFamily="2" charset="-122"/>
                </a:rPr>
                <a:t>enrichment (%)</a:t>
              </a:r>
              <a:r>
                <a:rPr lang="ru-RU" altLang="zh-CN" sz="1800"/>
                <a:t> </a:t>
              </a:r>
              <a:endParaRPr lang="ru-RU" altLang="ru-RU" sz="1800"/>
            </a:p>
          </p:txBody>
        </p:sp>
        <p:sp>
          <p:nvSpPr>
            <p:cNvPr id="85002" name="Text Box 8"/>
            <p:cNvSpPr txBox="1">
              <a:spLocks noChangeArrowheads="1"/>
            </p:cNvSpPr>
            <p:nvPr/>
          </p:nvSpPr>
          <p:spPr bwMode="auto">
            <a:xfrm>
              <a:off x="2803" y="638"/>
              <a:ext cx="2852" cy="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spcAft>
                  <a:spcPts val="1000"/>
                </a:spcAft>
                <a:buNone/>
              </a:pPr>
              <a:r>
                <a:rPr lang="en-US" altLang="ru-RU" sz="1800" b="1" baseline="30000" dirty="0">
                  <a:latin typeface="Times New Roman" panose="02020603050405020304" pitchFamily="18" charset="0"/>
                  <a:cs typeface="Times New Roman" panose="02020603050405020304" pitchFamily="18" charset="0"/>
                </a:rPr>
                <a:t> </a:t>
              </a:r>
              <a:endParaRPr lang="en-US" altLang="ru-RU" sz="1800" b="1" dirty="0">
                <a:latin typeface="Times New Roman" panose="02020603050405020304" pitchFamily="18" charset="0"/>
                <a:cs typeface="Times New Roman" panose="02020603050405020304" pitchFamily="18" charset="0"/>
              </a:endParaRPr>
            </a:p>
            <a:p>
              <a:pPr>
                <a:spcBef>
                  <a:spcPct val="0"/>
                </a:spcBef>
                <a:spcAft>
                  <a:spcPts val="1000"/>
                </a:spcAft>
                <a:buNone/>
              </a:pPr>
              <a:r>
                <a:rPr lang="en-US" altLang="ru-RU" sz="1800" b="1" baseline="30000" dirty="0">
                  <a:latin typeface="Times New Roman" panose="02020603050405020304" pitchFamily="18" charset="0"/>
                  <a:cs typeface="Times New Roman" panose="02020603050405020304" pitchFamily="18" charset="0"/>
                </a:rPr>
                <a:t>237</a:t>
              </a:r>
              <a:r>
                <a:rPr lang="en-US" altLang="ru-RU" sz="1800" b="1" dirty="0">
                  <a:latin typeface="Times New Roman" panose="02020603050405020304" pitchFamily="18" charset="0"/>
                  <a:cs typeface="Times New Roman" panose="02020603050405020304" pitchFamily="18" charset="0"/>
                </a:rPr>
                <a:t>Np                   </a:t>
              </a:r>
              <a:r>
                <a:rPr lang="en-US" altLang="ru-RU" sz="1800" b="1" dirty="0">
                  <a:solidFill>
                    <a:srgbClr val="C00000"/>
                  </a:solidFill>
                  <a:latin typeface="Times New Roman" panose="02020603050405020304" pitchFamily="18" charset="0"/>
                  <a:cs typeface="Times New Roman" panose="02020603050405020304" pitchFamily="18" charset="0"/>
                </a:rPr>
                <a:t>IAR</a:t>
              </a:r>
              <a:r>
                <a:rPr lang="en-US" altLang="ru-RU" sz="1800" b="1" dirty="0">
                  <a:latin typeface="Times New Roman" panose="02020603050405020304" pitchFamily="18" charset="0"/>
                  <a:cs typeface="Times New Roman" panose="02020603050405020304" pitchFamily="18" charset="0"/>
                </a:rPr>
                <a:t>                        99.3</a:t>
              </a:r>
            </a:p>
            <a:p>
              <a:pPr>
                <a:spcBef>
                  <a:spcPct val="0"/>
                </a:spcBef>
                <a:spcAft>
                  <a:spcPts val="1000"/>
                </a:spcAft>
                <a:buNone/>
              </a:pPr>
              <a:r>
                <a:rPr lang="en-US" altLang="ru-RU" sz="1800" b="1" baseline="30000" dirty="0">
                  <a:latin typeface="Times New Roman" panose="02020603050405020304" pitchFamily="18" charset="0"/>
                  <a:cs typeface="Times New Roman" panose="02020603050405020304" pitchFamily="18" charset="0"/>
                </a:rPr>
                <a:t>239</a:t>
              </a:r>
              <a:r>
                <a:rPr lang="en-US" altLang="ru-RU" sz="1800" b="1" dirty="0">
                  <a:latin typeface="Times New Roman" panose="02020603050405020304" pitchFamily="18" charset="0"/>
                  <a:cs typeface="Times New Roman" panose="02020603050405020304" pitchFamily="18" charset="0"/>
                </a:rPr>
                <a:t>Pu                  </a:t>
              </a:r>
              <a:r>
                <a:rPr lang="en-US" altLang="ru-RU" sz="1800" b="1" dirty="0">
                  <a:solidFill>
                    <a:srgbClr val="C00000"/>
                  </a:solidFill>
                  <a:latin typeface="Times New Roman" panose="02020603050405020304" pitchFamily="18" charset="0"/>
                  <a:cs typeface="Times New Roman" panose="02020603050405020304" pitchFamily="18" charset="0"/>
                </a:rPr>
                <a:t>RFNC</a:t>
              </a:r>
              <a:r>
                <a:rPr lang="en-US" altLang="ru-RU" sz="1800" b="1" dirty="0">
                  <a:latin typeface="Times New Roman" panose="02020603050405020304" pitchFamily="18" charset="0"/>
                  <a:cs typeface="Times New Roman" panose="02020603050405020304" pitchFamily="18" charset="0"/>
                </a:rPr>
                <a:t>                      ---</a:t>
              </a:r>
            </a:p>
            <a:p>
              <a:pPr>
                <a:spcBef>
                  <a:spcPct val="0"/>
                </a:spcBef>
                <a:spcAft>
                  <a:spcPts val="1000"/>
                </a:spcAft>
                <a:buNone/>
              </a:pPr>
              <a:r>
                <a:rPr lang="en-US" altLang="ru-RU" sz="1800" b="1" baseline="30000" dirty="0">
                  <a:latin typeface="Times New Roman" panose="02020603050405020304" pitchFamily="18" charset="0"/>
                  <a:cs typeface="Times New Roman" panose="02020603050405020304" pitchFamily="18" charset="0"/>
                </a:rPr>
                <a:t>240</a:t>
              </a:r>
              <a:r>
                <a:rPr lang="en-US" altLang="ru-RU" sz="1800" b="1" dirty="0">
                  <a:latin typeface="Times New Roman" panose="02020603050405020304" pitchFamily="18" charset="0"/>
                  <a:cs typeface="Times New Roman" panose="02020603050405020304" pitchFamily="18" charset="0"/>
                </a:rPr>
                <a:t>Pu             </a:t>
              </a:r>
              <a:r>
                <a:rPr lang="en-US" altLang="ru-RU" sz="1800" b="1" dirty="0">
                  <a:solidFill>
                    <a:srgbClr val="CC3300"/>
                  </a:solidFill>
                  <a:latin typeface="Times New Roman" panose="02020603050405020304" pitchFamily="18" charset="0"/>
                  <a:cs typeface="Times New Roman" panose="02020603050405020304" pitchFamily="18" charset="0"/>
                </a:rPr>
                <a:t>  </a:t>
              </a:r>
              <a:r>
                <a:rPr lang="en-US" altLang="ru-RU" sz="1800" b="1" dirty="0">
                  <a:solidFill>
                    <a:srgbClr val="C00000"/>
                  </a:solidFill>
                  <a:latin typeface="Times New Roman" panose="02020603050405020304" pitchFamily="18" charset="0"/>
                  <a:cs typeface="Times New Roman" panose="02020603050405020304" pitchFamily="18" charset="0"/>
                </a:rPr>
                <a:t>IAR/ORNL</a:t>
              </a:r>
              <a:r>
                <a:rPr lang="en-US" altLang="ru-RU" sz="1800" b="1" dirty="0">
                  <a:latin typeface="Times New Roman" panose="02020603050405020304" pitchFamily="18" charset="0"/>
                  <a:cs typeface="Times New Roman" panose="02020603050405020304" pitchFamily="18" charset="0"/>
                </a:rPr>
                <a:t>             99.98</a:t>
              </a:r>
            </a:p>
            <a:p>
              <a:pPr>
                <a:spcBef>
                  <a:spcPct val="0"/>
                </a:spcBef>
                <a:spcAft>
                  <a:spcPts val="1000"/>
                </a:spcAft>
                <a:buNone/>
              </a:pPr>
              <a:r>
                <a:rPr lang="en-US" altLang="ru-RU" sz="1800" b="1" baseline="30000" dirty="0">
                  <a:latin typeface="Times New Roman" panose="02020603050405020304" pitchFamily="18" charset="0"/>
                  <a:cs typeface="Times New Roman" panose="02020603050405020304" pitchFamily="18" charset="0"/>
                </a:rPr>
                <a:t>242</a:t>
              </a:r>
              <a:r>
                <a:rPr lang="en-US" altLang="ru-RU" sz="1800" b="1" dirty="0">
                  <a:latin typeface="Times New Roman" panose="02020603050405020304" pitchFamily="18" charset="0"/>
                  <a:cs typeface="Times New Roman" panose="02020603050405020304" pitchFamily="18" charset="0"/>
                </a:rPr>
                <a:t>Pu             </a:t>
              </a:r>
              <a:r>
                <a:rPr lang="en-US" altLang="ru-RU" sz="1800" b="1" dirty="0">
                  <a:solidFill>
                    <a:srgbClr val="C00000"/>
                  </a:solidFill>
                  <a:latin typeface="Times New Roman" panose="02020603050405020304" pitchFamily="18" charset="0"/>
                  <a:cs typeface="Times New Roman" panose="02020603050405020304" pitchFamily="18" charset="0"/>
                </a:rPr>
                <a:t>RFNC/ORNL</a:t>
              </a:r>
              <a:r>
                <a:rPr lang="en-US" altLang="ru-RU" sz="1800" b="1" dirty="0">
                  <a:latin typeface="Times New Roman" panose="02020603050405020304" pitchFamily="18" charset="0"/>
                  <a:cs typeface="Times New Roman" panose="02020603050405020304" pitchFamily="18" charset="0"/>
                </a:rPr>
                <a:t>            99.98</a:t>
              </a:r>
            </a:p>
            <a:p>
              <a:pPr>
                <a:spcBef>
                  <a:spcPct val="0"/>
                </a:spcBef>
                <a:spcAft>
                  <a:spcPts val="1000"/>
                </a:spcAft>
                <a:buNone/>
              </a:pPr>
              <a:r>
                <a:rPr lang="en-US" altLang="ru-RU" sz="1800" b="1" baseline="30000" dirty="0">
                  <a:latin typeface="Times New Roman" panose="02020603050405020304" pitchFamily="18" charset="0"/>
                  <a:cs typeface="Times New Roman" panose="02020603050405020304" pitchFamily="18" charset="0"/>
                </a:rPr>
                <a:t>244</a:t>
              </a:r>
              <a:r>
                <a:rPr lang="en-US" altLang="ru-RU" sz="1800" b="1" dirty="0">
                  <a:latin typeface="Times New Roman" panose="02020603050405020304" pitchFamily="18" charset="0"/>
                  <a:cs typeface="Times New Roman" panose="02020603050405020304" pitchFamily="18" charset="0"/>
                </a:rPr>
                <a:t>Pu                 </a:t>
              </a:r>
              <a:r>
                <a:rPr lang="en-US" altLang="ru-RU" sz="1800" b="1" dirty="0">
                  <a:solidFill>
                    <a:srgbClr val="0070C0"/>
                  </a:solidFill>
                  <a:latin typeface="Times New Roman" panose="02020603050405020304" pitchFamily="18" charset="0"/>
                  <a:cs typeface="Times New Roman" panose="02020603050405020304" pitchFamily="18" charset="0"/>
                </a:rPr>
                <a:t>ORNL</a:t>
              </a:r>
              <a:r>
                <a:rPr lang="en-US" altLang="ru-RU" sz="1800" b="1" dirty="0">
                  <a:solidFill>
                    <a:srgbClr val="0000FF"/>
                  </a:solidFill>
                  <a:latin typeface="Times New Roman" panose="02020603050405020304" pitchFamily="18" charset="0"/>
                  <a:cs typeface="Times New Roman" panose="02020603050405020304" pitchFamily="18" charset="0"/>
                </a:rPr>
                <a:t>  </a:t>
              </a:r>
              <a:r>
                <a:rPr lang="en-US" altLang="ru-RU" sz="1800" b="1" dirty="0">
                  <a:latin typeface="Times New Roman" panose="02020603050405020304" pitchFamily="18" charset="0"/>
                  <a:cs typeface="Times New Roman" panose="02020603050405020304" pitchFamily="18" charset="0"/>
                </a:rPr>
                <a:t>                   98.6</a:t>
              </a:r>
            </a:p>
            <a:p>
              <a:pPr>
                <a:spcBef>
                  <a:spcPct val="0"/>
                </a:spcBef>
                <a:spcAft>
                  <a:spcPts val="1000"/>
                </a:spcAft>
                <a:buNone/>
              </a:pPr>
              <a:r>
                <a:rPr lang="en-US" altLang="ru-RU" sz="1800" b="1" baseline="30000" dirty="0">
                  <a:latin typeface="Times New Roman" panose="02020603050405020304" pitchFamily="18" charset="0"/>
                  <a:cs typeface="Times New Roman" panose="02020603050405020304" pitchFamily="18" charset="0"/>
                </a:rPr>
                <a:t>243</a:t>
              </a:r>
              <a:r>
                <a:rPr lang="en-US" altLang="ru-RU" sz="1800" b="1" dirty="0">
                  <a:latin typeface="Times New Roman" panose="02020603050405020304" pitchFamily="18" charset="0"/>
                  <a:cs typeface="Times New Roman" panose="02020603050405020304" pitchFamily="18" charset="0"/>
                </a:rPr>
                <a:t>Am           </a:t>
              </a:r>
              <a:r>
                <a:rPr lang="en-US" altLang="ru-RU" sz="1800" b="1" dirty="0">
                  <a:solidFill>
                    <a:srgbClr val="C00000"/>
                  </a:solidFill>
                  <a:latin typeface="Times New Roman" panose="02020603050405020304" pitchFamily="18" charset="0"/>
                  <a:cs typeface="Times New Roman" panose="02020603050405020304" pitchFamily="18" charset="0"/>
                </a:rPr>
                <a:t>IAR</a:t>
              </a:r>
              <a:r>
                <a:rPr lang="en-US" altLang="ru-RU" sz="1800" b="1" dirty="0">
                  <a:solidFill>
                    <a:srgbClr val="CC3300"/>
                  </a:solidFill>
                  <a:latin typeface="Times New Roman" panose="02020603050405020304" pitchFamily="18" charset="0"/>
                  <a:cs typeface="Times New Roman" panose="02020603050405020304" pitchFamily="18" charset="0"/>
                </a:rPr>
                <a:t> </a:t>
              </a:r>
              <a:r>
                <a:rPr lang="en-US" altLang="ru-RU" sz="1800" b="1" dirty="0">
                  <a:solidFill>
                    <a:srgbClr val="C00000"/>
                  </a:solidFill>
                  <a:latin typeface="Times New Roman" panose="02020603050405020304" pitchFamily="18" charset="0"/>
                  <a:cs typeface="Times New Roman" panose="02020603050405020304" pitchFamily="18" charset="0"/>
                </a:rPr>
                <a:t>/ </a:t>
              </a:r>
              <a:r>
                <a:rPr lang="en-US" altLang="ru-RU" sz="1800" b="1" dirty="0">
                  <a:solidFill>
                    <a:srgbClr val="0070C0"/>
                  </a:solidFill>
                  <a:latin typeface="Times New Roman" panose="02020603050405020304" pitchFamily="18" charset="0"/>
                  <a:cs typeface="Times New Roman" panose="02020603050405020304" pitchFamily="18" charset="0"/>
                </a:rPr>
                <a:t>ORNL </a:t>
              </a:r>
              <a:r>
                <a:rPr lang="en-US" altLang="ru-RU" sz="1800" b="1" dirty="0">
                  <a:latin typeface="Times New Roman" panose="02020603050405020304" pitchFamily="18" charset="0"/>
                  <a:cs typeface="Times New Roman" panose="02020603050405020304" pitchFamily="18" charset="0"/>
                </a:rPr>
                <a:t>              99.9</a:t>
              </a:r>
            </a:p>
            <a:p>
              <a:pPr>
                <a:spcBef>
                  <a:spcPct val="0"/>
                </a:spcBef>
                <a:spcAft>
                  <a:spcPts val="1000"/>
                </a:spcAft>
                <a:buNone/>
              </a:pPr>
              <a:r>
                <a:rPr lang="en-US" altLang="ru-RU" sz="1800" b="1" baseline="30000" dirty="0">
                  <a:latin typeface="Times New Roman" panose="02020603050405020304" pitchFamily="18" charset="0"/>
                  <a:cs typeface="Times New Roman" panose="02020603050405020304" pitchFamily="18" charset="0"/>
                </a:rPr>
                <a:t>245</a:t>
              </a:r>
              <a:r>
                <a:rPr lang="en-US" altLang="ru-RU" sz="1800" b="1" dirty="0">
                  <a:latin typeface="Times New Roman" panose="02020603050405020304" pitchFamily="18" charset="0"/>
                  <a:cs typeface="Times New Roman" panose="02020603050405020304" pitchFamily="18" charset="0"/>
                </a:rPr>
                <a:t>Cm                 </a:t>
              </a:r>
              <a:r>
                <a:rPr lang="en-US" altLang="ru-RU" sz="1800" b="1" dirty="0">
                  <a:solidFill>
                    <a:srgbClr val="C00000"/>
                  </a:solidFill>
                  <a:latin typeface="Times New Roman" panose="02020603050405020304" pitchFamily="18" charset="0"/>
                  <a:cs typeface="Times New Roman" panose="02020603050405020304" pitchFamily="18" charset="0"/>
                </a:rPr>
                <a:t>IAR</a:t>
              </a:r>
              <a:r>
                <a:rPr lang="en-US" altLang="ru-RU" sz="1800" b="1" dirty="0">
                  <a:latin typeface="Times New Roman" panose="02020603050405020304" pitchFamily="18" charset="0"/>
                  <a:cs typeface="Times New Roman" panose="02020603050405020304" pitchFamily="18" charset="0"/>
                </a:rPr>
                <a:t>                       98.7</a:t>
              </a:r>
            </a:p>
            <a:p>
              <a:pPr>
                <a:spcBef>
                  <a:spcPct val="0"/>
                </a:spcBef>
                <a:spcAft>
                  <a:spcPts val="1000"/>
                </a:spcAft>
                <a:buNone/>
              </a:pPr>
              <a:r>
                <a:rPr lang="en-US" altLang="ru-RU" sz="1800" b="1" baseline="30000" dirty="0">
                  <a:latin typeface="Times New Roman" panose="02020603050405020304" pitchFamily="18" charset="0"/>
                  <a:cs typeface="Times New Roman" panose="02020603050405020304" pitchFamily="18" charset="0"/>
                </a:rPr>
                <a:t>248</a:t>
              </a:r>
              <a:r>
                <a:rPr lang="en-US" altLang="ru-RU" sz="1800" b="1" dirty="0">
                  <a:latin typeface="Times New Roman" panose="02020603050405020304" pitchFamily="18" charset="0"/>
                  <a:cs typeface="Times New Roman" panose="02020603050405020304" pitchFamily="18" charset="0"/>
                </a:rPr>
                <a:t>Cm             </a:t>
              </a:r>
              <a:r>
                <a:rPr lang="en-US" altLang="ru-RU" sz="1800" b="1" dirty="0">
                  <a:solidFill>
                    <a:srgbClr val="C00000"/>
                  </a:solidFill>
                  <a:latin typeface="Times New Roman" panose="02020603050405020304" pitchFamily="18" charset="0"/>
                  <a:cs typeface="Times New Roman" panose="02020603050405020304" pitchFamily="18" charset="0"/>
                </a:rPr>
                <a:t>IAR</a:t>
              </a:r>
              <a:r>
                <a:rPr lang="en-US" altLang="ru-RU" sz="1800" b="1" dirty="0">
                  <a:solidFill>
                    <a:srgbClr val="CC3300"/>
                  </a:solidFill>
                  <a:latin typeface="Times New Roman" panose="02020603050405020304" pitchFamily="18" charset="0"/>
                  <a:cs typeface="Times New Roman" panose="02020603050405020304" pitchFamily="18" charset="0"/>
                </a:rPr>
                <a:t> /</a:t>
              </a:r>
              <a:r>
                <a:rPr lang="en-US" altLang="ru-RU" sz="1800" b="1" dirty="0">
                  <a:solidFill>
                    <a:srgbClr val="0070C0"/>
                  </a:solidFill>
                  <a:latin typeface="Times New Roman" panose="02020603050405020304" pitchFamily="18" charset="0"/>
                  <a:cs typeface="Times New Roman" panose="02020603050405020304" pitchFamily="18" charset="0"/>
                </a:rPr>
                <a:t>ORNL</a:t>
              </a:r>
              <a:r>
                <a:rPr lang="en-US" altLang="ru-RU" sz="1800" b="1" dirty="0">
                  <a:solidFill>
                    <a:srgbClr val="CC3300"/>
                  </a:solidFill>
                  <a:latin typeface="Times New Roman" panose="02020603050405020304" pitchFamily="18" charset="0"/>
                  <a:cs typeface="Times New Roman" panose="02020603050405020304" pitchFamily="18" charset="0"/>
                </a:rPr>
                <a:t>              </a:t>
              </a:r>
              <a:r>
                <a:rPr lang="en-US" altLang="ru-RU" sz="1800" b="1" dirty="0">
                  <a:latin typeface="Times New Roman" panose="02020603050405020304" pitchFamily="18" charset="0"/>
                  <a:cs typeface="Times New Roman" panose="02020603050405020304" pitchFamily="18" charset="0"/>
                </a:rPr>
                <a:t>97.4</a:t>
              </a:r>
            </a:p>
            <a:p>
              <a:pPr>
                <a:spcBef>
                  <a:spcPct val="0"/>
                </a:spcBef>
                <a:spcAft>
                  <a:spcPts val="1000"/>
                </a:spcAft>
                <a:buNone/>
              </a:pPr>
              <a:r>
                <a:rPr lang="en-US" altLang="ru-RU" sz="1800" b="1" baseline="30000" dirty="0">
                  <a:latin typeface="Times New Roman" panose="02020603050405020304" pitchFamily="18" charset="0"/>
                  <a:cs typeface="Times New Roman" panose="02020603050405020304" pitchFamily="18" charset="0"/>
                </a:rPr>
                <a:t>249</a:t>
              </a:r>
              <a:r>
                <a:rPr lang="en-US" altLang="ru-RU" sz="1800" b="1" dirty="0">
                  <a:latin typeface="Times New Roman" panose="02020603050405020304" pitchFamily="18" charset="0"/>
                  <a:cs typeface="Times New Roman" panose="02020603050405020304" pitchFamily="18" charset="0"/>
                </a:rPr>
                <a:t>Bk                   </a:t>
              </a:r>
              <a:r>
                <a:rPr lang="en-US" altLang="ru-RU" sz="1800" b="1" dirty="0">
                  <a:solidFill>
                    <a:srgbClr val="0070C0"/>
                  </a:solidFill>
                  <a:latin typeface="Times New Roman" panose="02020603050405020304" pitchFamily="18" charset="0"/>
                  <a:cs typeface="Times New Roman" panose="02020603050405020304" pitchFamily="18" charset="0"/>
                </a:rPr>
                <a:t>ORNL</a:t>
              </a:r>
              <a:r>
                <a:rPr lang="en-US" altLang="ru-RU" sz="1800" b="1" dirty="0">
                  <a:latin typeface="Times New Roman" panose="02020603050405020304" pitchFamily="18" charset="0"/>
                  <a:cs typeface="Times New Roman" panose="02020603050405020304" pitchFamily="18" charset="0"/>
                </a:rPr>
                <a:t>                  ≥ 95</a:t>
              </a:r>
            </a:p>
            <a:p>
              <a:pPr>
                <a:spcBef>
                  <a:spcPct val="0"/>
                </a:spcBef>
                <a:spcAft>
                  <a:spcPts val="1000"/>
                </a:spcAft>
                <a:buNone/>
              </a:pPr>
              <a:r>
                <a:rPr lang="en-US" altLang="ru-RU" sz="1800" b="1" baseline="30000" dirty="0">
                  <a:latin typeface="Times New Roman" panose="02020603050405020304" pitchFamily="18" charset="0"/>
                  <a:cs typeface="Times New Roman" panose="02020603050405020304" pitchFamily="18" charset="0"/>
                </a:rPr>
                <a:t>249</a:t>
              </a:r>
              <a:r>
                <a:rPr lang="en-US" altLang="ru-RU" sz="1800" b="1" dirty="0">
                  <a:latin typeface="Times New Roman" panose="02020603050405020304" pitchFamily="18" charset="0"/>
                  <a:cs typeface="Times New Roman" panose="02020603050405020304" pitchFamily="18" charset="0"/>
                </a:rPr>
                <a:t>Cf                </a:t>
              </a:r>
              <a:r>
                <a:rPr lang="en-US" altLang="ru-RU" sz="1800" b="1" dirty="0">
                  <a:solidFill>
                    <a:srgbClr val="C00000"/>
                  </a:solidFill>
                  <a:latin typeface="Times New Roman" panose="02020603050405020304" pitchFamily="18" charset="0"/>
                  <a:cs typeface="Times New Roman" panose="02020603050405020304" pitchFamily="18" charset="0"/>
                </a:rPr>
                <a:t>IAR</a:t>
              </a:r>
              <a:r>
                <a:rPr lang="en-US" altLang="ru-RU" sz="1800" b="1" dirty="0">
                  <a:solidFill>
                    <a:srgbClr val="CC3300"/>
                  </a:solidFill>
                  <a:latin typeface="Times New Roman" panose="02020603050405020304" pitchFamily="18" charset="0"/>
                  <a:cs typeface="Times New Roman" panose="02020603050405020304" pitchFamily="18" charset="0"/>
                </a:rPr>
                <a:t>/</a:t>
              </a:r>
              <a:r>
                <a:rPr lang="en-US" altLang="ru-RU" sz="1800" b="1" dirty="0">
                  <a:solidFill>
                    <a:srgbClr val="0070C0"/>
                  </a:solidFill>
                  <a:latin typeface="Times New Roman" panose="02020603050405020304" pitchFamily="18" charset="0"/>
                  <a:cs typeface="Times New Roman" panose="02020603050405020304" pitchFamily="18" charset="0"/>
                </a:rPr>
                <a:t>ORNL  </a:t>
              </a:r>
              <a:r>
                <a:rPr lang="en-US" altLang="ru-RU" sz="1800" b="1" dirty="0">
                  <a:solidFill>
                    <a:srgbClr val="0066FF"/>
                  </a:solidFill>
                  <a:latin typeface="Times New Roman" panose="02020603050405020304" pitchFamily="18" charset="0"/>
                  <a:cs typeface="Times New Roman" panose="02020603050405020304" pitchFamily="18" charset="0"/>
                </a:rPr>
                <a:t>           </a:t>
              </a:r>
              <a:r>
                <a:rPr lang="en-US" altLang="ru-RU" sz="1800" b="1" dirty="0">
                  <a:latin typeface="Times New Roman" panose="02020603050405020304" pitchFamily="18" charset="0"/>
                  <a:cs typeface="Times New Roman" panose="02020603050405020304" pitchFamily="18" charset="0"/>
                </a:rPr>
                <a:t> 97.3</a:t>
              </a:r>
              <a:endParaRPr lang="ru-RU" altLang="ru-RU" sz="1800" b="1" dirty="0">
                <a:latin typeface="Times New Roman" panose="02020603050405020304" pitchFamily="18" charset="0"/>
                <a:cs typeface="Times New Roman" panose="02020603050405020304" pitchFamily="18" charset="0"/>
              </a:endParaRPr>
            </a:p>
            <a:p>
              <a:pPr>
                <a:spcBef>
                  <a:spcPct val="0"/>
                </a:spcBef>
                <a:spcAft>
                  <a:spcPts val="1000"/>
                </a:spcAft>
                <a:buNone/>
              </a:pPr>
              <a:r>
                <a:rPr lang="ru-RU" altLang="ru-RU" sz="1800" b="1" baseline="30000" dirty="0">
                  <a:latin typeface="Times New Roman" panose="02020603050405020304" pitchFamily="18" charset="0"/>
                  <a:cs typeface="Times New Roman" panose="02020603050405020304" pitchFamily="18" charset="0"/>
                </a:rPr>
                <a:t>249</a:t>
              </a:r>
              <a:r>
                <a:rPr lang="en-US" altLang="ru-RU" sz="1800" b="1" baseline="30000" dirty="0">
                  <a:latin typeface="Times New Roman" panose="02020603050405020304" pitchFamily="18" charset="0"/>
                  <a:cs typeface="Times New Roman" panose="02020603050405020304" pitchFamily="18" charset="0"/>
                </a:rPr>
                <a:t>,</a:t>
              </a:r>
              <a:r>
                <a:rPr lang="ru-RU" altLang="ru-RU" sz="1800" b="1" baseline="30000" dirty="0">
                  <a:latin typeface="Times New Roman" panose="02020603050405020304" pitchFamily="18" charset="0"/>
                  <a:cs typeface="Times New Roman" panose="02020603050405020304" pitchFamily="18" charset="0"/>
                </a:rPr>
                <a:t>250</a:t>
              </a:r>
              <a:r>
                <a:rPr lang="en-US" altLang="ru-RU" sz="1800" b="1" baseline="30000" dirty="0">
                  <a:latin typeface="Times New Roman" panose="02020603050405020304" pitchFamily="18" charset="0"/>
                  <a:cs typeface="Times New Roman" panose="02020603050405020304" pitchFamily="18" charset="0"/>
                </a:rPr>
                <a:t>,</a:t>
              </a:r>
              <a:r>
                <a:rPr lang="ru-RU" altLang="ru-RU" sz="1800" b="1" baseline="30000" dirty="0">
                  <a:latin typeface="Times New Roman" panose="02020603050405020304" pitchFamily="18" charset="0"/>
                  <a:cs typeface="Times New Roman" panose="02020603050405020304" pitchFamily="18" charset="0"/>
                </a:rPr>
                <a:t>251</a:t>
              </a:r>
              <a:r>
                <a:rPr lang="en-US" altLang="ru-RU" sz="1800" b="1" dirty="0" err="1">
                  <a:latin typeface="Times New Roman" panose="02020603050405020304" pitchFamily="18" charset="0"/>
                  <a:cs typeface="Times New Roman" panose="02020603050405020304" pitchFamily="18" charset="0"/>
                </a:rPr>
                <a:t>Cf</a:t>
              </a:r>
              <a:r>
                <a:rPr lang="en-US" altLang="ru-RU" sz="1800" b="1" dirty="0">
                  <a:latin typeface="Times New Roman" panose="02020603050405020304" pitchFamily="18" charset="0"/>
                  <a:cs typeface="Times New Roman" panose="02020603050405020304" pitchFamily="18" charset="0"/>
                </a:rPr>
                <a:t>           </a:t>
              </a:r>
              <a:r>
                <a:rPr lang="en-US" altLang="ru-RU" sz="1800" b="1" dirty="0">
                  <a:solidFill>
                    <a:srgbClr val="0070C0"/>
                  </a:solidFill>
                  <a:latin typeface="Times New Roman" panose="02020603050405020304" pitchFamily="18" charset="0"/>
                  <a:cs typeface="Times New Roman" panose="02020603050405020304" pitchFamily="18" charset="0"/>
                </a:rPr>
                <a:t>ORNL</a:t>
              </a:r>
              <a:r>
                <a:rPr lang="en-US" altLang="ru-RU" sz="1800" b="1" dirty="0">
                  <a:solidFill>
                    <a:srgbClr val="0066FF"/>
                  </a:solidFill>
                  <a:latin typeface="Times New Roman" panose="02020603050405020304" pitchFamily="18" charset="0"/>
                  <a:cs typeface="Times New Roman" panose="02020603050405020304" pitchFamily="18" charset="0"/>
                </a:rPr>
                <a:t>            </a:t>
              </a:r>
              <a:r>
                <a:rPr lang="en-US" altLang="ru-RU" sz="1800" b="1" dirty="0">
                  <a:latin typeface="Times New Roman" panose="02020603050405020304" pitchFamily="18" charset="0"/>
                  <a:cs typeface="Times New Roman" panose="02020603050405020304" pitchFamily="18" charset="0"/>
                </a:rPr>
                <a:t>(50+14+36)%</a:t>
              </a:r>
            </a:p>
            <a:p>
              <a:pPr>
                <a:spcBef>
                  <a:spcPct val="0"/>
                </a:spcBef>
                <a:spcAft>
                  <a:spcPts val="1000"/>
                </a:spcAft>
                <a:buNone/>
              </a:pPr>
              <a:r>
                <a:rPr lang="en-US" altLang="ru-RU" sz="1800" b="1" dirty="0">
                  <a:latin typeface="Times New Roman" panose="02020603050405020304" pitchFamily="18" charset="0"/>
                  <a:cs typeface="Times New Roman" panose="02020603050405020304" pitchFamily="18" charset="0"/>
                </a:rPr>
                <a:t>0,35-0,40  mg /cm2   -  ≈ 12 mg</a:t>
              </a:r>
            </a:p>
            <a:p>
              <a:pPr>
                <a:spcBef>
                  <a:spcPct val="0"/>
                </a:spcBef>
                <a:spcAft>
                  <a:spcPts val="1000"/>
                </a:spcAft>
                <a:buNone/>
              </a:pPr>
              <a:endParaRPr lang="ru-RU" altLang="ru-RU" sz="1800" b="1" dirty="0">
                <a:latin typeface="Times New Roman" panose="02020603050405020304" pitchFamily="18" charset="0"/>
                <a:cs typeface="Times New Roman" panose="02020603050405020304" pitchFamily="18" charset="0"/>
              </a:endParaRPr>
            </a:p>
          </p:txBody>
        </p:sp>
      </p:grpSp>
      <p:sp>
        <p:nvSpPr>
          <p:cNvPr id="84996" name="Text Box 10"/>
          <p:cNvSpPr txBox="1">
            <a:spLocks noChangeArrowheads="1"/>
          </p:cNvSpPr>
          <p:nvPr/>
        </p:nvSpPr>
        <p:spPr bwMode="auto">
          <a:xfrm>
            <a:off x="1757500" y="2247925"/>
            <a:ext cx="37433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ru-RU" sz="2000" b="1" dirty="0">
                <a:solidFill>
                  <a:srgbClr val="003399"/>
                </a:solidFill>
                <a:latin typeface="Times New Roman" panose="02020603050405020304" pitchFamily="18" charset="0"/>
              </a:rPr>
              <a:t>Projectiles </a:t>
            </a:r>
            <a:r>
              <a:rPr lang="en-US" altLang="ru-RU" sz="2000" b="1" baseline="30000" dirty="0">
                <a:solidFill>
                  <a:srgbClr val="003399"/>
                </a:solidFill>
                <a:latin typeface="Times New Roman" panose="02020603050405020304" pitchFamily="18" charset="0"/>
              </a:rPr>
              <a:t>48</a:t>
            </a:r>
            <a:r>
              <a:rPr lang="en-US" altLang="ru-RU" sz="2000" b="1" dirty="0">
                <a:solidFill>
                  <a:srgbClr val="003399"/>
                </a:solidFill>
                <a:latin typeface="Times New Roman" panose="02020603050405020304" pitchFamily="18" charset="0"/>
              </a:rPr>
              <a:t>Ca produced by</a:t>
            </a:r>
          </a:p>
          <a:p>
            <a:pPr algn="ctr" eaLnBrk="1" hangingPunct="1">
              <a:spcBef>
                <a:spcPct val="0"/>
              </a:spcBef>
              <a:buFontTx/>
              <a:buNone/>
            </a:pPr>
            <a:r>
              <a:rPr lang="en-US" altLang="ru-RU" sz="2000" b="1" dirty="0">
                <a:solidFill>
                  <a:srgbClr val="003399"/>
                </a:solidFill>
                <a:latin typeface="Times New Roman" panose="02020603050405020304" pitchFamily="18" charset="0"/>
              </a:rPr>
              <a:t>Heavy Ion Accelerator </a:t>
            </a:r>
            <a:r>
              <a:rPr lang="en-US" altLang="ru-RU" sz="2000" b="1" dirty="0" smtClean="0">
                <a:solidFill>
                  <a:srgbClr val="003399"/>
                </a:solidFill>
                <a:latin typeface="Times New Roman" panose="02020603050405020304" pitchFamily="18" charset="0"/>
              </a:rPr>
              <a:t>U-400</a:t>
            </a:r>
            <a:r>
              <a:rPr lang="en-US" altLang="ru-RU" sz="2000" b="1" dirty="0">
                <a:solidFill>
                  <a:srgbClr val="003399"/>
                </a:solidFill>
                <a:latin typeface="Times New Roman" panose="02020603050405020304" pitchFamily="18" charset="0"/>
              </a:rPr>
              <a:t>;</a:t>
            </a:r>
          </a:p>
          <a:p>
            <a:pPr algn="ctr" eaLnBrk="1" hangingPunct="1">
              <a:spcBef>
                <a:spcPct val="0"/>
              </a:spcBef>
              <a:buFontTx/>
              <a:buNone/>
            </a:pPr>
            <a:endParaRPr lang="en-US" altLang="ru-RU" sz="2000" b="1" dirty="0">
              <a:solidFill>
                <a:srgbClr val="003399"/>
              </a:solidFill>
              <a:latin typeface="Times New Roman" panose="02020603050405020304" pitchFamily="18" charset="0"/>
            </a:endParaRPr>
          </a:p>
          <a:p>
            <a:pPr algn="ctr" eaLnBrk="1" hangingPunct="1">
              <a:spcBef>
                <a:spcPct val="0"/>
              </a:spcBef>
              <a:buFontTx/>
              <a:buNone/>
            </a:pPr>
            <a:r>
              <a:rPr lang="en-US" altLang="ru-RU" sz="2000" b="1" dirty="0">
                <a:solidFill>
                  <a:srgbClr val="003399"/>
                </a:solidFill>
                <a:latin typeface="Times New Roman" panose="02020603050405020304" pitchFamily="18" charset="0"/>
              </a:rPr>
              <a:t>Energy:    235-250 MeV </a:t>
            </a:r>
          </a:p>
          <a:p>
            <a:pPr algn="ctr" eaLnBrk="1" hangingPunct="1">
              <a:spcBef>
                <a:spcPct val="0"/>
              </a:spcBef>
              <a:buFontTx/>
              <a:buNone/>
            </a:pPr>
            <a:r>
              <a:rPr lang="en-US" altLang="ru-RU" sz="2000" b="1" dirty="0">
                <a:solidFill>
                  <a:srgbClr val="003399"/>
                </a:solidFill>
                <a:latin typeface="Times New Roman" panose="02020603050405020304" pitchFamily="18" charset="0"/>
              </a:rPr>
              <a:t>(v ≈ 0.1 c);</a:t>
            </a:r>
          </a:p>
          <a:p>
            <a:pPr algn="ctr" eaLnBrk="1" hangingPunct="1">
              <a:spcBef>
                <a:spcPct val="0"/>
              </a:spcBef>
              <a:buFontTx/>
              <a:buNone/>
            </a:pPr>
            <a:r>
              <a:rPr lang="en-US" altLang="ru-RU" sz="2000" b="1" dirty="0">
                <a:solidFill>
                  <a:srgbClr val="003399"/>
                </a:solidFill>
                <a:latin typeface="Times New Roman" panose="02020603050405020304" pitchFamily="18" charset="0"/>
              </a:rPr>
              <a:t>Intensity:  1.0-1.5 p</a:t>
            </a:r>
            <a:r>
              <a:rPr lang="el-GR" altLang="ru-RU" sz="2000" b="1" dirty="0">
                <a:solidFill>
                  <a:srgbClr val="003399"/>
                </a:solidFill>
                <a:latin typeface="Times New Roman" panose="02020603050405020304" pitchFamily="18" charset="0"/>
              </a:rPr>
              <a:t>μ</a:t>
            </a:r>
            <a:r>
              <a:rPr lang="en-US" altLang="ru-RU" sz="2000" b="1" dirty="0">
                <a:solidFill>
                  <a:srgbClr val="003399"/>
                </a:solidFill>
                <a:latin typeface="Times New Roman" panose="02020603050405020304" pitchFamily="18" charset="0"/>
              </a:rPr>
              <a:t>A</a:t>
            </a:r>
          </a:p>
          <a:p>
            <a:pPr algn="ctr" eaLnBrk="1" hangingPunct="1">
              <a:spcBef>
                <a:spcPct val="0"/>
              </a:spcBef>
              <a:buFontTx/>
              <a:buNone/>
            </a:pPr>
            <a:r>
              <a:rPr lang="en-US" altLang="ru-RU" sz="2000" b="1" dirty="0">
                <a:solidFill>
                  <a:srgbClr val="003399"/>
                </a:solidFill>
                <a:latin typeface="Times New Roman" panose="02020603050405020304" pitchFamily="18" charset="0"/>
              </a:rPr>
              <a:t>(n×10</a:t>
            </a:r>
            <a:r>
              <a:rPr lang="en-US" altLang="ru-RU" sz="2000" b="1" baseline="30000" dirty="0">
                <a:solidFill>
                  <a:srgbClr val="003399"/>
                </a:solidFill>
                <a:latin typeface="Times New Roman" panose="02020603050405020304" pitchFamily="18" charset="0"/>
              </a:rPr>
              <a:t>12</a:t>
            </a:r>
            <a:r>
              <a:rPr lang="en-US" altLang="ru-RU" sz="2000" b="1" dirty="0">
                <a:solidFill>
                  <a:srgbClr val="003399"/>
                </a:solidFill>
                <a:latin typeface="Times New Roman" panose="02020603050405020304" pitchFamily="18" charset="0"/>
              </a:rPr>
              <a:t> ÷ 10</a:t>
            </a:r>
            <a:r>
              <a:rPr lang="en-US" altLang="ru-RU" sz="2000" b="1" baseline="30000" dirty="0">
                <a:solidFill>
                  <a:srgbClr val="003399"/>
                </a:solidFill>
                <a:latin typeface="Times New Roman" panose="02020603050405020304" pitchFamily="18" charset="0"/>
              </a:rPr>
              <a:t>13</a:t>
            </a:r>
            <a:r>
              <a:rPr lang="en-US" altLang="ru-RU" sz="2000" b="1" dirty="0">
                <a:solidFill>
                  <a:srgbClr val="003399"/>
                </a:solidFill>
                <a:latin typeface="Times New Roman" panose="02020603050405020304" pitchFamily="18" charset="0"/>
              </a:rPr>
              <a:t> 1/s);</a:t>
            </a:r>
          </a:p>
          <a:p>
            <a:pPr algn="ctr" eaLnBrk="1" hangingPunct="1">
              <a:spcBef>
                <a:spcPct val="0"/>
              </a:spcBef>
              <a:buFontTx/>
              <a:buNone/>
            </a:pPr>
            <a:r>
              <a:rPr lang="en-US" altLang="ru-RU" sz="2000" b="1" dirty="0">
                <a:solidFill>
                  <a:srgbClr val="003399"/>
                </a:solidFill>
                <a:latin typeface="Times New Roman" panose="02020603050405020304" pitchFamily="18" charset="0"/>
              </a:rPr>
              <a:t>Consumption: 0.5-0.8 mg/h</a:t>
            </a:r>
          </a:p>
          <a:p>
            <a:pPr algn="ctr" eaLnBrk="1" hangingPunct="1">
              <a:spcBef>
                <a:spcPct val="0"/>
              </a:spcBef>
              <a:buFontTx/>
              <a:buNone/>
            </a:pPr>
            <a:r>
              <a:rPr lang="en-US" altLang="ru-RU" sz="2000" b="1" dirty="0">
                <a:solidFill>
                  <a:srgbClr val="003399"/>
                </a:solidFill>
                <a:latin typeface="Times New Roman" panose="02020603050405020304" pitchFamily="18" charset="0"/>
              </a:rPr>
              <a:t>Beam dose:    (0.3-3.0)</a:t>
            </a:r>
            <a:r>
              <a:rPr lang="en-US" altLang="ru-RU" sz="2000" b="1" dirty="0">
                <a:solidFill>
                  <a:srgbClr val="003399"/>
                </a:solidFill>
                <a:latin typeface="Times New Roman" panose="02020603050405020304" pitchFamily="18" charset="0"/>
                <a:cs typeface="Arial" panose="020B0604020202020204" pitchFamily="34" charset="0"/>
              </a:rPr>
              <a:t>∙10</a:t>
            </a:r>
            <a:r>
              <a:rPr lang="en-US" altLang="ru-RU" sz="2000" b="1" baseline="30000" dirty="0">
                <a:solidFill>
                  <a:srgbClr val="003399"/>
                </a:solidFill>
                <a:latin typeface="Times New Roman" panose="02020603050405020304" pitchFamily="18" charset="0"/>
                <a:cs typeface="Arial" panose="020B0604020202020204" pitchFamily="34" charset="0"/>
              </a:rPr>
              <a:t>19</a:t>
            </a:r>
          </a:p>
        </p:txBody>
      </p:sp>
      <p:sp>
        <p:nvSpPr>
          <p:cNvPr id="84998" name="Text Box 13"/>
          <p:cNvSpPr txBox="1">
            <a:spLocks noChangeArrowheads="1"/>
          </p:cNvSpPr>
          <p:nvPr/>
        </p:nvSpPr>
        <p:spPr bwMode="auto">
          <a:xfrm>
            <a:off x="1920377" y="175324"/>
            <a:ext cx="3571491" cy="831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ru-RU" sz="2400" b="1" dirty="0">
                <a:solidFill>
                  <a:srgbClr val="C00000"/>
                </a:solidFill>
              </a:rPr>
              <a:t>Reactions of Synthesis</a:t>
            </a:r>
          </a:p>
          <a:p>
            <a:pPr algn="ctr" eaLnBrk="1" hangingPunct="1">
              <a:spcBef>
                <a:spcPct val="0"/>
              </a:spcBef>
              <a:buFontTx/>
              <a:buNone/>
            </a:pPr>
            <a:r>
              <a:rPr lang="en-US" altLang="ru-RU" sz="2400" b="1" dirty="0">
                <a:solidFill>
                  <a:srgbClr val="C00000"/>
                </a:solidFill>
                <a:latin typeface="Times New Roman" panose="02020603050405020304" pitchFamily="18" charset="0"/>
              </a:rPr>
              <a:t>Act. + </a:t>
            </a:r>
            <a:r>
              <a:rPr lang="en-US" altLang="ru-RU" sz="2400" b="1" baseline="30000" dirty="0">
                <a:solidFill>
                  <a:srgbClr val="C00000"/>
                </a:solidFill>
                <a:latin typeface="Times New Roman" panose="02020603050405020304" pitchFamily="18" charset="0"/>
              </a:rPr>
              <a:t>48</a:t>
            </a:r>
            <a:r>
              <a:rPr lang="en-US" altLang="ru-RU" sz="2400" b="1" dirty="0">
                <a:solidFill>
                  <a:srgbClr val="C00000"/>
                </a:solidFill>
                <a:latin typeface="Times New Roman" panose="02020603050405020304" pitchFamily="18" charset="0"/>
              </a:rPr>
              <a:t>Ca</a:t>
            </a:r>
            <a:endParaRPr lang="en-US" altLang="ru-RU" sz="2400" b="1" dirty="0">
              <a:solidFill>
                <a:srgbClr val="C00000"/>
              </a:solidFill>
            </a:endParaRPr>
          </a:p>
        </p:txBody>
      </p:sp>
    </p:spTree>
    <p:extLst>
      <p:ext uri="{BB962C8B-B14F-4D97-AF65-F5344CB8AC3E}">
        <p14:creationId xmlns:p14="http://schemas.microsoft.com/office/powerpoint/2010/main" val="851023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idx="4294967295"/>
          </p:nvPr>
        </p:nvSpPr>
        <p:spPr>
          <a:xfrm>
            <a:off x="1775520" y="212726"/>
            <a:ext cx="8892480" cy="480131"/>
          </a:xfrm>
        </p:spPr>
        <p:txBody>
          <a:bodyPr wrap="square" anchor="t">
            <a:spAutoFit/>
          </a:bodyPr>
          <a:lstStyle/>
          <a:p>
            <a:pPr algn="ctr"/>
            <a:r>
              <a:rPr lang="en-US" altLang="ru-RU" sz="2800" b="1" dirty="0">
                <a:solidFill>
                  <a:srgbClr val="C00000"/>
                </a:solidFill>
                <a:latin typeface="Arial" panose="020B0604020202020204" pitchFamily="34" charset="0"/>
                <a:cs typeface="Arial" panose="020B0604020202020204" pitchFamily="34" charset="0"/>
              </a:rPr>
              <a:t>Isotope reactors</a:t>
            </a:r>
            <a:endParaRPr lang="en-US" altLang="ru-RU" sz="3000" b="1" dirty="0">
              <a:solidFill>
                <a:srgbClr val="C00000"/>
              </a:solidFill>
              <a:latin typeface="Arial" panose="020B0604020202020204" pitchFamily="34" charset="0"/>
              <a:cs typeface="Arial" panose="020B0604020202020204" pitchFamily="34" charset="0"/>
            </a:endParaRPr>
          </a:p>
        </p:txBody>
      </p:sp>
      <p:cxnSp>
        <p:nvCxnSpPr>
          <p:cNvPr id="5" name="Прямая соединительная линия 4"/>
          <p:cNvCxnSpPr/>
          <p:nvPr/>
        </p:nvCxnSpPr>
        <p:spPr>
          <a:xfrm>
            <a:off x="1271464" y="1628800"/>
            <a:ext cx="9577064" cy="1"/>
          </a:xfrm>
          <a:prstGeom prst="line">
            <a:avLst/>
          </a:prstGeom>
          <a:ln w="12065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7" descr="11299-92_pool.png"/>
          <p:cNvPicPr>
            <a:picLocks noChangeAspect="1"/>
          </p:cNvPicPr>
          <p:nvPr/>
        </p:nvPicPr>
        <p:blipFill>
          <a:blip r:embed="rId3"/>
          <a:srcRect l="12187" r="10156"/>
          <a:stretch>
            <a:fillRect/>
          </a:stretch>
        </p:blipFill>
        <p:spPr bwMode="auto">
          <a:xfrm>
            <a:off x="1828800" y="1831021"/>
            <a:ext cx="3886200" cy="419417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2024" y="1824671"/>
            <a:ext cx="41529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1687514" y="1115452"/>
            <a:ext cx="43140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1800" b="1" dirty="0">
                <a:solidFill>
                  <a:srgbClr val="0066FF"/>
                </a:solidFill>
                <a:cs typeface="Arial" panose="020B0604020202020204" pitchFamily="34" charset="0"/>
              </a:rPr>
              <a:t>HFIR, ORNL, Oak Ridge, USA, 85 MW </a:t>
            </a:r>
            <a:endParaRPr lang="ru-RU" altLang="ru-RU" sz="1800" b="1" dirty="0">
              <a:solidFill>
                <a:srgbClr val="0066FF"/>
              </a:solidFill>
              <a:cs typeface="Arial" panose="020B0604020202020204" pitchFamily="34" charset="0"/>
            </a:endParaRPr>
          </a:p>
        </p:txBody>
      </p:sp>
      <p:sp>
        <p:nvSpPr>
          <p:cNvPr id="10" name="TextBox 8"/>
          <p:cNvSpPr txBox="1">
            <a:spLocks noChangeArrowheads="1"/>
          </p:cNvSpPr>
          <p:nvPr/>
        </p:nvSpPr>
        <p:spPr bwMode="auto">
          <a:xfrm>
            <a:off x="6222650" y="1111270"/>
            <a:ext cx="4365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1800" b="1" dirty="0">
                <a:solidFill>
                  <a:srgbClr val="0066FF"/>
                </a:solidFill>
                <a:cs typeface="Arial" panose="020B0604020202020204" pitchFamily="34" charset="0"/>
              </a:rPr>
              <a:t>CM-3, IAR, </a:t>
            </a:r>
            <a:r>
              <a:rPr lang="en-US" altLang="ru-RU" sz="1800" b="1" dirty="0" err="1">
                <a:solidFill>
                  <a:srgbClr val="0066FF"/>
                </a:solidFill>
                <a:cs typeface="Arial" panose="020B0604020202020204" pitchFamily="34" charset="0"/>
              </a:rPr>
              <a:t>Dimitrovgrad</a:t>
            </a:r>
            <a:r>
              <a:rPr lang="en-US" altLang="ru-RU" sz="1800" b="1" dirty="0">
                <a:solidFill>
                  <a:srgbClr val="0066FF"/>
                </a:solidFill>
                <a:cs typeface="Arial" panose="020B0604020202020204" pitchFamily="34" charset="0"/>
              </a:rPr>
              <a:t>, RF, 100 MW  </a:t>
            </a:r>
            <a:endParaRPr lang="ru-RU" altLang="ru-RU" sz="1800" b="1" dirty="0">
              <a:solidFill>
                <a:srgbClr val="0066FF"/>
              </a:solidFill>
              <a:cs typeface="Arial" panose="020B0604020202020204" pitchFamily="34" charset="0"/>
            </a:endParaRPr>
          </a:p>
        </p:txBody>
      </p:sp>
      <p:cxnSp>
        <p:nvCxnSpPr>
          <p:cNvPr id="11" name="Прямая соединительная линия 10"/>
          <p:cNvCxnSpPr/>
          <p:nvPr/>
        </p:nvCxnSpPr>
        <p:spPr>
          <a:xfrm>
            <a:off x="1271464" y="1030620"/>
            <a:ext cx="9577064" cy="1"/>
          </a:xfrm>
          <a:prstGeom prst="line">
            <a:avLst/>
          </a:prstGeom>
          <a:ln w="1206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24503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3"/>
          <p:cNvSpPr txBox="1">
            <a:spLocks noChangeArrowheads="1"/>
          </p:cNvSpPr>
          <p:nvPr/>
        </p:nvSpPr>
        <p:spPr bwMode="auto">
          <a:xfrm>
            <a:off x="1919539" y="3"/>
            <a:ext cx="61558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2800" b="1" dirty="0">
                <a:solidFill>
                  <a:srgbClr val="C00000"/>
                </a:solidFill>
                <a:latin typeface="Arial" panose="020B0604020202020204" pitchFamily="34" charset="0"/>
                <a:cs typeface="Arial" panose="020B0604020202020204" pitchFamily="34" charset="0"/>
              </a:rPr>
              <a:t>22 mg of </a:t>
            </a:r>
            <a:r>
              <a:rPr lang="en-US" altLang="ru-RU" sz="2800" b="1" baseline="30000" dirty="0">
                <a:solidFill>
                  <a:srgbClr val="C00000"/>
                </a:solidFill>
                <a:latin typeface="Arial" panose="020B0604020202020204" pitchFamily="34" charset="0"/>
                <a:cs typeface="Arial" panose="020B0604020202020204" pitchFamily="34" charset="0"/>
              </a:rPr>
              <a:t>249</a:t>
            </a:r>
            <a:r>
              <a:rPr lang="en-US" altLang="ru-RU" sz="2800" b="1" dirty="0">
                <a:solidFill>
                  <a:srgbClr val="C00000"/>
                </a:solidFill>
                <a:latin typeface="Arial" panose="020B0604020202020204" pitchFamily="34" charset="0"/>
                <a:cs typeface="Arial" panose="020B0604020202020204" pitchFamily="34" charset="0"/>
              </a:rPr>
              <a:t>Bk </a:t>
            </a:r>
            <a:br>
              <a:rPr lang="en-US" altLang="ru-RU" sz="2800" b="1" dirty="0">
                <a:solidFill>
                  <a:srgbClr val="C00000"/>
                </a:solidFill>
                <a:latin typeface="Arial" panose="020B0604020202020204" pitchFamily="34" charset="0"/>
                <a:cs typeface="Arial" panose="020B0604020202020204" pitchFamily="34" charset="0"/>
              </a:rPr>
            </a:br>
            <a:r>
              <a:rPr lang="en-US" altLang="ru-RU" sz="2800" b="1" dirty="0">
                <a:solidFill>
                  <a:srgbClr val="C00000"/>
                </a:solidFill>
                <a:latin typeface="Arial" panose="020B0604020202020204" pitchFamily="34" charset="0"/>
                <a:cs typeface="Arial" panose="020B0604020202020204" pitchFamily="34" charset="0"/>
              </a:rPr>
              <a:t>have been produced in HIFR ORNL</a:t>
            </a:r>
            <a:endParaRPr lang="ru-RU" altLang="ru-RU" sz="2800" b="1" dirty="0">
              <a:solidFill>
                <a:srgbClr val="C00000"/>
              </a:solidFill>
              <a:latin typeface="Arial" panose="020B0604020202020204" pitchFamily="34" charset="0"/>
              <a:cs typeface="Arial" panose="020B0604020202020204" pitchFamily="34" charset="0"/>
            </a:endParaRPr>
          </a:p>
        </p:txBody>
      </p:sp>
      <p:pic>
        <p:nvPicPr>
          <p:cNvPr id="32774" name="Picture 5"/>
          <p:cNvPicPr>
            <a:picLocks noChangeAspect="1" noChangeArrowheads="1"/>
          </p:cNvPicPr>
          <p:nvPr/>
        </p:nvPicPr>
        <p:blipFill rotWithShape="1">
          <a:blip r:embed="rId4">
            <a:clrChange>
              <a:clrFrom>
                <a:srgbClr val="FFFFFF"/>
              </a:clrFrom>
              <a:clrTo>
                <a:srgbClr val="FFFFFF">
                  <a:alpha val="0"/>
                </a:srgbClr>
              </a:clrTo>
            </a:clrChange>
            <a:lum contrast="24000"/>
            <a:extLst>
              <a:ext uri="{28A0092B-C50C-407E-A947-70E740481C1C}">
                <a14:useLocalDpi xmlns:a14="http://schemas.microsoft.com/office/drawing/2010/main" val="0"/>
              </a:ext>
            </a:extLst>
          </a:blip>
          <a:srcRect l="7480" t="1905" r="7048"/>
          <a:stretch/>
        </p:blipFill>
        <p:spPr bwMode="auto">
          <a:xfrm>
            <a:off x="1928358" y="1132652"/>
            <a:ext cx="4858542" cy="434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7320136" y="3259567"/>
            <a:ext cx="3101006" cy="468288"/>
          </a:xfrm>
          <a:prstGeom prst="rect">
            <a:avLst/>
          </a:prstGeom>
          <a:noFill/>
          <a:ln>
            <a:noFill/>
          </a:ln>
          <a:extLst/>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9pPr>
          </a:lstStyle>
          <a:p>
            <a:pPr algn="l" eaLnBrk="1" hangingPunct="1"/>
            <a:r>
              <a:rPr lang="en-US" altLang="ru-RU" sz="2800" b="1" dirty="0">
                <a:solidFill>
                  <a:srgbClr val="C00000"/>
                </a:solidFill>
                <a:latin typeface="Arial" panose="020B0604020202020204" pitchFamily="34" charset="0"/>
                <a:ea typeface="+mn-ea"/>
                <a:cs typeface="Arial" panose="020B0604020202020204" pitchFamily="34" charset="0"/>
              </a:rPr>
              <a:t>Target wheel</a:t>
            </a:r>
            <a:endParaRPr lang="ru-RU" altLang="ru-RU" sz="2800" b="1" dirty="0">
              <a:solidFill>
                <a:srgbClr val="C00000"/>
              </a:solidFill>
              <a:latin typeface="Arial" panose="020B0604020202020204" pitchFamily="34" charset="0"/>
              <a:ea typeface="+mn-ea"/>
              <a:cs typeface="Arial" panose="020B0604020202020204" pitchFamily="34" charset="0"/>
            </a:endParaRPr>
          </a:p>
        </p:txBody>
      </p:sp>
      <p:graphicFrame>
        <p:nvGraphicFramePr>
          <p:cNvPr id="7" name="Object 3"/>
          <p:cNvGraphicFramePr>
            <a:graphicFrameLocks noChangeAspect="1"/>
          </p:cNvGraphicFramePr>
          <p:nvPr/>
        </p:nvGraphicFramePr>
        <p:xfrm>
          <a:off x="6477000" y="3733800"/>
          <a:ext cx="3886200" cy="2922588"/>
        </p:xfrm>
        <a:graphic>
          <a:graphicData uri="http://schemas.openxmlformats.org/presentationml/2006/ole">
            <mc:AlternateContent xmlns:mc="http://schemas.openxmlformats.org/markup-compatibility/2006">
              <mc:Choice xmlns:v="urn:schemas-microsoft-com:vml" Requires="v">
                <p:oleObj spid="_x0000_s16422" name="CorelPhotoPaint.Image.11" r:id="rId5" imgW="4876397" imgH="3666751" progId="CorelPhotoPaint.Image.11">
                  <p:embed/>
                </p:oleObj>
              </mc:Choice>
              <mc:Fallback>
                <p:oleObj name="CorelPhotoPaint.Image.11" r:id="rId5" imgW="4876397" imgH="3666751" progId="CorelPhotoPaint.Image.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3733800"/>
                        <a:ext cx="3886200" cy="292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cxnSp>
        <p:nvCxnSpPr>
          <p:cNvPr id="6" name="Прямая соединительная линия 5"/>
          <p:cNvCxnSpPr/>
          <p:nvPr/>
        </p:nvCxnSpPr>
        <p:spPr>
          <a:xfrm>
            <a:off x="1271464" y="1030622"/>
            <a:ext cx="9577064" cy="1"/>
          </a:xfrm>
          <a:prstGeom prst="line">
            <a:avLst/>
          </a:prstGeom>
          <a:ln w="1206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7322034" y="1208447"/>
            <a:ext cx="2948764" cy="1938992"/>
          </a:xfrm>
          <a:prstGeom prst="rect">
            <a:avLst/>
          </a:prstGeom>
        </p:spPr>
        <p:txBody>
          <a:bodyPr wrap="square">
            <a:spAutoFit/>
          </a:bodyPr>
          <a:lstStyle/>
          <a:p>
            <a:r>
              <a:rPr lang="en-US" altLang="ru-RU" b="1" dirty="0">
                <a:solidFill>
                  <a:srgbClr val="C00000"/>
                </a:solidFill>
                <a:cs typeface="Arial" panose="020B0604020202020204" pitchFamily="34" charset="0"/>
              </a:rPr>
              <a:t>Prices per 1 mg</a:t>
            </a:r>
          </a:p>
          <a:p>
            <a:endParaRPr lang="en-US" altLang="ru-RU" b="1" dirty="0">
              <a:solidFill>
                <a:srgbClr val="C00000"/>
              </a:solidFill>
              <a:cs typeface="Arial" panose="020B0604020202020204" pitchFamily="34" charset="0"/>
            </a:endParaRPr>
          </a:p>
          <a:p>
            <a:r>
              <a:rPr lang="en-US" altLang="ru-RU" b="1" baseline="30000" dirty="0">
                <a:solidFill>
                  <a:srgbClr val="C00000"/>
                </a:solidFill>
                <a:cs typeface="Arial" panose="020B0604020202020204" pitchFamily="34" charset="0"/>
              </a:rPr>
              <a:t>197</a:t>
            </a:r>
            <a:r>
              <a:rPr lang="en-US" altLang="ru-RU" b="1" dirty="0">
                <a:solidFill>
                  <a:srgbClr val="C00000"/>
                </a:solidFill>
                <a:cs typeface="Arial" panose="020B0604020202020204" pitchFamily="34" charset="0"/>
              </a:rPr>
              <a:t>Au ≈ 0.04</a:t>
            </a:r>
            <a:r>
              <a:rPr lang="ru-RU" altLang="ru-RU" b="1" dirty="0">
                <a:solidFill>
                  <a:srgbClr val="C00000"/>
                </a:solidFill>
                <a:cs typeface="Arial" panose="020B0604020202020204" pitchFamily="34" charset="0"/>
              </a:rPr>
              <a:t>5</a:t>
            </a:r>
            <a:r>
              <a:rPr lang="en-US" altLang="ru-RU" b="1" dirty="0">
                <a:solidFill>
                  <a:srgbClr val="C00000"/>
                </a:solidFill>
                <a:cs typeface="Arial" panose="020B0604020202020204" pitchFamily="34" charset="0"/>
              </a:rPr>
              <a:t> US$</a:t>
            </a:r>
          </a:p>
          <a:p>
            <a:r>
              <a:rPr lang="en-US" altLang="ru-RU" b="1" baseline="30000" dirty="0">
                <a:solidFill>
                  <a:srgbClr val="C00000"/>
                </a:solidFill>
                <a:cs typeface="Arial" panose="020B0604020202020204" pitchFamily="34" charset="0"/>
              </a:rPr>
              <a:t>nat</a:t>
            </a:r>
            <a:r>
              <a:rPr lang="en-US" altLang="ru-RU" b="1" dirty="0">
                <a:solidFill>
                  <a:srgbClr val="C00000"/>
                </a:solidFill>
                <a:cs typeface="Arial" panose="020B0604020202020204" pitchFamily="34" charset="0"/>
              </a:rPr>
              <a:t>U</a:t>
            </a:r>
            <a:r>
              <a:rPr lang="en-US" altLang="ru-RU" b="1" baseline="-25000" dirty="0">
                <a:solidFill>
                  <a:srgbClr val="C00000"/>
                </a:solidFill>
                <a:cs typeface="Arial" panose="020B0604020202020204" pitchFamily="34" charset="0"/>
              </a:rPr>
              <a:t>3</a:t>
            </a:r>
            <a:r>
              <a:rPr lang="en-US" altLang="ru-RU" b="1" dirty="0">
                <a:solidFill>
                  <a:srgbClr val="C00000"/>
                </a:solidFill>
                <a:cs typeface="Arial" panose="020B0604020202020204" pitchFamily="34" charset="0"/>
              </a:rPr>
              <a:t>O</a:t>
            </a:r>
            <a:r>
              <a:rPr lang="en-US" altLang="ru-RU" b="1" baseline="-25000" dirty="0">
                <a:solidFill>
                  <a:srgbClr val="C00000"/>
                </a:solidFill>
                <a:cs typeface="Arial" panose="020B0604020202020204" pitchFamily="34" charset="0"/>
              </a:rPr>
              <a:t>8</a:t>
            </a:r>
            <a:r>
              <a:rPr lang="en-US" altLang="ru-RU" b="1" dirty="0">
                <a:solidFill>
                  <a:srgbClr val="C00000"/>
                </a:solidFill>
                <a:cs typeface="Arial" panose="020B0604020202020204" pitchFamily="34" charset="0"/>
              </a:rPr>
              <a:t> ≈ 0.03 US$</a:t>
            </a:r>
          </a:p>
          <a:p>
            <a:r>
              <a:rPr lang="en-US" altLang="ru-RU" b="1" baseline="30000" dirty="0">
                <a:solidFill>
                  <a:srgbClr val="C00000"/>
                </a:solidFill>
                <a:cs typeface="Arial" panose="020B0604020202020204" pitchFamily="34" charset="0"/>
              </a:rPr>
              <a:t>239</a:t>
            </a:r>
            <a:r>
              <a:rPr lang="en-US" altLang="ru-RU" b="1" dirty="0">
                <a:solidFill>
                  <a:srgbClr val="C00000"/>
                </a:solidFill>
                <a:cs typeface="Arial" panose="020B0604020202020204" pitchFamily="34" charset="0"/>
              </a:rPr>
              <a:t>Pu  ≈ 4 US$</a:t>
            </a:r>
          </a:p>
          <a:p>
            <a:r>
              <a:rPr lang="en-US" altLang="ru-RU" b="1" baseline="30000" dirty="0">
                <a:solidFill>
                  <a:srgbClr val="C00000"/>
                </a:solidFill>
                <a:cs typeface="Arial" panose="020B0604020202020204" pitchFamily="34" charset="0"/>
              </a:rPr>
              <a:t>249</a:t>
            </a:r>
            <a:r>
              <a:rPr lang="en-US" altLang="ru-RU" b="1" dirty="0">
                <a:solidFill>
                  <a:srgbClr val="C00000"/>
                </a:solidFill>
                <a:cs typeface="Arial" panose="020B0604020202020204" pitchFamily="34" charset="0"/>
              </a:rPr>
              <a:t>Cf   ≈ 60 000 US$</a:t>
            </a:r>
            <a:endParaRPr lang="ru-RU" altLang="ru-RU" b="1" dirty="0">
              <a:solidFill>
                <a:srgbClr val="C00000"/>
              </a:solidFill>
              <a:cs typeface="Arial" panose="020B0604020202020204" pitchFamily="34" charset="0"/>
            </a:endParaRPr>
          </a:p>
        </p:txBody>
      </p:sp>
    </p:spTree>
    <p:extLst>
      <p:ext uri="{BB962C8B-B14F-4D97-AF65-F5344CB8AC3E}">
        <p14:creationId xmlns:p14="http://schemas.microsoft.com/office/powerpoint/2010/main" val="3356511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stretch>
            <a:fillRect/>
          </a:stretch>
        </p:blipFill>
        <p:spPr>
          <a:xfrm>
            <a:off x="3719736" y="116633"/>
            <a:ext cx="5328592" cy="6530271"/>
          </a:xfrm>
          <a:prstGeom prst="rect">
            <a:avLst/>
          </a:prstGeom>
        </p:spPr>
      </p:pic>
    </p:spTree>
    <p:extLst>
      <p:ext uri="{BB962C8B-B14F-4D97-AF65-F5344CB8AC3E}">
        <p14:creationId xmlns:p14="http://schemas.microsoft.com/office/powerpoint/2010/main" val="21452622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
          <p:cNvGraphicFramePr>
            <a:graphicFrameLocks noChangeAspect="1"/>
          </p:cNvGraphicFramePr>
          <p:nvPr>
            <p:extLst/>
          </p:nvPr>
        </p:nvGraphicFramePr>
        <p:xfrm>
          <a:off x="1600200" y="53127"/>
          <a:ext cx="8816280" cy="6759480"/>
        </p:xfrm>
        <a:graphic>
          <a:graphicData uri="http://schemas.openxmlformats.org/presentationml/2006/ole">
            <mc:AlternateContent xmlns:mc="http://schemas.openxmlformats.org/markup-compatibility/2006">
              <mc:Choice xmlns:v="urn:schemas-microsoft-com:vml" Requires="v">
                <p:oleObj spid="_x0000_s5261" name="PHOTO-PAINT" r:id="rId3" imgW="8000000" imgH="6133333" progId="CorelPHOTOPAINT.Image.16">
                  <p:embed/>
                </p:oleObj>
              </mc:Choice>
              <mc:Fallback>
                <p:oleObj name="PHOTO-PAINT" r:id="rId3" imgW="8000000" imgH="6133333" progId="CorelPHOTOPAINT.Image.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3127"/>
                        <a:ext cx="8816280" cy="6759480"/>
                      </a:xfrm>
                      <a:prstGeom prst="rect">
                        <a:avLst/>
                      </a:prstGeom>
                      <a:noFill/>
                      <a:ln>
                        <a:noFill/>
                      </a:ln>
                      <a:extLst/>
                    </p:spPr>
                  </p:pic>
                </p:oleObj>
              </mc:Fallback>
            </mc:AlternateContent>
          </a:graphicData>
        </a:graphic>
      </p:graphicFrame>
      <p:sp>
        <p:nvSpPr>
          <p:cNvPr id="8194" name="Rectangle 2"/>
          <p:cNvSpPr>
            <a:spLocks noGrp="1" noChangeArrowheads="1"/>
          </p:cNvSpPr>
          <p:nvPr>
            <p:ph type="title"/>
          </p:nvPr>
        </p:nvSpPr>
        <p:spPr>
          <a:xfrm>
            <a:off x="1600203" y="152400"/>
            <a:ext cx="3116263" cy="457200"/>
          </a:xfrm>
        </p:spPr>
        <p:txBody>
          <a:bodyPr>
            <a:normAutofit fontScale="90000"/>
          </a:bodyPr>
          <a:lstStyle/>
          <a:p>
            <a:pPr eaLnBrk="1" hangingPunct="1"/>
            <a:r>
              <a:rPr lang="en-US" altLang="ru-RU" sz="2800" b="1" dirty="0">
                <a:solidFill>
                  <a:srgbClr val="CC0000"/>
                </a:solidFill>
                <a:latin typeface="Times New Roman" panose="02020603050405020304" pitchFamily="18" charset="0"/>
              </a:rPr>
              <a:t>Chart of nuclei</a:t>
            </a:r>
            <a:endParaRPr lang="ru-RU" altLang="ru-RU" sz="2800" b="1" dirty="0">
              <a:solidFill>
                <a:srgbClr val="CC0000"/>
              </a:solidFill>
              <a:latin typeface="Times New Roman" panose="02020603050405020304" pitchFamily="18" charset="0"/>
            </a:endParaRPr>
          </a:p>
        </p:txBody>
      </p:sp>
      <p:sp>
        <p:nvSpPr>
          <p:cNvPr id="2" name="Прямоугольник 1"/>
          <p:cNvSpPr/>
          <p:nvPr/>
        </p:nvSpPr>
        <p:spPr>
          <a:xfrm>
            <a:off x="4800600" y="152400"/>
            <a:ext cx="2286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Прямоугольник 4"/>
          <p:cNvSpPr/>
          <p:nvPr/>
        </p:nvSpPr>
        <p:spPr>
          <a:xfrm>
            <a:off x="4800600" y="457200"/>
            <a:ext cx="228600" cy="2286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0000"/>
              </a:solidFill>
            </a:endParaRPr>
          </a:p>
        </p:txBody>
      </p:sp>
      <p:sp>
        <p:nvSpPr>
          <p:cNvPr id="6" name="Прямоугольник 5"/>
          <p:cNvSpPr/>
          <p:nvPr/>
        </p:nvSpPr>
        <p:spPr>
          <a:xfrm>
            <a:off x="4800600" y="762000"/>
            <a:ext cx="2286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Прямоугольник 6"/>
          <p:cNvSpPr/>
          <p:nvPr/>
        </p:nvSpPr>
        <p:spPr>
          <a:xfrm>
            <a:off x="7272338" y="185738"/>
            <a:ext cx="228600" cy="2286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Прямоугольник 7"/>
          <p:cNvSpPr/>
          <p:nvPr/>
        </p:nvSpPr>
        <p:spPr>
          <a:xfrm>
            <a:off x="7272338" y="490538"/>
            <a:ext cx="228600" cy="2286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201" name="TextBox 2"/>
          <p:cNvSpPr txBox="1">
            <a:spLocks noChangeArrowheads="1"/>
          </p:cNvSpPr>
          <p:nvPr/>
        </p:nvSpPr>
        <p:spPr bwMode="auto">
          <a:xfrm>
            <a:off x="5138741" y="71438"/>
            <a:ext cx="723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dirty="0">
                <a:latin typeface="Times New Roman" panose="02020603050405020304" pitchFamily="18" charset="0"/>
                <a:cs typeface="Times New Roman" panose="02020603050405020304" pitchFamily="18" charset="0"/>
              </a:rPr>
              <a:t>stable</a:t>
            </a:r>
            <a:endParaRPr lang="ru-RU" altLang="ru-RU" sz="1800" dirty="0">
              <a:latin typeface="Times New Roman" panose="02020603050405020304" pitchFamily="18" charset="0"/>
              <a:cs typeface="Times New Roman" panose="02020603050405020304" pitchFamily="18" charset="0"/>
            </a:endParaRPr>
          </a:p>
        </p:txBody>
      </p:sp>
      <p:sp>
        <p:nvSpPr>
          <p:cNvPr id="8202" name="TextBox 10"/>
          <p:cNvSpPr txBox="1">
            <a:spLocks noChangeArrowheads="1"/>
          </p:cNvSpPr>
          <p:nvPr/>
        </p:nvSpPr>
        <p:spPr bwMode="auto">
          <a:xfrm>
            <a:off x="5138738" y="376238"/>
            <a:ext cx="1638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dirty="0">
                <a:latin typeface="Times New Roman" panose="02020603050405020304" pitchFamily="18" charset="0"/>
                <a:cs typeface="Times New Roman" panose="02020603050405020304" pitchFamily="18" charset="0"/>
              </a:rPr>
              <a:t>beta-minus</a:t>
            </a:r>
            <a:r>
              <a:rPr lang="ru-RU" altLang="ru-RU" sz="1800" dirty="0">
                <a:latin typeface="Times New Roman" panose="02020603050405020304" pitchFamily="18" charset="0"/>
                <a:cs typeface="Times New Roman" panose="02020603050405020304" pitchFamily="18" charset="0"/>
              </a:rPr>
              <a:t> (</a:t>
            </a:r>
            <a:r>
              <a:rPr lang="en-US" altLang="ru-RU" sz="1800" dirty="0">
                <a:latin typeface="Symbol" panose="05050102010706020507" pitchFamily="18" charset="2"/>
                <a:cs typeface="Times New Roman" panose="02020603050405020304" pitchFamily="18" charset="0"/>
              </a:rPr>
              <a:t>b</a:t>
            </a:r>
            <a:r>
              <a:rPr lang="en-US" altLang="ru-RU" sz="1800" baseline="30000" dirty="0">
                <a:latin typeface="Times New Roman" panose="02020603050405020304" pitchFamily="18" charset="0"/>
                <a:cs typeface="Times New Roman" panose="02020603050405020304" pitchFamily="18" charset="0"/>
              </a:rPr>
              <a:t>-</a:t>
            </a:r>
            <a:r>
              <a:rPr lang="ru-RU" altLang="ru-RU" sz="1800" dirty="0">
                <a:latin typeface="Times New Roman" panose="02020603050405020304" pitchFamily="18" charset="0"/>
                <a:cs typeface="Times New Roman" panose="02020603050405020304" pitchFamily="18" charset="0"/>
              </a:rPr>
              <a:t>)</a:t>
            </a:r>
          </a:p>
        </p:txBody>
      </p:sp>
      <p:sp>
        <p:nvSpPr>
          <p:cNvPr id="8203" name="TextBox 11"/>
          <p:cNvSpPr txBox="1">
            <a:spLocks noChangeArrowheads="1"/>
          </p:cNvSpPr>
          <p:nvPr/>
        </p:nvSpPr>
        <p:spPr bwMode="auto">
          <a:xfrm>
            <a:off x="5138738" y="701675"/>
            <a:ext cx="1494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dirty="0">
                <a:latin typeface="Times New Roman" panose="02020603050405020304" pitchFamily="18" charset="0"/>
                <a:cs typeface="Times New Roman" panose="02020603050405020304" pitchFamily="18" charset="0"/>
              </a:rPr>
              <a:t>beta-plus</a:t>
            </a:r>
            <a:r>
              <a:rPr lang="ru-RU" altLang="ru-RU" sz="1800" dirty="0">
                <a:latin typeface="Times New Roman" panose="02020603050405020304" pitchFamily="18" charset="0"/>
                <a:cs typeface="Times New Roman" panose="02020603050405020304" pitchFamily="18" charset="0"/>
              </a:rPr>
              <a:t> (</a:t>
            </a:r>
            <a:r>
              <a:rPr lang="en-US" altLang="ru-RU" sz="1800" dirty="0">
                <a:latin typeface="Symbol" panose="05050102010706020507" pitchFamily="18" charset="2"/>
                <a:cs typeface="Times New Roman" panose="02020603050405020304" pitchFamily="18" charset="0"/>
              </a:rPr>
              <a:t>b</a:t>
            </a:r>
            <a:r>
              <a:rPr lang="en-US" altLang="ru-RU" sz="1800" baseline="30000" dirty="0">
                <a:latin typeface="Times New Roman" panose="02020603050405020304" pitchFamily="18" charset="0"/>
                <a:cs typeface="Times New Roman" panose="02020603050405020304" pitchFamily="18" charset="0"/>
              </a:rPr>
              <a:t>+</a:t>
            </a:r>
            <a:r>
              <a:rPr lang="ru-RU" altLang="ru-RU" sz="1800" dirty="0">
                <a:latin typeface="Times New Roman" panose="02020603050405020304" pitchFamily="18" charset="0"/>
                <a:cs typeface="Times New Roman" panose="02020603050405020304" pitchFamily="18" charset="0"/>
              </a:rPr>
              <a:t>)</a:t>
            </a:r>
          </a:p>
        </p:txBody>
      </p:sp>
      <p:sp>
        <p:nvSpPr>
          <p:cNvPr id="8204" name="TextBox 12"/>
          <p:cNvSpPr txBox="1">
            <a:spLocks noChangeArrowheads="1"/>
          </p:cNvSpPr>
          <p:nvPr/>
        </p:nvSpPr>
        <p:spPr bwMode="auto">
          <a:xfrm>
            <a:off x="7620000" y="114300"/>
            <a:ext cx="17027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dirty="0">
                <a:latin typeface="Times New Roman" panose="02020603050405020304" pitchFamily="18" charset="0"/>
                <a:cs typeface="Times New Roman" panose="02020603050405020304" pitchFamily="18" charset="0"/>
              </a:rPr>
              <a:t>alpha decay (</a:t>
            </a:r>
            <a:r>
              <a:rPr lang="en-US" altLang="ru-RU" sz="1800" dirty="0">
                <a:latin typeface="Symbol" panose="05050102010706020507" pitchFamily="18" charset="2"/>
                <a:cs typeface="Times New Roman" panose="02020603050405020304" pitchFamily="18" charset="0"/>
              </a:rPr>
              <a:t>a</a:t>
            </a:r>
            <a:r>
              <a:rPr lang="en-US" altLang="ru-RU" sz="1800" dirty="0">
                <a:latin typeface="Times New Roman" panose="02020603050405020304" pitchFamily="18" charset="0"/>
                <a:cs typeface="Times New Roman" panose="02020603050405020304" pitchFamily="18" charset="0"/>
              </a:rPr>
              <a:t>)</a:t>
            </a:r>
            <a:endParaRPr lang="ru-RU" altLang="ru-RU" sz="1800" dirty="0">
              <a:latin typeface="Times New Roman" panose="02020603050405020304" pitchFamily="18" charset="0"/>
              <a:cs typeface="Times New Roman" panose="02020603050405020304" pitchFamily="18" charset="0"/>
            </a:endParaRPr>
          </a:p>
        </p:txBody>
      </p:sp>
      <p:sp>
        <p:nvSpPr>
          <p:cNvPr id="8205" name="TextBox 13"/>
          <p:cNvSpPr txBox="1">
            <a:spLocks noChangeArrowheads="1"/>
          </p:cNvSpPr>
          <p:nvPr/>
        </p:nvSpPr>
        <p:spPr bwMode="auto">
          <a:xfrm>
            <a:off x="7620003" y="419100"/>
            <a:ext cx="2037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dirty="0">
                <a:latin typeface="Times New Roman" panose="02020603050405020304" pitchFamily="18" charset="0"/>
                <a:cs typeface="Times New Roman" panose="02020603050405020304" pitchFamily="18" charset="0"/>
              </a:rPr>
              <a:t>spontaneous fission</a:t>
            </a:r>
            <a:endParaRPr lang="ru-RU" altLang="ru-RU" sz="1800" dirty="0">
              <a:latin typeface="Times New Roman" panose="02020603050405020304" pitchFamily="18" charset="0"/>
              <a:cs typeface="Times New Roman" panose="02020603050405020304" pitchFamily="18" charset="0"/>
            </a:endParaRPr>
          </a:p>
        </p:txBody>
      </p:sp>
      <p:sp>
        <p:nvSpPr>
          <p:cNvPr id="15" name="TextBox 2"/>
          <p:cNvSpPr txBox="1">
            <a:spLocks noChangeArrowheads="1"/>
          </p:cNvSpPr>
          <p:nvPr/>
        </p:nvSpPr>
        <p:spPr bwMode="auto">
          <a:xfrm>
            <a:off x="4716466" y="5949280"/>
            <a:ext cx="20441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dirty="0">
                <a:latin typeface="Times New Roman" panose="02020603050405020304" pitchFamily="18" charset="0"/>
                <a:cs typeface="Times New Roman" panose="02020603050405020304" pitchFamily="18" charset="0"/>
              </a:rPr>
              <a:t>number of neutrons</a:t>
            </a:r>
            <a:endParaRPr lang="ru-RU" altLang="ru-RU" sz="1800" dirty="0">
              <a:latin typeface="Times New Roman" panose="02020603050405020304" pitchFamily="18" charset="0"/>
              <a:cs typeface="Times New Roman" panose="02020603050405020304" pitchFamily="18" charset="0"/>
            </a:endParaRPr>
          </a:p>
        </p:txBody>
      </p:sp>
      <p:sp>
        <p:nvSpPr>
          <p:cNvPr id="16" name="TextBox 2"/>
          <p:cNvSpPr txBox="1">
            <a:spLocks noChangeArrowheads="1"/>
          </p:cNvSpPr>
          <p:nvPr/>
        </p:nvSpPr>
        <p:spPr bwMode="auto">
          <a:xfrm rot="16200000">
            <a:off x="1087066" y="2811759"/>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dirty="0">
                <a:latin typeface="Times New Roman" panose="02020603050405020304" pitchFamily="18" charset="0"/>
                <a:cs typeface="Times New Roman" panose="02020603050405020304" pitchFamily="18" charset="0"/>
              </a:rPr>
              <a:t>number of protons</a:t>
            </a:r>
            <a:endParaRPr lang="ru-RU" altLang="ru-RU" sz="1800" dirty="0">
              <a:latin typeface="Times New Roman" panose="02020603050405020304" pitchFamily="18" charset="0"/>
              <a:cs typeface="Times New Roman" panose="02020603050405020304" pitchFamily="18" charset="0"/>
            </a:endParaRPr>
          </a:p>
        </p:txBody>
      </p:sp>
      <p:cxnSp>
        <p:nvCxnSpPr>
          <p:cNvPr id="4" name="Прямая соединительная линия 3"/>
          <p:cNvCxnSpPr/>
          <p:nvPr/>
        </p:nvCxnSpPr>
        <p:spPr>
          <a:xfrm flipV="1">
            <a:off x="2216860" y="1071566"/>
            <a:ext cx="5055478" cy="4870159"/>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75923" y="1844827"/>
            <a:ext cx="726481" cy="430887"/>
          </a:xfrm>
          <a:prstGeom prst="rect">
            <a:avLst/>
          </a:prstGeom>
          <a:noFill/>
        </p:spPr>
        <p:txBody>
          <a:bodyPr wrap="none" rtlCol="0">
            <a:spAutoFit/>
          </a:bodyPr>
          <a:lstStyle/>
          <a:p>
            <a:r>
              <a:rPr lang="en-US" sz="2200" b="1" i="1" dirty="0">
                <a:solidFill>
                  <a:srgbClr val="C00000"/>
                </a:solidFill>
                <a:latin typeface="Arial" panose="020B0604020202020204" pitchFamily="34" charset="0"/>
                <a:cs typeface="Arial" panose="020B0604020202020204" pitchFamily="34" charset="0"/>
              </a:rPr>
              <a:t>N=Z</a:t>
            </a:r>
            <a:endParaRPr lang="ru-RU" sz="2200" b="1"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23742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2650" y="129475"/>
            <a:ext cx="7886700" cy="419206"/>
          </a:xfrm>
        </p:spPr>
        <p:txBody>
          <a:bodyPr>
            <a:normAutofit fontScale="90000"/>
          </a:bodyPr>
          <a:lstStyle/>
          <a:p>
            <a:pPr algn="ctr"/>
            <a:r>
              <a:rPr lang="en-US" sz="2400" b="1" dirty="0">
                <a:solidFill>
                  <a:srgbClr val="002060"/>
                </a:solidFill>
                <a:latin typeface="Times New Roman" panose="02020603050405020304" pitchFamily="18" charset="0"/>
                <a:cs typeface="Times New Roman" panose="02020603050405020304" pitchFamily="18" charset="0"/>
              </a:rPr>
              <a:t>Future Isotopes for Use in Physics and Chemistry</a:t>
            </a:r>
            <a:endParaRPr lang="ru-RU" sz="2400"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84095" y="548681"/>
            <a:ext cx="8423810" cy="5992152"/>
          </a:xfrm>
        </p:spPr>
        <p:txBody>
          <a:bodyPr>
            <a:noAutofit/>
          </a:bodyPr>
          <a:lstStyle/>
          <a:p>
            <a:pPr algn="just"/>
            <a:r>
              <a:rPr lang="en-US" sz="2000" dirty="0">
                <a:latin typeface="Times New Roman" panose="02020603050405020304" pitchFamily="18" charset="0"/>
                <a:cs typeface="Times New Roman" panose="02020603050405020304" pitchFamily="18" charset="0"/>
              </a:rPr>
              <a:t>Isotopes with high isotopic purity required for continued production of </a:t>
            </a:r>
            <a:r>
              <a:rPr lang="en-US" sz="2000" dirty="0" err="1">
                <a:latin typeface="Times New Roman" panose="02020603050405020304" pitchFamily="18" charset="0"/>
                <a:cs typeface="Times New Roman" panose="02020603050405020304" pitchFamily="18" charset="0"/>
              </a:rPr>
              <a:t>superheavy</a:t>
            </a:r>
            <a:r>
              <a:rPr lang="en-US" sz="2000" dirty="0">
                <a:latin typeface="Times New Roman" panose="02020603050405020304" pitchFamily="18" charset="0"/>
                <a:cs typeface="Times New Roman" panose="02020603050405020304" pitchFamily="18" charset="0"/>
              </a:rPr>
              <a:t> elements and exploration of the island of stability include: </a:t>
            </a:r>
            <a:r>
              <a:rPr lang="en-US" sz="2000" baseline="30000" dirty="0">
                <a:latin typeface="Times New Roman" panose="02020603050405020304" pitchFamily="18" charset="0"/>
                <a:cs typeface="Times New Roman" panose="02020603050405020304" pitchFamily="18" charset="0"/>
              </a:rPr>
              <a:t>233,235</a:t>
            </a:r>
            <a:r>
              <a:rPr lang="en-US" sz="2000" dirty="0">
                <a:latin typeface="Times New Roman" panose="02020603050405020304" pitchFamily="18" charset="0"/>
                <a:cs typeface="Times New Roman" panose="02020603050405020304" pitchFamily="18" charset="0"/>
              </a:rPr>
              <a:t>U, </a:t>
            </a:r>
            <a:r>
              <a:rPr lang="en-US" sz="2000" baseline="30000" dirty="0">
                <a:latin typeface="Times New Roman" panose="02020603050405020304" pitchFamily="18" charset="0"/>
                <a:cs typeface="Times New Roman" panose="02020603050405020304" pitchFamily="18" charset="0"/>
              </a:rPr>
              <a:t>237</a:t>
            </a:r>
            <a:r>
              <a:rPr lang="en-US" sz="2000" dirty="0">
                <a:latin typeface="Times New Roman" panose="02020603050405020304" pitchFamily="18" charset="0"/>
                <a:cs typeface="Times New Roman" panose="02020603050405020304" pitchFamily="18" charset="0"/>
              </a:rPr>
              <a:t>Np, </a:t>
            </a:r>
            <a:r>
              <a:rPr lang="en-US" sz="2000" baseline="30000" dirty="0">
                <a:latin typeface="Times New Roman" panose="02020603050405020304" pitchFamily="18" charset="0"/>
                <a:cs typeface="Times New Roman" panose="02020603050405020304" pitchFamily="18" charset="0"/>
              </a:rPr>
              <a:t>239,240,242,244</a:t>
            </a:r>
            <a:r>
              <a:rPr lang="en-US" sz="2000" dirty="0">
                <a:latin typeface="Times New Roman" panose="02020603050405020304" pitchFamily="18" charset="0"/>
                <a:cs typeface="Times New Roman" panose="02020603050405020304" pitchFamily="18" charset="0"/>
              </a:rPr>
              <a:t>Pu, </a:t>
            </a:r>
            <a:r>
              <a:rPr lang="en-US" sz="2000" baseline="30000" dirty="0">
                <a:latin typeface="Times New Roman" panose="02020603050405020304" pitchFamily="18" charset="0"/>
                <a:cs typeface="Times New Roman" panose="02020603050405020304" pitchFamily="18" charset="0"/>
              </a:rPr>
              <a:t>243</a:t>
            </a:r>
            <a:r>
              <a:rPr lang="en-US" sz="2000" dirty="0">
                <a:latin typeface="Times New Roman" panose="02020603050405020304" pitchFamily="18" charset="0"/>
                <a:cs typeface="Times New Roman" panose="02020603050405020304" pitchFamily="18" charset="0"/>
              </a:rPr>
              <a:t>Am, </a:t>
            </a:r>
            <a:r>
              <a:rPr lang="en-US" sz="2000" baseline="30000" dirty="0">
                <a:latin typeface="Times New Roman" panose="02020603050405020304" pitchFamily="18" charset="0"/>
                <a:cs typeface="Times New Roman" panose="02020603050405020304" pitchFamily="18" charset="0"/>
              </a:rPr>
              <a:t>245,248</a:t>
            </a:r>
            <a:r>
              <a:rPr lang="en-US" sz="2000" dirty="0">
                <a:latin typeface="Times New Roman" panose="02020603050405020304" pitchFamily="18" charset="0"/>
                <a:cs typeface="Times New Roman" panose="02020603050405020304" pitchFamily="18" charset="0"/>
              </a:rPr>
              <a:t>Cm,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Bk, and </a:t>
            </a:r>
            <a:r>
              <a:rPr lang="en-US" sz="2000" baseline="30000" dirty="0">
                <a:latin typeface="Times New Roman" panose="02020603050405020304" pitchFamily="18" charset="0"/>
                <a:cs typeface="Times New Roman" panose="02020603050405020304" pitchFamily="18" charset="0"/>
              </a:rPr>
              <a:t>249,251</a:t>
            </a:r>
            <a:r>
              <a:rPr lang="en-US" sz="2000" dirty="0">
                <a:latin typeface="Times New Roman" panose="02020603050405020304" pitchFamily="18" charset="0"/>
                <a:cs typeface="Times New Roman" panose="02020603050405020304" pitchFamily="18" charset="0"/>
              </a:rPr>
              <a:t>Cf. Note that with new accelerator facilities with higher beam intensities coming on-line (</a:t>
            </a:r>
            <a:r>
              <a:rPr lang="en-US" sz="2000" dirty="0">
                <a:solidFill>
                  <a:srgbClr val="FF0000"/>
                </a:solidFill>
                <a:latin typeface="Times New Roman" panose="02020603050405020304" pitchFamily="18" charset="0"/>
                <a:cs typeface="Times New Roman" panose="02020603050405020304" pitchFamily="18" charset="0"/>
              </a:rPr>
              <a:t>such as the Super Heavy Element Factory in </a:t>
            </a:r>
            <a:r>
              <a:rPr lang="en-US" sz="2000" dirty="0" err="1">
                <a:solidFill>
                  <a:srgbClr val="FF0000"/>
                </a:solidFill>
                <a:latin typeface="Times New Roman" panose="02020603050405020304" pitchFamily="18" charset="0"/>
                <a:cs typeface="Times New Roman" panose="02020603050405020304" pitchFamily="18" charset="0"/>
              </a:rPr>
              <a:t>Dubna</a:t>
            </a:r>
            <a:r>
              <a:rPr lang="en-US" sz="2000" dirty="0">
                <a:solidFill>
                  <a:srgbClr val="FF0000"/>
                </a:solidFill>
                <a:latin typeface="Times New Roman" panose="02020603050405020304" pitchFamily="18" charset="0"/>
                <a:cs typeface="Times New Roman" panose="02020603050405020304" pitchFamily="18" charset="0"/>
              </a:rPr>
              <a:t>, Russia</a:t>
            </a:r>
            <a:r>
              <a:rPr lang="en-US" sz="2000" dirty="0">
                <a:latin typeface="Times New Roman" panose="02020603050405020304" pitchFamily="18" charset="0"/>
                <a:cs typeface="Times New Roman" panose="02020603050405020304" pitchFamily="18" charset="0"/>
              </a:rPr>
              <a:t>), demand for these isotopes will increase because thicker and larger targets will be required; current targets require ~20 mg whereas future targets are envisioned to require &gt; 100 mg. Note also that high isotopic purity may necessitate usage of an isotope separator capable of separating radioactive material. Isotopes with high isotopic purity required for chemical study include: </a:t>
            </a:r>
            <a:r>
              <a:rPr lang="en-US" sz="2000" baseline="30000" dirty="0">
                <a:latin typeface="Times New Roman" panose="02020603050405020304" pitchFamily="18" charset="0"/>
                <a:cs typeface="Times New Roman" panose="02020603050405020304" pitchFamily="18" charset="0"/>
              </a:rPr>
              <a:t>248 </a:t>
            </a:r>
            <a:r>
              <a:rPr lang="en-US" sz="2000" dirty="0">
                <a:latin typeface="Times New Roman" panose="02020603050405020304" pitchFamily="18" charset="0"/>
                <a:cs typeface="Times New Roman" panose="02020603050405020304" pitchFamily="18" charset="0"/>
              </a:rPr>
              <a:t>Cm,</a:t>
            </a:r>
            <a:r>
              <a:rPr lang="en-US" sz="2000" baseline="30000" dirty="0">
                <a:latin typeface="Times New Roman" panose="02020603050405020304" pitchFamily="18" charset="0"/>
                <a:cs typeface="Times New Roman" panose="02020603050405020304" pitchFamily="18" charset="0"/>
              </a:rPr>
              <a:t> 249</a:t>
            </a:r>
            <a:r>
              <a:rPr lang="en-US" sz="2000" dirty="0">
                <a:latin typeface="Times New Roman" panose="02020603050405020304" pitchFamily="18" charset="0"/>
                <a:cs typeface="Times New Roman" panose="02020603050405020304" pitchFamily="18" charset="0"/>
              </a:rPr>
              <a:t>Bk, </a:t>
            </a:r>
            <a:r>
              <a:rPr lang="en-US" sz="2000" baseline="30000" dirty="0">
                <a:latin typeface="Times New Roman" panose="02020603050405020304" pitchFamily="18" charset="0"/>
                <a:cs typeface="Times New Roman" panose="02020603050405020304" pitchFamily="18" charset="0"/>
              </a:rPr>
              <a:t>249,251</a:t>
            </a:r>
            <a:r>
              <a:rPr lang="en-US" sz="2000" dirty="0">
                <a:latin typeface="Times New Roman" panose="02020603050405020304" pitchFamily="18" charset="0"/>
                <a:cs typeface="Times New Roman" panose="02020603050405020304" pitchFamily="18" charset="0"/>
              </a:rPr>
              <a:t>Cf,</a:t>
            </a:r>
            <a:r>
              <a:rPr lang="en-US" sz="2000" baseline="30000" dirty="0">
                <a:latin typeface="Times New Roman" panose="02020603050405020304" pitchFamily="18" charset="0"/>
                <a:cs typeface="Times New Roman" panose="02020603050405020304" pitchFamily="18" charset="0"/>
              </a:rPr>
              <a:t> 252,254</a:t>
            </a:r>
            <a:r>
              <a:rPr lang="en-US" sz="2000" dirty="0">
                <a:latin typeface="Times New Roman" panose="02020603050405020304" pitchFamily="18" charset="0"/>
                <a:cs typeface="Times New Roman" panose="02020603050405020304" pitchFamily="18" charset="0"/>
              </a:rPr>
              <a:t>Es, and </a:t>
            </a:r>
            <a:r>
              <a:rPr lang="en-US" sz="2000" baseline="30000" dirty="0">
                <a:latin typeface="Times New Roman" panose="02020603050405020304" pitchFamily="18" charset="0"/>
                <a:cs typeface="Times New Roman" panose="02020603050405020304" pitchFamily="18" charset="0"/>
              </a:rPr>
              <a:t>257</a:t>
            </a:r>
            <a:r>
              <a:rPr lang="en-US" sz="2000" dirty="0">
                <a:latin typeface="Times New Roman" panose="02020603050405020304" pitchFamily="18" charset="0"/>
                <a:cs typeface="Times New Roman" panose="02020603050405020304" pitchFamily="18" charset="0"/>
              </a:rPr>
              <a:t>Fm. The Isotope Program is working with this community to develop a strategic plan for the materials needed for further studies in this area and then to implement it. </a:t>
            </a:r>
          </a:p>
          <a:p>
            <a:pPr algn="just"/>
            <a:r>
              <a:rPr lang="en-US" sz="2000" dirty="0">
                <a:latin typeface="Times New Roman" panose="02020603050405020304" pitchFamily="18" charset="0"/>
                <a:cs typeface="Times New Roman" panose="02020603050405020304" pitchFamily="18" charset="0"/>
              </a:rPr>
              <a:t> Mixed and mass separated actinides for chemical and physical studies of </a:t>
            </a:r>
            <a:r>
              <a:rPr lang="en-US" sz="2000" dirty="0" err="1">
                <a:latin typeface="Times New Roman" panose="02020603050405020304" pitchFamily="18" charset="0"/>
                <a:cs typeface="Times New Roman" panose="02020603050405020304" pitchFamily="18" charset="0"/>
              </a:rPr>
              <a:t>transuranium</a:t>
            </a:r>
            <a:r>
              <a:rPr lang="en-US" sz="2000" dirty="0">
                <a:latin typeface="Times New Roman" panose="02020603050405020304" pitchFamily="18" charset="0"/>
                <a:cs typeface="Times New Roman" panose="02020603050405020304" pitchFamily="18" charset="0"/>
              </a:rPr>
              <a:t> and trans-neptunium isotopes namely </a:t>
            </a:r>
            <a:r>
              <a:rPr lang="en-US" sz="2000" baseline="30000" dirty="0">
                <a:latin typeface="Times New Roman" panose="02020603050405020304" pitchFamily="18" charset="0"/>
                <a:cs typeface="Times New Roman" panose="02020603050405020304" pitchFamily="18" charset="0"/>
              </a:rPr>
              <a:t>237</a:t>
            </a:r>
            <a:r>
              <a:rPr lang="en-US" sz="2000" dirty="0">
                <a:latin typeface="Times New Roman" panose="02020603050405020304" pitchFamily="18" charset="0"/>
                <a:cs typeface="Times New Roman" panose="02020603050405020304" pitchFamily="18" charset="0"/>
              </a:rPr>
              <a:t>Np; </a:t>
            </a:r>
            <a:r>
              <a:rPr lang="en-US" sz="2000" baseline="30000" dirty="0">
                <a:latin typeface="Times New Roman" panose="02020603050405020304" pitchFamily="18" charset="0"/>
                <a:cs typeface="Times New Roman" panose="02020603050405020304" pitchFamily="18" charset="0"/>
              </a:rPr>
              <a:t>242</a:t>
            </a:r>
            <a:r>
              <a:rPr lang="en-US" sz="2000" dirty="0">
                <a:latin typeface="Times New Roman" panose="02020603050405020304" pitchFamily="18" charset="0"/>
                <a:cs typeface="Times New Roman" panose="02020603050405020304" pitchFamily="18" charset="0"/>
              </a:rPr>
              <a:t>Pu, </a:t>
            </a:r>
            <a:r>
              <a:rPr lang="en-US" sz="2000" baseline="30000" dirty="0">
                <a:latin typeface="Times New Roman" panose="02020603050405020304" pitchFamily="18" charset="0"/>
                <a:cs typeface="Times New Roman" panose="02020603050405020304" pitchFamily="18" charset="0"/>
              </a:rPr>
              <a:t>244</a:t>
            </a:r>
            <a:r>
              <a:rPr lang="en-US" sz="2000" dirty="0">
                <a:latin typeface="Times New Roman" panose="02020603050405020304" pitchFamily="18" charset="0"/>
                <a:cs typeface="Times New Roman" panose="02020603050405020304" pitchFamily="18" charset="0"/>
              </a:rPr>
              <a:t>Pu, </a:t>
            </a:r>
            <a:r>
              <a:rPr lang="en-US" sz="2000" baseline="30000" dirty="0">
                <a:latin typeface="Times New Roman" panose="02020603050405020304" pitchFamily="18" charset="0"/>
                <a:cs typeface="Times New Roman" panose="02020603050405020304" pitchFamily="18" charset="0"/>
              </a:rPr>
              <a:t>243</a:t>
            </a:r>
            <a:r>
              <a:rPr lang="en-US" sz="2000" dirty="0">
                <a:latin typeface="Times New Roman" panose="02020603050405020304" pitchFamily="18" charset="0"/>
                <a:cs typeface="Times New Roman" panose="02020603050405020304" pitchFamily="18" charset="0"/>
              </a:rPr>
              <a:t>Am, </a:t>
            </a:r>
            <a:r>
              <a:rPr lang="en-US" sz="2000" baseline="30000" dirty="0">
                <a:latin typeface="Times New Roman" panose="02020603050405020304" pitchFamily="18" charset="0"/>
                <a:cs typeface="Times New Roman" panose="02020603050405020304" pitchFamily="18" charset="0"/>
              </a:rPr>
              <a:t>248</a:t>
            </a:r>
            <a:r>
              <a:rPr lang="en-US" sz="2000" dirty="0">
                <a:latin typeface="Times New Roman" panose="02020603050405020304" pitchFamily="18" charset="0"/>
                <a:cs typeface="Times New Roman" panose="02020603050405020304" pitchFamily="18" charset="0"/>
              </a:rPr>
              <a:t>Cm,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Cf</a:t>
            </a:r>
            <a:r>
              <a:rPr lang="en-US" sz="2000" dirty="0">
                <a:latin typeface="Times New Roman" panose="02020603050405020304" pitchFamily="18" charset="0"/>
                <a:cs typeface="Times New Roman" panose="02020603050405020304" pitchFamily="18" charset="0"/>
              </a:rPr>
              <a:t>,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Bk, </a:t>
            </a:r>
            <a:r>
              <a:rPr lang="en-US" sz="2000" baseline="30000" dirty="0">
                <a:latin typeface="Times New Roman" panose="02020603050405020304" pitchFamily="18" charset="0"/>
                <a:cs typeface="Times New Roman" panose="02020603050405020304" pitchFamily="18" charset="0"/>
              </a:rPr>
              <a:t>251</a:t>
            </a:r>
            <a:r>
              <a:rPr lang="en-US" sz="2000" dirty="0">
                <a:latin typeface="Times New Roman" panose="02020603050405020304" pitchFamily="18" charset="0"/>
                <a:cs typeface="Times New Roman" panose="02020603050405020304" pitchFamily="18" charset="0"/>
              </a:rPr>
              <a:t>Cf, </a:t>
            </a:r>
            <a:r>
              <a:rPr lang="en-US" sz="2000" baseline="30000" dirty="0">
                <a:latin typeface="Times New Roman" panose="02020603050405020304" pitchFamily="18" charset="0"/>
                <a:cs typeface="Times New Roman" panose="02020603050405020304" pitchFamily="18" charset="0"/>
              </a:rPr>
              <a:t>253/254</a:t>
            </a:r>
            <a:r>
              <a:rPr lang="en-US" sz="2000" dirty="0">
                <a:latin typeface="Times New Roman" panose="02020603050405020304" pitchFamily="18" charset="0"/>
                <a:cs typeface="Times New Roman" panose="02020603050405020304" pitchFamily="18" charset="0"/>
              </a:rPr>
              <a:t>Es, and </a:t>
            </a:r>
            <a:r>
              <a:rPr lang="en-US" sz="2000" baseline="30000" dirty="0">
                <a:latin typeface="Times New Roman" panose="02020603050405020304" pitchFamily="18" charset="0"/>
                <a:cs typeface="Times New Roman" panose="02020603050405020304" pitchFamily="18" charset="0"/>
              </a:rPr>
              <a:t>257</a:t>
            </a:r>
            <a:r>
              <a:rPr lang="en-US" sz="2000" dirty="0">
                <a:latin typeface="Times New Roman" panose="02020603050405020304" pitchFamily="18" charset="0"/>
                <a:cs typeface="Times New Roman" panose="02020603050405020304" pitchFamily="18" charset="0"/>
              </a:rPr>
              <a:t>Fm. </a:t>
            </a:r>
            <a:r>
              <a:rPr lang="en-US" sz="2000" baseline="30000" dirty="0">
                <a:latin typeface="Times New Roman" panose="02020603050405020304" pitchFamily="18" charset="0"/>
                <a:cs typeface="Times New Roman" panose="02020603050405020304" pitchFamily="18" charset="0"/>
              </a:rPr>
              <a:t>248</a:t>
            </a:r>
            <a:r>
              <a:rPr lang="en-US" sz="2000" dirty="0">
                <a:latin typeface="Times New Roman" panose="02020603050405020304" pitchFamily="18" charset="0"/>
                <a:cs typeface="Times New Roman" panose="02020603050405020304" pitchFamily="18" charset="0"/>
              </a:rPr>
              <a:t>Cm is the only readily available isotope of curium that can be used in standard radiochemical facility. The world-wide supply of </a:t>
            </a:r>
            <a:r>
              <a:rPr lang="en-US" sz="2000" baseline="30000" dirty="0">
                <a:latin typeface="Times New Roman" panose="02020603050405020304" pitchFamily="18" charset="0"/>
                <a:cs typeface="Times New Roman" panose="02020603050405020304" pitchFamily="18" charset="0"/>
              </a:rPr>
              <a:t>248</a:t>
            </a:r>
            <a:r>
              <a:rPr lang="en-US" sz="2000" dirty="0">
                <a:latin typeface="Times New Roman" panose="02020603050405020304" pitchFamily="18" charset="0"/>
                <a:cs typeface="Times New Roman" panose="02020603050405020304" pitchFamily="18" charset="0"/>
              </a:rPr>
              <a:t> Cm is constrained, and the available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Bk is currently primarily used as target for synthesis of </a:t>
            </a:r>
            <a:r>
              <a:rPr lang="en-US" sz="2000" dirty="0" err="1">
                <a:latin typeface="Times New Roman" panose="02020603050405020304" pitchFamily="18" charset="0"/>
                <a:cs typeface="Times New Roman" panose="02020603050405020304" pitchFamily="18" charset="0"/>
              </a:rPr>
              <a:t>superheavy</a:t>
            </a:r>
            <a:r>
              <a:rPr lang="en-US" sz="2000" dirty="0">
                <a:latin typeface="Times New Roman" panose="02020603050405020304" pitchFamily="18" charset="0"/>
                <a:cs typeface="Times New Roman" panose="02020603050405020304" pitchFamily="18" charset="0"/>
              </a:rPr>
              <a:t> elements.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Bk decays to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Cf and, similar to Cm, </a:t>
            </a:r>
            <a:r>
              <a:rPr lang="en-US" sz="2000" baseline="30000" dirty="0">
                <a:latin typeface="Times New Roman" panose="02020603050405020304" pitchFamily="18" charset="0"/>
                <a:cs typeface="Times New Roman" panose="02020603050405020304" pitchFamily="18" charset="0"/>
              </a:rPr>
              <a:t>249</a:t>
            </a:r>
            <a:r>
              <a:rPr lang="en-US" sz="2000" dirty="0">
                <a:latin typeface="Times New Roman" panose="02020603050405020304" pitchFamily="18" charset="0"/>
                <a:cs typeface="Times New Roman" panose="02020603050405020304" pitchFamily="18" charset="0"/>
              </a:rPr>
              <a:t>Cf is the only </a:t>
            </a:r>
            <a:r>
              <a:rPr lang="en-US" sz="2000" dirty="0" err="1">
                <a:latin typeface="Times New Roman" panose="02020603050405020304" pitchFamily="18" charset="0"/>
                <a:cs typeface="Times New Roman" panose="02020603050405020304" pitchFamily="18" charset="0"/>
              </a:rPr>
              <a:t>Cf</a:t>
            </a:r>
            <a:r>
              <a:rPr lang="en-US" sz="2000" dirty="0">
                <a:latin typeface="Times New Roman" panose="02020603050405020304" pitchFamily="18" charset="0"/>
                <a:cs typeface="Times New Roman" panose="02020603050405020304" pitchFamily="18" charset="0"/>
              </a:rPr>
              <a:t> isotope readily available that can be used in radiochemical laboratory. Specific metallic and/or chemical forms of these isotopes would be  most interesting.</a:t>
            </a:r>
            <a:br>
              <a:rPr lang="en-US"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53699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Номер слайда 8"/>
          <p:cNvSpPr txBox="1">
            <a:spLocks noGrp="1"/>
          </p:cNvSpPr>
          <p:nvPr/>
        </p:nvSpPr>
        <p:spPr bwMode="auto">
          <a:xfrm>
            <a:off x="807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302C87A4-D480-408C-BB5A-9F8ADF2B2831}" type="slidenum">
              <a:rPr lang="ru-RU" altLang="ru-RU" sz="1400">
                <a:latin typeface="Times New Roman" panose="02020603050405020304" pitchFamily="18" charset="0"/>
              </a:rPr>
              <a:pPr algn="r" eaLnBrk="1" hangingPunct="1">
                <a:spcBef>
                  <a:spcPct val="0"/>
                </a:spcBef>
                <a:buFontTx/>
                <a:buNone/>
              </a:pPr>
              <a:t>31</a:t>
            </a:fld>
            <a:endParaRPr lang="ru-RU" altLang="ru-RU" sz="1400">
              <a:latin typeface="Times New Roman" panose="02020603050405020304" pitchFamily="18" charset="0"/>
            </a:endParaRPr>
          </a:p>
        </p:txBody>
      </p:sp>
      <p:sp>
        <p:nvSpPr>
          <p:cNvPr id="70659" name="Text Box 5"/>
          <p:cNvSpPr txBox="1">
            <a:spLocks noChangeArrowheads="1"/>
          </p:cNvSpPr>
          <p:nvPr/>
        </p:nvSpPr>
        <p:spPr bwMode="auto">
          <a:xfrm>
            <a:off x="3084516" y="76203"/>
            <a:ext cx="6821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ru-RU" sz="2800" b="1">
                <a:solidFill>
                  <a:srgbClr val="C00000"/>
                </a:solidFill>
                <a:latin typeface="Times New Roman" panose="02020603050405020304" pitchFamily="18" charset="0"/>
              </a:rPr>
              <a:t>Superconducting 18 GHz ECR ion sources</a:t>
            </a:r>
            <a:endParaRPr lang="ru-RU" altLang="ru-RU" sz="2800" b="1">
              <a:solidFill>
                <a:srgbClr val="C00000"/>
              </a:solidFill>
              <a:latin typeface="Times New Roman" panose="02020603050405020304" pitchFamily="18" charset="0"/>
            </a:endParaRPr>
          </a:p>
        </p:txBody>
      </p:sp>
      <p:pic>
        <p:nvPicPr>
          <p:cNvPr id="706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6080" y="1509716"/>
            <a:ext cx="3562350"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Box 7"/>
          <p:cNvSpPr txBox="1">
            <a:spLocks noChangeArrowheads="1"/>
          </p:cNvSpPr>
          <p:nvPr/>
        </p:nvSpPr>
        <p:spPr bwMode="auto">
          <a:xfrm>
            <a:off x="7410450" y="776282"/>
            <a:ext cx="285661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2200" b="1" dirty="0">
                <a:solidFill>
                  <a:srgbClr val="C00000"/>
                </a:solidFill>
                <a:latin typeface="Times New Roman" panose="02020603050405020304" pitchFamily="18" charset="0"/>
              </a:rPr>
              <a:t>Ion source</a:t>
            </a:r>
            <a:r>
              <a:rPr lang="en-US" altLang="ru-RU" sz="1800" b="1" dirty="0">
                <a:solidFill>
                  <a:srgbClr val="C00000"/>
                </a:solidFill>
                <a:latin typeface="Times New Roman" panose="02020603050405020304" pitchFamily="18" charset="0"/>
              </a:rPr>
              <a:t> DECRIS-SC2</a:t>
            </a:r>
            <a:endParaRPr lang="ru-RU" altLang="ru-RU" sz="1800" dirty="0">
              <a:latin typeface="Arial" panose="020B0604020202020204" pitchFamily="34" charset="0"/>
            </a:endParaRPr>
          </a:p>
        </p:txBody>
      </p:sp>
      <p:cxnSp>
        <p:nvCxnSpPr>
          <p:cNvPr id="8" name="Прямая соединительная линия 7"/>
          <p:cNvCxnSpPr/>
          <p:nvPr/>
        </p:nvCxnSpPr>
        <p:spPr>
          <a:xfrm>
            <a:off x="1271464" y="800101"/>
            <a:ext cx="9577064" cy="1"/>
          </a:xfrm>
          <a:prstGeom prst="line">
            <a:avLst/>
          </a:prstGeom>
          <a:ln w="1206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a:off x="1271464" y="1253677"/>
            <a:ext cx="9577064" cy="1"/>
          </a:xfrm>
          <a:prstGeom prst="line">
            <a:avLst/>
          </a:prstGeom>
          <a:ln w="12065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8022" y="1525406"/>
            <a:ext cx="4700014" cy="2643758"/>
          </a:xfrm>
          <a:prstGeom prst="rect">
            <a:avLst/>
          </a:prstGeom>
        </p:spPr>
      </p:pic>
      <p:sp>
        <p:nvSpPr>
          <p:cNvPr id="3" name="TextBox 2"/>
          <p:cNvSpPr txBox="1"/>
          <p:nvPr/>
        </p:nvSpPr>
        <p:spPr>
          <a:xfrm>
            <a:off x="2855643" y="801538"/>
            <a:ext cx="2276585" cy="430887"/>
          </a:xfrm>
          <a:prstGeom prst="rect">
            <a:avLst/>
          </a:prstGeom>
          <a:noFill/>
        </p:spPr>
        <p:txBody>
          <a:bodyPr wrap="none" rtlCol="0">
            <a:spAutoFit/>
          </a:bodyPr>
          <a:lstStyle/>
          <a:p>
            <a:r>
              <a:rPr lang="en-US" sz="2200" b="1" dirty="0">
                <a:solidFill>
                  <a:srgbClr val="C00000"/>
                </a:solidFill>
              </a:rPr>
              <a:t>~2 grams of  </a:t>
            </a:r>
            <a:r>
              <a:rPr lang="en-US" sz="2200" b="1" baseline="30000" dirty="0">
                <a:solidFill>
                  <a:srgbClr val="C00000"/>
                </a:solidFill>
              </a:rPr>
              <a:t>48</a:t>
            </a:r>
            <a:r>
              <a:rPr lang="en-US" sz="2200" b="1" dirty="0">
                <a:solidFill>
                  <a:srgbClr val="C00000"/>
                </a:solidFill>
              </a:rPr>
              <a:t>Ca</a:t>
            </a:r>
            <a:endParaRPr lang="ru-RU" sz="2200" b="1" dirty="0">
              <a:solidFill>
                <a:srgbClr val="C00000"/>
              </a:solidFill>
            </a:endParaRPr>
          </a:p>
        </p:txBody>
      </p:sp>
      <p:sp>
        <p:nvSpPr>
          <p:cNvPr id="4" name="Прямоугольник 3"/>
          <p:cNvSpPr/>
          <p:nvPr/>
        </p:nvSpPr>
        <p:spPr>
          <a:xfrm>
            <a:off x="2414015" y="4169164"/>
            <a:ext cx="3159839" cy="400110"/>
          </a:xfrm>
          <a:prstGeom prst="rect">
            <a:avLst/>
          </a:prstGeom>
        </p:spPr>
        <p:txBody>
          <a:bodyPr wrap="none">
            <a:spAutoFit/>
          </a:bodyPr>
          <a:lstStyle/>
          <a:p>
            <a:pPr algn="ctr"/>
            <a:r>
              <a:rPr lang="en-US" altLang="ru-RU" b="1" dirty="0">
                <a:solidFill>
                  <a:srgbClr val="000066"/>
                </a:solidFill>
                <a:cs typeface="Arial" panose="020B0604020202020204" pitchFamily="34" charset="0"/>
              </a:rPr>
              <a:t>Consumption: 0.5-0.8 mg/h</a:t>
            </a:r>
          </a:p>
        </p:txBody>
      </p:sp>
      <p:sp>
        <p:nvSpPr>
          <p:cNvPr id="5" name="Прямоугольник 4"/>
          <p:cNvSpPr/>
          <p:nvPr/>
        </p:nvSpPr>
        <p:spPr>
          <a:xfrm>
            <a:off x="2414012" y="4782483"/>
            <a:ext cx="2425770" cy="1938992"/>
          </a:xfrm>
          <a:prstGeom prst="rect">
            <a:avLst/>
          </a:prstGeom>
        </p:spPr>
        <p:txBody>
          <a:bodyPr wrap="square">
            <a:spAutoFit/>
          </a:bodyPr>
          <a:lstStyle/>
          <a:p>
            <a:r>
              <a:rPr lang="en-US" altLang="ru-RU" b="1" dirty="0">
                <a:solidFill>
                  <a:srgbClr val="C00000"/>
                </a:solidFill>
                <a:cs typeface="Arial" panose="020B0604020202020204" pitchFamily="34" charset="0"/>
              </a:rPr>
              <a:t>Prices per 1 mg</a:t>
            </a:r>
          </a:p>
          <a:p>
            <a:endParaRPr lang="en-US" altLang="ru-RU" b="1" dirty="0">
              <a:solidFill>
                <a:srgbClr val="C00000"/>
              </a:solidFill>
              <a:cs typeface="Arial" panose="020B0604020202020204" pitchFamily="34" charset="0"/>
            </a:endParaRPr>
          </a:p>
          <a:p>
            <a:r>
              <a:rPr lang="en-US" altLang="ru-RU" b="1" baseline="30000" dirty="0">
                <a:solidFill>
                  <a:srgbClr val="C00000"/>
                </a:solidFill>
                <a:cs typeface="Arial" panose="020B0604020202020204" pitchFamily="34" charset="0"/>
              </a:rPr>
              <a:t>197</a:t>
            </a:r>
            <a:r>
              <a:rPr lang="en-US" altLang="ru-RU" b="1" dirty="0">
                <a:solidFill>
                  <a:srgbClr val="C00000"/>
                </a:solidFill>
                <a:cs typeface="Arial" panose="020B0604020202020204" pitchFamily="34" charset="0"/>
              </a:rPr>
              <a:t>Au ≈ 0.04</a:t>
            </a:r>
            <a:r>
              <a:rPr lang="ru-RU" altLang="ru-RU" b="1" dirty="0">
                <a:solidFill>
                  <a:srgbClr val="C00000"/>
                </a:solidFill>
                <a:cs typeface="Arial" panose="020B0604020202020204" pitchFamily="34" charset="0"/>
              </a:rPr>
              <a:t>5</a:t>
            </a:r>
            <a:r>
              <a:rPr lang="en-US" altLang="ru-RU" b="1" dirty="0">
                <a:solidFill>
                  <a:srgbClr val="C00000"/>
                </a:solidFill>
                <a:cs typeface="Arial" panose="020B0604020202020204" pitchFamily="34" charset="0"/>
              </a:rPr>
              <a:t> US$</a:t>
            </a:r>
          </a:p>
          <a:p>
            <a:r>
              <a:rPr lang="en-US" altLang="ru-RU" b="1" baseline="30000" dirty="0">
                <a:solidFill>
                  <a:srgbClr val="C00000"/>
                </a:solidFill>
                <a:cs typeface="Arial" panose="020B0604020202020204" pitchFamily="34" charset="0"/>
              </a:rPr>
              <a:t>nat</a:t>
            </a:r>
            <a:r>
              <a:rPr lang="en-US" altLang="ru-RU" b="1" dirty="0">
                <a:solidFill>
                  <a:srgbClr val="C00000"/>
                </a:solidFill>
                <a:cs typeface="Arial" panose="020B0604020202020204" pitchFamily="34" charset="0"/>
              </a:rPr>
              <a:t>U</a:t>
            </a:r>
            <a:r>
              <a:rPr lang="en-US" altLang="ru-RU" b="1" baseline="-25000" dirty="0">
                <a:solidFill>
                  <a:srgbClr val="C00000"/>
                </a:solidFill>
                <a:cs typeface="Arial" panose="020B0604020202020204" pitchFamily="34" charset="0"/>
              </a:rPr>
              <a:t>3</a:t>
            </a:r>
            <a:r>
              <a:rPr lang="en-US" altLang="ru-RU" b="1" dirty="0">
                <a:solidFill>
                  <a:srgbClr val="C00000"/>
                </a:solidFill>
                <a:cs typeface="Arial" panose="020B0604020202020204" pitchFamily="34" charset="0"/>
              </a:rPr>
              <a:t>O</a:t>
            </a:r>
            <a:r>
              <a:rPr lang="en-US" altLang="ru-RU" b="1" baseline="-25000" dirty="0">
                <a:solidFill>
                  <a:srgbClr val="C00000"/>
                </a:solidFill>
                <a:cs typeface="Arial" panose="020B0604020202020204" pitchFamily="34" charset="0"/>
              </a:rPr>
              <a:t>8</a:t>
            </a:r>
            <a:r>
              <a:rPr lang="en-US" altLang="ru-RU" b="1" dirty="0">
                <a:solidFill>
                  <a:srgbClr val="C00000"/>
                </a:solidFill>
                <a:cs typeface="Arial" panose="020B0604020202020204" pitchFamily="34" charset="0"/>
              </a:rPr>
              <a:t> ≈ 0.03 US$</a:t>
            </a:r>
          </a:p>
          <a:p>
            <a:r>
              <a:rPr lang="en-US" altLang="ru-RU" b="1" baseline="30000" dirty="0">
                <a:solidFill>
                  <a:srgbClr val="C00000"/>
                </a:solidFill>
                <a:cs typeface="Arial" panose="020B0604020202020204" pitchFamily="34" charset="0"/>
              </a:rPr>
              <a:t>239</a:t>
            </a:r>
            <a:r>
              <a:rPr lang="en-US" altLang="ru-RU" b="1" dirty="0">
                <a:solidFill>
                  <a:srgbClr val="C00000"/>
                </a:solidFill>
                <a:cs typeface="Arial" panose="020B0604020202020204" pitchFamily="34" charset="0"/>
              </a:rPr>
              <a:t>Pu  ≈ 4 US$</a:t>
            </a:r>
          </a:p>
          <a:p>
            <a:r>
              <a:rPr lang="en-US" altLang="ru-RU" b="1" baseline="30000" dirty="0">
                <a:solidFill>
                  <a:srgbClr val="C00000"/>
                </a:solidFill>
                <a:cs typeface="Arial" panose="020B0604020202020204" pitchFamily="34" charset="0"/>
              </a:rPr>
              <a:t>  48</a:t>
            </a:r>
            <a:r>
              <a:rPr lang="en-US" altLang="ru-RU" b="1" dirty="0">
                <a:solidFill>
                  <a:srgbClr val="C00000"/>
                </a:solidFill>
                <a:cs typeface="Arial" panose="020B0604020202020204" pitchFamily="34" charset="0"/>
              </a:rPr>
              <a:t>Ca  ≈ 250 US$</a:t>
            </a:r>
          </a:p>
        </p:txBody>
      </p:sp>
    </p:spTree>
    <p:extLst>
      <p:ext uri="{BB962C8B-B14F-4D97-AF65-F5344CB8AC3E}">
        <p14:creationId xmlns:p14="http://schemas.microsoft.com/office/powerpoint/2010/main" val="85418390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ChangeArrowheads="1"/>
          </p:cNvSpPr>
          <p:nvPr/>
        </p:nvSpPr>
        <p:spPr bwMode="auto">
          <a:xfrm>
            <a:off x="2898775" y="1105942"/>
            <a:ext cx="643890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ru-RU" sz="1800" dirty="0">
                <a:solidFill>
                  <a:srgbClr val="333399"/>
                </a:solidFill>
              </a:rPr>
              <a:t> </a:t>
            </a:r>
            <a:r>
              <a:rPr lang="ru-RU" altLang="ru-RU" sz="1600" dirty="0">
                <a:solidFill>
                  <a:srgbClr val="333399"/>
                </a:solidFill>
              </a:rPr>
              <a:t>TiCl</a:t>
            </a:r>
            <a:r>
              <a:rPr lang="ru-RU" altLang="ru-RU" sz="1600" baseline="-25000" dirty="0">
                <a:solidFill>
                  <a:srgbClr val="333399"/>
                </a:solidFill>
              </a:rPr>
              <a:t>4</a:t>
            </a:r>
            <a:r>
              <a:rPr lang="ru-RU" altLang="ru-RU" sz="1600" dirty="0">
                <a:solidFill>
                  <a:srgbClr val="333399"/>
                </a:solidFill>
              </a:rPr>
              <a:t> + (CH</a:t>
            </a:r>
            <a:r>
              <a:rPr lang="ru-RU" altLang="ru-RU" sz="1600" baseline="-25000" dirty="0">
                <a:solidFill>
                  <a:srgbClr val="333399"/>
                </a:solidFill>
              </a:rPr>
              <a:t>3</a:t>
            </a:r>
            <a:r>
              <a:rPr lang="ru-RU" altLang="ru-RU" sz="1600" dirty="0">
                <a:solidFill>
                  <a:srgbClr val="333399"/>
                </a:solidFill>
              </a:rPr>
              <a:t>)</a:t>
            </a:r>
            <a:r>
              <a:rPr lang="ru-RU" altLang="ru-RU" sz="1600" baseline="-25000" dirty="0">
                <a:solidFill>
                  <a:srgbClr val="333399"/>
                </a:solidFill>
              </a:rPr>
              <a:t>5</a:t>
            </a:r>
            <a:r>
              <a:rPr lang="ru-RU" altLang="ru-RU" sz="1600" dirty="0">
                <a:solidFill>
                  <a:srgbClr val="333399"/>
                </a:solidFill>
              </a:rPr>
              <a:t>C</a:t>
            </a:r>
            <a:r>
              <a:rPr lang="ru-RU" altLang="ru-RU" sz="1600" baseline="-25000" dirty="0">
                <a:solidFill>
                  <a:srgbClr val="333399"/>
                </a:solidFill>
              </a:rPr>
              <a:t>5</a:t>
            </a:r>
            <a:r>
              <a:rPr lang="ru-RU" altLang="ru-RU" sz="1600" dirty="0">
                <a:solidFill>
                  <a:srgbClr val="333399"/>
                </a:solidFill>
              </a:rPr>
              <a:t>Si(CH</a:t>
            </a:r>
            <a:r>
              <a:rPr lang="ru-RU" altLang="ru-RU" sz="1600" baseline="-25000" dirty="0">
                <a:solidFill>
                  <a:srgbClr val="333399"/>
                </a:solidFill>
              </a:rPr>
              <a:t>3</a:t>
            </a:r>
            <a:r>
              <a:rPr lang="ru-RU" altLang="ru-RU" sz="1600" dirty="0">
                <a:solidFill>
                  <a:srgbClr val="333399"/>
                </a:solidFill>
              </a:rPr>
              <a:t>)</a:t>
            </a:r>
            <a:r>
              <a:rPr lang="ru-RU" altLang="ru-RU" sz="1600" baseline="-25000" dirty="0">
                <a:solidFill>
                  <a:srgbClr val="333399"/>
                </a:solidFill>
              </a:rPr>
              <a:t>3</a:t>
            </a:r>
            <a:r>
              <a:rPr lang="ru-RU" altLang="ru-RU" sz="1600" dirty="0">
                <a:solidFill>
                  <a:srgbClr val="333399"/>
                </a:solidFill>
              </a:rPr>
              <a:t> </a:t>
            </a:r>
            <a:r>
              <a:rPr lang="en-US" altLang="ru-RU" sz="1600" dirty="0">
                <a:solidFill>
                  <a:srgbClr val="333399"/>
                </a:solidFill>
              </a:rPr>
              <a:t>   </a:t>
            </a:r>
            <a:r>
              <a:rPr lang="ru-RU" altLang="ru-RU" sz="1600" dirty="0">
                <a:solidFill>
                  <a:srgbClr val="333399"/>
                </a:solidFill>
              </a:rPr>
              <a:t> </a:t>
            </a:r>
            <a:r>
              <a:rPr lang="en-US" altLang="ru-RU" sz="1600" dirty="0">
                <a:solidFill>
                  <a:srgbClr val="333399"/>
                </a:solidFill>
              </a:rPr>
              <a:t> </a:t>
            </a:r>
            <a:r>
              <a:rPr lang="ru-RU" altLang="ru-RU" sz="1600" dirty="0" err="1">
                <a:solidFill>
                  <a:srgbClr val="333399"/>
                </a:solidFill>
              </a:rPr>
              <a:t>Cp</a:t>
            </a:r>
            <a:r>
              <a:rPr lang="ru-RU" altLang="ru-RU" sz="1600" dirty="0">
                <a:solidFill>
                  <a:srgbClr val="333399"/>
                </a:solidFill>
              </a:rPr>
              <a:t>*TiCl</a:t>
            </a:r>
            <a:r>
              <a:rPr lang="ru-RU" altLang="ru-RU" sz="1600" baseline="-25000" dirty="0">
                <a:solidFill>
                  <a:srgbClr val="333399"/>
                </a:solidFill>
              </a:rPr>
              <a:t>3</a:t>
            </a:r>
            <a:r>
              <a:rPr lang="ru-RU" altLang="ru-RU" sz="1600" dirty="0">
                <a:solidFill>
                  <a:srgbClr val="333399"/>
                </a:solidFill>
              </a:rPr>
              <a:t> + 3CH</a:t>
            </a:r>
            <a:r>
              <a:rPr lang="ru-RU" altLang="ru-RU" sz="1600" baseline="-25000" dirty="0">
                <a:solidFill>
                  <a:srgbClr val="333399"/>
                </a:solidFill>
              </a:rPr>
              <a:t>3</a:t>
            </a:r>
            <a:r>
              <a:rPr lang="ru-RU" altLang="ru-RU" sz="1600" dirty="0">
                <a:solidFill>
                  <a:srgbClr val="333399"/>
                </a:solidFill>
              </a:rPr>
              <a:t>Li  </a:t>
            </a:r>
            <a:r>
              <a:rPr lang="en-US" altLang="ru-RU" sz="1600" dirty="0">
                <a:solidFill>
                  <a:srgbClr val="333399"/>
                </a:solidFill>
              </a:rPr>
              <a:t>       </a:t>
            </a:r>
            <a:r>
              <a:rPr lang="ru-RU" altLang="ru-RU" sz="1600" dirty="0" err="1">
                <a:solidFill>
                  <a:srgbClr val="333399"/>
                </a:solidFill>
              </a:rPr>
              <a:t>Cp</a:t>
            </a:r>
            <a:r>
              <a:rPr lang="ru-RU" altLang="ru-RU" sz="1600" dirty="0">
                <a:solidFill>
                  <a:srgbClr val="333399"/>
                </a:solidFill>
              </a:rPr>
              <a:t>*</a:t>
            </a:r>
            <a:r>
              <a:rPr lang="ru-RU" altLang="ru-RU" sz="1600" dirty="0" err="1">
                <a:solidFill>
                  <a:srgbClr val="333399"/>
                </a:solidFill>
              </a:rPr>
              <a:t>Ti</a:t>
            </a:r>
            <a:r>
              <a:rPr lang="ru-RU" altLang="ru-RU" sz="1600" dirty="0">
                <a:solidFill>
                  <a:srgbClr val="333399"/>
                </a:solidFill>
              </a:rPr>
              <a:t>(CH</a:t>
            </a:r>
            <a:r>
              <a:rPr lang="ru-RU" altLang="ru-RU" sz="1600" baseline="-25000" dirty="0">
                <a:solidFill>
                  <a:srgbClr val="333399"/>
                </a:solidFill>
              </a:rPr>
              <a:t>3</a:t>
            </a:r>
            <a:r>
              <a:rPr lang="ru-RU" altLang="ru-RU" sz="1600" dirty="0">
                <a:solidFill>
                  <a:srgbClr val="333399"/>
                </a:solidFill>
              </a:rPr>
              <a:t>)</a:t>
            </a:r>
            <a:r>
              <a:rPr lang="ru-RU" altLang="ru-RU" sz="1600" baseline="-25000" dirty="0">
                <a:solidFill>
                  <a:srgbClr val="333399"/>
                </a:solidFill>
              </a:rPr>
              <a:t>3</a:t>
            </a:r>
            <a:endParaRPr lang="en-US" altLang="ru-RU" sz="1600" baseline="-25000" dirty="0">
              <a:solidFill>
                <a:srgbClr val="333399"/>
              </a:solidFill>
            </a:endParaRPr>
          </a:p>
          <a:p>
            <a:pPr algn="ctr" eaLnBrk="1" hangingPunct="1">
              <a:spcBef>
                <a:spcPct val="0"/>
              </a:spcBef>
              <a:buFontTx/>
              <a:buNone/>
            </a:pPr>
            <a:endParaRPr lang="en-US" altLang="ru-RU" sz="1600" baseline="-25000" dirty="0">
              <a:solidFill>
                <a:srgbClr val="333399"/>
              </a:solidFill>
            </a:endParaRPr>
          </a:p>
          <a:p>
            <a:pPr algn="ctr" eaLnBrk="1" hangingPunct="1">
              <a:spcBef>
                <a:spcPct val="0"/>
              </a:spcBef>
              <a:buFontTx/>
              <a:buNone/>
            </a:pPr>
            <a:r>
              <a:rPr lang="en-US" altLang="ru-RU" sz="1600" dirty="0">
                <a:solidFill>
                  <a:srgbClr val="333399"/>
                </a:solidFill>
              </a:rPr>
              <a:t>where</a:t>
            </a:r>
            <a:r>
              <a:rPr lang="ru-RU" altLang="ru-RU" sz="1600" dirty="0">
                <a:solidFill>
                  <a:srgbClr val="333399"/>
                </a:solidFill>
              </a:rPr>
              <a:t> </a:t>
            </a:r>
            <a:r>
              <a:rPr lang="en-US" altLang="ru-RU" sz="1600" dirty="0">
                <a:solidFill>
                  <a:srgbClr val="333399"/>
                </a:solidFill>
              </a:rPr>
              <a:t> </a:t>
            </a:r>
            <a:r>
              <a:rPr lang="ru-RU" altLang="ru-RU" sz="1600" dirty="0" err="1">
                <a:solidFill>
                  <a:srgbClr val="333399"/>
                </a:solidFill>
              </a:rPr>
              <a:t>Cp</a:t>
            </a:r>
            <a:r>
              <a:rPr lang="ru-RU" altLang="ru-RU" sz="1600" dirty="0">
                <a:solidFill>
                  <a:srgbClr val="333399"/>
                </a:solidFill>
              </a:rPr>
              <a:t>* - (CH</a:t>
            </a:r>
            <a:r>
              <a:rPr lang="ru-RU" altLang="ru-RU" sz="1600" baseline="-25000" dirty="0">
                <a:solidFill>
                  <a:srgbClr val="333399"/>
                </a:solidFill>
              </a:rPr>
              <a:t>3</a:t>
            </a:r>
            <a:r>
              <a:rPr lang="ru-RU" altLang="ru-RU" sz="1600" dirty="0">
                <a:solidFill>
                  <a:srgbClr val="333399"/>
                </a:solidFill>
              </a:rPr>
              <a:t>)</a:t>
            </a:r>
            <a:r>
              <a:rPr lang="ru-RU" altLang="ru-RU" sz="1600" baseline="-25000" dirty="0">
                <a:solidFill>
                  <a:srgbClr val="333399"/>
                </a:solidFill>
              </a:rPr>
              <a:t>5</a:t>
            </a:r>
            <a:r>
              <a:rPr lang="ru-RU" altLang="ru-RU" sz="1600" dirty="0">
                <a:solidFill>
                  <a:srgbClr val="333399"/>
                </a:solidFill>
              </a:rPr>
              <a:t>C</a:t>
            </a:r>
            <a:r>
              <a:rPr lang="ru-RU" altLang="ru-RU" sz="1600" baseline="-25000" dirty="0">
                <a:solidFill>
                  <a:srgbClr val="333399"/>
                </a:solidFill>
              </a:rPr>
              <a:t>5</a:t>
            </a:r>
          </a:p>
          <a:p>
            <a:pPr algn="ctr" eaLnBrk="1" hangingPunct="1">
              <a:spcBef>
                <a:spcPct val="0"/>
              </a:spcBef>
              <a:buFontTx/>
              <a:buNone/>
            </a:pPr>
            <a:endParaRPr lang="ru-RU" altLang="ru-RU" sz="1800" baseline="-25000" dirty="0">
              <a:solidFill>
                <a:srgbClr val="333399"/>
              </a:solidFill>
            </a:endParaRPr>
          </a:p>
        </p:txBody>
      </p:sp>
      <p:sp>
        <p:nvSpPr>
          <p:cNvPr id="439299" name="TextBox 18"/>
          <p:cNvSpPr txBox="1">
            <a:spLocks noChangeArrowheads="1"/>
          </p:cNvSpPr>
          <p:nvPr/>
        </p:nvSpPr>
        <p:spPr bwMode="auto">
          <a:xfrm>
            <a:off x="1811547" y="588356"/>
            <a:ext cx="80331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spcBef>
                <a:spcPct val="0"/>
              </a:spcBef>
              <a:spcAft>
                <a:spcPts val="1200"/>
              </a:spcAft>
              <a:buNone/>
            </a:pPr>
            <a:r>
              <a:rPr lang="en-US" altLang="ru-RU" sz="2000" b="1" dirty="0">
                <a:solidFill>
                  <a:srgbClr val="000000"/>
                </a:solidFill>
              </a:rPr>
              <a:t>Synthesis of </a:t>
            </a:r>
            <a:r>
              <a:rPr lang="ru-RU" altLang="ru-RU" sz="2000" b="1" dirty="0"/>
              <a:t>(</a:t>
            </a:r>
            <a:r>
              <a:rPr lang="ru-RU" altLang="ru-RU" sz="2000" b="1" dirty="0" err="1"/>
              <a:t>trimethyl</a:t>
            </a:r>
            <a:r>
              <a:rPr lang="ru-RU" altLang="ru-RU" sz="2000" b="1" dirty="0"/>
              <a:t>)</a:t>
            </a:r>
            <a:r>
              <a:rPr lang="ru-RU" altLang="ru-RU" sz="2000" b="1" dirty="0" err="1"/>
              <a:t>pentamethyl-cyclopentadienyl</a:t>
            </a:r>
            <a:r>
              <a:rPr lang="ru-RU" altLang="ru-RU" sz="2000" b="1" dirty="0"/>
              <a:t> </a:t>
            </a:r>
            <a:r>
              <a:rPr lang="ru-RU" altLang="ru-RU" sz="2000" b="1" dirty="0" err="1"/>
              <a:t>titanium</a:t>
            </a:r>
            <a:r>
              <a:rPr lang="ru-RU" altLang="ru-RU" sz="2000" b="1" dirty="0">
                <a:solidFill>
                  <a:srgbClr val="000000"/>
                </a:solidFill>
              </a:rPr>
              <a:t> </a:t>
            </a:r>
          </a:p>
        </p:txBody>
      </p:sp>
      <p:sp>
        <p:nvSpPr>
          <p:cNvPr id="439300" name="Text Box 2"/>
          <p:cNvSpPr txBox="1">
            <a:spLocks noChangeArrowheads="1"/>
          </p:cNvSpPr>
          <p:nvPr/>
        </p:nvSpPr>
        <p:spPr bwMode="auto">
          <a:xfrm>
            <a:off x="2898775" y="142876"/>
            <a:ext cx="6254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50000"/>
              </a:spcBef>
              <a:buFontTx/>
              <a:buNone/>
            </a:pPr>
            <a:r>
              <a:rPr lang="en-US" altLang="ru-RU" sz="2000" b="1" dirty="0">
                <a:solidFill>
                  <a:srgbClr val="C00000"/>
                </a:solidFill>
              </a:rPr>
              <a:t>Development of </a:t>
            </a:r>
            <a:r>
              <a:rPr lang="en-US" altLang="ru-RU" sz="2000" b="1" baseline="30000" dirty="0">
                <a:solidFill>
                  <a:srgbClr val="C00000"/>
                </a:solidFill>
              </a:rPr>
              <a:t>50</a:t>
            </a:r>
            <a:r>
              <a:rPr lang="en-US" altLang="ru-RU" sz="2000" b="1" dirty="0">
                <a:solidFill>
                  <a:srgbClr val="C00000"/>
                </a:solidFill>
              </a:rPr>
              <a:t>Ti beam using MIVOC method</a:t>
            </a:r>
            <a:endParaRPr lang="en-US" altLang="ru-RU" sz="2000" b="1" baseline="30000" dirty="0">
              <a:solidFill>
                <a:srgbClr val="C00000"/>
              </a:solidFill>
            </a:endParaRPr>
          </a:p>
        </p:txBody>
      </p:sp>
      <p:sp>
        <p:nvSpPr>
          <p:cNvPr id="439301" name="Прямоугольник 2"/>
          <p:cNvSpPr>
            <a:spLocks noChangeArrowheads="1"/>
          </p:cNvSpPr>
          <p:nvPr/>
        </p:nvSpPr>
        <p:spPr bwMode="auto">
          <a:xfrm>
            <a:off x="2640013" y="620714"/>
            <a:ext cx="7200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ru-RU" altLang="ru-RU" sz="1800">
                <a:solidFill>
                  <a:srgbClr val="000000"/>
                </a:solidFill>
                <a:latin typeface="Times New Roman" pitchFamily="18" charset="0"/>
                <a:cs typeface="Times New Roman" pitchFamily="18" charset="0"/>
              </a:rPr>
              <a:t> </a:t>
            </a:r>
          </a:p>
        </p:txBody>
      </p:sp>
      <p:pic>
        <p:nvPicPr>
          <p:cNvPr id="4393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604" y="3053805"/>
            <a:ext cx="2131215" cy="283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Прямая со стрелкой 4"/>
          <p:cNvCxnSpPr/>
          <p:nvPr/>
        </p:nvCxnSpPr>
        <p:spPr>
          <a:xfrm>
            <a:off x="5545139" y="1325017"/>
            <a:ext cx="26193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7586664" y="1325017"/>
            <a:ext cx="261937"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9305" name="Прямоугольник 6"/>
          <p:cNvSpPr>
            <a:spLocks noChangeArrowheads="1"/>
          </p:cNvSpPr>
          <p:nvPr/>
        </p:nvSpPr>
        <p:spPr bwMode="auto">
          <a:xfrm>
            <a:off x="1620839" y="1929854"/>
            <a:ext cx="97829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hangingPunct="1">
              <a:spcBef>
                <a:spcPct val="0"/>
              </a:spcBef>
              <a:buFontTx/>
              <a:buNone/>
            </a:pPr>
            <a:r>
              <a:rPr lang="en-US" altLang="ru-RU" sz="1800" dirty="0">
                <a:solidFill>
                  <a:srgbClr val="333399"/>
                </a:solidFill>
              </a:rPr>
              <a:t>Starting material: </a:t>
            </a:r>
            <a:r>
              <a:rPr lang="en-US" altLang="ru-RU" sz="1800" baseline="30000" dirty="0">
                <a:solidFill>
                  <a:srgbClr val="333399"/>
                </a:solidFill>
              </a:rPr>
              <a:t>50</a:t>
            </a:r>
            <a:r>
              <a:rPr lang="ru-RU" altLang="ru-RU" sz="1800" dirty="0">
                <a:solidFill>
                  <a:srgbClr val="333399"/>
                </a:solidFill>
              </a:rPr>
              <a:t>TiCl</a:t>
            </a:r>
            <a:r>
              <a:rPr lang="ru-RU" altLang="ru-RU" sz="1800" baseline="-25000" dirty="0">
                <a:solidFill>
                  <a:srgbClr val="333399"/>
                </a:solidFill>
              </a:rPr>
              <a:t>4</a:t>
            </a:r>
            <a:r>
              <a:rPr lang="en-US" altLang="ru-RU" sz="1800" baseline="-25000" dirty="0">
                <a:solidFill>
                  <a:srgbClr val="333399"/>
                </a:solidFill>
              </a:rPr>
              <a:t>  </a:t>
            </a:r>
            <a:r>
              <a:rPr lang="en-US" altLang="ru-RU" sz="1800" dirty="0">
                <a:solidFill>
                  <a:srgbClr val="333399"/>
                </a:solidFill>
              </a:rPr>
              <a:t>enrichment ˃ 90%  - available from Trace Sciences International Inc. </a:t>
            </a:r>
            <a:endParaRPr lang="ru-RU" altLang="ru-RU" sz="1800" dirty="0">
              <a:solidFill>
                <a:srgbClr val="000000"/>
              </a:solidFill>
            </a:endParaRPr>
          </a:p>
        </p:txBody>
      </p:sp>
      <p:sp>
        <p:nvSpPr>
          <p:cNvPr id="439306" name="TextBox 7"/>
          <p:cNvSpPr txBox="1">
            <a:spLocks noChangeArrowheads="1"/>
          </p:cNvSpPr>
          <p:nvPr/>
        </p:nvSpPr>
        <p:spPr bwMode="auto">
          <a:xfrm>
            <a:off x="2351088" y="2406105"/>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ru-RU" sz="1800" dirty="0">
                <a:solidFill>
                  <a:srgbClr val="000000"/>
                </a:solidFill>
              </a:rPr>
              <a:t>The first step of synthesis was performed at IPHC, the final step at FLNR.</a:t>
            </a:r>
          </a:p>
          <a:p>
            <a:pPr algn="ctr" eaLnBrk="1" hangingPunct="1">
              <a:spcBef>
                <a:spcPct val="0"/>
              </a:spcBef>
              <a:buFontTx/>
              <a:buNone/>
            </a:pPr>
            <a:r>
              <a:rPr lang="en-US" altLang="ru-RU" sz="1800" dirty="0">
                <a:solidFill>
                  <a:srgbClr val="000000"/>
                </a:solidFill>
              </a:rPr>
              <a:t>The efficiency of synthesis is more than 90%.</a:t>
            </a:r>
            <a:endParaRPr lang="ru-RU" altLang="ru-RU" sz="1800" dirty="0">
              <a:solidFill>
                <a:srgbClr val="000000"/>
              </a:solidFill>
            </a:endParaRPr>
          </a:p>
        </p:txBody>
      </p:sp>
      <p:sp>
        <p:nvSpPr>
          <p:cNvPr id="439307" name="Прямоугольник 8"/>
          <p:cNvSpPr>
            <a:spLocks noChangeArrowheads="1"/>
          </p:cNvSpPr>
          <p:nvPr/>
        </p:nvSpPr>
        <p:spPr bwMode="auto">
          <a:xfrm>
            <a:off x="4931856" y="6108363"/>
            <a:ext cx="30267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pPr>
            <a:r>
              <a:rPr lang="en-US" altLang="ru-RU" sz="2400" dirty="0">
                <a:solidFill>
                  <a:srgbClr val="C00000"/>
                </a:solidFill>
              </a:rPr>
              <a:t>Chemistry laboratory</a:t>
            </a:r>
            <a:endParaRPr lang="ru-RU" altLang="ru-RU" sz="2400" dirty="0">
              <a:solidFill>
                <a:srgbClr val="C00000"/>
              </a:solidFill>
            </a:endParaRPr>
          </a:p>
        </p:txBody>
      </p:sp>
      <p:pic>
        <p:nvPicPr>
          <p:cNvPr id="439308" name="Рисунок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2217" y="3052218"/>
            <a:ext cx="3826234" cy="287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9622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3668808" y="120866"/>
            <a:ext cx="4850114" cy="377428"/>
          </a:xfrm>
        </p:spPr>
        <p:txBody>
          <a:bodyPr rtlCol="0">
            <a:noAutofit/>
          </a:bodyPr>
          <a:lstStyle/>
          <a:p>
            <a:pPr algn="ctr">
              <a:defRPr/>
            </a:pPr>
            <a:r>
              <a:rPr lang="en-US" sz="2400" b="1" dirty="0" smtClean="0">
                <a:solidFill>
                  <a:srgbClr val="C00000"/>
                </a:solidFill>
                <a:latin typeface="Arial" panose="020B0604020202020204" pitchFamily="34" charset="0"/>
                <a:cs typeface="Arial" panose="020B0604020202020204" pitchFamily="34" charset="0"/>
              </a:rPr>
              <a:t>Superheavy Elements Factory</a:t>
            </a:r>
            <a:endParaRPr lang="ru-RU" sz="2400" b="1" dirty="0">
              <a:solidFill>
                <a:srgbClr val="C00000"/>
              </a:solidFill>
              <a:latin typeface="Arial" panose="020B0604020202020204" pitchFamily="34" charset="0"/>
              <a:cs typeface="Arial" panose="020B0604020202020204" pitchFamily="34" charset="0"/>
            </a:endParaRPr>
          </a:p>
        </p:txBody>
      </p:sp>
      <p:sp>
        <p:nvSpPr>
          <p:cNvPr id="362503" name="TextBox 11"/>
          <p:cNvSpPr txBox="1">
            <a:spLocks noChangeArrowheads="1"/>
          </p:cNvSpPr>
          <p:nvPr/>
        </p:nvSpPr>
        <p:spPr bwMode="auto">
          <a:xfrm>
            <a:off x="8518923" y="1264164"/>
            <a:ext cx="78098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fontAlgn="base">
              <a:lnSpc>
                <a:spcPct val="100000"/>
              </a:lnSpc>
              <a:spcBef>
                <a:spcPct val="0"/>
              </a:spcBef>
              <a:spcAft>
                <a:spcPct val="0"/>
              </a:spcAft>
              <a:buFontTx/>
              <a:buNone/>
            </a:pPr>
            <a:r>
              <a:rPr lang="en-US" altLang="ru-RU" sz="1350" b="1" dirty="0">
                <a:solidFill>
                  <a:srgbClr val="FFFFFF"/>
                </a:solidFill>
                <a:latin typeface="Arial" charset="0"/>
                <a:cs typeface="Arial" charset="0"/>
              </a:rPr>
              <a:t>DC-280</a:t>
            </a:r>
            <a:endParaRPr lang="ru-RU" altLang="ru-RU" sz="1350" b="1" dirty="0">
              <a:solidFill>
                <a:srgbClr val="FFFFFF"/>
              </a:solidFill>
              <a:latin typeface="Arial" charset="0"/>
              <a:cs typeface="Arial" charset="0"/>
            </a:endParaRPr>
          </a:p>
        </p:txBody>
      </p:sp>
      <p:pic>
        <p:nvPicPr>
          <p:cNvPr id="23" name="Рисунок 22"/>
          <p:cNvPicPr>
            <a:picLocks noChangeAspect="1"/>
          </p:cNvPicPr>
          <p:nvPr/>
        </p:nvPicPr>
        <p:blipFill rotWithShape="1">
          <a:blip r:embed="rId2" cstate="print">
            <a:extLst>
              <a:ext uri="{28A0092B-C50C-407E-A947-70E740481C1C}">
                <a14:useLocalDpi xmlns:a14="http://schemas.microsoft.com/office/drawing/2010/main" val="0"/>
              </a:ext>
            </a:extLst>
          </a:blip>
          <a:srcRect l="15511" t="12008" r="124" b="220"/>
          <a:stretch/>
        </p:blipFill>
        <p:spPr>
          <a:xfrm>
            <a:off x="4333104" y="740871"/>
            <a:ext cx="3558746" cy="2082679"/>
          </a:xfrm>
          <a:prstGeom prst="rect">
            <a:avLst/>
          </a:prstGeom>
        </p:spPr>
      </p:pic>
      <p:pic>
        <p:nvPicPr>
          <p:cNvPr id="26" name="Рисунок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3778" y="740871"/>
            <a:ext cx="3702540" cy="2082679"/>
          </a:xfrm>
          <a:prstGeom prst="rect">
            <a:avLst/>
          </a:prstGeom>
        </p:spPr>
      </p:pic>
      <p:sp>
        <p:nvSpPr>
          <p:cNvPr id="2" name="TextBox 1"/>
          <p:cNvSpPr txBox="1"/>
          <p:nvPr/>
        </p:nvSpPr>
        <p:spPr>
          <a:xfrm>
            <a:off x="4477587" y="4001297"/>
            <a:ext cx="7603504" cy="2585323"/>
          </a:xfrm>
          <a:prstGeom prst="rect">
            <a:avLst/>
          </a:prstGeom>
          <a:noFill/>
        </p:spPr>
        <p:txBody>
          <a:bodyPr wrap="square" rtlCol="0">
            <a:spAutoFit/>
          </a:bodyPr>
          <a:lstStyle/>
          <a:p>
            <a:r>
              <a:rPr lang="en-US" b="1" dirty="0" smtClean="0">
                <a:solidFill>
                  <a:srgbClr val="C00000"/>
                </a:solidFill>
                <a:latin typeface="Arial" panose="020B0604020202020204" pitchFamily="34" charset="0"/>
                <a:cs typeface="Arial" panose="020B0604020202020204" pitchFamily="34" charset="0"/>
              </a:rPr>
              <a:t>the most critical tasks for</a:t>
            </a:r>
          </a:p>
          <a:p>
            <a:r>
              <a:rPr lang="en-US" b="1" dirty="0" smtClean="0">
                <a:solidFill>
                  <a:srgbClr val="C00000"/>
                </a:solidFill>
                <a:latin typeface="Arial" panose="020B0604020202020204" pitchFamily="34" charset="0"/>
                <a:cs typeface="Arial" panose="020B0604020202020204" pitchFamily="34" charset="0"/>
              </a:rPr>
              <a:t>the end of 2018 – beginning of 2019:</a:t>
            </a:r>
          </a:p>
          <a:p>
            <a:pPr marL="285750" indent="-285750">
              <a:buFont typeface="Arial" panose="020B0604020202020204" pitchFamily="34" charset="0"/>
              <a:buChar char="•"/>
            </a:pPr>
            <a:r>
              <a:rPr lang="en-US" dirty="0" smtClean="0">
                <a:solidFill>
                  <a:srgbClr val="C00000"/>
                </a:solidFill>
                <a:latin typeface="Arial" panose="020B0604020202020204" pitchFamily="34" charset="0"/>
                <a:cs typeface="Arial" panose="020B0604020202020204" pitchFamily="34" charset="0"/>
              </a:rPr>
              <a:t>certifying;</a:t>
            </a:r>
          </a:p>
          <a:p>
            <a:pPr marL="285750" indent="-285750">
              <a:buFont typeface="Arial" panose="020B0604020202020204" pitchFamily="34" charset="0"/>
              <a:buChar char="•"/>
            </a:pPr>
            <a:r>
              <a:rPr lang="en-US" dirty="0" smtClean="0">
                <a:solidFill>
                  <a:srgbClr val="C00000"/>
                </a:solidFill>
                <a:latin typeface="Arial" panose="020B0604020202020204" pitchFamily="34" charset="0"/>
                <a:cs typeface="Arial" panose="020B0604020202020204" pitchFamily="34" charset="0"/>
              </a:rPr>
              <a:t>full commissioning;</a:t>
            </a:r>
            <a:endParaRPr lang="ru-RU" dirty="0" smtClean="0">
              <a:solidFill>
                <a:srgbClr val="C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preparing and </a:t>
            </a:r>
            <a:r>
              <a:rPr lang="en-US" dirty="0" smtClean="0">
                <a:solidFill>
                  <a:srgbClr val="C00000"/>
                </a:solidFill>
                <a:latin typeface="Arial" panose="020B0604020202020204" pitchFamily="34" charset="0"/>
                <a:cs typeface="Arial" panose="020B0604020202020204" pitchFamily="34" charset="0"/>
              </a:rPr>
              <a:t>conducting day-first </a:t>
            </a:r>
            <a:r>
              <a:rPr lang="en-US" dirty="0">
                <a:solidFill>
                  <a:srgbClr val="C00000"/>
                </a:solidFill>
                <a:latin typeface="Arial" panose="020B0604020202020204" pitchFamily="34" charset="0"/>
                <a:cs typeface="Arial" panose="020B0604020202020204" pitchFamily="34" charset="0"/>
              </a:rPr>
              <a:t>test experiments </a:t>
            </a:r>
            <a:r>
              <a:rPr lang="en-US" sz="1600" dirty="0">
                <a:solidFill>
                  <a:srgbClr val="C00000"/>
                </a:solidFill>
                <a:latin typeface="Arial" panose="020B0604020202020204" pitchFamily="34" charset="0"/>
                <a:cs typeface="Arial" panose="020B0604020202020204" pitchFamily="34" charset="0"/>
              </a:rPr>
              <a:t>(</a:t>
            </a:r>
            <a:r>
              <a:rPr lang="en-US" sz="1600" baseline="30000" dirty="0">
                <a:solidFill>
                  <a:srgbClr val="C00000"/>
                </a:solidFill>
                <a:latin typeface="Arial" panose="020B0604020202020204" pitchFamily="34" charset="0"/>
                <a:cs typeface="Arial" panose="020B0604020202020204" pitchFamily="34" charset="0"/>
              </a:rPr>
              <a:t>48</a:t>
            </a:r>
            <a:r>
              <a:rPr lang="en-US" sz="1600" dirty="0">
                <a:solidFill>
                  <a:srgbClr val="C00000"/>
                </a:solidFill>
                <a:latin typeface="Arial" panose="020B0604020202020204" pitchFamily="34" charset="0"/>
                <a:cs typeface="Arial" panose="020B0604020202020204" pitchFamily="34" charset="0"/>
              </a:rPr>
              <a:t>Ca+</a:t>
            </a:r>
            <a:r>
              <a:rPr lang="en-US" sz="1600" baseline="30000" dirty="0">
                <a:solidFill>
                  <a:srgbClr val="C00000"/>
                </a:solidFill>
                <a:latin typeface="Arial" panose="020B0604020202020204" pitchFamily="34" charset="0"/>
                <a:cs typeface="Arial" panose="020B0604020202020204" pitchFamily="34" charset="0"/>
              </a:rPr>
              <a:t>243</a:t>
            </a:r>
            <a:r>
              <a:rPr lang="en-US" sz="1600" dirty="0">
                <a:solidFill>
                  <a:srgbClr val="C00000"/>
                </a:solidFill>
                <a:latin typeface="Arial" panose="020B0604020202020204" pitchFamily="34" charset="0"/>
                <a:cs typeface="Arial" panose="020B0604020202020204" pitchFamily="34" charset="0"/>
              </a:rPr>
              <a:t>Am</a:t>
            </a:r>
            <a:r>
              <a:rPr lang="en-US" sz="1600" dirty="0" smtClean="0">
                <a:solidFill>
                  <a:srgbClr val="C00000"/>
                </a:solidFill>
                <a:latin typeface="Arial" panose="020B0604020202020204" pitchFamily="34" charset="0"/>
                <a:cs typeface="Arial" panose="020B0604020202020204" pitchFamily="34" charset="0"/>
              </a:rPr>
              <a:t>);</a:t>
            </a:r>
          </a:p>
          <a:p>
            <a:endParaRPr lang="en-US" b="1" dirty="0" smtClean="0">
              <a:solidFill>
                <a:srgbClr val="C00000"/>
              </a:solidFill>
              <a:latin typeface="Arial" panose="020B0604020202020204" pitchFamily="34" charset="0"/>
              <a:cs typeface="Arial" panose="020B0604020202020204" pitchFamily="34" charset="0"/>
            </a:endParaRPr>
          </a:p>
          <a:p>
            <a:r>
              <a:rPr lang="en-US" b="1" dirty="0" smtClean="0">
                <a:solidFill>
                  <a:srgbClr val="C00000"/>
                </a:solidFill>
                <a:latin typeface="Arial" panose="020B0604020202020204" pitchFamily="34" charset="0"/>
                <a:cs typeface="Arial" panose="020B0604020202020204" pitchFamily="34" charset="0"/>
              </a:rPr>
              <a:t>2</a:t>
            </a:r>
            <a:r>
              <a:rPr lang="en-US" b="1" baseline="30000" dirty="0" smtClean="0">
                <a:solidFill>
                  <a:srgbClr val="C00000"/>
                </a:solidFill>
                <a:latin typeface="Arial" panose="020B0604020202020204" pitchFamily="34" charset="0"/>
                <a:cs typeface="Arial" panose="020B0604020202020204" pitchFamily="34" charset="0"/>
              </a:rPr>
              <a:t>nd</a:t>
            </a:r>
            <a:r>
              <a:rPr lang="en-US" b="1" dirty="0" smtClean="0">
                <a:solidFill>
                  <a:srgbClr val="C00000"/>
                </a:solidFill>
                <a:latin typeface="Arial" panose="020B0604020202020204" pitchFamily="34" charset="0"/>
                <a:cs typeface="Arial" panose="020B0604020202020204" pitchFamily="34" charset="0"/>
              </a:rPr>
              <a:t> half of </a:t>
            </a:r>
            <a:r>
              <a:rPr lang="en-US" b="1" dirty="0">
                <a:solidFill>
                  <a:srgbClr val="C00000"/>
                </a:solidFill>
                <a:latin typeface="Arial" panose="020B0604020202020204" pitchFamily="34" charset="0"/>
                <a:cs typeface="Arial" panose="020B0604020202020204" pitchFamily="34" charset="0"/>
              </a:rPr>
              <a:t>2019:</a:t>
            </a:r>
          </a:p>
          <a:p>
            <a:pPr marL="285750" indent="-285750">
              <a:buFont typeface="Arial" panose="020B0604020202020204" pitchFamily="34" charset="0"/>
              <a:buChar char="•"/>
            </a:pPr>
            <a:r>
              <a:rPr lang="en-US" dirty="0" smtClean="0">
                <a:solidFill>
                  <a:srgbClr val="C00000"/>
                </a:solidFill>
                <a:latin typeface="Arial" panose="020B0604020202020204" pitchFamily="34" charset="0"/>
                <a:cs typeface="Arial" panose="020B0604020202020204" pitchFamily="34" charset="0"/>
              </a:rPr>
              <a:t>preparing and conducting experiment on synthesis of element 119 in the </a:t>
            </a:r>
            <a:r>
              <a:rPr lang="en-US" sz="1600" b="1" baseline="30000" dirty="0" smtClean="0">
                <a:solidFill>
                  <a:srgbClr val="C00000"/>
                </a:solidFill>
                <a:latin typeface="Arial" panose="020B0604020202020204" pitchFamily="34" charset="0"/>
                <a:cs typeface="Arial" panose="020B0604020202020204" pitchFamily="34" charset="0"/>
              </a:rPr>
              <a:t>50</a:t>
            </a:r>
            <a:r>
              <a:rPr lang="en-US" sz="1600" b="1" dirty="0" smtClean="0">
                <a:solidFill>
                  <a:srgbClr val="C00000"/>
                </a:solidFill>
                <a:latin typeface="Arial" panose="020B0604020202020204" pitchFamily="34" charset="0"/>
                <a:cs typeface="Arial" panose="020B0604020202020204" pitchFamily="34" charset="0"/>
              </a:rPr>
              <a:t>Ti+</a:t>
            </a:r>
            <a:r>
              <a:rPr lang="en-US" sz="1600" b="1" baseline="30000" dirty="0" smtClean="0">
                <a:solidFill>
                  <a:srgbClr val="C00000"/>
                </a:solidFill>
                <a:latin typeface="Arial" panose="020B0604020202020204" pitchFamily="34" charset="0"/>
                <a:cs typeface="Arial" panose="020B0604020202020204" pitchFamily="34" charset="0"/>
              </a:rPr>
              <a:t>249</a:t>
            </a:r>
            <a:r>
              <a:rPr lang="en-US" sz="1600" b="1" dirty="0" smtClean="0">
                <a:solidFill>
                  <a:srgbClr val="C00000"/>
                </a:solidFill>
                <a:latin typeface="Arial" panose="020B0604020202020204" pitchFamily="34" charset="0"/>
                <a:cs typeface="Arial" panose="020B0604020202020204" pitchFamily="34" charset="0"/>
              </a:rPr>
              <a:t>Bk</a:t>
            </a:r>
            <a:r>
              <a:rPr lang="en-US" sz="1600" dirty="0" smtClean="0">
                <a:solidFill>
                  <a:srgbClr val="C00000"/>
                </a:solidFill>
                <a:latin typeface="Arial" panose="020B0604020202020204" pitchFamily="34" charset="0"/>
                <a:cs typeface="Arial" panose="020B0604020202020204" pitchFamily="34" charset="0"/>
              </a:rPr>
              <a:t> reaction;</a:t>
            </a:r>
          </a:p>
        </p:txBody>
      </p:sp>
      <p:sp>
        <p:nvSpPr>
          <p:cNvPr id="3" name="Прямоугольник 2"/>
          <p:cNvSpPr/>
          <p:nvPr/>
        </p:nvSpPr>
        <p:spPr>
          <a:xfrm>
            <a:off x="4333104" y="2924602"/>
            <a:ext cx="3558746" cy="830997"/>
          </a:xfrm>
          <a:prstGeom prst="rect">
            <a:avLst/>
          </a:prstGeom>
        </p:spPr>
        <p:txBody>
          <a:bodyPr wrap="square">
            <a:spAutoFit/>
          </a:bodyPr>
          <a:lstStyle/>
          <a:p>
            <a:pPr algn="ctr"/>
            <a:r>
              <a:rPr lang="en-US" sz="1600" b="1" dirty="0" smtClean="0">
                <a:solidFill>
                  <a:srgbClr val="002060"/>
                </a:solidFill>
                <a:latin typeface="Arial" panose="020B0604020202020204" pitchFamily="34" charset="0"/>
                <a:cs typeface="Arial" panose="020B0604020202020204" pitchFamily="34" charset="0"/>
              </a:rPr>
              <a:t>DC-280 cyclotron:</a:t>
            </a:r>
          </a:p>
          <a:p>
            <a:pPr algn="ctr"/>
            <a:r>
              <a:rPr lang="en-US" sz="1600" dirty="0" smtClean="0">
                <a:solidFill>
                  <a:srgbClr val="002060"/>
                </a:solidFill>
                <a:latin typeface="Arial" panose="020B0604020202020204" pitchFamily="34" charset="0"/>
                <a:cs typeface="Arial" panose="020B0604020202020204" pitchFamily="34" charset="0"/>
              </a:rPr>
              <a:t>autonomous launching and</a:t>
            </a:r>
            <a:br>
              <a:rPr lang="en-US" sz="1600" dirty="0" smtClean="0">
                <a:solidFill>
                  <a:srgbClr val="002060"/>
                </a:solidFill>
                <a:latin typeface="Arial" panose="020B0604020202020204" pitchFamily="34" charset="0"/>
                <a:cs typeface="Arial" panose="020B0604020202020204" pitchFamily="34" charset="0"/>
              </a:rPr>
            </a:br>
            <a:r>
              <a:rPr lang="en-US" sz="1600" dirty="0" smtClean="0">
                <a:solidFill>
                  <a:srgbClr val="002060"/>
                </a:solidFill>
                <a:latin typeface="Arial" panose="020B0604020202020204" pitchFamily="34" charset="0"/>
                <a:cs typeface="Arial" panose="020B0604020202020204" pitchFamily="34" charset="0"/>
              </a:rPr>
              <a:t>tuning works</a:t>
            </a:r>
          </a:p>
        </p:txBody>
      </p:sp>
      <p:sp>
        <p:nvSpPr>
          <p:cNvPr id="4" name="Прямоугольник 3"/>
          <p:cNvSpPr/>
          <p:nvPr/>
        </p:nvSpPr>
        <p:spPr>
          <a:xfrm>
            <a:off x="7998492" y="2924602"/>
            <a:ext cx="4193508" cy="584775"/>
          </a:xfrm>
          <a:prstGeom prst="rect">
            <a:avLst/>
          </a:prstGeom>
        </p:spPr>
        <p:txBody>
          <a:bodyPr wrap="square">
            <a:spAutoFit/>
          </a:bodyPr>
          <a:lstStyle/>
          <a:p>
            <a:pPr algn="ctr"/>
            <a:r>
              <a:rPr lang="en-US" sz="1600" b="1" dirty="0" smtClean="0">
                <a:solidFill>
                  <a:srgbClr val="002060"/>
                </a:solidFill>
                <a:latin typeface="Arial" panose="020B0604020202020204" pitchFamily="34" charset="0"/>
                <a:cs typeface="Arial" panose="020B0604020202020204" pitchFamily="34" charset="0"/>
              </a:rPr>
              <a:t>gas-filled recoil separator (GFRS-2):</a:t>
            </a:r>
          </a:p>
          <a:p>
            <a:pPr algn="ctr"/>
            <a:r>
              <a:rPr lang="en-US" sz="1600" dirty="0" smtClean="0">
                <a:solidFill>
                  <a:srgbClr val="002060"/>
                </a:solidFill>
                <a:latin typeface="Arial" panose="020B0604020202020204" pitchFamily="34" charset="0"/>
                <a:cs typeface="Arial" panose="020B0604020202020204" pitchFamily="34" charset="0"/>
              </a:rPr>
              <a:t>assembled</a:t>
            </a:r>
          </a:p>
        </p:txBody>
      </p:sp>
      <p:pic>
        <p:nvPicPr>
          <p:cNvPr id="24" name="Рисунок 23"/>
          <p:cNvPicPr>
            <a:picLocks noChangeAspect="1"/>
          </p:cNvPicPr>
          <p:nvPr/>
        </p:nvPicPr>
        <p:blipFill rotWithShape="1">
          <a:blip r:embed="rId4" cstate="print">
            <a:extLst>
              <a:ext uri="{28A0092B-C50C-407E-A947-70E740481C1C}">
                <a14:useLocalDpi xmlns:a14="http://schemas.microsoft.com/office/drawing/2010/main"/>
              </a:ext>
            </a:extLst>
          </a:blip>
          <a:srcRect l="9137" t="17545" r="12719" b="2277"/>
          <a:stretch/>
        </p:blipFill>
        <p:spPr>
          <a:xfrm>
            <a:off x="606142" y="740871"/>
            <a:ext cx="3648361" cy="2105596"/>
          </a:xfrm>
          <a:prstGeom prst="rect">
            <a:avLst/>
          </a:prstGeom>
        </p:spPr>
      </p:pic>
      <p:sp>
        <p:nvSpPr>
          <p:cNvPr id="13" name="TextBox 12"/>
          <p:cNvSpPr txBox="1"/>
          <p:nvPr/>
        </p:nvSpPr>
        <p:spPr>
          <a:xfrm>
            <a:off x="1132735" y="3755599"/>
            <a:ext cx="2779928" cy="338554"/>
          </a:xfrm>
          <a:prstGeom prst="rect">
            <a:avLst/>
          </a:prstGeom>
          <a:noFill/>
        </p:spPr>
        <p:txBody>
          <a:bodyPr wrap="none" rtlCol="0">
            <a:spAutoFit/>
          </a:bodyPr>
          <a:lstStyle/>
          <a:p>
            <a:r>
              <a:rPr lang="en-US" sz="1600" dirty="0" smtClean="0">
                <a:solidFill>
                  <a:srgbClr val="C00000"/>
                </a:solidFill>
                <a:latin typeface="Arial" panose="020B0604020202020204" pitchFamily="34" charset="0"/>
                <a:cs typeface="Arial" panose="020B0604020202020204" pitchFamily="34" charset="0"/>
              </a:rPr>
              <a:t>existing data for </a:t>
            </a:r>
            <a:r>
              <a:rPr lang="en-US" sz="1600" b="1" baseline="30000" dirty="0" smtClean="0">
                <a:solidFill>
                  <a:srgbClr val="C00000"/>
                </a:solidFill>
                <a:latin typeface="Arial" panose="020B0604020202020204" pitchFamily="34" charset="0"/>
                <a:cs typeface="Arial" panose="020B0604020202020204" pitchFamily="34" charset="0"/>
              </a:rPr>
              <a:t>48</a:t>
            </a:r>
            <a:r>
              <a:rPr lang="en-US" sz="1600" b="1" dirty="0" smtClean="0">
                <a:solidFill>
                  <a:srgbClr val="C00000"/>
                </a:solidFill>
                <a:latin typeface="Arial" panose="020B0604020202020204" pitchFamily="34" charset="0"/>
                <a:cs typeface="Arial" panose="020B0604020202020204" pitchFamily="34" charset="0"/>
              </a:rPr>
              <a:t>Ca+</a:t>
            </a:r>
            <a:r>
              <a:rPr lang="en-US" sz="1600" b="1" baseline="30000" dirty="0" smtClean="0">
                <a:solidFill>
                  <a:srgbClr val="C00000"/>
                </a:solidFill>
                <a:latin typeface="Arial" panose="020B0604020202020204" pitchFamily="34" charset="0"/>
                <a:cs typeface="Arial" panose="020B0604020202020204" pitchFamily="34" charset="0"/>
              </a:rPr>
              <a:t>243</a:t>
            </a:r>
            <a:r>
              <a:rPr lang="en-US" sz="1600" b="1" dirty="0" smtClean="0">
                <a:solidFill>
                  <a:srgbClr val="C00000"/>
                </a:solidFill>
                <a:latin typeface="Arial" panose="020B0604020202020204" pitchFamily="34" charset="0"/>
                <a:cs typeface="Arial" panose="020B0604020202020204" pitchFamily="34" charset="0"/>
              </a:rPr>
              <a:t>Am</a:t>
            </a:r>
          </a:p>
        </p:txBody>
      </p:sp>
      <p:pic>
        <p:nvPicPr>
          <p:cNvPr id="14" name="Рисунок 13"/>
          <p:cNvPicPr>
            <a:picLocks noChangeAspect="1"/>
          </p:cNvPicPr>
          <p:nvPr/>
        </p:nvPicPr>
        <p:blipFill rotWithShape="1">
          <a:blip r:embed="rId5" cstate="print">
            <a:extLst>
              <a:ext uri="{28A0092B-C50C-407E-A947-70E740481C1C}">
                <a14:useLocalDpi xmlns:a14="http://schemas.microsoft.com/office/drawing/2010/main" val="0"/>
              </a:ext>
            </a:extLst>
          </a:blip>
          <a:srcRect l="51745" t="10403" r="5854" b="16105"/>
          <a:stretch/>
        </p:blipFill>
        <p:spPr>
          <a:xfrm>
            <a:off x="523681" y="4194208"/>
            <a:ext cx="3575221" cy="2199502"/>
          </a:xfrm>
          <a:prstGeom prst="rect">
            <a:avLst/>
          </a:prstGeom>
        </p:spPr>
      </p:pic>
    </p:spTree>
    <p:extLst>
      <p:ext uri="{BB962C8B-B14F-4D97-AF65-F5344CB8AC3E}">
        <p14:creationId xmlns:p14="http://schemas.microsoft.com/office/powerpoint/2010/main" val="10442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Рисунок 8"/>
          <p:cNvPicPr/>
          <p:nvPr/>
        </p:nvPicPr>
        <p:blipFill>
          <a:blip r:embed="rId2" cstate="print"/>
          <a:stretch>
            <a:fillRect/>
          </a:stretch>
        </p:blipFill>
        <p:spPr>
          <a:xfrm>
            <a:off x="5011740" y="878736"/>
            <a:ext cx="5556113" cy="3846343"/>
          </a:xfrm>
          <a:prstGeom prst="rect">
            <a:avLst/>
          </a:prstGeom>
        </p:spPr>
      </p:pic>
      <p:sp>
        <p:nvSpPr>
          <p:cNvPr id="108" name="TextShape 1"/>
          <p:cNvSpPr txBox="1"/>
          <p:nvPr/>
        </p:nvSpPr>
        <p:spPr>
          <a:xfrm>
            <a:off x="4146347" y="202477"/>
            <a:ext cx="5062601" cy="693526"/>
          </a:xfrm>
          <a:prstGeom prst="rect">
            <a:avLst/>
          </a:prstGeom>
        </p:spPr>
        <p:txBody>
          <a:bodyPr wrap="none" lIns="67500" tIns="33750" rIns="67500" bIns="33750"/>
          <a:lstStyle/>
          <a:p>
            <a:pPr algn="ctr"/>
            <a:r>
              <a:rPr lang="en-US" b="1" dirty="0">
                <a:solidFill>
                  <a:srgbClr val="C00000"/>
                </a:solidFill>
                <a:latin typeface="Arial" panose="020B0604020202020204" pitchFamily="34" charset="0"/>
                <a:cs typeface="Arial" panose="020B0604020202020204" pitchFamily="34" charset="0"/>
              </a:rPr>
              <a:t>Synthesis of elements 119 and 120</a:t>
            </a:r>
            <a:endParaRPr lang="en-US" dirty="0">
              <a:solidFill>
                <a:srgbClr val="C00000"/>
              </a:solidFill>
              <a:latin typeface="Arial" panose="020B0604020202020204" pitchFamily="34" charset="0"/>
              <a:cs typeface="Arial" panose="020B0604020202020204" pitchFamily="34" charset="0"/>
            </a:endParaRPr>
          </a:p>
          <a:p>
            <a:pPr algn="ctr">
              <a:lnSpc>
                <a:spcPct val="100000"/>
              </a:lnSpc>
            </a:pPr>
            <a:r>
              <a:rPr lang="en-US" b="1" dirty="0">
                <a:solidFill>
                  <a:srgbClr val="C00000"/>
                </a:solidFill>
                <a:latin typeface="Arial" panose="020B0604020202020204" pitchFamily="34" charset="0"/>
                <a:cs typeface="Arial" panose="020B0604020202020204" pitchFamily="34" charset="0"/>
              </a:rPr>
              <a:t>Neutron-deficient/rich nuclei</a:t>
            </a:r>
            <a:endParaRPr lang="en-US" dirty="0">
              <a:solidFill>
                <a:srgbClr val="C00000"/>
              </a:solidFill>
              <a:latin typeface="Arial" panose="020B0604020202020204" pitchFamily="34" charset="0"/>
              <a:cs typeface="Arial" panose="020B0604020202020204" pitchFamily="34" charset="0"/>
            </a:endParaRPr>
          </a:p>
        </p:txBody>
      </p:sp>
      <p:sp>
        <p:nvSpPr>
          <p:cNvPr id="109" name="TextShape 2"/>
          <p:cNvSpPr txBox="1"/>
          <p:nvPr/>
        </p:nvSpPr>
        <p:spPr>
          <a:xfrm>
            <a:off x="1668422" y="3923753"/>
            <a:ext cx="8659944" cy="2829373"/>
          </a:xfrm>
          <a:prstGeom prst="rect">
            <a:avLst/>
          </a:prstGeom>
        </p:spPr>
        <p:txBody>
          <a:bodyPr wrap="square" lIns="67500" tIns="33750" rIns="67500" bIns="33750">
            <a:noAutofit/>
          </a:bodyPr>
          <a:lstStyle/>
          <a:p>
            <a:pPr>
              <a:lnSpc>
                <a:spcPct val="100000"/>
              </a:lnSpc>
            </a:pPr>
            <a:r>
              <a:rPr lang="en-US" sz="1600" dirty="0">
                <a:solidFill>
                  <a:srgbClr val="C00000"/>
                </a:solidFill>
                <a:latin typeface="Arial" panose="020B0604020202020204" pitchFamily="34" charset="0"/>
                <a:cs typeface="Arial" panose="020B0604020202020204" pitchFamily="34" charset="0"/>
              </a:rPr>
              <a:t>Purposes:</a:t>
            </a:r>
          </a:p>
          <a:p>
            <a:pPr marL="214313" indent="-214313">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Synthesis of new elements</a:t>
            </a:r>
          </a:p>
          <a:p>
            <a:pPr marL="214313" indent="-214313">
              <a:buFont typeface="Arial" panose="020B0604020202020204" pitchFamily="34" charset="0"/>
              <a:buChar char="•"/>
            </a:pPr>
            <a:endParaRPr lang="en-US" sz="1600" dirty="0">
              <a:solidFill>
                <a:srgbClr val="002060"/>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Test of existing nuclear models</a:t>
            </a:r>
          </a:p>
          <a:p>
            <a:pPr marL="214313" indent="-214313">
              <a:buFont typeface="Arial" panose="020B0604020202020204" pitchFamily="34" charset="0"/>
              <a:buChar char="•"/>
            </a:pPr>
            <a:endParaRPr lang="en-US" sz="1600" dirty="0">
              <a:solidFill>
                <a:srgbClr val="002060"/>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Evaluation of the magnitude of stabilizing effect of the </a:t>
            </a:r>
            <a:r>
              <a:rPr lang="fr-FR" sz="1600" i="1" dirty="0">
                <a:solidFill>
                  <a:srgbClr val="002060"/>
                </a:solidFill>
                <a:latin typeface="Arial" panose="020B0604020202020204" pitchFamily="34" charset="0"/>
                <a:cs typeface="Arial" panose="020B0604020202020204" pitchFamily="34" charset="0"/>
              </a:rPr>
              <a:t>N</a:t>
            </a:r>
            <a:r>
              <a:rPr lang="en-US" sz="1600" dirty="0">
                <a:solidFill>
                  <a:srgbClr val="002060"/>
                </a:solidFill>
                <a:latin typeface="Arial" panose="020B0604020202020204" pitchFamily="34" charset="0"/>
                <a:cs typeface="Arial" panose="020B0604020202020204" pitchFamily="34" charset="0"/>
              </a:rPr>
              <a:t>=184 shell on the properties of superheavy nuclides</a:t>
            </a:r>
          </a:p>
          <a:p>
            <a:pPr marL="214313" indent="-214313">
              <a:buFont typeface="Arial" panose="020B0604020202020204" pitchFamily="34" charset="0"/>
              <a:buChar char="•"/>
            </a:pPr>
            <a:endParaRPr lang="en-US" sz="1600" dirty="0">
              <a:solidFill>
                <a:srgbClr val="002060"/>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Evaluation of fission barriers</a:t>
            </a:r>
            <a:br>
              <a:rPr lang="en-US" sz="1600" dirty="0">
                <a:solidFill>
                  <a:srgbClr val="002060"/>
                </a:solidFill>
                <a:latin typeface="Arial" panose="020B0604020202020204" pitchFamily="34" charset="0"/>
                <a:cs typeface="Arial" panose="020B0604020202020204" pitchFamily="34" charset="0"/>
              </a:rPr>
            </a:br>
            <a:endParaRPr lang="en-US" sz="1600" dirty="0">
              <a:solidFill>
                <a:srgbClr val="002060"/>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Evaluation of the proton magic number</a:t>
            </a:r>
          </a:p>
          <a:p>
            <a:pPr marL="214313" indent="-214313">
              <a:buFont typeface="Arial" panose="020B0604020202020204" pitchFamily="34" charset="0"/>
              <a:buChar char="•"/>
            </a:pPr>
            <a:endParaRPr lang="en-US" sz="1600" dirty="0">
              <a:solidFill>
                <a:srgbClr val="C00000"/>
              </a:solidFill>
              <a:latin typeface="Arial" panose="020B0604020202020204" pitchFamily="34" charset="0"/>
              <a:cs typeface="Arial" panose="020B0604020202020204" pitchFamily="34" charset="0"/>
            </a:endParaRPr>
          </a:p>
        </p:txBody>
      </p:sp>
      <p:sp>
        <p:nvSpPr>
          <p:cNvPr id="5" name="TextShape 2"/>
          <p:cNvSpPr txBox="1"/>
          <p:nvPr/>
        </p:nvSpPr>
        <p:spPr>
          <a:xfrm>
            <a:off x="1825178" y="1753671"/>
            <a:ext cx="1619990" cy="874064"/>
          </a:xfrm>
          <a:prstGeom prst="rect">
            <a:avLst/>
          </a:prstGeom>
        </p:spPr>
        <p:txBody>
          <a:bodyPr wrap="none" lIns="67500" tIns="33750" rIns="67500" bIns="33750"/>
          <a:lstStyle/>
          <a:p>
            <a:pPr>
              <a:lnSpc>
                <a:spcPct val="100000"/>
              </a:lnSpc>
            </a:pPr>
            <a:r>
              <a:rPr lang="en-US" sz="1600" b="1" u="sng" dirty="0">
                <a:solidFill>
                  <a:srgbClr val="C00000"/>
                </a:solidFill>
              </a:rPr>
              <a:t>Reactions (n-deficient):</a:t>
            </a:r>
          </a:p>
          <a:p>
            <a:pPr>
              <a:lnSpc>
                <a:spcPct val="100000"/>
              </a:lnSpc>
            </a:pPr>
            <a:r>
              <a:rPr lang="en-US" sz="1600" b="1" baseline="30000" dirty="0">
                <a:solidFill>
                  <a:srgbClr val="002060"/>
                </a:solidFill>
              </a:rPr>
              <a:t>241</a:t>
            </a:r>
            <a:r>
              <a:rPr lang="en-US" sz="1600" b="1" dirty="0">
                <a:solidFill>
                  <a:srgbClr val="002060"/>
                </a:solidFill>
              </a:rPr>
              <a:t>Am(</a:t>
            </a:r>
            <a:r>
              <a:rPr lang="en-US" sz="1600" b="1" baseline="30000" dirty="0">
                <a:solidFill>
                  <a:srgbClr val="002060"/>
                </a:solidFill>
              </a:rPr>
              <a:t>48</a:t>
            </a:r>
            <a:r>
              <a:rPr lang="en-US" sz="1600" b="1" dirty="0">
                <a:solidFill>
                  <a:srgbClr val="002060"/>
                </a:solidFill>
              </a:rPr>
              <a:t>Ca,</a:t>
            </a:r>
            <a:r>
              <a:rPr lang="en-US" sz="1600" b="1" i="1" dirty="0">
                <a:solidFill>
                  <a:srgbClr val="002060"/>
                </a:solidFill>
              </a:rPr>
              <a:t>xn</a:t>
            </a:r>
            <a:r>
              <a:rPr lang="en-US" sz="1600" b="1" dirty="0">
                <a:solidFill>
                  <a:srgbClr val="002060"/>
                </a:solidFill>
              </a:rPr>
              <a:t>)</a:t>
            </a:r>
            <a:r>
              <a:rPr lang="en-US" sz="1600" b="1" baseline="30000" dirty="0">
                <a:solidFill>
                  <a:srgbClr val="002060"/>
                </a:solidFill>
              </a:rPr>
              <a:t>289-</a:t>
            </a:r>
            <a:r>
              <a:rPr lang="en-US" sz="1600" b="1" i="1" baseline="30000" dirty="0">
                <a:solidFill>
                  <a:srgbClr val="002060"/>
                </a:solidFill>
              </a:rPr>
              <a:t>x</a:t>
            </a:r>
            <a:r>
              <a:rPr lang="en-US" sz="1600" b="1" dirty="0">
                <a:solidFill>
                  <a:srgbClr val="002060"/>
                </a:solidFill>
              </a:rPr>
              <a:t>Mc</a:t>
            </a:r>
          </a:p>
          <a:p>
            <a:pPr>
              <a:lnSpc>
                <a:spcPct val="100000"/>
              </a:lnSpc>
            </a:pPr>
            <a:r>
              <a:rPr lang="en-US" sz="1600" b="1" baseline="30000" dirty="0">
                <a:solidFill>
                  <a:srgbClr val="002060"/>
                </a:solidFill>
              </a:rPr>
              <a:t>239</a:t>
            </a:r>
            <a:r>
              <a:rPr lang="en-US" sz="1600" b="1" dirty="0">
                <a:solidFill>
                  <a:srgbClr val="002060"/>
                </a:solidFill>
              </a:rPr>
              <a:t>Pu(</a:t>
            </a:r>
            <a:r>
              <a:rPr lang="en-US" sz="1600" b="1" baseline="30000" dirty="0">
                <a:solidFill>
                  <a:srgbClr val="002060"/>
                </a:solidFill>
              </a:rPr>
              <a:t>48</a:t>
            </a:r>
            <a:r>
              <a:rPr lang="en-US" sz="1600" b="1" dirty="0">
                <a:solidFill>
                  <a:srgbClr val="002060"/>
                </a:solidFill>
              </a:rPr>
              <a:t>Ca,</a:t>
            </a:r>
            <a:r>
              <a:rPr lang="en-US" sz="1600" b="1" i="1" dirty="0">
                <a:solidFill>
                  <a:srgbClr val="002060"/>
                </a:solidFill>
              </a:rPr>
              <a:t>xn</a:t>
            </a:r>
            <a:r>
              <a:rPr lang="en-US" sz="1600" b="1" dirty="0">
                <a:solidFill>
                  <a:srgbClr val="002060"/>
                </a:solidFill>
              </a:rPr>
              <a:t>)</a:t>
            </a:r>
            <a:r>
              <a:rPr lang="en-US" sz="1600" b="1" baseline="30000" dirty="0">
                <a:solidFill>
                  <a:srgbClr val="002060"/>
                </a:solidFill>
              </a:rPr>
              <a:t>287-</a:t>
            </a:r>
            <a:r>
              <a:rPr lang="en-US" sz="1600" b="1" i="1" baseline="30000" dirty="0">
                <a:solidFill>
                  <a:srgbClr val="002060"/>
                </a:solidFill>
              </a:rPr>
              <a:t>x</a:t>
            </a:r>
            <a:r>
              <a:rPr lang="en-US" sz="1600" b="1" dirty="0">
                <a:solidFill>
                  <a:srgbClr val="002060"/>
                </a:solidFill>
              </a:rPr>
              <a:t>Fl</a:t>
            </a:r>
          </a:p>
          <a:p>
            <a:pPr>
              <a:lnSpc>
                <a:spcPct val="100000"/>
              </a:lnSpc>
            </a:pPr>
            <a:r>
              <a:rPr lang="en-US" sz="1600" b="1" baseline="30000" dirty="0">
                <a:solidFill>
                  <a:srgbClr val="002060"/>
                </a:solidFill>
              </a:rPr>
              <a:t>240</a:t>
            </a:r>
            <a:r>
              <a:rPr lang="en-US" sz="1600" b="1" dirty="0">
                <a:solidFill>
                  <a:srgbClr val="002060"/>
                </a:solidFill>
              </a:rPr>
              <a:t>Pu(</a:t>
            </a:r>
            <a:r>
              <a:rPr lang="en-US" sz="1600" b="1" baseline="30000" dirty="0">
                <a:solidFill>
                  <a:srgbClr val="002060"/>
                </a:solidFill>
              </a:rPr>
              <a:t>48</a:t>
            </a:r>
            <a:r>
              <a:rPr lang="en-US" sz="1600" b="1" dirty="0">
                <a:solidFill>
                  <a:srgbClr val="002060"/>
                </a:solidFill>
              </a:rPr>
              <a:t>Ca,</a:t>
            </a:r>
            <a:r>
              <a:rPr lang="en-US" sz="1600" b="1" i="1" dirty="0">
                <a:solidFill>
                  <a:srgbClr val="002060"/>
                </a:solidFill>
              </a:rPr>
              <a:t>xn</a:t>
            </a:r>
            <a:r>
              <a:rPr lang="en-US" sz="1600" b="1" dirty="0">
                <a:solidFill>
                  <a:srgbClr val="002060"/>
                </a:solidFill>
              </a:rPr>
              <a:t>)</a:t>
            </a:r>
            <a:r>
              <a:rPr lang="en-US" sz="1600" b="1" baseline="30000" dirty="0">
                <a:solidFill>
                  <a:srgbClr val="002060"/>
                </a:solidFill>
              </a:rPr>
              <a:t>288-</a:t>
            </a:r>
            <a:r>
              <a:rPr lang="en-US" sz="1600" b="1" i="1" baseline="30000" dirty="0">
                <a:solidFill>
                  <a:srgbClr val="002060"/>
                </a:solidFill>
              </a:rPr>
              <a:t>x</a:t>
            </a:r>
            <a:r>
              <a:rPr lang="en-US" sz="1600" b="1" dirty="0">
                <a:solidFill>
                  <a:srgbClr val="002060"/>
                </a:solidFill>
              </a:rPr>
              <a:t>Fl</a:t>
            </a:r>
          </a:p>
        </p:txBody>
      </p:sp>
      <p:sp>
        <p:nvSpPr>
          <p:cNvPr id="8" name="TextShape 2"/>
          <p:cNvSpPr txBox="1"/>
          <p:nvPr/>
        </p:nvSpPr>
        <p:spPr>
          <a:xfrm>
            <a:off x="1825178" y="2791469"/>
            <a:ext cx="1752341" cy="720443"/>
          </a:xfrm>
          <a:prstGeom prst="rect">
            <a:avLst/>
          </a:prstGeom>
        </p:spPr>
        <p:txBody>
          <a:bodyPr wrap="none" lIns="67500" tIns="33750" rIns="67500" bIns="33750"/>
          <a:lstStyle/>
          <a:p>
            <a:pPr>
              <a:lnSpc>
                <a:spcPct val="100000"/>
              </a:lnSpc>
            </a:pPr>
            <a:r>
              <a:rPr lang="en-US" sz="1600" b="1" u="sng" dirty="0">
                <a:solidFill>
                  <a:srgbClr val="C00000"/>
                </a:solidFill>
              </a:rPr>
              <a:t>Reactions (n-rich):</a:t>
            </a:r>
          </a:p>
          <a:p>
            <a:pPr>
              <a:lnSpc>
                <a:spcPct val="100000"/>
              </a:lnSpc>
            </a:pPr>
            <a:r>
              <a:rPr lang="en-US" sz="1600" b="1" baseline="30000" dirty="0">
                <a:solidFill>
                  <a:srgbClr val="002060"/>
                </a:solidFill>
              </a:rPr>
              <a:t>249</a:t>
            </a:r>
            <a:r>
              <a:rPr lang="en-US" sz="1600" b="1" dirty="0">
                <a:solidFill>
                  <a:srgbClr val="002060"/>
                </a:solidFill>
              </a:rPr>
              <a:t>Bk(</a:t>
            </a:r>
            <a:r>
              <a:rPr lang="en-US" sz="1600" b="1" baseline="30000" dirty="0">
                <a:solidFill>
                  <a:srgbClr val="002060"/>
                </a:solidFill>
              </a:rPr>
              <a:t>48</a:t>
            </a:r>
            <a:r>
              <a:rPr lang="en-US" sz="1600" b="1" dirty="0">
                <a:solidFill>
                  <a:srgbClr val="002060"/>
                </a:solidFill>
              </a:rPr>
              <a:t>Ca,2</a:t>
            </a:r>
            <a:r>
              <a:rPr lang="en-US" sz="1600" b="1" i="1" dirty="0">
                <a:solidFill>
                  <a:srgbClr val="002060"/>
                </a:solidFill>
              </a:rPr>
              <a:t>n</a:t>
            </a:r>
            <a:r>
              <a:rPr lang="en-US" sz="1600" b="1" dirty="0">
                <a:solidFill>
                  <a:srgbClr val="002060"/>
                </a:solidFill>
              </a:rPr>
              <a:t>)</a:t>
            </a:r>
            <a:r>
              <a:rPr lang="en-US" sz="1600" b="1" baseline="30000" dirty="0">
                <a:solidFill>
                  <a:srgbClr val="002060"/>
                </a:solidFill>
              </a:rPr>
              <a:t>295</a:t>
            </a:r>
            <a:r>
              <a:rPr lang="en-US" sz="1600" b="1" dirty="0">
                <a:solidFill>
                  <a:srgbClr val="002060"/>
                </a:solidFill>
              </a:rPr>
              <a:t>Ts</a:t>
            </a:r>
            <a:r>
              <a:rPr lang="en-US" sz="1600" b="1" baseline="-25000" dirty="0">
                <a:solidFill>
                  <a:srgbClr val="002060"/>
                </a:solidFill>
              </a:rPr>
              <a:t>178</a:t>
            </a:r>
            <a:endParaRPr lang="en-US" sz="1600" b="1" dirty="0">
              <a:solidFill>
                <a:srgbClr val="002060"/>
              </a:solidFill>
            </a:endParaRPr>
          </a:p>
          <a:p>
            <a:pPr>
              <a:lnSpc>
                <a:spcPct val="100000"/>
              </a:lnSpc>
            </a:pPr>
            <a:r>
              <a:rPr lang="en-US" sz="1600" b="1" baseline="30000" dirty="0">
                <a:solidFill>
                  <a:srgbClr val="002060"/>
                </a:solidFill>
              </a:rPr>
              <a:t>248</a:t>
            </a:r>
            <a:r>
              <a:rPr lang="en-US" sz="1600" b="1" dirty="0">
                <a:solidFill>
                  <a:srgbClr val="002060"/>
                </a:solidFill>
              </a:rPr>
              <a:t>Cm(</a:t>
            </a:r>
            <a:r>
              <a:rPr lang="en-US" sz="1600" b="1" baseline="30000" dirty="0">
                <a:solidFill>
                  <a:srgbClr val="002060"/>
                </a:solidFill>
              </a:rPr>
              <a:t>48</a:t>
            </a:r>
            <a:r>
              <a:rPr lang="en-US" sz="1600" b="1" dirty="0">
                <a:solidFill>
                  <a:srgbClr val="002060"/>
                </a:solidFill>
              </a:rPr>
              <a:t>Ca,2</a:t>
            </a:r>
            <a:r>
              <a:rPr lang="en-US" sz="1600" b="1" i="1" dirty="0">
                <a:solidFill>
                  <a:srgbClr val="002060"/>
                </a:solidFill>
              </a:rPr>
              <a:t>n</a:t>
            </a:r>
            <a:r>
              <a:rPr lang="en-US" sz="1600" b="1" dirty="0">
                <a:solidFill>
                  <a:srgbClr val="002060"/>
                </a:solidFill>
              </a:rPr>
              <a:t>)</a:t>
            </a:r>
            <a:r>
              <a:rPr lang="en-US" sz="1600" b="1" baseline="30000" dirty="0">
                <a:solidFill>
                  <a:srgbClr val="002060"/>
                </a:solidFill>
              </a:rPr>
              <a:t>294</a:t>
            </a:r>
            <a:r>
              <a:rPr lang="en-US" sz="1600" b="1" dirty="0">
                <a:solidFill>
                  <a:srgbClr val="002060"/>
                </a:solidFill>
              </a:rPr>
              <a:t>Lv</a:t>
            </a:r>
            <a:r>
              <a:rPr lang="en-US" sz="1600" b="1" baseline="-25000" dirty="0">
                <a:solidFill>
                  <a:srgbClr val="002060"/>
                </a:solidFill>
              </a:rPr>
              <a:t>178</a:t>
            </a:r>
            <a:endParaRPr lang="en-US" sz="1600" b="1" dirty="0">
              <a:solidFill>
                <a:srgbClr val="002060"/>
              </a:solidFill>
            </a:endParaRPr>
          </a:p>
          <a:p>
            <a:pPr>
              <a:lnSpc>
                <a:spcPct val="100000"/>
              </a:lnSpc>
            </a:pPr>
            <a:endParaRPr sz="1600" b="1" dirty="0"/>
          </a:p>
        </p:txBody>
      </p:sp>
      <p:sp>
        <p:nvSpPr>
          <p:cNvPr id="10" name="TextShape 2"/>
          <p:cNvSpPr txBox="1"/>
          <p:nvPr/>
        </p:nvSpPr>
        <p:spPr>
          <a:xfrm>
            <a:off x="1825178" y="721832"/>
            <a:ext cx="2321169" cy="842917"/>
          </a:xfrm>
          <a:prstGeom prst="rect">
            <a:avLst/>
          </a:prstGeom>
        </p:spPr>
        <p:txBody>
          <a:bodyPr wrap="none" lIns="67500" tIns="33750" rIns="67500" bIns="33750"/>
          <a:lstStyle/>
          <a:p>
            <a:pPr>
              <a:lnSpc>
                <a:spcPct val="100000"/>
              </a:lnSpc>
            </a:pPr>
            <a:r>
              <a:rPr lang="en-US" sz="1600" b="1" u="sng" dirty="0">
                <a:solidFill>
                  <a:srgbClr val="C00000"/>
                </a:solidFill>
              </a:rPr>
              <a:t>Reactions (new elements)</a:t>
            </a:r>
            <a:r>
              <a:rPr lang="en-US" sz="1600" b="1" dirty="0">
                <a:solidFill>
                  <a:srgbClr val="C00000"/>
                </a:solidFill>
              </a:rPr>
              <a:t>:</a:t>
            </a:r>
          </a:p>
          <a:p>
            <a:pPr>
              <a:lnSpc>
                <a:spcPct val="100000"/>
              </a:lnSpc>
            </a:pPr>
            <a:r>
              <a:rPr lang="en-US" sz="1600" b="1" baseline="30000" dirty="0">
                <a:solidFill>
                  <a:srgbClr val="002060"/>
                </a:solidFill>
              </a:rPr>
              <a:t>249</a:t>
            </a:r>
            <a:r>
              <a:rPr lang="en-US" sz="1600" b="1" dirty="0">
                <a:solidFill>
                  <a:srgbClr val="002060"/>
                </a:solidFill>
              </a:rPr>
              <a:t>Bk(</a:t>
            </a:r>
            <a:r>
              <a:rPr lang="en-US" sz="1600" b="1" baseline="30000" dirty="0">
                <a:solidFill>
                  <a:srgbClr val="002060"/>
                </a:solidFill>
              </a:rPr>
              <a:t>50</a:t>
            </a:r>
            <a:r>
              <a:rPr lang="en-US" sz="1600" b="1" dirty="0">
                <a:solidFill>
                  <a:srgbClr val="002060"/>
                </a:solidFill>
              </a:rPr>
              <a:t>Ti,</a:t>
            </a:r>
            <a:r>
              <a:rPr lang="en-US" sz="1600" b="1" i="1" dirty="0">
                <a:solidFill>
                  <a:srgbClr val="002060"/>
                </a:solidFill>
              </a:rPr>
              <a:t>xn</a:t>
            </a:r>
            <a:r>
              <a:rPr lang="en-US" sz="1600" b="1" dirty="0">
                <a:solidFill>
                  <a:srgbClr val="002060"/>
                </a:solidFill>
              </a:rPr>
              <a:t>) </a:t>
            </a:r>
            <a:r>
              <a:rPr lang="en-US" sz="1600" b="1" baseline="30000" dirty="0">
                <a:solidFill>
                  <a:srgbClr val="002060"/>
                </a:solidFill>
              </a:rPr>
              <a:t>299-</a:t>
            </a:r>
            <a:r>
              <a:rPr lang="en-US" sz="1600" b="1" i="1" baseline="30000" dirty="0">
                <a:solidFill>
                  <a:srgbClr val="002060"/>
                </a:solidFill>
              </a:rPr>
              <a:t>x</a:t>
            </a:r>
            <a:r>
              <a:rPr lang="en-US" sz="1600" b="1" dirty="0">
                <a:solidFill>
                  <a:srgbClr val="002060"/>
                </a:solidFill>
              </a:rPr>
              <a:t>119</a:t>
            </a:r>
          </a:p>
          <a:p>
            <a:pPr>
              <a:lnSpc>
                <a:spcPct val="100000"/>
              </a:lnSpc>
            </a:pPr>
            <a:r>
              <a:rPr lang="en-US" sz="1600" b="1" baseline="30000" dirty="0">
                <a:solidFill>
                  <a:srgbClr val="002060"/>
                </a:solidFill>
              </a:rPr>
              <a:t>249-251</a:t>
            </a:r>
            <a:r>
              <a:rPr lang="en-US" sz="1600" b="1" dirty="0">
                <a:solidFill>
                  <a:srgbClr val="002060"/>
                </a:solidFill>
              </a:rPr>
              <a:t>Cf(</a:t>
            </a:r>
            <a:r>
              <a:rPr lang="en-US" sz="1600" b="1" baseline="30000" dirty="0">
                <a:solidFill>
                  <a:srgbClr val="002060"/>
                </a:solidFill>
              </a:rPr>
              <a:t>50</a:t>
            </a:r>
            <a:r>
              <a:rPr lang="en-US" sz="1600" b="1" dirty="0">
                <a:solidFill>
                  <a:srgbClr val="002060"/>
                </a:solidFill>
              </a:rPr>
              <a:t>Ti,</a:t>
            </a:r>
            <a:r>
              <a:rPr lang="en-US" sz="1600" b="1" i="1" dirty="0">
                <a:solidFill>
                  <a:srgbClr val="002060"/>
                </a:solidFill>
              </a:rPr>
              <a:t>xn</a:t>
            </a:r>
            <a:r>
              <a:rPr lang="en-US" sz="1600" b="1" dirty="0">
                <a:solidFill>
                  <a:srgbClr val="002060"/>
                </a:solidFill>
              </a:rPr>
              <a:t>)</a:t>
            </a:r>
            <a:r>
              <a:rPr lang="en-US" sz="1600" b="1" baseline="30000" dirty="0">
                <a:solidFill>
                  <a:srgbClr val="002060"/>
                </a:solidFill>
              </a:rPr>
              <a:t>(299-301)-</a:t>
            </a:r>
            <a:r>
              <a:rPr lang="en-US" sz="1600" b="1" i="1" baseline="30000" dirty="0">
                <a:solidFill>
                  <a:srgbClr val="002060"/>
                </a:solidFill>
              </a:rPr>
              <a:t>x</a:t>
            </a:r>
            <a:r>
              <a:rPr lang="en-US" sz="1600" b="1" dirty="0">
                <a:solidFill>
                  <a:srgbClr val="002060"/>
                </a:solidFill>
              </a:rPr>
              <a:t>120</a:t>
            </a:r>
          </a:p>
          <a:p>
            <a:pPr>
              <a:lnSpc>
                <a:spcPct val="100000"/>
              </a:lnSpc>
            </a:pPr>
            <a:r>
              <a:rPr lang="en-US" sz="1600" b="1" baseline="30000" dirty="0">
                <a:solidFill>
                  <a:srgbClr val="002060"/>
                </a:solidFill>
              </a:rPr>
              <a:t>248</a:t>
            </a:r>
            <a:r>
              <a:rPr lang="en-US" sz="1600" b="1" dirty="0">
                <a:solidFill>
                  <a:srgbClr val="002060"/>
                </a:solidFill>
              </a:rPr>
              <a:t>Cm(</a:t>
            </a:r>
            <a:r>
              <a:rPr lang="en-US" sz="1600" b="1" baseline="30000" dirty="0">
                <a:solidFill>
                  <a:srgbClr val="002060"/>
                </a:solidFill>
              </a:rPr>
              <a:t>54</a:t>
            </a:r>
            <a:r>
              <a:rPr lang="en-US" sz="1600" b="1" dirty="0">
                <a:solidFill>
                  <a:srgbClr val="002060"/>
                </a:solidFill>
              </a:rPr>
              <a:t>Cr,</a:t>
            </a:r>
            <a:r>
              <a:rPr lang="en-US" sz="1600" b="1" i="1" dirty="0">
                <a:solidFill>
                  <a:srgbClr val="002060"/>
                </a:solidFill>
              </a:rPr>
              <a:t>xn</a:t>
            </a:r>
            <a:r>
              <a:rPr lang="en-US" sz="1600" b="1" dirty="0">
                <a:solidFill>
                  <a:srgbClr val="002060"/>
                </a:solidFill>
              </a:rPr>
              <a:t>)</a:t>
            </a:r>
            <a:r>
              <a:rPr lang="en-US" sz="1600" b="1" baseline="30000" dirty="0">
                <a:solidFill>
                  <a:srgbClr val="002060"/>
                </a:solidFill>
              </a:rPr>
              <a:t>302-</a:t>
            </a:r>
            <a:r>
              <a:rPr lang="en-US" sz="1600" b="1" i="1" baseline="30000" dirty="0">
                <a:solidFill>
                  <a:srgbClr val="002060"/>
                </a:solidFill>
              </a:rPr>
              <a:t>x</a:t>
            </a:r>
            <a:r>
              <a:rPr lang="en-US" sz="1600" b="1" dirty="0">
                <a:solidFill>
                  <a:srgbClr val="002060"/>
                </a:solidFill>
              </a:rPr>
              <a:t>120</a:t>
            </a:r>
          </a:p>
          <a:p>
            <a:pPr>
              <a:lnSpc>
                <a:spcPct val="100000"/>
              </a:lnSpc>
            </a:pPr>
            <a:endParaRPr lang="en-US" sz="1600" b="1" dirty="0">
              <a:solidFill>
                <a:srgbClr val="FF0000"/>
              </a:solidFill>
            </a:endParaRPr>
          </a:p>
        </p:txBody>
      </p:sp>
    </p:spTree>
    <p:extLst>
      <p:ext uri="{BB962C8B-B14F-4D97-AF65-F5344CB8AC3E}">
        <p14:creationId xmlns:p14="http://schemas.microsoft.com/office/powerpoint/2010/main" val="39869282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5730" y="116633"/>
            <a:ext cx="5826211" cy="461665"/>
          </a:xfrm>
          <a:prstGeom prst="rect">
            <a:avLst/>
          </a:prstGeom>
          <a:noFill/>
        </p:spPr>
        <p:txBody>
          <a:bodyPr wrap="square" rtlCol="0">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Day-one experiments at SHE Factory</a:t>
            </a:r>
            <a:endParaRPr lang="ru-RU" sz="24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8077200" y="4015252"/>
            <a:ext cx="1342034" cy="369332"/>
          </a:xfrm>
          <a:prstGeom prst="rect">
            <a:avLst/>
          </a:prstGeom>
          <a:noFill/>
        </p:spPr>
        <p:txBody>
          <a:bodyPr wrap="none" rtlCol="0">
            <a:spAutoFit/>
          </a:bodyPr>
          <a:lstStyle/>
          <a:p>
            <a:r>
              <a:rPr lang="en-US" b="1" baseline="30000" dirty="0">
                <a:solidFill>
                  <a:srgbClr val="C00000"/>
                </a:solidFill>
                <a:latin typeface="Times New Roman" panose="02020603050405020304" pitchFamily="18" charset="0"/>
                <a:cs typeface="Times New Roman" panose="02020603050405020304" pitchFamily="18" charset="0"/>
              </a:rPr>
              <a:t>48</a:t>
            </a:r>
            <a:r>
              <a:rPr lang="en-US" b="1" dirty="0">
                <a:solidFill>
                  <a:srgbClr val="C00000"/>
                </a:solidFill>
                <a:latin typeface="Times New Roman" panose="02020603050405020304" pitchFamily="18" charset="0"/>
                <a:cs typeface="Times New Roman" panose="02020603050405020304" pitchFamily="18" charset="0"/>
              </a:rPr>
              <a:t>Ca+</a:t>
            </a:r>
            <a:r>
              <a:rPr lang="en-US" b="1" baseline="30000" dirty="0">
                <a:solidFill>
                  <a:srgbClr val="C00000"/>
                </a:solidFill>
                <a:latin typeface="Times New Roman" panose="02020603050405020304" pitchFamily="18" charset="0"/>
                <a:cs typeface="Times New Roman" panose="02020603050405020304" pitchFamily="18" charset="0"/>
              </a:rPr>
              <a:t>243</a:t>
            </a:r>
            <a:r>
              <a:rPr lang="en-US" b="1" dirty="0">
                <a:solidFill>
                  <a:srgbClr val="C00000"/>
                </a:solidFill>
                <a:latin typeface="Times New Roman" panose="02020603050405020304" pitchFamily="18" charset="0"/>
                <a:cs typeface="Times New Roman" panose="02020603050405020304" pitchFamily="18" charset="0"/>
              </a:rPr>
              <a:t>Am</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124200" y="4015252"/>
            <a:ext cx="1252266" cy="369332"/>
          </a:xfrm>
          <a:prstGeom prst="rect">
            <a:avLst/>
          </a:prstGeom>
          <a:noFill/>
        </p:spPr>
        <p:txBody>
          <a:bodyPr wrap="none" rtlCol="0">
            <a:spAutoFit/>
          </a:bodyPr>
          <a:lstStyle/>
          <a:p>
            <a:r>
              <a:rPr lang="en-US" b="1" baseline="30000" dirty="0">
                <a:solidFill>
                  <a:srgbClr val="C00000"/>
                </a:solidFill>
                <a:latin typeface="Times New Roman" panose="02020603050405020304" pitchFamily="18" charset="0"/>
                <a:cs typeface="Times New Roman" panose="02020603050405020304" pitchFamily="18" charset="0"/>
              </a:rPr>
              <a:t>48</a:t>
            </a:r>
            <a:r>
              <a:rPr lang="en-US" b="1" dirty="0">
                <a:solidFill>
                  <a:srgbClr val="C00000"/>
                </a:solidFill>
                <a:latin typeface="Times New Roman" panose="02020603050405020304" pitchFamily="18" charset="0"/>
                <a:cs typeface="Times New Roman" panose="02020603050405020304" pitchFamily="18" charset="0"/>
              </a:rPr>
              <a:t>Ca+</a:t>
            </a:r>
            <a:r>
              <a:rPr lang="en-US" b="1" baseline="30000" dirty="0">
                <a:solidFill>
                  <a:srgbClr val="C00000"/>
                </a:solidFill>
                <a:latin typeface="Times New Roman" panose="02020603050405020304" pitchFamily="18" charset="0"/>
                <a:cs typeface="Times New Roman" panose="02020603050405020304" pitchFamily="18" charset="0"/>
              </a:rPr>
              <a:t>242</a:t>
            </a:r>
            <a:r>
              <a:rPr lang="en-US" b="1" dirty="0">
                <a:solidFill>
                  <a:srgbClr val="C00000"/>
                </a:solidFill>
                <a:latin typeface="Times New Roman" panose="02020603050405020304" pitchFamily="18" charset="0"/>
                <a:cs typeface="Times New Roman" panose="02020603050405020304" pitchFamily="18" charset="0"/>
              </a:rPr>
              <a:t>Pu</a:t>
            </a:r>
            <a:endParaRPr lang="ru-RU" b="1" dirty="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962080" y="548680"/>
            <a:ext cx="8810811" cy="1631216"/>
          </a:xfrm>
          <a:prstGeom prst="rect">
            <a:avLst/>
          </a:prstGeom>
          <a:noFill/>
        </p:spPr>
        <p:txBody>
          <a:bodyPr wrap="square" rtlCol="0">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Test experiments I:</a:t>
            </a:r>
          </a:p>
          <a:p>
            <a:pPr algn="ctr"/>
            <a:endParaRPr lang="en-US" b="1" dirty="0">
              <a:solidFill>
                <a:srgbClr val="002060"/>
              </a:solidFill>
              <a:latin typeface="Times New Roman" panose="02020603050405020304" pitchFamily="18" charset="0"/>
              <a:cs typeface="Times New Roman" panose="02020603050405020304" pitchFamily="18" charset="0"/>
            </a:endParaRPr>
          </a:p>
          <a:p>
            <a:pPr algn="ctr"/>
            <a:r>
              <a:rPr lang="en-US" b="1" dirty="0">
                <a:solidFill>
                  <a:srgbClr val="002060"/>
                </a:solidFill>
                <a:latin typeface="Times New Roman" panose="02020603050405020304" pitchFamily="18" charset="0"/>
                <a:cs typeface="Times New Roman" panose="02020603050405020304" pitchFamily="18" charset="0"/>
              </a:rPr>
              <a:t>Test of functionalities of all the systems of the accelerator and gas-filled separator</a:t>
            </a:r>
          </a:p>
          <a:p>
            <a:pPr algn="ctr"/>
            <a:r>
              <a:rPr lang="en-US" b="1" baseline="30000" dirty="0">
                <a:solidFill>
                  <a:srgbClr val="C00000"/>
                </a:solidFill>
                <a:latin typeface="Times New Roman" panose="02020603050405020304" pitchFamily="18" charset="0"/>
                <a:cs typeface="Times New Roman" panose="02020603050405020304" pitchFamily="18" charset="0"/>
              </a:rPr>
              <a:t>40</a:t>
            </a:r>
            <a:r>
              <a:rPr lang="en-US" b="1" dirty="0">
                <a:solidFill>
                  <a:srgbClr val="C00000"/>
                </a:solidFill>
                <a:latin typeface="Times New Roman" panose="02020603050405020304" pitchFamily="18" charset="0"/>
                <a:cs typeface="Times New Roman" panose="02020603050405020304" pitchFamily="18" charset="0"/>
              </a:rPr>
              <a:t>Ar+</a:t>
            </a:r>
            <a:r>
              <a:rPr lang="en-US" b="1" baseline="30000" dirty="0">
                <a:solidFill>
                  <a:srgbClr val="C00000"/>
                </a:solidFill>
                <a:latin typeface="Times New Roman" panose="02020603050405020304" pitchFamily="18" charset="0"/>
                <a:cs typeface="Times New Roman" panose="02020603050405020304" pitchFamily="18" charset="0"/>
              </a:rPr>
              <a:t>nat</a:t>
            </a:r>
            <a:r>
              <a:rPr lang="en-US" b="1" dirty="0">
                <a:solidFill>
                  <a:srgbClr val="C00000"/>
                </a:solidFill>
                <a:latin typeface="Times New Roman" panose="02020603050405020304" pitchFamily="18" charset="0"/>
                <a:cs typeface="Times New Roman" panose="02020603050405020304" pitchFamily="18" charset="0"/>
              </a:rPr>
              <a:t>Dy and </a:t>
            </a:r>
            <a:r>
              <a:rPr lang="en-US" b="1" baseline="30000" dirty="0">
                <a:solidFill>
                  <a:srgbClr val="C00000"/>
                </a:solidFill>
                <a:latin typeface="Times New Roman" panose="02020603050405020304" pitchFamily="18" charset="0"/>
                <a:cs typeface="Times New Roman" panose="02020603050405020304" pitchFamily="18" charset="0"/>
              </a:rPr>
              <a:t>18</a:t>
            </a:r>
            <a:r>
              <a:rPr lang="en-US" b="1" dirty="0">
                <a:solidFill>
                  <a:srgbClr val="C00000"/>
                </a:solidFill>
                <a:latin typeface="Times New Roman" panose="02020603050405020304" pitchFamily="18" charset="0"/>
                <a:cs typeface="Times New Roman" panose="02020603050405020304" pitchFamily="18" charset="0"/>
              </a:rPr>
              <a:t>O+</a:t>
            </a:r>
            <a:r>
              <a:rPr lang="en-US" b="1" baseline="30000" dirty="0">
                <a:solidFill>
                  <a:srgbClr val="C00000"/>
                </a:solidFill>
                <a:latin typeface="Times New Roman" panose="02020603050405020304" pitchFamily="18" charset="0"/>
                <a:cs typeface="Times New Roman" panose="02020603050405020304" pitchFamily="18" charset="0"/>
              </a:rPr>
              <a:t>208</a:t>
            </a:r>
            <a:r>
              <a:rPr lang="en-US" b="1" dirty="0">
                <a:solidFill>
                  <a:srgbClr val="C00000"/>
                </a:solidFill>
                <a:latin typeface="Times New Roman" panose="02020603050405020304" pitchFamily="18" charset="0"/>
                <a:cs typeface="Times New Roman" panose="02020603050405020304" pitchFamily="18" charset="0"/>
              </a:rPr>
              <a:t>Pb</a:t>
            </a:r>
          </a:p>
        </p:txBody>
      </p:sp>
      <p:sp>
        <p:nvSpPr>
          <p:cNvPr id="9" name="TextBox 8"/>
          <p:cNvSpPr txBox="1"/>
          <p:nvPr/>
        </p:nvSpPr>
        <p:spPr>
          <a:xfrm>
            <a:off x="3872872" y="2179896"/>
            <a:ext cx="4996482" cy="1631216"/>
          </a:xfrm>
          <a:prstGeom prst="rect">
            <a:avLst/>
          </a:prstGeom>
          <a:noFill/>
        </p:spPr>
        <p:txBody>
          <a:bodyPr wrap="square" rtlCol="0">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Test experiments II:</a:t>
            </a:r>
          </a:p>
          <a:p>
            <a:pPr algn="ctr"/>
            <a:r>
              <a:rPr lang="en-US" b="1" baseline="30000" dirty="0">
                <a:solidFill>
                  <a:srgbClr val="C00000"/>
                </a:solidFill>
                <a:latin typeface="Times New Roman" panose="02020603050405020304" pitchFamily="18" charset="0"/>
                <a:cs typeface="Times New Roman" panose="02020603050405020304" pitchFamily="18" charset="0"/>
              </a:rPr>
              <a:t>48</a:t>
            </a:r>
            <a:r>
              <a:rPr lang="en-US" b="1" dirty="0">
                <a:solidFill>
                  <a:srgbClr val="C00000"/>
                </a:solidFill>
                <a:latin typeface="Times New Roman" panose="02020603050405020304" pitchFamily="18" charset="0"/>
                <a:cs typeface="Times New Roman" panose="02020603050405020304" pitchFamily="18" charset="0"/>
              </a:rPr>
              <a:t>Ca+</a:t>
            </a:r>
            <a:r>
              <a:rPr lang="en-US" b="1" baseline="30000" dirty="0">
                <a:solidFill>
                  <a:srgbClr val="C00000"/>
                </a:solidFill>
                <a:latin typeface="Times New Roman" panose="02020603050405020304" pitchFamily="18" charset="0"/>
                <a:cs typeface="Times New Roman" panose="02020603050405020304" pitchFamily="18" charset="0"/>
              </a:rPr>
              <a:t>242</a:t>
            </a:r>
            <a:r>
              <a:rPr lang="en-US" b="1" dirty="0">
                <a:solidFill>
                  <a:srgbClr val="C00000"/>
                </a:solidFill>
                <a:latin typeface="Times New Roman" panose="02020603050405020304" pitchFamily="18" charset="0"/>
                <a:cs typeface="Times New Roman" panose="02020603050405020304" pitchFamily="18" charset="0"/>
              </a:rPr>
              <a:t>Pu and </a:t>
            </a:r>
            <a:r>
              <a:rPr lang="en-US" b="1" baseline="30000" dirty="0">
                <a:solidFill>
                  <a:srgbClr val="C00000"/>
                </a:solidFill>
                <a:latin typeface="Times New Roman" panose="02020603050405020304" pitchFamily="18" charset="0"/>
                <a:cs typeface="Times New Roman" panose="02020603050405020304" pitchFamily="18" charset="0"/>
              </a:rPr>
              <a:t>48</a:t>
            </a:r>
            <a:r>
              <a:rPr lang="en-US" b="1" dirty="0">
                <a:solidFill>
                  <a:srgbClr val="C00000"/>
                </a:solidFill>
                <a:latin typeface="Times New Roman" panose="02020603050405020304" pitchFamily="18" charset="0"/>
                <a:cs typeface="Times New Roman" panose="02020603050405020304" pitchFamily="18" charset="0"/>
              </a:rPr>
              <a:t>Ca+</a:t>
            </a:r>
            <a:r>
              <a:rPr lang="en-US" b="1" baseline="30000" dirty="0">
                <a:solidFill>
                  <a:srgbClr val="C00000"/>
                </a:solidFill>
                <a:latin typeface="Times New Roman" panose="02020603050405020304" pitchFamily="18" charset="0"/>
                <a:cs typeface="Times New Roman" panose="02020603050405020304" pitchFamily="18" charset="0"/>
              </a:rPr>
              <a:t>243</a:t>
            </a:r>
            <a:r>
              <a:rPr lang="en-US" b="1" dirty="0">
                <a:solidFill>
                  <a:srgbClr val="C00000"/>
                </a:solidFill>
                <a:latin typeface="Times New Roman" panose="02020603050405020304" pitchFamily="18" charset="0"/>
                <a:cs typeface="Times New Roman" panose="02020603050405020304" pitchFamily="18" charset="0"/>
              </a:rPr>
              <a:t>Am</a:t>
            </a:r>
            <a:endParaRPr lang="en-US" dirty="0">
              <a:solidFill>
                <a:srgbClr val="C00000"/>
              </a:solidFill>
              <a:latin typeface="Times New Roman" panose="02020603050405020304" pitchFamily="18" charset="0"/>
              <a:cs typeface="Times New Roman" panose="02020603050405020304" pitchFamily="18" charset="0"/>
            </a:endParaRPr>
          </a:p>
          <a:p>
            <a:pPr marL="257175" indent="-257175">
              <a:buAutoNum type="arabicPeriod"/>
            </a:pPr>
            <a:r>
              <a:rPr lang="en-US" b="1" dirty="0">
                <a:solidFill>
                  <a:srgbClr val="002060"/>
                </a:solidFill>
                <a:latin typeface="Times New Roman" panose="02020603050405020304" pitchFamily="18" charset="0"/>
                <a:cs typeface="Times New Roman" panose="02020603050405020304" pitchFamily="18" charset="0"/>
              </a:rPr>
              <a:t>Enough material to prepare “big” targets</a:t>
            </a:r>
          </a:p>
          <a:p>
            <a:pPr marL="257175" indent="-257175">
              <a:buFontTx/>
              <a:buAutoNum type="arabicPeriod"/>
            </a:pPr>
            <a:r>
              <a:rPr lang="en-US" b="1" dirty="0">
                <a:solidFill>
                  <a:srgbClr val="002060"/>
                </a:solidFill>
                <a:latin typeface="Times New Roman" panose="02020603050405020304" pitchFamily="18" charset="0"/>
                <a:cs typeface="Times New Roman" panose="02020603050405020304" pitchFamily="18" charset="0"/>
              </a:rPr>
              <a:t>Well-studied in previous experiments </a:t>
            </a:r>
          </a:p>
          <a:p>
            <a:pPr marL="257175" indent="-257175">
              <a:buAutoNum type="arabicPeriod"/>
            </a:pPr>
            <a:r>
              <a:rPr lang="en-US" b="1" dirty="0">
                <a:solidFill>
                  <a:srgbClr val="002060"/>
                </a:solidFill>
                <a:latin typeface="Times New Roman" panose="02020603050405020304" pitchFamily="18" charset="0"/>
                <a:cs typeface="Times New Roman" panose="02020603050405020304" pitchFamily="18" charset="0"/>
              </a:rPr>
              <a:t>Relatively large cross sections</a:t>
            </a:r>
          </a:p>
        </p:txBody>
      </p:sp>
      <p:sp>
        <p:nvSpPr>
          <p:cNvPr id="10" name="TextBox 9"/>
          <p:cNvSpPr txBox="1"/>
          <p:nvPr/>
        </p:nvSpPr>
        <p:spPr>
          <a:xfrm>
            <a:off x="4802718" y="3949269"/>
            <a:ext cx="2848230" cy="369332"/>
          </a:xfrm>
          <a:prstGeom prst="rect">
            <a:avLst/>
          </a:prstGeom>
          <a:noFill/>
        </p:spPr>
        <p:txBody>
          <a:bodyPr wrap="square" rtlCol="0">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Existing experimental data</a:t>
            </a:r>
            <a:endParaRPr lang="ru-RU" dirty="0">
              <a:solidFill>
                <a:srgbClr val="002060"/>
              </a:solidFill>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806" y="4252618"/>
            <a:ext cx="8432057" cy="2992806"/>
          </a:xfrm>
          <a:prstGeom prst="rect">
            <a:avLst/>
          </a:prstGeom>
        </p:spPr>
      </p:pic>
    </p:spTree>
    <p:extLst>
      <p:ext uri="{BB962C8B-B14F-4D97-AF65-F5344CB8AC3E}">
        <p14:creationId xmlns:p14="http://schemas.microsoft.com/office/powerpoint/2010/main" val="24325187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3.bmp"/>
          <p:cNvPicPr>
            <a:picLocks noChangeAspect="1"/>
          </p:cNvPicPr>
          <p:nvPr/>
        </p:nvPicPr>
        <p:blipFill>
          <a:blip r:embed="rId2"/>
          <a:stretch>
            <a:fillRect/>
          </a:stretch>
        </p:blipFill>
        <p:spPr>
          <a:xfrm>
            <a:off x="2309787" y="928672"/>
            <a:ext cx="5662015" cy="4878573"/>
          </a:xfrm>
          <a:prstGeom prst="rect">
            <a:avLst/>
          </a:prstGeom>
        </p:spPr>
      </p:pic>
      <p:sp>
        <p:nvSpPr>
          <p:cNvPr id="5" name="Rectangle 2"/>
          <p:cNvSpPr txBox="1">
            <a:spLocks noChangeArrowheads="1"/>
          </p:cNvSpPr>
          <p:nvPr/>
        </p:nvSpPr>
        <p:spPr bwMode="auto">
          <a:xfrm>
            <a:off x="3024166" y="142852"/>
            <a:ext cx="6500858" cy="6429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First experiments at</a:t>
            </a:r>
            <a:r>
              <a:rPr lang="ru-RU"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 </a:t>
            </a:r>
            <a: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SHE Factory</a:t>
            </a:r>
            <a:b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br>
            <a: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                                </a:t>
            </a:r>
            <a:r>
              <a:rPr lang="en-US" altLang="ja-JP"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Synthesis of new element</a:t>
            </a:r>
            <a:r>
              <a:rPr lang="ru-RU" altLang="ja-JP"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 119</a:t>
            </a:r>
            <a:endParaRPr lang="ru-RU"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endParaRPr>
          </a:p>
        </p:txBody>
      </p:sp>
      <p:pic>
        <p:nvPicPr>
          <p:cNvPr id="12" name="Рисунок 11" descr="z3.bmp"/>
          <p:cNvPicPr>
            <a:picLocks noChangeAspect="1"/>
          </p:cNvPicPr>
          <p:nvPr/>
        </p:nvPicPr>
        <p:blipFill>
          <a:blip r:embed="rId3"/>
          <a:stretch>
            <a:fillRect/>
          </a:stretch>
        </p:blipFill>
        <p:spPr>
          <a:xfrm>
            <a:off x="2310384" y="932689"/>
            <a:ext cx="5660136" cy="4876953"/>
          </a:xfrm>
          <a:prstGeom prst="rect">
            <a:avLst/>
          </a:prstGeom>
        </p:spPr>
      </p:pic>
      <p:sp>
        <p:nvSpPr>
          <p:cNvPr id="6" name="TextBox 5"/>
          <p:cNvSpPr txBox="1"/>
          <p:nvPr/>
        </p:nvSpPr>
        <p:spPr>
          <a:xfrm>
            <a:off x="6941916" y="4071943"/>
            <a:ext cx="3440365" cy="461665"/>
          </a:xfrm>
          <a:prstGeom prst="rect">
            <a:avLst/>
          </a:prstGeom>
          <a:noFill/>
        </p:spPr>
        <p:txBody>
          <a:bodyPr wrap="none" rtlCol="0">
            <a:spAutoFit/>
          </a:bodyPr>
          <a:lstStyle/>
          <a:p>
            <a:r>
              <a:rPr lang="en-US" sz="2800" b="1" baseline="30000" dirty="0">
                <a:effectLst>
                  <a:outerShdw blurRad="38100" dist="38100" dir="2700000" algn="tl">
                    <a:srgbClr val="000000">
                      <a:alpha val="43137"/>
                    </a:srgbClr>
                  </a:outerShdw>
                </a:effectLst>
              </a:rPr>
              <a:t>249</a:t>
            </a:r>
            <a:r>
              <a:rPr lang="en-US" sz="2400" b="1" dirty="0">
                <a:effectLst>
                  <a:outerShdw blurRad="38100" dist="38100" dir="2700000" algn="tl">
                    <a:srgbClr val="000000">
                      <a:alpha val="43137"/>
                    </a:srgbClr>
                  </a:outerShdw>
                </a:effectLst>
              </a:rPr>
              <a:t>Bk(</a:t>
            </a:r>
            <a:r>
              <a:rPr lang="en-US" sz="2800" b="1" baseline="30000" dirty="0">
                <a:effectLst>
                  <a:outerShdw blurRad="38100" dist="38100" dir="2700000" algn="tl">
                    <a:srgbClr val="000000">
                      <a:alpha val="43137"/>
                    </a:srgbClr>
                  </a:outerShdw>
                </a:effectLst>
              </a:rPr>
              <a:t>50</a:t>
            </a:r>
            <a:r>
              <a:rPr lang="en-US" sz="2400" b="1" dirty="0">
                <a:effectLst>
                  <a:outerShdw blurRad="38100" dist="38100" dir="2700000" algn="tl">
                    <a:srgbClr val="000000">
                      <a:alpha val="43137"/>
                    </a:srgbClr>
                  </a:outerShdw>
                </a:effectLst>
              </a:rPr>
              <a:t>Ti,3-4</a:t>
            </a:r>
            <a:r>
              <a:rPr lang="en-US" sz="2400" b="1" i="1" dirty="0">
                <a:effectLst>
                  <a:outerShdw blurRad="38100" dist="38100" dir="2700000" algn="tl">
                    <a:srgbClr val="000000">
                      <a:alpha val="43137"/>
                    </a:srgbClr>
                  </a:outerShdw>
                </a:effectLst>
              </a:rPr>
              <a:t>n</a:t>
            </a:r>
            <a:r>
              <a:rPr lang="en-US" sz="2400" b="1" dirty="0">
                <a:effectLst>
                  <a:outerShdw blurRad="38100" dist="38100" dir="2700000" algn="tl">
                    <a:srgbClr val="000000">
                      <a:alpha val="43137"/>
                    </a:srgbClr>
                  </a:outerShdw>
                </a:effectLst>
              </a:rPr>
              <a:t>)</a:t>
            </a:r>
            <a:r>
              <a:rPr lang="en-US" sz="2800" b="1" baseline="30000" dirty="0">
                <a:effectLst>
                  <a:outerShdw blurRad="38100" dist="38100" dir="2700000" algn="tl">
                    <a:srgbClr val="000000">
                      <a:alpha val="43137"/>
                    </a:srgbClr>
                  </a:outerShdw>
                </a:effectLst>
              </a:rPr>
              <a:t>295,296</a:t>
            </a:r>
            <a:r>
              <a:rPr lang="en-US" sz="2400" b="1" dirty="0">
                <a:effectLst>
                  <a:outerShdw blurRad="38100" dist="38100" dir="2700000" algn="tl">
                    <a:srgbClr val="000000">
                      <a:alpha val="43137"/>
                    </a:srgbClr>
                  </a:outerShdw>
                </a:effectLst>
              </a:rPr>
              <a:t>119</a:t>
            </a:r>
          </a:p>
        </p:txBody>
      </p:sp>
      <p:sp>
        <p:nvSpPr>
          <p:cNvPr id="11" name="TextBox 10"/>
          <p:cNvSpPr txBox="1"/>
          <p:nvPr/>
        </p:nvSpPr>
        <p:spPr>
          <a:xfrm>
            <a:off x="5881654" y="4616427"/>
            <a:ext cx="4786346" cy="369332"/>
          </a:xfrm>
          <a:prstGeom prst="rect">
            <a:avLst/>
          </a:prstGeom>
          <a:noFill/>
        </p:spPr>
        <p:txBody>
          <a:bodyPr wrap="square" rtlCol="0">
            <a:spAutoFit/>
          </a:bodyPr>
          <a:lstStyle/>
          <a:p>
            <a:r>
              <a:rPr lang="en-US" b="1" dirty="0">
                <a:solidFill>
                  <a:srgbClr val="0000FF"/>
                </a:solidFill>
                <a:effectLst>
                  <a:outerShdw blurRad="38100" dist="38100" dir="2700000" algn="tl">
                    <a:srgbClr val="000000">
                      <a:alpha val="43137"/>
                    </a:srgbClr>
                  </a:outerShdw>
                </a:effectLst>
              </a:rPr>
              <a:t>Descendants </a:t>
            </a:r>
            <a:r>
              <a:rPr lang="en-US" sz="2000" b="1" baseline="30000" dirty="0">
                <a:solidFill>
                  <a:srgbClr val="0000FF"/>
                </a:solidFill>
                <a:effectLst>
                  <a:outerShdw blurRad="38100" dist="38100" dir="2700000" algn="tl">
                    <a:srgbClr val="000000">
                      <a:alpha val="43137"/>
                    </a:srgbClr>
                  </a:outerShdw>
                </a:effectLst>
              </a:rPr>
              <a:t>287,288</a:t>
            </a:r>
            <a:r>
              <a:rPr lang="en-US" b="1" dirty="0">
                <a:solidFill>
                  <a:srgbClr val="0000FF"/>
                </a:solidFill>
                <a:effectLst>
                  <a:outerShdw blurRad="38100" dist="38100" dir="2700000" algn="tl">
                    <a:srgbClr val="000000">
                      <a:alpha val="43137"/>
                    </a:srgbClr>
                  </a:outerShdw>
                </a:effectLst>
              </a:rPr>
              <a:t>Mc, </a:t>
            </a:r>
            <a:r>
              <a:rPr lang="en-US" sz="2000" b="1" baseline="30000" dirty="0">
                <a:solidFill>
                  <a:srgbClr val="0000FF"/>
                </a:solidFill>
                <a:effectLst>
                  <a:outerShdw blurRad="38100" dist="38100" dir="2700000" algn="tl">
                    <a:srgbClr val="000000">
                      <a:alpha val="43137"/>
                    </a:srgbClr>
                  </a:outerShdw>
                </a:effectLst>
              </a:rPr>
              <a:t>282-294</a:t>
            </a:r>
            <a:r>
              <a:rPr lang="en-US" b="1" dirty="0">
                <a:solidFill>
                  <a:srgbClr val="0000FF"/>
                </a:solidFill>
                <a:effectLst>
                  <a:outerShdw blurRad="38100" dist="38100" dir="2700000" algn="tl">
                    <a:srgbClr val="000000">
                      <a:alpha val="43137"/>
                    </a:srgbClr>
                  </a:outerShdw>
                </a:effectLst>
              </a:rPr>
              <a:t>Nh… are known</a:t>
            </a:r>
          </a:p>
        </p:txBody>
      </p:sp>
      <p:sp>
        <p:nvSpPr>
          <p:cNvPr id="10" name="TextBox 9"/>
          <p:cNvSpPr txBox="1"/>
          <p:nvPr/>
        </p:nvSpPr>
        <p:spPr>
          <a:xfrm>
            <a:off x="2593138" y="5917188"/>
            <a:ext cx="7003325" cy="369332"/>
          </a:xfrm>
          <a:prstGeom prst="rect">
            <a:avLst/>
          </a:prstGeom>
          <a:noFill/>
        </p:spPr>
        <p:txBody>
          <a:bodyPr wrap="square" rtlCol="0">
            <a:spAutoFit/>
          </a:bodyPr>
          <a:lstStyle/>
          <a:p>
            <a:r>
              <a:rPr lang="en-US" b="1" dirty="0">
                <a:solidFill>
                  <a:srgbClr val="C00000"/>
                </a:solidFill>
                <a:latin typeface="Times New Roman" panose="02020603050405020304" pitchFamily="18" charset="0"/>
                <a:cs typeface="Times New Roman" panose="02020603050405020304" pitchFamily="18" charset="0"/>
              </a:rPr>
              <a:t>s=50 </a:t>
            </a:r>
            <a:r>
              <a:rPr lang="en-US" b="1" dirty="0" err="1">
                <a:solidFill>
                  <a:srgbClr val="C00000"/>
                </a:solidFill>
                <a:latin typeface="Times New Roman" panose="02020603050405020304" pitchFamily="18" charset="0"/>
                <a:cs typeface="Times New Roman" panose="02020603050405020304" pitchFamily="18" charset="0"/>
              </a:rPr>
              <a:t>fb</a:t>
            </a:r>
            <a:r>
              <a:rPr lang="en-US" b="1" dirty="0">
                <a:solidFill>
                  <a:srgbClr val="C00000"/>
                </a:solidFill>
                <a:latin typeface="Times New Roman" panose="02020603050405020304" pitchFamily="18" charset="0"/>
                <a:cs typeface="Times New Roman" panose="02020603050405020304" pitchFamily="18" charset="0"/>
              </a:rPr>
              <a:t>, h</a:t>
            </a:r>
            <a:r>
              <a:rPr lang="en-US" sz="2000" b="1" baseline="-25000" dirty="0">
                <a:solidFill>
                  <a:srgbClr val="C00000"/>
                </a:solidFill>
                <a:latin typeface="Times New Roman" panose="02020603050405020304" pitchFamily="18" charset="0"/>
                <a:cs typeface="Times New Roman" panose="02020603050405020304" pitchFamily="18" charset="0"/>
              </a:rPr>
              <a:t>t</a:t>
            </a:r>
            <a:r>
              <a:rPr lang="en-US" b="1" dirty="0">
                <a:solidFill>
                  <a:srgbClr val="C00000"/>
                </a:solidFill>
                <a:latin typeface="Times New Roman" panose="02020603050405020304" pitchFamily="18" charset="0"/>
                <a:cs typeface="Times New Roman" panose="02020603050405020304" pitchFamily="18" charset="0"/>
              </a:rPr>
              <a:t>=0.3 mg/cm</a:t>
            </a:r>
            <a:r>
              <a:rPr lang="en-US" sz="2000" b="1" baseline="30000" dirty="0">
                <a:solidFill>
                  <a:srgbClr val="C00000"/>
                </a:solidFill>
                <a:latin typeface="Times New Roman" panose="02020603050405020304" pitchFamily="18" charset="0"/>
                <a:cs typeface="Times New Roman" panose="02020603050405020304" pitchFamily="18" charset="0"/>
              </a:rPr>
              <a:t>2</a:t>
            </a:r>
            <a:r>
              <a:rPr lang="en-US" b="1" dirty="0">
                <a:solidFill>
                  <a:srgbClr val="C00000"/>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sym typeface="Symbol"/>
              </a:rPr>
              <a:t></a:t>
            </a:r>
            <a:r>
              <a:rPr lang="en-US" sz="2000" b="1" baseline="-25000" dirty="0" err="1">
                <a:solidFill>
                  <a:srgbClr val="C00000"/>
                </a:solidFill>
                <a:latin typeface="Times New Roman" panose="02020603050405020304" pitchFamily="18" charset="0"/>
                <a:cs typeface="Times New Roman" panose="02020603050405020304" pitchFamily="18" charset="0"/>
              </a:rPr>
              <a:t>coll</a:t>
            </a:r>
            <a:r>
              <a:rPr lang="en-US" b="1" dirty="0">
                <a:solidFill>
                  <a:srgbClr val="C00000"/>
                </a:solidFill>
                <a:latin typeface="Times New Roman" panose="02020603050405020304" pitchFamily="18" charset="0"/>
                <a:cs typeface="Times New Roman" panose="02020603050405020304" pitchFamily="18" charset="0"/>
              </a:rPr>
              <a:t>=0.6, </a:t>
            </a:r>
            <a:r>
              <a:rPr lang="en-US" b="1" dirty="0" err="1">
                <a:solidFill>
                  <a:srgbClr val="C00000"/>
                </a:solidFill>
                <a:latin typeface="Times New Roman" panose="02020603050405020304" pitchFamily="18" charset="0"/>
                <a:cs typeface="Times New Roman" panose="02020603050405020304" pitchFamily="18" charset="0"/>
              </a:rPr>
              <a:t>I</a:t>
            </a:r>
            <a:r>
              <a:rPr lang="en-US" sz="2000" b="1" baseline="-25000" dirty="0" err="1">
                <a:solidFill>
                  <a:srgbClr val="C00000"/>
                </a:solidFill>
                <a:latin typeface="Times New Roman" panose="02020603050405020304" pitchFamily="18" charset="0"/>
                <a:cs typeface="Times New Roman" panose="02020603050405020304" pitchFamily="18" charset="0"/>
              </a:rPr>
              <a:t>beam</a:t>
            </a:r>
            <a:r>
              <a:rPr lang="en-US" b="1" dirty="0">
                <a:solidFill>
                  <a:srgbClr val="C00000"/>
                </a:solidFill>
                <a:latin typeface="Times New Roman" panose="02020603050405020304" pitchFamily="18" charset="0"/>
                <a:cs typeface="Times New Roman" panose="02020603050405020304" pitchFamily="18" charset="0"/>
              </a:rPr>
              <a:t>=3 </a:t>
            </a:r>
            <a:r>
              <a:rPr lang="en-US" b="1" dirty="0" err="1">
                <a:solidFill>
                  <a:srgbClr val="C00000"/>
                </a:solidFill>
                <a:latin typeface="Times New Roman" panose="02020603050405020304" pitchFamily="18" charset="0"/>
                <a:cs typeface="Times New Roman" panose="02020603050405020304" pitchFamily="18" charset="0"/>
              </a:rPr>
              <a:t>pmA</a:t>
            </a:r>
            <a:r>
              <a:rPr lang="en-US" b="1" dirty="0">
                <a:solidFill>
                  <a:srgbClr val="C00000"/>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sym typeface="Symbol"/>
              </a:rPr>
              <a:t> 1 event per month</a:t>
            </a:r>
            <a:endParaRPr lang="en-US"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69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4"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3.bmp"/>
          <p:cNvPicPr>
            <a:picLocks noChangeAspect="1"/>
          </p:cNvPicPr>
          <p:nvPr/>
        </p:nvPicPr>
        <p:blipFill>
          <a:blip r:embed="rId2"/>
          <a:stretch>
            <a:fillRect/>
          </a:stretch>
        </p:blipFill>
        <p:spPr>
          <a:xfrm>
            <a:off x="1947872" y="869232"/>
            <a:ext cx="7148525" cy="4774347"/>
          </a:xfrm>
          <a:prstGeom prst="rect">
            <a:avLst/>
          </a:prstGeom>
        </p:spPr>
      </p:pic>
      <p:sp>
        <p:nvSpPr>
          <p:cNvPr id="5" name="Rectangle 2"/>
          <p:cNvSpPr txBox="1">
            <a:spLocks noChangeArrowheads="1"/>
          </p:cNvSpPr>
          <p:nvPr/>
        </p:nvSpPr>
        <p:spPr bwMode="auto">
          <a:xfrm>
            <a:off x="3024166" y="142852"/>
            <a:ext cx="6500858" cy="6429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First experiments at</a:t>
            </a:r>
            <a:r>
              <a:rPr lang="ru-RU"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 </a:t>
            </a:r>
            <a: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SHE Factory</a:t>
            </a:r>
            <a:b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br>
            <a:r>
              <a:rPr lang="en-US" altLang="ja-JP" sz="22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                                </a:t>
            </a:r>
            <a:r>
              <a:rPr lang="en-US" altLang="ja-JP"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Synthesis of new element</a:t>
            </a:r>
            <a:r>
              <a:rPr lang="ru-RU" altLang="ja-JP"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 1</a:t>
            </a:r>
            <a:r>
              <a:rPr lang="en-US" altLang="ja-JP"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rPr>
              <a:t>20</a:t>
            </a:r>
            <a:endParaRPr lang="ru-RU" sz="2000" b="1" kern="0" dirty="0">
              <a:solidFill>
                <a:srgbClr val="FF0000"/>
              </a:solidFill>
              <a:effectLst>
                <a:outerShdw blurRad="38100" dist="38100" dir="2700000" algn="tl">
                  <a:srgbClr val="000000">
                    <a:alpha val="43137"/>
                  </a:srgbClr>
                </a:outerShdw>
              </a:effectLst>
              <a:latin typeface="Calibri" pitchFamily="34" charset="0"/>
              <a:ea typeface="+mj-ea"/>
              <a:cs typeface="Calibri" pitchFamily="34" charset="0"/>
            </a:endParaRPr>
          </a:p>
        </p:txBody>
      </p:sp>
      <p:pic>
        <p:nvPicPr>
          <p:cNvPr id="12" name="Рисунок 11" descr="z3.bmp"/>
          <p:cNvPicPr>
            <a:picLocks noChangeAspect="1"/>
          </p:cNvPicPr>
          <p:nvPr/>
        </p:nvPicPr>
        <p:blipFill>
          <a:blip r:embed="rId3"/>
          <a:stretch>
            <a:fillRect/>
          </a:stretch>
        </p:blipFill>
        <p:spPr>
          <a:xfrm>
            <a:off x="1944624" y="868680"/>
            <a:ext cx="7146758" cy="4773168"/>
          </a:xfrm>
          <a:prstGeom prst="rect">
            <a:avLst/>
          </a:prstGeom>
        </p:spPr>
      </p:pic>
      <p:sp>
        <p:nvSpPr>
          <p:cNvPr id="6" name="TextBox 5"/>
          <p:cNvSpPr txBox="1"/>
          <p:nvPr/>
        </p:nvSpPr>
        <p:spPr>
          <a:xfrm>
            <a:off x="6810380" y="3357563"/>
            <a:ext cx="3677482" cy="1200329"/>
          </a:xfrm>
          <a:prstGeom prst="rect">
            <a:avLst/>
          </a:prstGeom>
          <a:noFill/>
        </p:spPr>
        <p:txBody>
          <a:bodyPr wrap="none" rtlCol="0">
            <a:spAutoFit/>
          </a:bodyPr>
          <a:lstStyle/>
          <a:p>
            <a:r>
              <a:rPr lang="en-US" sz="2800" b="1" baseline="30000" dirty="0">
                <a:effectLst>
                  <a:outerShdw blurRad="38100" dist="38100" dir="2700000" algn="tl">
                    <a:srgbClr val="000000">
                      <a:alpha val="43137"/>
                    </a:srgbClr>
                  </a:outerShdw>
                </a:effectLst>
              </a:rPr>
              <a:t>   249</a:t>
            </a:r>
            <a:r>
              <a:rPr lang="en-US" sz="2400" b="1" dirty="0">
                <a:effectLst>
                  <a:outerShdw blurRad="38100" dist="38100" dir="2700000" algn="tl">
                    <a:srgbClr val="000000">
                      <a:alpha val="43137"/>
                    </a:srgbClr>
                  </a:outerShdw>
                </a:effectLst>
              </a:rPr>
              <a:t>Cf(</a:t>
            </a:r>
            <a:r>
              <a:rPr lang="en-US" sz="2800" b="1" baseline="30000" dirty="0">
                <a:effectLst>
                  <a:outerShdw blurRad="38100" dist="38100" dir="2700000" algn="tl">
                    <a:srgbClr val="000000">
                      <a:alpha val="43137"/>
                    </a:srgbClr>
                  </a:outerShdw>
                </a:effectLst>
              </a:rPr>
              <a:t>50</a:t>
            </a:r>
            <a:r>
              <a:rPr lang="en-US" sz="2400" b="1" dirty="0">
                <a:effectLst>
                  <a:outerShdw blurRad="38100" dist="38100" dir="2700000" algn="tl">
                    <a:srgbClr val="000000">
                      <a:alpha val="43137"/>
                    </a:srgbClr>
                  </a:outerShdw>
                </a:effectLst>
              </a:rPr>
              <a:t>Ti,3-4</a:t>
            </a:r>
            <a:r>
              <a:rPr lang="en-US" sz="2400" b="1" i="1" dirty="0">
                <a:effectLst>
                  <a:outerShdw blurRad="38100" dist="38100" dir="2700000" algn="tl">
                    <a:srgbClr val="000000">
                      <a:alpha val="43137"/>
                    </a:srgbClr>
                  </a:outerShdw>
                </a:effectLst>
              </a:rPr>
              <a:t>n</a:t>
            </a:r>
            <a:r>
              <a:rPr lang="en-US" sz="2400" b="1" dirty="0">
                <a:effectLst>
                  <a:outerShdw blurRad="38100" dist="38100" dir="2700000" algn="tl">
                    <a:srgbClr val="000000">
                      <a:alpha val="43137"/>
                    </a:srgbClr>
                  </a:outerShdw>
                </a:effectLst>
              </a:rPr>
              <a:t>)</a:t>
            </a:r>
            <a:r>
              <a:rPr lang="en-US" sz="2800" b="1" baseline="30000" dirty="0">
                <a:effectLst>
                  <a:outerShdw blurRad="38100" dist="38100" dir="2700000" algn="tl">
                    <a:srgbClr val="000000">
                      <a:alpha val="43137"/>
                    </a:srgbClr>
                  </a:outerShdw>
                </a:effectLst>
              </a:rPr>
              <a:t>295,296</a:t>
            </a:r>
            <a:r>
              <a:rPr lang="en-US" sz="2400" b="1" dirty="0">
                <a:effectLst>
                  <a:outerShdw blurRad="38100" dist="38100" dir="2700000" algn="tl">
                    <a:srgbClr val="000000">
                      <a:alpha val="43137"/>
                    </a:srgbClr>
                  </a:outerShdw>
                </a:effectLst>
              </a:rPr>
              <a:t>120</a:t>
            </a:r>
          </a:p>
          <a:p>
            <a:r>
              <a:rPr lang="en-US" sz="2800" b="1" baseline="30000" dirty="0">
                <a:effectLst>
                  <a:outerShdw blurRad="38100" dist="38100" dir="2700000" algn="tl">
                    <a:srgbClr val="000000">
                      <a:alpha val="43137"/>
                    </a:srgbClr>
                  </a:outerShdw>
                </a:effectLst>
              </a:rPr>
              <a:t>   251</a:t>
            </a:r>
            <a:r>
              <a:rPr lang="en-US" sz="2400" b="1" dirty="0">
                <a:effectLst>
                  <a:outerShdw blurRad="38100" dist="38100" dir="2700000" algn="tl">
                    <a:srgbClr val="000000">
                      <a:alpha val="43137"/>
                    </a:srgbClr>
                  </a:outerShdw>
                </a:effectLst>
              </a:rPr>
              <a:t>Cf(</a:t>
            </a:r>
            <a:r>
              <a:rPr lang="en-US" sz="2800" b="1" baseline="30000" dirty="0">
                <a:effectLst>
                  <a:outerShdw blurRad="38100" dist="38100" dir="2700000" algn="tl">
                    <a:srgbClr val="000000">
                      <a:alpha val="43137"/>
                    </a:srgbClr>
                  </a:outerShdw>
                </a:effectLst>
              </a:rPr>
              <a:t>50</a:t>
            </a:r>
            <a:r>
              <a:rPr lang="en-US" sz="2400" b="1" dirty="0">
                <a:effectLst>
                  <a:outerShdw blurRad="38100" dist="38100" dir="2700000" algn="tl">
                    <a:srgbClr val="000000">
                      <a:alpha val="43137"/>
                    </a:srgbClr>
                  </a:outerShdw>
                </a:effectLst>
              </a:rPr>
              <a:t>Ti,3-4</a:t>
            </a:r>
            <a:r>
              <a:rPr lang="en-US" sz="2400" b="1" i="1" dirty="0">
                <a:effectLst>
                  <a:outerShdw blurRad="38100" dist="38100" dir="2700000" algn="tl">
                    <a:srgbClr val="000000">
                      <a:alpha val="43137"/>
                    </a:srgbClr>
                  </a:outerShdw>
                </a:effectLst>
              </a:rPr>
              <a:t>n</a:t>
            </a:r>
            <a:r>
              <a:rPr lang="en-US" sz="2400" b="1" dirty="0">
                <a:effectLst>
                  <a:outerShdw blurRad="38100" dist="38100" dir="2700000" algn="tl">
                    <a:srgbClr val="000000">
                      <a:alpha val="43137"/>
                    </a:srgbClr>
                  </a:outerShdw>
                </a:effectLst>
              </a:rPr>
              <a:t>)</a:t>
            </a:r>
            <a:r>
              <a:rPr lang="en-US" sz="2800" b="1" baseline="30000" dirty="0">
                <a:effectLst>
                  <a:outerShdw blurRad="38100" dist="38100" dir="2700000" algn="tl">
                    <a:srgbClr val="000000">
                      <a:alpha val="43137"/>
                    </a:srgbClr>
                  </a:outerShdw>
                </a:effectLst>
              </a:rPr>
              <a:t>297,298</a:t>
            </a:r>
            <a:r>
              <a:rPr lang="en-US" sz="2400" b="1" dirty="0">
                <a:effectLst>
                  <a:outerShdw blurRad="38100" dist="38100" dir="2700000" algn="tl">
                    <a:srgbClr val="000000">
                      <a:alpha val="43137"/>
                    </a:srgbClr>
                  </a:outerShdw>
                </a:effectLst>
              </a:rPr>
              <a:t>120</a:t>
            </a:r>
          </a:p>
          <a:p>
            <a:r>
              <a:rPr lang="en-US" sz="2800" b="1" baseline="30000" dirty="0">
                <a:solidFill>
                  <a:schemeClr val="tx1">
                    <a:lumMod val="50000"/>
                    <a:lumOff val="50000"/>
                  </a:schemeClr>
                </a:solidFill>
                <a:effectLst>
                  <a:outerShdw blurRad="38100" dist="38100" dir="2700000" algn="tl">
                    <a:srgbClr val="000000">
                      <a:alpha val="43137"/>
                    </a:srgbClr>
                  </a:outerShdw>
                </a:effectLst>
              </a:rPr>
              <a:t>248</a:t>
            </a:r>
            <a:r>
              <a:rPr lang="en-US" sz="2400" b="1" dirty="0">
                <a:solidFill>
                  <a:schemeClr val="tx1">
                    <a:lumMod val="50000"/>
                    <a:lumOff val="50000"/>
                  </a:schemeClr>
                </a:solidFill>
                <a:effectLst>
                  <a:outerShdw blurRad="38100" dist="38100" dir="2700000" algn="tl">
                    <a:srgbClr val="000000">
                      <a:alpha val="43137"/>
                    </a:srgbClr>
                  </a:outerShdw>
                </a:effectLst>
              </a:rPr>
              <a:t>Cm(</a:t>
            </a:r>
            <a:r>
              <a:rPr lang="en-US" sz="2800" b="1" baseline="30000" dirty="0">
                <a:solidFill>
                  <a:schemeClr val="tx1">
                    <a:lumMod val="50000"/>
                    <a:lumOff val="50000"/>
                  </a:schemeClr>
                </a:solidFill>
                <a:effectLst>
                  <a:outerShdw blurRad="38100" dist="38100" dir="2700000" algn="tl">
                    <a:srgbClr val="000000">
                      <a:alpha val="43137"/>
                    </a:srgbClr>
                  </a:outerShdw>
                </a:effectLst>
              </a:rPr>
              <a:t>54</a:t>
            </a:r>
            <a:r>
              <a:rPr lang="en-US" sz="2400" b="1" dirty="0">
                <a:solidFill>
                  <a:schemeClr val="tx1">
                    <a:lumMod val="50000"/>
                    <a:lumOff val="50000"/>
                  </a:schemeClr>
                </a:solidFill>
                <a:effectLst>
                  <a:outerShdw blurRad="38100" dist="38100" dir="2700000" algn="tl">
                    <a:srgbClr val="000000">
                      <a:alpha val="43137"/>
                    </a:srgbClr>
                  </a:outerShdw>
                </a:effectLst>
              </a:rPr>
              <a:t>Cr,3-4</a:t>
            </a:r>
            <a:r>
              <a:rPr lang="en-US" sz="2400" b="1" i="1" dirty="0">
                <a:solidFill>
                  <a:schemeClr val="tx1">
                    <a:lumMod val="50000"/>
                    <a:lumOff val="50000"/>
                  </a:schemeClr>
                </a:solidFill>
                <a:effectLst>
                  <a:outerShdw blurRad="38100" dist="38100" dir="2700000" algn="tl">
                    <a:srgbClr val="000000">
                      <a:alpha val="43137"/>
                    </a:srgbClr>
                  </a:outerShdw>
                </a:effectLst>
              </a:rPr>
              <a:t>n</a:t>
            </a:r>
            <a:r>
              <a:rPr lang="en-US" sz="2400" b="1" dirty="0">
                <a:solidFill>
                  <a:schemeClr val="tx1">
                    <a:lumMod val="50000"/>
                    <a:lumOff val="50000"/>
                  </a:schemeClr>
                </a:solidFill>
                <a:effectLst>
                  <a:outerShdw blurRad="38100" dist="38100" dir="2700000" algn="tl">
                    <a:srgbClr val="000000">
                      <a:alpha val="43137"/>
                    </a:srgbClr>
                  </a:outerShdw>
                </a:effectLst>
              </a:rPr>
              <a:t>)</a:t>
            </a:r>
            <a:r>
              <a:rPr lang="en-US" sz="2800" b="1" baseline="30000" dirty="0">
                <a:solidFill>
                  <a:schemeClr val="tx1">
                    <a:lumMod val="50000"/>
                    <a:lumOff val="50000"/>
                  </a:schemeClr>
                </a:solidFill>
                <a:effectLst>
                  <a:outerShdw blurRad="38100" dist="38100" dir="2700000" algn="tl">
                    <a:srgbClr val="000000">
                      <a:alpha val="43137"/>
                    </a:srgbClr>
                  </a:outerShdw>
                </a:effectLst>
              </a:rPr>
              <a:t>298,299</a:t>
            </a:r>
            <a:r>
              <a:rPr lang="en-US" sz="2400" b="1" dirty="0">
                <a:solidFill>
                  <a:schemeClr val="tx1">
                    <a:lumMod val="50000"/>
                    <a:lumOff val="50000"/>
                  </a:schemeClr>
                </a:solidFill>
                <a:effectLst>
                  <a:outerShdw blurRad="38100" dist="38100" dir="2700000" algn="tl">
                    <a:srgbClr val="000000">
                      <a:alpha val="43137"/>
                    </a:srgbClr>
                  </a:outerShdw>
                </a:effectLst>
              </a:rPr>
              <a:t>120</a:t>
            </a:r>
          </a:p>
        </p:txBody>
      </p:sp>
      <p:sp>
        <p:nvSpPr>
          <p:cNvPr id="11" name="TextBox 10"/>
          <p:cNvSpPr txBox="1"/>
          <p:nvPr/>
        </p:nvSpPr>
        <p:spPr>
          <a:xfrm>
            <a:off x="5310150" y="4516101"/>
            <a:ext cx="5357850" cy="369332"/>
          </a:xfrm>
          <a:prstGeom prst="rect">
            <a:avLst/>
          </a:prstGeom>
          <a:noFill/>
        </p:spPr>
        <p:txBody>
          <a:bodyPr wrap="square" rtlCol="0">
            <a:spAutoFit/>
          </a:bodyPr>
          <a:lstStyle/>
          <a:p>
            <a:r>
              <a:rPr lang="en-US" b="1" dirty="0">
                <a:solidFill>
                  <a:srgbClr val="0000FF"/>
                </a:solidFill>
                <a:effectLst>
                  <a:outerShdw blurRad="38100" dist="38100" dir="2700000" algn="tl">
                    <a:srgbClr val="000000">
                      <a:alpha val="43137"/>
                    </a:srgbClr>
                  </a:outerShdw>
                </a:effectLst>
              </a:rPr>
              <a:t>Descendants </a:t>
            </a:r>
            <a:r>
              <a:rPr lang="en-US" sz="2000" b="1" baseline="30000" dirty="0">
                <a:solidFill>
                  <a:srgbClr val="0000FF"/>
                </a:solidFill>
                <a:effectLst>
                  <a:outerShdw blurRad="38100" dist="38100" dir="2700000" algn="tl">
                    <a:srgbClr val="000000">
                      <a:alpha val="43137"/>
                    </a:srgbClr>
                  </a:outerShdw>
                </a:effectLst>
              </a:rPr>
              <a:t>294</a:t>
            </a:r>
            <a:r>
              <a:rPr lang="en-US" b="1" dirty="0">
                <a:solidFill>
                  <a:srgbClr val="0000FF"/>
                </a:solidFill>
                <a:effectLst>
                  <a:outerShdw blurRad="38100" dist="38100" dir="2700000" algn="tl">
                    <a:srgbClr val="000000">
                      <a:alpha val="43137"/>
                    </a:srgbClr>
                  </a:outerShdw>
                </a:effectLst>
              </a:rPr>
              <a:t>Og, </a:t>
            </a:r>
            <a:r>
              <a:rPr lang="en-US" sz="2000" b="1" baseline="30000" dirty="0">
                <a:solidFill>
                  <a:srgbClr val="0000FF"/>
                </a:solidFill>
                <a:effectLst>
                  <a:outerShdw blurRad="38100" dist="38100" dir="2700000" algn="tl">
                    <a:srgbClr val="000000">
                      <a:alpha val="43137"/>
                    </a:srgbClr>
                  </a:outerShdw>
                </a:effectLst>
              </a:rPr>
              <a:t>290,291</a:t>
            </a:r>
            <a:r>
              <a:rPr lang="en-US" b="1" dirty="0">
                <a:solidFill>
                  <a:srgbClr val="0000FF"/>
                </a:solidFill>
                <a:effectLst>
                  <a:outerShdw blurRad="38100" dist="38100" dir="2700000" algn="tl">
                    <a:srgbClr val="000000">
                      <a:alpha val="43137"/>
                    </a:srgbClr>
                  </a:outerShdw>
                </a:effectLst>
              </a:rPr>
              <a:t>Lv, </a:t>
            </a:r>
            <a:r>
              <a:rPr lang="en-US" b="1" baseline="30000" dirty="0">
                <a:solidFill>
                  <a:srgbClr val="0000FF"/>
                </a:solidFill>
                <a:effectLst>
                  <a:outerShdw blurRad="38100" dist="38100" dir="2700000" algn="tl">
                    <a:srgbClr val="000000">
                      <a:alpha val="43137"/>
                    </a:srgbClr>
                  </a:outerShdw>
                </a:effectLst>
              </a:rPr>
              <a:t>284–286</a:t>
            </a:r>
            <a:r>
              <a:rPr lang="en-US" b="1" dirty="0">
                <a:solidFill>
                  <a:srgbClr val="0000FF"/>
                </a:solidFill>
                <a:effectLst>
                  <a:outerShdw blurRad="38100" dist="38100" dir="2700000" algn="tl">
                    <a:srgbClr val="000000">
                      <a:alpha val="43137"/>
                    </a:srgbClr>
                  </a:outerShdw>
                </a:effectLst>
              </a:rPr>
              <a:t>Fl … are known</a:t>
            </a:r>
          </a:p>
        </p:txBody>
      </p:sp>
      <p:sp>
        <p:nvSpPr>
          <p:cNvPr id="10" name="TextBox 9"/>
          <p:cNvSpPr txBox="1"/>
          <p:nvPr/>
        </p:nvSpPr>
        <p:spPr>
          <a:xfrm>
            <a:off x="2593138" y="5786454"/>
            <a:ext cx="7003325" cy="369332"/>
          </a:xfrm>
          <a:prstGeom prst="rect">
            <a:avLst/>
          </a:prstGeom>
          <a:noFill/>
        </p:spPr>
        <p:txBody>
          <a:bodyPr wrap="square" rtlCol="0">
            <a:spAutoFit/>
          </a:bodyPr>
          <a:lstStyle/>
          <a:p>
            <a:r>
              <a:rPr lang="en-US" b="1" dirty="0">
                <a:solidFill>
                  <a:srgbClr val="C00000"/>
                </a:solidFill>
                <a:latin typeface="Times New Roman" panose="02020603050405020304" pitchFamily="18" charset="0"/>
                <a:cs typeface="Times New Roman" panose="02020603050405020304" pitchFamily="18" charset="0"/>
              </a:rPr>
              <a:t>s=50 </a:t>
            </a:r>
            <a:r>
              <a:rPr lang="en-US" b="1" dirty="0" err="1">
                <a:solidFill>
                  <a:srgbClr val="C00000"/>
                </a:solidFill>
                <a:latin typeface="Times New Roman" panose="02020603050405020304" pitchFamily="18" charset="0"/>
                <a:cs typeface="Times New Roman" panose="02020603050405020304" pitchFamily="18" charset="0"/>
              </a:rPr>
              <a:t>fb</a:t>
            </a:r>
            <a:r>
              <a:rPr lang="en-US" b="1" dirty="0">
                <a:solidFill>
                  <a:srgbClr val="C00000"/>
                </a:solidFill>
                <a:latin typeface="Times New Roman" panose="02020603050405020304" pitchFamily="18" charset="0"/>
                <a:cs typeface="Times New Roman" panose="02020603050405020304" pitchFamily="18" charset="0"/>
              </a:rPr>
              <a:t>, h</a:t>
            </a:r>
            <a:r>
              <a:rPr lang="en-US" sz="2000" b="1" baseline="-25000" dirty="0">
                <a:solidFill>
                  <a:srgbClr val="C00000"/>
                </a:solidFill>
                <a:latin typeface="Times New Roman" panose="02020603050405020304" pitchFamily="18" charset="0"/>
                <a:cs typeface="Times New Roman" panose="02020603050405020304" pitchFamily="18" charset="0"/>
              </a:rPr>
              <a:t>t</a:t>
            </a:r>
            <a:r>
              <a:rPr lang="en-US" b="1" dirty="0">
                <a:solidFill>
                  <a:srgbClr val="C00000"/>
                </a:solidFill>
                <a:latin typeface="Times New Roman" panose="02020603050405020304" pitchFamily="18" charset="0"/>
                <a:cs typeface="Times New Roman" panose="02020603050405020304" pitchFamily="18" charset="0"/>
              </a:rPr>
              <a:t>=0.3 mg/cm</a:t>
            </a:r>
            <a:r>
              <a:rPr lang="en-US" sz="2000" b="1" baseline="30000" dirty="0">
                <a:solidFill>
                  <a:srgbClr val="C00000"/>
                </a:solidFill>
                <a:latin typeface="Times New Roman" panose="02020603050405020304" pitchFamily="18" charset="0"/>
                <a:cs typeface="Times New Roman" panose="02020603050405020304" pitchFamily="18" charset="0"/>
              </a:rPr>
              <a:t>2</a:t>
            </a:r>
            <a:r>
              <a:rPr lang="en-US" b="1" dirty="0">
                <a:solidFill>
                  <a:srgbClr val="C00000"/>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sym typeface="Symbol"/>
              </a:rPr>
              <a:t></a:t>
            </a:r>
            <a:r>
              <a:rPr lang="en-US" sz="2000" b="1" baseline="-25000" dirty="0" err="1">
                <a:solidFill>
                  <a:srgbClr val="C00000"/>
                </a:solidFill>
                <a:latin typeface="Times New Roman" panose="02020603050405020304" pitchFamily="18" charset="0"/>
                <a:cs typeface="Times New Roman" panose="02020603050405020304" pitchFamily="18" charset="0"/>
              </a:rPr>
              <a:t>coll</a:t>
            </a:r>
            <a:r>
              <a:rPr lang="en-US" b="1" dirty="0">
                <a:solidFill>
                  <a:srgbClr val="C00000"/>
                </a:solidFill>
                <a:latin typeface="Times New Roman" panose="02020603050405020304" pitchFamily="18" charset="0"/>
                <a:cs typeface="Times New Roman" panose="02020603050405020304" pitchFamily="18" charset="0"/>
              </a:rPr>
              <a:t>=0.6, </a:t>
            </a:r>
            <a:r>
              <a:rPr lang="en-US" b="1" dirty="0" err="1">
                <a:solidFill>
                  <a:srgbClr val="C00000"/>
                </a:solidFill>
                <a:latin typeface="Times New Roman" panose="02020603050405020304" pitchFamily="18" charset="0"/>
                <a:cs typeface="Times New Roman" panose="02020603050405020304" pitchFamily="18" charset="0"/>
              </a:rPr>
              <a:t>I</a:t>
            </a:r>
            <a:r>
              <a:rPr lang="en-US" sz="2000" b="1" baseline="-25000" dirty="0" err="1">
                <a:solidFill>
                  <a:srgbClr val="C00000"/>
                </a:solidFill>
                <a:latin typeface="Times New Roman" panose="02020603050405020304" pitchFamily="18" charset="0"/>
                <a:cs typeface="Times New Roman" panose="02020603050405020304" pitchFamily="18" charset="0"/>
              </a:rPr>
              <a:t>beam</a:t>
            </a:r>
            <a:r>
              <a:rPr lang="en-US" b="1" dirty="0">
                <a:solidFill>
                  <a:srgbClr val="C00000"/>
                </a:solidFill>
                <a:latin typeface="Times New Roman" panose="02020603050405020304" pitchFamily="18" charset="0"/>
                <a:cs typeface="Times New Roman" panose="02020603050405020304" pitchFamily="18" charset="0"/>
              </a:rPr>
              <a:t>=3 </a:t>
            </a:r>
            <a:r>
              <a:rPr lang="en-US" b="1" dirty="0" err="1">
                <a:solidFill>
                  <a:srgbClr val="C00000"/>
                </a:solidFill>
                <a:latin typeface="Times New Roman" panose="02020603050405020304" pitchFamily="18" charset="0"/>
                <a:cs typeface="Times New Roman" panose="02020603050405020304" pitchFamily="18" charset="0"/>
              </a:rPr>
              <a:t>pmA</a:t>
            </a:r>
            <a:r>
              <a:rPr lang="en-US" b="1" dirty="0">
                <a:solidFill>
                  <a:srgbClr val="C00000"/>
                </a:solidFill>
                <a:latin typeface="Times New Roman" panose="02020603050405020304" pitchFamily="18" charset="0"/>
                <a:cs typeface="Times New Roman" panose="02020603050405020304" pitchFamily="18" charset="0"/>
              </a:rPr>
              <a:t> </a:t>
            </a:r>
            <a:r>
              <a:rPr lang="en-US" b="1" dirty="0">
                <a:solidFill>
                  <a:srgbClr val="C00000"/>
                </a:solidFill>
                <a:latin typeface="Times New Roman" panose="02020603050405020304" pitchFamily="18" charset="0"/>
                <a:cs typeface="Times New Roman" panose="02020603050405020304" pitchFamily="18" charset="0"/>
                <a:sym typeface="Symbol"/>
              </a:rPr>
              <a:t> 1 event per month</a:t>
            </a:r>
            <a:endParaRPr lang="en-US"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88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4"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703512" y="142855"/>
            <a:ext cx="8850204" cy="800219"/>
          </a:xfrm>
          <a:prstGeom prst="rect">
            <a:avLst/>
          </a:prstGeom>
        </p:spPr>
        <p:txBody>
          <a:bodyPr wrap="square">
            <a:spAutoFit/>
          </a:bodyPr>
          <a:lstStyle/>
          <a:p>
            <a:pPr algn="ctr"/>
            <a:r>
              <a:rPr lang="en-US" sz="4600" b="1" dirty="0" smtClean="0">
                <a:solidFill>
                  <a:srgbClr val="C00000"/>
                </a:solidFill>
                <a:latin typeface="Arial" pitchFamily="34" charset="0"/>
                <a:cs typeface="Arial" pitchFamily="34" charset="0"/>
              </a:rPr>
              <a:t>Thank you for your attention</a:t>
            </a:r>
            <a:r>
              <a:rPr lang="ru-RU" sz="4600" b="1" dirty="0" smtClean="0">
                <a:solidFill>
                  <a:srgbClr val="C00000"/>
                </a:solidFill>
                <a:latin typeface="Arial" pitchFamily="34" charset="0"/>
                <a:cs typeface="Arial" pitchFamily="34" charset="0"/>
              </a:rPr>
              <a:t>!</a:t>
            </a:r>
            <a:endParaRPr lang="ru-RU" sz="4600" b="1" dirty="0">
              <a:solidFill>
                <a:srgbClr val="C00000"/>
              </a:solidFill>
              <a:latin typeface="Arial" pitchFamily="34" charset="0"/>
              <a:cs typeface="Arial" pitchFamily="34" charset="0"/>
            </a:endParaRPr>
          </a:p>
        </p:txBody>
      </p:sp>
      <p:pic>
        <p:nvPicPr>
          <p:cNvPr id="2" name="Picture 2" descr="http://fototerra.ru/image.html?id=149494&amp;size=medium"/>
          <p:cNvPicPr>
            <a:picLocks noChangeAspect="1" noChangeArrowheads="1"/>
          </p:cNvPicPr>
          <p:nvPr/>
        </p:nvPicPr>
        <p:blipFill>
          <a:blip r:embed="rId3"/>
          <a:srcRect t="3920" r="1260" b="12878"/>
          <a:stretch>
            <a:fillRect/>
          </a:stretch>
        </p:blipFill>
        <p:spPr bwMode="auto">
          <a:xfrm>
            <a:off x="1595406" y="1053618"/>
            <a:ext cx="8958310" cy="5661530"/>
          </a:xfrm>
          <a:prstGeom prst="rect">
            <a:avLst/>
          </a:prstGeom>
          <a:noFill/>
        </p:spPr>
      </p:pic>
      <p:pic>
        <p:nvPicPr>
          <p:cNvPr id="1026" name="Picture 2" descr="http://narkocentr.com/sites/default/files/pictures/GorogaMO_Logo/dubna.jpg"/>
          <p:cNvPicPr>
            <a:picLocks noChangeAspect="1" noChangeArrowheads="1"/>
          </p:cNvPicPr>
          <p:nvPr/>
        </p:nvPicPr>
        <p:blipFill>
          <a:blip r:embed="rId4"/>
          <a:srcRect/>
          <a:stretch>
            <a:fillRect/>
          </a:stretch>
        </p:blipFill>
        <p:spPr bwMode="auto">
          <a:xfrm>
            <a:off x="1599798" y="1052640"/>
            <a:ext cx="8966243" cy="5656439"/>
          </a:xfrm>
          <a:prstGeom prst="rect">
            <a:avLst/>
          </a:prstGeom>
          <a:noFill/>
        </p:spPr>
      </p:pic>
    </p:spTree>
    <p:extLst>
      <p:ext uri="{BB962C8B-B14F-4D97-AF65-F5344CB8AC3E}">
        <p14:creationId xmlns:p14="http://schemas.microsoft.com/office/powerpoint/2010/main" val="416617893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Mendeleev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609603"/>
            <a:ext cx="79248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2"/>
          <p:cNvSpPr>
            <a:spLocks noGrp="1" noChangeArrowheads="1"/>
          </p:cNvSpPr>
          <p:nvPr>
            <p:ph type="title"/>
          </p:nvPr>
        </p:nvSpPr>
        <p:spPr>
          <a:xfrm>
            <a:off x="1524000" y="116632"/>
            <a:ext cx="9144000" cy="673224"/>
          </a:xfrm>
        </p:spPr>
        <p:txBody>
          <a:bodyPr>
            <a:noAutofit/>
          </a:bodyPr>
          <a:lstStyle/>
          <a:p>
            <a:pPr algn="ctr" eaLnBrk="1" hangingPunct="1">
              <a:defRPr/>
            </a:pPr>
            <a:r>
              <a:rPr lang="en-US" sz="3000" b="1" dirty="0">
                <a:solidFill>
                  <a:srgbClr val="C00000"/>
                </a:solidFill>
                <a:latin typeface="Arial" panose="020B0604020202020204" pitchFamily="34" charset="0"/>
                <a:cs typeface="Arial" panose="020B0604020202020204" pitchFamily="34" charset="0"/>
              </a:rPr>
              <a:t>Mendeleev’s Table</a:t>
            </a:r>
            <a:r>
              <a:rPr lang="ru-RU" sz="3000" b="1" dirty="0">
                <a:solidFill>
                  <a:srgbClr val="C00000"/>
                </a:solidFill>
                <a:latin typeface="Arial" panose="020B0604020202020204" pitchFamily="34" charset="0"/>
                <a:cs typeface="Arial" panose="020B0604020202020204" pitchFamily="34" charset="0"/>
              </a:rPr>
              <a:t> (1869)</a:t>
            </a:r>
            <a:endParaRPr lang="ru-RU" sz="3000" dirty="0">
              <a:solidFill>
                <a:srgbClr val="C00000"/>
              </a:solidFill>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8058" t="5901" r="30526" b="56300"/>
          <a:stretch/>
        </p:blipFill>
        <p:spPr>
          <a:xfrm>
            <a:off x="9247876" y="0"/>
            <a:ext cx="2952328" cy="2592288"/>
          </a:xfrm>
          <a:prstGeom prst="rect">
            <a:avLst/>
          </a:prstGeom>
        </p:spPr>
      </p:pic>
    </p:spTree>
    <p:extLst>
      <p:ext uri="{BB962C8B-B14F-4D97-AF65-F5344CB8AC3E}">
        <p14:creationId xmlns:p14="http://schemas.microsoft.com/office/powerpoint/2010/main" val="389260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524000" y="116632"/>
            <a:ext cx="9144000" cy="457200"/>
          </a:xfrm>
        </p:spPr>
        <p:txBody>
          <a:bodyPr>
            <a:noAutofit/>
          </a:bodyPr>
          <a:lstStyle/>
          <a:p>
            <a:pPr algn="ctr" eaLnBrk="1" hangingPunct="1">
              <a:defRPr/>
            </a:pPr>
            <a:r>
              <a:rPr lang="en-US" sz="3000" b="1" dirty="0">
                <a:solidFill>
                  <a:srgbClr val="CC3300"/>
                </a:solidFill>
                <a:latin typeface="Arial" panose="020B0604020202020204" pitchFamily="34" charset="0"/>
                <a:cs typeface="Arial" panose="020B0604020202020204" pitchFamily="34" charset="0"/>
              </a:rPr>
              <a:t>Mendeleev’s Table </a:t>
            </a:r>
            <a:r>
              <a:rPr lang="en-US" sz="3000" b="1" dirty="0" smtClean="0">
                <a:solidFill>
                  <a:srgbClr val="CC3300"/>
                </a:solidFill>
                <a:latin typeface="Arial" panose="020B0604020202020204" pitchFamily="34" charset="0"/>
                <a:cs typeface="Arial" panose="020B0604020202020204" pitchFamily="34" charset="0"/>
              </a:rPr>
              <a:t>Today</a:t>
            </a:r>
            <a:endParaRPr lang="ru-RU" sz="3000" dirty="0">
              <a:solidFill>
                <a:srgbClr val="CC330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16332"/>
            <a:ext cx="9144000" cy="6292463"/>
          </a:xfrm>
          <a:prstGeom prst="rect">
            <a:avLst/>
          </a:prstGeom>
        </p:spPr>
      </p:pic>
    </p:spTree>
    <p:extLst>
      <p:ext uri="{BB962C8B-B14F-4D97-AF65-F5344CB8AC3E}">
        <p14:creationId xmlns:p14="http://schemas.microsoft.com/office/powerpoint/2010/main" val="1552728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3"/>
          <p:cNvGraphicFramePr>
            <a:graphicFrameLocks noChangeAspect="1"/>
          </p:cNvGraphicFramePr>
          <p:nvPr>
            <p:extLst>
              <p:ext uri="{D42A27DB-BD31-4B8C-83A1-F6EECF244321}">
                <p14:modId xmlns:p14="http://schemas.microsoft.com/office/powerpoint/2010/main" val="3294503904"/>
              </p:ext>
            </p:extLst>
          </p:nvPr>
        </p:nvGraphicFramePr>
        <p:xfrm>
          <a:off x="1141258" y="548680"/>
          <a:ext cx="10098212" cy="6192688"/>
        </p:xfrm>
        <a:graphic>
          <a:graphicData uri="http://schemas.openxmlformats.org/presentationml/2006/ole">
            <mc:AlternateContent xmlns:mc="http://schemas.openxmlformats.org/markup-compatibility/2006">
              <mc:Choice xmlns:v="urn:schemas-microsoft-com:vml" Requires="v">
                <p:oleObj spid="_x0000_s11333" name="CorelDRAW" r:id="rId4" imgW="9787467" imgH="6002867" progId="">
                  <p:embed/>
                </p:oleObj>
              </mc:Choice>
              <mc:Fallback>
                <p:oleObj name="CorelDRAW" r:id="rId4" imgW="9787467" imgH="60028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258" y="548680"/>
                        <a:ext cx="10098212" cy="6192688"/>
                      </a:xfrm>
                      <a:prstGeom prst="rect">
                        <a:avLst/>
                      </a:prstGeom>
                      <a:noFill/>
                      <a:ln>
                        <a:noFill/>
                      </a:ln>
                      <a:effectLst/>
                      <a:extLst/>
                    </p:spPr>
                  </p:pic>
                </p:oleObj>
              </mc:Fallback>
            </mc:AlternateContent>
          </a:graphicData>
        </a:graphic>
      </p:graphicFrame>
      <p:sp>
        <p:nvSpPr>
          <p:cNvPr id="19461" name="Rectangle 7"/>
          <p:cNvSpPr>
            <a:spLocks noChangeArrowheads="1"/>
          </p:cNvSpPr>
          <p:nvPr/>
        </p:nvSpPr>
        <p:spPr bwMode="auto">
          <a:xfrm>
            <a:off x="6825683" y="2158340"/>
            <a:ext cx="1081797" cy="795769"/>
          </a:xfrm>
          <a:prstGeom prst="rect">
            <a:avLst/>
          </a:prstGeom>
          <a:solidFill>
            <a:srgbClr val="0000CC"/>
          </a:solidFill>
          <a:ln w="9525">
            <a:noFill/>
            <a:miter lim="800000"/>
            <a:headEnd/>
            <a:tailEnd/>
          </a:ln>
        </p:spPr>
        <p:txBody>
          <a:bodyPr wrap="none" anchor="ctr"/>
          <a:lstStyle/>
          <a:p>
            <a:endParaRPr lang="en-US" sz="1800">
              <a:latin typeface="Comic Sans MS" pitchFamily="66" charset="0"/>
            </a:endParaRPr>
          </a:p>
        </p:txBody>
      </p:sp>
      <p:sp>
        <p:nvSpPr>
          <p:cNvPr id="19462" name="Rectangle 8"/>
          <p:cNvSpPr>
            <a:spLocks noChangeArrowheads="1"/>
          </p:cNvSpPr>
          <p:nvPr/>
        </p:nvSpPr>
        <p:spPr bwMode="auto">
          <a:xfrm>
            <a:off x="7302771" y="2466972"/>
            <a:ext cx="416076" cy="734969"/>
          </a:xfrm>
          <a:prstGeom prst="rect">
            <a:avLst/>
          </a:prstGeom>
          <a:solidFill>
            <a:srgbClr val="0000CC"/>
          </a:solidFill>
          <a:ln w="9525">
            <a:noFill/>
            <a:miter lim="800000"/>
            <a:headEnd/>
            <a:tailEnd/>
          </a:ln>
        </p:spPr>
        <p:txBody>
          <a:bodyPr wrap="none" anchor="ctr"/>
          <a:lstStyle/>
          <a:p>
            <a:endParaRPr lang="en-US" sz="1800">
              <a:latin typeface="Comic Sans MS" pitchFamily="66" charset="0"/>
            </a:endParaRPr>
          </a:p>
        </p:txBody>
      </p:sp>
      <p:sp>
        <p:nvSpPr>
          <p:cNvPr id="19463" name="Rectangle 9"/>
          <p:cNvSpPr>
            <a:spLocks noChangeArrowheads="1"/>
          </p:cNvSpPr>
          <p:nvPr/>
        </p:nvSpPr>
        <p:spPr bwMode="auto">
          <a:xfrm>
            <a:off x="7231542" y="3269233"/>
            <a:ext cx="249646" cy="246778"/>
          </a:xfrm>
          <a:prstGeom prst="rect">
            <a:avLst/>
          </a:prstGeom>
          <a:solidFill>
            <a:srgbClr val="0000CC"/>
          </a:solidFill>
          <a:ln w="9525">
            <a:noFill/>
            <a:miter lim="800000"/>
            <a:headEnd/>
            <a:tailEnd/>
          </a:ln>
        </p:spPr>
        <p:txBody>
          <a:bodyPr wrap="none" anchor="ctr"/>
          <a:lstStyle/>
          <a:p>
            <a:endParaRPr lang="en-US" sz="1800">
              <a:latin typeface="Comic Sans MS" pitchFamily="66" charset="0"/>
            </a:endParaRPr>
          </a:p>
        </p:txBody>
      </p:sp>
      <p:sp>
        <p:nvSpPr>
          <p:cNvPr id="19464" name="Rectangle 10"/>
          <p:cNvSpPr>
            <a:spLocks noChangeArrowheads="1"/>
          </p:cNvSpPr>
          <p:nvPr/>
        </p:nvSpPr>
        <p:spPr bwMode="auto">
          <a:xfrm>
            <a:off x="7145921" y="2954228"/>
            <a:ext cx="565170" cy="257507"/>
          </a:xfrm>
          <a:prstGeom prst="rect">
            <a:avLst/>
          </a:prstGeom>
          <a:solidFill>
            <a:srgbClr val="0000CC"/>
          </a:solidFill>
          <a:ln w="9525">
            <a:noFill/>
            <a:miter lim="800000"/>
            <a:headEnd/>
            <a:tailEnd/>
          </a:ln>
        </p:spPr>
        <p:txBody>
          <a:bodyPr wrap="none" anchor="ctr"/>
          <a:lstStyle/>
          <a:p>
            <a:endParaRPr lang="en-US" sz="1800">
              <a:latin typeface="Comic Sans MS" pitchFamily="66" charset="0"/>
            </a:endParaRPr>
          </a:p>
        </p:txBody>
      </p:sp>
      <p:sp>
        <p:nvSpPr>
          <p:cNvPr id="19465" name="Rectangle 11"/>
          <p:cNvSpPr>
            <a:spLocks noChangeArrowheads="1"/>
          </p:cNvSpPr>
          <p:nvPr/>
        </p:nvSpPr>
        <p:spPr bwMode="auto">
          <a:xfrm>
            <a:off x="7330695" y="3177875"/>
            <a:ext cx="225375" cy="336190"/>
          </a:xfrm>
          <a:prstGeom prst="rect">
            <a:avLst/>
          </a:prstGeom>
          <a:solidFill>
            <a:srgbClr val="0000CC"/>
          </a:solidFill>
          <a:ln w="9525">
            <a:noFill/>
            <a:miter lim="800000"/>
            <a:headEnd/>
            <a:tailEnd/>
          </a:ln>
        </p:spPr>
        <p:txBody>
          <a:bodyPr wrap="none" anchor="ctr"/>
          <a:lstStyle/>
          <a:p>
            <a:endParaRPr lang="en-US" sz="1800">
              <a:latin typeface="Comic Sans MS" pitchFamily="66" charset="0"/>
            </a:endParaRPr>
          </a:p>
        </p:txBody>
      </p:sp>
      <p:sp>
        <p:nvSpPr>
          <p:cNvPr id="19466" name="Rectangle 12"/>
          <p:cNvSpPr>
            <a:spLocks noChangeArrowheads="1"/>
          </p:cNvSpPr>
          <p:nvPr/>
        </p:nvSpPr>
        <p:spPr bwMode="auto">
          <a:xfrm>
            <a:off x="7059366" y="2878930"/>
            <a:ext cx="592908" cy="243201"/>
          </a:xfrm>
          <a:prstGeom prst="rect">
            <a:avLst/>
          </a:prstGeom>
          <a:solidFill>
            <a:srgbClr val="0000CC"/>
          </a:solidFill>
          <a:ln w="9525">
            <a:noFill/>
            <a:miter lim="800000"/>
            <a:headEnd/>
            <a:tailEnd/>
          </a:ln>
        </p:spPr>
        <p:txBody>
          <a:bodyPr wrap="none" anchor="ctr"/>
          <a:lstStyle/>
          <a:p>
            <a:endParaRPr lang="en-US" sz="1800">
              <a:latin typeface="Comic Sans MS" pitchFamily="66" charset="0"/>
            </a:endParaRPr>
          </a:p>
        </p:txBody>
      </p:sp>
      <p:sp>
        <p:nvSpPr>
          <p:cNvPr id="19467" name="Rectangle 13"/>
          <p:cNvSpPr>
            <a:spLocks noChangeArrowheads="1"/>
          </p:cNvSpPr>
          <p:nvPr/>
        </p:nvSpPr>
        <p:spPr bwMode="auto">
          <a:xfrm>
            <a:off x="6444631" y="2693878"/>
            <a:ext cx="1083531" cy="257507"/>
          </a:xfrm>
          <a:prstGeom prst="rect">
            <a:avLst/>
          </a:prstGeom>
          <a:solidFill>
            <a:srgbClr val="0000CC"/>
          </a:solidFill>
          <a:ln w="9525">
            <a:noFill/>
            <a:miter lim="800000"/>
            <a:headEnd/>
            <a:tailEnd/>
          </a:ln>
        </p:spPr>
        <p:txBody>
          <a:bodyPr wrap="none" anchor="ctr"/>
          <a:lstStyle/>
          <a:p>
            <a:endParaRPr lang="en-US" sz="1800">
              <a:latin typeface="Comic Sans MS" pitchFamily="66" charset="0"/>
            </a:endParaRPr>
          </a:p>
        </p:txBody>
      </p:sp>
      <p:sp>
        <p:nvSpPr>
          <p:cNvPr id="19468" name="Rectangle 14"/>
          <p:cNvSpPr>
            <a:spLocks noChangeArrowheads="1"/>
          </p:cNvSpPr>
          <p:nvPr/>
        </p:nvSpPr>
        <p:spPr bwMode="auto">
          <a:xfrm>
            <a:off x="5899192" y="2796875"/>
            <a:ext cx="795744" cy="336190"/>
          </a:xfrm>
          <a:prstGeom prst="rect">
            <a:avLst/>
          </a:prstGeom>
          <a:solidFill>
            <a:srgbClr val="0000CC"/>
          </a:solidFill>
          <a:ln w="9525">
            <a:noFill/>
            <a:miter lim="800000"/>
            <a:headEnd/>
            <a:tailEnd/>
          </a:ln>
        </p:spPr>
        <p:txBody>
          <a:bodyPr wrap="none" anchor="ctr"/>
          <a:lstStyle/>
          <a:p>
            <a:endParaRPr lang="en-US" sz="1800">
              <a:latin typeface="Comic Sans MS" pitchFamily="66" charset="0"/>
            </a:endParaRPr>
          </a:p>
        </p:txBody>
      </p:sp>
      <p:sp>
        <p:nvSpPr>
          <p:cNvPr id="19469" name="Rectangle 15"/>
          <p:cNvSpPr>
            <a:spLocks noChangeArrowheads="1"/>
          </p:cNvSpPr>
          <p:nvPr/>
        </p:nvSpPr>
        <p:spPr bwMode="auto">
          <a:xfrm>
            <a:off x="6981405" y="2851682"/>
            <a:ext cx="332861" cy="171671"/>
          </a:xfrm>
          <a:prstGeom prst="rect">
            <a:avLst/>
          </a:prstGeom>
          <a:solidFill>
            <a:srgbClr val="0000CC"/>
          </a:solidFill>
          <a:ln w="9525">
            <a:noFill/>
            <a:miter lim="800000"/>
            <a:headEnd/>
            <a:tailEnd/>
          </a:ln>
        </p:spPr>
        <p:txBody>
          <a:bodyPr wrap="none" anchor="ctr"/>
          <a:lstStyle/>
          <a:p>
            <a:endParaRPr lang="en-US" sz="1800">
              <a:latin typeface="Comic Sans MS" pitchFamily="66" charset="0"/>
            </a:endParaRPr>
          </a:p>
        </p:txBody>
      </p:sp>
      <p:sp>
        <p:nvSpPr>
          <p:cNvPr id="19470" name="Rectangle 16"/>
          <p:cNvSpPr>
            <a:spLocks noChangeArrowheads="1"/>
          </p:cNvSpPr>
          <p:nvPr/>
        </p:nvSpPr>
        <p:spPr bwMode="auto">
          <a:xfrm>
            <a:off x="6498805" y="2854857"/>
            <a:ext cx="332861" cy="171671"/>
          </a:xfrm>
          <a:prstGeom prst="rect">
            <a:avLst/>
          </a:prstGeom>
          <a:solidFill>
            <a:srgbClr val="0000CC"/>
          </a:solidFill>
          <a:ln w="9525">
            <a:noFill/>
            <a:miter lim="800000"/>
            <a:headEnd/>
            <a:tailEnd/>
          </a:ln>
        </p:spPr>
        <p:txBody>
          <a:bodyPr wrap="none" anchor="ctr"/>
          <a:lstStyle/>
          <a:p>
            <a:endParaRPr lang="en-US" sz="1800">
              <a:latin typeface="Comic Sans MS" pitchFamily="66" charset="0"/>
            </a:endParaRPr>
          </a:p>
        </p:txBody>
      </p:sp>
      <p:sp>
        <p:nvSpPr>
          <p:cNvPr id="19471" name="Rectangle 17"/>
          <p:cNvSpPr>
            <a:spLocks noChangeArrowheads="1"/>
          </p:cNvSpPr>
          <p:nvPr/>
        </p:nvSpPr>
        <p:spPr bwMode="auto">
          <a:xfrm>
            <a:off x="6041574" y="3032657"/>
            <a:ext cx="440347" cy="171671"/>
          </a:xfrm>
          <a:prstGeom prst="rect">
            <a:avLst/>
          </a:prstGeom>
          <a:solidFill>
            <a:srgbClr val="0000CC"/>
          </a:solidFill>
          <a:ln w="9525">
            <a:noFill/>
            <a:miter lim="800000"/>
            <a:headEnd/>
            <a:tailEnd/>
          </a:ln>
        </p:spPr>
        <p:txBody>
          <a:bodyPr wrap="none" anchor="ctr"/>
          <a:lstStyle/>
          <a:p>
            <a:endParaRPr lang="en-US" sz="1800">
              <a:latin typeface="Comic Sans MS" pitchFamily="66" charset="0"/>
            </a:endParaRPr>
          </a:p>
        </p:txBody>
      </p:sp>
      <p:sp>
        <p:nvSpPr>
          <p:cNvPr id="19472" name="Rectangle 18"/>
          <p:cNvSpPr>
            <a:spLocks noChangeArrowheads="1"/>
          </p:cNvSpPr>
          <p:nvPr/>
        </p:nvSpPr>
        <p:spPr bwMode="auto">
          <a:xfrm>
            <a:off x="5806655" y="3060241"/>
            <a:ext cx="332861" cy="237837"/>
          </a:xfrm>
          <a:prstGeom prst="rect">
            <a:avLst/>
          </a:prstGeom>
          <a:solidFill>
            <a:srgbClr val="0000CC"/>
          </a:solidFill>
          <a:ln w="9525">
            <a:noFill/>
            <a:miter lim="800000"/>
            <a:headEnd/>
            <a:tailEnd/>
          </a:ln>
        </p:spPr>
        <p:txBody>
          <a:bodyPr wrap="none" anchor="ctr"/>
          <a:lstStyle/>
          <a:p>
            <a:endParaRPr lang="en-US" sz="1800">
              <a:latin typeface="Comic Sans MS" pitchFamily="66" charset="0"/>
            </a:endParaRPr>
          </a:p>
        </p:txBody>
      </p:sp>
      <p:sp>
        <p:nvSpPr>
          <p:cNvPr id="19473" name="Rectangle 19"/>
          <p:cNvSpPr>
            <a:spLocks noChangeArrowheads="1"/>
          </p:cNvSpPr>
          <p:nvPr/>
        </p:nvSpPr>
        <p:spPr bwMode="auto">
          <a:xfrm>
            <a:off x="5628855" y="3078190"/>
            <a:ext cx="332861" cy="557932"/>
          </a:xfrm>
          <a:prstGeom prst="rect">
            <a:avLst/>
          </a:prstGeom>
          <a:solidFill>
            <a:srgbClr val="0000CC"/>
          </a:solidFill>
          <a:ln w="9525">
            <a:noFill/>
            <a:miter lim="800000"/>
            <a:headEnd/>
            <a:tailEnd/>
          </a:ln>
        </p:spPr>
        <p:txBody>
          <a:bodyPr wrap="none" anchor="ctr"/>
          <a:lstStyle/>
          <a:p>
            <a:endParaRPr lang="en-US" sz="1800">
              <a:latin typeface="Comic Sans MS" pitchFamily="66" charset="0"/>
            </a:endParaRPr>
          </a:p>
        </p:txBody>
      </p:sp>
      <p:sp>
        <p:nvSpPr>
          <p:cNvPr id="51" name="Rectangle 2"/>
          <p:cNvSpPr txBox="1">
            <a:spLocks noChangeArrowheads="1"/>
          </p:cNvSpPr>
          <p:nvPr/>
        </p:nvSpPr>
        <p:spPr>
          <a:xfrm>
            <a:off x="1524000" y="46106"/>
            <a:ext cx="9144000" cy="4572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defRPr/>
            </a:pPr>
            <a:r>
              <a:rPr lang="en-US" sz="2800" b="1" dirty="0">
                <a:solidFill>
                  <a:srgbClr val="C00000"/>
                </a:solidFill>
                <a:latin typeface="Arial" panose="020B0604020202020204" pitchFamily="34" charset="0"/>
                <a:cs typeface="Arial" panose="020B0604020202020204" pitchFamily="34" charset="0"/>
              </a:rPr>
              <a:t>Chart of Nuclei</a:t>
            </a:r>
            <a:endParaRPr lang="ru-RU" sz="2800" dirty="0">
              <a:solidFill>
                <a:srgbClr val="C00000"/>
              </a:solidFill>
              <a:latin typeface="Arial" panose="020B0604020202020204" pitchFamily="34" charset="0"/>
              <a:cs typeface="Arial" panose="020B0604020202020204" pitchFamily="34" charset="0"/>
            </a:endParaRPr>
          </a:p>
        </p:txBody>
      </p:sp>
      <p:pic>
        <p:nvPicPr>
          <p:cNvPr id="52" name="Picture 14"/>
          <p:cNvPicPr>
            <a:picLocks noChangeAspect="1" noChangeArrowheads="1"/>
          </p:cNvPicPr>
          <p:nvPr/>
        </p:nvPicPr>
        <p:blipFill>
          <a:blip r:embed="rId6" cstate="print"/>
          <a:srcRect/>
          <a:stretch>
            <a:fillRect/>
          </a:stretch>
        </p:blipFill>
        <p:spPr bwMode="auto">
          <a:xfrm>
            <a:off x="1613409" y="505176"/>
            <a:ext cx="9583256" cy="5844693"/>
          </a:xfrm>
          <a:prstGeom prst="rect">
            <a:avLst/>
          </a:prstGeom>
          <a:noFill/>
          <a:ln w="9525">
            <a:noFill/>
            <a:miter lim="800000"/>
            <a:headEnd/>
            <a:tailEnd/>
          </a:ln>
        </p:spPr>
      </p:pic>
      <p:cxnSp>
        <p:nvCxnSpPr>
          <p:cNvPr id="5" name="Прямая со стрелкой 4"/>
          <p:cNvCxnSpPr/>
          <p:nvPr/>
        </p:nvCxnSpPr>
        <p:spPr>
          <a:xfrm>
            <a:off x="4151784" y="3165707"/>
            <a:ext cx="360040" cy="149026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80027" y="2710260"/>
            <a:ext cx="497515" cy="400110"/>
          </a:xfrm>
          <a:prstGeom prst="rect">
            <a:avLst/>
          </a:prstGeom>
          <a:noFill/>
        </p:spPr>
        <p:txBody>
          <a:bodyPr wrap="square" rtlCol="0">
            <a:spAutoFit/>
          </a:bodyPr>
          <a:lstStyle/>
          <a:p>
            <a:r>
              <a:rPr lang="en-US" dirty="0" err="1">
                <a:solidFill>
                  <a:schemeClr val="bg1"/>
                </a:solidFill>
              </a:rPr>
              <a:t>Pb</a:t>
            </a:r>
            <a:endParaRPr lang="ru-RU" dirty="0">
              <a:solidFill>
                <a:schemeClr val="bg1"/>
              </a:solidFill>
            </a:endParaRPr>
          </a:p>
        </p:txBody>
      </p:sp>
      <p:cxnSp>
        <p:nvCxnSpPr>
          <p:cNvPr id="56" name="Прямая со стрелкой 55"/>
          <p:cNvCxnSpPr/>
          <p:nvPr/>
        </p:nvCxnSpPr>
        <p:spPr>
          <a:xfrm>
            <a:off x="5663952" y="2423724"/>
            <a:ext cx="360040" cy="149026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339767" y="2035305"/>
            <a:ext cx="856384" cy="400110"/>
          </a:xfrm>
          <a:prstGeom prst="rect">
            <a:avLst/>
          </a:prstGeom>
          <a:noFill/>
        </p:spPr>
        <p:txBody>
          <a:bodyPr wrap="square" rtlCol="0">
            <a:spAutoFit/>
          </a:bodyPr>
          <a:lstStyle/>
          <a:p>
            <a:r>
              <a:rPr lang="en-US" dirty="0" err="1">
                <a:solidFill>
                  <a:schemeClr val="bg1"/>
                </a:solidFill>
              </a:rPr>
              <a:t>Th</a:t>
            </a:r>
            <a:r>
              <a:rPr lang="en-US" dirty="0">
                <a:solidFill>
                  <a:schemeClr val="bg1"/>
                </a:solidFill>
              </a:rPr>
              <a:t>, U</a:t>
            </a:r>
            <a:endParaRPr lang="ru-RU" dirty="0">
              <a:solidFill>
                <a:schemeClr val="bg1"/>
              </a:solidFill>
            </a:endParaRPr>
          </a:p>
        </p:txBody>
      </p:sp>
      <p:sp>
        <p:nvSpPr>
          <p:cNvPr id="58" name="TextBox 57"/>
          <p:cNvSpPr txBox="1"/>
          <p:nvPr/>
        </p:nvSpPr>
        <p:spPr>
          <a:xfrm>
            <a:off x="8062189" y="3003189"/>
            <a:ext cx="2381140" cy="1015663"/>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Island of stability</a:t>
            </a:r>
          </a:p>
          <a:p>
            <a:pPr algn="ctr"/>
            <a:r>
              <a:rPr lang="en-US" dirty="0">
                <a:solidFill>
                  <a:schemeClr val="bg1"/>
                </a:solidFill>
                <a:latin typeface="Arial" panose="020B0604020202020204" pitchFamily="34" charset="0"/>
                <a:cs typeface="Arial" panose="020B0604020202020204" pitchFamily="34" charset="0"/>
              </a:rPr>
              <a:t>Predicted in 1966</a:t>
            </a:r>
          </a:p>
          <a:p>
            <a:pPr algn="ctr"/>
            <a:r>
              <a:rPr lang="en-US" dirty="0">
                <a:solidFill>
                  <a:schemeClr val="bg1"/>
                </a:solidFill>
                <a:latin typeface="Arial" panose="020B0604020202020204" pitchFamily="34" charset="0"/>
                <a:cs typeface="Arial" panose="020B0604020202020204" pitchFamily="34" charset="0"/>
              </a:rPr>
              <a:t>Dubna, Frankfurt</a:t>
            </a:r>
            <a:endParaRPr lang="ru-RU"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544211" y="6096129"/>
            <a:ext cx="9937104" cy="400110"/>
          </a:xfrm>
          <a:prstGeom prst="rect">
            <a:avLst/>
          </a:prstGeom>
          <a:solidFill>
            <a:schemeClr val="bg1"/>
          </a:solidFill>
        </p:spPr>
        <p:txBody>
          <a:bodyPr wrap="square" rtlCol="0">
            <a:spAutoFit/>
          </a:bodyPr>
          <a:lstStyle/>
          <a:p>
            <a:r>
              <a:rPr lang="en-US" dirty="0" smtClean="0"/>
              <a:t>	110	 120	  130	   140	    150	     160	      170	        180	         190</a:t>
            </a:r>
            <a:endParaRPr lang="ru-RU" dirty="0"/>
          </a:p>
        </p:txBody>
      </p:sp>
      <p:sp>
        <p:nvSpPr>
          <p:cNvPr id="19490" name="TextBox 50"/>
          <p:cNvSpPr txBox="1">
            <a:spLocks noChangeArrowheads="1"/>
          </p:cNvSpPr>
          <p:nvPr/>
        </p:nvSpPr>
        <p:spPr bwMode="auto">
          <a:xfrm>
            <a:off x="8763336" y="6413266"/>
            <a:ext cx="2305439" cy="430887"/>
          </a:xfrm>
          <a:prstGeom prst="rect">
            <a:avLst/>
          </a:prstGeom>
          <a:noFill/>
          <a:ln w="9525">
            <a:noFill/>
            <a:miter lim="800000"/>
            <a:headEnd/>
            <a:tailEnd/>
          </a:ln>
        </p:spPr>
        <p:txBody>
          <a:bodyPr wrap="none">
            <a:spAutoFit/>
          </a:bodyPr>
          <a:lstStyle/>
          <a:p>
            <a:r>
              <a:rPr lang="en-US" sz="2200" dirty="0">
                <a:solidFill>
                  <a:srgbClr val="002060"/>
                </a:solidFill>
                <a:latin typeface="Arial" panose="020B0604020202020204" pitchFamily="34" charset="0"/>
                <a:cs typeface="Arial" panose="020B0604020202020204" pitchFamily="34" charset="0"/>
              </a:rPr>
              <a:t>Neutron  number</a:t>
            </a:r>
            <a:endParaRPr lang="ru-RU" sz="2200" dirty="0">
              <a:solidFill>
                <a:srgbClr val="002060"/>
              </a:solidFill>
              <a:latin typeface="Arial" panose="020B0604020202020204" pitchFamily="34" charset="0"/>
              <a:cs typeface="Arial" panose="020B0604020202020204" pitchFamily="34" charset="0"/>
            </a:endParaRPr>
          </a:p>
        </p:txBody>
      </p:sp>
      <p:sp>
        <p:nvSpPr>
          <p:cNvPr id="3" name="TextBox 2"/>
          <p:cNvSpPr txBox="1"/>
          <p:nvPr/>
        </p:nvSpPr>
        <p:spPr>
          <a:xfrm>
            <a:off x="1172298" y="865423"/>
            <a:ext cx="675230" cy="400110"/>
          </a:xfrm>
          <a:prstGeom prst="rect">
            <a:avLst/>
          </a:prstGeom>
          <a:solidFill>
            <a:schemeClr val="bg1"/>
          </a:solidFill>
        </p:spPr>
        <p:txBody>
          <a:bodyPr wrap="square" rtlCol="0">
            <a:spAutoFit/>
          </a:bodyPr>
          <a:lstStyle/>
          <a:p>
            <a:pPr algn="r"/>
            <a:r>
              <a:rPr lang="en-US" dirty="0" smtClean="0"/>
              <a:t>120</a:t>
            </a:r>
            <a:endParaRPr lang="ru-RU" dirty="0"/>
          </a:p>
        </p:txBody>
      </p:sp>
      <p:sp>
        <p:nvSpPr>
          <p:cNvPr id="27" name="TextBox 26"/>
          <p:cNvSpPr txBox="1"/>
          <p:nvPr/>
        </p:nvSpPr>
        <p:spPr>
          <a:xfrm>
            <a:off x="1161952" y="1807587"/>
            <a:ext cx="675230" cy="400110"/>
          </a:xfrm>
          <a:prstGeom prst="rect">
            <a:avLst/>
          </a:prstGeom>
          <a:solidFill>
            <a:schemeClr val="bg1"/>
          </a:solidFill>
        </p:spPr>
        <p:txBody>
          <a:bodyPr wrap="square" rtlCol="0">
            <a:spAutoFit/>
          </a:bodyPr>
          <a:lstStyle/>
          <a:p>
            <a:pPr algn="r"/>
            <a:r>
              <a:rPr lang="en-US" dirty="0" smtClean="0"/>
              <a:t>110</a:t>
            </a:r>
            <a:endParaRPr lang="ru-RU" dirty="0"/>
          </a:p>
        </p:txBody>
      </p:sp>
      <p:sp>
        <p:nvSpPr>
          <p:cNvPr id="28" name="TextBox 27"/>
          <p:cNvSpPr txBox="1"/>
          <p:nvPr/>
        </p:nvSpPr>
        <p:spPr>
          <a:xfrm>
            <a:off x="1172298" y="2861829"/>
            <a:ext cx="675230" cy="400110"/>
          </a:xfrm>
          <a:prstGeom prst="rect">
            <a:avLst/>
          </a:prstGeom>
          <a:solidFill>
            <a:schemeClr val="bg1"/>
          </a:solidFill>
        </p:spPr>
        <p:txBody>
          <a:bodyPr wrap="square" rtlCol="0">
            <a:spAutoFit/>
          </a:bodyPr>
          <a:lstStyle/>
          <a:p>
            <a:pPr algn="r"/>
            <a:r>
              <a:rPr lang="en-US" dirty="0" smtClean="0"/>
              <a:t>100</a:t>
            </a:r>
            <a:endParaRPr lang="ru-RU" dirty="0"/>
          </a:p>
        </p:txBody>
      </p:sp>
      <p:sp>
        <p:nvSpPr>
          <p:cNvPr id="29" name="TextBox 28"/>
          <p:cNvSpPr txBox="1"/>
          <p:nvPr/>
        </p:nvSpPr>
        <p:spPr>
          <a:xfrm>
            <a:off x="1161952" y="3849689"/>
            <a:ext cx="675230" cy="400110"/>
          </a:xfrm>
          <a:prstGeom prst="rect">
            <a:avLst/>
          </a:prstGeom>
          <a:solidFill>
            <a:schemeClr val="bg1"/>
          </a:solidFill>
        </p:spPr>
        <p:txBody>
          <a:bodyPr wrap="square" rtlCol="0">
            <a:spAutoFit/>
          </a:bodyPr>
          <a:lstStyle/>
          <a:p>
            <a:pPr algn="r"/>
            <a:r>
              <a:rPr lang="en-US" dirty="0"/>
              <a:t>9</a:t>
            </a:r>
            <a:r>
              <a:rPr lang="en-US" dirty="0" smtClean="0"/>
              <a:t>0</a:t>
            </a:r>
            <a:endParaRPr lang="ru-RU" dirty="0"/>
          </a:p>
        </p:txBody>
      </p:sp>
      <p:sp>
        <p:nvSpPr>
          <p:cNvPr id="30" name="TextBox 29"/>
          <p:cNvSpPr txBox="1"/>
          <p:nvPr/>
        </p:nvSpPr>
        <p:spPr>
          <a:xfrm>
            <a:off x="1161952" y="4849175"/>
            <a:ext cx="675230" cy="400110"/>
          </a:xfrm>
          <a:prstGeom prst="rect">
            <a:avLst/>
          </a:prstGeom>
          <a:solidFill>
            <a:schemeClr val="bg1"/>
          </a:solidFill>
        </p:spPr>
        <p:txBody>
          <a:bodyPr wrap="square" rtlCol="0">
            <a:spAutoFit/>
          </a:bodyPr>
          <a:lstStyle/>
          <a:p>
            <a:pPr algn="r"/>
            <a:r>
              <a:rPr lang="en-US" dirty="0" smtClean="0"/>
              <a:t>80</a:t>
            </a:r>
            <a:endParaRPr lang="ru-RU" dirty="0"/>
          </a:p>
        </p:txBody>
      </p:sp>
      <p:sp>
        <p:nvSpPr>
          <p:cNvPr id="31" name="TextBox 30"/>
          <p:cNvSpPr txBox="1"/>
          <p:nvPr/>
        </p:nvSpPr>
        <p:spPr>
          <a:xfrm>
            <a:off x="1161952" y="5885799"/>
            <a:ext cx="675230" cy="400110"/>
          </a:xfrm>
          <a:prstGeom prst="rect">
            <a:avLst/>
          </a:prstGeom>
          <a:solidFill>
            <a:schemeClr val="bg1"/>
          </a:solidFill>
        </p:spPr>
        <p:txBody>
          <a:bodyPr wrap="square" rtlCol="0">
            <a:spAutoFit/>
          </a:bodyPr>
          <a:lstStyle/>
          <a:p>
            <a:pPr algn="r"/>
            <a:r>
              <a:rPr lang="en-US" dirty="0" smtClean="0"/>
              <a:t>70</a:t>
            </a:r>
            <a:endParaRPr lang="ru-RU" dirty="0"/>
          </a:p>
        </p:txBody>
      </p:sp>
      <p:sp>
        <p:nvSpPr>
          <p:cNvPr id="19491" name="TextBox 51"/>
          <p:cNvSpPr txBox="1">
            <a:spLocks noChangeArrowheads="1"/>
          </p:cNvSpPr>
          <p:nvPr/>
        </p:nvSpPr>
        <p:spPr bwMode="auto">
          <a:xfrm rot="16200000">
            <a:off x="-66820" y="1364724"/>
            <a:ext cx="2132315" cy="430887"/>
          </a:xfrm>
          <a:prstGeom prst="rect">
            <a:avLst/>
          </a:prstGeom>
          <a:noFill/>
          <a:ln w="9525">
            <a:noFill/>
            <a:miter lim="800000"/>
            <a:headEnd/>
            <a:tailEnd/>
          </a:ln>
        </p:spPr>
        <p:txBody>
          <a:bodyPr wrap="none">
            <a:spAutoFit/>
          </a:bodyPr>
          <a:lstStyle/>
          <a:p>
            <a:r>
              <a:rPr lang="en-US" sz="2200" dirty="0">
                <a:solidFill>
                  <a:srgbClr val="002060"/>
                </a:solidFill>
                <a:latin typeface="Arial" panose="020B0604020202020204" pitchFamily="34" charset="0"/>
                <a:cs typeface="Arial" panose="020B0604020202020204" pitchFamily="34" charset="0"/>
              </a:rPr>
              <a:t>Proton  number</a:t>
            </a:r>
            <a:endParaRPr lang="ru-RU" sz="2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761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2209800" y="44624"/>
            <a:ext cx="7772400" cy="612304"/>
          </a:xfrm>
        </p:spPr>
        <p:txBody>
          <a:bodyPr>
            <a:normAutofit/>
          </a:bodyPr>
          <a:lstStyle/>
          <a:p>
            <a:pPr algn="ctr" eaLnBrk="1" hangingPunct="1"/>
            <a:r>
              <a:rPr lang="en-US" altLang="ru-RU" sz="2400" b="1" dirty="0">
                <a:solidFill>
                  <a:srgbClr val="C00000"/>
                </a:solidFill>
                <a:latin typeface="Arial" panose="020B0604020202020204" pitchFamily="34" charset="0"/>
                <a:cs typeface="Arial" panose="020B0604020202020204" pitchFamily="34" charset="0"/>
              </a:rPr>
              <a:t>Synthesis of SHE with accelerators</a:t>
            </a:r>
            <a:endParaRPr lang="ru-RU" altLang="ru-RU" sz="2400" b="1" dirty="0">
              <a:solidFill>
                <a:srgbClr val="C00000"/>
              </a:solidFill>
              <a:latin typeface="Arial" panose="020B0604020202020204" pitchFamily="34" charset="0"/>
              <a:cs typeface="Arial" panose="020B0604020202020204" pitchFamily="34" charset="0"/>
            </a:endParaRPr>
          </a:p>
        </p:txBody>
      </p:sp>
      <p:sp>
        <p:nvSpPr>
          <p:cNvPr id="26628" name="Rectangle 3"/>
          <p:cNvSpPr>
            <a:spLocks noGrp="1" noChangeArrowheads="1"/>
          </p:cNvSpPr>
          <p:nvPr>
            <p:ph type="body" idx="1"/>
          </p:nvPr>
        </p:nvSpPr>
        <p:spPr>
          <a:xfrm>
            <a:off x="263352" y="877416"/>
            <a:ext cx="8215064" cy="4495800"/>
          </a:xfrm>
        </p:spPr>
        <p:txBody>
          <a:bodyPr/>
          <a:lstStyle/>
          <a:p>
            <a:pPr eaLnBrk="1" hangingPunct="1">
              <a:defRPr/>
            </a:pPr>
            <a:r>
              <a:rPr lang="en-US" altLang="ru-RU" sz="2400" dirty="0">
                <a:solidFill>
                  <a:srgbClr val="000066"/>
                </a:solidFill>
                <a:latin typeface="Arial" panose="020B0604020202020204" pitchFamily="34" charset="0"/>
                <a:cs typeface="Arial" panose="020B0604020202020204" pitchFamily="34" charset="0"/>
              </a:rPr>
              <a:t>1971; </a:t>
            </a:r>
            <a:r>
              <a:rPr lang="en-US" altLang="ru-RU" sz="2400" dirty="0" err="1">
                <a:solidFill>
                  <a:srgbClr val="000066"/>
                </a:solidFill>
                <a:latin typeface="Arial" panose="020B0604020202020204" pitchFamily="34" charset="0"/>
                <a:cs typeface="Arial" panose="020B0604020202020204" pitchFamily="34" charset="0"/>
              </a:rPr>
              <a:t>Orce</a:t>
            </a:r>
            <a:r>
              <a:rPr lang="en-US" altLang="ru-RU" sz="2400" dirty="0">
                <a:solidFill>
                  <a:srgbClr val="000066"/>
                </a:solidFill>
                <a:latin typeface="Arial" panose="020B0604020202020204" pitchFamily="34" charset="0"/>
                <a:cs typeface="Arial" panose="020B0604020202020204" pitchFamily="34" charset="0"/>
              </a:rPr>
              <a:t>, France</a:t>
            </a:r>
            <a:r>
              <a:rPr lang="ru-RU" altLang="ru-RU" sz="2400" dirty="0">
                <a:solidFill>
                  <a:srgbClr val="000066"/>
                </a:solidFill>
                <a:latin typeface="Arial" panose="020B0604020202020204" pitchFamily="34" charset="0"/>
                <a:cs typeface="Arial" panose="020B0604020202020204" pitchFamily="34" charset="0"/>
              </a:rPr>
              <a:t>:</a:t>
            </a:r>
            <a:r>
              <a:rPr lang="en-US" altLang="ru-RU" sz="2400" dirty="0">
                <a:solidFill>
                  <a:srgbClr val="000066"/>
                </a:solidFill>
                <a:latin typeface="Arial" panose="020B0604020202020204" pitchFamily="34" charset="0"/>
                <a:cs typeface="Arial" panose="020B0604020202020204" pitchFamily="34" charset="0"/>
              </a:rPr>
              <a:t> </a:t>
            </a:r>
            <a:endParaRPr lang="ru-RU" altLang="ru-RU" sz="2400" dirty="0">
              <a:solidFill>
                <a:srgbClr val="000066"/>
              </a:solidFill>
              <a:latin typeface="Arial" panose="020B0604020202020204" pitchFamily="34" charset="0"/>
              <a:cs typeface="Arial" panose="020B0604020202020204" pitchFamily="34" charset="0"/>
            </a:endParaRPr>
          </a:p>
          <a:p>
            <a:pPr marL="0" indent="0">
              <a:buNone/>
              <a:defRPr/>
            </a:pPr>
            <a:r>
              <a:rPr lang="ru-RU" altLang="ru-RU" sz="2400" baseline="30000" dirty="0">
                <a:solidFill>
                  <a:srgbClr val="000066"/>
                </a:solidFill>
                <a:latin typeface="Arial" panose="020B0604020202020204" pitchFamily="34" charset="0"/>
                <a:cs typeface="Arial" panose="020B0604020202020204" pitchFamily="34" charset="0"/>
              </a:rPr>
              <a:t>       </a:t>
            </a:r>
            <a:r>
              <a:rPr lang="en-US" altLang="ru-RU" sz="2400" baseline="30000" dirty="0">
                <a:solidFill>
                  <a:srgbClr val="000066"/>
                </a:solidFill>
                <a:latin typeface="Arial" panose="020B0604020202020204" pitchFamily="34" charset="0"/>
                <a:cs typeface="Arial" panose="020B0604020202020204" pitchFamily="34" charset="0"/>
              </a:rPr>
              <a:t>232</a:t>
            </a:r>
            <a:r>
              <a:rPr lang="en-US" altLang="ru-RU" sz="2400" dirty="0">
                <a:solidFill>
                  <a:srgbClr val="000066"/>
                </a:solidFill>
                <a:latin typeface="Arial" panose="020B0604020202020204" pitchFamily="34" charset="0"/>
                <a:cs typeface="Arial" panose="020B0604020202020204" pitchFamily="34" charset="0"/>
              </a:rPr>
              <a:t>Th + </a:t>
            </a:r>
            <a:r>
              <a:rPr lang="en-US" altLang="ru-RU" sz="2400" baseline="30000" dirty="0">
                <a:solidFill>
                  <a:srgbClr val="000066"/>
                </a:solidFill>
                <a:latin typeface="Arial" panose="020B0604020202020204" pitchFamily="34" charset="0"/>
                <a:cs typeface="Arial" panose="020B0604020202020204" pitchFamily="34" charset="0"/>
              </a:rPr>
              <a:t>82</a:t>
            </a:r>
            <a:r>
              <a:rPr lang="en-US" altLang="ru-RU" sz="2400" dirty="0">
                <a:solidFill>
                  <a:srgbClr val="000066"/>
                </a:solidFill>
                <a:latin typeface="Arial" panose="020B0604020202020204" pitchFamily="34" charset="0"/>
                <a:cs typeface="Arial" panose="020B0604020202020204" pitchFamily="34" charset="0"/>
              </a:rPr>
              <a:t>Kr → </a:t>
            </a:r>
            <a:r>
              <a:rPr lang="en-US" altLang="ru-RU" sz="2400" baseline="30000" dirty="0">
                <a:solidFill>
                  <a:srgbClr val="000066"/>
                </a:solidFill>
                <a:latin typeface="Arial" panose="020B0604020202020204" pitchFamily="34" charset="0"/>
                <a:cs typeface="Arial" panose="020B0604020202020204" pitchFamily="34" charset="0"/>
              </a:rPr>
              <a:t>310</a:t>
            </a:r>
            <a:r>
              <a:rPr lang="en-US" altLang="ru-RU" sz="2400" dirty="0">
                <a:solidFill>
                  <a:srgbClr val="000066"/>
                </a:solidFill>
                <a:latin typeface="Arial" panose="020B0604020202020204" pitchFamily="34" charset="0"/>
                <a:cs typeface="Arial" panose="020B0604020202020204" pitchFamily="34" charset="0"/>
              </a:rPr>
              <a:t>126 + 4n; σ</a:t>
            </a:r>
            <a:r>
              <a:rPr lang="en-US" altLang="ru-RU" sz="2400" baseline="-25000" dirty="0">
                <a:solidFill>
                  <a:srgbClr val="000066"/>
                </a:solidFill>
                <a:latin typeface="Arial" panose="020B0604020202020204" pitchFamily="34" charset="0"/>
                <a:cs typeface="Arial" panose="020B0604020202020204" pitchFamily="34" charset="0"/>
              </a:rPr>
              <a:t>4n</a:t>
            </a:r>
            <a:r>
              <a:rPr lang="en-US" altLang="ru-RU" sz="2400" dirty="0">
                <a:solidFill>
                  <a:srgbClr val="000066"/>
                </a:solidFill>
                <a:latin typeface="Arial" panose="020B0604020202020204" pitchFamily="34" charset="0"/>
                <a:cs typeface="Arial" panose="020B0604020202020204" pitchFamily="34" charset="0"/>
              </a:rPr>
              <a:t> &lt; 0.5 </a:t>
            </a:r>
            <a:r>
              <a:rPr lang="en-US" altLang="ru-RU" sz="2400" dirty="0" err="1">
                <a:solidFill>
                  <a:srgbClr val="000066"/>
                </a:solidFill>
                <a:latin typeface="Arial" panose="020B0604020202020204" pitchFamily="34" charset="0"/>
                <a:cs typeface="Arial" panose="020B0604020202020204" pitchFamily="34" charset="0"/>
              </a:rPr>
              <a:t>mb</a:t>
            </a:r>
            <a:r>
              <a:rPr lang="ru-RU" altLang="ru-RU" sz="2400" dirty="0">
                <a:solidFill>
                  <a:srgbClr val="000066"/>
                </a:solidFill>
                <a:latin typeface="Arial" panose="020B0604020202020204" pitchFamily="34" charset="0"/>
                <a:cs typeface="Arial" panose="020B0604020202020204" pitchFamily="34" charset="0"/>
              </a:rPr>
              <a:t> </a:t>
            </a:r>
            <a:r>
              <a:rPr lang="en-US" altLang="ru-RU" sz="2400" dirty="0">
                <a:solidFill>
                  <a:srgbClr val="000066"/>
                </a:solidFill>
                <a:latin typeface="Arial" panose="020B0604020202020204" pitchFamily="34" charset="0"/>
                <a:cs typeface="Arial" panose="020B0604020202020204" pitchFamily="34" charset="0"/>
              </a:rPr>
              <a:t>!!!</a:t>
            </a:r>
          </a:p>
          <a:p>
            <a:pPr marL="0" indent="0">
              <a:buNone/>
              <a:defRPr/>
            </a:pPr>
            <a:endParaRPr lang="en-US" altLang="ru-RU" sz="2400" dirty="0">
              <a:solidFill>
                <a:srgbClr val="000066"/>
              </a:solidFill>
              <a:latin typeface="Arial" panose="020B0604020202020204" pitchFamily="34" charset="0"/>
              <a:cs typeface="Arial" panose="020B0604020202020204" pitchFamily="34" charset="0"/>
            </a:endParaRPr>
          </a:p>
          <a:p>
            <a:pPr eaLnBrk="1" hangingPunct="1">
              <a:defRPr/>
            </a:pPr>
            <a:r>
              <a:rPr lang="en-US" altLang="ru-RU" sz="2400" dirty="0">
                <a:solidFill>
                  <a:srgbClr val="000066"/>
                </a:solidFill>
                <a:latin typeface="Arial" panose="020B0604020202020204" pitchFamily="34" charset="0"/>
                <a:cs typeface="Arial" panose="020B0604020202020204" pitchFamily="34" charset="0"/>
              </a:rPr>
              <a:t>1971; </a:t>
            </a:r>
            <a:r>
              <a:rPr lang="en-US" altLang="ru-RU" sz="2400" dirty="0" err="1">
                <a:solidFill>
                  <a:srgbClr val="000066"/>
                </a:solidFill>
                <a:latin typeface="Arial" panose="020B0604020202020204" pitchFamily="34" charset="0"/>
                <a:cs typeface="Arial" panose="020B0604020202020204" pitchFamily="34" charset="0"/>
              </a:rPr>
              <a:t>Dubna</a:t>
            </a:r>
            <a:r>
              <a:rPr lang="ru-RU" altLang="ru-RU" sz="2400" dirty="0">
                <a:solidFill>
                  <a:srgbClr val="000066"/>
                </a:solidFill>
                <a:latin typeface="Arial" panose="020B0604020202020204" pitchFamily="34" charset="0"/>
                <a:cs typeface="Arial" panose="020B0604020202020204" pitchFamily="34" charset="0"/>
              </a:rPr>
              <a:t>:</a:t>
            </a:r>
            <a:r>
              <a:rPr lang="en-US" altLang="ru-RU" sz="2400" dirty="0">
                <a:solidFill>
                  <a:srgbClr val="000066"/>
                </a:solidFill>
                <a:latin typeface="Arial" panose="020B0604020202020204" pitchFamily="34" charset="0"/>
                <a:cs typeface="Arial" panose="020B0604020202020204" pitchFamily="34" charset="0"/>
              </a:rPr>
              <a:t> </a:t>
            </a:r>
            <a:r>
              <a:rPr lang="en-US" altLang="ru-RU" sz="2400" baseline="30000" dirty="0">
                <a:solidFill>
                  <a:srgbClr val="000066"/>
                </a:solidFill>
                <a:latin typeface="Arial" panose="020B0604020202020204" pitchFamily="34" charset="0"/>
                <a:cs typeface="Arial" panose="020B0604020202020204" pitchFamily="34" charset="0"/>
              </a:rPr>
              <a:t>208</a:t>
            </a:r>
            <a:r>
              <a:rPr lang="en-US" altLang="ru-RU" sz="2400" dirty="0">
                <a:solidFill>
                  <a:srgbClr val="000066"/>
                </a:solidFill>
                <a:latin typeface="Arial" panose="020B0604020202020204" pitchFamily="34" charset="0"/>
                <a:cs typeface="Arial" panose="020B0604020202020204" pitchFamily="34" charset="0"/>
              </a:rPr>
              <a:t>Pb + </a:t>
            </a:r>
            <a:r>
              <a:rPr lang="en-US" altLang="ru-RU" sz="2400" baseline="30000" dirty="0">
                <a:solidFill>
                  <a:srgbClr val="000066"/>
                </a:solidFill>
                <a:latin typeface="Arial" panose="020B0604020202020204" pitchFamily="34" charset="0"/>
                <a:cs typeface="Arial" panose="020B0604020202020204" pitchFamily="34" charset="0"/>
              </a:rPr>
              <a:t>70</a:t>
            </a:r>
            <a:r>
              <a:rPr lang="en-US" altLang="ru-RU" sz="2400" dirty="0">
                <a:solidFill>
                  <a:srgbClr val="000066"/>
                </a:solidFill>
                <a:latin typeface="Arial" panose="020B0604020202020204" pitchFamily="34" charset="0"/>
                <a:cs typeface="Arial" panose="020B0604020202020204" pitchFamily="34" charset="0"/>
              </a:rPr>
              <a:t>Zn → </a:t>
            </a:r>
            <a:r>
              <a:rPr lang="en-US" altLang="ru-RU" sz="2400" baseline="30000" dirty="0">
                <a:solidFill>
                  <a:srgbClr val="000066"/>
                </a:solidFill>
                <a:latin typeface="Arial" panose="020B0604020202020204" pitchFamily="34" charset="0"/>
                <a:cs typeface="Arial" panose="020B0604020202020204" pitchFamily="34" charset="0"/>
              </a:rPr>
              <a:t>276</a:t>
            </a:r>
            <a:r>
              <a:rPr lang="en-US" altLang="ru-RU" sz="2400" dirty="0">
                <a:solidFill>
                  <a:srgbClr val="000066"/>
                </a:solidFill>
                <a:latin typeface="Arial" panose="020B0604020202020204" pitchFamily="34" charset="0"/>
                <a:cs typeface="Arial" panose="020B0604020202020204" pitchFamily="34" charset="0"/>
              </a:rPr>
              <a:t>112 + 2n;  σ</a:t>
            </a:r>
            <a:r>
              <a:rPr lang="en-US" altLang="ru-RU" sz="2400" baseline="-25000" dirty="0">
                <a:solidFill>
                  <a:srgbClr val="000066"/>
                </a:solidFill>
                <a:latin typeface="Arial" panose="020B0604020202020204" pitchFamily="34" charset="0"/>
                <a:cs typeface="Arial" panose="020B0604020202020204" pitchFamily="34" charset="0"/>
              </a:rPr>
              <a:t>2n</a:t>
            </a:r>
            <a:r>
              <a:rPr lang="en-US" altLang="ru-RU" sz="2400" dirty="0">
                <a:solidFill>
                  <a:srgbClr val="000066"/>
                </a:solidFill>
                <a:latin typeface="Arial" panose="020B0604020202020204" pitchFamily="34" charset="0"/>
                <a:cs typeface="Arial" panose="020B0604020202020204" pitchFamily="34" charset="0"/>
              </a:rPr>
              <a:t> &lt; 0.1 </a:t>
            </a:r>
            <a:r>
              <a:rPr lang="en-US" altLang="ru-RU" sz="2400" dirty="0" err="1">
                <a:solidFill>
                  <a:srgbClr val="000066"/>
                </a:solidFill>
                <a:latin typeface="Arial" panose="020B0604020202020204" pitchFamily="34" charset="0"/>
                <a:cs typeface="Arial" panose="020B0604020202020204" pitchFamily="34" charset="0"/>
              </a:rPr>
              <a:t>mb</a:t>
            </a:r>
            <a:r>
              <a:rPr lang="ru-RU" altLang="ru-RU" sz="2400" dirty="0">
                <a:solidFill>
                  <a:srgbClr val="000066"/>
                </a:solidFill>
                <a:latin typeface="Arial" panose="020B0604020202020204" pitchFamily="34" charset="0"/>
                <a:cs typeface="Arial" panose="020B0604020202020204" pitchFamily="34" charset="0"/>
              </a:rPr>
              <a:t> </a:t>
            </a:r>
            <a:r>
              <a:rPr lang="en-US" altLang="ru-RU" sz="2400" dirty="0">
                <a:solidFill>
                  <a:srgbClr val="000066"/>
                </a:solidFill>
                <a:latin typeface="Arial" panose="020B0604020202020204" pitchFamily="34" charset="0"/>
                <a:cs typeface="Arial" panose="020B0604020202020204" pitchFamily="34" charset="0"/>
              </a:rPr>
              <a:t>!!! (1996, GSI, Germany);</a:t>
            </a:r>
          </a:p>
          <a:p>
            <a:pPr eaLnBrk="1" hangingPunct="1">
              <a:defRPr/>
            </a:pPr>
            <a:endParaRPr lang="en-US" altLang="ru-RU" sz="2400" dirty="0">
              <a:solidFill>
                <a:srgbClr val="000066"/>
              </a:solidFill>
              <a:latin typeface="Arial" panose="020B0604020202020204" pitchFamily="34" charset="0"/>
              <a:cs typeface="Arial" panose="020B0604020202020204" pitchFamily="34" charset="0"/>
            </a:endParaRPr>
          </a:p>
          <a:p>
            <a:pPr eaLnBrk="1" hangingPunct="1">
              <a:defRPr/>
            </a:pPr>
            <a:r>
              <a:rPr lang="en-US" altLang="ru-RU" sz="2400" dirty="0">
                <a:solidFill>
                  <a:srgbClr val="000066"/>
                </a:solidFill>
                <a:latin typeface="Arial" panose="020B0604020202020204" pitchFamily="34" charset="0"/>
                <a:cs typeface="Arial" panose="020B0604020202020204" pitchFamily="34" charset="0"/>
              </a:rPr>
              <a:t>1971-1975; </a:t>
            </a:r>
            <a:r>
              <a:rPr lang="en-US" altLang="ru-RU" sz="2400" dirty="0" err="1">
                <a:solidFill>
                  <a:srgbClr val="000066"/>
                </a:solidFill>
                <a:latin typeface="Arial" panose="020B0604020202020204" pitchFamily="34" charset="0"/>
                <a:cs typeface="Arial" panose="020B0604020202020204" pitchFamily="34" charset="0"/>
              </a:rPr>
              <a:t>Dubna</a:t>
            </a:r>
            <a:r>
              <a:rPr lang="ru-RU" altLang="ru-RU" sz="2400" dirty="0">
                <a:solidFill>
                  <a:srgbClr val="000066"/>
                </a:solidFill>
                <a:latin typeface="Arial" panose="020B0604020202020204" pitchFamily="34" charset="0"/>
                <a:cs typeface="Arial" panose="020B0604020202020204" pitchFamily="34" charset="0"/>
              </a:rPr>
              <a:t>:</a:t>
            </a:r>
            <a:r>
              <a:rPr lang="en-US" altLang="ru-RU" sz="2400" dirty="0">
                <a:solidFill>
                  <a:srgbClr val="000066"/>
                </a:solidFill>
                <a:latin typeface="Arial" panose="020B0604020202020204" pitchFamily="34" charset="0"/>
                <a:cs typeface="Arial" panose="020B0604020202020204" pitchFamily="34" charset="0"/>
              </a:rPr>
              <a:t> </a:t>
            </a:r>
            <a:r>
              <a:rPr lang="en-US" altLang="ru-RU" sz="2400" baseline="30000" dirty="0">
                <a:solidFill>
                  <a:srgbClr val="000066"/>
                </a:solidFill>
                <a:latin typeface="Arial" panose="020B0604020202020204" pitchFamily="34" charset="0"/>
                <a:cs typeface="Arial" panose="020B0604020202020204" pitchFamily="34" charset="0"/>
              </a:rPr>
              <a:t>76</a:t>
            </a:r>
            <a:r>
              <a:rPr lang="en-US" altLang="ru-RU" sz="2400" dirty="0">
                <a:solidFill>
                  <a:srgbClr val="000066"/>
                </a:solidFill>
                <a:latin typeface="Arial" panose="020B0604020202020204" pitchFamily="34" charset="0"/>
                <a:cs typeface="Arial" panose="020B0604020202020204" pitchFamily="34" charset="0"/>
              </a:rPr>
              <a:t>Ge, </a:t>
            </a:r>
            <a:r>
              <a:rPr lang="en-US" altLang="ru-RU" sz="2400" baseline="30000" dirty="0">
                <a:solidFill>
                  <a:srgbClr val="000066"/>
                </a:solidFill>
                <a:latin typeface="Arial" panose="020B0604020202020204" pitchFamily="34" charset="0"/>
                <a:cs typeface="Arial" panose="020B0604020202020204" pitchFamily="34" charset="0"/>
              </a:rPr>
              <a:t>136</a:t>
            </a:r>
            <a:r>
              <a:rPr lang="en-US" altLang="ru-RU" sz="2400" dirty="0">
                <a:solidFill>
                  <a:srgbClr val="000066"/>
                </a:solidFill>
                <a:latin typeface="Arial" panose="020B0604020202020204" pitchFamily="34" charset="0"/>
                <a:cs typeface="Arial" panose="020B0604020202020204" pitchFamily="34" charset="0"/>
              </a:rPr>
              <a:t>Xe + </a:t>
            </a:r>
            <a:r>
              <a:rPr lang="en-US" altLang="ru-RU" sz="2400" baseline="30000" dirty="0">
                <a:solidFill>
                  <a:srgbClr val="000066"/>
                </a:solidFill>
                <a:latin typeface="Arial" panose="020B0604020202020204" pitchFamily="34" charset="0"/>
                <a:cs typeface="Arial" panose="020B0604020202020204" pitchFamily="34" charset="0"/>
              </a:rPr>
              <a:t>238</a:t>
            </a:r>
            <a:r>
              <a:rPr lang="en-US" altLang="ru-RU" sz="2400" dirty="0">
                <a:solidFill>
                  <a:srgbClr val="000066"/>
                </a:solidFill>
                <a:latin typeface="Arial" panose="020B0604020202020204" pitchFamily="34" charset="0"/>
                <a:cs typeface="Arial" panose="020B0604020202020204" pitchFamily="34" charset="0"/>
              </a:rPr>
              <a:t>U;</a:t>
            </a:r>
          </a:p>
          <a:p>
            <a:pPr eaLnBrk="1" hangingPunct="1">
              <a:defRPr/>
            </a:pPr>
            <a:endParaRPr lang="en-US" altLang="ru-RU" sz="2400" dirty="0">
              <a:solidFill>
                <a:srgbClr val="000066"/>
              </a:solidFill>
              <a:latin typeface="Arial" panose="020B0604020202020204" pitchFamily="34" charset="0"/>
              <a:cs typeface="Arial" panose="020B0604020202020204" pitchFamily="34" charset="0"/>
            </a:endParaRPr>
          </a:p>
          <a:p>
            <a:pPr eaLnBrk="1" hangingPunct="1">
              <a:defRPr/>
            </a:pPr>
            <a:r>
              <a:rPr lang="en-US" altLang="ru-RU" sz="2400" dirty="0">
                <a:solidFill>
                  <a:srgbClr val="000066"/>
                </a:solidFill>
                <a:latin typeface="Arial" panose="020B0604020202020204" pitchFamily="34" charset="0"/>
                <a:cs typeface="Arial" panose="020B0604020202020204" pitchFamily="34" charset="0"/>
              </a:rPr>
              <a:t>1975; </a:t>
            </a:r>
            <a:r>
              <a:rPr lang="en-US" altLang="ru-RU" sz="2400" dirty="0" err="1">
                <a:solidFill>
                  <a:srgbClr val="000066"/>
                </a:solidFill>
                <a:latin typeface="Arial" panose="020B0604020202020204" pitchFamily="34" charset="0"/>
                <a:cs typeface="Arial" panose="020B0604020202020204" pitchFamily="34" charset="0"/>
              </a:rPr>
              <a:t>Dubna</a:t>
            </a:r>
            <a:r>
              <a:rPr lang="ru-RU" altLang="ru-RU" sz="2400" dirty="0">
                <a:solidFill>
                  <a:srgbClr val="000066"/>
                </a:solidFill>
                <a:latin typeface="Arial" panose="020B0604020202020204" pitchFamily="34" charset="0"/>
                <a:cs typeface="Arial" panose="020B0604020202020204" pitchFamily="34" charset="0"/>
              </a:rPr>
              <a:t>:</a:t>
            </a:r>
            <a:r>
              <a:rPr lang="en-US" altLang="ru-RU" sz="2400" dirty="0">
                <a:solidFill>
                  <a:srgbClr val="000066"/>
                </a:solidFill>
                <a:latin typeface="Arial" panose="020B0604020202020204" pitchFamily="34" charset="0"/>
                <a:cs typeface="Arial" panose="020B0604020202020204" pitchFamily="34" charset="0"/>
              </a:rPr>
              <a:t> </a:t>
            </a:r>
            <a:r>
              <a:rPr lang="en-US" altLang="ru-RU" sz="2400" baseline="30000" dirty="0">
                <a:solidFill>
                  <a:srgbClr val="000066"/>
                </a:solidFill>
                <a:latin typeface="Arial" panose="020B0604020202020204" pitchFamily="34" charset="0"/>
                <a:cs typeface="Arial" panose="020B0604020202020204" pitchFamily="34" charset="0"/>
              </a:rPr>
              <a:t>48</a:t>
            </a:r>
            <a:r>
              <a:rPr lang="en-US" altLang="ru-RU" sz="2400" dirty="0">
                <a:solidFill>
                  <a:srgbClr val="000066"/>
                </a:solidFill>
                <a:latin typeface="Arial" panose="020B0604020202020204" pitchFamily="34" charset="0"/>
                <a:cs typeface="Arial" panose="020B0604020202020204" pitchFamily="34" charset="0"/>
              </a:rPr>
              <a:t>Ca + Actinides:</a:t>
            </a:r>
          </a:p>
        </p:txBody>
      </p:sp>
      <p:sp>
        <p:nvSpPr>
          <p:cNvPr id="4" name="Прямоугольник 1"/>
          <p:cNvSpPr>
            <a:spLocks noChangeArrowheads="1"/>
          </p:cNvSpPr>
          <p:nvPr/>
        </p:nvSpPr>
        <p:spPr bwMode="auto">
          <a:xfrm>
            <a:off x="7752184" y="1268760"/>
            <a:ext cx="4248472" cy="5386090"/>
          </a:xfrm>
          <a:prstGeom prst="rect">
            <a:avLst/>
          </a:prstGeom>
          <a:noFill/>
          <a:ln w="9525">
            <a:noFill/>
            <a:miter lim="800000"/>
            <a:headEnd/>
            <a:tailEnd/>
          </a:ln>
        </p:spPr>
        <p:txBody>
          <a:bodyPr wrap="square">
            <a:spAutoFit/>
          </a:bodyPr>
          <a:lstStyle/>
          <a:p>
            <a:pPr algn="r"/>
            <a:endParaRPr lang="ru-RU" sz="2400" b="0" dirty="0" smtClean="0">
              <a:solidFill>
                <a:schemeClr val="tx2"/>
              </a:solidFill>
              <a:latin typeface="Gungsuh" pitchFamily="18" charset="-127"/>
              <a:ea typeface="Gungsuh" pitchFamily="18" charset="-127"/>
            </a:endParaRPr>
          </a:p>
          <a:p>
            <a:pPr algn="r"/>
            <a:endParaRPr lang="ru-RU" sz="2400" b="0" dirty="0" smtClean="0">
              <a:solidFill>
                <a:schemeClr val="tx2"/>
              </a:solidFill>
              <a:latin typeface="Gungsuh" pitchFamily="18" charset="-127"/>
              <a:ea typeface="Gungsuh" pitchFamily="18" charset="-127"/>
            </a:endParaRPr>
          </a:p>
          <a:p>
            <a:pPr algn="r"/>
            <a:r>
              <a:rPr lang="en-US" sz="2400" b="1" dirty="0" smtClean="0">
                <a:solidFill>
                  <a:srgbClr val="004A82"/>
                </a:solidFill>
                <a:latin typeface="Book Antiqua" pitchFamily="18" charset="0"/>
                <a:ea typeface="Gungsuh" pitchFamily="18" charset="-127"/>
              </a:rPr>
              <a:t>Los Alamos </a:t>
            </a:r>
            <a:r>
              <a:rPr lang="ru-RU" sz="2400" b="1" dirty="0" smtClean="0">
                <a:solidFill>
                  <a:srgbClr val="004A82"/>
                </a:solidFill>
                <a:latin typeface="Book Antiqua" pitchFamily="18" charset="0"/>
                <a:ea typeface="Gungsuh" pitchFamily="18" charset="-127"/>
              </a:rPr>
              <a:t>(</a:t>
            </a:r>
            <a:r>
              <a:rPr lang="en-US" sz="2400" b="1" dirty="0" smtClean="0">
                <a:solidFill>
                  <a:srgbClr val="004A82"/>
                </a:solidFill>
                <a:latin typeface="Book Antiqua" pitchFamily="18" charset="0"/>
                <a:ea typeface="Gungsuh" pitchFamily="18" charset="-127"/>
              </a:rPr>
              <a:t>USA</a:t>
            </a:r>
            <a:r>
              <a:rPr lang="ru-RU" sz="2400" b="1" dirty="0" smtClean="0">
                <a:solidFill>
                  <a:srgbClr val="004A82"/>
                </a:solidFill>
                <a:latin typeface="Book Antiqua" pitchFamily="18" charset="0"/>
                <a:ea typeface="Gungsuh" pitchFamily="18" charset="-127"/>
              </a:rPr>
              <a:t>)</a:t>
            </a:r>
            <a:endParaRPr lang="ru-RU" sz="2400" b="1" dirty="0">
              <a:solidFill>
                <a:srgbClr val="004A82"/>
              </a:solidFill>
              <a:latin typeface="Book Antiqua" pitchFamily="18" charset="0"/>
              <a:ea typeface="Gungsuh" pitchFamily="18" charset="-127"/>
            </a:endParaRPr>
          </a:p>
          <a:p>
            <a:pPr algn="r">
              <a:spcBef>
                <a:spcPts val="1200"/>
              </a:spcBef>
            </a:pPr>
            <a:r>
              <a:rPr lang="en-US" sz="2400" b="1" dirty="0" smtClean="0">
                <a:solidFill>
                  <a:srgbClr val="004A82"/>
                </a:solidFill>
                <a:latin typeface="Book Antiqua" pitchFamily="18" charset="0"/>
                <a:ea typeface="Gungsuh" pitchFamily="18" charset="-127"/>
              </a:rPr>
              <a:t>Berkeley</a:t>
            </a:r>
            <a:r>
              <a:rPr lang="ru-RU" sz="2400" b="1" dirty="0" smtClean="0">
                <a:solidFill>
                  <a:srgbClr val="004A82"/>
                </a:solidFill>
                <a:latin typeface="Book Antiqua" pitchFamily="18" charset="0"/>
                <a:ea typeface="Gungsuh" pitchFamily="18" charset="-127"/>
              </a:rPr>
              <a:t> (</a:t>
            </a:r>
            <a:r>
              <a:rPr lang="en-US" sz="2400" b="1" dirty="0" smtClean="0">
                <a:solidFill>
                  <a:srgbClr val="004A82"/>
                </a:solidFill>
                <a:latin typeface="Book Antiqua" pitchFamily="18" charset="0"/>
                <a:ea typeface="Gungsuh" pitchFamily="18" charset="-127"/>
              </a:rPr>
              <a:t>USA</a:t>
            </a:r>
            <a:r>
              <a:rPr lang="ru-RU" sz="2400" b="1" dirty="0" smtClean="0">
                <a:solidFill>
                  <a:srgbClr val="004A82"/>
                </a:solidFill>
                <a:latin typeface="Book Antiqua" pitchFamily="18" charset="0"/>
                <a:ea typeface="Gungsuh" pitchFamily="18" charset="-127"/>
              </a:rPr>
              <a:t>)</a:t>
            </a:r>
            <a:endParaRPr lang="ru-RU" sz="2400" b="1" dirty="0">
              <a:solidFill>
                <a:srgbClr val="004A82"/>
              </a:solidFill>
              <a:latin typeface="Book Antiqua" pitchFamily="18" charset="0"/>
              <a:ea typeface="Gungsuh" pitchFamily="18" charset="-127"/>
            </a:endParaRPr>
          </a:p>
          <a:p>
            <a:pPr algn="r">
              <a:spcBef>
                <a:spcPts val="1200"/>
              </a:spcBef>
            </a:pPr>
            <a:r>
              <a:rPr lang="en-US" sz="2400" b="1" dirty="0" err="1" smtClean="0">
                <a:solidFill>
                  <a:srgbClr val="004A82"/>
                </a:solidFill>
                <a:latin typeface="Book Antiqua" pitchFamily="18" charset="0"/>
                <a:ea typeface="Gungsuh" pitchFamily="18" charset="-127"/>
              </a:rPr>
              <a:t>Dubna</a:t>
            </a:r>
            <a:r>
              <a:rPr lang="ru-RU" sz="2400" b="1" dirty="0" smtClean="0">
                <a:solidFill>
                  <a:srgbClr val="004A82"/>
                </a:solidFill>
                <a:latin typeface="Book Antiqua" pitchFamily="18" charset="0"/>
                <a:ea typeface="Gungsuh" pitchFamily="18" charset="-127"/>
              </a:rPr>
              <a:t> (</a:t>
            </a:r>
            <a:r>
              <a:rPr lang="en-US" sz="2400" b="1" dirty="0" smtClean="0">
                <a:solidFill>
                  <a:srgbClr val="004A82"/>
                </a:solidFill>
                <a:latin typeface="Book Antiqua" pitchFamily="18" charset="0"/>
                <a:ea typeface="Gungsuh" pitchFamily="18" charset="-127"/>
              </a:rPr>
              <a:t>JINR</a:t>
            </a:r>
            <a:r>
              <a:rPr lang="ru-RU" sz="2400" b="1" dirty="0" smtClean="0">
                <a:solidFill>
                  <a:srgbClr val="004A82"/>
                </a:solidFill>
                <a:latin typeface="Book Antiqua" pitchFamily="18" charset="0"/>
                <a:ea typeface="Gungsuh" pitchFamily="18" charset="-127"/>
              </a:rPr>
              <a:t>)</a:t>
            </a:r>
            <a:r>
              <a:rPr lang="en-US" sz="2400" b="1" dirty="0" smtClean="0">
                <a:solidFill>
                  <a:srgbClr val="004A82"/>
                </a:solidFill>
                <a:latin typeface="Book Antiqua" pitchFamily="18" charset="0"/>
                <a:ea typeface="Gungsuh" pitchFamily="18" charset="-127"/>
              </a:rPr>
              <a:t> </a:t>
            </a:r>
            <a:endParaRPr lang="ru-RU" sz="2400" b="1" dirty="0">
              <a:solidFill>
                <a:srgbClr val="004A82"/>
              </a:solidFill>
              <a:latin typeface="Book Antiqua" pitchFamily="18" charset="0"/>
              <a:ea typeface="Gungsuh" pitchFamily="18" charset="-127"/>
            </a:endParaRPr>
          </a:p>
          <a:p>
            <a:pPr algn="r">
              <a:spcBef>
                <a:spcPts val="1200"/>
              </a:spcBef>
            </a:pPr>
            <a:r>
              <a:rPr lang="en-US" sz="2400" b="1" dirty="0" smtClean="0">
                <a:solidFill>
                  <a:srgbClr val="004A82"/>
                </a:solidFill>
                <a:latin typeface="Book Antiqua" pitchFamily="18" charset="0"/>
                <a:ea typeface="Gungsuh" pitchFamily="18" charset="-127"/>
              </a:rPr>
              <a:t>Oak Ridge</a:t>
            </a:r>
            <a:r>
              <a:rPr lang="ru-RU" sz="2400" b="1" dirty="0" smtClean="0">
                <a:solidFill>
                  <a:srgbClr val="004A82"/>
                </a:solidFill>
                <a:latin typeface="Book Antiqua" pitchFamily="18" charset="0"/>
                <a:ea typeface="Gungsuh" pitchFamily="18" charset="-127"/>
              </a:rPr>
              <a:t> (</a:t>
            </a:r>
            <a:r>
              <a:rPr lang="en-US" sz="2400" b="1" dirty="0" smtClean="0">
                <a:solidFill>
                  <a:srgbClr val="004A82"/>
                </a:solidFill>
                <a:latin typeface="Book Antiqua" pitchFamily="18" charset="0"/>
                <a:ea typeface="Gungsuh" pitchFamily="18" charset="-127"/>
              </a:rPr>
              <a:t>USA</a:t>
            </a:r>
            <a:r>
              <a:rPr lang="ru-RU" sz="2400" b="1" dirty="0" smtClean="0">
                <a:solidFill>
                  <a:srgbClr val="004A82"/>
                </a:solidFill>
                <a:latin typeface="Book Antiqua" pitchFamily="18" charset="0"/>
                <a:ea typeface="Gungsuh" pitchFamily="18" charset="-127"/>
              </a:rPr>
              <a:t>)</a:t>
            </a:r>
            <a:endParaRPr lang="ru-RU" sz="2400" b="1" dirty="0">
              <a:solidFill>
                <a:srgbClr val="004A82"/>
              </a:solidFill>
              <a:latin typeface="Book Antiqua" pitchFamily="18" charset="0"/>
              <a:ea typeface="Gungsuh" pitchFamily="18" charset="-127"/>
            </a:endParaRPr>
          </a:p>
          <a:p>
            <a:pPr algn="r">
              <a:spcBef>
                <a:spcPts val="1200"/>
              </a:spcBef>
            </a:pPr>
            <a:r>
              <a:rPr lang="en-US" sz="2400" b="1" dirty="0" smtClean="0">
                <a:solidFill>
                  <a:srgbClr val="004A82"/>
                </a:solidFill>
                <a:latin typeface="Book Antiqua" pitchFamily="18" charset="0"/>
                <a:ea typeface="Gungsuh" pitchFamily="18" charset="-127"/>
              </a:rPr>
              <a:t>Mainz</a:t>
            </a:r>
            <a:r>
              <a:rPr lang="ru-RU" sz="2400" b="1" dirty="0" smtClean="0">
                <a:solidFill>
                  <a:srgbClr val="004A82"/>
                </a:solidFill>
                <a:latin typeface="Book Antiqua" pitchFamily="18" charset="0"/>
                <a:ea typeface="Gungsuh" pitchFamily="18" charset="-127"/>
              </a:rPr>
              <a:t> (</a:t>
            </a:r>
            <a:r>
              <a:rPr lang="en-US" sz="2400" b="1" dirty="0" smtClean="0">
                <a:solidFill>
                  <a:srgbClr val="004A82"/>
                </a:solidFill>
                <a:latin typeface="Book Antiqua" pitchFamily="18" charset="0"/>
                <a:ea typeface="Gungsuh" pitchFamily="18" charset="-127"/>
              </a:rPr>
              <a:t>Germany</a:t>
            </a:r>
            <a:r>
              <a:rPr lang="ru-RU" sz="2400" b="1" dirty="0" smtClean="0">
                <a:solidFill>
                  <a:srgbClr val="004A82"/>
                </a:solidFill>
                <a:latin typeface="Book Antiqua" pitchFamily="18" charset="0"/>
                <a:ea typeface="Gungsuh" pitchFamily="18" charset="-127"/>
              </a:rPr>
              <a:t>)</a:t>
            </a:r>
            <a:endParaRPr lang="ru-RU" sz="2400" b="1" dirty="0">
              <a:solidFill>
                <a:srgbClr val="004A82"/>
              </a:solidFill>
              <a:latin typeface="Book Antiqua" pitchFamily="18" charset="0"/>
              <a:ea typeface="Gungsuh" pitchFamily="18" charset="-127"/>
            </a:endParaRPr>
          </a:p>
          <a:p>
            <a:pPr algn="r">
              <a:spcBef>
                <a:spcPts val="1200"/>
              </a:spcBef>
            </a:pPr>
            <a:r>
              <a:rPr lang="en-US" sz="2400" b="1" dirty="0" smtClean="0">
                <a:solidFill>
                  <a:srgbClr val="004A82"/>
                </a:solidFill>
                <a:latin typeface="Book Antiqua" pitchFamily="18" charset="0"/>
                <a:ea typeface="Gungsuh" pitchFamily="18" charset="-127"/>
              </a:rPr>
              <a:t>Darmstadt</a:t>
            </a:r>
            <a:r>
              <a:rPr lang="ru-RU" sz="2400" b="1" dirty="0" smtClean="0">
                <a:solidFill>
                  <a:srgbClr val="004A82"/>
                </a:solidFill>
                <a:latin typeface="Book Antiqua" pitchFamily="18" charset="0"/>
                <a:ea typeface="Gungsuh" pitchFamily="18" charset="-127"/>
              </a:rPr>
              <a:t> (</a:t>
            </a:r>
            <a:r>
              <a:rPr lang="en-US" sz="2400" b="1" dirty="0" smtClean="0">
                <a:solidFill>
                  <a:srgbClr val="004A82"/>
                </a:solidFill>
                <a:latin typeface="Book Antiqua" pitchFamily="18" charset="0"/>
                <a:ea typeface="Gungsuh" pitchFamily="18" charset="-127"/>
              </a:rPr>
              <a:t>Germany</a:t>
            </a:r>
            <a:r>
              <a:rPr lang="ru-RU" sz="2400" b="1" dirty="0" smtClean="0">
                <a:solidFill>
                  <a:srgbClr val="004A82"/>
                </a:solidFill>
                <a:latin typeface="Book Antiqua" pitchFamily="18" charset="0"/>
                <a:ea typeface="Gungsuh" pitchFamily="18" charset="-127"/>
              </a:rPr>
              <a:t>)</a:t>
            </a:r>
            <a:endParaRPr lang="ru-RU" sz="2400" b="1" dirty="0">
              <a:solidFill>
                <a:srgbClr val="004A82"/>
              </a:solidFill>
              <a:latin typeface="Book Antiqua" pitchFamily="18" charset="0"/>
              <a:ea typeface="Gungsuh" pitchFamily="18" charset="-127"/>
            </a:endParaRPr>
          </a:p>
          <a:p>
            <a:pPr algn="r">
              <a:spcBef>
                <a:spcPts val="1200"/>
              </a:spcBef>
            </a:pPr>
            <a:r>
              <a:rPr lang="en-US" sz="2400" b="1" dirty="0" err="1" smtClean="0">
                <a:solidFill>
                  <a:srgbClr val="004A82"/>
                </a:solidFill>
                <a:latin typeface="Book Antiqua" pitchFamily="18" charset="0"/>
                <a:ea typeface="Gungsuh" pitchFamily="18" charset="-127"/>
              </a:rPr>
              <a:t>Orsay</a:t>
            </a:r>
            <a:r>
              <a:rPr lang="ru-RU" sz="2400" b="1" dirty="0" smtClean="0">
                <a:solidFill>
                  <a:srgbClr val="004A82"/>
                </a:solidFill>
                <a:latin typeface="Book Antiqua" pitchFamily="18" charset="0"/>
                <a:ea typeface="Gungsuh" pitchFamily="18" charset="-127"/>
              </a:rPr>
              <a:t> (</a:t>
            </a:r>
            <a:r>
              <a:rPr lang="en-US" sz="2400" b="1" dirty="0" smtClean="0">
                <a:solidFill>
                  <a:srgbClr val="004A82"/>
                </a:solidFill>
                <a:latin typeface="Book Antiqua" pitchFamily="18" charset="0"/>
                <a:ea typeface="Gungsuh" pitchFamily="18" charset="-127"/>
              </a:rPr>
              <a:t>France</a:t>
            </a:r>
            <a:r>
              <a:rPr lang="ru-RU" sz="2400" b="1" dirty="0" smtClean="0">
                <a:solidFill>
                  <a:srgbClr val="004A82"/>
                </a:solidFill>
                <a:latin typeface="Book Antiqua" pitchFamily="18" charset="0"/>
                <a:ea typeface="Gungsuh" pitchFamily="18" charset="-127"/>
              </a:rPr>
              <a:t>)</a:t>
            </a:r>
            <a:endParaRPr lang="ru-RU" sz="2400" b="1" dirty="0">
              <a:solidFill>
                <a:srgbClr val="004A82"/>
              </a:solidFill>
              <a:latin typeface="Book Antiqua" pitchFamily="18" charset="0"/>
              <a:ea typeface="Gungsuh" pitchFamily="18" charset="-127"/>
            </a:endParaRPr>
          </a:p>
          <a:p>
            <a:pPr algn="r">
              <a:spcBef>
                <a:spcPts val="1200"/>
              </a:spcBef>
            </a:pPr>
            <a:r>
              <a:rPr lang="en-US" sz="2400" b="1" dirty="0" err="1" smtClean="0">
                <a:solidFill>
                  <a:srgbClr val="004A82"/>
                </a:solidFill>
                <a:latin typeface="Book Antiqua" pitchFamily="18" charset="0"/>
                <a:ea typeface="Gungsuh" pitchFamily="18" charset="-127"/>
              </a:rPr>
              <a:t>Würenlingen</a:t>
            </a:r>
            <a:r>
              <a:rPr lang="en-US" sz="2400" b="1" dirty="0" smtClean="0">
                <a:solidFill>
                  <a:srgbClr val="004A82"/>
                </a:solidFill>
                <a:latin typeface="Book Antiqua" pitchFamily="18" charset="0"/>
                <a:ea typeface="Gungsuh" pitchFamily="18" charset="-127"/>
              </a:rPr>
              <a:t> </a:t>
            </a:r>
            <a:r>
              <a:rPr lang="ru-RU" sz="2400" b="1" dirty="0" smtClean="0">
                <a:solidFill>
                  <a:srgbClr val="004A82"/>
                </a:solidFill>
                <a:latin typeface="Book Antiqua" pitchFamily="18" charset="0"/>
                <a:ea typeface="Gungsuh" pitchFamily="18" charset="-127"/>
              </a:rPr>
              <a:t>(</a:t>
            </a:r>
            <a:r>
              <a:rPr lang="en-US" sz="2400" b="1" dirty="0" smtClean="0">
                <a:solidFill>
                  <a:srgbClr val="004A82"/>
                </a:solidFill>
                <a:latin typeface="Book Antiqua" pitchFamily="18" charset="0"/>
                <a:ea typeface="Gungsuh" pitchFamily="18" charset="-127"/>
              </a:rPr>
              <a:t>Switzerland</a:t>
            </a:r>
            <a:r>
              <a:rPr lang="ru-RU" sz="2400" b="1" dirty="0" smtClean="0">
                <a:solidFill>
                  <a:srgbClr val="004A82"/>
                </a:solidFill>
                <a:latin typeface="Book Antiqua" pitchFamily="18" charset="0"/>
                <a:ea typeface="Gungsuh" pitchFamily="18" charset="-127"/>
              </a:rPr>
              <a:t>)</a:t>
            </a:r>
            <a:endParaRPr lang="ru-RU" sz="2400" b="1" dirty="0">
              <a:solidFill>
                <a:srgbClr val="004A82"/>
              </a:solidFill>
              <a:latin typeface="Book Antiqua" pitchFamily="18" charset="0"/>
              <a:ea typeface="Gungsuh" pitchFamily="18" charset="-127"/>
            </a:endParaRPr>
          </a:p>
          <a:p>
            <a:pPr algn="r">
              <a:spcBef>
                <a:spcPts val="1200"/>
              </a:spcBef>
            </a:pPr>
            <a:r>
              <a:rPr lang="en-US" sz="2400" b="1" dirty="0" smtClean="0">
                <a:solidFill>
                  <a:srgbClr val="004A82"/>
                </a:solidFill>
                <a:latin typeface="Book Antiqua" pitchFamily="18" charset="0"/>
                <a:ea typeface="Gungsuh" pitchFamily="18" charset="-127"/>
              </a:rPr>
              <a:t>Tokyo</a:t>
            </a:r>
            <a:r>
              <a:rPr lang="ru-RU" sz="2400" b="1" dirty="0" smtClean="0">
                <a:solidFill>
                  <a:srgbClr val="004A82"/>
                </a:solidFill>
                <a:latin typeface="Book Antiqua" pitchFamily="18" charset="0"/>
                <a:ea typeface="Gungsuh" pitchFamily="18" charset="-127"/>
              </a:rPr>
              <a:t> (</a:t>
            </a:r>
            <a:r>
              <a:rPr lang="en-US" sz="2400" b="1" dirty="0" smtClean="0">
                <a:solidFill>
                  <a:srgbClr val="004A82"/>
                </a:solidFill>
                <a:latin typeface="Book Antiqua" pitchFamily="18" charset="0"/>
                <a:ea typeface="Gungsuh" pitchFamily="18" charset="-127"/>
              </a:rPr>
              <a:t>Japan</a:t>
            </a:r>
            <a:r>
              <a:rPr lang="ru-RU" sz="2400" b="1" dirty="0" smtClean="0">
                <a:solidFill>
                  <a:srgbClr val="004A82"/>
                </a:solidFill>
                <a:latin typeface="Book Antiqua" pitchFamily="18" charset="0"/>
                <a:ea typeface="Gungsuh" pitchFamily="18" charset="-127"/>
              </a:rPr>
              <a:t>) </a:t>
            </a:r>
            <a:r>
              <a:rPr lang="en-US" sz="2400" b="1" dirty="0" smtClean="0">
                <a:solidFill>
                  <a:srgbClr val="004A82"/>
                </a:solidFill>
                <a:latin typeface="Book Antiqua" pitchFamily="18" charset="0"/>
                <a:ea typeface="Gungsuh" pitchFamily="18" charset="-127"/>
              </a:rPr>
              <a:t>some later</a:t>
            </a:r>
            <a:endParaRPr lang="ru-RU" sz="2400" b="1" dirty="0">
              <a:solidFill>
                <a:srgbClr val="004A82"/>
              </a:solidFill>
              <a:latin typeface="Book Antiqua" pitchFamily="18" charset="0"/>
              <a:ea typeface="Gungsuh" pitchFamily="18" charset="-127"/>
            </a:endParaRPr>
          </a:p>
        </p:txBody>
      </p:sp>
    </p:spTree>
    <p:extLst>
      <p:ext uri="{BB962C8B-B14F-4D97-AF65-F5344CB8AC3E}">
        <p14:creationId xmlns:p14="http://schemas.microsoft.com/office/powerpoint/2010/main" val="392762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5859514" y="90462"/>
            <a:ext cx="6293320"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chemeClr val="hlink"/>
                </a:solidFill>
                <a:latin typeface="Arial" panose="020B0604020202020204" pitchFamily="34" charset="0"/>
                <a:cs typeface="Arial" panose="020B0604020202020204" pitchFamily="34" charset="0"/>
              </a:rPr>
              <a:t>U-400 ACCELERATOR COMPLEX</a:t>
            </a:r>
            <a:endParaRPr lang="en-US" sz="2800" b="1" dirty="0">
              <a:solidFill>
                <a:schemeClr val="hlink"/>
              </a:solidFill>
              <a:latin typeface="Arial" panose="020B0604020202020204" pitchFamily="34" charset="0"/>
              <a:cs typeface="Arial" panose="020B0604020202020204" pitchFamily="34" charset="0"/>
            </a:endParaRPr>
          </a:p>
        </p:txBody>
      </p:sp>
      <p:sp>
        <p:nvSpPr>
          <p:cNvPr id="293945" name="TextBox 1"/>
          <p:cNvSpPr txBox="1">
            <a:spLocks noChangeArrowheads="1"/>
          </p:cNvSpPr>
          <p:nvPr/>
        </p:nvSpPr>
        <p:spPr bwMode="auto">
          <a:xfrm>
            <a:off x="274761" y="3811804"/>
            <a:ext cx="4647426" cy="3046988"/>
          </a:xfrm>
          <a:prstGeom prst="rect">
            <a:avLst/>
          </a:prstGeom>
          <a:noFill/>
          <a:ln w="9525">
            <a:noFill/>
            <a:miter lim="800000"/>
            <a:headEnd/>
            <a:tailEnd/>
          </a:ln>
        </p:spPr>
        <p:txBody>
          <a:bodyPr wrap="none">
            <a:spAutoFit/>
          </a:bodyPr>
          <a:lstStyle/>
          <a:p>
            <a:pPr algn="ctr">
              <a:buClr>
                <a:srgbClr val="FF3300"/>
              </a:buClr>
            </a:pPr>
            <a:r>
              <a:rPr lang="en-US" altLang="ru-RU" sz="1600" dirty="0" smtClean="0">
                <a:solidFill>
                  <a:srgbClr val="C00000"/>
                </a:solidFill>
                <a:latin typeface="Arial" panose="020B0604020202020204" pitchFamily="34" charset="0"/>
                <a:ea typeface="Gungsuh"/>
                <a:cs typeface="Arial" panose="020B0604020202020204" pitchFamily="34" charset="0"/>
              </a:rPr>
              <a:t>Tasks:</a:t>
            </a:r>
            <a:endParaRPr lang="en-US" altLang="ru-RU" sz="1600" dirty="0">
              <a:solidFill>
                <a:srgbClr val="002060"/>
              </a:solidFill>
              <a:latin typeface="Arial" panose="020B0604020202020204" pitchFamily="34" charset="0"/>
              <a:cs typeface="Arial" panose="020B0604020202020204" pitchFamily="34" charset="0"/>
            </a:endParaRPr>
          </a:p>
          <a:p>
            <a:pPr>
              <a:buClr>
                <a:srgbClr val="FF3300"/>
              </a:buClr>
            </a:pPr>
            <a:r>
              <a:rPr lang="en-US" altLang="ru-RU" sz="1600" dirty="0" smtClean="0">
                <a:solidFill>
                  <a:srgbClr val="002060"/>
                </a:solidFill>
                <a:latin typeface="Arial" panose="020B0604020202020204" pitchFamily="34" charset="0"/>
                <a:cs typeface="Arial" panose="020B0604020202020204" pitchFamily="34" charset="0"/>
              </a:rPr>
              <a:t>Stand-alone mode:</a:t>
            </a:r>
            <a:endParaRPr lang="ru-RU" altLang="ru-RU" sz="1600" dirty="0" smtClean="0">
              <a:solidFill>
                <a:srgbClr val="002060"/>
              </a:solidFill>
              <a:latin typeface="Arial" panose="020B0604020202020204" pitchFamily="34" charset="0"/>
              <a:cs typeface="Arial" panose="020B0604020202020204" pitchFamily="34" charset="0"/>
            </a:endParaRPr>
          </a:p>
          <a:p>
            <a:pPr marL="342900" indent="-342900">
              <a:buClr>
                <a:srgbClr val="FF3300"/>
              </a:buClr>
              <a:buFont typeface="Wingdings" panose="05000000000000000000" pitchFamily="2" charset="2"/>
              <a:buChar char="§"/>
            </a:pPr>
            <a:r>
              <a:rPr lang="en-US" altLang="ru-RU" sz="1600" dirty="0" smtClean="0">
                <a:solidFill>
                  <a:schemeClr val="accent5">
                    <a:lumMod val="75000"/>
                  </a:schemeClr>
                </a:solidFill>
                <a:latin typeface="Arial" panose="020B0604020202020204" pitchFamily="34" charset="0"/>
                <a:cs typeface="Arial" panose="020B0604020202020204" pitchFamily="34" charset="0"/>
              </a:rPr>
              <a:t>Synthesis of superheavy elements (SHE)</a:t>
            </a:r>
          </a:p>
          <a:p>
            <a:pPr marL="342900" indent="-342900">
              <a:buClr>
                <a:srgbClr val="FF3300"/>
              </a:buClr>
              <a:buFont typeface="Wingdings" panose="05000000000000000000" pitchFamily="2" charset="2"/>
              <a:buChar char="§"/>
            </a:pPr>
            <a:r>
              <a:rPr lang="en-US" altLang="ru-RU" sz="1600" dirty="0" smtClean="0">
                <a:solidFill>
                  <a:schemeClr val="accent5">
                    <a:lumMod val="75000"/>
                  </a:schemeClr>
                </a:solidFill>
                <a:latin typeface="Arial" panose="020B0604020202020204" pitchFamily="34" charset="0"/>
                <a:cs typeface="Arial" panose="020B0604020202020204" pitchFamily="34" charset="0"/>
              </a:rPr>
              <a:t>Chemistry of SHE</a:t>
            </a:r>
          </a:p>
          <a:p>
            <a:pPr marL="342900" indent="-342900">
              <a:buClr>
                <a:srgbClr val="FF3300"/>
              </a:buClr>
              <a:buFont typeface="Wingdings" panose="05000000000000000000" pitchFamily="2" charset="2"/>
              <a:buChar char="§"/>
            </a:pPr>
            <a:r>
              <a:rPr lang="en-US" altLang="ru-RU" sz="1600" dirty="0">
                <a:solidFill>
                  <a:schemeClr val="accent5">
                    <a:lumMod val="75000"/>
                  </a:schemeClr>
                </a:solidFill>
                <a:latin typeface="Arial" panose="020B0604020202020204" pitchFamily="34" charset="0"/>
                <a:cs typeface="Arial" panose="020B0604020202020204" pitchFamily="34" charset="0"/>
              </a:rPr>
              <a:t>Nuclear &amp; laser spectroscopy</a:t>
            </a:r>
          </a:p>
          <a:p>
            <a:pPr marL="342900" indent="-342900">
              <a:buClr>
                <a:srgbClr val="FF3300"/>
              </a:buClr>
              <a:buFont typeface="Wingdings" panose="05000000000000000000" pitchFamily="2" charset="2"/>
              <a:buChar char="§"/>
            </a:pPr>
            <a:r>
              <a:rPr lang="en-US" altLang="ru-RU" sz="1600" dirty="0" smtClean="0">
                <a:solidFill>
                  <a:schemeClr val="accent5">
                    <a:lumMod val="75000"/>
                  </a:schemeClr>
                </a:solidFill>
                <a:latin typeface="Arial" panose="020B0604020202020204" pitchFamily="34" charset="0"/>
                <a:cs typeface="Arial" panose="020B0604020202020204" pitchFamily="34" charset="0"/>
              </a:rPr>
              <a:t>Nuclear reactions: fusion, fusion-fission &amp;</a:t>
            </a:r>
            <a:br>
              <a:rPr lang="en-US" altLang="ru-RU" sz="1600" dirty="0" smtClean="0">
                <a:solidFill>
                  <a:schemeClr val="accent5">
                    <a:lumMod val="75000"/>
                  </a:schemeClr>
                </a:solidFill>
                <a:latin typeface="Arial" panose="020B0604020202020204" pitchFamily="34" charset="0"/>
                <a:cs typeface="Arial" panose="020B0604020202020204" pitchFamily="34" charset="0"/>
              </a:rPr>
            </a:br>
            <a:r>
              <a:rPr lang="en-US" altLang="ru-RU" sz="1600" dirty="0" smtClean="0">
                <a:solidFill>
                  <a:schemeClr val="accent5">
                    <a:lumMod val="75000"/>
                  </a:schemeClr>
                </a:solidFill>
                <a:latin typeface="Arial" panose="020B0604020202020204" pitchFamily="34" charset="0"/>
                <a:cs typeface="Arial" panose="020B0604020202020204" pitchFamily="34" charset="0"/>
              </a:rPr>
              <a:t>quasi-fission, multi-nucleon transfer reactions</a:t>
            </a:r>
          </a:p>
          <a:p>
            <a:pPr marL="342900" indent="-342900">
              <a:buClr>
                <a:srgbClr val="FF3300"/>
              </a:buClr>
              <a:buFont typeface="Wingdings" panose="05000000000000000000" pitchFamily="2" charset="2"/>
              <a:buChar char="§"/>
            </a:pPr>
            <a:r>
              <a:rPr lang="en-US" altLang="ru-RU" sz="1600" dirty="0" smtClean="0">
                <a:solidFill>
                  <a:schemeClr val="accent5">
                    <a:lumMod val="75000"/>
                  </a:schemeClr>
                </a:solidFill>
                <a:latin typeface="Arial" panose="020B0604020202020204" pitchFamily="34" charset="0"/>
                <a:cs typeface="Arial" panose="020B0604020202020204" pitchFamily="34" charset="0"/>
              </a:rPr>
              <a:t>Applied research</a:t>
            </a:r>
          </a:p>
          <a:p>
            <a:pPr>
              <a:buClr>
                <a:srgbClr val="FF3300"/>
              </a:buClr>
            </a:pPr>
            <a:endParaRPr lang="en-US" altLang="ru-RU" sz="1600" dirty="0">
              <a:solidFill>
                <a:srgbClr val="002060"/>
              </a:solidFill>
              <a:latin typeface="Arial" panose="020B0604020202020204" pitchFamily="34" charset="0"/>
              <a:cs typeface="Arial" panose="020B0604020202020204" pitchFamily="34" charset="0"/>
            </a:endParaRPr>
          </a:p>
          <a:p>
            <a:pPr>
              <a:buClr>
                <a:srgbClr val="FF3300"/>
              </a:buClr>
            </a:pPr>
            <a:r>
              <a:rPr lang="en-US" altLang="ru-RU" sz="1600" dirty="0" smtClean="0">
                <a:solidFill>
                  <a:srgbClr val="002060"/>
                </a:solidFill>
                <a:latin typeface="Arial" panose="020B0604020202020204" pitchFamily="34" charset="0"/>
                <a:cs typeface="Arial" panose="020B0604020202020204" pitchFamily="34" charset="0"/>
              </a:rPr>
              <a:t>Post-accelerator mode:</a:t>
            </a:r>
          </a:p>
          <a:p>
            <a:pPr marL="342900" indent="-342900">
              <a:buClr>
                <a:srgbClr val="FF3300"/>
              </a:buClr>
              <a:buFont typeface="Wingdings" panose="05000000000000000000" pitchFamily="2" charset="2"/>
              <a:buChar char="§"/>
            </a:pPr>
            <a:r>
              <a:rPr lang="en-US" altLang="ru-RU" sz="1600" dirty="0" smtClean="0">
                <a:solidFill>
                  <a:schemeClr val="accent5">
                    <a:lumMod val="75000"/>
                  </a:schemeClr>
                </a:solidFill>
                <a:latin typeface="Arial" panose="020B0604020202020204" pitchFamily="34" charset="0"/>
                <a:cs typeface="Arial" panose="020B0604020202020204" pitchFamily="34" charset="0"/>
              </a:rPr>
              <a:t>Reactions </a:t>
            </a:r>
            <a:r>
              <a:rPr lang="en-US" altLang="ru-RU" sz="1600" dirty="0">
                <a:solidFill>
                  <a:schemeClr val="accent5">
                    <a:lumMod val="75000"/>
                  </a:schemeClr>
                </a:solidFill>
                <a:latin typeface="Arial" panose="020B0604020202020204" pitchFamily="34" charset="0"/>
                <a:cs typeface="Arial" panose="020B0604020202020204" pitchFamily="34" charset="0"/>
              </a:rPr>
              <a:t>with exotic nuclei</a:t>
            </a:r>
          </a:p>
          <a:p>
            <a:pPr marL="342900" indent="-342900">
              <a:buClr>
                <a:srgbClr val="FF3300"/>
              </a:buClr>
              <a:buFont typeface="Wingdings" panose="05000000000000000000" pitchFamily="2" charset="2"/>
              <a:buChar char="§"/>
            </a:pPr>
            <a:r>
              <a:rPr lang="en-US" altLang="ru-RU" sz="1600" dirty="0">
                <a:solidFill>
                  <a:schemeClr val="accent5">
                    <a:lumMod val="75000"/>
                  </a:schemeClr>
                </a:solidFill>
                <a:latin typeface="Arial" panose="020B0604020202020204" pitchFamily="34" charset="0"/>
                <a:cs typeface="Arial" panose="020B0604020202020204" pitchFamily="34" charset="0"/>
              </a:rPr>
              <a:t>Structure of light exotic </a:t>
            </a:r>
            <a:r>
              <a:rPr lang="en-US" altLang="ru-RU" sz="1600" dirty="0" smtClean="0">
                <a:solidFill>
                  <a:schemeClr val="accent5">
                    <a:lumMod val="75000"/>
                  </a:schemeClr>
                </a:solidFill>
                <a:latin typeface="Arial" panose="020B0604020202020204" pitchFamily="34" charset="0"/>
                <a:cs typeface="Arial" panose="020B0604020202020204" pitchFamily="34" charset="0"/>
              </a:rPr>
              <a:t>nuclei</a:t>
            </a:r>
            <a:endParaRPr lang="en-US" altLang="ru-RU" sz="1600" dirty="0">
              <a:solidFill>
                <a:schemeClr val="accent5">
                  <a:lumMod val="75000"/>
                </a:schemeClr>
              </a:solidFill>
              <a:latin typeface="Arial" panose="020B0604020202020204" pitchFamily="34" charset="0"/>
              <a:cs typeface="Arial" panose="020B0604020202020204" pitchFamily="34" charset="0"/>
            </a:endParaRPr>
          </a:p>
        </p:txBody>
      </p:sp>
      <p:sp>
        <p:nvSpPr>
          <p:cNvPr id="2" name="Прямоугольник 1"/>
          <p:cNvSpPr/>
          <p:nvPr/>
        </p:nvSpPr>
        <p:spPr>
          <a:xfrm>
            <a:off x="6051216" y="654494"/>
            <a:ext cx="6140784" cy="338554"/>
          </a:xfrm>
          <a:prstGeom prst="rect">
            <a:avLst/>
          </a:prstGeom>
        </p:spPr>
        <p:txBody>
          <a:bodyPr wrap="none">
            <a:spAutoFit/>
          </a:bodyPr>
          <a:lstStyle/>
          <a:p>
            <a:pPr>
              <a:buClr>
                <a:srgbClr val="FF3300"/>
              </a:buClr>
            </a:pPr>
            <a:r>
              <a:rPr lang="en-US" altLang="ru-RU" sz="1600" dirty="0" smtClean="0">
                <a:solidFill>
                  <a:srgbClr val="002060"/>
                </a:solidFill>
                <a:latin typeface="Arial" panose="020B0604020202020204" pitchFamily="34" charset="0"/>
                <a:cs typeface="Arial" panose="020B0604020202020204" pitchFamily="34" charset="0"/>
              </a:rPr>
              <a:t>NUCLEAR SPECTROSCOPY AND REACTION MECHANISMS</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274" y="113821"/>
            <a:ext cx="3337806" cy="2845497"/>
          </a:xfrm>
          <a:prstGeom prst="rect">
            <a:avLst/>
          </a:prstGeom>
        </p:spPr>
      </p:pic>
      <p:sp>
        <p:nvSpPr>
          <p:cNvPr id="7" name="Объект 2"/>
          <p:cNvSpPr txBox="1">
            <a:spLocks/>
          </p:cNvSpPr>
          <p:nvPr/>
        </p:nvSpPr>
        <p:spPr>
          <a:xfrm>
            <a:off x="5859514" y="5208541"/>
            <a:ext cx="5798106" cy="1649459"/>
          </a:xfrm>
          <a:prstGeom prst="rect">
            <a:avLst/>
          </a:prstGeom>
        </p:spPr>
        <p:txBody>
          <a:bodyPr vert="horz" lIns="91440" tIns="45720" rIns="91440" bIns="45720" rtlCol="0"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FF3300"/>
              </a:buClr>
              <a:buFont typeface="Arial" panose="020B0604020202020204" pitchFamily="34" charset="0"/>
              <a:buNone/>
            </a:pPr>
            <a:r>
              <a:rPr lang="en-US" altLang="ru-RU" sz="1600" dirty="0" smtClean="0">
                <a:solidFill>
                  <a:srgbClr val="C00000"/>
                </a:solidFill>
                <a:latin typeface="Arial" panose="020B0604020202020204" pitchFamily="34" charset="0"/>
                <a:cs typeface="Arial" panose="020B0604020202020204" pitchFamily="34" charset="0"/>
              </a:rPr>
              <a:t>Experimental setups:</a:t>
            </a:r>
          </a:p>
          <a:p>
            <a:pPr>
              <a:lnSpc>
                <a:spcPct val="100000"/>
              </a:lnSpc>
              <a:spcBef>
                <a:spcPts val="0"/>
              </a:spcBef>
              <a:buClr>
                <a:srgbClr val="FF3300"/>
              </a:buClr>
            </a:pPr>
            <a:r>
              <a:rPr lang="en-US" altLang="ru-RU" sz="1600" dirty="0" smtClean="0">
                <a:solidFill>
                  <a:schemeClr val="accent5">
                    <a:lumMod val="75000"/>
                  </a:schemeClr>
                </a:solidFill>
                <a:latin typeface="Arial" panose="020B0604020202020204" pitchFamily="34" charset="0"/>
                <a:cs typeface="Arial" panose="020B0604020202020204" pitchFamily="34" charset="0"/>
              </a:rPr>
              <a:t>Gas-Filled Recoil Separator (</a:t>
            </a:r>
            <a:r>
              <a:rPr lang="en-US" sz="1600" dirty="0" smtClean="0">
                <a:solidFill>
                  <a:schemeClr val="accent5">
                    <a:lumMod val="75000"/>
                  </a:schemeClr>
                </a:solidFill>
                <a:latin typeface="Arial" panose="020B0604020202020204" pitchFamily="34" charset="0"/>
                <a:cs typeface="Arial" panose="020B0604020202020204" pitchFamily="34" charset="0"/>
              </a:rPr>
              <a:t>DGFRS-I</a:t>
            </a:r>
            <a:r>
              <a:rPr lang="en-US" altLang="ru-RU" sz="1600" dirty="0" smtClean="0">
                <a:solidFill>
                  <a:schemeClr val="accent5">
                    <a:lumMod val="75000"/>
                  </a:schemeClr>
                </a:solidFill>
                <a:latin typeface="Arial" panose="020B0604020202020204" pitchFamily="34" charset="0"/>
                <a:cs typeface="Arial" panose="020B0604020202020204" pitchFamily="34" charset="0"/>
              </a:rPr>
              <a:t>)</a:t>
            </a:r>
          </a:p>
          <a:p>
            <a:pPr>
              <a:lnSpc>
                <a:spcPct val="100000"/>
              </a:lnSpc>
              <a:spcBef>
                <a:spcPts val="0"/>
              </a:spcBef>
              <a:buClr>
                <a:srgbClr val="FF3300"/>
              </a:buClr>
            </a:pPr>
            <a:r>
              <a:rPr lang="en-US" sz="1600" dirty="0" smtClean="0">
                <a:solidFill>
                  <a:schemeClr val="accent5">
                    <a:lumMod val="75000"/>
                  </a:schemeClr>
                </a:solidFill>
                <a:latin typeface="Arial" panose="020B0604020202020204" pitchFamily="34" charset="0"/>
                <a:cs typeface="Arial" panose="020B0604020202020204" pitchFamily="34" charset="0"/>
              </a:rPr>
              <a:t>Separator for Heavy Elements Spectroscopy (SHELS)</a:t>
            </a:r>
          </a:p>
          <a:p>
            <a:pPr>
              <a:lnSpc>
                <a:spcPct val="100000"/>
              </a:lnSpc>
              <a:spcBef>
                <a:spcPts val="0"/>
              </a:spcBef>
              <a:buClr>
                <a:srgbClr val="FF3300"/>
              </a:buClr>
            </a:pPr>
            <a:r>
              <a:rPr lang="en-US" sz="1600" dirty="0" smtClean="0">
                <a:solidFill>
                  <a:schemeClr val="accent5">
                    <a:lumMod val="75000"/>
                  </a:schemeClr>
                </a:solidFill>
                <a:latin typeface="Arial" panose="020B0604020202020204" pitchFamily="34" charset="0"/>
                <a:cs typeface="Arial" panose="020B0604020202020204" pitchFamily="34" charset="0"/>
              </a:rPr>
              <a:t>Radio-chemical setups</a:t>
            </a:r>
          </a:p>
          <a:p>
            <a:pPr>
              <a:lnSpc>
                <a:spcPct val="100000"/>
              </a:lnSpc>
              <a:spcBef>
                <a:spcPts val="0"/>
              </a:spcBef>
              <a:buClr>
                <a:srgbClr val="FF3300"/>
              </a:buClr>
            </a:pPr>
            <a:r>
              <a:rPr lang="en-US" sz="1600" dirty="0" smtClean="0">
                <a:solidFill>
                  <a:schemeClr val="accent5">
                    <a:lumMod val="75000"/>
                  </a:schemeClr>
                </a:solidFill>
                <a:latin typeface="Arial" panose="020B0604020202020204" pitchFamily="34" charset="0"/>
                <a:cs typeface="Arial" panose="020B0604020202020204" pitchFamily="34" charset="0"/>
              </a:rPr>
              <a:t>Double-arm time-of-flight spectrometer (</a:t>
            </a:r>
            <a:r>
              <a:rPr lang="en-US" altLang="ru-RU" sz="1600" dirty="0" smtClean="0">
                <a:solidFill>
                  <a:schemeClr val="accent5">
                    <a:lumMod val="75000"/>
                  </a:schemeClr>
                </a:solidFill>
                <a:latin typeface="Arial" panose="020B0604020202020204" pitchFamily="34" charset="0"/>
                <a:cs typeface="Arial" panose="020B0604020202020204" pitchFamily="34" charset="0"/>
              </a:rPr>
              <a:t>CORSET)</a:t>
            </a:r>
          </a:p>
          <a:p>
            <a:pPr>
              <a:lnSpc>
                <a:spcPct val="100000"/>
              </a:lnSpc>
              <a:spcBef>
                <a:spcPts val="0"/>
              </a:spcBef>
              <a:buClr>
                <a:srgbClr val="FF3300"/>
              </a:buClr>
            </a:pPr>
            <a:r>
              <a:rPr lang="en-US" altLang="ru-RU" sz="1600" dirty="0" smtClean="0">
                <a:solidFill>
                  <a:schemeClr val="accent5">
                    <a:lumMod val="75000"/>
                  </a:schemeClr>
                </a:solidFill>
                <a:latin typeface="Arial" panose="020B0604020202020204" pitchFamily="34" charset="0"/>
                <a:cs typeface="Arial" panose="020B0604020202020204" pitchFamily="34" charset="0"/>
              </a:rPr>
              <a:t>Magnetic Analyzer of High Resolution (MAVR)</a:t>
            </a:r>
            <a:endParaRPr lang="en-US" altLang="ru-RU" sz="1600" dirty="0">
              <a:solidFill>
                <a:schemeClr val="accent5">
                  <a:lumMod val="75000"/>
                </a:schemeClr>
              </a:solidFill>
              <a:latin typeface="Arial" panose="020B0604020202020204" pitchFamily="34" charset="0"/>
              <a:cs typeface="Arial" panose="020B0604020202020204" pitchFamily="34" charset="0"/>
            </a:endParaRPr>
          </a:p>
        </p:txBody>
      </p:sp>
      <p:sp>
        <p:nvSpPr>
          <p:cNvPr id="4" name="Прямоугольник 3"/>
          <p:cNvSpPr/>
          <p:nvPr/>
        </p:nvSpPr>
        <p:spPr>
          <a:xfrm>
            <a:off x="274761" y="3082888"/>
            <a:ext cx="4437282" cy="738664"/>
          </a:xfrm>
          <a:prstGeom prst="rect">
            <a:avLst/>
          </a:prstGeom>
        </p:spPr>
        <p:txBody>
          <a:bodyPr wrap="square">
            <a:spAutoFit/>
          </a:bodyPr>
          <a:lstStyle/>
          <a:p>
            <a:pPr>
              <a:lnSpc>
                <a:spcPct val="100000"/>
              </a:lnSpc>
              <a:spcBef>
                <a:spcPts val="0"/>
              </a:spcBef>
              <a:buClr>
                <a:srgbClr val="FF3300"/>
              </a:buClr>
            </a:pPr>
            <a:r>
              <a:rPr lang="en-US" altLang="ru-RU" sz="1400" dirty="0">
                <a:solidFill>
                  <a:srgbClr val="002060"/>
                </a:solidFill>
                <a:latin typeface="Arial" panose="020B0604020202020204" pitchFamily="34" charset="0"/>
                <a:cs typeface="Arial" panose="020B0604020202020204" pitchFamily="34" charset="0"/>
              </a:rPr>
              <a:t>Commissioned:		1978</a:t>
            </a:r>
          </a:p>
          <a:p>
            <a:pPr>
              <a:lnSpc>
                <a:spcPct val="100000"/>
              </a:lnSpc>
              <a:spcBef>
                <a:spcPts val="0"/>
              </a:spcBef>
              <a:buClr>
                <a:srgbClr val="FF3300"/>
              </a:buClr>
            </a:pPr>
            <a:r>
              <a:rPr lang="en-US" altLang="ru-RU" sz="1400" dirty="0">
                <a:solidFill>
                  <a:srgbClr val="002060"/>
                </a:solidFill>
                <a:latin typeface="Arial" panose="020B0604020202020204" pitchFamily="34" charset="0"/>
                <a:cs typeface="Arial" panose="020B0604020202020204" pitchFamily="34" charset="0"/>
              </a:rPr>
              <a:t>Modernized:		1996</a:t>
            </a:r>
            <a:endParaRPr lang="ru-RU" altLang="ru-RU" sz="1400" dirty="0">
              <a:solidFill>
                <a:srgbClr val="00206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a:solidFill>
                  <a:srgbClr val="002060"/>
                </a:solidFill>
                <a:latin typeface="Arial" panose="020B0604020202020204" pitchFamily="34" charset="0"/>
                <a:cs typeface="Arial" panose="020B0604020202020204" pitchFamily="34" charset="0"/>
              </a:rPr>
              <a:t>Reconstruction:		2020-2023 (plan)</a:t>
            </a:r>
          </a:p>
        </p:txBody>
      </p:sp>
      <p:graphicFrame>
        <p:nvGraphicFramePr>
          <p:cNvPr id="11" name="Group 58"/>
          <p:cNvGraphicFramePr>
            <a:graphicFrameLocks noGrp="1"/>
          </p:cNvGraphicFramePr>
          <p:nvPr>
            <p:extLst/>
          </p:nvPr>
        </p:nvGraphicFramePr>
        <p:xfrm>
          <a:off x="9382896" y="1132347"/>
          <a:ext cx="2710805" cy="2249480"/>
        </p:xfrm>
        <a:graphic>
          <a:graphicData uri="http://schemas.openxmlformats.org/drawingml/2006/table">
            <a:tbl>
              <a:tblPr>
                <a:tableStyleId>{69CF1AB2-1976-4502-BF36-3FF5EA218861}</a:tableStyleId>
              </a:tblPr>
              <a:tblGrid>
                <a:gridCol w="1524472"/>
                <a:gridCol w="1186333"/>
              </a:tblGrid>
              <a:tr h="384328">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Main parameters</a:t>
                      </a:r>
                      <a:endParaRPr kumimoji="0" lang="en-US" sz="1400" b="0" i="0" u="none" strike="noStrike" cap="none" normalizeH="0" baseline="0" dirty="0" smtClean="0">
                        <a:ln>
                          <a:noFill/>
                        </a:ln>
                        <a:solidFill>
                          <a:schemeClr val="tx1"/>
                        </a:solidFill>
                        <a:effectLst/>
                        <a:latin typeface="Times New Roman" pitchFamily="18" charset="0"/>
                        <a:cs typeface="Times New Roman" panose="02020603050405020304" pitchFamily="18" charset="0"/>
                      </a:endParaRPr>
                    </a:p>
                  </a:txBody>
                  <a:tcPr marL="91466" marR="91466" marT="45734" marB="45734" horzOverflow="overflow"/>
                </a:tc>
                <a:tc hMerge="1">
                  <a:txBody>
                    <a:bodyPr/>
                    <a:lstStyle/>
                    <a:p>
                      <a:endParaRPr lang="ru-RU"/>
                    </a:p>
                  </a:txBody>
                  <a:tcPr/>
                </a:tc>
              </a:tr>
              <a:tr h="3286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Energy range</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lang="en-US" altLang="ru-RU" sz="1400" dirty="0" smtClean="0">
                          <a:solidFill>
                            <a:srgbClr val="002060"/>
                          </a:solidFill>
                          <a:latin typeface="Arial" panose="020B0604020202020204" pitchFamily="34" charset="0"/>
                          <a:cs typeface="Arial" panose="020B0604020202020204" pitchFamily="34" charset="0"/>
                        </a:rPr>
                        <a:t>3</a:t>
                      </a:r>
                      <a:r>
                        <a:rPr kumimoji="0" lang="en-US" sz="140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 MeV/A</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 factor max.</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650</a:t>
                      </a:r>
                    </a:p>
                  </a:txBody>
                  <a:tcPr marL="91466" marR="91466"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solidFill>
                            <a:srgbClr val="002060"/>
                          </a:solidFill>
                          <a:latin typeface="Arial" panose="020B0604020202020204" pitchFamily="34" charset="0"/>
                          <a:cs typeface="Arial" panose="020B0604020202020204" pitchFamily="34" charset="0"/>
                        </a:rPr>
                        <a:t>Pole diameter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lang="en-US" sz="1400" dirty="0" smtClean="0">
                          <a:solidFill>
                            <a:srgbClr val="002060"/>
                          </a:solidFill>
                          <a:latin typeface="Arial" panose="020B0604020202020204" pitchFamily="34" charset="0"/>
                          <a:cs typeface="Arial" panose="020B0604020202020204" pitchFamily="34" charset="0"/>
                        </a:rPr>
                        <a:t>4 m</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weight</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a:t>
                      </a:r>
                      <a:r>
                        <a:rPr kumimoji="0" lang="en-US" sz="1400" i="0" u="none" strike="noStrike" cap="none" normalizeH="0" dirty="0" smtClean="0">
                          <a:ln>
                            <a:noFill/>
                          </a:ln>
                          <a:solidFill>
                            <a:srgbClr val="002060"/>
                          </a:solidFill>
                          <a:effectLst/>
                          <a:latin typeface="Arial" panose="020B0604020202020204" pitchFamily="34" charset="0"/>
                          <a:cs typeface="Arial" panose="020B0604020202020204" pitchFamily="34" charset="0"/>
                        </a:rPr>
                        <a:t>100 t</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66" marR="91466"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power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850 kW</a:t>
                      </a:r>
                    </a:p>
                  </a:txBody>
                  <a:tcPr marL="91466" marR="91466"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Vacuum</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91466" marR="91466" marT="45734" marB="45734" horzOverflow="overflow"/>
                </a:tc>
                <a:tc>
                  <a:txBody>
                    <a:bodyPr/>
                    <a:lstStyle/>
                    <a:p>
                      <a:pPr algn="ctr">
                        <a:lnSpc>
                          <a:spcPct val="100000"/>
                        </a:lnSpc>
                        <a:spcBef>
                          <a:spcPts val="0"/>
                        </a:spcBef>
                        <a:buClr>
                          <a:srgbClr val="FF3300"/>
                        </a:buClr>
                      </a:pPr>
                      <a:r>
                        <a:rPr lang="ru-RU" altLang="ru-RU" sz="1400" dirty="0" smtClean="0">
                          <a:solidFill>
                            <a:srgbClr val="002060"/>
                          </a:solidFill>
                          <a:latin typeface="Arial" panose="020B0604020202020204" pitchFamily="34" charset="0"/>
                          <a:cs typeface="Arial" panose="020B0604020202020204" pitchFamily="34" charset="0"/>
                        </a:rPr>
                        <a:t>10</a:t>
                      </a:r>
                      <a:r>
                        <a:rPr lang="ru-RU" altLang="ru-RU" sz="1400" baseline="30000" dirty="0" smtClean="0">
                          <a:solidFill>
                            <a:srgbClr val="002060"/>
                          </a:solidFill>
                          <a:latin typeface="Arial" panose="020B0604020202020204" pitchFamily="34" charset="0"/>
                          <a:cs typeface="Arial" panose="020B0604020202020204" pitchFamily="34" charset="0"/>
                        </a:rPr>
                        <a:t>-</a:t>
                      </a:r>
                      <a:r>
                        <a:rPr lang="en-US" altLang="ru-RU" sz="1400" baseline="30000" dirty="0" smtClean="0">
                          <a:solidFill>
                            <a:srgbClr val="002060"/>
                          </a:solidFill>
                          <a:latin typeface="Arial" panose="020B0604020202020204" pitchFamily="34" charset="0"/>
                          <a:cs typeface="Arial" panose="020B0604020202020204" pitchFamily="34" charset="0"/>
                        </a:rPr>
                        <a:t>7</a:t>
                      </a:r>
                      <a:r>
                        <a:rPr lang="en-US" altLang="ru-RU" sz="1400" dirty="0" smtClean="0">
                          <a:solidFill>
                            <a:srgbClr val="002060"/>
                          </a:solidFill>
                          <a:latin typeface="Arial" panose="020B0604020202020204" pitchFamily="34" charset="0"/>
                          <a:cs typeface="Arial" panose="020B0604020202020204" pitchFamily="34" charset="0"/>
                        </a:rPr>
                        <a:t> </a:t>
                      </a:r>
                      <a:r>
                        <a:rPr lang="en-US" altLang="ru-RU" sz="1400" dirty="0" err="1" smtClean="0">
                          <a:solidFill>
                            <a:srgbClr val="002060"/>
                          </a:solidFill>
                          <a:latin typeface="Arial" panose="020B0604020202020204" pitchFamily="34" charset="0"/>
                          <a:cs typeface="Arial" panose="020B0604020202020204" pitchFamily="34" charset="0"/>
                        </a:rPr>
                        <a:t>Torr</a:t>
                      </a:r>
                      <a:endParaRPr lang="en-US" altLang="ru-RU" sz="1400" dirty="0">
                        <a:solidFill>
                          <a:srgbClr val="002060"/>
                        </a:solidFill>
                        <a:latin typeface="Arial" panose="020B0604020202020204" pitchFamily="34" charset="0"/>
                        <a:cs typeface="Arial" panose="020B0604020202020204" pitchFamily="34" charset="0"/>
                      </a:endParaRPr>
                    </a:p>
                  </a:txBody>
                  <a:tcPr marL="91466" marR="91466" marT="45734" marB="45734" horzOverflow="overflow"/>
                </a:tc>
              </a:tr>
            </a:tbl>
          </a:graphicData>
        </a:graphic>
      </p:graphicFrame>
      <p:graphicFrame>
        <p:nvGraphicFramePr>
          <p:cNvPr id="10" name="Group 166"/>
          <p:cNvGraphicFramePr>
            <a:graphicFrameLocks noGrp="1"/>
          </p:cNvGraphicFramePr>
          <p:nvPr>
            <p:extLst/>
          </p:nvPr>
        </p:nvGraphicFramePr>
        <p:xfrm>
          <a:off x="5733534" y="1132347"/>
          <a:ext cx="3501081" cy="3871152"/>
        </p:xfrm>
        <a:graphic>
          <a:graphicData uri="http://schemas.openxmlformats.org/drawingml/2006/table">
            <a:tbl>
              <a:tblPr/>
              <a:tblGrid>
                <a:gridCol w="823785"/>
                <a:gridCol w="1326292"/>
                <a:gridCol w="1351004"/>
              </a:tblGrid>
              <a:tr h="4792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a:t>
                      </a:r>
                    </a:p>
                  </a:txBody>
                  <a:tcPr marL="91445" marR="91445" marT="45728" marB="45728"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 energies</a:t>
                      </a:r>
                      <a:endParaRPr kumimoji="0" lang="ru-RU"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[MeV/A]</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Output intensity [</a:t>
                      </a:r>
                      <a:r>
                        <a:rPr kumimoji="0" lang="en-US" sz="1400" b="0" i="0" u="none" strike="noStrike" cap="none" normalizeH="0" baseline="0" dirty="0" err="1" smtClean="0">
                          <a:ln>
                            <a:noFill/>
                          </a:ln>
                          <a:solidFill>
                            <a:srgbClr val="C00000"/>
                          </a:solidFill>
                          <a:effectLst/>
                          <a:latin typeface="Arial" panose="020B0604020202020204" pitchFamily="34" charset="0"/>
                          <a:cs typeface="Arial" panose="020B0604020202020204" pitchFamily="34" charset="0"/>
                        </a:rPr>
                        <a:t>pps</a:t>
                      </a: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a:t>
                      </a:r>
                    </a:p>
                  </a:txBody>
                  <a:tcPr marL="91445" marR="91445" marT="45728" marB="45728"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r>
              <a:tr h="28169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16</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O</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5.7; 7.9</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8169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O</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3+</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7.8; 10.5; 15.8</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8169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40</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Ar</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3.8; 5.1</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a:t>
                      </a: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8169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Ca</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3.7; 5.3</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8169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Ca</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9+</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8.9; 11; 17.7</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8169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50</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Ti</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3.6; 5.1</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2.4×10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8169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Fe</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6+</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3.8; 5.4</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8169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84</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Kr</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3.1; 4.4</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1.8×10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8169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136</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14+</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3.3; 4.6; 6.9</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4.8×10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11</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8169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160</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Gd</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19+</a:t>
                      </a: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5.5</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81692">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209</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Bi</a:t>
                      </a: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19+</a:t>
                      </a: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3.4</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bl>
          </a:graphicData>
        </a:graphic>
      </p:graphicFrame>
    </p:spTree>
    <p:extLst>
      <p:ext uri="{BB962C8B-B14F-4D97-AF65-F5344CB8AC3E}">
        <p14:creationId xmlns:p14="http://schemas.microsoft.com/office/powerpoint/2010/main" val="156081140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1884871" y="96328"/>
            <a:ext cx="8077200" cy="599728"/>
          </a:xfrm>
        </p:spPr>
        <p:txBody>
          <a:bodyPr>
            <a:normAutofit/>
          </a:bodyPr>
          <a:lstStyle/>
          <a:p>
            <a:pPr lvl="0" algn="ctr" fontAlgn="base">
              <a:spcAft>
                <a:spcPct val="0"/>
              </a:spcAft>
              <a:defRPr/>
            </a:pPr>
            <a:r>
              <a:rPr lang="en-US" sz="2800" b="1" dirty="0" err="1">
                <a:solidFill>
                  <a:srgbClr val="C00000"/>
                </a:solidFill>
                <a:latin typeface="Arial" panose="020B0604020202020204" pitchFamily="34" charset="0"/>
                <a:ea typeface="+mn-ea"/>
                <a:cs typeface="Arial" panose="020B0604020202020204" pitchFamily="34" charset="0"/>
              </a:rPr>
              <a:t>Dubna</a:t>
            </a:r>
            <a:r>
              <a:rPr lang="en-US" sz="2800" b="1" dirty="0">
                <a:solidFill>
                  <a:srgbClr val="C00000"/>
                </a:solidFill>
                <a:latin typeface="Arial" panose="020B0604020202020204" pitchFamily="34" charset="0"/>
                <a:ea typeface="+mn-ea"/>
                <a:cs typeface="Arial" panose="020B0604020202020204" pitchFamily="34" charset="0"/>
              </a:rPr>
              <a:t> gas-filled recoil separator</a:t>
            </a:r>
            <a:endParaRPr lang="ru-RU" sz="2800" b="1" baseline="30000" dirty="0">
              <a:solidFill>
                <a:srgbClr val="C00000"/>
              </a:solidFill>
              <a:latin typeface="Arial" panose="020B0604020202020204" pitchFamily="34" charset="0"/>
              <a:ea typeface="+mn-ea"/>
              <a:cs typeface="Arial" panose="020B0604020202020204" pitchFamily="34" charset="0"/>
            </a:endParaRPr>
          </a:p>
        </p:txBody>
      </p:sp>
      <p:pic>
        <p:nvPicPr>
          <p:cNvPr id="398339" name="Picture 4" descr="GNSVid"/>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293744" y="935504"/>
            <a:ext cx="5428890" cy="5626818"/>
          </a:xfrm>
        </p:spPr>
      </p:pic>
      <p:pic>
        <p:nvPicPr>
          <p:cNvPr id="398340" name="Picture 2" descr="q8"/>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428415" y="935504"/>
            <a:ext cx="4497267" cy="5619565"/>
          </a:xfrm>
        </p:spPr>
      </p:pic>
    </p:spTree>
    <p:extLst>
      <p:ext uri="{BB962C8B-B14F-4D97-AF65-F5344CB8AC3E}">
        <p14:creationId xmlns:p14="http://schemas.microsoft.com/office/powerpoint/2010/main" val="217566261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43299</TotalTime>
  <Words>2192</Words>
  <Application>Microsoft Office PowerPoint</Application>
  <PresentationFormat>Широкоэкранный</PresentationFormat>
  <Paragraphs>469</Paragraphs>
  <Slides>38</Slides>
  <Notes>14</Notes>
  <HiddenSlides>2</HiddenSlides>
  <MMClips>0</MMClips>
  <ScaleCrop>false</ScaleCrop>
  <HeadingPairs>
    <vt:vector size="8" baseType="variant">
      <vt:variant>
        <vt:lpstr>Использованные шрифты</vt:lpstr>
      </vt:variant>
      <vt:variant>
        <vt:i4>13</vt:i4>
      </vt:variant>
      <vt:variant>
        <vt:lpstr>Тема</vt:lpstr>
      </vt:variant>
      <vt:variant>
        <vt:i4>1</vt:i4>
      </vt:variant>
      <vt:variant>
        <vt:lpstr>Внедренные серверы OLE</vt:lpstr>
      </vt:variant>
      <vt:variant>
        <vt:i4>3</vt:i4>
      </vt:variant>
      <vt:variant>
        <vt:lpstr>Заголовки слайдов</vt:lpstr>
      </vt:variant>
      <vt:variant>
        <vt:i4>38</vt:i4>
      </vt:variant>
    </vt:vector>
  </HeadingPairs>
  <TitlesOfParts>
    <vt:vector size="55" baseType="lpstr">
      <vt:lpstr>ＭＳ Ｐゴシック</vt:lpstr>
      <vt:lpstr>ＭＳ Ｐゴシック</vt:lpstr>
      <vt:lpstr>宋体</vt:lpstr>
      <vt:lpstr>宋体</vt:lpstr>
      <vt:lpstr>Arial</vt:lpstr>
      <vt:lpstr>Book Antiqua</vt:lpstr>
      <vt:lpstr>Calibri</vt:lpstr>
      <vt:lpstr>Calibri Light</vt:lpstr>
      <vt:lpstr>Comic Sans MS</vt:lpstr>
      <vt:lpstr>Gungsuh</vt:lpstr>
      <vt:lpstr>Symbol</vt:lpstr>
      <vt:lpstr>Times New Roman</vt:lpstr>
      <vt:lpstr>Wingdings</vt:lpstr>
      <vt:lpstr>Тема Office</vt:lpstr>
      <vt:lpstr>PHOTO-PAINT</vt:lpstr>
      <vt:lpstr>CorelDRAW</vt:lpstr>
      <vt:lpstr>CorelPhotoPaint.Image.11</vt:lpstr>
      <vt:lpstr>Презентация PowerPoint</vt:lpstr>
      <vt:lpstr>Презентация PowerPoint</vt:lpstr>
      <vt:lpstr>Chart of nuclei</vt:lpstr>
      <vt:lpstr>Mendeleev’s Table (1869)</vt:lpstr>
      <vt:lpstr>Mendeleev’s Table Today</vt:lpstr>
      <vt:lpstr>Презентация PowerPoint</vt:lpstr>
      <vt:lpstr>Synthesis of SHE with accelerators</vt:lpstr>
      <vt:lpstr>Презентация PowerPoint</vt:lpstr>
      <vt:lpstr>Dubna gas-filled recoil separator</vt:lpstr>
      <vt:lpstr>Region of superheavy nuclei. Recent achievements: 6 new elements and &gt; 50 new isotopes of SHE</vt:lpstr>
      <vt:lpstr>Презентация PowerPoint</vt:lpstr>
      <vt:lpstr>Презентация PowerPoint</vt:lpstr>
      <vt:lpstr>Презентация PowerPoint</vt:lpstr>
      <vt:lpstr>Презентация PowerPoint</vt:lpstr>
      <vt:lpstr>Superheavy Elements (SHE) Factory – the Goals</vt:lpstr>
      <vt:lpstr>Презентация PowerPoint</vt:lpstr>
      <vt:lpstr>Презентация PowerPoint</vt:lpstr>
      <vt:lpstr>Assembling of the DC-280 main magnet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New gas-filled separator </vt:lpstr>
      <vt:lpstr>Презентация PowerPoint</vt:lpstr>
      <vt:lpstr>Isotope reactors</vt:lpstr>
      <vt:lpstr>Презентация PowerPoint</vt:lpstr>
      <vt:lpstr>Презентация PowerPoint</vt:lpstr>
      <vt:lpstr>Future Isotopes for Use in Physics and Chemistry</vt:lpstr>
      <vt:lpstr>Презентация PowerPoint</vt:lpstr>
      <vt:lpstr>Презентация PowerPoint</vt:lpstr>
      <vt:lpstr>Superheavy Elements Factory</vt:lpstr>
      <vt:lpstr>Презентация PowerPoint</vt:lpstr>
      <vt:lpstr>Презентация PowerPoint</vt:lpstr>
      <vt:lpstr>Презентация PowerPoint</vt:lpstr>
      <vt:lpstr>Презентация PowerPoint</vt:lpstr>
      <vt:lpstr>Презентация PowerPoint</vt:lpstr>
    </vt:vector>
  </TitlesOfParts>
  <Company>JINR, FLNR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Gurgen Ter-Akopian</dc:creator>
  <cp:lastModifiedBy>Alexander Karpov</cp:lastModifiedBy>
  <cp:revision>1715</cp:revision>
  <cp:lastPrinted>2014-02-25T05:57:01Z</cp:lastPrinted>
  <dcterms:created xsi:type="dcterms:W3CDTF">2004-12-11T16:10:41Z</dcterms:created>
  <dcterms:modified xsi:type="dcterms:W3CDTF">2018-09-21T18:22:02Z</dcterms:modified>
</cp:coreProperties>
</file>