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700" r:id="rId4"/>
  </p:sldMasterIdLst>
  <p:notesMasterIdLst>
    <p:notesMasterId r:id="rId49"/>
  </p:notesMasterIdLst>
  <p:sldIdLst>
    <p:sldId id="256" r:id="rId5"/>
    <p:sldId id="259" r:id="rId6"/>
    <p:sldId id="262" r:id="rId7"/>
    <p:sldId id="376" r:id="rId8"/>
    <p:sldId id="264" r:id="rId9"/>
    <p:sldId id="266" r:id="rId10"/>
    <p:sldId id="364" r:id="rId11"/>
    <p:sldId id="365" r:id="rId12"/>
    <p:sldId id="366" r:id="rId13"/>
    <p:sldId id="267" r:id="rId14"/>
    <p:sldId id="367" r:id="rId15"/>
    <p:sldId id="327" r:id="rId16"/>
    <p:sldId id="328" r:id="rId17"/>
    <p:sldId id="363" r:id="rId18"/>
    <p:sldId id="355" r:id="rId19"/>
    <p:sldId id="368" r:id="rId20"/>
    <p:sldId id="369" r:id="rId21"/>
    <p:sldId id="331" r:id="rId22"/>
    <p:sldId id="352" r:id="rId23"/>
    <p:sldId id="332" r:id="rId24"/>
    <p:sldId id="358" r:id="rId25"/>
    <p:sldId id="359" r:id="rId26"/>
    <p:sldId id="370" r:id="rId27"/>
    <p:sldId id="371" r:id="rId28"/>
    <p:sldId id="372" r:id="rId29"/>
    <p:sldId id="335" r:id="rId30"/>
    <p:sldId id="336" r:id="rId31"/>
    <p:sldId id="373" r:id="rId32"/>
    <p:sldId id="337" r:id="rId33"/>
    <p:sldId id="338" r:id="rId34"/>
    <p:sldId id="342" r:id="rId35"/>
    <p:sldId id="374" r:id="rId36"/>
    <p:sldId id="375" r:id="rId37"/>
    <p:sldId id="354" r:id="rId38"/>
    <p:sldId id="353" r:id="rId39"/>
    <p:sldId id="362" r:id="rId40"/>
    <p:sldId id="343" r:id="rId41"/>
    <p:sldId id="344" r:id="rId42"/>
    <p:sldId id="345" r:id="rId43"/>
    <p:sldId id="356" r:id="rId44"/>
    <p:sldId id="357" r:id="rId45"/>
    <p:sldId id="307" r:id="rId46"/>
    <p:sldId id="308" r:id="rId47"/>
    <p:sldId id="312" r:id="rId48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68"/>
    <p:restoredTop sz="94728"/>
  </p:normalViewPr>
  <p:slideViewPr>
    <p:cSldViewPr snapToGrid="0" snapToObjects="1">
      <p:cViewPr>
        <p:scale>
          <a:sx n="120" d="100"/>
          <a:sy n="120" d="100"/>
        </p:scale>
        <p:origin x="8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38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382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83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384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067D824-112A-4F1B-BD21-A5DE7A7EA95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777960" y="4776840"/>
            <a:ext cx="6202440" cy="451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5287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Relationship Id="rId3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47482" y="794880"/>
            <a:ext cx="8383356" cy="230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ctr"/>
            <a:r>
              <a:rPr lang="en-US" sz="2800" b="1" dirty="0" smtClean="0"/>
              <a:t>The Symmetry Energy in Neutron Stars:</a:t>
            </a:r>
          </a:p>
          <a:p>
            <a:pPr algn="ctr"/>
            <a:r>
              <a:rPr lang="en-US" sz="2800" b="1" dirty="0" smtClean="0"/>
              <a:t>Constraints from GW170817 and</a:t>
            </a:r>
          </a:p>
          <a:p>
            <a:pPr algn="ctr"/>
            <a:r>
              <a:rPr lang="en-US" sz="2800" b="1" dirty="0" smtClean="0"/>
              <a:t>Direct </a:t>
            </a:r>
            <a:r>
              <a:rPr lang="en-US" sz="2800" b="1" dirty="0" err="1"/>
              <a:t>Urca</a:t>
            </a:r>
            <a:r>
              <a:rPr lang="en-US" sz="2800" b="1" dirty="0"/>
              <a:t> </a:t>
            </a:r>
            <a:r>
              <a:rPr lang="en-US" sz="2800" b="1" dirty="0" smtClean="0"/>
              <a:t>Cooling</a:t>
            </a:r>
            <a:endParaRPr lang="en-US" sz="2800" b="1" dirty="0"/>
          </a:p>
        </p:txBody>
      </p:sp>
      <p:sp>
        <p:nvSpPr>
          <p:cNvPr id="386" name="CustomShape 2"/>
          <p:cNvSpPr/>
          <p:nvPr/>
        </p:nvSpPr>
        <p:spPr>
          <a:xfrm>
            <a:off x="893160" y="3464280"/>
            <a:ext cx="7342200" cy="7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David E.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Álvarez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Castillo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Joint Institute for Nuclear Research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7" name="compstarLogo.jpg"/>
          <p:cNvPicPr/>
          <p:nvPr/>
        </p:nvPicPr>
        <p:blipFill>
          <a:blip r:embed="rId2"/>
          <a:stretch/>
        </p:blipFill>
        <p:spPr>
          <a:xfrm>
            <a:off x="6642000" y="5018040"/>
            <a:ext cx="2305800" cy="1609920"/>
          </a:xfrm>
          <a:prstGeom prst="rect">
            <a:avLst/>
          </a:prstGeom>
          <a:ln w="12600">
            <a:noFill/>
          </a:ln>
        </p:spPr>
      </p:pic>
      <p:sp>
        <p:nvSpPr>
          <p:cNvPr id="388" name="CustomShape 3"/>
          <p:cNvSpPr/>
          <p:nvPr/>
        </p:nvSpPr>
        <p:spPr>
          <a:xfrm>
            <a:off x="972720" y="4581537"/>
            <a:ext cx="7220880" cy="82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/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XXIV International </a:t>
            </a:r>
            <a:r>
              <a:rPr lang="en-US" sz="2200" b="1" dirty="0" err="1" smtClean="0">
                <a:latin typeface="Helvetica Light" charset="0"/>
                <a:ea typeface="Helvetica Light" charset="0"/>
                <a:cs typeface="Helvetica Light" charset="0"/>
              </a:rPr>
              <a:t>Baldin</a:t>
            </a:r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 Seminar </a:t>
            </a:r>
          </a:p>
          <a:p>
            <a:pPr algn="ctr"/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on High Energy Physics Problems</a:t>
            </a:r>
            <a:endParaRPr lang="en-US" sz="2200" b="1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JINR </a:t>
            </a:r>
            <a:r>
              <a:rPr lang="en-US" sz="2200" b="1" dirty="0" err="1" smtClean="0">
                <a:latin typeface="Helvetica Light" charset="0"/>
                <a:ea typeface="Helvetica Light" charset="0"/>
                <a:cs typeface="Helvetica Light" charset="0"/>
              </a:rPr>
              <a:t>Dubna</a:t>
            </a:r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, Russia</a:t>
            </a:r>
            <a:endParaRPr lang="en-US" sz="2200" b="1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>
              <a:lnSpc>
                <a:spcPct val="100000"/>
              </a:lnSpc>
            </a:pP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September </a:t>
            </a:r>
            <a:r>
              <a:rPr lang="en-US" sz="2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21st</a:t>
            </a:r>
            <a:r>
              <a:rPr lang="en-US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, </a:t>
            </a:r>
            <a:r>
              <a:rPr lang="en-US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2018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9" name="JINR_Dubna_logo.png"/>
          <p:cNvPicPr/>
          <p:nvPr/>
        </p:nvPicPr>
        <p:blipFill>
          <a:blip r:embed="rId3"/>
          <a:stretch/>
        </p:blipFill>
        <p:spPr>
          <a:xfrm>
            <a:off x="349920" y="4637520"/>
            <a:ext cx="1969560" cy="195732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CustomShape 1"/>
          <p:cNvSpPr/>
          <p:nvPr/>
        </p:nvSpPr>
        <p:spPr>
          <a:xfrm>
            <a:off x="669600" y="312480"/>
            <a:ext cx="77886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Compact Star Sequences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(M-R ↔ EoS)</a:t>
            </a:r>
            <a:endParaRPr lang="en-US" sz="3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2"/>
          <p:cNvSpPr/>
          <p:nvPr/>
        </p:nvSpPr>
        <p:spPr>
          <a:xfrm>
            <a:off x="455400" y="4060440"/>
            <a:ext cx="4305960" cy="29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TOV Equations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Equation of State (EoS)</a:t>
            </a:r>
            <a:endParaRPr lang="en-US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3" name="MvsR.png"/>
          <p:cNvPicPr/>
          <p:nvPr/>
        </p:nvPicPr>
        <p:blipFill>
          <a:blip r:embed="rId2"/>
          <a:stretch/>
        </p:blipFill>
        <p:spPr>
          <a:xfrm>
            <a:off x="1985400" y="1709640"/>
            <a:ext cx="5046480" cy="3623400"/>
          </a:xfrm>
          <a:prstGeom prst="rect">
            <a:avLst/>
          </a:prstGeom>
          <a:ln w="12600">
            <a:noFill/>
          </a:ln>
        </p:spPr>
      </p:pic>
      <p:pic>
        <p:nvPicPr>
          <p:cNvPr id="444" name="TOV.png"/>
          <p:cNvPicPr/>
          <p:nvPr/>
        </p:nvPicPr>
        <p:blipFill>
          <a:blip r:embed="rId3"/>
          <a:stretch/>
        </p:blipFill>
        <p:spPr>
          <a:xfrm>
            <a:off x="6054120" y="5232960"/>
            <a:ext cx="2653920" cy="978120"/>
          </a:xfrm>
          <a:prstGeom prst="rect">
            <a:avLst/>
          </a:prstGeom>
          <a:ln w="12600">
            <a:noFill/>
          </a:ln>
        </p:spPr>
      </p:pic>
      <p:pic>
        <p:nvPicPr>
          <p:cNvPr id="445" name="EoS.png"/>
          <p:cNvPicPr/>
          <p:nvPr/>
        </p:nvPicPr>
        <p:blipFill>
          <a:blip r:embed="rId4"/>
          <a:stretch/>
        </p:blipFill>
        <p:spPr>
          <a:xfrm>
            <a:off x="6063480" y="6339960"/>
            <a:ext cx="564480" cy="314280"/>
          </a:xfrm>
          <a:prstGeom prst="rect">
            <a:avLst/>
          </a:prstGeom>
          <a:ln w="12600">
            <a:noFill/>
          </a:ln>
        </p:spPr>
      </p:pic>
      <p:sp>
        <p:nvSpPr>
          <p:cNvPr id="446" name="CustomShape 3"/>
          <p:cNvSpPr/>
          <p:nvPr/>
        </p:nvSpPr>
        <p:spPr>
          <a:xfrm>
            <a:off x="-58320" y="3929040"/>
            <a:ext cx="2502360" cy="912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Lattimer,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Annu. Rev. Nucl. Part. Sci. 62, 485 (2012)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arXiv: 1305.3510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CustomShape 4"/>
          <p:cNvSpPr/>
          <p:nvPr/>
        </p:nvSpPr>
        <p:spPr>
          <a:xfrm>
            <a:off x="4482720" y="6505200"/>
            <a:ext cx="15408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5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482720" y="6505200"/>
            <a:ext cx="158040" cy="396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2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"/>
          <p:cNvSpPr/>
          <p:nvPr/>
        </p:nvSpPr>
        <p:spPr>
          <a:xfrm>
            <a:off x="669600" y="-191160"/>
            <a:ext cx="819180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Nuclear Equation of State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4"/>
          <p:cNvSpPr/>
          <p:nvPr/>
        </p:nvSpPr>
        <p:spPr>
          <a:xfrm>
            <a:off x="805680" y="6017040"/>
            <a:ext cx="7905240" cy="91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DD2 equation of state (dotted line) [S. Typel et al., Phys. Rev. C 81 (2010)] 	                 compares very well with chiral EFT N3LO (grey band)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1" name="Picture 420"/>
          <p:cNvPicPr/>
          <p:nvPr/>
        </p:nvPicPr>
        <p:blipFill>
          <a:blip r:embed="rId2"/>
          <a:stretch/>
        </p:blipFill>
        <p:spPr>
          <a:xfrm>
            <a:off x="669600" y="1152000"/>
            <a:ext cx="5794560" cy="5038920"/>
          </a:xfrm>
          <a:prstGeom prst="rect">
            <a:avLst/>
          </a:prstGeom>
          <a:ln>
            <a:noFill/>
          </a:ln>
        </p:spPr>
      </p:pic>
      <p:sp>
        <p:nvSpPr>
          <p:cNvPr id="422" name="CustomShape 5"/>
          <p:cNvSpPr/>
          <p:nvPr/>
        </p:nvSpPr>
        <p:spPr>
          <a:xfrm>
            <a:off x="6660000" y="3924000"/>
            <a:ext cx="2159280" cy="16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Compilation of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Neutron matter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Equations of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State;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T. Fischer et al.,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EPJA 50, 46 (2014)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6834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 energy effects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2" name="CustomShape 2"/>
          <p:cNvSpPr/>
          <p:nvPr/>
        </p:nvSpPr>
        <p:spPr>
          <a:xfrm>
            <a:off x="1850040" y="6285960"/>
            <a:ext cx="539532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S. Kubis and D. E. Alvarez-Castillo - arXiv:1205.6368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3" name="10 Imagen"/>
          <p:cNvPicPr/>
          <p:nvPr/>
        </p:nvPicPr>
        <p:blipFill>
          <a:blip r:embed="rId2"/>
          <a:stretch/>
        </p:blipFill>
        <p:spPr>
          <a:xfrm>
            <a:off x="500040" y="1377720"/>
            <a:ext cx="4033080" cy="2355480"/>
          </a:xfrm>
          <a:prstGeom prst="rect">
            <a:avLst/>
          </a:prstGeom>
          <a:ln>
            <a:noFill/>
          </a:ln>
        </p:spPr>
      </p:pic>
      <p:pic>
        <p:nvPicPr>
          <p:cNvPr id="684" name="11 Imagen"/>
          <p:cNvPicPr/>
          <p:nvPr/>
        </p:nvPicPr>
        <p:blipFill>
          <a:blip r:embed="rId3"/>
          <a:stretch/>
        </p:blipFill>
        <p:spPr>
          <a:xfrm>
            <a:off x="4619160" y="3807000"/>
            <a:ext cx="3874320" cy="2270520"/>
          </a:xfrm>
          <a:prstGeom prst="rect">
            <a:avLst/>
          </a:prstGeom>
          <a:ln>
            <a:noFill/>
          </a:ln>
        </p:spPr>
      </p:pic>
      <p:pic>
        <p:nvPicPr>
          <p:cNvPr id="685" name="12 Imagen"/>
          <p:cNvPicPr/>
          <p:nvPr/>
        </p:nvPicPr>
        <p:blipFill>
          <a:blip r:embed="rId4"/>
          <a:stretch/>
        </p:blipFill>
        <p:spPr>
          <a:xfrm>
            <a:off x="4554720" y="1357560"/>
            <a:ext cx="4294080" cy="2419920"/>
          </a:xfrm>
          <a:prstGeom prst="rect">
            <a:avLst/>
          </a:prstGeom>
          <a:ln>
            <a:noFill/>
          </a:ln>
        </p:spPr>
      </p:pic>
      <p:pic>
        <p:nvPicPr>
          <p:cNvPr id="686" name="13 Imagen"/>
          <p:cNvPicPr/>
          <p:nvPr/>
        </p:nvPicPr>
        <p:blipFill>
          <a:blip r:embed="rId5"/>
          <a:stretch/>
        </p:blipFill>
        <p:spPr>
          <a:xfrm>
            <a:off x="500040" y="3753720"/>
            <a:ext cx="4353120" cy="2452320"/>
          </a:xfrm>
          <a:prstGeom prst="rect">
            <a:avLst/>
          </a:prstGeom>
          <a:ln>
            <a:noFill/>
          </a:ln>
        </p:spPr>
      </p:pic>
      <p:sp>
        <p:nvSpPr>
          <p:cNvPr id="687" name="CustomShape 3"/>
          <p:cNvSpPr/>
          <p:nvPr/>
        </p:nvSpPr>
        <p:spPr>
          <a:xfrm>
            <a:off x="1000080" y="1500480"/>
            <a:ext cx="127656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PALu &amp; MDI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CustomShape 4"/>
          <p:cNvSpPr/>
          <p:nvPr/>
        </p:nvSpPr>
        <p:spPr>
          <a:xfrm>
            <a:off x="5214960" y="1549800"/>
            <a:ext cx="127656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k models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9" name="CustomShape 5"/>
          <p:cNvSpPr/>
          <p:nvPr/>
        </p:nvSpPr>
        <p:spPr>
          <a:xfrm>
            <a:off x="1214280" y="4001040"/>
            <a:ext cx="127656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 models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0" name="CustomShape 6"/>
          <p:cNvSpPr/>
          <p:nvPr/>
        </p:nvSpPr>
        <p:spPr>
          <a:xfrm>
            <a:off x="6286680" y="5286600"/>
            <a:ext cx="199080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High density models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CustomShape 7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94018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 energy effects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CustomShape 2"/>
          <p:cNvSpPr/>
          <p:nvPr/>
        </p:nvSpPr>
        <p:spPr>
          <a:xfrm>
            <a:off x="1850040" y="6285960"/>
            <a:ext cx="539532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S. Kubis and D. E. Alvarez-Castillo - arXiv:1205.6368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4" name="15 Imagen"/>
          <p:cNvPicPr/>
          <p:nvPr/>
        </p:nvPicPr>
        <p:blipFill>
          <a:blip r:embed="rId2"/>
          <a:stretch/>
        </p:blipFill>
        <p:spPr>
          <a:xfrm>
            <a:off x="1285920" y="1322640"/>
            <a:ext cx="3347280" cy="2360880"/>
          </a:xfrm>
          <a:prstGeom prst="rect">
            <a:avLst/>
          </a:prstGeom>
          <a:ln>
            <a:noFill/>
          </a:ln>
        </p:spPr>
      </p:pic>
      <p:pic>
        <p:nvPicPr>
          <p:cNvPr id="695" name="16 Imagen"/>
          <p:cNvPicPr/>
          <p:nvPr/>
        </p:nvPicPr>
        <p:blipFill>
          <a:blip r:embed="rId3"/>
          <a:stretch/>
        </p:blipFill>
        <p:spPr>
          <a:xfrm>
            <a:off x="4812840" y="1285920"/>
            <a:ext cx="3348000" cy="2392200"/>
          </a:xfrm>
          <a:prstGeom prst="rect">
            <a:avLst/>
          </a:prstGeom>
          <a:ln>
            <a:noFill/>
          </a:ln>
        </p:spPr>
      </p:pic>
      <p:pic>
        <p:nvPicPr>
          <p:cNvPr id="696" name="17 Imagen"/>
          <p:cNvPicPr/>
          <p:nvPr/>
        </p:nvPicPr>
        <p:blipFill>
          <a:blip r:embed="rId4"/>
          <a:stretch/>
        </p:blipFill>
        <p:spPr>
          <a:xfrm>
            <a:off x="1285920" y="3699720"/>
            <a:ext cx="3348000" cy="2363040"/>
          </a:xfrm>
          <a:prstGeom prst="rect">
            <a:avLst/>
          </a:prstGeom>
          <a:ln>
            <a:noFill/>
          </a:ln>
        </p:spPr>
      </p:pic>
      <p:pic>
        <p:nvPicPr>
          <p:cNvPr id="697" name="18 Imagen"/>
          <p:cNvPicPr/>
          <p:nvPr/>
        </p:nvPicPr>
        <p:blipFill>
          <a:blip r:embed="rId5"/>
          <a:stretch/>
        </p:blipFill>
        <p:spPr>
          <a:xfrm>
            <a:off x="4847040" y="3699720"/>
            <a:ext cx="3358800" cy="2360880"/>
          </a:xfrm>
          <a:prstGeom prst="rect">
            <a:avLst/>
          </a:prstGeom>
          <a:ln>
            <a:noFill/>
          </a:ln>
        </p:spPr>
      </p:pic>
      <p:pic>
        <p:nvPicPr>
          <p:cNvPr id="698" name="Picture 2"/>
          <p:cNvPicPr/>
          <p:nvPr/>
        </p:nvPicPr>
        <p:blipFill>
          <a:blip r:embed="rId6"/>
          <a:stretch/>
        </p:blipFill>
        <p:spPr>
          <a:xfrm>
            <a:off x="1714320" y="4572360"/>
            <a:ext cx="1449360" cy="1090440"/>
          </a:xfrm>
          <a:prstGeom prst="rect">
            <a:avLst/>
          </a:prstGeom>
          <a:ln w="9360">
            <a:noFill/>
          </a:ln>
        </p:spPr>
      </p:pic>
      <p:pic>
        <p:nvPicPr>
          <p:cNvPr id="699" name="Picture 3"/>
          <p:cNvPicPr/>
          <p:nvPr/>
        </p:nvPicPr>
        <p:blipFill>
          <a:blip r:embed="rId7"/>
          <a:stretch/>
        </p:blipFill>
        <p:spPr>
          <a:xfrm>
            <a:off x="5429160" y="4500720"/>
            <a:ext cx="1554840" cy="1123920"/>
          </a:xfrm>
          <a:prstGeom prst="rect">
            <a:avLst/>
          </a:prstGeom>
          <a:ln w="9360">
            <a:noFill/>
          </a:ln>
        </p:spPr>
      </p:pic>
      <p:pic>
        <p:nvPicPr>
          <p:cNvPr id="700" name="Picture 4"/>
          <p:cNvPicPr/>
          <p:nvPr/>
        </p:nvPicPr>
        <p:blipFill>
          <a:blip r:embed="rId8"/>
          <a:stretch/>
        </p:blipFill>
        <p:spPr>
          <a:xfrm>
            <a:off x="5286240" y="2357640"/>
            <a:ext cx="1684800" cy="847440"/>
          </a:xfrm>
          <a:prstGeom prst="rect">
            <a:avLst/>
          </a:prstGeom>
          <a:ln w="9360">
            <a:noFill/>
          </a:ln>
        </p:spPr>
      </p:pic>
      <p:pic>
        <p:nvPicPr>
          <p:cNvPr id="701" name="Picture 6"/>
          <p:cNvPicPr/>
          <p:nvPr/>
        </p:nvPicPr>
        <p:blipFill>
          <a:blip r:embed="rId9"/>
          <a:stretch/>
        </p:blipFill>
        <p:spPr>
          <a:xfrm>
            <a:off x="1700280" y="2357640"/>
            <a:ext cx="1504800" cy="914040"/>
          </a:xfrm>
          <a:prstGeom prst="rect">
            <a:avLst/>
          </a:prstGeom>
          <a:ln w="9360">
            <a:noFill/>
          </a:ln>
        </p:spPr>
      </p:pic>
      <p:sp>
        <p:nvSpPr>
          <p:cNvPr id="702" name="CustomShape 3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9967925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482720" y="6505200"/>
            <a:ext cx="158040" cy="396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2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3"/>
          <p:cNvSpPr/>
          <p:nvPr/>
        </p:nvSpPr>
        <p:spPr>
          <a:xfrm>
            <a:off x="669600" y="-191160"/>
            <a:ext cx="819180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Nuclear Symmetry Energy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3" name="Picture 432"/>
          <p:cNvPicPr/>
          <p:nvPr/>
        </p:nvPicPr>
        <p:blipFill>
          <a:blip r:embed="rId2"/>
          <a:stretch/>
        </p:blipFill>
        <p:spPr>
          <a:xfrm>
            <a:off x="1988280" y="997200"/>
            <a:ext cx="4720320" cy="4728960"/>
          </a:xfrm>
          <a:prstGeom prst="rect">
            <a:avLst/>
          </a:prstGeom>
          <a:ln>
            <a:noFill/>
          </a:ln>
        </p:spPr>
      </p:pic>
      <p:pic>
        <p:nvPicPr>
          <p:cNvPr id="434" name="Picture 433"/>
          <p:cNvPicPr/>
          <p:nvPr/>
        </p:nvPicPr>
        <p:blipFill>
          <a:blip r:embed="rId3"/>
          <a:stretch/>
        </p:blipFill>
        <p:spPr>
          <a:xfrm>
            <a:off x="2493720" y="5655240"/>
            <a:ext cx="4251240" cy="1171800"/>
          </a:xfrm>
          <a:prstGeom prst="rect">
            <a:avLst/>
          </a:prstGeom>
          <a:ln>
            <a:noFill/>
          </a:ln>
        </p:spPr>
      </p:pic>
      <p:sp>
        <p:nvSpPr>
          <p:cNvPr id="435" name="CustomShape 4"/>
          <p:cNvSpPr/>
          <p:nvPr/>
        </p:nvSpPr>
        <p:spPr>
          <a:xfrm>
            <a:off x="-22320" y="5981040"/>
            <a:ext cx="2506320" cy="9169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S. Typel, Phys. Rev. C 89, 064321 (2014)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1177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 energy effects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CustomShape 3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81" y="1177638"/>
            <a:ext cx="7292620" cy="56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301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47813"/>
            <a:ext cx="77343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 Cooling Processes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1142976" y="5500702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</a:t>
            </a:r>
            <a:r>
              <a:rPr lang="en-US" dirty="0" err="1" smtClean="0"/>
              <a:t>Urca</a:t>
            </a:r>
            <a:r>
              <a:rPr lang="en-US" dirty="0" smtClean="0"/>
              <a:t> is the fastest cooling process.</a:t>
            </a:r>
          </a:p>
          <a:p>
            <a:r>
              <a:rPr lang="en-US" dirty="0" smtClean="0"/>
              <a:t>Threshold for onset: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F,n</a:t>
            </a:r>
            <a:r>
              <a:rPr lang="en-US" dirty="0" smtClean="0"/>
              <a:t>&lt;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F,p</a:t>
            </a:r>
            <a:r>
              <a:rPr lang="en-US" baseline="-25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F,e</a:t>
            </a:r>
            <a:r>
              <a:rPr lang="en-US" dirty="0" smtClean="0"/>
              <a:t>. For electrons only then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DU</a:t>
            </a:r>
            <a:r>
              <a:rPr lang="en-US" dirty="0" smtClean="0"/>
              <a:t>=1/9.</a:t>
            </a:r>
            <a:endParaRPr lang="es-MX" dirty="0"/>
          </a:p>
        </p:txBody>
      </p:sp>
      <p:sp>
        <p:nvSpPr>
          <p:cNvPr id="6" name="4 CuadroTexto"/>
          <p:cNvSpPr txBox="1"/>
          <p:nvPr/>
        </p:nvSpPr>
        <p:spPr>
          <a:xfrm>
            <a:off x="3599096" y="2627656"/>
            <a:ext cx="675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3771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DUrca Process Constraint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4" name="CustomShape 2"/>
          <p:cNvSpPr/>
          <p:nvPr/>
        </p:nvSpPr>
        <p:spPr>
          <a:xfrm>
            <a:off x="1762153" y="6382809"/>
            <a:ext cx="539532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D. E. Alvarez-Castillo,  D.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Blaschke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and T.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Klahn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 (2016) 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		</a:t>
            </a:r>
            <a:r>
              <a:rPr lang="en-US" sz="17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arXiv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: 1604.08575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5" name="Picture 704"/>
          <p:cNvPicPr/>
          <p:nvPr/>
        </p:nvPicPr>
        <p:blipFill>
          <a:blip r:embed="rId2"/>
          <a:stretch/>
        </p:blipFill>
        <p:spPr>
          <a:xfrm>
            <a:off x="1005480" y="1220040"/>
            <a:ext cx="7419240" cy="5109480"/>
          </a:xfrm>
          <a:prstGeom prst="rect">
            <a:avLst/>
          </a:prstGeom>
          <a:ln>
            <a:noFill/>
          </a:ln>
        </p:spPr>
      </p:pic>
      <p:sp>
        <p:nvSpPr>
          <p:cNvPr id="706" name="CustomShape 3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791967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DUrca Process Constraint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8" name="Picture 707"/>
          <p:cNvPicPr/>
          <p:nvPr/>
        </p:nvPicPr>
        <p:blipFill>
          <a:blip r:embed="rId2"/>
          <a:stretch/>
        </p:blipFill>
        <p:spPr>
          <a:xfrm>
            <a:off x="1973520" y="1306800"/>
            <a:ext cx="5048640" cy="1290600"/>
          </a:xfrm>
          <a:prstGeom prst="rect">
            <a:avLst/>
          </a:prstGeom>
          <a:ln>
            <a:noFill/>
          </a:ln>
        </p:spPr>
      </p:pic>
      <p:pic>
        <p:nvPicPr>
          <p:cNvPr id="709" name="Picture 708"/>
          <p:cNvPicPr/>
          <p:nvPr/>
        </p:nvPicPr>
        <p:blipFill>
          <a:blip r:embed="rId3"/>
          <a:stretch/>
        </p:blipFill>
        <p:spPr>
          <a:xfrm>
            <a:off x="2516400" y="2818800"/>
            <a:ext cx="3830400" cy="3485520"/>
          </a:xfrm>
          <a:prstGeom prst="rect">
            <a:avLst/>
          </a:prstGeom>
          <a:ln>
            <a:noFill/>
          </a:ln>
        </p:spPr>
      </p:pic>
      <p:sp>
        <p:nvSpPr>
          <p:cNvPr id="710" name="CustomShape 2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3"/>
          <p:cNvSpPr/>
          <p:nvPr/>
        </p:nvSpPr>
        <p:spPr>
          <a:xfrm>
            <a:off x="1235520" y="6405120"/>
            <a:ext cx="539532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D. E. Alvarez-Castillo,  D.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Blaschke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and T.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Klahn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 (2016) 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		</a:t>
            </a:r>
            <a:r>
              <a:rPr lang="en-US" sz="17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</a:t>
            </a:r>
            <a:r>
              <a:rPr lang="en-US" sz="17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    </a:t>
            </a:r>
            <a:r>
              <a:rPr lang="en-US" sz="17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arXiv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: 1604.08575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91127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CustomShape 1"/>
          <p:cNvSpPr/>
          <p:nvPr/>
        </p:nvSpPr>
        <p:spPr>
          <a:xfrm>
            <a:off x="669600" y="132480"/>
            <a:ext cx="7795800" cy="150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 energy Conjecture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3" name="Picture 2"/>
          <p:cNvPicPr/>
          <p:nvPr/>
        </p:nvPicPr>
        <p:blipFill>
          <a:blip r:embed="rId2"/>
          <a:stretch/>
        </p:blipFill>
        <p:spPr>
          <a:xfrm>
            <a:off x="1938241" y="1599068"/>
            <a:ext cx="5047343" cy="5258932"/>
          </a:xfrm>
          <a:prstGeom prst="rect">
            <a:avLst/>
          </a:prstGeom>
          <a:ln w="9360">
            <a:noFill/>
          </a:ln>
        </p:spPr>
      </p:pic>
      <p:sp>
        <p:nvSpPr>
          <p:cNvPr id="714" name="CustomShape 2"/>
          <p:cNvSpPr/>
          <p:nvPr/>
        </p:nvSpPr>
        <p:spPr>
          <a:xfrm>
            <a:off x="3178927" y="1269199"/>
            <a:ext cx="3361680" cy="576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Klaehn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et al.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PhysRev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C74 (2006)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5" name="CustomShape 3"/>
          <p:cNvSpPr/>
          <p:nvPr/>
        </p:nvSpPr>
        <p:spPr>
          <a:xfrm>
            <a:off x="6553080" y="6356520"/>
            <a:ext cx="2125440" cy="35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621634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669600" y="312480"/>
            <a:ext cx="77886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Outline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741599" y="1738800"/>
            <a:ext cx="8040894" cy="440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 few words on the nuclear </a:t>
            </a:r>
            <a:r>
              <a:rPr lang="en-US" sz="2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</a:t>
            </a:r>
            <a:r>
              <a:rPr lang="en-US" sz="25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</a:t>
            </a:r>
            <a:endParaRPr lang="en-US" sz="25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5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 brief </a:t>
            </a:r>
            <a:r>
              <a:rPr lang="en-US" sz="25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introduction to the neutron star equation of state.</a:t>
            </a:r>
            <a:endParaRPr lang="en-US" sz="25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Astrophysics measurements of compact </a:t>
            </a:r>
            <a:r>
              <a:rPr lang="en-US" sz="25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stars: multi-messenger astronomy.</a:t>
            </a:r>
            <a:endParaRPr lang="en-US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>
              <a:lnSpc>
                <a:spcPct val="100000"/>
              </a:lnSpc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5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Astrophysical implications and perspectives.</a:t>
            </a:r>
            <a:endParaRPr lang="en-US" sz="2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4482720" y="6505200"/>
            <a:ext cx="15408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4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-15840" y="456480"/>
            <a:ext cx="9147960" cy="12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Helvetica Light"/>
              </a:rPr>
              <a:t>Universal symmetry energy contribution</a:t>
            </a:r>
            <a:endParaRPr lang="en-US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717" name="Picture 716"/>
          <p:cNvPicPr/>
          <p:nvPr/>
        </p:nvPicPr>
        <p:blipFill>
          <a:blip r:embed="rId2"/>
          <a:stretch/>
        </p:blipFill>
        <p:spPr>
          <a:xfrm>
            <a:off x="34560" y="1702800"/>
            <a:ext cx="4424760" cy="4401000"/>
          </a:xfrm>
          <a:prstGeom prst="rect">
            <a:avLst/>
          </a:prstGeom>
          <a:ln>
            <a:noFill/>
          </a:ln>
        </p:spPr>
      </p:pic>
      <p:pic>
        <p:nvPicPr>
          <p:cNvPr id="718" name="Picture 717"/>
          <p:cNvPicPr/>
          <p:nvPr/>
        </p:nvPicPr>
        <p:blipFill>
          <a:blip r:embed="rId3"/>
          <a:stretch/>
        </p:blipFill>
        <p:spPr>
          <a:xfrm>
            <a:off x="4344120" y="1636200"/>
            <a:ext cx="4430880" cy="4605840"/>
          </a:xfrm>
          <a:prstGeom prst="rect">
            <a:avLst/>
          </a:prstGeom>
          <a:ln>
            <a:noFill/>
          </a:ln>
        </p:spPr>
      </p:pic>
      <p:sp>
        <p:nvSpPr>
          <p:cNvPr id="719" name="CustomShape 2"/>
          <p:cNvSpPr/>
          <p:nvPr/>
        </p:nvSpPr>
        <p:spPr>
          <a:xfrm>
            <a:off x="274320" y="6306120"/>
            <a:ext cx="886248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symmetry energy contribution to the neutron star EoS behaves universal!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1860480" y="1472040"/>
            <a:ext cx="539532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D. E. Alvarez-Castillo,  D.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Blaschke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and T.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Klahn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 (2016) 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		</a:t>
            </a:r>
            <a:r>
              <a:rPr lang="en-US" sz="17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arXiv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: 1604.08575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543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-15840" y="456480"/>
            <a:ext cx="9147960" cy="12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3600" b="1" dirty="0"/>
              <a:t>Predictions for neutron stars properties</a:t>
            </a:r>
          </a:p>
        </p:txBody>
      </p:sp>
      <p:sp>
        <p:nvSpPr>
          <p:cNvPr id="719" name="CustomShape 2"/>
          <p:cNvSpPr/>
          <p:nvPr/>
        </p:nvSpPr>
        <p:spPr>
          <a:xfrm>
            <a:off x="274320" y="6306120"/>
            <a:ext cx="886248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1" dirty="0"/>
              <a:t>J. </a:t>
            </a:r>
            <a:r>
              <a:rPr lang="en-US" b="1" dirty="0" err="1"/>
              <a:t>Margueron</a:t>
            </a:r>
            <a:r>
              <a:rPr lang="en-US" b="1" dirty="0"/>
              <a:t>, R. Hoffmann </a:t>
            </a:r>
            <a:r>
              <a:rPr lang="en-US" b="1" dirty="0" err="1"/>
              <a:t>Casali</a:t>
            </a:r>
            <a:r>
              <a:rPr lang="en-US" b="1" dirty="0"/>
              <a:t>, F. </a:t>
            </a:r>
            <a:r>
              <a:rPr lang="en-US" b="1" dirty="0" err="1" smtClean="0"/>
              <a:t>Gulminelli</a:t>
            </a:r>
            <a:r>
              <a:rPr lang="en-US" b="1" dirty="0" smtClean="0"/>
              <a:t> - </a:t>
            </a:r>
            <a:r>
              <a:rPr lang="is-IS" b="1" dirty="0" smtClean="0"/>
              <a:t>Phys</a:t>
            </a:r>
            <a:r>
              <a:rPr lang="is-IS" b="1" dirty="0"/>
              <a:t>. Rev. C 97, 025806 (2018)</a:t>
            </a:r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8000" y="5802489"/>
            <a:ext cx="8466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composed exclusively of nucleons and leptons, our prediction is that neutron stars have a radius of 12.7 ± 0.4 km for masses between 1 and 2M</a:t>
            </a:r>
            <a:r>
              <a:rPr lang="en-US" sz="1600" baseline="-25000" dirty="0"/>
              <a:t>⊙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8" y="1068215"/>
            <a:ext cx="6454468" cy="47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15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-15840" y="456480"/>
            <a:ext cx="9147960" cy="12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3600" b="1" dirty="0"/>
              <a:t>Predictions for neutron stars properties</a:t>
            </a:r>
          </a:p>
        </p:txBody>
      </p:sp>
      <p:sp>
        <p:nvSpPr>
          <p:cNvPr id="719" name="CustomShape 2"/>
          <p:cNvSpPr/>
          <p:nvPr/>
        </p:nvSpPr>
        <p:spPr>
          <a:xfrm>
            <a:off x="274320" y="6306120"/>
            <a:ext cx="886248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b="1" dirty="0"/>
              <a:t>J. </a:t>
            </a:r>
            <a:r>
              <a:rPr lang="en-US" b="1" dirty="0" err="1"/>
              <a:t>Margueron</a:t>
            </a:r>
            <a:r>
              <a:rPr lang="en-US" b="1" dirty="0"/>
              <a:t>, R. Hoffmann </a:t>
            </a:r>
            <a:r>
              <a:rPr lang="en-US" b="1" dirty="0" err="1"/>
              <a:t>Casali</a:t>
            </a:r>
            <a:r>
              <a:rPr lang="en-US" b="1" dirty="0"/>
              <a:t>, F. </a:t>
            </a:r>
            <a:r>
              <a:rPr lang="en-US" b="1" dirty="0" err="1" smtClean="0"/>
              <a:t>Gulminelli</a:t>
            </a:r>
            <a:r>
              <a:rPr lang="en-US" b="1" dirty="0" smtClean="0"/>
              <a:t> - </a:t>
            </a:r>
            <a:r>
              <a:rPr lang="is-IS" b="1" dirty="0" smtClean="0"/>
              <a:t>Phys</a:t>
            </a:r>
            <a:r>
              <a:rPr lang="is-IS" b="1" dirty="0"/>
              <a:t>. Rev. C 97, 025806 (2018)</a:t>
            </a:r>
            <a:endParaRPr lang="en-US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8000" y="5802489"/>
            <a:ext cx="8466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composed exclusively of nucleons and leptons, our prediction is that neutron stars have a radius of 12.7 ± 0.4 km for masses between 1 and 2M</a:t>
            </a:r>
            <a:r>
              <a:rPr lang="en-US" sz="1600" baseline="-25000" dirty="0"/>
              <a:t>⊙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2" y="1071945"/>
            <a:ext cx="6601803" cy="473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705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669600" y="2674080"/>
            <a:ext cx="779256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GW170817 </a:t>
            </a:r>
          </a:p>
          <a:p>
            <a:pPr algn="ctr">
              <a:lnSpc>
                <a:spcPct val="100000"/>
              </a:lnSpc>
            </a:pPr>
            <a:r>
              <a:rPr lang="en-US" sz="4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and </a:t>
            </a:r>
          </a:p>
          <a:p>
            <a:pPr algn="ctr">
              <a:lnSpc>
                <a:spcPct val="100000"/>
              </a:lnSpc>
            </a:pPr>
            <a:r>
              <a:rPr lang="en-US" sz="4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Tidal deformability</a:t>
            </a:r>
            <a:endParaRPr lang="en-US" sz="4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0541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8470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565"/>
          <p:cNvPicPr/>
          <p:nvPr/>
        </p:nvPicPr>
        <p:blipFill>
          <a:blip r:embed="rId2"/>
          <a:stretch/>
        </p:blipFill>
        <p:spPr>
          <a:xfrm>
            <a:off x="17280" y="13680"/>
            <a:ext cx="9142560" cy="682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8711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Picture 566"/>
          <p:cNvPicPr/>
          <p:nvPr/>
        </p:nvPicPr>
        <p:blipFill>
          <a:blip r:embed="rId2"/>
          <a:stretch/>
        </p:blipFill>
        <p:spPr>
          <a:xfrm>
            <a:off x="17280" y="5400"/>
            <a:ext cx="9142560" cy="6838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231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latin typeface="Helvetica Light" charset="0"/>
                <a:ea typeface="Helvetica Light" charset="0"/>
                <a:cs typeface="Helvetica Light" charset="0"/>
              </a:rPr>
              <a:t>Love number</a:t>
            </a:r>
            <a:endParaRPr lang="en-US" sz="4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9" y="1596061"/>
            <a:ext cx="1509199" cy="80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9" y="2722821"/>
            <a:ext cx="65024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1" y="5389821"/>
            <a:ext cx="5397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Picture 567"/>
          <p:cNvPicPr/>
          <p:nvPr/>
        </p:nvPicPr>
        <p:blipFill>
          <a:blip r:embed="rId2"/>
          <a:stretch/>
        </p:blipFill>
        <p:spPr>
          <a:xfrm>
            <a:off x="18720" y="-9360"/>
            <a:ext cx="9142560" cy="6837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456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482720" y="6505200"/>
            <a:ext cx="158040" cy="396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2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"/>
          <p:cNvSpPr/>
          <p:nvPr/>
        </p:nvSpPr>
        <p:spPr>
          <a:xfrm>
            <a:off x="669240" y="-191160"/>
            <a:ext cx="819180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Nuclear Matter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5" name="Picture 414"/>
          <p:cNvPicPr/>
          <p:nvPr/>
        </p:nvPicPr>
        <p:blipFill>
          <a:blip r:embed="rId2"/>
          <a:stretch/>
        </p:blipFill>
        <p:spPr>
          <a:xfrm>
            <a:off x="615960" y="1078560"/>
            <a:ext cx="8053560" cy="5018040"/>
          </a:xfrm>
          <a:prstGeom prst="rect">
            <a:avLst/>
          </a:prstGeom>
          <a:ln>
            <a:noFill/>
          </a:ln>
        </p:spPr>
      </p:pic>
      <p:sp>
        <p:nvSpPr>
          <p:cNvPr id="416" name="CustomShape 4"/>
          <p:cNvSpPr/>
          <p:nvPr/>
        </p:nvSpPr>
        <p:spPr>
          <a:xfrm>
            <a:off x="1885680" y="6142320"/>
            <a:ext cx="5395680" cy="3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C. Fuchs, H.H. Wolter, EPJA 30(2006)5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Implications from GW170817</a:t>
            </a:r>
            <a:endParaRPr lang="en-US" dirty="0"/>
          </a:p>
        </p:txBody>
      </p:sp>
      <p:sp>
        <p:nvSpPr>
          <p:cNvPr id="7" name="CustomShape 2"/>
          <p:cNvSpPr/>
          <p:nvPr/>
        </p:nvSpPr>
        <p:spPr>
          <a:xfrm>
            <a:off x="443129" y="5885471"/>
            <a:ext cx="8427240" cy="3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GW170817: Observation of Gravitational Waves from a Binary Neutron Star </a:t>
            </a:r>
            <a:r>
              <a:rPr lang="en-US" sz="1600" b="1" dirty="0" err="1" smtClean="0">
                <a:latin typeface="Helvetica Light" charset="0"/>
                <a:ea typeface="Helvetica Light" charset="0"/>
                <a:cs typeface="Helvetica Light" charset="0"/>
              </a:rPr>
              <a:t>Inspiral</a:t>
            </a:r>
            <a:endParaRPr lang="en-US" sz="1600" b="1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>
              <a:lnSpc>
                <a:spcPct val="100000"/>
              </a:lnSpc>
            </a:pP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B. P. </a:t>
            </a:r>
            <a:r>
              <a:rPr lang="en-US" sz="1600" b="1" dirty="0" smtClean="0">
                <a:latin typeface="Helvetica Light" charset="0"/>
                <a:ea typeface="Helvetica Light" charset="0"/>
                <a:cs typeface="Helvetica Light" charset="0"/>
              </a:rPr>
              <a:t>Abbott et al. </a:t>
            </a:r>
            <a:r>
              <a:rPr lang="is-IS" sz="1600" b="1" dirty="0" smtClean="0">
                <a:latin typeface="Helvetica Light" charset="0"/>
                <a:ea typeface="Helvetica Light" charset="0"/>
                <a:cs typeface="Helvetica Light" charset="0"/>
              </a:rPr>
              <a:t>arXiv:1712.00451</a:t>
            </a:r>
            <a:endParaRPr lang="en-US" sz="15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8" y="1499425"/>
            <a:ext cx="4685042" cy="42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Implications from GW170817</a:t>
            </a:r>
            <a:endParaRPr lang="en-US" dirty="0"/>
          </a:p>
        </p:txBody>
      </p:sp>
      <p:sp>
        <p:nvSpPr>
          <p:cNvPr id="7" name="CustomShape 2"/>
          <p:cNvSpPr/>
          <p:nvPr/>
        </p:nvSpPr>
        <p:spPr>
          <a:xfrm>
            <a:off x="443129" y="5885471"/>
            <a:ext cx="8427240" cy="3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GW170817: Observation of Gravitational Waves from a Binary Neutron Star </a:t>
            </a:r>
            <a:r>
              <a:rPr lang="en-US" sz="1600" b="1" dirty="0" err="1" smtClean="0">
                <a:latin typeface="Helvetica Light" charset="0"/>
                <a:ea typeface="Helvetica Light" charset="0"/>
                <a:cs typeface="Helvetica Light" charset="0"/>
              </a:rPr>
              <a:t>Inspiral</a:t>
            </a:r>
            <a:endParaRPr lang="en-US" sz="1600" b="1" dirty="0" smtClean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>
              <a:lnSpc>
                <a:spcPct val="100000"/>
              </a:lnSpc>
            </a:pP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B. P. </a:t>
            </a:r>
            <a:r>
              <a:rPr lang="en-US" sz="1600" b="1" dirty="0" smtClean="0">
                <a:latin typeface="Helvetica Light" charset="0"/>
                <a:ea typeface="Helvetica Light" charset="0"/>
                <a:cs typeface="Helvetica Light" charset="0"/>
              </a:rPr>
              <a:t>Abbott et al. </a:t>
            </a:r>
            <a:r>
              <a:rPr lang="is-IS" sz="1600" b="1" dirty="0" smtClean="0">
                <a:latin typeface="Helvetica Light" charset="0"/>
                <a:ea typeface="Helvetica Light" charset="0"/>
                <a:cs typeface="Helvetica Light" charset="0"/>
              </a:rPr>
              <a:t>arXiv:1712.00451</a:t>
            </a:r>
            <a:endParaRPr lang="en-US" sz="15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8" y="1429975"/>
            <a:ext cx="8708002" cy="434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7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CustomShape 1"/>
          <p:cNvSpPr/>
          <p:nvPr/>
        </p:nvSpPr>
        <p:spPr>
          <a:xfrm>
            <a:off x="-15840" y="45576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Symmetry energy effects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CustomShape 3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81" y="1177638"/>
            <a:ext cx="7292620" cy="56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44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Implications from GW170817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2" y="1418399"/>
            <a:ext cx="6723008" cy="51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Implications from GW170817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13" y="1106315"/>
            <a:ext cx="7436057" cy="57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Implications from GW170817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7" y="1276801"/>
            <a:ext cx="7100712" cy="54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669600" y="2674080"/>
            <a:ext cx="779256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Perspectives</a:t>
            </a:r>
            <a:endParaRPr lang="en-US" sz="4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9567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43" y="70338"/>
            <a:ext cx="6755424" cy="4731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715" y="4907174"/>
            <a:ext cx="3434769" cy="528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316" y="5435601"/>
            <a:ext cx="3423268" cy="63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24" y="6101373"/>
            <a:ext cx="3436390" cy="6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GW170817 Radius Constraints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20" y="1532965"/>
            <a:ext cx="5816600" cy="4381500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443129" y="6244287"/>
            <a:ext cx="8427240" cy="3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/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Andreas </a:t>
            </a:r>
            <a:r>
              <a:rPr lang="en-US" sz="1600" b="1" dirty="0" err="1">
                <a:latin typeface="Helvetica Light" charset="0"/>
                <a:ea typeface="Helvetica Light" charset="0"/>
                <a:cs typeface="Helvetica Light" charset="0"/>
              </a:rPr>
              <a:t>Bauswein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, Oliver Just, Hans-Thomas </a:t>
            </a:r>
            <a:r>
              <a:rPr lang="en-US" sz="1600" b="1" dirty="0" err="1" smtClean="0">
                <a:latin typeface="Helvetica Light" charset="0"/>
                <a:ea typeface="Helvetica Light" charset="0"/>
                <a:cs typeface="Helvetica Light" charset="0"/>
              </a:rPr>
              <a:t>Janka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600" b="1" dirty="0" smtClean="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Nikolaos </a:t>
            </a:r>
            <a:r>
              <a:rPr lang="en-US" sz="1600" b="1" dirty="0" err="1">
                <a:latin typeface="Helvetica Light" charset="0"/>
                <a:ea typeface="Helvetica Light" charset="0"/>
                <a:cs typeface="Helvetica Light" charset="0"/>
              </a:rPr>
              <a:t>Stergioulas</a:t>
            </a:r>
            <a:endParaRPr lang="en-US" sz="1600" b="1" dirty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>
              <a:lnSpc>
                <a:spcPct val="100000"/>
              </a:lnSpc>
            </a:pPr>
            <a:r>
              <a:rPr lang="is-IS" sz="1600" b="1" dirty="0" smtClean="0">
                <a:latin typeface="Helvetica Light" charset="0"/>
                <a:ea typeface="Helvetica Light" charset="0"/>
                <a:cs typeface="Helvetica Light" charset="0"/>
              </a:rPr>
              <a:t>arXiv</a:t>
            </a:r>
            <a:r>
              <a:rPr lang="is-IS" sz="1600" b="1" dirty="0">
                <a:latin typeface="Helvetica Light" charset="0"/>
                <a:ea typeface="Helvetica Light" charset="0"/>
                <a:cs typeface="Helvetica Light" charset="0"/>
              </a:rPr>
              <a:t>: 1710.06843</a:t>
            </a:r>
            <a:endParaRPr lang="en-US" sz="15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Fictitious GW constraints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073" y="1539754"/>
            <a:ext cx="5829300" cy="4368800"/>
          </a:xfrm>
          <a:prstGeom prst="rect">
            <a:avLst/>
          </a:prstGeom>
        </p:spPr>
      </p:pic>
      <p:sp>
        <p:nvSpPr>
          <p:cNvPr id="5" name="CustomShape 2"/>
          <p:cNvSpPr/>
          <p:nvPr/>
        </p:nvSpPr>
        <p:spPr>
          <a:xfrm>
            <a:off x="443129" y="6244287"/>
            <a:ext cx="8427240" cy="3175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/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Andreas </a:t>
            </a:r>
            <a:r>
              <a:rPr lang="en-US" sz="1600" b="1" dirty="0" err="1">
                <a:latin typeface="Helvetica Light" charset="0"/>
                <a:ea typeface="Helvetica Light" charset="0"/>
                <a:cs typeface="Helvetica Light" charset="0"/>
              </a:rPr>
              <a:t>Bauswein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, Oliver Just, Hans-Thomas </a:t>
            </a:r>
            <a:r>
              <a:rPr lang="en-US" sz="1600" b="1" dirty="0" err="1" smtClean="0">
                <a:latin typeface="Helvetica Light" charset="0"/>
                <a:ea typeface="Helvetica Light" charset="0"/>
                <a:cs typeface="Helvetica Light" charset="0"/>
              </a:rPr>
              <a:t>Janka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600" b="1" dirty="0" smtClean="0">
                <a:latin typeface="Helvetica Light" charset="0"/>
                <a:ea typeface="Helvetica Light" charset="0"/>
                <a:cs typeface="Helvetica Light" charset="0"/>
              </a:rPr>
              <a:t>and </a:t>
            </a:r>
            <a:r>
              <a:rPr lang="en-US" sz="1600" b="1" dirty="0">
                <a:latin typeface="Helvetica Light" charset="0"/>
                <a:ea typeface="Helvetica Light" charset="0"/>
                <a:cs typeface="Helvetica Light" charset="0"/>
              </a:rPr>
              <a:t>Nikolaos </a:t>
            </a:r>
            <a:r>
              <a:rPr lang="en-US" sz="1600" b="1" dirty="0" err="1">
                <a:latin typeface="Helvetica Light" charset="0"/>
                <a:ea typeface="Helvetica Light" charset="0"/>
                <a:cs typeface="Helvetica Light" charset="0"/>
              </a:rPr>
              <a:t>Stergioulas</a:t>
            </a:r>
            <a:endParaRPr lang="en-US" sz="1600" b="1" dirty="0">
              <a:latin typeface="Helvetica Light" charset="0"/>
              <a:ea typeface="Helvetica Light" charset="0"/>
              <a:cs typeface="Helvetica Light" charset="0"/>
            </a:endParaRPr>
          </a:p>
          <a:p>
            <a:pPr algn="ctr">
              <a:lnSpc>
                <a:spcPct val="100000"/>
              </a:lnSpc>
            </a:pPr>
            <a:r>
              <a:rPr lang="is-IS" sz="1600" b="1" dirty="0" smtClean="0">
                <a:latin typeface="Helvetica Light" charset="0"/>
                <a:ea typeface="Helvetica Light" charset="0"/>
                <a:cs typeface="Helvetica Light" charset="0"/>
              </a:rPr>
              <a:t>arXiv</a:t>
            </a:r>
            <a:r>
              <a:rPr lang="is-IS" sz="1600" b="1" dirty="0">
                <a:latin typeface="Helvetica Light" charset="0"/>
                <a:ea typeface="Helvetica Light" charset="0"/>
                <a:cs typeface="Helvetica Light" charset="0"/>
              </a:rPr>
              <a:t>: 1710.06843</a:t>
            </a:r>
            <a:endParaRPr lang="en-US" sz="15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Flow Constraint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832" y="1414130"/>
            <a:ext cx="5170017" cy="5443870"/>
          </a:xfrm>
          <a:prstGeom prst="rect">
            <a:avLst/>
          </a:prstGeom>
        </p:spPr>
      </p:pic>
      <p:sp>
        <p:nvSpPr>
          <p:cNvPr id="6" name="CustomShape 2"/>
          <p:cNvSpPr/>
          <p:nvPr/>
        </p:nvSpPr>
        <p:spPr>
          <a:xfrm>
            <a:off x="3178927" y="1414130"/>
            <a:ext cx="3361680" cy="5767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Klaehn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et al. </a:t>
            </a:r>
            <a:r>
              <a:rPr lang="en-US" sz="17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PhysRev</a:t>
            </a:r>
            <a:r>
              <a:rPr lang="en-US" sz="17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C74 (2006)</a:t>
            </a: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540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-15840" y="456480"/>
            <a:ext cx="9147960" cy="126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Moments of Inertia</a:t>
            </a:r>
            <a:endParaRPr lang="en-US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1016796"/>
            <a:ext cx="9041809" cy="4690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5"/>
            <a:ext cx="9144000" cy="11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111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ustomShape 1"/>
          <p:cNvSpPr/>
          <p:nvPr/>
        </p:nvSpPr>
        <p:spPr>
          <a:xfrm>
            <a:off x="231840" y="281880"/>
            <a:ext cx="8695800" cy="6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Perspectives for new Instruments?</a:t>
            </a:r>
            <a:endParaRPr lang="en-US" sz="291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CustomShape 2"/>
          <p:cNvSpPr/>
          <p:nvPr/>
        </p:nvSpPr>
        <p:spPr>
          <a:xfrm>
            <a:off x="231480" y="281880"/>
            <a:ext cx="8695800" cy="617040"/>
          </a:xfrm>
          <a:prstGeom prst="rect">
            <a:avLst/>
          </a:prstGeom>
          <a:noFill/>
          <a:ln w="3672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9" name="Placeholder 3"/>
          <p:cNvPicPr/>
          <p:nvPr/>
        </p:nvPicPr>
        <p:blipFill>
          <a:blip r:embed="rId3"/>
          <a:stretch/>
        </p:blipFill>
        <p:spPr>
          <a:xfrm>
            <a:off x="182880" y="995040"/>
            <a:ext cx="8779320" cy="5212080"/>
          </a:xfrm>
          <a:prstGeom prst="rect">
            <a:avLst/>
          </a:prstGeom>
          <a:ln>
            <a:noFill/>
          </a:ln>
        </p:spPr>
      </p:pic>
      <p:pic>
        <p:nvPicPr>
          <p:cNvPr id="660" name="Placeholder 3"/>
          <p:cNvPicPr/>
          <p:nvPr/>
        </p:nvPicPr>
        <p:blipFill>
          <a:blip r:embed="rId4"/>
          <a:stretch/>
        </p:blipFill>
        <p:spPr>
          <a:xfrm>
            <a:off x="182880" y="6221160"/>
            <a:ext cx="8843760" cy="484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814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nicer1.png"/>
          <p:cNvPicPr/>
          <p:nvPr/>
        </p:nvPicPr>
        <p:blipFill>
          <a:blip r:embed="rId2"/>
          <a:stretch/>
        </p:blipFill>
        <p:spPr>
          <a:xfrm>
            <a:off x="0" y="7200"/>
            <a:ext cx="9128160" cy="1585800"/>
          </a:xfrm>
          <a:prstGeom prst="rect">
            <a:avLst/>
          </a:prstGeom>
          <a:ln w="12600">
            <a:noFill/>
          </a:ln>
        </p:spPr>
      </p:pic>
      <p:pic>
        <p:nvPicPr>
          <p:cNvPr id="647" name="nicer2.png"/>
          <p:cNvPicPr/>
          <p:nvPr/>
        </p:nvPicPr>
        <p:blipFill>
          <a:blip r:embed="rId3"/>
          <a:stretch/>
        </p:blipFill>
        <p:spPr>
          <a:xfrm>
            <a:off x="0" y="1625400"/>
            <a:ext cx="4277880" cy="3466440"/>
          </a:xfrm>
          <a:prstGeom prst="rect">
            <a:avLst/>
          </a:prstGeom>
          <a:ln w="12600">
            <a:noFill/>
          </a:ln>
        </p:spPr>
      </p:pic>
      <p:pic>
        <p:nvPicPr>
          <p:cNvPr id="648" name="nicer3.png"/>
          <p:cNvPicPr/>
          <p:nvPr/>
        </p:nvPicPr>
        <p:blipFill>
          <a:blip r:embed="rId4"/>
          <a:stretch/>
        </p:blipFill>
        <p:spPr>
          <a:xfrm>
            <a:off x="4360320" y="1741320"/>
            <a:ext cx="4689360" cy="3368160"/>
          </a:xfrm>
          <a:prstGeom prst="rect">
            <a:avLst/>
          </a:prstGeom>
          <a:ln w="12600">
            <a:noFill/>
          </a:ln>
        </p:spPr>
      </p:pic>
      <p:sp>
        <p:nvSpPr>
          <p:cNvPr id="649" name="CustomShape 1"/>
          <p:cNvSpPr/>
          <p:nvPr/>
        </p:nvSpPr>
        <p:spPr>
          <a:xfrm>
            <a:off x="132120" y="5770440"/>
            <a:ext cx="8881920" cy="676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2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NICER 2017</a:t>
            </a:r>
            <a:endParaRPr lang="en-US" sz="2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Gendreau, K. C., Arzoumanian, Z., &amp; Okajima, T. 2012, Proc. SPIE, 8443, 844313</a:t>
            </a:r>
            <a:endParaRPr lang="en-US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4438080" y="6505200"/>
            <a:ext cx="24336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nicer1.png"/>
          <p:cNvPicPr/>
          <p:nvPr/>
        </p:nvPicPr>
        <p:blipFill>
          <a:blip r:embed="rId2"/>
          <a:stretch/>
        </p:blipFill>
        <p:spPr>
          <a:xfrm>
            <a:off x="0" y="7200"/>
            <a:ext cx="9128160" cy="1585800"/>
          </a:xfrm>
          <a:prstGeom prst="rect">
            <a:avLst/>
          </a:prstGeom>
          <a:ln w="12600">
            <a:noFill/>
          </a:ln>
        </p:spPr>
      </p:pic>
      <p:sp>
        <p:nvSpPr>
          <p:cNvPr id="653" name="CustomShape 1"/>
          <p:cNvSpPr/>
          <p:nvPr/>
        </p:nvSpPr>
        <p:spPr>
          <a:xfrm>
            <a:off x="3654000" y="5887800"/>
            <a:ext cx="1838520" cy="4420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25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Hot Spots</a:t>
            </a:r>
            <a:endParaRPr lang="en-US" sz="2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4" name="nicer4.png"/>
          <p:cNvPicPr/>
          <p:nvPr/>
        </p:nvPicPr>
        <p:blipFill>
          <a:blip r:embed="rId3"/>
          <a:stretch/>
        </p:blipFill>
        <p:spPr>
          <a:xfrm>
            <a:off x="0" y="1958400"/>
            <a:ext cx="9128160" cy="3505680"/>
          </a:xfrm>
          <a:prstGeom prst="rect">
            <a:avLst/>
          </a:prstGeom>
          <a:ln w="12600">
            <a:noFill/>
          </a:ln>
        </p:spPr>
      </p:pic>
      <p:sp>
        <p:nvSpPr>
          <p:cNvPr id="655" name="CustomShape 2"/>
          <p:cNvSpPr/>
          <p:nvPr/>
        </p:nvSpPr>
        <p:spPr>
          <a:xfrm>
            <a:off x="4438080" y="6505200"/>
            <a:ext cx="24336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CustomShape 1"/>
          <p:cNvSpPr/>
          <p:nvPr/>
        </p:nvSpPr>
        <p:spPr>
          <a:xfrm>
            <a:off x="669600" y="312480"/>
            <a:ext cx="77886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Conclusions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8" name="CustomShape 2"/>
          <p:cNvSpPr/>
          <p:nvPr/>
        </p:nvSpPr>
        <p:spPr>
          <a:xfrm>
            <a:off x="669600" y="1722600"/>
            <a:ext cx="7788600" cy="440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The symmetry energy strongly determines the NS radius.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USEC conjecture has been corroborated and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E</a:t>
            </a:r>
            <a:r>
              <a:rPr lang="en-US" sz="2200" spc="-1" baseline="-2500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s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related quantities found to be correlated with the NS radius</a:t>
            </a: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</a:t>
            </a: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GW170817 </a:t>
            </a:r>
            <a:r>
              <a:rPr lang="en-US" sz="2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favours</a:t>
            </a: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softer </a:t>
            </a:r>
            <a:r>
              <a:rPr lang="en-US" sz="22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EoS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and together with the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Durca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constraint DD2F-like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EoS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are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favoured</a:t>
            </a:r>
            <a:r>
              <a:rPr lang="en-US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.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endParaRPr lang="en-US" sz="2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/>
              <a:ea typeface="Helvetica Light"/>
            </a:endParaRPr>
          </a:p>
          <a:p>
            <a:pPr marL="216000" indent="-208800" algn="just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Future GW observations, NICER and SKA will soon result into stronger NS </a:t>
            </a:r>
            <a:r>
              <a:rPr lang="en-US" sz="2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EoS</a:t>
            </a:r>
            <a:r>
              <a:rPr lang="en-US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constraints.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CustomShape 3"/>
          <p:cNvSpPr/>
          <p:nvPr/>
        </p:nvSpPr>
        <p:spPr>
          <a:xfrm>
            <a:off x="4438080" y="6505200"/>
            <a:ext cx="24336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4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"/>
          <p:cNvSpPr/>
          <p:nvPr/>
        </p:nvSpPr>
        <p:spPr>
          <a:xfrm>
            <a:off x="6835020" y="5769099"/>
            <a:ext cx="2103480" cy="8618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3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Zapfino"/>
                <a:ea typeface="Zapfino"/>
              </a:rPr>
              <a:t>Gracias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4482720" y="6505200"/>
            <a:ext cx="158040" cy="396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2"/>
          <p:cNvSpPr/>
          <p:nvPr/>
        </p:nvSpPr>
        <p:spPr>
          <a:xfrm>
            <a:off x="6553080" y="6356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5" name="3 Imagen"/>
          <p:cNvPicPr/>
          <p:nvPr/>
        </p:nvPicPr>
        <p:blipFill>
          <a:blip r:embed="rId2"/>
          <a:stretch/>
        </p:blipFill>
        <p:spPr>
          <a:xfrm>
            <a:off x="1876320" y="1144440"/>
            <a:ext cx="5542920" cy="3812760"/>
          </a:xfrm>
          <a:prstGeom prst="rect">
            <a:avLst/>
          </a:prstGeom>
          <a:ln>
            <a:noFill/>
          </a:ln>
        </p:spPr>
      </p:pic>
      <p:sp>
        <p:nvSpPr>
          <p:cNvPr id="426" name="CustomShape 3"/>
          <p:cNvSpPr/>
          <p:nvPr/>
        </p:nvSpPr>
        <p:spPr>
          <a:xfrm>
            <a:off x="1143000" y="4926600"/>
            <a:ext cx="7228800" cy="62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is the difference between symmetric nuclear matter and pure neutron matter: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CustomShape 4"/>
          <p:cNvSpPr/>
          <p:nvPr/>
        </p:nvSpPr>
        <p:spPr>
          <a:xfrm>
            <a:off x="928800" y="6287040"/>
            <a:ext cx="7932240" cy="62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  <a:ea typeface="DejaVu Sans"/>
              </a:rPr>
              <a:t> </a:t>
            </a:r>
            <a:r>
              <a:rPr lang="en-US" sz="17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where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  <a:ea typeface="DejaVu Sans"/>
              </a:rPr>
              <a:t>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Neue"/>
                <a:ea typeface="Helvetica Neue"/>
              </a:rPr>
              <a:t>α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aramond"/>
                <a:ea typeface="DejaVu Sans"/>
              </a:rPr>
              <a:t>=1-2x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8" name="Picture 427"/>
          <p:cNvPicPr/>
          <p:nvPr/>
        </p:nvPicPr>
        <p:blipFill>
          <a:blip r:embed="rId3"/>
          <a:stretch/>
        </p:blipFill>
        <p:spPr>
          <a:xfrm>
            <a:off x="897840" y="5603040"/>
            <a:ext cx="7919280" cy="710640"/>
          </a:xfrm>
          <a:prstGeom prst="rect">
            <a:avLst/>
          </a:prstGeom>
          <a:ln>
            <a:noFill/>
          </a:ln>
        </p:spPr>
      </p:pic>
      <p:sp>
        <p:nvSpPr>
          <p:cNvPr id="429" name="CustomShape 5"/>
          <p:cNvSpPr/>
          <p:nvPr/>
        </p:nvSpPr>
        <p:spPr>
          <a:xfrm>
            <a:off x="669600" y="-191160"/>
            <a:ext cx="8191800" cy="150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Nuclear Symmetry Energy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4482720" y="6505200"/>
            <a:ext cx="158040" cy="3965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2"/>
          <p:cNvSpPr/>
          <p:nvPr/>
        </p:nvSpPr>
        <p:spPr>
          <a:xfrm>
            <a:off x="6553080" y="5924520"/>
            <a:ext cx="21225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3"/>
          <p:cNvSpPr/>
          <p:nvPr/>
        </p:nvSpPr>
        <p:spPr>
          <a:xfrm>
            <a:off x="-15840" y="455400"/>
            <a:ext cx="914256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Measuring the symmetry energy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9" name="Picture 438"/>
          <p:cNvPicPr/>
          <p:nvPr/>
        </p:nvPicPr>
        <p:blipFill>
          <a:blip r:embed="rId2"/>
          <a:stretch/>
        </p:blipFill>
        <p:spPr>
          <a:xfrm>
            <a:off x="1093680" y="1331280"/>
            <a:ext cx="5248440" cy="5419800"/>
          </a:xfrm>
          <a:prstGeom prst="rect">
            <a:avLst/>
          </a:prstGeom>
          <a:ln>
            <a:noFill/>
          </a:ln>
        </p:spPr>
      </p:pic>
      <p:sp>
        <p:nvSpPr>
          <p:cNvPr id="440" name="CustomShape 4"/>
          <p:cNvSpPr/>
          <p:nvPr/>
        </p:nvSpPr>
        <p:spPr>
          <a:xfrm>
            <a:off x="6156000" y="5709600"/>
            <a:ext cx="2241360" cy="3171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35640" tIns="35640" rIns="35640" bIns="35640" anchor="ctr"/>
          <a:lstStyle/>
          <a:p>
            <a:pPr algn="ctr"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Lattimer and Lim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7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  (2013) ApJ  771 51</a:t>
            </a:r>
            <a:endParaRPr lang="en-US" sz="17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4482720" y="6505200"/>
            <a:ext cx="15408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2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3"/>
          <p:cNvSpPr/>
          <p:nvPr/>
        </p:nvSpPr>
        <p:spPr>
          <a:xfrm>
            <a:off x="81952" y="780082"/>
            <a:ext cx="9040680" cy="16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Neutron Star Equation </a:t>
            </a:r>
            <a:r>
              <a:rPr lang="en-US" sz="36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of State</a:t>
            </a:r>
            <a:endParaRPr lang="en-US" sz="24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/>
              <a:ea typeface="DejaVu Sans"/>
            </a:endParaRPr>
          </a:p>
        </p:txBody>
      </p:sp>
      <p:pic>
        <p:nvPicPr>
          <p:cNvPr id="676" name="Picture 417"/>
          <p:cNvPicPr/>
          <p:nvPr/>
        </p:nvPicPr>
        <p:blipFill>
          <a:blip r:embed="rId2"/>
          <a:stretch/>
        </p:blipFill>
        <p:spPr>
          <a:xfrm>
            <a:off x="1013040" y="1606392"/>
            <a:ext cx="7324560" cy="5099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3144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ustomShape 1"/>
          <p:cNvSpPr/>
          <p:nvPr/>
        </p:nvSpPr>
        <p:spPr>
          <a:xfrm>
            <a:off x="4482720" y="6505200"/>
            <a:ext cx="15408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CustomShape 2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3"/>
          <p:cNvSpPr/>
          <p:nvPr/>
        </p:nvSpPr>
        <p:spPr>
          <a:xfrm>
            <a:off x="956246" y="567437"/>
            <a:ext cx="8002515" cy="16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Charge neutrality and β-</a:t>
            </a:r>
            <a:r>
              <a:rPr lang="en-US" sz="3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DejaVu Sans"/>
              </a:rPr>
              <a:t>equillibrium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0" name="Picture 421"/>
          <p:cNvPicPr/>
          <p:nvPr/>
        </p:nvPicPr>
        <p:blipFill>
          <a:blip r:embed="rId2"/>
          <a:stretch/>
        </p:blipFill>
        <p:spPr>
          <a:xfrm>
            <a:off x="1645920" y="1357597"/>
            <a:ext cx="6425640" cy="5291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3484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4482720" y="6505200"/>
            <a:ext cx="154080" cy="3961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"/>
          <p:cNvSpPr/>
          <p:nvPr/>
        </p:nvSpPr>
        <p:spPr>
          <a:xfrm>
            <a:off x="6553080" y="6356520"/>
            <a:ext cx="211860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3"/>
          <p:cNvSpPr/>
          <p:nvPr/>
        </p:nvSpPr>
        <p:spPr>
          <a:xfrm>
            <a:off x="669600" y="240480"/>
            <a:ext cx="7788600" cy="15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</a:rPr>
              <a:t>Neutron Star EoS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1" name="Picture 390"/>
          <p:cNvPicPr/>
          <p:nvPr/>
        </p:nvPicPr>
        <p:blipFill>
          <a:blip r:embed="rId2"/>
          <a:stretch/>
        </p:blipFill>
        <p:spPr>
          <a:xfrm>
            <a:off x="1113480" y="1432080"/>
            <a:ext cx="7382880" cy="4916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388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31408</TotalTime>
  <Words>700</Words>
  <Application>Microsoft Macintosh PowerPoint</Application>
  <PresentationFormat>On-screen Show (4:3)</PresentationFormat>
  <Paragraphs>118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DejaVu Sans</vt:lpstr>
      <vt:lpstr>Garamond</vt:lpstr>
      <vt:lpstr>Helvetica Light</vt:lpstr>
      <vt:lpstr>Helvetica Neue</vt:lpstr>
      <vt:lpstr>Symbol</vt:lpstr>
      <vt:lpstr>Times New Roman</vt:lpstr>
      <vt:lpstr>Wingdings</vt:lpstr>
      <vt:lpstr>Zapfino</vt:lpstr>
      <vt:lpstr>Arial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Flow Constraint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Neutron Star Cooling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number</vt:lpstr>
      <vt:lpstr>PowerPoint Presentation</vt:lpstr>
      <vt:lpstr>Implications from GW170817</vt:lpstr>
      <vt:lpstr>Implications from GW170817</vt:lpstr>
      <vt:lpstr>PowerPoint Presentation</vt:lpstr>
      <vt:lpstr>Implications from GW170817</vt:lpstr>
      <vt:lpstr>Implications from GW170817</vt:lpstr>
      <vt:lpstr>Implications from GW170817</vt:lpstr>
      <vt:lpstr>PowerPoint Presentation</vt:lpstr>
      <vt:lpstr>PowerPoint Presentation</vt:lpstr>
      <vt:lpstr>GW170817 Radius Constraints</vt:lpstr>
      <vt:lpstr>Fictitious GW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sculkaputz</dc:creator>
  <dc:description/>
  <cp:lastModifiedBy>David Edwin Alvarez Castillo</cp:lastModifiedBy>
  <cp:revision>254</cp:revision>
  <cp:lastPrinted>2018-09-10T05:03:06Z</cp:lastPrinted>
  <dcterms:created xsi:type="dcterms:W3CDTF">2015-07-06T09:27:00Z</dcterms:created>
  <dcterms:modified xsi:type="dcterms:W3CDTF">2018-09-21T13:43:14Z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36</vt:i4>
  </property>
</Properties>
</file>