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9" r:id="rId4"/>
    <p:sldId id="268" r:id="rId5"/>
    <p:sldId id="270" r:id="rId6"/>
    <p:sldId id="267" r:id="rId7"/>
    <p:sldId id="260" r:id="rId8"/>
    <p:sldId id="262" r:id="rId9"/>
    <p:sldId id="261" r:id="rId10"/>
    <p:sldId id="263" r:id="rId11"/>
    <p:sldId id="258" r:id="rId12"/>
    <p:sldId id="259" r:id="rId13"/>
    <p:sldId id="26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2AF7-0D2D-401D-A2DE-88B1247BD882}" type="datetimeFigureOut">
              <a:rPr lang="pl-PL" smtClean="0"/>
              <a:t>2018-09-12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5E4AB-D42E-4618-B61F-1AC9FD0675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31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8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2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767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5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6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9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94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58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95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67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8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4546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68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40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67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75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80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5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17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48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1FD1-BD2F-4D7C-B994-9A6FC8F6939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50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4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Am</a:t>
            </a:r>
            <a:r>
              <a:rPr lang="pl-PL" sz="2800" dirty="0" smtClean="0"/>
              <a:t>-241</a:t>
            </a:r>
            <a:r>
              <a:rPr lang="en-US" sz="2800" dirty="0" smtClean="0"/>
              <a:t> </a:t>
            </a:r>
            <a:r>
              <a:rPr lang="en-US" sz="2800" dirty="0"/>
              <a:t>incineration measurements with activation method in the «QUINTA» neutron field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S. Kilim , </a:t>
            </a:r>
            <a:r>
              <a:rPr lang="en-US" dirty="0" smtClean="0"/>
              <a:t>E</a:t>
            </a:r>
            <a:r>
              <a:rPr lang="en-US" dirty="0"/>
              <a:t>. Strugalska-Gola, M. Szuta, </a:t>
            </a:r>
            <a:r>
              <a:rPr lang="en-US" dirty="0" smtClean="0"/>
              <a:t>S.I</a:t>
            </a:r>
            <a:r>
              <a:rPr lang="en-US" dirty="0"/>
              <a:t>. </a:t>
            </a:r>
            <a:r>
              <a:rPr lang="en-US" dirty="0" err="1"/>
              <a:t>Tyutyunnikov</a:t>
            </a:r>
            <a:r>
              <a:rPr lang="en-US" dirty="0"/>
              <a:t>, O. </a:t>
            </a:r>
            <a:r>
              <a:rPr lang="en-US" dirty="0" err="1"/>
              <a:t>Dalkhjav</a:t>
            </a:r>
            <a:r>
              <a:rPr lang="en-US" dirty="0"/>
              <a:t>, </a:t>
            </a:r>
            <a:r>
              <a:rPr lang="en-US" dirty="0" smtClean="0"/>
              <a:t>V.I</a:t>
            </a:r>
            <a:r>
              <a:rPr lang="en-US" dirty="0"/>
              <a:t>. </a:t>
            </a:r>
            <a:r>
              <a:rPr lang="en-US" dirty="0" err="1"/>
              <a:t>Stegailov</a:t>
            </a:r>
            <a:r>
              <a:rPr lang="en-US" dirty="0"/>
              <a:t>, </a:t>
            </a:r>
            <a:endParaRPr lang="pl-PL" dirty="0"/>
          </a:p>
          <a:p>
            <a:r>
              <a:rPr lang="en-US" dirty="0"/>
              <a:t>I.A. </a:t>
            </a:r>
            <a:r>
              <a:rPr lang="en-US" dirty="0" err="1"/>
              <a:t>Kryachko</a:t>
            </a:r>
            <a:r>
              <a:rPr lang="en-US" dirty="0"/>
              <a:t>, J.H. </a:t>
            </a:r>
            <a:r>
              <a:rPr lang="en-US" dirty="0" err="1"/>
              <a:t>Khushvaktov</a:t>
            </a:r>
            <a:r>
              <a:rPr lang="en-US" dirty="0"/>
              <a:t>, A.G. </a:t>
            </a:r>
            <a:r>
              <a:rPr lang="en-US" dirty="0" err="1"/>
              <a:t>Shakun</a:t>
            </a:r>
            <a:r>
              <a:rPr lang="en-US" dirty="0"/>
              <a:t>, F.B. </a:t>
            </a:r>
            <a:r>
              <a:rPr lang="en-US" dirty="0" err="1"/>
              <a:t>Sagimbaeva</a:t>
            </a:r>
            <a:r>
              <a:rPr lang="en-US" dirty="0"/>
              <a:t>, A.S. </a:t>
            </a:r>
            <a:r>
              <a:rPr lang="en-US" dirty="0" err="1"/>
              <a:t>Balandin</a:t>
            </a:r>
            <a:r>
              <a:rPr lang="en-US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Search for neutron capture lines</a:t>
            </a:r>
            <a:r>
              <a:rPr lang="pl-PL" sz="2400" dirty="0" smtClean="0"/>
              <a:t> in </a:t>
            </a:r>
            <a:r>
              <a:rPr lang="en-US" sz="2400" dirty="0" smtClean="0"/>
              <a:t>Am-241</a:t>
            </a:r>
            <a:r>
              <a:rPr lang="pl-PL" sz="2400" dirty="0" smtClean="0"/>
              <a:t> </a:t>
            </a:r>
            <a:r>
              <a:rPr lang="en-US" sz="2400" dirty="0" smtClean="0"/>
              <a:t>– cont.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866" y="980732"/>
            <a:ext cx="4610366" cy="40279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331640" y="5395863"/>
            <a:ext cx="67687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Comments to </a:t>
            </a:r>
            <a:r>
              <a:rPr lang="pl-PL" sz="1100" dirty="0" smtClean="0"/>
              <a:t>the </a:t>
            </a:r>
            <a:r>
              <a:rPr lang="en-US" sz="1100" dirty="0" smtClean="0"/>
              <a:t>above scheme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/>
              <a:t>Neutron capture products long lived and therefore emitted gammas are of weak intensity.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/>
              <a:t>Spontaneous Am-241 alpha decay emits gammas making high background.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/>
              <a:t>Spontaneous Am-241 alpha decay product (Np-237) cumulates so intensively that after years its neutron capture product overlaps Am-241 neutron capture products.</a:t>
            </a:r>
            <a:endParaRPr lang="en-US" sz="11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907704" y="5085184"/>
            <a:ext cx="4424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Am-241 </a:t>
            </a:r>
            <a:r>
              <a:rPr lang="en-US" sz="1100" dirty="0"/>
              <a:t>spontaneous α-decay </a:t>
            </a:r>
            <a:r>
              <a:rPr lang="pl-PL" sz="1100" dirty="0" smtClean="0"/>
              <a:t>and </a:t>
            </a:r>
            <a:r>
              <a:rPr lang="en-US" sz="1100" dirty="0" smtClean="0"/>
              <a:t>reaction (</a:t>
            </a:r>
            <a:r>
              <a:rPr lang="en-US" sz="1100" dirty="0" err="1" smtClean="0"/>
              <a:t>n,γ</a:t>
            </a:r>
            <a:r>
              <a:rPr lang="en-US" sz="1100" dirty="0" smtClean="0"/>
              <a:t>), (</a:t>
            </a:r>
            <a:r>
              <a:rPr lang="en-US" sz="1100" dirty="0" err="1" smtClean="0"/>
              <a:t>n,f</a:t>
            </a:r>
            <a:r>
              <a:rPr lang="en-US" sz="1100" dirty="0" smtClean="0"/>
              <a:t>), (n,α) channel</a:t>
            </a:r>
            <a:r>
              <a:rPr lang="pl-PL" sz="1100" dirty="0" smtClean="0"/>
              <a:t> data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8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Am-241 cross sections for interaction with neutrons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511300"/>
            <a:ext cx="5761037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err="1" smtClean="0"/>
              <a:t>Conclusions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55679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Am-241 sample was irradiated in spallation neutron field produced in JINR </a:t>
            </a:r>
            <a:r>
              <a:rPr lang="en-US" sz="1200" dirty="0" err="1" smtClean="0"/>
              <a:t>Dubna’s</a:t>
            </a:r>
            <a:r>
              <a:rPr lang="en-US" sz="1200" dirty="0" smtClean="0"/>
              <a:t> ADS setup QUINTA to determine Am-241 incineration rate with activation method. The incineration goes in two competitive channels, either by fission or neutron capture. A gamma spectrometry method was used then to identify fission products and neutron capture products.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Three fission products were identified and based on them Am-241 fission rate. Am-241 sample activation method is good enough for Am-241 fission rate determination.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Nevertheless the expected lines stemming from neutron captures are either so weak that do not stack above background or are </a:t>
            </a:r>
            <a:r>
              <a:rPr lang="pl-PL" sz="1200" dirty="0" err="1" smtClean="0"/>
              <a:t>covered</a:t>
            </a:r>
            <a:r>
              <a:rPr lang="en-US" sz="1200" dirty="0" smtClean="0"/>
              <a:t> by Np-237 neutron capture product lines. To get rid of Np-238 decay lines problem one has to use fresh Am-241 sample or apply completely different method, not the activation one.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19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</a:t>
            </a:r>
            <a:r>
              <a:rPr lang="pl-PL" sz="2400" dirty="0" smtClean="0"/>
              <a:t>Am-241</a:t>
            </a:r>
            <a:r>
              <a:rPr lang="en-US" sz="2400" dirty="0" smtClean="0"/>
              <a:t> introductory data</a:t>
            </a:r>
            <a:endParaRPr lang="en-US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95736" y="1988840"/>
            <a:ext cx="4032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Radioactive, T</a:t>
            </a:r>
            <a:r>
              <a:rPr lang="en-US" baseline="-25000" dirty="0" smtClean="0">
                <a:solidFill>
                  <a:prstClr val="black"/>
                </a:solidFill>
              </a:rPr>
              <a:t>1/2</a:t>
            </a:r>
            <a:r>
              <a:rPr lang="en-US" dirty="0" smtClean="0">
                <a:solidFill>
                  <a:prstClr val="black"/>
                </a:solidFill>
              </a:rPr>
              <a:t> = </a:t>
            </a:r>
            <a:r>
              <a:rPr lang="pl-PL" dirty="0" smtClean="0">
                <a:solidFill>
                  <a:prstClr val="black"/>
                </a:solidFill>
              </a:rPr>
              <a:t>432.2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y</a:t>
            </a:r>
            <a:r>
              <a:rPr lang="pl-PL" dirty="0" smtClean="0">
                <a:solidFill>
                  <a:prstClr val="black"/>
                </a:solidFill>
                <a:sym typeface="Symbol"/>
              </a:rPr>
              <a:t>, </a:t>
            </a:r>
            <a:r>
              <a:rPr lang="el-GR" dirty="0" smtClean="0">
                <a:solidFill>
                  <a:prstClr val="black"/>
                </a:solidFill>
                <a:sym typeface="Symbol"/>
              </a:rPr>
              <a:t>α</a:t>
            </a:r>
            <a:r>
              <a:rPr lang="pl-PL" dirty="0" smtClean="0">
                <a:solidFill>
                  <a:prstClr val="black"/>
                </a:solidFill>
                <a:sym typeface="Symbol"/>
              </a:rPr>
              <a:t>-</a:t>
            </a:r>
            <a:r>
              <a:rPr lang="pl-PL" dirty="0" err="1" smtClean="0">
                <a:solidFill>
                  <a:prstClr val="black"/>
                </a:solidFill>
                <a:sym typeface="Symbol"/>
              </a:rPr>
              <a:t>active</a:t>
            </a:r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Produced in a reactor as a nuclear waste.</a:t>
            </a:r>
          </a:p>
          <a:p>
            <a:endParaRPr lang="en-US" dirty="0" smtClean="0">
              <a:solidFill>
                <a:prstClr val="black"/>
              </a:solidFill>
              <a:sym typeface="Symbol"/>
            </a:endParaRPr>
          </a:p>
          <a:p>
            <a:r>
              <a:rPr lang="en-US" dirty="0" smtClean="0">
                <a:solidFill>
                  <a:prstClr val="black"/>
                </a:solidFill>
                <a:sym typeface="Symbol"/>
              </a:rPr>
              <a:t>Difficult to burn in PWR</a:t>
            </a:r>
            <a:r>
              <a:rPr lang="pl-PL" dirty="0" smtClean="0">
                <a:solidFill>
                  <a:prstClr val="black"/>
                </a:solidFill>
                <a:sym typeface="Symbol"/>
              </a:rPr>
              <a:t>s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. It accumulates</a:t>
            </a:r>
            <a:r>
              <a:rPr lang="pl-PL" dirty="0" smtClean="0">
                <a:solidFill>
                  <a:prstClr val="black"/>
                </a:solidFill>
                <a:sym typeface="Symbol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17-22.09.2018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Dubna, XXIV Baldin Seminar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EC6D-2430-4B6D-986B-50D2D28CE0F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54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l-PL" sz="3200" b="1" i="1" dirty="0" smtClean="0">
                <a:solidFill>
                  <a:srgbClr val="0070C0"/>
                </a:solidFill>
              </a:rPr>
              <a:t>TA QUINTA with lead blanket </a:t>
            </a:r>
            <a:endParaRPr lang="ru-RU" altLang="pl-PL" sz="32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37561-A3D2-4EC5-B3EF-87C964705FA3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053430"/>
            <a:ext cx="76962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6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Experiment data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93"/>
              </p:ext>
            </p:extLst>
          </p:nvPr>
        </p:nvGraphicFramePr>
        <p:xfrm>
          <a:off x="1860376" y="2222872"/>
          <a:ext cx="5496000" cy="2865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Experiment date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4.12.2015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0" dirty="0" smtClean="0"/>
                        <a:t>Experiment place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0" dirty="0" smtClean="0"/>
                        <a:t>JINR, Dubna, Russia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QUINTA configuration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5 sections, lead shield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0" dirty="0" smtClean="0"/>
                        <a:t>Accelerator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0" dirty="0" err="1" smtClean="0"/>
                        <a:t>Phasotron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Beam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660</a:t>
                      </a:r>
                      <a:r>
                        <a:rPr lang="en-US" baseline="0" noProof="0" dirty="0" smtClean="0"/>
                        <a:t> MeV protons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Beam integral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4.5x10</a:t>
                      </a:r>
                      <a:r>
                        <a:rPr lang="en-US" baseline="30000" noProof="0" dirty="0" smtClean="0"/>
                        <a:t>15</a:t>
                      </a:r>
                      <a:endParaRPr lang="en-US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Method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Am-241</a:t>
                      </a:r>
                      <a:r>
                        <a:rPr lang="en-US" baseline="0" noProof="0" dirty="0" smtClean="0"/>
                        <a:t> sample activation,</a:t>
                      </a:r>
                    </a:p>
                    <a:p>
                      <a:r>
                        <a:rPr lang="en-US" baseline="0" noProof="0" dirty="0" smtClean="0"/>
                        <a:t>gamma spectra measurement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400" dirty="0"/>
              <a:t>Experimental data work-out details</a:t>
            </a:r>
            <a:endParaRPr lang="pl-PL" sz="24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969"/>
              </p:ext>
            </p:extLst>
          </p:nvPr>
        </p:nvGraphicFramePr>
        <p:xfrm>
          <a:off x="2762250" y="1340768"/>
          <a:ext cx="3619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ównanie" r:id="rId3" imgW="3619440" imgH="469800" progId="Equation.3">
                  <p:embed/>
                </p:oleObj>
              </mc:Choice>
              <mc:Fallback>
                <p:oleObj name="Równanie" r:id="rId3" imgW="361944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0" y="1340768"/>
                        <a:ext cx="36195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85124" y="2132856"/>
            <a:ext cx="28953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I</a:t>
            </a:r>
            <a:r>
              <a:rPr lang="en-US" sz="1000" i="1" baseline="-25000" dirty="0" smtClean="0"/>
              <a:t>f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actinide fission rate, per deuteron and per gram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dirty="0" smtClean="0"/>
              <a:t> – gamma line index</a:t>
            </a:r>
          </a:p>
          <a:p>
            <a:r>
              <a:rPr lang="en-US" sz="1000" i="1" dirty="0" smtClean="0"/>
              <a:t>f</a:t>
            </a:r>
            <a:r>
              <a:rPr lang="en-US" sz="1000" dirty="0" smtClean="0"/>
              <a:t> – reaction index (</a:t>
            </a:r>
            <a:r>
              <a:rPr lang="en-US" sz="1000" i="1" dirty="0" smtClean="0"/>
              <a:t>f</a:t>
            </a:r>
            <a:r>
              <a:rPr lang="en-US" sz="1000" dirty="0" smtClean="0"/>
              <a:t> = fission)</a:t>
            </a:r>
          </a:p>
          <a:p>
            <a:r>
              <a:rPr lang="en-US" sz="1000" i="1" dirty="0" smtClean="0"/>
              <a:t>S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peak area</a:t>
            </a:r>
          </a:p>
          <a:p>
            <a:r>
              <a:rPr lang="en-US" sz="1000" i="1" dirty="0" smtClean="0">
                <a:sym typeface="Symbol"/>
              </a:rPr>
              <a:t></a:t>
            </a:r>
            <a:r>
              <a:rPr lang="en-US" sz="1000" i="1" baseline="-25000" dirty="0" smtClean="0"/>
              <a:t>f</a:t>
            </a:r>
            <a:r>
              <a:rPr lang="en-US" sz="1000" dirty="0" smtClean="0"/>
              <a:t> – isotope production </a:t>
            </a:r>
            <a:r>
              <a:rPr lang="pl-PL" sz="1000" dirty="0" err="1" smtClean="0"/>
              <a:t>yield</a:t>
            </a:r>
            <a:r>
              <a:rPr lang="en-US" sz="1000" dirty="0" smtClean="0"/>
              <a:t> [%]</a:t>
            </a:r>
          </a:p>
          <a:p>
            <a:r>
              <a:rPr lang="en-US" sz="1000" i="1" dirty="0" smtClean="0"/>
              <a:t>m</a:t>
            </a:r>
            <a:r>
              <a:rPr lang="en-US" sz="1000" dirty="0" smtClean="0"/>
              <a:t> – activation sample mass [g]</a:t>
            </a:r>
          </a:p>
          <a:p>
            <a:r>
              <a:rPr lang="en-US" sz="1000" i="1" dirty="0" smtClean="0">
                <a:sym typeface="Symbol"/>
              </a:rPr>
              <a:t></a:t>
            </a:r>
            <a:r>
              <a:rPr lang="en-US" sz="1000" i="1" baseline="-25000" dirty="0" smtClean="0"/>
              <a:t>p</a:t>
            </a:r>
            <a:r>
              <a:rPr lang="en-US" sz="1000" dirty="0" smtClean="0"/>
              <a:t> – gamma spectrometer efficiency</a:t>
            </a:r>
          </a:p>
          <a:p>
            <a:r>
              <a:rPr lang="en-US" sz="1000" i="1" dirty="0" smtClean="0"/>
              <a:t>I</a:t>
            </a:r>
            <a:r>
              <a:rPr lang="en-US" sz="1000" i="1" baseline="-25000" dirty="0" smtClean="0">
                <a:sym typeface="Symbol"/>
              </a:rPr>
              <a:t></a:t>
            </a:r>
            <a:r>
              <a:rPr lang="en-US" sz="1000" dirty="0" smtClean="0"/>
              <a:t> – gamma line intensity [%]</a:t>
            </a:r>
            <a:endParaRPr lang="en-US" sz="1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745564" y="2132856"/>
            <a:ext cx="266611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sym typeface="Symbol"/>
              </a:rPr>
              <a:t></a:t>
            </a:r>
            <a:r>
              <a:rPr lang="en-US" sz="1000" dirty="0" smtClean="0"/>
              <a:t> - deuteron beam integral</a:t>
            </a:r>
          </a:p>
          <a:p>
            <a:r>
              <a:rPr lang="en-US" sz="1000" i="1" dirty="0" smtClean="0"/>
              <a:t>COI</a:t>
            </a:r>
            <a:r>
              <a:rPr lang="en-US" sz="1000" dirty="0" smtClean="0"/>
              <a:t> – correction for gamma quanta coincidence</a:t>
            </a:r>
          </a:p>
          <a:p>
            <a:r>
              <a:rPr lang="en-US" sz="1000" i="1" dirty="0" smtClean="0">
                <a:sym typeface="Symbol"/>
              </a:rPr>
              <a:t></a:t>
            </a:r>
            <a:r>
              <a:rPr lang="en-US" sz="1000" i="1" baseline="-25000" dirty="0" smtClean="0"/>
              <a:t>k</a:t>
            </a:r>
            <a:r>
              <a:rPr lang="en-US" sz="1000" dirty="0" smtClean="0"/>
              <a:t> – isotope decay constant</a:t>
            </a:r>
          </a:p>
          <a:p>
            <a:r>
              <a:rPr lang="en-US" sz="1000" i="1" dirty="0" smtClean="0"/>
              <a:t>t</a:t>
            </a:r>
            <a:r>
              <a:rPr lang="en-US" sz="1000" i="1" baseline="-25000" dirty="0" smtClean="0"/>
              <a:t>+</a:t>
            </a:r>
            <a:r>
              <a:rPr lang="en-US" sz="1000" dirty="0" smtClean="0"/>
              <a:t> – cooling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ir</a:t>
            </a:r>
            <a:r>
              <a:rPr lang="en-US" sz="1000" dirty="0" smtClean="0"/>
              <a:t> – irradiation time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real</a:t>
            </a:r>
            <a:r>
              <a:rPr lang="en-US" sz="1000" dirty="0" smtClean="0"/>
              <a:t> – real time of measurement</a:t>
            </a:r>
          </a:p>
          <a:p>
            <a:r>
              <a:rPr lang="en-US" sz="1000" i="1" dirty="0" err="1" smtClean="0"/>
              <a:t>t</a:t>
            </a:r>
            <a:r>
              <a:rPr lang="en-US" sz="1000" i="1" baseline="-25000" dirty="0" err="1" smtClean="0"/>
              <a:t>live</a:t>
            </a:r>
            <a:r>
              <a:rPr lang="en-US" sz="1000" dirty="0" smtClean="0"/>
              <a:t> – live time of measurement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82" y="3645036"/>
            <a:ext cx="4242857" cy="14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229200"/>
            <a:ext cx="28575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9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Basic gamma lines and fission product isotopes identified in Am-241 sample</a:t>
            </a:r>
            <a:endParaRPr lang="en-US" sz="24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55042"/>
              </p:ext>
            </p:extLst>
          </p:nvPr>
        </p:nvGraphicFramePr>
        <p:xfrm>
          <a:off x="457200" y="1844824"/>
          <a:ext cx="8229600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18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E-gamma [</a:t>
                      </a:r>
                      <a:r>
                        <a:rPr lang="en-US" sz="1100" noProof="0" dirty="0" err="1" smtClean="0">
                          <a:effectLst/>
                        </a:rPr>
                        <a:t>keV</a:t>
                      </a:r>
                      <a:r>
                        <a:rPr lang="en-US" sz="1100" noProof="0" dirty="0" smtClean="0">
                          <a:effectLst/>
                        </a:rPr>
                        <a:t>]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Isotope 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Isotope 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T1/2-1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T1/2-2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I-gamma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529.87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133I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20.87h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87.00%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641.28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142La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91.1 min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47.40%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661.66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137Cs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30.05y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85.10%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722.911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131I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8.02d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1.77%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743.36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97Zr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16.744h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93.00%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847.025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134Te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134I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94m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52.5m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95.40%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884.09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134Te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134I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94m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52.5m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64.90%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1024.3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91Sr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9.63h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33.00%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1072.55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134Te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134I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94m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52.5m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14.90%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1131.51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135I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6.57h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22.60%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1260.41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135I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6.57h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28.70%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1383.93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92Sr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2.66h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90.00%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1435.86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138Cs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33.41m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76.30%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1455.24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134I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52.5m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 smtClean="0">
                          <a:effectLst/>
                        </a:rPr>
                        <a:t>2.29%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4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Am-241 FP specific fission rates</a:t>
            </a:r>
            <a:endParaRPr lang="en-US" sz="2400" dirty="0"/>
          </a:p>
        </p:txBody>
      </p:sp>
      <p:grpSp>
        <p:nvGrpSpPr>
          <p:cNvPr id="3" name="Grupa 2"/>
          <p:cNvGrpSpPr>
            <a:grpSpLocks noChangeAspect="1"/>
          </p:cNvGrpSpPr>
          <p:nvPr/>
        </p:nvGrpSpPr>
        <p:grpSpPr>
          <a:xfrm>
            <a:off x="639128" y="1412776"/>
            <a:ext cx="7893312" cy="4680000"/>
            <a:chOff x="323528" y="1556792"/>
            <a:chExt cx="8442196" cy="500543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556792"/>
              <a:ext cx="4254573" cy="2497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101" y="1556792"/>
              <a:ext cx="4187623" cy="2497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077072"/>
              <a:ext cx="4254573" cy="247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8101" y="4077072"/>
              <a:ext cx="4187623" cy="2485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2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Am-241 fission rate summary based on FP activities</a:t>
            </a:r>
            <a:endParaRPr lang="en-US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359585" y="5435932"/>
            <a:ext cx="40809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f</a:t>
            </a:r>
            <a:r>
              <a:rPr lang="en-US" dirty="0" smtClean="0"/>
              <a:t> = 1.34(37)x10</a:t>
            </a:r>
            <a:r>
              <a:rPr lang="en-US" baseline="30000" dirty="0" smtClean="0"/>
              <a:t>-5</a:t>
            </a:r>
            <a:r>
              <a:rPr lang="en-US" dirty="0" smtClean="0"/>
              <a:t> fissions/g/beam particle</a:t>
            </a:r>
            <a:endParaRPr lang="en-US" baseline="30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373" y="3059668"/>
            <a:ext cx="4446091" cy="232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0" y="1259468"/>
            <a:ext cx="4500000" cy="2321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3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Search for neutron capture product gamma lines</a:t>
            </a:r>
            <a:endParaRPr lang="en-US" sz="2400" dirty="0"/>
          </a:p>
        </p:txBody>
      </p:sp>
      <p:sp>
        <p:nvSpPr>
          <p:cNvPr id="4" name="Prostokąt 3"/>
          <p:cNvSpPr/>
          <p:nvPr/>
        </p:nvSpPr>
        <p:spPr>
          <a:xfrm>
            <a:off x="2286000" y="112474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Neutron capture line candidates</a:t>
            </a:r>
          </a:p>
          <a:p>
            <a:pPr algn="ctr"/>
            <a:r>
              <a:rPr lang="en-US" sz="1200" dirty="0" smtClean="0"/>
              <a:t>923.98 </a:t>
            </a:r>
            <a:r>
              <a:rPr lang="en-US" sz="1200" dirty="0" err="1" smtClean="0"/>
              <a:t>keV</a:t>
            </a:r>
            <a:endParaRPr lang="en-US" sz="1200" dirty="0" smtClean="0"/>
          </a:p>
          <a:p>
            <a:pPr algn="ctr"/>
            <a:r>
              <a:rPr lang="en-US" sz="1200" dirty="0" smtClean="0"/>
              <a:t>962.77 </a:t>
            </a:r>
            <a:r>
              <a:rPr lang="en-US" sz="1200" dirty="0" err="1" smtClean="0"/>
              <a:t>keV</a:t>
            </a:r>
            <a:endParaRPr lang="en-US" sz="1200" dirty="0" smtClean="0"/>
          </a:p>
          <a:p>
            <a:pPr algn="ctr"/>
            <a:r>
              <a:rPr lang="en-US" sz="1200" dirty="0" smtClean="0"/>
              <a:t>984.45 </a:t>
            </a:r>
            <a:r>
              <a:rPr lang="en-US" sz="1200" dirty="0" err="1" smtClean="0"/>
              <a:t>keV</a:t>
            </a:r>
            <a:endParaRPr lang="en-US" sz="1200" dirty="0" smtClean="0"/>
          </a:p>
          <a:p>
            <a:pPr algn="ctr"/>
            <a:r>
              <a:rPr lang="en-US" sz="1200" dirty="0" smtClean="0"/>
              <a:t>1028.54 </a:t>
            </a:r>
            <a:r>
              <a:rPr lang="en-US" sz="1200" dirty="0" err="1" smtClean="0"/>
              <a:t>keV</a:t>
            </a:r>
            <a:endParaRPr lang="en-US" sz="1200" dirty="0"/>
          </a:p>
        </p:txBody>
      </p:sp>
      <p:grpSp>
        <p:nvGrpSpPr>
          <p:cNvPr id="5" name="Grupa 4"/>
          <p:cNvGrpSpPr>
            <a:grpSpLocks noChangeAspect="1"/>
          </p:cNvGrpSpPr>
          <p:nvPr/>
        </p:nvGrpSpPr>
        <p:grpSpPr>
          <a:xfrm>
            <a:off x="323530" y="2446189"/>
            <a:ext cx="8463326" cy="2361628"/>
            <a:chOff x="323528" y="2446189"/>
            <a:chExt cx="9199268" cy="2566987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446189"/>
              <a:ext cx="4584700" cy="2566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8096" y="2446189"/>
              <a:ext cx="4584700" cy="2566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pole tekstowe 5"/>
          <p:cNvSpPr txBox="1"/>
          <p:nvPr/>
        </p:nvSpPr>
        <p:spPr>
          <a:xfrm>
            <a:off x="683568" y="5013175"/>
            <a:ext cx="7126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Surprising effect of correction for cooling time – the line</a:t>
            </a:r>
            <a:r>
              <a:rPr lang="pl-PL" sz="1200" dirty="0" smtClean="0"/>
              <a:t>s</a:t>
            </a:r>
            <a:r>
              <a:rPr lang="en-US" sz="1200" dirty="0" smtClean="0"/>
              <a:t> 984 and 1028 </a:t>
            </a:r>
            <a:r>
              <a:rPr lang="en-US" sz="1200" dirty="0" err="1" smtClean="0"/>
              <a:t>keV</a:t>
            </a:r>
            <a:r>
              <a:rPr lang="en-US" sz="1200" dirty="0" smtClean="0"/>
              <a:t> stem from more than one reaction.</a:t>
            </a:r>
            <a:endParaRPr lang="en-US" sz="12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17-22.09.2018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Dubna, XXIV Baldin Seminar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81FD1-BD2F-4D7C-B994-9A6FC8F6939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7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691</Words>
  <Application>Microsoft Office PowerPoint</Application>
  <PresentationFormat>Pokaz na ekranie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Motyw pakietu Office</vt:lpstr>
      <vt:lpstr>1_Motyw pakietu Office</vt:lpstr>
      <vt:lpstr>Równanie</vt:lpstr>
      <vt:lpstr>Am-241 incineration measurements with activation method in the «QUINTA» neutron field</vt:lpstr>
      <vt:lpstr>Some Am-241 introductory data</vt:lpstr>
      <vt:lpstr>TA QUINTA with lead blanket </vt:lpstr>
      <vt:lpstr>Experiment data</vt:lpstr>
      <vt:lpstr>Experimental data work-out details</vt:lpstr>
      <vt:lpstr>Basic gamma lines and fission product isotopes identified in Am-241 sample</vt:lpstr>
      <vt:lpstr>Am-241 FP specific fission rates</vt:lpstr>
      <vt:lpstr>Am-241 fission rate summary based on FP activities</vt:lpstr>
      <vt:lpstr>Search for neutron capture product gamma lines</vt:lpstr>
      <vt:lpstr>Search for neutron capture lines in Am-241 – cont.</vt:lpstr>
      <vt:lpstr>Am-241 cross sections for interaction with neutrons</vt:lpstr>
      <vt:lpstr>Conclusions</vt:lpstr>
    </vt:vector>
  </TitlesOfParts>
  <Company>Narodowe Centrum Badań Jądrowych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Am-241 incineration study in QUINTA setup</dc:title>
  <dc:creator>Kilim Stanisław</dc:creator>
  <cp:lastModifiedBy>user</cp:lastModifiedBy>
  <cp:revision>49</cp:revision>
  <dcterms:created xsi:type="dcterms:W3CDTF">2018-04-23T07:50:46Z</dcterms:created>
  <dcterms:modified xsi:type="dcterms:W3CDTF">2018-09-12T19:37:51Z</dcterms:modified>
</cp:coreProperties>
</file>