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2.xml" ContentType="application/vnd.openxmlformats-officedocument.presentationml.notesSlide+xml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notesSlides/notesSlide3.xml" ContentType="application/vnd.openxmlformats-officedocument.presentationml.notesSlide+xml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notesSlides/notesSlide4.xml" ContentType="application/vnd.openxmlformats-officedocument.presentationml.notesSlide+xml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91" r:id="rId2"/>
    <p:sldId id="261" r:id="rId3"/>
    <p:sldId id="256" r:id="rId4"/>
    <p:sldId id="269" r:id="rId5"/>
    <p:sldId id="257" r:id="rId6"/>
    <p:sldId id="258" r:id="rId7"/>
    <p:sldId id="259" r:id="rId8"/>
    <p:sldId id="260" r:id="rId9"/>
    <p:sldId id="270" r:id="rId10"/>
    <p:sldId id="271" r:id="rId11"/>
    <p:sldId id="272" r:id="rId12"/>
    <p:sldId id="262" r:id="rId13"/>
    <p:sldId id="273" r:id="rId14"/>
    <p:sldId id="263" r:id="rId15"/>
    <p:sldId id="274" r:id="rId16"/>
    <p:sldId id="275" r:id="rId17"/>
    <p:sldId id="276" r:id="rId18"/>
    <p:sldId id="277" r:id="rId19"/>
    <p:sldId id="288" r:id="rId20"/>
    <p:sldId id="292" r:id="rId21"/>
    <p:sldId id="290" r:id="rId22"/>
    <p:sldId id="282" r:id="rId23"/>
    <p:sldId id="283" r:id="rId24"/>
    <p:sldId id="284" r:id="rId25"/>
    <p:sldId id="264" r:id="rId26"/>
    <p:sldId id="266" r:id="rId27"/>
    <p:sldId id="267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816" autoAdjust="0"/>
  </p:normalViewPr>
  <p:slideViewPr>
    <p:cSldViewPr snapToGrid="0" snapToObjects="1">
      <p:cViewPr>
        <p:scale>
          <a:sx n="75" d="100"/>
          <a:sy n="75" d="100"/>
        </p:scale>
        <p:origin x="-1120" y="-4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-2600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4" Type="http://schemas.openxmlformats.org/officeDocument/2006/relationships/image" Target="../media/image10.wmf"/><Relationship Id="rId5" Type="http://schemas.openxmlformats.org/officeDocument/2006/relationships/image" Target="../media/image11.emf"/><Relationship Id="rId1" Type="http://schemas.openxmlformats.org/officeDocument/2006/relationships/image" Target="../media/image7.wmf"/><Relationship Id="rId2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emf"/><Relationship Id="rId2" Type="http://schemas.openxmlformats.org/officeDocument/2006/relationships/image" Target="../media/image8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1" Type="http://schemas.openxmlformats.org/officeDocument/2006/relationships/image" Target="../media/image14.wmf"/><Relationship Id="rId2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Relationship Id="rId2" Type="http://schemas.openxmlformats.org/officeDocument/2006/relationships/image" Target="../media/image24.emf"/><Relationship Id="rId3" Type="http://schemas.openxmlformats.org/officeDocument/2006/relationships/image" Target="../media/image2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Relationship Id="rId2" Type="http://schemas.openxmlformats.org/officeDocument/2006/relationships/image" Target="../media/image30.wmf"/><Relationship Id="rId3" Type="http://schemas.openxmlformats.org/officeDocument/2006/relationships/image" Target="../media/image3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Relationship Id="rId2" Type="http://schemas.openxmlformats.org/officeDocument/2006/relationships/image" Target="../media/image45.emf"/><Relationship Id="rId3" Type="http://schemas.openxmlformats.org/officeDocument/2006/relationships/image" Target="../media/image4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Relationship Id="rId2" Type="http://schemas.openxmlformats.org/officeDocument/2006/relationships/image" Target="../media/image50.emf"/><Relationship Id="rId3" Type="http://schemas.openxmlformats.org/officeDocument/2006/relationships/image" Target="../media/image5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Relationship Id="rId2" Type="http://schemas.openxmlformats.org/officeDocument/2006/relationships/image" Target="../media/image61.emf"/><Relationship Id="rId3" Type="http://schemas.openxmlformats.org/officeDocument/2006/relationships/image" Target="../media/image6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Relationship Id="rId2" Type="http://schemas.openxmlformats.org/officeDocument/2006/relationships/image" Target="../media/image7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D7D356-2F7F-BB44-8148-04B951839B40}" type="datetimeFigureOut">
              <a:rPr lang="en-US" smtClean="0"/>
              <a:t>19/09/18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31C9AA-7C88-9943-B12C-810D966A8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1448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C2D59-74B2-1C4E-B75A-5AACDE6885D8}" type="datetimeFigureOut">
              <a:rPr lang="en-US" smtClean="0"/>
              <a:t>19/09/18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3ED995-3350-6848-BB53-1F5B3946F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5401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94CF8-231B-4ECD-B86B-CD67A1BE97D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283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ED995-3350-6848-BB53-1F5B3946F62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726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3ED995-3350-6848-BB53-1F5B3946F62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94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94CF8-231B-4ECD-B86B-CD67A1BE97D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090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312A0-5A32-2F4F-AFE1-B41D595CBA92}" type="datetime1">
              <a:rPr lang="en-US" smtClean="0"/>
              <a:t>19/09/18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586CE-51FD-BD44-909A-044D80A92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145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0C1DE-8B85-2246-9256-377464DE9732}" type="datetime1">
              <a:rPr lang="en-US" smtClean="0"/>
              <a:t>19/09/18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586CE-51FD-BD44-909A-044D80A92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147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734B6-2085-E24F-B14B-C55BD018DDDA}" type="datetime1">
              <a:rPr lang="en-US" smtClean="0"/>
              <a:t>19/09/18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586CE-51FD-BD44-909A-044D80A92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922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843AD-A70C-654D-8343-0EBD9DB80320}" type="datetime1">
              <a:rPr lang="en-US" smtClean="0"/>
              <a:t>19/09/18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586CE-51FD-BD44-909A-044D80A92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39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28D48-B94D-3141-882F-4858E6E19960}" type="datetime1">
              <a:rPr lang="en-US" smtClean="0"/>
              <a:t>19/09/18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586CE-51FD-BD44-909A-044D80A92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377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A07A7-A291-354F-AC80-0409878484F1}" type="datetime1">
              <a:rPr lang="en-US" smtClean="0"/>
              <a:t>19/09/18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586CE-51FD-BD44-909A-044D80A92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233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4AF85-D366-8141-B0B5-A6CF253DE9E2}" type="datetime1">
              <a:rPr lang="en-US" smtClean="0"/>
              <a:t>19/09/18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586CE-51FD-BD44-909A-044D80A92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561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BEE63-052E-254C-A86D-0EB0222C983A}" type="datetime1">
              <a:rPr lang="en-US" smtClean="0"/>
              <a:t>19/09/18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586CE-51FD-BD44-909A-044D80A92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50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55DCB-FB88-184D-B95D-1684735708A2}" type="datetime1">
              <a:rPr lang="en-US" smtClean="0"/>
              <a:t>19/09/18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586CE-51FD-BD44-909A-044D80A92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506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3AEDE-52AB-F64F-95AA-11C7E54600D3}" type="datetime1">
              <a:rPr lang="en-US" smtClean="0"/>
              <a:t>19/09/18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586CE-51FD-BD44-909A-044D80A92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47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8D2BB-396F-1641-AD54-658029B1FF0F}" type="datetime1">
              <a:rPr lang="en-US" smtClean="0"/>
              <a:t>19/09/18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586CE-51FD-BD44-909A-044D80A92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582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D2093-F347-D549-9D2E-1D6AE81007B5}" type="datetime1">
              <a:rPr lang="en-US" smtClean="0"/>
              <a:t>19/09/18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586CE-51FD-BD44-909A-044D80A92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208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image" Target="../media/image44.wmf"/><Relationship Id="rId5" Type="http://schemas.openxmlformats.org/officeDocument/2006/relationships/oleObject" Target="../embeddings/oleObject17.bin"/><Relationship Id="rId6" Type="http://schemas.openxmlformats.org/officeDocument/2006/relationships/image" Target="../media/image45.emf"/><Relationship Id="rId7" Type="http://schemas.openxmlformats.org/officeDocument/2006/relationships/oleObject" Target="../embeddings/oleObject18.bin"/><Relationship Id="rId8" Type="http://schemas.openxmlformats.org/officeDocument/2006/relationships/image" Target="../media/image46.emf"/><Relationship Id="rId9" Type="http://schemas.openxmlformats.org/officeDocument/2006/relationships/image" Target="../media/image47.emf"/><Relationship Id="rId10" Type="http://schemas.openxmlformats.org/officeDocument/2006/relationships/image" Target="../media/image48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1.emf"/><Relationship Id="rId12" Type="http://schemas.openxmlformats.org/officeDocument/2006/relationships/image" Target="../media/image55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52.emf"/><Relationship Id="rId4" Type="http://schemas.openxmlformats.org/officeDocument/2006/relationships/image" Target="../media/image53.emf"/><Relationship Id="rId5" Type="http://schemas.openxmlformats.org/officeDocument/2006/relationships/oleObject" Target="../embeddings/oleObject19.bin"/><Relationship Id="rId6" Type="http://schemas.openxmlformats.org/officeDocument/2006/relationships/image" Target="../media/image49.wmf"/><Relationship Id="rId7" Type="http://schemas.openxmlformats.org/officeDocument/2006/relationships/image" Target="../media/image54.emf"/><Relationship Id="rId8" Type="http://schemas.openxmlformats.org/officeDocument/2006/relationships/oleObject" Target="../embeddings/oleObject20.bin"/><Relationship Id="rId9" Type="http://schemas.openxmlformats.org/officeDocument/2006/relationships/image" Target="../media/image50.emf"/><Relationship Id="rId10" Type="http://schemas.openxmlformats.org/officeDocument/2006/relationships/oleObject" Target="../embeddings/oleObject21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6.emf"/><Relationship Id="rId3" Type="http://schemas.openxmlformats.org/officeDocument/2006/relationships/image" Target="../media/image57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8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4" Type="http://schemas.openxmlformats.org/officeDocument/2006/relationships/image" Target="../media/image60.wmf"/><Relationship Id="rId5" Type="http://schemas.openxmlformats.org/officeDocument/2006/relationships/oleObject" Target="../embeddings/oleObject23.bin"/><Relationship Id="rId6" Type="http://schemas.openxmlformats.org/officeDocument/2006/relationships/image" Target="../media/image61.emf"/><Relationship Id="rId7" Type="http://schemas.openxmlformats.org/officeDocument/2006/relationships/oleObject" Target="../embeddings/oleObject24.bin"/><Relationship Id="rId8" Type="http://schemas.openxmlformats.org/officeDocument/2006/relationships/image" Target="../media/image62.emf"/><Relationship Id="rId9" Type="http://schemas.openxmlformats.org/officeDocument/2006/relationships/image" Target="../media/image63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4" Type="http://schemas.openxmlformats.org/officeDocument/2006/relationships/image" Target="../media/image66.wmf"/><Relationship Id="rId5" Type="http://schemas.openxmlformats.org/officeDocument/2006/relationships/image" Target="../media/image67.wmf"/><Relationship Id="rId6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4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9.wmf"/><Relationship Id="rId3" Type="http://schemas.openxmlformats.org/officeDocument/2006/relationships/image" Target="../media/image70.emf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6.bin"/><Relationship Id="rId12" Type="http://schemas.openxmlformats.org/officeDocument/2006/relationships/image" Target="../media/image72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Relationship Id="rId4" Type="http://schemas.openxmlformats.org/officeDocument/2006/relationships/image" Target="../media/image73.emf"/><Relationship Id="rId5" Type="http://schemas.openxmlformats.org/officeDocument/2006/relationships/oleObject" Target="../embeddings/oleObject25.bin"/><Relationship Id="rId6" Type="http://schemas.openxmlformats.org/officeDocument/2006/relationships/image" Target="../media/image71.wmf"/><Relationship Id="rId7" Type="http://schemas.openxmlformats.org/officeDocument/2006/relationships/image" Target="../media/image74.gif"/><Relationship Id="rId8" Type="http://schemas.openxmlformats.org/officeDocument/2006/relationships/image" Target="../media/image75.wmf"/><Relationship Id="rId9" Type="http://schemas.openxmlformats.org/officeDocument/2006/relationships/image" Target="../media/image76.emf"/><Relationship Id="rId10" Type="http://schemas.openxmlformats.org/officeDocument/2006/relationships/image" Target="../media/image7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4" Type="http://schemas.openxmlformats.org/officeDocument/2006/relationships/oleObject" Target="../embeddings/oleObject27.bin"/><Relationship Id="rId5" Type="http://schemas.openxmlformats.org/officeDocument/2006/relationships/image" Target="../media/image81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4" Type="http://schemas.openxmlformats.org/officeDocument/2006/relationships/image" Target="../media/image86.jpeg"/><Relationship Id="rId5" Type="http://schemas.openxmlformats.org/officeDocument/2006/relationships/oleObject" Target="../embeddings/oleObject28.bin"/><Relationship Id="rId6" Type="http://schemas.openxmlformats.org/officeDocument/2006/relationships/image" Target="../media/image83.emf"/><Relationship Id="rId7" Type="http://schemas.openxmlformats.org/officeDocument/2006/relationships/oleObject" Target="../embeddings/oleObject29.bin"/><Relationship Id="rId8" Type="http://schemas.openxmlformats.org/officeDocument/2006/relationships/image" Target="../media/image84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7.png"/><Relationship Id="rId3" Type="http://schemas.openxmlformats.org/officeDocument/2006/relationships/image" Target="../media/image8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emf"/><Relationship Id="rId4" Type="http://schemas.openxmlformats.org/officeDocument/2006/relationships/image" Target="../media/image91.emf"/><Relationship Id="rId5" Type="http://schemas.openxmlformats.org/officeDocument/2006/relationships/image" Target="../media/image92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9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wmf"/><Relationship Id="rId12" Type="http://schemas.openxmlformats.org/officeDocument/2006/relationships/oleObject" Target="../embeddings/oleObject4.bin"/><Relationship Id="rId13" Type="http://schemas.openxmlformats.org/officeDocument/2006/relationships/image" Target="../media/image10.wmf"/><Relationship Id="rId14" Type="http://schemas.openxmlformats.org/officeDocument/2006/relationships/oleObject" Target="../embeddings/oleObject5.bin"/><Relationship Id="rId15" Type="http://schemas.openxmlformats.org/officeDocument/2006/relationships/image" Target="../media/image1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2.emf"/><Relationship Id="rId5" Type="http://schemas.openxmlformats.org/officeDocument/2006/relationships/image" Target="../media/image13.emf"/><Relationship Id="rId6" Type="http://schemas.openxmlformats.org/officeDocument/2006/relationships/oleObject" Target="../embeddings/oleObject1.bin"/><Relationship Id="rId7" Type="http://schemas.openxmlformats.org/officeDocument/2006/relationships/image" Target="../media/image7.wmf"/><Relationship Id="rId8" Type="http://schemas.openxmlformats.org/officeDocument/2006/relationships/oleObject" Target="../embeddings/oleObject2.bin"/><Relationship Id="rId9" Type="http://schemas.openxmlformats.org/officeDocument/2006/relationships/image" Target="../media/image8.wmf"/><Relationship Id="rId10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emf"/><Relationship Id="rId12" Type="http://schemas.openxmlformats.org/officeDocument/2006/relationships/oleObject" Target="../embeddings/oleObject8.bin"/><Relationship Id="rId13" Type="http://schemas.openxmlformats.org/officeDocument/2006/relationships/image" Target="../media/image16.emf"/><Relationship Id="rId14" Type="http://schemas.openxmlformats.org/officeDocument/2006/relationships/oleObject" Target="../embeddings/oleObject9.bin"/><Relationship Id="rId15" Type="http://schemas.openxmlformats.org/officeDocument/2006/relationships/image" Target="../media/image17.emf"/><Relationship Id="rId16" Type="http://schemas.openxmlformats.org/officeDocument/2006/relationships/image" Target="../media/image2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Relationship Id="rId4" Type="http://schemas.openxmlformats.org/officeDocument/2006/relationships/image" Target="../media/image18.wmf"/><Relationship Id="rId5" Type="http://schemas.openxmlformats.org/officeDocument/2006/relationships/image" Target="../media/image19.wmf"/><Relationship Id="rId6" Type="http://schemas.openxmlformats.org/officeDocument/2006/relationships/image" Target="../media/image20.wmf"/><Relationship Id="rId7" Type="http://schemas.openxmlformats.org/officeDocument/2006/relationships/image" Target="../media/image21.wmf"/><Relationship Id="rId8" Type="http://schemas.openxmlformats.org/officeDocument/2006/relationships/oleObject" Target="../embeddings/oleObject6.bin"/><Relationship Id="rId9" Type="http://schemas.openxmlformats.org/officeDocument/2006/relationships/image" Target="../media/image14.wmf"/><Relationship Id="rId10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23.wmf"/><Relationship Id="rId5" Type="http://schemas.openxmlformats.org/officeDocument/2006/relationships/image" Target="../media/image26.png"/><Relationship Id="rId6" Type="http://schemas.openxmlformats.org/officeDocument/2006/relationships/oleObject" Target="../embeddings/oleObject11.bin"/><Relationship Id="rId7" Type="http://schemas.openxmlformats.org/officeDocument/2006/relationships/image" Target="../media/image24.emf"/><Relationship Id="rId8" Type="http://schemas.openxmlformats.org/officeDocument/2006/relationships/oleObject" Target="../embeddings/oleObject12.bin"/><Relationship Id="rId9" Type="http://schemas.openxmlformats.org/officeDocument/2006/relationships/image" Target="../media/image25.emf"/><Relationship Id="rId10" Type="http://schemas.openxmlformats.org/officeDocument/2006/relationships/image" Target="../media/image27.emf"/><Relationship Id="rId11" Type="http://schemas.openxmlformats.org/officeDocument/2006/relationships/image" Target="../media/image28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29.wmf"/><Relationship Id="rId5" Type="http://schemas.openxmlformats.org/officeDocument/2006/relationships/oleObject" Target="../embeddings/oleObject14.bin"/><Relationship Id="rId6" Type="http://schemas.openxmlformats.org/officeDocument/2006/relationships/image" Target="../media/image30.wmf"/><Relationship Id="rId7" Type="http://schemas.openxmlformats.org/officeDocument/2006/relationships/oleObject" Target="../embeddings/oleObject15.bin"/><Relationship Id="rId8" Type="http://schemas.openxmlformats.org/officeDocument/2006/relationships/image" Target="../media/image31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4" Type="http://schemas.openxmlformats.org/officeDocument/2006/relationships/image" Target="../media/image34.gif"/><Relationship Id="rId5" Type="http://schemas.openxmlformats.org/officeDocument/2006/relationships/image" Target="../media/image35.gif"/><Relationship Id="rId6" Type="http://schemas.openxmlformats.org/officeDocument/2006/relationships/image" Target="../media/image36.gif"/><Relationship Id="rId7" Type="http://schemas.openxmlformats.org/officeDocument/2006/relationships/image" Target="../media/image37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4" Type="http://schemas.openxmlformats.org/officeDocument/2006/relationships/image" Target="../media/image40.gif"/><Relationship Id="rId5" Type="http://schemas.openxmlformats.org/officeDocument/2006/relationships/image" Target="../media/image41.gif"/><Relationship Id="rId6" Type="http://schemas.openxmlformats.org/officeDocument/2006/relationships/image" Target="../media/image42.gif"/><Relationship Id="rId7" Type="http://schemas.openxmlformats.org/officeDocument/2006/relationships/image" Target="../media/image43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67271" y="1464366"/>
            <a:ext cx="60353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A look at </a:t>
            </a:r>
            <a:r>
              <a:rPr lang="en-US" sz="3600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hadronization</a:t>
            </a:r>
            <a:r>
              <a:rPr lang="en-US" sz="36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endParaRPr lang="ru-RU" sz="3600" b="1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 algn="ctr"/>
            <a:r>
              <a:rPr lang="en-US" sz="36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via high multiplicity</a:t>
            </a:r>
            <a:endParaRPr lang="en-US" sz="3600" b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5432" y="2957351"/>
            <a:ext cx="572022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660066"/>
                </a:solidFill>
                <a:latin typeface="Comic Sans MS"/>
                <a:cs typeface="Comic Sans MS"/>
              </a:rPr>
              <a:t>E</a:t>
            </a:r>
            <a:r>
              <a:rPr lang="en-US" sz="3600" b="1" dirty="0">
                <a:solidFill>
                  <a:srgbClr val="660066"/>
                </a:solidFill>
                <a:latin typeface="Comic Sans MS"/>
                <a:cs typeface="Comic Sans MS"/>
              </a:rPr>
              <a:t>. </a:t>
            </a:r>
            <a:r>
              <a:rPr lang="en-US" sz="3600" b="1" dirty="0" err="1" smtClean="0">
                <a:solidFill>
                  <a:srgbClr val="660066"/>
                </a:solidFill>
                <a:latin typeface="Comic Sans MS"/>
                <a:cs typeface="Comic Sans MS"/>
              </a:rPr>
              <a:t>Kokoulina</a:t>
            </a:r>
            <a:endParaRPr lang="en-US" sz="3600" b="1" dirty="0" smtClean="0">
              <a:solidFill>
                <a:srgbClr val="660066"/>
              </a:solidFill>
              <a:latin typeface="Comic Sans MS"/>
              <a:cs typeface="Comic Sans MS"/>
            </a:endParaRPr>
          </a:p>
          <a:p>
            <a:pPr algn="ctr"/>
            <a:r>
              <a:rPr lang="en-US" sz="2800" b="1" i="1" dirty="0" smtClean="0">
                <a:solidFill>
                  <a:srgbClr val="0000FF"/>
                </a:solidFill>
                <a:cs typeface="Comic Sans MS"/>
              </a:rPr>
              <a:t>JINR, Russia &amp; </a:t>
            </a:r>
            <a:r>
              <a:rPr lang="en-US" sz="2800" b="1" i="1" dirty="0" err="1" smtClean="0">
                <a:solidFill>
                  <a:srgbClr val="0000FF"/>
                </a:solidFill>
                <a:cs typeface="Comic Sans MS"/>
              </a:rPr>
              <a:t>Sukhoy</a:t>
            </a:r>
            <a:r>
              <a:rPr lang="en-US" sz="2800" b="1" i="1" dirty="0" smtClean="0">
                <a:solidFill>
                  <a:srgbClr val="0000FF"/>
                </a:solidFill>
                <a:cs typeface="Comic Sans MS"/>
              </a:rPr>
              <a:t> GSTU, Belarus</a:t>
            </a:r>
            <a:r>
              <a:rPr lang="en-US" sz="3600" b="1" i="1" dirty="0" smtClean="0">
                <a:solidFill>
                  <a:srgbClr val="800000"/>
                </a:solidFill>
                <a:cs typeface="Comic Sans MS"/>
              </a:rPr>
              <a:t> </a:t>
            </a:r>
          </a:p>
        </p:txBody>
      </p:sp>
      <p:pic>
        <p:nvPicPr>
          <p:cNvPr id="9" name="Picture 8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40" r="69991"/>
          <a:stretch>
            <a:fillRect/>
          </a:stretch>
        </p:blipFill>
        <p:spPr bwMode="auto">
          <a:xfrm>
            <a:off x="303310" y="271906"/>
            <a:ext cx="1668466" cy="1045855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gstu50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29" t="9506" r="18918"/>
          <a:stretch/>
        </p:blipFill>
        <p:spPr>
          <a:xfrm>
            <a:off x="7357809" y="211964"/>
            <a:ext cx="1475747" cy="1105797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832520" y="6329512"/>
            <a:ext cx="7559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660066"/>
                </a:solidFill>
              </a:rPr>
              <a:t>SEPTEMBER   17-22</a:t>
            </a:r>
            <a:r>
              <a:rPr lang="en-US" sz="2000" b="1" dirty="0">
                <a:solidFill>
                  <a:srgbClr val="660066"/>
                </a:solidFill>
              </a:rPr>
              <a:t>,</a:t>
            </a:r>
            <a:r>
              <a:rPr lang="en-US" sz="2000" b="1" dirty="0" smtClean="0">
                <a:solidFill>
                  <a:srgbClr val="660066"/>
                </a:solidFill>
              </a:rPr>
              <a:t>  2018    DUBNA</a:t>
            </a:r>
            <a:endParaRPr lang="en-US" sz="2000" b="1" dirty="0">
              <a:solidFill>
                <a:srgbClr val="660066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6239201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-16936" y="4224162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936" y="4401032"/>
            <a:ext cx="9144000" cy="197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549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347864" y="1183928"/>
            <a:ext cx="720080" cy="5040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331640" y="1435956"/>
            <a:ext cx="1296144" cy="2539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ru-RU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971600" y="1111920"/>
            <a:ext cx="43204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1400" dirty="0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9764595"/>
              </p:ext>
            </p:extLst>
          </p:nvPr>
        </p:nvGraphicFramePr>
        <p:xfrm>
          <a:off x="899592" y="1111920"/>
          <a:ext cx="424125" cy="393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2" name="Формула" r:id="rId3" imgW="177480" imgH="164880" progId="Equation.3">
                  <p:embed/>
                </p:oleObj>
              </mc:Choice>
              <mc:Fallback>
                <p:oleObj name="Формула" r:id="rId3" imgW="177480" imgH="164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9592" y="1111920"/>
                        <a:ext cx="424125" cy="3938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3133134"/>
              </p:ext>
            </p:extLst>
          </p:nvPr>
        </p:nvGraphicFramePr>
        <p:xfrm>
          <a:off x="7204075" y="2316163"/>
          <a:ext cx="127952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3" name="Equation" r:id="rId5" imgW="723900" imgH="266700" progId="Equation.3">
                  <p:embed/>
                </p:oleObj>
              </mc:Choice>
              <mc:Fallback>
                <p:oleObj name="Equation" r:id="rId5" imgW="7239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4075" y="2316163"/>
                        <a:ext cx="1279525" cy="454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9769610"/>
              </p:ext>
            </p:extLst>
          </p:nvPr>
        </p:nvGraphicFramePr>
        <p:xfrm>
          <a:off x="7288213" y="1666875"/>
          <a:ext cx="10795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4" name="Equation" r:id="rId7" imgW="660400" imgH="279400" progId="Equation.3">
                  <p:embed/>
                </p:oleObj>
              </mc:Choice>
              <mc:Fallback>
                <p:oleObj name="Equation" r:id="rId7" imgW="6604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8213" y="1666875"/>
                        <a:ext cx="1079500" cy="463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313988" y="215612"/>
            <a:ext cx="3816803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i="1" u="sng" dirty="0">
                <a:solidFill>
                  <a:srgbClr val="C00000"/>
                </a:solidFill>
                <a:latin typeface="Comic Sans MS"/>
                <a:ea typeface="Calibri" pitchFamily="34" charset="0"/>
                <a:cs typeface="Comic Sans MS"/>
              </a:rPr>
              <a:t>e</a:t>
            </a:r>
            <a:r>
              <a:rPr lang="ru-RU" sz="3200" b="1" u="sng" baseline="30000" dirty="0">
                <a:solidFill>
                  <a:srgbClr val="C00000"/>
                </a:solidFill>
                <a:latin typeface="Comic Sans MS"/>
                <a:ea typeface="Calibri" pitchFamily="34" charset="0"/>
                <a:cs typeface="Comic Sans MS"/>
              </a:rPr>
              <a:t>+</a:t>
            </a:r>
            <a:r>
              <a:rPr lang="en-US" sz="3200" b="1" i="1" u="sng" dirty="0">
                <a:solidFill>
                  <a:srgbClr val="C00000"/>
                </a:solidFill>
                <a:latin typeface="Comic Sans MS"/>
                <a:ea typeface="Calibri" pitchFamily="34" charset="0"/>
                <a:cs typeface="Comic Sans MS"/>
              </a:rPr>
              <a:t>e</a:t>
            </a:r>
            <a:r>
              <a:rPr lang="ru-RU" sz="3200" b="1" u="sng" baseline="30000" dirty="0">
                <a:solidFill>
                  <a:srgbClr val="C00000"/>
                </a:solidFill>
                <a:latin typeface="Comic Sans MS"/>
                <a:ea typeface="Calibri" pitchFamily="34" charset="0"/>
                <a:cs typeface="Comic Sans MS"/>
              </a:rPr>
              <a:t>-</a:t>
            </a:r>
            <a:r>
              <a:rPr lang="ru-RU" sz="3200" b="1" u="sng" dirty="0">
                <a:solidFill>
                  <a:srgbClr val="C00000"/>
                </a:solidFill>
                <a:latin typeface="Comic Sans MS"/>
                <a:ea typeface="Calibri" pitchFamily="34" charset="0"/>
                <a:cs typeface="Comic Sans MS"/>
              </a:rPr>
              <a:t> - </a:t>
            </a:r>
            <a:r>
              <a:rPr lang="en-US" sz="3200" b="1" u="sng" dirty="0">
                <a:solidFill>
                  <a:srgbClr val="C00000"/>
                </a:solidFill>
                <a:latin typeface="Comic Sans MS"/>
                <a:ea typeface="Calibri" pitchFamily="34" charset="0"/>
                <a:cs typeface="Comic Sans MS"/>
              </a:rPr>
              <a:t>annihilation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24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23528" y="4102224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Confirmation: </a:t>
            </a:r>
            <a:r>
              <a:rPr lang="en-US" sz="2400" b="1" dirty="0" smtClean="0">
                <a:solidFill>
                  <a:srgbClr val="660066"/>
                </a:solidFill>
                <a:latin typeface="Comic Sans MS"/>
                <a:cs typeface="Comic Sans MS"/>
              </a:rPr>
              <a:t>fragmentation</a:t>
            </a:r>
            <a:r>
              <a:rPr lang="ru-RU" sz="2400" b="1" dirty="0" smtClean="0">
                <a:solidFill>
                  <a:srgbClr val="660066"/>
                </a:solidFill>
                <a:latin typeface="Comic Sans MS"/>
                <a:cs typeface="Comic Sans MS"/>
              </a:rPr>
              <a:t> </a:t>
            </a:r>
            <a:r>
              <a:rPr lang="en-US" sz="2400" b="1" dirty="0" smtClean="0">
                <a:solidFill>
                  <a:srgbClr val="660066"/>
                </a:solidFill>
                <a:latin typeface="Comic Sans MS"/>
                <a:cs typeface="Comic Sans MS"/>
              </a:rPr>
              <a:t>mechanism</a:t>
            </a:r>
            <a:r>
              <a:rPr lang="ru-RU" sz="2400" b="1" dirty="0" smtClean="0">
                <a:solidFill>
                  <a:srgbClr val="660066"/>
                </a:solidFill>
                <a:latin typeface="Comic Sans MS"/>
                <a:cs typeface="Comic Sans MS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of </a:t>
            </a:r>
            <a:r>
              <a:rPr lang="en-US" sz="2400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hadronization</a:t>
            </a: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</a:p>
          <a:p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(</a:t>
            </a:r>
            <a:r>
              <a:rPr lang="en-US" sz="2400" b="1" u="sng" dirty="0" smtClean="0">
                <a:solidFill>
                  <a:srgbClr val="0000FF"/>
                </a:solidFill>
                <a:latin typeface="Comic Sans MS"/>
                <a:cs typeface="Comic Sans MS"/>
              </a:rPr>
              <a:t>in vacuum</a:t>
            </a: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ru-RU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1</a:t>
            </a: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2400" b="1" i="1" dirty="0" smtClean="0">
                <a:solidFill>
                  <a:srgbClr val="0000FF"/>
                </a:solidFill>
                <a:latin typeface="Comic Sans MS"/>
                <a:cs typeface="Comic Sans MS"/>
              </a:rPr>
              <a:t>g</a:t>
            </a: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luon</a:t>
            </a:r>
            <a:r>
              <a:rPr lang="ru-RU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ru-RU" sz="2400" b="1" i="1" dirty="0" smtClean="0">
                <a:solidFill>
                  <a:srgbClr val="0000FF"/>
                </a:solidFill>
                <a:latin typeface="Comic Sans MS"/>
                <a:cs typeface="Comic Sans MS"/>
              </a:rPr>
              <a:t>→ </a:t>
            </a:r>
            <a:r>
              <a:rPr lang="ru-RU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1</a:t>
            </a: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2400" b="1" i="1" dirty="0" smtClean="0">
                <a:solidFill>
                  <a:srgbClr val="0000FF"/>
                </a:solidFill>
                <a:latin typeface="Comic Sans MS"/>
                <a:cs typeface="Comic Sans MS"/>
              </a:rPr>
              <a:t>h</a:t>
            </a: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adron</a:t>
            </a:r>
            <a:r>
              <a:rPr lang="ru-RU" sz="2400" b="1" dirty="0">
                <a:solidFill>
                  <a:srgbClr val="0000FF"/>
                </a:solidFill>
                <a:latin typeface="Comic Sans MS"/>
                <a:cs typeface="Comic Sans MS"/>
              </a:rPr>
              <a:t>,</a:t>
            </a: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LoPHD</a:t>
            </a: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)</a:t>
            </a:r>
          </a:p>
        </p:txBody>
      </p:sp>
      <p:pic>
        <p:nvPicPr>
          <p:cNvPr id="36" name="Picture 35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" t="6262" r="6737" b="884"/>
          <a:stretch/>
        </p:blipFill>
        <p:spPr bwMode="auto">
          <a:xfrm>
            <a:off x="323528" y="1039912"/>
            <a:ext cx="3384376" cy="25922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/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" t="8063" r="5788"/>
          <a:stretch/>
        </p:blipFill>
        <p:spPr bwMode="auto">
          <a:xfrm>
            <a:off x="3849216" y="1111920"/>
            <a:ext cx="3315072" cy="2520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69050"/>
            <a:ext cx="2133600" cy="365125"/>
          </a:xfrm>
        </p:spPr>
        <p:txBody>
          <a:bodyPr/>
          <a:lstStyle/>
          <a:p>
            <a:fld id="{730586CE-51FD-BD44-909A-044D80A92D0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235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484784"/>
            <a:ext cx="1990725" cy="761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95535" y="576544"/>
            <a:ext cx="8440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0000FF"/>
                </a:solidFill>
                <a:latin typeface="Comic Sans MS"/>
                <a:cs typeface="Comic Sans MS"/>
              </a:rPr>
              <a:t>Three-gluon</a:t>
            </a:r>
            <a:r>
              <a:rPr lang="ru-RU" sz="2400" b="1" u="sng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2400" b="1" u="sng" dirty="0" smtClean="0">
                <a:solidFill>
                  <a:srgbClr val="0000FF"/>
                </a:solidFill>
                <a:latin typeface="Comic Sans MS"/>
                <a:cs typeface="Comic Sans MS"/>
              </a:rPr>
              <a:t>decay of </a:t>
            </a:r>
            <a:r>
              <a:rPr lang="en-US" sz="2400" b="1" u="sng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quarkonium</a:t>
            </a:r>
            <a:r>
              <a:rPr lang="en-US" sz="2400" b="1" u="sng" dirty="0" err="1">
                <a:solidFill>
                  <a:srgbClr val="0000FF"/>
                </a:solidFill>
                <a:latin typeface="Comic Sans MS"/>
                <a:cs typeface="Comic Sans MS"/>
              </a:rPr>
              <a:t>s</a:t>
            </a:r>
            <a:r>
              <a:rPr lang="ru-RU" sz="2400" b="1" u="sng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2400" b="1" u="sng" dirty="0" smtClean="0">
                <a:solidFill>
                  <a:srgbClr val="0000FF"/>
                </a:solidFill>
                <a:latin typeface="Comic Sans MS"/>
                <a:ea typeface="Calibri"/>
                <a:cs typeface="Comic Sans MS"/>
              </a:rPr>
              <a:t>ϒ</a:t>
            </a:r>
            <a:r>
              <a:rPr lang="ru-RU" sz="2400" b="1" u="sng" dirty="0">
                <a:solidFill>
                  <a:srgbClr val="0000FF"/>
                </a:solidFill>
                <a:latin typeface="Comic Sans MS"/>
                <a:cs typeface="Comic Sans MS"/>
              </a:rPr>
              <a:t>(9.46</a:t>
            </a:r>
            <a:r>
              <a:rPr lang="ru-RU" sz="2400" b="1" u="sng" dirty="0" smtClean="0">
                <a:solidFill>
                  <a:srgbClr val="0000FF"/>
                </a:solidFill>
                <a:latin typeface="Comic Sans MS"/>
                <a:cs typeface="Comic Sans MS"/>
              </a:rPr>
              <a:t>)</a:t>
            </a:r>
            <a:r>
              <a:rPr lang="en-US" sz="2400" b="1" u="sng" dirty="0" smtClean="0">
                <a:solidFill>
                  <a:srgbClr val="0000FF"/>
                </a:solidFill>
                <a:latin typeface="Comic Sans MS"/>
                <a:cs typeface="Comic Sans MS"/>
              </a:rPr>
              <a:t>,</a:t>
            </a:r>
            <a:r>
              <a:rPr lang="ru-RU" sz="2400" b="1" u="sng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2400" b="1" u="sng" dirty="0" err="1">
                <a:solidFill>
                  <a:srgbClr val="0000FF"/>
                </a:solidFill>
                <a:latin typeface="Comic Sans MS"/>
                <a:ea typeface="Calibri"/>
                <a:cs typeface="Comic Sans MS"/>
              </a:rPr>
              <a:t>ϒ</a:t>
            </a:r>
            <a:r>
              <a:rPr lang="ru-RU" sz="2400" b="1" u="sng" dirty="0" smtClean="0">
                <a:solidFill>
                  <a:srgbClr val="0000FF"/>
                </a:solidFill>
                <a:latin typeface="Comic Sans MS"/>
                <a:cs typeface="Comic Sans MS"/>
              </a:rPr>
              <a:t>(10.02</a:t>
            </a:r>
            <a:r>
              <a:rPr lang="en-US" sz="2400" b="1" u="sng" dirty="0" smtClean="0">
                <a:solidFill>
                  <a:srgbClr val="0000FF"/>
                </a:solidFill>
                <a:latin typeface="Comic Sans MS"/>
                <a:cs typeface="Comic Sans MS"/>
              </a:rPr>
              <a:t>)</a:t>
            </a:r>
            <a:endParaRPr lang="ru-RU" sz="2400" b="1" u="sng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0553" y="1268761"/>
            <a:ext cx="2885703" cy="1258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3360091"/>
              </p:ext>
            </p:extLst>
          </p:nvPr>
        </p:nvGraphicFramePr>
        <p:xfrm>
          <a:off x="490538" y="2787650"/>
          <a:ext cx="8232775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8" name="Equation" r:id="rId5" imgW="4241520" imgH="545760" progId="Equation.3">
                  <p:embed/>
                </p:oleObj>
              </mc:Choice>
              <mc:Fallback>
                <p:oleObj name="Equation" r:id="rId5" imgW="4241520" imgH="545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538" y="2787650"/>
                        <a:ext cx="8232775" cy="10731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Рисунок 8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0626" y="4106788"/>
            <a:ext cx="2579370" cy="165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2074465"/>
              </p:ext>
            </p:extLst>
          </p:nvPr>
        </p:nvGraphicFramePr>
        <p:xfrm>
          <a:off x="3911600" y="4658429"/>
          <a:ext cx="38862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9" name="Equation" r:id="rId8" imgW="2463800" imgH="292100" progId="Equation.3">
                  <p:embed/>
                </p:oleObj>
              </mc:Choice>
              <mc:Fallback>
                <p:oleObj name="Equation" r:id="rId8" imgW="24638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1600" y="4658429"/>
                        <a:ext cx="3886200" cy="469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7691713"/>
              </p:ext>
            </p:extLst>
          </p:nvPr>
        </p:nvGraphicFramePr>
        <p:xfrm>
          <a:off x="4140200" y="5246334"/>
          <a:ext cx="3170238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0" name="Equation" r:id="rId10" imgW="1562100" imgH="266700" progId="Equation.3">
                  <p:embed/>
                </p:oleObj>
              </mc:Choice>
              <mc:Fallback>
                <p:oleObj name="Equation" r:id="rId10" imgW="15621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5246334"/>
                        <a:ext cx="3170238" cy="514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014140" y="5765271"/>
            <a:ext cx="26589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006600"/>
                </a:solidFill>
                <a:latin typeface="Comic Sans MS"/>
                <a:ea typeface="Calibri"/>
                <a:cs typeface="Comic Sans MS"/>
              </a:rPr>
              <a:t>LENA</a:t>
            </a:r>
            <a:r>
              <a:rPr lang="ru-RU" sz="1400" b="1" dirty="0" smtClean="0">
                <a:solidFill>
                  <a:srgbClr val="006600"/>
                </a:solidFill>
                <a:latin typeface="Comic Sans MS"/>
                <a:ea typeface="Calibri"/>
                <a:cs typeface="Comic Sans MS"/>
              </a:rPr>
              <a:t>. </a:t>
            </a:r>
            <a:r>
              <a:rPr lang="en-US" sz="1400" b="1" dirty="0" smtClean="0">
                <a:solidFill>
                  <a:srgbClr val="006600"/>
                </a:solidFill>
                <a:latin typeface="Comic Sans MS"/>
                <a:ea typeface="Calibri"/>
                <a:cs typeface="Comic Sans MS"/>
              </a:rPr>
              <a:t>Z. Phys. C9 (1981)1</a:t>
            </a:r>
            <a:endParaRPr lang="ru-RU" sz="1400" b="1" dirty="0">
              <a:solidFill>
                <a:srgbClr val="006600"/>
              </a:solidFill>
              <a:latin typeface="Comic Sans MS"/>
              <a:cs typeface="Comic Sans M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79912" y="126876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</a:t>
            </a:r>
            <a:r>
              <a:rPr lang="en-US" baseline="-25000" dirty="0" smtClean="0"/>
              <a:t>in</a:t>
            </a:r>
            <a:endParaRPr lang="ru-RU" baseline="-25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876256" y="1660025"/>
            <a:ext cx="312906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i="1" dirty="0">
                <a:latin typeface="Times New Roman"/>
                <a:ea typeface="Calibri"/>
              </a:rPr>
              <a:t>Z</a:t>
            </a:r>
            <a:endParaRPr lang="ru-RU" dirty="0">
              <a:effectLst/>
              <a:latin typeface="Times New Roman"/>
              <a:ea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88534" y="2527301"/>
            <a:ext cx="2630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MD in g-jet is </a:t>
            </a:r>
            <a:r>
              <a:rPr lang="en-US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Farry</a:t>
            </a:r>
            <a:r>
              <a:rPr lang="en-US" b="1" dirty="0">
                <a:solidFill>
                  <a:srgbClr val="0000FF"/>
                </a:solidFill>
                <a:latin typeface="Comic Sans MS"/>
                <a:cs typeface="Comic Sans MS"/>
              </a:rPr>
              <a:t>:</a:t>
            </a:r>
            <a:endParaRPr lang="en-US" dirty="0"/>
          </a:p>
        </p:txBody>
      </p:sp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108" y="4124777"/>
            <a:ext cx="4967111" cy="433700"/>
          </a:xfrm>
          <a:prstGeom prst="rect">
            <a:avLst/>
          </a:prstGeom>
        </p:spPr>
      </p:pic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6553200" y="6369050"/>
            <a:ext cx="2133600" cy="365125"/>
          </a:xfrm>
        </p:spPr>
        <p:txBody>
          <a:bodyPr/>
          <a:lstStyle/>
          <a:p>
            <a:fld id="{730586CE-51FD-BD44-909A-044D80A92D0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613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8736" y="492677"/>
            <a:ext cx="758735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solidFill>
                  <a:srgbClr val="660066"/>
                </a:solidFill>
                <a:latin typeface="Comic Sans MS"/>
                <a:cs typeface="Comic Sans MS"/>
              </a:rPr>
              <a:t>HADRON  INTERACTIONS</a:t>
            </a:r>
            <a:r>
              <a:rPr lang="en-US" sz="3200" b="1" dirty="0">
                <a:solidFill>
                  <a:srgbClr val="660066"/>
                </a:solidFill>
                <a:latin typeface="Comic Sans MS"/>
                <a:cs typeface="Comic Sans MS"/>
              </a:rPr>
              <a:t> </a:t>
            </a:r>
            <a:r>
              <a:rPr lang="en-US" sz="3200" b="1" dirty="0" smtClean="0">
                <a:solidFill>
                  <a:srgbClr val="660066"/>
                </a:solidFill>
                <a:latin typeface="Comic Sans MS"/>
                <a:cs typeface="Comic Sans MS"/>
              </a:rPr>
              <a:t>(</a:t>
            </a:r>
            <a:r>
              <a:rPr lang="en-US" sz="3200" b="1" i="1" dirty="0" err="1" smtClean="0">
                <a:solidFill>
                  <a:srgbClr val="660066"/>
                </a:solidFill>
                <a:latin typeface="Comic Sans MS"/>
                <a:cs typeface="Comic Sans MS"/>
              </a:rPr>
              <a:t>pp</a:t>
            </a:r>
            <a:r>
              <a:rPr lang="en-US" sz="3200" b="1" dirty="0" smtClean="0">
                <a:solidFill>
                  <a:srgbClr val="660066"/>
                </a:solidFill>
                <a:latin typeface="Comic Sans MS"/>
                <a:cs typeface="Comic Sans MS"/>
              </a:rPr>
              <a:t>)</a:t>
            </a:r>
            <a:endParaRPr lang="en-US" sz="3200" b="1" i="1" dirty="0">
              <a:solidFill>
                <a:srgbClr val="660066"/>
              </a:solidFill>
              <a:latin typeface="Comic Sans MS"/>
              <a:cs typeface="Comic Sans MS"/>
            </a:endParaRPr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936" y="2473660"/>
            <a:ext cx="6183964" cy="3926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0637" y="1344721"/>
            <a:ext cx="809316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SVD-2 Collaboration has carried out search for collective phenomena in HM events (</a:t>
            </a:r>
            <a:r>
              <a:rPr lang="en-US" sz="2800" b="1" i="1" dirty="0" smtClean="0">
                <a:solidFill>
                  <a:srgbClr val="0000FF"/>
                </a:solidFill>
                <a:latin typeface="Comic Sans MS"/>
                <a:cs typeface="Comic Sans MS"/>
              </a:rPr>
              <a:t>n</a:t>
            </a: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&gt;&gt;      ≈ 5) in </a:t>
            </a:r>
            <a:endParaRPr lang="en-US" sz="2400" b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136" y="1838660"/>
            <a:ext cx="279400" cy="2921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58735" y="3148568"/>
            <a:ext cx="79717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at 50 </a:t>
            </a:r>
            <a:r>
              <a:rPr lang="en-US" sz="2400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GeV</a:t>
            </a: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/c proton beams. We suppressed small </a:t>
            </a:r>
          </a:p>
          <a:p>
            <a:pPr algn="just"/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multiplicity events and went down on </a:t>
            </a: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topological cross </a:t>
            </a: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sections on </a:t>
            </a: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three orders </a:t>
            </a: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reaching </a:t>
            </a: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max </a:t>
            </a:r>
            <a:r>
              <a:rPr lang="en-US" sz="2400" b="1" i="1" dirty="0" err="1">
                <a:solidFill>
                  <a:srgbClr val="0000FF"/>
                </a:solidFill>
                <a:latin typeface="Comic Sans MS"/>
                <a:cs typeface="Comic Sans MS"/>
              </a:rPr>
              <a:t>n</a:t>
            </a:r>
            <a:r>
              <a:rPr lang="en-US" sz="2400" b="1" baseline="-25000" dirty="0" err="1">
                <a:solidFill>
                  <a:srgbClr val="0000FF"/>
                </a:solidFill>
                <a:latin typeface="Comic Sans MS"/>
                <a:cs typeface="Comic Sans MS"/>
              </a:rPr>
              <a:t>ch</a:t>
            </a: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=</a:t>
            </a: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24 </a:t>
            </a:r>
            <a:r>
              <a:rPr lang="en-US" sz="2400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pions</a:t>
            </a: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(at the kinematical </a:t>
            </a: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limit </a:t>
            </a: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~ 59 </a:t>
            </a:r>
            <a:r>
              <a:rPr lang="en-US" sz="2400" b="1" dirty="0" err="1">
                <a:solidFill>
                  <a:srgbClr val="0000FF"/>
                </a:solidFill>
                <a:latin typeface="Comic Sans MS"/>
                <a:cs typeface="Comic Sans MS"/>
              </a:rPr>
              <a:t>pions</a:t>
            </a: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)</a:t>
            </a: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586CE-51FD-BD44-909A-044D80A92D0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763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9111" y="1390640"/>
            <a:ext cx="795866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3333CC"/>
                </a:solidFill>
                <a:latin typeface="Comic Sans MS"/>
                <a:ea typeface="Calibri"/>
                <a:cs typeface="Comic Sans MS"/>
              </a:rPr>
              <a:t>We modified our model to apply it for hadron (</a:t>
            </a:r>
            <a:r>
              <a:rPr lang="en-US" sz="2400" b="1" dirty="0" err="1" smtClean="0">
                <a:solidFill>
                  <a:srgbClr val="3333CC"/>
                </a:solidFill>
                <a:latin typeface="Comic Sans MS"/>
                <a:ea typeface="Calibri"/>
                <a:cs typeface="Comic Sans MS"/>
              </a:rPr>
              <a:t>pp</a:t>
            </a:r>
            <a:r>
              <a:rPr lang="en-US" sz="2400" b="1" dirty="0" smtClean="0">
                <a:solidFill>
                  <a:srgbClr val="3333CC"/>
                </a:solidFill>
                <a:latin typeface="Comic Sans MS"/>
                <a:ea typeface="Calibri"/>
                <a:cs typeface="Comic Sans MS"/>
              </a:rPr>
              <a:t>) interactions where </a:t>
            </a:r>
            <a:r>
              <a:rPr lang="en-US" sz="2400" b="1" dirty="0">
                <a:solidFill>
                  <a:srgbClr val="660066"/>
                </a:solidFill>
                <a:latin typeface="Comic Sans MS"/>
                <a:ea typeface="Calibri"/>
                <a:cs typeface="Comic Sans MS"/>
              </a:rPr>
              <a:t>valence quarks &amp; nascent gluons </a:t>
            </a:r>
            <a:r>
              <a:rPr lang="en-US" sz="2400" b="1" dirty="0">
                <a:solidFill>
                  <a:srgbClr val="3333CC"/>
                </a:solidFill>
                <a:latin typeface="Comic Sans MS"/>
                <a:ea typeface="Calibri"/>
                <a:cs typeface="Comic Sans MS"/>
              </a:rPr>
              <a:t>develop branching in accordance </a:t>
            </a:r>
            <a:r>
              <a:rPr lang="en-US" sz="2400" b="1" dirty="0" smtClean="0">
                <a:solidFill>
                  <a:srgbClr val="3333CC"/>
                </a:solidFill>
                <a:latin typeface="Comic Sans MS"/>
                <a:ea typeface="Calibri"/>
                <a:cs typeface="Comic Sans MS"/>
              </a:rPr>
              <a:t>to QCD elementary processes. </a:t>
            </a:r>
            <a:endParaRPr lang="en-US" sz="2400" b="1" dirty="0">
              <a:solidFill>
                <a:srgbClr val="3333CC"/>
              </a:solidFill>
              <a:latin typeface="Comic Sans MS"/>
              <a:ea typeface="Calibri"/>
              <a:cs typeface="Comic Sans MS"/>
            </a:endParaRPr>
          </a:p>
          <a:p>
            <a:pPr algn="just"/>
            <a:endParaRPr lang="en-US" sz="2400" b="1" dirty="0">
              <a:solidFill>
                <a:srgbClr val="3333CC"/>
              </a:solidFill>
              <a:latin typeface="Comic Sans MS"/>
              <a:ea typeface="Calibri"/>
              <a:cs typeface="Comic Sans MS"/>
            </a:endParaRPr>
          </a:p>
          <a:p>
            <a:pPr algn="just"/>
            <a:r>
              <a:rPr lang="en-US" sz="2400" b="1" dirty="0" smtClean="0">
                <a:solidFill>
                  <a:srgbClr val="3333CC"/>
                </a:solidFill>
                <a:latin typeface="Comic Sans MS"/>
                <a:ea typeface="Calibri"/>
                <a:cs typeface="Comic Sans MS"/>
              </a:rPr>
              <a:t>Convolution </a:t>
            </a:r>
            <a:r>
              <a:rPr lang="en-US" sz="2400" b="1" dirty="0">
                <a:solidFill>
                  <a:srgbClr val="3333CC"/>
                </a:solidFill>
                <a:latin typeface="Comic Sans MS"/>
                <a:ea typeface="Calibri"/>
                <a:cs typeface="Comic Sans MS"/>
              </a:rPr>
              <a:t>of </a:t>
            </a:r>
            <a:r>
              <a:rPr lang="en-US" sz="2400" b="1" i="1" dirty="0" err="1" smtClean="0">
                <a:solidFill>
                  <a:srgbClr val="3333CC"/>
                </a:solidFill>
                <a:latin typeface="Comic Sans MS"/>
                <a:ea typeface="Calibri"/>
                <a:cs typeface="Comic Sans MS"/>
              </a:rPr>
              <a:t>qg</a:t>
            </a:r>
            <a:r>
              <a:rPr lang="en-US" sz="2400" b="1" dirty="0">
                <a:solidFill>
                  <a:srgbClr val="3333CC"/>
                </a:solidFill>
                <a:latin typeface="Comic Sans MS"/>
                <a:ea typeface="Calibri"/>
                <a:cs typeface="Comic Sans MS"/>
              </a:rPr>
              <a:t>-cascade with </a:t>
            </a:r>
            <a:r>
              <a:rPr lang="en-US" sz="2400" b="1" dirty="0" smtClean="0">
                <a:solidFill>
                  <a:srgbClr val="3333CC"/>
                </a:solidFill>
                <a:latin typeface="Comic Sans MS"/>
                <a:ea typeface="Calibri"/>
                <a:cs typeface="Comic Sans MS"/>
              </a:rPr>
              <a:t>an analogous </a:t>
            </a:r>
            <a:r>
              <a:rPr lang="en-US" sz="2400" b="1" i="1" dirty="0" err="1" smtClean="0">
                <a:solidFill>
                  <a:srgbClr val="3333CC"/>
                </a:solidFill>
                <a:latin typeface="Comic Sans MS"/>
                <a:ea typeface="Calibri"/>
                <a:cs typeface="Comic Sans MS"/>
              </a:rPr>
              <a:t>e</a:t>
            </a:r>
            <a:r>
              <a:rPr lang="en-US" sz="2400" b="1" baseline="30000" dirty="0" err="1" smtClean="0">
                <a:solidFill>
                  <a:srgbClr val="3333CC"/>
                </a:solidFill>
                <a:latin typeface="Comic Sans MS"/>
                <a:ea typeface="Calibri"/>
                <a:cs typeface="Comic Sans MS"/>
              </a:rPr>
              <a:t>+</a:t>
            </a:r>
            <a:r>
              <a:rPr lang="en-US" sz="2400" b="1" i="1" dirty="0" err="1" smtClean="0">
                <a:solidFill>
                  <a:srgbClr val="3333CC"/>
                </a:solidFill>
                <a:latin typeface="Comic Sans MS"/>
                <a:ea typeface="Calibri"/>
                <a:cs typeface="Comic Sans MS"/>
              </a:rPr>
              <a:t>e</a:t>
            </a:r>
            <a:r>
              <a:rPr lang="en-US" sz="2400" b="1" baseline="30000" dirty="0" smtClean="0">
                <a:solidFill>
                  <a:srgbClr val="3333CC"/>
                </a:solidFill>
                <a:latin typeface="Comic Sans MS"/>
                <a:ea typeface="Calibri"/>
                <a:cs typeface="Comic Sans MS"/>
              </a:rPr>
              <a:t>-</a:t>
            </a:r>
            <a:r>
              <a:rPr lang="en-US" sz="2400" b="1" dirty="0" smtClean="0">
                <a:solidFill>
                  <a:srgbClr val="3333CC"/>
                </a:solidFill>
                <a:latin typeface="Comic Sans MS"/>
                <a:ea typeface="Calibri"/>
                <a:cs typeface="Comic Sans MS"/>
              </a:rPr>
              <a:t> scheme </a:t>
            </a:r>
            <a:r>
              <a:rPr lang="en-US" sz="2400" b="1" dirty="0">
                <a:solidFill>
                  <a:srgbClr val="3333CC"/>
                </a:solidFill>
                <a:latin typeface="Comic Sans MS"/>
                <a:ea typeface="Calibri"/>
                <a:cs typeface="Comic Sans MS"/>
              </a:rPr>
              <a:t>of </a:t>
            </a:r>
            <a:r>
              <a:rPr lang="en-US" sz="2400" b="1" dirty="0" err="1" smtClean="0">
                <a:solidFill>
                  <a:srgbClr val="3333CC"/>
                </a:solidFill>
                <a:latin typeface="Comic Sans MS"/>
                <a:ea typeface="Calibri"/>
                <a:cs typeface="Comic Sans MS"/>
              </a:rPr>
              <a:t>hadronization</a:t>
            </a:r>
            <a:r>
              <a:rPr lang="en-US" sz="2400" b="1" dirty="0" smtClean="0">
                <a:solidFill>
                  <a:srgbClr val="3333CC"/>
                </a:solidFill>
                <a:latin typeface="Comic Sans MS"/>
                <a:ea typeface="Calibri"/>
                <a:cs typeface="Comic Sans MS"/>
              </a:rPr>
              <a:t> at the </a:t>
            </a:r>
            <a:r>
              <a:rPr lang="en-US" sz="2400" b="1" dirty="0">
                <a:solidFill>
                  <a:srgbClr val="3333CC"/>
                </a:solidFill>
                <a:latin typeface="Comic Sans MS"/>
                <a:ea typeface="Calibri"/>
                <a:cs typeface="Comic Sans MS"/>
              </a:rPr>
              <a:t>comparison </a:t>
            </a:r>
            <a:r>
              <a:rPr lang="en-US" sz="2400" b="1" dirty="0" smtClean="0">
                <a:solidFill>
                  <a:srgbClr val="3333CC"/>
                </a:solidFill>
                <a:latin typeface="Comic Sans MS"/>
                <a:ea typeface="Calibri"/>
                <a:cs typeface="Comic Sans MS"/>
              </a:rPr>
              <a:t>with </a:t>
            </a:r>
            <a:r>
              <a:rPr lang="en-US" sz="2400" b="1" dirty="0">
                <a:solidFill>
                  <a:srgbClr val="3333CC"/>
                </a:solidFill>
                <a:latin typeface="Comic Sans MS"/>
                <a:ea typeface="Calibri"/>
                <a:cs typeface="Comic Sans MS"/>
              </a:rPr>
              <a:t>data </a:t>
            </a:r>
            <a:r>
              <a:rPr lang="en-US" sz="2400" b="1" dirty="0" smtClean="0">
                <a:solidFill>
                  <a:srgbClr val="3333CC"/>
                </a:solidFill>
                <a:latin typeface="Comic Sans MS"/>
                <a:ea typeface="Calibri"/>
                <a:cs typeface="Comic Sans MS"/>
              </a:rPr>
              <a:t>leads </a:t>
            </a:r>
            <a:r>
              <a:rPr lang="en-US" sz="2400" b="1" dirty="0">
                <a:solidFill>
                  <a:srgbClr val="3333CC"/>
                </a:solidFill>
                <a:latin typeface="Comic Sans MS"/>
                <a:ea typeface="Calibri"/>
                <a:cs typeface="Comic Sans MS"/>
              </a:rPr>
              <a:t>to considerably smaller values of the </a:t>
            </a:r>
            <a:r>
              <a:rPr lang="en-US" sz="2400" b="1" dirty="0" err="1">
                <a:solidFill>
                  <a:srgbClr val="3333CC"/>
                </a:solidFill>
                <a:latin typeface="Comic Sans MS"/>
                <a:ea typeface="Calibri"/>
                <a:cs typeface="Comic Sans MS"/>
              </a:rPr>
              <a:t>hadronization</a:t>
            </a:r>
            <a:r>
              <a:rPr lang="en-US" sz="2400" b="1" dirty="0">
                <a:solidFill>
                  <a:srgbClr val="3333CC"/>
                </a:solidFill>
                <a:latin typeface="Comic Sans MS"/>
                <a:ea typeface="Calibri"/>
                <a:cs typeface="Comic Sans MS"/>
              </a:rPr>
              <a:t> parameters than </a:t>
            </a:r>
            <a:r>
              <a:rPr lang="en-US" sz="2400" b="1" dirty="0" smtClean="0">
                <a:solidFill>
                  <a:srgbClr val="3333CC"/>
                </a:solidFill>
                <a:latin typeface="Comic Sans MS"/>
                <a:ea typeface="Calibri"/>
                <a:cs typeface="Comic Sans MS"/>
              </a:rPr>
              <a:t>in </a:t>
            </a:r>
            <a:r>
              <a:rPr lang="ru-RU" sz="2400" b="1" i="1" dirty="0" err="1" smtClean="0">
                <a:solidFill>
                  <a:srgbClr val="3333CC"/>
                </a:solidFill>
                <a:latin typeface="Comic Sans MS"/>
                <a:cs typeface="Comic Sans MS"/>
              </a:rPr>
              <a:t>е</a:t>
            </a:r>
            <a:r>
              <a:rPr lang="ru-RU" sz="2400" b="1" baseline="30000" dirty="0" err="1">
                <a:solidFill>
                  <a:srgbClr val="3333CC"/>
                </a:solidFill>
                <a:latin typeface="Comic Sans MS"/>
                <a:cs typeface="Comic Sans MS"/>
              </a:rPr>
              <a:t>+</a:t>
            </a:r>
            <a:r>
              <a:rPr lang="ru-RU" sz="2400" b="1" i="1" dirty="0" err="1">
                <a:solidFill>
                  <a:srgbClr val="3333CC"/>
                </a:solidFill>
                <a:latin typeface="Comic Sans MS"/>
                <a:cs typeface="Comic Sans MS"/>
              </a:rPr>
              <a:t>е</a:t>
            </a:r>
            <a:r>
              <a:rPr lang="ru-RU" sz="2400" b="1" baseline="30000" dirty="0">
                <a:solidFill>
                  <a:srgbClr val="3333CC"/>
                </a:solidFill>
                <a:latin typeface="Comic Sans MS"/>
                <a:cs typeface="Comic Sans MS"/>
              </a:rPr>
              <a:t>-</a:t>
            </a:r>
            <a:r>
              <a:rPr lang="ru-RU" sz="2400" b="1" dirty="0">
                <a:solidFill>
                  <a:srgbClr val="3333CC"/>
                </a:solidFill>
                <a:latin typeface="Comic Sans MS"/>
                <a:cs typeface="Comic Sans MS"/>
              </a:rPr>
              <a:t> </a:t>
            </a:r>
            <a:r>
              <a:rPr lang="en-US" sz="2400" b="1" dirty="0">
                <a:solidFill>
                  <a:srgbClr val="3333CC"/>
                </a:solidFill>
                <a:latin typeface="Comic Sans MS"/>
                <a:cs typeface="Comic Sans MS"/>
              </a:rPr>
              <a:t>annihilation.</a:t>
            </a:r>
            <a:endParaRPr lang="ru-RU" sz="2400" b="1" dirty="0">
              <a:solidFill>
                <a:srgbClr val="3333CC"/>
              </a:solidFill>
              <a:latin typeface="Comic Sans MS"/>
              <a:cs typeface="Comic Sans M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8736" y="492677"/>
            <a:ext cx="758735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solidFill>
                  <a:srgbClr val="660066"/>
                </a:solidFill>
                <a:latin typeface="Comic Sans MS"/>
                <a:cs typeface="Comic Sans MS"/>
              </a:rPr>
              <a:t>HADRON  INTERACTIONS</a:t>
            </a:r>
            <a:r>
              <a:rPr lang="en-US" sz="3200" b="1" dirty="0">
                <a:solidFill>
                  <a:srgbClr val="660066"/>
                </a:solidFill>
                <a:latin typeface="Comic Sans MS"/>
                <a:cs typeface="Comic Sans MS"/>
              </a:rPr>
              <a:t> </a:t>
            </a:r>
            <a:endParaRPr lang="en-US" sz="3200" b="1" i="1" dirty="0">
              <a:solidFill>
                <a:srgbClr val="660066"/>
              </a:solidFill>
              <a:latin typeface="Comic Sans MS"/>
              <a:cs typeface="Comic Sans M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586CE-51FD-BD44-909A-044D80A92D0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693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0453" y="1207197"/>
            <a:ext cx="80278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3333CC"/>
                </a:solidFill>
                <a:latin typeface="Comic Sans MS"/>
                <a:cs typeface="Comic Sans MS"/>
              </a:rPr>
              <a:t>Our research has </a:t>
            </a:r>
            <a:r>
              <a:rPr lang="en-US" sz="2400" b="1" dirty="0" smtClean="0">
                <a:solidFill>
                  <a:srgbClr val="3333CC"/>
                </a:solidFill>
                <a:latin typeface="Comic Sans MS"/>
                <a:cs typeface="Comic Sans MS"/>
              </a:rPr>
              <a:t>shown: with </a:t>
            </a:r>
            <a:r>
              <a:rPr lang="en-US" sz="2400" b="1" dirty="0">
                <a:solidFill>
                  <a:srgbClr val="3333CC"/>
                </a:solidFill>
                <a:latin typeface="Comic Sans MS"/>
                <a:cs typeface="Comic Sans MS"/>
              </a:rPr>
              <a:t>decreasing of the number of valence quarks, parameters of </a:t>
            </a:r>
            <a:r>
              <a:rPr lang="en-US" sz="2400" b="1" dirty="0" err="1" smtClean="0">
                <a:solidFill>
                  <a:srgbClr val="3333CC"/>
                </a:solidFill>
                <a:latin typeface="Comic Sans MS"/>
                <a:cs typeface="Comic Sans MS"/>
              </a:rPr>
              <a:t>hadronization</a:t>
            </a:r>
            <a:r>
              <a:rPr lang="en-US" sz="2400" b="1" dirty="0" smtClean="0">
                <a:solidFill>
                  <a:srgbClr val="3333CC"/>
                </a:solidFill>
                <a:latin typeface="Comic Sans MS"/>
                <a:cs typeface="Comic Sans MS"/>
              </a:rPr>
              <a:t> start </a:t>
            </a:r>
            <a:r>
              <a:rPr lang="en-US" sz="2400" b="1" dirty="0">
                <a:solidFill>
                  <a:srgbClr val="3333CC"/>
                </a:solidFill>
                <a:latin typeface="Comic Sans MS"/>
                <a:cs typeface="Comic Sans MS"/>
              </a:rPr>
              <a:t>to grow. </a:t>
            </a:r>
            <a:r>
              <a:rPr lang="en-US" sz="2400" b="1" dirty="0" smtClean="0">
                <a:solidFill>
                  <a:srgbClr val="3333CC"/>
                </a:solidFill>
                <a:latin typeface="Comic Sans MS"/>
                <a:cs typeface="Comic Sans MS"/>
              </a:rPr>
              <a:t>Only excluding of valence </a:t>
            </a:r>
            <a:r>
              <a:rPr lang="en-US" sz="2400" b="1" dirty="0">
                <a:solidFill>
                  <a:srgbClr val="3333CC"/>
                </a:solidFill>
                <a:latin typeface="Comic Sans MS"/>
                <a:cs typeface="Comic Sans MS"/>
              </a:rPr>
              <a:t>quarks completely </a:t>
            </a:r>
            <a:r>
              <a:rPr lang="en-US" sz="2400" b="1" dirty="0" smtClean="0">
                <a:solidFill>
                  <a:srgbClr val="3333CC"/>
                </a:solidFill>
                <a:latin typeface="Comic Sans MS"/>
                <a:cs typeface="Comic Sans MS"/>
              </a:rPr>
              <a:t>(they’re remaining in the leading </a:t>
            </a:r>
            <a:r>
              <a:rPr lang="en-US" sz="2400" b="1" dirty="0">
                <a:solidFill>
                  <a:srgbClr val="3333CC"/>
                </a:solidFill>
                <a:latin typeface="Comic Sans MS"/>
                <a:cs typeface="Comic Sans MS"/>
              </a:rPr>
              <a:t>particles), </a:t>
            </a:r>
            <a:r>
              <a:rPr lang="en-US" sz="2400" b="1" dirty="0" smtClean="0">
                <a:solidFill>
                  <a:srgbClr val="3333CC"/>
                </a:solidFill>
                <a:latin typeface="Comic Sans MS"/>
                <a:cs typeface="Comic Sans MS"/>
              </a:rPr>
              <a:t>these parameters </a:t>
            </a:r>
            <a:r>
              <a:rPr lang="en-US" sz="2400" b="1" dirty="0">
                <a:solidFill>
                  <a:srgbClr val="3333CC"/>
                </a:solidFill>
                <a:latin typeface="Comic Sans MS"/>
                <a:cs typeface="Comic Sans MS"/>
              </a:rPr>
              <a:t>become </a:t>
            </a:r>
            <a:r>
              <a:rPr lang="en-US" sz="2400" b="1" dirty="0" smtClean="0">
                <a:solidFill>
                  <a:srgbClr val="3333CC"/>
                </a:solidFill>
                <a:latin typeface="Comic Sans MS"/>
                <a:cs typeface="Comic Sans MS"/>
              </a:rPr>
              <a:t>rather more </a:t>
            </a:r>
            <a:r>
              <a:rPr lang="en-US" sz="2400" b="1" dirty="0">
                <a:solidFill>
                  <a:srgbClr val="3333CC"/>
                </a:solidFill>
                <a:latin typeface="Comic Sans MS"/>
                <a:cs typeface="Comic Sans MS"/>
              </a:rPr>
              <a:t>than in </a:t>
            </a:r>
            <a:r>
              <a:rPr lang="ru-RU" sz="2400" b="1" i="1" dirty="0" err="1" smtClean="0">
                <a:solidFill>
                  <a:srgbClr val="3333CC"/>
                </a:solidFill>
                <a:latin typeface="Comic Sans MS"/>
                <a:cs typeface="Comic Sans MS"/>
              </a:rPr>
              <a:t>е</a:t>
            </a:r>
            <a:r>
              <a:rPr lang="ru-RU" sz="2400" b="1" baseline="30000" dirty="0" err="1">
                <a:solidFill>
                  <a:srgbClr val="3333CC"/>
                </a:solidFill>
                <a:latin typeface="Comic Sans MS"/>
                <a:cs typeface="Comic Sans MS"/>
              </a:rPr>
              <a:t>+</a:t>
            </a:r>
            <a:r>
              <a:rPr lang="ru-RU" sz="2400" b="1" i="1" dirty="0" err="1">
                <a:solidFill>
                  <a:srgbClr val="3333CC"/>
                </a:solidFill>
                <a:latin typeface="Comic Sans MS"/>
                <a:cs typeface="Comic Sans MS"/>
              </a:rPr>
              <a:t>е</a:t>
            </a:r>
            <a:r>
              <a:rPr lang="ru-RU" sz="2400" b="1" baseline="30000" dirty="0">
                <a:solidFill>
                  <a:srgbClr val="3333CC"/>
                </a:solidFill>
                <a:latin typeface="Comic Sans MS"/>
                <a:cs typeface="Comic Sans MS"/>
              </a:rPr>
              <a:t>-</a:t>
            </a:r>
            <a:r>
              <a:rPr lang="ru-RU" sz="2400" b="1" dirty="0">
                <a:solidFill>
                  <a:srgbClr val="3333CC"/>
                </a:solidFill>
                <a:latin typeface="Comic Sans MS"/>
                <a:cs typeface="Comic Sans MS"/>
              </a:rPr>
              <a:t> </a:t>
            </a:r>
            <a:r>
              <a:rPr lang="en-US" sz="2400" b="1" dirty="0">
                <a:solidFill>
                  <a:srgbClr val="3333CC"/>
                </a:solidFill>
                <a:latin typeface="Comic Sans MS"/>
                <a:cs typeface="Comic Sans MS"/>
              </a:rPr>
              <a:t>annihilation</a:t>
            </a:r>
            <a:r>
              <a:rPr lang="en-US" sz="2400" b="1" dirty="0" smtClean="0">
                <a:solidFill>
                  <a:srgbClr val="3333CC"/>
                </a:solidFill>
                <a:latin typeface="Comic Sans MS"/>
                <a:cs typeface="Comic Sans MS"/>
              </a:rPr>
              <a:t>. We call it </a:t>
            </a:r>
            <a:r>
              <a:rPr lang="en-US" sz="24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gluon dominance model (GDM) </a:t>
            </a:r>
            <a:r>
              <a:rPr lang="en-US" sz="2400" b="1" dirty="0" smtClean="0">
                <a:solidFill>
                  <a:srgbClr val="3333CC"/>
                </a:solidFill>
                <a:latin typeface="Comic Sans MS"/>
                <a:cs typeface="Comic Sans MS"/>
              </a:rPr>
              <a:t>and such gluons </a:t>
            </a:r>
            <a:r>
              <a:rPr lang="mr-IN" sz="2400" b="1" dirty="0" smtClean="0">
                <a:solidFill>
                  <a:srgbClr val="3333CC"/>
                </a:solidFill>
                <a:latin typeface="Comic Sans MS"/>
                <a:cs typeface="Comic Sans MS"/>
              </a:rPr>
              <a:t>–</a:t>
            </a:r>
            <a:r>
              <a:rPr lang="en-US" sz="24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 active. GDM:</a:t>
            </a: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gluons are sources of secondary. </a:t>
            </a:r>
            <a:r>
              <a:rPr lang="en-US" sz="2400" b="1" dirty="0" smtClean="0">
                <a:solidFill>
                  <a:srgbClr val="3333CC"/>
                </a:solidFill>
                <a:latin typeface="Comic Sans MS"/>
                <a:cs typeface="Comic Sans MS"/>
              </a:rPr>
              <a:t>It testifies: change </a:t>
            </a:r>
            <a:r>
              <a:rPr lang="en-US" sz="2400" b="1" dirty="0">
                <a:solidFill>
                  <a:srgbClr val="3333CC"/>
                </a:solidFill>
                <a:latin typeface="Comic Sans MS"/>
                <a:cs typeface="Comic Sans MS"/>
              </a:rPr>
              <a:t>of </a:t>
            </a:r>
            <a:r>
              <a:rPr lang="en-US" sz="2400" b="1" dirty="0" err="1" smtClean="0">
                <a:solidFill>
                  <a:srgbClr val="3333CC"/>
                </a:solidFill>
                <a:latin typeface="Comic Sans MS"/>
                <a:cs typeface="Comic Sans MS"/>
              </a:rPr>
              <a:t>hadronization</a:t>
            </a:r>
            <a:r>
              <a:rPr lang="en-US" sz="2400" b="1" dirty="0" smtClean="0">
                <a:solidFill>
                  <a:srgbClr val="3333CC"/>
                </a:solidFill>
                <a:latin typeface="Comic Sans MS"/>
                <a:cs typeface="Comic Sans MS"/>
              </a:rPr>
              <a:t> mechanism </a:t>
            </a:r>
            <a:r>
              <a:rPr lang="en-US" sz="2400" b="1" dirty="0">
                <a:solidFill>
                  <a:srgbClr val="3333CC"/>
                </a:solidFill>
                <a:latin typeface="Comic Sans MS"/>
                <a:cs typeface="Comic Sans MS"/>
              </a:rPr>
              <a:t>from </a:t>
            </a:r>
            <a:r>
              <a:rPr lang="en-US" sz="2400" b="1" dirty="0">
                <a:solidFill>
                  <a:srgbClr val="660066"/>
                </a:solidFill>
                <a:latin typeface="Comic Sans MS"/>
                <a:cs typeface="Comic Sans MS"/>
              </a:rPr>
              <a:t>fragmentation</a:t>
            </a:r>
            <a:r>
              <a:rPr lang="en-US" sz="2400" b="1" dirty="0">
                <a:solidFill>
                  <a:srgbClr val="3333CC"/>
                </a:solidFill>
                <a:latin typeface="Comic Sans MS"/>
                <a:cs typeface="Comic Sans MS"/>
              </a:rPr>
              <a:t> </a:t>
            </a:r>
            <a:r>
              <a:rPr lang="en-US" sz="2400" b="1" dirty="0">
                <a:solidFill>
                  <a:srgbClr val="800000"/>
                </a:solidFill>
                <a:latin typeface="Comic Sans MS"/>
                <a:cs typeface="Comic Sans MS"/>
              </a:rPr>
              <a:t>to</a:t>
            </a:r>
            <a:r>
              <a:rPr lang="en-US" sz="2400" b="1" dirty="0">
                <a:solidFill>
                  <a:srgbClr val="3333CC"/>
                </a:solidFill>
                <a:latin typeface="Comic Sans MS"/>
                <a:cs typeface="Comic Sans MS"/>
              </a:rPr>
              <a:t> </a:t>
            </a:r>
            <a:r>
              <a:rPr lang="en-US" sz="2400" b="1" dirty="0">
                <a:solidFill>
                  <a:srgbClr val="FF6600"/>
                </a:solidFill>
                <a:latin typeface="Comic Sans MS"/>
                <a:cs typeface="Comic Sans MS"/>
              </a:rPr>
              <a:t>recombination</a:t>
            </a:r>
            <a:r>
              <a:rPr lang="en-US" sz="2400" b="1" dirty="0">
                <a:solidFill>
                  <a:srgbClr val="3333CC"/>
                </a:solidFill>
                <a:latin typeface="Comic Sans MS"/>
                <a:cs typeface="Comic Sans MS"/>
              </a:rPr>
              <a:t> one.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8736" y="464455"/>
            <a:ext cx="758735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solidFill>
                  <a:srgbClr val="660066"/>
                </a:solidFill>
                <a:latin typeface="Comic Sans MS"/>
                <a:cs typeface="Comic Sans MS"/>
              </a:rPr>
              <a:t>HADRON  INTERACTIONS</a:t>
            </a:r>
            <a:r>
              <a:rPr lang="en-US" sz="3200" b="1" dirty="0">
                <a:solidFill>
                  <a:srgbClr val="660066"/>
                </a:solidFill>
                <a:latin typeface="Comic Sans MS"/>
                <a:cs typeface="Comic Sans MS"/>
              </a:rPr>
              <a:t> </a:t>
            </a:r>
            <a:r>
              <a:rPr lang="en-US" sz="3200" b="1" dirty="0" smtClean="0">
                <a:solidFill>
                  <a:srgbClr val="660066"/>
                </a:solidFill>
                <a:latin typeface="Comic Sans MS"/>
                <a:cs typeface="Comic Sans MS"/>
              </a:rPr>
              <a:t>(</a:t>
            </a:r>
            <a:r>
              <a:rPr lang="en-US" sz="3200" b="1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GDM</a:t>
            </a:r>
            <a:r>
              <a:rPr lang="en-US" sz="3200" b="1" dirty="0" smtClean="0">
                <a:solidFill>
                  <a:srgbClr val="660066"/>
                </a:solidFill>
                <a:latin typeface="Comic Sans MS"/>
                <a:cs typeface="Comic Sans MS"/>
              </a:rPr>
              <a:t>)</a:t>
            </a:r>
            <a:endParaRPr lang="en-US" sz="3200" b="1" i="1" dirty="0">
              <a:solidFill>
                <a:srgbClr val="660066"/>
              </a:solidFill>
              <a:latin typeface="Comic Sans MS"/>
              <a:cs typeface="Comic Sans MS"/>
            </a:endParaRPr>
          </a:p>
        </p:txBody>
      </p:sp>
      <p:pic>
        <p:nvPicPr>
          <p:cNvPr id="4" name="Рисунок 37"/>
          <p:cNvPicPr/>
          <p:nvPr/>
        </p:nvPicPr>
        <p:blipFill>
          <a:blip r:embed="rId3" cstate="print"/>
          <a:srcRect l="50367" b="10327"/>
          <a:stretch>
            <a:fillRect/>
          </a:stretch>
        </p:blipFill>
        <p:spPr bwMode="auto">
          <a:xfrm>
            <a:off x="2475989" y="4911827"/>
            <a:ext cx="1448821" cy="1387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38"/>
          <p:cNvPicPr/>
          <p:nvPr/>
        </p:nvPicPr>
        <p:blipFill>
          <a:blip r:embed="rId3" cstate="print"/>
          <a:srcRect r="46492" b="21367"/>
          <a:stretch>
            <a:fillRect/>
          </a:stretch>
        </p:blipFill>
        <p:spPr bwMode="auto">
          <a:xfrm>
            <a:off x="4908113" y="5018070"/>
            <a:ext cx="1532501" cy="136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50453" y="5281724"/>
            <a:ext cx="2475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Comic Sans MS"/>
                <a:cs typeface="Comic Sans MS"/>
              </a:rPr>
              <a:t>Fragmentation mechanism</a:t>
            </a:r>
            <a:endParaRPr lang="ru-RU" sz="2400" b="1" dirty="0">
              <a:solidFill>
                <a:srgbClr val="C00000"/>
              </a:solidFill>
              <a:latin typeface="Comic Sans MS"/>
              <a:cs typeface="Comic Sans MS"/>
            </a:endParaRPr>
          </a:p>
        </p:txBody>
      </p:sp>
      <p:sp>
        <p:nvSpPr>
          <p:cNvPr id="7" name="Прямоугольник 2"/>
          <p:cNvSpPr/>
          <p:nvPr/>
        </p:nvSpPr>
        <p:spPr>
          <a:xfrm>
            <a:off x="6440614" y="5281724"/>
            <a:ext cx="23685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solidFill>
                  <a:srgbClr val="C00000"/>
                </a:solidFill>
                <a:latin typeface="Comic Sans MS"/>
                <a:cs typeface="Comic Sans MS"/>
              </a:rPr>
              <a:t>Recombination </a:t>
            </a:r>
          </a:p>
          <a:p>
            <a:pPr lvl="0"/>
            <a:r>
              <a:rPr lang="en-US" sz="2400" b="1" dirty="0" smtClean="0">
                <a:solidFill>
                  <a:srgbClr val="C00000"/>
                </a:solidFill>
                <a:latin typeface="Comic Sans MS"/>
                <a:cs typeface="Comic Sans MS"/>
              </a:rPr>
              <a:t>mechanism</a:t>
            </a:r>
            <a:endParaRPr lang="ru-RU" sz="2400" b="1" dirty="0">
              <a:solidFill>
                <a:srgbClr val="C00000"/>
              </a:solidFill>
              <a:latin typeface="Comic Sans MS"/>
              <a:cs typeface="Comic Sans MS"/>
            </a:endParaRPr>
          </a:p>
        </p:txBody>
      </p:sp>
      <p:sp>
        <p:nvSpPr>
          <p:cNvPr id="8" name="Прямоугольник 3"/>
          <p:cNvSpPr/>
          <p:nvPr/>
        </p:nvSpPr>
        <p:spPr>
          <a:xfrm>
            <a:off x="3507953" y="5319883"/>
            <a:ext cx="20053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 err="1" smtClean="0">
                <a:solidFill>
                  <a:srgbClr val="006600"/>
                </a:solidFill>
                <a:latin typeface="Comic Sans MS"/>
                <a:cs typeface="Comic Sans MS"/>
              </a:rPr>
              <a:t>B.Muller</a:t>
            </a:r>
            <a:r>
              <a:rPr lang="en-US" b="1" dirty="0" smtClean="0">
                <a:solidFill>
                  <a:srgbClr val="006600"/>
                </a:solidFill>
                <a:latin typeface="Comic Sans MS"/>
                <a:cs typeface="Comic Sans MS"/>
              </a:rPr>
              <a:t>. 2004</a:t>
            </a:r>
            <a:endParaRPr lang="ru-RU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586CE-51FD-BD44-909A-044D80A92D0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763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14" y="4664658"/>
            <a:ext cx="8432800" cy="9271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19456" y="1585078"/>
            <a:ext cx="80335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GDM is based on two schemes. 1</a:t>
            </a:r>
            <a:r>
              <a:rPr lang="en-US" sz="2400" b="1" baseline="30000" dirty="0" smtClean="0">
                <a:solidFill>
                  <a:srgbClr val="0000FF"/>
                </a:solidFill>
                <a:latin typeface="Comic Sans MS"/>
                <a:cs typeface="Comic Sans MS"/>
              </a:rPr>
              <a:t>st</a:t>
            </a: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.</a:t>
            </a:r>
            <a:r>
              <a:rPr lang="en-US" sz="2400" b="1" dirty="0" smtClean="0">
                <a:solidFill>
                  <a:srgbClr val="660066"/>
                </a:solidFill>
                <a:latin typeface="Comic Sans MS"/>
                <a:cs typeface="Comic Sans MS"/>
              </a:rPr>
              <a:t> </a:t>
            </a:r>
            <a:r>
              <a:rPr lang="en-US" sz="24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With gluon branching</a:t>
            </a:r>
            <a:r>
              <a:rPr lang="en-US" sz="2400" b="1" dirty="0" smtClean="0">
                <a:solidFill>
                  <a:srgbClr val="660066"/>
                </a:solidFill>
                <a:latin typeface="Comic Sans MS"/>
                <a:cs typeface="Comic Sans MS"/>
              </a:rPr>
              <a:t> the share of gluons that don’t turn into hadrons ~ 47</a:t>
            </a:r>
            <a:r>
              <a:rPr lang="ru-RU" sz="2400" b="1" dirty="0" smtClean="0">
                <a:solidFill>
                  <a:srgbClr val="660066"/>
                </a:solidFill>
                <a:latin typeface="Comic Sans MS"/>
                <a:cs typeface="Comic Sans MS"/>
              </a:rPr>
              <a:t>%</a:t>
            </a:r>
            <a:r>
              <a:rPr lang="en-US" sz="2400" b="1" dirty="0" smtClean="0">
                <a:solidFill>
                  <a:srgbClr val="660066"/>
                </a:solidFill>
                <a:latin typeface="Comic Sans MS"/>
                <a:cs typeface="Comic Sans MS"/>
              </a:rPr>
              <a:t>. These gluons are remaining </a:t>
            </a:r>
            <a:r>
              <a:rPr lang="en-US" sz="2400" b="1" dirty="0">
                <a:solidFill>
                  <a:srgbClr val="660066"/>
                </a:solidFill>
                <a:latin typeface="Comic Sans MS"/>
                <a:cs typeface="Comic Sans MS"/>
              </a:rPr>
              <a:t>in </a:t>
            </a:r>
            <a:r>
              <a:rPr lang="en-US" sz="2400" b="1" dirty="0" err="1">
                <a:solidFill>
                  <a:srgbClr val="660066"/>
                </a:solidFill>
                <a:latin typeface="Comic Sans MS"/>
                <a:cs typeface="Comic Sans MS"/>
              </a:rPr>
              <a:t>qg</a:t>
            </a:r>
            <a:r>
              <a:rPr lang="en-US" sz="2400" b="1" dirty="0">
                <a:solidFill>
                  <a:srgbClr val="660066"/>
                </a:solidFill>
                <a:latin typeface="Comic Sans MS"/>
                <a:cs typeface="Comic Sans MS"/>
              </a:rPr>
              <a:t>-</a:t>
            </a:r>
            <a:r>
              <a:rPr lang="en-US" sz="2400" b="1" dirty="0" smtClean="0">
                <a:solidFill>
                  <a:srgbClr val="660066"/>
                </a:solidFill>
                <a:latin typeface="Comic Sans MS"/>
                <a:cs typeface="Comic Sans MS"/>
              </a:rPr>
              <a:t>system being sources of increased yield of soft photons (</a:t>
            </a:r>
            <a:r>
              <a:rPr lang="en-US" sz="2400" b="1" dirty="0" err="1" smtClean="0">
                <a:solidFill>
                  <a:srgbClr val="660066"/>
                </a:solidFill>
                <a:latin typeface="Comic Sans MS"/>
                <a:cs typeface="Comic Sans MS"/>
              </a:rPr>
              <a:t>p</a:t>
            </a:r>
            <a:r>
              <a:rPr lang="en-US" sz="2400" b="1" baseline="-25000" dirty="0" err="1" smtClean="0">
                <a:solidFill>
                  <a:srgbClr val="660066"/>
                </a:solidFill>
                <a:latin typeface="Comic Sans MS"/>
                <a:cs typeface="Comic Sans MS"/>
              </a:rPr>
              <a:t>T</a:t>
            </a:r>
            <a:r>
              <a:rPr lang="en-US" sz="2400" b="1" dirty="0" smtClean="0">
                <a:solidFill>
                  <a:srgbClr val="660066"/>
                </a:solidFill>
                <a:latin typeface="Comic Sans MS"/>
                <a:cs typeface="Comic Sans MS"/>
              </a:rPr>
              <a:t>&lt; 50 MeV). Their number coincides  with Van Hove’s model estimations.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9881" y="538979"/>
            <a:ext cx="758735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solidFill>
                  <a:srgbClr val="660066"/>
                </a:solidFill>
                <a:latin typeface="Comic Sans MS"/>
                <a:cs typeface="Comic Sans MS"/>
              </a:rPr>
              <a:t>p</a:t>
            </a:r>
            <a:r>
              <a:rPr lang="en-US" sz="3200" b="1" u="sng" dirty="0" err="1" smtClean="0">
                <a:solidFill>
                  <a:srgbClr val="660066"/>
                </a:solidFill>
                <a:latin typeface="Comic Sans MS"/>
                <a:cs typeface="Comic Sans MS"/>
              </a:rPr>
              <a:t>p</a:t>
            </a:r>
            <a:r>
              <a:rPr lang="en-US" sz="3200" b="1" u="sng" dirty="0" smtClean="0">
                <a:solidFill>
                  <a:srgbClr val="660066"/>
                </a:solidFill>
                <a:latin typeface="Comic Sans MS"/>
                <a:cs typeface="Comic Sans MS"/>
              </a:rPr>
              <a:t> INTERACTIONS</a:t>
            </a:r>
            <a:r>
              <a:rPr lang="en-US" sz="3200" b="1" dirty="0" smtClean="0">
                <a:solidFill>
                  <a:srgbClr val="660066"/>
                </a:solidFill>
                <a:latin typeface="Comic Sans MS"/>
                <a:cs typeface="Comic Sans MS"/>
              </a:rPr>
              <a:t> (</a:t>
            </a:r>
            <a:r>
              <a:rPr lang="en-US" sz="32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GDM</a:t>
            </a:r>
            <a:r>
              <a:rPr lang="en-US" sz="3200" b="1" dirty="0" smtClean="0">
                <a:solidFill>
                  <a:srgbClr val="660066"/>
                </a:solidFill>
                <a:latin typeface="Comic Sans MS"/>
                <a:cs typeface="Comic Sans MS"/>
              </a:rPr>
              <a:t>)</a:t>
            </a:r>
            <a:endParaRPr lang="en-US" sz="3200" b="1" i="1" dirty="0">
              <a:solidFill>
                <a:srgbClr val="660066"/>
              </a:solidFill>
              <a:latin typeface="Comic Sans MS"/>
              <a:cs typeface="Comic Sans M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3014" y="3986106"/>
            <a:ext cx="80899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2</a:t>
            </a:r>
            <a:r>
              <a:rPr lang="en-US" sz="2400" b="1" baseline="30000" dirty="0" smtClean="0">
                <a:solidFill>
                  <a:srgbClr val="0000FF"/>
                </a:solidFill>
                <a:latin typeface="Comic Sans MS"/>
                <a:cs typeface="Comic Sans MS"/>
              </a:rPr>
              <a:t>nd</a:t>
            </a: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. It’s simpler. </a:t>
            </a:r>
            <a:r>
              <a:rPr lang="en-US" sz="2400" b="1" dirty="0" smtClean="0">
                <a:solidFill>
                  <a:srgbClr val="008000"/>
                </a:solidFill>
                <a:latin typeface="Comic Sans MS"/>
                <a:cs typeface="Comic Sans MS"/>
              </a:rPr>
              <a:t>Without gluon branching MD is (2):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29222" y="5108224"/>
            <a:ext cx="623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(2)</a:t>
            </a:r>
            <a:endParaRPr lang="en-US" sz="2000" b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586CE-51FD-BD44-909A-044D80A92D0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476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Объект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3011476"/>
              </p:ext>
            </p:extLst>
          </p:nvPr>
        </p:nvGraphicFramePr>
        <p:xfrm>
          <a:off x="2022118" y="1631164"/>
          <a:ext cx="531267" cy="503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" name="Формула" r:id="rId3" imgW="177492" imgH="164814" progId="Equation.3">
                  <p:embed/>
                </p:oleObj>
              </mc:Choice>
              <mc:Fallback>
                <p:oleObj name="Формула" r:id="rId3" imgW="177492" imgH="16481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2118" y="1631164"/>
                        <a:ext cx="531267" cy="5033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Таблица 327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334210"/>
              </p:ext>
            </p:extLst>
          </p:nvPr>
        </p:nvGraphicFramePr>
        <p:xfrm>
          <a:off x="1095078" y="1556472"/>
          <a:ext cx="6940663" cy="2520279"/>
        </p:xfrm>
        <a:graphic>
          <a:graphicData uri="http://schemas.openxmlformats.org/drawingml/2006/table">
            <a:tbl>
              <a:tblPr firstRow="1" firstCol="1" bandRow="1"/>
              <a:tblGrid>
                <a:gridCol w="728858"/>
                <a:gridCol w="1144299"/>
                <a:gridCol w="520403"/>
                <a:gridCol w="1244123"/>
                <a:gridCol w="1144299"/>
                <a:gridCol w="1154575"/>
                <a:gridCol w="1004106"/>
              </a:tblGrid>
              <a:tr h="8052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 smtClean="0">
                          <a:effectLst/>
                          <a:latin typeface="Times New Roman"/>
                          <a:ea typeface="Calibri"/>
                        </a:rPr>
                        <a:t>р</a:t>
                      </a:r>
                      <a:endParaRPr lang="en-US" sz="2800" b="1" i="1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</a:rPr>
                        <a:t>ГэВ/</a:t>
                      </a:r>
                      <a:r>
                        <a:rPr lang="ru-RU" sz="1400" b="1" i="1" dirty="0" smtClean="0">
                          <a:effectLst/>
                          <a:latin typeface="Times New Roman"/>
                          <a:ea typeface="Calibri"/>
                        </a:rPr>
                        <a:t>с</a:t>
                      </a:r>
                      <a:endParaRPr lang="ru-RU" sz="1400" b="1" i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i="1" baseline="0" dirty="0" smtClean="0">
                          <a:effectLst/>
                          <a:latin typeface="Times New Roman"/>
                          <a:ea typeface="Calibri"/>
                        </a:rPr>
                        <a:t>  </a:t>
                      </a:r>
                      <a:endParaRPr lang="ru-RU" sz="1600" b="0" i="1" baseline="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effectLst/>
                          <a:latin typeface="Times New Roman"/>
                          <a:ea typeface="Calibri"/>
                        </a:rPr>
                        <a:t>M</a:t>
                      </a:r>
                      <a:r>
                        <a:rPr lang="en-US" sz="1600" b="1" baseline="-25000" dirty="0" smtClean="0">
                          <a:effectLst/>
                          <a:latin typeface="Times New Roman"/>
                          <a:ea typeface="Calibri"/>
                        </a:rPr>
                        <a:t>g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i="1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effectLst/>
                          <a:latin typeface="Times New Roman"/>
                          <a:ea typeface="Calibri"/>
                        </a:rPr>
                        <a:t>N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</a:rPr>
                        <a:t>Ω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</a:rPr>
                        <a:t>χ</a:t>
                      </a:r>
                      <a:r>
                        <a:rPr lang="ru-RU" sz="1600" b="1" baseline="30000" dirty="0" smtClean="0">
                          <a:effectLst/>
                          <a:latin typeface="Times New Roman"/>
                          <a:ea typeface="Calibri"/>
                        </a:rPr>
                        <a:t>2</a:t>
                      </a: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</a:rPr>
                        <a:t>/</a:t>
                      </a:r>
                      <a:r>
                        <a:rPr lang="en-US" sz="1600" b="1" dirty="0" err="1">
                          <a:effectLst/>
                          <a:latin typeface="Times New Roman"/>
                          <a:ea typeface="Calibri"/>
                        </a:rPr>
                        <a:t>ndf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</a:rPr>
                        <a:t>102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</a:rPr>
                        <a:t>2.75±0.08</a:t>
                      </a: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</a:rPr>
                        <a:t>8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</a:rPr>
                        <a:t>3.13±0.56</a:t>
                      </a:r>
                      <a:endParaRPr lang="ru-RU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</a:rPr>
                        <a:t>1.64±0.04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</a:rPr>
                        <a:t>1.92±0.08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</a:rPr>
                        <a:t>2.2/5</a:t>
                      </a:r>
                      <a:endParaRPr lang="ru-RU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</a:rPr>
                        <a:t>205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</a:rPr>
                        <a:t>2.82±0.20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</a:rPr>
                        <a:t>8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</a:rPr>
                        <a:t>4.50±0.10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</a:rPr>
                        <a:t>2.02±0.12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</a:rPr>
                        <a:t>2.00±0.07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</a:rPr>
                        <a:t>2.0/8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</a:rPr>
                        <a:t>300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</a:rPr>
                        <a:t>2.94±0.34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</a:rPr>
                        <a:t>10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</a:rPr>
                        <a:t>4.07±0.86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</a:rPr>
                        <a:t>2.22±0.23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</a:rPr>
                        <a:t>1.97±0.05</a:t>
                      </a:r>
                      <a:endParaRPr lang="ru-RU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</a:rPr>
                        <a:t>9.8/9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</a:rPr>
                        <a:t>405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</a:rPr>
                        <a:t>2.70±0.30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</a:rPr>
                        <a:t>9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</a:rPr>
                        <a:t>4.60±0.24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</a:rPr>
                        <a:t>2.66±0.22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</a:rPr>
                        <a:t>1.98±0.07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</a:rPr>
                        <a:t>16.4/12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</a:rPr>
                        <a:t>800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</a:rPr>
                        <a:t>3.41±2.55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/>
                          <a:ea typeface="Calibri"/>
                        </a:rPr>
                        <a:t>10</a:t>
                      </a:r>
                      <a:endParaRPr lang="ru-RU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</a:rPr>
                        <a:t>20.30±10.40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</a:rPr>
                        <a:t>2.41±1.69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</a:rPr>
                        <a:t>2.01±0.08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</a:rPr>
                        <a:t>10.8/12</a:t>
                      </a:r>
                      <a:endParaRPr lang="ru-RU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574034"/>
              </p:ext>
            </p:extLst>
          </p:nvPr>
        </p:nvGraphicFramePr>
        <p:xfrm>
          <a:off x="4983510" y="1628479"/>
          <a:ext cx="432048" cy="584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" name="Equation" r:id="rId5" imgW="215900" imgH="292100" progId="Equation.3">
                  <p:embed/>
                </p:oleObj>
              </mc:Choice>
              <mc:Fallback>
                <p:oleObj name="Equation" r:id="rId5" imgW="2159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83510" y="1628479"/>
                        <a:ext cx="432048" cy="5845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2022118" y="4364783"/>
            <a:ext cx="2889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mic Sans MS"/>
                <a:cs typeface="Comic Sans MS"/>
              </a:rPr>
              <a:t>At</a:t>
            </a:r>
            <a:r>
              <a:rPr lang="ru-RU" b="1" dirty="0" smtClean="0">
                <a:latin typeface="Comic Sans MS"/>
                <a:cs typeface="Comic Sans MS"/>
              </a:rPr>
              <a:t> √</a:t>
            </a:r>
            <a:r>
              <a:rPr lang="en-US" b="1" dirty="0" smtClean="0">
                <a:latin typeface="Comic Sans MS"/>
                <a:cs typeface="Comic Sans MS"/>
              </a:rPr>
              <a:t>s =60 </a:t>
            </a:r>
            <a:r>
              <a:rPr lang="en-US" b="1" dirty="0" err="1" smtClean="0">
                <a:latin typeface="Comic Sans MS"/>
                <a:cs typeface="Comic Sans MS"/>
              </a:rPr>
              <a:t>GeV</a:t>
            </a:r>
            <a:r>
              <a:rPr lang="en-US" b="1" dirty="0" smtClean="0">
                <a:latin typeface="Comic Sans MS"/>
                <a:cs typeface="Comic Sans MS"/>
              </a:rPr>
              <a:t> (ISR):</a:t>
            </a:r>
            <a:r>
              <a:rPr lang="ru-RU" b="1" dirty="0" smtClean="0">
                <a:latin typeface="Comic Sans MS"/>
                <a:cs typeface="Comic Sans MS"/>
              </a:rPr>
              <a:t>   </a:t>
            </a:r>
            <a:endParaRPr lang="en-US" b="1" dirty="0">
              <a:latin typeface="Comic Sans MS"/>
              <a:cs typeface="Comic Sans MS"/>
            </a:endParaRP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1416341"/>
              </p:ext>
            </p:extLst>
          </p:nvPr>
        </p:nvGraphicFramePr>
        <p:xfrm>
          <a:off x="4852565" y="4292775"/>
          <a:ext cx="901665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" name="Equation" r:id="rId7" imgW="609600" imgH="292100" progId="Equation.3">
                  <p:embed/>
                </p:oleObj>
              </mc:Choice>
              <mc:Fallback>
                <p:oleObj name="Equation" r:id="rId7" imgW="6096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52565" y="4292775"/>
                        <a:ext cx="901665" cy="43204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63602" y="4870822"/>
            <a:ext cx="73151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We observe an </a:t>
            </a:r>
            <a:r>
              <a:rPr lang="en-US" sz="2000" b="1" dirty="0">
                <a:solidFill>
                  <a:srgbClr val="0000FF"/>
                </a:solidFill>
                <a:latin typeface="Comic Sans MS"/>
                <a:cs typeface="Comic Sans MS"/>
              </a:rPr>
              <a:t>obvious</a:t>
            </a:r>
            <a:r>
              <a:rPr lang="en-US" sz="20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 growth of a parameter       (the mean number of hadrons formed from a single gluon at its passing of the </a:t>
            </a:r>
            <a:r>
              <a:rPr lang="en-US" sz="2000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hadronization</a:t>
            </a:r>
            <a:r>
              <a:rPr lang="en-US" sz="20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stage. </a:t>
            </a:r>
            <a:endParaRPr lang="en-US" sz="2000" b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020" y="4879288"/>
            <a:ext cx="342900" cy="406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0978" y="492677"/>
            <a:ext cx="831502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solidFill>
                  <a:srgbClr val="660066"/>
                </a:solidFill>
                <a:latin typeface="Comic Sans MS"/>
                <a:cs typeface="Comic Sans MS"/>
              </a:rPr>
              <a:t>p</a:t>
            </a:r>
            <a:r>
              <a:rPr lang="en-US" sz="3200" b="1" u="sng" dirty="0" err="1" smtClean="0">
                <a:solidFill>
                  <a:srgbClr val="660066"/>
                </a:solidFill>
                <a:latin typeface="Comic Sans MS"/>
                <a:cs typeface="Comic Sans MS"/>
              </a:rPr>
              <a:t>p</a:t>
            </a:r>
            <a:r>
              <a:rPr lang="en-US" sz="3200" b="1" u="sng" dirty="0" smtClean="0">
                <a:solidFill>
                  <a:srgbClr val="660066"/>
                </a:solidFill>
                <a:latin typeface="Comic Sans MS"/>
                <a:cs typeface="Comic Sans MS"/>
              </a:rPr>
              <a:t> interactions at 100-800 </a:t>
            </a:r>
            <a:r>
              <a:rPr lang="en-US" sz="3200" b="1" u="sng" dirty="0" err="1" smtClean="0">
                <a:solidFill>
                  <a:srgbClr val="660066"/>
                </a:solidFill>
                <a:latin typeface="Comic Sans MS"/>
                <a:cs typeface="Comic Sans MS"/>
              </a:rPr>
              <a:t>GeV</a:t>
            </a:r>
            <a:r>
              <a:rPr lang="en-US" sz="3200" b="1" u="sng" dirty="0" smtClean="0">
                <a:solidFill>
                  <a:srgbClr val="660066"/>
                </a:solidFill>
                <a:latin typeface="Comic Sans MS"/>
                <a:cs typeface="Comic Sans MS"/>
              </a:rPr>
              <a:t>/c</a:t>
            </a:r>
            <a:endParaRPr lang="en-US" sz="3200" b="1" i="1" u="sng" dirty="0">
              <a:solidFill>
                <a:srgbClr val="660066"/>
              </a:solidFill>
              <a:latin typeface="Comic Sans MS"/>
              <a:cs typeface="Comic Sans M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75453" y="1156362"/>
            <a:ext cx="649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(2)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586CE-51FD-BD44-909A-044D80A92D0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43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5" descr="th102-a.eps"/>
          <p:cNvPicPr/>
          <p:nvPr/>
        </p:nvPicPr>
        <p:blipFill>
          <a:blip r:embed="rId2" cstate="print"/>
          <a:srcRect t="4885"/>
          <a:stretch>
            <a:fillRect/>
          </a:stretch>
        </p:blipFill>
        <p:spPr>
          <a:xfrm>
            <a:off x="1474116" y="1383099"/>
            <a:ext cx="2575773" cy="2031790"/>
          </a:xfrm>
          <a:prstGeom prst="rect">
            <a:avLst/>
          </a:prstGeom>
        </p:spPr>
      </p:pic>
      <p:sp>
        <p:nvSpPr>
          <p:cNvPr id="4" name="Прямоугольник 6"/>
          <p:cNvSpPr/>
          <p:nvPr/>
        </p:nvSpPr>
        <p:spPr>
          <a:xfrm>
            <a:off x="2084423" y="2304896"/>
            <a:ext cx="864164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200" b="1" dirty="0">
                <a:latin typeface="Times New Roman"/>
                <a:ea typeface="Calibri"/>
              </a:rPr>
              <a:t>102 </a:t>
            </a:r>
            <a:r>
              <a:rPr lang="en-US" sz="1200" b="1" dirty="0" err="1" smtClean="0">
                <a:latin typeface="Times New Roman"/>
                <a:ea typeface="Calibri"/>
              </a:rPr>
              <a:t>GeV</a:t>
            </a:r>
            <a:r>
              <a:rPr lang="en-US" sz="1200" b="1" dirty="0" smtClean="0">
                <a:latin typeface="Times New Roman"/>
                <a:ea typeface="Calibri"/>
              </a:rPr>
              <a:t>/</a:t>
            </a:r>
            <a:r>
              <a:rPr lang="en-US" sz="1200" b="1" i="1" dirty="0" smtClean="0">
                <a:latin typeface="Times New Roman"/>
                <a:ea typeface="Calibri"/>
              </a:rPr>
              <a:t>c</a:t>
            </a:r>
            <a:endParaRPr lang="ru-RU" sz="1200" dirty="0">
              <a:effectLst/>
              <a:latin typeface="Times New Roman"/>
              <a:ea typeface="Calibri"/>
            </a:endParaRPr>
          </a:p>
        </p:txBody>
      </p:sp>
      <p:pic>
        <p:nvPicPr>
          <p:cNvPr id="5" name="Рисунок 7" descr="th205-a.eps"/>
          <p:cNvPicPr/>
          <p:nvPr/>
        </p:nvPicPr>
        <p:blipFill>
          <a:blip r:embed="rId3" cstate="print"/>
          <a:srcRect t="4885"/>
          <a:stretch>
            <a:fillRect/>
          </a:stretch>
        </p:blipFill>
        <p:spPr>
          <a:xfrm>
            <a:off x="4812921" y="1411321"/>
            <a:ext cx="2567190" cy="2003568"/>
          </a:xfrm>
          <a:prstGeom prst="rect">
            <a:avLst/>
          </a:prstGeom>
        </p:spPr>
      </p:pic>
      <p:sp>
        <p:nvSpPr>
          <p:cNvPr id="6" name="Прямоугольник 8"/>
          <p:cNvSpPr/>
          <p:nvPr/>
        </p:nvSpPr>
        <p:spPr>
          <a:xfrm>
            <a:off x="5192047" y="2254437"/>
            <a:ext cx="864164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200" b="1" dirty="0">
                <a:latin typeface="Times New Roman"/>
                <a:ea typeface="Calibri"/>
              </a:rPr>
              <a:t>205 </a:t>
            </a:r>
            <a:r>
              <a:rPr lang="en-US" sz="1200" b="1" dirty="0" err="1">
                <a:ea typeface="Calibri"/>
              </a:rPr>
              <a:t>GeV</a:t>
            </a:r>
            <a:r>
              <a:rPr lang="en-US" sz="1200" b="1" dirty="0">
                <a:ea typeface="Calibri"/>
              </a:rPr>
              <a:t>/</a:t>
            </a:r>
            <a:r>
              <a:rPr lang="en-US" sz="1200" b="1" i="1" dirty="0" smtClean="0">
                <a:ea typeface="Calibri"/>
              </a:rPr>
              <a:t>c</a:t>
            </a:r>
            <a:endParaRPr lang="ru-RU" sz="1200" dirty="0">
              <a:ea typeface="Calibri"/>
            </a:endParaRPr>
          </a:p>
        </p:txBody>
      </p:sp>
      <p:pic>
        <p:nvPicPr>
          <p:cNvPr id="7" name="Рисунок 9" descr="TH300-a.eps"/>
          <p:cNvPicPr/>
          <p:nvPr/>
        </p:nvPicPr>
        <p:blipFill>
          <a:blip r:embed="rId4" cstate="print"/>
          <a:srcRect t="4946"/>
          <a:stretch>
            <a:fillRect/>
          </a:stretch>
        </p:blipFill>
        <p:spPr>
          <a:xfrm>
            <a:off x="1509889" y="3781778"/>
            <a:ext cx="2539999" cy="2116666"/>
          </a:xfrm>
          <a:prstGeom prst="rect">
            <a:avLst/>
          </a:prstGeom>
        </p:spPr>
      </p:pic>
      <p:sp>
        <p:nvSpPr>
          <p:cNvPr id="8" name="Прямоугольник 10"/>
          <p:cNvSpPr/>
          <p:nvPr/>
        </p:nvSpPr>
        <p:spPr>
          <a:xfrm>
            <a:off x="2084423" y="4314680"/>
            <a:ext cx="864164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>
                <a:latin typeface="Times New Roman"/>
                <a:ea typeface="Calibri"/>
              </a:rPr>
              <a:t>300</a:t>
            </a:r>
            <a:r>
              <a:rPr lang="en-US" sz="1200" b="1" dirty="0">
                <a:latin typeface="Times New Roman"/>
                <a:ea typeface="Calibri"/>
              </a:rPr>
              <a:t> </a:t>
            </a:r>
            <a:r>
              <a:rPr lang="en-US" sz="1200" b="1" dirty="0" err="1">
                <a:ea typeface="Calibri"/>
              </a:rPr>
              <a:t>GeV</a:t>
            </a:r>
            <a:r>
              <a:rPr lang="en-US" sz="1200" b="1" dirty="0">
                <a:ea typeface="Calibri"/>
              </a:rPr>
              <a:t>/</a:t>
            </a:r>
            <a:r>
              <a:rPr lang="en-US" sz="1200" b="1" i="1" dirty="0" smtClean="0">
                <a:ea typeface="Calibri"/>
              </a:rPr>
              <a:t>c</a:t>
            </a:r>
            <a:endParaRPr lang="ru-RU" sz="1200" dirty="0">
              <a:ea typeface="Calibri"/>
            </a:endParaRPr>
          </a:p>
        </p:txBody>
      </p:sp>
      <p:pic>
        <p:nvPicPr>
          <p:cNvPr id="11" name="Рисунок 13" descr="pron800-a.eps"/>
          <p:cNvPicPr/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812922" y="3627454"/>
            <a:ext cx="2567190" cy="2270990"/>
          </a:xfrm>
          <a:prstGeom prst="rect">
            <a:avLst/>
          </a:prstGeom>
        </p:spPr>
      </p:pic>
      <p:sp>
        <p:nvSpPr>
          <p:cNvPr id="12" name="Прямоугольник 14"/>
          <p:cNvSpPr/>
          <p:nvPr/>
        </p:nvSpPr>
        <p:spPr>
          <a:xfrm>
            <a:off x="5711622" y="4693443"/>
            <a:ext cx="618850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200" b="1" dirty="0" smtClean="0">
                <a:latin typeface="Times New Roman"/>
                <a:ea typeface="Calibri"/>
              </a:rPr>
              <a:t>GDM</a:t>
            </a:r>
            <a:endParaRPr lang="ru-RU" sz="1200" dirty="0">
              <a:latin typeface="Times New Roman"/>
              <a:ea typeface="Calibri"/>
            </a:endParaRPr>
          </a:p>
        </p:txBody>
      </p:sp>
      <p:cxnSp>
        <p:nvCxnSpPr>
          <p:cNvPr id="13" name="Прямая соединительная линия 16"/>
          <p:cNvCxnSpPr/>
          <p:nvPr/>
        </p:nvCxnSpPr>
        <p:spPr>
          <a:xfrm>
            <a:off x="5394368" y="4878056"/>
            <a:ext cx="31725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25"/>
          <p:cNvCxnSpPr/>
          <p:nvPr/>
        </p:nvCxnSpPr>
        <p:spPr>
          <a:xfrm>
            <a:off x="5394368" y="5058088"/>
            <a:ext cx="317254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270357" y="4693443"/>
            <a:ext cx="789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GDM</a:t>
            </a: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740" y="4847465"/>
            <a:ext cx="323850" cy="1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рямоугольник 33792"/>
          <p:cNvSpPr/>
          <p:nvPr/>
        </p:nvSpPr>
        <p:spPr>
          <a:xfrm>
            <a:off x="5374338" y="4393361"/>
            <a:ext cx="864164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Times New Roman"/>
                <a:ea typeface="Calibri"/>
              </a:rPr>
              <a:t>800</a:t>
            </a:r>
            <a:r>
              <a:rPr lang="en-US" sz="1200" b="1" dirty="0" smtClean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1200" b="1" dirty="0" err="1">
                <a:ea typeface="Calibri"/>
              </a:rPr>
              <a:t>GeV</a:t>
            </a:r>
            <a:r>
              <a:rPr lang="en-US" sz="1200" b="1" dirty="0">
                <a:ea typeface="Calibri"/>
              </a:rPr>
              <a:t>/</a:t>
            </a:r>
            <a:r>
              <a:rPr lang="en-US" sz="1200" b="1" i="1" dirty="0" smtClean="0">
                <a:ea typeface="Calibri"/>
              </a:rPr>
              <a:t>c</a:t>
            </a:r>
            <a:endParaRPr lang="ru-RU" sz="1200" dirty="0">
              <a:ea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19127" y="2633200"/>
            <a:ext cx="789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GDM</a:t>
            </a: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338" y="2771700"/>
            <a:ext cx="323850" cy="1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2553753" y="2714147"/>
            <a:ext cx="789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GDM</a:t>
            </a: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977" y="2865879"/>
            <a:ext cx="323850" cy="1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320978" y="492677"/>
            <a:ext cx="831502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solidFill>
                  <a:srgbClr val="660066"/>
                </a:solidFill>
                <a:latin typeface="Comic Sans MS"/>
                <a:cs typeface="Comic Sans MS"/>
              </a:rPr>
              <a:t>p</a:t>
            </a:r>
            <a:r>
              <a:rPr lang="en-US" sz="3200" b="1" u="sng" dirty="0" err="1" smtClean="0">
                <a:solidFill>
                  <a:srgbClr val="660066"/>
                </a:solidFill>
                <a:latin typeface="Comic Sans MS"/>
                <a:cs typeface="Comic Sans MS"/>
              </a:rPr>
              <a:t>p</a:t>
            </a:r>
            <a:r>
              <a:rPr lang="en-US" sz="3200" b="1" u="sng" dirty="0" smtClean="0">
                <a:solidFill>
                  <a:srgbClr val="660066"/>
                </a:solidFill>
                <a:latin typeface="Comic Sans MS"/>
                <a:cs typeface="Comic Sans MS"/>
              </a:rPr>
              <a:t> interactions at 100-800 </a:t>
            </a:r>
            <a:r>
              <a:rPr lang="en-US" sz="3200" b="1" u="sng" dirty="0" err="1" smtClean="0">
                <a:solidFill>
                  <a:srgbClr val="660066"/>
                </a:solidFill>
                <a:latin typeface="Comic Sans MS"/>
                <a:cs typeface="Comic Sans MS"/>
              </a:rPr>
              <a:t>GeV</a:t>
            </a:r>
            <a:r>
              <a:rPr lang="en-US" sz="3200" b="1" u="sng" dirty="0" smtClean="0">
                <a:solidFill>
                  <a:srgbClr val="660066"/>
                </a:solidFill>
                <a:latin typeface="Comic Sans MS"/>
                <a:cs typeface="Comic Sans MS"/>
              </a:rPr>
              <a:t>/c</a:t>
            </a:r>
            <a:endParaRPr lang="en-US" sz="3200" b="1" i="1" u="sng" dirty="0">
              <a:solidFill>
                <a:srgbClr val="660066"/>
              </a:solidFill>
              <a:latin typeface="Comic Sans MS"/>
              <a:cs typeface="Comic Sans M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33757" y="4876377"/>
            <a:ext cx="50957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200" b="1" dirty="0">
                <a:latin typeface="Times New Roman"/>
                <a:ea typeface="Calibri"/>
              </a:rPr>
              <a:t>NBD</a:t>
            </a:r>
            <a:endParaRPr lang="ru-RU" sz="1200" dirty="0">
              <a:latin typeface="Times New Roman"/>
              <a:ea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586CE-51FD-BD44-909A-044D80A92D0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85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g2a.eps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3330" y="1128363"/>
            <a:ext cx="4151870" cy="155274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957275" y="1000399"/>
            <a:ext cx="390732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err="1">
                <a:solidFill>
                  <a:srgbClr val="006600"/>
                </a:solidFill>
                <a:latin typeface="Comic Sans MS"/>
                <a:cs typeface="Comic Sans MS"/>
              </a:rPr>
              <a:t>Kuraev</a:t>
            </a:r>
            <a:r>
              <a:rPr lang="en-US" sz="2000" b="1" dirty="0" err="1" smtClean="0">
                <a:solidFill>
                  <a:srgbClr val="006600"/>
                </a:solidFill>
                <a:latin typeface="Comic Sans MS"/>
                <a:cs typeface="Comic Sans MS"/>
              </a:rPr>
              <a:t>,Bakmaev,E.K.NP</a:t>
            </a:r>
            <a:r>
              <a:rPr lang="en-US" sz="2000" b="1" dirty="0" smtClean="0">
                <a:solidFill>
                  <a:srgbClr val="006600"/>
                </a:solidFill>
                <a:latin typeface="Comic Sans MS"/>
                <a:cs typeface="Comic Sans MS"/>
              </a:rPr>
              <a:t>  </a:t>
            </a:r>
            <a:r>
              <a:rPr lang="en-US" sz="2000" b="1" dirty="0" smtClean="0">
                <a:solidFill>
                  <a:srgbClr val="006600"/>
                </a:solidFill>
                <a:latin typeface="Comic Sans MS"/>
                <a:cs typeface="Comic Sans MS"/>
              </a:rPr>
              <a:t>(2011) </a:t>
            </a:r>
            <a:r>
              <a:rPr lang="en-US" sz="20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Formation of two gluon jets predominates in the case b) in comparison with the case a). Such behavior can explain ridge structure in AA and </a:t>
            </a:r>
            <a:r>
              <a:rPr lang="en-US" sz="2000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pp</a:t>
            </a:r>
            <a:r>
              <a:rPr lang="en-US" sz="20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(HM) events.</a:t>
            </a:r>
            <a:endParaRPr lang="en-US" sz="2000" b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260648"/>
            <a:ext cx="7950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solidFill>
                  <a:srgbClr val="C00000"/>
                </a:solidFill>
                <a:latin typeface="Comic Sans MS"/>
                <a:cs typeface="Comic Sans MS"/>
              </a:rPr>
              <a:t>Gluon fission as the source of HM</a:t>
            </a:r>
            <a:endParaRPr lang="ru-RU" sz="3200" b="1" u="sng" dirty="0">
              <a:solidFill>
                <a:srgbClr val="C00000"/>
              </a:solidFill>
              <a:latin typeface="Comic Sans MS"/>
              <a:cs typeface="Comic Sans M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6100" y="1460500"/>
            <a:ext cx="368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97200" y="1485900"/>
            <a:ext cx="41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b)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" t="6091" r="7173"/>
          <a:stretch/>
        </p:blipFill>
        <p:spPr bwMode="auto">
          <a:xfrm>
            <a:off x="623330" y="3335021"/>
            <a:ext cx="4151869" cy="26480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Прямоугольник 5"/>
          <p:cNvSpPr/>
          <p:nvPr/>
        </p:nvSpPr>
        <p:spPr>
          <a:xfrm>
            <a:off x="4957274" y="3766598"/>
            <a:ext cx="39073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660066"/>
                </a:solidFill>
                <a:latin typeface="Comic Sans MS"/>
                <a:ea typeface="Calibri"/>
                <a:cs typeface="Comic Sans MS"/>
              </a:rPr>
              <a:t>Mirabelle</a:t>
            </a:r>
            <a:r>
              <a:rPr lang="en-US" sz="2000" b="1" dirty="0" smtClean="0">
                <a:solidFill>
                  <a:srgbClr val="3333CC"/>
                </a:solidFill>
                <a:latin typeface="Comic Sans MS"/>
                <a:ea typeface="Calibri"/>
                <a:cs typeface="Comic Sans MS"/>
              </a:rPr>
              <a:t> and </a:t>
            </a:r>
            <a:r>
              <a:rPr lang="en-US" sz="2000" b="1" dirty="0" smtClean="0">
                <a:solidFill>
                  <a:srgbClr val="660066"/>
                </a:solidFill>
                <a:latin typeface="Comic Sans MS"/>
                <a:ea typeface="Calibri"/>
                <a:cs typeface="Comic Sans MS"/>
              </a:rPr>
              <a:t>SVD-2</a:t>
            </a:r>
            <a:r>
              <a:rPr lang="en-US" sz="2000" b="1" dirty="0" smtClean="0">
                <a:solidFill>
                  <a:srgbClr val="3333CC"/>
                </a:solidFill>
                <a:latin typeface="Comic Sans MS"/>
                <a:ea typeface="Calibri"/>
                <a:cs typeface="Comic Sans MS"/>
              </a:rPr>
              <a:t> data the topological cross sections, </a:t>
            </a:r>
            <a:r>
              <a:rPr lang="ru-RU" sz="2000" b="1" i="1" dirty="0" err="1" smtClean="0">
                <a:solidFill>
                  <a:srgbClr val="3333CC"/>
                </a:solidFill>
                <a:latin typeface="Comic Sans MS"/>
                <a:ea typeface="Calibri"/>
                <a:cs typeface="Comic Sans MS"/>
              </a:rPr>
              <a:t>σ</a:t>
            </a:r>
            <a:r>
              <a:rPr lang="en-US" sz="2000" b="1" baseline="-25000" dirty="0" smtClean="0">
                <a:solidFill>
                  <a:srgbClr val="3333CC"/>
                </a:solidFill>
                <a:latin typeface="Comic Sans MS"/>
                <a:ea typeface="Calibri"/>
                <a:cs typeface="Comic Sans MS"/>
              </a:rPr>
              <a:t>n , </a:t>
            </a:r>
            <a:r>
              <a:rPr lang="en-US" sz="2000" b="1" dirty="0" smtClean="0">
                <a:solidFill>
                  <a:srgbClr val="3333CC"/>
                </a:solidFill>
                <a:latin typeface="Comic Sans MS"/>
                <a:ea typeface="Calibri"/>
                <a:cs typeface="Comic Sans MS"/>
              </a:rPr>
              <a:t>for</a:t>
            </a:r>
            <a:r>
              <a:rPr lang="ru-RU" sz="2000" b="1" dirty="0" smtClean="0">
                <a:solidFill>
                  <a:srgbClr val="3333CC"/>
                </a:solidFill>
                <a:latin typeface="Comic Sans MS"/>
                <a:ea typeface="Calibri"/>
                <a:cs typeface="Comic Sans MS"/>
              </a:rPr>
              <a:t> </a:t>
            </a:r>
            <a:r>
              <a:rPr lang="ru-RU" sz="2000" b="1" i="1" dirty="0" err="1">
                <a:solidFill>
                  <a:srgbClr val="3333CC"/>
                </a:solidFill>
                <a:latin typeface="Comic Sans MS"/>
                <a:ea typeface="Calibri"/>
                <a:cs typeface="Comic Sans MS"/>
              </a:rPr>
              <a:t>рр</a:t>
            </a:r>
            <a:r>
              <a:rPr lang="ru-RU" sz="2000" b="1" dirty="0">
                <a:solidFill>
                  <a:srgbClr val="3333CC"/>
                </a:solidFill>
                <a:latin typeface="Comic Sans MS"/>
                <a:ea typeface="Calibri"/>
                <a:cs typeface="Comic Sans MS"/>
              </a:rPr>
              <a:t> </a:t>
            </a:r>
            <a:r>
              <a:rPr lang="en-US" sz="2000" b="1" dirty="0" smtClean="0">
                <a:solidFill>
                  <a:srgbClr val="3333CC"/>
                </a:solidFill>
                <a:latin typeface="Comic Sans MS"/>
                <a:ea typeface="Calibri"/>
                <a:cs typeface="Comic Sans MS"/>
              </a:rPr>
              <a:t>collisions at</a:t>
            </a:r>
            <a:r>
              <a:rPr lang="ru-RU" sz="2000" b="1" dirty="0" smtClean="0">
                <a:solidFill>
                  <a:srgbClr val="3333CC"/>
                </a:solidFill>
                <a:latin typeface="Comic Sans MS"/>
                <a:ea typeface="Calibri"/>
                <a:cs typeface="Comic Sans MS"/>
              </a:rPr>
              <a:t> </a:t>
            </a:r>
            <a:r>
              <a:rPr lang="en-US" sz="2000" b="1" dirty="0" smtClean="0">
                <a:solidFill>
                  <a:srgbClr val="3333CC"/>
                </a:solidFill>
                <a:latin typeface="Comic Sans MS"/>
                <a:ea typeface="Calibri"/>
                <a:cs typeface="Comic Sans MS"/>
              </a:rPr>
              <a:t>the </a:t>
            </a:r>
            <a:r>
              <a:rPr lang="ru-RU" sz="2000" b="1" dirty="0" smtClean="0">
                <a:solidFill>
                  <a:srgbClr val="3333CC"/>
                </a:solidFill>
                <a:latin typeface="Comic Sans MS"/>
                <a:ea typeface="Calibri"/>
                <a:cs typeface="Comic Sans MS"/>
              </a:rPr>
              <a:t>50 </a:t>
            </a:r>
            <a:r>
              <a:rPr lang="en-US" sz="2000" b="1" dirty="0" err="1" smtClean="0">
                <a:solidFill>
                  <a:srgbClr val="3333CC"/>
                </a:solidFill>
                <a:latin typeface="Comic Sans MS"/>
                <a:ea typeface="Calibri"/>
                <a:cs typeface="Comic Sans MS"/>
              </a:rPr>
              <a:t>GeV</a:t>
            </a:r>
            <a:r>
              <a:rPr lang="en-US" sz="2000" b="1" dirty="0" smtClean="0">
                <a:solidFill>
                  <a:srgbClr val="3333CC"/>
                </a:solidFill>
                <a:latin typeface="Comic Sans MS"/>
                <a:ea typeface="Calibri"/>
                <a:cs typeface="Comic Sans MS"/>
              </a:rPr>
              <a:t>-proton beam and the GDM description with a </a:t>
            </a:r>
            <a:r>
              <a:rPr lang="en-US" sz="2000" b="1" i="1" dirty="0" smtClean="0">
                <a:solidFill>
                  <a:srgbClr val="3333CC"/>
                </a:solidFill>
                <a:latin typeface="Comic Sans MS"/>
                <a:ea typeface="Calibri"/>
                <a:cs typeface="Comic Sans MS"/>
              </a:rPr>
              <a:t>g</a:t>
            </a:r>
            <a:r>
              <a:rPr lang="en-US" sz="2000" b="1" dirty="0" smtClean="0">
                <a:solidFill>
                  <a:srgbClr val="3333CC"/>
                </a:solidFill>
                <a:latin typeface="Comic Sans MS"/>
                <a:ea typeface="Calibri"/>
                <a:cs typeface="Comic Sans MS"/>
              </a:rPr>
              <a:t>-fission</a:t>
            </a:r>
            <a:endParaRPr lang="ru-RU" sz="2000" dirty="0">
              <a:solidFill>
                <a:srgbClr val="3333CC"/>
              </a:solidFill>
              <a:latin typeface="Comic Sans MS"/>
              <a:cs typeface="Comic Sans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586CE-51FD-BD44-909A-044D80A92D08}" type="slidenum">
              <a:rPr lang="en-US" smtClean="0"/>
              <a:t>18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105401" y="5750725"/>
            <a:ext cx="358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660066"/>
                </a:solidFill>
                <a:latin typeface="Comic Sans MS"/>
                <a:cs typeface="Comic Sans MS"/>
              </a:rPr>
              <a:t>GDM’s prediction</a:t>
            </a:r>
            <a:r>
              <a:rPr lang="en-US" b="1" dirty="0">
                <a:solidFill>
                  <a:srgbClr val="0000FF"/>
                </a:solidFill>
                <a:latin typeface="Comic Sans MS"/>
                <a:cs typeface="Comic Sans MS"/>
              </a:rPr>
              <a:t>: in </a:t>
            </a:r>
            <a:r>
              <a:rPr lang="en-US" b="1" dirty="0" err="1">
                <a:solidFill>
                  <a:srgbClr val="0000FF"/>
                </a:solidFill>
                <a:latin typeface="Comic Sans MS"/>
                <a:cs typeface="Comic Sans MS"/>
              </a:rPr>
              <a:t>pp</a:t>
            </a:r>
            <a:r>
              <a:rPr lang="en-US" b="1" dirty="0">
                <a:solidFill>
                  <a:srgbClr val="0000FF"/>
                </a:solidFill>
                <a:latin typeface="Comic Sans MS"/>
                <a:cs typeface="Comic Sans MS"/>
              </a:rPr>
              <a:t> at 500 </a:t>
            </a:r>
            <a:r>
              <a:rPr lang="en-US" b="1" dirty="0" err="1">
                <a:solidFill>
                  <a:srgbClr val="0000FF"/>
                </a:solidFill>
                <a:latin typeface="Comic Sans MS"/>
                <a:cs typeface="Comic Sans MS"/>
              </a:rPr>
              <a:t>TeV</a:t>
            </a:r>
            <a:r>
              <a:rPr lang="en-US" b="1" dirty="0">
                <a:solidFill>
                  <a:srgbClr val="0000FF"/>
                </a:solidFill>
                <a:latin typeface="Comic Sans MS"/>
                <a:cs typeface="Comic Sans MS"/>
              </a:rPr>
              <a:t> &lt;</a:t>
            </a:r>
            <a:r>
              <a:rPr lang="en-US" b="1" dirty="0" err="1">
                <a:solidFill>
                  <a:srgbClr val="0000FF"/>
                </a:solidFill>
                <a:latin typeface="Comic Sans MS"/>
                <a:cs typeface="Comic Sans MS"/>
              </a:rPr>
              <a:t>n</a:t>
            </a:r>
            <a:r>
              <a:rPr lang="en-US" b="1" baseline="-25000" dirty="0" err="1">
                <a:solidFill>
                  <a:srgbClr val="0000FF"/>
                </a:solidFill>
                <a:latin typeface="Comic Sans MS"/>
                <a:cs typeface="Comic Sans MS"/>
              </a:rPr>
              <a:t>ch</a:t>
            </a:r>
            <a:r>
              <a:rPr lang="en-US" b="1" dirty="0">
                <a:solidFill>
                  <a:srgbClr val="0000FF"/>
                </a:solidFill>
                <a:latin typeface="Comic Sans MS"/>
                <a:cs typeface="Comic Sans MS"/>
              </a:rPr>
              <a:t>&gt; ~ 50</a:t>
            </a:r>
          </a:p>
        </p:txBody>
      </p:sp>
    </p:spTree>
    <p:extLst>
      <p:ext uri="{BB962C8B-B14F-4D97-AF65-F5344CB8AC3E}">
        <p14:creationId xmlns:p14="http://schemas.microsoft.com/office/powerpoint/2010/main" val="4210080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4" cstate="print"/>
          <a:srcRect l="3359" t="45230"/>
          <a:stretch/>
        </p:blipFill>
        <p:spPr bwMode="auto">
          <a:xfrm>
            <a:off x="372526" y="3072680"/>
            <a:ext cx="3539069" cy="2362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76111" y="188640"/>
            <a:ext cx="764082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u="sng" dirty="0" smtClean="0">
                <a:solidFill>
                  <a:srgbClr val="C00000"/>
                </a:solidFill>
                <a:latin typeface="Comic Sans MS"/>
                <a:ea typeface="Calibri"/>
                <a:cs typeface="Comic Sans MS"/>
              </a:rPr>
              <a:t>Proton-antiproton annihilation in GDM</a:t>
            </a:r>
            <a:endParaRPr lang="ru-RU" sz="3200" u="sng" dirty="0">
              <a:solidFill>
                <a:prstClr val="black"/>
              </a:solidFill>
              <a:latin typeface="Comic Sans MS"/>
              <a:cs typeface="Comic Sans M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4608" y="3628091"/>
            <a:ext cx="79208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&lt;n</a:t>
            </a:r>
            <a:r>
              <a:rPr lang="en-US" sz="2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4669101"/>
              </p:ext>
            </p:extLst>
          </p:nvPr>
        </p:nvGraphicFramePr>
        <p:xfrm>
          <a:off x="916525" y="3217689"/>
          <a:ext cx="504056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2" name="Equation" r:id="rId5" imgW="266400" imgH="228600" progId="Equation.3">
                  <p:embed/>
                </p:oleObj>
              </mc:Choice>
              <mc:Fallback>
                <p:oleObj name="Equation" r:id="rId5" imgW="266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6525" y="3217689"/>
                        <a:ext cx="504056" cy="43204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76"/>
          <a:stretch/>
        </p:blipFill>
        <p:spPr bwMode="auto">
          <a:xfrm>
            <a:off x="4455357" y="2992676"/>
            <a:ext cx="3961574" cy="26969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7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589" y="3136692"/>
            <a:ext cx="1374487" cy="432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4" y="992170"/>
            <a:ext cx="8604447" cy="853564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397" y="1977580"/>
            <a:ext cx="3953205" cy="771092"/>
          </a:xfrm>
          <a:prstGeom prst="rect">
            <a:avLst/>
          </a:prstGeom>
        </p:spPr>
      </p:pic>
      <p:sp>
        <p:nvSpPr>
          <p:cNvPr id="16" name="Прямоугольник 8"/>
          <p:cNvSpPr/>
          <p:nvPr/>
        </p:nvSpPr>
        <p:spPr>
          <a:xfrm>
            <a:off x="463315" y="5537202"/>
            <a:ext cx="3448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6600"/>
                </a:solidFill>
                <a:latin typeface="Comic Sans MS"/>
                <a:ea typeface="Calibri"/>
                <a:cs typeface="Comic Sans MS"/>
              </a:rPr>
              <a:t>J.G. </a:t>
            </a:r>
            <a:r>
              <a:rPr lang="en-US" b="1" dirty="0" err="1" smtClean="0">
                <a:solidFill>
                  <a:srgbClr val="006600"/>
                </a:solidFill>
                <a:latin typeface="Comic Sans MS"/>
                <a:ea typeface="Calibri"/>
                <a:cs typeface="Comic Sans MS"/>
              </a:rPr>
              <a:t>Rushbrooke</a:t>
            </a:r>
            <a:r>
              <a:rPr lang="ru-RU" b="1" dirty="0" smtClean="0">
                <a:solidFill>
                  <a:srgbClr val="006600"/>
                </a:solidFill>
                <a:latin typeface="Comic Sans MS"/>
                <a:ea typeface="Calibri"/>
                <a:cs typeface="Comic Sans MS"/>
              </a:rPr>
              <a:t>, </a:t>
            </a:r>
            <a:r>
              <a:rPr lang="en-US" b="1" dirty="0" smtClean="0">
                <a:solidFill>
                  <a:srgbClr val="006600"/>
                </a:solidFill>
                <a:latin typeface="Comic Sans MS"/>
                <a:ea typeface="Calibri"/>
                <a:cs typeface="Comic Sans MS"/>
              </a:rPr>
              <a:t>B.R</a:t>
            </a:r>
            <a:r>
              <a:rPr lang="en-US" b="1" dirty="0">
                <a:solidFill>
                  <a:srgbClr val="006600"/>
                </a:solidFill>
                <a:latin typeface="Comic Sans MS"/>
                <a:ea typeface="Calibri"/>
                <a:cs typeface="Comic Sans MS"/>
              </a:rPr>
              <a:t>. </a:t>
            </a:r>
            <a:r>
              <a:rPr lang="en-US" b="1" dirty="0" smtClean="0">
                <a:solidFill>
                  <a:srgbClr val="006600"/>
                </a:solidFill>
                <a:latin typeface="Comic Sans MS"/>
                <a:ea typeface="Calibri"/>
                <a:cs typeface="Comic Sans MS"/>
              </a:rPr>
              <a:t>Webber.</a:t>
            </a:r>
            <a:r>
              <a:rPr lang="en-US" b="1" dirty="0">
                <a:solidFill>
                  <a:srgbClr val="006600"/>
                </a:solidFill>
                <a:latin typeface="Comic Sans MS"/>
                <a:ea typeface="Calibri"/>
                <a:cs typeface="Comic Sans MS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Comic Sans MS"/>
                <a:cs typeface="Comic Sans MS"/>
              </a:rPr>
              <a:t>Phys.Rep</a:t>
            </a:r>
            <a:r>
              <a:rPr lang="en-US" b="1" dirty="0" smtClean="0">
                <a:solidFill>
                  <a:srgbClr val="006600"/>
                </a:solidFill>
                <a:latin typeface="Comic Sans MS"/>
                <a:cs typeface="Comic Sans MS"/>
              </a:rPr>
              <a:t>. </a:t>
            </a:r>
            <a:r>
              <a:rPr lang="ru-RU" b="1" dirty="0" smtClean="0">
                <a:solidFill>
                  <a:srgbClr val="006600"/>
                </a:solidFill>
                <a:latin typeface="Comic Sans MS"/>
                <a:cs typeface="Comic Sans MS"/>
              </a:rPr>
              <a:t>(</a:t>
            </a:r>
            <a:r>
              <a:rPr lang="en-US" b="1" dirty="0" smtClean="0">
                <a:solidFill>
                  <a:srgbClr val="006600"/>
                </a:solidFill>
                <a:latin typeface="Comic Sans MS"/>
                <a:cs typeface="Comic Sans MS"/>
              </a:rPr>
              <a:t>1978</a:t>
            </a:r>
            <a:r>
              <a:rPr lang="ru-RU" b="1" dirty="0">
                <a:solidFill>
                  <a:srgbClr val="006600"/>
                </a:solidFill>
                <a:latin typeface="Comic Sans MS"/>
                <a:cs typeface="Comic Sans MS"/>
              </a:rPr>
              <a:t>)</a:t>
            </a:r>
            <a:r>
              <a:rPr lang="en-US" b="1" dirty="0" smtClean="0">
                <a:solidFill>
                  <a:srgbClr val="006600"/>
                </a:solidFill>
                <a:latin typeface="Comic Sans MS"/>
                <a:ea typeface="Calibri"/>
                <a:cs typeface="Comic Sans MS"/>
              </a:rPr>
              <a:t> </a:t>
            </a:r>
            <a:r>
              <a:rPr lang="ru-RU" b="1" dirty="0" smtClean="0">
                <a:solidFill>
                  <a:srgbClr val="006600"/>
                </a:solidFill>
                <a:latin typeface="Comic Sans MS"/>
                <a:ea typeface="Calibri"/>
                <a:cs typeface="Comic Sans MS"/>
              </a:rPr>
              <a:t>1</a:t>
            </a:r>
            <a:endParaRPr lang="ru-RU" b="1" dirty="0">
              <a:solidFill>
                <a:srgbClr val="006600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0128891"/>
              </p:ext>
            </p:extLst>
          </p:nvPr>
        </p:nvGraphicFramePr>
        <p:xfrm>
          <a:off x="4345078" y="5758789"/>
          <a:ext cx="4078333" cy="478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3" name="Equation" r:id="rId11" imgW="2057400" imgH="241300" progId="Equation.3">
                  <p:embed/>
                </p:oleObj>
              </mc:Choice>
              <mc:Fallback>
                <p:oleObj name="Equation" r:id="rId11" imgW="20574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345078" y="5758789"/>
                        <a:ext cx="4078333" cy="478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586CE-51FD-BD44-909A-044D80A92D0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79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477644"/>
            <a:ext cx="75565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HM events draw considerable attention now. It’s </a:t>
            </a:r>
            <a:r>
              <a:rPr lang="en-US" sz="2000" b="1" dirty="0">
                <a:solidFill>
                  <a:srgbClr val="0000FF"/>
                </a:solidFill>
                <a:latin typeface="Comic Sans MS"/>
                <a:cs typeface="Comic Sans MS"/>
              </a:rPr>
              <a:t>connected with </a:t>
            </a:r>
            <a:r>
              <a:rPr lang="en-US" sz="20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collective </a:t>
            </a:r>
            <a:r>
              <a:rPr lang="en-US" sz="2000" b="1" dirty="0">
                <a:solidFill>
                  <a:srgbClr val="0000FF"/>
                </a:solidFill>
                <a:latin typeface="Comic Sans MS"/>
                <a:cs typeface="Comic Sans MS"/>
              </a:rPr>
              <a:t>behavior of </a:t>
            </a:r>
            <a:r>
              <a:rPr lang="en-US" sz="20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secondary particles </a:t>
            </a:r>
            <a:r>
              <a:rPr lang="en-US" sz="2000" b="1" dirty="0">
                <a:solidFill>
                  <a:srgbClr val="0000FF"/>
                </a:solidFill>
                <a:latin typeface="Comic Sans MS"/>
                <a:cs typeface="Comic Sans MS"/>
              </a:rPr>
              <a:t>in </a:t>
            </a:r>
            <a:r>
              <a:rPr lang="en-US" sz="20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hadron and nuclear </a:t>
            </a:r>
            <a:r>
              <a:rPr lang="en-US" sz="2000" b="1" dirty="0">
                <a:solidFill>
                  <a:srgbClr val="0000FF"/>
                </a:solidFill>
                <a:latin typeface="Comic Sans MS"/>
                <a:cs typeface="Comic Sans MS"/>
              </a:rPr>
              <a:t>interactions (ridges, </a:t>
            </a:r>
            <a:r>
              <a:rPr lang="en-US" sz="20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flows, shock </a:t>
            </a:r>
            <a:r>
              <a:rPr lang="en-US" sz="2000" b="1" dirty="0">
                <a:solidFill>
                  <a:srgbClr val="0000FF"/>
                </a:solidFill>
                <a:latin typeface="Comic Sans MS"/>
                <a:cs typeface="Comic Sans MS"/>
              </a:rPr>
              <a:t>waves etc.)</a:t>
            </a:r>
            <a:r>
              <a:rPr lang="en-US" sz="20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. There are lots of problems at the description of multiplicity distribution (</a:t>
            </a:r>
            <a:r>
              <a:rPr lang="en-US" sz="2000" b="1" dirty="0" smtClean="0">
                <a:solidFill>
                  <a:srgbClr val="660066"/>
                </a:solidFill>
                <a:latin typeface="Comic Sans MS"/>
                <a:cs typeface="Comic Sans MS"/>
              </a:rPr>
              <a:t>MD</a:t>
            </a:r>
            <a:r>
              <a:rPr lang="en-US" sz="20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) at high energy.</a:t>
            </a:r>
            <a:endParaRPr lang="en-US" sz="2000" b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00" y="3413703"/>
            <a:ext cx="7645400" cy="337157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64391" y="683378"/>
            <a:ext cx="5993748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u="sng" dirty="0" smtClean="0">
                <a:solidFill>
                  <a:srgbClr val="C00000"/>
                </a:solidFill>
                <a:latin typeface="Comic Sans MS"/>
                <a:ea typeface="Calibri" pitchFamily="34" charset="0"/>
                <a:cs typeface="Comic Sans MS"/>
              </a:rPr>
              <a:t>High multiplicity (HM) events</a:t>
            </a:r>
            <a:endParaRPr lang="en-US" sz="3200" dirty="0">
              <a:solidFill>
                <a:srgbClr val="6600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33162" y="3151306"/>
            <a:ext cx="383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660066"/>
                </a:solidFill>
                <a:latin typeface="Comic Sans MS"/>
                <a:cs typeface="Comic Sans MS"/>
              </a:rPr>
              <a:t>ATLAS Coll. A. Morley, 2015 </a:t>
            </a:r>
            <a:endParaRPr lang="en-US" b="1" dirty="0">
              <a:solidFill>
                <a:srgbClr val="660066"/>
              </a:solidFill>
              <a:latin typeface="Comic Sans MS"/>
              <a:cs typeface="Comic Sans M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586CE-51FD-BD44-909A-044D80A92D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763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586CE-51FD-BD44-909A-044D80A92D08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733" y="1128183"/>
            <a:ext cx="7506590" cy="522816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20541" y="407600"/>
            <a:ext cx="5130800" cy="646331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0033CC"/>
                </a:solidFill>
              </a:rPr>
              <a:t>From </a:t>
            </a:r>
            <a:r>
              <a:rPr lang="en-US" altLang="zh-CN" b="1" dirty="0" err="1">
                <a:solidFill>
                  <a:srgbClr val="0033CC"/>
                </a:solidFill>
              </a:rPr>
              <a:t>Xiangdong</a:t>
            </a:r>
            <a:r>
              <a:rPr lang="en-US" altLang="zh-CN" b="1" dirty="0">
                <a:solidFill>
                  <a:srgbClr val="0033CC"/>
                </a:solidFill>
              </a:rPr>
              <a:t> </a:t>
            </a:r>
            <a:r>
              <a:rPr lang="en-US" altLang="zh-CN" b="1" dirty="0" err="1">
                <a:solidFill>
                  <a:srgbClr val="0033CC"/>
                </a:solidFill>
              </a:rPr>
              <a:t>Ji</a:t>
            </a:r>
            <a:r>
              <a:rPr lang="en-US" altLang="zh-CN" b="1" dirty="0">
                <a:solidFill>
                  <a:srgbClr val="0033CC"/>
                </a:solidFill>
              </a:rPr>
              <a:t>, University of Maryland, USA</a:t>
            </a:r>
          </a:p>
          <a:p>
            <a:r>
              <a:rPr lang="en-US" altLang="zh-CN" b="1" dirty="0">
                <a:solidFill>
                  <a:srgbClr val="0033CC"/>
                </a:solidFill>
              </a:rPr>
              <a:t>“Confinement and hadron spectrum” 2018</a:t>
            </a:r>
            <a:endParaRPr lang="en-US" altLang="zh-CN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7092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586CE-51FD-BD44-909A-044D80A92D08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1200"/>
            <a:ext cx="9144000" cy="543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3854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91443" y="379568"/>
            <a:ext cx="7828839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smtClean="0">
                <a:solidFill>
                  <a:srgbClr val="C00000"/>
                </a:solidFill>
                <a:latin typeface="Comic Sans MS"/>
                <a:ea typeface="Calibri"/>
                <a:cs typeface="Comic Sans MS"/>
              </a:rPr>
              <a:t>Fluctuations of π</a:t>
            </a:r>
            <a:r>
              <a:rPr lang="en-US" sz="3200" b="1" u="sng" baseline="30000" dirty="0" smtClean="0">
                <a:solidFill>
                  <a:srgbClr val="C00000"/>
                </a:solidFill>
                <a:latin typeface="Comic Sans MS"/>
                <a:ea typeface="Calibri"/>
                <a:cs typeface="Comic Sans MS"/>
              </a:rPr>
              <a:t>0</a:t>
            </a:r>
            <a:r>
              <a:rPr lang="en-US" sz="3200" b="1" u="sng" dirty="0" smtClean="0">
                <a:solidFill>
                  <a:srgbClr val="C00000"/>
                </a:solidFill>
                <a:latin typeface="Comic Sans MS"/>
                <a:ea typeface="Calibri"/>
                <a:cs typeface="Comic Sans MS"/>
              </a:rPr>
              <a:t>’s number in HM </a:t>
            </a:r>
            <a:endParaRPr lang="en-US" sz="3200" dirty="0">
              <a:latin typeface="Comic Sans MS"/>
              <a:cs typeface="Comic Sans M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2799" y="1213008"/>
            <a:ext cx="74675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000" b="1" dirty="0" smtClean="0">
                <a:solidFill>
                  <a:srgbClr val="3333CC"/>
                </a:solidFill>
                <a:latin typeface="Comic Sans MS"/>
                <a:cs typeface="Comic Sans MS"/>
              </a:rPr>
              <a:t>Begun and </a:t>
            </a:r>
            <a:r>
              <a:rPr lang="en-US" sz="2000" b="1" dirty="0" err="1" smtClean="0">
                <a:solidFill>
                  <a:srgbClr val="3333CC"/>
                </a:solidFill>
                <a:latin typeface="Comic Sans MS"/>
                <a:cs typeface="Comic Sans MS"/>
              </a:rPr>
              <a:t>Gorenstein</a:t>
            </a:r>
            <a:r>
              <a:rPr lang="en-US" sz="2000" b="1" dirty="0" smtClean="0">
                <a:solidFill>
                  <a:srgbClr val="3333CC"/>
                </a:solidFill>
                <a:latin typeface="Comic Sans MS"/>
                <a:cs typeface="Comic Sans MS"/>
              </a:rPr>
              <a:t> </a:t>
            </a:r>
            <a:r>
              <a:rPr lang="de-DE" sz="2000" b="1" dirty="0" smtClean="0">
                <a:solidFill>
                  <a:srgbClr val="3333CC"/>
                </a:solidFill>
                <a:latin typeface="Comic Sans MS"/>
                <a:cs typeface="Comic Sans MS"/>
              </a:rPr>
              <a:t>(</a:t>
            </a:r>
            <a:r>
              <a:rPr lang="de-DE" sz="2000" b="1" dirty="0" smtClean="0">
                <a:solidFill>
                  <a:srgbClr val="006600"/>
                </a:solidFill>
                <a:latin typeface="Comic Sans MS"/>
                <a:cs typeface="Comic Sans MS"/>
              </a:rPr>
              <a:t>Phys.</a:t>
            </a:r>
            <a:r>
              <a:rPr lang="en-US" sz="2000" b="1" dirty="0" smtClean="0">
                <a:solidFill>
                  <a:srgbClr val="006600"/>
                </a:solidFill>
                <a:latin typeface="Comic Sans MS"/>
                <a:cs typeface="Comic Sans MS"/>
              </a:rPr>
              <a:t>Lett</a:t>
            </a:r>
            <a:r>
              <a:rPr lang="en-US" sz="2000" b="1" dirty="0">
                <a:solidFill>
                  <a:srgbClr val="006600"/>
                </a:solidFill>
                <a:latin typeface="Comic Sans MS"/>
                <a:cs typeface="Comic Sans MS"/>
              </a:rPr>
              <a:t>.</a:t>
            </a:r>
            <a:r>
              <a:rPr lang="en-US" sz="2000" b="1" dirty="0" smtClean="0">
                <a:solidFill>
                  <a:srgbClr val="006600"/>
                </a:solidFill>
                <a:latin typeface="Comic Sans MS"/>
                <a:cs typeface="Comic Sans MS"/>
              </a:rPr>
              <a:t>2007;</a:t>
            </a:r>
            <a:r>
              <a:rPr lang="de-DE" sz="2000" b="1" dirty="0" smtClean="0">
                <a:solidFill>
                  <a:srgbClr val="006600"/>
                </a:solidFill>
                <a:latin typeface="Comic Sans MS"/>
                <a:cs typeface="Comic Sans MS"/>
              </a:rPr>
              <a:t>P</a:t>
            </a:r>
            <a:r>
              <a:rPr lang="en-US" sz="2000" b="1" dirty="0" err="1" smtClean="0">
                <a:solidFill>
                  <a:srgbClr val="006600"/>
                </a:solidFill>
                <a:latin typeface="Comic Sans MS"/>
                <a:cs typeface="Comic Sans MS"/>
              </a:rPr>
              <a:t>hys</a:t>
            </a:r>
            <a:r>
              <a:rPr lang="en-US" sz="2000" b="1" dirty="0" smtClean="0">
                <a:solidFill>
                  <a:srgbClr val="006600"/>
                </a:solidFill>
                <a:latin typeface="Comic Sans MS"/>
                <a:cs typeface="Comic Sans MS"/>
              </a:rPr>
              <a:t>.</a:t>
            </a:r>
            <a:r>
              <a:rPr lang="de-DE" sz="2000" b="1" dirty="0" err="1" smtClean="0">
                <a:solidFill>
                  <a:srgbClr val="006600"/>
                </a:solidFill>
                <a:latin typeface="Comic Sans MS"/>
                <a:cs typeface="Comic Sans MS"/>
              </a:rPr>
              <a:t>Rev</a:t>
            </a:r>
            <a:r>
              <a:rPr lang="de-DE" sz="2000" b="1" dirty="0">
                <a:solidFill>
                  <a:srgbClr val="006600"/>
                </a:solidFill>
                <a:latin typeface="Comic Sans MS"/>
                <a:cs typeface="Comic Sans MS"/>
              </a:rPr>
              <a:t>., 2008</a:t>
            </a:r>
            <a:r>
              <a:rPr lang="de-DE" sz="2000" b="1" dirty="0">
                <a:solidFill>
                  <a:srgbClr val="3333CC"/>
                </a:solidFill>
                <a:latin typeface="Comic Sans MS"/>
                <a:cs typeface="Comic Sans MS"/>
              </a:rPr>
              <a:t>)</a:t>
            </a:r>
            <a:r>
              <a:rPr lang="de-DE" sz="2000" b="1" dirty="0">
                <a:solidFill>
                  <a:srgbClr val="006600"/>
                </a:solidFill>
                <a:latin typeface="Comic Sans MS"/>
                <a:cs typeface="Comic Sans MS"/>
              </a:rPr>
              <a:t> </a:t>
            </a:r>
            <a:r>
              <a:rPr lang="en-US" sz="2000" b="1" dirty="0" smtClean="0">
                <a:solidFill>
                  <a:srgbClr val="3333CC"/>
                </a:solidFill>
                <a:latin typeface="Comic Sans MS"/>
                <a:cs typeface="Comic Sans MS"/>
              </a:rPr>
              <a:t>predicted</a:t>
            </a:r>
            <a:r>
              <a:rPr lang="ru-RU" sz="2000" b="1" dirty="0" smtClean="0">
                <a:solidFill>
                  <a:srgbClr val="3333CC"/>
                </a:solidFill>
                <a:latin typeface="Comic Sans MS"/>
                <a:cs typeface="Comic Sans MS"/>
              </a:rPr>
              <a:t> </a:t>
            </a:r>
            <a:r>
              <a:rPr lang="en-US" sz="2000" b="1" dirty="0" smtClean="0">
                <a:solidFill>
                  <a:srgbClr val="3333CC"/>
                </a:solidFill>
                <a:latin typeface="Comic Sans MS"/>
                <a:cs typeface="Comic Sans MS"/>
              </a:rPr>
              <a:t>the </a:t>
            </a:r>
            <a:r>
              <a:rPr lang="en-US" sz="2000" b="1" dirty="0" smtClean="0">
                <a:solidFill>
                  <a:srgbClr val="C00000"/>
                </a:solidFill>
                <a:latin typeface="Comic Sans MS"/>
                <a:cs typeface="Comic Sans MS"/>
              </a:rPr>
              <a:t>Bose-Einstein condensate </a:t>
            </a:r>
            <a:r>
              <a:rPr lang="de-DE" sz="2000" b="1" dirty="0" smtClean="0">
                <a:solidFill>
                  <a:srgbClr val="3333CC"/>
                </a:solidFill>
                <a:latin typeface="Comic Sans MS"/>
                <a:cs typeface="Comic Sans MS"/>
              </a:rPr>
              <a:t>formation (</a:t>
            </a:r>
            <a:r>
              <a:rPr lang="en-US" sz="2000" b="1" dirty="0" smtClean="0">
                <a:solidFill>
                  <a:srgbClr val="C00000"/>
                </a:solidFill>
                <a:latin typeface="Comic Sans MS"/>
                <a:cs typeface="Comic Sans MS"/>
              </a:rPr>
              <a:t>BEC</a:t>
            </a:r>
            <a:r>
              <a:rPr lang="de-DE" sz="2000" b="1" dirty="0" smtClean="0">
                <a:solidFill>
                  <a:srgbClr val="3333CC"/>
                </a:solidFill>
                <a:latin typeface="Comic Sans MS"/>
                <a:cs typeface="Comic Sans MS"/>
              </a:rPr>
              <a:t>) </a:t>
            </a:r>
            <a:r>
              <a:rPr lang="en-US" sz="2000" b="1" dirty="0" smtClean="0">
                <a:solidFill>
                  <a:srgbClr val="3333CC"/>
                </a:solidFill>
                <a:latin typeface="Comic Sans MS"/>
                <a:cs typeface="Comic Sans MS"/>
              </a:rPr>
              <a:t>in </a:t>
            </a:r>
            <a:r>
              <a:rPr lang="en-US" sz="2000" b="1" i="1" dirty="0" err="1" smtClean="0">
                <a:solidFill>
                  <a:srgbClr val="3333CC"/>
                </a:solidFill>
                <a:latin typeface="Comic Sans MS"/>
                <a:cs typeface="Comic Sans MS"/>
              </a:rPr>
              <a:t>pp</a:t>
            </a:r>
            <a:r>
              <a:rPr lang="en-US" sz="2000" b="1" dirty="0" smtClean="0">
                <a:solidFill>
                  <a:srgbClr val="3333CC"/>
                </a:solidFill>
                <a:latin typeface="Comic Sans MS"/>
                <a:cs typeface="Comic Sans MS"/>
              </a:rPr>
              <a:t> interactions at U-70 in HM</a:t>
            </a:r>
            <a:r>
              <a:rPr lang="de-DE" sz="2000" b="1" dirty="0" smtClean="0">
                <a:solidFill>
                  <a:srgbClr val="3333CC"/>
                </a:solidFill>
                <a:latin typeface="Comic Sans MS"/>
                <a:cs typeface="Comic Sans MS"/>
              </a:rPr>
              <a:t> </a:t>
            </a:r>
            <a:r>
              <a:rPr lang="de-DE" sz="2000" b="1" i="1" dirty="0" err="1" smtClean="0">
                <a:solidFill>
                  <a:srgbClr val="3333CC"/>
                </a:solidFill>
                <a:latin typeface="Comic Sans MS"/>
                <a:cs typeface="Comic Sans MS"/>
              </a:rPr>
              <a:t>n</a:t>
            </a:r>
            <a:r>
              <a:rPr lang="de-DE" sz="2000" b="1" baseline="-25000" dirty="0" err="1" smtClean="0">
                <a:solidFill>
                  <a:srgbClr val="3333CC"/>
                </a:solidFill>
                <a:latin typeface="Comic Sans MS"/>
                <a:cs typeface="Comic Sans MS"/>
              </a:rPr>
              <a:t>tot</a:t>
            </a:r>
            <a:r>
              <a:rPr lang="de-DE" sz="2000" b="1" baseline="-25000" dirty="0" smtClean="0">
                <a:solidFill>
                  <a:srgbClr val="3333CC"/>
                </a:solidFill>
                <a:latin typeface="Comic Sans MS"/>
                <a:cs typeface="Comic Sans MS"/>
              </a:rPr>
              <a:t> </a:t>
            </a:r>
            <a:r>
              <a:rPr lang="de-DE" sz="2000" b="1" dirty="0" smtClean="0">
                <a:solidFill>
                  <a:srgbClr val="3333CC"/>
                </a:solidFill>
                <a:latin typeface="Comic Sans MS"/>
                <a:cs typeface="Comic Sans MS"/>
              </a:rPr>
              <a:t>= </a:t>
            </a:r>
            <a:r>
              <a:rPr lang="de-DE" sz="2000" b="1" i="1" dirty="0" err="1" smtClean="0">
                <a:solidFill>
                  <a:srgbClr val="3333CC"/>
                </a:solidFill>
                <a:latin typeface="Comic Sans MS"/>
                <a:cs typeface="Comic Sans MS"/>
              </a:rPr>
              <a:t>n</a:t>
            </a:r>
            <a:r>
              <a:rPr lang="de-DE" sz="2000" b="1" baseline="-25000" dirty="0" err="1" smtClean="0">
                <a:solidFill>
                  <a:srgbClr val="3333CC"/>
                </a:solidFill>
                <a:latin typeface="Comic Sans MS"/>
                <a:cs typeface="Comic Sans MS"/>
              </a:rPr>
              <a:t>ch</a:t>
            </a:r>
            <a:r>
              <a:rPr lang="de-DE" sz="2000" b="1" dirty="0" smtClean="0">
                <a:solidFill>
                  <a:srgbClr val="3333CC"/>
                </a:solidFill>
                <a:latin typeface="Comic Sans MS"/>
                <a:cs typeface="Comic Sans MS"/>
              </a:rPr>
              <a:t>+ </a:t>
            </a:r>
            <a:r>
              <a:rPr lang="de-DE" sz="2000" b="1" i="1" dirty="0" smtClean="0">
                <a:solidFill>
                  <a:srgbClr val="3333CC"/>
                </a:solidFill>
                <a:latin typeface="Comic Sans MS"/>
                <a:cs typeface="Comic Sans MS"/>
              </a:rPr>
              <a:t>n</a:t>
            </a:r>
            <a:r>
              <a:rPr lang="de-DE" sz="2000" b="1" baseline="-25000" dirty="0" smtClean="0">
                <a:solidFill>
                  <a:srgbClr val="3333CC"/>
                </a:solidFill>
                <a:latin typeface="Comic Sans MS"/>
                <a:cs typeface="Comic Sans MS"/>
              </a:rPr>
              <a:t>0</a:t>
            </a:r>
            <a:r>
              <a:rPr lang="ru-RU" sz="2000" b="1" dirty="0">
                <a:solidFill>
                  <a:srgbClr val="3333CC"/>
                </a:solidFill>
                <a:latin typeface="Comic Sans MS"/>
                <a:cs typeface="Comic Sans MS"/>
              </a:rPr>
              <a:t>, </a:t>
            </a:r>
            <a:r>
              <a:rPr lang="en-US" sz="2000" b="1" dirty="0" smtClean="0">
                <a:solidFill>
                  <a:srgbClr val="3333CC"/>
                </a:solidFill>
                <a:latin typeface="Comic Sans MS"/>
                <a:cs typeface="Comic Sans MS"/>
              </a:rPr>
              <a:t>in the framework of the ideal pion gas. </a:t>
            </a:r>
            <a:endParaRPr lang="de-DE" sz="2000" b="1" dirty="0">
              <a:solidFill>
                <a:srgbClr val="3333CC"/>
              </a:solidFill>
              <a:latin typeface="Comic Sans MS"/>
              <a:cs typeface="Comic Sans M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97865" y="2797202"/>
            <a:ext cx="418253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660066"/>
                </a:solidFill>
                <a:latin typeface="Comic Sans MS"/>
                <a:cs typeface="Comic Sans MS"/>
              </a:rPr>
              <a:t>Phase diagram of pion gas. </a:t>
            </a:r>
            <a:r>
              <a:rPr lang="en-US" sz="20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Dashed line</a:t>
            </a:r>
            <a:r>
              <a:rPr lang="ru-RU" sz="20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corresponds</a:t>
            </a:r>
            <a:r>
              <a:rPr lang="ru-RU" sz="20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to </a:t>
            </a:r>
            <a:r>
              <a:rPr lang="en-US" sz="2000" b="1" i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ρ</a:t>
            </a:r>
            <a:r>
              <a:rPr lang="en-US" sz="2000" b="1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π</a:t>
            </a:r>
            <a:r>
              <a:rPr lang="en-US" sz="20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(</a:t>
            </a:r>
            <a:r>
              <a:rPr lang="en-US" sz="2000" b="1" i="1" dirty="0" smtClean="0">
                <a:solidFill>
                  <a:srgbClr val="0000FF"/>
                </a:solidFill>
                <a:latin typeface="Comic Sans MS"/>
                <a:cs typeface="Comic Sans MS"/>
              </a:rPr>
              <a:t>μ</a:t>
            </a:r>
            <a:r>
              <a:rPr lang="en-US" sz="2000" b="1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π</a:t>
            </a:r>
            <a:r>
              <a:rPr lang="en-US" sz="20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=0</a:t>
            </a:r>
            <a:r>
              <a:rPr lang="en-US" sz="2000" b="1" dirty="0">
                <a:solidFill>
                  <a:srgbClr val="0000FF"/>
                </a:solidFill>
                <a:latin typeface="Comic Sans MS"/>
                <a:cs typeface="Comic Sans MS"/>
              </a:rPr>
              <a:t>)</a:t>
            </a:r>
            <a:r>
              <a:rPr lang="ru-RU" sz="2000" b="1" dirty="0">
                <a:solidFill>
                  <a:srgbClr val="0000FF"/>
                </a:solidFill>
                <a:latin typeface="Comic Sans MS"/>
                <a:cs typeface="Comic Sans MS"/>
              </a:rPr>
              <a:t>, </a:t>
            </a:r>
            <a:r>
              <a:rPr lang="en-US" sz="20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solid</a:t>
            </a:r>
            <a:r>
              <a:rPr lang="ru-RU" sz="20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ru-RU" sz="2000" b="1" dirty="0">
                <a:solidFill>
                  <a:srgbClr val="0000FF"/>
                </a:solidFill>
                <a:latin typeface="Comic Sans MS"/>
                <a:cs typeface="Comic Sans MS"/>
              </a:rPr>
              <a:t>– </a:t>
            </a:r>
            <a:r>
              <a:rPr lang="en-US" sz="20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BEC line</a:t>
            </a:r>
            <a:r>
              <a:rPr lang="ru-RU" sz="20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. </a:t>
            </a:r>
            <a:r>
              <a:rPr lang="en-US" sz="20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Dotted lines present</a:t>
            </a:r>
            <a:r>
              <a:rPr lang="ru-RU" sz="20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states with fix energy densities</a:t>
            </a:r>
            <a:r>
              <a:rPr lang="ru-RU" sz="20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: </a:t>
            </a:r>
            <a:r>
              <a:rPr lang="en-US" sz="2000" b="1" i="1" dirty="0" err="1">
                <a:solidFill>
                  <a:srgbClr val="0000FF"/>
                </a:solidFill>
                <a:latin typeface="Comic Sans MS"/>
                <a:cs typeface="Comic Sans MS"/>
              </a:rPr>
              <a:t>ε</a:t>
            </a:r>
            <a:r>
              <a:rPr lang="ru-RU" sz="2000" b="1" i="1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mic Sans MS"/>
                <a:cs typeface="Comic Sans MS"/>
              </a:rPr>
              <a:t>=</a:t>
            </a:r>
            <a:r>
              <a:rPr lang="ru-RU" sz="2000" b="1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Comic Sans MS"/>
                <a:cs typeface="Comic Sans MS"/>
              </a:rPr>
              <a:t>6, 20, 60 </a:t>
            </a:r>
            <a:r>
              <a:rPr lang="en-US" sz="20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MeV/fm</a:t>
            </a:r>
            <a:r>
              <a:rPr lang="en-US" sz="2000" b="1" baseline="30000" dirty="0" smtClean="0">
                <a:solidFill>
                  <a:srgbClr val="0000FF"/>
                </a:solidFill>
                <a:latin typeface="Comic Sans MS"/>
                <a:cs typeface="Comic Sans MS"/>
              </a:rPr>
              <a:t>3</a:t>
            </a:r>
            <a:r>
              <a:rPr lang="en-US" sz="2000" b="1" dirty="0">
                <a:solidFill>
                  <a:srgbClr val="0000FF"/>
                </a:solidFill>
                <a:latin typeface="Comic Sans MS"/>
                <a:cs typeface="Comic Sans MS"/>
              </a:rPr>
              <a:t>. </a:t>
            </a:r>
            <a:r>
              <a:rPr lang="en-US" sz="20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Numbers</a:t>
            </a:r>
            <a:r>
              <a:rPr lang="ru-RU" sz="20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ru-RU" sz="2000" b="1" dirty="0">
                <a:solidFill>
                  <a:srgbClr val="0000FF"/>
                </a:solidFill>
                <a:latin typeface="Comic Sans MS"/>
                <a:cs typeface="Comic Sans MS"/>
              </a:rPr>
              <a:t>(</a:t>
            </a:r>
            <a:r>
              <a:rPr lang="en-US" sz="2000" b="1" i="1" dirty="0">
                <a:solidFill>
                  <a:srgbClr val="0000FF"/>
                </a:solidFill>
                <a:latin typeface="Comic Sans MS"/>
                <a:cs typeface="Comic Sans MS"/>
              </a:rPr>
              <a:t>N</a:t>
            </a:r>
            <a:r>
              <a:rPr lang="ru-RU" sz="2000" b="1" dirty="0">
                <a:solidFill>
                  <a:srgbClr val="0000FF"/>
                </a:solidFill>
                <a:latin typeface="Comic Sans MS"/>
                <a:cs typeface="Comic Sans MS"/>
              </a:rPr>
              <a:t>)</a:t>
            </a:r>
            <a:r>
              <a:rPr lang="en-US" sz="2000" b="1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ru-RU" sz="2000" b="1" dirty="0">
                <a:solidFill>
                  <a:srgbClr val="0000FF"/>
                </a:solidFill>
                <a:latin typeface="Comic Sans MS"/>
                <a:cs typeface="Comic Sans MS"/>
              </a:rPr>
              <a:t>– </a:t>
            </a:r>
            <a:r>
              <a:rPr lang="en-US" sz="20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pion multiplicity at </a:t>
            </a:r>
            <a:r>
              <a:rPr lang="en-US" sz="2000" b="1" i="1" dirty="0" smtClean="0">
                <a:solidFill>
                  <a:srgbClr val="0000FF"/>
                </a:solidFill>
                <a:latin typeface="Comic Sans MS"/>
                <a:cs typeface="Comic Sans MS"/>
              </a:rPr>
              <a:t>μ</a:t>
            </a:r>
            <a:r>
              <a:rPr lang="en-US" sz="2000" b="1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π</a:t>
            </a:r>
            <a:r>
              <a:rPr lang="en-US" sz="2000" b="1" dirty="0">
                <a:solidFill>
                  <a:srgbClr val="0000FF"/>
                </a:solidFill>
                <a:latin typeface="Comic Sans MS"/>
                <a:cs typeface="Comic Sans MS"/>
              </a:rPr>
              <a:t>=0 </a:t>
            </a:r>
            <a:r>
              <a:rPr lang="en-US" sz="20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and </a:t>
            </a:r>
            <a:r>
              <a:rPr lang="en-US" sz="2000" b="1" i="1" dirty="0">
                <a:solidFill>
                  <a:srgbClr val="0000FF"/>
                </a:solidFill>
                <a:latin typeface="Comic Sans MS"/>
                <a:cs typeface="Comic Sans MS"/>
              </a:rPr>
              <a:t>μ</a:t>
            </a:r>
            <a:r>
              <a:rPr lang="en-US" sz="2000" b="1" baseline="-25000" dirty="0">
                <a:solidFill>
                  <a:srgbClr val="0000FF"/>
                </a:solidFill>
                <a:latin typeface="Comic Sans MS"/>
                <a:cs typeface="Comic Sans MS"/>
              </a:rPr>
              <a:t>π</a:t>
            </a:r>
            <a:r>
              <a:rPr lang="en-US" sz="2000" b="1" dirty="0">
                <a:solidFill>
                  <a:srgbClr val="0000FF"/>
                </a:solidFill>
                <a:latin typeface="Comic Sans MS"/>
                <a:cs typeface="Comic Sans MS"/>
              </a:rPr>
              <a:t>=m</a:t>
            </a:r>
            <a:r>
              <a:rPr lang="en-US" sz="2000" b="1" baseline="-25000" dirty="0">
                <a:solidFill>
                  <a:srgbClr val="0000FF"/>
                </a:solidFill>
                <a:latin typeface="Comic Sans MS"/>
                <a:cs typeface="Comic Sans MS"/>
              </a:rPr>
              <a:t>π</a:t>
            </a:r>
            <a:r>
              <a:rPr lang="en-US" sz="2000" b="1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at</a:t>
            </a:r>
            <a:r>
              <a:rPr lang="ru-RU" sz="20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energy density</a:t>
            </a:r>
            <a:r>
              <a:rPr lang="ru-RU" sz="20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Comic Sans MS"/>
                <a:cs typeface="Comic Sans MS"/>
              </a:rPr>
              <a:t>ε</a:t>
            </a:r>
            <a:r>
              <a:rPr lang="ru-RU" sz="2000" b="1" i="1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for total</a:t>
            </a:r>
            <a:r>
              <a:rPr lang="ru-RU" sz="20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energy of the pion system </a:t>
            </a:r>
            <a:r>
              <a:rPr lang="ru-RU" sz="20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2000" b="1" i="1" dirty="0" smtClean="0">
                <a:solidFill>
                  <a:srgbClr val="0000FF"/>
                </a:solidFill>
                <a:latin typeface="Comic Sans MS"/>
                <a:cs typeface="Comic Sans MS"/>
              </a:rPr>
              <a:t>E</a:t>
            </a:r>
            <a:r>
              <a:rPr lang="en-US" sz="2000" b="1" dirty="0">
                <a:solidFill>
                  <a:srgbClr val="0000FF"/>
                </a:solidFill>
                <a:latin typeface="Comic Sans MS"/>
                <a:cs typeface="Comic Sans MS"/>
              </a:rPr>
              <a:t>=9.7 </a:t>
            </a:r>
            <a:r>
              <a:rPr lang="ru-RU" sz="2000" b="1" dirty="0">
                <a:solidFill>
                  <a:srgbClr val="0000FF"/>
                </a:solidFill>
                <a:latin typeface="Comic Sans MS"/>
                <a:cs typeface="Comic Sans MS"/>
              </a:rPr>
              <a:t>ГэВ</a:t>
            </a:r>
            <a:r>
              <a:rPr lang="en-US" sz="2000" b="1" dirty="0">
                <a:solidFill>
                  <a:srgbClr val="0000FF"/>
                </a:solidFill>
                <a:latin typeface="Comic Sans MS"/>
                <a:cs typeface="Comic Sans MS"/>
              </a:rPr>
              <a:t>. </a:t>
            </a:r>
            <a:endParaRPr lang="en-US" sz="2000" dirty="0">
              <a:latin typeface="Comic Sans MS"/>
              <a:cs typeface="Comic Sans MS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01"/>
          <a:stretch/>
        </p:blipFill>
        <p:spPr bwMode="auto">
          <a:xfrm>
            <a:off x="237064" y="2774516"/>
            <a:ext cx="3860801" cy="3144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586CE-51FD-BD44-909A-044D80A92D0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285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77" y="1020178"/>
            <a:ext cx="3576498" cy="332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2"/>
          <p:cNvSpPr/>
          <p:nvPr/>
        </p:nvSpPr>
        <p:spPr>
          <a:xfrm>
            <a:off x="3953929" y="1167543"/>
            <a:ext cx="3990627" cy="286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b="1" dirty="0">
                <a:solidFill>
                  <a:srgbClr val="0000FF"/>
                </a:solidFill>
                <a:latin typeface="Comic Sans MS"/>
                <a:cs typeface="Comic Sans MS"/>
              </a:rPr>
              <a:t>S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caled variance</a:t>
            </a:r>
            <a:r>
              <a:rPr lang="ru-RU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: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ru-RU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l-GR" b="1" dirty="0" smtClean="0">
                <a:solidFill>
                  <a:srgbClr val="660066"/>
                </a:solidFill>
                <a:latin typeface="Comic Sans MS"/>
                <a:cs typeface="Comic Sans MS"/>
              </a:rPr>
              <a:t>ω</a:t>
            </a:r>
            <a:r>
              <a:rPr lang="en-US" b="1" baseline="30000" dirty="0">
                <a:solidFill>
                  <a:srgbClr val="660066"/>
                </a:solidFill>
                <a:latin typeface="Comic Sans MS"/>
                <a:cs typeface="Comic Sans MS"/>
              </a:rPr>
              <a:t>0</a:t>
            </a:r>
            <a:r>
              <a:rPr lang="en-US" b="1" dirty="0">
                <a:solidFill>
                  <a:srgbClr val="660066"/>
                </a:solidFill>
                <a:latin typeface="Comic Sans MS"/>
                <a:cs typeface="Comic Sans MS"/>
              </a:rPr>
              <a:t>=D/&lt;N</a:t>
            </a:r>
            <a:r>
              <a:rPr lang="en-US" b="1" baseline="-25000" dirty="0">
                <a:solidFill>
                  <a:srgbClr val="660066"/>
                </a:solidFill>
                <a:latin typeface="Comic Sans MS"/>
                <a:cs typeface="Comic Sans MS"/>
              </a:rPr>
              <a:t>0</a:t>
            </a:r>
            <a:r>
              <a:rPr lang="en-US" b="1" dirty="0" smtClean="0">
                <a:solidFill>
                  <a:srgbClr val="660066"/>
                </a:solidFill>
                <a:latin typeface="Comic Sans MS"/>
                <a:cs typeface="Comic Sans MS"/>
              </a:rPr>
              <a:t>&gt;</a:t>
            </a:r>
            <a:r>
              <a:rPr lang="ru-RU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, 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D </a:t>
            </a:r>
            <a:r>
              <a:rPr lang="ru-RU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– </a:t>
            </a:r>
            <a:r>
              <a:rPr lang="en-US" b="1" dirty="0">
                <a:solidFill>
                  <a:srgbClr val="0000FF"/>
                </a:solidFill>
                <a:latin typeface="Comic Sans MS"/>
                <a:cs typeface="Comic Sans MS"/>
              </a:rPr>
              <a:t>variance</a:t>
            </a:r>
            <a:r>
              <a:rPr lang="ru-RU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for</a:t>
            </a:r>
            <a:r>
              <a:rPr lang="ru-RU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MD of</a:t>
            </a:r>
            <a:r>
              <a:rPr lang="ru-RU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π</a:t>
            </a:r>
            <a:r>
              <a:rPr lang="en-US" b="1" baseline="30000" dirty="0" smtClean="0">
                <a:solidFill>
                  <a:srgbClr val="0000FF"/>
                </a:solidFill>
                <a:latin typeface="Comic Sans MS"/>
                <a:cs typeface="Comic Sans MS"/>
              </a:rPr>
              <a:t>0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’s, </a:t>
            </a:r>
            <a:r>
              <a:rPr lang="en-US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N</a:t>
            </a:r>
            <a:r>
              <a:rPr lang="en-US" b="1" baseline="-250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tot</a:t>
            </a:r>
            <a:r>
              <a:rPr lang="ru-RU" b="1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= </a:t>
            </a:r>
            <a:r>
              <a:rPr lang="en-US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N</a:t>
            </a:r>
            <a:r>
              <a:rPr lang="en-US" b="1" baseline="-250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ch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Comic Sans MS"/>
                <a:cs typeface="Comic Sans MS"/>
              </a:rPr>
              <a:t>+ 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N</a:t>
            </a:r>
            <a:r>
              <a:rPr lang="en-US" b="1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0</a:t>
            </a:r>
            <a:r>
              <a:rPr lang="ru-RU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– 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total multiplicity.</a:t>
            </a:r>
            <a:r>
              <a:rPr lang="ru-RU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MC codes and Poisson give </a:t>
            </a:r>
            <a:r>
              <a:rPr lang="ru-RU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l-GR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ω</a:t>
            </a:r>
            <a:r>
              <a:rPr lang="ru-RU" b="1" baseline="30000" dirty="0" smtClean="0">
                <a:solidFill>
                  <a:srgbClr val="0000FF"/>
                </a:solidFill>
                <a:latin typeface="Comic Sans MS"/>
                <a:cs typeface="Comic Sans MS"/>
              </a:rPr>
              <a:t>0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=1.</a:t>
            </a:r>
            <a:r>
              <a:rPr lang="en-US" b="1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Authors predict an </a:t>
            </a:r>
            <a:r>
              <a:rPr lang="en-US" b="1" dirty="0">
                <a:solidFill>
                  <a:srgbClr val="0000FF"/>
                </a:solidFill>
                <a:latin typeface="Comic Sans MS"/>
                <a:cs typeface="Comic Sans MS"/>
              </a:rPr>
              <a:t>abrupt &amp;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anomalous </a:t>
            </a:r>
            <a:r>
              <a:rPr lang="en-US" b="1" dirty="0">
                <a:solidFill>
                  <a:srgbClr val="0000FF"/>
                </a:solidFill>
                <a:latin typeface="Comic Sans MS"/>
                <a:cs typeface="Comic Sans MS"/>
              </a:rPr>
              <a:t>increase of </a:t>
            </a:r>
            <a:r>
              <a:rPr lang="el-GR" b="1" dirty="0">
                <a:solidFill>
                  <a:srgbClr val="0000FF"/>
                </a:solidFill>
                <a:latin typeface="Comic Sans MS"/>
                <a:cs typeface="Comic Sans MS"/>
              </a:rPr>
              <a:t>ω</a:t>
            </a:r>
            <a:r>
              <a:rPr lang="en-US" b="1" baseline="30000" dirty="0">
                <a:solidFill>
                  <a:srgbClr val="0000FF"/>
                </a:solidFill>
                <a:latin typeface="Comic Sans MS"/>
                <a:cs typeface="Comic Sans MS"/>
              </a:rPr>
              <a:t>0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of </a:t>
            </a:r>
            <a:r>
              <a:rPr lang="en-US" b="1" dirty="0">
                <a:solidFill>
                  <a:srgbClr val="0000FF"/>
                </a:solidFill>
                <a:latin typeface="Comic Sans MS"/>
                <a:cs typeface="Comic Sans MS"/>
              </a:rPr>
              <a:t>neutral and charged pion 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number fluctuations</a:t>
            </a:r>
            <a:r>
              <a:rPr lang="ru-RU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in HM region</a:t>
            </a:r>
            <a:r>
              <a:rPr lang="ru-RU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at approaching to BEC line in the thermodynamic limit. </a:t>
            </a:r>
            <a:endParaRPr lang="ru-RU" b="1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1443" y="379568"/>
            <a:ext cx="7828839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smtClean="0">
                <a:solidFill>
                  <a:srgbClr val="C00000"/>
                </a:solidFill>
                <a:latin typeface="Comic Sans MS"/>
                <a:ea typeface="Calibri"/>
                <a:cs typeface="Comic Sans MS"/>
              </a:rPr>
              <a:t>Fluctuations of π</a:t>
            </a:r>
            <a:r>
              <a:rPr lang="en-US" sz="3200" b="1" u="sng" baseline="30000" dirty="0" smtClean="0">
                <a:solidFill>
                  <a:srgbClr val="C00000"/>
                </a:solidFill>
                <a:latin typeface="Comic Sans MS"/>
                <a:ea typeface="Calibri"/>
                <a:cs typeface="Comic Sans MS"/>
              </a:rPr>
              <a:t>0</a:t>
            </a:r>
            <a:r>
              <a:rPr lang="en-US" sz="3200" b="1" u="sng" dirty="0" smtClean="0">
                <a:solidFill>
                  <a:srgbClr val="C00000"/>
                </a:solidFill>
                <a:latin typeface="Comic Sans MS"/>
                <a:ea typeface="Calibri"/>
                <a:cs typeface="Comic Sans MS"/>
              </a:rPr>
              <a:t>’s number in HM </a:t>
            </a:r>
            <a:endParaRPr lang="en-US" sz="3200" dirty="0">
              <a:latin typeface="Comic Sans MS"/>
              <a:cs typeface="Comic Sans M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93465" y="3934758"/>
            <a:ext cx="40357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solidFill>
                  <a:srgbClr val="0000FF"/>
                </a:solidFill>
              </a:rPr>
              <a:t>With increasing of N, the pion system approaches the conditions of the BEC. </a:t>
            </a:r>
            <a:endParaRPr lang="en-US" b="1" dirty="0">
              <a:solidFill>
                <a:srgbClr val="0000FF"/>
              </a:solidFill>
            </a:endParaRPr>
          </a:p>
        </p:txBody>
      </p:sp>
      <p:graphicFrame>
        <p:nvGraphicFramePr>
          <p:cNvPr id="8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0218907"/>
              </p:ext>
            </p:extLst>
          </p:nvPr>
        </p:nvGraphicFramePr>
        <p:xfrm>
          <a:off x="827059" y="5479666"/>
          <a:ext cx="3736739" cy="1064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4" name="Уравнение" r:id="rId4" imgW="2006280" imgH="571320" progId="Equation.3">
                  <p:embed/>
                </p:oleObj>
              </mc:Choice>
              <mc:Fallback>
                <p:oleObj name="Уравнение" r:id="rId4" imgW="2006280" imgH="5713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27059" y="5479666"/>
                        <a:ext cx="3736739" cy="10642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719684" y="4496560"/>
            <a:ext cx="72248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0000FF"/>
                </a:solidFill>
              </a:rPr>
              <a:t>The anomalous increase of the scaled variances of neutral and charged pion number fluctuations is </a:t>
            </a:r>
            <a:r>
              <a:rPr lang="en-US" b="1" dirty="0" smtClean="0">
                <a:solidFill>
                  <a:srgbClr val="0000FF"/>
                </a:solidFill>
              </a:rPr>
              <a:t>observed. </a:t>
            </a:r>
            <a:r>
              <a:rPr lang="en-US" b="1" dirty="0">
                <a:solidFill>
                  <a:srgbClr val="0000FF"/>
                </a:solidFill>
              </a:rPr>
              <a:t>The size of this increase is restricted by the finite size of the pion system</a:t>
            </a:r>
            <a:r>
              <a:rPr lang="en-US" dirty="0"/>
              <a:t>. </a:t>
            </a:r>
          </a:p>
        </p:txBody>
      </p:sp>
      <p:sp>
        <p:nvSpPr>
          <p:cNvPr id="11" name="Прямоугольник 6"/>
          <p:cNvSpPr/>
          <p:nvPr/>
        </p:nvSpPr>
        <p:spPr>
          <a:xfrm>
            <a:off x="4746980" y="5736662"/>
            <a:ext cx="3197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→  </a:t>
            </a:r>
            <a:r>
              <a:rPr lang="ru-RU" sz="28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ru-RU" sz="2800" baseline="-25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ru-RU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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) &gt;&gt; </a:t>
            </a:r>
            <a:r>
              <a:rPr lang="ru-RU" sz="28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ru-RU" sz="2800" baseline="-25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ru-RU" sz="28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). </a:t>
            </a:r>
            <a:endParaRPr lang="ru-RU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586CE-51FD-BD44-909A-044D80A92D0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37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60" y="1284108"/>
            <a:ext cx="4399459" cy="5094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38338" y="4237546"/>
            <a:ext cx="2811554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6600"/>
                </a:solidFill>
                <a:latin typeface="Comic Sans MS"/>
                <a:cs typeface="Comic Sans MS"/>
              </a:rPr>
              <a:t>SVD </a:t>
            </a:r>
            <a:r>
              <a:rPr lang="en-US" sz="1600" b="1" dirty="0" err="1" smtClean="0">
                <a:solidFill>
                  <a:srgbClr val="006600"/>
                </a:solidFill>
                <a:latin typeface="Comic Sans MS"/>
                <a:cs typeface="Comic Sans MS"/>
              </a:rPr>
              <a:t>Collab</a:t>
            </a:r>
            <a:r>
              <a:rPr lang="en-US" sz="1600" b="1" dirty="0" smtClean="0">
                <a:solidFill>
                  <a:srgbClr val="006600"/>
                </a:solidFill>
                <a:latin typeface="Comic Sans MS"/>
                <a:cs typeface="Comic Sans MS"/>
              </a:rPr>
              <a:t>.,EPJ</a:t>
            </a:r>
            <a:r>
              <a:rPr lang="en-US" sz="1600" b="1" dirty="0">
                <a:solidFill>
                  <a:srgbClr val="006600"/>
                </a:solidFill>
                <a:latin typeface="Comic Sans MS"/>
                <a:cs typeface="Comic Sans MS"/>
              </a:rPr>
              <a:t>, 2012;</a:t>
            </a:r>
            <a:r>
              <a:rPr lang="ru-RU" sz="1600" b="1" dirty="0">
                <a:solidFill>
                  <a:srgbClr val="006600"/>
                </a:solidFill>
                <a:latin typeface="Comic Sans MS"/>
                <a:cs typeface="Comic Sans MS"/>
              </a:rPr>
              <a:t> </a:t>
            </a:r>
            <a:r>
              <a:rPr lang="en-US" sz="1600" b="1" dirty="0">
                <a:solidFill>
                  <a:srgbClr val="006600"/>
                </a:solidFill>
                <a:latin typeface="Comic Sans MS"/>
                <a:cs typeface="Comic Sans MS"/>
              </a:rPr>
              <a:t>         ICHEP 2012</a:t>
            </a:r>
            <a:endParaRPr lang="en-US" sz="1600" dirty="0">
              <a:latin typeface="Comic Sans MS"/>
              <a:cs typeface="Comic Sans MS"/>
            </a:endParaRPr>
          </a:p>
        </p:txBody>
      </p:sp>
      <p:sp>
        <p:nvSpPr>
          <p:cNvPr id="6" name="Прямоугольник 4"/>
          <p:cNvSpPr/>
          <p:nvPr/>
        </p:nvSpPr>
        <p:spPr>
          <a:xfrm>
            <a:off x="4971859" y="2387686"/>
            <a:ext cx="38616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3333CC"/>
                </a:solidFill>
                <a:latin typeface="Comic Sans MS"/>
                <a:ea typeface="Calibri"/>
                <a:cs typeface="Comic Sans MS"/>
              </a:rPr>
              <a:t>N ~30, r ~</a:t>
            </a:r>
            <a:r>
              <a:rPr lang="ru-RU" b="1" dirty="0" smtClean="0">
                <a:solidFill>
                  <a:srgbClr val="3333CC"/>
                </a:solidFill>
                <a:latin typeface="Comic Sans MS"/>
                <a:ea typeface="Calibri"/>
                <a:cs typeface="Comic Sans MS"/>
              </a:rPr>
              <a:t>1.5 </a:t>
            </a:r>
            <a:r>
              <a:rPr lang="en-US" b="1" dirty="0" err="1" smtClean="0">
                <a:solidFill>
                  <a:srgbClr val="3333CC"/>
                </a:solidFill>
                <a:latin typeface="Comic Sans MS"/>
                <a:ea typeface="Calibri"/>
                <a:cs typeface="Comic Sans MS"/>
              </a:rPr>
              <a:t>fm</a:t>
            </a:r>
            <a:r>
              <a:rPr lang="en-US" b="1" dirty="0" smtClean="0">
                <a:solidFill>
                  <a:srgbClr val="3333CC"/>
                </a:solidFill>
                <a:latin typeface="Comic Sans MS"/>
                <a:ea typeface="Calibri"/>
                <a:cs typeface="Comic Sans MS"/>
              </a:rPr>
              <a:t>, </a:t>
            </a:r>
            <a:r>
              <a:rPr lang="el-GR" b="1" dirty="0" smtClean="0">
                <a:solidFill>
                  <a:srgbClr val="3333CC"/>
                </a:solidFill>
                <a:latin typeface="Comic Sans MS"/>
                <a:ea typeface="Calibri"/>
                <a:cs typeface="Comic Sans MS"/>
              </a:rPr>
              <a:t>ρ</a:t>
            </a:r>
            <a:r>
              <a:rPr lang="en-US" b="1" dirty="0" smtClean="0">
                <a:solidFill>
                  <a:srgbClr val="3333CC"/>
                </a:solidFill>
                <a:latin typeface="Comic Sans MS"/>
                <a:ea typeface="Calibri"/>
                <a:cs typeface="Comic Sans MS"/>
              </a:rPr>
              <a:t> ~0.2 </a:t>
            </a:r>
            <a:r>
              <a:rPr lang="en-US" b="1" dirty="0" err="1" smtClean="0">
                <a:solidFill>
                  <a:srgbClr val="3333CC"/>
                </a:solidFill>
                <a:latin typeface="Comic Sans MS"/>
                <a:ea typeface="Calibri"/>
                <a:cs typeface="Comic Sans MS"/>
              </a:rPr>
              <a:t>fm</a:t>
            </a:r>
            <a:r>
              <a:rPr lang="ru-RU" b="1" baseline="30000" dirty="0" smtClean="0">
                <a:solidFill>
                  <a:srgbClr val="3333CC"/>
                </a:solidFill>
                <a:latin typeface="Comic Sans MS"/>
                <a:ea typeface="Calibri"/>
                <a:cs typeface="Comic Sans MS"/>
              </a:rPr>
              <a:t>-3</a:t>
            </a:r>
            <a:endParaRPr lang="en-US" b="1" i="1" dirty="0" smtClean="0">
              <a:solidFill>
                <a:srgbClr val="3333CC"/>
              </a:solidFill>
              <a:latin typeface="Comic Sans MS"/>
              <a:cs typeface="Comic Sans MS"/>
            </a:endParaRPr>
          </a:p>
          <a:p>
            <a:r>
              <a:rPr lang="en-US" b="1" i="1" dirty="0" err="1" smtClean="0">
                <a:solidFill>
                  <a:srgbClr val="3333CC"/>
                </a:solidFill>
                <a:latin typeface="Comic Sans MS"/>
                <a:cs typeface="Comic Sans MS"/>
              </a:rPr>
              <a:t>E</a:t>
            </a:r>
            <a:r>
              <a:rPr lang="en-US" b="1" baseline="-25000" dirty="0" err="1" smtClean="0">
                <a:solidFill>
                  <a:srgbClr val="3333CC"/>
                </a:solidFill>
                <a:latin typeface="Comic Sans MS"/>
                <a:cs typeface="Comic Sans MS"/>
              </a:rPr>
              <a:t>crit</a:t>
            </a:r>
            <a:r>
              <a:rPr lang="en-US" b="1" dirty="0" smtClean="0">
                <a:solidFill>
                  <a:srgbClr val="3333CC"/>
                </a:solidFill>
                <a:latin typeface="Comic Sans MS"/>
                <a:cs typeface="Comic Sans MS"/>
              </a:rPr>
              <a:t> ~7</a:t>
            </a:r>
            <a:r>
              <a:rPr lang="ru-RU" b="1" dirty="0" smtClean="0">
                <a:solidFill>
                  <a:srgbClr val="3333CC"/>
                </a:solidFill>
                <a:latin typeface="Comic Sans MS"/>
                <a:cs typeface="Comic Sans MS"/>
              </a:rPr>
              <a:t>00 </a:t>
            </a:r>
            <a:r>
              <a:rPr lang="en-US" b="1" dirty="0" smtClean="0">
                <a:solidFill>
                  <a:srgbClr val="3333CC"/>
                </a:solidFill>
                <a:latin typeface="Comic Sans MS"/>
                <a:cs typeface="Comic Sans MS"/>
              </a:rPr>
              <a:t>MeV</a:t>
            </a:r>
            <a:r>
              <a:rPr lang="ru-RU" b="1" dirty="0" smtClean="0">
                <a:solidFill>
                  <a:srgbClr val="3333CC"/>
                </a:solidFill>
                <a:latin typeface="Comic Sans MS"/>
                <a:cs typeface="Comic Sans MS"/>
              </a:rPr>
              <a:t>, </a:t>
            </a:r>
            <a:r>
              <a:rPr lang="ru-RU" b="1" dirty="0">
                <a:solidFill>
                  <a:srgbClr val="3333CC"/>
                </a:solidFill>
                <a:latin typeface="Comic Sans MS"/>
                <a:cs typeface="Comic Sans MS"/>
              </a:rPr>
              <a:t>&lt;</a:t>
            </a:r>
            <a:r>
              <a:rPr lang="en-US" b="1" i="1" dirty="0">
                <a:solidFill>
                  <a:srgbClr val="3333CC"/>
                </a:solidFill>
                <a:latin typeface="Comic Sans MS"/>
                <a:cs typeface="Comic Sans MS"/>
              </a:rPr>
              <a:t>E</a:t>
            </a:r>
            <a:r>
              <a:rPr lang="en-US" b="1" baseline="-25000" dirty="0">
                <a:solidFill>
                  <a:srgbClr val="3333CC"/>
                </a:solidFill>
                <a:latin typeface="Comic Sans MS"/>
                <a:cs typeface="Comic Sans MS"/>
              </a:rPr>
              <a:t>π</a:t>
            </a:r>
            <a:r>
              <a:rPr lang="ru-RU" b="1" dirty="0">
                <a:solidFill>
                  <a:srgbClr val="3333CC"/>
                </a:solidFill>
                <a:latin typeface="Comic Sans MS"/>
                <a:cs typeface="Comic Sans MS"/>
              </a:rPr>
              <a:t>&gt; </a:t>
            </a:r>
            <a:r>
              <a:rPr lang="en-US" b="1" dirty="0" smtClean="0">
                <a:solidFill>
                  <a:srgbClr val="3333CC"/>
                </a:solidFill>
                <a:latin typeface="Comic Sans MS"/>
                <a:cs typeface="Comic Sans MS"/>
              </a:rPr>
              <a:t>~</a:t>
            </a:r>
            <a:r>
              <a:rPr lang="ru-RU" b="1" dirty="0" smtClean="0">
                <a:solidFill>
                  <a:srgbClr val="3333CC"/>
                </a:solidFill>
                <a:latin typeface="Comic Sans MS"/>
                <a:cs typeface="Comic Sans MS"/>
              </a:rPr>
              <a:t>100 </a:t>
            </a:r>
            <a:r>
              <a:rPr lang="en-US" b="1" dirty="0" smtClean="0">
                <a:solidFill>
                  <a:srgbClr val="3333CC"/>
                </a:solidFill>
                <a:latin typeface="Comic Sans MS"/>
                <a:cs typeface="Comic Sans MS"/>
              </a:rPr>
              <a:t>MeV</a:t>
            </a:r>
            <a:r>
              <a:rPr lang="ru-RU" b="1" dirty="0" smtClean="0">
                <a:solidFill>
                  <a:srgbClr val="3333CC"/>
                </a:solidFill>
                <a:latin typeface="Comic Sans MS"/>
                <a:cs typeface="Comic Sans MS"/>
              </a:rPr>
              <a:t> &lt;</a:t>
            </a:r>
            <a:r>
              <a:rPr lang="en-US" b="1" i="1" dirty="0">
                <a:solidFill>
                  <a:srgbClr val="3333CC"/>
                </a:solidFill>
                <a:latin typeface="Comic Sans MS"/>
                <a:cs typeface="Comic Sans MS"/>
              </a:rPr>
              <a:t>E</a:t>
            </a:r>
            <a:r>
              <a:rPr lang="en-US" b="1" baseline="-25000" dirty="0">
                <a:solidFill>
                  <a:srgbClr val="3333CC"/>
                </a:solidFill>
                <a:latin typeface="Comic Sans MS"/>
                <a:cs typeface="Comic Sans MS"/>
              </a:rPr>
              <a:t>π</a:t>
            </a:r>
            <a:r>
              <a:rPr lang="ru-RU" b="1" dirty="0">
                <a:solidFill>
                  <a:srgbClr val="3333CC"/>
                </a:solidFill>
                <a:latin typeface="Comic Sans MS"/>
                <a:cs typeface="Comic Sans MS"/>
              </a:rPr>
              <a:t>&gt; </a:t>
            </a:r>
            <a:r>
              <a:rPr lang="en-US" b="1" dirty="0" smtClean="0">
                <a:solidFill>
                  <a:srgbClr val="3333CC"/>
                </a:solidFill>
                <a:latin typeface="Comic Sans MS"/>
                <a:cs typeface="Comic Sans MS"/>
              </a:rPr>
              <a:t>&lt;&lt; </a:t>
            </a:r>
            <a:r>
              <a:rPr lang="en-US" b="1" i="1" dirty="0" err="1" smtClean="0">
                <a:solidFill>
                  <a:srgbClr val="3333CC"/>
                </a:solidFill>
                <a:latin typeface="Comic Sans MS"/>
                <a:cs typeface="Comic Sans MS"/>
              </a:rPr>
              <a:t>E</a:t>
            </a:r>
            <a:r>
              <a:rPr lang="en-US" b="1" baseline="-25000" dirty="0" err="1" smtClean="0">
                <a:solidFill>
                  <a:srgbClr val="3333CC"/>
                </a:solidFill>
                <a:latin typeface="Comic Sans MS"/>
                <a:cs typeface="Comic Sans MS"/>
              </a:rPr>
              <a:t>crit</a:t>
            </a:r>
            <a:r>
              <a:rPr lang="en-US" b="1" baseline="-25000" dirty="0" smtClean="0">
                <a:solidFill>
                  <a:srgbClr val="3333CC"/>
                </a:solidFill>
                <a:latin typeface="Comic Sans MS"/>
                <a:cs typeface="Comic Sans MS"/>
              </a:rPr>
              <a:t> </a:t>
            </a:r>
            <a:r>
              <a:rPr lang="en-US" b="1" dirty="0" smtClean="0">
                <a:solidFill>
                  <a:srgbClr val="3333CC"/>
                </a:solidFill>
                <a:latin typeface="Comic Sans MS"/>
                <a:cs typeface="Comic Sans MS"/>
              </a:rPr>
              <a:t>(red line)</a:t>
            </a:r>
            <a:endParaRPr lang="ru-RU" b="1" dirty="0">
              <a:solidFill>
                <a:srgbClr val="3333CC"/>
              </a:solidFill>
              <a:latin typeface="Comic Sans MS"/>
              <a:cs typeface="Comic Sans MS"/>
            </a:endParaRPr>
          </a:p>
        </p:txBody>
      </p:sp>
      <p:pic>
        <p:nvPicPr>
          <p:cNvPr id="9" name="Picture 44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31937" b="44003"/>
          <a:stretch/>
        </p:blipFill>
        <p:spPr bwMode="auto">
          <a:xfrm>
            <a:off x="4700928" y="3616598"/>
            <a:ext cx="3456384" cy="25922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645144" y="3748990"/>
            <a:ext cx="6480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428566" y="3895338"/>
            <a:ext cx="54186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Gas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105901" y="4743491"/>
            <a:ext cx="72813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BEC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039216" y="5793358"/>
            <a:ext cx="864096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l-GR" b="1" i="1" dirty="0" smtClean="0"/>
              <a:t>ρ</a:t>
            </a:r>
            <a:r>
              <a:rPr lang="en-US" b="1" dirty="0" smtClean="0"/>
              <a:t>, fm</a:t>
            </a:r>
            <a:r>
              <a:rPr lang="en-US" b="1" baseline="30000" dirty="0" smtClean="0"/>
              <a:t>-3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4583850" y="3652343"/>
            <a:ext cx="92656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E</a:t>
            </a:r>
            <a:r>
              <a:rPr lang="en-US" b="1" dirty="0" smtClean="0"/>
              <a:t>, MeV</a:t>
            </a:r>
            <a:endParaRPr lang="en-US" b="1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4015873"/>
              </p:ext>
            </p:extLst>
          </p:nvPr>
        </p:nvGraphicFramePr>
        <p:xfrm>
          <a:off x="5000296" y="1523995"/>
          <a:ext cx="2990170" cy="3668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8" name="Equation" r:id="rId5" imgW="2070100" imgH="254000" progId="Equation.3">
                  <p:embed/>
                </p:oleObj>
              </mc:Choice>
              <mc:Fallback>
                <p:oleObj name="Equation" r:id="rId5" imgW="20701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00296" y="1523995"/>
                        <a:ext cx="2990170" cy="3668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6930595"/>
              </p:ext>
            </p:extLst>
          </p:nvPr>
        </p:nvGraphicFramePr>
        <p:xfrm>
          <a:off x="5034244" y="1947334"/>
          <a:ext cx="2487092" cy="352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9" name="Equation" r:id="rId7" imgW="1790700" imgH="254000" progId="Equation.3">
                  <p:embed/>
                </p:oleObj>
              </mc:Choice>
              <mc:Fallback>
                <p:oleObj name="Equation" r:id="rId7" imgW="17907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34244" y="1947334"/>
                        <a:ext cx="2487092" cy="3527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691443" y="379568"/>
            <a:ext cx="7828839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smtClean="0">
                <a:solidFill>
                  <a:srgbClr val="C00000"/>
                </a:solidFill>
                <a:latin typeface="Comic Sans MS"/>
                <a:ea typeface="Calibri"/>
                <a:cs typeface="Comic Sans MS"/>
              </a:rPr>
              <a:t>Fluctuations of π</a:t>
            </a:r>
            <a:r>
              <a:rPr lang="en-US" sz="3200" b="1" u="sng" baseline="30000" dirty="0" smtClean="0">
                <a:solidFill>
                  <a:srgbClr val="C00000"/>
                </a:solidFill>
                <a:latin typeface="Comic Sans MS"/>
                <a:ea typeface="Calibri"/>
                <a:cs typeface="Comic Sans MS"/>
              </a:rPr>
              <a:t>0</a:t>
            </a:r>
            <a:r>
              <a:rPr lang="en-US" sz="3200" b="1" u="sng" dirty="0" smtClean="0">
                <a:solidFill>
                  <a:srgbClr val="C00000"/>
                </a:solidFill>
                <a:latin typeface="Comic Sans MS"/>
                <a:ea typeface="Calibri"/>
                <a:cs typeface="Comic Sans MS"/>
              </a:rPr>
              <a:t>’s number in HM </a:t>
            </a:r>
            <a:endParaRPr lang="en-US" sz="3200" dirty="0">
              <a:latin typeface="Comic Sans MS"/>
              <a:cs typeface="Comic Sans M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586CE-51FD-BD44-909A-044D80A92D0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680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1999" y="1057449"/>
            <a:ext cx="7831668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660066"/>
                </a:solidFill>
                <a:latin typeface="Comic Sans MS"/>
                <a:cs typeface="Comic Sans MS"/>
              </a:rPr>
              <a:t>1. Two-particle Bose–Einstein correlations in </a:t>
            </a:r>
            <a:r>
              <a:rPr lang="en-US" b="1" dirty="0" err="1" smtClean="0">
                <a:solidFill>
                  <a:srgbClr val="660066"/>
                </a:solidFill>
                <a:latin typeface="Comic Sans MS"/>
                <a:cs typeface="Comic Sans MS"/>
              </a:rPr>
              <a:t>pp</a:t>
            </a:r>
            <a:r>
              <a:rPr lang="en-US" b="1" dirty="0" smtClean="0">
                <a:solidFill>
                  <a:srgbClr val="660066"/>
                </a:solidFill>
                <a:latin typeface="Comic Sans MS"/>
                <a:cs typeface="Comic Sans MS"/>
              </a:rPr>
              <a:t> collisions at √s= .9 and 7 </a:t>
            </a:r>
            <a:r>
              <a:rPr lang="en-US" b="1" dirty="0" err="1" smtClean="0">
                <a:solidFill>
                  <a:srgbClr val="660066"/>
                </a:solidFill>
                <a:latin typeface="Comic Sans MS"/>
                <a:cs typeface="Comic Sans MS"/>
              </a:rPr>
              <a:t>TeV</a:t>
            </a:r>
            <a:r>
              <a:rPr lang="en-US" b="1" dirty="0" smtClean="0">
                <a:solidFill>
                  <a:srgbClr val="660066"/>
                </a:solidFill>
                <a:latin typeface="Comic Sans MS"/>
                <a:cs typeface="Comic Sans MS"/>
              </a:rPr>
              <a:t> measured with the 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ATLAS</a:t>
            </a:r>
            <a:r>
              <a:rPr lang="en-US" b="1" dirty="0" smtClean="0">
                <a:solidFill>
                  <a:srgbClr val="660066"/>
                </a:solidFill>
                <a:latin typeface="Comic Sans MS"/>
                <a:cs typeface="Comic Sans MS"/>
              </a:rPr>
              <a:t> detector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” </a:t>
            </a:r>
            <a:r>
              <a:rPr lang="tr-TR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Eur.Phys.J</a:t>
            </a:r>
            <a:r>
              <a:rPr lang="tr-TR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. (2015) </a:t>
            </a:r>
            <a:endParaRPr lang="en-US" b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1999" y="1841058"/>
            <a:ext cx="7831668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solidFill>
                  <a:srgbClr val="660066"/>
                </a:solidFill>
                <a:latin typeface="Comic Sans MS"/>
                <a:cs typeface="Comic Sans MS"/>
              </a:rPr>
              <a:t>2. </a:t>
            </a:r>
            <a:r>
              <a:rPr lang="en-US" b="1" dirty="0" err="1" smtClean="0">
                <a:solidFill>
                  <a:srgbClr val="660066"/>
                </a:solidFill>
                <a:latin typeface="Comic Sans MS"/>
                <a:cs typeface="Comic Sans MS"/>
              </a:rPr>
              <a:t>Chaoticity</a:t>
            </a:r>
            <a:r>
              <a:rPr lang="en-US" b="1" dirty="0" smtClean="0">
                <a:solidFill>
                  <a:srgbClr val="660066"/>
                </a:solidFill>
                <a:latin typeface="Comic Sans MS"/>
                <a:cs typeface="Comic Sans MS"/>
              </a:rPr>
              <a:t> and </a:t>
            </a:r>
            <a:r>
              <a:rPr lang="en-US" b="1" dirty="0">
                <a:solidFill>
                  <a:srgbClr val="660066"/>
                </a:solidFill>
                <a:latin typeface="Comic Sans MS"/>
                <a:cs typeface="Comic Sans MS"/>
              </a:rPr>
              <a:t>coherence in Bose-Einstein condensation and correlations.</a:t>
            </a:r>
            <a:r>
              <a:rPr lang="en-US" b="1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Comic Sans MS"/>
                <a:cs typeface="Comic Sans MS"/>
              </a:rPr>
              <a:t>Cheuk</a:t>
            </a:r>
            <a:r>
              <a:rPr lang="en-US" b="1" dirty="0">
                <a:solidFill>
                  <a:srgbClr val="0000FF"/>
                </a:solidFill>
                <a:latin typeface="Comic Sans MS"/>
                <a:cs typeface="Comic Sans MS"/>
              </a:rPr>
              <a:t>-Yin Wong et al. </a:t>
            </a:r>
            <a:r>
              <a:rPr lang="en-US" b="1" dirty="0" err="1">
                <a:solidFill>
                  <a:srgbClr val="0000FF"/>
                </a:solidFill>
                <a:latin typeface="Comic Sans MS"/>
                <a:cs typeface="Comic Sans MS"/>
              </a:rPr>
              <a:t>hep-ph</a:t>
            </a:r>
            <a:r>
              <a:rPr lang="en-US" b="1" dirty="0">
                <a:solidFill>
                  <a:srgbClr val="0000FF"/>
                </a:solidFill>
                <a:latin typeface="Comic Sans MS"/>
                <a:cs typeface="Comic Sans MS"/>
              </a:rPr>
              <a:t> 1501.04530 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(BEC</a:t>
            </a:r>
            <a:r>
              <a:rPr lang="en-US" b="1" dirty="0">
                <a:solidFill>
                  <a:srgbClr val="0000FF"/>
                </a:solidFill>
                <a:latin typeface="Comic Sans MS"/>
                <a:cs typeface="Comic Sans MS"/>
              </a:rPr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328" y="2739143"/>
            <a:ext cx="3058770" cy="22279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6826" y="2739143"/>
            <a:ext cx="3123172" cy="22589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0221" y="4931375"/>
            <a:ext cx="79868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660066"/>
                </a:solidFill>
              </a:rPr>
              <a:t>2. C</a:t>
            </a:r>
            <a:r>
              <a:rPr lang="en-US" b="1" baseline="-25000" dirty="0" smtClean="0">
                <a:solidFill>
                  <a:srgbClr val="660066"/>
                </a:solidFill>
              </a:rPr>
              <a:t>2</a:t>
            </a:r>
            <a:r>
              <a:rPr lang="en-US" b="1" dirty="0">
                <a:solidFill>
                  <a:srgbClr val="660066"/>
                </a:solidFill>
              </a:rPr>
              <a:t>(</a:t>
            </a:r>
            <a:r>
              <a:rPr lang="en-US" b="1" i="1" dirty="0">
                <a:solidFill>
                  <a:srgbClr val="660066"/>
                </a:solidFill>
              </a:rPr>
              <a:t>Q</a:t>
            </a:r>
            <a:r>
              <a:rPr lang="en-US" b="1" dirty="0">
                <a:solidFill>
                  <a:srgbClr val="660066"/>
                </a:solidFill>
              </a:rPr>
              <a:t>) = </a:t>
            </a:r>
            <a:r>
              <a:rPr lang="en-US" b="1" i="1" dirty="0" err="1">
                <a:solidFill>
                  <a:srgbClr val="660066"/>
                </a:solidFill>
              </a:rPr>
              <a:t>ρ</a:t>
            </a:r>
            <a:r>
              <a:rPr lang="en-US" b="1" dirty="0">
                <a:solidFill>
                  <a:srgbClr val="660066"/>
                </a:solidFill>
              </a:rPr>
              <a:t>(</a:t>
            </a:r>
            <a:r>
              <a:rPr lang="en-US" b="1" i="1" dirty="0">
                <a:solidFill>
                  <a:srgbClr val="660066"/>
                </a:solidFill>
              </a:rPr>
              <a:t>Q</a:t>
            </a:r>
            <a:r>
              <a:rPr lang="en-US" b="1" dirty="0">
                <a:solidFill>
                  <a:srgbClr val="660066"/>
                </a:solidFill>
              </a:rPr>
              <a:t>)/</a:t>
            </a:r>
            <a:r>
              <a:rPr lang="en-US" b="1" i="1" dirty="0">
                <a:solidFill>
                  <a:srgbClr val="660066"/>
                </a:solidFill>
              </a:rPr>
              <a:t>ρ</a:t>
            </a:r>
            <a:r>
              <a:rPr lang="en-US" b="1" baseline="-25000" dirty="0">
                <a:solidFill>
                  <a:srgbClr val="660066"/>
                </a:solidFill>
              </a:rPr>
              <a:t>0</a:t>
            </a:r>
            <a:r>
              <a:rPr lang="en-US" b="1" dirty="0">
                <a:solidFill>
                  <a:srgbClr val="660066"/>
                </a:solidFill>
              </a:rPr>
              <a:t>(</a:t>
            </a:r>
            <a:r>
              <a:rPr lang="en-US" b="1" i="1" dirty="0">
                <a:solidFill>
                  <a:srgbClr val="660066"/>
                </a:solidFill>
              </a:rPr>
              <a:t>Q</a:t>
            </a:r>
            <a:r>
              <a:rPr lang="en-US" b="1" dirty="0">
                <a:solidFill>
                  <a:srgbClr val="660066"/>
                </a:solidFill>
              </a:rPr>
              <a:t>) = </a:t>
            </a:r>
            <a:r>
              <a:rPr lang="en-US" b="1" i="1" dirty="0">
                <a:solidFill>
                  <a:srgbClr val="660066"/>
                </a:solidFill>
              </a:rPr>
              <a:t>C</a:t>
            </a:r>
            <a:r>
              <a:rPr lang="en-US" b="1" baseline="-25000" dirty="0">
                <a:solidFill>
                  <a:srgbClr val="660066"/>
                </a:solidFill>
              </a:rPr>
              <a:t>0 </a:t>
            </a:r>
            <a:r>
              <a:rPr lang="en-US" b="1" dirty="0">
                <a:solidFill>
                  <a:srgbClr val="660066"/>
                </a:solidFill>
              </a:rPr>
              <a:t>[1 + </a:t>
            </a:r>
            <a:r>
              <a:rPr lang="en-US" b="1" dirty="0" err="1">
                <a:solidFill>
                  <a:srgbClr val="660066"/>
                </a:solidFill>
              </a:rPr>
              <a:t>Ω</a:t>
            </a:r>
            <a:r>
              <a:rPr lang="en-US" b="1" dirty="0">
                <a:solidFill>
                  <a:srgbClr val="660066"/>
                </a:solidFill>
              </a:rPr>
              <a:t> (</a:t>
            </a:r>
            <a:r>
              <a:rPr lang="en-US" b="1" i="1" dirty="0" err="1">
                <a:solidFill>
                  <a:srgbClr val="660066"/>
                </a:solidFill>
              </a:rPr>
              <a:t>λ</a:t>
            </a:r>
            <a:r>
              <a:rPr lang="en-US" b="1" dirty="0">
                <a:solidFill>
                  <a:srgbClr val="660066"/>
                </a:solidFill>
              </a:rPr>
              <a:t>, </a:t>
            </a:r>
            <a:r>
              <a:rPr lang="en-US" b="1" i="1" dirty="0">
                <a:solidFill>
                  <a:srgbClr val="660066"/>
                </a:solidFill>
              </a:rPr>
              <a:t>QR</a:t>
            </a:r>
            <a:r>
              <a:rPr lang="en-US" b="1" dirty="0">
                <a:solidFill>
                  <a:srgbClr val="660066"/>
                </a:solidFill>
              </a:rPr>
              <a:t>)](1 + </a:t>
            </a:r>
            <a:r>
              <a:rPr lang="en-US" b="1" i="1" dirty="0" err="1">
                <a:solidFill>
                  <a:srgbClr val="660066"/>
                </a:solidFill>
              </a:rPr>
              <a:t>εQ</a:t>
            </a:r>
            <a:r>
              <a:rPr lang="en-US" b="1" dirty="0">
                <a:solidFill>
                  <a:srgbClr val="660066"/>
                </a:solidFill>
              </a:rPr>
              <a:t>)</a:t>
            </a:r>
            <a:r>
              <a:rPr lang="en-US" b="1" dirty="0">
                <a:solidFill>
                  <a:srgbClr val="0000FF"/>
                </a:solidFill>
              </a:rPr>
              <a:t>, </a:t>
            </a:r>
            <a:r>
              <a:rPr lang="en-US" b="1" i="1" dirty="0">
                <a:solidFill>
                  <a:srgbClr val="660066"/>
                </a:solidFill>
              </a:rPr>
              <a:t>Q</a:t>
            </a:r>
            <a:r>
              <a:rPr lang="en-US" b="1" baseline="30000" dirty="0">
                <a:solidFill>
                  <a:srgbClr val="660066"/>
                </a:solidFill>
              </a:rPr>
              <a:t>2</a:t>
            </a:r>
            <a:r>
              <a:rPr lang="en-US" b="1" dirty="0">
                <a:solidFill>
                  <a:srgbClr val="660066"/>
                </a:solidFill>
              </a:rPr>
              <a:t> = (</a:t>
            </a:r>
            <a:r>
              <a:rPr lang="en-US" b="1" i="1" dirty="0">
                <a:solidFill>
                  <a:srgbClr val="660066"/>
                </a:solidFill>
              </a:rPr>
              <a:t>p</a:t>
            </a:r>
            <a:r>
              <a:rPr lang="en-US" b="1" baseline="-25000" dirty="0">
                <a:solidFill>
                  <a:srgbClr val="660066"/>
                </a:solidFill>
              </a:rPr>
              <a:t>1</a:t>
            </a:r>
            <a:r>
              <a:rPr lang="en-US" b="1" dirty="0">
                <a:solidFill>
                  <a:srgbClr val="660066"/>
                </a:solidFill>
              </a:rPr>
              <a:t>-</a:t>
            </a:r>
            <a:r>
              <a:rPr lang="en-US" b="1" i="1" dirty="0">
                <a:solidFill>
                  <a:srgbClr val="660066"/>
                </a:solidFill>
              </a:rPr>
              <a:t>p</a:t>
            </a:r>
            <a:r>
              <a:rPr lang="en-US" b="1" baseline="-25000" dirty="0">
                <a:solidFill>
                  <a:srgbClr val="660066"/>
                </a:solidFill>
              </a:rPr>
              <a:t>2</a:t>
            </a:r>
            <a:r>
              <a:rPr lang="en-US" b="1" dirty="0">
                <a:solidFill>
                  <a:srgbClr val="660066"/>
                </a:solidFill>
              </a:rPr>
              <a:t>)</a:t>
            </a:r>
            <a:r>
              <a:rPr lang="en-US" b="1" baseline="30000" dirty="0">
                <a:solidFill>
                  <a:srgbClr val="660066"/>
                </a:solidFill>
              </a:rPr>
              <a:t>2</a:t>
            </a:r>
            <a:r>
              <a:rPr lang="en-US" b="1" dirty="0">
                <a:solidFill>
                  <a:srgbClr val="0000FF"/>
                </a:solidFill>
              </a:rPr>
              <a:t>, where the effective radius </a:t>
            </a:r>
            <a:r>
              <a:rPr lang="en-US" b="1" i="1" dirty="0" smtClean="0">
                <a:solidFill>
                  <a:srgbClr val="0000FF"/>
                </a:solidFill>
              </a:rPr>
              <a:t>R</a:t>
            </a:r>
            <a:r>
              <a:rPr lang="en-US" b="1" dirty="0" smtClean="0">
                <a:solidFill>
                  <a:srgbClr val="0000FF"/>
                </a:solidFill>
              </a:rPr>
              <a:t>  </a:t>
            </a:r>
            <a:r>
              <a:rPr lang="en-US" b="1" dirty="0">
                <a:solidFill>
                  <a:srgbClr val="0000FF"/>
                </a:solidFill>
              </a:rPr>
              <a:t>and </a:t>
            </a:r>
            <a:r>
              <a:rPr lang="en-US" b="1" i="1" dirty="0" err="1" smtClean="0">
                <a:solidFill>
                  <a:srgbClr val="0000FF"/>
                </a:solidFill>
              </a:rPr>
              <a:t>λ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0000FF"/>
                </a:solidFill>
              </a:rPr>
              <a:t>-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0000FF"/>
                </a:solidFill>
              </a:rPr>
              <a:t>incoherence or </a:t>
            </a:r>
            <a:r>
              <a:rPr lang="en-US" b="1" dirty="0" err="1">
                <a:solidFill>
                  <a:srgbClr val="0000FF"/>
                </a:solidFill>
              </a:rPr>
              <a:t>chaoticity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parameter</a:t>
            </a:r>
            <a:r>
              <a:rPr lang="en-US" b="1" dirty="0">
                <a:solidFill>
                  <a:srgbClr val="0000FF"/>
                </a:solidFill>
              </a:rPr>
              <a:t>.</a:t>
            </a:r>
            <a:r>
              <a:rPr lang="en-US" b="1" dirty="0" smtClean="0">
                <a:solidFill>
                  <a:srgbClr val="0000FF"/>
                </a:solidFill>
              </a:rPr>
              <a:t> Scheme </a:t>
            </a:r>
            <a:r>
              <a:rPr lang="en-US" b="1" dirty="0">
                <a:solidFill>
                  <a:srgbClr val="0000FF"/>
                </a:solidFill>
              </a:rPr>
              <a:t>for fully coherent emission of identical bosons,  </a:t>
            </a:r>
            <a:r>
              <a:rPr lang="en-US" b="1" dirty="0" err="1">
                <a:solidFill>
                  <a:srgbClr val="0000FF"/>
                </a:solidFill>
              </a:rPr>
              <a:t>λ</a:t>
            </a:r>
            <a:r>
              <a:rPr lang="en-US" b="1" dirty="0">
                <a:solidFill>
                  <a:srgbClr val="0000FF"/>
                </a:solidFill>
              </a:rPr>
              <a:t> = 0, while for incoherent (chaotic) emission, </a:t>
            </a:r>
            <a:r>
              <a:rPr lang="en-US" b="1" i="1" dirty="0" err="1">
                <a:solidFill>
                  <a:srgbClr val="0000FF"/>
                </a:solidFill>
              </a:rPr>
              <a:t>λ</a:t>
            </a:r>
            <a:r>
              <a:rPr lang="en-US" b="1" dirty="0">
                <a:solidFill>
                  <a:srgbClr val="0000FF"/>
                </a:solidFill>
              </a:rPr>
              <a:t>  = 1. That behavior indicates at the approaching to BEC </a:t>
            </a:r>
            <a:r>
              <a:rPr lang="en-US" b="1" dirty="0" smtClean="0">
                <a:solidFill>
                  <a:srgbClr val="0000FF"/>
                </a:solidFill>
              </a:rPr>
              <a:t>formation (</a:t>
            </a:r>
            <a:r>
              <a:rPr lang="en-US" b="1" dirty="0" err="1">
                <a:solidFill>
                  <a:srgbClr val="0000FF"/>
                </a:solidFill>
              </a:rPr>
              <a:t>λ</a:t>
            </a:r>
            <a:r>
              <a:rPr lang="en-US" b="1" dirty="0">
                <a:solidFill>
                  <a:srgbClr val="0000FF"/>
                </a:solidFill>
              </a:rPr>
              <a:t> = </a:t>
            </a:r>
            <a:r>
              <a:rPr lang="en-US" b="1" dirty="0" smtClean="0">
                <a:solidFill>
                  <a:srgbClr val="0000FF"/>
                </a:solidFill>
              </a:rPr>
              <a:t>0).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86858" y="281001"/>
            <a:ext cx="832952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>
                <a:solidFill>
                  <a:srgbClr val="660066"/>
                </a:solidFill>
                <a:latin typeface="Comic Sans MS"/>
                <a:cs typeface="Comic Sans MS"/>
              </a:rPr>
              <a:t>Bose–Einstein correlations in </a:t>
            </a:r>
            <a:r>
              <a:rPr lang="en-US" sz="3200" b="1" u="sng" dirty="0" err="1">
                <a:solidFill>
                  <a:srgbClr val="660066"/>
                </a:solidFill>
                <a:latin typeface="Comic Sans MS"/>
                <a:cs typeface="Comic Sans MS"/>
              </a:rPr>
              <a:t>pp</a:t>
            </a:r>
            <a:r>
              <a:rPr lang="en-US" sz="3200" b="1" u="sng" dirty="0">
                <a:solidFill>
                  <a:srgbClr val="660066"/>
                </a:solidFill>
                <a:latin typeface="Comic Sans MS"/>
                <a:cs typeface="Comic Sans MS"/>
              </a:rPr>
              <a:t> </a:t>
            </a:r>
            <a:r>
              <a:rPr lang="en-US" sz="3200" b="1" u="sng" dirty="0" smtClean="0">
                <a:solidFill>
                  <a:srgbClr val="660066"/>
                </a:solidFill>
                <a:latin typeface="Comic Sans MS"/>
                <a:cs typeface="Comic Sans MS"/>
              </a:rPr>
              <a:t>collisions</a:t>
            </a:r>
            <a:endParaRPr lang="en-US" sz="3200" u="sng" dirty="0">
              <a:latin typeface="Comic Sans MS"/>
              <a:cs typeface="Comic Sans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86556" y="3118556"/>
            <a:ext cx="465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660066"/>
                </a:solidFill>
                <a:latin typeface="Comic Sans MS"/>
                <a:cs typeface="Comic Sans MS"/>
              </a:rPr>
              <a:t>1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586CE-51FD-BD44-909A-044D80A92D0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763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112" y="277969"/>
            <a:ext cx="8438444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smtClean="0">
                <a:solidFill>
                  <a:srgbClr val="C00000"/>
                </a:solidFill>
                <a:latin typeface="Comic Sans MS"/>
                <a:ea typeface="Calibri"/>
                <a:cs typeface="Comic Sans MS"/>
              </a:rPr>
              <a:t>Soft photon yield in </a:t>
            </a:r>
            <a:r>
              <a:rPr lang="en-US" sz="3200" b="1" i="1" u="sng" dirty="0" err="1" smtClean="0">
                <a:solidFill>
                  <a:srgbClr val="C00000"/>
                </a:solidFill>
                <a:latin typeface="Comic Sans MS"/>
                <a:ea typeface="Calibri"/>
                <a:cs typeface="Comic Sans MS"/>
              </a:rPr>
              <a:t>hh</a:t>
            </a:r>
            <a:r>
              <a:rPr lang="en-US" sz="3200" b="1" u="sng" dirty="0" smtClean="0">
                <a:solidFill>
                  <a:srgbClr val="C00000"/>
                </a:solidFill>
                <a:latin typeface="Comic Sans MS"/>
                <a:ea typeface="Calibri"/>
                <a:cs typeface="Comic Sans MS"/>
              </a:rPr>
              <a:t> </a:t>
            </a:r>
            <a:r>
              <a:rPr lang="en-US" sz="2000" b="1" u="sng" dirty="0" smtClean="0">
                <a:solidFill>
                  <a:srgbClr val="C00000"/>
                </a:solidFill>
                <a:latin typeface="Comic Sans MS"/>
                <a:ea typeface="Calibri"/>
                <a:cs typeface="Comic Sans MS"/>
              </a:rPr>
              <a:t>&amp;</a:t>
            </a:r>
            <a:r>
              <a:rPr lang="en-US" sz="3200" b="1" u="sng" dirty="0" smtClean="0">
                <a:solidFill>
                  <a:srgbClr val="C00000"/>
                </a:solidFill>
                <a:latin typeface="Comic Sans MS"/>
                <a:ea typeface="Calibri"/>
                <a:cs typeface="Comic Sans MS"/>
              </a:rPr>
              <a:t> AA interactions</a:t>
            </a:r>
            <a:endParaRPr lang="ru-RU" sz="3200" u="sng" dirty="0">
              <a:solidFill>
                <a:srgbClr val="C00000"/>
              </a:solidFill>
              <a:latin typeface="Comic Sans MS"/>
              <a:cs typeface="Comic Sans MS"/>
            </a:endParaRPr>
          </a:p>
        </p:txBody>
      </p:sp>
      <p:pic>
        <p:nvPicPr>
          <p:cNvPr id="3" name="Picture 59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239" y="1271730"/>
            <a:ext cx="3339579" cy="252871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099950" y="2272425"/>
            <a:ext cx="828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Comic Sans MS"/>
                <a:cs typeface="Comic Sans MS"/>
              </a:rPr>
              <a:t>DELPHY</a:t>
            </a:r>
          </a:p>
          <a:p>
            <a:r>
              <a:rPr lang="en-US" sz="1200" b="1" dirty="0" smtClean="0">
                <a:latin typeface="Comic Sans MS"/>
                <a:cs typeface="Comic Sans MS"/>
              </a:rPr>
              <a:t>2009</a:t>
            </a:r>
            <a:endParaRPr lang="ru-RU" sz="1200" b="1" dirty="0">
              <a:latin typeface="Comic Sans MS"/>
              <a:cs typeface="Comic Sans MS"/>
            </a:endParaRPr>
          </a:p>
        </p:txBody>
      </p:sp>
      <p:pic>
        <p:nvPicPr>
          <p:cNvPr id="5" name="Рисунок 1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1865" y="1536025"/>
            <a:ext cx="2736305" cy="1918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13"/>
          <p:cNvSpPr/>
          <p:nvPr/>
        </p:nvSpPr>
        <p:spPr>
          <a:xfrm>
            <a:off x="2479166" y="2272425"/>
            <a:ext cx="11542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" b="1" dirty="0" smtClean="0">
                <a:solidFill>
                  <a:prstClr val="black"/>
                </a:solidFill>
                <a:latin typeface="Comic Sans MS"/>
                <a:ea typeface="Calibri"/>
                <a:cs typeface="Comic Sans MS"/>
              </a:rPr>
              <a:t>WA91, </a:t>
            </a:r>
            <a:r>
              <a:rPr lang="en-US" sz="1200" b="1" dirty="0" smtClean="0">
                <a:solidFill>
                  <a:prstClr val="black"/>
                </a:solidFill>
                <a:latin typeface="Comic Sans MS"/>
                <a:cs typeface="Comic Sans MS"/>
              </a:rPr>
              <a:t>2002</a:t>
            </a:r>
            <a:endParaRPr lang="ru-RU" sz="1200" b="1" dirty="0">
              <a:solidFill>
                <a:prstClr val="black"/>
              </a:solidFill>
              <a:latin typeface="Comic Sans MS"/>
              <a:cs typeface="Comic Sans MS"/>
            </a:endParaRPr>
          </a:p>
        </p:txBody>
      </p:sp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29" y="3807156"/>
            <a:ext cx="4080934" cy="2705308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930" y="3807156"/>
            <a:ext cx="4148666" cy="2705307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4694807" y="5555321"/>
            <a:ext cx="576064" cy="720081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54302" y="5545690"/>
            <a:ext cx="576064" cy="720081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 13"/>
          <p:cNvSpPr/>
          <p:nvPr/>
        </p:nvSpPr>
        <p:spPr>
          <a:xfrm>
            <a:off x="3868170" y="3715781"/>
            <a:ext cx="12032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" b="1" dirty="0" smtClean="0">
                <a:solidFill>
                  <a:prstClr val="black"/>
                </a:solidFill>
                <a:latin typeface="Comic Sans MS"/>
                <a:ea typeface="Calibri"/>
                <a:cs typeface="Comic Sans MS"/>
              </a:rPr>
              <a:t>SVD-2, </a:t>
            </a:r>
            <a:r>
              <a:rPr lang="en-US" sz="1200" b="1" dirty="0" smtClean="0">
                <a:solidFill>
                  <a:prstClr val="black"/>
                </a:solidFill>
                <a:latin typeface="Comic Sans MS"/>
                <a:cs typeface="Comic Sans MS"/>
              </a:rPr>
              <a:t>2015</a:t>
            </a:r>
            <a:endParaRPr lang="ru-RU" sz="1200" b="1" dirty="0">
              <a:solidFill>
                <a:prstClr val="black"/>
              </a:solidFill>
              <a:latin typeface="Comic Sans MS"/>
              <a:cs typeface="Comic Sans MS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586CE-51FD-BD44-909A-044D80A92D0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763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72401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1841500"/>
            <a:ext cx="5283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6600"/>
                </a:solidFill>
                <a:latin typeface="Comic Sans MS"/>
                <a:cs typeface="Comic Sans MS"/>
              </a:rPr>
              <a:t>Thank you for attention</a:t>
            </a:r>
            <a:endParaRPr lang="en-US" sz="3200" b="1" dirty="0">
              <a:solidFill>
                <a:srgbClr val="FF6600"/>
              </a:solidFill>
              <a:latin typeface="Comic Sans MS"/>
              <a:cs typeface="Comic Sans M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586CE-51FD-BD44-909A-044D80A92D0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763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2500" y="615772"/>
            <a:ext cx="7429500" cy="3724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smtClean="0">
                <a:solidFill>
                  <a:srgbClr val="C00000"/>
                </a:solidFill>
                <a:latin typeface="Comic Sans MS"/>
                <a:cs typeface="Comic Sans MS"/>
              </a:rPr>
              <a:t>Multi-particle processes</a:t>
            </a:r>
          </a:p>
          <a:p>
            <a:pPr algn="ctr"/>
            <a:endParaRPr lang="en-US" sz="3200" b="1" dirty="0" smtClean="0">
              <a:solidFill>
                <a:srgbClr val="C00000"/>
              </a:solidFill>
              <a:latin typeface="Comic Sans MS"/>
              <a:cs typeface="Comic Sans MS"/>
            </a:endParaRPr>
          </a:p>
          <a:p>
            <a:pPr marL="457200" indent="-457200">
              <a:buAutoNum type="arabicPeriod"/>
            </a:pPr>
            <a:r>
              <a:rPr lang="en-US" sz="3200" b="1" i="1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ru-RU" sz="2800" b="1" i="1" dirty="0" err="1" smtClean="0">
                <a:solidFill>
                  <a:srgbClr val="660066"/>
                </a:solidFill>
                <a:latin typeface="Comic Sans MS"/>
                <a:cs typeface="Comic Sans MS"/>
              </a:rPr>
              <a:t>е</a:t>
            </a:r>
            <a:r>
              <a:rPr lang="ru-RU" sz="2800" b="1" baseline="30000" dirty="0" err="1" smtClean="0">
                <a:solidFill>
                  <a:srgbClr val="660066"/>
                </a:solidFill>
                <a:latin typeface="Comic Sans MS"/>
                <a:cs typeface="Comic Sans MS"/>
              </a:rPr>
              <a:t>+</a:t>
            </a:r>
            <a:r>
              <a:rPr lang="ru-RU" sz="2800" b="1" i="1" dirty="0" err="1" smtClean="0">
                <a:solidFill>
                  <a:srgbClr val="660066"/>
                </a:solidFill>
                <a:latin typeface="Comic Sans MS"/>
                <a:cs typeface="Comic Sans MS"/>
              </a:rPr>
              <a:t>е</a:t>
            </a:r>
            <a:r>
              <a:rPr lang="ru-RU" sz="2800" b="1" baseline="30000" dirty="0" smtClean="0">
                <a:solidFill>
                  <a:srgbClr val="660066"/>
                </a:solidFill>
                <a:latin typeface="Comic Sans MS"/>
                <a:cs typeface="Comic Sans MS"/>
              </a:rPr>
              <a:t>-</a:t>
            </a:r>
            <a:r>
              <a:rPr lang="ru-RU" sz="28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annihilation, three </a:t>
            </a:r>
            <a:r>
              <a:rPr lang="en-US" sz="2800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gluonic</a:t>
            </a:r>
            <a:r>
              <a:rPr lang="en-US" sz="28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decay </a:t>
            </a:r>
            <a:endParaRPr lang="ru-RU" sz="2800" b="1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 marL="457200" indent="-457200">
              <a:buFontTx/>
              <a:buAutoNum type="arabicPeriod"/>
            </a:pPr>
            <a:r>
              <a:rPr lang="en-US" sz="2800" b="1" i="1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2800" b="1" i="1" dirty="0" err="1" smtClean="0">
                <a:solidFill>
                  <a:srgbClr val="660066"/>
                </a:solidFill>
                <a:latin typeface="Comic Sans MS"/>
                <a:cs typeface="Comic Sans MS"/>
              </a:rPr>
              <a:t>pp</a:t>
            </a:r>
            <a:r>
              <a:rPr lang="en-US" sz="28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collisions “</a:t>
            </a:r>
            <a:r>
              <a:rPr lang="en-US" sz="2800" b="1" dirty="0" err="1">
                <a:solidFill>
                  <a:srgbClr val="0000FF"/>
                </a:solidFill>
                <a:latin typeface="Comic Sans MS"/>
                <a:cs typeface="Comic Sans MS"/>
              </a:rPr>
              <a:t>Thermalization</a:t>
            </a:r>
            <a:r>
              <a:rPr lang="en-US" sz="28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” project</a:t>
            </a:r>
          </a:p>
          <a:p>
            <a:pPr marL="457200" indent="-457200">
              <a:buFontTx/>
              <a:buAutoNum type="arabicPeriod"/>
            </a:pPr>
            <a:r>
              <a:rPr lang="en-US" sz="28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    </a:t>
            </a:r>
            <a:r>
              <a:rPr lang="en-US" sz="2800" b="1" i="1" dirty="0">
                <a:solidFill>
                  <a:srgbClr val="0000FF"/>
                </a:solidFill>
                <a:latin typeface="Comic Sans MS"/>
                <a:cs typeface="Comic Sans MS"/>
              </a:rPr>
              <a:t>annihilation</a:t>
            </a:r>
            <a:endParaRPr lang="en-US" sz="2800" b="1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 marL="457200" indent="-457200">
              <a:buFontTx/>
              <a:buAutoNum type="arabicPeriod"/>
            </a:pPr>
            <a:r>
              <a:rPr lang="en-US" sz="28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number </a:t>
            </a:r>
            <a:r>
              <a:rPr lang="en-US" sz="2800" b="1" dirty="0">
                <a:solidFill>
                  <a:srgbClr val="0000FF"/>
                </a:solidFill>
                <a:latin typeface="Comic Sans MS"/>
                <a:cs typeface="Comic Sans MS"/>
              </a:rPr>
              <a:t>fluctuations </a:t>
            </a:r>
            <a:r>
              <a:rPr lang="en-US" sz="28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of </a:t>
            </a:r>
            <a:r>
              <a:rPr lang="en-US" sz="2800" b="1" dirty="0">
                <a:solidFill>
                  <a:srgbClr val="660066"/>
                </a:solidFill>
                <a:latin typeface="Comic Sans MS"/>
                <a:ea typeface="Lucida Grande"/>
                <a:cs typeface="Comic Sans MS"/>
              </a:rPr>
              <a:t>π</a:t>
            </a:r>
            <a:r>
              <a:rPr lang="en-US" sz="2800" b="1" baseline="30000" dirty="0">
                <a:solidFill>
                  <a:srgbClr val="660066"/>
                </a:solidFill>
                <a:latin typeface="Comic Sans MS"/>
                <a:ea typeface="Lucida Grande"/>
                <a:cs typeface="Comic Sans MS"/>
              </a:rPr>
              <a:t>0</a:t>
            </a:r>
            <a:r>
              <a:rPr lang="en-US" sz="2800" b="1" dirty="0">
                <a:solidFill>
                  <a:srgbClr val="660066"/>
                </a:solidFill>
                <a:latin typeface="Comic Sans MS"/>
                <a:ea typeface="Lucida Grande"/>
                <a:cs typeface="Comic Sans MS"/>
              </a:rPr>
              <a:t>‘s</a:t>
            </a:r>
            <a:r>
              <a:rPr lang="en-US" sz="2800" b="1" dirty="0">
                <a:solidFill>
                  <a:srgbClr val="0000FF"/>
                </a:solidFill>
                <a:latin typeface="Comic Sans MS"/>
                <a:ea typeface="Lucida Grande"/>
                <a:cs typeface="Comic Sans MS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with increasing of </a:t>
            </a:r>
            <a:r>
              <a:rPr lang="en-US" sz="2800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n</a:t>
            </a:r>
            <a:r>
              <a:rPr lang="en-US" sz="2800" b="1" baseline="-250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tot</a:t>
            </a:r>
            <a:r>
              <a:rPr lang="en-US" sz="28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= </a:t>
            </a:r>
            <a:r>
              <a:rPr lang="en-US" sz="2800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n</a:t>
            </a:r>
            <a:r>
              <a:rPr lang="en-US" sz="2800" b="1" baseline="-250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ch</a:t>
            </a:r>
            <a:r>
              <a:rPr lang="en-US" sz="28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+ n</a:t>
            </a:r>
            <a:r>
              <a:rPr lang="en-US" sz="2800" b="1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0 </a:t>
            </a:r>
            <a:r>
              <a:rPr lang="en-US" sz="28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in </a:t>
            </a:r>
            <a:r>
              <a:rPr lang="en-US" sz="2800" b="1" i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pp</a:t>
            </a:r>
            <a:r>
              <a:rPr lang="en-US" sz="2800" b="1" i="1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      </a:t>
            </a:r>
            <a:endParaRPr lang="en-US" sz="2800" b="1" i="1" baseline="-25000" dirty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 marL="457200" indent="-457200">
              <a:buFontTx/>
              <a:buAutoNum type="arabicPeriod"/>
            </a:pPr>
            <a:r>
              <a:rPr lang="en-US" sz="28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2800" b="1" dirty="0" smtClean="0">
                <a:solidFill>
                  <a:srgbClr val="660066"/>
                </a:solidFill>
                <a:latin typeface="Comic Sans MS"/>
                <a:cs typeface="Comic Sans MS"/>
              </a:rPr>
              <a:t>Soft </a:t>
            </a:r>
            <a:r>
              <a:rPr lang="en-US" sz="2800" b="1" dirty="0" smtClean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lang="en-US" sz="2800" b="1" dirty="0" smtClean="0">
                <a:solidFill>
                  <a:srgbClr val="660066"/>
                </a:solidFill>
                <a:latin typeface="Comic Sans MS"/>
                <a:cs typeface="Comic Sans MS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Comic Sans MS"/>
                <a:cs typeface="Comic Sans MS"/>
              </a:rPr>
              <a:t>yield in </a:t>
            </a:r>
            <a:r>
              <a:rPr lang="en-US" sz="28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AA </a:t>
            </a:r>
            <a:r>
              <a:rPr lang="en-US" sz="28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interactions</a:t>
            </a:r>
            <a:endParaRPr lang="en-US" sz="2800" b="1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700" y="3943350"/>
            <a:ext cx="254000" cy="3175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811" y="2603500"/>
            <a:ext cx="482600" cy="381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586CE-51FD-BD44-909A-044D80A92D0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17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663600" y="509771"/>
            <a:ext cx="42071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/>
                <a:ea typeface="Calibri" pitchFamily="34" charset="0"/>
                <a:cs typeface="Comic Sans MS"/>
              </a:rPr>
              <a:t>e</a:t>
            </a:r>
            <a:r>
              <a:rPr kumimoji="0" lang="ru-RU" sz="3200" b="1" i="0" u="sng" strike="noStrike" cap="none" normalizeH="0" baseline="3000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/>
                <a:ea typeface="Calibri" pitchFamily="34" charset="0"/>
                <a:cs typeface="Comic Sans MS"/>
              </a:rPr>
              <a:t>+</a:t>
            </a:r>
            <a:r>
              <a:rPr kumimoji="0" lang="en-US" sz="32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/>
                <a:ea typeface="Calibri" pitchFamily="34" charset="0"/>
                <a:cs typeface="Comic Sans MS"/>
              </a:rPr>
              <a:t>e</a:t>
            </a:r>
            <a:r>
              <a:rPr kumimoji="0" lang="ru-RU" sz="3200" b="1" i="0" u="sng" strike="noStrike" cap="none" normalizeH="0" baseline="3000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/>
                <a:ea typeface="Calibri" pitchFamily="34" charset="0"/>
                <a:cs typeface="Comic Sans MS"/>
              </a:rPr>
              <a:t>-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/>
                <a:ea typeface="Calibri" pitchFamily="34" charset="0"/>
                <a:cs typeface="Comic Sans MS"/>
              </a:rPr>
              <a:t> -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/>
                <a:ea typeface="Calibri" pitchFamily="34" charset="0"/>
                <a:cs typeface="Comic Sans MS"/>
              </a:rPr>
              <a:t>annihilation</a:t>
            </a:r>
            <a:endParaRPr kumimoji="0" lang="ru-RU" sz="3200" b="1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omic Sans MS"/>
              <a:cs typeface="Comic Sans MS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2302396"/>
            <a:ext cx="4870450" cy="2626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67544" y="2230388"/>
            <a:ext cx="17168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 smtClean="0">
                <a:solidFill>
                  <a:srgbClr val="006600"/>
                </a:solidFill>
                <a:latin typeface="Comic Sans MS"/>
                <a:cs typeface="Comic Sans MS"/>
              </a:rPr>
              <a:t>O.Biebel</a:t>
            </a:r>
            <a:r>
              <a:rPr lang="en-US" sz="1600" b="1" dirty="0" smtClean="0">
                <a:solidFill>
                  <a:srgbClr val="006600"/>
                </a:solidFill>
                <a:latin typeface="Comic Sans MS"/>
                <a:cs typeface="Comic Sans MS"/>
              </a:rPr>
              <a:t>. </a:t>
            </a:r>
            <a:endParaRPr lang="ru-RU" sz="1600" b="1" dirty="0" smtClean="0">
              <a:solidFill>
                <a:srgbClr val="006600"/>
              </a:solidFill>
              <a:latin typeface="Comic Sans MS"/>
              <a:cs typeface="Comic Sans MS"/>
            </a:endParaRPr>
          </a:p>
          <a:p>
            <a:r>
              <a:rPr lang="en-US" sz="1600" b="1" dirty="0" err="1" smtClean="0">
                <a:solidFill>
                  <a:srgbClr val="006600"/>
                </a:solidFill>
                <a:latin typeface="Comic Sans MS"/>
                <a:cs typeface="Comic Sans MS"/>
              </a:rPr>
              <a:t>Phys.Rep</a:t>
            </a:r>
            <a:r>
              <a:rPr lang="en-US" sz="1600" b="1" dirty="0" smtClean="0">
                <a:solidFill>
                  <a:srgbClr val="006600"/>
                </a:solidFill>
                <a:latin typeface="Comic Sans MS"/>
                <a:cs typeface="Comic Sans MS"/>
              </a:rPr>
              <a:t>. </a:t>
            </a:r>
            <a:r>
              <a:rPr lang="ru-RU" sz="1600" b="1" dirty="0" smtClean="0">
                <a:solidFill>
                  <a:srgbClr val="006600"/>
                </a:solidFill>
                <a:latin typeface="Comic Sans MS"/>
                <a:cs typeface="Comic Sans MS"/>
              </a:rPr>
              <a:t>2001</a:t>
            </a:r>
            <a:endParaRPr lang="ru-RU" sz="1600" b="1" dirty="0">
              <a:solidFill>
                <a:srgbClr val="006600"/>
              </a:solidFill>
              <a:latin typeface="Comic Sans MS"/>
              <a:cs typeface="Comic Sans M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30490" y="4221505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3333CC"/>
                </a:solidFill>
                <a:latin typeface="Comic Sans MS"/>
                <a:cs typeface="Comic Sans MS"/>
              </a:rPr>
              <a:t>I stage</a:t>
            </a:r>
            <a:r>
              <a:rPr lang="en-US" sz="2000" b="1" dirty="0" smtClean="0">
                <a:solidFill>
                  <a:srgbClr val="3333CC"/>
                </a:solidFill>
                <a:latin typeface="Comic Sans MS"/>
                <a:cs typeface="Comic Sans MS"/>
              </a:rPr>
              <a:t>: </a:t>
            </a:r>
            <a:endParaRPr lang="ru-RU" sz="2000" b="1" dirty="0" smtClean="0">
              <a:solidFill>
                <a:srgbClr val="3333CC"/>
              </a:solidFill>
              <a:latin typeface="Comic Sans MS"/>
              <a:cs typeface="Comic Sans MS"/>
            </a:endParaRPr>
          </a:p>
          <a:p>
            <a:r>
              <a:rPr lang="en-US" sz="2000" b="1" dirty="0" err="1" smtClean="0">
                <a:solidFill>
                  <a:srgbClr val="3333CC"/>
                </a:solidFill>
                <a:latin typeface="Comic Sans MS"/>
                <a:cs typeface="Comic Sans MS"/>
              </a:rPr>
              <a:t>qg</a:t>
            </a:r>
            <a:r>
              <a:rPr lang="en-US" sz="2000" b="1" dirty="0" smtClean="0">
                <a:solidFill>
                  <a:srgbClr val="3333CC"/>
                </a:solidFill>
                <a:latin typeface="Comic Sans MS"/>
                <a:cs typeface="Comic Sans MS"/>
              </a:rPr>
              <a:t>-cascade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4356100" y="1412875"/>
            <a:ext cx="5032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Modern No. 20" pitchFamily="18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Modern No. 20" pitchFamily="18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Modern No. 20" pitchFamily="18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Modern No. 20" pitchFamily="18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Modern No. 20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Modern No. 20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Modern No. 20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Modern No. 20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Modern No. 20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ru-RU" altLang="ru-RU" sz="1000" b="0" smtClean="0">
              <a:solidFill>
                <a:srgbClr val="000000"/>
              </a:solidFill>
              <a:latin typeface="AvantGarde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004048" y="2310903"/>
            <a:ext cx="2880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6600"/>
                </a:solidFill>
                <a:latin typeface="Comic Sans MS"/>
                <a:cs typeface="Comic Sans MS"/>
              </a:rPr>
              <a:t>Konishi,U</a:t>
            </a:r>
            <a:r>
              <a:rPr lang="ru-RU" b="1" dirty="0" smtClean="0">
                <a:solidFill>
                  <a:srgbClr val="006600"/>
                </a:solidFill>
                <a:latin typeface="Comic Sans MS"/>
                <a:cs typeface="Comic Sans MS"/>
              </a:rPr>
              <a:t>.,</a:t>
            </a:r>
            <a:r>
              <a:rPr lang="en-US" b="1" dirty="0" smtClean="0">
                <a:solidFill>
                  <a:srgbClr val="006600"/>
                </a:solidFill>
                <a:latin typeface="Comic Sans MS"/>
                <a:cs typeface="Comic Sans MS"/>
              </a:rPr>
              <a:t>V</a:t>
            </a:r>
            <a:r>
              <a:rPr lang="ru-RU" b="1" dirty="0" smtClean="0">
                <a:solidFill>
                  <a:srgbClr val="006600"/>
                </a:solidFill>
                <a:latin typeface="Comic Sans MS"/>
                <a:cs typeface="Comic Sans MS"/>
              </a:rPr>
              <a:t>.,</a:t>
            </a:r>
            <a:r>
              <a:rPr lang="en-US" b="1" dirty="0" smtClean="0">
                <a:solidFill>
                  <a:srgbClr val="006600"/>
                </a:solidFill>
                <a:latin typeface="Comic Sans MS"/>
                <a:cs typeface="Comic Sans MS"/>
              </a:rPr>
              <a:t> NP</a:t>
            </a:r>
            <a:r>
              <a:rPr lang="en-US" b="1" dirty="0">
                <a:solidFill>
                  <a:srgbClr val="006600"/>
                </a:solidFill>
                <a:latin typeface="Comic Sans MS"/>
                <a:cs typeface="Comic Sans MS"/>
              </a:rPr>
              <a:t> </a:t>
            </a:r>
            <a:r>
              <a:rPr lang="en-US" b="1" dirty="0" smtClean="0">
                <a:solidFill>
                  <a:srgbClr val="006600"/>
                </a:solidFill>
                <a:latin typeface="Comic Sans MS"/>
                <a:cs typeface="Comic Sans MS"/>
              </a:rPr>
              <a:t>1979 </a:t>
            </a:r>
            <a:r>
              <a:rPr lang="en-US" b="1" dirty="0" err="1" smtClean="0">
                <a:solidFill>
                  <a:srgbClr val="006600"/>
                </a:solidFill>
                <a:latin typeface="Comic Sans MS"/>
                <a:cs typeface="Comic Sans MS"/>
              </a:rPr>
              <a:t>Giovannini</a:t>
            </a:r>
            <a:r>
              <a:rPr lang="en-US" b="1" dirty="0" smtClean="0">
                <a:solidFill>
                  <a:srgbClr val="006600"/>
                </a:solidFill>
                <a:latin typeface="Comic Sans MS"/>
                <a:cs typeface="Comic Sans MS"/>
              </a:rPr>
              <a:t>. NP</a:t>
            </a:r>
            <a:r>
              <a:rPr lang="en-US" b="1" dirty="0">
                <a:solidFill>
                  <a:srgbClr val="006600"/>
                </a:solidFill>
                <a:latin typeface="Comic Sans MS"/>
                <a:cs typeface="Comic Sans MS"/>
              </a:rPr>
              <a:t> </a:t>
            </a:r>
            <a:r>
              <a:rPr lang="en-US" b="1" dirty="0" smtClean="0">
                <a:solidFill>
                  <a:srgbClr val="006600"/>
                </a:solidFill>
                <a:latin typeface="Comic Sans MS"/>
                <a:cs typeface="Comic Sans MS"/>
              </a:rPr>
              <a:t>1979</a:t>
            </a:r>
            <a:endParaRPr lang="en-US" b="1" dirty="0">
              <a:solidFill>
                <a:srgbClr val="006600"/>
              </a:solidFill>
              <a:latin typeface="Comic Sans MS"/>
              <a:cs typeface="Comic Sans MS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118793" y="4970224"/>
            <a:ext cx="19442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 smtClean="0">
                <a:solidFill>
                  <a:srgbClr val="3333CC"/>
                </a:solidFill>
                <a:latin typeface="Comic Sans MS"/>
                <a:cs typeface="Comic Sans MS"/>
              </a:rPr>
              <a:t>I</a:t>
            </a:r>
            <a:r>
              <a:rPr lang="en-US" sz="2000" b="1" u="sng" dirty="0">
                <a:solidFill>
                  <a:srgbClr val="3333CC"/>
                </a:solidFill>
                <a:latin typeface="Comic Sans MS"/>
                <a:cs typeface="Comic Sans MS"/>
              </a:rPr>
              <a:t>I</a:t>
            </a:r>
            <a:r>
              <a:rPr lang="en-US" b="1" u="sng" dirty="0" smtClean="0">
                <a:solidFill>
                  <a:srgbClr val="3333CC"/>
                </a:solidFill>
                <a:latin typeface="Comic Sans MS"/>
                <a:cs typeface="Comic Sans MS"/>
              </a:rPr>
              <a:t> </a:t>
            </a:r>
            <a:r>
              <a:rPr lang="en-US" sz="2000" b="1" u="sng" dirty="0" smtClean="0">
                <a:solidFill>
                  <a:srgbClr val="3333CC"/>
                </a:solidFill>
                <a:latin typeface="Comic Sans MS"/>
                <a:cs typeface="Comic Sans MS"/>
              </a:rPr>
              <a:t>stage</a:t>
            </a:r>
            <a:r>
              <a:rPr lang="ru-RU" sz="2000" b="1" dirty="0" smtClean="0">
                <a:solidFill>
                  <a:srgbClr val="3333CC"/>
                </a:solidFill>
                <a:latin typeface="Comic Sans MS"/>
                <a:cs typeface="Comic Sans MS"/>
              </a:rPr>
              <a:t>: </a:t>
            </a:r>
            <a:endParaRPr lang="ru-RU" sz="2000" b="1" dirty="0">
              <a:solidFill>
                <a:srgbClr val="3333CC"/>
              </a:solidFill>
              <a:latin typeface="Comic Sans MS"/>
              <a:cs typeface="Comic Sans MS"/>
            </a:endParaRPr>
          </a:p>
          <a:p>
            <a:r>
              <a:rPr lang="en-US" sz="2000" b="1" dirty="0" err="1" smtClean="0">
                <a:solidFill>
                  <a:srgbClr val="3333CC"/>
                </a:solidFill>
                <a:latin typeface="Comic Sans MS"/>
                <a:cs typeface="Comic Sans MS"/>
              </a:rPr>
              <a:t>hadronization</a:t>
            </a:r>
            <a:endParaRPr lang="ru-RU" sz="2000" b="1" dirty="0">
              <a:solidFill>
                <a:srgbClr val="3333CC"/>
              </a:solidFill>
              <a:latin typeface="Comic Sans MS"/>
              <a:cs typeface="Comic Sans MS"/>
            </a:endParaRPr>
          </a:p>
        </p:txBody>
      </p:sp>
      <p:pic>
        <p:nvPicPr>
          <p:cNvPr id="2151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071" y="3958580"/>
            <a:ext cx="1848205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1" name="Объект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5497891"/>
              </p:ext>
            </p:extLst>
          </p:nvPr>
        </p:nvGraphicFramePr>
        <p:xfrm>
          <a:off x="5030788" y="4506913"/>
          <a:ext cx="2386012" cy="74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5" name="Уравнение" r:id="rId6" imgW="1663560" imgH="520560" progId="Equation.3">
                  <p:embed/>
                </p:oleObj>
              </mc:Choice>
              <mc:Fallback>
                <p:oleObj name="Уравнение" r:id="rId6" imgW="1663560" imgH="5205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30788" y="4506913"/>
                        <a:ext cx="2386012" cy="747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1512" name="Объект 215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900574"/>
              </p:ext>
            </p:extLst>
          </p:nvPr>
        </p:nvGraphicFramePr>
        <p:xfrm>
          <a:off x="4889500" y="5580063"/>
          <a:ext cx="4119563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6" name="Уравнение" r:id="rId8" imgW="3022560" imgH="469800" progId="Equation.3">
                  <p:embed/>
                </p:oleObj>
              </mc:Choice>
              <mc:Fallback>
                <p:oleObj name="Уравнение" r:id="rId8" imgW="302256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00" y="5580063"/>
                        <a:ext cx="4119563" cy="6461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6" name="TextBox 21515"/>
          <p:cNvSpPr txBox="1"/>
          <p:nvPr/>
        </p:nvSpPr>
        <p:spPr>
          <a:xfrm>
            <a:off x="4914454" y="3014092"/>
            <a:ext cx="212134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3333CC"/>
                </a:solidFill>
                <a:latin typeface="Comic Sans MS"/>
                <a:cs typeface="Comic Sans MS"/>
              </a:rPr>
              <a:t>Multiplicity</a:t>
            </a:r>
          </a:p>
          <a:p>
            <a:r>
              <a:rPr lang="en-US" sz="1600" b="1" dirty="0" smtClean="0">
                <a:solidFill>
                  <a:srgbClr val="3333CC"/>
                </a:solidFill>
                <a:latin typeface="Comic Sans MS"/>
                <a:cs typeface="Comic Sans MS"/>
              </a:rPr>
              <a:t>Distribution (MD)</a:t>
            </a:r>
            <a:r>
              <a:rPr lang="ru-RU" sz="16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b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17" name="Прямоугольник 21516"/>
          <p:cNvSpPr/>
          <p:nvPr/>
        </p:nvSpPr>
        <p:spPr>
          <a:xfrm>
            <a:off x="4889500" y="3753410"/>
            <a:ext cx="1777999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3333CC"/>
                </a:solidFill>
                <a:latin typeface="Comic Sans MS"/>
                <a:cs typeface="Comic Sans MS"/>
              </a:rPr>
              <a:t>Generation Function (GF)</a:t>
            </a:r>
            <a:r>
              <a:rPr lang="ru-RU" sz="16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b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18" name="TextBox 21517"/>
          <p:cNvSpPr txBox="1"/>
          <p:nvPr/>
        </p:nvSpPr>
        <p:spPr>
          <a:xfrm>
            <a:off x="5508104" y="5316998"/>
            <a:ext cx="2696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3333CC"/>
                </a:solidFill>
                <a:latin typeface="Comic Sans MS"/>
                <a:cs typeface="Comic Sans MS"/>
              </a:rPr>
              <a:t>Correlated moments</a:t>
            </a:r>
            <a:r>
              <a:rPr lang="ru-RU" sz="16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b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19" name="TextBox 21518"/>
          <p:cNvSpPr txBox="1"/>
          <p:nvPr/>
        </p:nvSpPr>
        <p:spPr>
          <a:xfrm>
            <a:off x="7299796" y="4678660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3333CC"/>
                </a:solidFill>
                <a:latin typeface="Comic Sans MS"/>
                <a:cs typeface="Comic Sans MS"/>
              </a:rPr>
              <a:t>(GF</a:t>
            </a:r>
            <a:r>
              <a:rPr lang="ru-RU" sz="1600" b="1" dirty="0" smtClean="0">
                <a:solidFill>
                  <a:srgbClr val="3333CC"/>
                </a:solidFill>
                <a:latin typeface="Comic Sans MS"/>
                <a:cs typeface="Comic Sans MS"/>
              </a:rPr>
              <a:t>    </a:t>
            </a:r>
            <a:r>
              <a:rPr lang="en-US" sz="1600" b="1" dirty="0" smtClean="0">
                <a:solidFill>
                  <a:srgbClr val="3333CC"/>
                </a:solidFill>
                <a:latin typeface="Comic Sans MS"/>
                <a:cs typeface="Comic Sans MS"/>
              </a:rPr>
              <a:t>MD)</a:t>
            </a:r>
            <a:endParaRPr lang="ru-RU" sz="1600" b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520" name="Объект 215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7559317"/>
              </p:ext>
            </p:extLst>
          </p:nvPr>
        </p:nvGraphicFramePr>
        <p:xfrm>
          <a:off x="7808168" y="4826992"/>
          <a:ext cx="203200" cy="13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7" name="Формула" r:id="rId10" imgW="203040" imgH="139680" progId="Equation.3">
                  <p:embed/>
                </p:oleObj>
              </mc:Choice>
              <mc:Fallback>
                <p:oleObj name="Формула" r:id="rId10" imgW="203040" imgH="1396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808168" y="4826992"/>
                        <a:ext cx="203200" cy="139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3525350"/>
              </p:ext>
            </p:extLst>
          </p:nvPr>
        </p:nvGraphicFramePr>
        <p:xfrm>
          <a:off x="6876876" y="3083107"/>
          <a:ext cx="1387448" cy="828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8" name="Уравнение" r:id="rId12" imgW="977760" imgH="583920" progId="Equation.3">
                  <p:embed/>
                </p:oleObj>
              </mc:Choice>
              <mc:Fallback>
                <p:oleObj name="Уравнение" r:id="rId12" imgW="977760" imgH="5839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876876" y="3083107"/>
                        <a:ext cx="1387448" cy="8288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4233485"/>
              </p:ext>
            </p:extLst>
          </p:nvPr>
        </p:nvGraphicFramePr>
        <p:xfrm>
          <a:off x="179513" y="1404392"/>
          <a:ext cx="8784976" cy="708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9" name="Equation" r:id="rId14" imgW="3149600" imgH="254000" progId="Equation.3">
                  <p:embed/>
                </p:oleObj>
              </mc:Choice>
              <mc:Fallback>
                <p:oleObj name="Equation" r:id="rId14" imgW="31496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79513" y="1404392"/>
                        <a:ext cx="8784976" cy="7084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586CE-51FD-BD44-909A-044D80A92D0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291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400" y="1192312"/>
            <a:ext cx="841407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C00000"/>
                </a:solidFill>
                <a:latin typeface="Comic Sans MS"/>
                <a:cs typeface="Comic Sans MS"/>
              </a:rPr>
              <a:t>I stage</a:t>
            </a:r>
            <a:r>
              <a:rPr lang="en-US" sz="2400" b="1" dirty="0" smtClean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Comic Sans MS"/>
                <a:cs typeface="Comic Sans MS"/>
              </a:rPr>
              <a:t>qg</a:t>
            </a:r>
            <a:r>
              <a:rPr lang="en-US" sz="2400" b="1" dirty="0" smtClean="0">
                <a:solidFill>
                  <a:srgbClr val="3333CC"/>
                </a:solidFill>
                <a:latin typeface="Comic Sans MS"/>
                <a:cs typeface="Comic Sans MS"/>
              </a:rPr>
              <a:t>-cascade</a:t>
            </a:r>
            <a:r>
              <a:rPr lang="ru-RU" sz="2400" b="1" dirty="0" smtClean="0">
                <a:solidFill>
                  <a:srgbClr val="3333CC"/>
                </a:solidFill>
                <a:latin typeface="Comic Sans MS"/>
                <a:cs typeface="Comic Sans MS"/>
              </a:rPr>
              <a:t> </a:t>
            </a:r>
            <a:r>
              <a:rPr lang="en-US" sz="2400" b="1" dirty="0" smtClean="0">
                <a:solidFill>
                  <a:srgbClr val="3333CC"/>
                </a:solidFill>
                <a:latin typeface="Comic Sans MS"/>
                <a:cs typeface="Comic Sans MS"/>
              </a:rPr>
              <a:t>is based</a:t>
            </a:r>
            <a:r>
              <a:rPr lang="ru-RU" sz="2400" b="1" dirty="0" smtClean="0">
                <a:solidFill>
                  <a:srgbClr val="3333CC"/>
                </a:solidFill>
                <a:latin typeface="Comic Sans MS"/>
                <a:cs typeface="Comic Sans MS"/>
              </a:rPr>
              <a:t> </a:t>
            </a:r>
            <a:r>
              <a:rPr lang="en-US" sz="2400" b="1" dirty="0" smtClean="0">
                <a:solidFill>
                  <a:srgbClr val="3333CC"/>
                </a:solidFill>
                <a:latin typeface="Comic Sans MS"/>
                <a:cs typeface="Comic Sans MS"/>
              </a:rPr>
              <a:t>on</a:t>
            </a:r>
            <a:r>
              <a:rPr lang="ru-RU" sz="2400" b="1" dirty="0" smtClean="0">
                <a:solidFill>
                  <a:srgbClr val="3333CC"/>
                </a:solidFill>
                <a:latin typeface="Comic Sans MS"/>
                <a:cs typeface="Comic Sans MS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Comic Sans MS"/>
                <a:cs typeface="Comic Sans MS"/>
              </a:rPr>
              <a:t>pQCD</a:t>
            </a:r>
            <a:r>
              <a:rPr lang="ru-RU" sz="2400" b="1" dirty="0" smtClean="0">
                <a:solidFill>
                  <a:srgbClr val="3333CC"/>
                </a:solidFill>
                <a:latin typeface="Comic Sans MS"/>
                <a:cs typeface="Comic Sans MS"/>
              </a:rPr>
              <a:t>.</a:t>
            </a:r>
            <a:r>
              <a:rPr lang="ru-RU" sz="2400" b="1" dirty="0" smtClean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Comic Sans MS"/>
                <a:cs typeface="Comic Sans MS"/>
              </a:rPr>
              <a:t>     </a:t>
            </a:r>
            <a:r>
              <a:rPr lang="en-US" sz="2400" b="1" dirty="0" smtClean="0">
                <a:solidFill>
                  <a:srgbClr val="3333CC"/>
                </a:solidFill>
                <a:latin typeface="Comic Sans MS"/>
                <a:cs typeface="Comic Sans MS"/>
              </a:rPr>
              <a:t>Elementary processes</a:t>
            </a:r>
            <a:r>
              <a:rPr lang="ru-RU" sz="2400" b="1" dirty="0" smtClean="0">
                <a:solidFill>
                  <a:srgbClr val="3333CC"/>
                </a:solidFill>
                <a:latin typeface="Comic Sans MS"/>
                <a:cs typeface="Comic Sans MS"/>
              </a:rPr>
              <a:t>: </a:t>
            </a:r>
            <a:r>
              <a:rPr lang="ru-RU" sz="2400" b="1" dirty="0" smtClean="0">
                <a:solidFill>
                  <a:srgbClr val="C00000"/>
                </a:solidFill>
                <a:latin typeface="Comic Sans MS"/>
                <a:cs typeface="Comic Sans MS"/>
              </a:rPr>
              <a:t>1)</a:t>
            </a:r>
            <a:r>
              <a:rPr lang="ru-RU" sz="2400" b="1" dirty="0" smtClean="0">
                <a:solidFill>
                  <a:srgbClr val="3333CC"/>
                </a:solidFill>
                <a:latin typeface="Comic Sans MS"/>
                <a:cs typeface="Comic Sans MS"/>
              </a:rPr>
              <a:t>            </a:t>
            </a:r>
            <a:r>
              <a:rPr lang="en-US" sz="2400" b="1" dirty="0" smtClean="0">
                <a:solidFill>
                  <a:srgbClr val="3333CC"/>
                </a:solidFill>
                <a:latin typeface="Comic Sans MS"/>
                <a:cs typeface="Comic Sans MS"/>
              </a:rPr>
              <a:t>  (A </a:t>
            </a:r>
            <a:r>
              <a:rPr lang="mr-IN" sz="2400" b="1" dirty="0" smtClean="0">
                <a:solidFill>
                  <a:srgbClr val="3333CC"/>
                </a:solidFill>
                <a:latin typeface="Comic Sans MS"/>
                <a:cs typeface="Comic Sans MS"/>
              </a:rPr>
              <a:t>–</a:t>
            </a:r>
            <a:r>
              <a:rPr lang="en-US" sz="2400" b="1" dirty="0" smtClean="0">
                <a:solidFill>
                  <a:srgbClr val="3333CC"/>
                </a:solidFill>
                <a:latin typeface="Comic Sans MS"/>
                <a:cs typeface="Comic Sans MS"/>
              </a:rPr>
              <a:t> probability),</a:t>
            </a:r>
            <a:r>
              <a:rPr lang="ru-RU" sz="2400" b="1" dirty="0" smtClean="0">
                <a:solidFill>
                  <a:srgbClr val="3333CC"/>
                </a:solidFill>
                <a:latin typeface="Comic Sans MS"/>
                <a:cs typeface="Comic Sans MS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Comic Sans MS"/>
                <a:cs typeface="Comic Sans MS"/>
              </a:rPr>
              <a:t>2)</a:t>
            </a:r>
            <a:r>
              <a:rPr lang="ru-RU" sz="2400" b="1" dirty="0" smtClean="0">
                <a:solidFill>
                  <a:srgbClr val="3333CC"/>
                </a:solidFill>
                <a:latin typeface="Comic Sans MS"/>
                <a:cs typeface="Comic Sans MS"/>
              </a:rPr>
              <a:t>            </a:t>
            </a:r>
            <a:r>
              <a:rPr lang="en-US" sz="2400" b="1" dirty="0" smtClean="0">
                <a:solidFill>
                  <a:srgbClr val="3333CC"/>
                </a:solidFill>
                <a:latin typeface="Comic Sans MS"/>
                <a:cs typeface="Comic Sans MS"/>
              </a:rPr>
              <a:t>  </a:t>
            </a:r>
            <a:r>
              <a:rPr lang="en-US" sz="2400" b="1" dirty="0">
                <a:solidFill>
                  <a:srgbClr val="3333CC"/>
                </a:solidFill>
                <a:latin typeface="Comic Sans MS"/>
                <a:cs typeface="Comic Sans MS"/>
              </a:rPr>
              <a:t>(</a:t>
            </a:r>
            <a:r>
              <a:rPr lang="en-US" sz="2400" b="1" dirty="0" smtClean="0">
                <a:solidFill>
                  <a:srgbClr val="3333CC"/>
                </a:solidFill>
                <a:latin typeface="Comic Sans MS"/>
                <a:cs typeface="Comic Sans MS"/>
              </a:rPr>
              <a:t>   ) and </a:t>
            </a:r>
            <a:r>
              <a:rPr lang="ru-RU" sz="2400" b="1" dirty="0" smtClean="0">
                <a:solidFill>
                  <a:srgbClr val="C00000"/>
                </a:solidFill>
                <a:latin typeface="Comic Sans MS"/>
                <a:cs typeface="Comic Sans MS"/>
              </a:rPr>
              <a:t>3)</a:t>
            </a:r>
            <a:r>
              <a:rPr lang="ru-RU" sz="2400" b="1" dirty="0" smtClean="0">
                <a:solidFill>
                  <a:srgbClr val="3333CC"/>
                </a:solidFill>
                <a:latin typeface="Comic Sans MS"/>
                <a:cs typeface="Comic Sans MS"/>
              </a:rPr>
              <a:t>           </a:t>
            </a:r>
            <a:r>
              <a:rPr lang="en-US" sz="2400" b="1" dirty="0" smtClean="0">
                <a:solidFill>
                  <a:srgbClr val="3333CC"/>
                </a:solidFill>
                <a:latin typeface="Comic Sans MS"/>
                <a:cs typeface="Comic Sans MS"/>
              </a:rPr>
              <a:t>   (B)</a:t>
            </a:r>
            <a:r>
              <a:rPr lang="ru-RU" sz="2400" b="1" dirty="0" smtClean="0">
                <a:solidFill>
                  <a:srgbClr val="3333CC"/>
                </a:solidFill>
                <a:latin typeface="Comic Sans MS"/>
                <a:cs typeface="Comic Sans MS"/>
              </a:rPr>
              <a:t>.     </a:t>
            </a:r>
            <a:endParaRPr lang="ru-RU" sz="2400" b="1" dirty="0" smtClean="0">
              <a:solidFill>
                <a:srgbClr val="C00000"/>
              </a:solidFill>
              <a:latin typeface="Comic Sans MS"/>
              <a:cs typeface="Comic Sans MS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701801" y="497071"/>
            <a:ext cx="580132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/>
                <a:ea typeface="Calibri" pitchFamily="34" charset="0"/>
                <a:cs typeface="Comic Sans MS"/>
              </a:rPr>
              <a:t>e</a:t>
            </a:r>
            <a:r>
              <a:rPr kumimoji="0" lang="ru-RU" sz="3200" b="1" i="0" u="sng" strike="noStrike" cap="none" normalizeH="0" baseline="3000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/>
                <a:ea typeface="Calibri" pitchFamily="34" charset="0"/>
                <a:cs typeface="Comic Sans MS"/>
              </a:rPr>
              <a:t>+</a:t>
            </a:r>
            <a:r>
              <a:rPr kumimoji="0" lang="en-US" sz="32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/>
                <a:ea typeface="Calibri" pitchFamily="34" charset="0"/>
                <a:cs typeface="Comic Sans MS"/>
              </a:rPr>
              <a:t>e</a:t>
            </a:r>
            <a:r>
              <a:rPr kumimoji="0" lang="ru-RU" sz="3200" b="1" i="0" u="sng" strike="noStrike" cap="none" normalizeH="0" baseline="3000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/>
                <a:ea typeface="Calibri" pitchFamily="34" charset="0"/>
                <a:cs typeface="Comic Sans MS"/>
              </a:rPr>
              <a:t>-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/>
                <a:ea typeface="Calibri" pitchFamily="34" charset="0"/>
                <a:cs typeface="Comic Sans MS"/>
              </a:rPr>
              <a:t> -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/>
                <a:ea typeface="Calibri" pitchFamily="34" charset="0"/>
                <a:cs typeface="Comic Sans MS"/>
              </a:rPr>
              <a:t>annihilation</a:t>
            </a:r>
            <a:r>
              <a:rPr kumimoji="0" lang="en-US" sz="32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/>
                <a:ea typeface="Calibri" pitchFamily="34" charset="0"/>
                <a:cs typeface="Comic Sans MS"/>
              </a:rPr>
              <a:t> </a:t>
            </a:r>
            <a:r>
              <a:rPr kumimoji="0" lang="mr-IN" sz="32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/>
                <a:ea typeface="Calibri" pitchFamily="34" charset="0"/>
                <a:cs typeface="Comic Sans MS"/>
              </a:rPr>
              <a:t>–</a:t>
            </a:r>
            <a:r>
              <a:rPr kumimoji="0" lang="en-US" sz="32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/>
                <a:ea typeface="Calibri" pitchFamily="34" charset="0"/>
                <a:cs typeface="Comic Sans MS"/>
              </a:rPr>
              <a:t> I stage</a:t>
            </a:r>
            <a:endParaRPr kumimoji="0" lang="ru-RU" sz="3200" b="1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omic Sans MS"/>
              <a:cs typeface="Comic Sans MS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9645" y="1551329"/>
            <a:ext cx="1656184" cy="480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0105" y="1950422"/>
            <a:ext cx="1656184" cy="48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32300" y="1911969"/>
            <a:ext cx="1512168" cy="480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90752" y="2484264"/>
            <a:ext cx="3312369" cy="656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65150" y="2556272"/>
            <a:ext cx="3765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Comic Sans MS"/>
                <a:cs typeface="Comic Sans MS"/>
              </a:rPr>
              <a:t>Evolutional parameter </a:t>
            </a:r>
            <a:r>
              <a:rPr lang="ru-RU" sz="2400" b="1" dirty="0" smtClean="0">
                <a:solidFill>
                  <a:srgbClr val="3333CC"/>
                </a:solidFill>
              </a:rPr>
              <a:t>– </a:t>
            </a:r>
            <a:endParaRPr lang="ru-RU" sz="2400" b="1" dirty="0">
              <a:solidFill>
                <a:srgbClr val="3333CC"/>
              </a:solidFill>
            </a:endParaRPr>
          </a:p>
        </p:txBody>
      </p:sp>
      <p:graphicFrame>
        <p:nvGraphicFramePr>
          <p:cNvPr id="9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3469084"/>
              </p:ext>
            </p:extLst>
          </p:nvPr>
        </p:nvGraphicFramePr>
        <p:xfrm>
          <a:off x="669482" y="3140968"/>
          <a:ext cx="1991107" cy="66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4" name="Формула" r:id="rId8" imgW="1180800" imgH="393480" progId="Equation.3">
                  <p:embed/>
                </p:oleObj>
              </mc:Choice>
              <mc:Fallback>
                <p:oleObj name="Формула" r:id="rId8" imgW="11808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482" y="3140968"/>
                        <a:ext cx="1991107" cy="6690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4968897"/>
              </p:ext>
            </p:extLst>
          </p:nvPr>
        </p:nvGraphicFramePr>
        <p:xfrm>
          <a:off x="719138" y="3870325"/>
          <a:ext cx="2046287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5" name="Equation" r:id="rId10" imgW="1181100" imgH="406400" progId="Equation.3">
                  <p:embed/>
                </p:oleObj>
              </mc:Choice>
              <mc:Fallback>
                <p:oleObj name="Equation" r:id="rId10" imgW="11811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38" y="3870325"/>
                        <a:ext cx="2046287" cy="7223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Левая фигурная скобка 12"/>
          <p:cNvSpPr/>
          <p:nvPr/>
        </p:nvSpPr>
        <p:spPr>
          <a:xfrm>
            <a:off x="395536" y="3192036"/>
            <a:ext cx="288032" cy="1461100"/>
          </a:xfrm>
          <a:prstGeom prst="lef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7559150"/>
              </p:ext>
            </p:extLst>
          </p:nvPr>
        </p:nvGraphicFramePr>
        <p:xfrm>
          <a:off x="1475656" y="5013176"/>
          <a:ext cx="5783262" cy="1147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6" name="Equation" r:id="rId12" imgW="3543300" imgH="622300" progId="Equation.3">
                  <p:embed/>
                </p:oleObj>
              </mc:Choice>
              <mc:Fallback>
                <p:oleObj name="Equation" r:id="rId12" imgW="3543300" imgH="622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5013176"/>
                        <a:ext cx="5783262" cy="11477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1576469"/>
              </p:ext>
            </p:extLst>
          </p:nvPr>
        </p:nvGraphicFramePr>
        <p:xfrm>
          <a:off x="5786438" y="3094361"/>
          <a:ext cx="2227262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7" name="Equation" r:id="rId14" imgW="1346200" imgH="520700" progId="Equation.3">
                  <p:embed/>
                </p:oleObj>
              </mc:Choice>
              <mc:Fallback>
                <p:oleObj name="Equation" r:id="rId14" imgW="1346200" imgH="520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6438" y="3094361"/>
                        <a:ext cx="2227262" cy="9361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3013348" y="3356992"/>
            <a:ext cx="28616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MD in</a:t>
            </a:r>
            <a:r>
              <a:rPr lang="ru-RU" sz="20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g-jet</a:t>
            </a:r>
            <a:r>
              <a:rPr lang="ru-RU" sz="20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- </a:t>
            </a:r>
            <a:r>
              <a:rPr lang="en-US" sz="2000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Farry</a:t>
            </a:r>
            <a:r>
              <a:rPr lang="ru-RU" sz="20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:</a:t>
            </a:r>
            <a:endParaRPr lang="en-US" sz="2000" b="1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r>
              <a:rPr lang="en-US" sz="20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(GF </a:t>
            </a:r>
            <a:r>
              <a:rPr lang="mr-IN" sz="20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–</a:t>
            </a:r>
            <a:r>
              <a:rPr lang="en-US" sz="20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G) </a:t>
            </a:r>
            <a:endParaRPr lang="en-US" sz="20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03848" y="4293096"/>
            <a:ext cx="48965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MD in</a:t>
            </a:r>
            <a:r>
              <a:rPr lang="ru-RU" sz="20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q-jet</a:t>
            </a:r>
            <a:r>
              <a:rPr lang="ru-RU" sz="20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(GF </a:t>
            </a:r>
            <a:r>
              <a:rPr lang="mr-IN" sz="20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–</a:t>
            </a:r>
            <a:r>
              <a:rPr lang="en-US" sz="20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Q) </a:t>
            </a:r>
            <a:r>
              <a:rPr lang="ru-RU" sz="20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–</a:t>
            </a:r>
            <a:r>
              <a:rPr lang="en-US" sz="20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</a:p>
          <a:p>
            <a:r>
              <a:rPr lang="en-US" sz="20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negative binomial distribution</a:t>
            </a:r>
            <a:r>
              <a:rPr lang="ru-RU" sz="20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(</a:t>
            </a:r>
            <a:r>
              <a:rPr lang="en-US" sz="20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NBD</a:t>
            </a:r>
            <a:r>
              <a:rPr lang="ru-RU" sz="20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):</a:t>
            </a:r>
            <a:r>
              <a:rPr lang="en-US" sz="20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endParaRPr lang="en-US" sz="20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pic>
        <p:nvPicPr>
          <p:cNvPr id="20" name="Picture 19" descr="latex-image-1.pdf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425" y="1950422"/>
            <a:ext cx="342900" cy="393700"/>
          </a:xfrm>
          <a:prstGeom prst="rect">
            <a:avLst/>
          </a:prstGeom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586CE-51FD-BD44-909A-044D80A92D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763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36700" y="509771"/>
            <a:ext cx="65024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/>
                <a:ea typeface="Calibri" pitchFamily="34" charset="0"/>
                <a:cs typeface="Comic Sans MS"/>
              </a:rPr>
              <a:t>e</a:t>
            </a:r>
            <a:r>
              <a:rPr kumimoji="0" lang="ru-RU" sz="3200" b="1" i="0" u="sng" strike="noStrike" cap="none" normalizeH="0" baseline="3000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/>
                <a:ea typeface="Calibri" pitchFamily="34" charset="0"/>
                <a:cs typeface="Comic Sans MS"/>
              </a:rPr>
              <a:t>+</a:t>
            </a:r>
            <a:r>
              <a:rPr kumimoji="0" lang="en-US" sz="32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/>
                <a:ea typeface="Calibri" pitchFamily="34" charset="0"/>
                <a:cs typeface="Comic Sans MS"/>
              </a:rPr>
              <a:t>e</a:t>
            </a:r>
            <a:r>
              <a:rPr kumimoji="0" lang="ru-RU" sz="3200" b="1" i="0" u="sng" strike="noStrike" cap="none" normalizeH="0" baseline="3000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/>
                <a:ea typeface="Calibri" pitchFamily="34" charset="0"/>
                <a:cs typeface="Comic Sans MS"/>
              </a:rPr>
              <a:t>-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/>
                <a:ea typeface="Calibri" pitchFamily="34" charset="0"/>
                <a:cs typeface="Comic Sans MS"/>
              </a:rPr>
              <a:t> -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/>
                <a:ea typeface="Calibri" pitchFamily="34" charset="0"/>
                <a:cs typeface="Comic Sans MS"/>
              </a:rPr>
              <a:t>annihilation</a:t>
            </a:r>
            <a:r>
              <a:rPr kumimoji="0" lang="en-US" sz="32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/>
                <a:ea typeface="Calibri" pitchFamily="34" charset="0"/>
                <a:cs typeface="Comic Sans MS"/>
              </a:rPr>
              <a:t>- </a:t>
            </a:r>
            <a:r>
              <a:rPr lang="en-US" sz="3200" b="1" dirty="0" smtClean="0">
                <a:solidFill>
                  <a:srgbClr val="C00000"/>
                </a:solidFill>
                <a:latin typeface="Comic Sans MS"/>
                <a:ea typeface="Calibri" pitchFamily="34" charset="0"/>
                <a:cs typeface="Comic Sans MS"/>
              </a:rPr>
              <a:t>II stage</a:t>
            </a:r>
            <a:endParaRPr kumimoji="0" lang="ru-RU" sz="3200" b="1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omic Sans MS"/>
              <a:cs typeface="Comic Sans MS"/>
            </a:endParaRPr>
          </a:p>
        </p:txBody>
      </p:sp>
      <p:graphicFrame>
        <p:nvGraphicFramePr>
          <p:cNvPr id="3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3926872"/>
              </p:ext>
            </p:extLst>
          </p:nvPr>
        </p:nvGraphicFramePr>
        <p:xfrm>
          <a:off x="621817" y="1828800"/>
          <a:ext cx="3448341" cy="1079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8" name="Формула" r:id="rId3" imgW="1739880" imgH="545760" progId="Equation.3">
                  <p:embed/>
                </p:oleObj>
              </mc:Choice>
              <mc:Fallback>
                <p:oleObj name="Формула" r:id="rId3" imgW="1739880" imgH="545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817" y="1828800"/>
                        <a:ext cx="3448341" cy="10794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621817" y="1823521"/>
            <a:ext cx="8511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b="1" u="sng" dirty="0" smtClean="0">
                <a:solidFill>
                  <a:srgbClr val="3333CC"/>
                </a:solidFill>
                <a:latin typeface="Comic Sans MS"/>
                <a:cs typeface="Comic Sans MS"/>
              </a:rPr>
              <a:t>NBD:</a:t>
            </a:r>
            <a:endParaRPr lang="ru-RU" sz="2000" b="1" u="sng" dirty="0">
              <a:solidFill>
                <a:srgbClr val="3333CC"/>
              </a:solidFill>
              <a:latin typeface="Comic Sans MS"/>
              <a:cs typeface="Comic Sans M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12364" y="1256247"/>
            <a:ext cx="2039557" cy="400110"/>
          </a:xfrm>
          <a:prstGeom prst="rect">
            <a:avLst/>
          </a:prstGeom>
          <a:ln w="28575" cmpd="sng">
            <a:solidFill>
              <a:srgbClr val="FF6600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en-US" sz="2000" b="1" u="sng" dirty="0" smtClean="0">
                <a:solidFill>
                  <a:srgbClr val="3333CC"/>
                </a:solidFill>
                <a:latin typeface="Comic Sans MS"/>
                <a:cs typeface="Comic Sans MS"/>
              </a:rPr>
              <a:t>Poisson</a:t>
            </a:r>
            <a:r>
              <a:rPr lang="en-US" sz="2000" b="1" dirty="0" smtClean="0">
                <a:solidFill>
                  <a:srgbClr val="3333CC"/>
                </a:solidFill>
                <a:latin typeface="Comic Sans MS"/>
                <a:cs typeface="Comic Sans MS"/>
              </a:rPr>
              <a:t>: </a:t>
            </a:r>
            <a:r>
              <a:rPr lang="en-US" sz="2000" b="1" i="1" dirty="0" smtClean="0">
                <a:solidFill>
                  <a:srgbClr val="FF6600"/>
                </a:solidFill>
                <a:latin typeface="Comic Sans MS"/>
                <a:cs typeface="Comic Sans MS"/>
              </a:rPr>
              <a:t>f</a:t>
            </a:r>
            <a:r>
              <a:rPr lang="en-US" sz="2000" b="1" baseline="-25000" dirty="0" smtClean="0">
                <a:solidFill>
                  <a:srgbClr val="FF6600"/>
                </a:solidFill>
                <a:latin typeface="Comic Sans MS"/>
                <a:cs typeface="Comic Sans MS"/>
              </a:rPr>
              <a:t>2</a:t>
            </a:r>
            <a:r>
              <a:rPr lang="en-US" sz="2000" b="1" dirty="0" smtClean="0">
                <a:solidFill>
                  <a:srgbClr val="FF6600"/>
                </a:solidFill>
                <a:latin typeface="Comic Sans MS"/>
                <a:cs typeface="Comic Sans MS"/>
              </a:rPr>
              <a:t> = 0</a:t>
            </a:r>
            <a:endParaRPr lang="ru-RU" sz="2000" b="1" u="sng" dirty="0">
              <a:solidFill>
                <a:srgbClr val="3333CC"/>
              </a:solidFill>
              <a:latin typeface="Comic Sans MS"/>
              <a:cs typeface="Comic Sans MS"/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17" y="3508684"/>
            <a:ext cx="2362683" cy="2245707"/>
          </a:xfrm>
          <a:prstGeom prst="rect">
            <a:avLst/>
          </a:prstGeom>
          <a:noFill/>
          <a:ln w="12700" cmpd="sng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8"/>
          <p:cNvSpPr/>
          <p:nvPr/>
        </p:nvSpPr>
        <p:spPr>
          <a:xfrm>
            <a:off x="329717" y="6008270"/>
            <a:ext cx="3424836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6600"/>
                </a:solidFill>
                <a:latin typeface="Comic Sans MS"/>
                <a:ea typeface="Calibri"/>
                <a:cs typeface="Comic Sans MS"/>
              </a:rPr>
              <a:t>J.G. </a:t>
            </a:r>
            <a:r>
              <a:rPr lang="en-US" sz="1600" b="1" dirty="0" err="1" smtClean="0">
                <a:solidFill>
                  <a:srgbClr val="006600"/>
                </a:solidFill>
                <a:latin typeface="Comic Sans MS"/>
                <a:ea typeface="Calibri"/>
                <a:cs typeface="Comic Sans MS"/>
              </a:rPr>
              <a:t>Rushbrooke</a:t>
            </a:r>
            <a:r>
              <a:rPr lang="ru-RU" sz="1600" b="1" dirty="0" smtClean="0">
                <a:solidFill>
                  <a:srgbClr val="006600"/>
                </a:solidFill>
                <a:latin typeface="Comic Sans MS"/>
                <a:ea typeface="Calibri"/>
                <a:cs typeface="Comic Sans MS"/>
              </a:rPr>
              <a:t>, </a:t>
            </a:r>
            <a:r>
              <a:rPr lang="en-US" sz="1600" b="1" dirty="0" smtClean="0">
                <a:solidFill>
                  <a:srgbClr val="006600"/>
                </a:solidFill>
                <a:latin typeface="Comic Sans MS"/>
                <a:ea typeface="Calibri"/>
                <a:cs typeface="Comic Sans MS"/>
              </a:rPr>
              <a:t>B.R</a:t>
            </a:r>
            <a:r>
              <a:rPr lang="en-US" sz="1600" b="1" dirty="0">
                <a:solidFill>
                  <a:srgbClr val="006600"/>
                </a:solidFill>
                <a:latin typeface="Comic Sans MS"/>
                <a:ea typeface="Calibri"/>
                <a:cs typeface="Comic Sans MS"/>
              </a:rPr>
              <a:t>. Webber</a:t>
            </a:r>
            <a:r>
              <a:rPr lang="en-US" sz="1600" b="1" dirty="0" smtClean="0">
                <a:solidFill>
                  <a:srgbClr val="006600"/>
                </a:solidFill>
                <a:latin typeface="Comic Sans MS"/>
                <a:ea typeface="Calibri"/>
                <a:cs typeface="Comic Sans MS"/>
              </a:rPr>
              <a:t>.</a:t>
            </a:r>
            <a:endParaRPr lang="ru-RU" sz="1600" b="1" dirty="0" smtClean="0">
              <a:solidFill>
                <a:srgbClr val="006600"/>
              </a:solidFill>
              <a:latin typeface="Comic Sans MS"/>
              <a:ea typeface="Calibri"/>
              <a:cs typeface="Comic Sans MS"/>
            </a:endParaRPr>
          </a:p>
          <a:p>
            <a:r>
              <a:rPr lang="en-US" sz="1600" b="1" dirty="0" err="1">
                <a:solidFill>
                  <a:srgbClr val="006600"/>
                </a:solidFill>
                <a:latin typeface="Comic Sans MS"/>
                <a:cs typeface="Comic Sans MS"/>
              </a:rPr>
              <a:t>Phys.Rep</a:t>
            </a:r>
            <a:r>
              <a:rPr lang="en-US" sz="1600" b="1" dirty="0">
                <a:solidFill>
                  <a:srgbClr val="006600"/>
                </a:solidFill>
                <a:latin typeface="Comic Sans MS"/>
                <a:cs typeface="Comic Sans MS"/>
              </a:rPr>
              <a:t>. </a:t>
            </a:r>
            <a:r>
              <a:rPr lang="en-US" sz="1600" b="1" dirty="0" smtClean="0">
                <a:solidFill>
                  <a:srgbClr val="006600"/>
                </a:solidFill>
                <a:latin typeface="Comic Sans MS"/>
                <a:cs typeface="Comic Sans MS"/>
              </a:rPr>
              <a:t>44 </a:t>
            </a:r>
            <a:r>
              <a:rPr lang="ru-RU" sz="1600" b="1" dirty="0" smtClean="0">
                <a:solidFill>
                  <a:srgbClr val="006600"/>
                </a:solidFill>
                <a:latin typeface="Comic Sans MS"/>
                <a:cs typeface="Comic Sans MS"/>
              </a:rPr>
              <a:t>(</a:t>
            </a:r>
            <a:r>
              <a:rPr lang="en-US" sz="1600" b="1" dirty="0" smtClean="0">
                <a:solidFill>
                  <a:srgbClr val="006600"/>
                </a:solidFill>
                <a:latin typeface="Comic Sans MS"/>
                <a:cs typeface="Comic Sans MS"/>
              </a:rPr>
              <a:t>1978</a:t>
            </a:r>
            <a:r>
              <a:rPr lang="ru-RU" sz="1600" b="1" dirty="0">
                <a:solidFill>
                  <a:srgbClr val="006600"/>
                </a:solidFill>
                <a:latin typeface="Comic Sans MS"/>
                <a:cs typeface="Comic Sans MS"/>
              </a:rPr>
              <a:t>)</a:t>
            </a:r>
            <a:r>
              <a:rPr lang="en-US" sz="1600" b="1" dirty="0" smtClean="0">
                <a:solidFill>
                  <a:srgbClr val="006600"/>
                </a:solidFill>
                <a:latin typeface="Comic Sans MS"/>
                <a:ea typeface="Calibri"/>
                <a:cs typeface="Comic Sans MS"/>
              </a:rPr>
              <a:t> </a:t>
            </a:r>
            <a:r>
              <a:rPr lang="ru-RU" sz="1600" b="1" dirty="0" smtClean="0">
                <a:solidFill>
                  <a:srgbClr val="006600"/>
                </a:solidFill>
                <a:latin typeface="Comic Sans MS"/>
                <a:ea typeface="Calibri"/>
                <a:cs typeface="Comic Sans MS"/>
              </a:rPr>
              <a:t>1</a:t>
            </a:r>
            <a:endParaRPr lang="ru-RU" sz="1600" b="1" dirty="0">
              <a:solidFill>
                <a:srgbClr val="006600"/>
              </a:solidFill>
              <a:latin typeface="Comic Sans MS"/>
              <a:cs typeface="Comic Sans M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7026" y="3017837"/>
            <a:ext cx="76515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   </a:t>
            </a:r>
            <a:r>
              <a:rPr lang="en-US" b="1" u="sng" dirty="0" smtClean="0">
                <a:solidFill>
                  <a:srgbClr val="0000FF"/>
                </a:solidFill>
                <a:latin typeface="Comic Sans MS"/>
                <a:cs typeface="Comic Sans MS"/>
              </a:rPr>
              <a:t>Experiment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testifies to the negative value of </a:t>
            </a:r>
            <a:r>
              <a:rPr lang="en-US" b="1" i="1" dirty="0" smtClean="0">
                <a:solidFill>
                  <a:srgbClr val="0000FF"/>
                </a:solidFill>
                <a:latin typeface="Comic Sans MS"/>
                <a:cs typeface="Comic Sans MS"/>
              </a:rPr>
              <a:t>f</a:t>
            </a:r>
            <a:r>
              <a:rPr lang="en-US" b="1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2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Comic Sans MS"/>
                <a:cs typeface="Comic Sans MS"/>
              </a:rPr>
              <a:t>at low energy 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      </a:t>
            </a:r>
          </a:p>
          <a:p>
            <a:r>
              <a:rPr lang="en-US" b="1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                         We suppose: contribution of </a:t>
            </a:r>
            <a:r>
              <a:rPr lang="en-US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hadronization</a:t>
            </a:r>
            <a:r>
              <a:rPr lang="en-US" b="1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   </a:t>
            </a:r>
          </a:p>
          <a:p>
            <a:r>
              <a:rPr lang="en-US" b="1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                         is predominant in this region.  We choose </a:t>
            </a:r>
          </a:p>
          <a:p>
            <a:r>
              <a:rPr lang="en-US" b="1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                         </a:t>
            </a:r>
            <a:r>
              <a:rPr lang="en-US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binomial distribution 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for its   description:</a:t>
            </a:r>
            <a:endParaRPr lang="ru-RU" b="1" baseline="-250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 rot="2165314">
            <a:off x="343716" y="4542163"/>
            <a:ext cx="2188975" cy="1181824"/>
          </a:xfrm>
          <a:prstGeom prst="ellipse">
            <a:avLst/>
          </a:prstGeom>
          <a:noFill/>
          <a:ln>
            <a:solidFill>
              <a:srgbClr val="FF0000"/>
            </a:solidFill>
            <a:prstDash val="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Объект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3186460"/>
              </p:ext>
            </p:extLst>
          </p:nvPr>
        </p:nvGraphicFramePr>
        <p:xfrm>
          <a:off x="3484563" y="4302125"/>
          <a:ext cx="4067175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9" name="Equation" r:id="rId6" imgW="2540000" imgH="596900" progId="Equation.3">
                  <p:embed/>
                </p:oleObj>
              </mc:Choice>
              <mc:Fallback>
                <p:oleObj name="Equation" r:id="rId6" imgW="2540000" imgH="596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4563" y="4302125"/>
                        <a:ext cx="4067175" cy="971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1564589"/>
              </p:ext>
            </p:extLst>
          </p:nvPr>
        </p:nvGraphicFramePr>
        <p:xfrm>
          <a:off x="3894139" y="5537200"/>
          <a:ext cx="2273300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0" name="Equation" r:id="rId8" imgW="1447800" imgH="596900" progId="Equation.3">
                  <p:embed/>
                </p:oleObj>
              </mc:Choice>
              <mc:Fallback>
                <p:oleObj name="Equation" r:id="rId8" imgW="1447800" imgH="596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4139" y="5537200"/>
                        <a:ext cx="2273300" cy="9429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059" y="2079028"/>
            <a:ext cx="3847041" cy="702299"/>
          </a:xfrm>
          <a:prstGeom prst="rect">
            <a:avLst/>
          </a:prstGeom>
          <a:ln w="28575" cmpd="sng">
            <a:solidFill>
              <a:srgbClr val="FF6600"/>
            </a:solidFill>
          </a:ln>
        </p:spPr>
      </p:pic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706" y="5629958"/>
            <a:ext cx="2493961" cy="819693"/>
          </a:xfrm>
          <a:prstGeom prst="rect">
            <a:avLst/>
          </a:prstGeom>
          <a:ln w="28575" cmpd="sng">
            <a:solidFill>
              <a:srgbClr val="FF6600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586CE-51FD-BD44-909A-044D80A92D0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763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663700" y="263550"/>
            <a:ext cx="59055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/>
                <a:ea typeface="Calibri" pitchFamily="34" charset="0"/>
                <a:cs typeface="Comic Sans MS"/>
              </a:rPr>
              <a:t>e</a:t>
            </a:r>
            <a:r>
              <a:rPr kumimoji="0" lang="ru-RU" sz="3200" b="1" i="0" u="sng" strike="noStrike" cap="none" normalizeH="0" baseline="3000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/>
                <a:ea typeface="Calibri" pitchFamily="34" charset="0"/>
                <a:cs typeface="Comic Sans MS"/>
              </a:rPr>
              <a:t>+</a:t>
            </a:r>
            <a:r>
              <a:rPr kumimoji="0" lang="en-US" sz="32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/>
                <a:ea typeface="Calibri" pitchFamily="34" charset="0"/>
                <a:cs typeface="Comic Sans MS"/>
              </a:rPr>
              <a:t>e</a:t>
            </a:r>
            <a:r>
              <a:rPr kumimoji="0" lang="ru-RU" sz="3200" b="1" i="0" u="sng" strike="noStrike" cap="none" normalizeH="0" baseline="3000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/>
                <a:ea typeface="Calibri" pitchFamily="34" charset="0"/>
                <a:cs typeface="Comic Sans MS"/>
              </a:rPr>
              <a:t>-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/>
                <a:ea typeface="Calibri" pitchFamily="34" charset="0"/>
                <a:cs typeface="Comic Sans MS"/>
              </a:rPr>
              <a:t> -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/>
                <a:ea typeface="Calibri" pitchFamily="34" charset="0"/>
                <a:cs typeface="Comic Sans MS"/>
              </a:rPr>
              <a:t>annihilation</a:t>
            </a:r>
            <a:endParaRPr lang="en-US" sz="3200" b="1" u="sng" dirty="0" smtClean="0">
              <a:solidFill>
                <a:srgbClr val="C00000"/>
              </a:solidFill>
              <a:latin typeface="Comic Sans MS"/>
              <a:ea typeface="Calibri" pitchFamily="34" charset="0"/>
              <a:cs typeface="Comic Sans MS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C00000"/>
                </a:solidFill>
                <a:latin typeface="Comic Sans MS"/>
                <a:cs typeface="Comic Sans MS"/>
              </a:rPr>
              <a:t>Convolution </a:t>
            </a:r>
            <a:r>
              <a:rPr lang="en-US" sz="3200" b="1" dirty="0">
                <a:solidFill>
                  <a:srgbClr val="C00000"/>
                </a:solidFill>
                <a:latin typeface="Comic Sans MS"/>
                <a:cs typeface="Comic Sans MS"/>
              </a:rPr>
              <a:t>of two stages</a:t>
            </a:r>
            <a:endParaRPr kumimoji="0" lang="ru-RU" sz="3200" b="1" i="0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omic Sans MS"/>
              <a:cs typeface="Comic Sans M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1575" y="1578372"/>
            <a:ext cx="3956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3333CC"/>
                </a:solidFill>
                <a:latin typeface="Comic Sans MS"/>
                <a:cs typeface="Comic Sans MS"/>
              </a:rPr>
              <a:t>Soft discoloration (GF):</a:t>
            </a:r>
            <a:endParaRPr lang="ru-RU" sz="2400" b="1" dirty="0">
              <a:solidFill>
                <a:srgbClr val="3333CC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4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6111743"/>
              </p:ext>
            </p:extLst>
          </p:nvPr>
        </p:nvGraphicFramePr>
        <p:xfrm>
          <a:off x="4139209" y="1578372"/>
          <a:ext cx="3633191" cy="719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8" name="Уравнение" r:id="rId3" imgW="1841400" imgH="355320" progId="Equation.3">
                  <p:embed/>
                </p:oleObj>
              </mc:Choice>
              <mc:Fallback>
                <p:oleObj name="Уравнение" r:id="rId3" imgW="184140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209" y="1578372"/>
                        <a:ext cx="3633191" cy="7192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5332419"/>
              </p:ext>
            </p:extLst>
          </p:nvPr>
        </p:nvGraphicFramePr>
        <p:xfrm>
          <a:off x="501575" y="2449960"/>
          <a:ext cx="8205423" cy="1016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9" name="Формула" r:id="rId5" imgW="4381500" imgH="546100" progId="Equation.3">
                  <p:embed/>
                </p:oleObj>
              </mc:Choice>
              <mc:Fallback>
                <p:oleObj name="Формула" r:id="rId5" imgW="4381500" imgH="546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575" y="2449960"/>
                        <a:ext cx="8205423" cy="10167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760129"/>
              </p:ext>
            </p:extLst>
          </p:nvPr>
        </p:nvGraphicFramePr>
        <p:xfrm>
          <a:off x="960438" y="4491038"/>
          <a:ext cx="6127750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0" name="Equation" r:id="rId7" imgW="2959100" imgH="558800" progId="Equation.3">
                  <p:embed/>
                </p:oleObj>
              </mc:Choice>
              <mc:Fallback>
                <p:oleObj name="Equation" r:id="rId7" imgW="2959100" imgH="558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438" y="4491038"/>
                        <a:ext cx="6127750" cy="115887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3333CC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02001" y="3864372"/>
            <a:ext cx="5882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3333CC"/>
                </a:solidFill>
                <a:latin typeface="Comic Sans MS"/>
                <a:cs typeface="Comic Sans MS"/>
              </a:rPr>
              <a:t>For comparison with data we use (1):</a:t>
            </a:r>
            <a:endParaRPr lang="ru-RU" sz="2400" b="1" dirty="0">
              <a:solidFill>
                <a:srgbClr val="3333CC"/>
              </a:solidFill>
              <a:latin typeface="Comic Sans MS"/>
              <a:cs typeface="Comic Sans M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586CE-51FD-BD44-909A-044D80A92D0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763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MD14.gif"/>
          <p:cNvPicPr/>
          <p:nvPr/>
        </p:nvPicPr>
        <p:blipFill>
          <a:blip r:embed="rId2" cstate="print"/>
          <a:srcRect l="759" t="8812" r="8348" b="979"/>
          <a:stretch>
            <a:fillRect/>
          </a:stretch>
        </p:blipFill>
        <p:spPr>
          <a:xfrm>
            <a:off x="467544" y="1619920"/>
            <a:ext cx="2232248" cy="2088232"/>
          </a:xfrm>
          <a:prstGeom prst="rect">
            <a:avLst/>
          </a:prstGeom>
        </p:spPr>
      </p:pic>
      <p:pic>
        <p:nvPicPr>
          <p:cNvPr id="3" name="Рисунок 4" descr="MD22.gif"/>
          <p:cNvPicPr/>
          <p:nvPr/>
        </p:nvPicPr>
        <p:blipFill>
          <a:blip r:embed="rId3" cstate="print"/>
          <a:srcRect l="759" t="8812" r="8348" b="979"/>
          <a:stretch>
            <a:fillRect/>
          </a:stretch>
        </p:blipFill>
        <p:spPr>
          <a:xfrm>
            <a:off x="539552" y="4212208"/>
            <a:ext cx="2160240" cy="1944216"/>
          </a:xfrm>
          <a:prstGeom prst="rect">
            <a:avLst/>
          </a:prstGeom>
        </p:spPr>
      </p:pic>
      <p:pic>
        <p:nvPicPr>
          <p:cNvPr id="4" name="Рисунок 6" descr="MD34.gif"/>
          <p:cNvPicPr/>
          <p:nvPr/>
        </p:nvPicPr>
        <p:blipFill>
          <a:blip r:embed="rId4" cstate="print"/>
          <a:srcRect l="759" t="7833" r="8348" b="979"/>
          <a:stretch>
            <a:fillRect/>
          </a:stretch>
        </p:blipFill>
        <p:spPr>
          <a:xfrm>
            <a:off x="3059832" y="1619920"/>
            <a:ext cx="2506166" cy="2088232"/>
          </a:xfrm>
          <a:prstGeom prst="rect">
            <a:avLst/>
          </a:prstGeom>
        </p:spPr>
      </p:pic>
      <p:pic>
        <p:nvPicPr>
          <p:cNvPr id="5" name="Рисунок 9" descr="MD43.gif"/>
          <p:cNvPicPr/>
          <p:nvPr/>
        </p:nvPicPr>
        <p:blipFill>
          <a:blip r:embed="rId5" cstate="print"/>
          <a:srcRect l="759" t="7833" r="8348" b="1469"/>
          <a:stretch>
            <a:fillRect/>
          </a:stretch>
        </p:blipFill>
        <p:spPr>
          <a:xfrm>
            <a:off x="3059832" y="4140200"/>
            <a:ext cx="2520280" cy="2088232"/>
          </a:xfrm>
          <a:prstGeom prst="rect">
            <a:avLst/>
          </a:prstGeom>
        </p:spPr>
      </p:pic>
      <p:pic>
        <p:nvPicPr>
          <p:cNvPr id="6" name="Рисунок 11" descr="MD50.gif"/>
          <p:cNvPicPr/>
          <p:nvPr/>
        </p:nvPicPr>
        <p:blipFill>
          <a:blip r:embed="rId6" cstate="print"/>
          <a:srcRect l="759" t="7833" r="8348" b="1469"/>
          <a:stretch>
            <a:fillRect/>
          </a:stretch>
        </p:blipFill>
        <p:spPr>
          <a:xfrm>
            <a:off x="5940152" y="1619920"/>
            <a:ext cx="2309647" cy="2088232"/>
          </a:xfrm>
          <a:prstGeom prst="rect">
            <a:avLst/>
          </a:prstGeom>
        </p:spPr>
      </p:pic>
      <p:pic>
        <p:nvPicPr>
          <p:cNvPr id="7" name="Рисунок 13" descr="MD60.gif"/>
          <p:cNvPicPr/>
          <p:nvPr/>
        </p:nvPicPr>
        <p:blipFill>
          <a:blip r:embed="rId7" cstate="print"/>
          <a:srcRect l="759" t="7833" r="8348" b="1469"/>
          <a:stretch>
            <a:fillRect/>
          </a:stretch>
        </p:blipFill>
        <p:spPr>
          <a:xfrm>
            <a:off x="5940152" y="4068192"/>
            <a:ext cx="2376264" cy="216024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88409" y="539234"/>
            <a:ext cx="690358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i="1" u="sng" dirty="0">
                <a:solidFill>
                  <a:srgbClr val="C00000"/>
                </a:solidFill>
                <a:latin typeface="Comic Sans MS"/>
                <a:ea typeface="Calibri" pitchFamily="34" charset="0"/>
                <a:cs typeface="Comic Sans MS"/>
              </a:rPr>
              <a:t>e</a:t>
            </a:r>
            <a:r>
              <a:rPr lang="ru-RU" sz="3200" b="1" u="sng" baseline="30000" dirty="0">
                <a:solidFill>
                  <a:srgbClr val="C00000"/>
                </a:solidFill>
                <a:latin typeface="Comic Sans MS"/>
                <a:ea typeface="Calibri" pitchFamily="34" charset="0"/>
                <a:cs typeface="Comic Sans MS"/>
              </a:rPr>
              <a:t>+</a:t>
            </a:r>
            <a:r>
              <a:rPr lang="en-US" sz="3200" b="1" i="1" u="sng" dirty="0">
                <a:solidFill>
                  <a:srgbClr val="C00000"/>
                </a:solidFill>
                <a:latin typeface="Comic Sans MS"/>
                <a:ea typeface="Calibri" pitchFamily="34" charset="0"/>
                <a:cs typeface="Comic Sans MS"/>
              </a:rPr>
              <a:t>e</a:t>
            </a:r>
            <a:r>
              <a:rPr lang="ru-RU" sz="3200" b="1" u="sng" baseline="30000" dirty="0">
                <a:solidFill>
                  <a:srgbClr val="C00000"/>
                </a:solidFill>
                <a:latin typeface="Comic Sans MS"/>
                <a:ea typeface="Calibri" pitchFamily="34" charset="0"/>
                <a:cs typeface="Comic Sans MS"/>
              </a:rPr>
              <a:t>-</a:t>
            </a:r>
            <a:r>
              <a:rPr lang="ru-RU" sz="3200" b="1" u="sng" dirty="0">
                <a:solidFill>
                  <a:srgbClr val="C00000"/>
                </a:solidFill>
                <a:latin typeface="Comic Sans MS"/>
                <a:ea typeface="Calibri" pitchFamily="34" charset="0"/>
                <a:cs typeface="Comic Sans MS"/>
              </a:rPr>
              <a:t> - </a:t>
            </a:r>
            <a:r>
              <a:rPr lang="en-US" sz="3200" b="1" u="sng" dirty="0" smtClean="0">
                <a:solidFill>
                  <a:srgbClr val="C00000"/>
                </a:solidFill>
                <a:latin typeface="Comic Sans MS"/>
                <a:ea typeface="Calibri" pitchFamily="34" charset="0"/>
                <a:cs typeface="Comic Sans MS"/>
              </a:rPr>
              <a:t>annihilation</a:t>
            </a:r>
            <a:r>
              <a:rPr lang="en-US" sz="3200" b="1" dirty="0" smtClean="0">
                <a:solidFill>
                  <a:srgbClr val="C00000"/>
                </a:solidFill>
                <a:latin typeface="Comic Sans MS"/>
                <a:ea typeface="Calibri" pitchFamily="34" charset="0"/>
                <a:cs typeface="Comic Sans MS"/>
              </a:rPr>
              <a:t>. Data &amp; Model</a:t>
            </a:r>
            <a:endParaRPr lang="en-US" sz="3200" b="1" dirty="0">
              <a:solidFill>
                <a:srgbClr val="C00000"/>
              </a:solidFill>
              <a:latin typeface="Comic Sans MS"/>
              <a:ea typeface="Calibri" pitchFamily="34" charset="0"/>
              <a:cs typeface="Comic Sans M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586CE-51FD-BD44-909A-044D80A92D0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763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88409" y="539234"/>
            <a:ext cx="690358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i="1" u="sng" dirty="0">
                <a:solidFill>
                  <a:srgbClr val="C00000"/>
                </a:solidFill>
                <a:latin typeface="Comic Sans MS"/>
                <a:ea typeface="Calibri" pitchFamily="34" charset="0"/>
                <a:cs typeface="Comic Sans MS"/>
              </a:rPr>
              <a:t>e</a:t>
            </a:r>
            <a:r>
              <a:rPr lang="ru-RU" sz="3200" b="1" u="sng" baseline="30000" dirty="0">
                <a:solidFill>
                  <a:srgbClr val="C00000"/>
                </a:solidFill>
                <a:latin typeface="Comic Sans MS"/>
                <a:ea typeface="Calibri" pitchFamily="34" charset="0"/>
                <a:cs typeface="Comic Sans MS"/>
              </a:rPr>
              <a:t>+</a:t>
            </a:r>
            <a:r>
              <a:rPr lang="en-US" sz="3200" b="1" i="1" u="sng" dirty="0">
                <a:solidFill>
                  <a:srgbClr val="C00000"/>
                </a:solidFill>
                <a:latin typeface="Comic Sans MS"/>
                <a:ea typeface="Calibri" pitchFamily="34" charset="0"/>
                <a:cs typeface="Comic Sans MS"/>
              </a:rPr>
              <a:t>e</a:t>
            </a:r>
            <a:r>
              <a:rPr lang="ru-RU" sz="3200" b="1" u="sng" baseline="30000" dirty="0">
                <a:solidFill>
                  <a:srgbClr val="C00000"/>
                </a:solidFill>
                <a:latin typeface="Comic Sans MS"/>
                <a:ea typeface="Calibri" pitchFamily="34" charset="0"/>
                <a:cs typeface="Comic Sans MS"/>
              </a:rPr>
              <a:t>-</a:t>
            </a:r>
            <a:r>
              <a:rPr lang="ru-RU" sz="3200" b="1" u="sng" dirty="0">
                <a:solidFill>
                  <a:srgbClr val="C00000"/>
                </a:solidFill>
                <a:latin typeface="Comic Sans MS"/>
                <a:ea typeface="Calibri" pitchFamily="34" charset="0"/>
                <a:cs typeface="Comic Sans MS"/>
              </a:rPr>
              <a:t> - </a:t>
            </a:r>
            <a:r>
              <a:rPr lang="en-US" sz="3200" b="1" u="sng" dirty="0" smtClean="0">
                <a:solidFill>
                  <a:srgbClr val="C00000"/>
                </a:solidFill>
                <a:latin typeface="Comic Sans MS"/>
                <a:ea typeface="Calibri" pitchFamily="34" charset="0"/>
                <a:cs typeface="Comic Sans MS"/>
              </a:rPr>
              <a:t>annihilation</a:t>
            </a:r>
            <a:r>
              <a:rPr lang="en-US" sz="3200" b="1" dirty="0" smtClean="0">
                <a:solidFill>
                  <a:srgbClr val="C00000"/>
                </a:solidFill>
                <a:latin typeface="Comic Sans MS"/>
                <a:ea typeface="Calibri" pitchFamily="34" charset="0"/>
                <a:cs typeface="Comic Sans MS"/>
              </a:rPr>
              <a:t>. Data &amp; Model</a:t>
            </a:r>
            <a:endParaRPr lang="en-US" sz="3200" b="1" dirty="0">
              <a:solidFill>
                <a:srgbClr val="C00000"/>
              </a:solidFill>
              <a:latin typeface="Comic Sans MS"/>
              <a:ea typeface="Calibri" pitchFamily="34" charset="0"/>
              <a:cs typeface="Comic Sans MS"/>
            </a:endParaRPr>
          </a:p>
        </p:txBody>
      </p:sp>
      <p:pic>
        <p:nvPicPr>
          <p:cNvPr id="9" name="Рисунок 2" descr="MD91.gif"/>
          <p:cNvPicPr/>
          <p:nvPr/>
        </p:nvPicPr>
        <p:blipFill>
          <a:blip r:embed="rId2" cstate="print"/>
          <a:srcRect l="759" t="7833" r="8348" b="1469"/>
          <a:stretch>
            <a:fillRect/>
          </a:stretch>
        </p:blipFill>
        <p:spPr>
          <a:xfrm>
            <a:off x="395536" y="1446312"/>
            <a:ext cx="2592288" cy="2088232"/>
          </a:xfrm>
          <a:prstGeom prst="rect">
            <a:avLst/>
          </a:prstGeom>
        </p:spPr>
      </p:pic>
      <p:pic>
        <p:nvPicPr>
          <p:cNvPr id="10" name="Рисунок 4" descr="MD130.gif"/>
          <p:cNvPicPr/>
          <p:nvPr/>
        </p:nvPicPr>
        <p:blipFill>
          <a:blip r:embed="rId3" cstate="print"/>
          <a:srcRect l="759" t="7833" r="8348" b="1469"/>
          <a:stretch>
            <a:fillRect/>
          </a:stretch>
        </p:blipFill>
        <p:spPr>
          <a:xfrm>
            <a:off x="3275856" y="1518320"/>
            <a:ext cx="2592288" cy="2088232"/>
          </a:xfrm>
          <a:prstGeom prst="rect">
            <a:avLst/>
          </a:prstGeom>
        </p:spPr>
      </p:pic>
      <p:pic>
        <p:nvPicPr>
          <p:cNvPr id="11" name="Рисунок 6" descr="MD160.gif"/>
          <p:cNvPicPr/>
          <p:nvPr/>
        </p:nvPicPr>
        <p:blipFill>
          <a:blip r:embed="rId4" cstate="print"/>
          <a:srcRect l="759" t="7833" r="8348" b="1469"/>
          <a:stretch>
            <a:fillRect/>
          </a:stretch>
        </p:blipFill>
        <p:spPr>
          <a:xfrm>
            <a:off x="6084168" y="1518320"/>
            <a:ext cx="2520280" cy="2160240"/>
          </a:xfrm>
          <a:prstGeom prst="rect">
            <a:avLst/>
          </a:prstGeom>
        </p:spPr>
      </p:pic>
      <p:pic>
        <p:nvPicPr>
          <p:cNvPr id="12" name="Рисунок 8" descr="MD172.gif"/>
          <p:cNvPicPr/>
          <p:nvPr/>
        </p:nvPicPr>
        <p:blipFill>
          <a:blip r:embed="rId5" cstate="print"/>
          <a:srcRect l="759" t="7833" r="8348" b="1469"/>
          <a:stretch>
            <a:fillRect/>
          </a:stretch>
        </p:blipFill>
        <p:spPr>
          <a:xfrm>
            <a:off x="467544" y="4038600"/>
            <a:ext cx="2520280" cy="2160240"/>
          </a:xfrm>
          <a:prstGeom prst="rect">
            <a:avLst/>
          </a:prstGeom>
        </p:spPr>
      </p:pic>
      <p:pic>
        <p:nvPicPr>
          <p:cNvPr id="13" name="Рисунок 10" descr="MD183.gif"/>
          <p:cNvPicPr/>
          <p:nvPr/>
        </p:nvPicPr>
        <p:blipFill>
          <a:blip r:embed="rId6" cstate="print"/>
          <a:srcRect l="759" t="7833" r="8348" b="1469"/>
          <a:stretch>
            <a:fillRect/>
          </a:stretch>
        </p:blipFill>
        <p:spPr>
          <a:xfrm>
            <a:off x="3275856" y="4038600"/>
            <a:ext cx="2592288" cy="2232248"/>
          </a:xfrm>
          <a:prstGeom prst="rect">
            <a:avLst/>
          </a:prstGeom>
        </p:spPr>
      </p:pic>
      <p:pic>
        <p:nvPicPr>
          <p:cNvPr id="14" name="Рисунок 12" descr="MD189.gif"/>
          <p:cNvPicPr/>
          <p:nvPr/>
        </p:nvPicPr>
        <p:blipFill>
          <a:blip r:embed="rId7" cstate="print"/>
          <a:srcRect l="759" t="7833" r="8348" b="1469"/>
          <a:stretch>
            <a:fillRect/>
          </a:stretch>
        </p:blipFill>
        <p:spPr>
          <a:xfrm>
            <a:off x="6012160" y="4038600"/>
            <a:ext cx="2520280" cy="223224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586CE-51FD-BD44-909A-044D80A92D0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626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3347</TotalTime>
  <Words>1599</Words>
  <Application>Microsoft Macintosh PowerPoint</Application>
  <PresentationFormat>On-screen Show (4:3)</PresentationFormat>
  <Paragraphs>203</Paragraphs>
  <Slides>27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Office Theme</vt:lpstr>
      <vt:lpstr>Уравнение</vt:lpstr>
      <vt:lpstr>Формула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ОИЯИ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Елена Кокоулина</dc:creator>
  <cp:lastModifiedBy>Елена Кокоулина</cp:lastModifiedBy>
  <cp:revision>97</cp:revision>
  <dcterms:created xsi:type="dcterms:W3CDTF">2018-07-07T18:51:19Z</dcterms:created>
  <dcterms:modified xsi:type="dcterms:W3CDTF">2018-09-18T21:45:53Z</dcterms:modified>
</cp:coreProperties>
</file>