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8" r:id="rId2"/>
    <p:sldId id="365" r:id="rId3"/>
    <p:sldId id="369" r:id="rId4"/>
    <p:sldId id="371" r:id="rId5"/>
    <p:sldId id="367" r:id="rId6"/>
    <p:sldId id="415" r:id="rId7"/>
    <p:sldId id="414" r:id="rId8"/>
    <p:sldId id="370" r:id="rId9"/>
    <p:sldId id="374" r:id="rId10"/>
    <p:sldId id="375" r:id="rId11"/>
    <p:sldId id="377" r:id="rId12"/>
    <p:sldId id="378" r:id="rId13"/>
    <p:sldId id="379" r:id="rId14"/>
    <p:sldId id="380" r:id="rId15"/>
    <p:sldId id="383" r:id="rId16"/>
    <p:sldId id="376" r:id="rId17"/>
    <p:sldId id="382" r:id="rId18"/>
    <p:sldId id="416" r:id="rId19"/>
    <p:sldId id="384" r:id="rId20"/>
    <p:sldId id="385" r:id="rId21"/>
    <p:sldId id="386" r:id="rId22"/>
    <p:sldId id="388" r:id="rId23"/>
    <p:sldId id="387" r:id="rId24"/>
    <p:sldId id="390" r:id="rId25"/>
    <p:sldId id="395" r:id="rId26"/>
    <p:sldId id="396" r:id="rId27"/>
    <p:sldId id="397" r:id="rId28"/>
    <p:sldId id="398" r:id="rId29"/>
    <p:sldId id="391" r:id="rId30"/>
    <p:sldId id="389" r:id="rId31"/>
    <p:sldId id="393" r:id="rId32"/>
    <p:sldId id="394" r:id="rId33"/>
    <p:sldId id="399" r:id="rId34"/>
    <p:sldId id="400" r:id="rId35"/>
    <p:sldId id="401" r:id="rId36"/>
    <p:sldId id="402" r:id="rId37"/>
    <p:sldId id="413" r:id="rId38"/>
    <p:sldId id="403" r:id="rId39"/>
    <p:sldId id="404" r:id="rId40"/>
    <p:sldId id="405" r:id="rId41"/>
    <p:sldId id="406" r:id="rId42"/>
    <p:sldId id="407" r:id="rId43"/>
    <p:sldId id="408" r:id="rId44"/>
    <p:sldId id="409" r:id="rId45"/>
    <p:sldId id="410" r:id="rId46"/>
    <p:sldId id="411" r:id="rId47"/>
    <p:sldId id="412" r:id="rId48"/>
    <p:sldId id="357" r:id="rId49"/>
    <p:sldId id="361" r:id="rId50"/>
    <p:sldId id="287" r:id="rId51"/>
    <p:sldId id="295" r:id="rId52"/>
    <p:sldId id="344" r:id="rId53"/>
    <p:sldId id="356" r:id="rId54"/>
    <p:sldId id="366"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9" d="100"/>
          <a:sy n="89" d="100"/>
        </p:scale>
        <p:origin x="-83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emf"/><Relationship Id="rId4"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3.wmf"/><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4" Type="http://schemas.openxmlformats.org/officeDocument/2006/relationships/image" Target="../media/image8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emf"/><Relationship Id="rId4"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wmf"/><Relationship Id="rId9"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7E83B6-E509-4033-A37D-18792F40EAD6}" type="datetimeFigureOut">
              <a:rPr lang="ru-RU" smtClean="0"/>
              <a:pPr/>
              <a:t>17.09.2018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1AF4E-1805-44B0-ADB4-B5F7701ACB39}" type="slidenum">
              <a:rPr lang="ru-RU" smtClean="0"/>
              <a:pPr/>
              <a:t>‹#›</a:t>
            </a:fld>
            <a:endParaRPr lang="ru-RU"/>
          </a:p>
        </p:txBody>
      </p:sp>
    </p:spTree>
    <p:extLst>
      <p:ext uri="{BB962C8B-B14F-4D97-AF65-F5344CB8AC3E}">
        <p14:creationId xmlns="" xmlns:p14="http://schemas.microsoft.com/office/powerpoint/2010/main" val="219003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34989-973F-44E6-9599-CC911CBA2AC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D4D2B7D-0B85-4473-9F68-B17D9C00EA26}" type="datetimeFigureOut">
              <a:rPr lang="ru-RU" smtClean="0"/>
              <a:pPr/>
              <a:t>17.09.2018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F1A304-CEC3-44BA-98DE-825034A9390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D2B7D-0B85-4473-9F68-B17D9C00EA26}" type="datetimeFigureOut">
              <a:rPr lang="ru-RU" smtClean="0"/>
              <a:pPr/>
              <a:t>17.09.2018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1A304-CEC3-44BA-98DE-825034A9390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hyperlink" Target="http://www-pdg.lbl.gov/" TargetMode="External"/><Relationship Id="rId4" Type="http://schemas.openxmlformats.org/officeDocument/2006/relationships/hyperlink" Target="http://www-pdg.lbl.gov/2002/authors_2002.html" TargetMode="Externa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hyperlink" Target="http://www-pdg.lbl.gov/" TargetMode="External"/><Relationship Id="rId4" Type="http://schemas.openxmlformats.org/officeDocument/2006/relationships/hyperlink" Target="http://www-pdg.lbl.gov/2002/authors_2002.html"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6.bin"/><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oleObject" Target="../embeddings/oleObject13.bin"/><Relationship Id="rId9"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3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oleObject43.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45.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3.bin"/><Relationship Id="rId5" Type="http://schemas.openxmlformats.org/officeDocument/2006/relationships/oleObject" Target="../embeddings/oleObject52.bin"/><Relationship Id="rId10" Type="http://schemas.openxmlformats.org/officeDocument/2006/relationships/oleObject" Target="../embeddings/oleObject57.bin"/><Relationship Id="rId4" Type="http://schemas.openxmlformats.org/officeDocument/2006/relationships/oleObject" Target="../embeddings/oleObject51.bin"/><Relationship Id="rId9" Type="http://schemas.openxmlformats.org/officeDocument/2006/relationships/oleObject" Target="../embeddings/oleObject56.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oleObject" Target="../embeddings/oleObject58.bin"/><Relationship Id="rId7" Type="http://schemas.openxmlformats.org/officeDocument/2006/relationships/oleObject" Target="../embeddings/oleObject62.bin"/><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oleObject" Target="../embeddings/oleObject67.bin"/><Relationship Id="rId5" Type="http://schemas.openxmlformats.org/officeDocument/2006/relationships/oleObject" Target="../embeddings/oleObject66.bin"/><Relationship Id="rId4" Type="http://schemas.openxmlformats.org/officeDocument/2006/relationships/oleObject" Target="../embeddings/oleObject65.bin"/></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oleObject" Target="../embeddings/oleObject68.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8.wmf"/><Relationship Id="rId4" Type="http://schemas.openxmlformats.org/officeDocument/2006/relationships/image" Target="../media/image87.wmf"/></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71.bin"/><Relationship Id="rId5" Type="http://schemas.openxmlformats.org/officeDocument/2006/relationships/oleObject" Target="../embeddings/oleObject70.bin"/><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72.bin"/></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oleObject" Target="../embeddings/oleObject73.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en.wikipedia.org/wiki/Parton_(particle_physics)" TargetMode="External"/><Relationship Id="rId5" Type="http://schemas.openxmlformats.org/officeDocument/2006/relationships/image" Target="../media/image6.jpeg"/><Relationship Id="rId4" Type="http://schemas.openxmlformats.org/officeDocument/2006/relationships/hyperlink" Target="https://en.wikipedia.org/wiki/Nobel_Foundation" TargetMode="Externa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4.bin"/><Relationship Id="rId7" Type="http://schemas.openxmlformats.org/officeDocument/2006/relationships/oleObject" Target="../embeddings/oleObject78.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77.bin"/><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xml"/><Relationship Id="rId1" Type="http://schemas.openxmlformats.org/officeDocument/2006/relationships/vmlDrawing" Target="../drawings/vmlDrawing28.vml"/><Relationship Id="rId5" Type="http://schemas.openxmlformats.org/officeDocument/2006/relationships/image" Target="../media/image103.png"/><Relationship Id="rId4" Type="http://schemas.openxmlformats.org/officeDocument/2006/relationships/oleObject" Target="../embeddings/oleObject79.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1500174"/>
            <a:ext cx="7772400" cy="2571768"/>
          </a:xfrm>
        </p:spPr>
        <p:txBody>
          <a:bodyPr>
            <a:noAutofit/>
          </a:bodyPr>
          <a:lstStyle/>
          <a:p>
            <a:r>
              <a:rPr lang="en-US" sz="2800" b="1" cap="all" dirty="0" smtClean="0"/>
              <a:t> </a:t>
            </a:r>
            <a:r>
              <a:rPr lang="en-US" sz="3200" b="1" cap="all" dirty="0" smtClean="0"/>
              <a:t>The ideas of A.M. </a:t>
            </a:r>
            <a:r>
              <a:rPr lang="en-US" sz="3200" b="1" cap="all" dirty="0" err="1" smtClean="0"/>
              <a:t>Baldin</a:t>
            </a:r>
            <a:r>
              <a:rPr lang="en-US" sz="3200" b="1" cap="all" dirty="0" smtClean="0"/>
              <a:t> on overcoming the reductionism principle in relativistic physics</a:t>
            </a:r>
            <a:r>
              <a:rPr lang="ru-RU" sz="3200" b="1" dirty="0" smtClean="0">
                <a:solidFill>
                  <a:schemeClr val="accent1">
                    <a:lumMod val="75000"/>
                  </a:schemeClr>
                </a:solidFill>
              </a:rPr>
              <a:t>.</a:t>
            </a:r>
            <a:endParaRPr lang="ru-RU" sz="2400" dirty="0">
              <a:solidFill>
                <a:schemeClr val="tx2">
                  <a:lumMod val="50000"/>
                </a:schemeClr>
              </a:solidFill>
            </a:endParaRPr>
          </a:p>
        </p:txBody>
      </p:sp>
      <p:sp>
        <p:nvSpPr>
          <p:cNvPr id="3" name="Подзаголовок 2"/>
          <p:cNvSpPr>
            <a:spLocks noGrp="1"/>
          </p:cNvSpPr>
          <p:nvPr>
            <p:ph type="subTitle" idx="1"/>
          </p:nvPr>
        </p:nvSpPr>
        <p:spPr>
          <a:xfrm>
            <a:off x="1371600" y="4357694"/>
            <a:ext cx="6400800" cy="1281106"/>
          </a:xfrm>
        </p:spPr>
        <p:txBody>
          <a:bodyPr>
            <a:normAutofit fontScale="40000" lnSpcReduction="20000"/>
          </a:bodyPr>
          <a:lstStyle/>
          <a:p>
            <a:r>
              <a:rPr lang="en-US" sz="10000" dirty="0" smtClean="0">
                <a:solidFill>
                  <a:schemeClr val="tx2">
                    <a:lumMod val="60000"/>
                    <a:lumOff val="40000"/>
                  </a:schemeClr>
                </a:solidFill>
              </a:rPr>
              <a:t>Anton </a:t>
            </a:r>
            <a:r>
              <a:rPr lang="en-US" sz="10000" dirty="0" err="1" smtClean="0">
                <a:solidFill>
                  <a:schemeClr val="tx2">
                    <a:lumMod val="60000"/>
                    <a:lumOff val="40000"/>
                  </a:schemeClr>
                </a:solidFill>
              </a:rPr>
              <a:t>Baldin</a:t>
            </a:r>
            <a:r>
              <a:rPr lang="ru-RU" sz="4400" dirty="0" smtClean="0">
                <a:solidFill>
                  <a:schemeClr val="tx2">
                    <a:lumMod val="60000"/>
                    <a:lumOff val="40000"/>
                  </a:schemeClr>
                </a:solidFill>
              </a:rPr>
              <a:t/>
            </a:r>
            <a:br>
              <a:rPr lang="ru-RU" sz="4400" dirty="0" smtClean="0">
                <a:solidFill>
                  <a:schemeClr val="tx2">
                    <a:lumMod val="60000"/>
                    <a:lumOff val="40000"/>
                  </a:schemeClr>
                </a:solidFill>
              </a:rPr>
            </a:br>
            <a:r>
              <a:rPr lang="en-US" sz="4400" dirty="0" smtClean="0">
                <a:solidFill>
                  <a:schemeClr val="tx2">
                    <a:lumMod val="60000"/>
                    <a:lumOff val="40000"/>
                  </a:schemeClr>
                </a:solidFill>
              </a:rPr>
              <a:t> </a:t>
            </a:r>
            <a:r>
              <a:rPr lang="ru-RU" sz="4400" dirty="0" smtClean="0">
                <a:solidFill>
                  <a:schemeClr val="tx2">
                    <a:lumMod val="60000"/>
                    <a:lumOff val="40000"/>
                  </a:schemeClr>
                </a:solidFill>
              </a:rPr>
              <a:t/>
            </a:r>
            <a:br>
              <a:rPr lang="ru-RU" sz="4400" dirty="0" smtClean="0">
                <a:solidFill>
                  <a:schemeClr val="tx2">
                    <a:lumMod val="60000"/>
                    <a:lumOff val="40000"/>
                  </a:schemeClr>
                </a:solidFill>
              </a:rPr>
            </a:br>
            <a:r>
              <a:rPr lang="en-US" sz="4400" i="1" dirty="0" smtClean="0">
                <a:solidFill>
                  <a:schemeClr val="tx2">
                    <a:lumMod val="60000"/>
                    <a:lumOff val="40000"/>
                  </a:schemeClr>
                </a:solidFill>
              </a:rPr>
              <a:t>Joint Institute for Nuclear Research, </a:t>
            </a:r>
            <a:r>
              <a:rPr lang="en-US" sz="4400" i="1" dirty="0" err="1" smtClean="0">
                <a:solidFill>
                  <a:schemeClr val="tx2">
                    <a:lumMod val="60000"/>
                    <a:lumOff val="40000"/>
                  </a:schemeClr>
                </a:solidFill>
              </a:rPr>
              <a:t>Dubna</a:t>
            </a:r>
            <a:r>
              <a:rPr lang="en-US" sz="4400" i="1" dirty="0" smtClean="0">
                <a:solidFill>
                  <a:schemeClr val="tx2">
                    <a:lumMod val="60000"/>
                    <a:lumOff val="40000"/>
                  </a:schemeClr>
                </a:solidFill>
              </a:rPr>
              <a:t>, Russia</a:t>
            </a:r>
            <a:r>
              <a:rPr lang="ru-RU" sz="4400" dirty="0" smtClean="0">
                <a:solidFill>
                  <a:schemeClr val="tx2">
                    <a:lumMod val="60000"/>
                    <a:lumOff val="40000"/>
                  </a:schemeClr>
                </a:solidFill>
              </a:rPr>
              <a:t/>
            </a:r>
            <a:br>
              <a:rPr lang="ru-RU" sz="4400" dirty="0" smtClean="0">
                <a:solidFill>
                  <a:schemeClr val="tx2">
                    <a:lumMod val="60000"/>
                    <a:lumOff val="40000"/>
                  </a:schemeClr>
                </a:solidFill>
              </a:rPr>
            </a:br>
            <a:r>
              <a:rPr lang="en-US" sz="4400" i="1" dirty="0" smtClean="0">
                <a:solidFill>
                  <a:schemeClr val="tx2">
                    <a:lumMod val="60000"/>
                    <a:lumOff val="40000"/>
                  </a:schemeClr>
                </a:solidFill>
              </a:rPr>
              <a:t>Institute for Advanced Studies "OMEGA", </a:t>
            </a:r>
            <a:r>
              <a:rPr lang="en-US" sz="4400" i="1" dirty="0" err="1" smtClean="0">
                <a:solidFill>
                  <a:schemeClr val="tx2">
                    <a:lumMod val="60000"/>
                    <a:lumOff val="40000"/>
                  </a:schemeClr>
                </a:solidFill>
              </a:rPr>
              <a:t>Dubna</a:t>
            </a:r>
            <a:r>
              <a:rPr lang="en-US" sz="4400" i="1" dirty="0" smtClean="0">
                <a:solidFill>
                  <a:schemeClr val="tx2">
                    <a:lumMod val="60000"/>
                    <a:lumOff val="40000"/>
                  </a:schemeClr>
                </a:solidFill>
              </a:rPr>
              <a:t>, </a:t>
            </a:r>
            <a:r>
              <a:rPr lang="en-US" sz="4300" i="1" dirty="0" smtClean="0">
                <a:solidFill>
                  <a:schemeClr val="tx2">
                    <a:lumMod val="60000"/>
                    <a:lumOff val="40000"/>
                  </a:schemeClr>
                </a:solidFill>
              </a:rPr>
              <a:t>Russia</a:t>
            </a:r>
            <a:endParaRPr lang="ru-RU" sz="4300" dirty="0" smtClean="0">
              <a:solidFill>
                <a:schemeClr val="tx2">
                  <a:lumMod val="60000"/>
                  <a:lumOff val="40000"/>
                </a:schemeClr>
              </a:solidFill>
              <a:latin typeface="Arial" pitchFamily="34" charset="0"/>
              <a:cs typeface="Arial" pitchFamily="34" charset="0"/>
            </a:endParaRPr>
          </a:p>
          <a:p>
            <a:endParaRPr lang="ru-RU" dirty="0"/>
          </a:p>
        </p:txBody>
      </p:sp>
      <p:pic>
        <p:nvPicPr>
          <p:cNvPr id="4" name="Рисунок 2" descr="emblemaLHEP-last"/>
          <p:cNvPicPr>
            <a:picLocks noChangeAspect="1" noChangeArrowheads="1"/>
          </p:cNvPicPr>
          <p:nvPr/>
        </p:nvPicPr>
        <p:blipFill>
          <a:blip r:embed="rId2" cstate="print"/>
          <a:srcRect/>
          <a:stretch>
            <a:fillRect/>
          </a:stretch>
        </p:blipFill>
        <p:spPr bwMode="auto">
          <a:xfrm>
            <a:off x="428596" y="357166"/>
            <a:ext cx="1500198" cy="107157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ЛФВЭ\ISHEP2016\Про философию АМ\картика1003.jpg"/>
          <p:cNvPicPr>
            <a:picLocks noChangeAspect="1" noChangeArrowheads="1"/>
          </p:cNvPicPr>
          <p:nvPr/>
        </p:nvPicPr>
        <p:blipFill>
          <a:blip r:embed="rId2"/>
          <a:srcRect/>
          <a:stretch>
            <a:fillRect/>
          </a:stretch>
        </p:blipFill>
        <p:spPr bwMode="auto">
          <a:xfrm>
            <a:off x="2490788" y="0"/>
            <a:ext cx="4271962" cy="63769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ChangeArrowheads="1"/>
          </p:cNvSpPr>
          <p:nvPr/>
        </p:nvSpPr>
        <p:spPr bwMode="auto">
          <a:xfrm flipV="1">
            <a:off x="323850" y="260350"/>
            <a:ext cx="9144000" cy="227013"/>
          </a:xfrm>
          <a:prstGeom prst="rect">
            <a:avLst/>
          </a:prstGeom>
          <a:noFill/>
          <a:ln w="9525">
            <a:noFill/>
            <a:miter lim="800000"/>
            <a:headEnd/>
            <a:tailEnd/>
          </a:ln>
        </p:spPr>
        <p:txBody>
          <a:bodyPr anchor="ctr">
            <a:spAutoFit/>
          </a:bodyPr>
          <a:lstStyle/>
          <a:p>
            <a:endParaRPr lang="ru-RU"/>
          </a:p>
        </p:txBody>
      </p:sp>
      <p:graphicFrame>
        <p:nvGraphicFramePr>
          <p:cNvPr id="7170" name="Object 3"/>
          <p:cNvGraphicFramePr>
            <a:graphicFrameLocks noChangeAspect="1"/>
          </p:cNvGraphicFramePr>
          <p:nvPr/>
        </p:nvGraphicFramePr>
        <p:xfrm>
          <a:off x="250825" y="0"/>
          <a:ext cx="7343775" cy="5000625"/>
        </p:xfrm>
        <a:graphic>
          <a:graphicData uri="http://schemas.openxmlformats.org/presentationml/2006/ole">
            <p:oleObj spid="_x0000_s144404" name="Graph" r:id="rId3" imgW="3700272" imgH="2973629" progId="Origin50.Graph">
              <p:embed/>
            </p:oleObj>
          </a:graphicData>
        </a:graphic>
      </p:graphicFrame>
      <p:sp>
        <p:nvSpPr>
          <p:cNvPr id="7173" name="Rectangle 4"/>
          <p:cNvSpPr>
            <a:spLocks noChangeArrowheads="1"/>
          </p:cNvSpPr>
          <p:nvPr/>
        </p:nvSpPr>
        <p:spPr bwMode="auto">
          <a:xfrm>
            <a:off x="0" y="6094413"/>
            <a:ext cx="9144000" cy="763587"/>
          </a:xfrm>
          <a:prstGeom prst="rect">
            <a:avLst/>
          </a:prstGeom>
          <a:noFill/>
          <a:ln w="9525">
            <a:noFill/>
            <a:miter lim="800000"/>
            <a:headEnd/>
            <a:tailEnd/>
          </a:ln>
        </p:spPr>
        <p:txBody>
          <a:bodyPr tIns="0" bIns="0" anchor="ctr">
            <a:spAutoFit/>
          </a:bodyPr>
          <a:lstStyle/>
          <a:p>
            <a:pPr algn="ctr"/>
            <a:endParaRPr lang="en-US" sz="1600"/>
          </a:p>
          <a:p>
            <a:pPr algn="ctr"/>
            <a:r>
              <a:rPr lang="en-US" sz="1600"/>
              <a:t>PDG </a:t>
            </a:r>
            <a:r>
              <a:rPr lang="en-US" sz="1600">
                <a:hlinkClick r:id="rId4"/>
              </a:rPr>
              <a:t>K. Hagiwara </a:t>
            </a:r>
            <a:r>
              <a:rPr lang="en-US" sz="1600" i="1">
                <a:hlinkClick r:id="rId4"/>
              </a:rPr>
              <a:t>et al.,</a:t>
            </a:r>
            <a:r>
              <a:rPr lang="en-US" sz="1600"/>
              <a:t> Phys. Rev. D </a:t>
            </a:r>
            <a:r>
              <a:rPr lang="en-US" sz="1600" b="1"/>
              <a:t>66</a:t>
            </a:r>
            <a:r>
              <a:rPr lang="en-US" sz="1600"/>
              <a:t>, 010001 (2002) (</a:t>
            </a:r>
            <a:r>
              <a:rPr lang="en-US" sz="1600">
                <a:hlinkClick r:id="rId5"/>
              </a:rPr>
              <a:t>http://www-pdg.lbl.gov/</a:t>
            </a:r>
            <a:r>
              <a:rPr lang="en-US" sz="1600"/>
              <a:t>)</a:t>
            </a:r>
          </a:p>
          <a:p>
            <a:pPr algn="ctr" eaLnBrk="0" hangingPunct="0"/>
            <a:endParaRPr lang="en-US"/>
          </a:p>
        </p:txBody>
      </p:sp>
      <p:sp>
        <p:nvSpPr>
          <p:cNvPr id="7174" name="Text Box 5"/>
          <p:cNvSpPr txBox="1">
            <a:spLocks noChangeArrowheads="1"/>
          </p:cNvSpPr>
          <p:nvPr/>
        </p:nvSpPr>
        <p:spPr bwMode="auto">
          <a:xfrm>
            <a:off x="6300788" y="1125538"/>
            <a:ext cx="184150" cy="366712"/>
          </a:xfrm>
          <a:prstGeom prst="rect">
            <a:avLst/>
          </a:prstGeom>
          <a:noFill/>
          <a:ln w="9525">
            <a:noFill/>
            <a:miter lim="800000"/>
            <a:headEnd/>
            <a:tailEnd/>
          </a:ln>
        </p:spPr>
        <p:txBody>
          <a:bodyPr wrap="none">
            <a:spAutoFit/>
          </a:bodyPr>
          <a:lstStyle/>
          <a:p>
            <a:endParaRPr lang="ru-RU"/>
          </a:p>
        </p:txBody>
      </p:sp>
      <p:graphicFrame>
        <p:nvGraphicFramePr>
          <p:cNvPr id="7171" name="Object 6"/>
          <p:cNvGraphicFramePr>
            <a:graphicFrameLocks noGrp="1" noChangeAspect="1"/>
          </p:cNvGraphicFramePr>
          <p:nvPr>
            <p:ph/>
          </p:nvPr>
        </p:nvGraphicFramePr>
        <p:xfrm>
          <a:off x="1835150" y="4627563"/>
          <a:ext cx="5037138" cy="1620837"/>
        </p:xfrm>
        <a:graphic>
          <a:graphicData uri="http://schemas.openxmlformats.org/presentationml/2006/ole">
            <p:oleObj spid="_x0000_s144405" name="Equation" r:id="rId6" imgW="1815312" imgH="583947"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838200" y="762000"/>
            <a:ext cx="7848600" cy="5364163"/>
          </a:xfrm>
        </p:spPr>
        <p:txBody>
          <a:bodyPr/>
          <a:lstStyle/>
          <a:p>
            <a:pPr eaLnBrk="1" hangingPunct="1"/>
            <a:r>
              <a:rPr lang="en-US" sz="1600" smtClean="0"/>
              <a:t>PDG</a:t>
            </a:r>
            <a:r>
              <a:rPr lang="en-US" smtClean="0"/>
              <a:t> </a:t>
            </a:r>
          </a:p>
        </p:txBody>
      </p:sp>
      <p:sp>
        <p:nvSpPr>
          <p:cNvPr id="23556"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3554" name="Object 4"/>
          <p:cNvGraphicFramePr>
            <a:graphicFrameLocks noChangeAspect="1"/>
          </p:cNvGraphicFramePr>
          <p:nvPr/>
        </p:nvGraphicFramePr>
        <p:xfrm>
          <a:off x="1143000" y="685800"/>
          <a:ext cx="7239000" cy="5335588"/>
        </p:xfrm>
        <a:graphic>
          <a:graphicData uri="http://schemas.openxmlformats.org/presentationml/2006/ole">
            <p:oleObj spid="_x0000_s145419" name="Graph" r:id="rId3" imgW="3641750" imgH="2991917" progId="Origin50.Graph">
              <p:embed/>
            </p:oleObj>
          </a:graphicData>
        </a:graphic>
      </p:graphicFrame>
      <p:sp>
        <p:nvSpPr>
          <p:cNvPr id="23557" name="Rectangle 5"/>
          <p:cNvSpPr>
            <a:spLocks noChangeArrowheads="1"/>
          </p:cNvSpPr>
          <p:nvPr/>
        </p:nvSpPr>
        <p:spPr bwMode="auto">
          <a:xfrm>
            <a:off x="1371600" y="5715000"/>
            <a:ext cx="7054850" cy="763588"/>
          </a:xfrm>
          <a:prstGeom prst="rect">
            <a:avLst/>
          </a:prstGeom>
          <a:noFill/>
          <a:ln w="9525">
            <a:noFill/>
            <a:miter lim="800000"/>
            <a:headEnd/>
            <a:tailEnd/>
          </a:ln>
        </p:spPr>
        <p:txBody>
          <a:bodyPr wrap="none" tIns="0" bIns="0" anchor="ctr">
            <a:spAutoFit/>
          </a:bodyPr>
          <a:lstStyle/>
          <a:p>
            <a:pPr algn="ctr"/>
            <a:endParaRPr lang="en-US" sz="1600"/>
          </a:p>
          <a:p>
            <a:pPr algn="ctr"/>
            <a:r>
              <a:rPr lang="en-US" sz="1600">
                <a:hlinkClick r:id="rId4"/>
              </a:rPr>
              <a:t>K. Hagiwara </a:t>
            </a:r>
            <a:r>
              <a:rPr lang="en-US" sz="1600" i="1">
                <a:hlinkClick r:id="rId4"/>
              </a:rPr>
              <a:t>et al.,</a:t>
            </a:r>
            <a:r>
              <a:rPr lang="en-US" sz="1600"/>
              <a:t> Phys. Rev. D </a:t>
            </a:r>
            <a:r>
              <a:rPr lang="en-US" sz="1600" b="1"/>
              <a:t>66</a:t>
            </a:r>
            <a:r>
              <a:rPr lang="en-US" sz="1600"/>
              <a:t>, 010001 (2002) (</a:t>
            </a:r>
            <a:r>
              <a:rPr lang="en-US" sz="1600">
                <a:hlinkClick r:id="rId5"/>
              </a:rPr>
              <a:t>http://www-pdg.lbl.gov/</a:t>
            </a:r>
            <a:r>
              <a:rPr lang="en-US" sz="1600"/>
              <a:t>)</a:t>
            </a:r>
          </a:p>
          <a:p>
            <a:pPr algn="ctr" eaLnBrk="0" hangingPunct="0"/>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5122" name="Object 3"/>
          <p:cNvGraphicFramePr>
            <a:graphicFrameLocks noChangeAspect="1"/>
          </p:cNvGraphicFramePr>
          <p:nvPr/>
        </p:nvGraphicFramePr>
        <p:xfrm>
          <a:off x="800100" y="1001713"/>
          <a:ext cx="7008813" cy="5888037"/>
        </p:xfrm>
        <a:graphic>
          <a:graphicData uri="http://schemas.openxmlformats.org/presentationml/2006/ole">
            <p:oleObj spid="_x0000_s146443" name="Graph" r:id="rId3" imgW="3605174" imgH="2861462" progId="Origin50.Graph">
              <p:embed/>
            </p:oleObj>
          </a:graphicData>
        </a:graphic>
      </p:graphicFrame>
      <p:sp>
        <p:nvSpPr>
          <p:cNvPr id="5124" name="Text Box 4"/>
          <p:cNvSpPr txBox="1">
            <a:spLocks noChangeArrowheads="1"/>
          </p:cNvSpPr>
          <p:nvPr/>
        </p:nvSpPr>
        <p:spPr bwMode="auto">
          <a:xfrm>
            <a:off x="1887538" y="496888"/>
            <a:ext cx="5564187" cy="366712"/>
          </a:xfrm>
          <a:prstGeom prst="rect">
            <a:avLst/>
          </a:prstGeom>
          <a:noFill/>
          <a:ln w="9525">
            <a:noFill/>
            <a:miter lim="800000"/>
            <a:headEnd/>
            <a:tailEnd/>
          </a:ln>
        </p:spPr>
        <p:txBody>
          <a:bodyPr>
            <a:spAutoFit/>
          </a:bodyPr>
          <a:lstStyle/>
          <a:p>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827088" y="692150"/>
          <a:ext cx="6948487" cy="5186363"/>
        </p:xfrm>
        <a:graphic>
          <a:graphicData uri="http://schemas.openxmlformats.org/presentationml/2006/ole">
            <p:oleObj spid="_x0000_s147467" name="Graph" r:id="rId3" imgW="4074566" imgH="3041904" progId="Origin50.Graph">
              <p:embed/>
            </p:oleObj>
          </a:graphicData>
        </a:graphic>
      </p:graphicFrame>
      <p:sp>
        <p:nvSpPr>
          <p:cNvPr id="6147" name="Rectangle 4"/>
          <p:cNvSpPr>
            <a:spLocks noChangeArrowheads="1"/>
          </p:cNvSpPr>
          <p:nvPr/>
        </p:nvSpPr>
        <p:spPr bwMode="auto">
          <a:xfrm>
            <a:off x="5148263" y="1484313"/>
            <a:ext cx="2087562" cy="366712"/>
          </a:xfrm>
          <a:prstGeom prst="rect">
            <a:avLst/>
          </a:prstGeom>
          <a:noFill/>
          <a:ln w="9525">
            <a:noFill/>
            <a:miter lim="800000"/>
            <a:headEnd/>
            <a:tailEnd/>
          </a:ln>
        </p:spPr>
        <p:txBody>
          <a:bodyPr>
            <a:spAutoFit/>
          </a:bodyPr>
          <a:lstStyle/>
          <a:p>
            <a:pPr>
              <a:spcBef>
                <a:spcPct val="20000"/>
              </a:spcBef>
            </a:pPr>
            <a:r>
              <a:rPr lang="el-GR" b="1">
                <a:cs typeface="Arial" charset="0"/>
              </a:rPr>
              <a:t>π</a:t>
            </a:r>
            <a:r>
              <a:rPr lang="en-US" b="1" baseline="30000">
                <a:cs typeface="Arial" charset="0"/>
              </a:rPr>
              <a:t>-</a:t>
            </a:r>
            <a:r>
              <a:rPr lang="en-US" b="1">
                <a:cs typeface="Arial" charset="0"/>
              </a:rPr>
              <a:t>C (40 GeV)</a:t>
            </a:r>
            <a:r>
              <a:rPr lang="en-US"/>
              <a:t>  </a:t>
            </a:r>
          </a:p>
        </p:txBody>
      </p:sp>
      <p:sp>
        <p:nvSpPr>
          <p:cNvPr id="6148" name="Rectangle 5"/>
          <p:cNvSpPr>
            <a:spLocks noChangeArrowheads="1"/>
          </p:cNvSpPr>
          <p:nvPr/>
        </p:nvSpPr>
        <p:spPr bwMode="auto">
          <a:xfrm>
            <a:off x="2268538" y="5734050"/>
            <a:ext cx="4622676" cy="369332"/>
          </a:xfrm>
          <a:prstGeom prst="rect">
            <a:avLst/>
          </a:prstGeom>
          <a:noFill/>
          <a:ln w="9525">
            <a:noFill/>
            <a:miter lim="800000"/>
            <a:headEnd/>
            <a:tailEnd/>
          </a:ln>
        </p:spPr>
        <p:txBody>
          <a:bodyPr wrap="none">
            <a:spAutoFit/>
          </a:bodyPr>
          <a:lstStyle/>
          <a:p>
            <a:pPr>
              <a:spcBef>
                <a:spcPct val="20000"/>
              </a:spcBef>
            </a:pPr>
            <a:r>
              <a:rPr lang="en-US" b="1" dirty="0" smtClean="0"/>
              <a:t>We consider </a:t>
            </a:r>
            <a:r>
              <a:rPr lang="en-US" b="1" dirty="0" err="1" smtClean="0"/>
              <a:t>b</a:t>
            </a:r>
            <a:r>
              <a:rPr lang="en-US" b="1" baseline="-25000" dirty="0" err="1" smtClean="0"/>
              <a:t>ik</a:t>
            </a:r>
            <a:r>
              <a:rPr lang="en-US" b="1" dirty="0" smtClean="0"/>
              <a:t> of all particles in the reaction</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ru-RU" smtClean="0"/>
          </a:p>
        </p:txBody>
      </p:sp>
      <p:sp>
        <p:nvSpPr>
          <p:cNvPr id="30723" name="Rectangle 3"/>
          <p:cNvSpPr>
            <a:spLocks noGrp="1" noChangeArrowheads="1"/>
          </p:cNvSpPr>
          <p:nvPr>
            <p:ph type="body" idx="1"/>
          </p:nvPr>
        </p:nvSpPr>
        <p:spPr>
          <a:xfrm>
            <a:off x="457200" y="476250"/>
            <a:ext cx="8229600" cy="5649913"/>
          </a:xfrm>
        </p:spPr>
        <p:txBody>
          <a:bodyPr/>
          <a:lstStyle/>
          <a:p>
            <a:pPr eaLnBrk="1" hangingPunct="1"/>
            <a:endParaRPr lang="ru-RU" smtClean="0"/>
          </a:p>
        </p:txBody>
      </p:sp>
      <p:grpSp>
        <p:nvGrpSpPr>
          <p:cNvPr id="2" name="Group 4"/>
          <p:cNvGrpSpPr>
            <a:grpSpLocks/>
          </p:cNvGrpSpPr>
          <p:nvPr/>
        </p:nvGrpSpPr>
        <p:grpSpPr bwMode="auto">
          <a:xfrm>
            <a:off x="1116013" y="1268413"/>
            <a:ext cx="4876800" cy="4243387"/>
            <a:chOff x="2127" y="1708"/>
            <a:chExt cx="7680" cy="6683"/>
          </a:xfrm>
        </p:grpSpPr>
        <p:grpSp>
          <p:nvGrpSpPr>
            <p:cNvPr id="3" name="Group 5"/>
            <p:cNvGrpSpPr>
              <a:grpSpLocks/>
            </p:cNvGrpSpPr>
            <p:nvPr/>
          </p:nvGrpSpPr>
          <p:grpSpPr bwMode="auto">
            <a:xfrm>
              <a:off x="2880" y="2329"/>
              <a:ext cx="5959" cy="5235"/>
              <a:chOff x="2880" y="2329"/>
              <a:chExt cx="5959" cy="5235"/>
            </a:xfrm>
          </p:grpSpPr>
          <p:sp>
            <p:nvSpPr>
              <p:cNvPr id="30812" name="Line 6"/>
              <p:cNvSpPr>
                <a:spLocks noChangeShapeType="1"/>
              </p:cNvSpPr>
              <p:nvPr/>
            </p:nvSpPr>
            <p:spPr bwMode="auto">
              <a:xfrm>
                <a:off x="4085" y="3229"/>
                <a:ext cx="1036" cy="4335"/>
              </a:xfrm>
              <a:prstGeom prst="line">
                <a:avLst/>
              </a:prstGeom>
              <a:noFill/>
              <a:ln w="19050">
                <a:solidFill>
                  <a:srgbClr val="000000"/>
                </a:solidFill>
                <a:round/>
                <a:headEnd/>
                <a:tailEnd/>
              </a:ln>
            </p:spPr>
            <p:txBody>
              <a:bodyPr/>
              <a:lstStyle/>
              <a:p>
                <a:endParaRPr lang="ru-RU"/>
              </a:p>
            </p:txBody>
          </p:sp>
          <p:grpSp>
            <p:nvGrpSpPr>
              <p:cNvPr id="4" name="Group 7"/>
              <p:cNvGrpSpPr>
                <a:grpSpLocks/>
              </p:cNvGrpSpPr>
              <p:nvPr/>
            </p:nvGrpSpPr>
            <p:grpSpPr bwMode="auto">
              <a:xfrm>
                <a:off x="2880" y="2329"/>
                <a:ext cx="5959" cy="5235"/>
                <a:chOff x="2880" y="2329"/>
                <a:chExt cx="5959" cy="5235"/>
              </a:xfrm>
            </p:grpSpPr>
            <p:sp>
              <p:nvSpPr>
                <p:cNvPr id="30814" name="Line 8"/>
                <p:cNvSpPr>
                  <a:spLocks noChangeShapeType="1"/>
                </p:cNvSpPr>
                <p:nvPr/>
              </p:nvSpPr>
              <p:spPr bwMode="auto">
                <a:xfrm flipH="1">
                  <a:off x="5121" y="5785"/>
                  <a:ext cx="3717" cy="1779"/>
                </a:xfrm>
                <a:prstGeom prst="line">
                  <a:avLst/>
                </a:prstGeom>
                <a:noFill/>
                <a:ln w="19050">
                  <a:solidFill>
                    <a:srgbClr val="000000"/>
                  </a:solidFill>
                  <a:round/>
                  <a:headEnd/>
                  <a:tailEnd/>
                </a:ln>
              </p:spPr>
              <p:txBody>
                <a:bodyPr/>
                <a:lstStyle/>
                <a:p>
                  <a:endParaRPr lang="ru-RU"/>
                </a:p>
              </p:txBody>
            </p:sp>
            <p:sp>
              <p:nvSpPr>
                <p:cNvPr id="30815" name="Line 9"/>
                <p:cNvSpPr>
                  <a:spLocks noChangeShapeType="1"/>
                </p:cNvSpPr>
                <p:nvPr/>
              </p:nvSpPr>
              <p:spPr bwMode="auto">
                <a:xfrm>
                  <a:off x="2880" y="6085"/>
                  <a:ext cx="2241" cy="1479"/>
                </a:xfrm>
                <a:prstGeom prst="line">
                  <a:avLst/>
                </a:prstGeom>
                <a:noFill/>
                <a:ln w="19050">
                  <a:solidFill>
                    <a:srgbClr val="000000"/>
                  </a:solidFill>
                  <a:round/>
                  <a:headEnd/>
                  <a:tailEnd/>
                </a:ln>
              </p:spPr>
              <p:txBody>
                <a:bodyPr/>
                <a:lstStyle/>
                <a:p>
                  <a:endParaRPr lang="ru-RU"/>
                </a:p>
              </p:txBody>
            </p:sp>
            <p:sp>
              <p:nvSpPr>
                <p:cNvPr id="30816" name="Line 10"/>
                <p:cNvSpPr>
                  <a:spLocks noChangeShapeType="1"/>
                </p:cNvSpPr>
                <p:nvPr/>
              </p:nvSpPr>
              <p:spPr bwMode="auto">
                <a:xfrm flipH="1">
                  <a:off x="3024" y="5785"/>
                  <a:ext cx="5815" cy="236"/>
                </a:xfrm>
                <a:prstGeom prst="line">
                  <a:avLst/>
                </a:prstGeom>
                <a:noFill/>
                <a:ln w="12700">
                  <a:solidFill>
                    <a:srgbClr val="000000"/>
                  </a:solidFill>
                  <a:prstDash val="sysDash"/>
                  <a:round/>
                  <a:headEnd/>
                  <a:tailEnd/>
                </a:ln>
              </p:spPr>
              <p:txBody>
                <a:bodyPr/>
                <a:lstStyle/>
                <a:p>
                  <a:endParaRPr lang="ru-RU"/>
                </a:p>
              </p:txBody>
            </p:sp>
            <p:sp>
              <p:nvSpPr>
                <p:cNvPr id="30817" name="Line 11"/>
                <p:cNvSpPr>
                  <a:spLocks noChangeShapeType="1"/>
                </p:cNvSpPr>
                <p:nvPr/>
              </p:nvSpPr>
              <p:spPr bwMode="auto">
                <a:xfrm flipH="1">
                  <a:off x="2933" y="3229"/>
                  <a:ext cx="1153" cy="2737"/>
                </a:xfrm>
                <a:prstGeom prst="line">
                  <a:avLst/>
                </a:prstGeom>
                <a:noFill/>
                <a:ln w="19050">
                  <a:solidFill>
                    <a:srgbClr val="000000"/>
                  </a:solidFill>
                  <a:round/>
                  <a:headEnd/>
                  <a:tailEnd/>
                </a:ln>
              </p:spPr>
              <p:txBody>
                <a:bodyPr/>
                <a:lstStyle/>
                <a:p>
                  <a:endParaRPr lang="ru-RU"/>
                </a:p>
              </p:txBody>
            </p:sp>
            <p:sp>
              <p:nvSpPr>
                <p:cNvPr id="30818" name="Line 12"/>
                <p:cNvSpPr>
                  <a:spLocks noChangeShapeType="1"/>
                </p:cNvSpPr>
                <p:nvPr/>
              </p:nvSpPr>
              <p:spPr bwMode="auto">
                <a:xfrm>
                  <a:off x="4085" y="3229"/>
                  <a:ext cx="4700" cy="2502"/>
                </a:xfrm>
                <a:prstGeom prst="line">
                  <a:avLst/>
                </a:prstGeom>
                <a:noFill/>
                <a:ln w="12700">
                  <a:solidFill>
                    <a:srgbClr val="000000"/>
                  </a:solidFill>
                  <a:prstDash val="sysDash"/>
                  <a:round/>
                  <a:headEnd/>
                  <a:tailEnd/>
                </a:ln>
              </p:spPr>
              <p:txBody>
                <a:bodyPr/>
                <a:lstStyle/>
                <a:p>
                  <a:endParaRPr lang="ru-RU"/>
                </a:p>
              </p:txBody>
            </p:sp>
            <p:sp>
              <p:nvSpPr>
                <p:cNvPr id="30819" name="Line 13"/>
                <p:cNvSpPr>
                  <a:spLocks noChangeShapeType="1"/>
                </p:cNvSpPr>
                <p:nvPr/>
              </p:nvSpPr>
              <p:spPr bwMode="auto">
                <a:xfrm flipH="1">
                  <a:off x="4085" y="2329"/>
                  <a:ext cx="2881" cy="865"/>
                </a:xfrm>
                <a:prstGeom prst="line">
                  <a:avLst/>
                </a:prstGeom>
                <a:noFill/>
                <a:ln w="19050">
                  <a:solidFill>
                    <a:srgbClr val="000000"/>
                  </a:solidFill>
                  <a:round/>
                  <a:headEnd/>
                  <a:tailEnd/>
                </a:ln>
              </p:spPr>
              <p:txBody>
                <a:bodyPr/>
                <a:lstStyle/>
                <a:p>
                  <a:endParaRPr lang="ru-RU"/>
                </a:p>
              </p:txBody>
            </p:sp>
            <p:sp>
              <p:nvSpPr>
                <p:cNvPr id="30820" name="Line 14"/>
                <p:cNvSpPr>
                  <a:spLocks noChangeShapeType="1"/>
                </p:cNvSpPr>
                <p:nvPr/>
              </p:nvSpPr>
              <p:spPr bwMode="auto">
                <a:xfrm>
                  <a:off x="6965" y="2329"/>
                  <a:ext cx="1873" cy="3313"/>
                </a:xfrm>
                <a:prstGeom prst="line">
                  <a:avLst/>
                </a:prstGeom>
                <a:noFill/>
                <a:ln w="19050">
                  <a:solidFill>
                    <a:srgbClr val="000000"/>
                  </a:solidFill>
                  <a:round/>
                  <a:headEnd/>
                  <a:tailEnd/>
                </a:ln>
              </p:spPr>
              <p:txBody>
                <a:bodyPr/>
                <a:lstStyle/>
                <a:p>
                  <a:endParaRPr lang="ru-RU"/>
                </a:p>
              </p:txBody>
            </p:sp>
            <p:sp>
              <p:nvSpPr>
                <p:cNvPr id="30821" name="Line 15"/>
                <p:cNvSpPr>
                  <a:spLocks noChangeShapeType="1"/>
                </p:cNvSpPr>
                <p:nvPr/>
              </p:nvSpPr>
              <p:spPr bwMode="auto">
                <a:xfrm flipH="1">
                  <a:off x="5121" y="2344"/>
                  <a:ext cx="1873" cy="5220"/>
                </a:xfrm>
                <a:prstGeom prst="line">
                  <a:avLst/>
                </a:prstGeom>
                <a:noFill/>
                <a:ln w="19050">
                  <a:solidFill>
                    <a:srgbClr val="000000"/>
                  </a:solidFill>
                  <a:round/>
                  <a:headEnd/>
                  <a:tailEnd/>
                </a:ln>
              </p:spPr>
              <p:txBody>
                <a:bodyPr/>
                <a:lstStyle/>
                <a:p>
                  <a:endParaRPr lang="ru-RU"/>
                </a:p>
              </p:txBody>
            </p:sp>
            <p:sp>
              <p:nvSpPr>
                <p:cNvPr id="30822" name="Line 16"/>
                <p:cNvSpPr>
                  <a:spLocks noChangeShapeType="1"/>
                </p:cNvSpPr>
                <p:nvPr/>
              </p:nvSpPr>
              <p:spPr bwMode="auto">
                <a:xfrm flipH="1">
                  <a:off x="2880" y="2401"/>
                  <a:ext cx="4034" cy="3601"/>
                </a:xfrm>
                <a:prstGeom prst="line">
                  <a:avLst/>
                </a:prstGeom>
                <a:noFill/>
                <a:ln w="12700">
                  <a:solidFill>
                    <a:srgbClr val="000000"/>
                  </a:solidFill>
                  <a:prstDash val="sysDash"/>
                  <a:round/>
                  <a:headEnd/>
                  <a:tailEnd/>
                </a:ln>
              </p:spPr>
              <p:txBody>
                <a:bodyPr/>
                <a:lstStyle/>
                <a:p>
                  <a:endParaRPr lang="ru-RU"/>
                </a:p>
              </p:txBody>
            </p:sp>
          </p:grpSp>
        </p:grpSp>
        <p:grpSp>
          <p:nvGrpSpPr>
            <p:cNvPr id="5" name="Group 17"/>
            <p:cNvGrpSpPr>
              <a:grpSpLocks/>
            </p:cNvGrpSpPr>
            <p:nvPr/>
          </p:nvGrpSpPr>
          <p:grpSpPr bwMode="auto">
            <a:xfrm>
              <a:off x="2127" y="1708"/>
              <a:ext cx="7680" cy="6683"/>
              <a:chOff x="2127" y="1708"/>
              <a:chExt cx="7680" cy="6683"/>
            </a:xfrm>
          </p:grpSpPr>
          <p:sp>
            <p:nvSpPr>
              <p:cNvPr id="30801" name="Text Box 18"/>
              <p:cNvSpPr txBox="1">
                <a:spLocks noChangeArrowheads="1"/>
              </p:cNvSpPr>
              <p:nvPr/>
            </p:nvSpPr>
            <p:spPr bwMode="auto">
              <a:xfrm>
                <a:off x="2127" y="5783"/>
                <a:ext cx="960" cy="815"/>
              </a:xfrm>
              <a:prstGeom prst="rect">
                <a:avLst/>
              </a:prstGeom>
              <a:noFill/>
              <a:ln w="9525">
                <a:noFill/>
                <a:miter lim="800000"/>
                <a:headEnd/>
                <a:tailEnd/>
              </a:ln>
            </p:spPr>
            <p:txBody>
              <a:bodyPr/>
              <a:lstStyle/>
              <a:p>
                <a:r>
                  <a:rPr lang="ru-RU" sz="2400" b="1"/>
                  <a:t>u</a:t>
                </a:r>
                <a:r>
                  <a:rPr lang="ru-RU" sz="2400" b="1" baseline="-25000"/>
                  <a:t>1</a:t>
                </a:r>
                <a:endParaRPr lang="ru-RU"/>
              </a:p>
            </p:txBody>
          </p:sp>
          <p:sp>
            <p:nvSpPr>
              <p:cNvPr id="30802" name="Text Box 19"/>
              <p:cNvSpPr txBox="1">
                <a:spLocks noChangeArrowheads="1"/>
              </p:cNvSpPr>
              <p:nvPr/>
            </p:nvSpPr>
            <p:spPr bwMode="auto">
              <a:xfrm>
                <a:off x="4647" y="7576"/>
                <a:ext cx="960" cy="815"/>
              </a:xfrm>
              <a:prstGeom prst="rect">
                <a:avLst/>
              </a:prstGeom>
              <a:noFill/>
              <a:ln w="9525">
                <a:noFill/>
                <a:miter lim="800000"/>
                <a:headEnd/>
                <a:tailEnd/>
              </a:ln>
            </p:spPr>
            <p:txBody>
              <a:bodyPr/>
              <a:lstStyle/>
              <a:p>
                <a:r>
                  <a:rPr lang="ru-RU" sz="2400" b="1"/>
                  <a:t>u</a:t>
                </a:r>
                <a:r>
                  <a:rPr lang="ru-RU" sz="2400" b="1" baseline="-25000"/>
                  <a:t>2</a:t>
                </a:r>
                <a:endParaRPr lang="ru-RU"/>
              </a:p>
            </p:txBody>
          </p:sp>
          <p:sp>
            <p:nvSpPr>
              <p:cNvPr id="30803" name="Text Box 20"/>
              <p:cNvSpPr txBox="1">
                <a:spLocks noChangeArrowheads="1"/>
              </p:cNvSpPr>
              <p:nvPr/>
            </p:nvSpPr>
            <p:spPr bwMode="auto">
              <a:xfrm>
                <a:off x="8847" y="5457"/>
                <a:ext cx="960" cy="815"/>
              </a:xfrm>
              <a:prstGeom prst="rect">
                <a:avLst/>
              </a:prstGeom>
              <a:noFill/>
              <a:ln w="9525">
                <a:noFill/>
                <a:miter lim="800000"/>
                <a:headEnd/>
                <a:tailEnd/>
              </a:ln>
            </p:spPr>
            <p:txBody>
              <a:bodyPr/>
              <a:lstStyle/>
              <a:p>
                <a:r>
                  <a:rPr lang="ru-RU" sz="2400" b="1"/>
                  <a:t>u</a:t>
                </a:r>
                <a:r>
                  <a:rPr lang="ru-RU" sz="2400" b="1" baseline="-25000"/>
                  <a:t>3</a:t>
                </a:r>
                <a:endParaRPr lang="ru-RU"/>
              </a:p>
            </p:txBody>
          </p:sp>
          <p:sp>
            <p:nvSpPr>
              <p:cNvPr id="30804" name="Text Box 21"/>
              <p:cNvSpPr txBox="1">
                <a:spLocks noChangeArrowheads="1"/>
              </p:cNvSpPr>
              <p:nvPr/>
            </p:nvSpPr>
            <p:spPr bwMode="auto">
              <a:xfrm>
                <a:off x="3567" y="2523"/>
                <a:ext cx="960" cy="815"/>
              </a:xfrm>
              <a:prstGeom prst="rect">
                <a:avLst/>
              </a:prstGeom>
              <a:noFill/>
              <a:ln w="9525">
                <a:noFill/>
                <a:miter lim="800000"/>
                <a:headEnd/>
                <a:tailEnd/>
              </a:ln>
            </p:spPr>
            <p:txBody>
              <a:bodyPr/>
              <a:lstStyle/>
              <a:p>
                <a:r>
                  <a:rPr lang="ru-RU" sz="2400" b="1"/>
                  <a:t>u</a:t>
                </a:r>
                <a:r>
                  <a:rPr lang="ru-RU" sz="2400" b="1" baseline="-25000"/>
                  <a:t>4</a:t>
                </a:r>
                <a:endParaRPr lang="ru-RU"/>
              </a:p>
            </p:txBody>
          </p:sp>
          <p:sp>
            <p:nvSpPr>
              <p:cNvPr id="30805" name="Text Box 22"/>
              <p:cNvSpPr txBox="1">
                <a:spLocks noChangeArrowheads="1"/>
              </p:cNvSpPr>
              <p:nvPr/>
            </p:nvSpPr>
            <p:spPr bwMode="auto">
              <a:xfrm>
                <a:off x="6807" y="1708"/>
                <a:ext cx="960" cy="815"/>
              </a:xfrm>
              <a:prstGeom prst="rect">
                <a:avLst/>
              </a:prstGeom>
              <a:noFill/>
              <a:ln w="9525">
                <a:noFill/>
                <a:miter lim="800000"/>
                <a:headEnd/>
                <a:tailEnd/>
              </a:ln>
            </p:spPr>
            <p:txBody>
              <a:bodyPr/>
              <a:lstStyle/>
              <a:p>
                <a:r>
                  <a:rPr lang="ru-RU" sz="2400" b="1"/>
                  <a:t>u</a:t>
                </a:r>
                <a:r>
                  <a:rPr lang="ru-RU" sz="2400" b="1" baseline="-25000"/>
                  <a:t>5</a:t>
                </a:r>
                <a:endParaRPr lang="ru-RU"/>
              </a:p>
            </p:txBody>
          </p:sp>
          <p:sp>
            <p:nvSpPr>
              <p:cNvPr id="30806" name="Text Box 23"/>
              <p:cNvSpPr txBox="1">
                <a:spLocks noChangeArrowheads="1"/>
              </p:cNvSpPr>
              <p:nvPr/>
            </p:nvSpPr>
            <p:spPr bwMode="auto">
              <a:xfrm>
                <a:off x="3207" y="6598"/>
                <a:ext cx="960" cy="815"/>
              </a:xfrm>
              <a:prstGeom prst="rect">
                <a:avLst/>
              </a:prstGeom>
              <a:noFill/>
              <a:ln w="9525">
                <a:noFill/>
                <a:miter lim="800000"/>
                <a:headEnd/>
                <a:tailEnd/>
              </a:ln>
            </p:spPr>
            <p:txBody>
              <a:bodyPr/>
              <a:lstStyle/>
              <a:p>
                <a:r>
                  <a:rPr lang="ru-RU" sz="2400" b="1" i="1"/>
                  <a:t>b</a:t>
                </a:r>
                <a:r>
                  <a:rPr lang="ru-RU" sz="2400" b="1" i="1" baseline="-25000"/>
                  <a:t>12</a:t>
                </a:r>
                <a:endParaRPr lang="ru-RU"/>
              </a:p>
            </p:txBody>
          </p:sp>
          <p:sp>
            <p:nvSpPr>
              <p:cNvPr id="30807" name="Text Box 24"/>
              <p:cNvSpPr txBox="1">
                <a:spLocks noChangeArrowheads="1"/>
              </p:cNvSpPr>
              <p:nvPr/>
            </p:nvSpPr>
            <p:spPr bwMode="auto">
              <a:xfrm>
                <a:off x="6687" y="6598"/>
                <a:ext cx="960" cy="815"/>
              </a:xfrm>
              <a:prstGeom prst="rect">
                <a:avLst/>
              </a:prstGeom>
              <a:noFill/>
              <a:ln w="9525">
                <a:noFill/>
                <a:miter lim="800000"/>
                <a:headEnd/>
                <a:tailEnd/>
              </a:ln>
            </p:spPr>
            <p:txBody>
              <a:bodyPr/>
              <a:lstStyle/>
              <a:p>
                <a:r>
                  <a:rPr lang="ru-RU" sz="2400" b="1" i="1"/>
                  <a:t>b</a:t>
                </a:r>
                <a:r>
                  <a:rPr lang="ru-RU" sz="2400" b="1" i="1" baseline="-25000"/>
                  <a:t>23</a:t>
                </a:r>
                <a:endParaRPr lang="ru-RU"/>
              </a:p>
            </p:txBody>
          </p:sp>
          <p:sp>
            <p:nvSpPr>
              <p:cNvPr id="30808" name="Text Box 25"/>
              <p:cNvSpPr txBox="1">
                <a:spLocks noChangeArrowheads="1"/>
              </p:cNvSpPr>
              <p:nvPr/>
            </p:nvSpPr>
            <p:spPr bwMode="auto">
              <a:xfrm>
                <a:off x="7767" y="3501"/>
                <a:ext cx="960" cy="815"/>
              </a:xfrm>
              <a:prstGeom prst="rect">
                <a:avLst/>
              </a:prstGeom>
              <a:noFill/>
              <a:ln w="9525">
                <a:noFill/>
                <a:miter lim="800000"/>
                <a:headEnd/>
                <a:tailEnd/>
              </a:ln>
            </p:spPr>
            <p:txBody>
              <a:bodyPr/>
              <a:lstStyle/>
              <a:p>
                <a:r>
                  <a:rPr lang="ru-RU" sz="2400" b="1" i="1"/>
                  <a:t>b</a:t>
                </a:r>
                <a:r>
                  <a:rPr lang="ru-RU" sz="2400" b="1" i="1" baseline="-25000"/>
                  <a:t>35</a:t>
                </a:r>
                <a:endParaRPr lang="ru-RU"/>
              </a:p>
            </p:txBody>
          </p:sp>
          <p:sp>
            <p:nvSpPr>
              <p:cNvPr id="30809" name="Text Box 26"/>
              <p:cNvSpPr txBox="1">
                <a:spLocks noChangeArrowheads="1"/>
              </p:cNvSpPr>
              <p:nvPr/>
            </p:nvSpPr>
            <p:spPr bwMode="auto">
              <a:xfrm>
                <a:off x="5127" y="2034"/>
                <a:ext cx="960" cy="815"/>
              </a:xfrm>
              <a:prstGeom prst="rect">
                <a:avLst/>
              </a:prstGeom>
              <a:noFill/>
              <a:ln w="9525">
                <a:noFill/>
                <a:miter lim="800000"/>
                <a:headEnd/>
                <a:tailEnd/>
              </a:ln>
            </p:spPr>
            <p:txBody>
              <a:bodyPr/>
              <a:lstStyle/>
              <a:p>
                <a:r>
                  <a:rPr lang="ru-RU" sz="2400" b="1" i="1"/>
                  <a:t>b</a:t>
                </a:r>
                <a:r>
                  <a:rPr lang="ru-RU" sz="2400" b="1" i="1" baseline="-25000"/>
                  <a:t>45</a:t>
                </a:r>
                <a:endParaRPr lang="ru-RU"/>
              </a:p>
            </p:txBody>
          </p:sp>
          <p:sp>
            <p:nvSpPr>
              <p:cNvPr id="30810" name="Text Box 27"/>
              <p:cNvSpPr txBox="1">
                <a:spLocks noChangeArrowheads="1"/>
              </p:cNvSpPr>
              <p:nvPr/>
            </p:nvSpPr>
            <p:spPr bwMode="auto">
              <a:xfrm>
                <a:off x="2847" y="3990"/>
                <a:ext cx="960" cy="815"/>
              </a:xfrm>
              <a:prstGeom prst="rect">
                <a:avLst/>
              </a:prstGeom>
              <a:noFill/>
              <a:ln w="9525">
                <a:noFill/>
                <a:miter lim="800000"/>
                <a:headEnd/>
                <a:tailEnd/>
              </a:ln>
            </p:spPr>
            <p:txBody>
              <a:bodyPr/>
              <a:lstStyle/>
              <a:p>
                <a:r>
                  <a:rPr lang="ru-RU" sz="2400" b="1" i="1"/>
                  <a:t>b</a:t>
                </a:r>
                <a:r>
                  <a:rPr lang="ru-RU" sz="2400" b="1" i="1" baseline="-25000"/>
                  <a:t>14</a:t>
                </a:r>
                <a:endParaRPr lang="ru-RU"/>
              </a:p>
            </p:txBody>
          </p:sp>
          <p:sp>
            <p:nvSpPr>
              <p:cNvPr id="30811" name="Text Box 28"/>
              <p:cNvSpPr txBox="1">
                <a:spLocks noChangeArrowheads="1"/>
              </p:cNvSpPr>
              <p:nvPr/>
            </p:nvSpPr>
            <p:spPr bwMode="auto">
              <a:xfrm>
                <a:off x="6447" y="5131"/>
                <a:ext cx="960" cy="815"/>
              </a:xfrm>
              <a:prstGeom prst="rect">
                <a:avLst/>
              </a:prstGeom>
              <a:noFill/>
              <a:ln w="9525">
                <a:noFill/>
                <a:miter lim="800000"/>
                <a:headEnd/>
                <a:tailEnd/>
              </a:ln>
            </p:spPr>
            <p:txBody>
              <a:bodyPr/>
              <a:lstStyle/>
              <a:p>
                <a:r>
                  <a:rPr lang="ru-RU" sz="2400" b="1" i="1"/>
                  <a:t>b</a:t>
                </a:r>
                <a:r>
                  <a:rPr lang="ru-RU" sz="2400" b="1" i="1" baseline="-25000"/>
                  <a:t>13</a:t>
                </a:r>
                <a:endParaRPr lang="ru-RU"/>
              </a:p>
            </p:txBody>
          </p:sp>
        </p:grpSp>
      </p:grpSp>
      <p:grpSp>
        <p:nvGrpSpPr>
          <p:cNvPr id="6" name="Group 29"/>
          <p:cNvGrpSpPr>
            <a:grpSpLocks/>
          </p:cNvGrpSpPr>
          <p:nvPr/>
        </p:nvGrpSpPr>
        <p:grpSpPr bwMode="auto">
          <a:xfrm>
            <a:off x="6156325" y="476250"/>
            <a:ext cx="2436813" cy="2008188"/>
            <a:chOff x="1701" y="3801"/>
            <a:chExt cx="9148" cy="6701"/>
          </a:xfrm>
        </p:grpSpPr>
        <p:sp>
          <p:nvSpPr>
            <p:cNvPr id="30726" name="Line 30"/>
            <p:cNvSpPr>
              <a:spLocks noChangeAspect="1" noChangeShapeType="1"/>
            </p:cNvSpPr>
            <p:nvPr/>
          </p:nvSpPr>
          <p:spPr bwMode="auto">
            <a:xfrm>
              <a:off x="4041" y="5944"/>
              <a:ext cx="1663" cy="0"/>
            </a:xfrm>
            <a:prstGeom prst="line">
              <a:avLst/>
            </a:prstGeom>
            <a:noFill/>
            <a:ln w="19050">
              <a:solidFill>
                <a:srgbClr val="000000"/>
              </a:solidFill>
              <a:round/>
              <a:headEnd/>
              <a:tailEnd type="stealth" w="med" len="lg"/>
            </a:ln>
          </p:spPr>
          <p:txBody>
            <a:bodyPr/>
            <a:lstStyle/>
            <a:p>
              <a:endParaRPr lang="ru-RU"/>
            </a:p>
          </p:txBody>
        </p:sp>
        <p:sp>
          <p:nvSpPr>
            <p:cNvPr id="30727" name="Line 31"/>
            <p:cNvSpPr>
              <a:spLocks noChangeAspect="1" noChangeShapeType="1"/>
            </p:cNvSpPr>
            <p:nvPr/>
          </p:nvSpPr>
          <p:spPr bwMode="auto">
            <a:xfrm rot="10800000">
              <a:off x="6561" y="5944"/>
              <a:ext cx="1663" cy="0"/>
            </a:xfrm>
            <a:prstGeom prst="line">
              <a:avLst/>
            </a:prstGeom>
            <a:noFill/>
            <a:ln w="19050">
              <a:solidFill>
                <a:srgbClr val="000000"/>
              </a:solidFill>
              <a:round/>
              <a:headEnd/>
              <a:tailEnd type="stealth" w="med" len="lg"/>
            </a:ln>
          </p:spPr>
          <p:txBody>
            <a:bodyPr/>
            <a:lstStyle/>
            <a:p>
              <a:endParaRPr lang="ru-RU"/>
            </a:p>
          </p:txBody>
        </p:sp>
        <p:sp>
          <p:nvSpPr>
            <p:cNvPr id="30728" name="AutoShape 32"/>
            <p:cNvSpPr>
              <a:spLocks noChangeAspect="1" noChangeArrowheads="1"/>
            </p:cNvSpPr>
            <p:nvPr/>
          </p:nvSpPr>
          <p:spPr bwMode="auto">
            <a:xfrm>
              <a:off x="5675" y="5512"/>
              <a:ext cx="713" cy="951"/>
            </a:xfrm>
            <a:prstGeom prst="irregularSeal1">
              <a:avLst/>
            </a:prstGeom>
            <a:solidFill>
              <a:srgbClr val="FFCC00"/>
            </a:solidFill>
            <a:ln w="9525">
              <a:solidFill>
                <a:srgbClr val="000000"/>
              </a:solidFill>
              <a:miter lim="800000"/>
              <a:headEnd/>
              <a:tailEnd/>
            </a:ln>
          </p:spPr>
          <p:txBody>
            <a:bodyPr/>
            <a:lstStyle/>
            <a:p>
              <a:endParaRPr lang="ru-RU"/>
            </a:p>
          </p:txBody>
        </p:sp>
        <p:sp>
          <p:nvSpPr>
            <p:cNvPr id="30729" name="Oval 33"/>
            <p:cNvSpPr>
              <a:spLocks noChangeAspect="1" noChangeArrowheads="1"/>
            </p:cNvSpPr>
            <p:nvPr/>
          </p:nvSpPr>
          <p:spPr bwMode="auto">
            <a:xfrm>
              <a:off x="7338" y="9076"/>
              <a:ext cx="237" cy="238"/>
            </a:xfrm>
            <a:prstGeom prst="ellipse">
              <a:avLst/>
            </a:prstGeom>
            <a:solidFill>
              <a:srgbClr val="0000FF"/>
            </a:solidFill>
            <a:ln w="9525">
              <a:solidFill>
                <a:srgbClr val="000000"/>
              </a:solidFill>
              <a:round/>
              <a:headEnd/>
              <a:tailEnd/>
            </a:ln>
          </p:spPr>
          <p:txBody>
            <a:bodyPr/>
            <a:lstStyle/>
            <a:p>
              <a:endParaRPr lang="ru-RU"/>
            </a:p>
          </p:txBody>
        </p:sp>
        <p:sp>
          <p:nvSpPr>
            <p:cNvPr id="30730" name="Line 34"/>
            <p:cNvSpPr>
              <a:spLocks noChangeAspect="1" noChangeShapeType="1"/>
            </p:cNvSpPr>
            <p:nvPr/>
          </p:nvSpPr>
          <p:spPr bwMode="auto">
            <a:xfrm rot="3844649">
              <a:off x="6032" y="7769"/>
              <a:ext cx="1663" cy="1"/>
            </a:xfrm>
            <a:prstGeom prst="line">
              <a:avLst/>
            </a:prstGeom>
            <a:noFill/>
            <a:ln w="19050">
              <a:solidFill>
                <a:srgbClr val="000000"/>
              </a:solidFill>
              <a:round/>
              <a:headEnd/>
              <a:tailEnd type="stealth" w="med" len="lg"/>
            </a:ln>
          </p:spPr>
          <p:txBody>
            <a:bodyPr/>
            <a:lstStyle/>
            <a:p>
              <a:endParaRPr lang="ru-RU"/>
            </a:p>
          </p:txBody>
        </p:sp>
        <p:sp>
          <p:nvSpPr>
            <p:cNvPr id="30731" name="Oval 35"/>
            <p:cNvSpPr>
              <a:spLocks noChangeAspect="1" noChangeArrowheads="1"/>
            </p:cNvSpPr>
            <p:nvPr/>
          </p:nvSpPr>
          <p:spPr bwMode="auto">
            <a:xfrm>
              <a:off x="7575" y="8363"/>
              <a:ext cx="238" cy="238"/>
            </a:xfrm>
            <a:prstGeom prst="ellipse">
              <a:avLst/>
            </a:prstGeom>
            <a:solidFill>
              <a:srgbClr val="0000FF"/>
            </a:solidFill>
            <a:ln w="9525">
              <a:solidFill>
                <a:srgbClr val="000000"/>
              </a:solidFill>
              <a:round/>
              <a:headEnd/>
              <a:tailEnd/>
            </a:ln>
          </p:spPr>
          <p:txBody>
            <a:bodyPr/>
            <a:lstStyle/>
            <a:p>
              <a:endParaRPr lang="ru-RU"/>
            </a:p>
          </p:txBody>
        </p:sp>
        <p:sp>
          <p:nvSpPr>
            <p:cNvPr id="30732" name="Oval 36"/>
            <p:cNvSpPr>
              <a:spLocks noChangeAspect="1" noChangeArrowheads="1"/>
            </p:cNvSpPr>
            <p:nvPr/>
          </p:nvSpPr>
          <p:spPr bwMode="auto">
            <a:xfrm>
              <a:off x="8051" y="8839"/>
              <a:ext cx="237" cy="237"/>
            </a:xfrm>
            <a:prstGeom prst="ellipse">
              <a:avLst/>
            </a:prstGeom>
            <a:solidFill>
              <a:srgbClr val="0000FF"/>
            </a:solidFill>
            <a:ln w="9525">
              <a:solidFill>
                <a:srgbClr val="000000"/>
              </a:solidFill>
              <a:round/>
              <a:headEnd/>
              <a:tailEnd/>
            </a:ln>
          </p:spPr>
          <p:txBody>
            <a:bodyPr/>
            <a:lstStyle/>
            <a:p>
              <a:endParaRPr lang="ru-RU"/>
            </a:p>
          </p:txBody>
        </p:sp>
        <p:sp>
          <p:nvSpPr>
            <p:cNvPr id="30733" name="Oval 37"/>
            <p:cNvSpPr>
              <a:spLocks noChangeAspect="1" noChangeArrowheads="1"/>
            </p:cNvSpPr>
            <p:nvPr/>
          </p:nvSpPr>
          <p:spPr bwMode="auto">
            <a:xfrm>
              <a:off x="6625" y="8839"/>
              <a:ext cx="238" cy="237"/>
            </a:xfrm>
            <a:prstGeom prst="ellipse">
              <a:avLst/>
            </a:prstGeom>
            <a:solidFill>
              <a:srgbClr val="0000FF"/>
            </a:solidFill>
            <a:ln w="9525">
              <a:solidFill>
                <a:srgbClr val="000000"/>
              </a:solidFill>
              <a:round/>
              <a:headEnd/>
              <a:tailEnd/>
            </a:ln>
          </p:spPr>
          <p:txBody>
            <a:bodyPr/>
            <a:lstStyle/>
            <a:p>
              <a:endParaRPr lang="ru-RU"/>
            </a:p>
          </p:txBody>
        </p:sp>
        <p:grpSp>
          <p:nvGrpSpPr>
            <p:cNvPr id="7" name="Group 38"/>
            <p:cNvGrpSpPr>
              <a:grpSpLocks/>
            </p:cNvGrpSpPr>
            <p:nvPr/>
          </p:nvGrpSpPr>
          <p:grpSpPr bwMode="auto">
            <a:xfrm>
              <a:off x="1701" y="4988"/>
              <a:ext cx="2219" cy="1903"/>
              <a:chOff x="1701" y="4988"/>
              <a:chExt cx="2219" cy="1903"/>
            </a:xfrm>
          </p:grpSpPr>
          <p:grpSp>
            <p:nvGrpSpPr>
              <p:cNvPr id="8" name="Group 39"/>
              <p:cNvGrpSpPr>
                <a:grpSpLocks noChangeAspect="1"/>
              </p:cNvGrpSpPr>
              <p:nvPr/>
            </p:nvGrpSpPr>
            <p:grpSpPr bwMode="auto">
              <a:xfrm>
                <a:off x="1701" y="5227"/>
                <a:ext cx="1901" cy="1664"/>
                <a:chOff x="1881" y="3607"/>
                <a:chExt cx="1440" cy="1260"/>
              </a:xfrm>
            </p:grpSpPr>
            <p:grpSp>
              <p:nvGrpSpPr>
                <p:cNvPr id="9" name="Group 40"/>
                <p:cNvGrpSpPr>
                  <a:grpSpLocks noChangeAspect="1"/>
                </p:cNvGrpSpPr>
                <p:nvPr/>
              </p:nvGrpSpPr>
              <p:grpSpPr bwMode="auto">
                <a:xfrm>
                  <a:off x="1881" y="3607"/>
                  <a:ext cx="1440" cy="1260"/>
                  <a:chOff x="4941" y="3784"/>
                  <a:chExt cx="1440" cy="1260"/>
                </a:xfrm>
              </p:grpSpPr>
              <p:sp>
                <p:nvSpPr>
                  <p:cNvPr id="30782" name="Oval 41"/>
                  <p:cNvSpPr>
                    <a:spLocks noChangeAspect="1" noChangeArrowheads="1"/>
                  </p:cNvSpPr>
                  <p:nvPr/>
                </p:nvSpPr>
                <p:spPr bwMode="auto">
                  <a:xfrm>
                    <a:off x="548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nvGrpSpPr>
                  <p:cNvPr id="10" name="Group 42"/>
                  <p:cNvGrpSpPr>
                    <a:grpSpLocks noChangeAspect="1"/>
                  </p:cNvGrpSpPr>
                  <p:nvPr/>
                </p:nvGrpSpPr>
                <p:grpSpPr bwMode="auto">
                  <a:xfrm>
                    <a:off x="4941" y="3784"/>
                    <a:ext cx="1440" cy="1260"/>
                    <a:chOff x="2241" y="3784"/>
                    <a:chExt cx="1440" cy="1260"/>
                  </a:xfrm>
                </p:grpSpPr>
                <p:sp>
                  <p:nvSpPr>
                    <p:cNvPr id="30784" name="Oval 43"/>
                    <p:cNvSpPr>
                      <a:spLocks noChangeAspect="1" noChangeArrowheads="1"/>
                    </p:cNvSpPr>
                    <p:nvPr/>
                  </p:nvSpPr>
                  <p:spPr bwMode="auto">
                    <a:xfrm>
                      <a:off x="296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5" name="Oval 44"/>
                    <p:cNvSpPr>
                      <a:spLocks noChangeAspect="1" noChangeArrowheads="1"/>
                    </p:cNvSpPr>
                    <p:nvPr/>
                  </p:nvSpPr>
                  <p:spPr bwMode="auto">
                    <a:xfrm>
                      <a:off x="296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6" name="Oval 45"/>
                    <p:cNvSpPr>
                      <a:spLocks noChangeAspect="1" noChangeArrowheads="1"/>
                    </p:cNvSpPr>
                    <p:nvPr/>
                  </p:nvSpPr>
                  <p:spPr bwMode="auto">
                    <a:xfrm>
                      <a:off x="332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7" name="Oval 46"/>
                    <p:cNvSpPr>
                      <a:spLocks noChangeAspect="1" noChangeArrowheads="1"/>
                    </p:cNvSpPr>
                    <p:nvPr/>
                  </p:nvSpPr>
                  <p:spPr bwMode="auto">
                    <a:xfrm>
                      <a:off x="314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8" name="Oval 47"/>
                    <p:cNvSpPr>
                      <a:spLocks noChangeAspect="1" noChangeArrowheads="1"/>
                    </p:cNvSpPr>
                    <p:nvPr/>
                  </p:nvSpPr>
                  <p:spPr bwMode="auto">
                    <a:xfrm>
                      <a:off x="278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9" name="Oval 48"/>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0" name="Oval 49"/>
                    <p:cNvSpPr>
                      <a:spLocks noChangeAspect="1" noChangeArrowheads="1"/>
                    </p:cNvSpPr>
                    <p:nvPr/>
                  </p:nvSpPr>
                  <p:spPr bwMode="auto">
                    <a:xfrm>
                      <a:off x="260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1" name="Oval 50"/>
                    <p:cNvSpPr>
                      <a:spLocks noChangeAspect="1" noChangeArrowheads="1"/>
                    </p:cNvSpPr>
                    <p:nvPr/>
                  </p:nvSpPr>
                  <p:spPr bwMode="auto">
                    <a:xfrm>
                      <a:off x="260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2" name="Oval 51"/>
                    <p:cNvSpPr>
                      <a:spLocks noChangeAspect="1" noChangeArrowheads="1"/>
                    </p:cNvSpPr>
                    <p:nvPr/>
                  </p:nvSpPr>
                  <p:spPr bwMode="auto">
                    <a:xfrm>
                      <a:off x="31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3" name="Oval 52"/>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4" name="Oval 53"/>
                    <p:cNvSpPr>
                      <a:spLocks noChangeAspect="1" noChangeArrowheads="1"/>
                    </p:cNvSpPr>
                    <p:nvPr/>
                  </p:nvSpPr>
                  <p:spPr bwMode="auto">
                    <a:xfrm>
                      <a:off x="224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5" name="Oval 54"/>
                    <p:cNvSpPr>
                      <a:spLocks noChangeAspect="1" noChangeArrowheads="1"/>
                    </p:cNvSpPr>
                    <p:nvPr/>
                  </p:nvSpPr>
                  <p:spPr bwMode="auto">
                    <a:xfrm>
                      <a:off x="260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6" name="Oval 55"/>
                    <p:cNvSpPr>
                      <a:spLocks noChangeAspect="1" noChangeArrowheads="1"/>
                    </p:cNvSpPr>
                    <p:nvPr/>
                  </p:nvSpPr>
                  <p:spPr bwMode="auto">
                    <a:xfrm>
                      <a:off x="22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7" name="Oval 56"/>
                    <p:cNvSpPr>
                      <a:spLocks noChangeAspect="1" noChangeArrowheads="1"/>
                    </p:cNvSpPr>
                    <p:nvPr/>
                  </p:nvSpPr>
                  <p:spPr bwMode="auto">
                    <a:xfrm>
                      <a:off x="242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98" name="Oval 57"/>
                    <p:cNvSpPr>
                      <a:spLocks noChangeAspect="1" noChangeArrowheads="1"/>
                    </p:cNvSpPr>
                    <p:nvPr/>
                  </p:nvSpPr>
                  <p:spPr bwMode="auto">
                    <a:xfrm>
                      <a:off x="296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grpSp>
            <p:sp>
              <p:nvSpPr>
                <p:cNvPr id="30778" name="Oval 58"/>
                <p:cNvSpPr>
                  <a:spLocks noChangeAspect="1" noChangeArrowheads="1"/>
                </p:cNvSpPr>
                <p:nvPr/>
              </p:nvSpPr>
              <p:spPr bwMode="auto">
                <a:xfrm>
                  <a:off x="224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79" name="Oval 59"/>
                <p:cNvSpPr>
                  <a:spLocks noChangeAspect="1" noChangeArrowheads="1"/>
                </p:cNvSpPr>
                <p:nvPr/>
              </p:nvSpPr>
              <p:spPr bwMode="auto">
                <a:xfrm>
                  <a:off x="278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0" name="Oval 60"/>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30781" name="Oval 61"/>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sp>
            <p:nvSpPr>
              <p:cNvPr id="30776" name="Freeform 62"/>
              <p:cNvSpPr>
                <a:spLocks noChangeAspect="1"/>
              </p:cNvSpPr>
              <p:nvPr/>
            </p:nvSpPr>
            <p:spPr bwMode="auto">
              <a:xfrm>
                <a:off x="2759" y="4988"/>
                <a:ext cx="1161" cy="1262"/>
              </a:xfrm>
              <a:custGeom>
                <a:avLst/>
                <a:gdLst>
                  <a:gd name="T0" fmla="*/ 58 w 1161"/>
                  <a:gd name="T1" fmla="*/ 1054 h 1262"/>
                  <a:gd name="T2" fmla="*/ 309 w 1161"/>
                  <a:gd name="T3" fmla="*/ 1242 h 1262"/>
                  <a:gd name="T4" fmla="*/ 880 w 1161"/>
                  <a:gd name="T5" fmla="*/ 1253 h 1262"/>
                  <a:gd name="T6" fmla="*/ 1131 w 1161"/>
                  <a:gd name="T7" fmla="*/ 909 h 1262"/>
                  <a:gd name="T8" fmla="*/ 1131 w 1161"/>
                  <a:gd name="T9" fmla="*/ 564 h 1262"/>
                  <a:gd name="T10" fmla="*/ 630 w 1161"/>
                  <a:gd name="T11" fmla="*/ 64 h 1262"/>
                  <a:gd name="T12" fmla="*/ 90 w 1161"/>
                  <a:gd name="T13" fmla="*/ 177 h 1262"/>
                  <a:gd name="T14" fmla="*/ 215 w 1161"/>
                  <a:gd name="T15" fmla="*/ 709 h 1262"/>
                  <a:gd name="T16" fmla="*/ 58 w 1161"/>
                  <a:gd name="T17" fmla="*/ 1054 h 1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1"/>
                  <a:gd name="T28" fmla="*/ 0 h 1262"/>
                  <a:gd name="T29" fmla="*/ 1161 w 1161"/>
                  <a:gd name="T30" fmla="*/ 1262 h 1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1" h="1262">
                    <a:moveTo>
                      <a:pt x="58" y="1054"/>
                    </a:moveTo>
                    <a:cubicBezTo>
                      <a:pt x="161" y="1124"/>
                      <a:pt x="109" y="1166"/>
                      <a:pt x="309" y="1242"/>
                    </a:cubicBezTo>
                    <a:cubicBezTo>
                      <a:pt x="434" y="1245"/>
                      <a:pt x="768" y="1241"/>
                      <a:pt x="880" y="1253"/>
                    </a:cubicBezTo>
                    <a:cubicBezTo>
                      <a:pt x="1000" y="1262"/>
                      <a:pt x="1081" y="932"/>
                      <a:pt x="1131" y="909"/>
                    </a:cubicBezTo>
                    <a:cubicBezTo>
                      <a:pt x="1161" y="878"/>
                      <a:pt x="1131" y="564"/>
                      <a:pt x="1131" y="564"/>
                    </a:cubicBezTo>
                    <a:cubicBezTo>
                      <a:pt x="1078" y="450"/>
                      <a:pt x="772" y="143"/>
                      <a:pt x="630" y="64"/>
                    </a:cubicBezTo>
                    <a:cubicBezTo>
                      <a:pt x="457" y="0"/>
                      <a:pt x="159" y="70"/>
                      <a:pt x="90" y="177"/>
                    </a:cubicBezTo>
                    <a:cubicBezTo>
                      <a:pt x="0" y="290"/>
                      <a:pt x="220" y="563"/>
                      <a:pt x="215" y="709"/>
                    </a:cubicBezTo>
                    <a:cubicBezTo>
                      <a:pt x="210" y="855"/>
                      <a:pt x="91" y="982"/>
                      <a:pt x="58" y="1054"/>
                    </a:cubicBezTo>
                    <a:close/>
                  </a:path>
                </a:pathLst>
              </a:custGeom>
              <a:noFill/>
              <a:ln w="25400">
                <a:solidFill>
                  <a:srgbClr val="FF0000"/>
                </a:solidFill>
                <a:round/>
                <a:headEnd/>
                <a:tailEnd/>
              </a:ln>
            </p:spPr>
            <p:txBody>
              <a:bodyPr/>
              <a:lstStyle/>
              <a:p>
                <a:endParaRPr lang="ru-RU"/>
              </a:p>
            </p:txBody>
          </p:sp>
        </p:grpSp>
        <p:grpSp>
          <p:nvGrpSpPr>
            <p:cNvPr id="11" name="Group 63"/>
            <p:cNvGrpSpPr>
              <a:grpSpLocks/>
            </p:cNvGrpSpPr>
            <p:nvPr/>
          </p:nvGrpSpPr>
          <p:grpSpPr bwMode="auto">
            <a:xfrm>
              <a:off x="8395" y="4928"/>
              <a:ext cx="2454" cy="2338"/>
              <a:chOff x="8395" y="4928"/>
              <a:chExt cx="2454" cy="2338"/>
            </a:xfrm>
          </p:grpSpPr>
          <p:grpSp>
            <p:nvGrpSpPr>
              <p:cNvPr id="12" name="Group 64"/>
              <p:cNvGrpSpPr>
                <a:grpSpLocks noChangeAspect="1"/>
              </p:cNvGrpSpPr>
              <p:nvPr/>
            </p:nvGrpSpPr>
            <p:grpSpPr bwMode="auto">
              <a:xfrm>
                <a:off x="8711" y="5131"/>
                <a:ext cx="2138" cy="2135"/>
                <a:chOff x="7821" y="3607"/>
                <a:chExt cx="1620" cy="1617"/>
              </a:xfrm>
            </p:grpSpPr>
            <p:grpSp>
              <p:nvGrpSpPr>
                <p:cNvPr id="13" name="Group 65"/>
                <p:cNvGrpSpPr>
                  <a:grpSpLocks noChangeAspect="1"/>
                </p:cNvGrpSpPr>
                <p:nvPr/>
              </p:nvGrpSpPr>
              <p:grpSpPr bwMode="auto">
                <a:xfrm>
                  <a:off x="7821" y="3607"/>
                  <a:ext cx="1620" cy="1437"/>
                  <a:chOff x="7821" y="3607"/>
                  <a:chExt cx="1620" cy="1437"/>
                </a:xfrm>
              </p:grpSpPr>
              <p:grpSp>
                <p:nvGrpSpPr>
                  <p:cNvPr id="14" name="Group 66"/>
                  <p:cNvGrpSpPr>
                    <a:grpSpLocks noChangeAspect="1"/>
                  </p:cNvGrpSpPr>
                  <p:nvPr/>
                </p:nvGrpSpPr>
                <p:grpSpPr bwMode="auto">
                  <a:xfrm rot="10800000">
                    <a:off x="7821" y="3607"/>
                    <a:ext cx="1440" cy="1260"/>
                    <a:chOff x="4941" y="3784"/>
                    <a:chExt cx="1440" cy="1260"/>
                  </a:xfrm>
                </p:grpSpPr>
                <p:sp>
                  <p:nvSpPr>
                    <p:cNvPr id="30758" name="Oval 67"/>
                    <p:cNvSpPr>
                      <a:spLocks noChangeAspect="1" noChangeArrowheads="1"/>
                    </p:cNvSpPr>
                    <p:nvPr/>
                  </p:nvSpPr>
                  <p:spPr bwMode="auto">
                    <a:xfrm>
                      <a:off x="548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nvGrpSpPr>
                    <p:cNvPr id="15" name="Group 68"/>
                    <p:cNvGrpSpPr>
                      <a:grpSpLocks noChangeAspect="1"/>
                    </p:cNvGrpSpPr>
                    <p:nvPr/>
                  </p:nvGrpSpPr>
                  <p:grpSpPr bwMode="auto">
                    <a:xfrm>
                      <a:off x="4941" y="3784"/>
                      <a:ext cx="1440" cy="1260"/>
                      <a:chOff x="2241" y="3784"/>
                      <a:chExt cx="1440" cy="1260"/>
                    </a:xfrm>
                  </p:grpSpPr>
                  <p:sp>
                    <p:nvSpPr>
                      <p:cNvPr id="30760" name="Oval 69"/>
                      <p:cNvSpPr>
                        <a:spLocks noChangeAspect="1" noChangeArrowheads="1"/>
                      </p:cNvSpPr>
                      <p:nvPr/>
                    </p:nvSpPr>
                    <p:spPr bwMode="auto">
                      <a:xfrm>
                        <a:off x="296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1" name="Oval 70"/>
                      <p:cNvSpPr>
                        <a:spLocks noChangeAspect="1" noChangeArrowheads="1"/>
                      </p:cNvSpPr>
                      <p:nvPr/>
                    </p:nvSpPr>
                    <p:spPr bwMode="auto">
                      <a:xfrm>
                        <a:off x="296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2" name="Oval 71"/>
                      <p:cNvSpPr>
                        <a:spLocks noChangeAspect="1" noChangeArrowheads="1"/>
                      </p:cNvSpPr>
                      <p:nvPr/>
                    </p:nvSpPr>
                    <p:spPr bwMode="auto">
                      <a:xfrm>
                        <a:off x="332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3" name="Oval 72"/>
                      <p:cNvSpPr>
                        <a:spLocks noChangeAspect="1" noChangeArrowheads="1"/>
                      </p:cNvSpPr>
                      <p:nvPr/>
                    </p:nvSpPr>
                    <p:spPr bwMode="auto">
                      <a:xfrm>
                        <a:off x="31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4" name="Oval 73"/>
                      <p:cNvSpPr>
                        <a:spLocks noChangeAspect="1" noChangeArrowheads="1"/>
                      </p:cNvSpPr>
                      <p:nvPr/>
                    </p:nvSpPr>
                    <p:spPr bwMode="auto">
                      <a:xfrm>
                        <a:off x="278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5" name="Oval 74"/>
                      <p:cNvSpPr>
                        <a:spLocks noChangeAspect="1" noChangeArrowheads="1"/>
                      </p:cNvSpPr>
                      <p:nvPr/>
                    </p:nvSpPr>
                    <p:spPr bwMode="auto">
                      <a:xfrm>
                        <a:off x="242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6" name="Oval 75"/>
                      <p:cNvSpPr>
                        <a:spLocks noChangeAspect="1" noChangeArrowheads="1"/>
                      </p:cNvSpPr>
                      <p:nvPr/>
                    </p:nvSpPr>
                    <p:spPr bwMode="auto">
                      <a:xfrm>
                        <a:off x="260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7" name="Oval 76"/>
                      <p:cNvSpPr>
                        <a:spLocks noChangeAspect="1" noChangeArrowheads="1"/>
                      </p:cNvSpPr>
                      <p:nvPr/>
                    </p:nvSpPr>
                    <p:spPr bwMode="auto">
                      <a:xfrm>
                        <a:off x="26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8" name="Oval 77"/>
                      <p:cNvSpPr>
                        <a:spLocks noChangeAspect="1" noChangeArrowheads="1"/>
                      </p:cNvSpPr>
                      <p:nvPr/>
                    </p:nvSpPr>
                    <p:spPr bwMode="auto">
                      <a:xfrm>
                        <a:off x="31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69" name="Oval 78"/>
                      <p:cNvSpPr>
                        <a:spLocks noChangeAspect="1" noChangeArrowheads="1"/>
                      </p:cNvSpPr>
                      <p:nvPr/>
                    </p:nvSpPr>
                    <p:spPr bwMode="auto">
                      <a:xfrm>
                        <a:off x="24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70" name="Oval 79"/>
                      <p:cNvSpPr>
                        <a:spLocks noChangeAspect="1" noChangeArrowheads="1"/>
                      </p:cNvSpPr>
                      <p:nvPr/>
                    </p:nvSpPr>
                    <p:spPr bwMode="auto">
                      <a:xfrm>
                        <a:off x="224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71" name="Oval 80"/>
                      <p:cNvSpPr>
                        <a:spLocks noChangeAspect="1" noChangeArrowheads="1"/>
                      </p:cNvSpPr>
                      <p:nvPr/>
                    </p:nvSpPr>
                    <p:spPr bwMode="auto">
                      <a:xfrm>
                        <a:off x="26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72" name="Oval 81"/>
                      <p:cNvSpPr>
                        <a:spLocks noChangeAspect="1" noChangeArrowheads="1"/>
                      </p:cNvSpPr>
                      <p:nvPr/>
                    </p:nvSpPr>
                    <p:spPr bwMode="auto">
                      <a:xfrm>
                        <a:off x="22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73" name="Oval 82"/>
                      <p:cNvSpPr>
                        <a:spLocks noChangeAspect="1" noChangeArrowheads="1"/>
                      </p:cNvSpPr>
                      <p:nvPr/>
                    </p:nvSpPr>
                    <p:spPr bwMode="auto">
                      <a:xfrm>
                        <a:off x="242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74" name="Oval 83"/>
                      <p:cNvSpPr>
                        <a:spLocks noChangeAspect="1" noChangeArrowheads="1"/>
                      </p:cNvSpPr>
                      <p:nvPr/>
                    </p:nvSpPr>
                    <p:spPr bwMode="auto">
                      <a:xfrm>
                        <a:off x="296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grpSp>
              <p:sp>
                <p:nvSpPr>
                  <p:cNvPr id="30748" name="Oval 84"/>
                  <p:cNvSpPr>
                    <a:spLocks noChangeAspect="1" noChangeArrowheads="1"/>
                  </p:cNvSpPr>
                  <p:nvPr/>
                </p:nvSpPr>
                <p:spPr bwMode="auto">
                  <a:xfrm>
                    <a:off x="782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49" name="Oval 85"/>
                  <p:cNvSpPr>
                    <a:spLocks noChangeAspect="1" noChangeArrowheads="1"/>
                  </p:cNvSpPr>
                  <p:nvPr/>
                </p:nvSpPr>
                <p:spPr bwMode="auto">
                  <a:xfrm>
                    <a:off x="818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0" name="Oval 86"/>
                  <p:cNvSpPr>
                    <a:spLocks noChangeAspect="1" noChangeArrowheads="1"/>
                  </p:cNvSpPr>
                  <p:nvPr/>
                </p:nvSpPr>
                <p:spPr bwMode="auto">
                  <a:xfrm>
                    <a:off x="78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1" name="Oval 87"/>
                  <p:cNvSpPr>
                    <a:spLocks noChangeAspect="1" noChangeArrowheads="1"/>
                  </p:cNvSpPr>
                  <p:nvPr/>
                </p:nvSpPr>
                <p:spPr bwMode="auto">
                  <a:xfrm>
                    <a:off x="80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2" name="Oval 88"/>
                  <p:cNvSpPr>
                    <a:spLocks noChangeAspect="1" noChangeArrowheads="1"/>
                  </p:cNvSpPr>
                  <p:nvPr/>
                </p:nvSpPr>
                <p:spPr bwMode="auto">
                  <a:xfrm>
                    <a:off x="85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3" name="Oval 89"/>
                  <p:cNvSpPr>
                    <a:spLocks noChangeAspect="1" noChangeArrowheads="1"/>
                  </p:cNvSpPr>
                  <p:nvPr/>
                </p:nvSpPr>
                <p:spPr bwMode="auto">
                  <a:xfrm>
                    <a:off x="872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4" name="Oval 90"/>
                  <p:cNvSpPr>
                    <a:spLocks noChangeAspect="1" noChangeArrowheads="1"/>
                  </p:cNvSpPr>
                  <p:nvPr/>
                </p:nvSpPr>
                <p:spPr bwMode="auto">
                  <a:xfrm>
                    <a:off x="854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5" name="Oval 91"/>
                  <p:cNvSpPr>
                    <a:spLocks noChangeAspect="1" noChangeArrowheads="1"/>
                  </p:cNvSpPr>
                  <p:nvPr/>
                </p:nvSpPr>
                <p:spPr bwMode="auto">
                  <a:xfrm>
                    <a:off x="908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6" name="Oval 92"/>
                  <p:cNvSpPr>
                    <a:spLocks noChangeAspect="1" noChangeArrowheads="1"/>
                  </p:cNvSpPr>
                  <p:nvPr/>
                </p:nvSpPr>
                <p:spPr bwMode="auto">
                  <a:xfrm>
                    <a:off x="908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57" name="Oval 93"/>
                  <p:cNvSpPr>
                    <a:spLocks noChangeAspect="1" noChangeArrowheads="1"/>
                  </p:cNvSpPr>
                  <p:nvPr/>
                </p:nvSpPr>
                <p:spPr bwMode="auto">
                  <a:xfrm>
                    <a:off x="908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30743" name="Oval 94"/>
                <p:cNvSpPr>
                  <a:spLocks noChangeAspect="1" noChangeArrowheads="1"/>
                </p:cNvSpPr>
                <p:nvPr/>
              </p:nvSpPr>
              <p:spPr bwMode="auto">
                <a:xfrm>
                  <a:off x="854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44" name="Oval 95"/>
                <p:cNvSpPr>
                  <a:spLocks noChangeAspect="1" noChangeArrowheads="1"/>
                </p:cNvSpPr>
                <p:nvPr/>
              </p:nvSpPr>
              <p:spPr bwMode="auto">
                <a:xfrm>
                  <a:off x="836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45" name="Oval 96"/>
                <p:cNvSpPr>
                  <a:spLocks noChangeAspect="1" noChangeArrowheads="1"/>
                </p:cNvSpPr>
                <p:nvPr/>
              </p:nvSpPr>
              <p:spPr bwMode="auto">
                <a:xfrm>
                  <a:off x="890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30746" name="Oval 97"/>
                <p:cNvSpPr>
                  <a:spLocks noChangeAspect="1" noChangeArrowheads="1"/>
                </p:cNvSpPr>
                <p:nvPr/>
              </p:nvSpPr>
              <p:spPr bwMode="auto">
                <a:xfrm>
                  <a:off x="89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30741" name="Freeform 98"/>
              <p:cNvSpPr>
                <a:spLocks noChangeAspect="1"/>
              </p:cNvSpPr>
              <p:nvPr/>
            </p:nvSpPr>
            <p:spPr bwMode="auto">
              <a:xfrm>
                <a:off x="8395" y="4928"/>
                <a:ext cx="1501" cy="978"/>
              </a:xfrm>
              <a:custGeom>
                <a:avLst/>
                <a:gdLst>
                  <a:gd name="T0" fmla="*/ 683 w 1501"/>
                  <a:gd name="T1" fmla="*/ 957 h 978"/>
                  <a:gd name="T2" fmla="*/ 902 w 1501"/>
                  <a:gd name="T3" fmla="*/ 738 h 978"/>
                  <a:gd name="T4" fmla="*/ 1341 w 1501"/>
                  <a:gd name="T5" fmla="*/ 519 h 978"/>
                  <a:gd name="T6" fmla="*/ 1309 w 1501"/>
                  <a:gd name="T7" fmla="*/ 143 h 978"/>
                  <a:gd name="T8" fmla="*/ 564 w 1501"/>
                  <a:gd name="T9" fmla="*/ 50 h 978"/>
                  <a:gd name="T10" fmla="*/ 94 w 1501"/>
                  <a:gd name="T11" fmla="*/ 332 h 978"/>
                  <a:gd name="T12" fmla="*/ 57 w 1501"/>
                  <a:gd name="T13" fmla="*/ 801 h 978"/>
                  <a:gd name="T14" fmla="*/ 683 w 1501"/>
                  <a:gd name="T15" fmla="*/ 957 h 978"/>
                  <a:gd name="T16" fmla="*/ 0 60000 65536"/>
                  <a:gd name="T17" fmla="*/ 0 60000 65536"/>
                  <a:gd name="T18" fmla="*/ 0 60000 65536"/>
                  <a:gd name="T19" fmla="*/ 0 60000 65536"/>
                  <a:gd name="T20" fmla="*/ 0 60000 65536"/>
                  <a:gd name="T21" fmla="*/ 0 60000 65536"/>
                  <a:gd name="T22" fmla="*/ 0 60000 65536"/>
                  <a:gd name="T23" fmla="*/ 0 60000 65536"/>
                  <a:gd name="T24" fmla="*/ 0 w 1501"/>
                  <a:gd name="T25" fmla="*/ 0 h 978"/>
                  <a:gd name="T26" fmla="*/ 1501 w 1501"/>
                  <a:gd name="T27" fmla="*/ 978 h 9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1" h="978">
                    <a:moveTo>
                      <a:pt x="683" y="957"/>
                    </a:moveTo>
                    <a:cubicBezTo>
                      <a:pt x="753" y="883"/>
                      <a:pt x="811" y="791"/>
                      <a:pt x="902" y="738"/>
                    </a:cubicBezTo>
                    <a:cubicBezTo>
                      <a:pt x="956" y="609"/>
                      <a:pt x="1328" y="675"/>
                      <a:pt x="1341" y="519"/>
                    </a:cubicBezTo>
                    <a:cubicBezTo>
                      <a:pt x="1193" y="371"/>
                      <a:pt x="1501" y="162"/>
                      <a:pt x="1309" y="143"/>
                    </a:cubicBezTo>
                    <a:cubicBezTo>
                      <a:pt x="1054" y="60"/>
                      <a:pt x="822" y="0"/>
                      <a:pt x="564" y="50"/>
                    </a:cubicBezTo>
                    <a:cubicBezTo>
                      <a:pt x="341" y="103"/>
                      <a:pt x="185" y="272"/>
                      <a:pt x="94" y="332"/>
                    </a:cubicBezTo>
                    <a:cubicBezTo>
                      <a:pt x="0" y="497"/>
                      <a:pt x="60" y="651"/>
                      <a:pt x="57" y="801"/>
                    </a:cubicBezTo>
                    <a:cubicBezTo>
                      <a:pt x="155" y="905"/>
                      <a:pt x="528" y="978"/>
                      <a:pt x="683" y="957"/>
                    </a:cubicBezTo>
                    <a:close/>
                  </a:path>
                </a:pathLst>
              </a:custGeom>
              <a:noFill/>
              <a:ln w="25400">
                <a:solidFill>
                  <a:srgbClr val="FF0000"/>
                </a:solidFill>
                <a:round/>
                <a:headEnd/>
                <a:tailEnd/>
              </a:ln>
            </p:spPr>
            <p:txBody>
              <a:bodyPr/>
              <a:lstStyle/>
              <a:p>
                <a:endParaRPr lang="ru-RU"/>
              </a:p>
            </p:txBody>
          </p:sp>
        </p:grpSp>
        <p:sp>
          <p:nvSpPr>
            <p:cNvPr id="30736" name="Oval 99"/>
            <p:cNvSpPr>
              <a:spLocks noChangeAspect="1" noChangeArrowheads="1"/>
            </p:cNvSpPr>
            <p:nvPr/>
          </p:nvSpPr>
          <p:spPr bwMode="auto">
            <a:xfrm>
              <a:off x="7338" y="10264"/>
              <a:ext cx="237" cy="238"/>
            </a:xfrm>
            <a:prstGeom prst="ellipse">
              <a:avLst/>
            </a:prstGeom>
            <a:solidFill>
              <a:srgbClr val="0000FF"/>
            </a:solidFill>
            <a:ln w="9525">
              <a:solidFill>
                <a:srgbClr val="000000"/>
              </a:solidFill>
              <a:round/>
              <a:headEnd/>
              <a:tailEnd/>
            </a:ln>
          </p:spPr>
          <p:txBody>
            <a:bodyPr/>
            <a:lstStyle/>
            <a:p>
              <a:endParaRPr lang="ru-RU"/>
            </a:p>
          </p:txBody>
        </p:sp>
        <p:sp>
          <p:nvSpPr>
            <p:cNvPr id="30737" name="Text Box 100"/>
            <p:cNvSpPr txBox="1">
              <a:spLocks noChangeAspect="1" noChangeArrowheads="1"/>
            </p:cNvSpPr>
            <p:nvPr/>
          </p:nvSpPr>
          <p:spPr bwMode="auto">
            <a:xfrm>
              <a:off x="2349" y="3801"/>
              <a:ext cx="1645" cy="1443"/>
            </a:xfrm>
            <a:prstGeom prst="rect">
              <a:avLst/>
            </a:prstGeom>
            <a:noFill/>
            <a:ln w="9525">
              <a:noFill/>
              <a:miter lim="800000"/>
              <a:headEnd/>
              <a:tailEnd/>
            </a:ln>
          </p:spPr>
          <p:txBody>
            <a:bodyPr/>
            <a:lstStyle/>
            <a:p>
              <a:endParaRPr lang="ru-RU" sz="1600"/>
            </a:p>
          </p:txBody>
        </p:sp>
        <p:sp>
          <p:nvSpPr>
            <p:cNvPr id="30738" name="Text Box 101"/>
            <p:cNvSpPr txBox="1">
              <a:spLocks noChangeAspect="1" noChangeArrowheads="1"/>
            </p:cNvSpPr>
            <p:nvPr/>
          </p:nvSpPr>
          <p:spPr bwMode="auto">
            <a:xfrm>
              <a:off x="7461" y="3832"/>
              <a:ext cx="1582" cy="1382"/>
            </a:xfrm>
            <a:prstGeom prst="rect">
              <a:avLst/>
            </a:prstGeom>
            <a:noFill/>
            <a:ln w="9525">
              <a:noFill/>
              <a:miter lim="800000"/>
              <a:headEnd/>
              <a:tailEnd/>
            </a:ln>
          </p:spPr>
          <p:txBody>
            <a:bodyPr/>
            <a:lstStyle/>
            <a:p>
              <a:endParaRPr lang="ru-RU" sz="1600"/>
            </a:p>
          </p:txBody>
        </p:sp>
        <p:sp>
          <p:nvSpPr>
            <p:cNvPr id="30739" name="Text Box 102"/>
            <p:cNvSpPr txBox="1">
              <a:spLocks noChangeAspect="1" noChangeArrowheads="1"/>
            </p:cNvSpPr>
            <p:nvPr/>
          </p:nvSpPr>
          <p:spPr bwMode="auto">
            <a:xfrm>
              <a:off x="5661" y="8824"/>
              <a:ext cx="1136" cy="927"/>
            </a:xfrm>
            <a:prstGeom prst="rect">
              <a:avLst/>
            </a:prstGeom>
            <a:noFill/>
            <a:ln w="9525">
              <a:noFill/>
              <a:miter lim="800000"/>
              <a:headEnd/>
              <a:tailEnd/>
            </a:ln>
          </p:spPr>
          <p:txBody>
            <a:bodyPr/>
            <a:lstStyle/>
            <a:p>
              <a:endParaRPr lang="ru-RU" sz="1600"/>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p:cNvPicPr>
            <a:picLocks noChangeAspect="1" noChangeArrowheads="1"/>
          </p:cNvPicPr>
          <p:nvPr/>
        </p:nvPicPr>
        <p:blipFill>
          <a:blip r:embed="rId2"/>
          <a:srcRect l="66595" t="51027" r="9445" b="30479"/>
          <a:stretch>
            <a:fillRect/>
          </a:stretch>
        </p:blipFill>
        <p:spPr bwMode="auto">
          <a:xfrm>
            <a:off x="0" y="2078038"/>
            <a:ext cx="9144000" cy="30956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4" name="Object 3"/>
          <p:cNvGraphicFramePr>
            <a:graphicFrameLocks noChangeAspect="1"/>
          </p:cNvGraphicFramePr>
          <p:nvPr/>
        </p:nvGraphicFramePr>
        <p:xfrm>
          <a:off x="395288" y="1125538"/>
          <a:ext cx="6049962" cy="4710112"/>
        </p:xfrm>
        <a:graphic>
          <a:graphicData uri="http://schemas.openxmlformats.org/presentationml/2006/ole">
            <p:oleObj spid="_x0000_s149542" name="Graph" r:id="rId3" imgW="35235000" imgH="27416160" progId="Origin50.Graph">
              <p:embed/>
            </p:oleObj>
          </a:graphicData>
        </a:graphic>
      </p:graphicFrame>
      <p:sp>
        <p:nvSpPr>
          <p:cNvPr id="8199" name="Text Box 4"/>
          <p:cNvSpPr txBox="1">
            <a:spLocks noChangeArrowheads="1"/>
          </p:cNvSpPr>
          <p:nvPr/>
        </p:nvSpPr>
        <p:spPr bwMode="auto">
          <a:xfrm>
            <a:off x="3327400" y="639763"/>
            <a:ext cx="184150" cy="366712"/>
          </a:xfrm>
          <a:prstGeom prst="rect">
            <a:avLst/>
          </a:prstGeom>
          <a:noFill/>
          <a:ln w="9525">
            <a:noFill/>
            <a:miter lim="800000"/>
            <a:headEnd/>
            <a:tailEnd/>
          </a:ln>
        </p:spPr>
        <p:txBody>
          <a:bodyPr wrap="none">
            <a:spAutoFit/>
          </a:bodyPr>
          <a:lstStyle/>
          <a:p>
            <a:endParaRPr lang="ru-RU"/>
          </a:p>
        </p:txBody>
      </p:sp>
      <p:sp>
        <p:nvSpPr>
          <p:cNvPr id="8200" name="Text Box 5"/>
          <p:cNvSpPr txBox="1">
            <a:spLocks noChangeArrowheads="1"/>
          </p:cNvSpPr>
          <p:nvPr/>
        </p:nvSpPr>
        <p:spPr bwMode="auto">
          <a:xfrm>
            <a:off x="1187450" y="207963"/>
            <a:ext cx="6624638" cy="1190625"/>
          </a:xfrm>
          <a:prstGeom prst="rect">
            <a:avLst/>
          </a:prstGeom>
          <a:noFill/>
          <a:ln w="9525">
            <a:noFill/>
            <a:miter lim="800000"/>
            <a:headEnd/>
            <a:tailEnd/>
          </a:ln>
        </p:spPr>
        <p:txBody>
          <a:bodyPr>
            <a:spAutoFit/>
          </a:bodyPr>
          <a:lstStyle/>
          <a:p>
            <a:r>
              <a:rPr lang="en-US" b="1" i="1">
                <a:solidFill>
                  <a:srgbClr val="0000FF"/>
                </a:solidFill>
              </a:rPr>
              <a:t>It should be noted that the variable        does not form a metric space, </a:t>
            </a:r>
          </a:p>
          <a:p>
            <a:r>
              <a:rPr lang="en-US" b="1" i="1">
                <a:solidFill>
                  <a:srgbClr val="0000FF"/>
                </a:solidFill>
              </a:rPr>
              <a:t>i.e. the relation                </a:t>
            </a:r>
          </a:p>
          <a:p>
            <a:r>
              <a:rPr lang="en-US" b="1" i="1">
                <a:solidFill>
                  <a:srgbClr val="0000FF"/>
                </a:solidFill>
              </a:rPr>
              <a:t>is, generally speaking, wrong.</a:t>
            </a:r>
            <a:r>
              <a:rPr lang="ru-RU" b="1" i="1">
                <a:solidFill>
                  <a:srgbClr val="0000FF"/>
                </a:solidFill>
              </a:rPr>
              <a:t> </a:t>
            </a:r>
          </a:p>
        </p:txBody>
      </p:sp>
      <p:sp>
        <p:nvSpPr>
          <p:cNvPr id="820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5" name="Object 7"/>
          <p:cNvGraphicFramePr>
            <a:graphicFrameLocks noChangeAspect="1"/>
          </p:cNvGraphicFramePr>
          <p:nvPr/>
        </p:nvGraphicFramePr>
        <p:xfrm>
          <a:off x="3132138" y="692150"/>
          <a:ext cx="1771650" cy="498475"/>
        </p:xfrm>
        <a:graphic>
          <a:graphicData uri="http://schemas.openxmlformats.org/presentationml/2006/ole">
            <p:oleObj spid="_x0000_s149543" name="Формула" r:id="rId4" imgW="812447" imgH="228501" progId="Equation.3">
              <p:embed/>
            </p:oleObj>
          </a:graphicData>
        </a:graphic>
      </p:graphicFrame>
      <p:sp>
        <p:nvSpPr>
          <p:cNvPr id="820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6" name="Object 9"/>
          <p:cNvGraphicFramePr>
            <a:graphicFrameLocks noChangeAspect="1"/>
          </p:cNvGraphicFramePr>
          <p:nvPr/>
        </p:nvGraphicFramePr>
        <p:xfrm>
          <a:off x="5148263" y="188913"/>
          <a:ext cx="420687" cy="503237"/>
        </p:xfrm>
        <a:graphic>
          <a:graphicData uri="http://schemas.openxmlformats.org/presentationml/2006/ole">
            <p:oleObj spid="_x0000_s149544" name="Формула" r:id="rId5" imgW="190500" imgH="228600" progId="Equation.3">
              <p:embed/>
            </p:oleObj>
          </a:graphicData>
        </a:graphic>
      </p:graphicFrame>
      <p:grpSp>
        <p:nvGrpSpPr>
          <p:cNvPr id="2" name="Group 10"/>
          <p:cNvGrpSpPr>
            <a:grpSpLocks/>
          </p:cNvGrpSpPr>
          <p:nvPr/>
        </p:nvGrpSpPr>
        <p:grpSpPr bwMode="auto">
          <a:xfrm>
            <a:off x="6300788" y="2133600"/>
            <a:ext cx="2376487" cy="1584325"/>
            <a:chOff x="3134" y="2502"/>
            <a:chExt cx="5500" cy="2989"/>
          </a:xfrm>
        </p:grpSpPr>
        <p:grpSp>
          <p:nvGrpSpPr>
            <p:cNvPr id="3" name="Group 11"/>
            <p:cNvGrpSpPr>
              <a:grpSpLocks/>
            </p:cNvGrpSpPr>
            <p:nvPr/>
          </p:nvGrpSpPr>
          <p:grpSpPr bwMode="auto">
            <a:xfrm>
              <a:off x="3134" y="2502"/>
              <a:ext cx="5500" cy="2989"/>
              <a:chOff x="3134" y="2502"/>
              <a:chExt cx="5500" cy="2989"/>
            </a:xfrm>
          </p:grpSpPr>
          <p:grpSp>
            <p:nvGrpSpPr>
              <p:cNvPr id="4" name="Group 12"/>
              <p:cNvGrpSpPr>
                <a:grpSpLocks/>
              </p:cNvGrpSpPr>
              <p:nvPr/>
            </p:nvGrpSpPr>
            <p:grpSpPr bwMode="auto">
              <a:xfrm>
                <a:off x="3134" y="2502"/>
                <a:ext cx="5500" cy="2989"/>
                <a:chOff x="3134" y="2502"/>
                <a:chExt cx="5500" cy="2989"/>
              </a:xfrm>
            </p:grpSpPr>
            <p:grpSp>
              <p:nvGrpSpPr>
                <p:cNvPr id="5" name="Group 13"/>
                <p:cNvGrpSpPr>
                  <a:grpSpLocks/>
                </p:cNvGrpSpPr>
                <p:nvPr/>
              </p:nvGrpSpPr>
              <p:grpSpPr bwMode="auto">
                <a:xfrm>
                  <a:off x="3334" y="2774"/>
                  <a:ext cx="5000" cy="2329"/>
                  <a:chOff x="3434" y="2902"/>
                  <a:chExt cx="5000" cy="2329"/>
                </a:xfrm>
              </p:grpSpPr>
              <p:sp>
                <p:nvSpPr>
                  <p:cNvPr id="8223" name="Line 14"/>
                  <p:cNvSpPr>
                    <a:spLocks noChangeShapeType="1"/>
                  </p:cNvSpPr>
                  <p:nvPr/>
                </p:nvSpPr>
                <p:spPr bwMode="auto">
                  <a:xfrm flipV="1">
                    <a:off x="3434" y="2902"/>
                    <a:ext cx="900" cy="2312"/>
                  </a:xfrm>
                  <a:prstGeom prst="line">
                    <a:avLst/>
                  </a:prstGeom>
                  <a:noFill/>
                  <a:ln w="9525">
                    <a:solidFill>
                      <a:srgbClr val="000000"/>
                    </a:solidFill>
                    <a:round/>
                    <a:headEnd/>
                    <a:tailEnd/>
                  </a:ln>
                </p:spPr>
                <p:txBody>
                  <a:bodyPr/>
                  <a:lstStyle/>
                  <a:p>
                    <a:endParaRPr lang="ru-RU"/>
                  </a:p>
                </p:txBody>
              </p:sp>
              <p:sp>
                <p:nvSpPr>
                  <p:cNvPr id="8224" name="Line 15"/>
                  <p:cNvSpPr>
                    <a:spLocks noChangeShapeType="1"/>
                  </p:cNvSpPr>
                  <p:nvPr/>
                </p:nvSpPr>
                <p:spPr bwMode="auto">
                  <a:xfrm>
                    <a:off x="3434" y="5214"/>
                    <a:ext cx="5000" cy="0"/>
                  </a:xfrm>
                  <a:prstGeom prst="line">
                    <a:avLst/>
                  </a:prstGeom>
                  <a:noFill/>
                  <a:ln w="9525">
                    <a:solidFill>
                      <a:srgbClr val="000000"/>
                    </a:solidFill>
                    <a:round/>
                    <a:headEnd/>
                    <a:tailEnd/>
                  </a:ln>
                </p:spPr>
                <p:txBody>
                  <a:bodyPr/>
                  <a:lstStyle/>
                  <a:p>
                    <a:endParaRPr lang="ru-RU"/>
                  </a:p>
                </p:txBody>
              </p:sp>
              <p:sp>
                <p:nvSpPr>
                  <p:cNvPr id="8225" name="Line 16"/>
                  <p:cNvSpPr>
                    <a:spLocks noChangeShapeType="1"/>
                  </p:cNvSpPr>
                  <p:nvPr/>
                </p:nvSpPr>
                <p:spPr bwMode="auto">
                  <a:xfrm>
                    <a:off x="4334" y="2902"/>
                    <a:ext cx="4100" cy="2312"/>
                  </a:xfrm>
                  <a:prstGeom prst="line">
                    <a:avLst/>
                  </a:prstGeom>
                  <a:noFill/>
                  <a:ln w="9525">
                    <a:solidFill>
                      <a:srgbClr val="000000"/>
                    </a:solidFill>
                    <a:round/>
                    <a:headEnd/>
                    <a:tailEnd/>
                  </a:ln>
                </p:spPr>
                <p:txBody>
                  <a:bodyPr/>
                  <a:lstStyle/>
                  <a:p>
                    <a:endParaRPr lang="ru-RU"/>
                  </a:p>
                </p:txBody>
              </p:sp>
              <p:sp>
                <p:nvSpPr>
                  <p:cNvPr id="8226" name="Arc 17"/>
                  <p:cNvSpPr>
                    <a:spLocks/>
                  </p:cNvSpPr>
                  <p:nvPr/>
                </p:nvSpPr>
                <p:spPr bwMode="auto">
                  <a:xfrm rot="913667">
                    <a:off x="3534" y="4806"/>
                    <a:ext cx="397" cy="408"/>
                  </a:xfrm>
                  <a:custGeom>
                    <a:avLst/>
                    <a:gdLst>
                      <a:gd name="T0" fmla="*/ 0 w 21435"/>
                      <a:gd name="T1" fmla="*/ 0 h 21600"/>
                      <a:gd name="T2" fmla="*/ 0 w 21435"/>
                      <a:gd name="T3" fmla="*/ 0 h 21600"/>
                      <a:gd name="T4" fmla="*/ 0 w 21435"/>
                      <a:gd name="T5" fmla="*/ 0 h 21600"/>
                      <a:gd name="T6" fmla="*/ 0 60000 65536"/>
                      <a:gd name="T7" fmla="*/ 0 60000 65536"/>
                      <a:gd name="T8" fmla="*/ 0 60000 65536"/>
                      <a:gd name="T9" fmla="*/ 0 w 21435"/>
                      <a:gd name="T10" fmla="*/ 0 h 21600"/>
                      <a:gd name="T11" fmla="*/ 21435 w 21435"/>
                      <a:gd name="T12" fmla="*/ 21600 h 21600"/>
                    </a:gdLst>
                    <a:ahLst/>
                    <a:cxnLst>
                      <a:cxn ang="T6">
                        <a:pos x="T0" y="T1"/>
                      </a:cxn>
                      <a:cxn ang="T7">
                        <a:pos x="T2" y="T3"/>
                      </a:cxn>
                      <a:cxn ang="T8">
                        <a:pos x="T4" y="T5"/>
                      </a:cxn>
                    </a:cxnLst>
                    <a:rect l="T9" t="T10" r="T11" b="T12"/>
                    <a:pathLst>
                      <a:path w="21435" h="21600" fill="none" extrusionOk="0">
                        <a:moveTo>
                          <a:pt x="-1" y="0"/>
                        </a:moveTo>
                        <a:cubicBezTo>
                          <a:pt x="10899" y="0"/>
                          <a:pt x="20091" y="8120"/>
                          <a:pt x="21435" y="18936"/>
                        </a:cubicBezTo>
                      </a:path>
                      <a:path w="21435" h="21600" stroke="0" extrusionOk="0">
                        <a:moveTo>
                          <a:pt x="-1" y="0"/>
                        </a:moveTo>
                        <a:cubicBezTo>
                          <a:pt x="10899" y="0"/>
                          <a:pt x="20091" y="8120"/>
                          <a:pt x="21435" y="18936"/>
                        </a:cubicBezTo>
                        <a:lnTo>
                          <a:pt x="0" y="21600"/>
                        </a:lnTo>
                        <a:close/>
                      </a:path>
                    </a:pathLst>
                  </a:custGeom>
                  <a:noFill/>
                  <a:ln w="9525">
                    <a:solidFill>
                      <a:srgbClr val="000000"/>
                    </a:solidFill>
                    <a:round/>
                    <a:headEnd/>
                    <a:tailEnd/>
                  </a:ln>
                </p:spPr>
                <p:txBody>
                  <a:bodyPr/>
                  <a:lstStyle/>
                  <a:p>
                    <a:endParaRPr lang="ru-RU"/>
                  </a:p>
                </p:txBody>
              </p:sp>
              <p:sp>
                <p:nvSpPr>
                  <p:cNvPr id="8227" name="Arc 18"/>
                  <p:cNvSpPr>
                    <a:spLocks/>
                  </p:cNvSpPr>
                  <p:nvPr/>
                </p:nvSpPr>
                <p:spPr bwMode="auto">
                  <a:xfrm rot="6498918">
                    <a:off x="4238" y="2994"/>
                    <a:ext cx="400" cy="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ru-RU"/>
                  </a:p>
                </p:txBody>
              </p:sp>
              <p:sp>
                <p:nvSpPr>
                  <p:cNvPr id="8228" name="Arc 19"/>
                  <p:cNvSpPr>
                    <a:spLocks/>
                  </p:cNvSpPr>
                  <p:nvPr/>
                </p:nvSpPr>
                <p:spPr bwMode="auto">
                  <a:xfrm rot="-7443642">
                    <a:off x="7527" y="4909"/>
                    <a:ext cx="329" cy="316"/>
                  </a:xfrm>
                  <a:custGeom>
                    <a:avLst/>
                    <a:gdLst>
                      <a:gd name="T0" fmla="*/ 0 w 21600"/>
                      <a:gd name="T1" fmla="*/ 0 h 31771"/>
                      <a:gd name="T2" fmla="*/ 0 w 21600"/>
                      <a:gd name="T3" fmla="*/ 0 h 31771"/>
                      <a:gd name="T4" fmla="*/ 0 w 21600"/>
                      <a:gd name="T5" fmla="*/ 0 h 31771"/>
                      <a:gd name="T6" fmla="*/ 0 60000 65536"/>
                      <a:gd name="T7" fmla="*/ 0 60000 65536"/>
                      <a:gd name="T8" fmla="*/ 0 60000 65536"/>
                      <a:gd name="T9" fmla="*/ 0 w 21600"/>
                      <a:gd name="T10" fmla="*/ 0 h 31771"/>
                      <a:gd name="T11" fmla="*/ 21600 w 21600"/>
                      <a:gd name="T12" fmla="*/ 31771 h 31771"/>
                    </a:gdLst>
                    <a:ahLst/>
                    <a:cxnLst>
                      <a:cxn ang="T6">
                        <a:pos x="T0" y="T1"/>
                      </a:cxn>
                      <a:cxn ang="T7">
                        <a:pos x="T2" y="T3"/>
                      </a:cxn>
                      <a:cxn ang="T8">
                        <a:pos x="T4" y="T5"/>
                      </a:cxn>
                    </a:cxnLst>
                    <a:rect l="T9" t="T10" r="T11" b="T12"/>
                    <a:pathLst>
                      <a:path w="21600" h="31771" fill="none" extrusionOk="0">
                        <a:moveTo>
                          <a:pt x="5035" y="0"/>
                        </a:moveTo>
                        <a:cubicBezTo>
                          <a:pt x="14750" y="2329"/>
                          <a:pt x="21600" y="11015"/>
                          <a:pt x="21600" y="21005"/>
                        </a:cubicBezTo>
                        <a:cubicBezTo>
                          <a:pt x="21600" y="24783"/>
                          <a:pt x="20608" y="28495"/>
                          <a:pt x="18725" y="31770"/>
                        </a:cubicBezTo>
                      </a:path>
                      <a:path w="21600" h="31771" stroke="0" extrusionOk="0">
                        <a:moveTo>
                          <a:pt x="5035" y="0"/>
                        </a:moveTo>
                        <a:cubicBezTo>
                          <a:pt x="14750" y="2329"/>
                          <a:pt x="21600" y="11015"/>
                          <a:pt x="21600" y="21005"/>
                        </a:cubicBezTo>
                        <a:cubicBezTo>
                          <a:pt x="21600" y="24783"/>
                          <a:pt x="20608" y="28495"/>
                          <a:pt x="18725" y="31770"/>
                        </a:cubicBezTo>
                        <a:lnTo>
                          <a:pt x="0" y="21005"/>
                        </a:lnTo>
                        <a:close/>
                      </a:path>
                    </a:pathLst>
                  </a:custGeom>
                  <a:noFill/>
                  <a:ln w="9525">
                    <a:solidFill>
                      <a:srgbClr val="000000"/>
                    </a:solidFill>
                    <a:round/>
                    <a:headEnd/>
                    <a:tailEnd/>
                  </a:ln>
                </p:spPr>
                <p:txBody>
                  <a:bodyPr/>
                  <a:lstStyle/>
                  <a:p>
                    <a:endParaRPr lang="ru-RU"/>
                  </a:p>
                </p:txBody>
              </p:sp>
            </p:grpSp>
            <p:sp>
              <p:nvSpPr>
                <p:cNvPr id="8211" name="Text Box 20"/>
                <p:cNvSpPr txBox="1">
                  <a:spLocks noChangeArrowheads="1"/>
                </p:cNvSpPr>
                <p:nvPr/>
              </p:nvSpPr>
              <p:spPr bwMode="auto">
                <a:xfrm>
                  <a:off x="31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1</a:t>
                  </a:r>
                  <a:endParaRPr lang="en-US" sz="1600"/>
                </a:p>
              </p:txBody>
            </p:sp>
            <p:sp>
              <p:nvSpPr>
                <p:cNvPr id="8212" name="Text Box 21"/>
                <p:cNvSpPr txBox="1">
                  <a:spLocks noChangeArrowheads="1"/>
                </p:cNvSpPr>
                <p:nvPr/>
              </p:nvSpPr>
              <p:spPr bwMode="auto">
                <a:xfrm>
                  <a:off x="4134" y="2502"/>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3</a:t>
                  </a:r>
                  <a:endParaRPr lang="en-US" sz="1600"/>
                </a:p>
              </p:txBody>
            </p:sp>
            <p:sp>
              <p:nvSpPr>
                <p:cNvPr id="8213" name="Text Box 22"/>
                <p:cNvSpPr txBox="1">
                  <a:spLocks noChangeArrowheads="1"/>
                </p:cNvSpPr>
                <p:nvPr/>
              </p:nvSpPr>
              <p:spPr bwMode="auto">
                <a:xfrm>
                  <a:off x="83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2</a:t>
                  </a:r>
                  <a:endParaRPr lang="en-US" sz="1600"/>
                </a:p>
              </p:txBody>
            </p:sp>
            <p:sp>
              <p:nvSpPr>
                <p:cNvPr id="8214" name="Text Box 23"/>
                <p:cNvSpPr txBox="1">
                  <a:spLocks noChangeArrowheads="1"/>
                </p:cNvSpPr>
                <p:nvPr/>
              </p:nvSpPr>
              <p:spPr bwMode="auto">
                <a:xfrm>
                  <a:off x="5134" y="5086"/>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12</a:t>
                  </a:r>
                  <a:endParaRPr lang="en-US" sz="1600"/>
                </a:p>
              </p:txBody>
            </p:sp>
            <p:sp>
              <p:nvSpPr>
                <p:cNvPr id="8215" name="Text Box 24"/>
                <p:cNvSpPr txBox="1">
                  <a:spLocks noChangeArrowheads="1"/>
                </p:cNvSpPr>
                <p:nvPr/>
              </p:nvSpPr>
              <p:spPr bwMode="auto">
                <a:xfrm>
                  <a:off x="3434" y="359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13</a:t>
                  </a:r>
                  <a:endParaRPr lang="en-US" sz="1600"/>
                </a:p>
              </p:txBody>
            </p:sp>
            <p:sp>
              <p:nvSpPr>
                <p:cNvPr id="8216" name="Text Box 25"/>
                <p:cNvSpPr txBox="1">
                  <a:spLocks noChangeArrowheads="1"/>
                </p:cNvSpPr>
                <p:nvPr/>
              </p:nvSpPr>
              <p:spPr bwMode="auto">
                <a:xfrm>
                  <a:off x="5934" y="33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23</a:t>
                  </a:r>
                  <a:endParaRPr lang="en-US" sz="1600"/>
                </a:p>
              </p:txBody>
            </p:sp>
            <p:sp>
              <p:nvSpPr>
                <p:cNvPr id="8217" name="Text Box 26"/>
                <p:cNvSpPr txBox="1">
                  <a:spLocks noChangeArrowheads="1"/>
                </p:cNvSpPr>
                <p:nvPr/>
              </p:nvSpPr>
              <p:spPr bwMode="auto">
                <a:xfrm>
                  <a:off x="3734" y="4542"/>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3</a:t>
                  </a:r>
                  <a:endParaRPr lang="en-US" sz="1600"/>
                </a:p>
              </p:txBody>
            </p:sp>
            <p:sp>
              <p:nvSpPr>
                <p:cNvPr id="8218" name="Text Box 27"/>
                <p:cNvSpPr txBox="1">
                  <a:spLocks noChangeArrowheads="1"/>
                </p:cNvSpPr>
                <p:nvPr/>
              </p:nvSpPr>
              <p:spPr bwMode="auto">
                <a:xfrm>
                  <a:off x="4434" y="303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a:t>
                  </a:r>
                  <a:endParaRPr lang="en-US" sz="1600"/>
                </a:p>
              </p:txBody>
            </p:sp>
            <p:sp>
              <p:nvSpPr>
                <p:cNvPr id="8219" name="Text Box 28"/>
                <p:cNvSpPr txBox="1">
                  <a:spLocks noChangeArrowheads="1"/>
                </p:cNvSpPr>
                <p:nvPr/>
              </p:nvSpPr>
              <p:spPr bwMode="auto">
                <a:xfrm>
                  <a:off x="7034" y="467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a:t>
                  </a:r>
                  <a:endParaRPr lang="en-US" sz="1600"/>
                </a:p>
              </p:txBody>
            </p:sp>
            <p:sp>
              <p:nvSpPr>
                <p:cNvPr id="8220" name="Line 29"/>
                <p:cNvSpPr>
                  <a:spLocks noChangeShapeType="1"/>
                </p:cNvSpPr>
                <p:nvPr/>
              </p:nvSpPr>
              <p:spPr bwMode="auto">
                <a:xfrm>
                  <a:off x="4234" y="2766"/>
                  <a:ext cx="0" cy="2312"/>
                </a:xfrm>
                <a:prstGeom prst="line">
                  <a:avLst/>
                </a:prstGeom>
                <a:noFill/>
                <a:ln w="9525">
                  <a:solidFill>
                    <a:srgbClr val="000000"/>
                  </a:solidFill>
                  <a:round/>
                  <a:headEnd/>
                  <a:tailEnd/>
                </a:ln>
              </p:spPr>
              <p:txBody>
                <a:bodyPr/>
                <a:lstStyle/>
                <a:p>
                  <a:endParaRPr lang="ru-RU"/>
                </a:p>
              </p:txBody>
            </p:sp>
            <p:sp>
              <p:nvSpPr>
                <p:cNvPr id="8221" name="Text Box 30"/>
                <p:cNvSpPr txBox="1">
                  <a:spLocks noChangeArrowheads="1"/>
                </p:cNvSpPr>
                <p:nvPr/>
              </p:nvSpPr>
              <p:spPr bwMode="auto">
                <a:xfrm>
                  <a:off x="4334" y="37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h</a:t>
                  </a:r>
                  <a:endParaRPr lang="en-US" sz="1600"/>
                </a:p>
              </p:txBody>
            </p:sp>
            <p:sp>
              <p:nvSpPr>
                <p:cNvPr id="8222" name="Text Box 31"/>
                <p:cNvSpPr txBox="1">
                  <a:spLocks noChangeArrowheads="1"/>
                </p:cNvSpPr>
                <p:nvPr/>
              </p:nvSpPr>
              <p:spPr bwMode="auto">
                <a:xfrm>
                  <a:off x="6134" y="467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y</a:t>
                  </a:r>
                  <a:endParaRPr lang="en-US" sz="1600"/>
                </a:p>
              </p:txBody>
            </p:sp>
          </p:grpSp>
          <p:sp>
            <p:nvSpPr>
              <p:cNvPr id="8208" name="Line 32"/>
              <p:cNvSpPr>
                <a:spLocks noChangeShapeType="1"/>
              </p:cNvSpPr>
              <p:nvPr/>
            </p:nvSpPr>
            <p:spPr bwMode="auto">
              <a:xfrm>
                <a:off x="4234" y="4806"/>
                <a:ext cx="300" cy="0"/>
              </a:xfrm>
              <a:prstGeom prst="line">
                <a:avLst/>
              </a:prstGeom>
              <a:noFill/>
              <a:ln w="9525">
                <a:solidFill>
                  <a:srgbClr val="000000"/>
                </a:solidFill>
                <a:round/>
                <a:headEnd/>
                <a:tailEnd/>
              </a:ln>
            </p:spPr>
            <p:txBody>
              <a:bodyPr/>
              <a:lstStyle/>
              <a:p>
                <a:endParaRPr lang="ru-RU"/>
              </a:p>
            </p:txBody>
          </p:sp>
          <p:sp>
            <p:nvSpPr>
              <p:cNvPr id="8209" name="Line 33"/>
              <p:cNvSpPr>
                <a:spLocks noChangeShapeType="1"/>
              </p:cNvSpPr>
              <p:nvPr/>
            </p:nvSpPr>
            <p:spPr bwMode="auto">
              <a:xfrm>
                <a:off x="4534" y="4806"/>
                <a:ext cx="0" cy="272"/>
              </a:xfrm>
              <a:prstGeom prst="line">
                <a:avLst/>
              </a:prstGeom>
              <a:noFill/>
              <a:ln w="9525">
                <a:solidFill>
                  <a:srgbClr val="000000"/>
                </a:solidFill>
                <a:round/>
                <a:headEnd/>
                <a:tailEnd/>
              </a:ln>
            </p:spPr>
            <p:txBody>
              <a:bodyPr/>
              <a:lstStyle/>
              <a:p>
                <a:endParaRPr lang="ru-RU"/>
              </a:p>
            </p:txBody>
          </p:sp>
        </p:grpSp>
        <p:sp>
          <p:nvSpPr>
            <p:cNvPr id="8206" name="Text Box 34"/>
            <p:cNvSpPr txBox="1">
              <a:spLocks noChangeArrowheads="1"/>
            </p:cNvSpPr>
            <p:nvPr/>
          </p:nvSpPr>
          <p:spPr bwMode="auto">
            <a:xfrm>
              <a:off x="4034" y="5078"/>
              <a:ext cx="500" cy="408"/>
            </a:xfrm>
            <a:prstGeom prst="rect">
              <a:avLst/>
            </a:prstGeom>
            <a:noFill/>
            <a:ln w="9525">
              <a:noFill/>
              <a:miter lim="800000"/>
              <a:headEnd/>
              <a:tailEnd/>
            </a:ln>
          </p:spPr>
          <p:txBody>
            <a:bodyPr/>
            <a:lstStyle/>
            <a:p>
              <a:endParaRPr lang="ru-RU" sz="1600"/>
            </a:p>
          </p:txBody>
        </p:sp>
      </p:grpSp>
      <p:sp>
        <p:nvSpPr>
          <p:cNvPr id="8204" name="Rectangle 35"/>
          <p:cNvSpPr>
            <a:spLocks noChangeArrowheads="1"/>
          </p:cNvSpPr>
          <p:nvPr/>
        </p:nvSpPr>
        <p:spPr bwMode="auto">
          <a:xfrm>
            <a:off x="0" y="2852738"/>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7" name="Object 36"/>
          <p:cNvGraphicFramePr>
            <a:graphicFrameLocks noChangeAspect="1"/>
          </p:cNvGraphicFramePr>
          <p:nvPr/>
        </p:nvGraphicFramePr>
        <p:xfrm>
          <a:off x="4356100" y="5516563"/>
          <a:ext cx="4591050" cy="917575"/>
        </p:xfrm>
        <a:graphic>
          <a:graphicData uri="http://schemas.openxmlformats.org/presentationml/2006/ole">
            <p:oleObj spid="_x0000_s149545" name="Формула" r:id="rId6" imgW="2286000" imgH="4572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p:txBody>
          <a:bodyPr/>
          <a:lstStyle/>
          <a:p>
            <a:pPr eaLnBrk="1" hangingPunct="1"/>
            <a:endParaRPr lang="ru-RU" smtClean="0"/>
          </a:p>
        </p:txBody>
      </p:sp>
      <p:sp>
        <p:nvSpPr>
          <p:cNvPr id="44037" name="Rectangle 8"/>
          <p:cNvSpPr>
            <a:spLocks noGrp="1" noChangeArrowheads="1"/>
          </p:cNvSpPr>
          <p:nvPr>
            <p:ph idx="1"/>
          </p:nvPr>
        </p:nvSpPr>
        <p:spPr/>
        <p:txBody>
          <a:bodyPr/>
          <a:lstStyle/>
          <a:p>
            <a:pPr marL="0" indent="0" eaLnBrk="1" hangingPunct="1">
              <a:buNone/>
            </a:pPr>
            <a:r>
              <a:rPr lang="en-US" dirty="0" smtClean="0"/>
              <a:t>According to F. Klein, the modern relativity principle in physics amounts to the same thing as the Lorentz group theory, which is isomorphic to the group of isometries of the </a:t>
            </a:r>
            <a:r>
              <a:rPr lang="en-US" dirty="0" err="1" smtClean="0"/>
              <a:t>Lobachevsky</a:t>
            </a:r>
            <a:r>
              <a:rPr lang="en-US" dirty="0" smtClean="0"/>
              <a:t> space. </a:t>
            </a:r>
            <a:endParaRPr lang="ru-RU"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42988" y="260350"/>
            <a:ext cx="4440237" cy="2349500"/>
            <a:chOff x="3134" y="2502"/>
            <a:chExt cx="5500" cy="2989"/>
          </a:xfrm>
        </p:grpSpPr>
        <p:grpSp>
          <p:nvGrpSpPr>
            <p:cNvPr id="3" name="Group 3"/>
            <p:cNvGrpSpPr>
              <a:grpSpLocks/>
            </p:cNvGrpSpPr>
            <p:nvPr/>
          </p:nvGrpSpPr>
          <p:grpSpPr bwMode="auto">
            <a:xfrm>
              <a:off x="3134" y="2502"/>
              <a:ext cx="5500" cy="2989"/>
              <a:chOff x="3134" y="2502"/>
              <a:chExt cx="5500" cy="2989"/>
            </a:xfrm>
          </p:grpSpPr>
          <p:grpSp>
            <p:nvGrpSpPr>
              <p:cNvPr id="4" name="Group 4"/>
              <p:cNvGrpSpPr>
                <a:grpSpLocks/>
              </p:cNvGrpSpPr>
              <p:nvPr/>
            </p:nvGrpSpPr>
            <p:grpSpPr bwMode="auto">
              <a:xfrm>
                <a:off x="3134" y="2502"/>
                <a:ext cx="5500" cy="2989"/>
                <a:chOff x="3134" y="2502"/>
                <a:chExt cx="5500" cy="2989"/>
              </a:xfrm>
            </p:grpSpPr>
            <p:grpSp>
              <p:nvGrpSpPr>
                <p:cNvPr id="5" name="Group 5"/>
                <p:cNvGrpSpPr>
                  <a:grpSpLocks/>
                </p:cNvGrpSpPr>
                <p:nvPr/>
              </p:nvGrpSpPr>
              <p:grpSpPr bwMode="auto">
                <a:xfrm>
                  <a:off x="3334" y="2774"/>
                  <a:ext cx="5000" cy="2329"/>
                  <a:chOff x="3434" y="2902"/>
                  <a:chExt cx="5000" cy="2329"/>
                </a:xfrm>
              </p:grpSpPr>
              <p:sp>
                <p:nvSpPr>
                  <p:cNvPr id="9333" name="Line 6"/>
                  <p:cNvSpPr>
                    <a:spLocks noChangeShapeType="1"/>
                  </p:cNvSpPr>
                  <p:nvPr/>
                </p:nvSpPr>
                <p:spPr bwMode="auto">
                  <a:xfrm flipV="1">
                    <a:off x="3434" y="2902"/>
                    <a:ext cx="900" cy="2312"/>
                  </a:xfrm>
                  <a:prstGeom prst="line">
                    <a:avLst/>
                  </a:prstGeom>
                  <a:noFill/>
                  <a:ln w="9525">
                    <a:solidFill>
                      <a:srgbClr val="000000"/>
                    </a:solidFill>
                    <a:round/>
                    <a:headEnd/>
                    <a:tailEnd/>
                  </a:ln>
                </p:spPr>
                <p:txBody>
                  <a:bodyPr/>
                  <a:lstStyle/>
                  <a:p>
                    <a:endParaRPr lang="ru-RU"/>
                  </a:p>
                </p:txBody>
              </p:sp>
              <p:sp>
                <p:nvSpPr>
                  <p:cNvPr id="9334" name="Line 7"/>
                  <p:cNvSpPr>
                    <a:spLocks noChangeShapeType="1"/>
                  </p:cNvSpPr>
                  <p:nvPr/>
                </p:nvSpPr>
                <p:spPr bwMode="auto">
                  <a:xfrm>
                    <a:off x="3434" y="5214"/>
                    <a:ext cx="5000" cy="0"/>
                  </a:xfrm>
                  <a:prstGeom prst="line">
                    <a:avLst/>
                  </a:prstGeom>
                  <a:noFill/>
                  <a:ln w="9525">
                    <a:solidFill>
                      <a:srgbClr val="000000"/>
                    </a:solidFill>
                    <a:round/>
                    <a:headEnd/>
                    <a:tailEnd/>
                  </a:ln>
                </p:spPr>
                <p:txBody>
                  <a:bodyPr/>
                  <a:lstStyle/>
                  <a:p>
                    <a:endParaRPr lang="ru-RU"/>
                  </a:p>
                </p:txBody>
              </p:sp>
              <p:sp>
                <p:nvSpPr>
                  <p:cNvPr id="9335" name="Line 8"/>
                  <p:cNvSpPr>
                    <a:spLocks noChangeShapeType="1"/>
                  </p:cNvSpPr>
                  <p:nvPr/>
                </p:nvSpPr>
                <p:spPr bwMode="auto">
                  <a:xfrm>
                    <a:off x="4334" y="2902"/>
                    <a:ext cx="4100" cy="2312"/>
                  </a:xfrm>
                  <a:prstGeom prst="line">
                    <a:avLst/>
                  </a:prstGeom>
                  <a:noFill/>
                  <a:ln w="9525">
                    <a:solidFill>
                      <a:srgbClr val="000000"/>
                    </a:solidFill>
                    <a:round/>
                    <a:headEnd/>
                    <a:tailEnd/>
                  </a:ln>
                </p:spPr>
                <p:txBody>
                  <a:bodyPr/>
                  <a:lstStyle/>
                  <a:p>
                    <a:endParaRPr lang="ru-RU"/>
                  </a:p>
                </p:txBody>
              </p:sp>
              <p:sp>
                <p:nvSpPr>
                  <p:cNvPr id="9336" name="Arc 9"/>
                  <p:cNvSpPr>
                    <a:spLocks/>
                  </p:cNvSpPr>
                  <p:nvPr/>
                </p:nvSpPr>
                <p:spPr bwMode="auto">
                  <a:xfrm rot="913667">
                    <a:off x="3534" y="4806"/>
                    <a:ext cx="397" cy="408"/>
                  </a:xfrm>
                  <a:custGeom>
                    <a:avLst/>
                    <a:gdLst>
                      <a:gd name="T0" fmla="*/ 0 w 21435"/>
                      <a:gd name="T1" fmla="*/ 0 h 21600"/>
                      <a:gd name="T2" fmla="*/ 0 w 21435"/>
                      <a:gd name="T3" fmla="*/ 0 h 21600"/>
                      <a:gd name="T4" fmla="*/ 0 w 21435"/>
                      <a:gd name="T5" fmla="*/ 0 h 21600"/>
                      <a:gd name="T6" fmla="*/ 0 60000 65536"/>
                      <a:gd name="T7" fmla="*/ 0 60000 65536"/>
                      <a:gd name="T8" fmla="*/ 0 60000 65536"/>
                      <a:gd name="T9" fmla="*/ 0 w 21435"/>
                      <a:gd name="T10" fmla="*/ 0 h 21600"/>
                      <a:gd name="T11" fmla="*/ 21435 w 21435"/>
                      <a:gd name="T12" fmla="*/ 21600 h 21600"/>
                    </a:gdLst>
                    <a:ahLst/>
                    <a:cxnLst>
                      <a:cxn ang="T6">
                        <a:pos x="T0" y="T1"/>
                      </a:cxn>
                      <a:cxn ang="T7">
                        <a:pos x="T2" y="T3"/>
                      </a:cxn>
                      <a:cxn ang="T8">
                        <a:pos x="T4" y="T5"/>
                      </a:cxn>
                    </a:cxnLst>
                    <a:rect l="T9" t="T10" r="T11" b="T12"/>
                    <a:pathLst>
                      <a:path w="21435" h="21600" fill="none" extrusionOk="0">
                        <a:moveTo>
                          <a:pt x="-1" y="0"/>
                        </a:moveTo>
                        <a:cubicBezTo>
                          <a:pt x="10899" y="0"/>
                          <a:pt x="20091" y="8120"/>
                          <a:pt x="21435" y="18936"/>
                        </a:cubicBezTo>
                      </a:path>
                      <a:path w="21435" h="21600" stroke="0" extrusionOk="0">
                        <a:moveTo>
                          <a:pt x="-1" y="0"/>
                        </a:moveTo>
                        <a:cubicBezTo>
                          <a:pt x="10899" y="0"/>
                          <a:pt x="20091" y="8120"/>
                          <a:pt x="21435" y="18936"/>
                        </a:cubicBezTo>
                        <a:lnTo>
                          <a:pt x="0" y="21600"/>
                        </a:lnTo>
                        <a:close/>
                      </a:path>
                    </a:pathLst>
                  </a:custGeom>
                  <a:noFill/>
                  <a:ln w="9525">
                    <a:solidFill>
                      <a:srgbClr val="000000"/>
                    </a:solidFill>
                    <a:round/>
                    <a:headEnd/>
                    <a:tailEnd/>
                  </a:ln>
                </p:spPr>
                <p:txBody>
                  <a:bodyPr/>
                  <a:lstStyle/>
                  <a:p>
                    <a:endParaRPr lang="ru-RU"/>
                  </a:p>
                </p:txBody>
              </p:sp>
              <p:sp>
                <p:nvSpPr>
                  <p:cNvPr id="9337" name="Arc 10"/>
                  <p:cNvSpPr>
                    <a:spLocks/>
                  </p:cNvSpPr>
                  <p:nvPr/>
                </p:nvSpPr>
                <p:spPr bwMode="auto">
                  <a:xfrm rot="6498918">
                    <a:off x="4238" y="2994"/>
                    <a:ext cx="400" cy="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ru-RU"/>
                  </a:p>
                </p:txBody>
              </p:sp>
              <p:sp>
                <p:nvSpPr>
                  <p:cNvPr id="9338" name="Arc 11"/>
                  <p:cNvSpPr>
                    <a:spLocks/>
                  </p:cNvSpPr>
                  <p:nvPr/>
                </p:nvSpPr>
                <p:spPr bwMode="auto">
                  <a:xfrm rot="-7443642">
                    <a:off x="7527" y="4909"/>
                    <a:ext cx="329" cy="316"/>
                  </a:xfrm>
                  <a:custGeom>
                    <a:avLst/>
                    <a:gdLst>
                      <a:gd name="T0" fmla="*/ 0 w 21600"/>
                      <a:gd name="T1" fmla="*/ 0 h 31771"/>
                      <a:gd name="T2" fmla="*/ 0 w 21600"/>
                      <a:gd name="T3" fmla="*/ 0 h 31771"/>
                      <a:gd name="T4" fmla="*/ 0 w 21600"/>
                      <a:gd name="T5" fmla="*/ 0 h 31771"/>
                      <a:gd name="T6" fmla="*/ 0 60000 65536"/>
                      <a:gd name="T7" fmla="*/ 0 60000 65536"/>
                      <a:gd name="T8" fmla="*/ 0 60000 65536"/>
                      <a:gd name="T9" fmla="*/ 0 w 21600"/>
                      <a:gd name="T10" fmla="*/ 0 h 31771"/>
                      <a:gd name="T11" fmla="*/ 21600 w 21600"/>
                      <a:gd name="T12" fmla="*/ 31771 h 31771"/>
                    </a:gdLst>
                    <a:ahLst/>
                    <a:cxnLst>
                      <a:cxn ang="T6">
                        <a:pos x="T0" y="T1"/>
                      </a:cxn>
                      <a:cxn ang="T7">
                        <a:pos x="T2" y="T3"/>
                      </a:cxn>
                      <a:cxn ang="T8">
                        <a:pos x="T4" y="T5"/>
                      </a:cxn>
                    </a:cxnLst>
                    <a:rect l="T9" t="T10" r="T11" b="T12"/>
                    <a:pathLst>
                      <a:path w="21600" h="31771" fill="none" extrusionOk="0">
                        <a:moveTo>
                          <a:pt x="5035" y="0"/>
                        </a:moveTo>
                        <a:cubicBezTo>
                          <a:pt x="14750" y="2329"/>
                          <a:pt x="21600" y="11015"/>
                          <a:pt x="21600" y="21005"/>
                        </a:cubicBezTo>
                        <a:cubicBezTo>
                          <a:pt x="21600" y="24783"/>
                          <a:pt x="20608" y="28495"/>
                          <a:pt x="18725" y="31770"/>
                        </a:cubicBezTo>
                      </a:path>
                      <a:path w="21600" h="31771" stroke="0" extrusionOk="0">
                        <a:moveTo>
                          <a:pt x="5035" y="0"/>
                        </a:moveTo>
                        <a:cubicBezTo>
                          <a:pt x="14750" y="2329"/>
                          <a:pt x="21600" y="11015"/>
                          <a:pt x="21600" y="21005"/>
                        </a:cubicBezTo>
                        <a:cubicBezTo>
                          <a:pt x="21600" y="24783"/>
                          <a:pt x="20608" y="28495"/>
                          <a:pt x="18725" y="31770"/>
                        </a:cubicBezTo>
                        <a:lnTo>
                          <a:pt x="0" y="21005"/>
                        </a:lnTo>
                        <a:close/>
                      </a:path>
                    </a:pathLst>
                  </a:custGeom>
                  <a:noFill/>
                  <a:ln w="9525">
                    <a:solidFill>
                      <a:srgbClr val="000000"/>
                    </a:solidFill>
                    <a:round/>
                    <a:headEnd/>
                    <a:tailEnd/>
                  </a:ln>
                </p:spPr>
                <p:txBody>
                  <a:bodyPr/>
                  <a:lstStyle/>
                  <a:p>
                    <a:endParaRPr lang="ru-RU"/>
                  </a:p>
                </p:txBody>
              </p:sp>
            </p:grpSp>
            <p:sp>
              <p:nvSpPr>
                <p:cNvPr id="9321" name="Text Box 12"/>
                <p:cNvSpPr txBox="1">
                  <a:spLocks noChangeArrowheads="1"/>
                </p:cNvSpPr>
                <p:nvPr/>
              </p:nvSpPr>
              <p:spPr bwMode="auto">
                <a:xfrm>
                  <a:off x="31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1</a:t>
                  </a:r>
                  <a:endParaRPr lang="en-US" sz="1600"/>
                </a:p>
              </p:txBody>
            </p:sp>
            <p:sp>
              <p:nvSpPr>
                <p:cNvPr id="9322" name="Text Box 13"/>
                <p:cNvSpPr txBox="1">
                  <a:spLocks noChangeArrowheads="1"/>
                </p:cNvSpPr>
                <p:nvPr/>
              </p:nvSpPr>
              <p:spPr bwMode="auto">
                <a:xfrm>
                  <a:off x="4134" y="2502"/>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3</a:t>
                  </a:r>
                  <a:endParaRPr lang="en-US" sz="1600"/>
                </a:p>
              </p:txBody>
            </p:sp>
            <p:sp>
              <p:nvSpPr>
                <p:cNvPr id="9323" name="Text Box 14"/>
                <p:cNvSpPr txBox="1">
                  <a:spLocks noChangeArrowheads="1"/>
                </p:cNvSpPr>
                <p:nvPr/>
              </p:nvSpPr>
              <p:spPr bwMode="auto">
                <a:xfrm>
                  <a:off x="83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2</a:t>
                  </a:r>
                  <a:endParaRPr lang="en-US" sz="1600"/>
                </a:p>
              </p:txBody>
            </p:sp>
            <p:sp>
              <p:nvSpPr>
                <p:cNvPr id="9324" name="Text Box 15"/>
                <p:cNvSpPr txBox="1">
                  <a:spLocks noChangeArrowheads="1"/>
                </p:cNvSpPr>
                <p:nvPr/>
              </p:nvSpPr>
              <p:spPr bwMode="auto">
                <a:xfrm>
                  <a:off x="5134" y="5086"/>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12</a:t>
                  </a:r>
                  <a:endParaRPr lang="en-US" sz="1600"/>
                </a:p>
              </p:txBody>
            </p:sp>
            <p:sp>
              <p:nvSpPr>
                <p:cNvPr id="9325" name="Text Box 16"/>
                <p:cNvSpPr txBox="1">
                  <a:spLocks noChangeArrowheads="1"/>
                </p:cNvSpPr>
                <p:nvPr/>
              </p:nvSpPr>
              <p:spPr bwMode="auto">
                <a:xfrm>
                  <a:off x="3434" y="359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13</a:t>
                  </a:r>
                  <a:endParaRPr lang="en-US" sz="1600"/>
                </a:p>
              </p:txBody>
            </p:sp>
            <p:sp>
              <p:nvSpPr>
                <p:cNvPr id="9326" name="Text Box 17"/>
                <p:cNvSpPr txBox="1">
                  <a:spLocks noChangeArrowheads="1"/>
                </p:cNvSpPr>
                <p:nvPr/>
              </p:nvSpPr>
              <p:spPr bwMode="auto">
                <a:xfrm>
                  <a:off x="5934" y="33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23</a:t>
                  </a:r>
                  <a:endParaRPr lang="en-US" sz="1600"/>
                </a:p>
              </p:txBody>
            </p:sp>
            <p:sp>
              <p:nvSpPr>
                <p:cNvPr id="9327" name="Text Box 18"/>
                <p:cNvSpPr txBox="1">
                  <a:spLocks noChangeArrowheads="1"/>
                </p:cNvSpPr>
                <p:nvPr/>
              </p:nvSpPr>
              <p:spPr bwMode="auto">
                <a:xfrm>
                  <a:off x="3734" y="4542"/>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3</a:t>
                  </a:r>
                  <a:endParaRPr lang="en-US" sz="1600"/>
                </a:p>
              </p:txBody>
            </p:sp>
            <p:sp>
              <p:nvSpPr>
                <p:cNvPr id="9328" name="Text Box 19"/>
                <p:cNvSpPr txBox="1">
                  <a:spLocks noChangeArrowheads="1"/>
                </p:cNvSpPr>
                <p:nvPr/>
              </p:nvSpPr>
              <p:spPr bwMode="auto">
                <a:xfrm>
                  <a:off x="4434" y="303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a:t>
                  </a:r>
                  <a:endParaRPr lang="en-US" sz="1600"/>
                </a:p>
              </p:txBody>
            </p:sp>
            <p:sp>
              <p:nvSpPr>
                <p:cNvPr id="9329" name="Text Box 20"/>
                <p:cNvSpPr txBox="1">
                  <a:spLocks noChangeArrowheads="1"/>
                </p:cNvSpPr>
                <p:nvPr/>
              </p:nvSpPr>
              <p:spPr bwMode="auto">
                <a:xfrm>
                  <a:off x="7034" y="467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a:t>
                  </a:r>
                  <a:endParaRPr lang="en-US" sz="1600"/>
                </a:p>
              </p:txBody>
            </p:sp>
            <p:sp>
              <p:nvSpPr>
                <p:cNvPr id="9330" name="Line 21"/>
                <p:cNvSpPr>
                  <a:spLocks noChangeShapeType="1"/>
                </p:cNvSpPr>
                <p:nvPr/>
              </p:nvSpPr>
              <p:spPr bwMode="auto">
                <a:xfrm>
                  <a:off x="4234" y="2766"/>
                  <a:ext cx="0" cy="2312"/>
                </a:xfrm>
                <a:prstGeom prst="line">
                  <a:avLst/>
                </a:prstGeom>
                <a:noFill/>
                <a:ln w="9525">
                  <a:solidFill>
                    <a:srgbClr val="000000"/>
                  </a:solidFill>
                  <a:round/>
                  <a:headEnd/>
                  <a:tailEnd/>
                </a:ln>
              </p:spPr>
              <p:txBody>
                <a:bodyPr/>
                <a:lstStyle/>
                <a:p>
                  <a:endParaRPr lang="ru-RU"/>
                </a:p>
              </p:txBody>
            </p:sp>
            <p:sp>
              <p:nvSpPr>
                <p:cNvPr id="9331" name="Text Box 22"/>
                <p:cNvSpPr txBox="1">
                  <a:spLocks noChangeArrowheads="1"/>
                </p:cNvSpPr>
                <p:nvPr/>
              </p:nvSpPr>
              <p:spPr bwMode="auto">
                <a:xfrm>
                  <a:off x="4334" y="37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h</a:t>
                  </a:r>
                  <a:endParaRPr lang="en-US" sz="1600"/>
                </a:p>
              </p:txBody>
            </p:sp>
            <p:sp>
              <p:nvSpPr>
                <p:cNvPr id="9332" name="Text Box 23"/>
                <p:cNvSpPr txBox="1">
                  <a:spLocks noChangeArrowheads="1"/>
                </p:cNvSpPr>
                <p:nvPr/>
              </p:nvSpPr>
              <p:spPr bwMode="auto">
                <a:xfrm>
                  <a:off x="6134" y="467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y</a:t>
                  </a:r>
                  <a:endParaRPr lang="en-US" sz="1600"/>
                </a:p>
              </p:txBody>
            </p:sp>
          </p:grpSp>
          <p:sp>
            <p:nvSpPr>
              <p:cNvPr id="9318" name="Line 24"/>
              <p:cNvSpPr>
                <a:spLocks noChangeShapeType="1"/>
              </p:cNvSpPr>
              <p:nvPr/>
            </p:nvSpPr>
            <p:spPr bwMode="auto">
              <a:xfrm>
                <a:off x="4234" y="4806"/>
                <a:ext cx="300" cy="0"/>
              </a:xfrm>
              <a:prstGeom prst="line">
                <a:avLst/>
              </a:prstGeom>
              <a:noFill/>
              <a:ln w="9525">
                <a:solidFill>
                  <a:srgbClr val="000000"/>
                </a:solidFill>
                <a:round/>
                <a:headEnd/>
                <a:tailEnd/>
              </a:ln>
            </p:spPr>
            <p:txBody>
              <a:bodyPr/>
              <a:lstStyle/>
              <a:p>
                <a:endParaRPr lang="ru-RU"/>
              </a:p>
            </p:txBody>
          </p:sp>
          <p:sp>
            <p:nvSpPr>
              <p:cNvPr id="9319" name="Line 25"/>
              <p:cNvSpPr>
                <a:spLocks noChangeShapeType="1"/>
              </p:cNvSpPr>
              <p:nvPr/>
            </p:nvSpPr>
            <p:spPr bwMode="auto">
              <a:xfrm>
                <a:off x="4534" y="4806"/>
                <a:ext cx="0" cy="272"/>
              </a:xfrm>
              <a:prstGeom prst="line">
                <a:avLst/>
              </a:prstGeom>
              <a:noFill/>
              <a:ln w="9525">
                <a:solidFill>
                  <a:srgbClr val="000000"/>
                </a:solidFill>
                <a:round/>
                <a:headEnd/>
                <a:tailEnd/>
              </a:ln>
            </p:spPr>
            <p:txBody>
              <a:bodyPr/>
              <a:lstStyle/>
              <a:p>
                <a:endParaRPr lang="ru-RU"/>
              </a:p>
            </p:txBody>
          </p:sp>
        </p:grpSp>
        <p:sp>
          <p:nvSpPr>
            <p:cNvPr id="9316" name="Text Box 26"/>
            <p:cNvSpPr txBox="1">
              <a:spLocks noChangeArrowheads="1"/>
            </p:cNvSpPr>
            <p:nvPr/>
          </p:nvSpPr>
          <p:spPr bwMode="auto">
            <a:xfrm>
              <a:off x="4034" y="5078"/>
              <a:ext cx="500" cy="408"/>
            </a:xfrm>
            <a:prstGeom prst="rect">
              <a:avLst/>
            </a:prstGeom>
            <a:noFill/>
            <a:ln w="9525">
              <a:noFill/>
              <a:miter lim="800000"/>
              <a:headEnd/>
              <a:tailEnd/>
            </a:ln>
          </p:spPr>
          <p:txBody>
            <a:bodyPr/>
            <a:lstStyle/>
            <a:p>
              <a:endParaRPr lang="ru-RU" sz="1600"/>
            </a:p>
          </p:txBody>
        </p:sp>
      </p:grpSp>
      <p:sp>
        <p:nvSpPr>
          <p:cNvPr id="9229" name="Rectangle 27"/>
          <p:cNvSpPr>
            <a:spLocks noChangeArrowheads="1"/>
          </p:cNvSpPr>
          <p:nvPr/>
        </p:nvSpPr>
        <p:spPr bwMode="auto">
          <a:xfrm>
            <a:off x="685800" y="3017838"/>
            <a:ext cx="1981200" cy="304800"/>
          </a:xfrm>
          <a:prstGeom prst="rect">
            <a:avLst/>
          </a:prstGeom>
          <a:noFill/>
          <a:ln w="9525">
            <a:noFill/>
            <a:miter lim="800000"/>
            <a:headEnd/>
            <a:tailEnd/>
          </a:ln>
        </p:spPr>
        <p:txBody>
          <a:bodyPr anchor="ctr">
            <a:spAutoFit/>
          </a:bodyPr>
          <a:lstStyle/>
          <a:p>
            <a:r>
              <a:rPr lang="en-US" sz="1400">
                <a:cs typeface="Times New Roman" pitchFamily="18" charset="0"/>
              </a:rPr>
              <a:t>longitudinal rapidity</a:t>
            </a:r>
            <a:r>
              <a:rPr lang="en-US" sz="1000">
                <a:cs typeface="Times New Roman" pitchFamily="18" charset="0"/>
              </a:rPr>
              <a:t>       </a:t>
            </a:r>
            <a:endParaRPr lang="en-US"/>
          </a:p>
        </p:txBody>
      </p:sp>
      <p:graphicFrame>
        <p:nvGraphicFramePr>
          <p:cNvPr id="9218" name="Object 28"/>
          <p:cNvGraphicFramePr>
            <a:graphicFrameLocks noChangeAspect="1"/>
          </p:cNvGraphicFramePr>
          <p:nvPr/>
        </p:nvGraphicFramePr>
        <p:xfrm>
          <a:off x="2743200" y="2824163"/>
          <a:ext cx="1371600" cy="646112"/>
        </p:xfrm>
        <a:graphic>
          <a:graphicData uri="http://schemas.openxmlformats.org/presentationml/2006/ole">
            <p:oleObj spid="_x0000_s150620" name="Microsoft Equation 3.0" r:id="rId3" imgW="990170" imgH="469696" progId="Equation.3">
              <p:embed/>
            </p:oleObj>
          </a:graphicData>
        </a:graphic>
      </p:graphicFrame>
      <p:sp>
        <p:nvSpPr>
          <p:cNvPr id="9230" name="Rectangle 29"/>
          <p:cNvSpPr>
            <a:spLocks noChangeArrowheads="1"/>
          </p:cNvSpPr>
          <p:nvPr/>
        </p:nvSpPr>
        <p:spPr bwMode="auto">
          <a:xfrm>
            <a:off x="3817938" y="3654425"/>
            <a:ext cx="257175" cy="260350"/>
          </a:xfrm>
          <a:prstGeom prst="rect">
            <a:avLst/>
          </a:prstGeom>
          <a:noFill/>
          <a:ln w="9525">
            <a:noFill/>
            <a:miter lim="800000"/>
            <a:headEnd/>
            <a:tailEnd/>
          </a:ln>
        </p:spPr>
        <p:txBody>
          <a:bodyPr wrap="none" anchor="ctr">
            <a:spAutoFit/>
          </a:bodyPr>
          <a:lstStyle/>
          <a:p>
            <a:r>
              <a:rPr lang="en-US" sz="1000">
                <a:cs typeface="Times New Roman" pitchFamily="18" charset="0"/>
              </a:rPr>
              <a:t>,</a:t>
            </a:r>
            <a:r>
              <a:rPr lang="en-US" sz="1100"/>
              <a:t> </a:t>
            </a:r>
            <a:endParaRPr lang="en-US"/>
          </a:p>
        </p:txBody>
      </p:sp>
      <p:sp>
        <p:nvSpPr>
          <p:cNvPr id="9231" name="Rectangle 30"/>
          <p:cNvSpPr>
            <a:spLocks noChangeArrowheads="1"/>
          </p:cNvSpPr>
          <p:nvPr/>
        </p:nvSpPr>
        <p:spPr bwMode="auto">
          <a:xfrm>
            <a:off x="609600" y="3719513"/>
            <a:ext cx="1905000" cy="304800"/>
          </a:xfrm>
          <a:prstGeom prst="rect">
            <a:avLst/>
          </a:prstGeom>
          <a:noFill/>
          <a:ln w="9525">
            <a:noFill/>
            <a:miter lim="800000"/>
            <a:headEnd/>
            <a:tailEnd/>
          </a:ln>
        </p:spPr>
        <p:txBody>
          <a:bodyPr anchor="ctr">
            <a:spAutoFit/>
          </a:bodyPr>
          <a:lstStyle/>
          <a:p>
            <a:r>
              <a:rPr lang="en-US" sz="1400">
                <a:cs typeface="Times New Roman" pitchFamily="18" charset="0"/>
              </a:rPr>
              <a:t>transverse mass :</a:t>
            </a:r>
            <a:r>
              <a:rPr lang="en-US" sz="1000">
                <a:cs typeface="Times New Roman" pitchFamily="18" charset="0"/>
              </a:rPr>
              <a:t>                      </a:t>
            </a:r>
            <a:endParaRPr lang="en-US"/>
          </a:p>
        </p:txBody>
      </p:sp>
      <p:graphicFrame>
        <p:nvGraphicFramePr>
          <p:cNvPr id="9219" name="Object 31"/>
          <p:cNvGraphicFramePr>
            <a:graphicFrameLocks noChangeAspect="1"/>
          </p:cNvGraphicFramePr>
          <p:nvPr/>
        </p:nvGraphicFramePr>
        <p:xfrm>
          <a:off x="2743200" y="3657600"/>
          <a:ext cx="1600200" cy="404813"/>
        </p:xfrm>
        <a:graphic>
          <a:graphicData uri="http://schemas.openxmlformats.org/presentationml/2006/ole">
            <p:oleObj spid="_x0000_s150621" name="Microsoft Equation 3.0" r:id="rId4" imgW="1091726" imgH="279279" progId="Equation.3">
              <p:embed/>
            </p:oleObj>
          </a:graphicData>
        </a:graphic>
      </p:graphicFrame>
      <p:sp>
        <p:nvSpPr>
          <p:cNvPr id="9232" name="Rectangle 32"/>
          <p:cNvSpPr>
            <a:spLocks noChangeArrowheads="1"/>
          </p:cNvSpPr>
          <p:nvPr/>
        </p:nvSpPr>
        <p:spPr bwMode="auto">
          <a:xfrm>
            <a:off x="3582988" y="3567113"/>
            <a:ext cx="254000" cy="244475"/>
          </a:xfrm>
          <a:prstGeom prst="rect">
            <a:avLst/>
          </a:prstGeom>
          <a:noFill/>
          <a:ln w="9525">
            <a:noFill/>
            <a:miter lim="800000"/>
            <a:headEnd/>
            <a:tailEnd/>
          </a:ln>
        </p:spPr>
        <p:txBody>
          <a:bodyPr wrap="none" anchor="ctr">
            <a:spAutoFit/>
          </a:bodyPr>
          <a:lstStyle/>
          <a:p>
            <a:r>
              <a:rPr lang="en-US" sz="1000">
                <a:cs typeface="Times New Roman" pitchFamily="18" charset="0"/>
              </a:rPr>
              <a:t>, </a:t>
            </a:r>
            <a:endParaRPr lang="en-US"/>
          </a:p>
        </p:txBody>
      </p:sp>
      <p:sp>
        <p:nvSpPr>
          <p:cNvPr id="9233" name="Rectangle 33"/>
          <p:cNvSpPr>
            <a:spLocks noChangeArrowheads="1"/>
          </p:cNvSpPr>
          <p:nvPr/>
        </p:nvSpPr>
        <p:spPr bwMode="auto">
          <a:xfrm>
            <a:off x="762000" y="4389438"/>
            <a:ext cx="1666875" cy="304800"/>
          </a:xfrm>
          <a:prstGeom prst="rect">
            <a:avLst/>
          </a:prstGeom>
          <a:noFill/>
          <a:ln w="9525">
            <a:noFill/>
            <a:miter lim="800000"/>
            <a:headEnd/>
            <a:tailEnd/>
          </a:ln>
        </p:spPr>
        <p:txBody>
          <a:bodyPr wrap="none" anchor="ctr">
            <a:spAutoFit/>
          </a:bodyPr>
          <a:lstStyle/>
          <a:p>
            <a:r>
              <a:rPr lang="en-US" sz="1400">
                <a:cs typeface="Times New Roman" pitchFamily="18" charset="0"/>
              </a:rPr>
              <a:t>transverse rapidity</a:t>
            </a:r>
            <a:r>
              <a:rPr lang="en-US" sz="1000">
                <a:cs typeface="Times New Roman" pitchFamily="18" charset="0"/>
              </a:rPr>
              <a:t> </a:t>
            </a:r>
            <a:endParaRPr lang="en-US"/>
          </a:p>
        </p:txBody>
      </p:sp>
      <p:graphicFrame>
        <p:nvGraphicFramePr>
          <p:cNvPr id="9220" name="Object 34"/>
          <p:cNvGraphicFramePr>
            <a:graphicFrameLocks noChangeAspect="1"/>
          </p:cNvGraphicFramePr>
          <p:nvPr/>
        </p:nvGraphicFramePr>
        <p:xfrm>
          <a:off x="3932238" y="3030538"/>
          <a:ext cx="123825" cy="142875"/>
        </p:xfrm>
        <a:graphic>
          <a:graphicData uri="http://schemas.openxmlformats.org/presentationml/2006/ole">
            <p:oleObj spid="_x0000_s150622" name="Microsoft Equation 3.0" r:id="rId5" imgW="126835" imgH="139518" progId="Equation.3">
              <p:embed/>
            </p:oleObj>
          </a:graphicData>
        </a:graphic>
      </p:graphicFrame>
      <p:sp>
        <p:nvSpPr>
          <p:cNvPr id="9234" name="Rectangle 35"/>
          <p:cNvSpPr>
            <a:spLocks noChangeArrowheads="1"/>
          </p:cNvSpPr>
          <p:nvPr/>
        </p:nvSpPr>
        <p:spPr bwMode="auto">
          <a:xfrm>
            <a:off x="3932238" y="3173413"/>
            <a:ext cx="917575" cy="244475"/>
          </a:xfrm>
          <a:prstGeom prst="rect">
            <a:avLst/>
          </a:prstGeom>
          <a:noFill/>
          <a:ln w="9525">
            <a:noFill/>
            <a:miter lim="800000"/>
            <a:headEnd/>
            <a:tailEnd/>
          </a:ln>
        </p:spPr>
        <p:txBody>
          <a:bodyPr wrap="none" anchor="ctr">
            <a:spAutoFit/>
          </a:bodyPr>
          <a:lstStyle/>
          <a:p>
            <a:r>
              <a:rPr lang="en-US" sz="1000">
                <a:cs typeface="Times New Roman" pitchFamily="18" charset="0"/>
              </a:rPr>
              <a:t>:                    </a:t>
            </a:r>
            <a:endParaRPr lang="en-US"/>
          </a:p>
        </p:txBody>
      </p:sp>
      <p:graphicFrame>
        <p:nvGraphicFramePr>
          <p:cNvPr id="9221" name="Object 36"/>
          <p:cNvGraphicFramePr>
            <a:graphicFrameLocks noChangeAspect="1"/>
          </p:cNvGraphicFramePr>
          <p:nvPr/>
        </p:nvGraphicFramePr>
        <p:xfrm>
          <a:off x="2828925" y="4192588"/>
          <a:ext cx="971550" cy="598487"/>
        </p:xfrm>
        <a:graphic>
          <a:graphicData uri="http://schemas.openxmlformats.org/presentationml/2006/ole">
            <p:oleObj spid="_x0000_s150623" name="Формула" r:id="rId6" imgW="647419" imgH="393529" progId="Equation.3">
              <p:embed/>
            </p:oleObj>
          </a:graphicData>
        </a:graphic>
      </p:graphicFrame>
      <p:sp>
        <p:nvSpPr>
          <p:cNvPr id="9235" name="Rectangle 37"/>
          <p:cNvSpPr>
            <a:spLocks noChangeArrowheads="1"/>
          </p:cNvSpPr>
          <p:nvPr/>
        </p:nvSpPr>
        <p:spPr bwMode="auto">
          <a:xfrm>
            <a:off x="3932238" y="3827463"/>
            <a:ext cx="254000" cy="244475"/>
          </a:xfrm>
          <a:prstGeom prst="rect">
            <a:avLst/>
          </a:prstGeom>
          <a:noFill/>
          <a:ln w="9525">
            <a:noFill/>
            <a:miter lim="800000"/>
            <a:headEnd/>
            <a:tailEnd/>
          </a:ln>
        </p:spPr>
        <p:txBody>
          <a:bodyPr wrap="none" anchor="ctr">
            <a:spAutoFit/>
          </a:bodyPr>
          <a:lstStyle/>
          <a:p>
            <a:r>
              <a:rPr lang="en-US" sz="1000">
                <a:cs typeface="Times New Roman" pitchFamily="18" charset="0"/>
              </a:rPr>
              <a:t>, </a:t>
            </a:r>
            <a:endParaRPr lang="en-US"/>
          </a:p>
        </p:txBody>
      </p:sp>
      <p:sp>
        <p:nvSpPr>
          <p:cNvPr id="9236" name="Rectangle 38"/>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ru-RU"/>
          </a:p>
        </p:txBody>
      </p:sp>
      <p:graphicFrame>
        <p:nvGraphicFramePr>
          <p:cNvPr id="9222" name="Object 39"/>
          <p:cNvGraphicFramePr>
            <a:graphicFrameLocks noChangeAspect="1"/>
          </p:cNvGraphicFramePr>
          <p:nvPr/>
        </p:nvGraphicFramePr>
        <p:xfrm>
          <a:off x="762000" y="5105400"/>
          <a:ext cx="5334000" cy="342900"/>
        </p:xfrm>
        <a:graphic>
          <a:graphicData uri="http://schemas.openxmlformats.org/presentationml/2006/ole">
            <p:oleObj spid="_x0000_s150624" name="Microsoft Equation 3.0" r:id="rId7" imgW="2984500" imgH="190500" progId="Equation.3">
              <p:embed/>
            </p:oleObj>
          </a:graphicData>
        </a:graphic>
      </p:graphicFrame>
      <p:sp>
        <p:nvSpPr>
          <p:cNvPr id="9237" name="Rectangle 40"/>
          <p:cNvSpPr>
            <a:spLocks noChangeArrowheads="1"/>
          </p:cNvSpPr>
          <p:nvPr/>
        </p:nvSpPr>
        <p:spPr bwMode="auto">
          <a:xfrm>
            <a:off x="0" y="3198813"/>
            <a:ext cx="9144000" cy="0"/>
          </a:xfrm>
          <a:prstGeom prst="rect">
            <a:avLst/>
          </a:prstGeom>
          <a:noFill/>
          <a:ln w="9525">
            <a:noFill/>
            <a:miter lim="800000"/>
            <a:headEnd/>
            <a:tailEnd/>
          </a:ln>
        </p:spPr>
        <p:txBody>
          <a:bodyPr wrap="none" anchor="ctr">
            <a:spAutoFit/>
          </a:bodyPr>
          <a:lstStyle/>
          <a:p>
            <a:endParaRPr lang="ru-RU"/>
          </a:p>
        </p:txBody>
      </p:sp>
      <p:graphicFrame>
        <p:nvGraphicFramePr>
          <p:cNvPr id="9223" name="Object 41"/>
          <p:cNvGraphicFramePr>
            <a:graphicFrameLocks noChangeAspect="1"/>
          </p:cNvGraphicFramePr>
          <p:nvPr/>
        </p:nvGraphicFramePr>
        <p:xfrm>
          <a:off x="5795963" y="5734050"/>
          <a:ext cx="1806575" cy="346075"/>
        </p:xfrm>
        <a:graphic>
          <a:graphicData uri="http://schemas.openxmlformats.org/presentationml/2006/ole">
            <p:oleObj spid="_x0000_s150625" name="Формула" r:id="rId8" imgW="1040948" imgH="203112" progId="Equation.3">
              <p:embed/>
            </p:oleObj>
          </a:graphicData>
        </a:graphic>
      </p:graphicFrame>
      <p:sp>
        <p:nvSpPr>
          <p:cNvPr id="9238" name="Rectangle 42"/>
          <p:cNvSpPr>
            <a:spLocks noChangeArrowheads="1"/>
          </p:cNvSpPr>
          <p:nvPr/>
        </p:nvSpPr>
        <p:spPr bwMode="auto">
          <a:xfrm>
            <a:off x="0" y="3398838"/>
            <a:ext cx="257175" cy="260350"/>
          </a:xfrm>
          <a:prstGeom prst="rect">
            <a:avLst/>
          </a:prstGeom>
          <a:noFill/>
          <a:ln w="9525">
            <a:noFill/>
            <a:miter lim="800000"/>
            <a:headEnd/>
            <a:tailEnd/>
          </a:ln>
        </p:spPr>
        <p:txBody>
          <a:bodyPr wrap="none" anchor="ctr">
            <a:spAutoFit/>
          </a:bodyPr>
          <a:lstStyle/>
          <a:p>
            <a:r>
              <a:rPr lang="en-US" sz="1000">
                <a:cs typeface="Times New Roman" pitchFamily="18" charset="0"/>
              </a:rPr>
              <a:t>.</a:t>
            </a:r>
            <a:r>
              <a:rPr lang="en-US" sz="1100"/>
              <a:t> </a:t>
            </a:r>
            <a:endParaRPr lang="en-US"/>
          </a:p>
        </p:txBody>
      </p:sp>
      <p:sp>
        <p:nvSpPr>
          <p:cNvPr id="9239" name="Rectangle 43"/>
          <p:cNvSpPr>
            <a:spLocks noChangeArrowheads="1"/>
          </p:cNvSpPr>
          <p:nvPr/>
        </p:nvSpPr>
        <p:spPr bwMode="auto">
          <a:xfrm>
            <a:off x="0" y="3238500"/>
            <a:ext cx="9144000" cy="0"/>
          </a:xfrm>
          <a:prstGeom prst="rect">
            <a:avLst/>
          </a:prstGeom>
          <a:noFill/>
          <a:ln w="9525">
            <a:noFill/>
            <a:miter lim="800000"/>
            <a:headEnd/>
            <a:tailEnd/>
          </a:ln>
        </p:spPr>
        <p:txBody>
          <a:bodyPr wrap="none" anchor="ctr">
            <a:spAutoFit/>
          </a:bodyPr>
          <a:lstStyle/>
          <a:p>
            <a:endParaRPr lang="ru-RU"/>
          </a:p>
        </p:txBody>
      </p:sp>
      <p:graphicFrame>
        <p:nvGraphicFramePr>
          <p:cNvPr id="9224" name="Object 44"/>
          <p:cNvGraphicFramePr>
            <a:graphicFrameLocks noChangeAspect="1"/>
          </p:cNvGraphicFramePr>
          <p:nvPr/>
        </p:nvGraphicFramePr>
        <p:xfrm>
          <a:off x="838200" y="5629275"/>
          <a:ext cx="2819400" cy="663575"/>
        </p:xfrm>
        <a:graphic>
          <a:graphicData uri="http://schemas.openxmlformats.org/presentationml/2006/ole">
            <p:oleObj spid="_x0000_s150626" name="Microsoft Equation 3.0" r:id="rId9" imgW="1625600" imgH="381000" progId="Equation.3">
              <p:embed/>
            </p:oleObj>
          </a:graphicData>
        </a:graphic>
      </p:graphicFrame>
      <p:sp>
        <p:nvSpPr>
          <p:cNvPr id="9240" name="Rectangle 45"/>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ru-RU"/>
          </a:p>
        </p:txBody>
      </p:sp>
      <p:grpSp>
        <p:nvGrpSpPr>
          <p:cNvPr id="6" name="Group 47"/>
          <p:cNvGrpSpPr>
            <a:grpSpLocks/>
          </p:cNvGrpSpPr>
          <p:nvPr/>
        </p:nvGrpSpPr>
        <p:grpSpPr bwMode="auto">
          <a:xfrm>
            <a:off x="6172200" y="381000"/>
            <a:ext cx="2133600" cy="1828800"/>
            <a:chOff x="1701" y="3801"/>
            <a:chExt cx="9148" cy="6701"/>
          </a:xfrm>
        </p:grpSpPr>
        <p:sp>
          <p:nvSpPr>
            <p:cNvPr id="9242" name="Line 48"/>
            <p:cNvSpPr>
              <a:spLocks noChangeAspect="1" noChangeShapeType="1"/>
            </p:cNvSpPr>
            <p:nvPr/>
          </p:nvSpPr>
          <p:spPr bwMode="auto">
            <a:xfrm>
              <a:off x="4041" y="5944"/>
              <a:ext cx="1663" cy="0"/>
            </a:xfrm>
            <a:prstGeom prst="line">
              <a:avLst/>
            </a:prstGeom>
            <a:noFill/>
            <a:ln w="19050">
              <a:solidFill>
                <a:srgbClr val="000000"/>
              </a:solidFill>
              <a:round/>
              <a:headEnd/>
              <a:tailEnd type="stealth" w="med" len="lg"/>
            </a:ln>
          </p:spPr>
          <p:txBody>
            <a:bodyPr/>
            <a:lstStyle/>
            <a:p>
              <a:endParaRPr lang="ru-RU"/>
            </a:p>
          </p:txBody>
        </p:sp>
        <p:sp>
          <p:nvSpPr>
            <p:cNvPr id="9243" name="Line 49"/>
            <p:cNvSpPr>
              <a:spLocks noChangeAspect="1" noChangeShapeType="1"/>
            </p:cNvSpPr>
            <p:nvPr/>
          </p:nvSpPr>
          <p:spPr bwMode="auto">
            <a:xfrm rot="10800000">
              <a:off x="6561" y="5944"/>
              <a:ext cx="1663" cy="0"/>
            </a:xfrm>
            <a:prstGeom prst="line">
              <a:avLst/>
            </a:prstGeom>
            <a:noFill/>
            <a:ln w="19050">
              <a:solidFill>
                <a:srgbClr val="000000"/>
              </a:solidFill>
              <a:round/>
              <a:headEnd/>
              <a:tailEnd type="stealth" w="med" len="lg"/>
            </a:ln>
          </p:spPr>
          <p:txBody>
            <a:bodyPr/>
            <a:lstStyle/>
            <a:p>
              <a:endParaRPr lang="ru-RU"/>
            </a:p>
          </p:txBody>
        </p:sp>
        <p:sp>
          <p:nvSpPr>
            <p:cNvPr id="9244" name="AutoShape 50"/>
            <p:cNvSpPr>
              <a:spLocks noChangeAspect="1" noChangeArrowheads="1"/>
            </p:cNvSpPr>
            <p:nvPr/>
          </p:nvSpPr>
          <p:spPr bwMode="auto">
            <a:xfrm>
              <a:off x="5675" y="5512"/>
              <a:ext cx="713" cy="951"/>
            </a:xfrm>
            <a:prstGeom prst="irregularSeal1">
              <a:avLst/>
            </a:prstGeom>
            <a:solidFill>
              <a:srgbClr val="FFCC00"/>
            </a:solidFill>
            <a:ln w="9525">
              <a:solidFill>
                <a:srgbClr val="000000"/>
              </a:solidFill>
              <a:miter lim="800000"/>
              <a:headEnd/>
              <a:tailEnd/>
            </a:ln>
          </p:spPr>
          <p:txBody>
            <a:bodyPr/>
            <a:lstStyle/>
            <a:p>
              <a:endParaRPr lang="ru-RU"/>
            </a:p>
          </p:txBody>
        </p:sp>
        <p:sp>
          <p:nvSpPr>
            <p:cNvPr id="9245" name="Oval 51"/>
            <p:cNvSpPr>
              <a:spLocks noChangeAspect="1" noChangeArrowheads="1"/>
            </p:cNvSpPr>
            <p:nvPr/>
          </p:nvSpPr>
          <p:spPr bwMode="auto">
            <a:xfrm>
              <a:off x="7338" y="9076"/>
              <a:ext cx="237" cy="238"/>
            </a:xfrm>
            <a:prstGeom prst="ellipse">
              <a:avLst/>
            </a:prstGeom>
            <a:solidFill>
              <a:srgbClr val="0000FF"/>
            </a:solidFill>
            <a:ln w="9525">
              <a:solidFill>
                <a:srgbClr val="000000"/>
              </a:solidFill>
              <a:round/>
              <a:headEnd/>
              <a:tailEnd/>
            </a:ln>
          </p:spPr>
          <p:txBody>
            <a:bodyPr/>
            <a:lstStyle/>
            <a:p>
              <a:endParaRPr lang="ru-RU"/>
            </a:p>
          </p:txBody>
        </p:sp>
        <p:sp>
          <p:nvSpPr>
            <p:cNvPr id="9246" name="Line 52"/>
            <p:cNvSpPr>
              <a:spLocks noChangeAspect="1" noChangeShapeType="1"/>
            </p:cNvSpPr>
            <p:nvPr/>
          </p:nvSpPr>
          <p:spPr bwMode="auto">
            <a:xfrm rot="3844649">
              <a:off x="6032" y="7769"/>
              <a:ext cx="1663" cy="1"/>
            </a:xfrm>
            <a:prstGeom prst="line">
              <a:avLst/>
            </a:prstGeom>
            <a:noFill/>
            <a:ln w="19050">
              <a:solidFill>
                <a:srgbClr val="000000"/>
              </a:solidFill>
              <a:round/>
              <a:headEnd/>
              <a:tailEnd type="stealth" w="med" len="lg"/>
            </a:ln>
          </p:spPr>
          <p:txBody>
            <a:bodyPr/>
            <a:lstStyle/>
            <a:p>
              <a:endParaRPr lang="ru-RU"/>
            </a:p>
          </p:txBody>
        </p:sp>
        <p:sp>
          <p:nvSpPr>
            <p:cNvPr id="9247" name="Oval 53"/>
            <p:cNvSpPr>
              <a:spLocks noChangeAspect="1" noChangeArrowheads="1"/>
            </p:cNvSpPr>
            <p:nvPr/>
          </p:nvSpPr>
          <p:spPr bwMode="auto">
            <a:xfrm>
              <a:off x="7575" y="8363"/>
              <a:ext cx="238" cy="238"/>
            </a:xfrm>
            <a:prstGeom prst="ellipse">
              <a:avLst/>
            </a:prstGeom>
            <a:solidFill>
              <a:srgbClr val="0000FF"/>
            </a:solidFill>
            <a:ln w="9525">
              <a:solidFill>
                <a:srgbClr val="000000"/>
              </a:solidFill>
              <a:round/>
              <a:headEnd/>
              <a:tailEnd/>
            </a:ln>
          </p:spPr>
          <p:txBody>
            <a:bodyPr/>
            <a:lstStyle/>
            <a:p>
              <a:endParaRPr lang="ru-RU"/>
            </a:p>
          </p:txBody>
        </p:sp>
        <p:sp>
          <p:nvSpPr>
            <p:cNvPr id="9248" name="Oval 54"/>
            <p:cNvSpPr>
              <a:spLocks noChangeAspect="1" noChangeArrowheads="1"/>
            </p:cNvSpPr>
            <p:nvPr/>
          </p:nvSpPr>
          <p:spPr bwMode="auto">
            <a:xfrm>
              <a:off x="8051" y="8839"/>
              <a:ext cx="237" cy="237"/>
            </a:xfrm>
            <a:prstGeom prst="ellipse">
              <a:avLst/>
            </a:prstGeom>
            <a:solidFill>
              <a:srgbClr val="0000FF"/>
            </a:solidFill>
            <a:ln w="9525">
              <a:solidFill>
                <a:srgbClr val="000000"/>
              </a:solidFill>
              <a:round/>
              <a:headEnd/>
              <a:tailEnd/>
            </a:ln>
          </p:spPr>
          <p:txBody>
            <a:bodyPr/>
            <a:lstStyle/>
            <a:p>
              <a:endParaRPr lang="ru-RU"/>
            </a:p>
          </p:txBody>
        </p:sp>
        <p:sp>
          <p:nvSpPr>
            <p:cNvPr id="9249" name="Oval 55"/>
            <p:cNvSpPr>
              <a:spLocks noChangeAspect="1" noChangeArrowheads="1"/>
            </p:cNvSpPr>
            <p:nvPr/>
          </p:nvSpPr>
          <p:spPr bwMode="auto">
            <a:xfrm>
              <a:off x="6625" y="8839"/>
              <a:ext cx="238" cy="237"/>
            </a:xfrm>
            <a:prstGeom prst="ellipse">
              <a:avLst/>
            </a:prstGeom>
            <a:solidFill>
              <a:srgbClr val="0000FF"/>
            </a:solidFill>
            <a:ln w="9525">
              <a:solidFill>
                <a:srgbClr val="000000"/>
              </a:solidFill>
              <a:round/>
              <a:headEnd/>
              <a:tailEnd/>
            </a:ln>
          </p:spPr>
          <p:txBody>
            <a:bodyPr/>
            <a:lstStyle/>
            <a:p>
              <a:endParaRPr lang="ru-RU"/>
            </a:p>
          </p:txBody>
        </p:sp>
        <p:grpSp>
          <p:nvGrpSpPr>
            <p:cNvPr id="7" name="Group 56"/>
            <p:cNvGrpSpPr>
              <a:grpSpLocks/>
            </p:cNvGrpSpPr>
            <p:nvPr/>
          </p:nvGrpSpPr>
          <p:grpSpPr bwMode="auto">
            <a:xfrm>
              <a:off x="1701" y="4988"/>
              <a:ext cx="2219" cy="1903"/>
              <a:chOff x="1701" y="4988"/>
              <a:chExt cx="2219" cy="1903"/>
            </a:xfrm>
          </p:grpSpPr>
          <p:grpSp>
            <p:nvGrpSpPr>
              <p:cNvPr id="8" name="Group 57"/>
              <p:cNvGrpSpPr>
                <a:grpSpLocks noChangeAspect="1"/>
              </p:cNvGrpSpPr>
              <p:nvPr/>
            </p:nvGrpSpPr>
            <p:grpSpPr bwMode="auto">
              <a:xfrm>
                <a:off x="1701" y="5227"/>
                <a:ext cx="1901" cy="1664"/>
                <a:chOff x="1881" y="3607"/>
                <a:chExt cx="1440" cy="1260"/>
              </a:xfrm>
            </p:grpSpPr>
            <p:grpSp>
              <p:nvGrpSpPr>
                <p:cNvPr id="9" name="Group 58"/>
                <p:cNvGrpSpPr>
                  <a:grpSpLocks noChangeAspect="1"/>
                </p:cNvGrpSpPr>
                <p:nvPr/>
              </p:nvGrpSpPr>
              <p:grpSpPr bwMode="auto">
                <a:xfrm>
                  <a:off x="1881" y="3607"/>
                  <a:ext cx="1440" cy="1260"/>
                  <a:chOff x="4941" y="3784"/>
                  <a:chExt cx="1440" cy="1260"/>
                </a:xfrm>
              </p:grpSpPr>
              <p:sp>
                <p:nvSpPr>
                  <p:cNvPr id="9298" name="Oval 59"/>
                  <p:cNvSpPr>
                    <a:spLocks noChangeAspect="1" noChangeArrowheads="1"/>
                  </p:cNvSpPr>
                  <p:nvPr/>
                </p:nvSpPr>
                <p:spPr bwMode="auto">
                  <a:xfrm>
                    <a:off x="548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nvGrpSpPr>
                  <p:cNvPr id="10" name="Group 60"/>
                  <p:cNvGrpSpPr>
                    <a:grpSpLocks noChangeAspect="1"/>
                  </p:cNvGrpSpPr>
                  <p:nvPr/>
                </p:nvGrpSpPr>
                <p:grpSpPr bwMode="auto">
                  <a:xfrm>
                    <a:off x="4941" y="3784"/>
                    <a:ext cx="1440" cy="1260"/>
                    <a:chOff x="2241" y="3784"/>
                    <a:chExt cx="1440" cy="1260"/>
                  </a:xfrm>
                </p:grpSpPr>
                <p:sp>
                  <p:nvSpPr>
                    <p:cNvPr id="9300" name="Oval 61"/>
                    <p:cNvSpPr>
                      <a:spLocks noChangeAspect="1" noChangeArrowheads="1"/>
                    </p:cNvSpPr>
                    <p:nvPr/>
                  </p:nvSpPr>
                  <p:spPr bwMode="auto">
                    <a:xfrm>
                      <a:off x="296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1" name="Oval 62"/>
                    <p:cNvSpPr>
                      <a:spLocks noChangeAspect="1" noChangeArrowheads="1"/>
                    </p:cNvSpPr>
                    <p:nvPr/>
                  </p:nvSpPr>
                  <p:spPr bwMode="auto">
                    <a:xfrm>
                      <a:off x="296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2" name="Oval 63"/>
                    <p:cNvSpPr>
                      <a:spLocks noChangeAspect="1" noChangeArrowheads="1"/>
                    </p:cNvSpPr>
                    <p:nvPr/>
                  </p:nvSpPr>
                  <p:spPr bwMode="auto">
                    <a:xfrm>
                      <a:off x="332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3" name="Oval 64"/>
                    <p:cNvSpPr>
                      <a:spLocks noChangeAspect="1" noChangeArrowheads="1"/>
                    </p:cNvSpPr>
                    <p:nvPr/>
                  </p:nvSpPr>
                  <p:spPr bwMode="auto">
                    <a:xfrm>
                      <a:off x="314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4" name="Oval 65"/>
                    <p:cNvSpPr>
                      <a:spLocks noChangeAspect="1" noChangeArrowheads="1"/>
                    </p:cNvSpPr>
                    <p:nvPr/>
                  </p:nvSpPr>
                  <p:spPr bwMode="auto">
                    <a:xfrm>
                      <a:off x="278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5" name="Oval 66"/>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6" name="Oval 67"/>
                    <p:cNvSpPr>
                      <a:spLocks noChangeAspect="1" noChangeArrowheads="1"/>
                    </p:cNvSpPr>
                    <p:nvPr/>
                  </p:nvSpPr>
                  <p:spPr bwMode="auto">
                    <a:xfrm>
                      <a:off x="260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7" name="Oval 68"/>
                    <p:cNvSpPr>
                      <a:spLocks noChangeAspect="1" noChangeArrowheads="1"/>
                    </p:cNvSpPr>
                    <p:nvPr/>
                  </p:nvSpPr>
                  <p:spPr bwMode="auto">
                    <a:xfrm>
                      <a:off x="260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8" name="Oval 69"/>
                    <p:cNvSpPr>
                      <a:spLocks noChangeAspect="1" noChangeArrowheads="1"/>
                    </p:cNvSpPr>
                    <p:nvPr/>
                  </p:nvSpPr>
                  <p:spPr bwMode="auto">
                    <a:xfrm>
                      <a:off x="31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09" name="Oval 70"/>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10" name="Oval 71"/>
                    <p:cNvSpPr>
                      <a:spLocks noChangeAspect="1" noChangeArrowheads="1"/>
                    </p:cNvSpPr>
                    <p:nvPr/>
                  </p:nvSpPr>
                  <p:spPr bwMode="auto">
                    <a:xfrm>
                      <a:off x="224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11" name="Oval 72"/>
                    <p:cNvSpPr>
                      <a:spLocks noChangeAspect="1" noChangeArrowheads="1"/>
                    </p:cNvSpPr>
                    <p:nvPr/>
                  </p:nvSpPr>
                  <p:spPr bwMode="auto">
                    <a:xfrm>
                      <a:off x="260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12" name="Oval 73"/>
                    <p:cNvSpPr>
                      <a:spLocks noChangeAspect="1" noChangeArrowheads="1"/>
                    </p:cNvSpPr>
                    <p:nvPr/>
                  </p:nvSpPr>
                  <p:spPr bwMode="auto">
                    <a:xfrm>
                      <a:off x="22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13" name="Oval 74"/>
                    <p:cNvSpPr>
                      <a:spLocks noChangeAspect="1" noChangeArrowheads="1"/>
                    </p:cNvSpPr>
                    <p:nvPr/>
                  </p:nvSpPr>
                  <p:spPr bwMode="auto">
                    <a:xfrm>
                      <a:off x="242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314" name="Oval 75"/>
                    <p:cNvSpPr>
                      <a:spLocks noChangeAspect="1" noChangeArrowheads="1"/>
                    </p:cNvSpPr>
                    <p:nvPr/>
                  </p:nvSpPr>
                  <p:spPr bwMode="auto">
                    <a:xfrm>
                      <a:off x="296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grpSp>
            <p:sp>
              <p:nvSpPr>
                <p:cNvPr id="9294" name="Oval 76"/>
                <p:cNvSpPr>
                  <a:spLocks noChangeAspect="1" noChangeArrowheads="1"/>
                </p:cNvSpPr>
                <p:nvPr/>
              </p:nvSpPr>
              <p:spPr bwMode="auto">
                <a:xfrm>
                  <a:off x="224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295" name="Oval 77"/>
                <p:cNvSpPr>
                  <a:spLocks noChangeAspect="1" noChangeArrowheads="1"/>
                </p:cNvSpPr>
                <p:nvPr/>
              </p:nvSpPr>
              <p:spPr bwMode="auto">
                <a:xfrm>
                  <a:off x="278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296" name="Oval 78"/>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9297" name="Oval 79"/>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sp>
            <p:nvSpPr>
              <p:cNvPr id="9292" name="Freeform 80"/>
              <p:cNvSpPr>
                <a:spLocks noChangeAspect="1"/>
              </p:cNvSpPr>
              <p:nvPr/>
            </p:nvSpPr>
            <p:spPr bwMode="auto">
              <a:xfrm>
                <a:off x="2759" y="4988"/>
                <a:ext cx="1161" cy="1262"/>
              </a:xfrm>
              <a:custGeom>
                <a:avLst/>
                <a:gdLst>
                  <a:gd name="T0" fmla="*/ 58 w 1161"/>
                  <a:gd name="T1" fmla="*/ 1054 h 1262"/>
                  <a:gd name="T2" fmla="*/ 309 w 1161"/>
                  <a:gd name="T3" fmla="*/ 1242 h 1262"/>
                  <a:gd name="T4" fmla="*/ 880 w 1161"/>
                  <a:gd name="T5" fmla="*/ 1253 h 1262"/>
                  <a:gd name="T6" fmla="*/ 1131 w 1161"/>
                  <a:gd name="T7" fmla="*/ 909 h 1262"/>
                  <a:gd name="T8" fmla="*/ 1131 w 1161"/>
                  <a:gd name="T9" fmla="*/ 564 h 1262"/>
                  <a:gd name="T10" fmla="*/ 630 w 1161"/>
                  <a:gd name="T11" fmla="*/ 64 h 1262"/>
                  <a:gd name="T12" fmla="*/ 90 w 1161"/>
                  <a:gd name="T13" fmla="*/ 177 h 1262"/>
                  <a:gd name="T14" fmla="*/ 215 w 1161"/>
                  <a:gd name="T15" fmla="*/ 709 h 1262"/>
                  <a:gd name="T16" fmla="*/ 58 w 1161"/>
                  <a:gd name="T17" fmla="*/ 1054 h 1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1"/>
                  <a:gd name="T28" fmla="*/ 0 h 1262"/>
                  <a:gd name="T29" fmla="*/ 1161 w 1161"/>
                  <a:gd name="T30" fmla="*/ 1262 h 1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1" h="1262">
                    <a:moveTo>
                      <a:pt x="58" y="1054"/>
                    </a:moveTo>
                    <a:cubicBezTo>
                      <a:pt x="161" y="1124"/>
                      <a:pt x="109" y="1166"/>
                      <a:pt x="309" y="1242"/>
                    </a:cubicBezTo>
                    <a:cubicBezTo>
                      <a:pt x="434" y="1245"/>
                      <a:pt x="768" y="1241"/>
                      <a:pt x="880" y="1253"/>
                    </a:cubicBezTo>
                    <a:cubicBezTo>
                      <a:pt x="1000" y="1262"/>
                      <a:pt x="1081" y="932"/>
                      <a:pt x="1131" y="909"/>
                    </a:cubicBezTo>
                    <a:cubicBezTo>
                      <a:pt x="1161" y="878"/>
                      <a:pt x="1131" y="564"/>
                      <a:pt x="1131" y="564"/>
                    </a:cubicBezTo>
                    <a:cubicBezTo>
                      <a:pt x="1078" y="450"/>
                      <a:pt x="772" y="143"/>
                      <a:pt x="630" y="64"/>
                    </a:cubicBezTo>
                    <a:cubicBezTo>
                      <a:pt x="457" y="0"/>
                      <a:pt x="159" y="70"/>
                      <a:pt x="90" y="177"/>
                    </a:cubicBezTo>
                    <a:cubicBezTo>
                      <a:pt x="0" y="290"/>
                      <a:pt x="220" y="563"/>
                      <a:pt x="215" y="709"/>
                    </a:cubicBezTo>
                    <a:cubicBezTo>
                      <a:pt x="210" y="855"/>
                      <a:pt x="91" y="982"/>
                      <a:pt x="58" y="1054"/>
                    </a:cubicBezTo>
                    <a:close/>
                  </a:path>
                </a:pathLst>
              </a:custGeom>
              <a:noFill/>
              <a:ln w="25400">
                <a:solidFill>
                  <a:srgbClr val="FF0000"/>
                </a:solidFill>
                <a:round/>
                <a:headEnd/>
                <a:tailEnd/>
              </a:ln>
            </p:spPr>
            <p:txBody>
              <a:bodyPr/>
              <a:lstStyle/>
              <a:p>
                <a:endParaRPr lang="ru-RU"/>
              </a:p>
            </p:txBody>
          </p:sp>
        </p:grpSp>
        <p:grpSp>
          <p:nvGrpSpPr>
            <p:cNvPr id="11" name="Group 81"/>
            <p:cNvGrpSpPr>
              <a:grpSpLocks/>
            </p:cNvGrpSpPr>
            <p:nvPr/>
          </p:nvGrpSpPr>
          <p:grpSpPr bwMode="auto">
            <a:xfrm>
              <a:off x="8395" y="4928"/>
              <a:ext cx="2454" cy="2338"/>
              <a:chOff x="8395" y="4928"/>
              <a:chExt cx="2454" cy="2338"/>
            </a:xfrm>
          </p:grpSpPr>
          <p:grpSp>
            <p:nvGrpSpPr>
              <p:cNvPr id="12" name="Group 82"/>
              <p:cNvGrpSpPr>
                <a:grpSpLocks noChangeAspect="1"/>
              </p:cNvGrpSpPr>
              <p:nvPr/>
            </p:nvGrpSpPr>
            <p:grpSpPr bwMode="auto">
              <a:xfrm>
                <a:off x="8711" y="5131"/>
                <a:ext cx="2138" cy="2135"/>
                <a:chOff x="7821" y="3607"/>
                <a:chExt cx="1620" cy="1617"/>
              </a:xfrm>
            </p:grpSpPr>
            <p:grpSp>
              <p:nvGrpSpPr>
                <p:cNvPr id="13" name="Group 83"/>
                <p:cNvGrpSpPr>
                  <a:grpSpLocks noChangeAspect="1"/>
                </p:cNvGrpSpPr>
                <p:nvPr/>
              </p:nvGrpSpPr>
              <p:grpSpPr bwMode="auto">
                <a:xfrm>
                  <a:off x="7821" y="3607"/>
                  <a:ext cx="1620" cy="1437"/>
                  <a:chOff x="7821" y="3607"/>
                  <a:chExt cx="1620" cy="1437"/>
                </a:xfrm>
              </p:grpSpPr>
              <p:grpSp>
                <p:nvGrpSpPr>
                  <p:cNvPr id="14" name="Group 84"/>
                  <p:cNvGrpSpPr>
                    <a:grpSpLocks noChangeAspect="1"/>
                  </p:cNvGrpSpPr>
                  <p:nvPr/>
                </p:nvGrpSpPr>
                <p:grpSpPr bwMode="auto">
                  <a:xfrm rot="10800000">
                    <a:off x="7821" y="3607"/>
                    <a:ext cx="1440" cy="1260"/>
                    <a:chOff x="4941" y="3784"/>
                    <a:chExt cx="1440" cy="1260"/>
                  </a:xfrm>
                </p:grpSpPr>
                <p:sp>
                  <p:nvSpPr>
                    <p:cNvPr id="9274" name="Oval 85"/>
                    <p:cNvSpPr>
                      <a:spLocks noChangeAspect="1" noChangeArrowheads="1"/>
                    </p:cNvSpPr>
                    <p:nvPr/>
                  </p:nvSpPr>
                  <p:spPr bwMode="auto">
                    <a:xfrm>
                      <a:off x="548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nvGrpSpPr>
                    <p:cNvPr id="15" name="Group 86"/>
                    <p:cNvGrpSpPr>
                      <a:grpSpLocks noChangeAspect="1"/>
                    </p:cNvGrpSpPr>
                    <p:nvPr/>
                  </p:nvGrpSpPr>
                  <p:grpSpPr bwMode="auto">
                    <a:xfrm>
                      <a:off x="4941" y="3784"/>
                      <a:ext cx="1440" cy="1260"/>
                      <a:chOff x="2241" y="3784"/>
                      <a:chExt cx="1440" cy="1260"/>
                    </a:xfrm>
                  </p:grpSpPr>
                  <p:sp>
                    <p:nvSpPr>
                      <p:cNvPr id="9276" name="Oval 87"/>
                      <p:cNvSpPr>
                        <a:spLocks noChangeAspect="1" noChangeArrowheads="1"/>
                      </p:cNvSpPr>
                      <p:nvPr/>
                    </p:nvSpPr>
                    <p:spPr bwMode="auto">
                      <a:xfrm>
                        <a:off x="296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7" name="Oval 88"/>
                      <p:cNvSpPr>
                        <a:spLocks noChangeAspect="1" noChangeArrowheads="1"/>
                      </p:cNvSpPr>
                      <p:nvPr/>
                    </p:nvSpPr>
                    <p:spPr bwMode="auto">
                      <a:xfrm>
                        <a:off x="296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8" name="Oval 89"/>
                      <p:cNvSpPr>
                        <a:spLocks noChangeAspect="1" noChangeArrowheads="1"/>
                      </p:cNvSpPr>
                      <p:nvPr/>
                    </p:nvSpPr>
                    <p:spPr bwMode="auto">
                      <a:xfrm>
                        <a:off x="332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9" name="Oval 90"/>
                      <p:cNvSpPr>
                        <a:spLocks noChangeAspect="1" noChangeArrowheads="1"/>
                      </p:cNvSpPr>
                      <p:nvPr/>
                    </p:nvSpPr>
                    <p:spPr bwMode="auto">
                      <a:xfrm>
                        <a:off x="31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0" name="Oval 91"/>
                      <p:cNvSpPr>
                        <a:spLocks noChangeAspect="1" noChangeArrowheads="1"/>
                      </p:cNvSpPr>
                      <p:nvPr/>
                    </p:nvSpPr>
                    <p:spPr bwMode="auto">
                      <a:xfrm>
                        <a:off x="278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1" name="Oval 92"/>
                      <p:cNvSpPr>
                        <a:spLocks noChangeAspect="1" noChangeArrowheads="1"/>
                      </p:cNvSpPr>
                      <p:nvPr/>
                    </p:nvSpPr>
                    <p:spPr bwMode="auto">
                      <a:xfrm>
                        <a:off x="242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2" name="Oval 93"/>
                      <p:cNvSpPr>
                        <a:spLocks noChangeAspect="1" noChangeArrowheads="1"/>
                      </p:cNvSpPr>
                      <p:nvPr/>
                    </p:nvSpPr>
                    <p:spPr bwMode="auto">
                      <a:xfrm>
                        <a:off x="260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3" name="Oval 94"/>
                      <p:cNvSpPr>
                        <a:spLocks noChangeAspect="1" noChangeArrowheads="1"/>
                      </p:cNvSpPr>
                      <p:nvPr/>
                    </p:nvSpPr>
                    <p:spPr bwMode="auto">
                      <a:xfrm>
                        <a:off x="26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4" name="Oval 95"/>
                      <p:cNvSpPr>
                        <a:spLocks noChangeAspect="1" noChangeArrowheads="1"/>
                      </p:cNvSpPr>
                      <p:nvPr/>
                    </p:nvSpPr>
                    <p:spPr bwMode="auto">
                      <a:xfrm>
                        <a:off x="31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5" name="Oval 96"/>
                      <p:cNvSpPr>
                        <a:spLocks noChangeAspect="1" noChangeArrowheads="1"/>
                      </p:cNvSpPr>
                      <p:nvPr/>
                    </p:nvSpPr>
                    <p:spPr bwMode="auto">
                      <a:xfrm>
                        <a:off x="24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6" name="Oval 97"/>
                      <p:cNvSpPr>
                        <a:spLocks noChangeAspect="1" noChangeArrowheads="1"/>
                      </p:cNvSpPr>
                      <p:nvPr/>
                    </p:nvSpPr>
                    <p:spPr bwMode="auto">
                      <a:xfrm>
                        <a:off x="224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7" name="Oval 98"/>
                      <p:cNvSpPr>
                        <a:spLocks noChangeAspect="1" noChangeArrowheads="1"/>
                      </p:cNvSpPr>
                      <p:nvPr/>
                    </p:nvSpPr>
                    <p:spPr bwMode="auto">
                      <a:xfrm>
                        <a:off x="26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8" name="Oval 99"/>
                      <p:cNvSpPr>
                        <a:spLocks noChangeAspect="1" noChangeArrowheads="1"/>
                      </p:cNvSpPr>
                      <p:nvPr/>
                    </p:nvSpPr>
                    <p:spPr bwMode="auto">
                      <a:xfrm>
                        <a:off x="22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89" name="Oval 100"/>
                      <p:cNvSpPr>
                        <a:spLocks noChangeAspect="1" noChangeArrowheads="1"/>
                      </p:cNvSpPr>
                      <p:nvPr/>
                    </p:nvSpPr>
                    <p:spPr bwMode="auto">
                      <a:xfrm>
                        <a:off x="242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90" name="Oval 101"/>
                      <p:cNvSpPr>
                        <a:spLocks noChangeAspect="1" noChangeArrowheads="1"/>
                      </p:cNvSpPr>
                      <p:nvPr/>
                    </p:nvSpPr>
                    <p:spPr bwMode="auto">
                      <a:xfrm>
                        <a:off x="296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grpSp>
              <p:sp>
                <p:nvSpPr>
                  <p:cNvPr id="9264" name="Oval 102"/>
                  <p:cNvSpPr>
                    <a:spLocks noChangeAspect="1" noChangeArrowheads="1"/>
                  </p:cNvSpPr>
                  <p:nvPr/>
                </p:nvSpPr>
                <p:spPr bwMode="auto">
                  <a:xfrm>
                    <a:off x="782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5" name="Oval 103"/>
                  <p:cNvSpPr>
                    <a:spLocks noChangeAspect="1" noChangeArrowheads="1"/>
                  </p:cNvSpPr>
                  <p:nvPr/>
                </p:nvSpPr>
                <p:spPr bwMode="auto">
                  <a:xfrm>
                    <a:off x="818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6" name="Oval 104"/>
                  <p:cNvSpPr>
                    <a:spLocks noChangeAspect="1" noChangeArrowheads="1"/>
                  </p:cNvSpPr>
                  <p:nvPr/>
                </p:nvSpPr>
                <p:spPr bwMode="auto">
                  <a:xfrm>
                    <a:off x="78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7" name="Oval 105"/>
                  <p:cNvSpPr>
                    <a:spLocks noChangeAspect="1" noChangeArrowheads="1"/>
                  </p:cNvSpPr>
                  <p:nvPr/>
                </p:nvSpPr>
                <p:spPr bwMode="auto">
                  <a:xfrm>
                    <a:off x="80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8" name="Oval 106"/>
                  <p:cNvSpPr>
                    <a:spLocks noChangeAspect="1" noChangeArrowheads="1"/>
                  </p:cNvSpPr>
                  <p:nvPr/>
                </p:nvSpPr>
                <p:spPr bwMode="auto">
                  <a:xfrm>
                    <a:off x="85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9" name="Oval 107"/>
                  <p:cNvSpPr>
                    <a:spLocks noChangeAspect="1" noChangeArrowheads="1"/>
                  </p:cNvSpPr>
                  <p:nvPr/>
                </p:nvSpPr>
                <p:spPr bwMode="auto">
                  <a:xfrm>
                    <a:off x="872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0" name="Oval 108"/>
                  <p:cNvSpPr>
                    <a:spLocks noChangeAspect="1" noChangeArrowheads="1"/>
                  </p:cNvSpPr>
                  <p:nvPr/>
                </p:nvSpPr>
                <p:spPr bwMode="auto">
                  <a:xfrm>
                    <a:off x="854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1" name="Oval 109"/>
                  <p:cNvSpPr>
                    <a:spLocks noChangeAspect="1" noChangeArrowheads="1"/>
                  </p:cNvSpPr>
                  <p:nvPr/>
                </p:nvSpPr>
                <p:spPr bwMode="auto">
                  <a:xfrm>
                    <a:off x="908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2" name="Oval 110"/>
                  <p:cNvSpPr>
                    <a:spLocks noChangeAspect="1" noChangeArrowheads="1"/>
                  </p:cNvSpPr>
                  <p:nvPr/>
                </p:nvSpPr>
                <p:spPr bwMode="auto">
                  <a:xfrm>
                    <a:off x="908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73" name="Oval 111"/>
                  <p:cNvSpPr>
                    <a:spLocks noChangeAspect="1" noChangeArrowheads="1"/>
                  </p:cNvSpPr>
                  <p:nvPr/>
                </p:nvSpPr>
                <p:spPr bwMode="auto">
                  <a:xfrm>
                    <a:off x="908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9259" name="Oval 112"/>
                <p:cNvSpPr>
                  <a:spLocks noChangeAspect="1" noChangeArrowheads="1"/>
                </p:cNvSpPr>
                <p:nvPr/>
              </p:nvSpPr>
              <p:spPr bwMode="auto">
                <a:xfrm>
                  <a:off x="854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0" name="Oval 113"/>
                <p:cNvSpPr>
                  <a:spLocks noChangeAspect="1" noChangeArrowheads="1"/>
                </p:cNvSpPr>
                <p:nvPr/>
              </p:nvSpPr>
              <p:spPr bwMode="auto">
                <a:xfrm>
                  <a:off x="836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1" name="Oval 114"/>
                <p:cNvSpPr>
                  <a:spLocks noChangeAspect="1" noChangeArrowheads="1"/>
                </p:cNvSpPr>
                <p:nvPr/>
              </p:nvSpPr>
              <p:spPr bwMode="auto">
                <a:xfrm>
                  <a:off x="890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9262" name="Oval 115"/>
                <p:cNvSpPr>
                  <a:spLocks noChangeAspect="1" noChangeArrowheads="1"/>
                </p:cNvSpPr>
                <p:nvPr/>
              </p:nvSpPr>
              <p:spPr bwMode="auto">
                <a:xfrm>
                  <a:off x="89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9257" name="Freeform 116"/>
              <p:cNvSpPr>
                <a:spLocks noChangeAspect="1"/>
              </p:cNvSpPr>
              <p:nvPr/>
            </p:nvSpPr>
            <p:spPr bwMode="auto">
              <a:xfrm>
                <a:off x="8395" y="4928"/>
                <a:ext cx="1501" cy="978"/>
              </a:xfrm>
              <a:custGeom>
                <a:avLst/>
                <a:gdLst>
                  <a:gd name="T0" fmla="*/ 683 w 1501"/>
                  <a:gd name="T1" fmla="*/ 957 h 978"/>
                  <a:gd name="T2" fmla="*/ 902 w 1501"/>
                  <a:gd name="T3" fmla="*/ 738 h 978"/>
                  <a:gd name="T4" fmla="*/ 1341 w 1501"/>
                  <a:gd name="T5" fmla="*/ 519 h 978"/>
                  <a:gd name="T6" fmla="*/ 1309 w 1501"/>
                  <a:gd name="T7" fmla="*/ 143 h 978"/>
                  <a:gd name="T8" fmla="*/ 564 w 1501"/>
                  <a:gd name="T9" fmla="*/ 50 h 978"/>
                  <a:gd name="T10" fmla="*/ 94 w 1501"/>
                  <a:gd name="T11" fmla="*/ 332 h 978"/>
                  <a:gd name="T12" fmla="*/ 57 w 1501"/>
                  <a:gd name="T13" fmla="*/ 801 h 978"/>
                  <a:gd name="T14" fmla="*/ 683 w 1501"/>
                  <a:gd name="T15" fmla="*/ 957 h 978"/>
                  <a:gd name="T16" fmla="*/ 0 60000 65536"/>
                  <a:gd name="T17" fmla="*/ 0 60000 65536"/>
                  <a:gd name="T18" fmla="*/ 0 60000 65536"/>
                  <a:gd name="T19" fmla="*/ 0 60000 65536"/>
                  <a:gd name="T20" fmla="*/ 0 60000 65536"/>
                  <a:gd name="T21" fmla="*/ 0 60000 65536"/>
                  <a:gd name="T22" fmla="*/ 0 60000 65536"/>
                  <a:gd name="T23" fmla="*/ 0 60000 65536"/>
                  <a:gd name="T24" fmla="*/ 0 w 1501"/>
                  <a:gd name="T25" fmla="*/ 0 h 978"/>
                  <a:gd name="T26" fmla="*/ 1501 w 1501"/>
                  <a:gd name="T27" fmla="*/ 978 h 9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1" h="978">
                    <a:moveTo>
                      <a:pt x="683" y="957"/>
                    </a:moveTo>
                    <a:cubicBezTo>
                      <a:pt x="753" y="883"/>
                      <a:pt x="811" y="791"/>
                      <a:pt x="902" y="738"/>
                    </a:cubicBezTo>
                    <a:cubicBezTo>
                      <a:pt x="956" y="609"/>
                      <a:pt x="1328" y="675"/>
                      <a:pt x="1341" y="519"/>
                    </a:cubicBezTo>
                    <a:cubicBezTo>
                      <a:pt x="1193" y="371"/>
                      <a:pt x="1501" y="162"/>
                      <a:pt x="1309" y="143"/>
                    </a:cubicBezTo>
                    <a:cubicBezTo>
                      <a:pt x="1054" y="60"/>
                      <a:pt x="822" y="0"/>
                      <a:pt x="564" y="50"/>
                    </a:cubicBezTo>
                    <a:cubicBezTo>
                      <a:pt x="341" y="103"/>
                      <a:pt x="185" y="272"/>
                      <a:pt x="94" y="332"/>
                    </a:cubicBezTo>
                    <a:cubicBezTo>
                      <a:pt x="0" y="497"/>
                      <a:pt x="60" y="651"/>
                      <a:pt x="57" y="801"/>
                    </a:cubicBezTo>
                    <a:cubicBezTo>
                      <a:pt x="155" y="905"/>
                      <a:pt x="528" y="978"/>
                      <a:pt x="683" y="957"/>
                    </a:cubicBezTo>
                    <a:close/>
                  </a:path>
                </a:pathLst>
              </a:custGeom>
              <a:noFill/>
              <a:ln w="25400">
                <a:solidFill>
                  <a:srgbClr val="FF0000"/>
                </a:solidFill>
                <a:round/>
                <a:headEnd/>
                <a:tailEnd/>
              </a:ln>
            </p:spPr>
            <p:txBody>
              <a:bodyPr/>
              <a:lstStyle/>
              <a:p>
                <a:endParaRPr lang="ru-RU"/>
              </a:p>
            </p:txBody>
          </p:sp>
        </p:grpSp>
        <p:sp>
          <p:nvSpPr>
            <p:cNvPr id="9252" name="Oval 117"/>
            <p:cNvSpPr>
              <a:spLocks noChangeAspect="1" noChangeArrowheads="1"/>
            </p:cNvSpPr>
            <p:nvPr/>
          </p:nvSpPr>
          <p:spPr bwMode="auto">
            <a:xfrm>
              <a:off x="7338" y="10264"/>
              <a:ext cx="237" cy="238"/>
            </a:xfrm>
            <a:prstGeom prst="ellipse">
              <a:avLst/>
            </a:prstGeom>
            <a:solidFill>
              <a:srgbClr val="0000FF"/>
            </a:solidFill>
            <a:ln w="9525">
              <a:solidFill>
                <a:srgbClr val="000000"/>
              </a:solidFill>
              <a:round/>
              <a:headEnd/>
              <a:tailEnd/>
            </a:ln>
          </p:spPr>
          <p:txBody>
            <a:bodyPr/>
            <a:lstStyle/>
            <a:p>
              <a:endParaRPr lang="ru-RU"/>
            </a:p>
          </p:txBody>
        </p:sp>
        <p:sp>
          <p:nvSpPr>
            <p:cNvPr id="9253" name="Text Box 118"/>
            <p:cNvSpPr txBox="1">
              <a:spLocks noChangeAspect="1" noChangeArrowheads="1"/>
            </p:cNvSpPr>
            <p:nvPr/>
          </p:nvSpPr>
          <p:spPr bwMode="auto">
            <a:xfrm>
              <a:off x="2349" y="3801"/>
              <a:ext cx="1645" cy="1443"/>
            </a:xfrm>
            <a:prstGeom prst="rect">
              <a:avLst/>
            </a:prstGeom>
            <a:noFill/>
            <a:ln w="9525">
              <a:noFill/>
              <a:miter lim="800000"/>
              <a:headEnd/>
              <a:tailEnd/>
            </a:ln>
          </p:spPr>
          <p:txBody>
            <a:bodyPr/>
            <a:lstStyle/>
            <a:p>
              <a:endParaRPr lang="ru-RU" sz="1600"/>
            </a:p>
          </p:txBody>
        </p:sp>
        <p:sp>
          <p:nvSpPr>
            <p:cNvPr id="9254" name="Text Box 119"/>
            <p:cNvSpPr txBox="1">
              <a:spLocks noChangeAspect="1" noChangeArrowheads="1"/>
            </p:cNvSpPr>
            <p:nvPr/>
          </p:nvSpPr>
          <p:spPr bwMode="auto">
            <a:xfrm>
              <a:off x="7461" y="3832"/>
              <a:ext cx="1582" cy="1382"/>
            </a:xfrm>
            <a:prstGeom prst="rect">
              <a:avLst/>
            </a:prstGeom>
            <a:noFill/>
            <a:ln w="9525">
              <a:noFill/>
              <a:miter lim="800000"/>
              <a:headEnd/>
              <a:tailEnd/>
            </a:ln>
          </p:spPr>
          <p:txBody>
            <a:bodyPr/>
            <a:lstStyle/>
            <a:p>
              <a:endParaRPr lang="ru-RU" sz="1600"/>
            </a:p>
          </p:txBody>
        </p:sp>
        <p:sp>
          <p:nvSpPr>
            <p:cNvPr id="9255" name="Text Box 120"/>
            <p:cNvSpPr txBox="1">
              <a:spLocks noChangeAspect="1" noChangeArrowheads="1"/>
            </p:cNvSpPr>
            <p:nvPr/>
          </p:nvSpPr>
          <p:spPr bwMode="auto">
            <a:xfrm>
              <a:off x="5661" y="8824"/>
              <a:ext cx="1136" cy="927"/>
            </a:xfrm>
            <a:prstGeom prst="rect">
              <a:avLst/>
            </a:prstGeom>
            <a:noFill/>
            <a:ln w="9525">
              <a:noFill/>
              <a:miter lim="800000"/>
              <a:headEnd/>
              <a:tailEnd/>
            </a:ln>
          </p:spPr>
          <p:txBody>
            <a:bodyPr/>
            <a:lstStyle/>
            <a:p>
              <a:endParaRPr lang="ru-RU" sz="1600"/>
            </a:p>
          </p:txBody>
        </p:sp>
      </p:grpSp>
      <p:graphicFrame>
        <p:nvGraphicFramePr>
          <p:cNvPr id="9225" name="Object 121"/>
          <p:cNvGraphicFramePr>
            <a:graphicFrameLocks noChangeAspect="1"/>
          </p:cNvGraphicFramePr>
          <p:nvPr/>
        </p:nvGraphicFramePr>
        <p:xfrm>
          <a:off x="6324600" y="228600"/>
          <a:ext cx="476250" cy="460375"/>
        </p:xfrm>
        <a:graphic>
          <a:graphicData uri="http://schemas.openxmlformats.org/presentationml/2006/ole">
            <p:oleObj spid="_x0000_s150627" name="Microsoft Equation 3.0" r:id="rId10" imgW="457200" imgH="431800" progId="Equation.3">
              <p:embed/>
            </p:oleObj>
          </a:graphicData>
        </a:graphic>
      </p:graphicFrame>
      <p:graphicFrame>
        <p:nvGraphicFramePr>
          <p:cNvPr id="9226" name="Object 122"/>
          <p:cNvGraphicFramePr>
            <a:graphicFrameLocks noChangeAspect="1"/>
          </p:cNvGraphicFramePr>
          <p:nvPr/>
        </p:nvGraphicFramePr>
        <p:xfrm>
          <a:off x="7543800" y="228600"/>
          <a:ext cx="514350" cy="496888"/>
        </p:xfrm>
        <a:graphic>
          <a:graphicData uri="http://schemas.openxmlformats.org/presentationml/2006/ole">
            <p:oleObj spid="_x0000_s150628" name="Microsoft Equation 3.0" r:id="rId11" imgW="457200" imgH="431800" progId="Equation.3">
              <p:embed/>
            </p:oleObj>
          </a:graphicData>
        </a:graphic>
      </p:graphicFrame>
      <p:graphicFrame>
        <p:nvGraphicFramePr>
          <p:cNvPr id="9227" name="Object 123"/>
          <p:cNvGraphicFramePr>
            <a:graphicFrameLocks noChangeAspect="1"/>
          </p:cNvGraphicFramePr>
          <p:nvPr/>
        </p:nvGraphicFramePr>
        <p:xfrm>
          <a:off x="7740650" y="2017713"/>
          <a:ext cx="431800" cy="393700"/>
        </p:xfrm>
        <a:graphic>
          <a:graphicData uri="http://schemas.openxmlformats.org/presentationml/2006/ole">
            <p:oleObj spid="_x0000_s150629" name="Microsoft Equation 3.0" r:id="rId12" imgW="253890" imgH="228501"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1" descr="D:\Антон\Балдина ИМ\АМ1.png"/>
          <p:cNvPicPr>
            <a:picLocks noChangeAspect="1" noChangeArrowheads="1"/>
          </p:cNvPicPr>
          <p:nvPr/>
        </p:nvPicPr>
        <p:blipFill>
          <a:blip r:embed="rId2"/>
          <a:srcRect/>
          <a:stretch>
            <a:fillRect/>
          </a:stretch>
        </p:blipFill>
        <p:spPr bwMode="auto">
          <a:xfrm>
            <a:off x="4572000" y="620713"/>
            <a:ext cx="4356100" cy="3060700"/>
          </a:xfrm>
          <a:prstGeom prst="rect">
            <a:avLst/>
          </a:prstGeom>
          <a:noFill/>
          <a:ln w="9525">
            <a:noFill/>
            <a:miter lim="800000"/>
            <a:headEnd/>
            <a:tailEnd/>
          </a:ln>
        </p:spPr>
      </p:pic>
      <p:pic>
        <p:nvPicPr>
          <p:cNvPr id="28675" name="Рисунок 2" descr="D:\Антон\фото АМ\портрет\IMG_1299.JPG"/>
          <p:cNvPicPr>
            <a:picLocks noChangeAspect="1" noChangeArrowheads="1"/>
          </p:cNvPicPr>
          <p:nvPr/>
        </p:nvPicPr>
        <p:blipFill>
          <a:blip r:embed="rId3"/>
          <a:srcRect/>
          <a:stretch>
            <a:fillRect/>
          </a:stretch>
        </p:blipFill>
        <p:spPr bwMode="auto">
          <a:xfrm>
            <a:off x="215900" y="225425"/>
            <a:ext cx="4140200" cy="57594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42988" y="260350"/>
            <a:ext cx="4440237" cy="2349500"/>
            <a:chOff x="3134" y="2502"/>
            <a:chExt cx="5500" cy="2989"/>
          </a:xfrm>
        </p:grpSpPr>
        <p:grpSp>
          <p:nvGrpSpPr>
            <p:cNvPr id="3" name="Group 3"/>
            <p:cNvGrpSpPr>
              <a:grpSpLocks/>
            </p:cNvGrpSpPr>
            <p:nvPr/>
          </p:nvGrpSpPr>
          <p:grpSpPr bwMode="auto">
            <a:xfrm>
              <a:off x="3134" y="2502"/>
              <a:ext cx="5500" cy="2989"/>
              <a:chOff x="3134" y="2502"/>
              <a:chExt cx="5500" cy="2989"/>
            </a:xfrm>
          </p:grpSpPr>
          <p:grpSp>
            <p:nvGrpSpPr>
              <p:cNvPr id="4" name="Group 4"/>
              <p:cNvGrpSpPr>
                <a:grpSpLocks/>
              </p:cNvGrpSpPr>
              <p:nvPr/>
            </p:nvGrpSpPr>
            <p:grpSpPr bwMode="auto">
              <a:xfrm>
                <a:off x="3134" y="2502"/>
                <a:ext cx="5500" cy="2989"/>
                <a:chOff x="3134" y="2502"/>
                <a:chExt cx="5500" cy="2989"/>
              </a:xfrm>
            </p:grpSpPr>
            <p:grpSp>
              <p:nvGrpSpPr>
                <p:cNvPr id="5" name="Group 5"/>
                <p:cNvGrpSpPr>
                  <a:grpSpLocks/>
                </p:cNvGrpSpPr>
                <p:nvPr/>
              </p:nvGrpSpPr>
              <p:grpSpPr bwMode="auto">
                <a:xfrm>
                  <a:off x="3334" y="2774"/>
                  <a:ext cx="5000" cy="2329"/>
                  <a:chOff x="3434" y="2902"/>
                  <a:chExt cx="5000" cy="2329"/>
                </a:xfrm>
              </p:grpSpPr>
              <p:sp>
                <p:nvSpPr>
                  <p:cNvPr id="10265" name="Line 6"/>
                  <p:cNvSpPr>
                    <a:spLocks noChangeShapeType="1"/>
                  </p:cNvSpPr>
                  <p:nvPr/>
                </p:nvSpPr>
                <p:spPr bwMode="auto">
                  <a:xfrm flipV="1">
                    <a:off x="3434" y="2902"/>
                    <a:ext cx="900" cy="2312"/>
                  </a:xfrm>
                  <a:prstGeom prst="line">
                    <a:avLst/>
                  </a:prstGeom>
                  <a:noFill/>
                  <a:ln w="9525">
                    <a:solidFill>
                      <a:srgbClr val="000000"/>
                    </a:solidFill>
                    <a:round/>
                    <a:headEnd/>
                    <a:tailEnd/>
                  </a:ln>
                </p:spPr>
                <p:txBody>
                  <a:bodyPr/>
                  <a:lstStyle/>
                  <a:p>
                    <a:endParaRPr lang="ru-RU"/>
                  </a:p>
                </p:txBody>
              </p:sp>
              <p:sp>
                <p:nvSpPr>
                  <p:cNvPr id="10266" name="Line 7"/>
                  <p:cNvSpPr>
                    <a:spLocks noChangeShapeType="1"/>
                  </p:cNvSpPr>
                  <p:nvPr/>
                </p:nvSpPr>
                <p:spPr bwMode="auto">
                  <a:xfrm>
                    <a:off x="3434" y="5214"/>
                    <a:ext cx="5000" cy="0"/>
                  </a:xfrm>
                  <a:prstGeom prst="line">
                    <a:avLst/>
                  </a:prstGeom>
                  <a:noFill/>
                  <a:ln w="9525">
                    <a:solidFill>
                      <a:srgbClr val="000000"/>
                    </a:solidFill>
                    <a:round/>
                    <a:headEnd/>
                    <a:tailEnd/>
                  </a:ln>
                </p:spPr>
                <p:txBody>
                  <a:bodyPr/>
                  <a:lstStyle/>
                  <a:p>
                    <a:endParaRPr lang="ru-RU"/>
                  </a:p>
                </p:txBody>
              </p:sp>
              <p:sp>
                <p:nvSpPr>
                  <p:cNvPr id="10267" name="Line 8"/>
                  <p:cNvSpPr>
                    <a:spLocks noChangeShapeType="1"/>
                  </p:cNvSpPr>
                  <p:nvPr/>
                </p:nvSpPr>
                <p:spPr bwMode="auto">
                  <a:xfrm>
                    <a:off x="4334" y="2902"/>
                    <a:ext cx="4100" cy="2312"/>
                  </a:xfrm>
                  <a:prstGeom prst="line">
                    <a:avLst/>
                  </a:prstGeom>
                  <a:noFill/>
                  <a:ln w="9525">
                    <a:solidFill>
                      <a:srgbClr val="000000"/>
                    </a:solidFill>
                    <a:round/>
                    <a:headEnd/>
                    <a:tailEnd/>
                  </a:ln>
                </p:spPr>
                <p:txBody>
                  <a:bodyPr/>
                  <a:lstStyle/>
                  <a:p>
                    <a:endParaRPr lang="ru-RU"/>
                  </a:p>
                </p:txBody>
              </p:sp>
              <p:sp>
                <p:nvSpPr>
                  <p:cNvPr id="10268" name="Arc 9"/>
                  <p:cNvSpPr>
                    <a:spLocks/>
                  </p:cNvSpPr>
                  <p:nvPr/>
                </p:nvSpPr>
                <p:spPr bwMode="auto">
                  <a:xfrm rot="913667">
                    <a:off x="3534" y="4806"/>
                    <a:ext cx="397" cy="408"/>
                  </a:xfrm>
                  <a:custGeom>
                    <a:avLst/>
                    <a:gdLst>
                      <a:gd name="T0" fmla="*/ 0 w 21435"/>
                      <a:gd name="T1" fmla="*/ 0 h 21600"/>
                      <a:gd name="T2" fmla="*/ 0 w 21435"/>
                      <a:gd name="T3" fmla="*/ 0 h 21600"/>
                      <a:gd name="T4" fmla="*/ 0 w 21435"/>
                      <a:gd name="T5" fmla="*/ 0 h 21600"/>
                      <a:gd name="T6" fmla="*/ 0 60000 65536"/>
                      <a:gd name="T7" fmla="*/ 0 60000 65536"/>
                      <a:gd name="T8" fmla="*/ 0 60000 65536"/>
                      <a:gd name="T9" fmla="*/ 0 w 21435"/>
                      <a:gd name="T10" fmla="*/ 0 h 21600"/>
                      <a:gd name="T11" fmla="*/ 21435 w 21435"/>
                      <a:gd name="T12" fmla="*/ 21600 h 21600"/>
                    </a:gdLst>
                    <a:ahLst/>
                    <a:cxnLst>
                      <a:cxn ang="T6">
                        <a:pos x="T0" y="T1"/>
                      </a:cxn>
                      <a:cxn ang="T7">
                        <a:pos x="T2" y="T3"/>
                      </a:cxn>
                      <a:cxn ang="T8">
                        <a:pos x="T4" y="T5"/>
                      </a:cxn>
                    </a:cxnLst>
                    <a:rect l="T9" t="T10" r="T11" b="T12"/>
                    <a:pathLst>
                      <a:path w="21435" h="21600" fill="none" extrusionOk="0">
                        <a:moveTo>
                          <a:pt x="-1" y="0"/>
                        </a:moveTo>
                        <a:cubicBezTo>
                          <a:pt x="10899" y="0"/>
                          <a:pt x="20091" y="8120"/>
                          <a:pt x="21435" y="18936"/>
                        </a:cubicBezTo>
                      </a:path>
                      <a:path w="21435" h="21600" stroke="0" extrusionOk="0">
                        <a:moveTo>
                          <a:pt x="-1" y="0"/>
                        </a:moveTo>
                        <a:cubicBezTo>
                          <a:pt x="10899" y="0"/>
                          <a:pt x="20091" y="8120"/>
                          <a:pt x="21435" y="18936"/>
                        </a:cubicBezTo>
                        <a:lnTo>
                          <a:pt x="0" y="21600"/>
                        </a:lnTo>
                        <a:close/>
                      </a:path>
                    </a:pathLst>
                  </a:custGeom>
                  <a:noFill/>
                  <a:ln w="9525">
                    <a:solidFill>
                      <a:srgbClr val="000000"/>
                    </a:solidFill>
                    <a:round/>
                    <a:headEnd/>
                    <a:tailEnd/>
                  </a:ln>
                </p:spPr>
                <p:txBody>
                  <a:bodyPr/>
                  <a:lstStyle/>
                  <a:p>
                    <a:endParaRPr lang="ru-RU"/>
                  </a:p>
                </p:txBody>
              </p:sp>
              <p:sp>
                <p:nvSpPr>
                  <p:cNvPr id="10269" name="Arc 10"/>
                  <p:cNvSpPr>
                    <a:spLocks/>
                  </p:cNvSpPr>
                  <p:nvPr/>
                </p:nvSpPr>
                <p:spPr bwMode="auto">
                  <a:xfrm rot="6498918">
                    <a:off x="4238" y="2994"/>
                    <a:ext cx="400" cy="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ru-RU"/>
                  </a:p>
                </p:txBody>
              </p:sp>
              <p:sp>
                <p:nvSpPr>
                  <p:cNvPr id="10270" name="Arc 11"/>
                  <p:cNvSpPr>
                    <a:spLocks/>
                  </p:cNvSpPr>
                  <p:nvPr/>
                </p:nvSpPr>
                <p:spPr bwMode="auto">
                  <a:xfrm rot="-7443642">
                    <a:off x="7527" y="4909"/>
                    <a:ext cx="329" cy="316"/>
                  </a:xfrm>
                  <a:custGeom>
                    <a:avLst/>
                    <a:gdLst>
                      <a:gd name="T0" fmla="*/ 0 w 21600"/>
                      <a:gd name="T1" fmla="*/ 0 h 31771"/>
                      <a:gd name="T2" fmla="*/ 0 w 21600"/>
                      <a:gd name="T3" fmla="*/ 0 h 31771"/>
                      <a:gd name="T4" fmla="*/ 0 w 21600"/>
                      <a:gd name="T5" fmla="*/ 0 h 31771"/>
                      <a:gd name="T6" fmla="*/ 0 60000 65536"/>
                      <a:gd name="T7" fmla="*/ 0 60000 65536"/>
                      <a:gd name="T8" fmla="*/ 0 60000 65536"/>
                      <a:gd name="T9" fmla="*/ 0 w 21600"/>
                      <a:gd name="T10" fmla="*/ 0 h 31771"/>
                      <a:gd name="T11" fmla="*/ 21600 w 21600"/>
                      <a:gd name="T12" fmla="*/ 31771 h 31771"/>
                    </a:gdLst>
                    <a:ahLst/>
                    <a:cxnLst>
                      <a:cxn ang="T6">
                        <a:pos x="T0" y="T1"/>
                      </a:cxn>
                      <a:cxn ang="T7">
                        <a:pos x="T2" y="T3"/>
                      </a:cxn>
                      <a:cxn ang="T8">
                        <a:pos x="T4" y="T5"/>
                      </a:cxn>
                    </a:cxnLst>
                    <a:rect l="T9" t="T10" r="T11" b="T12"/>
                    <a:pathLst>
                      <a:path w="21600" h="31771" fill="none" extrusionOk="0">
                        <a:moveTo>
                          <a:pt x="5035" y="0"/>
                        </a:moveTo>
                        <a:cubicBezTo>
                          <a:pt x="14750" y="2329"/>
                          <a:pt x="21600" y="11015"/>
                          <a:pt x="21600" y="21005"/>
                        </a:cubicBezTo>
                        <a:cubicBezTo>
                          <a:pt x="21600" y="24783"/>
                          <a:pt x="20608" y="28495"/>
                          <a:pt x="18725" y="31770"/>
                        </a:cubicBezTo>
                      </a:path>
                      <a:path w="21600" h="31771" stroke="0" extrusionOk="0">
                        <a:moveTo>
                          <a:pt x="5035" y="0"/>
                        </a:moveTo>
                        <a:cubicBezTo>
                          <a:pt x="14750" y="2329"/>
                          <a:pt x="21600" y="11015"/>
                          <a:pt x="21600" y="21005"/>
                        </a:cubicBezTo>
                        <a:cubicBezTo>
                          <a:pt x="21600" y="24783"/>
                          <a:pt x="20608" y="28495"/>
                          <a:pt x="18725" y="31770"/>
                        </a:cubicBezTo>
                        <a:lnTo>
                          <a:pt x="0" y="21005"/>
                        </a:lnTo>
                        <a:close/>
                      </a:path>
                    </a:pathLst>
                  </a:custGeom>
                  <a:noFill/>
                  <a:ln w="9525">
                    <a:solidFill>
                      <a:srgbClr val="000000"/>
                    </a:solidFill>
                    <a:round/>
                    <a:headEnd/>
                    <a:tailEnd/>
                  </a:ln>
                </p:spPr>
                <p:txBody>
                  <a:bodyPr/>
                  <a:lstStyle/>
                  <a:p>
                    <a:endParaRPr lang="ru-RU"/>
                  </a:p>
                </p:txBody>
              </p:sp>
            </p:grpSp>
            <p:sp>
              <p:nvSpPr>
                <p:cNvPr id="10253" name="Text Box 12"/>
                <p:cNvSpPr txBox="1">
                  <a:spLocks noChangeArrowheads="1"/>
                </p:cNvSpPr>
                <p:nvPr/>
              </p:nvSpPr>
              <p:spPr bwMode="auto">
                <a:xfrm>
                  <a:off x="31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1</a:t>
                  </a:r>
                  <a:endParaRPr lang="en-US" sz="1600"/>
                </a:p>
              </p:txBody>
            </p:sp>
            <p:sp>
              <p:nvSpPr>
                <p:cNvPr id="10254" name="Text Box 13"/>
                <p:cNvSpPr txBox="1">
                  <a:spLocks noChangeArrowheads="1"/>
                </p:cNvSpPr>
                <p:nvPr/>
              </p:nvSpPr>
              <p:spPr bwMode="auto">
                <a:xfrm>
                  <a:off x="4134" y="2502"/>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3</a:t>
                  </a:r>
                  <a:endParaRPr lang="en-US" sz="1600"/>
                </a:p>
              </p:txBody>
            </p:sp>
            <p:sp>
              <p:nvSpPr>
                <p:cNvPr id="10255" name="Text Box 14"/>
                <p:cNvSpPr txBox="1">
                  <a:spLocks noChangeArrowheads="1"/>
                </p:cNvSpPr>
                <p:nvPr/>
              </p:nvSpPr>
              <p:spPr bwMode="auto">
                <a:xfrm>
                  <a:off x="83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2</a:t>
                  </a:r>
                  <a:endParaRPr lang="en-US" sz="1600"/>
                </a:p>
              </p:txBody>
            </p:sp>
            <p:sp>
              <p:nvSpPr>
                <p:cNvPr id="10256" name="Text Box 15"/>
                <p:cNvSpPr txBox="1">
                  <a:spLocks noChangeArrowheads="1"/>
                </p:cNvSpPr>
                <p:nvPr/>
              </p:nvSpPr>
              <p:spPr bwMode="auto">
                <a:xfrm>
                  <a:off x="5134" y="5086"/>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12</a:t>
                  </a:r>
                  <a:endParaRPr lang="en-US" sz="1600"/>
                </a:p>
              </p:txBody>
            </p:sp>
            <p:sp>
              <p:nvSpPr>
                <p:cNvPr id="10257" name="Text Box 16"/>
                <p:cNvSpPr txBox="1">
                  <a:spLocks noChangeArrowheads="1"/>
                </p:cNvSpPr>
                <p:nvPr/>
              </p:nvSpPr>
              <p:spPr bwMode="auto">
                <a:xfrm>
                  <a:off x="3434" y="359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13</a:t>
                  </a:r>
                  <a:endParaRPr lang="en-US" sz="1600"/>
                </a:p>
              </p:txBody>
            </p:sp>
            <p:sp>
              <p:nvSpPr>
                <p:cNvPr id="10258" name="Text Box 17"/>
                <p:cNvSpPr txBox="1">
                  <a:spLocks noChangeArrowheads="1"/>
                </p:cNvSpPr>
                <p:nvPr/>
              </p:nvSpPr>
              <p:spPr bwMode="auto">
                <a:xfrm>
                  <a:off x="5934" y="33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23</a:t>
                  </a:r>
                  <a:endParaRPr lang="en-US" sz="1600"/>
                </a:p>
              </p:txBody>
            </p:sp>
            <p:sp>
              <p:nvSpPr>
                <p:cNvPr id="10259" name="Text Box 18"/>
                <p:cNvSpPr txBox="1">
                  <a:spLocks noChangeArrowheads="1"/>
                </p:cNvSpPr>
                <p:nvPr/>
              </p:nvSpPr>
              <p:spPr bwMode="auto">
                <a:xfrm>
                  <a:off x="3734" y="4542"/>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3</a:t>
                  </a:r>
                  <a:endParaRPr lang="en-US" sz="1600"/>
                </a:p>
              </p:txBody>
            </p:sp>
            <p:sp>
              <p:nvSpPr>
                <p:cNvPr id="10260" name="Text Box 19"/>
                <p:cNvSpPr txBox="1">
                  <a:spLocks noChangeArrowheads="1"/>
                </p:cNvSpPr>
                <p:nvPr/>
              </p:nvSpPr>
              <p:spPr bwMode="auto">
                <a:xfrm>
                  <a:off x="4434" y="303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a:t>
                  </a:r>
                  <a:endParaRPr lang="en-US" sz="1600"/>
                </a:p>
              </p:txBody>
            </p:sp>
            <p:sp>
              <p:nvSpPr>
                <p:cNvPr id="10261" name="Text Box 20"/>
                <p:cNvSpPr txBox="1">
                  <a:spLocks noChangeArrowheads="1"/>
                </p:cNvSpPr>
                <p:nvPr/>
              </p:nvSpPr>
              <p:spPr bwMode="auto">
                <a:xfrm>
                  <a:off x="7034" y="467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a:t>
                  </a:r>
                  <a:endParaRPr lang="en-US" sz="1600"/>
                </a:p>
              </p:txBody>
            </p:sp>
            <p:sp>
              <p:nvSpPr>
                <p:cNvPr id="10262" name="Line 21"/>
                <p:cNvSpPr>
                  <a:spLocks noChangeShapeType="1"/>
                </p:cNvSpPr>
                <p:nvPr/>
              </p:nvSpPr>
              <p:spPr bwMode="auto">
                <a:xfrm>
                  <a:off x="4234" y="2766"/>
                  <a:ext cx="0" cy="2312"/>
                </a:xfrm>
                <a:prstGeom prst="line">
                  <a:avLst/>
                </a:prstGeom>
                <a:noFill/>
                <a:ln w="9525">
                  <a:solidFill>
                    <a:srgbClr val="000000"/>
                  </a:solidFill>
                  <a:round/>
                  <a:headEnd/>
                  <a:tailEnd/>
                </a:ln>
              </p:spPr>
              <p:txBody>
                <a:bodyPr/>
                <a:lstStyle/>
                <a:p>
                  <a:endParaRPr lang="ru-RU"/>
                </a:p>
              </p:txBody>
            </p:sp>
            <p:sp>
              <p:nvSpPr>
                <p:cNvPr id="10263" name="Text Box 22"/>
                <p:cNvSpPr txBox="1">
                  <a:spLocks noChangeArrowheads="1"/>
                </p:cNvSpPr>
                <p:nvPr/>
              </p:nvSpPr>
              <p:spPr bwMode="auto">
                <a:xfrm>
                  <a:off x="4334" y="37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h</a:t>
                  </a:r>
                  <a:endParaRPr lang="en-US" sz="1600"/>
                </a:p>
              </p:txBody>
            </p:sp>
            <p:sp>
              <p:nvSpPr>
                <p:cNvPr id="10264" name="Text Box 23"/>
                <p:cNvSpPr txBox="1">
                  <a:spLocks noChangeArrowheads="1"/>
                </p:cNvSpPr>
                <p:nvPr/>
              </p:nvSpPr>
              <p:spPr bwMode="auto">
                <a:xfrm>
                  <a:off x="6134" y="467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y</a:t>
                  </a:r>
                  <a:endParaRPr lang="en-US" sz="1600"/>
                </a:p>
              </p:txBody>
            </p:sp>
          </p:grpSp>
          <p:sp>
            <p:nvSpPr>
              <p:cNvPr id="10250" name="Line 24"/>
              <p:cNvSpPr>
                <a:spLocks noChangeShapeType="1"/>
              </p:cNvSpPr>
              <p:nvPr/>
            </p:nvSpPr>
            <p:spPr bwMode="auto">
              <a:xfrm>
                <a:off x="4234" y="4806"/>
                <a:ext cx="300" cy="0"/>
              </a:xfrm>
              <a:prstGeom prst="line">
                <a:avLst/>
              </a:prstGeom>
              <a:noFill/>
              <a:ln w="9525">
                <a:solidFill>
                  <a:srgbClr val="000000"/>
                </a:solidFill>
                <a:round/>
                <a:headEnd/>
                <a:tailEnd/>
              </a:ln>
            </p:spPr>
            <p:txBody>
              <a:bodyPr/>
              <a:lstStyle/>
              <a:p>
                <a:endParaRPr lang="ru-RU"/>
              </a:p>
            </p:txBody>
          </p:sp>
          <p:sp>
            <p:nvSpPr>
              <p:cNvPr id="10251" name="Line 25"/>
              <p:cNvSpPr>
                <a:spLocks noChangeShapeType="1"/>
              </p:cNvSpPr>
              <p:nvPr/>
            </p:nvSpPr>
            <p:spPr bwMode="auto">
              <a:xfrm>
                <a:off x="4534" y="4806"/>
                <a:ext cx="0" cy="272"/>
              </a:xfrm>
              <a:prstGeom prst="line">
                <a:avLst/>
              </a:prstGeom>
              <a:noFill/>
              <a:ln w="9525">
                <a:solidFill>
                  <a:srgbClr val="000000"/>
                </a:solidFill>
                <a:round/>
                <a:headEnd/>
                <a:tailEnd/>
              </a:ln>
            </p:spPr>
            <p:txBody>
              <a:bodyPr/>
              <a:lstStyle/>
              <a:p>
                <a:endParaRPr lang="ru-RU"/>
              </a:p>
            </p:txBody>
          </p:sp>
        </p:grpSp>
        <p:sp>
          <p:nvSpPr>
            <p:cNvPr id="10248" name="Text Box 26"/>
            <p:cNvSpPr txBox="1">
              <a:spLocks noChangeArrowheads="1"/>
            </p:cNvSpPr>
            <p:nvPr/>
          </p:nvSpPr>
          <p:spPr bwMode="auto">
            <a:xfrm>
              <a:off x="4034" y="5078"/>
              <a:ext cx="500" cy="408"/>
            </a:xfrm>
            <a:prstGeom prst="rect">
              <a:avLst/>
            </a:prstGeom>
            <a:noFill/>
            <a:ln w="9525">
              <a:noFill/>
              <a:miter lim="800000"/>
              <a:headEnd/>
              <a:tailEnd/>
            </a:ln>
          </p:spPr>
          <p:txBody>
            <a:bodyPr/>
            <a:lstStyle/>
            <a:p>
              <a:endParaRPr lang="ru-RU" sz="1600"/>
            </a:p>
          </p:txBody>
        </p:sp>
      </p:grpSp>
      <p:sp>
        <p:nvSpPr>
          <p:cNvPr id="10246" name="Rectangle 42"/>
          <p:cNvSpPr>
            <a:spLocks noChangeArrowheads="1"/>
          </p:cNvSpPr>
          <p:nvPr/>
        </p:nvSpPr>
        <p:spPr bwMode="auto">
          <a:xfrm>
            <a:off x="0" y="3398838"/>
            <a:ext cx="257175" cy="260350"/>
          </a:xfrm>
          <a:prstGeom prst="rect">
            <a:avLst/>
          </a:prstGeom>
          <a:noFill/>
          <a:ln w="9525">
            <a:noFill/>
            <a:miter lim="800000"/>
            <a:headEnd/>
            <a:tailEnd/>
          </a:ln>
        </p:spPr>
        <p:txBody>
          <a:bodyPr wrap="none" anchor="ctr">
            <a:spAutoFit/>
          </a:bodyPr>
          <a:lstStyle/>
          <a:p>
            <a:r>
              <a:rPr lang="en-US" sz="1000">
                <a:cs typeface="Times New Roman" pitchFamily="18" charset="0"/>
              </a:rPr>
              <a:t>.</a:t>
            </a:r>
            <a:r>
              <a:rPr lang="en-US" sz="1100"/>
              <a:t> </a:t>
            </a:r>
            <a:endParaRPr lang="en-US"/>
          </a:p>
        </p:txBody>
      </p:sp>
      <p:graphicFrame>
        <p:nvGraphicFramePr>
          <p:cNvPr id="10242" name="Object 46"/>
          <p:cNvGraphicFramePr>
            <a:graphicFrameLocks noChangeAspect="1"/>
          </p:cNvGraphicFramePr>
          <p:nvPr/>
        </p:nvGraphicFramePr>
        <p:xfrm>
          <a:off x="827088" y="2997200"/>
          <a:ext cx="4032250" cy="590550"/>
        </p:xfrm>
        <a:graphic>
          <a:graphicData uri="http://schemas.openxmlformats.org/presentationml/2006/ole">
            <p:oleObj spid="_x0000_s151581" name="Microsoft Equation 3.0" r:id="rId3" imgW="1562100" imgH="228600" progId="Equation.3">
              <p:embed/>
            </p:oleObj>
          </a:graphicData>
        </a:graphic>
      </p:graphicFrame>
      <p:graphicFrame>
        <p:nvGraphicFramePr>
          <p:cNvPr id="10243" name="Object 125"/>
          <p:cNvGraphicFramePr>
            <a:graphicFrameLocks noChangeAspect="1"/>
          </p:cNvGraphicFramePr>
          <p:nvPr/>
        </p:nvGraphicFramePr>
        <p:xfrm>
          <a:off x="827088" y="3716338"/>
          <a:ext cx="4248150" cy="628650"/>
        </p:xfrm>
        <a:graphic>
          <a:graphicData uri="http://schemas.openxmlformats.org/presentationml/2006/ole">
            <p:oleObj spid="_x0000_s151582" name="Формула" r:id="rId4" imgW="1524000" imgH="228600" progId="Equation.3">
              <p:embed/>
            </p:oleObj>
          </a:graphicData>
        </a:graphic>
      </p:graphicFrame>
      <p:graphicFrame>
        <p:nvGraphicFramePr>
          <p:cNvPr id="10244" name="Object 126"/>
          <p:cNvGraphicFramePr>
            <a:graphicFrameLocks noChangeAspect="1"/>
          </p:cNvGraphicFramePr>
          <p:nvPr/>
        </p:nvGraphicFramePr>
        <p:xfrm>
          <a:off x="1116013" y="4797425"/>
          <a:ext cx="3629025" cy="619125"/>
        </p:xfrm>
        <a:graphic>
          <a:graphicData uri="http://schemas.openxmlformats.org/presentationml/2006/ole">
            <p:oleObj spid="_x0000_s151583" name="Формула" r:id="rId5" imgW="1333500" imgH="22860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0" y="1152525"/>
            <a:ext cx="9144000" cy="0"/>
          </a:xfrm>
          <a:prstGeom prst="rect">
            <a:avLst/>
          </a:prstGeom>
          <a:noFill/>
          <a:ln w="9525">
            <a:noFill/>
            <a:miter lim="800000"/>
            <a:headEnd/>
            <a:tailEnd/>
          </a:ln>
        </p:spPr>
        <p:txBody>
          <a:bodyPr wrap="none" anchor="ctr">
            <a:spAutoFit/>
          </a:bodyPr>
          <a:lstStyle/>
          <a:p>
            <a:endParaRPr lang="ru-RU"/>
          </a:p>
        </p:txBody>
      </p:sp>
      <p:graphicFrame>
        <p:nvGraphicFramePr>
          <p:cNvPr id="11266" name="Object 3"/>
          <p:cNvGraphicFramePr>
            <a:graphicFrameLocks noChangeAspect="1"/>
          </p:cNvGraphicFramePr>
          <p:nvPr/>
        </p:nvGraphicFramePr>
        <p:xfrm>
          <a:off x="915988" y="381000"/>
          <a:ext cx="7235825" cy="5776913"/>
        </p:xfrm>
        <a:graphic>
          <a:graphicData uri="http://schemas.openxmlformats.org/presentationml/2006/ole">
            <p:oleObj spid="_x0000_s152587" name="Graph" r:id="rId3" imgW="3712464" imgH="2962656" progId="Origin50.Graph">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4" name="Object 4"/>
          <p:cNvGraphicFramePr>
            <a:graphicFrameLocks noChangeAspect="1"/>
          </p:cNvGraphicFramePr>
          <p:nvPr/>
        </p:nvGraphicFramePr>
        <p:xfrm>
          <a:off x="-214346" y="2874963"/>
          <a:ext cx="5159375" cy="3983037"/>
        </p:xfrm>
        <a:graphic>
          <a:graphicData uri="http://schemas.openxmlformats.org/presentationml/2006/ole">
            <p:oleObj spid="_x0000_s154662" name="Graph" r:id="rId3" imgW="37113480" imgH="28642320" progId="Origin50.Graph">
              <p:embed/>
            </p:oleObj>
          </a:graphicData>
        </a:graphic>
      </p:graphicFrame>
      <p:graphicFrame>
        <p:nvGraphicFramePr>
          <p:cNvPr id="8195" name="Object 3"/>
          <p:cNvGraphicFramePr>
            <a:graphicFrameLocks noChangeAspect="1"/>
          </p:cNvGraphicFramePr>
          <p:nvPr/>
        </p:nvGraphicFramePr>
        <p:xfrm>
          <a:off x="4500562" y="2928934"/>
          <a:ext cx="4787900" cy="3814763"/>
        </p:xfrm>
        <a:graphic>
          <a:graphicData uri="http://schemas.openxmlformats.org/presentationml/2006/ole">
            <p:oleObj spid="_x0000_s154663" name="Graph" r:id="rId4" imgW="4127500" imgH="2882900" progId="Origin50.Graph">
              <p:embed/>
            </p:oleObj>
          </a:graphicData>
        </a:graphic>
      </p:graphicFrame>
      <p:graphicFrame>
        <p:nvGraphicFramePr>
          <p:cNvPr id="122884" name="Object 6"/>
          <p:cNvGraphicFramePr>
            <a:graphicFrameLocks noChangeAspect="1"/>
          </p:cNvGraphicFramePr>
          <p:nvPr/>
        </p:nvGraphicFramePr>
        <p:xfrm>
          <a:off x="5143504" y="61252"/>
          <a:ext cx="3923296" cy="3081996"/>
        </p:xfrm>
        <a:graphic>
          <a:graphicData uri="http://schemas.openxmlformats.org/presentationml/2006/ole">
            <p:oleObj spid="_x0000_s154664" name="Graph" r:id="rId5" imgW="4141622" imgH="3255264" progId="Origin50.Graph">
              <p:embed/>
            </p:oleObj>
          </a:graphicData>
        </a:graphic>
      </p:graphicFrame>
      <p:graphicFrame>
        <p:nvGraphicFramePr>
          <p:cNvPr id="122885" name="Object 3"/>
          <p:cNvGraphicFramePr>
            <a:graphicFrameLocks noChangeAspect="1"/>
          </p:cNvGraphicFramePr>
          <p:nvPr/>
        </p:nvGraphicFramePr>
        <p:xfrm>
          <a:off x="357158" y="285728"/>
          <a:ext cx="3597036" cy="2871789"/>
        </p:xfrm>
        <a:graphic>
          <a:graphicData uri="http://schemas.openxmlformats.org/presentationml/2006/ole">
            <p:oleObj spid="_x0000_s154665" name="Graph" r:id="rId6" imgW="3712464" imgH="2962656" progId="Origin50.Graph">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8"/>
          <p:cNvGrpSpPr>
            <a:grpSpLocks/>
          </p:cNvGrpSpPr>
          <p:nvPr/>
        </p:nvGrpSpPr>
        <p:grpSpPr bwMode="auto">
          <a:xfrm>
            <a:off x="3995738" y="549275"/>
            <a:ext cx="4229100" cy="4343400"/>
            <a:chOff x="2601" y="1134"/>
            <a:chExt cx="6660" cy="6840"/>
          </a:xfrm>
        </p:grpSpPr>
        <p:sp>
          <p:nvSpPr>
            <p:cNvPr id="12302" name="Oval 94"/>
            <p:cNvSpPr>
              <a:spLocks noChangeArrowheads="1"/>
            </p:cNvSpPr>
            <p:nvPr/>
          </p:nvSpPr>
          <p:spPr bwMode="auto">
            <a:xfrm>
              <a:off x="2601" y="1134"/>
              <a:ext cx="6660" cy="6840"/>
            </a:xfrm>
            <a:prstGeom prst="ellipse">
              <a:avLst/>
            </a:prstGeom>
            <a:solidFill>
              <a:srgbClr val="FFFFFF"/>
            </a:solidFill>
            <a:ln w="9525">
              <a:solidFill>
                <a:srgbClr val="000000"/>
              </a:solidFill>
              <a:round/>
              <a:headEnd/>
              <a:tailEnd/>
            </a:ln>
          </p:spPr>
          <p:txBody>
            <a:bodyPr/>
            <a:lstStyle/>
            <a:p>
              <a:endParaRPr lang="ru-RU"/>
            </a:p>
          </p:txBody>
        </p:sp>
        <p:sp>
          <p:nvSpPr>
            <p:cNvPr id="12303" name="Line 93"/>
            <p:cNvSpPr>
              <a:spLocks noChangeShapeType="1"/>
            </p:cNvSpPr>
            <p:nvPr/>
          </p:nvSpPr>
          <p:spPr bwMode="auto">
            <a:xfrm>
              <a:off x="2601" y="4554"/>
              <a:ext cx="6660" cy="0"/>
            </a:xfrm>
            <a:prstGeom prst="line">
              <a:avLst/>
            </a:prstGeom>
            <a:noFill/>
            <a:ln w="9525">
              <a:solidFill>
                <a:srgbClr val="000000"/>
              </a:solidFill>
              <a:round/>
              <a:headEnd/>
              <a:tailEnd/>
            </a:ln>
          </p:spPr>
          <p:txBody>
            <a:bodyPr/>
            <a:lstStyle/>
            <a:p>
              <a:endParaRPr lang="ru-RU"/>
            </a:p>
          </p:txBody>
        </p:sp>
        <p:sp>
          <p:nvSpPr>
            <p:cNvPr id="12304" name="Line 92"/>
            <p:cNvSpPr>
              <a:spLocks noChangeShapeType="1"/>
            </p:cNvSpPr>
            <p:nvPr/>
          </p:nvSpPr>
          <p:spPr bwMode="auto">
            <a:xfrm flipV="1">
              <a:off x="5931" y="2754"/>
              <a:ext cx="876" cy="1800"/>
            </a:xfrm>
            <a:prstGeom prst="line">
              <a:avLst/>
            </a:prstGeom>
            <a:noFill/>
            <a:ln w="9525">
              <a:solidFill>
                <a:srgbClr val="000000"/>
              </a:solidFill>
              <a:round/>
              <a:headEnd/>
              <a:tailEnd/>
            </a:ln>
          </p:spPr>
          <p:txBody>
            <a:bodyPr/>
            <a:lstStyle/>
            <a:p>
              <a:endParaRPr lang="ru-RU"/>
            </a:p>
          </p:txBody>
        </p:sp>
        <p:sp>
          <p:nvSpPr>
            <p:cNvPr id="12305" name="Line 91"/>
            <p:cNvSpPr>
              <a:spLocks noChangeShapeType="1"/>
            </p:cNvSpPr>
            <p:nvPr/>
          </p:nvSpPr>
          <p:spPr bwMode="auto">
            <a:xfrm>
              <a:off x="6807" y="2754"/>
              <a:ext cx="1928" cy="1800"/>
            </a:xfrm>
            <a:prstGeom prst="line">
              <a:avLst/>
            </a:prstGeom>
            <a:noFill/>
            <a:ln w="9525">
              <a:solidFill>
                <a:srgbClr val="000000"/>
              </a:solidFill>
              <a:round/>
              <a:headEnd/>
              <a:tailEnd/>
            </a:ln>
          </p:spPr>
          <p:txBody>
            <a:bodyPr/>
            <a:lstStyle/>
            <a:p>
              <a:endParaRPr lang="ru-RU"/>
            </a:p>
          </p:txBody>
        </p:sp>
        <p:sp>
          <p:nvSpPr>
            <p:cNvPr id="12306" name="Line 90"/>
            <p:cNvSpPr>
              <a:spLocks noChangeShapeType="1"/>
            </p:cNvSpPr>
            <p:nvPr/>
          </p:nvSpPr>
          <p:spPr bwMode="auto">
            <a:xfrm>
              <a:off x="6807" y="2754"/>
              <a:ext cx="0" cy="1800"/>
            </a:xfrm>
            <a:prstGeom prst="line">
              <a:avLst/>
            </a:prstGeom>
            <a:noFill/>
            <a:ln w="9525">
              <a:solidFill>
                <a:srgbClr val="000000"/>
              </a:solidFill>
              <a:round/>
              <a:headEnd/>
              <a:tailEnd/>
            </a:ln>
          </p:spPr>
          <p:txBody>
            <a:bodyPr/>
            <a:lstStyle/>
            <a:p>
              <a:endParaRPr lang="ru-RU"/>
            </a:p>
          </p:txBody>
        </p:sp>
        <p:sp>
          <p:nvSpPr>
            <p:cNvPr id="12307" name="Text Box 89"/>
            <p:cNvSpPr txBox="1">
              <a:spLocks noChangeArrowheads="1"/>
            </p:cNvSpPr>
            <p:nvPr/>
          </p:nvSpPr>
          <p:spPr bwMode="auto">
            <a:xfrm>
              <a:off x="6457" y="3474"/>
              <a:ext cx="526" cy="540"/>
            </a:xfrm>
            <a:prstGeom prst="rect">
              <a:avLst/>
            </a:prstGeom>
            <a:noFill/>
            <a:ln w="9525">
              <a:noFill/>
              <a:miter lim="800000"/>
              <a:headEnd/>
              <a:tailEnd/>
            </a:ln>
          </p:spPr>
          <p:txBody>
            <a:bodyPr/>
            <a:lstStyle/>
            <a:p>
              <a:r>
                <a:rPr lang="en-US" sz="1400" i="1">
                  <a:cs typeface="Times New Roman" pitchFamily="18" charset="0"/>
                </a:rPr>
                <a:t>h</a:t>
              </a:r>
              <a:endParaRPr lang="en-US"/>
            </a:p>
          </p:txBody>
        </p:sp>
        <p:sp>
          <p:nvSpPr>
            <p:cNvPr id="12308" name="Text Box 88"/>
            <p:cNvSpPr txBox="1">
              <a:spLocks noChangeArrowheads="1"/>
            </p:cNvSpPr>
            <p:nvPr/>
          </p:nvSpPr>
          <p:spPr bwMode="auto">
            <a:xfrm>
              <a:off x="5580" y="4554"/>
              <a:ext cx="526" cy="540"/>
            </a:xfrm>
            <a:prstGeom prst="rect">
              <a:avLst/>
            </a:prstGeom>
            <a:noFill/>
            <a:ln w="9525">
              <a:noFill/>
              <a:miter lim="800000"/>
              <a:headEnd/>
              <a:tailEnd/>
            </a:ln>
          </p:spPr>
          <p:txBody>
            <a:bodyPr/>
            <a:lstStyle/>
            <a:p>
              <a:r>
                <a:rPr lang="en-US" sz="1400">
                  <a:cs typeface="Times New Roman" pitchFamily="18" charset="0"/>
                </a:rPr>
                <a:t>2</a:t>
              </a:r>
              <a:endParaRPr lang="en-US"/>
            </a:p>
          </p:txBody>
        </p:sp>
        <p:sp>
          <p:nvSpPr>
            <p:cNvPr id="12309" name="Text Box 87"/>
            <p:cNvSpPr txBox="1">
              <a:spLocks noChangeArrowheads="1"/>
            </p:cNvSpPr>
            <p:nvPr/>
          </p:nvSpPr>
          <p:spPr bwMode="auto">
            <a:xfrm>
              <a:off x="8385" y="4554"/>
              <a:ext cx="525" cy="540"/>
            </a:xfrm>
            <a:prstGeom prst="rect">
              <a:avLst/>
            </a:prstGeom>
            <a:noFill/>
            <a:ln w="9525">
              <a:noFill/>
              <a:miter lim="800000"/>
              <a:headEnd/>
              <a:tailEnd/>
            </a:ln>
          </p:spPr>
          <p:txBody>
            <a:bodyPr/>
            <a:lstStyle/>
            <a:p>
              <a:r>
                <a:rPr lang="en-US" sz="1400">
                  <a:cs typeface="Times New Roman" pitchFamily="18" charset="0"/>
                </a:rPr>
                <a:t>1</a:t>
              </a:r>
              <a:endParaRPr lang="en-US"/>
            </a:p>
          </p:txBody>
        </p:sp>
        <p:sp>
          <p:nvSpPr>
            <p:cNvPr id="12310" name="Text Box 86"/>
            <p:cNvSpPr txBox="1">
              <a:spLocks noChangeArrowheads="1"/>
            </p:cNvSpPr>
            <p:nvPr/>
          </p:nvSpPr>
          <p:spPr bwMode="auto">
            <a:xfrm>
              <a:off x="6561" y="2214"/>
              <a:ext cx="526" cy="540"/>
            </a:xfrm>
            <a:prstGeom prst="rect">
              <a:avLst/>
            </a:prstGeom>
            <a:noFill/>
            <a:ln w="9525">
              <a:noFill/>
              <a:miter lim="800000"/>
              <a:headEnd/>
              <a:tailEnd/>
            </a:ln>
          </p:spPr>
          <p:txBody>
            <a:bodyPr/>
            <a:lstStyle/>
            <a:p>
              <a:r>
                <a:rPr lang="en-US" sz="1400">
                  <a:cs typeface="Times New Roman" pitchFamily="18" charset="0"/>
                </a:rPr>
                <a:t>3</a:t>
              </a:r>
              <a:endParaRPr lang="en-US"/>
            </a:p>
          </p:txBody>
        </p:sp>
        <p:sp>
          <p:nvSpPr>
            <p:cNvPr id="12311" name="Line 85"/>
            <p:cNvSpPr>
              <a:spLocks noChangeShapeType="1"/>
            </p:cNvSpPr>
            <p:nvPr/>
          </p:nvSpPr>
          <p:spPr bwMode="auto">
            <a:xfrm>
              <a:off x="4879" y="1314"/>
              <a:ext cx="4382" cy="3240"/>
            </a:xfrm>
            <a:prstGeom prst="line">
              <a:avLst/>
            </a:prstGeom>
            <a:noFill/>
            <a:ln w="9525">
              <a:solidFill>
                <a:srgbClr val="000000"/>
              </a:solidFill>
              <a:round/>
              <a:headEnd/>
              <a:tailEnd/>
            </a:ln>
          </p:spPr>
          <p:txBody>
            <a:bodyPr/>
            <a:lstStyle/>
            <a:p>
              <a:endParaRPr lang="ru-RU"/>
            </a:p>
          </p:txBody>
        </p:sp>
        <p:sp>
          <p:nvSpPr>
            <p:cNvPr id="12312" name="Text Box 84"/>
            <p:cNvSpPr txBox="1">
              <a:spLocks noChangeArrowheads="1"/>
            </p:cNvSpPr>
            <p:nvPr/>
          </p:nvSpPr>
          <p:spPr bwMode="auto">
            <a:xfrm>
              <a:off x="7508" y="3474"/>
              <a:ext cx="526" cy="540"/>
            </a:xfrm>
            <a:prstGeom prst="rect">
              <a:avLst/>
            </a:prstGeom>
            <a:noFill/>
            <a:ln w="9525">
              <a:noFill/>
              <a:miter lim="800000"/>
              <a:headEnd/>
              <a:tailEnd/>
            </a:ln>
          </p:spPr>
          <p:txBody>
            <a:bodyPr/>
            <a:lstStyle/>
            <a:p>
              <a:r>
                <a:rPr lang="en-US" sz="1400" i="1">
                  <a:cs typeface="Times New Roman" pitchFamily="18" charset="0"/>
                </a:rPr>
                <a:t>ρ</a:t>
              </a:r>
              <a:endParaRPr lang="en-US"/>
            </a:p>
          </p:txBody>
        </p:sp>
        <p:sp>
          <p:nvSpPr>
            <p:cNvPr id="12313" name="Freeform 83"/>
            <p:cNvSpPr>
              <a:spLocks/>
            </p:cNvSpPr>
            <p:nvPr/>
          </p:nvSpPr>
          <p:spPr bwMode="auto">
            <a:xfrm>
              <a:off x="6816" y="2985"/>
              <a:ext cx="219" cy="113"/>
            </a:xfrm>
            <a:custGeom>
              <a:avLst/>
              <a:gdLst>
                <a:gd name="T0" fmla="*/ 0 w 225"/>
                <a:gd name="T1" fmla="*/ 105 h 113"/>
                <a:gd name="T2" fmla="*/ 141 w 225"/>
                <a:gd name="T3" fmla="*/ 90 h 113"/>
                <a:gd name="T4" fmla="*/ 191 w 225"/>
                <a:gd name="T5" fmla="*/ 0 h 113"/>
                <a:gd name="T6" fmla="*/ 0 60000 65536"/>
                <a:gd name="T7" fmla="*/ 0 60000 65536"/>
                <a:gd name="T8" fmla="*/ 0 60000 65536"/>
                <a:gd name="T9" fmla="*/ 0 w 225"/>
                <a:gd name="T10" fmla="*/ 0 h 113"/>
                <a:gd name="T11" fmla="*/ 225 w 225"/>
                <a:gd name="T12" fmla="*/ 113 h 113"/>
              </a:gdLst>
              <a:ahLst/>
              <a:cxnLst>
                <a:cxn ang="T6">
                  <a:pos x="T0" y="T1"/>
                </a:cxn>
                <a:cxn ang="T7">
                  <a:pos x="T2" y="T3"/>
                </a:cxn>
                <a:cxn ang="T8">
                  <a:pos x="T4" y="T5"/>
                </a:cxn>
              </a:cxnLst>
              <a:rect l="T9" t="T10" r="T11" b="T12"/>
              <a:pathLst>
                <a:path w="225" h="113">
                  <a:moveTo>
                    <a:pt x="0" y="105"/>
                  </a:moveTo>
                  <a:cubicBezTo>
                    <a:pt x="55" y="100"/>
                    <a:pt x="115" y="113"/>
                    <a:pt x="165" y="90"/>
                  </a:cubicBezTo>
                  <a:cubicBezTo>
                    <a:pt x="198" y="75"/>
                    <a:pt x="225" y="0"/>
                    <a:pt x="225" y="0"/>
                  </a:cubicBezTo>
                </a:path>
              </a:pathLst>
            </a:custGeom>
            <a:noFill/>
            <a:ln w="9525">
              <a:solidFill>
                <a:srgbClr val="000000"/>
              </a:solidFill>
              <a:round/>
              <a:headEnd/>
              <a:tailEnd/>
            </a:ln>
          </p:spPr>
          <p:txBody>
            <a:bodyPr/>
            <a:lstStyle/>
            <a:p>
              <a:endParaRPr lang="ru-RU"/>
            </a:p>
          </p:txBody>
        </p:sp>
        <p:sp>
          <p:nvSpPr>
            <p:cNvPr id="12314" name="Freeform 82"/>
            <p:cNvSpPr>
              <a:spLocks/>
            </p:cNvSpPr>
            <p:nvPr/>
          </p:nvSpPr>
          <p:spPr bwMode="auto">
            <a:xfrm>
              <a:off x="8291" y="4260"/>
              <a:ext cx="102" cy="285"/>
            </a:xfrm>
            <a:custGeom>
              <a:avLst/>
              <a:gdLst>
                <a:gd name="T0" fmla="*/ 87 w 105"/>
                <a:gd name="T1" fmla="*/ 0 h 285"/>
                <a:gd name="T2" fmla="*/ 15 w 105"/>
                <a:gd name="T3" fmla="*/ 105 h 285"/>
                <a:gd name="T4" fmla="*/ 15 w 105"/>
                <a:gd name="T5" fmla="*/ 285 h 285"/>
                <a:gd name="T6" fmla="*/ 0 60000 65536"/>
                <a:gd name="T7" fmla="*/ 0 60000 65536"/>
                <a:gd name="T8" fmla="*/ 0 60000 65536"/>
                <a:gd name="T9" fmla="*/ 0 w 105"/>
                <a:gd name="T10" fmla="*/ 0 h 285"/>
                <a:gd name="T11" fmla="*/ 105 w 105"/>
                <a:gd name="T12" fmla="*/ 285 h 285"/>
              </a:gdLst>
              <a:ahLst/>
              <a:cxnLst>
                <a:cxn ang="T6">
                  <a:pos x="T0" y="T1"/>
                </a:cxn>
                <a:cxn ang="T7">
                  <a:pos x="T2" y="T3"/>
                </a:cxn>
                <a:cxn ang="T8">
                  <a:pos x="T4" y="T5"/>
                </a:cxn>
              </a:cxnLst>
              <a:rect l="T9" t="T10" r="T11" b="T12"/>
              <a:pathLst>
                <a:path w="105" h="285">
                  <a:moveTo>
                    <a:pt x="105" y="0"/>
                  </a:moveTo>
                  <a:cubicBezTo>
                    <a:pt x="89" y="14"/>
                    <a:pt x="30" y="58"/>
                    <a:pt x="15" y="105"/>
                  </a:cubicBezTo>
                  <a:cubicBezTo>
                    <a:pt x="0" y="152"/>
                    <a:pt x="15" y="248"/>
                    <a:pt x="15" y="285"/>
                  </a:cubicBezTo>
                </a:path>
              </a:pathLst>
            </a:custGeom>
            <a:noFill/>
            <a:ln w="9525">
              <a:solidFill>
                <a:srgbClr val="000000"/>
              </a:solidFill>
              <a:round/>
              <a:headEnd/>
              <a:tailEnd/>
            </a:ln>
          </p:spPr>
          <p:txBody>
            <a:bodyPr/>
            <a:lstStyle/>
            <a:p>
              <a:endParaRPr lang="ru-RU"/>
            </a:p>
          </p:txBody>
        </p:sp>
        <p:sp>
          <p:nvSpPr>
            <p:cNvPr id="12315" name="Text Box 81"/>
            <p:cNvSpPr txBox="1">
              <a:spLocks noChangeArrowheads="1"/>
            </p:cNvSpPr>
            <p:nvPr/>
          </p:nvSpPr>
          <p:spPr bwMode="auto">
            <a:xfrm>
              <a:off x="6807" y="2934"/>
              <a:ext cx="526" cy="540"/>
            </a:xfrm>
            <a:prstGeom prst="rect">
              <a:avLst/>
            </a:prstGeom>
            <a:noFill/>
            <a:ln w="9525">
              <a:noFill/>
              <a:miter lim="800000"/>
              <a:headEnd/>
              <a:tailEnd/>
            </a:ln>
          </p:spPr>
          <p:txBody>
            <a:bodyPr/>
            <a:lstStyle/>
            <a:p>
              <a:r>
                <a:rPr lang="en-US" sz="1400" i="1">
                  <a:cs typeface="Times New Roman" pitchFamily="18" charset="0"/>
                </a:rPr>
                <a:t>α</a:t>
              </a:r>
              <a:endParaRPr lang="en-US"/>
            </a:p>
          </p:txBody>
        </p:sp>
        <p:sp>
          <p:nvSpPr>
            <p:cNvPr id="12316" name="Text Box 80"/>
            <p:cNvSpPr txBox="1">
              <a:spLocks noChangeArrowheads="1"/>
            </p:cNvSpPr>
            <p:nvPr/>
          </p:nvSpPr>
          <p:spPr bwMode="auto">
            <a:xfrm>
              <a:off x="7859" y="4014"/>
              <a:ext cx="526" cy="540"/>
            </a:xfrm>
            <a:prstGeom prst="rect">
              <a:avLst/>
            </a:prstGeom>
            <a:noFill/>
            <a:ln w="9525">
              <a:noFill/>
              <a:miter lim="800000"/>
              <a:headEnd/>
              <a:tailEnd/>
            </a:ln>
          </p:spPr>
          <p:txBody>
            <a:bodyPr/>
            <a:lstStyle/>
            <a:p>
              <a:r>
                <a:rPr lang="en-US" sz="1400" i="1">
                  <a:cs typeface="Times New Roman" pitchFamily="18" charset="0"/>
                </a:rPr>
                <a:t>β</a:t>
              </a:r>
              <a:endParaRPr lang="en-US"/>
            </a:p>
          </p:txBody>
        </p:sp>
        <p:sp>
          <p:nvSpPr>
            <p:cNvPr id="12317" name="Line 79"/>
            <p:cNvSpPr>
              <a:spLocks noChangeShapeType="1"/>
            </p:cNvSpPr>
            <p:nvPr/>
          </p:nvSpPr>
          <p:spPr bwMode="auto">
            <a:xfrm flipV="1">
              <a:off x="2601" y="2034"/>
              <a:ext cx="5760" cy="2520"/>
            </a:xfrm>
            <a:prstGeom prst="line">
              <a:avLst/>
            </a:prstGeom>
            <a:noFill/>
            <a:ln w="9525">
              <a:solidFill>
                <a:srgbClr val="000000"/>
              </a:solidFill>
              <a:round/>
              <a:headEnd/>
              <a:tailEnd/>
            </a:ln>
          </p:spPr>
          <p:txBody>
            <a:bodyPr/>
            <a:lstStyle/>
            <a:p>
              <a:endParaRPr lang="ru-RU"/>
            </a:p>
          </p:txBody>
        </p:sp>
      </p:grpSp>
      <p:sp>
        <p:nvSpPr>
          <p:cNvPr id="12293" name="Rectangle 95"/>
          <p:cNvSpPr>
            <a:spLocks noChangeArrowheads="1"/>
          </p:cNvSpPr>
          <p:nvPr/>
        </p:nvSpPr>
        <p:spPr bwMode="auto">
          <a:xfrm>
            <a:off x="0" y="604838"/>
            <a:ext cx="9144000" cy="0"/>
          </a:xfrm>
          <a:prstGeom prst="rect">
            <a:avLst/>
          </a:prstGeom>
          <a:noFill/>
          <a:ln w="9525">
            <a:noFill/>
            <a:miter lim="800000"/>
            <a:headEnd/>
            <a:tailEnd/>
          </a:ln>
        </p:spPr>
        <p:txBody>
          <a:bodyPr wrap="none" anchor="ctr">
            <a:spAutoFit/>
          </a:bodyPr>
          <a:lstStyle/>
          <a:p>
            <a:endParaRPr lang="ru-RU"/>
          </a:p>
        </p:txBody>
      </p:sp>
      <p:sp>
        <p:nvSpPr>
          <p:cNvPr id="12294" name="Rectangle 103"/>
          <p:cNvSpPr>
            <a:spLocks noChangeArrowheads="1"/>
          </p:cNvSpPr>
          <p:nvPr/>
        </p:nvSpPr>
        <p:spPr bwMode="auto">
          <a:xfrm>
            <a:off x="0" y="604838"/>
            <a:ext cx="184150" cy="809625"/>
          </a:xfrm>
          <a:prstGeom prst="rect">
            <a:avLst/>
          </a:prstGeom>
          <a:noFill/>
          <a:ln w="9525">
            <a:noFill/>
            <a:miter lim="800000"/>
            <a:headEnd/>
            <a:tailEnd/>
          </a:ln>
        </p:spPr>
        <p:txBody>
          <a:bodyPr wrap="none" anchor="ctr">
            <a:spAutoFit/>
          </a:bodyPr>
          <a:lstStyle/>
          <a:p>
            <a:r>
              <a:rPr lang="en-US" sz="1100"/>
              <a:t/>
            </a:r>
            <a:br>
              <a:rPr lang="en-US" sz="1100"/>
            </a:br>
            <a:endParaRPr lang="en-US"/>
          </a:p>
          <a:p>
            <a:pPr eaLnBrk="0" hangingPunct="0"/>
            <a:endParaRPr lang="en-US"/>
          </a:p>
        </p:txBody>
      </p:sp>
      <p:sp>
        <p:nvSpPr>
          <p:cNvPr id="12295" name="Rectangle 104"/>
          <p:cNvSpPr>
            <a:spLocks noChangeArrowheads="1"/>
          </p:cNvSpPr>
          <p:nvPr/>
        </p:nvSpPr>
        <p:spPr bwMode="auto">
          <a:xfrm>
            <a:off x="3132138" y="2133600"/>
            <a:ext cx="2927350" cy="274638"/>
          </a:xfrm>
          <a:prstGeom prst="rect">
            <a:avLst/>
          </a:prstGeom>
          <a:noFill/>
          <a:ln w="9525">
            <a:noFill/>
            <a:miter lim="800000"/>
            <a:headEnd/>
            <a:tailEnd/>
          </a:ln>
        </p:spPr>
        <p:txBody>
          <a:bodyPr wrap="none" anchor="ctr">
            <a:spAutoFit/>
          </a:bodyPr>
          <a:lstStyle/>
          <a:p>
            <a:pPr algn="ctr"/>
            <a:r>
              <a:rPr lang="en-US" sz="1200">
                <a:cs typeface="Times New Roman" pitchFamily="18" charset="0"/>
              </a:rPr>
              <a:t>			</a:t>
            </a:r>
            <a:endParaRPr lang="en-US"/>
          </a:p>
        </p:txBody>
      </p:sp>
      <p:sp>
        <p:nvSpPr>
          <p:cNvPr id="12296" name="Rectangle 105"/>
          <p:cNvSpPr>
            <a:spLocks noChangeArrowheads="1"/>
          </p:cNvSpPr>
          <p:nvPr/>
        </p:nvSpPr>
        <p:spPr bwMode="auto">
          <a:xfrm>
            <a:off x="0" y="3060700"/>
            <a:ext cx="184150" cy="534988"/>
          </a:xfrm>
          <a:prstGeom prst="rect">
            <a:avLst/>
          </a:prstGeom>
          <a:noFill/>
          <a:ln w="9525">
            <a:noFill/>
            <a:miter lim="800000"/>
            <a:headEnd/>
            <a:tailEnd/>
          </a:ln>
        </p:spPr>
        <p:txBody>
          <a:bodyPr wrap="none" anchor="ctr">
            <a:spAutoFit/>
          </a:bodyPr>
          <a:lstStyle/>
          <a:p>
            <a:endParaRPr lang="en-US" sz="1100"/>
          </a:p>
          <a:p>
            <a:pPr eaLnBrk="0" hangingPunct="0"/>
            <a:endParaRPr lang="en-US"/>
          </a:p>
        </p:txBody>
      </p:sp>
      <p:sp>
        <p:nvSpPr>
          <p:cNvPr id="12297" name="Rectangle 106"/>
          <p:cNvSpPr>
            <a:spLocks noChangeArrowheads="1"/>
          </p:cNvSpPr>
          <p:nvPr/>
        </p:nvSpPr>
        <p:spPr bwMode="auto">
          <a:xfrm>
            <a:off x="3108325" y="4281488"/>
            <a:ext cx="2927350" cy="274637"/>
          </a:xfrm>
          <a:prstGeom prst="rect">
            <a:avLst/>
          </a:prstGeom>
          <a:noFill/>
          <a:ln w="9525">
            <a:noFill/>
            <a:miter lim="800000"/>
            <a:headEnd/>
            <a:tailEnd/>
          </a:ln>
        </p:spPr>
        <p:txBody>
          <a:bodyPr wrap="none" anchor="ctr">
            <a:spAutoFit/>
          </a:bodyPr>
          <a:lstStyle/>
          <a:p>
            <a:pPr algn="ctr"/>
            <a:r>
              <a:rPr lang="en-US" sz="1200">
                <a:cs typeface="Times New Roman" pitchFamily="18" charset="0"/>
              </a:rPr>
              <a:t>			</a:t>
            </a:r>
            <a:endParaRPr lang="en-US"/>
          </a:p>
        </p:txBody>
      </p:sp>
      <p:sp>
        <p:nvSpPr>
          <p:cNvPr id="12298" name="Rectangle 107"/>
          <p:cNvSpPr>
            <a:spLocks noChangeArrowheads="1"/>
          </p:cNvSpPr>
          <p:nvPr/>
        </p:nvSpPr>
        <p:spPr bwMode="auto">
          <a:xfrm>
            <a:off x="0" y="4908550"/>
            <a:ext cx="9144000" cy="0"/>
          </a:xfrm>
          <a:prstGeom prst="rect">
            <a:avLst/>
          </a:prstGeom>
          <a:noFill/>
          <a:ln w="9525">
            <a:noFill/>
            <a:miter lim="800000"/>
            <a:headEnd/>
            <a:tailEnd/>
          </a:ln>
        </p:spPr>
        <p:txBody>
          <a:bodyPr wrap="none" anchor="ctr">
            <a:spAutoFit/>
          </a:bodyPr>
          <a:lstStyle/>
          <a:p>
            <a:endParaRPr lang="ru-RU"/>
          </a:p>
        </p:txBody>
      </p:sp>
      <p:sp>
        <p:nvSpPr>
          <p:cNvPr id="12299" name="Rectangle 108"/>
          <p:cNvSpPr>
            <a:spLocks noChangeArrowheads="1"/>
          </p:cNvSpPr>
          <p:nvPr/>
        </p:nvSpPr>
        <p:spPr bwMode="auto">
          <a:xfrm>
            <a:off x="0" y="5775325"/>
            <a:ext cx="9144000" cy="0"/>
          </a:xfrm>
          <a:prstGeom prst="rect">
            <a:avLst/>
          </a:prstGeom>
          <a:noFill/>
          <a:ln w="9525">
            <a:noFill/>
            <a:miter lim="800000"/>
            <a:headEnd/>
            <a:tailEnd/>
          </a:ln>
        </p:spPr>
        <p:txBody>
          <a:bodyPr wrap="none" anchor="ctr">
            <a:spAutoFit/>
          </a:bodyPr>
          <a:lstStyle/>
          <a:p>
            <a:endParaRPr lang="ru-RU"/>
          </a:p>
        </p:txBody>
      </p:sp>
      <p:graphicFrame>
        <p:nvGraphicFramePr>
          <p:cNvPr id="12290" name="Object 72"/>
          <p:cNvGraphicFramePr>
            <a:graphicFrameLocks noChangeAspect="1"/>
          </p:cNvGraphicFramePr>
          <p:nvPr/>
        </p:nvGraphicFramePr>
        <p:xfrm>
          <a:off x="446088" y="690563"/>
          <a:ext cx="3629025" cy="619125"/>
        </p:xfrm>
        <a:graphic>
          <a:graphicData uri="http://schemas.openxmlformats.org/presentationml/2006/ole">
            <p:oleObj spid="_x0000_s153620" name="Формула" r:id="rId3" imgW="1333500" imgH="228600" progId="Equation.3">
              <p:embed/>
            </p:oleObj>
          </a:graphicData>
        </a:graphic>
      </p:graphicFrame>
      <p:sp>
        <p:nvSpPr>
          <p:cNvPr id="12300" name="Rectangle 109"/>
          <p:cNvSpPr>
            <a:spLocks noChangeArrowheads="1"/>
          </p:cNvSpPr>
          <p:nvPr/>
        </p:nvSpPr>
        <p:spPr bwMode="auto">
          <a:xfrm>
            <a:off x="0" y="6251575"/>
            <a:ext cx="9144000" cy="0"/>
          </a:xfrm>
          <a:prstGeom prst="rect">
            <a:avLst/>
          </a:prstGeom>
          <a:noFill/>
          <a:ln w="9525">
            <a:noFill/>
            <a:miter lim="800000"/>
            <a:headEnd/>
            <a:tailEnd/>
          </a:ln>
        </p:spPr>
        <p:txBody>
          <a:bodyPr wrap="none" anchor="ctr">
            <a:spAutoFit/>
          </a:bodyPr>
          <a:lstStyle/>
          <a:p>
            <a:endParaRPr lang="ru-RU"/>
          </a:p>
        </p:txBody>
      </p:sp>
      <p:sp>
        <p:nvSpPr>
          <p:cNvPr id="12301" name="Rectangle 1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2291" name="Object 110"/>
          <p:cNvGraphicFramePr>
            <a:graphicFrameLocks noChangeAspect="1"/>
          </p:cNvGraphicFramePr>
          <p:nvPr/>
        </p:nvGraphicFramePr>
        <p:xfrm>
          <a:off x="1476375" y="5373688"/>
          <a:ext cx="4248150" cy="823912"/>
        </p:xfrm>
        <a:graphic>
          <a:graphicData uri="http://schemas.openxmlformats.org/presentationml/2006/ole">
            <p:oleObj spid="_x0000_s153621" name="Формула" r:id="rId4" imgW="1231366" imgH="241195"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ChangeArrowheads="1"/>
          </p:cNvSpPr>
          <p:nvPr/>
        </p:nvSpPr>
        <p:spPr bwMode="auto">
          <a:xfrm>
            <a:off x="0" y="1066800"/>
            <a:ext cx="9144000" cy="0"/>
          </a:xfrm>
          <a:prstGeom prst="rect">
            <a:avLst/>
          </a:prstGeom>
          <a:noFill/>
          <a:ln w="9525">
            <a:noFill/>
            <a:miter lim="800000"/>
            <a:headEnd/>
            <a:tailEnd/>
          </a:ln>
        </p:spPr>
        <p:txBody>
          <a:bodyPr wrap="none" anchor="ctr">
            <a:spAutoFit/>
          </a:bodyPr>
          <a:lstStyle/>
          <a:p>
            <a:endParaRPr lang="ru-RU"/>
          </a:p>
        </p:txBody>
      </p:sp>
      <p:graphicFrame>
        <p:nvGraphicFramePr>
          <p:cNvPr id="13314" name="Object 4"/>
          <p:cNvGraphicFramePr>
            <a:graphicFrameLocks noChangeAspect="1"/>
          </p:cNvGraphicFramePr>
          <p:nvPr/>
        </p:nvGraphicFramePr>
        <p:xfrm>
          <a:off x="250825" y="1585913"/>
          <a:ext cx="6121400" cy="4856162"/>
        </p:xfrm>
        <a:graphic>
          <a:graphicData uri="http://schemas.openxmlformats.org/presentationml/2006/ole">
            <p:oleObj spid="_x0000_s156683" name="Graph" r:id="rId3" imgW="3777082" imgH="2994355" progId="Origin50.Graph">
              <p:embed/>
            </p:oleObj>
          </a:graphicData>
        </a:graphic>
      </p:graphicFrame>
      <p:sp>
        <p:nvSpPr>
          <p:cNvPr id="13316" name="Text Box 6"/>
          <p:cNvSpPr txBox="1">
            <a:spLocks noChangeArrowheads="1"/>
          </p:cNvSpPr>
          <p:nvPr/>
        </p:nvSpPr>
        <p:spPr bwMode="auto">
          <a:xfrm>
            <a:off x="5724525" y="0"/>
            <a:ext cx="2179638" cy="366713"/>
          </a:xfrm>
          <a:prstGeom prst="rect">
            <a:avLst/>
          </a:prstGeom>
          <a:noFill/>
          <a:ln w="9525">
            <a:noFill/>
            <a:miter lim="800000"/>
            <a:headEnd/>
            <a:tailEnd/>
          </a:ln>
        </p:spPr>
        <p:txBody>
          <a:bodyPr>
            <a:spAutoFit/>
          </a:bodyPr>
          <a:lstStyle/>
          <a:p>
            <a:endParaRPr lang="ru-RU"/>
          </a:p>
        </p:txBody>
      </p:sp>
      <p:grpSp>
        <p:nvGrpSpPr>
          <p:cNvPr id="2" name="Group 7"/>
          <p:cNvGrpSpPr>
            <a:grpSpLocks/>
          </p:cNvGrpSpPr>
          <p:nvPr/>
        </p:nvGrpSpPr>
        <p:grpSpPr bwMode="auto">
          <a:xfrm>
            <a:off x="6069013" y="0"/>
            <a:ext cx="3074987" cy="2133600"/>
            <a:chOff x="2835" y="2502"/>
            <a:chExt cx="5799" cy="2989"/>
          </a:xfrm>
        </p:grpSpPr>
        <p:grpSp>
          <p:nvGrpSpPr>
            <p:cNvPr id="3" name="Group 8"/>
            <p:cNvGrpSpPr>
              <a:grpSpLocks/>
            </p:cNvGrpSpPr>
            <p:nvPr/>
          </p:nvGrpSpPr>
          <p:grpSpPr bwMode="auto">
            <a:xfrm>
              <a:off x="2835" y="2502"/>
              <a:ext cx="5799" cy="2989"/>
              <a:chOff x="2835" y="2502"/>
              <a:chExt cx="5799" cy="2989"/>
            </a:xfrm>
          </p:grpSpPr>
          <p:grpSp>
            <p:nvGrpSpPr>
              <p:cNvPr id="4" name="Group 9"/>
              <p:cNvGrpSpPr>
                <a:grpSpLocks/>
              </p:cNvGrpSpPr>
              <p:nvPr/>
            </p:nvGrpSpPr>
            <p:grpSpPr bwMode="auto">
              <a:xfrm>
                <a:off x="2835" y="2502"/>
                <a:ext cx="5799" cy="2989"/>
                <a:chOff x="2835" y="2502"/>
                <a:chExt cx="5799" cy="2989"/>
              </a:xfrm>
            </p:grpSpPr>
            <p:grpSp>
              <p:nvGrpSpPr>
                <p:cNvPr id="5" name="Group 10"/>
                <p:cNvGrpSpPr>
                  <a:grpSpLocks/>
                </p:cNvGrpSpPr>
                <p:nvPr/>
              </p:nvGrpSpPr>
              <p:grpSpPr bwMode="auto">
                <a:xfrm>
                  <a:off x="3334" y="2774"/>
                  <a:ext cx="5000" cy="2329"/>
                  <a:chOff x="3434" y="2902"/>
                  <a:chExt cx="5000" cy="2329"/>
                </a:xfrm>
              </p:grpSpPr>
              <p:sp>
                <p:nvSpPr>
                  <p:cNvPr id="13336" name="Line 11"/>
                  <p:cNvSpPr>
                    <a:spLocks noChangeShapeType="1"/>
                  </p:cNvSpPr>
                  <p:nvPr/>
                </p:nvSpPr>
                <p:spPr bwMode="auto">
                  <a:xfrm flipV="1">
                    <a:off x="3434" y="2902"/>
                    <a:ext cx="900" cy="2312"/>
                  </a:xfrm>
                  <a:prstGeom prst="line">
                    <a:avLst/>
                  </a:prstGeom>
                  <a:noFill/>
                  <a:ln w="9525">
                    <a:solidFill>
                      <a:srgbClr val="000000"/>
                    </a:solidFill>
                    <a:round/>
                    <a:headEnd/>
                    <a:tailEnd/>
                  </a:ln>
                </p:spPr>
                <p:txBody>
                  <a:bodyPr/>
                  <a:lstStyle/>
                  <a:p>
                    <a:endParaRPr lang="ru-RU"/>
                  </a:p>
                </p:txBody>
              </p:sp>
              <p:sp>
                <p:nvSpPr>
                  <p:cNvPr id="13337" name="Line 12"/>
                  <p:cNvSpPr>
                    <a:spLocks noChangeShapeType="1"/>
                  </p:cNvSpPr>
                  <p:nvPr/>
                </p:nvSpPr>
                <p:spPr bwMode="auto">
                  <a:xfrm>
                    <a:off x="3434" y="5214"/>
                    <a:ext cx="5000" cy="0"/>
                  </a:xfrm>
                  <a:prstGeom prst="line">
                    <a:avLst/>
                  </a:prstGeom>
                  <a:noFill/>
                  <a:ln w="9525">
                    <a:solidFill>
                      <a:srgbClr val="000000"/>
                    </a:solidFill>
                    <a:round/>
                    <a:headEnd/>
                    <a:tailEnd/>
                  </a:ln>
                </p:spPr>
                <p:txBody>
                  <a:bodyPr/>
                  <a:lstStyle/>
                  <a:p>
                    <a:endParaRPr lang="ru-RU"/>
                  </a:p>
                </p:txBody>
              </p:sp>
              <p:sp>
                <p:nvSpPr>
                  <p:cNvPr id="13338" name="Line 13"/>
                  <p:cNvSpPr>
                    <a:spLocks noChangeShapeType="1"/>
                  </p:cNvSpPr>
                  <p:nvPr/>
                </p:nvSpPr>
                <p:spPr bwMode="auto">
                  <a:xfrm>
                    <a:off x="4334" y="2902"/>
                    <a:ext cx="4100" cy="2312"/>
                  </a:xfrm>
                  <a:prstGeom prst="line">
                    <a:avLst/>
                  </a:prstGeom>
                  <a:noFill/>
                  <a:ln w="9525">
                    <a:solidFill>
                      <a:srgbClr val="000000"/>
                    </a:solidFill>
                    <a:round/>
                    <a:headEnd/>
                    <a:tailEnd/>
                  </a:ln>
                </p:spPr>
                <p:txBody>
                  <a:bodyPr/>
                  <a:lstStyle/>
                  <a:p>
                    <a:endParaRPr lang="ru-RU"/>
                  </a:p>
                </p:txBody>
              </p:sp>
              <p:sp>
                <p:nvSpPr>
                  <p:cNvPr id="13339" name="Arc 14"/>
                  <p:cNvSpPr>
                    <a:spLocks/>
                  </p:cNvSpPr>
                  <p:nvPr/>
                </p:nvSpPr>
                <p:spPr bwMode="auto">
                  <a:xfrm rot="913667">
                    <a:off x="3534" y="4806"/>
                    <a:ext cx="397" cy="408"/>
                  </a:xfrm>
                  <a:custGeom>
                    <a:avLst/>
                    <a:gdLst>
                      <a:gd name="T0" fmla="*/ 0 w 21435"/>
                      <a:gd name="T1" fmla="*/ 0 h 21600"/>
                      <a:gd name="T2" fmla="*/ 0 w 21435"/>
                      <a:gd name="T3" fmla="*/ 0 h 21600"/>
                      <a:gd name="T4" fmla="*/ 0 w 21435"/>
                      <a:gd name="T5" fmla="*/ 0 h 21600"/>
                      <a:gd name="T6" fmla="*/ 0 60000 65536"/>
                      <a:gd name="T7" fmla="*/ 0 60000 65536"/>
                      <a:gd name="T8" fmla="*/ 0 60000 65536"/>
                      <a:gd name="T9" fmla="*/ 0 w 21435"/>
                      <a:gd name="T10" fmla="*/ 0 h 21600"/>
                      <a:gd name="T11" fmla="*/ 21435 w 21435"/>
                      <a:gd name="T12" fmla="*/ 21600 h 21600"/>
                    </a:gdLst>
                    <a:ahLst/>
                    <a:cxnLst>
                      <a:cxn ang="T6">
                        <a:pos x="T0" y="T1"/>
                      </a:cxn>
                      <a:cxn ang="T7">
                        <a:pos x="T2" y="T3"/>
                      </a:cxn>
                      <a:cxn ang="T8">
                        <a:pos x="T4" y="T5"/>
                      </a:cxn>
                    </a:cxnLst>
                    <a:rect l="T9" t="T10" r="T11" b="T12"/>
                    <a:pathLst>
                      <a:path w="21435" h="21600" fill="none" extrusionOk="0">
                        <a:moveTo>
                          <a:pt x="-1" y="0"/>
                        </a:moveTo>
                        <a:cubicBezTo>
                          <a:pt x="10899" y="0"/>
                          <a:pt x="20091" y="8120"/>
                          <a:pt x="21435" y="18936"/>
                        </a:cubicBezTo>
                      </a:path>
                      <a:path w="21435" h="21600" stroke="0" extrusionOk="0">
                        <a:moveTo>
                          <a:pt x="-1" y="0"/>
                        </a:moveTo>
                        <a:cubicBezTo>
                          <a:pt x="10899" y="0"/>
                          <a:pt x="20091" y="8120"/>
                          <a:pt x="21435" y="18936"/>
                        </a:cubicBezTo>
                        <a:lnTo>
                          <a:pt x="0" y="21600"/>
                        </a:lnTo>
                        <a:close/>
                      </a:path>
                    </a:pathLst>
                  </a:custGeom>
                  <a:noFill/>
                  <a:ln w="9525">
                    <a:solidFill>
                      <a:srgbClr val="000000"/>
                    </a:solidFill>
                    <a:round/>
                    <a:headEnd/>
                    <a:tailEnd/>
                  </a:ln>
                </p:spPr>
                <p:txBody>
                  <a:bodyPr/>
                  <a:lstStyle/>
                  <a:p>
                    <a:endParaRPr lang="ru-RU"/>
                  </a:p>
                </p:txBody>
              </p:sp>
              <p:sp>
                <p:nvSpPr>
                  <p:cNvPr id="13340" name="Arc 15"/>
                  <p:cNvSpPr>
                    <a:spLocks/>
                  </p:cNvSpPr>
                  <p:nvPr/>
                </p:nvSpPr>
                <p:spPr bwMode="auto">
                  <a:xfrm rot="6498918">
                    <a:off x="4238" y="2994"/>
                    <a:ext cx="400" cy="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ru-RU"/>
                  </a:p>
                </p:txBody>
              </p:sp>
              <p:sp>
                <p:nvSpPr>
                  <p:cNvPr id="13341" name="Arc 16"/>
                  <p:cNvSpPr>
                    <a:spLocks/>
                  </p:cNvSpPr>
                  <p:nvPr/>
                </p:nvSpPr>
                <p:spPr bwMode="auto">
                  <a:xfrm rot="-7443642">
                    <a:off x="7527" y="4909"/>
                    <a:ext cx="329" cy="316"/>
                  </a:xfrm>
                  <a:custGeom>
                    <a:avLst/>
                    <a:gdLst>
                      <a:gd name="T0" fmla="*/ 0 w 21600"/>
                      <a:gd name="T1" fmla="*/ 0 h 31771"/>
                      <a:gd name="T2" fmla="*/ 0 w 21600"/>
                      <a:gd name="T3" fmla="*/ 0 h 31771"/>
                      <a:gd name="T4" fmla="*/ 0 w 21600"/>
                      <a:gd name="T5" fmla="*/ 0 h 31771"/>
                      <a:gd name="T6" fmla="*/ 0 60000 65536"/>
                      <a:gd name="T7" fmla="*/ 0 60000 65536"/>
                      <a:gd name="T8" fmla="*/ 0 60000 65536"/>
                      <a:gd name="T9" fmla="*/ 0 w 21600"/>
                      <a:gd name="T10" fmla="*/ 0 h 31771"/>
                      <a:gd name="T11" fmla="*/ 21600 w 21600"/>
                      <a:gd name="T12" fmla="*/ 31771 h 31771"/>
                    </a:gdLst>
                    <a:ahLst/>
                    <a:cxnLst>
                      <a:cxn ang="T6">
                        <a:pos x="T0" y="T1"/>
                      </a:cxn>
                      <a:cxn ang="T7">
                        <a:pos x="T2" y="T3"/>
                      </a:cxn>
                      <a:cxn ang="T8">
                        <a:pos x="T4" y="T5"/>
                      </a:cxn>
                    </a:cxnLst>
                    <a:rect l="T9" t="T10" r="T11" b="T12"/>
                    <a:pathLst>
                      <a:path w="21600" h="31771" fill="none" extrusionOk="0">
                        <a:moveTo>
                          <a:pt x="5035" y="0"/>
                        </a:moveTo>
                        <a:cubicBezTo>
                          <a:pt x="14750" y="2329"/>
                          <a:pt x="21600" y="11015"/>
                          <a:pt x="21600" y="21005"/>
                        </a:cubicBezTo>
                        <a:cubicBezTo>
                          <a:pt x="21600" y="24783"/>
                          <a:pt x="20608" y="28495"/>
                          <a:pt x="18725" y="31770"/>
                        </a:cubicBezTo>
                      </a:path>
                      <a:path w="21600" h="31771" stroke="0" extrusionOk="0">
                        <a:moveTo>
                          <a:pt x="5035" y="0"/>
                        </a:moveTo>
                        <a:cubicBezTo>
                          <a:pt x="14750" y="2329"/>
                          <a:pt x="21600" y="11015"/>
                          <a:pt x="21600" y="21005"/>
                        </a:cubicBezTo>
                        <a:cubicBezTo>
                          <a:pt x="21600" y="24783"/>
                          <a:pt x="20608" y="28495"/>
                          <a:pt x="18725" y="31770"/>
                        </a:cubicBezTo>
                        <a:lnTo>
                          <a:pt x="0" y="21005"/>
                        </a:lnTo>
                        <a:close/>
                      </a:path>
                    </a:pathLst>
                  </a:custGeom>
                  <a:noFill/>
                  <a:ln w="9525">
                    <a:solidFill>
                      <a:srgbClr val="000000"/>
                    </a:solidFill>
                    <a:round/>
                    <a:headEnd/>
                    <a:tailEnd/>
                  </a:ln>
                </p:spPr>
                <p:txBody>
                  <a:bodyPr/>
                  <a:lstStyle/>
                  <a:p>
                    <a:endParaRPr lang="ru-RU"/>
                  </a:p>
                </p:txBody>
              </p:sp>
            </p:grpSp>
            <p:sp>
              <p:nvSpPr>
                <p:cNvPr id="13324" name="Text Box 17"/>
                <p:cNvSpPr txBox="1">
                  <a:spLocks noChangeArrowheads="1"/>
                </p:cNvSpPr>
                <p:nvPr/>
              </p:nvSpPr>
              <p:spPr bwMode="auto">
                <a:xfrm>
                  <a:off x="31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1</a:t>
                  </a:r>
                  <a:endParaRPr lang="en-US" sz="1600"/>
                </a:p>
              </p:txBody>
            </p:sp>
            <p:sp>
              <p:nvSpPr>
                <p:cNvPr id="13325" name="Text Box 18"/>
                <p:cNvSpPr txBox="1">
                  <a:spLocks noChangeArrowheads="1"/>
                </p:cNvSpPr>
                <p:nvPr/>
              </p:nvSpPr>
              <p:spPr bwMode="auto">
                <a:xfrm>
                  <a:off x="4134" y="2502"/>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3</a:t>
                  </a:r>
                  <a:endParaRPr lang="en-US" sz="1600"/>
                </a:p>
              </p:txBody>
            </p:sp>
            <p:sp>
              <p:nvSpPr>
                <p:cNvPr id="13326" name="Text Box 19"/>
                <p:cNvSpPr txBox="1">
                  <a:spLocks noChangeArrowheads="1"/>
                </p:cNvSpPr>
                <p:nvPr/>
              </p:nvSpPr>
              <p:spPr bwMode="auto">
                <a:xfrm>
                  <a:off x="8334" y="4950"/>
                  <a:ext cx="300" cy="405"/>
                </a:xfrm>
                <a:prstGeom prst="rect">
                  <a:avLst/>
                </a:prstGeom>
                <a:noFill/>
                <a:ln w="9525">
                  <a:noFill/>
                  <a:miter lim="800000"/>
                  <a:headEnd/>
                  <a:tailEnd/>
                </a:ln>
              </p:spPr>
              <p:txBody>
                <a:bodyPr lIns="18000" tIns="10800" rIns="18000" bIns="10800"/>
                <a:lstStyle/>
                <a:p>
                  <a:r>
                    <a:rPr lang="en-US" altLang="ja-JP" sz="1200">
                      <a:latin typeface="Times New Roman" pitchFamily="18" charset="0"/>
                      <a:ea typeface="MS Mincho" pitchFamily="49" charset="-128"/>
                    </a:rPr>
                    <a:t>2</a:t>
                  </a:r>
                  <a:endParaRPr lang="en-US" sz="1600"/>
                </a:p>
              </p:txBody>
            </p:sp>
            <p:sp>
              <p:nvSpPr>
                <p:cNvPr id="13327" name="Text Box 20"/>
                <p:cNvSpPr txBox="1">
                  <a:spLocks noChangeArrowheads="1"/>
                </p:cNvSpPr>
                <p:nvPr/>
              </p:nvSpPr>
              <p:spPr bwMode="auto">
                <a:xfrm>
                  <a:off x="4901" y="5086"/>
                  <a:ext cx="633"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12</a:t>
                  </a:r>
                  <a:endParaRPr lang="en-US" sz="1600"/>
                </a:p>
              </p:txBody>
            </p:sp>
            <p:sp>
              <p:nvSpPr>
                <p:cNvPr id="13328" name="Text Box 21"/>
                <p:cNvSpPr txBox="1">
                  <a:spLocks noChangeArrowheads="1"/>
                </p:cNvSpPr>
                <p:nvPr/>
              </p:nvSpPr>
              <p:spPr bwMode="auto">
                <a:xfrm>
                  <a:off x="2835" y="3590"/>
                  <a:ext cx="999"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13</a:t>
                  </a:r>
                  <a:endParaRPr lang="en-US" sz="1600"/>
                </a:p>
              </p:txBody>
            </p:sp>
            <p:sp>
              <p:nvSpPr>
                <p:cNvPr id="13329" name="Text Box 22"/>
                <p:cNvSpPr txBox="1">
                  <a:spLocks noChangeArrowheads="1"/>
                </p:cNvSpPr>
                <p:nvPr/>
              </p:nvSpPr>
              <p:spPr bwMode="auto">
                <a:xfrm>
                  <a:off x="5934" y="3318"/>
                  <a:ext cx="895"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23</a:t>
                  </a:r>
                  <a:endParaRPr lang="en-US" sz="1600"/>
                </a:p>
              </p:txBody>
            </p:sp>
            <p:sp>
              <p:nvSpPr>
                <p:cNvPr id="13330" name="Text Box 23"/>
                <p:cNvSpPr txBox="1">
                  <a:spLocks noChangeArrowheads="1"/>
                </p:cNvSpPr>
                <p:nvPr/>
              </p:nvSpPr>
              <p:spPr bwMode="auto">
                <a:xfrm>
                  <a:off x="3734" y="4542"/>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3</a:t>
                  </a:r>
                  <a:endParaRPr lang="en-US" sz="1600"/>
                </a:p>
              </p:txBody>
            </p:sp>
            <p:sp>
              <p:nvSpPr>
                <p:cNvPr id="13331" name="Text Box 24"/>
                <p:cNvSpPr txBox="1">
                  <a:spLocks noChangeArrowheads="1"/>
                </p:cNvSpPr>
                <p:nvPr/>
              </p:nvSpPr>
              <p:spPr bwMode="auto">
                <a:xfrm>
                  <a:off x="4434" y="303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1</a:t>
                  </a:r>
                  <a:endParaRPr lang="en-US" sz="1600"/>
                </a:p>
              </p:txBody>
            </p:sp>
            <p:sp>
              <p:nvSpPr>
                <p:cNvPr id="13332" name="Text Box 25"/>
                <p:cNvSpPr txBox="1">
                  <a:spLocks noChangeArrowheads="1"/>
                </p:cNvSpPr>
                <p:nvPr/>
              </p:nvSpPr>
              <p:spPr bwMode="auto">
                <a:xfrm>
                  <a:off x="7034" y="467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sym typeface="Symbol" pitchFamily="18" charset="2"/>
                    </a:rPr>
                    <a:t></a:t>
                  </a:r>
                  <a:r>
                    <a:rPr lang="en-US" altLang="ja-JP" sz="1200" i="1" baseline="-25000">
                      <a:latin typeface="Times New Roman" pitchFamily="18" charset="0"/>
                      <a:ea typeface="MS Mincho" pitchFamily="49" charset="-128"/>
                    </a:rPr>
                    <a:t>2</a:t>
                  </a:r>
                  <a:endParaRPr lang="en-US" sz="1600"/>
                </a:p>
              </p:txBody>
            </p:sp>
            <p:sp>
              <p:nvSpPr>
                <p:cNvPr id="13333" name="Line 26"/>
                <p:cNvSpPr>
                  <a:spLocks noChangeShapeType="1"/>
                </p:cNvSpPr>
                <p:nvPr/>
              </p:nvSpPr>
              <p:spPr bwMode="auto">
                <a:xfrm>
                  <a:off x="4234" y="2766"/>
                  <a:ext cx="0" cy="2312"/>
                </a:xfrm>
                <a:prstGeom prst="line">
                  <a:avLst/>
                </a:prstGeom>
                <a:noFill/>
                <a:ln w="9525">
                  <a:solidFill>
                    <a:srgbClr val="000000"/>
                  </a:solidFill>
                  <a:round/>
                  <a:headEnd/>
                  <a:tailEnd/>
                </a:ln>
              </p:spPr>
              <p:txBody>
                <a:bodyPr/>
                <a:lstStyle/>
                <a:p>
                  <a:endParaRPr lang="ru-RU"/>
                </a:p>
              </p:txBody>
            </p:sp>
            <p:sp>
              <p:nvSpPr>
                <p:cNvPr id="13334" name="Text Box 27"/>
                <p:cNvSpPr txBox="1">
                  <a:spLocks noChangeArrowheads="1"/>
                </p:cNvSpPr>
                <p:nvPr/>
              </p:nvSpPr>
              <p:spPr bwMode="auto">
                <a:xfrm>
                  <a:off x="4334" y="3718"/>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h</a:t>
                  </a:r>
                  <a:endParaRPr lang="en-US" sz="1600"/>
                </a:p>
              </p:txBody>
            </p:sp>
            <p:sp>
              <p:nvSpPr>
                <p:cNvPr id="13335" name="Text Box 28"/>
                <p:cNvSpPr txBox="1">
                  <a:spLocks noChangeArrowheads="1"/>
                </p:cNvSpPr>
                <p:nvPr/>
              </p:nvSpPr>
              <p:spPr bwMode="auto">
                <a:xfrm>
                  <a:off x="6134" y="467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y</a:t>
                  </a:r>
                  <a:endParaRPr lang="en-US" sz="1600"/>
                </a:p>
              </p:txBody>
            </p:sp>
          </p:grpSp>
          <p:sp>
            <p:nvSpPr>
              <p:cNvPr id="13321" name="Line 29"/>
              <p:cNvSpPr>
                <a:spLocks noChangeShapeType="1"/>
              </p:cNvSpPr>
              <p:nvPr/>
            </p:nvSpPr>
            <p:spPr bwMode="auto">
              <a:xfrm>
                <a:off x="4234" y="4806"/>
                <a:ext cx="300" cy="0"/>
              </a:xfrm>
              <a:prstGeom prst="line">
                <a:avLst/>
              </a:prstGeom>
              <a:noFill/>
              <a:ln w="9525">
                <a:solidFill>
                  <a:srgbClr val="000000"/>
                </a:solidFill>
                <a:round/>
                <a:headEnd/>
                <a:tailEnd/>
              </a:ln>
            </p:spPr>
            <p:txBody>
              <a:bodyPr/>
              <a:lstStyle/>
              <a:p>
                <a:endParaRPr lang="ru-RU"/>
              </a:p>
            </p:txBody>
          </p:sp>
          <p:sp>
            <p:nvSpPr>
              <p:cNvPr id="13322" name="Line 30"/>
              <p:cNvSpPr>
                <a:spLocks noChangeShapeType="1"/>
              </p:cNvSpPr>
              <p:nvPr/>
            </p:nvSpPr>
            <p:spPr bwMode="auto">
              <a:xfrm>
                <a:off x="4534" y="4806"/>
                <a:ext cx="0" cy="272"/>
              </a:xfrm>
              <a:prstGeom prst="line">
                <a:avLst/>
              </a:prstGeom>
              <a:noFill/>
              <a:ln w="9525">
                <a:solidFill>
                  <a:srgbClr val="000000"/>
                </a:solidFill>
                <a:round/>
                <a:headEnd/>
                <a:tailEnd/>
              </a:ln>
            </p:spPr>
            <p:txBody>
              <a:bodyPr/>
              <a:lstStyle/>
              <a:p>
                <a:endParaRPr lang="ru-RU"/>
              </a:p>
            </p:txBody>
          </p:sp>
        </p:grpSp>
        <p:sp>
          <p:nvSpPr>
            <p:cNvPr id="13319" name="Text Box 31"/>
            <p:cNvSpPr txBox="1">
              <a:spLocks noChangeArrowheads="1"/>
            </p:cNvSpPr>
            <p:nvPr/>
          </p:nvSpPr>
          <p:spPr bwMode="auto">
            <a:xfrm>
              <a:off x="4034" y="5078"/>
              <a:ext cx="500" cy="408"/>
            </a:xfrm>
            <a:prstGeom prst="rect">
              <a:avLst/>
            </a:prstGeom>
            <a:noFill/>
            <a:ln w="9525">
              <a:noFill/>
              <a:miter lim="800000"/>
              <a:headEnd/>
              <a:tailEnd/>
            </a:ln>
          </p:spPr>
          <p:txBody>
            <a:bodyPr/>
            <a:lstStyle/>
            <a:p>
              <a:endParaRPr lang="ru-RU" sz="160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684213" y="3284538"/>
          <a:ext cx="3698875" cy="3070225"/>
        </p:xfrm>
        <a:graphic>
          <a:graphicData uri="http://schemas.openxmlformats.org/presentationml/2006/ole">
            <p:oleObj spid="_x0000_s188418" name="Graph" r:id="rId3" imgW="3699360" imgH="3070080" progId="Origin50.Graph">
              <p:embed/>
            </p:oleObj>
          </a:graphicData>
        </a:graphic>
      </p:graphicFrame>
      <p:graphicFrame>
        <p:nvGraphicFramePr>
          <p:cNvPr id="14339" name="Object 3"/>
          <p:cNvGraphicFramePr>
            <a:graphicFrameLocks noChangeAspect="1"/>
          </p:cNvGraphicFramePr>
          <p:nvPr/>
        </p:nvGraphicFramePr>
        <p:xfrm>
          <a:off x="5076825" y="3644900"/>
          <a:ext cx="3652838" cy="2949575"/>
        </p:xfrm>
        <a:graphic>
          <a:graphicData uri="http://schemas.openxmlformats.org/presentationml/2006/ole">
            <p:oleObj spid="_x0000_s188419" name="Graph" r:id="rId4" imgW="3653280" imgH="2949120" progId="Origin50.Graph">
              <p:embed/>
            </p:oleObj>
          </a:graphicData>
        </a:graphic>
      </p:graphicFrame>
      <p:graphicFrame>
        <p:nvGraphicFramePr>
          <p:cNvPr id="14340" name="Object 4"/>
          <p:cNvGraphicFramePr>
            <a:graphicFrameLocks noChangeAspect="1"/>
          </p:cNvGraphicFramePr>
          <p:nvPr/>
        </p:nvGraphicFramePr>
        <p:xfrm>
          <a:off x="4716463" y="620713"/>
          <a:ext cx="3643312" cy="3108325"/>
        </p:xfrm>
        <a:graphic>
          <a:graphicData uri="http://schemas.openxmlformats.org/presentationml/2006/ole">
            <p:oleObj spid="_x0000_s188420" name="Graph" r:id="rId5" imgW="3643200" imgH="3108960" progId="Origin50.Graph">
              <p:embed/>
            </p:oleObj>
          </a:graphicData>
        </a:graphic>
      </p:graphicFrame>
      <p:graphicFrame>
        <p:nvGraphicFramePr>
          <p:cNvPr id="14341" name="Object 5"/>
          <p:cNvGraphicFramePr>
            <a:graphicFrameLocks noChangeAspect="1"/>
          </p:cNvGraphicFramePr>
          <p:nvPr/>
        </p:nvGraphicFramePr>
        <p:xfrm>
          <a:off x="827088" y="476250"/>
          <a:ext cx="3621087" cy="3135313"/>
        </p:xfrm>
        <a:graphic>
          <a:graphicData uri="http://schemas.openxmlformats.org/presentationml/2006/ole">
            <p:oleObj spid="_x0000_s188421" name="Graph" r:id="rId6" imgW="3621600" imgH="3134880" progId="Origin50.Graph">
              <p:embed/>
            </p:oleObj>
          </a:graphicData>
        </a:graphic>
      </p:graphicFrame>
      <p:sp>
        <p:nvSpPr>
          <p:cNvPr id="14342" name="Rectangle 6"/>
          <p:cNvSpPr>
            <a:spLocks noChangeArrowheads="1"/>
          </p:cNvSpPr>
          <p:nvPr/>
        </p:nvSpPr>
        <p:spPr bwMode="auto">
          <a:xfrm>
            <a:off x="2555875" y="620713"/>
            <a:ext cx="1800225" cy="360362"/>
          </a:xfrm>
          <a:prstGeom prst="rect">
            <a:avLst/>
          </a:prstGeom>
          <a:solidFill>
            <a:srgbClr val="FFFFFF"/>
          </a:solidFill>
          <a:ln w="9525">
            <a:noFill/>
            <a:miter lim="800000"/>
            <a:headEnd/>
            <a:tailEnd/>
          </a:ln>
        </p:spPr>
        <p:txBody>
          <a:bodyPr anchor="ctr"/>
          <a:lstStyle/>
          <a:p>
            <a:pPr algn="ctr"/>
            <a:r>
              <a:rPr lang="en-US" sz="1400" b="1" i="1">
                <a:solidFill>
                  <a:schemeClr val="tx2"/>
                </a:solidFill>
              </a:rPr>
              <a:t>Protons, 3 GeV/c</a:t>
            </a:r>
            <a:endParaRPr lang="ru-RU" sz="1400" b="1" i="1">
              <a:solidFill>
                <a:schemeClr val="tx2"/>
              </a:solidFill>
            </a:endParaRPr>
          </a:p>
        </p:txBody>
      </p:sp>
      <p:sp>
        <p:nvSpPr>
          <p:cNvPr id="14343" name="Rectangle 7"/>
          <p:cNvSpPr>
            <a:spLocks noChangeArrowheads="1"/>
          </p:cNvSpPr>
          <p:nvPr/>
        </p:nvSpPr>
        <p:spPr bwMode="auto">
          <a:xfrm>
            <a:off x="6804025" y="692150"/>
            <a:ext cx="1655763" cy="360363"/>
          </a:xfrm>
          <a:prstGeom prst="rect">
            <a:avLst/>
          </a:prstGeom>
          <a:solidFill>
            <a:srgbClr val="FFFFFF"/>
          </a:solidFill>
          <a:ln w="9525">
            <a:noFill/>
            <a:miter lim="800000"/>
            <a:headEnd/>
            <a:tailEnd/>
          </a:ln>
        </p:spPr>
        <p:txBody>
          <a:bodyPr anchor="ctr"/>
          <a:lstStyle/>
          <a:p>
            <a:pPr algn="ctr"/>
            <a:r>
              <a:rPr lang="en-US" sz="1400" b="1" i="1">
                <a:solidFill>
                  <a:schemeClr val="tx2"/>
                </a:solidFill>
              </a:rPr>
              <a:t>Protons, 16.5 </a:t>
            </a:r>
            <a:r>
              <a:rPr lang="en-US" sz="1400" b="1" i="1">
                <a:solidFill>
                  <a:schemeClr val="tx2"/>
                </a:solidFill>
                <a:cs typeface="Arial" pitchFamily="34" charset="0"/>
              </a:rPr>
              <a:t>º</a:t>
            </a:r>
          </a:p>
        </p:txBody>
      </p:sp>
      <p:sp>
        <p:nvSpPr>
          <p:cNvPr id="14344" name="Rectangle 8"/>
          <p:cNvSpPr>
            <a:spLocks noChangeArrowheads="1"/>
          </p:cNvSpPr>
          <p:nvPr/>
        </p:nvSpPr>
        <p:spPr bwMode="auto">
          <a:xfrm>
            <a:off x="2411413" y="3573463"/>
            <a:ext cx="1657350" cy="360362"/>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 500 MeV/c</a:t>
            </a:r>
            <a:endParaRPr lang="ru-RU" sz="1400" b="1" i="1">
              <a:solidFill>
                <a:schemeClr val="tx2"/>
              </a:solidFill>
            </a:endParaRPr>
          </a:p>
        </p:txBody>
      </p:sp>
      <p:sp>
        <p:nvSpPr>
          <p:cNvPr id="14345" name="Rectangle 9"/>
          <p:cNvSpPr>
            <a:spLocks noChangeArrowheads="1"/>
          </p:cNvSpPr>
          <p:nvPr/>
        </p:nvSpPr>
        <p:spPr bwMode="auto">
          <a:xfrm>
            <a:off x="6804025" y="3644900"/>
            <a:ext cx="1655763" cy="360363"/>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 16.5 </a:t>
            </a:r>
            <a:r>
              <a:rPr lang="en-US" sz="1400" b="1" i="1">
                <a:solidFill>
                  <a:schemeClr val="tx2"/>
                </a:solidFill>
                <a:cs typeface="Arial" pitchFamily="34" charset="0"/>
              </a:rPr>
              <a:t>º</a:t>
            </a:r>
          </a:p>
        </p:txBody>
      </p:sp>
      <p:sp>
        <p:nvSpPr>
          <p:cNvPr id="14346" name="Rectangle 10"/>
          <p:cNvSpPr>
            <a:spLocks noChangeArrowheads="1"/>
          </p:cNvSpPr>
          <p:nvPr/>
        </p:nvSpPr>
        <p:spPr bwMode="auto">
          <a:xfrm>
            <a:off x="2987675" y="0"/>
            <a:ext cx="3887788" cy="641350"/>
          </a:xfrm>
          <a:prstGeom prst="rect">
            <a:avLst/>
          </a:prstGeom>
          <a:noFill/>
          <a:ln w="9525">
            <a:noFill/>
            <a:miter lim="800000"/>
            <a:headEnd/>
            <a:tailEnd/>
          </a:ln>
        </p:spPr>
        <p:txBody>
          <a:bodyPr>
            <a:spAutoFit/>
          </a:bodyPr>
          <a:lstStyle/>
          <a:p>
            <a:pPr>
              <a:spcBef>
                <a:spcPct val="20000"/>
              </a:spcBef>
            </a:pPr>
            <a:r>
              <a:rPr lang="en-US" sz="3600" b="1">
                <a:cs typeface="Arial" pitchFamily="34" charset="0"/>
              </a:rPr>
              <a:t>pC (10 GeV)</a:t>
            </a:r>
            <a:r>
              <a:rPr lang="en-US"/>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3"/>
          <p:cNvGraphicFramePr>
            <a:graphicFrameLocks noChangeAspect="1"/>
          </p:cNvGraphicFramePr>
          <p:nvPr>
            <p:ph type="subTitle" idx="1"/>
          </p:nvPr>
        </p:nvGraphicFramePr>
        <p:xfrm>
          <a:off x="611188" y="549275"/>
          <a:ext cx="4032250" cy="3259138"/>
        </p:xfrm>
        <a:graphic>
          <a:graphicData uri="http://schemas.openxmlformats.org/presentationml/2006/ole">
            <p:oleObj spid="_x0000_s189442" name="Graph" r:id="rId3" imgW="3653280" imgH="2950560" progId="Origin50.Graph">
              <p:embed/>
            </p:oleObj>
          </a:graphicData>
        </a:graphic>
      </p:graphicFrame>
      <p:graphicFrame>
        <p:nvGraphicFramePr>
          <p:cNvPr id="15363" name="Object 4"/>
          <p:cNvGraphicFramePr>
            <a:graphicFrameLocks noChangeAspect="1"/>
          </p:cNvGraphicFramePr>
          <p:nvPr/>
        </p:nvGraphicFramePr>
        <p:xfrm>
          <a:off x="611188" y="3429000"/>
          <a:ext cx="4071937" cy="3051175"/>
        </p:xfrm>
        <a:graphic>
          <a:graphicData uri="http://schemas.openxmlformats.org/presentationml/2006/ole">
            <p:oleObj spid="_x0000_s189443" name="Graph" r:id="rId4" imgW="3710880" imgH="2782080" progId="Origin50.Graph">
              <p:embed/>
            </p:oleObj>
          </a:graphicData>
        </a:graphic>
      </p:graphicFrame>
      <p:graphicFrame>
        <p:nvGraphicFramePr>
          <p:cNvPr id="15364" name="Object 5"/>
          <p:cNvGraphicFramePr>
            <a:graphicFrameLocks noChangeAspect="1"/>
          </p:cNvGraphicFramePr>
          <p:nvPr/>
        </p:nvGraphicFramePr>
        <p:xfrm>
          <a:off x="4932363" y="3644900"/>
          <a:ext cx="3632200" cy="2906713"/>
        </p:xfrm>
        <a:graphic>
          <a:graphicData uri="http://schemas.openxmlformats.org/presentationml/2006/ole">
            <p:oleObj spid="_x0000_s189444" name="Graph" r:id="rId5" imgW="3631680" imgH="2907360" progId="Origin50.Graph">
              <p:embed/>
            </p:oleObj>
          </a:graphicData>
        </a:graphic>
      </p:graphicFrame>
      <p:graphicFrame>
        <p:nvGraphicFramePr>
          <p:cNvPr id="15365" name="Object 6"/>
          <p:cNvGraphicFramePr>
            <a:graphicFrameLocks noChangeAspect="1"/>
          </p:cNvGraphicFramePr>
          <p:nvPr/>
        </p:nvGraphicFramePr>
        <p:xfrm>
          <a:off x="4356100" y="333375"/>
          <a:ext cx="4094163" cy="3300413"/>
        </p:xfrm>
        <a:graphic>
          <a:graphicData uri="http://schemas.openxmlformats.org/presentationml/2006/ole">
            <p:oleObj spid="_x0000_s189445" name="Graph" r:id="rId6" imgW="3661920" imgH="2952000" progId="Origin50.Graph">
              <p:embed/>
            </p:oleObj>
          </a:graphicData>
        </a:graphic>
      </p:graphicFrame>
      <p:sp>
        <p:nvSpPr>
          <p:cNvPr id="15366" name="Rectangle 7"/>
          <p:cNvSpPr>
            <a:spLocks noChangeArrowheads="1"/>
          </p:cNvSpPr>
          <p:nvPr/>
        </p:nvSpPr>
        <p:spPr bwMode="auto">
          <a:xfrm>
            <a:off x="2555875" y="836613"/>
            <a:ext cx="1800225" cy="360362"/>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 spectrum</a:t>
            </a:r>
            <a:endParaRPr lang="ru-RU" sz="1400" b="1" i="1">
              <a:solidFill>
                <a:schemeClr val="tx2"/>
              </a:solidFill>
            </a:endParaRPr>
          </a:p>
        </p:txBody>
      </p:sp>
      <p:sp>
        <p:nvSpPr>
          <p:cNvPr id="15367" name="Rectangle 8"/>
          <p:cNvSpPr>
            <a:spLocks noChangeArrowheads="1"/>
          </p:cNvSpPr>
          <p:nvPr/>
        </p:nvSpPr>
        <p:spPr bwMode="auto">
          <a:xfrm>
            <a:off x="6588125" y="549275"/>
            <a:ext cx="1800225" cy="504825"/>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a:t>
            </a:r>
            <a:endParaRPr lang="ru-RU" sz="1400" b="1" i="1">
              <a:solidFill>
                <a:schemeClr val="tx2"/>
              </a:solidFill>
            </a:endParaRPr>
          </a:p>
        </p:txBody>
      </p:sp>
      <p:sp>
        <p:nvSpPr>
          <p:cNvPr id="15368" name="Rectangle 9"/>
          <p:cNvSpPr>
            <a:spLocks noChangeArrowheads="1"/>
          </p:cNvSpPr>
          <p:nvPr/>
        </p:nvSpPr>
        <p:spPr bwMode="auto">
          <a:xfrm>
            <a:off x="6443663" y="3213100"/>
            <a:ext cx="1800225" cy="215900"/>
          </a:xfrm>
          <a:prstGeom prst="rect">
            <a:avLst/>
          </a:prstGeom>
          <a:solidFill>
            <a:srgbClr val="FFFFFF"/>
          </a:solidFill>
          <a:ln w="9525">
            <a:noFill/>
            <a:miter lim="800000"/>
            <a:headEnd/>
            <a:tailEnd/>
          </a:ln>
        </p:spPr>
        <p:txBody>
          <a:bodyPr anchor="ctr"/>
          <a:lstStyle/>
          <a:p>
            <a:pPr algn="ctr"/>
            <a:r>
              <a:rPr lang="en-US" sz="1400" b="1" i="1">
                <a:solidFill>
                  <a:schemeClr val="tx2"/>
                </a:solidFill>
              </a:rPr>
              <a:t>2</a:t>
            </a:r>
            <a:r>
              <a:rPr lang="el-GR" sz="1400" b="1" i="1">
                <a:solidFill>
                  <a:schemeClr val="tx2"/>
                </a:solidFill>
                <a:cs typeface="Arial" pitchFamily="34" charset="0"/>
              </a:rPr>
              <a:t>Π</a:t>
            </a:r>
            <a:r>
              <a:rPr lang="en-US" sz="1400" b="1" i="1" baseline="-25000">
                <a:solidFill>
                  <a:schemeClr val="tx2"/>
                </a:solidFill>
                <a:cs typeface="Arial" pitchFamily="34" charset="0"/>
              </a:rPr>
              <a:t>L</a:t>
            </a:r>
            <a:r>
              <a:rPr lang="en-US" sz="1400" b="1" i="1">
                <a:solidFill>
                  <a:schemeClr val="tx2"/>
                </a:solidFill>
                <a:cs typeface="Arial" pitchFamily="34" charset="0"/>
              </a:rPr>
              <a:t>-</a:t>
            </a:r>
            <a:r>
              <a:rPr lang="el-GR" sz="1400" b="1" i="1">
                <a:solidFill>
                  <a:schemeClr val="tx2"/>
                </a:solidFill>
                <a:cs typeface="Arial" pitchFamily="34" charset="0"/>
              </a:rPr>
              <a:t>α</a:t>
            </a:r>
            <a:r>
              <a:rPr lang="en-US" sz="1400" b="1" i="1" baseline="-25000">
                <a:solidFill>
                  <a:schemeClr val="tx2"/>
                </a:solidFill>
                <a:cs typeface="Arial" pitchFamily="34" charset="0"/>
              </a:rPr>
              <a:t>1</a:t>
            </a:r>
            <a:endParaRPr lang="el-GR" sz="1400" b="1" i="1" baseline="-25000">
              <a:solidFill>
                <a:schemeClr val="tx2"/>
              </a:solidFill>
              <a:cs typeface="Arial" pitchFamily="34" charset="0"/>
            </a:endParaRPr>
          </a:p>
        </p:txBody>
      </p:sp>
      <p:sp>
        <p:nvSpPr>
          <p:cNvPr id="15369" name="Rectangle 10"/>
          <p:cNvSpPr>
            <a:spLocks noChangeArrowheads="1"/>
          </p:cNvSpPr>
          <p:nvPr/>
        </p:nvSpPr>
        <p:spPr bwMode="auto">
          <a:xfrm>
            <a:off x="2771775" y="3644900"/>
            <a:ext cx="1800225" cy="360363"/>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 3 GeV/c</a:t>
            </a:r>
            <a:endParaRPr lang="ru-RU" sz="1400" b="1" i="1">
              <a:solidFill>
                <a:schemeClr val="tx2"/>
              </a:solidFill>
            </a:endParaRPr>
          </a:p>
        </p:txBody>
      </p:sp>
      <p:sp>
        <p:nvSpPr>
          <p:cNvPr id="15370" name="Rectangle 11"/>
          <p:cNvSpPr>
            <a:spLocks noChangeArrowheads="1"/>
          </p:cNvSpPr>
          <p:nvPr/>
        </p:nvSpPr>
        <p:spPr bwMode="auto">
          <a:xfrm>
            <a:off x="6588125" y="3573463"/>
            <a:ext cx="1800225" cy="719137"/>
          </a:xfrm>
          <a:prstGeom prst="rect">
            <a:avLst/>
          </a:prstGeom>
          <a:solidFill>
            <a:srgbClr val="FFFFFF"/>
          </a:solidFill>
          <a:ln w="9525">
            <a:noFill/>
            <a:miter lim="800000"/>
            <a:headEnd/>
            <a:tailEnd/>
          </a:ln>
        </p:spPr>
        <p:txBody>
          <a:bodyPr anchor="ctr"/>
          <a:lstStyle/>
          <a:p>
            <a:pPr algn="ctr"/>
            <a:r>
              <a:rPr lang="en-US" sz="1400" b="1" i="1">
                <a:solidFill>
                  <a:schemeClr val="tx2"/>
                </a:solidFill>
              </a:rPr>
              <a:t>Pions, 2.8 </a:t>
            </a:r>
            <a:r>
              <a:rPr lang="en-US" sz="1400" b="1" i="1">
                <a:solidFill>
                  <a:schemeClr val="tx2"/>
                </a:solidFill>
                <a:cs typeface="Arial" pitchFamily="34" charset="0"/>
              </a:rPr>
              <a:t>º</a:t>
            </a:r>
          </a:p>
        </p:txBody>
      </p:sp>
      <p:sp>
        <p:nvSpPr>
          <p:cNvPr id="15371" name="Rectangle 12"/>
          <p:cNvSpPr>
            <a:spLocks noChangeArrowheads="1"/>
          </p:cNvSpPr>
          <p:nvPr/>
        </p:nvSpPr>
        <p:spPr bwMode="auto">
          <a:xfrm>
            <a:off x="2987675" y="0"/>
            <a:ext cx="3887788" cy="641350"/>
          </a:xfrm>
          <a:prstGeom prst="rect">
            <a:avLst/>
          </a:prstGeom>
          <a:noFill/>
          <a:ln w="9525">
            <a:noFill/>
            <a:miter lim="800000"/>
            <a:headEnd/>
            <a:tailEnd/>
          </a:ln>
        </p:spPr>
        <p:txBody>
          <a:bodyPr>
            <a:spAutoFit/>
          </a:bodyPr>
          <a:lstStyle/>
          <a:p>
            <a:pPr>
              <a:spcBef>
                <a:spcPct val="20000"/>
              </a:spcBef>
            </a:pPr>
            <a:r>
              <a:rPr lang="el-GR" sz="3600" b="1">
                <a:cs typeface="Arial" pitchFamily="34" charset="0"/>
              </a:rPr>
              <a:t>π</a:t>
            </a:r>
            <a:r>
              <a:rPr lang="en-US" sz="3600" b="1" baseline="30000">
                <a:cs typeface="Arial" pitchFamily="34" charset="0"/>
              </a:rPr>
              <a:t>-</a:t>
            </a:r>
            <a:r>
              <a:rPr lang="en-US" sz="3600" b="1">
                <a:cs typeface="Arial" pitchFamily="34" charset="0"/>
              </a:rPr>
              <a:t>C (40 GeV)</a:t>
            </a:r>
            <a:r>
              <a:rPr lang="en-US"/>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endParaRPr lang="ru-RU" smtClean="0"/>
          </a:p>
        </p:txBody>
      </p:sp>
      <p:sp>
        <p:nvSpPr>
          <p:cNvPr id="16388" name="Rectangle 3"/>
          <p:cNvSpPr>
            <a:spLocks noGrp="1" noChangeArrowheads="1"/>
          </p:cNvSpPr>
          <p:nvPr>
            <p:ph type="body" idx="1"/>
          </p:nvPr>
        </p:nvSpPr>
        <p:spPr/>
        <p:txBody>
          <a:bodyPr/>
          <a:lstStyle/>
          <a:p>
            <a:pPr eaLnBrk="1" hangingPunct="1"/>
            <a:endParaRPr lang="ru-RU" smtClean="0"/>
          </a:p>
        </p:txBody>
      </p:sp>
      <p:sp>
        <p:nvSpPr>
          <p:cNvPr id="1638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6386" name="Object 5"/>
          <p:cNvGraphicFramePr>
            <a:graphicFrameLocks noChangeAspect="1"/>
          </p:cNvGraphicFramePr>
          <p:nvPr/>
        </p:nvGraphicFramePr>
        <p:xfrm>
          <a:off x="312738" y="393700"/>
          <a:ext cx="8172450" cy="6299200"/>
        </p:xfrm>
        <a:graphic>
          <a:graphicData uri="http://schemas.openxmlformats.org/presentationml/2006/ole">
            <p:oleObj spid="_x0000_s190466" name="Graph" r:id="rId3" imgW="3830400" imgH="2960640" progId="Origin50.Graph">
              <p:embed/>
            </p:oleObj>
          </a:graphicData>
        </a:graphic>
      </p:graphicFrame>
      <p:sp>
        <p:nvSpPr>
          <p:cNvPr id="16390" name="Text Box 6"/>
          <p:cNvSpPr txBox="1">
            <a:spLocks noChangeArrowheads="1"/>
          </p:cNvSpPr>
          <p:nvPr/>
        </p:nvSpPr>
        <p:spPr bwMode="auto">
          <a:xfrm>
            <a:off x="6624638" y="512763"/>
            <a:ext cx="792162"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GeV/c</a:t>
            </a:r>
          </a:p>
        </p:txBody>
      </p:sp>
      <p:sp>
        <p:nvSpPr>
          <p:cNvPr id="16391" name="Text Box 7"/>
          <p:cNvSpPr txBox="1">
            <a:spLocks noChangeArrowheads="1"/>
          </p:cNvSpPr>
          <p:nvPr/>
        </p:nvSpPr>
        <p:spPr bwMode="auto">
          <a:xfrm>
            <a:off x="6624638" y="873125"/>
            <a:ext cx="215900"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a:t>
            </a:r>
          </a:p>
        </p:txBody>
      </p:sp>
      <p:sp>
        <p:nvSpPr>
          <p:cNvPr id="16392" name="Text Box 8"/>
          <p:cNvSpPr txBox="1">
            <a:spLocks noChangeArrowheads="1"/>
          </p:cNvSpPr>
          <p:nvPr/>
        </p:nvSpPr>
        <p:spPr bwMode="auto">
          <a:xfrm>
            <a:off x="6624638" y="836613"/>
            <a:ext cx="792162"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GeV/c</a:t>
            </a:r>
          </a:p>
        </p:txBody>
      </p:sp>
      <p:sp>
        <p:nvSpPr>
          <p:cNvPr id="16393" name="Text Box 9"/>
          <p:cNvSpPr txBox="1">
            <a:spLocks noChangeArrowheads="1"/>
          </p:cNvSpPr>
          <p:nvPr/>
        </p:nvSpPr>
        <p:spPr bwMode="auto">
          <a:xfrm>
            <a:off x="6624638" y="1160463"/>
            <a:ext cx="792162"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GeV/c</a:t>
            </a:r>
          </a:p>
        </p:txBody>
      </p:sp>
      <p:sp>
        <p:nvSpPr>
          <p:cNvPr id="16394" name="Text Box 10"/>
          <p:cNvSpPr txBox="1">
            <a:spLocks noChangeArrowheads="1"/>
          </p:cNvSpPr>
          <p:nvPr/>
        </p:nvSpPr>
        <p:spPr bwMode="auto">
          <a:xfrm>
            <a:off x="6624638" y="1520825"/>
            <a:ext cx="792162"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GeV/c</a:t>
            </a:r>
          </a:p>
        </p:txBody>
      </p:sp>
      <p:sp>
        <p:nvSpPr>
          <p:cNvPr id="16395" name="Text Box 11"/>
          <p:cNvSpPr txBox="1">
            <a:spLocks noChangeArrowheads="1"/>
          </p:cNvSpPr>
          <p:nvPr/>
        </p:nvSpPr>
        <p:spPr bwMode="auto">
          <a:xfrm>
            <a:off x="6624638" y="1808163"/>
            <a:ext cx="792162" cy="327025"/>
          </a:xfrm>
          <a:prstGeom prst="rect">
            <a:avLst/>
          </a:prstGeom>
          <a:solidFill>
            <a:schemeClr val="bg1"/>
          </a:solidFill>
          <a:ln w="9525">
            <a:noFill/>
            <a:miter lim="800000"/>
            <a:headEnd/>
            <a:tailEnd/>
          </a:ln>
        </p:spPr>
        <p:txBody>
          <a:bodyPr lIns="18000" tIns="10800" rIns="18000" bIns="10800">
            <a:spAutoFit/>
          </a:bodyPr>
          <a:lstStyle/>
          <a:p>
            <a:pPr>
              <a:spcBef>
                <a:spcPct val="50000"/>
              </a:spcBef>
            </a:pPr>
            <a:r>
              <a:rPr lang="en-US" sz="2000"/>
              <a:t>GeV/c</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5214942" y="571480"/>
            <a:ext cx="2962275" cy="3041650"/>
            <a:chOff x="2601" y="1134"/>
            <a:chExt cx="6660" cy="6840"/>
          </a:xfrm>
        </p:grpSpPr>
        <p:sp>
          <p:nvSpPr>
            <p:cNvPr id="19493" name="Oval 4"/>
            <p:cNvSpPr>
              <a:spLocks noChangeAspect="1" noChangeArrowheads="1"/>
            </p:cNvSpPr>
            <p:nvPr/>
          </p:nvSpPr>
          <p:spPr bwMode="auto">
            <a:xfrm>
              <a:off x="2601" y="1134"/>
              <a:ext cx="6660" cy="6840"/>
            </a:xfrm>
            <a:prstGeom prst="ellipse">
              <a:avLst/>
            </a:prstGeom>
            <a:solidFill>
              <a:srgbClr val="FFFFFF"/>
            </a:solidFill>
            <a:ln w="9525">
              <a:solidFill>
                <a:srgbClr val="000000"/>
              </a:solidFill>
              <a:round/>
              <a:headEnd/>
              <a:tailEnd/>
            </a:ln>
          </p:spPr>
          <p:txBody>
            <a:bodyPr/>
            <a:lstStyle/>
            <a:p>
              <a:endParaRPr lang="ru-RU"/>
            </a:p>
          </p:txBody>
        </p:sp>
        <p:sp>
          <p:nvSpPr>
            <p:cNvPr id="19494" name="Line 5"/>
            <p:cNvSpPr>
              <a:spLocks noChangeAspect="1" noChangeShapeType="1"/>
            </p:cNvSpPr>
            <p:nvPr/>
          </p:nvSpPr>
          <p:spPr bwMode="auto">
            <a:xfrm>
              <a:off x="2601" y="4554"/>
              <a:ext cx="6660" cy="0"/>
            </a:xfrm>
            <a:prstGeom prst="line">
              <a:avLst/>
            </a:prstGeom>
            <a:noFill/>
            <a:ln w="9525">
              <a:solidFill>
                <a:srgbClr val="000000"/>
              </a:solidFill>
              <a:round/>
              <a:headEnd/>
              <a:tailEnd/>
            </a:ln>
          </p:spPr>
          <p:txBody>
            <a:bodyPr/>
            <a:lstStyle/>
            <a:p>
              <a:endParaRPr lang="ru-RU"/>
            </a:p>
          </p:txBody>
        </p:sp>
        <p:sp>
          <p:nvSpPr>
            <p:cNvPr id="19495" name="Line 6"/>
            <p:cNvSpPr>
              <a:spLocks noChangeAspect="1" noChangeShapeType="1"/>
            </p:cNvSpPr>
            <p:nvPr/>
          </p:nvSpPr>
          <p:spPr bwMode="auto">
            <a:xfrm flipV="1">
              <a:off x="5931" y="2754"/>
              <a:ext cx="876" cy="1800"/>
            </a:xfrm>
            <a:prstGeom prst="line">
              <a:avLst/>
            </a:prstGeom>
            <a:noFill/>
            <a:ln w="9525">
              <a:solidFill>
                <a:srgbClr val="000000"/>
              </a:solidFill>
              <a:round/>
              <a:headEnd/>
              <a:tailEnd/>
            </a:ln>
          </p:spPr>
          <p:txBody>
            <a:bodyPr/>
            <a:lstStyle/>
            <a:p>
              <a:endParaRPr lang="ru-RU"/>
            </a:p>
          </p:txBody>
        </p:sp>
        <p:sp>
          <p:nvSpPr>
            <p:cNvPr id="19496" name="Line 7"/>
            <p:cNvSpPr>
              <a:spLocks noChangeAspect="1" noChangeShapeType="1"/>
            </p:cNvSpPr>
            <p:nvPr/>
          </p:nvSpPr>
          <p:spPr bwMode="auto">
            <a:xfrm>
              <a:off x="6807" y="2754"/>
              <a:ext cx="1928" cy="1800"/>
            </a:xfrm>
            <a:prstGeom prst="line">
              <a:avLst/>
            </a:prstGeom>
            <a:noFill/>
            <a:ln w="9525">
              <a:solidFill>
                <a:srgbClr val="000000"/>
              </a:solidFill>
              <a:round/>
              <a:headEnd/>
              <a:tailEnd/>
            </a:ln>
          </p:spPr>
          <p:txBody>
            <a:bodyPr/>
            <a:lstStyle/>
            <a:p>
              <a:endParaRPr lang="ru-RU"/>
            </a:p>
          </p:txBody>
        </p:sp>
        <p:sp>
          <p:nvSpPr>
            <p:cNvPr id="19497" name="Line 8"/>
            <p:cNvSpPr>
              <a:spLocks noChangeAspect="1" noChangeShapeType="1"/>
            </p:cNvSpPr>
            <p:nvPr/>
          </p:nvSpPr>
          <p:spPr bwMode="auto">
            <a:xfrm>
              <a:off x="6807" y="2754"/>
              <a:ext cx="0" cy="1800"/>
            </a:xfrm>
            <a:prstGeom prst="line">
              <a:avLst/>
            </a:prstGeom>
            <a:noFill/>
            <a:ln w="9525">
              <a:solidFill>
                <a:srgbClr val="000000"/>
              </a:solidFill>
              <a:round/>
              <a:headEnd/>
              <a:tailEnd/>
            </a:ln>
          </p:spPr>
          <p:txBody>
            <a:bodyPr/>
            <a:lstStyle/>
            <a:p>
              <a:endParaRPr lang="ru-RU"/>
            </a:p>
          </p:txBody>
        </p:sp>
        <p:sp>
          <p:nvSpPr>
            <p:cNvPr id="19498" name="Text Box 9"/>
            <p:cNvSpPr txBox="1">
              <a:spLocks noChangeAspect="1" noChangeArrowheads="1"/>
            </p:cNvSpPr>
            <p:nvPr/>
          </p:nvSpPr>
          <p:spPr bwMode="auto">
            <a:xfrm>
              <a:off x="6457" y="3474"/>
              <a:ext cx="526" cy="540"/>
            </a:xfrm>
            <a:prstGeom prst="rect">
              <a:avLst/>
            </a:prstGeom>
            <a:noFill/>
            <a:ln w="9525">
              <a:noFill/>
              <a:miter lim="800000"/>
              <a:headEnd/>
              <a:tailEnd/>
            </a:ln>
          </p:spPr>
          <p:txBody>
            <a:bodyPr/>
            <a:lstStyle/>
            <a:p>
              <a:r>
                <a:rPr lang="en-US" sz="1400" i="1">
                  <a:cs typeface="Times New Roman" pitchFamily="18" charset="0"/>
                </a:rPr>
                <a:t>h</a:t>
              </a:r>
              <a:endParaRPr lang="en-US"/>
            </a:p>
          </p:txBody>
        </p:sp>
        <p:sp>
          <p:nvSpPr>
            <p:cNvPr id="19499" name="Text Box 10"/>
            <p:cNvSpPr txBox="1">
              <a:spLocks noChangeAspect="1" noChangeArrowheads="1"/>
            </p:cNvSpPr>
            <p:nvPr/>
          </p:nvSpPr>
          <p:spPr bwMode="auto">
            <a:xfrm>
              <a:off x="5580" y="4554"/>
              <a:ext cx="526" cy="540"/>
            </a:xfrm>
            <a:prstGeom prst="rect">
              <a:avLst/>
            </a:prstGeom>
            <a:noFill/>
            <a:ln w="9525">
              <a:noFill/>
              <a:miter lim="800000"/>
              <a:headEnd/>
              <a:tailEnd/>
            </a:ln>
          </p:spPr>
          <p:txBody>
            <a:bodyPr/>
            <a:lstStyle/>
            <a:p>
              <a:r>
                <a:rPr lang="en-US" sz="1400">
                  <a:cs typeface="Times New Roman" pitchFamily="18" charset="0"/>
                </a:rPr>
                <a:t>2</a:t>
              </a:r>
              <a:endParaRPr lang="en-US"/>
            </a:p>
          </p:txBody>
        </p:sp>
        <p:sp>
          <p:nvSpPr>
            <p:cNvPr id="19500" name="Text Box 11"/>
            <p:cNvSpPr txBox="1">
              <a:spLocks noChangeAspect="1" noChangeArrowheads="1"/>
            </p:cNvSpPr>
            <p:nvPr/>
          </p:nvSpPr>
          <p:spPr bwMode="auto">
            <a:xfrm>
              <a:off x="8385" y="4554"/>
              <a:ext cx="525" cy="540"/>
            </a:xfrm>
            <a:prstGeom prst="rect">
              <a:avLst/>
            </a:prstGeom>
            <a:noFill/>
            <a:ln w="9525">
              <a:noFill/>
              <a:miter lim="800000"/>
              <a:headEnd/>
              <a:tailEnd/>
            </a:ln>
          </p:spPr>
          <p:txBody>
            <a:bodyPr/>
            <a:lstStyle/>
            <a:p>
              <a:r>
                <a:rPr lang="en-US" sz="1400">
                  <a:cs typeface="Times New Roman" pitchFamily="18" charset="0"/>
                </a:rPr>
                <a:t>1</a:t>
              </a:r>
              <a:endParaRPr lang="en-US"/>
            </a:p>
          </p:txBody>
        </p:sp>
        <p:sp>
          <p:nvSpPr>
            <p:cNvPr id="19501" name="Text Box 12"/>
            <p:cNvSpPr txBox="1">
              <a:spLocks noChangeAspect="1" noChangeArrowheads="1"/>
            </p:cNvSpPr>
            <p:nvPr/>
          </p:nvSpPr>
          <p:spPr bwMode="auto">
            <a:xfrm>
              <a:off x="6561" y="2214"/>
              <a:ext cx="526" cy="540"/>
            </a:xfrm>
            <a:prstGeom prst="rect">
              <a:avLst/>
            </a:prstGeom>
            <a:noFill/>
            <a:ln w="9525">
              <a:noFill/>
              <a:miter lim="800000"/>
              <a:headEnd/>
              <a:tailEnd/>
            </a:ln>
          </p:spPr>
          <p:txBody>
            <a:bodyPr/>
            <a:lstStyle/>
            <a:p>
              <a:r>
                <a:rPr lang="en-US" sz="1400">
                  <a:cs typeface="Times New Roman" pitchFamily="18" charset="0"/>
                </a:rPr>
                <a:t>3</a:t>
              </a:r>
              <a:endParaRPr lang="en-US"/>
            </a:p>
          </p:txBody>
        </p:sp>
        <p:sp>
          <p:nvSpPr>
            <p:cNvPr id="19502" name="Line 13"/>
            <p:cNvSpPr>
              <a:spLocks noChangeAspect="1" noChangeShapeType="1"/>
            </p:cNvSpPr>
            <p:nvPr/>
          </p:nvSpPr>
          <p:spPr bwMode="auto">
            <a:xfrm>
              <a:off x="4879" y="1314"/>
              <a:ext cx="4382" cy="3240"/>
            </a:xfrm>
            <a:prstGeom prst="line">
              <a:avLst/>
            </a:prstGeom>
            <a:noFill/>
            <a:ln w="9525">
              <a:solidFill>
                <a:srgbClr val="000000"/>
              </a:solidFill>
              <a:round/>
              <a:headEnd/>
              <a:tailEnd/>
            </a:ln>
          </p:spPr>
          <p:txBody>
            <a:bodyPr/>
            <a:lstStyle/>
            <a:p>
              <a:endParaRPr lang="ru-RU"/>
            </a:p>
          </p:txBody>
        </p:sp>
        <p:sp>
          <p:nvSpPr>
            <p:cNvPr id="19503" name="Text Box 14"/>
            <p:cNvSpPr txBox="1">
              <a:spLocks noChangeAspect="1" noChangeArrowheads="1"/>
            </p:cNvSpPr>
            <p:nvPr/>
          </p:nvSpPr>
          <p:spPr bwMode="auto">
            <a:xfrm>
              <a:off x="7508" y="3474"/>
              <a:ext cx="526" cy="540"/>
            </a:xfrm>
            <a:prstGeom prst="rect">
              <a:avLst/>
            </a:prstGeom>
            <a:noFill/>
            <a:ln w="9525">
              <a:noFill/>
              <a:miter lim="800000"/>
              <a:headEnd/>
              <a:tailEnd/>
            </a:ln>
          </p:spPr>
          <p:txBody>
            <a:bodyPr/>
            <a:lstStyle/>
            <a:p>
              <a:r>
                <a:rPr lang="en-US" sz="1400" i="1">
                  <a:cs typeface="Times New Roman" pitchFamily="18" charset="0"/>
                </a:rPr>
                <a:t>ρ</a:t>
              </a:r>
              <a:endParaRPr lang="en-US"/>
            </a:p>
          </p:txBody>
        </p:sp>
        <p:sp>
          <p:nvSpPr>
            <p:cNvPr id="19504" name="Freeform 15"/>
            <p:cNvSpPr>
              <a:spLocks noChangeAspect="1"/>
            </p:cNvSpPr>
            <p:nvPr/>
          </p:nvSpPr>
          <p:spPr bwMode="auto">
            <a:xfrm>
              <a:off x="6816" y="2985"/>
              <a:ext cx="219" cy="113"/>
            </a:xfrm>
            <a:custGeom>
              <a:avLst/>
              <a:gdLst>
                <a:gd name="T0" fmla="*/ 0 w 225"/>
                <a:gd name="T1" fmla="*/ 105 h 113"/>
                <a:gd name="T2" fmla="*/ 165 w 225"/>
                <a:gd name="T3" fmla="*/ 90 h 113"/>
                <a:gd name="T4" fmla="*/ 225 w 225"/>
                <a:gd name="T5" fmla="*/ 0 h 113"/>
                <a:gd name="T6" fmla="*/ 0 60000 65536"/>
                <a:gd name="T7" fmla="*/ 0 60000 65536"/>
                <a:gd name="T8" fmla="*/ 0 60000 65536"/>
                <a:gd name="T9" fmla="*/ 0 w 225"/>
                <a:gd name="T10" fmla="*/ 0 h 113"/>
                <a:gd name="T11" fmla="*/ 225 w 225"/>
                <a:gd name="T12" fmla="*/ 113 h 113"/>
              </a:gdLst>
              <a:ahLst/>
              <a:cxnLst>
                <a:cxn ang="T6">
                  <a:pos x="T0" y="T1"/>
                </a:cxn>
                <a:cxn ang="T7">
                  <a:pos x="T2" y="T3"/>
                </a:cxn>
                <a:cxn ang="T8">
                  <a:pos x="T4" y="T5"/>
                </a:cxn>
              </a:cxnLst>
              <a:rect l="T9" t="T10" r="T11" b="T12"/>
              <a:pathLst>
                <a:path w="225" h="113">
                  <a:moveTo>
                    <a:pt x="0" y="105"/>
                  </a:moveTo>
                  <a:cubicBezTo>
                    <a:pt x="55" y="100"/>
                    <a:pt x="115" y="113"/>
                    <a:pt x="165" y="90"/>
                  </a:cubicBezTo>
                  <a:cubicBezTo>
                    <a:pt x="198" y="75"/>
                    <a:pt x="225" y="0"/>
                    <a:pt x="225" y="0"/>
                  </a:cubicBezTo>
                </a:path>
              </a:pathLst>
            </a:custGeom>
            <a:noFill/>
            <a:ln w="9525">
              <a:solidFill>
                <a:srgbClr val="000000"/>
              </a:solidFill>
              <a:round/>
              <a:headEnd/>
              <a:tailEnd/>
            </a:ln>
          </p:spPr>
          <p:txBody>
            <a:bodyPr/>
            <a:lstStyle/>
            <a:p>
              <a:endParaRPr lang="ru-RU"/>
            </a:p>
          </p:txBody>
        </p:sp>
        <p:sp>
          <p:nvSpPr>
            <p:cNvPr id="19505" name="Freeform 16"/>
            <p:cNvSpPr>
              <a:spLocks noChangeAspect="1"/>
            </p:cNvSpPr>
            <p:nvPr/>
          </p:nvSpPr>
          <p:spPr bwMode="auto">
            <a:xfrm>
              <a:off x="8291" y="4260"/>
              <a:ext cx="102" cy="285"/>
            </a:xfrm>
            <a:custGeom>
              <a:avLst/>
              <a:gdLst>
                <a:gd name="T0" fmla="*/ 105 w 105"/>
                <a:gd name="T1" fmla="*/ 0 h 285"/>
                <a:gd name="T2" fmla="*/ 15 w 105"/>
                <a:gd name="T3" fmla="*/ 105 h 285"/>
                <a:gd name="T4" fmla="*/ 15 w 105"/>
                <a:gd name="T5" fmla="*/ 285 h 285"/>
                <a:gd name="T6" fmla="*/ 0 60000 65536"/>
                <a:gd name="T7" fmla="*/ 0 60000 65536"/>
                <a:gd name="T8" fmla="*/ 0 60000 65536"/>
                <a:gd name="T9" fmla="*/ 0 w 105"/>
                <a:gd name="T10" fmla="*/ 0 h 285"/>
                <a:gd name="T11" fmla="*/ 105 w 105"/>
                <a:gd name="T12" fmla="*/ 285 h 285"/>
              </a:gdLst>
              <a:ahLst/>
              <a:cxnLst>
                <a:cxn ang="T6">
                  <a:pos x="T0" y="T1"/>
                </a:cxn>
                <a:cxn ang="T7">
                  <a:pos x="T2" y="T3"/>
                </a:cxn>
                <a:cxn ang="T8">
                  <a:pos x="T4" y="T5"/>
                </a:cxn>
              </a:cxnLst>
              <a:rect l="T9" t="T10" r="T11" b="T12"/>
              <a:pathLst>
                <a:path w="105" h="285">
                  <a:moveTo>
                    <a:pt x="105" y="0"/>
                  </a:moveTo>
                  <a:cubicBezTo>
                    <a:pt x="89" y="14"/>
                    <a:pt x="30" y="58"/>
                    <a:pt x="15" y="105"/>
                  </a:cubicBezTo>
                  <a:cubicBezTo>
                    <a:pt x="0" y="152"/>
                    <a:pt x="15" y="248"/>
                    <a:pt x="15" y="285"/>
                  </a:cubicBezTo>
                </a:path>
              </a:pathLst>
            </a:custGeom>
            <a:noFill/>
            <a:ln w="9525">
              <a:solidFill>
                <a:srgbClr val="000000"/>
              </a:solidFill>
              <a:round/>
              <a:headEnd/>
              <a:tailEnd/>
            </a:ln>
          </p:spPr>
          <p:txBody>
            <a:bodyPr/>
            <a:lstStyle/>
            <a:p>
              <a:endParaRPr lang="ru-RU"/>
            </a:p>
          </p:txBody>
        </p:sp>
        <p:sp>
          <p:nvSpPr>
            <p:cNvPr id="19506" name="Text Box 17"/>
            <p:cNvSpPr txBox="1">
              <a:spLocks noChangeAspect="1" noChangeArrowheads="1"/>
            </p:cNvSpPr>
            <p:nvPr/>
          </p:nvSpPr>
          <p:spPr bwMode="auto">
            <a:xfrm>
              <a:off x="6807" y="2934"/>
              <a:ext cx="526" cy="540"/>
            </a:xfrm>
            <a:prstGeom prst="rect">
              <a:avLst/>
            </a:prstGeom>
            <a:noFill/>
            <a:ln w="9525">
              <a:noFill/>
              <a:miter lim="800000"/>
              <a:headEnd/>
              <a:tailEnd/>
            </a:ln>
          </p:spPr>
          <p:txBody>
            <a:bodyPr/>
            <a:lstStyle/>
            <a:p>
              <a:r>
                <a:rPr lang="en-US" sz="1400" i="1">
                  <a:cs typeface="Times New Roman" pitchFamily="18" charset="0"/>
                </a:rPr>
                <a:t>α</a:t>
              </a:r>
              <a:endParaRPr lang="en-US"/>
            </a:p>
          </p:txBody>
        </p:sp>
        <p:sp>
          <p:nvSpPr>
            <p:cNvPr id="19507" name="Text Box 18"/>
            <p:cNvSpPr txBox="1">
              <a:spLocks noChangeAspect="1" noChangeArrowheads="1"/>
            </p:cNvSpPr>
            <p:nvPr/>
          </p:nvSpPr>
          <p:spPr bwMode="auto">
            <a:xfrm>
              <a:off x="7859" y="4014"/>
              <a:ext cx="526" cy="540"/>
            </a:xfrm>
            <a:prstGeom prst="rect">
              <a:avLst/>
            </a:prstGeom>
            <a:noFill/>
            <a:ln w="9525">
              <a:noFill/>
              <a:miter lim="800000"/>
              <a:headEnd/>
              <a:tailEnd/>
            </a:ln>
          </p:spPr>
          <p:txBody>
            <a:bodyPr/>
            <a:lstStyle/>
            <a:p>
              <a:r>
                <a:rPr lang="en-US" sz="1400" i="1">
                  <a:cs typeface="Times New Roman" pitchFamily="18" charset="0"/>
                </a:rPr>
                <a:t>β</a:t>
              </a:r>
              <a:endParaRPr lang="en-US"/>
            </a:p>
          </p:txBody>
        </p:sp>
        <p:sp>
          <p:nvSpPr>
            <p:cNvPr id="19508" name="Line 19"/>
            <p:cNvSpPr>
              <a:spLocks noChangeAspect="1" noChangeShapeType="1"/>
            </p:cNvSpPr>
            <p:nvPr/>
          </p:nvSpPr>
          <p:spPr bwMode="auto">
            <a:xfrm flipV="1">
              <a:off x="2601" y="2034"/>
              <a:ext cx="5760" cy="2520"/>
            </a:xfrm>
            <a:prstGeom prst="line">
              <a:avLst/>
            </a:prstGeom>
            <a:noFill/>
            <a:ln w="9525">
              <a:solidFill>
                <a:srgbClr val="000000"/>
              </a:solidFill>
              <a:round/>
              <a:headEnd/>
              <a:tailEnd/>
            </a:ln>
          </p:spPr>
          <p:txBody>
            <a:bodyPr/>
            <a:lstStyle/>
            <a:p>
              <a:endParaRPr lang="ru-RU"/>
            </a:p>
          </p:txBody>
        </p:sp>
      </p:grpSp>
      <p:sp>
        <p:nvSpPr>
          <p:cNvPr id="19465" name="Rectangle 20"/>
          <p:cNvSpPr>
            <a:spLocks noChangeArrowheads="1"/>
          </p:cNvSpPr>
          <p:nvPr/>
        </p:nvSpPr>
        <p:spPr bwMode="auto">
          <a:xfrm>
            <a:off x="0" y="604838"/>
            <a:ext cx="9144000" cy="0"/>
          </a:xfrm>
          <a:prstGeom prst="rect">
            <a:avLst/>
          </a:prstGeom>
          <a:noFill/>
          <a:ln w="9525">
            <a:noFill/>
            <a:miter lim="800000"/>
            <a:headEnd/>
            <a:tailEnd/>
          </a:ln>
        </p:spPr>
        <p:txBody>
          <a:bodyPr wrap="none" anchor="ctr">
            <a:spAutoFit/>
          </a:bodyPr>
          <a:lstStyle/>
          <a:p>
            <a:endParaRPr lang="ru-RU"/>
          </a:p>
        </p:txBody>
      </p:sp>
      <p:sp>
        <p:nvSpPr>
          <p:cNvPr id="19466" name="Rectangle 21"/>
          <p:cNvSpPr>
            <a:spLocks noChangeArrowheads="1"/>
          </p:cNvSpPr>
          <p:nvPr/>
        </p:nvSpPr>
        <p:spPr bwMode="auto">
          <a:xfrm>
            <a:off x="0" y="604838"/>
            <a:ext cx="184150" cy="809625"/>
          </a:xfrm>
          <a:prstGeom prst="rect">
            <a:avLst/>
          </a:prstGeom>
          <a:noFill/>
          <a:ln w="9525">
            <a:noFill/>
            <a:miter lim="800000"/>
            <a:headEnd/>
            <a:tailEnd/>
          </a:ln>
        </p:spPr>
        <p:txBody>
          <a:bodyPr wrap="none" anchor="ctr">
            <a:spAutoFit/>
          </a:bodyPr>
          <a:lstStyle/>
          <a:p>
            <a:r>
              <a:rPr lang="en-US" sz="1100"/>
              <a:t/>
            </a:r>
            <a:br>
              <a:rPr lang="en-US" sz="1100"/>
            </a:br>
            <a:endParaRPr lang="en-US"/>
          </a:p>
          <a:p>
            <a:pPr eaLnBrk="0" hangingPunct="0"/>
            <a:endParaRPr lang="en-US"/>
          </a:p>
        </p:txBody>
      </p:sp>
      <p:sp>
        <p:nvSpPr>
          <p:cNvPr id="19467" name="Rectangle 22"/>
          <p:cNvSpPr>
            <a:spLocks noChangeArrowheads="1"/>
          </p:cNvSpPr>
          <p:nvPr/>
        </p:nvSpPr>
        <p:spPr bwMode="auto">
          <a:xfrm>
            <a:off x="3132138" y="2133600"/>
            <a:ext cx="2927350" cy="274638"/>
          </a:xfrm>
          <a:prstGeom prst="rect">
            <a:avLst/>
          </a:prstGeom>
          <a:noFill/>
          <a:ln w="9525">
            <a:noFill/>
            <a:miter lim="800000"/>
            <a:headEnd/>
            <a:tailEnd/>
          </a:ln>
        </p:spPr>
        <p:txBody>
          <a:bodyPr wrap="none" anchor="ctr">
            <a:spAutoFit/>
          </a:bodyPr>
          <a:lstStyle/>
          <a:p>
            <a:pPr algn="ctr"/>
            <a:r>
              <a:rPr lang="en-US" sz="1200">
                <a:cs typeface="Times New Roman" pitchFamily="18" charset="0"/>
              </a:rPr>
              <a:t>			</a:t>
            </a:r>
            <a:endParaRPr lang="en-US"/>
          </a:p>
        </p:txBody>
      </p:sp>
      <p:sp>
        <p:nvSpPr>
          <p:cNvPr id="19468" name="Rectangle 24"/>
          <p:cNvSpPr>
            <a:spLocks noChangeArrowheads="1"/>
          </p:cNvSpPr>
          <p:nvPr/>
        </p:nvSpPr>
        <p:spPr bwMode="auto">
          <a:xfrm>
            <a:off x="0" y="3060700"/>
            <a:ext cx="184150" cy="534988"/>
          </a:xfrm>
          <a:prstGeom prst="rect">
            <a:avLst/>
          </a:prstGeom>
          <a:noFill/>
          <a:ln w="9525">
            <a:noFill/>
            <a:miter lim="800000"/>
            <a:headEnd/>
            <a:tailEnd/>
          </a:ln>
        </p:spPr>
        <p:txBody>
          <a:bodyPr wrap="none" anchor="ctr">
            <a:spAutoFit/>
          </a:bodyPr>
          <a:lstStyle/>
          <a:p>
            <a:endParaRPr lang="en-US" sz="1100"/>
          </a:p>
          <a:p>
            <a:pPr eaLnBrk="0" hangingPunct="0"/>
            <a:endParaRPr lang="en-US"/>
          </a:p>
        </p:txBody>
      </p:sp>
      <p:sp>
        <p:nvSpPr>
          <p:cNvPr id="19469" name="Rectangle 26"/>
          <p:cNvSpPr>
            <a:spLocks noChangeArrowheads="1"/>
          </p:cNvSpPr>
          <p:nvPr/>
        </p:nvSpPr>
        <p:spPr bwMode="auto">
          <a:xfrm>
            <a:off x="3108325" y="4281488"/>
            <a:ext cx="2927350" cy="274637"/>
          </a:xfrm>
          <a:prstGeom prst="rect">
            <a:avLst/>
          </a:prstGeom>
          <a:noFill/>
          <a:ln w="9525">
            <a:noFill/>
            <a:miter lim="800000"/>
            <a:headEnd/>
            <a:tailEnd/>
          </a:ln>
        </p:spPr>
        <p:txBody>
          <a:bodyPr wrap="none" anchor="ctr">
            <a:spAutoFit/>
          </a:bodyPr>
          <a:lstStyle/>
          <a:p>
            <a:pPr algn="ctr"/>
            <a:r>
              <a:rPr lang="en-US" sz="1200">
                <a:cs typeface="Times New Roman" pitchFamily="18" charset="0"/>
              </a:rPr>
              <a:t>			</a:t>
            </a:r>
            <a:endParaRPr lang="en-US"/>
          </a:p>
        </p:txBody>
      </p:sp>
      <p:sp>
        <p:nvSpPr>
          <p:cNvPr id="19470" name="Rectangle 28"/>
          <p:cNvSpPr>
            <a:spLocks noChangeArrowheads="1"/>
          </p:cNvSpPr>
          <p:nvPr/>
        </p:nvSpPr>
        <p:spPr bwMode="auto">
          <a:xfrm>
            <a:off x="0" y="4908550"/>
            <a:ext cx="9144000" cy="0"/>
          </a:xfrm>
          <a:prstGeom prst="rect">
            <a:avLst/>
          </a:prstGeom>
          <a:noFill/>
          <a:ln w="9525">
            <a:noFill/>
            <a:miter lim="800000"/>
            <a:headEnd/>
            <a:tailEnd/>
          </a:ln>
        </p:spPr>
        <p:txBody>
          <a:bodyPr wrap="none" anchor="ctr">
            <a:spAutoFit/>
          </a:bodyPr>
          <a:lstStyle/>
          <a:p>
            <a:endParaRPr lang="ru-RU"/>
          </a:p>
        </p:txBody>
      </p:sp>
      <p:graphicFrame>
        <p:nvGraphicFramePr>
          <p:cNvPr id="19462" name="Object 29"/>
          <p:cNvGraphicFramePr>
            <a:graphicFrameLocks noChangeAspect="1"/>
          </p:cNvGraphicFramePr>
          <p:nvPr/>
        </p:nvGraphicFramePr>
        <p:xfrm>
          <a:off x="3643306" y="142852"/>
          <a:ext cx="2065338" cy="866775"/>
        </p:xfrm>
        <a:graphic>
          <a:graphicData uri="http://schemas.openxmlformats.org/presentationml/2006/ole">
            <p:oleObj spid="_x0000_s191490" name="Формула" r:id="rId3" imgW="927000" imgH="393480" progId="Equation.3">
              <p:embed/>
            </p:oleObj>
          </a:graphicData>
        </a:graphic>
      </p:graphicFrame>
      <p:sp>
        <p:nvSpPr>
          <p:cNvPr id="19471" name="Rectangle 30"/>
          <p:cNvSpPr>
            <a:spLocks noChangeArrowheads="1"/>
          </p:cNvSpPr>
          <p:nvPr/>
        </p:nvSpPr>
        <p:spPr bwMode="auto">
          <a:xfrm>
            <a:off x="0" y="5775325"/>
            <a:ext cx="9144000" cy="0"/>
          </a:xfrm>
          <a:prstGeom prst="rect">
            <a:avLst/>
          </a:prstGeom>
          <a:noFill/>
          <a:ln w="9525">
            <a:noFill/>
            <a:miter lim="800000"/>
            <a:headEnd/>
            <a:tailEnd/>
          </a:ln>
        </p:spPr>
        <p:txBody>
          <a:bodyPr wrap="none" anchor="ctr">
            <a:spAutoFit/>
          </a:bodyPr>
          <a:lstStyle/>
          <a:p>
            <a:endParaRPr lang="ru-RU"/>
          </a:p>
        </p:txBody>
      </p:sp>
      <p:graphicFrame>
        <p:nvGraphicFramePr>
          <p:cNvPr id="19463" name="Object 31"/>
          <p:cNvGraphicFramePr>
            <a:graphicFrameLocks noChangeAspect="1"/>
          </p:cNvGraphicFramePr>
          <p:nvPr/>
        </p:nvGraphicFramePr>
        <p:xfrm>
          <a:off x="2643174" y="4929198"/>
          <a:ext cx="3629025" cy="619125"/>
        </p:xfrm>
        <a:graphic>
          <a:graphicData uri="http://schemas.openxmlformats.org/presentationml/2006/ole">
            <p:oleObj spid="_x0000_s191491" name="Формула" r:id="rId4" imgW="1333500" imgH="228600" progId="Equation.3">
              <p:embed/>
            </p:oleObj>
          </a:graphicData>
        </a:graphic>
      </p:graphicFrame>
      <p:sp>
        <p:nvSpPr>
          <p:cNvPr id="19472" name="Rectangle 32"/>
          <p:cNvSpPr>
            <a:spLocks noChangeArrowheads="1"/>
          </p:cNvSpPr>
          <p:nvPr/>
        </p:nvSpPr>
        <p:spPr bwMode="auto">
          <a:xfrm>
            <a:off x="0" y="6251575"/>
            <a:ext cx="9144000" cy="0"/>
          </a:xfrm>
          <a:prstGeom prst="rect">
            <a:avLst/>
          </a:prstGeom>
          <a:noFill/>
          <a:ln w="9525">
            <a:noFill/>
            <a:miter lim="800000"/>
            <a:headEnd/>
            <a:tailEnd/>
          </a:ln>
        </p:spPr>
        <p:txBody>
          <a:bodyPr wrap="none" anchor="ctr">
            <a:spAutoFit/>
          </a:bodyPr>
          <a:lstStyle/>
          <a:p>
            <a:endParaRPr lang="ru-RU"/>
          </a:p>
        </p:txBody>
      </p:sp>
      <p:sp>
        <p:nvSpPr>
          <p:cNvPr id="19473" name="Rectangle 33"/>
          <p:cNvSpPr>
            <a:spLocks noChangeArrowheads="1"/>
          </p:cNvSpPr>
          <p:nvPr/>
        </p:nvSpPr>
        <p:spPr bwMode="auto">
          <a:xfrm>
            <a:off x="3000364" y="4429132"/>
            <a:ext cx="3095625" cy="366712"/>
          </a:xfrm>
          <a:prstGeom prst="rect">
            <a:avLst/>
          </a:prstGeom>
          <a:noFill/>
          <a:ln w="9525">
            <a:noFill/>
            <a:miter lim="800000"/>
            <a:headEnd/>
            <a:tailEnd/>
          </a:ln>
        </p:spPr>
        <p:txBody>
          <a:bodyPr anchor="ctr">
            <a:spAutoFit/>
          </a:bodyPr>
          <a:lstStyle/>
          <a:p>
            <a:r>
              <a:rPr lang="en-US" b="1" dirty="0"/>
              <a:t>Angle of parallelism</a:t>
            </a:r>
          </a:p>
        </p:txBody>
      </p:sp>
      <p:grpSp>
        <p:nvGrpSpPr>
          <p:cNvPr id="3" name="Group 34"/>
          <p:cNvGrpSpPr>
            <a:grpSpLocks noChangeAspect="1"/>
          </p:cNvGrpSpPr>
          <p:nvPr/>
        </p:nvGrpSpPr>
        <p:grpSpPr bwMode="auto">
          <a:xfrm>
            <a:off x="1142976" y="571480"/>
            <a:ext cx="2990850" cy="3040062"/>
            <a:chOff x="2209" y="4941"/>
            <a:chExt cx="5281" cy="5295"/>
          </a:xfrm>
        </p:grpSpPr>
        <p:sp>
          <p:nvSpPr>
            <p:cNvPr id="19477" name="AutoShape 35"/>
            <p:cNvSpPr>
              <a:spLocks noChangeAspect="1" noChangeArrowheads="1"/>
            </p:cNvSpPr>
            <p:nvPr/>
          </p:nvSpPr>
          <p:spPr bwMode="auto">
            <a:xfrm>
              <a:off x="2209" y="4941"/>
              <a:ext cx="5281" cy="5295"/>
            </a:xfrm>
            <a:prstGeom prst="rect">
              <a:avLst/>
            </a:prstGeom>
            <a:noFill/>
            <a:ln w="9525">
              <a:noFill/>
              <a:miter lim="800000"/>
              <a:headEnd/>
              <a:tailEnd/>
            </a:ln>
          </p:spPr>
          <p:txBody>
            <a:bodyPr/>
            <a:lstStyle/>
            <a:p>
              <a:endParaRPr lang="ru-RU"/>
            </a:p>
          </p:txBody>
        </p:sp>
        <p:sp>
          <p:nvSpPr>
            <p:cNvPr id="19478" name="Oval 36"/>
            <p:cNvSpPr>
              <a:spLocks noChangeArrowheads="1"/>
            </p:cNvSpPr>
            <p:nvPr/>
          </p:nvSpPr>
          <p:spPr bwMode="auto">
            <a:xfrm>
              <a:off x="2244" y="4941"/>
              <a:ext cx="5246" cy="5295"/>
            </a:xfrm>
            <a:prstGeom prst="ellipse">
              <a:avLst/>
            </a:prstGeom>
            <a:solidFill>
              <a:srgbClr val="FFFFFF"/>
            </a:solidFill>
            <a:ln w="9525">
              <a:solidFill>
                <a:srgbClr val="000000"/>
              </a:solidFill>
              <a:round/>
              <a:headEnd/>
              <a:tailEnd/>
            </a:ln>
          </p:spPr>
          <p:txBody>
            <a:bodyPr/>
            <a:lstStyle/>
            <a:p>
              <a:endParaRPr lang="ru-RU"/>
            </a:p>
          </p:txBody>
        </p:sp>
        <p:sp>
          <p:nvSpPr>
            <p:cNvPr id="19479" name="Line 37"/>
            <p:cNvSpPr>
              <a:spLocks noChangeShapeType="1"/>
            </p:cNvSpPr>
            <p:nvPr/>
          </p:nvSpPr>
          <p:spPr bwMode="auto">
            <a:xfrm>
              <a:off x="2209" y="7589"/>
              <a:ext cx="5224" cy="0"/>
            </a:xfrm>
            <a:prstGeom prst="line">
              <a:avLst/>
            </a:prstGeom>
            <a:noFill/>
            <a:ln w="9525">
              <a:solidFill>
                <a:srgbClr val="000000"/>
              </a:solidFill>
              <a:round/>
              <a:headEnd/>
              <a:tailEnd/>
            </a:ln>
          </p:spPr>
          <p:txBody>
            <a:bodyPr/>
            <a:lstStyle/>
            <a:p>
              <a:endParaRPr lang="ru-RU"/>
            </a:p>
          </p:txBody>
        </p:sp>
        <p:sp>
          <p:nvSpPr>
            <p:cNvPr id="19480" name="Line 38"/>
            <p:cNvSpPr>
              <a:spLocks noChangeShapeType="1"/>
            </p:cNvSpPr>
            <p:nvPr/>
          </p:nvSpPr>
          <p:spPr bwMode="auto">
            <a:xfrm>
              <a:off x="4807" y="5638"/>
              <a:ext cx="2020" cy="1951"/>
            </a:xfrm>
            <a:prstGeom prst="line">
              <a:avLst/>
            </a:prstGeom>
            <a:noFill/>
            <a:ln w="9525">
              <a:solidFill>
                <a:srgbClr val="000000"/>
              </a:solidFill>
              <a:round/>
              <a:headEnd/>
              <a:tailEnd/>
            </a:ln>
          </p:spPr>
          <p:txBody>
            <a:bodyPr/>
            <a:lstStyle/>
            <a:p>
              <a:endParaRPr lang="ru-RU"/>
            </a:p>
          </p:txBody>
        </p:sp>
        <p:sp>
          <p:nvSpPr>
            <p:cNvPr id="19481" name="Line 39"/>
            <p:cNvSpPr>
              <a:spLocks noChangeShapeType="1"/>
            </p:cNvSpPr>
            <p:nvPr/>
          </p:nvSpPr>
          <p:spPr bwMode="auto">
            <a:xfrm>
              <a:off x="4807" y="5638"/>
              <a:ext cx="1" cy="1951"/>
            </a:xfrm>
            <a:prstGeom prst="line">
              <a:avLst/>
            </a:prstGeom>
            <a:noFill/>
            <a:ln w="9525">
              <a:solidFill>
                <a:srgbClr val="000000"/>
              </a:solidFill>
              <a:round/>
              <a:headEnd/>
              <a:tailEnd/>
            </a:ln>
          </p:spPr>
          <p:txBody>
            <a:bodyPr/>
            <a:lstStyle/>
            <a:p>
              <a:endParaRPr lang="ru-RU"/>
            </a:p>
          </p:txBody>
        </p:sp>
        <p:sp>
          <p:nvSpPr>
            <p:cNvPr id="19482" name="Text Box 40"/>
            <p:cNvSpPr txBox="1">
              <a:spLocks noChangeArrowheads="1"/>
            </p:cNvSpPr>
            <p:nvPr/>
          </p:nvSpPr>
          <p:spPr bwMode="auto">
            <a:xfrm>
              <a:off x="4859" y="6750"/>
              <a:ext cx="412" cy="418"/>
            </a:xfrm>
            <a:prstGeom prst="rect">
              <a:avLst/>
            </a:prstGeom>
            <a:noFill/>
            <a:ln w="9525">
              <a:noFill/>
              <a:miter lim="800000"/>
              <a:headEnd/>
              <a:tailEnd/>
            </a:ln>
          </p:spPr>
          <p:txBody>
            <a:bodyPr/>
            <a:lstStyle/>
            <a:p>
              <a:r>
                <a:rPr lang="en-US" sz="1400" i="1">
                  <a:solidFill>
                    <a:srgbClr val="000000"/>
                  </a:solidFill>
                </a:rPr>
                <a:t>h</a:t>
              </a:r>
              <a:endParaRPr lang="ru-RU"/>
            </a:p>
          </p:txBody>
        </p:sp>
        <p:sp>
          <p:nvSpPr>
            <p:cNvPr id="19483" name="Text Box 41"/>
            <p:cNvSpPr txBox="1">
              <a:spLocks noChangeArrowheads="1"/>
            </p:cNvSpPr>
            <p:nvPr/>
          </p:nvSpPr>
          <p:spPr bwMode="auto">
            <a:xfrm>
              <a:off x="2689" y="7589"/>
              <a:ext cx="413" cy="418"/>
            </a:xfrm>
            <a:prstGeom prst="rect">
              <a:avLst/>
            </a:prstGeom>
            <a:noFill/>
            <a:ln w="9525">
              <a:noFill/>
              <a:miter lim="800000"/>
              <a:headEnd/>
              <a:tailEnd/>
            </a:ln>
          </p:spPr>
          <p:txBody>
            <a:bodyPr/>
            <a:lstStyle/>
            <a:p>
              <a:r>
                <a:rPr lang="en-US" sz="1400">
                  <a:solidFill>
                    <a:srgbClr val="000000"/>
                  </a:solidFill>
                </a:rPr>
                <a:t>2</a:t>
              </a:r>
              <a:endParaRPr lang="ru-RU"/>
            </a:p>
          </p:txBody>
        </p:sp>
        <p:sp>
          <p:nvSpPr>
            <p:cNvPr id="19484" name="Text Box 42"/>
            <p:cNvSpPr txBox="1">
              <a:spLocks noChangeArrowheads="1"/>
            </p:cNvSpPr>
            <p:nvPr/>
          </p:nvSpPr>
          <p:spPr bwMode="auto">
            <a:xfrm>
              <a:off x="6746" y="7589"/>
              <a:ext cx="412" cy="418"/>
            </a:xfrm>
            <a:prstGeom prst="rect">
              <a:avLst/>
            </a:prstGeom>
            <a:noFill/>
            <a:ln w="9525">
              <a:noFill/>
              <a:miter lim="800000"/>
              <a:headEnd/>
              <a:tailEnd/>
            </a:ln>
          </p:spPr>
          <p:txBody>
            <a:bodyPr/>
            <a:lstStyle/>
            <a:p>
              <a:r>
                <a:rPr lang="en-US" sz="1400">
                  <a:solidFill>
                    <a:srgbClr val="000000"/>
                  </a:solidFill>
                </a:rPr>
                <a:t>1</a:t>
              </a:r>
              <a:endParaRPr lang="ru-RU"/>
            </a:p>
          </p:txBody>
        </p:sp>
        <p:sp>
          <p:nvSpPr>
            <p:cNvPr id="19485" name="Text Box 43"/>
            <p:cNvSpPr txBox="1">
              <a:spLocks noChangeArrowheads="1"/>
            </p:cNvSpPr>
            <p:nvPr/>
          </p:nvSpPr>
          <p:spPr bwMode="auto">
            <a:xfrm>
              <a:off x="4904" y="5382"/>
              <a:ext cx="413" cy="418"/>
            </a:xfrm>
            <a:prstGeom prst="rect">
              <a:avLst/>
            </a:prstGeom>
            <a:noFill/>
            <a:ln w="9525">
              <a:noFill/>
              <a:miter lim="800000"/>
              <a:headEnd/>
              <a:tailEnd/>
            </a:ln>
          </p:spPr>
          <p:txBody>
            <a:bodyPr/>
            <a:lstStyle/>
            <a:p>
              <a:r>
                <a:rPr lang="en-US" sz="1400">
                  <a:solidFill>
                    <a:srgbClr val="000000"/>
                  </a:solidFill>
                </a:rPr>
                <a:t>3</a:t>
              </a:r>
              <a:endParaRPr lang="ru-RU"/>
            </a:p>
          </p:txBody>
        </p:sp>
        <p:sp>
          <p:nvSpPr>
            <p:cNvPr id="19486" name="Line 44"/>
            <p:cNvSpPr>
              <a:spLocks noChangeShapeType="1"/>
            </p:cNvSpPr>
            <p:nvPr/>
          </p:nvSpPr>
          <p:spPr bwMode="auto">
            <a:xfrm>
              <a:off x="4009" y="5073"/>
              <a:ext cx="3437" cy="2464"/>
            </a:xfrm>
            <a:prstGeom prst="line">
              <a:avLst/>
            </a:prstGeom>
            <a:noFill/>
            <a:ln w="9525">
              <a:solidFill>
                <a:srgbClr val="000000"/>
              </a:solidFill>
              <a:round/>
              <a:headEnd/>
              <a:tailEnd/>
            </a:ln>
          </p:spPr>
          <p:txBody>
            <a:bodyPr/>
            <a:lstStyle/>
            <a:p>
              <a:endParaRPr lang="ru-RU"/>
            </a:p>
          </p:txBody>
        </p:sp>
        <p:sp>
          <p:nvSpPr>
            <p:cNvPr id="19487" name="Text Box 45"/>
            <p:cNvSpPr txBox="1">
              <a:spLocks noChangeArrowheads="1"/>
            </p:cNvSpPr>
            <p:nvPr/>
          </p:nvSpPr>
          <p:spPr bwMode="auto">
            <a:xfrm>
              <a:off x="5798" y="6750"/>
              <a:ext cx="414" cy="418"/>
            </a:xfrm>
            <a:prstGeom prst="rect">
              <a:avLst/>
            </a:prstGeom>
            <a:noFill/>
            <a:ln w="9525">
              <a:noFill/>
              <a:miter lim="800000"/>
              <a:headEnd/>
              <a:tailEnd/>
            </a:ln>
          </p:spPr>
          <p:txBody>
            <a:bodyPr/>
            <a:lstStyle/>
            <a:p>
              <a:r>
                <a:rPr lang="en-US" sz="1400" i="1">
                  <a:solidFill>
                    <a:srgbClr val="000000"/>
                  </a:solidFill>
                  <a:latin typeface="Times New Roman" pitchFamily="18" charset="0"/>
                </a:rPr>
                <a:t>ρ</a:t>
              </a:r>
              <a:endParaRPr lang="ru-RU"/>
            </a:p>
          </p:txBody>
        </p:sp>
        <p:sp>
          <p:nvSpPr>
            <p:cNvPr id="19488" name="Freeform 46"/>
            <p:cNvSpPr>
              <a:spLocks/>
            </p:cNvSpPr>
            <p:nvPr/>
          </p:nvSpPr>
          <p:spPr bwMode="auto">
            <a:xfrm>
              <a:off x="4859" y="5868"/>
              <a:ext cx="172" cy="87"/>
            </a:xfrm>
            <a:custGeom>
              <a:avLst/>
              <a:gdLst>
                <a:gd name="T0" fmla="*/ 0 w 225"/>
                <a:gd name="T1" fmla="*/ 105 h 113"/>
                <a:gd name="T2" fmla="*/ 165 w 225"/>
                <a:gd name="T3" fmla="*/ 90 h 113"/>
                <a:gd name="T4" fmla="*/ 225 w 225"/>
                <a:gd name="T5" fmla="*/ 0 h 113"/>
                <a:gd name="T6" fmla="*/ 0 60000 65536"/>
                <a:gd name="T7" fmla="*/ 0 60000 65536"/>
                <a:gd name="T8" fmla="*/ 0 60000 65536"/>
                <a:gd name="T9" fmla="*/ 0 w 225"/>
                <a:gd name="T10" fmla="*/ 0 h 113"/>
                <a:gd name="T11" fmla="*/ 225 w 225"/>
                <a:gd name="T12" fmla="*/ 113 h 113"/>
              </a:gdLst>
              <a:ahLst/>
              <a:cxnLst>
                <a:cxn ang="T6">
                  <a:pos x="T0" y="T1"/>
                </a:cxn>
                <a:cxn ang="T7">
                  <a:pos x="T2" y="T3"/>
                </a:cxn>
                <a:cxn ang="T8">
                  <a:pos x="T4" y="T5"/>
                </a:cxn>
              </a:cxnLst>
              <a:rect l="T9" t="T10" r="T11" b="T12"/>
              <a:pathLst>
                <a:path w="225" h="113">
                  <a:moveTo>
                    <a:pt x="0" y="105"/>
                  </a:moveTo>
                  <a:cubicBezTo>
                    <a:pt x="55" y="100"/>
                    <a:pt x="115" y="113"/>
                    <a:pt x="165" y="90"/>
                  </a:cubicBezTo>
                  <a:cubicBezTo>
                    <a:pt x="198" y="75"/>
                    <a:pt x="225" y="0"/>
                    <a:pt x="225" y="0"/>
                  </a:cubicBezTo>
                </a:path>
              </a:pathLst>
            </a:custGeom>
            <a:noFill/>
            <a:ln w="9525">
              <a:solidFill>
                <a:srgbClr val="000000"/>
              </a:solidFill>
              <a:round/>
              <a:headEnd/>
              <a:tailEnd/>
            </a:ln>
          </p:spPr>
          <p:txBody>
            <a:bodyPr/>
            <a:lstStyle/>
            <a:p>
              <a:endParaRPr lang="ru-RU"/>
            </a:p>
          </p:txBody>
        </p:sp>
        <p:sp>
          <p:nvSpPr>
            <p:cNvPr id="19489" name="Freeform 47"/>
            <p:cNvSpPr>
              <a:spLocks/>
            </p:cNvSpPr>
            <p:nvPr/>
          </p:nvSpPr>
          <p:spPr bwMode="auto">
            <a:xfrm>
              <a:off x="6559" y="7456"/>
              <a:ext cx="89" cy="126"/>
            </a:xfrm>
            <a:custGeom>
              <a:avLst/>
              <a:gdLst>
                <a:gd name="T0" fmla="*/ 105 w 105"/>
                <a:gd name="T1" fmla="*/ 0 h 285"/>
                <a:gd name="T2" fmla="*/ 15 w 105"/>
                <a:gd name="T3" fmla="*/ 105 h 285"/>
                <a:gd name="T4" fmla="*/ 15 w 105"/>
                <a:gd name="T5" fmla="*/ 285 h 285"/>
                <a:gd name="T6" fmla="*/ 0 60000 65536"/>
                <a:gd name="T7" fmla="*/ 0 60000 65536"/>
                <a:gd name="T8" fmla="*/ 0 60000 65536"/>
                <a:gd name="T9" fmla="*/ 0 w 105"/>
                <a:gd name="T10" fmla="*/ 0 h 285"/>
                <a:gd name="T11" fmla="*/ 105 w 105"/>
                <a:gd name="T12" fmla="*/ 285 h 285"/>
              </a:gdLst>
              <a:ahLst/>
              <a:cxnLst>
                <a:cxn ang="T6">
                  <a:pos x="T0" y="T1"/>
                </a:cxn>
                <a:cxn ang="T7">
                  <a:pos x="T2" y="T3"/>
                </a:cxn>
                <a:cxn ang="T8">
                  <a:pos x="T4" y="T5"/>
                </a:cxn>
              </a:cxnLst>
              <a:rect l="T9" t="T10" r="T11" b="T12"/>
              <a:pathLst>
                <a:path w="105" h="285">
                  <a:moveTo>
                    <a:pt x="105" y="0"/>
                  </a:moveTo>
                  <a:cubicBezTo>
                    <a:pt x="89" y="14"/>
                    <a:pt x="30" y="58"/>
                    <a:pt x="15" y="105"/>
                  </a:cubicBezTo>
                  <a:cubicBezTo>
                    <a:pt x="0" y="152"/>
                    <a:pt x="15" y="248"/>
                    <a:pt x="15" y="285"/>
                  </a:cubicBezTo>
                </a:path>
              </a:pathLst>
            </a:custGeom>
            <a:noFill/>
            <a:ln w="9525">
              <a:solidFill>
                <a:srgbClr val="000000"/>
              </a:solidFill>
              <a:round/>
              <a:headEnd/>
              <a:tailEnd/>
            </a:ln>
          </p:spPr>
          <p:txBody>
            <a:bodyPr/>
            <a:lstStyle/>
            <a:p>
              <a:endParaRPr lang="ru-RU"/>
            </a:p>
          </p:txBody>
        </p:sp>
        <p:sp>
          <p:nvSpPr>
            <p:cNvPr id="19490" name="Text Box 48"/>
            <p:cNvSpPr txBox="1">
              <a:spLocks noChangeArrowheads="1"/>
            </p:cNvSpPr>
            <p:nvPr/>
          </p:nvSpPr>
          <p:spPr bwMode="auto">
            <a:xfrm>
              <a:off x="4769" y="5868"/>
              <a:ext cx="414" cy="418"/>
            </a:xfrm>
            <a:prstGeom prst="rect">
              <a:avLst/>
            </a:prstGeom>
            <a:noFill/>
            <a:ln w="9525">
              <a:noFill/>
              <a:miter lim="800000"/>
              <a:headEnd/>
              <a:tailEnd/>
            </a:ln>
          </p:spPr>
          <p:txBody>
            <a:bodyPr/>
            <a:lstStyle/>
            <a:p>
              <a:r>
                <a:rPr lang="en-US" sz="1400" i="1">
                  <a:solidFill>
                    <a:srgbClr val="000000"/>
                  </a:solidFill>
                  <a:latin typeface="Times New Roman" pitchFamily="18" charset="0"/>
                </a:rPr>
                <a:t>α</a:t>
              </a:r>
              <a:endParaRPr lang="ru-RU"/>
            </a:p>
          </p:txBody>
        </p:sp>
        <p:sp>
          <p:nvSpPr>
            <p:cNvPr id="19491" name="Text Box 49"/>
            <p:cNvSpPr txBox="1">
              <a:spLocks noChangeArrowheads="1"/>
            </p:cNvSpPr>
            <p:nvPr/>
          </p:nvSpPr>
          <p:spPr bwMode="auto">
            <a:xfrm>
              <a:off x="6246" y="7236"/>
              <a:ext cx="412" cy="418"/>
            </a:xfrm>
            <a:prstGeom prst="rect">
              <a:avLst/>
            </a:prstGeom>
            <a:noFill/>
            <a:ln w="9525">
              <a:noFill/>
              <a:miter lim="800000"/>
              <a:headEnd/>
              <a:tailEnd/>
            </a:ln>
          </p:spPr>
          <p:txBody>
            <a:bodyPr/>
            <a:lstStyle/>
            <a:p>
              <a:r>
                <a:rPr lang="en-US" sz="1400" i="1">
                  <a:solidFill>
                    <a:srgbClr val="000000"/>
                  </a:solidFill>
                  <a:latin typeface="Times New Roman" pitchFamily="18" charset="0"/>
                </a:rPr>
                <a:t>β</a:t>
              </a:r>
              <a:endParaRPr lang="ru-RU"/>
            </a:p>
          </p:txBody>
        </p:sp>
        <p:sp>
          <p:nvSpPr>
            <p:cNvPr id="19492" name="Line 50"/>
            <p:cNvSpPr>
              <a:spLocks noChangeShapeType="1"/>
            </p:cNvSpPr>
            <p:nvPr/>
          </p:nvSpPr>
          <p:spPr bwMode="auto">
            <a:xfrm rot="-5400000">
              <a:off x="2913" y="5696"/>
              <a:ext cx="1951" cy="1836"/>
            </a:xfrm>
            <a:prstGeom prst="line">
              <a:avLst/>
            </a:prstGeom>
            <a:noFill/>
            <a:ln w="9525">
              <a:solidFill>
                <a:srgbClr val="000000"/>
              </a:solidFill>
              <a:round/>
              <a:headEnd/>
              <a:tailEnd/>
            </a:ln>
          </p:spPr>
          <p:txBody>
            <a:bodyPr/>
            <a:lstStyle/>
            <a:p>
              <a:endParaRPr lang="ru-RU"/>
            </a:p>
          </p:txBody>
        </p:sp>
      </p:grpSp>
      <p:sp>
        <p:nvSpPr>
          <p:cNvPr id="19475" name="Rectangle 51"/>
          <p:cNvSpPr>
            <a:spLocks noChangeArrowheads="1"/>
          </p:cNvSpPr>
          <p:nvPr/>
        </p:nvSpPr>
        <p:spPr bwMode="auto">
          <a:xfrm>
            <a:off x="1857356" y="3857628"/>
            <a:ext cx="1728788" cy="366713"/>
          </a:xfrm>
          <a:prstGeom prst="rect">
            <a:avLst/>
          </a:prstGeom>
          <a:noFill/>
          <a:ln w="9525">
            <a:noFill/>
            <a:miter lim="800000"/>
            <a:headEnd/>
            <a:tailEnd/>
          </a:ln>
        </p:spPr>
        <p:txBody>
          <a:bodyPr anchor="ctr">
            <a:spAutoFit/>
          </a:bodyPr>
          <a:lstStyle/>
          <a:p>
            <a:r>
              <a:rPr lang="en-US" b="1" dirty="0"/>
              <a:t>Collider</a:t>
            </a:r>
            <a:r>
              <a:rPr lang="ru-RU" b="1" dirty="0"/>
              <a:t> </a:t>
            </a:r>
            <a:endParaRPr lang="en-US" b="1" dirty="0"/>
          </a:p>
        </p:txBody>
      </p:sp>
      <p:sp>
        <p:nvSpPr>
          <p:cNvPr id="19476" name="Rectangle 52"/>
          <p:cNvSpPr>
            <a:spLocks noChangeArrowheads="1"/>
          </p:cNvSpPr>
          <p:nvPr/>
        </p:nvSpPr>
        <p:spPr bwMode="auto">
          <a:xfrm>
            <a:off x="5857884" y="3857628"/>
            <a:ext cx="1800225" cy="366713"/>
          </a:xfrm>
          <a:prstGeom prst="rect">
            <a:avLst/>
          </a:prstGeom>
          <a:noFill/>
          <a:ln w="9525">
            <a:noFill/>
            <a:miter lim="800000"/>
            <a:headEnd/>
            <a:tailEnd/>
          </a:ln>
        </p:spPr>
        <p:txBody>
          <a:bodyPr anchor="ctr">
            <a:spAutoFit/>
          </a:bodyPr>
          <a:lstStyle/>
          <a:p>
            <a:r>
              <a:rPr lang="en-US" b="1" dirty="0"/>
              <a:t>Fixed target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flipV="1">
            <a:off x="457200" y="1417638"/>
            <a:ext cx="5410200" cy="282575"/>
          </a:xfrm>
        </p:spPr>
        <p:txBody>
          <a:bodyPr>
            <a:normAutofit fontScale="90000"/>
          </a:bodyPr>
          <a:lstStyle/>
          <a:p>
            <a:pPr eaLnBrk="1" hangingPunct="1"/>
            <a:endParaRPr lang="ru-RU" sz="4000" smtClean="0"/>
          </a:p>
        </p:txBody>
      </p:sp>
      <p:sp>
        <p:nvSpPr>
          <p:cNvPr id="14341" name="Rectangle 3"/>
          <p:cNvSpPr>
            <a:spLocks noGrp="1" noChangeArrowheads="1"/>
          </p:cNvSpPr>
          <p:nvPr>
            <p:ph type="body" idx="1"/>
          </p:nvPr>
        </p:nvSpPr>
        <p:spPr/>
        <p:txBody>
          <a:bodyPr/>
          <a:lstStyle/>
          <a:p>
            <a:pPr eaLnBrk="1" hangingPunct="1"/>
            <a:endParaRPr lang="ru-RU" smtClean="0"/>
          </a:p>
        </p:txBody>
      </p:sp>
      <p:sp>
        <p:nvSpPr>
          <p:cNvPr id="1434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4338" name="Object 5"/>
          <p:cNvGraphicFramePr>
            <a:graphicFrameLocks noChangeAspect="1"/>
          </p:cNvGraphicFramePr>
          <p:nvPr/>
        </p:nvGraphicFramePr>
        <p:xfrm>
          <a:off x="-396875" y="679450"/>
          <a:ext cx="5040313" cy="4730750"/>
        </p:xfrm>
        <a:graphic>
          <a:graphicData uri="http://schemas.openxmlformats.org/presentationml/2006/ole">
            <p:oleObj spid="_x0000_s157716" name="Graph" r:id="rId3" imgW="3379622" imgH="3177235" progId="Origin50.Graph">
              <p:embed/>
            </p:oleObj>
          </a:graphicData>
        </a:graphic>
      </p:graphicFrame>
      <p:sp>
        <p:nvSpPr>
          <p:cNvPr id="1434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4339" name="Object 7"/>
          <p:cNvGraphicFramePr>
            <a:graphicFrameLocks noChangeAspect="1"/>
          </p:cNvGraphicFramePr>
          <p:nvPr/>
        </p:nvGraphicFramePr>
        <p:xfrm>
          <a:off x="4065588" y="730250"/>
          <a:ext cx="5080000" cy="4843463"/>
        </p:xfrm>
        <a:graphic>
          <a:graphicData uri="http://schemas.openxmlformats.org/presentationml/2006/ole">
            <p:oleObj spid="_x0000_s157717" name="Graph" r:id="rId4" imgW="3383280" imgH="3219907" progId="Origin50.Graph">
              <p:embed/>
            </p:oleObj>
          </a:graphicData>
        </a:graphic>
      </p:graphicFrame>
      <p:sp>
        <p:nvSpPr>
          <p:cNvPr id="14344" name="Rectangle 8"/>
          <p:cNvSpPr>
            <a:spLocks noChangeArrowheads="1"/>
          </p:cNvSpPr>
          <p:nvPr/>
        </p:nvSpPr>
        <p:spPr bwMode="auto">
          <a:xfrm>
            <a:off x="1547813" y="476250"/>
            <a:ext cx="5688012" cy="822325"/>
          </a:xfrm>
          <a:prstGeom prst="rect">
            <a:avLst/>
          </a:prstGeom>
          <a:noFill/>
          <a:ln w="9525">
            <a:noFill/>
            <a:miter lim="800000"/>
            <a:headEnd/>
            <a:tailEnd/>
          </a:ln>
        </p:spPr>
        <p:txBody>
          <a:bodyPr>
            <a:spAutoFit/>
          </a:bodyPr>
          <a:lstStyle/>
          <a:p>
            <a:r>
              <a:rPr lang="en-US" sz="2400" b="1" i="1">
                <a:solidFill>
                  <a:schemeClr val="accent2"/>
                </a:solidFill>
              </a:rPr>
              <a:t>Directed Nuclear Radiation</a:t>
            </a:r>
          </a:p>
          <a:p>
            <a:r>
              <a:rPr lang="en-US" sz="2400" b="1" i="1">
                <a:solidFill>
                  <a:schemeClr val="accent2"/>
                </a:solidFill>
              </a:rPr>
              <a:t> P+C-&gt;pions at 10GeV</a:t>
            </a:r>
            <a:endParaRPr lang="ru-RU" sz="2400" b="1" i="1">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8662" y="571480"/>
            <a:ext cx="6858048" cy="4524315"/>
          </a:xfrm>
          <a:prstGeom prst="rect">
            <a:avLst/>
          </a:prstGeom>
        </p:spPr>
        <p:txBody>
          <a:bodyPr wrap="square">
            <a:spAutoFit/>
          </a:bodyPr>
          <a:lstStyle/>
          <a:p>
            <a:r>
              <a:rPr lang="en-US" sz="3200" dirty="0" smtClean="0">
                <a:solidFill>
                  <a:srgbClr val="C00000"/>
                </a:solidFill>
              </a:rPr>
              <a:t>Reductionism</a:t>
            </a:r>
          </a:p>
          <a:p>
            <a:endParaRPr lang="en-US" sz="3200" dirty="0" smtClean="0">
              <a:solidFill>
                <a:srgbClr val="C00000"/>
              </a:solidFill>
            </a:endParaRPr>
          </a:p>
          <a:p>
            <a:r>
              <a:rPr lang="en-US" sz="3200" dirty="0" smtClean="0"/>
              <a:t>The practice of analyzing and describing a complex phenomenon in terms of its simple or fundamental constituents, especially when this is said to provide a sufficient explanation.</a:t>
            </a:r>
          </a:p>
          <a:p>
            <a:r>
              <a:rPr lang="en-US" sz="3200" dirty="0" smtClean="0"/>
              <a:t/>
            </a:r>
            <a:br>
              <a:rPr lang="en-US" sz="3200" dirty="0" smtClean="0"/>
            </a:br>
            <a:endParaRPr lang="ru-RU"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7"/>
          <p:cNvSpPr>
            <a:spLocks noGrp="1" noChangeArrowheads="1"/>
          </p:cNvSpPr>
          <p:nvPr>
            <p:ph type="title"/>
          </p:nvPr>
        </p:nvSpPr>
        <p:spPr>
          <a:xfrm>
            <a:off x="468313" y="260350"/>
            <a:ext cx="8229600" cy="706438"/>
          </a:xfrm>
        </p:spPr>
        <p:txBody>
          <a:bodyPr/>
          <a:lstStyle/>
          <a:p>
            <a:r>
              <a:rPr lang="en-US" sz="2800" b="1" i="1" dirty="0">
                <a:solidFill>
                  <a:schemeClr val="accent2"/>
                </a:solidFill>
              </a:rPr>
              <a:t>Directed Nuclear Radiation</a:t>
            </a:r>
            <a:endParaRPr lang="ru-RU" sz="2800" dirty="0" smtClean="0"/>
          </a:p>
        </p:txBody>
      </p:sp>
      <p:graphicFrame>
        <p:nvGraphicFramePr>
          <p:cNvPr id="24578" name="Object 6"/>
          <p:cNvGraphicFramePr>
            <a:graphicFrameLocks noGrp="1" noChangeAspect="1"/>
          </p:cNvGraphicFramePr>
          <p:nvPr>
            <p:ph sz="half" idx="2"/>
          </p:nvPr>
        </p:nvGraphicFramePr>
        <p:xfrm>
          <a:off x="785786" y="857232"/>
          <a:ext cx="3865563" cy="683266"/>
        </p:xfrm>
        <a:graphic>
          <a:graphicData uri="http://schemas.openxmlformats.org/presentationml/2006/ole">
            <p:oleObj spid="_x0000_s155686" name="Формула" r:id="rId3" imgW="2514600" imgH="444500" progId="Equation.3">
              <p:embed/>
            </p:oleObj>
          </a:graphicData>
        </a:graphic>
      </p:graphicFrame>
      <p:sp>
        <p:nvSpPr>
          <p:cNvPr id="24582" name="Rectangle 10"/>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ru-RU"/>
          </a:p>
        </p:txBody>
      </p:sp>
      <p:graphicFrame>
        <p:nvGraphicFramePr>
          <p:cNvPr id="24579" name="Object 9"/>
          <p:cNvGraphicFramePr>
            <a:graphicFrameLocks noChangeAspect="1"/>
          </p:cNvGraphicFramePr>
          <p:nvPr/>
        </p:nvGraphicFramePr>
        <p:xfrm>
          <a:off x="357158" y="1643050"/>
          <a:ext cx="2057388" cy="376591"/>
        </p:xfrm>
        <a:graphic>
          <a:graphicData uri="http://schemas.openxmlformats.org/presentationml/2006/ole">
            <p:oleObj spid="_x0000_s155687" name="Формула" r:id="rId4" imgW="1320227" imgH="241195" progId="Equation.3">
              <p:embed/>
            </p:oleObj>
          </a:graphicData>
        </a:graphic>
      </p:graphicFrame>
      <p:sp>
        <p:nvSpPr>
          <p:cNvPr id="24583" name="Содержимое 6"/>
          <p:cNvSpPr>
            <a:spLocks noGrp="1"/>
          </p:cNvSpPr>
          <p:nvPr>
            <p:ph sz="half" idx="1"/>
          </p:nvPr>
        </p:nvSpPr>
        <p:spPr>
          <a:xfrm>
            <a:off x="457200" y="5013325"/>
            <a:ext cx="4038600" cy="1112838"/>
          </a:xfrm>
        </p:spPr>
        <p:txBody>
          <a:bodyPr/>
          <a:lstStyle/>
          <a:p>
            <a:endParaRPr lang="ru-RU" smtClean="0"/>
          </a:p>
        </p:txBody>
      </p:sp>
      <p:graphicFrame>
        <p:nvGraphicFramePr>
          <p:cNvPr id="24580" name="Object 5"/>
          <p:cNvGraphicFramePr>
            <a:graphicFrameLocks noChangeAspect="1"/>
          </p:cNvGraphicFramePr>
          <p:nvPr/>
        </p:nvGraphicFramePr>
        <p:xfrm>
          <a:off x="2714612" y="1643051"/>
          <a:ext cx="2571768" cy="1143008"/>
        </p:xfrm>
        <a:graphic>
          <a:graphicData uri="http://schemas.openxmlformats.org/presentationml/2006/ole">
            <p:oleObj spid="_x0000_s155688" name="Формула" r:id="rId5" imgW="1244600" imgH="825500" progId="Equation.3">
              <p:embed/>
            </p:oleObj>
          </a:graphicData>
        </a:graphic>
      </p:graphicFrame>
      <p:grpSp>
        <p:nvGrpSpPr>
          <p:cNvPr id="2" name="Group 6"/>
          <p:cNvGrpSpPr>
            <a:grpSpLocks/>
          </p:cNvGrpSpPr>
          <p:nvPr/>
        </p:nvGrpSpPr>
        <p:grpSpPr bwMode="auto">
          <a:xfrm>
            <a:off x="6143636" y="1214501"/>
            <a:ext cx="2749538" cy="1642995"/>
            <a:chOff x="3019" y="2237"/>
            <a:chExt cx="5615" cy="3430"/>
          </a:xfrm>
        </p:grpSpPr>
        <p:grpSp>
          <p:nvGrpSpPr>
            <p:cNvPr id="3" name="Group 7"/>
            <p:cNvGrpSpPr>
              <a:grpSpLocks/>
            </p:cNvGrpSpPr>
            <p:nvPr/>
          </p:nvGrpSpPr>
          <p:grpSpPr bwMode="auto">
            <a:xfrm>
              <a:off x="3019" y="2237"/>
              <a:ext cx="5615" cy="3430"/>
              <a:chOff x="3019" y="2237"/>
              <a:chExt cx="5615" cy="3430"/>
            </a:xfrm>
          </p:grpSpPr>
          <p:grpSp>
            <p:nvGrpSpPr>
              <p:cNvPr id="4" name="Group 8"/>
              <p:cNvGrpSpPr>
                <a:grpSpLocks/>
              </p:cNvGrpSpPr>
              <p:nvPr/>
            </p:nvGrpSpPr>
            <p:grpSpPr bwMode="auto">
              <a:xfrm>
                <a:off x="3019" y="2237"/>
                <a:ext cx="5615" cy="3430"/>
                <a:chOff x="3019" y="2237"/>
                <a:chExt cx="5615" cy="3430"/>
              </a:xfrm>
            </p:grpSpPr>
            <p:grpSp>
              <p:nvGrpSpPr>
                <p:cNvPr id="5" name="Group 9"/>
                <p:cNvGrpSpPr>
                  <a:grpSpLocks/>
                </p:cNvGrpSpPr>
                <p:nvPr/>
              </p:nvGrpSpPr>
              <p:grpSpPr bwMode="auto">
                <a:xfrm>
                  <a:off x="3334" y="2774"/>
                  <a:ext cx="5000" cy="2329"/>
                  <a:chOff x="3434" y="2902"/>
                  <a:chExt cx="5000" cy="2329"/>
                </a:xfrm>
              </p:grpSpPr>
              <p:sp>
                <p:nvSpPr>
                  <p:cNvPr id="24603" name="Line 10"/>
                  <p:cNvSpPr>
                    <a:spLocks noChangeShapeType="1"/>
                  </p:cNvSpPr>
                  <p:nvPr/>
                </p:nvSpPr>
                <p:spPr bwMode="auto">
                  <a:xfrm flipV="1">
                    <a:off x="3434" y="2902"/>
                    <a:ext cx="900" cy="2312"/>
                  </a:xfrm>
                  <a:prstGeom prst="line">
                    <a:avLst/>
                  </a:prstGeom>
                  <a:noFill/>
                  <a:ln w="9525">
                    <a:solidFill>
                      <a:srgbClr val="000000"/>
                    </a:solidFill>
                    <a:round/>
                    <a:headEnd/>
                    <a:tailEnd/>
                  </a:ln>
                </p:spPr>
                <p:txBody>
                  <a:bodyPr/>
                  <a:lstStyle/>
                  <a:p>
                    <a:endParaRPr lang="ru-RU"/>
                  </a:p>
                </p:txBody>
              </p:sp>
              <p:sp>
                <p:nvSpPr>
                  <p:cNvPr id="24604" name="Line 11"/>
                  <p:cNvSpPr>
                    <a:spLocks noChangeShapeType="1"/>
                  </p:cNvSpPr>
                  <p:nvPr/>
                </p:nvSpPr>
                <p:spPr bwMode="auto">
                  <a:xfrm>
                    <a:off x="3434" y="5214"/>
                    <a:ext cx="5000" cy="0"/>
                  </a:xfrm>
                  <a:prstGeom prst="line">
                    <a:avLst/>
                  </a:prstGeom>
                  <a:noFill/>
                  <a:ln w="9525">
                    <a:solidFill>
                      <a:srgbClr val="000000"/>
                    </a:solidFill>
                    <a:round/>
                    <a:headEnd/>
                    <a:tailEnd/>
                  </a:ln>
                </p:spPr>
                <p:txBody>
                  <a:bodyPr/>
                  <a:lstStyle/>
                  <a:p>
                    <a:endParaRPr lang="ru-RU"/>
                  </a:p>
                </p:txBody>
              </p:sp>
              <p:sp>
                <p:nvSpPr>
                  <p:cNvPr id="24605" name="Line 12"/>
                  <p:cNvSpPr>
                    <a:spLocks noChangeShapeType="1"/>
                  </p:cNvSpPr>
                  <p:nvPr/>
                </p:nvSpPr>
                <p:spPr bwMode="auto">
                  <a:xfrm>
                    <a:off x="4334" y="2902"/>
                    <a:ext cx="4100" cy="2312"/>
                  </a:xfrm>
                  <a:prstGeom prst="line">
                    <a:avLst/>
                  </a:prstGeom>
                  <a:noFill/>
                  <a:ln w="9525">
                    <a:solidFill>
                      <a:srgbClr val="000000"/>
                    </a:solidFill>
                    <a:round/>
                    <a:headEnd/>
                    <a:tailEnd/>
                  </a:ln>
                </p:spPr>
                <p:txBody>
                  <a:bodyPr/>
                  <a:lstStyle/>
                  <a:p>
                    <a:endParaRPr lang="ru-RU"/>
                  </a:p>
                </p:txBody>
              </p:sp>
              <p:sp>
                <p:nvSpPr>
                  <p:cNvPr id="24606" name="Arc 13"/>
                  <p:cNvSpPr>
                    <a:spLocks/>
                  </p:cNvSpPr>
                  <p:nvPr/>
                </p:nvSpPr>
                <p:spPr bwMode="auto">
                  <a:xfrm rot="913667">
                    <a:off x="3534" y="4806"/>
                    <a:ext cx="397" cy="408"/>
                  </a:xfrm>
                  <a:custGeom>
                    <a:avLst/>
                    <a:gdLst>
                      <a:gd name="T0" fmla="*/ 0 w 21435"/>
                      <a:gd name="T1" fmla="*/ 0 h 21600"/>
                      <a:gd name="T2" fmla="*/ 0 w 21435"/>
                      <a:gd name="T3" fmla="*/ 0 h 21600"/>
                      <a:gd name="T4" fmla="*/ 0 w 21435"/>
                      <a:gd name="T5" fmla="*/ 0 h 21600"/>
                      <a:gd name="T6" fmla="*/ 0 60000 65536"/>
                      <a:gd name="T7" fmla="*/ 0 60000 65536"/>
                      <a:gd name="T8" fmla="*/ 0 60000 65536"/>
                      <a:gd name="T9" fmla="*/ 0 w 21435"/>
                      <a:gd name="T10" fmla="*/ 0 h 21600"/>
                      <a:gd name="T11" fmla="*/ 21435 w 21435"/>
                      <a:gd name="T12" fmla="*/ 21600 h 21600"/>
                    </a:gdLst>
                    <a:ahLst/>
                    <a:cxnLst>
                      <a:cxn ang="T6">
                        <a:pos x="T0" y="T1"/>
                      </a:cxn>
                      <a:cxn ang="T7">
                        <a:pos x="T2" y="T3"/>
                      </a:cxn>
                      <a:cxn ang="T8">
                        <a:pos x="T4" y="T5"/>
                      </a:cxn>
                    </a:cxnLst>
                    <a:rect l="T9" t="T10" r="T11" b="T12"/>
                    <a:pathLst>
                      <a:path w="21435" h="21600" fill="none" extrusionOk="0">
                        <a:moveTo>
                          <a:pt x="-1" y="0"/>
                        </a:moveTo>
                        <a:cubicBezTo>
                          <a:pt x="10899" y="0"/>
                          <a:pt x="20091" y="8120"/>
                          <a:pt x="21435" y="18936"/>
                        </a:cubicBezTo>
                      </a:path>
                      <a:path w="21435" h="21600" stroke="0" extrusionOk="0">
                        <a:moveTo>
                          <a:pt x="-1" y="0"/>
                        </a:moveTo>
                        <a:cubicBezTo>
                          <a:pt x="10899" y="0"/>
                          <a:pt x="20091" y="8120"/>
                          <a:pt x="21435" y="18936"/>
                        </a:cubicBezTo>
                        <a:lnTo>
                          <a:pt x="0" y="21600"/>
                        </a:lnTo>
                        <a:close/>
                      </a:path>
                    </a:pathLst>
                  </a:custGeom>
                  <a:noFill/>
                  <a:ln w="9525">
                    <a:solidFill>
                      <a:srgbClr val="000000"/>
                    </a:solidFill>
                    <a:round/>
                    <a:headEnd/>
                    <a:tailEnd/>
                  </a:ln>
                </p:spPr>
                <p:txBody>
                  <a:bodyPr/>
                  <a:lstStyle/>
                  <a:p>
                    <a:endParaRPr lang="ru-RU"/>
                  </a:p>
                </p:txBody>
              </p:sp>
              <p:sp>
                <p:nvSpPr>
                  <p:cNvPr id="24607" name="Arc 14"/>
                  <p:cNvSpPr>
                    <a:spLocks/>
                  </p:cNvSpPr>
                  <p:nvPr/>
                </p:nvSpPr>
                <p:spPr bwMode="auto">
                  <a:xfrm rot="6498918">
                    <a:off x="4238" y="2994"/>
                    <a:ext cx="400" cy="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ru-RU"/>
                  </a:p>
                </p:txBody>
              </p:sp>
              <p:sp>
                <p:nvSpPr>
                  <p:cNvPr id="24608" name="Arc 15"/>
                  <p:cNvSpPr>
                    <a:spLocks/>
                  </p:cNvSpPr>
                  <p:nvPr/>
                </p:nvSpPr>
                <p:spPr bwMode="auto">
                  <a:xfrm rot="-7443642">
                    <a:off x="7527" y="4909"/>
                    <a:ext cx="329" cy="316"/>
                  </a:xfrm>
                  <a:custGeom>
                    <a:avLst/>
                    <a:gdLst>
                      <a:gd name="T0" fmla="*/ 0 w 21600"/>
                      <a:gd name="T1" fmla="*/ 0 h 31771"/>
                      <a:gd name="T2" fmla="*/ 0 w 21600"/>
                      <a:gd name="T3" fmla="*/ 0 h 31771"/>
                      <a:gd name="T4" fmla="*/ 0 w 21600"/>
                      <a:gd name="T5" fmla="*/ 0 h 31771"/>
                      <a:gd name="T6" fmla="*/ 0 60000 65536"/>
                      <a:gd name="T7" fmla="*/ 0 60000 65536"/>
                      <a:gd name="T8" fmla="*/ 0 60000 65536"/>
                      <a:gd name="T9" fmla="*/ 0 w 21600"/>
                      <a:gd name="T10" fmla="*/ 0 h 31771"/>
                      <a:gd name="T11" fmla="*/ 21600 w 21600"/>
                      <a:gd name="T12" fmla="*/ 31771 h 31771"/>
                    </a:gdLst>
                    <a:ahLst/>
                    <a:cxnLst>
                      <a:cxn ang="T6">
                        <a:pos x="T0" y="T1"/>
                      </a:cxn>
                      <a:cxn ang="T7">
                        <a:pos x="T2" y="T3"/>
                      </a:cxn>
                      <a:cxn ang="T8">
                        <a:pos x="T4" y="T5"/>
                      </a:cxn>
                    </a:cxnLst>
                    <a:rect l="T9" t="T10" r="T11" b="T12"/>
                    <a:pathLst>
                      <a:path w="21600" h="31771" fill="none" extrusionOk="0">
                        <a:moveTo>
                          <a:pt x="5035" y="0"/>
                        </a:moveTo>
                        <a:cubicBezTo>
                          <a:pt x="14750" y="2329"/>
                          <a:pt x="21600" y="11015"/>
                          <a:pt x="21600" y="21005"/>
                        </a:cubicBezTo>
                        <a:cubicBezTo>
                          <a:pt x="21600" y="24783"/>
                          <a:pt x="20608" y="28495"/>
                          <a:pt x="18725" y="31770"/>
                        </a:cubicBezTo>
                      </a:path>
                      <a:path w="21600" h="31771" stroke="0" extrusionOk="0">
                        <a:moveTo>
                          <a:pt x="5035" y="0"/>
                        </a:moveTo>
                        <a:cubicBezTo>
                          <a:pt x="14750" y="2329"/>
                          <a:pt x="21600" y="11015"/>
                          <a:pt x="21600" y="21005"/>
                        </a:cubicBezTo>
                        <a:cubicBezTo>
                          <a:pt x="21600" y="24783"/>
                          <a:pt x="20608" y="28495"/>
                          <a:pt x="18725" y="31770"/>
                        </a:cubicBezTo>
                        <a:lnTo>
                          <a:pt x="0" y="21005"/>
                        </a:lnTo>
                        <a:close/>
                      </a:path>
                    </a:pathLst>
                  </a:custGeom>
                  <a:noFill/>
                  <a:ln w="9525">
                    <a:solidFill>
                      <a:srgbClr val="000000"/>
                    </a:solidFill>
                    <a:round/>
                    <a:headEnd/>
                    <a:tailEnd/>
                  </a:ln>
                </p:spPr>
                <p:txBody>
                  <a:bodyPr/>
                  <a:lstStyle/>
                  <a:p>
                    <a:endParaRPr lang="ru-RU"/>
                  </a:p>
                </p:txBody>
              </p:sp>
            </p:grpSp>
            <p:sp>
              <p:nvSpPr>
                <p:cNvPr id="24591" name="Text Box 16"/>
                <p:cNvSpPr txBox="1">
                  <a:spLocks noChangeArrowheads="1"/>
                </p:cNvSpPr>
                <p:nvPr/>
              </p:nvSpPr>
              <p:spPr bwMode="auto">
                <a:xfrm>
                  <a:off x="3134" y="4950"/>
                  <a:ext cx="300" cy="405"/>
                </a:xfrm>
                <a:prstGeom prst="rect">
                  <a:avLst/>
                </a:prstGeom>
                <a:noFill/>
                <a:ln w="9525">
                  <a:noFill/>
                  <a:miter lim="800000"/>
                  <a:headEnd/>
                  <a:tailEnd/>
                </a:ln>
              </p:spPr>
              <p:txBody>
                <a:bodyPr lIns="18000" tIns="10800" rIns="18000" bIns="10800"/>
                <a:lstStyle/>
                <a:p>
                  <a:r>
                    <a:rPr lang="en-US" altLang="ja-JP" sz="2000">
                      <a:latin typeface="Times New Roman" pitchFamily="18" charset="0"/>
                      <a:ea typeface="MS Mincho" pitchFamily="49" charset="-128"/>
                    </a:rPr>
                    <a:t>1</a:t>
                  </a:r>
                  <a:endParaRPr lang="en-US" sz="2000"/>
                </a:p>
              </p:txBody>
            </p:sp>
            <p:sp>
              <p:nvSpPr>
                <p:cNvPr id="24592" name="Text Box 17"/>
                <p:cNvSpPr txBox="1">
                  <a:spLocks noChangeArrowheads="1"/>
                </p:cNvSpPr>
                <p:nvPr/>
              </p:nvSpPr>
              <p:spPr bwMode="auto">
                <a:xfrm>
                  <a:off x="4186" y="2237"/>
                  <a:ext cx="300" cy="405"/>
                </a:xfrm>
                <a:prstGeom prst="rect">
                  <a:avLst/>
                </a:prstGeom>
                <a:noFill/>
                <a:ln w="9525">
                  <a:noFill/>
                  <a:miter lim="800000"/>
                  <a:headEnd/>
                  <a:tailEnd/>
                </a:ln>
              </p:spPr>
              <p:txBody>
                <a:bodyPr lIns="18000" tIns="10800" rIns="18000" bIns="10800"/>
                <a:lstStyle/>
                <a:p>
                  <a:r>
                    <a:rPr lang="en-US" altLang="ja-JP" sz="2000" dirty="0">
                      <a:latin typeface="Times New Roman" pitchFamily="18" charset="0"/>
                      <a:ea typeface="MS Mincho" pitchFamily="49" charset="-128"/>
                    </a:rPr>
                    <a:t>3</a:t>
                  </a:r>
                  <a:endParaRPr lang="en-US" sz="2000" dirty="0"/>
                </a:p>
              </p:txBody>
            </p:sp>
            <p:sp>
              <p:nvSpPr>
                <p:cNvPr id="24593" name="Text Box 18"/>
                <p:cNvSpPr txBox="1">
                  <a:spLocks noChangeArrowheads="1"/>
                </p:cNvSpPr>
                <p:nvPr/>
              </p:nvSpPr>
              <p:spPr bwMode="auto">
                <a:xfrm>
                  <a:off x="8334" y="4950"/>
                  <a:ext cx="300" cy="405"/>
                </a:xfrm>
                <a:prstGeom prst="rect">
                  <a:avLst/>
                </a:prstGeom>
                <a:noFill/>
                <a:ln w="9525">
                  <a:noFill/>
                  <a:miter lim="800000"/>
                  <a:headEnd/>
                  <a:tailEnd/>
                </a:ln>
              </p:spPr>
              <p:txBody>
                <a:bodyPr lIns="18000" tIns="10800" rIns="18000" bIns="10800"/>
                <a:lstStyle/>
                <a:p>
                  <a:r>
                    <a:rPr lang="en-US" altLang="ja-JP" sz="2000">
                      <a:latin typeface="Times New Roman" pitchFamily="18" charset="0"/>
                      <a:ea typeface="MS Mincho" pitchFamily="49" charset="-128"/>
                    </a:rPr>
                    <a:t>2</a:t>
                  </a:r>
                  <a:endParaRPr lang="en-US" sz="2000"/>
                </a:p>
              </p:txBody>
            </p:sp>
            <p:sp>
              <p:nvSpPr>
                <p:cNvPr id="24594" name="Text Box 19"/>
                <p:cNvSpPr txBox="1">
                  <a:spLocks noChangeArrowheads="1"/>
                </p:cNvSpPr>
                <p:nvPr/>
              </p:nvSpPr>
              <p:spPr bwMode="auto">
                <a:xfrm>
                  <a:off x="5134" y="5086"/>
                  <a:ext cx="548" cy="581"/>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rPr>
                    <a:t>12</a:t>
                  </a:r>
                  <a:endParaRPr lang="en-US" sz="2000"/>
                </a:p>
              </p:txBody>
            </p:sp>
            <p:sp>
              <p:nvSpPr>
                <p:cNvPr id="24595" name="Text Box 20"/>
                <p:cNvSpPr txBox="1">
                  <a:spLocks noChangeArrowheads="1"/>
                </p:cNvSpPr>
                <p:nvPr/>
              </p:nvSpPr>
              <p:spPr bwMode="auto">
                <a:xfrm>
                  <a:off x="3019" y="3388"/>
                  <a:ext cx="754" cy="553"/>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sym typeface="Symbol" pitchFamily="18" charset="2"/>
                    </a:rPr>
                    <a:t>1</a:t>
                  </a:r>
                  <a:r>
                    <a:rPr lang="en-US" altLang="ja-JP" sz="2000" i="1" baseline="-25000">
                      <a:latin typeface="Times New Roman" pitchFamily="18" charset="0"/>
                      <a:ea typeface="MS Mincho" pitchFamily="49" charset="-128"/>
                    </a:rPr>
                    <a:t>3</a:t>
                  </a:r>
                  <a:endParaRPr lang="en-US" sz="2000"/>
                </a:p>
              </p:txBody>
            </p:sp>
            <p:sp>
              <p:nvSpPr>
                <p:cNvPr id="24596" name="Text Box 21"/>
                <p:cNvSpPr txBox="1">
                  <a:spLocks noChangeArrowheads="1"/>
                </p:cNvSpPr>
                <p:nvPr/>
              </p:nvSpPr>
              <p:spPr bwMode="auto">
                <a:xfrm>
                  <a:off x="5934" y="3318"/>
                  <a:ext cx="553" cy="577"/>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rPr>
                    <a:t>23</a:t>
                  </a:r>
                  <a:endParaRPr lang="en-US" sz="2000"/>
                </a:p>
              </p:txBody>
            </p:sp>
            <p:sp>
              <p:nvSpPr>
                <p:cNvPr id="24597" name="Text Box 22"/>
                <p:cNvSpPr txBox="1">
                  <a:spLocks noChangeArrowheads="1"/>
                </p:cNvSpPr>
                <p:nvPr/>
              </p:nvSpPr>
              <p:spPr bwMode="auto">
                <a:xfrm>
                  <a:off x="3734" y="4542"/>
                  <a:ext cx="546" cy="550"/>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rPr>
                    <a:t>3</a:t>
                  </a:r>
                  <a:endParaRPr lang="en-US" sz="2000"/>
                </a:p>
              </p:txBody>
            </p:sp>
            <p:sp>
              <p:nvSpPr>
                <p:cNvPr id="24598" name="Text Box 23"/>
                <p:cNvSpPr txBox="1">
                  <a:spLocks noChangeArrowheads="1"/>
                </p:cNvSpPr>
                <p:nvPr/>
              </p:nvSpPr>
              <p:spPr bwMode="auto">
                <a:xfrm>
                  <a:off x="4434" y="3038"/>
                  <a:ext cx="648" cy="615"/>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rPr>
                    <a:t>1</a:t>
                  </a:r>
                  <a:endParaRPr lang="en-US" sz="2000"/>
                </a:p>
              </p:txBody>
            </p:sp>
            <p:sp>
              <p:nvSpPr>
                <p:cNvPr id="24599" name="Text Box 24"/>
                <p:cNvSpPr txBox="1">
                  <a:spLocks noChangeArrowheads="1"/>
                </p:cNvSpPr>
                <p:nvPr/>
              </p:nvSpPr>
              <p:spPr bwMode="auto">
                <a:xfrm>
                  <a:off x="7034" y="4678"/>
                  <a:ext cx="569" cy="509"/>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sym typeface="Symbol" pitchFamily="18" charset="2"/>
                    </a:rPr>
                    <a:t></a:t>
                  </a:r>
                  <a:r>
                    <a:rPr lang="en-US" altLang="ja-JP" sz="2000" i="1" baseline="-25000">
                      <a:latin typeface="Times New Roman" pitchFamily="18" charset="0"/>
                      <a:ea typeface="MS Mincho" pitchFamily="49" charset="-128"/>
                    </a:rPr>
                    <a:t>2</a:t>
                  </a:r>
                  <a:endParaRPr lang="en-US" sz="2000"/>
                </a:p>
              </p:txBody>
            </p:sp>
            <p:sp>
              <p:nvSpPr>
                <p:cNvPr id="24600" name="Line 25"/>
                <p:cNvSpPr>
                  <a:spLocks noChangeShapeType="1"/>
                </p:cNvSpPr>
                <p:nvPr/>
              </p:nvSpPr>
              <p:spPr bwMode="auto">
                <a:xfrm>
                  <a:off x="4234" y="2766"/>
                  <a:ext cx="0" cy="2312"/>
                </a:xfrm>
                <a:prstGeom prst="line">
                  <a:avLst/>
                </a:prstGeom>
                <a:noFill/>
                <a:ln w="9525">
                  <a:solidFill>
                    <a:srgbClr val="000000"/>
                  </a:solidFill>
                  <a:round/>
                  <a:headEnd/>
                  <a:tailEnd/>
                </a:ln>
              </p:spPr>
              <p:txBody>
                <a:bodyPr/>
                <a:lstStyle/>
                <a:p>
                  <a:endParaRPr lang="ru-RU"/>
                </a:p>
              </p:txBody>
            </p:sp>
            <p:sp>
              <p:nvSpPr>
                <p:cNvPr id="24601" name="Text Box 26"/>
                <p:cNvSpPr txBox="1">
                  <a:spLocks noChangeArrowheads="1"/>
                </p:cNvSpPr>
                <p:nvPr/>
              </p:nvSpPr>
              <p:spPr bwMode="auto">
                <a:xfrm>
                  <a:off x="4334" y="3718"/>
                  <a:ext cx="862" cy="798"/>
                </a:xfrm>
                <a:prstGeom prst="rect">
                  <a:avLst/>
                </a:prstGeom>
                <a:noFill/>
                <a:ln w="9525">
                  <a:noFill/>
                  <a:miter lim="800000"/>
                  <a:headEnd/>
                  <a:tailEnd/>
                </a:ln>
              </p:spPr>
              <p:txBody>
                <a:bodyPr lIns="18000" tIns="10800" rIns="18000" bIns="10800"/>
                <a:lstStyle/>
                <a:p>
                  <a:r>
                    <a:rPr lang="en-US" altLang="ja-JP" sz="2000" i="1">
                      <a:latin typeface="Times New Roman" pitchFamily="18" charset="0"/>
                      <a:ea typeface="MS Mincho" pitchFamily="49" charset="-128"/>
                    </a:rPr>
                    <a:t>h</a:t>
                  </a:r>
                  <a:endParaRPr lang="en-US" sz="2000"/>
                </a:p>
              </p:txBody>
            </p:sp>
            <p:sp>
              <p:nvSpPr>
                <p:cNvPr id="24602" name="Text Box 27"/>
                <p:cNvSpPr txBox="1">
                  <a:spLocks noChangeArrowheads="1"/>
                </p:cNvSpPr>
                <p:nvPr/>
              </p:nvSpPr>
              <p:spPr bwMode="auto">
                <a:xfrm>
                  <a:off x="6134" y="4670"/>
                  <a:ext cx="400" cy="405"/>
                </a:xfrm>
                <a:prstGeom prst="rect">
                  <a:avLst/>
                </a:prstGeom>
                <a:noFill/>
                <a:ln w="9525">
                  <a:noFill/>
                  <a:miter lim="800000"/>
                  <a:headEnd/>
                  <a:tailEnd/>
                </a:ln>
              </p:spPr>
              <p:txBody>
                <a:bodyPr lIns="18000" tIns="10800" rIns="18000" bIns="10800"/>
                <a:lstStyle/>
                <a:p>
                  <a:r>
                    <a:rPr lang="en-US" altLang="ja-JP" sz="1200" i="1">
                      <a:latin typeface="Times New Roman" pitchFamily="18" charset="0"/>
                      <a:ea typeface="MS Mincho" pitchFamily="49" charset="-128"/>
                    </a:rPr>
                    <a:t>y</a:t>
                  </a:r>
                  <a:endParaRPr lang="en-US" sz="1600"/>
                </a:p>
              </p:txBody>
            </p:sp>
          </p:grpSp>
          <p:sp>
            <p:nvSpPr>
              <p:cNvPr id="24588" name="Line 28"/>
              <p:cNvSpPr>
                <a:spLocks noChangeShapeType="1"/>
              </p:cNvSpPr>
              <p:nvPr/>
            </p:nvSpPr>
            <p:spPr bwMode="auto">
              <a:xfrm>
                <a:off x="4234" y="4806"/>
                <a:ext cx="300" cy="0"/>
              </a:xfrm>
              <a:prstGeom prst="line">
                <a:avLst/>
              </a:prstGeom>
              <a:noFill/>
              <a:ln w="9525">
                <a:solidFill>
                  <a:srgbClr val="000000"/>
                </a:solidFill>
                <a:round/>
                <a:headEnd/>
                <a:tailEnd/>
              </a:ln>
            </p:spPr>
            <p:txBody>
              <a:bodyPr/>
              <a:lstStyle/>
              <a:p>
                <a:endParaRPr lang="ru-RU"/>
              </a:p>
            </p:txBody>
          </p:sp>
          <p:sp>
            <p:nvSpPr>
              <p:cNvPr id="24589" name="Line 29"/>
              <p:cNvSpPr>
                <a:spLocks noChangeShapeType="1"/>
              </p:cNvSpPr>
              <p:nvPr/>
            </p:nvSpPr>
            <p:spPr bwMode="auto">
              <a:xfrm>
                <a:off x="4534" y="4806"/>
                <a:ext cx="0" cy="272"/>
              </a:xfrm>
              <a:prstGeom prst="line">
                <a:avLst/>
              </a:prstGeom>
              <a:noFill/>
              <a:ln w="9525">
                <a:solidFill>
                  <a:srgbClr val="000000"/>
                </a:solidFill>
                <a:round/>
                <a:headEnd/>
                <a:tailEnd/>
              </a:ln>
            </p:spPr>
            <p:txBody>
              <a:bodyPr/>
              <a:lstStyle/>
              <a:p>
                <a:endParaRPr lang="ru-RU"/>
              </a:p>
            </p:txBody>
          </p:sp>
        </p:grpSp>
        <p:sp>
          <p:nvSpPr>
            <p:cNvPr id="24586" name="Text Box 30"/>
            <p:cNvSpPr txBox="1">
              <a:spLocks noChangeArrowheads="1"/>
            </p:cNvSpPr>
            <p:nvPr/>
          </p:nvSpPr>
          <p:spPr bwMode="auto">
            <a:xfrm>
              <a:off x="4034" y="5078"/>
              <a:ext cx="500" cy="408"/>
            </a:xfrm>
            <a:prstGeom prst="rect">
              <a:avLst/>
            </a:prstGeom>
            <a:noFill/>
            <a:ln w="9525">
              <a:noFill/>
              <a:miter lim="800000"/>
              <a:headEnd/>
              <a:tailEnd/>
            </a:ln>
          </p:spPr>
          <p:txBody>
            <a:bodyPr/>
            <a:lstStyle/>
            <a:p>
              <a:endParaRPr lang="ru-RU" sz="1600"/>
            </a:p>
          </p:txBody>
        </p:sp>
      </p:grpSp>
      <p:graphicFrame>
        <p:nvGraphicFramePr>
          <p:cNvPr id="15365" name="Object 3"/>
          <p:cNvGraphicFramePr>
            <a:graphicFrameLocks noChangeAspect="1"/>
          </p:cNvGraphicFramePr>
          <p:nvPr/>
        </p:nvGraphicFramePr>
        <p:xfrm>
          <a:off x="156418" y="2275256"/>
          <a:ext cx="6058655" cy="4771658"/>
        </p:xfrm>
        <a:graphic>
          <a:graphicData uri="http://schemas.openxmlformats.org/presentationml/2006/ole">
            <p:oleObj spid="_x0000_s155689" name="Graph" r:id="rId6" imgW="3669792" imgH="2928518" progId="Origin50.Graph">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0" y="0"/>
            <a:ext cx="9144000" cy="5078413"/>
          </a:xfrm>
          <a:prstGeom prst="rect">
            <a:avLst/>
          </a:prstGeom>
          <a:noFill/>
          <a:ln w="9525">
            <a:noFill/>
            <a:miter lim="800000"/>
            <a:headEnd/>
            <a:tailEnd/>
          </a:ln>
        </p:spPr>
        <p:txBody>
          <a:bodyPr anchor="ctr">
            <a:spAutoFit/>
          </a:bodyPr>
          <a:lstStyle/>
          <a:p>
            <a:pPr indent="57150" eaLnBrk="0" hangingPunct="0"/>
            <a:r>
              <a:rPr lang="en-US" dirty="0">
                <a:latin typeface="Times New Roman" pitchFamily="18" charset="0"/>
                <a:cs typeface="Times New Roman" pitchFamily="18" charset="0"/>
              </a:rPr>
              <a:t>       "  The standard model in elementary particle physics claims to be capable of  describing electroweak and strong interactions and is a great achievement  of experimental and theoretical physics of the second half of the 20</a:t>
            </a:r>
            <a:r>
              <a:rPr lang="en-US" baseline="30000" dirty="0">
                <a:latin typeface="Times New Roman" pitchFamily="18" charset="0"/>
                <a:cs typeface="Times New Roman" pitchFamily="18" charset="0"/>
              </a:rPr>
              <a:t>th</a:t>
            </a:r>
            <a:r>
              <a:rPr lang="en-US" dirty="0">
                <a:latin typeface="Times New Roman" pitchFamily="18" charset="0"/>
                <a:cs typeface="Times New Roman" pitchFamily="18" charset="0"/>
              </a:rPr>
              <a:t>  century. However the standard model contains only those defining axioms  which  concern the </a:t>
            </a:r>
            <a:r>
              <a:rPr lang="en-US" dirty="0" err="1">
                <a:latin typeface="Times New Roman" pitchFamily="18" charset="0"/>
                <a:cs typeface="Times New Roman" pitchFamily="18" charset="0"/>
              </a:rPr>
              <a:t>lagrangian</a:t>
            </a:r>
            <a:r>
              <a:rPr lang="en-US" dirty="0">
                <a:latin typeface="Times New Roman" pitchFamily="18" charset="0"/>
                <a:cs typeface="Times New Roman" pitchFamily="18" charset="0"/>
              </a:rPr>
              <a:t>   symmetries, but  this is not enough for the description of physical processes. Some additional conditions (hypotheses)  are needed : initial and boundary conditions, assumptions about the constants entering  the </a:t>
            </a:r>
            <a:r>
              <a:rPr lang="en-US" dirty="0" err="1">
                <a:latin typeface="Times New Roman" pitchFamily="18" charset="0"/>
                <a:cs typeface="Times New Roman" pitchFamily="18" charset="0"/>
              </a:rPr>
              <a:t>lagrangians</a:t>
            </a:r>
            <a:r>
              <a:rPr lang="en-US" dirty="0">
                <a:latin typeface="Times New Roman" pitchFamily="18" charset="0"/>
                <a:cs typeface="Times New Roman" pitchFamily="18" charset="0"/>
              </a:rPr>
              <a:t>  (masses, charges and so on ).</a:t>
            </a:r>
            <a:endParaRPr lang="ru-RU" dirty="0">
              <a:latin typeface="Times New Roman" pitchFamily="18" charset="0"/>
              <a:cs typeface="Times New Roman" pitchFamily="18" charset="0"/>
            </a:endParaRPr>
          </a:p>
          <a:p>
            <a:pPr indent="57150" eaLnBrk="0" hangingPunct="0"/>
            <a:endParaRPr lang="ru-RU" dirty="0">
              <a:latin typeface="Times New Roman" pitchFamily="18" charset="0"/>
              <a:cs typeface="Times New Roman" pitchFamily="18" charset="0"/>
            </a:endParaRPr>
          </a:p>
          <a:p>
            <a:pPr indent="57150" eaLnBrk="0" hangingPunct="0"/>
            <a:r>
              <a:rPr lang="en-US" dirty="0">
                <a:latin typeface="Times New Roman" pitchFamily="18" charset="0"/>
                <a:cs typeface="Times New Roman" pitchFamily="18" charset="0"/>
              </a:rPr>
              <a:t> It is impossible to deduce nuclear physics, including  relativistic nuclear physics, from quantum </a:t>
            </a:r>
            <a:r>
              <a:rPr lang="en-US" dirty="0" err="1">
                <a:latin typeface="Times New Roman" pitchFamily="18" charset="0"/>
                <a:cs typeface="Times New Roman" pitchFamily="18" charset="0"/>
              </a:rPr>
              <a:t>chromodynamics</a:t>
            </a:r>
            <a:r>
              <a:rPr lang="en-US" dirty="0">
                <a:latin typeface="Times New Roman" pitchFamily="18" charset="0"/>
                <a:cs typeface="Times New Roman" pitchFamily="18" charset="0"/>
              </a:rPr>
              <a:t>  without using  auxiliary </a:t>
            </a:r>
            <a:r>
              <a:rPr lang="en-US" dirty="0">
                <a:solidFill>
                  <a:srgbClr val="C00000"/>
                </a:solidFill>
                <a:latin typeface="Times New Roman" pitchFamily="18" charset="0"/>
                <a:cs typeface="Times New Roman" pitchFamily="18" charset="0"/>
              </a:rPr>
              <a:t>hypotheses  needed   to be checked experimentally</a:t>
            </a:r>
            <a:r>
              <a:rPr lang="en-US" dirty="0">
                <a:latin typeface="Times New Roman" pitchFamily="18" charset="0"/>
                <a:cs typeface="Times New Roman" pitchFamily="18" charset="0"/>
              </a:rPr>
              <a:t>. </a:t>
            </a:r>
            <a:r>
              <a:rPr lang="en-US" dirty="0">
                <a:solidFill>
                  <a:srgbClr val="C00000"/>
                </a:solidFill>
                <a:latin typeface="Times New Roman" pitchFamily="18" charset="0"/>
                <a:cs typeface="Times New Roman" pitchFamily="18" charset="0"/>
              </a:rPr>
              <a:t>The verification of such hypotheses of a rather general nature  is not less important than the verification of quantum </a:t>
            </a:r>
            <a:r>
              <a:rPr lang="en-US" dirty="0" err="1">
                <a:solidFill>
                  <a:srgbClr val="C00000"/>
                </a:solidFill>
                <a:latin typeface="Times New Roman" pitchFamily="18" charset="0"/>
                <a:cs typeface="Times New Roman" pitchFamily="18" charset="0"/>
              </a:rPr>
              <a:t>chromodynamics</a:t>
            </a:r>
            <a:r>
              <a:rPr lang="en-US" dirty="0">
                <a:solidFill>
                  <a:srgbClr val="C00000"/>
                </a:solidFill>
                <a:latin typeface="Times New Roman" pitchFamily="18" charset="0"/>
                <a:cs typeface="Times New Roman" pitchFamily="18" charset="0"/>
              </a:rPr>
              <a:t>. For instance, a detailed probe of the correlation depletion principles and the self-</a:t>
            </a:r>
            <a:r>
              <a:rPr lang="en-US" dirty="0" err="1">
                <a:solidFill>
                  <a:srgbClr val="C00000"/>
                </a:solidFill>
                <a:latin typeface="Times New Roman" pitchFamily="18" charset="0"/>
                <a:cs typeface="Times New Roman" pitchFamily="18" charset="0"/>
              </a:rPr>
              <a:t>similarirty</a:t>
            </a:r>
            <a:r>
              <a:rPr lang="en-US" dirty="0">
                <a:solidFill>
                  <a:srgbClr val="C00000"/>
                </a:solidFill>
                <a:latin typeface="Times New Roman" pitchFamily="18" charset="0"/>
                <a:cs typeface="Times New Roman" pitchFamily="18" charset="0"/>
              </a:rPr>
              <a:t> is a task of paramount  importance.</a:t>
            </a:r>
            <a:endParaRPr lang="ru-RU" dirty="0">
              <a:solidFill>
                <a:srgbClr val="C00000"/>
              </a:solidFill>
            </a:endParaRPr>
          </a:p>
          <a:p>
            <a:pPr indent="57150" eaLnBrk="0" hangingPunct="0"/>
            <a:r>
              <a:rPr lang="en-US" dirty="0">
                <a:latin typeface="Times New Roman" pitchFamily="18" charset="0"/>
                <a:cs typeface="Times New Roman" pitchFamily="18" charset="0"/>
              </a:rPr>
              <a:t>	However both  the </a:t>
            </a:r>
            <a:r>
              <a:rPr lang="en-US" dirty="0" err="1">
                <a:latin typeface="Times New Roman" pitchFamily="18" charset="0"/>
                <a:cs typeface="Times New Roman" pitchFamily="18" charset="0"/>
              </a:rPr>
              <a:t>lagrangian</a:t>
            </a:r>
            <a:r>
              <a:rPr lang="en-US" dirty="0">
                <a:latin typeface="Times New Roman" pitchFamily="18" charset="0"/>
                <a:cs typeface="Times New Roman" pitchFamily="18" charset="0"/>
              </a:rPr>
              <a:t> properties and the self-similarity  are consequences of symmetry. </a:t>
            </a:r>
            <a:r>
              <a:rPr lang="en-US" dirty="0">
                <a:solidFill>
                  <a:srgbClr val="FF0000"/>
                </a:solidFill>
                <a:latin typeface="Times New Roman" pitchFamily="18" charset="0"/>
                <a:cs typeface="Times New Roman" pitchFamily="18" charset="0"/>
              </a:rPr>
              <a:t>Symmetry  was considered by ancient Greek philosophers as a particular case of  harmony i.e. the concordance of the parts within the whole. </a:t>
            </a:r>
            <a:endParaRPr lang="ru-RU" dirty="0">
              <a:solidFill>
                <a:srgbClr val="FF0000"/>
              </a:solidFill>
            </a:endParaRPr>
          </a:p>
          <a:p>
            <a:pPr indent="57150" eaLnBrk="0" hangingPunct="0"/>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A.M.Baldin</a:t>
            </a:r>
            <a:r>
              <a:rPr lang="en-US" dirty="0">
                <a:latin typeface="Times New Roman" pitchFamily="18" charset="0"/>
                <a:cs typeface="Times New Roman" pitchFamily="18" charset="0"/>
              </a:rPr>
              <a:t>     JINR, Dubna,1996</a:t>
            </a:r>
            <a:endParaRPr lang="ru-RU" dirty="0"/>
          </a:p>
          <a:p>
            <a:pPr indent="57150" eaLnBrk="0" hangingPunct="0"/>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685800"/>
            <a:ext cx="9144000" cy="0"/>
          </a:xfrm>
          <a:prstGeom prst="rect">
            <a:avLst/>
          </a:prstGeom>
          <a:noFill/>
          <a:ln w="9525">
            <a:noFill/>
            <a:miter lim="800000"/>
            <a:headEnd/>
            <a:tailEnd/>
          </a:ln>
        </p:spPr>
        <p:txBody>
          <a:bodyPr wrap="none" anchor="ctr">
            <a:spAutoFit/>
          </a:bodyPr>
          <a:lstStyle/>
          <a:p>
            <a:endParaRPr lang="ru-RU"/>
          </a:p>
        </p:txBody>
      </p:sp>
      <p:grpSp>
        <p:nvGrpSpPr>
          <p:cNvPr id="2" name="Group 3"/>
          <p:cNvGrpSpPr>
            <a:grpSpLocks noChangeAspect="1"/>
          </p:cNvGrpSpPr>
          <p:nvPr/>
        </p:nvGrpSpPr>
        <p:grpSpPr bwMode="auto">
          <a:xfrm>
            <a:off x="0" y="685800"/>
            <a:ext cx="9144000" cy="5486400"/>
            <a:chOff x="4761" y="3714"/>
            <a:chExt cx="7200" cy="4320"/>
          </a:xfrm>
        </p:grpSpPr>
        <p:sp useBgFill="1">
          <p:nvSpPr>
            <p:cNvPr id="31748" name="AutoShape 4"/>
            <p:cNvSpPr>
              <a:spLocks noChangeAspect="1" noChangeArrowheads="1" noTextEdit="1"/>
            </p:cNvSpPr>
            <p:nvPr/>
          </p:nvSpPr>
          <p:spPr bwMode="auto">
            <a:xfrm>
              <a:off x="4761" y="3714"/>
              <a:ext cx="7200" cy="4320"/>
            </a:xfrm>
            <a:prstGeom prst="rect">
              <a:avLst/>
            </a:prstGeom>
            <a:ln w="9525">
              <a:noFill/>
              <a:miter lim="800000"/>
              <a:headEnd/>
              <a:tailEnd/>
            </a:ln>
          </p:spPr>
          <p:txBody>
            <a:bodyPr/>
            <a:lstStyle/>
            <a:p>
              <a:endParaRPr lang="ru-RU"/>
            </a:p>
          </p:txBody>
        </p:sp>
        <p:sp>
          <p:nvSpPr>
            <p:cNvPr id="31749" name="Line 5"/>
            <p:cNvSpPr>
              <a:spLocks noChangeShapeType="1"/>
            </p:cNvSpPr>
            <p:nvPr/>
          </p:nvSpPr>
          <p:spPr bwMode="auto">
            <a:xfrm>
              <a:off x="5211" y="6774"/>
              <a:ext cx="1980" cy="0"/>
            </a:xfrm>
            <a:prstGeom prst="line">
              <a:avLst/>
            </a:prstGeom>
            <a:noFill/>
            <a:ln w="9525">
              <a:solidFill>
                <a:srgbClr val="000000"/>
              </a:solidFill>
              <a:round/>
              <a:headEnd/>
              <a:tailEnd/>
            </a:ln>
          </p:spPr>
          <p:txBody>
            <a:bodyPr/>
            <a:lstStyle/>
            <a:p>
              <a:endParaRPr lang="ru-RU"/>
            </a:p>
          </p:txBody>
        </p:sp>
        <p:grpSp>
          <p:nvGrpSpPr>
            <p:cNvPr id="3" name="Group 6"/>
            <p:cNvGrpSpPr>
              <a:grpSpLocks/>
            </p:cNvGrpSpPr>
            <p:nvPr/>
          </p:nvGrpSpPr>
          <p:grpSpPr bwMode="auto">
            <a:xfrm>
              <a:off x="4761" y="4524"/>
              <a:ext cx="6840" cy="3150"/>
              <a:chOff x="4761" y="4524"/>
              <a:chExt cx="6840" cy="3150"/>
            </a:xfrm>
          </p:grpSpPr>
          <p:sp>
            <p:nvSpPr>
              <p:cNvPr id="31753" name="Line 7"/>
              <p:cNvSpPr>
                <a:spLocks noChangeShapeType="1"/>
              </p:cNvSpPr>
              <p:nvPr/>
            </p:nvSpPr>
            <p:spPr bwMode="auto">
              <a:xfrm>
                <a:off x="8181" y="5154"/>
                <a:ext cx="0" cy="180"/>
              </a:xfrm>
              <a:prstGeom prst="line">
                <a:avLst/>
              </a:prstGeom>
              <a:noFill/>
              <a:ln w="9525">
                <a:solidFill>
                  <a:srgbClr val="000000"/>
                </a:solidFill>
                <a:round/>
                <a:headEnd/>
                <a:tailEnd type="arrow" w="med" len="med"/>
              </a:ln>
            </p:spPr>
            <p:txBody>
              <a:bodyPr/>
              <a:lstStyle/>
              <a:p>
                <a:endParaRPr lang="ru-RU"/>
              </a:p>
            </p:txBody>
          </p:sp>
          <p:sp>
            <p:nvSpPr>
              <p:cNvPr id="31754" name="Line 8"/>
              <p:cNvSpPr>
                <a:spLocks noChangeShapeType="1"/>
              </p:cNvSpPr>
              <p:nvPr/>
            </p:nvSpPr>
            <p:spPr bwMode="auto">
              <a:xfrm flipH="1">
                <a:off x="8181" y="5784"/>
                <a:ext cx="1" cy="180"/>
              </a:xfrm>
              <a:prstGeom prst="line">
                <a:avLst/>
              </a:prstGeom>
              <a:noFill/>
              <a:ln w="9525">
                <a:solidFill>
                  <a:srgbClr val="000000"/>
                </a:solidFill>
                <a:round/>
                <a:headEnd/>
                <a:tailEnd type="arrow" w="med" len="med"/>
              </a:ln>
            </p:spPr>
            <p:txBody>
              <a:bodyPr/>
              <a:lstStyle/>
              <a:p>
                <a:endParaRPr lang="ru-RU"/>
              </a:p>
            </p:txBody>
          </p:sp>
          <p:grpSp>
            <p:nvGrpSpPr>
              <p:cNvPr id="4" name="Group 9"/>
              <p:cNvGrpSpPr>
                <a:grpSpLocks/>
              </p:cNvGrpSpPr>
              <p:nvPr/>
            </p:nvGrpSpPr>
            <p:grpSpPr bwMode="auto">
              <a:xfrm>
                <a:off x="4761" y="4524"/>
                <a:ext cx="6840" cy="3150"/>
                <a:chOff x="4761" y="4524"/>
                <a:chExt cx="6840" cy="3150"/>
              </a:xfrm>
            </p:grpSpPr>
            <p:grpSp>
              <p:nvGrpSpPr>
                <p:cNvPr id="5" name="Group 10"/>
                <p:cNvGrpSpPr>
                  <a:grpSpLocks/>
                </p:cNvGrpSpPr>
                <p:nvPr/>
              </p:nvGrpSpPr>
              <p:grpSpPr bwMode="auto">
                <a:xfrm>
                  <a:off x="4761" y="6954"/>
                  <a:ext cx="6840" cy="720"/>
                  <a:chOff x="4761" y="7044"/>
                  <a:chExt cx="6840" cy="720"/>
                </a:xfrm>
              </p:grpSpPr>
              <p:sp>
                <p:nvSpPr>
                  <p:cNvPr id="31778" name="Text Box 11"/>
                  <p:cNvSpPr txBox="1">
                    <a:spLocks noChangeArrowheads="1"/>
                  </p:cNvSpPr>
                  <p:nvPr/>
                </p:nvSpPr>
                <p:spPr bwMode="auto">
                  <a:xfrm>
                    <a:off x="4761" y="7044"/>
                    <a:ext cx="900" cy="720"/>
                  </a:xfrm>
                  <a:prstGeom prst="rect">
                    <a:avLst/>
                  </a:prstGeom>
                  <a:solidFill>
                    <a:srgbClr val="FFFFFF"/>
                  </a:solidFill>
                  <a:ln w="9525">
                    <a:solidFill>
                      <a:srgbClr val="000000"/>
                    </a:solidFill>
                    <a:miter lim="800000"/>
                    <a:headEnd/>
                    <a:tailEnd/>
                  </a:ln>
                </p:spPr>
                <p:txBody>
                  <a:bodyPr lIns="54000" rIns="54000"/>
                  <a:lstStyle/>
                  <a:p>
                    <a:r>
                      <a:rPr lang="en-US" sz="1400">
                        <a:cs typeface="Times New Roman" pitchFamily="18" charset="0"/>
                      </a:rPr>
                      <a:t>SIMILITUDE</a:t>
                    </a:r>
                    <a:endParaRPr lang="en-US"/>
                  </a:p>
                </p:txBody>
              </p:sp>
              <p:sp>
                <p:nvSpPr>
                  <p:cNvPr id="31779" name="Text Box 12"/>
                  <p:cNvSpPr txBox="1">
                    <a:spLocks noChangeArrowheads="1"/>
                  </p:cNvSpPr>
                  <p:nvPr/>
                </p:nvSpPr>
                <p:spPr bwMode="auto">
                  <a:xfrm>
                    <a:off x="575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CDP</a:t>
                    </a:r>
                    <a:endParaRPr lang="en-US"/>
                  </a:p>
                </p:txBody>
              </p:sp>
              <p:sp>
                <p:nvSpPr>
                  <p:cNvPr id="31780" name="Text Box 13"/>
                  <p:cNvSpPr txBox="1">
                    <a:spLocks noChangeArrowheads="1"/>
                  </p:cNvSpPr>
                  <p:nvPr/>
                </p:nvSpPr>
                <p:spPr bwMode="auto">
                  <a:xfrm>
                    <a:off x="674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RENORMA-LIZATION GROUP</a:t>
                    </a:r>
                    <a:endParaRPr lang="en-US"/>
                  </a:p>
                </p:txBody>
              </p:sp>
              <p:sp>
                <p:nvSpPr>
                  <p:cNvPr id="31781" name="Text Box 14"/>
                  <p:cNvSpPr txBox="1">
                    <a:spLocks noChangeArrowheads="1"/>
                  </p:cNvSpPr>
                  <p:nvPr/>
                </p:nvSpPr>
                <p:spPr bwMode="auto">
                  <a:xfrm>
                    <a:off x="773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STRONG FORCE</a:t>
                    </a:r>
                    <a:endParaRPr lang="en-US"/>
                  </a:p>
                </p:txBody>
              </p:sp>
              <p:sp>
                <p:nvSpPr>
                  <p:cNvPr id="31782" name="Text Box 15"/>
                  <p:cNvSpPr txBox="1">
                    <a:spLocks noChangeArrowheads="1"/>
                  </p:cNvSpPr>
                  <p:nvPr/>
                </p:nvSpPr>
                <p:spPr bwMode="auto">
                  <a:xfrm>
                    <a:off x="872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ELECTRO-MAGNETIC FORCE</a:t>
                    </a:r>
                    <a:endParaRPr lang="en-US"/>
                  </a:p>
                </p:txBody>
              </p:sp>
              <p:sp>
                <p:nvSpPr>
                  <p:cNvPr id="31783" name="Text Box 16"/>
                  <p:cNvSpPr txBox="1">
                    <a:spLocks noChangeArrowheads="1"/>
                  </p:cNvSpPr>
                  <p:nvPr/>
                </p:nvSpPr>
                <p:spPr bwMode="auto">
                  <a:xfrm>
                    <a:off x="971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WEAK FORCE</a:t>
                    </a:r>
                    <a:endParaRPr lang="en-US"/>
                  </a:p>
                </p:txBody>
              </p:sp>
              <p:sp>
                <p:nvSpPr>
                  <p:cNvPr id="31784" name="Text Box 17"/>
                  <p:cNvSpPr txBox="1">
                    <a:spLocks noChangeArrowheads="1"/>
                  </p:cNvSpPr>
                  <p:nvPr/>
                </p:nvSpPr>
                <p:spPr bwMode="auto">
                  <a:xfrm>
                    <a:off x="10701" y="7044"/>
                    <a:ext cx="900" cy="72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GRAVITY FORCE</a:t>
                    </a:r>
                    <a:endParaRPr lang="en-US"/>
                  </a:p>
                </p:txBody>
              </p:sp>
            </p:grpSp>
            <p:sp>
              <p:nvSpPr>
                <p:cNvPr id="31757" name="Text Box 18"/>
                <p:cNvSpPr txBox="1">
                  <a:spLocks noChangeArrowheads="1"/>
                </p:cNvSpPr>
                <p:nvPr/>
              </p:nvSpPr>
              <p:spPr bwMode="auto">
                <a:xfrm>
                  <a:off x="5031" y="6144"/>
                  <a:ext cx="162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AUTOMODELITY</a:t>
                  </a:r>
                  <a:endParaRPr lang="en-US" sz="1100"/>
                </a:p>
                <a:p>
                  <a:pPr algn="ctr" eaLnBrk="0" hangingPunct="0"/>
                  <a:r>
                    <a:rPr lang="en-US" sz="1400">
                      <a:cs typeface="Times New Roman" pitchFamily="18" charset="0"/>
                    </a:rPr>
                    <a:t>(SELF-SIMILARITY)</a:t>
                  </a:r>
                  <a:endParaRPr lang="en-US"/>
                </a:p>
              </p:txBody>
            </p:sp>
            <p:sp>
              <p:nvSpPr>
                <p:cNvPr id="31758" name="Text Box 19"/>
                <p:cNvSpPr txBox="1">
                  <a:spLocks noChangeArrowheads="1"/>
                </p:cNvSpPr>
                <p:nvPr/>
              </p:nvSpPr>
              <p:spPr bwMode="auto">
                <a:xfrm>
                  <a:off x="7281" y="5964"/>
                  <a:ext cx="171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QUANTUM NUMBERS</a:t>
                  </a:r>
                  <a:endParaRPr lang="en-US" sz="1100"/>
                </a:p>
                <a:p>
                  <a:pPr algn="ctr" eaLnBrk="0" hangingPunct="0"/>
                  <a:r>
                    <a:rPr lang="en-US" sz="1400">
                      <a:cs typeface="Times New Roman" pitchFamily="18" charset="0"/>
                    </a:rPr>
                    <a:t>SELECTION RULES</a:t>
                  </a:r>
                  <a:endParaRPr lang="en-US"/>
                </a:p>
              </p:txBody>
            </p:sp>
            <p:sp>
              <p:nvSpPr>
                <p:cNvPr id="31759" name="Text Box 20"/>
                <p:cNvSpPr txBox="1">
                  <a:spLocks noChangeArrowheads="1"/>
                </p:cNvSpPr>
                <p:nvPr/>
              </p:nvSpPr>
              <p:spPr bwMode="auto">
                <a:xfrm>
                  <a:off x="9621" y="6144"/>
                  <a:ext cx="171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SYMMETRY DICTATES INTERACTION</a:t>
                  </a:r>
                  <a:endParaRPr lang="en-US"/>
                </a:p>
              </p:txBody>
            </p:sp>
            <p:sp>
              <p:nvSpPr>
                <p:cNvPr id="31760" name="Text Box 21"/>
                <p:cNvSpPr txBox="1">
                  <a:spLocks noChangeArrowheads="1"/>
                </p:cNvSpPr>
                <p:nvPr/>
              </p:nvSpPr>
              <p:spPr bwMode="auto">
                <a:xfrm>
                  <a:off x="7281" y="5334"/>
                  <a:ext cx="171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INVARIANCE </a:t>
                  </a:r>
                  <a:endParaRPr lang="en-US" sz="1100"/>
                </a:p>
                <a:p>
                  <a:pPr algn="ctr" eaLnBrk="0" hangingPunct="0"/>
                  <a:r>
                    <a:rPr lang="en-US" sz="1400">
                      <a:cs typeface="Times New Roman" pitchFamily="18" charset="0"/>
                    </a:rPr>
                    <a:t>CONSERVATION LAWS</a:t>
                  </a:r>
                  <a:endParaRPr lang="en-US"/>
                </a:p>
              </p:txBody>
            </p:sp>
            <p:sp>
              <p:nvSpPr>
                <p:cNvPr id="31761" name="Text Box 22"/>
                <p:cNvSpPr txBox="1">
                  <a:spLocks noChangeArrowheads="1"/>
                </p:cNvSpPr>
                <p:nvPr/>
              </p:nvSpPr>
              <p:spPr bwMode="auto">
                <a:xfrm>
                  <a:off x="7461" y="4704"/>
                  <a:ext cx="135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SYMMETRY</a:t>
                  </a:r>
                  <a:endParaRPr lang="en-US"/>
                </a:p>
              </p:txBody>
            </p:sp>
            <p:sp useBgFill="1">
              <p:nvSpPr>
                <p:cNvPr id="31762" name="Text Box 23"/>
                <p:cNvSpPr txBox="1">
                  <a:spLocks noChangeArrowheads="1"/>
                </p:cNvSpPr>
                <p:nvPr/>
              </p:nvSpPr>
              <p:spPr bwMode="auto">
                <a:xfrm>
                  <a:off x="5031" y="4524"/>
                  <a:ext cx="1440" cy="720"/>
                </a:xfrm>
                <a:prstGeom prst="rect">
                  <a:avLst/>
                </a:prstGeom>
                <a:ln w="9525">
                  <a:noFill/>
                  <a:miter lim="800000"/>
                  <a:headEnd/>
                  <a:tailEnd/>
                </a:ln>
              </p:spPr>
              <p:txBody>
                <a:bodyPr/>
                <a:lstStyle/>
                <a:p>
                  <a:pPr algn="ctr"/>
                  <a:r>
                    <a:rPr lang="en-US" sz="1400">
                      <a:cs typeface="Times New Roman" pitchFamily="18" charset="0"/>
                    </a:rPr>
                    <a:t>SYMMETRY</a:t>
                  </a:r>
                  <a:endParaRPr lang="en-US" sz="1100"/>
                </a:p>
                <a:p>
                  <a:pPr algn="ctr" eaLnBrk="0" hangingPunct="0"/>
                  <a:r>
                    <a:rPr lang="en-US" sz="1400">
                      <a:cs typeface="Times New Roman" pitchFamily="18" charset="0"/>
                    </a:rPr>
                    <a:t>OF</a:t>
                  </a:r>
                  <a:endParaRPr lang="en-US" sz="1100"/>
                </a:p>
                <a:p>
                  <a:pPr algn="ctr" eaLnBrk="0" hangingPunct="0"/>
                  <a:r>
                    <a:rPr lang="en-US" sz="1400">
                      <a:cs typeface="Times New Roman" pitchFamily="18" charset="0"/>
                    </a:rPr>
                    <a:t>SOLUTIONS</a:t>
                  </a:r>
                  <a:endParaRPr lang="en-US"/>
                </a:p>
              </p:txBody>
            </p:sp>
            <p:sp useBgFill="1">
              <p:nvSpPr>
                <p:cNvPr id="31763" name="Text Box 24"/>
                <p:cNvSpPr txBox="1">
                  <a:spLocks noChangeArrowheads="1"/>
                </p:cNvSpPr>
                <p:nvPr/>
              </p:nvSpPr>
              <p:spPr bwMode="auto">
                <a:xfrm>
                  <a:off x="9981" y="4524"/>
                  <a:ext cx="1440" cy="720"/>
                </a:xfrm>
                <a:prstGeom prst="rect">
                  <a:avLst/>
                </a:prstGeom>
                <a:ln w="9525">
                  <a:noFill/>
                  <a:miter lim="800000"/>
                  <a:headEnd/>
                  <a:tailEnd/>
                </a:ln>
              </p:spPr>
              <p:txBody>
                <a:bodyPr/>
                <a:lstStyle/>
                <a:p>
                  <a:pPr algn="ctr"/>
                  <a:r>
                    <a:rPr lang="en-US" sz="1400">
                      <a:cs typeface="Times New Roman" pitchFamily="18" charset="0"/>
                    </a:rPr>
                    <a:t>SYMMETRY</a:t>
                  </a:r>
                  <a:endParaRPr lang="en-US" sz="1100"/>
                </a:p>
                <a:p>
                  <a:pPr algn="ctr" eaLnBrk="0" hangingPunct="0"/>
                  <a:r>
                    <a:rPr lang="en-US" sz="1400">
                      <a:cs typeface="Times New Roman" pitchFamily="18" charset="0"/>
                    </a:rPr>
                    <a:t>OF</a:t>
                  </a:r>
                  <a:endParaRPr lang="en-US" sz="1100"/>
                </a:p>
                <a:p>
                  <a:pPr algn="ctr" eaLnBrk="0" hangingPunct="0"/>
                  <a:r>
                    <a:rPr lang="en-US" sz="1400">
                      <a:cs typeface="Times New Roman" pitchFamily="18" charset="0"/>
                    </a:rPr>
                    <a:t>LAGRANGIANS,</a:t>
                  </a:r>
                  <a:endParaRPr lang="en-US" sz="1100"/>
                </a:p>
                <a:p>
                  <a:pPr algn="ctr" eaLnBrk="0" hangingPunct="0"/>
                  <a:r>
                    <a:rPr lang="en-US" sz="1400">
                      <a:cs typeface="Times New Roman" pitchFamily="18" charset="0"/>
                    </a:rPr>
                    <a:t>EQUATIONS</a:t>
                  </a:r>
                  <a:endParaRPr lang="en-US"/>
                </a:p>
              </p:txBody>
            </p:sp>
            <p:sp>
              <p:nvSpPr>
                <p:cNvPr id="31764" name="Line 25"/>
                <p:cNvSpPr>
                  <a:spLocks noChangeShapeType="1"/>
                </p:cNvSpPr>
                <p:nvPr/>
              </p:nvSpPr>
              <p:spPr bwMode="auto">
                <a:xfrm flipH="1">
                  <a:off x="5841" y="4884"/>
                  <a:ext cx="1620" cy="1260"/>
                </a:xfrm>
                <a:prstGeom prst="line">
                  <a:avLst/>
                </a:prstGeom>
                <a:noFill/>
                <a:ln w="9525">
                  <a:solidFill>
                    <a:srgbClr val="000000"/>
                  </a:solidFill>
                  <a:round/>
                  <a:headEnd/>
                  <a:tailEnd type="arrow" w="med" len="med"/>
                </a:ln>
              </p:spPr>
              <p:txBody>
                <a:bodyPr/>
                <a:lstStyle/>
                <a:p>
                  <a:endParaRPr lang="ru-RU"/>
                </a:p>
              </p:txBody>
            </p:sp>
            <p:sp>
              <p:nvSpPr>
                <p:cNvPr id="31765" name="Line 26"/>
                <p:cNvSpPr>
                  <a:spLocks noChangeShapeType="1"/>
                </p:cNvSpPr>
                <p:nvPr/>
              </p:nvSpPr>
              <p:spPr bwMode="auto">
                <a:xfrm>
                  <a:off x="8811" y="4884"/>
                  <a:ext cx="1620" cy="630"/>
                </a:xfrm>
                <a:prstGeom prst="line">
                  <a:avLst/>
                </a:prstGeom>
                <a:noFill/>
                <a:ln w="9525">
                  <a:solidFill>
                    <a:srgbClr val="000000"/>
                  </a:solidFill>
                  <a:round/>
                  <a:headEnd/>
                  <a:tailEnd type="arrow" w="med" len="med"/>
                </a:ln>
              </p:spPr>
              <p:txBody>
                <a:bodyPr/>
                <a:lstStyle/>
                <a:p>
                  <a:endParaRPr lang="ru-RU"/>
                </a:p>
              </p:txBody>
            </p:sp>
            <p:sp>
              <p:nvSpPr>
                <p:cNvPr id="31766" name="Text Box 27"/>
                <p:cNvSpPr txBox="1">
                  <a:spLocks noChangeArrowheads="1"/>
                </p:cNvSpPr>
                <p:nvPr/>
              </p:nvSpPr>
              <p:spPr bwMode="auto">
                <a:xfrm>
                  <a:off x="9621" y="5514"/>
                  <a:ext cx="1710" cy="450"/>
                </a:xfrm>
                <a:prstGeom prst="rect">
                  <a:avLst/>
                </a:prstGeom>
                <a:solidFill>
                  <a:srgbClr val="FFFFFF"/>
                </a:solidFill>
                <a:ln w="9525">
                  <a:solidFill>
                    <a:srgbClr val="000000"/>
                  </a:solidFill>
                  <a:miter lim="800000"/>
                  <a:headEnd/>
                  <a:tailEnd/>
                </a:ln>
              </p:spPr>
              <p:txBody>
                <a:bodyPr/>
                <a:lstStyle/>
                <a:p>
                  <a:pPr algn="ctr"/>
                  <a:r>
                    <a:rPr lang="en-US" sz="1400">
                      <a:cs typeface="Times New Roman" pitchFamily="18" charset="0"/>
                    </a:rPr>
                    <a:t>GAUGE </a:t>
                  </a:r>
                  <a:endParaRPr lang="en-US" sz="1100"/>
                </a:p>
                <a:p>
                  <a:pPr algn="ctr" eaLnBrk="0" hangingPunct="0"/>
                  <a:r>
                    <a:rPr lang="en-US" sz="1400">
                      <a:cs typeface="Times New Roman" pitchFamily="18" charset="0"/>
                    </a:rPr>
                    <a:t>SYMMETRY</a:t>
                  </a:r>
                  <a:r>
                    <a:rPr lang="en-US" sz="1400">
                      <a:solidFill>
                        <a:schemeClr val="bg2"/>
                      </a:solidFill>
                      <a:cs typeface="Times New Roman" pitchFamily="18" charset="0"/>
                    </a:rPr>
                    <a:t> </a:t>
                  </a:r>
                  <a:endParaRPr lang="en-US">
                    <a:solidFill>
                      <a:schemeClr val="bg2"/>
                    </a:solidFill>
                  </a:endParaRPr>
                </a:p>
              </p:txBody>
            </p:sp>
            <p:sp>
              <p:nvSpPr>
                <p:cNvPr id="31767" name="Line 28"/>
                <p:cNvSpPr>
                  <a:spLocks noChangeShapeType="1"/>
                </p:cNvSpPr>
                <p:nvPr/>
              </p:nvSpPr>
              <p:spPr bwMode="auto">
                <a:xfrm>
                  <a:off x="10521" y="5964"/>
                  <a:ext cx="0" cy="180"/>
                </a:xfrm>
                <a:prstGeom prst="line">
                  <a:avLst/>
                </a:prstGeom>
                <a:noFill/>
                <a:ln w="9525">
                  <a:solidFill>
                    <a:srgbClr val="000000"/>
                  </a:solidFill>
                  <a:round/>
                  <a:headEnd/>
                  <a:tailEnd type="arrow" w="med" len="med"/>
                </a:ln>
              </p:spPr>
              <p:txBody>
                <a:bodyPr/>
                <a:lstStyle/>
                <a:p>
                  <a:endParaRPr lang="ru-RU"/>
                </a:p>
              </p:txBody>
            </p:sp>
            <p:sp>
              <p:nvSpPr>
                <p:cNvPr id="31768" name="Line 29"/>
                <p:cNvSpPr>
                  <a:spLocks noChangeShapeType="1"/>
                </p:cNvSpPr>
                <p:nvPr/>
              </p:nvSpPr>
              <p:spPr bwMode="auto">
                <a:xfrm>
                  <a:off x="5751" y="6594"/>
                  <a:ext cx="0" cy="180"/>
                </a:xfrm>
                <a:prstGeom prst="line">
                  <a:avLst/>
                </a:prstGeom>
                <a:noFill/>
                <a:ln w="9525">
                  <a:solidFill>
                    <a:srgbClr val="000000"/>
                  </a:solidFill>
                  <a:round/>
                  <a:headEnd/>
                  <a:tailEnd type="arrow" w="med" len="med"/>
                </a:ln>
              </p:spPr>
              <p:txBody>
                <a:bodyPr/>
                <a:lstStyle/>
                <a:p>
                  <a:endParaRPr lang="ru-RU"/>
                </a:p>
              </p:txBody>
            </p:sp>
            <p:sp>
              <p:nvSpPr>
                <p:cNvPr id="31769" name="Line 30"/>
                <p:cNvSpPr>
                  <a:spLocks noChangeShapeType="1"/>
                </p:cNvSpPr>
                <p:nvPr/>
              </p:nvSpPr>
              <p:spPr bwMode="auto">
                <a:xfrm>
                  <a:off x="5211" y="6774"/>
                  <a:ext cx="0" cy="180"/>
                </a:xfrm>
                <a:prstGeom prst="line">
                  <a:avLst/>
                </a:prstGeom>
                <a:noFill/>
                <a:ln w="9525">
                  <a:solidFill>
                    <a:srgbClr val="000000"/>
                  </a:solidFill>
                  <a:round/>
                  <a:headEnd/>
                  <a:tailEnd type="arrow" w="med" len="med"/>
                </a:ln>
              </p:spPr>
              <p:txBody>
                <a:bodyPr/>
                <a:lstStyle/>
                <a:p>
                  <a:endParaRPr lang="ru-RU"/>
                </a:p>
              </p:txBody>
            </p:sp>
            <p:sp>
              <p:nvSpPr>
                <p:cNvPr id="31770" name="Line 31"/>
                <p:cNvSpPr>
                  <a:spLocks noChangeShapeType="1"/>
                </p:cNvSpPr>
                <p:nvPr/>
              </p:nvSpPr>
              <p:spPr bwMode="auto">
                <a:xfrm>
                  <a:off x="6201" y="6774"/>
                  <a:ext cx="0" cy="180"/>
                </a:xfrm>
                <a:prstGeom prst="line">
                  <a:avLst/>
                </a:prstGeom>
                <a:noFill/>
                <a:ln w="9525">
                  <a:solidFill>
                    <a:srgbClr val="000000"/>
                  </a:solidFill>
                  <a:round/>
                  <a:headEnd/>
                  <a:tailEnd type="arrow" w="med" len="med"/>
                </a:ln>
              </p:spPr>
              <p:txBody>
                <a:bodyPr/>
                <a:lstStyle/>
                <a:p>
                  <a:endParaRPr lang="ru-RU"/>
                </a:p>
              </p:txBody>
            </p:sp>
            <p:sp>
              <p:nvSpPr>
                <p:cNvPr id="31771" name="Line 32"/>
                <p:cNvSpPr>
                  <a:spLocks noChangeShapeType="1"/>
                </p:cNvSpPr>
                <p:nvPr/>
              </p:nvSpPr>
              <p:spPr bwMode="auto">
                <a:xfrm>
                  <a:off x="7191" y="6774"/>
                  <a:ext cx="0" cy="180"/>
                </a:xfrm>
                <a:prstGeom prst="line">
                  <a:avLst/>
                </a:prstGeom>
                <a:noFill/>
                <a:ln w="9525">
                  <a:solidFill>
                    <a:srgbClr val="000000"/>
                  </a:solidFill>
                  <a:round/>
                  <a:headEnd/>
                  <a:tailEnd type="arrow" w="med" len="med"/>
                </a:ln>
              </p:spPr>
              <p:txBody>
                <a:bodyPr/>
                <a:lstStyle/>
                <a:p>
                  <a:endParaRPr lang="ru-RU"/>
                </a:p>
              </p:txBody>
            </p:sp>
            <p:sp>
              <p:nvSpPr>
                <p:cNvPr id="31772" name="Line 33"/>
                <p:cNvSpPr>
                  <a:spLocks noChangeShapeType="1"/>
                </p:cNvSpPr>
                <p:nvPr/>
              </p:nvSpPr>
              <p:spPr bwMode="auto">
                <a:xfrm>
                  <a:off x="8181" y="6774"/>
                  <a:ext cx="2970" cy="0"/>
                </a:xfrm>
                <a:prstGeom prst="line">
                  <a:avLst/>
                </a:prstGeom>
                <a:noFill/>
                <a:ln w="9525">
                  <a:solidFill>
                    <a:srgbClr val="000000"/>
                  </a:solidFill>
                  <a:round/>
                  <a:headEnd/>
                  <a:tailEnd/>
                </a:ln>
              </p:spPr>
              <p:txBody>
                <a:bodyPr/>
                <a:lstStyle/>
                <a:p>
                  <a:endParaRPr lang="ru-RU"/>
                </a:p>
              </p:txBody>
            </p:sp>
            <p:sp>
              <p:nvSpPr>
                <p:cNvPr id="31773" name="Line 34"/>
                <p:cNvSpPr>
                  <a:spLocks noChangeShapeType="1"/>
                </p:cNvSpPr>
                <p:nvPr/>
              </p:nvSpPr>
              <p:spPr bwMode="auto">
                <a:xfrm>
                  <a:off x="8181" y="6774"/>
                  <a:ext cx="0" cy="180"/>
                </a:xfrm>
                <a:prstGeom prst="line">
                  <a:avLst/>
                </a:prstGeom>
                <a:noFill/>
                <a:ln w="9525">
                  <a:solidFill>
                    <a:srgbClr val="000000"/>
                  </a:solidFill>
                  <a:round/>
                  <a:headEnd/>
                  <a:tailEnd type="arrow" w="med" len="med"/>
                </a:ln>
              </p:spPr>
              <p:txBody>
                <a:bodyPr/>
                <a:lstStyle/>
                <a:p>
                  <a:endParaRPr lang="ru-RU"/>
                </a:p>
              </p:txBody>
            </p:sp>
            <p:sp>
              <p:nvSpPr>
                <p:cNvPr id="31774" name="Line 35"/>
                <p:cNvSpPr>
                  <a:spLocks noChangeShapeType="1"/>
                </p:cNvSpPr>
                <p:nvPr/>
              </p:nvSpPr>
              <p:spPr bwMode="auto">
                <a:xfrm>
                  <a:off x="9171" y="6774"/>
                  <a:ext cx="0" cy="180"/>
                </a:xfrm>
                <a:prstGeom prst="line">
                  <a:avLst/>
                </a:prstGeom>
                <a:noFill/>
                <a:ln w="9525">
                  <a:solidFill>
                    <a:srgbClr val="000000"/>
                  </a:solidFill>
                  <a:round/>
                  <a:headEnd/>
                  <a:tailEnd type="arrow" w="med" len="med"/>
                </a:ln>
              </p:spPr>
              <p:txBody>
                <a:bodyPr/>
                <a:lstStyle/>
                <a:p>
                  <a:endParaRPr lang="ru-RU"/>
                </a:p>
              </p:txBody>
            </p:sp>
            <p:sp>
              <p:nvSpPr>
                <p:cNvPr id="31775" name="Line 36"/>
                <p:cNvSpPr>
                  <a:spLocks noChangeShapeType="1"/>
                </p:cNvSpPr>
                <p:nvPr/>
              </p:nvSpPr>
              <p:spPr bwMode="auto">
                <a:xfrm>
                  <a:off x="10161" y="6774"/>
                  <a:ext cx="0" cy="180"/>
                </a:xfrm>
                <a:prstGeom prst="line">
                  <a:avLst/>
                </a:prstGeom>
                <a:noFill/>
                <a:ln w="9525">
                  <a:solidFill>
                    <a:srgbClr val="000000"/>
                  </a:solidFill>
                  <a:round/>
                  <a:headEnd/>
                  <a:tailEnd type="arrow" w="med" len="med"/>
                </a:ln>
              </p:spPr>
              <p:txBody>
                <a:bodyPr/>
                <a:lstStyle/>
                <a:p>
                  <a:endParaRPr lang="ru-RU"/>
                </a:p>
              </p:txBody>
            </p:sp>
            <p:sp>
              <p:nvSpPr>
                <p:cNvPr id="31776" name="Line 37"/>
                <p:cNvSpPr>
                  <a:spLocks noChangeShapeType="1"/>
                </p:cNvSpPr>
                <p:nvPr/>
              </p:nvSpPr>
              <p:spPr bwMode="auto">
                <a:xfrm>
                  <a:off x="11151" y="6774"/>
                  <a:ext cx="0" cy="180"/>
                </a:xfrm>
                <a:prstGeom prst="line">
                  <a:avLst/>
                </a:prstGeom>
                <a:noFill/>
                <a:ln w="9525">
                  <a:solidFill>
                    <a:srgbClr val="000000"/>
                  </a:solidFill>
                  <a:round/>
                  <a:headEnd/>
                  <a:tailEnd type="arrow" w="med" len="med"/>
                </a:ln>
              </p:spPr>
              <p:txBody>
                <a:bodyPr/>
                <a:lstStyle/>
                <a:p>
                  <a:endParaRPr lang="ru-RU"/>
                </a:p>
              </p:txBody>
            </p:sp>
            <p:sp>
              <p:nvSpPr>
                <p:cNvPr id="31777" name="Line 38"/>
                <p:cNvSpPr>
                  <a:spLocks noChangeShapeType="1"/>
                </p:cNvSpPr>
                <p:nvPr/>
              </p:nvSpPr>
              <p:spPr bwMode="auto">
                <a:xfrm>
                  <a:off x="10521" y="6594"/>
                  <a:ext cx="0" cy="180"/>
                </a:xfrm>
                <a:prstGeom prst="line">
                  <a:avLst/>
                </a:prstGeom>
                <a:noFill/>
                <a:ln w="9525">
                  <a:solidFill>
                    <a:srgbClr val="000000"/>
                  </a:solidFill>
                  <a:round/>
                  <a:headEnd/>
                  <a:tailEnd type="arrow" w="med" len="med"/>
                </a:ln>
              </p:spPr>
              <p:txBody>
                <a:bodyPr/>
                <a:lstStyle/>
                <a:p>
                  <a:endParaRPr lang="ru-RU"/>
                </a:p>
              </p:txBody>
            </p:sp>
          </p:grpSp>
        </p:grpSp>
        <p:sp useBgFill="1">
          <p:nvSpPr>
            <p:cNvPr id="31751" name="Text Box 39"/>
            <p:cNvSpPr txBox="1">
              <a:spLocks noChangeArrowheads="1"/>
            </p:cNvSpPr>
            <p:nvPr/>
          </p:nvSpPr>
          <p:spPr bwMode="auto">
            <a:xfrm>
              <a:off x="9531" y="3894"/>
              <a:ext cx="2250" cy="450"/>
            </a:xfrm>
            <a:prstGeom prst="rect">
              <a:avLst/>
            </a:prstGeom>
            <a:ln w="9525">
              <a:noFill/>
              <a:miter lim="800000"/>
              <a:headEnd/>
              <a:tailEnd/>
            </a:ln>
          </p:spPr>
          <p:txBody>
            <a:bodyPr/>
            <a:lstStyle/>
            <a:p>
              <a:r>
                <a:rPr lang="en-US" sz="2000" i="1">
                  <a:cs typeface="Times New Roman" pitchFamily="18" charset="0"/>
                </a:rPr>
                <a:t>A.M.Baldin</a:t>
              </a:r>
              <a:endParaRPr lang="en-US" sz="1100"/>
            </a:p>
            <a:p>
              <a:pPr eaLnBrk="0" hangingPunct="0"/>
              <a:r>
                <a:rPr lang="en-US" sz="1600" i="1">
                  <a:cs typeface="Times New Roman" pitchFamily="18" charset="0"/>
                </a:rPr>
                <a:t>JINR Rapid Comm. </a:t>
              </a:r>
              <a:r>
                <a:rPr lang="ru-RU" sz="1600" i="1">
                  <a:cs typeface="Times New Roman" pitchFamily="18" charset="0"/>
                </a:rPr>
                <a:t>№</a:t>
              </a:r>
              <a:r>
                <a:rPr lang="en-US" sz="1600" i="1">
                  <a:cs typeface="Times New Roman" pitchFamily="18" charset="0"/>
                </a:rPr>
                <a:t>5, 1996</a:t>
              </a:r>
              <a:endParaRPr lang="en-US"/>
            </a:p>
          </p:txBody>
        </p:sp>
        <p:sp useBgFill="1">
          <p:nvSpPr>
            <p:cNvPr id="31752" name="Text Box 40"/>
            <p:cNvSpPr txBox="1">
              <a:spLocks noChangeArrowheads="1"/>
            </p:cNvSpPr>
            <p:nvPr/>
          </p:nvSpPr>
          <p:spPr bwMode="auto">
            <a:xfrm>
              <a:off x="5751" y="7764"/>
              <a:ext cx="5940" cy="270"/>
            </a:xfrm>
            <a:prstGeom prst="rect">
              <a:avLst/>
            </a:prstGeom>
            <a:ln w="9525">
              <a:noFill/>
              <a:miter lim="800000"/>
              <a:headEnd/>
              <a:tailEnd/>
            </a:ln>
          </p:spPr>
          <p:txBody>
            <a:bodyPr/>
            <a:lstStyle/>
            <a:p>
              <a:r>
                <a:rPr lang="en-US" sz="1600">
                  <a:cs typeface="Times New Roman" pitchFamily="18" charset="0"/>
                </a:rPr>
                <a:t>Schematic diagram illustrating the role of symmetry in fundamental physics</a:t>
              </a:r>
              <a:r>
                <a:rPr lang="en-US" sz="1600">
                  <a:solidFill>
                    <a:schemeClr val="bg2"/>
                  </a:solidFill>
                  <a:cs typeface="Times New Roman" pitchFamily="18" charset="0"/>
                </a:rPr>
                <a:t>.</a:t>
              </a:r>
              <a:endParaRPr lang="en-US">
                <a:solidFill>
                  <a:schemeClr val="bg2"/>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l-GR" altLang="ru-RU" sz="4400" dirty="0" smtClean="0">
                <a:solidFill>
                  <a:schemeClr val="accent1">
                    <a:lumMod val="50000"/>
                  </a:schemeClr>
                </a:solidFill>
                <a:cs typeface="Arial" panose="020B0604020202020204" pitchFamily="34" charset="0"/>
              </a:rPr>
              <a:t>ΣΙΜΜΕΤΡΙΑ</a:t>
            </a:r>
          </a:p>
        </p:txBody>
      </p:sp>
      <p:sp>
        <p:nvSpPr>
          <p:cNvPr id="21507" name="Rectangle 3"/>
          <p:cNvSpPr>
            <a:spLocks noGrp="1" noChangeArrowheads="1"/>
          </p:cNvSpPr>
          <p:nvPr>
            <p:ph type="body" idx="1"/>
          </p:nvPr>
        </p:nvSpPr>
        <p:spPr/>
        <p:txBody>
          <a:bodyPr/>
          <a:lstStyle/>
          <a:p>
            <a:pPr>
              <a:buNone/>
            </a:pPr>
            <a:r>
              <a:rPr lang="en-US" altLang="ru-RU" sz="2800" dirty="0" smtClean="0">
                <a:solidFill>
                  <a:schemeClr val="tx1"/>
                </a:solidFill>
              </a:rPr>
              <a:t>The </a:t>
            </a:r>
            <a:r>
              <a:rPr lang="en-US" altLang="ru-RU" sz="2800" dirty="0">
                <a:solidFill>
                  <a:schemeClr val="tx1"/>
                </a:solidFill>
              </a:rPr>
              <a:t>G</a:t>
            </a:r>
            <a:r>
              <a:rPr lang="en-US" altLang="ru-RU" sz="2800" dirty="0" smtClean="0">
                <a:solidFill>
                  <a:schemeClr val="tx1"/>
                </a:solidFill>
              </a:rPr>
              <a:t>reek word “</a:t>
            </a:r>
            <a:r>
              <a:rPr lang="el-GR" altLang="ru-RU" sz="2800" dirty="0">
                <a:solidFill>
                  <a:schemeClr val="tx1"/>
                </a:solidFill>
                <a:cs typeface="Arial" panose="020B0604020202020204" pitchFamily="34" charset="0"/>
              </a:rPr>
              <a:t>ΣΙΜΜΕΤΡΙΑ</a:t>
            </a:r>
            <a:r>
              <a:rPr lang="en-US" altLang="ru-RU" sz="2800" dirty="0" smtClean="0">
                <a:solidFill>
                  <a:schemeClr val="tx1"/>
                </a:solidFill>
              </a:rPr>
              <a:t>” </a:t>
            </a:r>
            <a:r>
              <a:rPr lang="en-US" altLang="ru-RU" sz="2800" dirty="0">
                <a:solidFill>
                  <a:schemeClr val="tx1"/>
                </a:solidFill>
              </a:rPr>
              <a:t>means “commensurability, congruence, proportionality, symmetry”</a:t>
            </a:r>
            <a:r>
              <a:rPr lang="ru-RU" altLang="ru-RU" sz="2800" dirty="0" smtClean="0">
                <a:solidFill>
                  <a:schemeClr val="tx1"/>
                </a:solidFill>
              </a:rPr>
              <a:t>.</a:t>
            </a:r>
          </a:p>
          <a:p>
            <a:pPr eaLnBrk="1" hangingPunct="1">
              <a:lnSpc>
                <a:spcPct val="90000"/>
              </a:lnSpc>
              <a:buFontTx/>
              <a:buNone/>
            </a:pPr>
            <a:endParaRPr lang="ru-RU" altLang="ru-RU" dirty="0" smtClean="0"/>
          </a:p>
          <a:p>
            <a:pPr eaLnBrk="1" hangingPunct="1">
              <a:lnSpc>
                <a:spcPct val="90000"/>
              </a:lnSpc>
              <a:buFontTx/>
              <a:buNone/>
            </a:pPr>
            <a:r>
              <a:rPr lang="ru-RU" altLang="ru-RU" dirty="0" smtClean="0"/>
              <a:t>	</a:t>
            </a:r>
            <a:endParaRPr lang="en-US" altLang="ru-RU" dirty="0" smtClean="0"/>
          </a:p>
        </p:txBody>
      </p:sp>
    </p:spTree>
    <p:extLst>
      <p:ext uri="{BB962C8B-B14F-4D97-AF65-F5344CB8AC3E}">
        <p14:creationId xmlns="" xmlns:p14="http://schemas.microsoft.com/office/powerpoint/2010/main" val="30276509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dirty="0" smtClean="0">
                <a:solidFill>
                  <a:schemeClr val="accent1">
                    <a:lumMod val="50000"/>
                  </a:schemeClr>
                </a:solidFill>
              </a:rPr>
              <a:t>Symmetry in living matter</a:t>
            </a:r>
            <a:endParaRPr lang="ru-RU" sz="4400" dirty="0">
              <a:solidFill>
                <a:schemeClr val="accent1">
                  <a:lumMod val="50000"/>
                </a:schemeClr>
              </a:solidFill>
            </a:endParaRPr>
          </a:p>
        </p:txBody>
      </p:sp>
      <p:sp>
        <p:nvSpPr>
          <p:cNvPr id="3" name="Объект 2"/>
          <p:cNvSpPr>
            <a:spLocks noGrp="1"/>
          </p:cNvSpPr>
          <p:nvPr>
            <p:ph sz="half" idx="1"/>
          </p:nvPr>
        </p:nvSpPr>
        <p:spPr>
          <a:xfrm>
            <a:off x="822959" y="1845735"/>
            <a:ext cx="2441836" cy="602293"/>
          </a:xfrm>
        </p:spPr>
        <p:txBody>
          <a:bodyPr>
            <a:noAutofit/>
          </a:bodyPr>
          <a:lstStyle/>
          <a:p>
            <a:r>
              <a:rPr lang="en-US" altLang="ru-RU" dirty="0" smtClean="0">
                <a:solidFill>
                  <a:schemeClr val="tx1"/>
                </a:solidFill>
              </a:rPr>
              <a:t>Echinoderms</a:t>
            </a:r>
            <a:endParaRPr lang="ru-RU" dirty="0">
              <a:solidFill>
                <a:schemeClr val="tx1"/>
              </a:solidFill>
            </a:endParaRPr>
          </a:p>
        </p:txBody>
      </p:sp>
      <p:pic>
        <p:nvPicPr>
          <p:cNvPr id="5" name="Picture 7" descr="f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942751" y="2448027"/>
            <a:ext cx="2322044" cy="3765476"/>
          </a:xfrm>
          <a:prstGeom prst="rect">
            <a:avLst/>
          </a:prstGeom>
          <a:noFill/>
        </p:spPr>
      </p:pic>
      <p:pic>
        <p:nvPicPr>
          <p:cNvPr id="6" name="Picture 7" descr="f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a:xfrm>
            <a:off x="3401956" y="2448027"/>
            <a:ext cx="2296548" cy="3765476"/>
          </a:xfrm>
          <a:prstGeom prst="rect">
            <a:avLst/>
          </a:prstGeom>
          <a:noFill/>
        </p:spPr>
      </p:pic>
      <p:pic>
        <p:nvPicPr>
          <p:cNvPr id="7" name="Picture 7" descr="f4"/>
          <p:cNvPicPr>
            <a:picLocks noGrp="1" noChangeAspect="1" noChangeArrowheads="1"/>
          </p:cNvPicPr>
          <p:nvPr>
            <p:ph sz="half" idx="2"/>
          </p:nvPr>
        </p:nvPicPr>
        <p:blipFill>
          <a:blip r:embed="rId4">
            <a:extLst>
              <a:ext uri="{28A0092B-C50C-407E-A947-70E740481C1C}">
                <a14:useLocalDpi xmlns="" xmlns:a14="http://schemas.microsoft.com/office/drawing/2010/main" val="0"/>
              </a:ext>
            </a:extLst>
          </a:blip>
          <a:srcRect/>
          <a:stretch>
            <a:fillRect/>
          </a:stretch>
        </p:blipFill>
        <p:spPr>
          <a:xfrm>
            <a:off x="5835666" y="2448028"/>
            <a:ext cx="2100065" cy="3765476"/>
          </a:xfrm>
          <a:noFill/>
        </p:spPr>
      </p:pic>
      <p:sp>
        <p:nvSpPr>
          <p:cNvPr id="8" name="Объект 2"/>
          <p:cNvSpPr txBox="1">
            <a:spLocks/>
          </p:cNvSpPr>
          <p:nvPr/>
        </p:nvSpPr>
        <p:spPr>
          <a:xfrm>
            <a:off x="3384587" y="1845734"/>
            <a:ext cx="2313917" cy="6022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ru-RU" dirty="0">
                <a:solidFill>
                  <a:schemeClr val="tx1"/>
                </a:solidFill>
              </a:rPr>
              <a:t>Crustaceans</a:t>
            </a:r>
            <a:endParaRPr lang="ru-RU" dirty="0">
              <a:solidFill>
                <a:schemeClr val="tx1"/>
              </a:solidFill>
            </a:endParaRPr>
          </a:p>
        </p:txBody>
      </p:sp>
      <p:sp>
        <p:nvSpPr>
          <p:cNvPr id="9" name="Объект 2"/>
          <p:cNvSpPr txBox="1">
            <a:spLocks/>
          </p:cNvSpPr>
          <p:nvPr/>
        </p:nvSpPr>
        <p:spPr>
          <a:xfrm>
            <a:off x="5835666" y="1845734"/>
            <a:ext cx="2100065" cy="6022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ru-RU" dirty="0" err="1">
                <a:solidFill>
                  <a:schemeClr val="tx1"/>
                </a:solidFill>
              </a:rPr>
              <a:t>Radiolaria</a:t>
            </a:r>
            <a:endParaRPr lang="ru-RU" dirty="0">
              <a:solidFill>
                <a:schemeClr val="tx1"/>
              </a:solidFill>
            </a:endParaRPr>
          </a:p>
        </p:txBody>
      </p:sp>
    </p:spTree>
    <p:extLst>
      <p:ext uri="{BB962C8B-B14F-4D97-AF65-F5344CB8AC3E}">
        <p14:creationId xmlns="" xmlns:p14="http://schemas.microsoft.com/office/powerpoint/2010/main" val="265957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normAutofit/>
          </a:bodyPr>
          <a:lstStyle/>
          <a:p>
            <a:r>
              <a:rPr lang="en-US" sz="4400" dirty="0">
                <a:solidFill>
                  <a:schemeClr val="accent1">
                    <a:lumMod val="50000"/>
                  </a:schemeClr>
                </a:solidFill>
              </a:rPr>
              <a:t>Symmetry in </a:t>
            </a:r>
            <a:r>
              <a:rPr lang="en-US" sz="4400" dirty="0" smtClean="0">
                <a:solidFill>
                  <a:schemeClr val="accent1">
                    <a:lumMod val="50000"/>
                  </a:schemeClr>
                </a:solidFill>
              </a:rPr>
              <a:t>nonliving </a:t>
            </a:r>
            <a:r>
              <a:rPr lang="en-US" sz="4400" dirty="0">
                <a:solidFill>
                  <a:schemeClr val="accent1">
                    <a:lumMod val="50000"/>
                  </a:schemeClr>
                </a:solidFill>
              </a:rPr>
              <a:t>matter</a:t>
            </a:r>
            <a:endParaRPr lang="ru-RU" altLang="ru-RU" sz="4400" dirty="0" smtClean="0">
              <a:solidFill>
                <a:schemeClr val="accent1">
                  <a:lumMod val="50000"/>
                </a:schemeClr>
              </a:solidFill>
            </a:endParaRPr>
          </a:p>
        </p:txBody>
      </p:sp>
      <p:pic>
        <p:nvPicPr>
          <p:cNvPr id="31747" name="Picture 6" descr="f6"/>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2857488" y="1714488"/>
            <a:ext cx="3297005" cy="4583281"/>
          </a:xfrm>
          <a:noFill/>
        </p:spPr>
      </p:pic>
    </p:spTree>
    <p:extLst>
      <p:ext uri="{BB962C8B-B14F-4D97-AF65-F5344CB8AC3E}">
        <p14:creationId xmlns="" xmlns:p14="http://schemas.microsoft.com/office/powerpoint/2010/main" val="1722301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altLang="ru-RU" sz="4400" dirty="0">
                <a:solidFill>
                  <a:schemeClr val="accent1">
                    <a:lumMod val="50000"/>
                  </a:schemeClr>
                </a:solidFill>
              </a:rPr>
              <a:t>Symmetry in physics phenomena</a:t>
            </a:r>
            <a:endParaRPr lang="ru-RU" sz="4400" dirty="0">
              <a:solidFill>
                <a:schemeClr val="accent1">
                  <a:lumMod val="50000"/>
                </a:schemeClr>
              </a:solidFill>
            </a:endParaRPr>
          </a:p>
        </p:txBody>
      </p:sp>
      <p:pic>
        <p:nvPicPr>
          <p:cNvPr id="4" name="Picture 6" descr="f5a"/>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3926" t="1315" r="34835" b="63944"/>
          <a:stretch/>
        </p:blipFill>
        <p:spPr>
          <a:xfrm>
            <a:off x="957423" y="2294223"/>
            <a:ext cx="2900197" cy="2089750"/>
          </a:xfrm>
          <a:prstGeom prst="rect">
            <a:avLst/>
          </a:prstGeom>
          <a:noFill/>
        </p:spPr>
      </p:pic>
      <p:pic>
        <p:nvPicPr>
          <p:cNvPr id="5" name="Picture 6" descr="f5a"/>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201" t="38686" r="34681" b="43286"/>
          <a:stretch/>
        </p:blipFill>
        <p:spPr>
          <a:xfrm>
            <a:off x="957423" y="4877442"/>
            <a:ext cx="3115384" cy="1409078"/>
          </a:xfrm>
          <a:prstGeom prst="rect">
            <a:avLst/>
          </a:prstGeom>
          <a:noFill/>
        </p:spPr>
      </p:pic>
      <p:pic>
        <p:nvPicPr>
          <p:cNvPr id="6" name="Picture 6" descr="f5a"/>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458" t="68357" r="7938" b="3474"/>
          <a:stretch/>
        </p:blipFill>
        <p:spPr>
          <a:xfrm>
            <a:off x="4356278" y="3418058"/>
            <a:ext cx="4216250" cy="2162179"/>
          </a:xfrm>
          <a:prstGeom prst="rect">
            <a:avLst/>
          </a:prstGeom>
          <a:noFill/>
        </p:spPr>
      </p:pic>
      <p:sp>
        <p:nvSpPr>
          <p:cNvPr id="7" name="TextBox 6"/>
          <p:cNvSpPr txBox="1"/>
          <p:nvPr/>
        </p:nvSpPr>
        <p:spPr>
          <a:xfrm>
            <a:off x="958925" y="1924891"/>
            <a:ext cx="2901372" cy="400110"/>
          </a:xfrm>
          <a:prstGeom prst="rect">
            <a:avLst/>
          </a:prstGeom>
          <a:noFill/>
        </p:spPr>
        <p:txBody>
          <a:bodyPr wrap="none" rtlCol="0">
            <a:spAutoFit/>
          </a:bodyPr>
          <a:lstStyle/>
          <a:p>
            <a:r>
              <a:rPr lang="en-US" sz="2000" dirty="0" err="1" smtClean="0"/>
              <a:t>Chladni</a:t>
            </a:r>
            <a:r>
              <a:rPr lang="en-US" sz="2000" dirty="0" smtClean="0"/>
              <a:t> figures (acoustics)</a:t>
            </a:r>
            <a:endParaRPr lang="ru-RU" sz="2000" dirty="0"/>
          </a:p>
        </p:txBody>
      </p:sp>
      <p:sp>
        <p:nvSpPr>
          <p:cNvPr id="8" name="TextBox 7"/>
          <p:cNvSpPr txBox="1"/>
          <p:nvPr/>
        </p:nvSpPr>
        <p:spPr>
          <a:xfrm>
            <a:off x="142844" y="4500570"/>
            <a:ext cx="3980320" cy="400110"/>
          </a:xfrm>
          <a:prstGeom prst="rect">
            <a:avLst/>
          </a:prstGeom>
          <a:noFill/>
        </p:spPr>
        <p:txBody>
          <a:bodyPr wrap="none" rtlCol="0">
            <a:spAutoFit/>
          </a:bodyPr>
          <a:lstStyle/>
          <a:p>
            <a:r>
              <a:rPr lang="en-US" sz="2000" dirty="0" smtClean="0"/>
              <a:t>Dust contours on piezo quartz plates</a:t>
            </a:r>
            <a:endParaRPr lang="ru-RU" sz="2000" dirty="0"/>
          </a:p>
        </p:txBody>
      </p:sp>
      <p:sp>
        <p:nvSpPr>
          <p:cNvPr id="9" name="TextBox 8"/>
          <p:cNvSpPr txBox="1"/>
          <p:nvPr/>
        </p:nvSpPr>
        <p:spPr>
          <a:xfrm>
            <a:off x="4356278" y="2793906"/>
            <a:ext cx="4375557" cy="707886"/>
          </a:xfrm>
          <a:prstGeom prst="rect">
            <a:avLst/>
          </a:prstGeom>
          <a:noFill/>
        </p:spPr>
        <p:txBody>
          <a:bodyPr wrap="none" rtlCol="0">
            <a:spAutoFit/>
          </a:bodyPr>
          <a:lstStyle/>
          <a:p>
            <a:r>
              <a:rPr lang="en-US" sz="2000" dirty="0" err="1"/>
              <a:t>Lissajous</a:t>
            </a:r>
            <a:r>
              <a:rPr lang="en-US" sz="2000" dirty="0"/>
              <a:t> </a:t>
            </a:r>
            <a:r>
              <a:rPr lang="en-US" sz="2000" dirty="0" smtClean="0"/>
              <a:t>figures – sum of oscillations of </a:t>
            </a:r>
          </a:p>
          <a:p>
            <a:r>
              <a:rPr lang="en-US" sz="2000" dirty="0" smtClean="0"/>
              <a:t>two damping tuning forks</a:t>
            </a:r>
            <a:endParaRPr lang="ru-RU" sz="2000" dirty="0"/>
          </a:p>
        </p:txBody>
      </p:sp>
    </p:spTree>
    <p:extLst>
      <p:ext uri="{BB962C8B-B14F-4D97-AF65-F5344CB8AC3E}">
        <p14:creationId xmlns="" xmlns:p14="http://schemas.microsoft.com/office/powerpoint/2010/main" val="1975628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a:xfrm>
            <a:off x="457200" y="6248400"/>
            <a:ext cx="8229600" cy="609600"/>
          </a:xfrm>
        </p:spPr>
        <p:txBody>
          <a:bodyPr>
            <a:normAutofit/>
          </a:bodyPr>
          <a:lstStyle/>
          <a:p>
            <a:pPr algn="l" eaLnBrk="1" hangingPunct="1"/>
            <a:r>
              <a:rPr lang="ru-RU" sz="3200" dirty="0" smtClean="0"/>
              <a:t>	</a:t>
            </a:r>
            <a:r>
              <a:rPr lang="en-US" sz="3200" dirty="0" smtClean="0"/>
              <a:t>Mesons</a:t>
            </a:r>
            <a:r>
              <a:rPr lang="ru-RU" sz="3200" dirty="0" smtClean="0"/>
              <a:t>				</a:t>
            </a:r>
            <a:r>
              <a:rPr lang="en-US" sz="3200" dirty="0" smtClean="0"/>
              <a:t>Baryons</a:t>
            </a:r>
            <a:r>
              <a:rPr lang="ru-RU" sz="3200" dirty="0" smtClean="0"/>
              <a:t>	</a:t>
            </a:r>
            <a:endParaRPr lang="en-US" sz="3200" dirty="0" smtClean="0"/>
          </a:p>
        </p:txBody>
      </p:sp>
      <p:pic>
        <p:nvPicPr>
          <p:cNvPr id="29699" name="Picture 9" descr="qua"/>
          <p:cNvPicPr>
            <a:picLocks noGrp="1" noChangeAspect="1" noChangeArrowheads="1"/>
          </p:cNvPicPr>
          <p:nvPr>
            <p:ph sz="half" idx="1"/>
          </p:nvPr>
        </p:nvPicPr>
        <p:blipFill>
          <a:blip r:embed="rId2"/>
          <a:srcRect/>
          <a:stretch>
            <a:fillRect/>
          </a:stretch>
        </p:blipFill>
        <p:spPr>
          <a:xfrm>
            <a:off x="228600" y="228600"/>
            <a:ext cx="4325938" cy="6019800"/>
          </a:xfrm>
          <a:noFill/>
        </p:spPr>
      </p:pic>
      <p:pic>
        <p:nvPicPr>
          <p:cNvPr id="29700" name="Picture 10" descr="su3"/>
          <p:cNvPicPr>
            <a:picLocks noGrp="1" noChangeAspect="1" noChangeArrowheads="1"/>
          </p:cNvPicPr>
          <p:nvPr>
            <p:ph sz="half" idx="2"/>
          </p:nvPr>
        </p:nvPicPr>
        <p:blipFill>
          <a:blip r:embed="rId3"/>
          <a:srcRect/>
          <a:stretch>
            <a:fillRect/>
          </a:stretch>
        </p:blipFill>
        <p:spPr>
          <a:xfrm>
            <a:off x="4800600" y="228600"/>
            <a:ext cx="4079875" cy="6019800"/>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5"/>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785786" y="384437"/>
            <a:ext cx="2000264" cy="290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714612" y="428604"/>
            <a:ext cx="5670191" cy="1325562"/>
          </a:xfrm>
        </p:spPr>
        <p:txBody>
          <a:bodyPr>
            <a:noAutofit/>
          </a:bodyPr>
          <a:lstStyle/>
          <a:p>
            <a:pPr>
              <a:defRPr/>
            </a:pPr>
            <a:r>
              <a:rPr lang="en-US" sz="3200" dirty="0">
                <a:solidFill>
                  <a:schemeClr val="accent1">
                    <a:lumMod val="50000"/>
                  </a:schemeClr>
                </a:solidFill>
              </a:rPr>
              <a:t>Emmy </a:t>
            </a:r>
            <a:r>
              <a:rPr lang="en-US" sz="3200" dirty="0" err="1">
                <a:solidFill>
                  <a:schemeClr val="accent1">
                    <a:lumMod val="50000"/>
                  </a:schemeClr>
                </a:solidFill>
              </a:rPr>
              <a:t>Noether's</a:t>
            </a:r>
            <a:r>
              <a:rPr lang="en-US" sz="3200" dirty="0">
                <a:solidFill>
                  <a:schemeClr val="accent1">
                    <a:lumMod val="50000"/>
                  </a:schemeClr>
                </a:solidFill>
              </a:rPr>
              <a:t> first </a:t>
            </a:r>
            <a:r>
              <a:rPr lang="en-US" sz="3200" dirty="0" smtClean="0">
                <a:solidFill>
                  <a:schemeClr val="accent1">
                    <a:lumMod val="50000"/>
                  </a:schemeClr>
                </a:solidFill>
              </a:rPr>
              <a:t>theorem</a:t>
            </a:r>
            <a:r>
              <a:rPr lang="en-US" sz="4400" dirty="0" smtClean="0">
                <a:solidFill>
                  <a:schemeClr val="accent1">
                    <a:lumMod val="50000"/>
                  </a:schemeClr>
                </a:solidFill>
              </a:rPr>
              <a:t/>
            </a:r>
            <a:br>
              <a:rPr lang="en-US" sz="4400" dirty="0" smtClean="0">
                <a:solidFill>
                  <a:schemeClr val="accent1">
                    <a:lumMod val="50000"/>
                  </a:schemeClr>
                </a:solidFill>
              </a:rPr>
            </a:br>
            <a:r>
              <a:rPr lang="en-US" sz="2400" dirty="0" smtClean="0">
                <a:solidFill>
                  <a:schemeClr val="accent1">
                    <a:lumMod val="50000"/>
                  </a:schemeClr>
                </a:solidFill>
              </a:rPr>
              <a:t> </a:t>
            </a:r>
            <a:r>
              <a:rPr lang="en-US" sz="1800" dirty="0">
                <a:solidFill>
                  <a:schemeClr val="accent1">
                    <a:lumMod val="50000"/>
                  </a:schemeClr>
                </a:solidFill>
              </a:rPr>
              <a:t>which derives conserved quantities from </a:t>
            </a:r>
            <a:r>
              <a:rPr lang="en-US" sz="1800" dirty="0" smtClean="0">
                <a:solidFill>
                  <a:schemeClr val="accent1">
                    <a:lumMod val="50000"/>
                  </a:schemeClr>
                </a:solidFill>
              </a:rPr>
              <a:t>symmetries </a:t>
            </a:r>
            <a:r>
              <a:rPr lang="en-US" sz="2400" dirty="0" smtClean="0">
                <a:solidFill>
                  <a:schemeClr val="accent1">
                    <a:lumMod val="50000"/>
                  </a:schemeClr>
                </a:solidFill>
              </a:rPr>
              <a:t/>
            </a:r>
            <a:br>
              <a:rPr lang="en-US" sz="2400" dirty="0" smtClean="0">
                <a:solidFill>
                  <a:schemeClr val="accent1">
                    <a:lumMod val="50000"/>
                  </a:schemeClr>
                </a:solidFill>
              </a:rPr>
            </a:br>
            <a:r>
              <a:rPr lang="en-US" sz="2400" dirty="0" smtClean="0">
                <a:solidFill>
                  <a:schemeClr val="accent1">
                    <a:lumMod val="50000"/>
                  </a:schemeClr>
                </a:solidFill>
              </a:rPr>
              <a:t>(published exactly 100 years ago, in 1918)</a:t>
            </a:r>
            <a:endParaRPr lang="ru-RU" sz="2400" dirty="0">
              <a:solidFill>
                <a:schemeClr val="accent1">
                  <a:lumMod val="50000"/>
                </a:schemeClr>
              </a:solidFill>
            </a:endParaRPr>
          </a:p>
        </p:txBody>
      </p:sp>
      <p:sp>
        <p:nvSpPr>
          <p:cNvPr id="3" name="Объект 2"/>
          <p:cNvSpPr>
            <a:spLocks noGrp="1"/>
          </p:cNvSpPr>
          <p:nvPr>
            <p:ph idx="1"/>
          </p:nvPr>
        </p:nvSpPr>
        <p:spPr>
          <a:xfrm>
            <a:off x="1583531" y="2928934"/>
            <a:ext cx="6488931" cy="3351218"/>
          </a:xfrm>
        </p:spPr>
        <p:txBody>
          <a:bodyPr>
            <a:normAutofit fontScale="70000" lnSpcReduction="20000"/>
          </a:bodyPr>
          <a:lstStyle/>
          <a:p>
            <a:pPr marL="1828800" lvl="4" indent="0">
              <a:buNone/>
              <a:defRPr/>
            </a:pPr>
            <a:r>
              <a:rPr lang="en-US" sz="2800" dirty="0" err="1">
                <a:solidFill>
                  <a:schemeClr val="tx1"/>
                </a:solidFill>
              </a:rPr>
              <a:t>Noether's</a:t>
            </a:r>
            <a:r>
              <a:rPr lang="en-US" sz="2800" dirty="0">
                <a:solidFill>
                  <a:schemeClr val="tx1"/>
                </a:solidFill>
              </a:rPr>
              <a:t> </a:t>
            </a:r>
            <a:r>
              <a:rPr lang="en-US" sz="2800" dirty="0" smtClean="0">
                <a:solidFill>
                  <a:schemeClr val="tx1"/>
                </a:solidFill>
              </a:rPr>
              <a:t>first theorem </a:t>
            </a:r>
            <a:r>
              <a:rPr lang="en-US" sz="2800" dirty="0">
                <a:solidFill>
                  <a:schemeClr val="tx1"/>
                </a:solidFill>
              </a:rPr>
              <a:t>states that every differentiable symmetry of the action of a physical system has a corresponding conservation law. </a:t>
            </a:r>
          </a:p>
          <a:p>
            <a:pPr marL="1828800" lvl="4" indent="0">
              <a:buNone/>
              <a:defRPr/>
            </a:pPr>
            <a:endParaRPr lang="en-US" sz="2400" dirty="0" smtClean="0"/>
          </a:p>
          <a:p>
            <a:pPr marL="0" lvl="4" indent="-180000">
              <a:lnSpc>
                <a:spcPct val="120000"/>
              </a:lnSpc>
              <a:buFont typeface="Arial" panose="020B0604020202020204" pitchFamily="34" charset="0"/>
              <a:buChar char="•"/>
              <a:defRPr/>
            </a:pPr>
            <a:r>
              <a:rPr lang="en-US" sz="2400" dirty="0" smtClean="0">
                <a:solidFill>
                  <a:schemeClr val="tx1"/>
                </a:solidFill>
              </a:rPr>
              <a:t>The </a:t>
            </a:r>
            <a:r>
              <a:rPr lang="en-US" sz="2400" dirty="0">
                <a:solidFill>
                  <a:schemeClr val="tx1"/>
                </a:solidFill>
              </a:rPr>
              <a:t>invariance of physical systems with respect to spatial translation (in other words, that the laws of physics do not vary with locations in space) gives the law of conservation of linear </a:t>
            </a:r>
            <a:r>
              <a:rPr lang="en-US" sz="2400" dirty="0" smtClean="0">
                <a:solidFill>
                  <a:schemeClr val="tx1"/>
                </a:solidFill>
              </a:rPr>
              <a:t>momentum.</a:t>
            </a:r>
          </a:p>
          <a:p>
            <a:pPr marL="0" lvl="4" indent="-180000">
              <a:lnSpc>
                <a:spcPct val="120000"/>
              </a:lnSpc>
              <a:buFont typeface="Arial" panose="020B0604020202020204" pitchFamily="34" charset="0"/>
              <a:buChar char="•"/>
              <a:defRPr/>
            </a:pPr>
            <a:r>
              <a:rPr lang="en-US" sz="2400" dirty="0" smtClean="0">
                <a:solidFill>
                  <a:schemeClr val="tx1"/>
                </a:solidFill>
              </a:rPr>
              <a:t>The invariance </a:t>
            </a:r>
            <a:r>
              <a:rPr lang="en-US" sz="2400" dirty="0">
                <a:solidFill>
                  <a:schemeClr val="tx1"/>
                </a:solidFill>
              </a:rPr>
              <a:t>with respect to rotation gives the law of conservation of angular </a:t>
            </a:r>
            <a:r>
              <a:rPr lang="en-US" sz="2400" dirty="0" smtClean="0">
                <a:solidFill>
                  <a:schemeClr val="tx1"/>
                </a:solidFill>
              </a:rPr>
              <a:t>momentum.</a:t>
            </a:r>
          </a:p>
          <a:p>
            <a:pPr marL="0" lvl="4" indent="-180000">
              <a:lnSpc>
                <a:spcPct val="120000"/>
              </a:lnSpc>
              <a:buFont typeface="Arial" panose="020B0604020202020204" pitchFamily="34" charset="0"/>
              <a:buChar char="•"/>
              <a:defRPr/>
            </a:pPr>
            <a:r>
              <a:rPr lang="en-US" sz="2400" dirty="0" smtClean="0">
                <a:solidFill>
                  <a:schemeClr val="tx1"/>
                </a:solidFill>
              </a:rPr>
              <a:t>The invariance </a:t>
            </a:r>
            <a:r>
              <a:rPr lang="en-US" sz="2400" dirty="0">
                <a:solidFill>
                  <a:schemeClr val="tx1"/>
                </a:solidFill>
              </a:rPr>
              <a:t>with respect to time translation gives the </a:t>
            </a:r>
            <a:r>
              <a:rPr lang="en-US" sz="2400" dirty="0" smtClean="0">
                <a:solidFill>
                  <a:schemeClr val="tx1"/>
                </a:solidFill>
              </a:rPr>
              <a:t>law </a:t>
            </a:r>
            <a:r>
              <a:rPr lang="en-US" sz="2400" dirty="0">
                <a:solidFill>
                  <a:schemeClr val="tx1"/>
                </a:solidFill>
              </a:rPr>
              <a:t>of conservation of </a:t>
            </a:r>
            <a:r>
              <a:rPr lang="en-US" sz="2400" dirty="0" smtClean="0">
                <a:solidFill>
                  <a:schemeClr val="tx1"/>
                </a:solidFill>
              </a:rPr>
              <a:t>energy.</a:t>
            </a:r>
          </a:p>
          <a:p>
            <a:pPr>
              <a:defRPr/>
            </a:pPr>
            <a:endParaRPr lang="ru-RU" sz="2400" dirty="0"/>
          </a:p>
        </p:txBody>
      </p:sp>
    </p:spTree>
    <p:extLst>
      <p:ext uri="{BB962C8B-B14F-4D97-AF65-F5344CB8AC3E}">
        <p14:creationId xmlns="" xmlns:p14="http://schemas.microsoft.com/office/powerpoint/2010/main" val="2305142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43001" y="2500313"/>
            <a:ext cx="6515099" cy="4000500"/>
          </a:xfrm>
        </p:spPr>
        <p:txBody>
          <a:bodyPr>
            <a:normAutofit fontScale="62500" lnSpcReduction="20000"/>
          </a:bodyPr>
          <a:lstStyle/>
          <a:p>
            <a:pPr>
              <a:defRPr/>
            </a:pPr>
            <a:r>
              <a:rPr lang="en-US" dirty="0">
                <a:solidFill>
                  <a:schemeClr val="tx1"/>
                </a:solidFill>
              </a:rPr>
              <a:t>The </a:t>
            </a:r>
            <a:r>
              <a:rPr lang="en-US" dirty="0" smtClean="0">
                <a:solidFill>
                  <a:schemeClr val="tx1"/>
                </a:solidFill>
              </a:rPr>
              <a:t>causality </a:t>
            </a:r>
            <a:r>
              <a:rPr lang="en-US" dirty="0">
                <a:solidFill>
                  <a:schemeClr val="tx1"/>
                </a:solidFill>
              </a:rPr>
              <a:t>relation between the symmetry of the cause and that of the effect. The principle is composed of three parts:</a:t>
            </a:r>
          </a:p>
          <a:p>
            <a:pPr>
              <a:defRPr/>
            </a:pPr>
            <a:r>
              <a:rPr lang="en-US" dirty="0" smtClean="0">
                <a:solidFill>
                  <a:schemeClr val="tx1"/>
                </a:solidFill>
              </a:rPr>
              <a:t>If </a:t>
            </a:r>
            <a:r>
              <a:rPr lang="en-US" dirty="0">
                <a:solidFill>
                  <a:schemeClr val="tx1"/>
                </a:solidFill>
              </a:rPr>
              <a:t>certain causes yield the known effects, the symmetry elements of the causes should be contained in the generated effects.</a:t>
            </a:r>
          </a:p>
          <a:p>
            <a:pPr>
              <a:defRPr/>
            </a:pPr>
            <a:r>
              <a:rPr lang="en-US" dirty="0">
                <a:solidFill>
                  <a:schemeClr val="tx1"/>
                </a:solidFill>
              </a:rPr>
              <a:t>If the known effects manifest certain dissymmetry (absence of symmetry elements), this latter should be contained in the causes which have generated those effects.</a:t>
            </a:r>
          </a:p>
          <a:p>
            <a:pPr>
              <a:defRPr/>
            </a:pPr>
            <a:r>
              <a:rPr lang="en-US" dirty="0">
                <a:solidFill>
                  <a:schemeClr val="tx1"/>
                </a:solidFill>
              </a:rPr>
              <a:t>The converse to these two previous propositions is not true, at least in practical: i.e., the effects may have higher symmetry than the causes which generate these effects</a:t>
            </a:r>
            <a:r>
              <a:rPr lang="en-US" dirty="0" smtClean="0">
                <a:solidFill>
                  <a:schemeClr val="tx1"/>
                </a:solidFill>
              </a:rPr>
              <a:t>.</a:t>
            </a:r>
            <a:r>
              <a:rPr lang="ru-RU" dirty="0" smtClean="0">
                <a:solidFill>
                  <a:schemeClr val="tx1"/>
                </a:solidFill>
              </a:rPr>
              <a:t> </a:t>
            </a:r>
          </a:p>
          <a:p>
            <a:pPr>
              <a:defRPr/>
            </a:pPr>
            <a:endParaRPr lang="ru-RU" dirty="0"/>
          </a:p>
        </p:txBody>
      </p:sp>
      <p:pic>
        <p:nvPicPr>
          <p:cNvPr id="48132" name="Рисунок 3" descr="ÐÐ°ÑÑÐ¸Ð½ÐºÐ¸ Ð¿Ð¾ Ð·Ð°Ð¿ÑÐ¾ÑÑ ÑÐ¾ÑÐ¾ ÐÑÐµÑÐ° ÐÑÑÐ¸"/>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57224" y="46259"/>
            <a:ext cx="1571636" cy="234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Заголовок 3"/>
          <p:cNvSpPr>
            <a:spLocks noGrp="1"/>
          </p:cNvSpPr>
          <p:nvPr>
            <p:ph type="title"/>
          </p:nvPr>
        </p:nvSpPr>
        <p:spPr>
          <a:xfrm>
            <a:off x="2414788" y="286604"/>
            <a:ext cx="5951972" cy="1450757"/>
          </a:xfrm>
        </p:spPr>
        <p:txBody>
          <a:bodyPr>
            <a:normAutofit/>
          </a:bodyPr>
          <a:lstStyle/>
          <a:p>
            <a:r>
              <a:rPr lang="en-US" sz="4400" dirty="0" smtClean="0">
                <a:solidFill>
                  <a:schemeClr val="accent1">
                    <a:lumMod val="50000"/>
                  </a:schemeClr>
                </a:solidFill>
              </a:rPr>
              <a:t>The Curie principle of symmetry:</a:t>
            </a:r>
            <a:endParaRPr lang="ru-RU" sz="4400" dirty="0">
              <a:solidFill>
                <a:schemeClr val="accent1">
                  <a:lumMod val="50000"/>
                </a:schemeClr>
              </a:solidFill>
            </a:endParaRPr>
          </a:p>
        </p:txBody>
      </p:sp>
    </p:spTree>
    <p:extLst>
      <p:ext uri="{BB962C8B-B14F-4D97-AF65-F5344CB8AC3E}">
        <p14:creationId xmlns="" xmlns:p14="http://schemas.microsoft.com/office/powerpoint/2010/main" val="3379339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1"/>
          <p:cNvSpPr>
            <a:spLocks noChangeArrowheads="1"/>
          </p:cNvSpPr>
          <p:nvPr/>
        </p:nvSpPr>
        <p:spPr bwMode="auto">
          <a:xfrm>
            <a:off x="336550" y="361950"/>
            <a:ext cx="7375525" cy="1477963"/>
          </a:xfrm>
          <a:prstGeom prst="rect">
            <a:avLst/>
          </a:prstGeom>
          <a:noFill/>
          <a:ln w="9525">
            <a:noFill/>
            <a:miter lim="800000"/>
            <a:headEnd/>
            <a:tailEnd/>
          </a:ln>
        </p:spPr>
        <p:txBody>
          <a:bodyPr>
            <a:spAutoFit/>
          </a:bodyPr>
          <a:lstStyle/>
          <a:p>
            <a:r>
              <a:rPr lang="en-US" b="1"/>
              <a:t>QUANTUM FIELD THEORY AND SYMMETRIES</a:t>
            </a:r>
            <a:r>
              <a:rPr lang="en-US"/>
              <a:t/>
            </a:r>
            <a:br>
              <a:rPr lang="en-US"/>
            </a:br>
            <a:r>
              <a:rPr lang="en-US" b="1"/>
              <a:t>IN NUCLEAR PHYSICS</a:t>
            </a:r>
            <a:r>
              <a:rPr lang="en-US"/>
              <a:t/>
            </a:r>
            <a:br>
              <a:rPr lang="en-US"/>
            </a:br>
            <a:r>
              <a:rPr lang="en-US" b="1" i="1"/>
              <a:t>A.M.Baldin</a:t>
            </a:r>
            <a:r>
              <a:rPr lang="ru-RU" b="1" i="1"/>
              <a:t> </a:t>
            </a:r>
            <a:r>
              <a:rPr lang="en-US" i="1"/>
              <a:t>Particles and Nuclei,Letters No.2[99]-2000</a:t>
            </a:r>
            <a:r>
              <a:rPr lang="en-US"/>
              <a:t/>
            </a:r>
            <a:br>
              <a:rPr lang="en-US"/>
            </a:br>
            <a:r>
              <a:rPr lang="en-US"/>
              <a:t> </a:t>
            </a:r>
            <a:br>
              <a:rPr lang="en-US"/>
            </a:br>
            <a:endParaRPr lang="ru-RU"/>
          </a:p>
        </p:txBody>
      </p:sp>
      <p:sp>
        <p:nvSpPr>
          <p:cNvPr id="18435" name="Rectangle 1"/>
          <p:cNvSpPr>
            <a:spLocks noChangeArrowheads="1"/>
          </p:cNvSpPr>
          <p:nvPr/>
        </p:nvSpPr>
        <p:spPr bwMode="auto">
          <a:xfrm>
            <a:off x="263525" y="1311275"/>
            <a:ext cx="8661400" cy="4955203"/>
          </a:xfrm>
          <a:prstGeom prst="rect">
            <a:avLst/>
          </a:prstGeom>
          <a:noFill/>
          <a:ln w="9525">
            <a:noFill/>
            <a:miter lim="800000"/>
            <a:headEnd/>
            <a:tailEnd/>
          </a:ln>
        </p:spPr>
        <p:txBody>
          <a:bodyPr anchor="ctr">
            <a:spAutoFit/>
          </a:bodyPr>
          <a:lstStyle/>
          <a:p>
            <a:pPr algn="just" eaLnBrk="0" hangingPunct="0"/>
            <a:r>
              <a:rPr lang="ru-RU" sz="1600" dirty="0" smtClean="0">
                <a:solidFill>
                  <a:srgbClr val="000000"/>
                </a:solidFill>
                <a:latin typeface="WTimes-Roman"/>
                <a:ea typeface="Calibri" pitchFamily="34" charset="0"/>
                <a:cs typeface="Times New Roman" pitchFamily="18" charset="0"/>
              </a:rPr>
              <a:t>«</a:t>
            </a:r>
            <a:r>
              <a:rPr lang="en-US" sz="1600" dirty="0" smtClean="0">
                <a:solidFill>
                  <a:srgbClr val="000000"/>
                </a:solidFill>
                <a:latin typeface="WTimes-Roman"/>
                <a:ea typeface="Calibri" pitchFamily="34" charset="0"/>
                <a:cs typeface="Times New Roman" pitchFamily="18" charset="0"/>
              </a:rPr>
              <a:t>The </a:t>
            </a:r>
            <a:r>
              <a:rPr lang="en-US" sz="1600" dirty="0">
                <a:solidFill>
                  <a:srgbClr val="000000"/>
                </a:solidFill>
                <a:latin typeface="WTimes-Roman"/>
                <a:ea typeface="Calibri" pitchFamily="34" charset="0"/>
                <a:cs typeface="Times New Roman" pitchFamily="18" charset="0"/>
              </a:rPr>
              <a:t>problem of describing nuclear processes, like all other physical processes, is solved</a:t>
            </a:r>
            <a:br>
              <a:rPr lang="en-US" sz="1600" dirty="0">
                <a:solidFill>
                  <a:srgbClr val="000000"/>
                </a:solidFill>
                <a:latin typeface="WTimes-Roman"/>
                <a:ea typeface="Calibri" pitchFamily="34" charset="0"/>
                <a:cs typeface="Times New Roman" pitchFamily="18" charset="0"/>
              </a:rPr>
            </a:br>
            <a:r>
              <a:rPr lang="en-US" sz="1600" dirty="0">
                <a:solidFill>
                  <a:srgbClr val="000000"/>
                </a:solidFill>
                <a:latin typeface="WTimes-Roman"/>
                <a:ea typeface="Calibri" pitchFamily="34" charset="0"/>
                <a:cs typeface="Times New Roman" pitchFamily="18" charset="0"/>
              </a:rPr>
              <a:t>on the basis of the construction of the space of defining the parameters </a:t>
            </a:r>
            <a:r>
              <a:rPr lang="en-US" sz="1600" dirty="0">
                <a:solidFill>
                  <a:srgbClr val="C00000"/>
                </a:solidFill>
                <a:latin typeface="WTimes-Roman"/>
                <a:ea typeface="Calibri" pitchFamily="34" charset="0"/>
                <a:cs typeface="Times New Roman" pitchFamily="18" charset="0"/>
              </a:rPr>
              <a:t>linking real physical</a:t>
            </a:r>
            <a:br>
              <a:rPr lang="en-US" sz="1600" dirty="0">
                <a:solidFill>
                  <a:srgbClr val="C00000"/>
                </a:solidFill>
                <a:latin typeface="WTimes-Roman"/>
                <a:ea typeface="Calibri" pitchFamily="34" charset="0"/>
                <a:cs typeface="Times New Roman" pitchFamily="18" charset="0"/>
              </a:rPr>
            </a:br>
            <a:r>
              <a:rPr lang="en-US" sz="1600" dirty="0">
                <a:solidFill>
                  <a:srgbClr val="C00000"/>
                </a:solidFill>
                <a:latin typeface="WTimes-Roman"/>
                <a:ea typeface="Calibri" pitchFamily="34" charset="0"/>
                <a:cs typeface="Times New Roman" pitchFamily="18" charset="0"/>
              </a:rPr>
              <a:t>objects. </a:t>
            </a:r>
            <a:endParaRPr lang="en-US" sz="1600" dirty="0" smtClean="0">
              <a:solidFill>
                <a:srgbClr val="C00000"/>
              </a:solidFill>
              <a:latin typeface="WTimes-Roman"/>
              <a:ea typeface="Calibri" pitchFamily="34" charset="0"/>
              <a:cs typeface="Times New Roman" pitchFamily="18" charset="0"/>
            </a:endParaRPr>
          </a:p>
          <a:p>
            <a:pPr algn="just" eaLnBrk="0" hangingPunct="0"/>
            <a:r>
              <a:rPr lang="en-US" sz="1600" dirty="0" smtClean="0">
                <a:solidFill>
                  <a:srgbClr val="000000"/>
                </a:solidFill>
                <a:latin typeface="WTimes-Roman"/>
                <a:ea typeface="Calibri" pitchFamily="34" charset="0"/>
                <a:cs typeface="Times New Roman" pitchFamily="18" charset="0"/>
              </a:rPr>
              <a:t>Nuclear </a:t>
            </a:r>
            <a:r>
              <a:rPr lang="en-US" sz="1600" dirty="0">
                <a:solidFill>
                  <a:srgbClr val="000000"/>
                </a:solidFill>
                <a:latin typeface="WTimes-Roman"/>
                <a:ea typeface="Calibri" pitchFamily="34" charset="0"/>
                <a:cs typeface="Times New Roman" pitchFamily="18" charset="0"/>
              </a:rPr>
              <a:t>physics originates from the discovery of the Mendeleev Periodic Law</a:t>
            </a:r>
            <a:br>
              <a:rPr lang="en-US" sz="1600" dirty="0">
                <a:solidFill>
                  <a:srgbClr val="000000"/>
                </a:solidFill>
                <a:latin typeface="WTimes-Roman"/>
                <a:ea typeface="Calibri" pitchFamily="34" charset="0"/>
                <a:cs typeface="Times New Roman" pitchFamily="18" charset="0"/>
              </a:rPr>
            </a:br>
            <a:r>
              <a:rPr lang="en-US" sz="1600" dirty="0">
                <a:solidFill>
                  <a:srgbClr val="000000"/>
                </a:solidFill>
                <a:latin typeface="WTimes-Roman"/>
                <a:ea typeface="Calibri" pitchFamily="34" charset="0"/>
                <a:cs typeface="Times New Roman" pitchFamily="18" charset="0"/>
              </a:rPr>
              <a:t>in which the parameters: atomic weight </a:t>
            </a:r>
            <a:r>
              <a:rPr lang="en-US" sz="1600" i="1" dirty="0">
                <a:solidFill>
                  <a:srgbClr val="000000"/>
                </a:solidFill>
                <a:latin typeface="CMMI10"/>
                <a:ea typeface="Calibri" pitchFamily="34" charset="0"/>
                <a:cs typeface="Times New Roman" pitchFamily="18" charset="0"/>
              </a:rPr>
              <a:t>A </a:t>
            </a:r>
            <a:r>
              <a:rPr lang="en-US" sz="1600" dirty="0">
                <a:solidFill>
                  <a:srgbClr val="000000"/>
                </a:solidFill>
                <a:latin typeface="WTimes-Roman"/>
                <a:ea typeface="Calibri" pitchFamily="34" charset="0"/>
                <a:cs typeface="Times New Roman" pitchFamily="18" charset="0"/>
              </a:rPr>
              <a:t>and charge </a:t>
            </a:r>
            <a:r>
              <a:rPr lang="en-US" sz="1600" i="1" dirty="0">
                <a:solidFill>
                  <a:srgbClr val="000000"/>
                </a:solidFill>
                <a:latin typeface="CMMI10"/>
                <a:ea typeface="Calibri" pitchFamily="34" charset="0"/>
                <a:cs typeface="Times New Roman" pitchFamily="18" charset="0"/>
              </a:rPr>
              <a:t>Z</a:t>
            </a:r>
            <a:r>
              <a:rPr lang="en-US" sz="1600" dirty="0">
                <a:solidFill>
                  <a:srgbClr val="000000"/>
                </a:solidFill>
                <a:latin typeface="WTimes-Roman"/>
                <a:ea typeface="Calibri" pitchFamily="34" charset="0"/>
                <a:cs typeface="Times New Roman" pitchFamily="18" charset="0"/>
              </a:rPr>
              <a:t>, play a fundamental role in the</a:t>
            </a:r>
            <a:br>
              <a:rPr lang="en-US" sz="1600" dirty="0">
                <a:solidFill>
                  <a:srgbClr val="000000"/>
                </a:solidFill>
                <a:latin typeface="WTimes-Roman"/>
                <a:ea typeface="Calibri" pitchFamily="34" charset="0"/>
                <a:cs typeface="Times New Roman" pitchFamily="18" charset="0"/>
              </a:rPr>
            </a:br>
            <a:r>
              <a:rPr lang="en-US" sz="1600" dirty="0">
                <a:solidFill>
                  <a:srgbClr val="000000"/>
                </a:solidFill>
                <a:latin typeface="WTimes-Roman"/>
                <a:ea typeface="Calibri" pitchFamily="34" charset="0"/>
                <a:cs typeface="Times New Roman" pitchFamily="18" charset="0"/>
              </a:rPr>
              <a:t>description of atomic properties. </a:t>
            </a:r>
            <a:r>
              <a:rPr lang="en-US" sz="1600" dirty="0" smtClean="0">
                <a:solidFill>
                  <a:srgbClr val="000000"/>
                </a:solidFill>
                <a:latin typeface="WTimes-Roman"/>
                <a:ea typeface="Calibri" pitchFamily="34" charset="0"/>
                <a:cs typeface="Times New Roman" pitchFamily="18" charset="0"/>
              </a:rPr>
              <a:t>The </a:t>
            </a:r>
            <a:r>
              <a:rPr lang="en-US" sz="1600" dirty="0">
                <a:solidFill>
                  <a:srgbClr val="000000"/>
                </a:solidFill>
                <a:latin typeface="WTimes-Roman"/>
                <a:ea typeface="Calibri" pitchFamily="34" charset="0"/>
                <a:cs typeface="Times New Roman" pitchFamily="18" charset="0"/>
              </a:rPr>
              <a:t>proton-neutron structure of all the nuclei, including the</a:t>
            </a:r>
            <a:br>
              <a:rPr lang="en-US" sz="1600" dirty="0">
                <a:solidFill>
                  <a:srgbClr val="000000"/>
                </a:solidFill>
                <a:latin typeface="WTimes-Roman"/>
                <a:ea typeface="Calibri" pitchFamily="34" charset="0"/>
                <a:cs typeface="Times New Roman" pitchFamily="18" charset="0"/>
              </a:rPr>
            </a:br>
            <a:r>
              <a:rPr lang="en-US" sz="1600" dirty="0">
                <a:solidFill>
                  <a:srgbClr val="000000"/>
                </a:solidFill>
                <a:latin typeface="WTimes-Roman"/>
                <a:ea typeface="Calibri" pitchFamily="34" charset="0"/>
                <a:cs typeface="Times New Roman" pitchFamily="18" charset="0"/>
              </a:rPr>
              <a:t>synthesized ones, as a function of the parameters </a:t>
            </a:r>
            <a:r>
              <a:rPr lang="en-US" sz="1600" i="1" dirty="0">
                <a:solidFill>
                  <a:srgbClr val="000000"/>
                </a:solidFill>
                <a:latin typeface="CMMI10"/>
                <a:ea typeface="Calibri" pitchFamily="34" charset="0"/>
                <a:cs typeface="Times New Roman" pitchFamily="18" charset="0"/>
              </a:rPr>
              <a:t>A </a:t>
            </a:r>
            <a:r>
              <a:rPr lang="en-US" sz="1600" dirty="0">
                <a:solidFill>
                  <a:srgbClr val="000000"/>
                </a:solidFill>
                <a:latin typeface="WTimes-Roman"/>
                <a:ea typeface="Calibri" pitchFamily="34" charset="0"/>
                <a:cs typeface="Times New Roman" pitchFamily="18" charset="0"/>
              </a:rPr>
              <a:t>and </a:t>
            </a:r>
            <a:r>
              <a:rPr lang="en-US" sz="1600" i="1" dirty="0">
                <a:solidFill>
                  <a:srgbClr val="000000"/>
                </a:solidFill>
                <a:latin typeface="CMMI10"/>
                <a:ea typeface="Calibri" pitchFamily="34" charset="0"/>
                <a:cs typeface="Times New Roman" pitchFamily="18" charset="0"/>
              </a:rPr>
              <a:t>Z</a:t>
            </a:r>
            <a:r>
              <a:rPr lang="en-US" sz="1600" dirty="0">
                <a:solidFill>
                  <a:srgbClr val="000000"/>
                </a:solidFill>
                <a:latin typeface="WTimes-Roman"/>
                <a:ea typeface="Calibri" pitchFamily="34" charset="0"/>
                <a:cs typeface="Times New Roman" pitchFamily="18" charset="0"/>
              </a:rPr>
              <a:t>. The</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creation of quantum mechanics has resulted in the introduction of the quantum parameters</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of the ground and excited states of atomic nuclei</a:t>
            </a:r>
            <a:r>
              <a:rPr lang="en-US" sz="1600" dirty="0" smtClean="0">
                <a:solidFill>
                  <a:srgbClr val="000000"/>
                </a:solidFill>
                <a:latin typeface="WTimes-Roman"/>
                <a:ea typeface="Calibri" pitchFamily="34" charset="0"/>
                <a:cs typeface="Times New Roman" pitchFamily="18" charset="0"/>
              </a:rPr>
              <a:t>.</a:t>
            </a:r>
          </a:p>
          <a:p>
            <a:pPr algn="just" eaLnBrk="0" hangingPunct="0"/>
            <a:r>
              <a:rPr lang="en-US" sz="1600" dirty="0" smtClean="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Later on, it was found that it was</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necessary to introduce the concept of non-nucleon degrees of freedom, as well as the concept</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of quark-gluon or </a:t>
            </a:r>
            <a:r>
              <a:rPr lang="en-US" sz="1600" dirty="0" err="1">
                <a:solidFill>
                  <a:srgbClr val="000000"/>
                </a:solidFill>
                <a:latin typeface="WTimes-Roman"/>
                <a:ea typeface="Calibri" pitchFamily="34" charset="0"/>
                <a:cs typeface="Times New Roman" pitchFamily="18" charset="0"/>
              </a:rPr>
              <a:t>colour</a:t>
            </a:r>
            <a:r>
              <a:rPr lang="en-US" sz="1600" dirty="0">
                <a:solidFill>
                  <a:srgbClr val="000000"/>
                </a:solidFill>
                <a:latin typeface="WTimes-Roman"/>
                <a:ea typeface="Calibri" pitchFamily="34" charset="0"/>
                <a:cs typeface="Times New Roman" pitchFamily="18" charset="0"/>
              </a:rPr>
              <a:t> degrees of freedom of nuclei. </a:t>
            </a:r>
            <a:endParaRPr lang="ru-RU" sz="1600" dirty="0">
              <a:solidFill>
                <a:srgbClr val="000000"/>
              </a:solidFill>
              <a:latin typeface="WTimes-Roman"/>
              <a:ea typeface="Calibri" pitchFamily="34" charset="0"/>
              <a:cs typeface="Times New Roman" pitchFamily="18" charset="0"/>
            </a:endParaRPr>
          </a:p>
          <a:p>
            <a:pPr algn="just" eaLnBrk="0" hangingPunct="0"/>
            <a:r>
              <a:rPr lang="en-US" sz="1600" dirty="0">
                <a:solidFill>
                  <a:srgbClr val="000000"/>
                </a:solidFill>
                <a:latin typeface="WTimes-Roman"/>
                <a:ea typeface="Calibri" pitchFamily="34" charset="0"/>
                <a:cs typeface="Times New Roman" pitchFamily="18" charset="0"/>
              </a:rPr>
              <a:t>Then, the idea itself that matter</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consists of elementary particles has undergone essential changes.</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However the idea that the</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primary concept of physics is the concept of space has kept its fundamental importance.</a:t>
            </a:r>
            <a:endParaRPr lang="ru-RU" sz="1600" dirty="0">
              <a:solidFill>
                <a:srgbClr val="000000"/>
              </a:solidFill>
              <a:latin typeface="WTimes-Roman"/>
              <a:ea typeface="Calibri" pitchFamily="34" charset="0"/>
              <a:cs typeface="Times New Roman" pitchFamily="18" charset="0"/>
            </a:endParaRPr>
          </a:p>
          <a:p>
            <a:pPr algn="just" eaLnBrk="0" hangingPunct="0"/>
            <a:r>
              <a:rPr lang="en-US" sz="1600" dirty="0">
                <a:solidFill>
                  <a:srgbClr val="000000"/>
                </a:solidFill>
                <a:latin typeface="WTimes-Roman"/>
                <a:ea typeface="Calibri" pitchFamily="34" charset="0"/>
                <a:cs typeface="Times New Roman" pitchFamily="18" charset="0"/>
              </a:rPr>
              <a:t>The</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comparison of the defining parameters</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 space with the mathematical one is the essential point</a:t>
            </a:r>
            <a:r>
              <a:rPr lang="ru-RU" sz="1600" dirty="0">
                <a:solidFill>
                  <a:srgbClr val="000000"/>
                </a:solidFill>
                <a:latin typeface="WTimes-Roman"/>
                <a:ea typeface="Calibri" pitchFamily="34" charset="0"/>
                <a:cs typeface="Times New Roman" pitchFamily="18" charset="0"/>
              </a:rPr>
              <a:t> </a:t>
            </a:r>
            <a:r>
              <a:rPr lang="en-US" sz="1600" dirty="0">
                <a:solidFill>
                  <a:srgbClr val="000000"/>
                </a:solidFill>
                <a:latin typeface="WTimes-Roman"/>
                <a:ea typeface="Calibri" pitchFamily="34" charset="0"/>
                <a:cs typeface="Times New Roman" pitchFamily="18" charset="0"/>
              </a:rPr>
              <a:t>of the construction of mathematical models</a:t>
            </a:r>
            <a:r>
              <a:rPr lang="en-US" sz="1600" dirty="0" smtClean="0">
                <a:solidFill>
                  <a:srgbClr val="000000"/>
                </a:solidFill>
                <a:latin typeface="WTimes-Roman"/>
                <a:ea typeface="Calibri" pitchFamily="34" charset="0"/>
                <a:cs typeface="Times New Roman" pitchFamily="18" charset="0"/>
              </a:rPr>
              <a:t>.</a:t>
            </a:r>
            <a:r>
              <a:rPr lang="ru-RU" sz="1600" dirty="0" smtClean="0">
                <a:solidFill>
                  <a:srgbClr val="000000"/>
                </a:solidFill>
                <a:latin typeface="WTimes-Roman"/>
                <a:ea typeface="Calibri" pitchFamily="34" charset="0"/>
                <a:cs typeface="Times New Roman" pitchFamily="18" charset="0"/>
              </a:rPr>
              <a:t>»</a:t>
            </a:r>
            <a:endParaRPr lang="en-US" sz="1600" dirty="0">
              <a:ea typeface="Calibri" pitchFamily="34" charset="0"/>
              <a:cs typeface="Times New Roman" pitchFamily="18" charset="0"/>
            </a:endParaRPr>
          </a:p>
          <a:p>
            <a:pPr algn="just" eaLnBrk="0" hangingPunct="0"/>
            <a:endParaRPr lang="en-US" sz="1400" dirty="0">
              <a:ea typeface="Calibri" pitchFamily="34" charset="0"/>
              <a:cs typeface="Times New Roman" pitchFamily="18" charset="0"/>
            </a:endParaRPr>
          </a:p>
          <a:p>
            <a:pPr algn="just" eaLnBrk="0" hangingPunct="0"/>
            <a:endParaRPr lang="ru-RU" sz="1600" dirty="0">
              <a:solidFill>
                <a:srgbClr val="C00000"/>
              </a:solidFill>
              <a:ea typeface="Calibri" pitchFamily="34" charset="0"/>
              <a:cs typeface="Times New Roman" pitchFamily="18" charset="0"/>
            </a:endParaRPr>
          </a:p>
          <a:p>
            <a:pPr algn="just" eaLnBrk="0" hangingPunct="0"/>
            <a:endParaRPr lang="ru-RU" sz="1600" dirty="0">
              <a:solidFill>
                <a:srgbClr val="000000"/>
              </a:solidFill>
              <a:latin typeface="WTimes-Roman"/>
              <a:ea typeface="Calibri" pitchFamily="34" charset="0"/>
              <a:cs typeface="Times New Roman" pitchFamily="18" charset="0"/>
            </a:endParaRPr>
          </a:p>
          <a:p>
            <a:pPr eaLnBrk="0" hangingPunct="0"/>
            <a:endParaRPr lang="en-US" sz="1400" dirty="0">
              <a:ea typeface="Calibri" pitchFamily="34"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822961" y="2214563"/>
            <a:ext cx="6835140" cy="3911600"/>
          </a:xfrm>
        </p:spPr>
        <p:txBody>
          <a:bodyPr>
            <a:normAutofit fontScale="85000" lnSpcReduction="20000"/>
          </a:bodyPr>
          <a:lstStyle/>
          <a:p>
            <a:pPr eaLnBrk="1" hangingPunct="1">
              <a:lnSpc>
                <a:spcPct val="90000"/>
              </a:lnSpc>
              <a:buFontTx/>
              <a:buNone/>
            </a:pPr>
            <a:endParaRPr lang="ru-RU" altLang="ru-RU" sz="2600" i="1" dirty="0"/>
          </a:p>
          <a:p>
            <a:pPr>
              <a:buNone/>
            </a:pPr>
            <a:r>
              <a:rPr lang="ru-RU" altLang="ru-RU" sz="2600" dirty="0"/>
              <a:t>	</a:t>
            </a:r>
            <a:r>
              <a:rPr lang="en-US" altLang="ru-RU" u="sng" dirty="0" smtClean="0">
                <a:solidFill>
                  <a:schemeClr val="tx1"/>
                </a:solidFill>
              </a:rPr>
              <a:t>A. V. </a:t>
            </a:r>
            <a:r>
              <a:rPr lang="en-US" altLang="ru-RU" u="sng" dirty="0" err="1" smtClean="0">
                <a:solidFill>
                  <a:schemeClr val="tx1"/>
                </a:solidFill>
              </a:rPr>
              <a:t>Shubnikov</a:t>
            </a:r>
            <a:r>
              <a:rPr lang="en-US" altLang="ru-RU" u="sng" dirty="0" smtClean="0">
                <a:solidFill>
                  <a:schemeClr val="tx1"/>
                </a:solidFill>
              </a:rPr>
              <a:t>: </a:t>
            </a:r>
          </a:p>
          <a:p>
            <a:pPr>
              <a:lnSpc>
                <a:spcPct val="100000"/>
              </a:lnSpc>
              <a:buNone/>
            </a:pPr>
            <a:r>
              <a:rPr lang="en-US" altLang="ru-RU" dirty="0" smtClean="0">
                <a:solidFill>
                  <a:schemeClr val="tx1"/>
                </a:solidFill>
              </a:rPr>
              <a:t>“Whatever interpretation of symmetry we consider, one thing is mandatory: symmetry cannot be considered without its antipode, dissymmetry. Symmetry reflects the aspect of phenomena corresponding to rest, while dissymmetry, the aspect corresponding to motion. The single idea of symmetry </a:t>
            </a:r>
            <a:r>
              <a:rPr lang="en-US" altLang="ru-RU" dirty="0">
                <a:solidFill>
                  <a:schemeClr val="tx1"/>
                </a:solidFill>
              </a:rPr>
              <a:t>– dissymmetry is </a:t>
            </a:r>
            <a:r>
              <a:rPr lang="en-US" altLang="ru-RU" dirty="0" smtClean="0">
                <a:solidFill>
                  <a:schemeClr val="tx1"/>
                </a:solidFill>
              </a:rPr>
              <a:t>inexhaustible.”</a:t>
            </a:r>
            <a:r>
              <a:rPr lang="ru-RU" altLang="ru-RU" dirty="0">
                <a:solidFill>
                  <a:schemeClr val="tx1"/>
                </a:solidFill>
              </a:rPr>
              <a:t>	</a:t>
            </a:r>
            <a:r>
              <a:rPr lang="ru-RU" altLang="ru-RU" sz="2600" dirty="0">
                <a:solidFill>
                  <a:schemeClr val="tx1"/>
                </a:solidFill>
              </a:rPr>
              <a:t>						</a:t>
            </a:r>
            <a:endParaRPr lang="ru-RU" altLang="ru-RU" sz="2600" b="1" i="1" dirty="0">
              <a:solidFill>
                <a:schemeClr val="tx1"/>
              </a:solidFill>
            </a:endParaRPr>
          </a:p>
        </p:txBody>
      </p:sp>
      <p:pic>
        <p:nvPicPr>
          <p:cNvPr id="47108" name="Рисунок 3" descr="ÐÐ°ÑÑÐ¸Ð½ÐºÐ¸ Ð¿Ð¾ Ð·Ð°Ð¿ÑÐ¾ÑÑ ÑÐ¾ÑÐ¾ ÐºÑÐ¸ÑÑÐ°Ð»Ð¾Ð³ÑÐ°Ñ  Ð¨ÑÐ±Ð½Ð¸ÐºÐ¾Ð² ÐÐ¾Ð¿ÑÐ¸Ðº"/>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22960" y="223416"/>
            <a:ext cx="1748776" cy="2253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endParaRPr lang="ru-RU" dirty="0"/>
          </a:p>
        </p:txBody>
      </p:sp>
    </p:spTree>
    <p:extLst>
      <p:ext uri="{BB962C8B-B14F-4D97-AF65-F5344CB8AC3E}">
        <p14:creationId xmlns="" xmlns:p14="http://schemas.microsoft.com/office/powerpoint/2010/main" val="4284460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dirty="0" smtClean="0">
                <a:solidFill>
                  <a:schemeClr val="accent1">
                    <a:lumMod val="50000"/>
                  </a:schemeClr>
                </a:solidFill>
              </a:rPr>
              <a:t>Self-similarity</a:t>
            </a:r>
            <a:endParaRPr lang="ru-RU" sz="4400" dirty="0">
              <a:solidFill>
                <a:schemeClr val="accent1">
                  <a:lumMod val="50000"/>
                </a:schemeClr>
              </a:solidFill>
            </a:endParaRPr>
          </a:p>
        </p:txBody>
      </p:sp>
      <p:sp>
        <p:nvSpPr>
          <p:cNvPr id="3" name="Объект 2"/>
          <p:cNvSpPr>
            <a:spLocks noGrp="1"/>
          </p:cNvSpPr>
          <p:nvPr>
            <p:ph idx="1"/>
          </p:nvPr>
        </p:nvSpPr>
        <p:spPr/>
        <p:txBody>
          <a:bodyPr>
            <a:normAutofit lnSpcReduction="10000"/>
          </a:bodyPr>
          <a:lstStyle/>
          <a:p>
            <a:r>
              <a:rPr lang="en-US" dirty="0">
                <a:solidFill>
                  <a:schemeClr val="tx1"/>
                </a:solidFill>
              </a:rPr>
              <a:t>Self-similarity is a special symmetry of solutions, when a change in scales of independent variables can be compensated by a self-similarity transformation of other dynamical variables.</a:t>
            </a:r>
            <a:endParaRPr lang="ru-RU" dirty="0">
              <a:solidFill>
                <a:schemeClr val="tx1"/>
              </a:solidFill>
            </a:endParaRPr>
          </a:p>
          <a:p>
            <a:r>
              <a:rPr lang="en-US" dirty="0">
                <a:solidFill>
                  <a:schemeClr val="tx1"/>
                </a:solidFill>
              </a:rPr>
              <a:t>The main idea of application of the self-similarity approach in physics (and science in general) is to reduce the number of variables in a physical law.</a:t>
            </a:r>
            <a:endParaRPr lang="ru-RU" dirty="0">
              <a:solidFill>
                <a:schemeClr val="tx1"/>
              </a:solidFill>
            </a:endParaRPr>
          </a:p>
          <a:p>
            <a:endParaRPr lang="ru-RU" dirty="0"/>
          </a:p>
        </p:txBody>
      </p:sp>
    </p:spTree>
    <p:extLst>
      <p:ext uri="{BB962C8B-B14F-4D97-AF65-F5344CB8AC3E}">
        <p14:creationId xmlns="" xmlns:p14="http://schemas.microsoft.com/office/powerpoint/2010/main" val="4055450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4400" dirty="0" err="1" smtClean="0">
                <a:solidFill>
                  <a:schemeClr val="accent1">
                    <a:lumMod val="50000"/>
                  </a:schemeClr>
                </a:solidFill>
              </a:rPr>
              <a:t>Bjorken</a:t>
            </a:r>
            <a:r>
              <a:rPr lang="en-US" sz="4400" dirty="0" smtClean="0">
                <a:solidFill>
                  <a:schemeClr val="accent1">
                    <a:lumMod val="50000"/>
                  </a:schemeClr>
                </a:solidFill>
              </a:rPr>
              <a:t> variable – dimensional self-similarity</a:t>
            </a:r>
            <a:endParaRPr lang="ru-RU" sz="4400" dirty="0">
              <a:solidFill>
                <a:schemeClr val="accent1">
                  <a:lumMod val="50000"/>
                </a:schemeClr>
              </a:solidFill>
            </a:endParaRPr>
          </a:p>
        </p:txBody>
      </p:sp>
      <p:sp>
        <p:nvSpPr>
          <p:cNvPr id="3" name="Объект 2"/>
          <p:cNvSpPr>
            <a:spLocks noGrp="1"/>
          </p:cNvSpPr>
          <p:nvPr>
            <p:ph idx="1"/>
          </p:nvPr>
        </p:nvSpPr>
        <p:spPr>
          <a:xfrm>
            <a:off x="2569600" y="1845735"/>
            <a:ext cx="5797160" cy="1798987"/>
          </a:xfrm>
        </p:spPr>
        <p:txBody>
          <a:bodyPr>
            <a:normAutofit fontScale="55000" lnSpcReduction="20000"/>
          </a:bodyPr>
          <a:lstStyle/>
          <a:p>
            <a:pPr marL="0" indent="0">
              <a:buNone/>
            </a:pPr>
            <a:r>
              <a:rPr lang="en-US" dirty="0" smtClean="0"/>
              <a:t> </a:t>
            </a:r>
            <a:r>
              <a:rPr lang="en-US" dirty="0"/>
              <a:t>Historically, self-similarity in elementary particle physics was introduced in </a:t>
            </a:r>
            <a:r>
              <a:rPr lang="en-US" dirty="0" smtClean="0"/>
              <a:t>relation with </a:t>
            </a:r>
            <a:r>
              <a:rPr lang="en-US" dirty="0"/>
              <a:t>the deep inelastic electron scattering on protons, it is the well known </a:t>
            </a:r>
            <a:r>
              <a:rPr lang="en-US" dirty="0" err="1"/>
              <a:t>Bjorken</a:t>
            </a:r>
            <a:r>
              <a:rPr lang="en-US" dirty="0"/>
              <a:t> </a:t>
            </a:r>
            <a:r>
              <a:rPr lang="en-US" dirty="0" smtClean="0"/>
              <a:t>scaling obtained </a:t>
            </a:r>
            <a:r>
              <a:rPr lang="en-US" dirty="0"/>
              <a:t>directly from the conservation laws in the assumption </a:t>
            </a:r>
            <a:r>
              <a:rPr lang="en-US" dirty="0" smtClean="0"/>
              <a:t>that since </a:t>
            </a:r>
            <a:r>
              <a:rPr lang="en-US" dirty="0"/>
              <a:t>the </a:t>
            </a:r>
            <a:r>
              <a:rPr lang="en-US" dirty="0" smtClean="0"/>
              <a:t>squared momentum </a:t>
            </a:r>
            <a:r>
              <a:rPr lang="en-US" dirty="0"/>
              <a:t>of particles </a:t>
            </a:r>
            <a:r>
              <a:rPr lang="en-US" dirty="0" smtClean="0"/>
              <a:t>participating </a:t>
            </a:r>
            <a:r>
              <a:rPr lang="en-US" dirty="0"/>
              <a:t>in the reaction is much </a:t>
            </a:r>
            <a:r>
              <a:rPr lang="en-US" dirty="0" smtClean="0"/>
              <a:t>lager than </a:t>
            </a:r>
            <a:r>
              <a:rPr lang="en-US" dirty="0"/>
              <a:t>the squared </a:t>
            </a:r>
            <a:r>
              <a:rPr lang="en-US" dirty="0" smtClean="0"/>
              <a:t>mass, the </a:t>
            </a:r>
            <a:r>
              <a:rPr lang="en-US" dirty="0"/>
              <a:t>latter can be neglected</a:t>
            </a:r>
            <a:r>
              <a:rPr lang="en-US" dirty="0" smtClean="0"/>
              <a:t>.</a:t>
            </a:r>
            <a:endParaRPr lang="ru-RU" dirty="0"/>
          </a:p>
        </p:txBody>
      </p:sp>
      <p:sp>
        <p:nvSpPr>
          <p:cNvPr id="4" name="Rectangle 18"/>
          <p:cNvSpPr>
            <a:spLocks noChangeArrowheads="1"/>
          </p:cNvSpPr>
          <p:nvPr/>
        </p:nvSpPr>
        <p:spPr bwMode="auto">
          <a:xfrm>
            <a:off x="114300" y="152400"/>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5" name="Group 1"/>
          <p:cNvGrpSpPr>
            <a:grpSpLocks noChangeAspect="1"/>
          </p:cNvGrpSpPr>
          <p:nvPr/>
        </p:nvGrpSpPr>
        <p:grpSpPr bwMode="auto">
          <a:xfrm>
            <a:off x="822960" y="1875776"/>
            <a:ext cx="1861251" cy="1772884"/>
            <a:chOff x="3530" y="4642"/>
            <a:chExt cx="3756" cy="2648"/>
          </a:xfrm>
        </p:grpSpPr>
        <p:sp>
          <p:nvSpPr>
            <p:cNvPr id="6" name="AutoShape 17"/>
            <p:cNvSpPr>
              <a:spLocks noChangeAspect="1" noChangeArrowheads="1" noTextEdit="1"/>
            </p:cNvSpPr>
            <p:nvPr/>
          </p:nvSpPr>
          <p:spPr bwMode="auto">
            <a:xfrm>
              <a:off x="3530" y="4642"/>
              <a:ext cx="3756" cy="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prstDash val="dash"/>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 name="Line 16"/>
            <p:cNvSpPr>
              <a:spLocks noChangeShapeType="1"/>
            </p:cNvSpPr>
            <p:nvPr/>
          </p:nvSpPr>
          <p:spPr bwMode="auto">
            <a:xfrm flipV="1">
              <a:off x="3664" y="5834"/>
              <a:ext cx="847" cy="1114"/>
            </a:xfrm>
            <a:prstGeom prst="line">
              <a:avLst/>
            </a:prstGeom>
            <a:noFill/>
            <a:ln w="9525">
              <a:solidFill>
                <a:srgbClr val="000000"/>
              </a:solidFill>
              <a:round/>
              <a:headEnd/>
              <a:tailEnd type="stealth"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Line 15"/>
            <p:cNvSpPr>
              <a:spLocks noChangeShapeType="1"/>
            </p:cNvSpPr>
            <p:nvPr/>
          </p:nvSpPr>
          <p:spPr bwMode="auto">
            <a:xfrm flipH="1" flipV="1">
              <a:off x="3754" y="4642"/>
              <a:ext cx="706" cy="1115"/>
            </a:xfrm>
            <a:prstGeom prst="line">
              <a:avLst/>
            </a:prstGeom>
            <a:noFill/>
            <a:ln w="9525">
              <a:solidFill>
                <a:srgbClr val="000000"/>
              </a:solidFill>
              <a:round/>
              <a:headEnd/>
              <a:tailEnd type="stealth"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Oval 14"/>
            <p:cNvSpPr>
              <a:spLocks noChangeArrowheads="1"/>
            </p:cNvSpPr>
            <p:nvPr/>
          </p:nvSpPr>
          <p:spPr bwMode="auto">
            <a:xfrm>
              <a:off x="4469" y="5745"/>
              <a:ext cx="98" cy="9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 name="Text Box 13"/>
            <p:cNvSpPr txBox="1">
              <a:spLocks noChangeArrowheads="1"/>
            </p:cNvSpPr>
            <p:nvPr/>
          </p:nvSpPr>
          <p:spPr bwMode="auto">
            <a:xfrm>
              <a:off x="3530" y="5701"/>
              <a:ext cx="1029" cy="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600" tIns="7560" rIns="12600" bIns="756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8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rPr>
                <a:t>electron</a:t>
              </a:r>
              <a:endParaRPr kumimoji="0" lang="en-US" altLang="ru-RU" sz="1800" b="0" i="0" u="none" strike="noStrike" cap="none" normalizeH="0" baseline="0" smtClean="0">
                <a:ln>
                  <a:noFill/>
                </a:ln>
                <a:solidFill>
                  <a:schemeClr val="tx1"/>
                </a:solidFill>
                <a:effectLst/>
                <a:latin typeface="Arial" panose="020B0604020202020204" pitchFamily="34" charset="0"/>
              </a:endParaRPr>
            </a:p>
          </p:txBody>
        </p:sp>
        <p:sp>
          <p:nvSpPr>
            <p:cNvPr id="11" name="Line 12"/>
            <p:cNvSpPr>
              <a:spLocks noChangeShapeType="1"/>
            </p:cNvSpPr>
            <p:nvPr/>
          </p:nvSpPr>
          <p:spPr bwMode="auto">
            <a:xfrm>
              <a:off x="4603" y="5789"/>
              <a:ext cx="984" cy="1"/>
            </a:xfrm>
            <a:prstGeom prst="line">
              <a:avLst/>
            </a:prstGeom>
            <a:noFill/>
            <a:ln w="9525">
              <a:solidFill>
                <a:srgbClr val="000000"/>
              </a:solidFill>
              <a:prstDash val="dash"/>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Oval 11"/>
            <p:cNvSpPr>
              <a:spLocks noChangeArrowheads="1"/>
            </p:cNvSpPr>
            <p:nvPr/>
          </p:nvSpPr>
          <p:spPr bwMode="auto">
            <a:xfrm>
              <a:off x="5497" y="6849"/>
              <a:ext cx="268" cy="264"/>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Text Box 10"/>
            <p:cNvSpPr txBox="1">
              <a:spLocks noChangeArrowheads="1"/>
            </p:cNvSpPr>
            <p:nvPr/>
          </p:nvSpPr>
          <p:spPr bwMode="auto">
            <a:xfrm>
              <a:off x="5855" y="6849"/>
              <a:ext cx="1029"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600" tIns="7560" rIns="12600" bIns="756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8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rPr>
                <a:t>proton</a:t>
              </a:r>
              <a:endParaRPr kumimoji="0" lang="en-US" altLang="ru-RU" sz="1800" b="0" i="0" u="none" strike="noStrike" cap="none" normalizeH="0" baseline="0" smtClean="0">
                <a:ln>
                  <a:noFill/>
                </a:ln>
                <a:solidFill>
                  <a:schemeClr val="tx1"/>
                </a:solidFill>
                <a:effectLst/>
                <a:latin typeface="Arial" panose="020B0604020202020204" pitchFamily="34" charset="0"/>
              </a:endParaRPr>
            </a:p>
          </p:txBody>
        </p:sp>
        <p:sp>
          <p:nvSpPr>
            <p:cNvPr id="14" name="Line 9"/>
            <p:cNvSpPr>
              <a:spLocks noChangeShapeType="1"/>
            </p:cNvSpPr>
            <p:nvPr/>
          </p:nvSpPr>
          <p:spPr bwMode="auto">
            <a:xfrm flipV="1">
              <a:off x="5631" y="4730"/>
              <a:ext cx="0" cy="1015"/>
            </a:xfrm>
            <a:prstGeom prst="line">
              <a:avLst/>
            </a:prstGeom>
            <a:noFill/>
            <a:ln w="9525">
              <a:solidFill>
                <a:srgbClr val="000000"/>
              </a:solidFill>
              <a:round/>
              <a:headEnd/>
              <a:tailEnd type="stealth"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Line 8"/>
            <p:cNvSpPr>
              <a:spLocks noChangeShapeType="1"/>
            </p:cNvSpPr>
            <p:nvPr/>
          </p:nvSpPr>
          <p:spPr bwMode="auto">
            <a:xfrm flipV="1">
              <a:off x="5676" y="4774"/>
              <a:ext cx="671" cy="972"/>
            </a:xfrm>
            <a:prstGeom prst="line">
              <a:avLst/>
            </a:prstGeom>
            <a:noFill/>
            <a:ln w="9525">
              <a:solidFill>
                <a:srgbClr val="000000"/>
              </a:solidFill>
              <a:round/>
              <a:headEnd/>
              <a:tailEnd type="stealth"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Line 7"/>
            <p:cNvSpPr>
              <a:spLocks noChangeShapeType="1"/>
            </p:cNvSpPr>
            <p:nvPr/>
          </p:nvSpPr>
          <p:spPr bwMode="auto">
            <a:xfrm flipV="1">
              <a:off x="5676" y="4730"/>
              <a:ext cx="1" cy="971"/>
            </a:xfrm>
            <a:prstGeom prst="line">
              <a:avLst/>
            </a:prstGeom>
            <a:noFill/>
            <a:ln w="9525">
              <a:solidFill>
                <a:srgbClr val="000000"/>
              </a:solidFill>
              <a:round/>
              <a:headEnd/>
              <a:tailEnd type="stealth"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Line 6"/>
            <p:cNvSpPr>
              <a:spLocks noChangeShapeType="1"/>
            </p:cNvSpPr>
            <p:nvPr/>
          </p:nvSpPr>
          <p:spPr bwMode="auto">
            <a:xfrm>
              <a:off x="5631" y="5789"/>
              <a:ext cx="1" cy="101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Line 5"/>
            <p:cNvSpPr>
              <a:spLocks noChangeShapeType="1"/>
            </p:cNvSpPr>
            <p:nvPr/>
          </p:nvSpPr>
          <p:spPr bwMode="auto">
            <a:xfrm>
              <a:off x="5676" y="5789"/>
              <a:ext cx="0" cy="101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Text Box 4"/>
            <p:cNvSpPr txBox="1">
              <a:spLocks noChangeArrowheads="1"/>
            </p:cNvSpPr>
            <p:nvPr/>
          </p:nvSpPr>
          <p:spPr bwMode="auto">
            <a:xfrm>
              <a:off x="6257" y="4995"/>
              <a:ext cx="1029"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600" tIns="7560" rIns="12600" bIns="756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8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rPr>
                <a:t>partons</a:t>
              </a:r>
              <a:endParaRPr kumimoji="0" lang="en-US" altLang="ru-RU" sz="1800" b="0" i="0" u="none" strike="noStrike" cap="none" normalizeH="0" baseline="0" smtClean="0">
                <a:ln>
                  <a:noFill/>
                </a:ln>
                <a:solidFill>
                  <a:schemeClr val="tx1"/>
                </a:solidFill>
                <a:effectLst/>
                <a:latin typeface="Arial" panose="020B0604020202020204" pitchFamily="34" charset="0"/>
              </a:endParaRPr>
            </a:p>
          </p:txBody>
        </p:sp>
        <p:sp>
          <p:nvSpPr>
            <p:cNvPr id="20" name="Text Box 3"/>
            <p:cNvSpPr txBox="1">
              <a:spLocks noChangeArrowheads="1"/>
            </p:cNvSpPr>
            <p:nvPr/>
          </p:nvSpPr>
          <p:spPr bwMode="auto">
            <a:xfrm>
              <a:off x="4603" y="5348"/>
              <a:ext cx="1029" cy="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600" tIns="7560" rIns="12600" bIns="756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8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rPr>
                <a:t>photon</a:t>
              </a:r>
              <a:endParaRPr kumimoji="0" lang="en-US" altLang="ru-RU" sz="1800" b="0" i="0" u="none" strike="noStrike" cap="none" normalizeH="0" baseline="0" smtClean="0">
                <a:ln>
                  <a:noFill/>
                </a:ln>
                <a:solidFill>
                  <a:schemeClr val="tx1"/>
                </a:solidFill>
                <a:effectLst/>
                <a:latin typeface="Arial" panose="020B0604020202020204" pitchFamily="34" charset="0"/>
              </a:endParaRPr>
            </a:p>
          </p:txBody>
        </p:sp>
        <p:sp>
          <p:nvSpPr>
            <p:cNvPr id="21" name="Line 2"/>
            <p:cNvSpPr>
              <a:spLocks noChangeShapeType="1"/>
            </p:cNvSpPr>
            <p:nvPr/>
          </p:nvSpPr>
          <p:spPr bwMode="auto">
            <a:xfrm>
              <a:off x="5005" y="5569"/>
              <a:ext cx="0" cy="176"/>
            </a:xfrm>
            <a:prstGeom prst="line">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2" name="Rectangle 24"/>
          <p:cNvSpPr>
            <a:spLocks noChangeArrowheads="1"/>
          </p:cNvSpPr>
          <p:nvPr/>
        </p:nvSpPr>
        <p:spPr bwMode="auto">
          <a:xfrm>
            <a:off x="801609" y="4016404"/>
            <a:ext cx="1007390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3" name="Объект 22"/>
          <p:cNvGraphicFramePr>
            <a:graphicFrameLocks noChangeAspect="1"/>
          </p:cNvGraphicFramePr>
          <p:nvPr>
            <p:extLst>
              <p:ext uri="{D42A27DB-BD31-4B8C-83A1-F6EECF244321}">
                <p14:modId xmlns="" xmlns:p14="http://schemas.microsoft.com/office/powerpoint/2010/main" val="58283078"/>
              </p:ext>
            </p:extLst>
          </p:nvPr>
        </p:nvGraphicFramePr>
        <p:xfrm>
          <a:off x="494828" y="3885000"/>
          <a:ext cx="1703189" cy="605578"/>
        </p:xfrm>
        <a:graphic>
          <a:graphicData uri="http://schemas.openxmlformats.org/presentationml/2006/ole">
            <p:oleObj spid="_x0000_s192514" name="Формула" r:id="rId3" imgW="1282700" imgH="342900" progId="Equation.3">
              <p:embed/>
            </p:oleObj>
          </a:graphicData>
        </a:graphic>
      </p:graphicFrame>
      <p:sp>
        <p:nvSpPr>
          <p:cNvPr id="24" name="Стрелка вправо 23"/>
          <p:cNvSpPr/>
          <p:nvPr/>
        </p:nvSpPr>
        <p:spPr>
          <a:xfrm>
            <a:off x="2262398" y="4062123"/>
            <a:ext cx="445211" cy="2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Rectangle 26"/>
          <p:cNvSpPr>
            <a:spLocks noChangeArrowheads="1"/>
          </p:cNvSpPr>
          <p:nvPr/>
        </p:nvSpPr>
        <p:spPr bwMode="auto">
          <a:xfrm>
            <a:off x="2849451" y="3840476"/>
            <a:ext cx="1073009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ext uri="{D42A27DB-BD31-4B8C-83A1-F6EECF244321}">
                <p14:modId xmlns="" xmlns:p14="http://schemas.microsoft.com/office/powerpoint/2010/main" val="1484391928"/>
              </p:ext>
            </p:extLst>
          </p:nvPr>
        </p:nvGraphicFramePr>
        <p:xfrm>
          <a:off x="2771990" y="3808776"/>
          <a:ext cx="1995393" cy="758027"/>
        </p:xfrm>
        <a:graphic>
          <a:graphicData uri="http://schemas.openxmlformats.org/presentationml/2006/ole">
            <p:oleObj spid="_x0000_s192515" name="Формула" r:id="rId4" imgW="1701800" imgH="482600" progId="Equation.3">
              <p:embed/>
            </p:oleObj>
          </a:graphicData>
        </a:graphic>
      </p:graphicFrame>
      <p:sp>
        <p:nvSpPr>
          <p:cNvPr id="27" name="Rectangle 28"/>
          <p:cNvSpPr>
            <a:spLocks noChangeArrowheads="1"/>
          </p:cNvSpPr>
          <p:nvPr/>
        </p:nvSpPr>
        <p:spPr bwMode="auto">
          <a:xfrm>
            <a:off x="6920321" y="3521318"/>
            <a:ext cx="1212545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8" name="Объект 27"/>
          <p:cNvGraphicFramePr>
            <a:graphicFrameLocks noChangeAspect="1"/>
          </p:cNvGraphicFramePr>
          <p:nvPr>
            <p:extLst>
              <p:ext uri="{D42A27DB-BD31-4B8C-83A1-F6EECF244321}">
                <p14:modId xmlns="" xmlns:p14="http://schemas.microsoft.com/office/powerpoint/2010/main" val="3383640173"/>
              </p:ext>
            </p:extLst>
          </p:nvPr>
        </p:nvGraphicFramePr>
        <p:xfrm>
          <a:off x="5078153" y="3758236"/>
          <a:ext cx="780055" cy="314759"/>
        </p:xfrm>
        <a:graphic>
          <a:graphicData uri="http://schemas.openxmlformats.org/presentationml/2006/ole">
            <p:oleObj spid="_x0000_s192516" name="Формула" r:id="rId5" imgW="723586" imgH="215806" progId="Equation.3">
              <p:embed/>
            </p:oleObj>
          </a:graphicData>
        </a:graphic>
      </p:graphicFrame>
      <p:sp>
        <p:nvSpPr>
          <p:cNvPr id="30" name="Стрелка вправо 29"/>
          <p:cNvSpPr/>
          <p:nvPr/>
        </p:nvSpPr>
        <p:spPr>
          <a:xfrm>
            <a:off x="5245575" y="4124239"/>
            <a:ext cx="445211" cy="2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Rectangle 30"/>
          <p:cNvSpPr>
            <a:spLocks noChangeArrowheads="1"/>
          </p:cNvSpPr>
          <p:nvPr/>
        </p:nvSpPr>
        <p:spPr bwMode="auto">
          <a:xfrm>
            <a:off x="5681351" y="3878284"/>
            <a:ext cx="1350243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2" name="Объект 31"/>
          <p:cNvGraphicFramePr>
            <a:graphicFrameLocks noChangeAspect="1"/>
          </p:cNvGraphicFramePr>
          <p:nvPr>
            <p:extLst>
              <p:ext uri="{D42A27DB-BD31-4B8C-83A1-F6EECF244321}">
                <p14:modId xmlns="" xmlns:p14="http://schemas.microsoft.com/office/powerpoint/2010/main" val="3707088972"/>
              </p:ext>
            </p:extLst>
          </p:nvPr>
        </p:nvGraphicFramePr>
        <p:xfrm>
          <a:off x="6195327" y="3840476"/>
          <a:ext cx="1626122" cy="784230"/>
        </p:xfrm>
        <a:graphic>
          <a:graphicData uri="http://schemas.openxmlformats.org/presentationml/2006/ole">
            <p:oleObj spid="_x0000_s192517" name="Формула" r:id="rId6" imgW="1346200" imgH="482600" progId="Equation.3">
              <p:embed/>
            </p:oleObj>
          </a:graphicData>
        </a:graphic>
      </p:graphicFrame>
      <p:sp>
        <p:nvSpPr>
          <p:cNvPr id="33" name="Rectangle 36"/>
          <p:cNvSpPr>
            <a:spLocks noChangeArrowheads="1"/>
          </p:cNvSpPr>
          <p:nvPr/>
        </p:nvSpPr>
        <p:spPr bwMode="auto">
          <a:xfrm>
            <a:off x="494827" y="4909858"/>
            <a:ext cx="1004406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4" name="Объект 33"/>
          <p:cNvGraphicFramePr>
            <a:graphicFrameLocks noChangeAspect="1"/>
          </p:cNvGraphicFramePr>
          <p:nvPr>
            <p:extLst>
              <p:ext uri="{D42A27DB-BD31-4B8C-83A1-F6EECF244321}">
                <p14:modId xmlns="" xmlns:p14="http://schemas.microsoft.com/office/powerpoint/2010/main" val="1268709523"/>
              </p:ext>
            </p:extLst>
          </p:nvPr>
        </p:nvGraphicFramePr>
        <p:xfrm>
          <a:off x="426631" y="4648356"/>
          <a:ext cx="1714364" cy="560101"/>
        </p:xfrm>
        <a:graphic>
          <a:graphicData uri="http://schemas.openxmlformats.org/presentationml/2006/ole">
            <p:oleObj spid="_x0000_s192518" name="Формула" r:id="rId7" imgW="1434477" imgH="355446" progId="Equation.3">
              <p:embed/>
            </p:oleObj>
          </a:graphicData>
        </a:graphic>
      </p:graphicFrame>
      <p:sp>
        <p:nvSpPr>
          <p:cNvPr id="35" name="Стрелка вправо 34"/>
          <p:cNvSpPr/>
          <p:nvPr/>
        </p:nvSpPr>
        <p:spPr>
          <a:xfrm>
            <a:off x="8088250" y="4146109"/>
            <a:ext cx="445211" cy="2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1061207" y="5060087"/>
            <a:ext cx="445211" cy="2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8"/>
          <p:cNvSpPr>
            <a:spLocks noChangeArrowheads="1"/>
          </p:cNvSpPr>
          <p:nvPr/>
        </p:nvSpPr>
        <p:spPr bwMode="auto">
          <a:xfrm>
            <a:off x="2677221" y="5019702"/>
            <a:ext cx="995643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8" name="Объект 37"/>
          <p:cNvGraphicFramePr>
            <a:graphicFrameLocks noChangeAspect="1"/>
          </p:cNvGraphicFramePr>
          <p:nvPr>
            <p:extLst>
              <p:ext uri="{D42A27DB-BD31-4B8C-83A1-F6EECF244321}">
                <p14:modId xmlns="" xmlns:p14="http://schemas.microsoft.com/office/powerpoint/2010/main" val="2293350110"/>
              </p:ext>
            </p:extLst>
          </p:nvPr>
        </p:nvGraphicFramePr>
        <p:xfrm>
          <a:off x="2174300" y="4907493"/>
          <a:ext cx="2519654" cy="502925"/>
        </p:xfrm>
        <a:graphic>
          <a:graphicData uri="http://schemas.openxmlformats.org/presentationml/2006/ole">
            <p:oleObj spid="_x0000_s192519" name="Формула" r:id="rId8" imgW="1587500" imgH="241300" progId="Equation.3">
              <p:embed/>
            </p:oleObj>
          </a:graphicData>
        </a:graphic>
      </p:graphicFrame>
      <p:sp>
        <p:nvSpPr>
          <p:cNvPr id="39" name="Стрелка вправо 38"/>
          <p:cNvSpPr/>
          <p:nvPr/>
        </p:nvSpPr>
        <p:spPr>
          <a:xfrm>
            <a:off x="4916625" y="5054845"/>
            <a:ext cx="445211" cy="20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40"/>
          <p:cNvSpPr>
            <a:spLocks noChangeArrowheads="1"/>
          </p:cNvSpPr>
          <p:nvPr/>
        </p:nvSpPr>
        <p:spPr bwMode="auto">
          <a:xfrm flipV="1">
            <a:off x="4762088" y="4769264"/>
            <a:ext cx="1294874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1" name="Объект 40"/>
          <p:cNvGraphicFramePr>
            <a:graphicFrameLocks noChangeAspect="1"/>
          </p:cNvGraphicFramePr>
          <p:nvPr>
            <p:extLst>
              <p:ext uri="{D42A27DB-BD31-4B8C-83A1-F6EECF244321}">
                <p14:modId xmlns="" xmlns:p14="http://schemas.microsoft.com/office/powerpoint/2010/main" val="3770074329"/>
              </p:ext>
            </p:extLst>
          </p:nvPr>
        </p:nvGraphicFramePr>
        <p:xfrm>
          <a:off x="4800787" y="4708835"/>
          <a:ext cx="728367" cy="269766"/>
        </p:xfrm>
        <a:graphic>
          <a:graphicData uri="http://schemas.openxmlformats.org/presentationml/2006/ole">
            <p:oleObj spid="_x0000_s192520" name="Формула" r:id="rId9" imgW="685800" imgH="190500" progId="Equation.3">
              <p:embed/>
            </p:oleObj>
          </a:graphicData>
        </a:graphic>
      </p:graphicFrame>
      <p:sp>
        <p:nvSpPr>
          <p:cNvPr id="42" name="Rectangle 42"/>
          <p:cNvSpPr>
            <a:spLocks noChangeArrowheads="1"/>
          </p:cNvSpPr>
          <p:nvPr/>
        </p:nvSpPr>
        <p:spPr bwMode="auto">
          <a:xfrm>
            <a:off x="5927435" y="488930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3" name="Объект 42"/>
          <p:cNvGraphicFramePr>
            <a:graphicFrameLocks noChangeAspect="1"/>
          </p:cNvGraphicFramePr>
          <p:nvPr>
            <p:extLst>
              <p:ext uri="{D42A27DB-BD31-4B8C-83A1-F6EECF244321}">
                <p14:modId xmlns="" xmlns:p14="http://schemas.microsoft.com/office/powerpoint/2010/main" val="3365787708"/>
              </p:ext>
            </p:extLst>
          </p:nvPr>
        </p:nvGraphicFramePr>
        <p:xfrm>
          <a:off x="5838562" y="4741255"/>
          <a:ext cx="978982" cy="835398"/>
        </p:xfrm>
        <a:graphic>
          <a:graphicData uri="http://schemas.openxmlformats.org/presentationml/2006/ole">
            <p:oleObj spid="_x0000_s192521" name="Формула" r:id="rId10" imgW="711200" imgH="457200" progId="Equation.3">
              <p:embed/>
            </p:oleObj>
          </a:graphicData>
        </a:graphic>
      </p:graphicFrame>
    </p:spTree>
    <p:extLst>
      <p:ext uri="{BB962C8B-B14F-4D97-AF65-F5344CB8AC3E}">
        <p14:creationId xmlns="" xmlns:p14="http://schemas.microsoft.com/office/powerpoint/2010/main" val="28986206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436" name="Rectangle 76"/>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38" name="Rectangle 78"/>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40" name="Rectangle 80"/>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pSp>
        <p:nvGrpSpPr>
          <p:cNvPr id="3" name="Group 97"/>
          <p:cNvGrpSpPr>
            <a:grpSpLocks/>
          </p:cNvGrpSpPr>
          <p:nvPr/>
        </p:nvGrpSpPr>
        <p:grpSpPr bwMode="auto">
          <a:xfrm>
            <a:off x="5994714" y="1839297"/>
            <a:ext cx="2599135" cy="2051050"/>
            <a:chOff x="672" y="240"/>
            <a:chExt cx="4164" cy="2396"/>
          </a:xfrm>
        </p:grpSpPr>
        <p:graphicFrame>
          <p:nvGraphicFramePr>
            <p:cNvPr id="271437" name="Object 77"/>
            <p:cNvGraphicFramePr>
              <a:graphicFrameLocks noChangeAspect="1"/>
            </p:cNvGraphicFramePr>
            <p:nvPr/>
          </p:nvGraphicFramePr>
          <p:xfrm>
            <a:off x="2400" y="1536"/>
            <a:ext cx="342" cy="312"/>
          </p:xfrm>
          <a:graphic>
            <a:graphicData uri="http://schemas.openxmlformats.org/presentationml/2006/ole">
              <p:oleObj spid="_x0000_s193538" name="Microsoft Equation 3.0" r:id="rId3" imgW="253890" imgH="228501" progId="Equation.3">
                <p:embed/>
              </p:oleObj>
            </a:graphicData>
          </a:graphic>
        </p:graphicFrame>
        <p:grpSp>
          <p:nvGrpSpPr>
            <p:cNvPr id="4" name="Group 96"/>
            <p:cNvGrpSpPr>
              <a:grpSpLocks/>
            </p:cNvGrpSpPr>
            <p:nvPr/>
          </p:nvGrpSpPr>
          <p:grpSpPr bwMode="auto">
            <a:xfrm>
              <a:off x="672" y="240"/>
              <a:ext cx="4164" cy="2396"/>
              <a:chOff x="672" y="240"/>
              <a:chExt cx="4164" cy="2396"/>
            </a:xfrm>
          </p:grpSpPr>
          <p:grpSp>
            <p:nvGrpSpPr>
              <p:cNvPr id="5" name="Group 2"/>
              <p:cNvGrpSpPr>
                <a:grpSpLocks/>
              </p:cNvGrpSpPr>
              <p:nvPr/>
            </p:nvGrpSpPr>
            <p:grpSpPr bwMode="auto">
              <a:xfrm>
                <a:off x="1020" y="572"/>
                <a:ext cx="3168" cy="2064"/>
                <a:chOff x="1701" y="3801"/>
                <a:chExt cx="9148" cy="6701"/>
              </a:xfrm>
            </p:grpSpPr>
            <p:sp>
              <p:nvSpPr>
                <p:cNvPr id="271363" name="Line 3"/>
                <p:cNvSpPr>
                  <a:spLocks noChangeAspect="1" noChangeShapeType="1"/>
                </p:cNvSpPr>
                <p:nvPr/>
              </p:nvSpPr>
              <p:spPr bwMode="auto">
                <a:xfrm>
                  <a:off x="4041" y="5944"/>
                  <a:ext cx="1663" cy="0"/>
                </a:xfrm>
                <a:prstGeom prst="line">
                  <a:avLst/>
                </a:prstGeom>
                <a:noFill/>
                <a:ln w="19050">
                  <a:solidFill>
                    <a:srgbClr val="000000"/>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271364" name="Line 4"/>
                <p:cNvSpPr>
                  <a:spLocks noChangeAspect="1" noChangeShapeType="1"/>
                </p:cNvSpPr>
                <p:nvPr/>
              </p:nvSpPr>
              <p:spPr bwMode="auto">
                <a:xfrm rot="-10800000">
                  <a:off x="6561" y="5944"/>
                  <a:ext cx="1663" cy="0"/>
                </a:xfrm>
                <a:prstGeom prst="line">
                  <a:avLst/>
                </a:prstGeom>
                <a:noFill/>
                <a:ln w="19050">
                  <a:solidFill>
                    <a:srgbClr val="000000"/>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271365" name="AutoShape 5"/>
                <p:cNvSpPr>
                  <a:spLocks noChangeAspect="1" noChangeArrowheads="1"/>
                </p:cNvSpPr>
                <p:nvPr/>
              </p:nvSpPr>
              <p:spPr bwMode="auto">
                <a:xfrm>
                  <a:off x="5675" y="5512"/>
                  <a:ext cx="713" cy="951"/>
                </a:xfrm>
                <a:prstGeom prst="irregularSeal1">
                  <a:avLst/>
                </a:prstGeom>
                <a:solidFill>
                  <a:srgbClr val="FFCC00"/>
                </a:solidFill>
                <a:ln w="9525">
                  <a:solidFill>
                    <a:srgbClr val="000000"/>
                  </a:solidFill>
                  <a:miter lim="800000"/>
                  <a:headEnd/>
                  <a:tailEnd/>
                </a:ln>
              </p:spPr>
              <p:txBody>
                <a:bodyPr/>
                <a:lstStyle/>
                <a:p>
                  <a:endParaRPr lang="ru-RU"/>
                </a:p>
              </p:txBody>
            </p:sp>
            <p:sp>
              <p:nvSpPr>
                <p:cNvPr id="271366" name="Oval 6"/>
                <p:cNvSpPr>
                  <a:spLocks noChangeAspect="1" noChangeArrowheads="1"/>
                </p:cNvSpPr>
                <p:nvPr/>
              </p:nvSpPr>
              <p:spPr bwMode="auto">
                <a:xfrm>
                  <a:off x="7338" y="9076"/>
                  <a:ext cx="237" cy="238"/>
                </a:xfrm>
                <a:prstGeom prst="ellipse">
                  <a:avLst/>
                </a:prstGeom>
                <a:solidFill>
                  <a:srgbClr val="0000FF"/>
                </a:solidFill>
                <a:ln w="9525">
                  <a:solidFill>
                    <a:srgbClr val="000000"/>
                  </a:solidFill>
                  <a:round/>
                  <a:headEnd/>
                  <a:tailEnd/>
                </a:ln>
              </p:spPr>
              <p:txBody>
                <a:bodyPr/>
                <a:lstStyle/>
                <a:p>
                  <a:endParaRPr lang="ru-RU"/>
                </a:p>
              </p:txBody>
            </p:sp>
            <p:sp>
              <p:nvSpPr>
                <p:cNvPr id="271367" name="Line 7"/>
                <p:cNvSpPr>
                  <a:spLocks noChangeAspect="1" noChangeShapeType="1"/>
                </p:cNvSpPr>
                <p:nvPr/>
              </p:nvSpPr>
              <p:spPr bwMode="auto">
                <a:xfrm rot="3844649">
                  <a:off x="6032" y="7769"/>
                  <a:ext cx="1663" cy="1"/>
                </a:xfrm>
                <a:prstGeom prst="line">
                  <a:avLst/>
                </a:prstGeom>
                <a:noFill/>
                <a:ln w="19050">
                  <a:solidFill>
                    <a:srgbClr val="000000"/>
                  </a:solidFill>
                  <a:round/>
                  <a:headEnd/>
                  <a:tailEnd type="stealth" w="med" len="lg"/>
                </a:ln>
                <a:extLst>
                  <a:ext uri="{909E8E84-426E-40DD-AFC4-6F175D3DCCD1}">
                    <a14:hiddenFill xmlns="" xmlns:a14="http://schemas.microsoft.com/office/drawing/2010/main">
                      <a:noFill/>
                    </a14:hiddenFill>
                  </a:ext>
                </a:extLst>
              </p:spPr>
              <p:txBody>
                <a:bodyPr/>
                <a:lstStyle/>
                <a:p>
                  <a:endParaRPr lang="ru-RU"/>
                </a:p>
              </p:txBody>
            </p:sp>
            <p:sp>
              <p:nvSpPr>
                <p:cNvPr id="271368" name="Oval 8"/>
                <p:cNvSpPr>
                  <a:spLocks noChangeAspect="1" noChangeArrowheads="1"/>
                </p:cNvSpPr>
                <p:nvPr/>
              </p:nvSpPr>
              <p:spPr bwMode="auto">
                <a:xfrm>
                  <a:off x="7575" y="8363"/>
                  <a:ext cx="238" cy="238"/>
                </a:xfrm>
                <a:prstGeom prst="ellipse">
                  <a:avLst/>
                </a:prstGeom>
                <a:solidFill>
                  <a:srgbClr val="0000FF"/>
                </a:solidFill>
                <a:ln w="9525">
                  <a:solidFill>
                    <a:srgbClr val="000000"/>
                  </a:solidFill>
                  <a:round/>
                  <a:headEnd/>
                  <a:tailEnd/>
                </a:ln>
              </p:spPr>
              <p:txBody>
                <a:bodyPr/>
                <a:lstStyle/>
                <a:p>
                  <a:endParaRPr lang="ru-RU"/>
                </a:p>
              </p:txBody>
            </p:sp>
            <p:sp>
              <p:nvSpPr>
                <p:cNvPr id="271369" name="Oval 9"/>
                <p:cNvSpPr>
                  <a:spLocks noChangeAspect="1" noChangeArrowheads="1"/>
                </p:cNvSpPr>
                <p:nvPr/>
              </p:nvSpPr>
              <p:spPr bwMode="auto">
                <a:xfrm>
                  <a:off x="8051" y="8839"/>
                  <a:ext cx="237" cy="237"/>
                </a:xfrm>
                <a:prstGeom prst="ellipse">
                  <a:avLst/>
                </a:prstGeom>
                <a:solidFill>
                  <a:srgbClr val="0000FF"/>
                </a:solidFill>
                <a:ln w="9525">
                  <a:solidFill>
                    <a:srgbClr val="000000"/>
                  </a:solidFill>
                  <a:round/>
                  <a:headEnd/>
                  <a:tailEnd/>
                </a:ln>
              </p:spPr>
              <p:txBody>
                <a:bodyPr/>
                <a:lstStyle/>
                <a:p>
                  <a:endParaRPr lang="ru-RU"/>
                </a:p>
              </p:txBody>
            </p:sp>
            <p:sp>
              <p:nvSpPr>
                <p:cNvPr id="271370" name="Oval 10"/>
                <p:cNvSpPr>
                  <a:spLocks noChangeAspect="1" noChangeArrowheads="1"/>
                </p:cNvSpPr>
                <p:nvPr/>
              </p:nvSpPr>
              <p:spPr bwMode="auto">
                <a:xfrm>
                  <a:off x="6625" y="8839"/>
                  <a:ext cx="238" cy="237"/>
                </a:xfrm>
                <a:prstGeom prst="ellipse">
                  <a:avLst/>
                </a:prstGeom>
                <a:solidFill>
                  <a:srgbClr val="0000FF"/>
                </a:solidFill>
                <a:ln w="9525">
                  <a:solidFill>
                    <a:srgbClr val="000000"/>
                  </a:solidFill>
                  <a:round/>
                  <a:headEnd/>
                  <a:tailEnd/>
                </a:ln>
              </p:spPr>
              <p:txBody>
                <a:bodyPr/>
                <a:lstStyle/>
                <a:p>
                  <a:endParaRPr lang="ru-RU"/>
                </a:p>
              </p:txBody>
            </p:sp>
            <p:grpSp>
              <p:nvGrpSpPr>
                <p:cNvPr id="6" name="Group 11"/>
                <p:cNvGrpSpPr>
                  <a:grpSpLocks/>
                </p:cNvGrpSpPr>
                <p:nvPr/>
              </p:nvGrpSpPr>
              <p:grpSpPr bwMode="auto">
                <a:xfrm>
                  <a:off x="1701" y="4988"/>
                  <a:ext cx="2219" cy="1903"/>
                  <a:chOff x="1701" y="4988"/>
                  <a:chExt cx="2219" cy="1903"/>
                </a:xfrm>
              </p:grpSpPr>
              <p:grpSp>
                <p:nvGrpSpPr>
                  <p:cNvPr id="7" name="Group 12"/>
                  <p:cNvGrpSpPr>
                    <a:grpSpLocks noChangeAspect="1"/>
                  </p:cNvGrpSpPr>
                  <p:nvPr/>
                </p:nvGrpSpPr>
                <p:grpSpPr bwMode="auto">
                  <a:xfrm>
                    <a:off x="1701" y="5227"/>
                    <a:ext cx="1901" cy="1664"/>
                    <a:chOff x="1881" y="3607"/>
                    <a:chExt cx="1440" cy="1260"/>
                  </a:xfrm>
                </p:grpSpPr>
                <p:grpSp>
                  <p:nvGrpSpPr>
                    <p:cNvPr id="8" name="Group 13"/>
                    <p:cNvGrpSpPr>
                      <a:grpSpLocks noChangeAspect="1"/>
                    </p:cNvGrpSpPr>
                    <p:nvPr/>
                  </p:nvGrpSpPr>
                  <p:grpSpPr bwMode="auto">
                    <a:xfrm>
                      <a:off x="1881" y="3607"/>
                      <a:ext cx="1440" cy="1260"/>
                      <a:chOff x="4941" y="3784"/>
                      <a:chExt cx="1440" cy="1260"/>
                    </a:xfrm>
                  </p:grpSpPr>
                  <p:sp>
                    <p:nvSpPr>
                      <p:cNvPr id="271374" name="Oval 14"/>
                      <p:cNvSpPr>
                        <a:spLocks noChangeAspect="1" noChangeArrowheads="1"/>
                      </p:cNvSpPr>
                      <p:nvPr/>
                    </p:nvSpPr>
                    <p:spPr bwMode="auto">
                      <a:xfrm>
                        <a:off x="548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nvGrpSpPr>
                      <p:cNvPr id="9" name="Group 15"/>
                      <p:cNvGrpSpPr>
                        <a:grpSpLocks noChangeAspect="1"/>
                      </p:cNvGrpSpPr>
                      <p:nvPr/>
                    </p:nvGrpSpPr>
                    <p:grpSpPr bwMode="auto">
                      <a:xfrm>
                        <a:off x="4941" y="3784"/>
                        <a:ext cx="1440" cy="1260"/>
                        <a:chOff x="2241" y="3784"/>
                        <a:chExt cx="1440" cy="1260"/>
                      </a:xfrm>
                    </p:grpSpPr>
                    <p:sp>
                      <p:nvSpPr>
                        <p:cNvPr id="271376" name="Oval 16"/>
                        <p:cNvSpPr>
                          <a:spLocks noChangeAspect="1" noChangeArrowheads="1"/>
                        </p:cNvSpPr>
                        <p:nvPr/>
                      </p:nvSpPr>
                      <p:spPr bwMode="auto">
                        <a:xfrm>
                          <a:off x="296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77" name="Oval 17"/>
                        <p:cNvSpPr>
                          <a:spLocks noChangeAspect="1" noChangeArrowheads="1"/>
                        </p:cNvSpPr>
                        <p:nvPr/>
                      </p:nvSpPr>
                      <p:spPr bwMode="auto">
                        <a:xfrm>
                          <a:off x="296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78" name="Oval 18"/>
                        <p:cNvSpPr>
                          <a:spLocks noChangeAspect="1" noChangeArrowheads="1"/>
                        </p:cNvSpPr>
                        <p:nvPr/>
                      </p:nvSpPr>
                      <p:spPr bwMode="auto">
                        <a:xfrm>
                          <a:off x="332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79" name="Oval 19"/>
                        <p:cNvSpPr>
                          <a:spLocks noChangeAspect="1" noChangeArrowheads="1"/>
                        </p:cNvSpPr>
                        <p:nvPr/>
                      </p:nvSpPr>
                      <p:spPr bwMode="auto">
                        <a:xfrm>
                          <a:off x="314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0" name="Oval 20"/>
                        <p:cNvSpPr>
                          <a:spLocks noChangeAspect="1" noChangeArrowheads="1"/>
                        </p:cNvSpPr>
                        <p:nvPr/>
                      </p:nvSpPr>
                      <p:spPr bwMode="auto">
                        <a:xfrm>
                          <a:off x="278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1" name="Oval 21"/>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2" name="Oval 22"/>
                        <p:cNvSpPr>
                          <a:spLocks noChangeAspect="1" noChangeArrowheads="1"/>
                        </p:cNvSpPr>
                        <p:nvPr/>
                      </p:nvSpPr>
                      <p:spPr bwMode="auto">
                        <a:xfrm>
                          <a:off x="2601" y="37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3" name="Oval 23"/>
                        <p:cNvSpPr>
                          <a:spLocks noChangeAspect="1" noChangeArrowheads="1"/>
                        </p:cNvSpPr>
                        <p:nvPr/>
                      </p:nvSpPr>
                      <p:spPr bwMode="auto">
                        <a:xfrm>
                          <a:off x="260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4" name="Oval 24"/>
                        <p:cNvSpPr>
                          <a:spLocks noChangeAspect="1" noChangeArrowheads="1"/>
                        </p:cNvSpPr>
                        <p:nvPr/>
                      </p:nvSpPr>
                      <p:spPr bwMode="auto">
                        <a:xfrm>
                          <a:off x="31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5" name="Oval 25"/>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6" name="Oval 26"/>
                        <p:cNvSpPr>
                          <a:spLocks noChangeAspect="1" noChangeArrowheads="1"/>
                        </p:cNvSpPr>
                        <p:nvPr/>
                      </p:nvSpPr>
                      <p:spPr bwMode="auto">
                        <a:xfrm>
                          <a:off x="2241" y="414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7" name="Oval 27"/>
                        <p:cNvSpPr>
                          <a:spLocks noChangeAspect="1" noChangeArrowheads="1"/>
                        </p:cNvSpPr>
                        <p:nvPr/>
                      </p:nvSpPr>
                      <p:spPr bwMode="auto">
                        <a:xfrm>
                          <a:off x="260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8" name="Oval 28"/>
                        <p:cNvSpPr>
                          <a:spLocks noChangeAspect="1" noChangeArrowheads="1"/>
                        </p:cNvSpPr>
                        <p:nvPr/>
                      </p:nvSpPr>
                      <p:spPr bwMode="auto">
                        <a:xfrm>
                          <a:off x="2241" y="450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89" name="Oval 29"/>
                        <p:cNvSpPr>
                          <a:spLocks noChangeAspect="1" noChangeArrowheads="1"/>
                        </p:cNvSpPr>
                        <p:nvPr/>
                      </p:nvSpPr>
                      <p:spPr bwMode="auto">
                        <a:xfrm>
                          <a:off x="242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90" name="Oval 30"/>
                        <p:cNvSpPr>
                          <a:spLocks noChangeAspect="1" noChangeArrowheads="1"/>
                        </p:cNvSpPr>
                        <p:nvPr/>
                      </p:nvSpPr>
                      <p:spPr bwMode="auto">
                        <a:xfrm>
                          <a:off x="2961" y="468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grpSp>
                <p:sp>
                  <p:nvSpPr>
                    <p:cNvPr id="271391" name="Oval 31"/>
                    <p:cNvSpPr>
                      <a:spLocks noChangeAspect="1" noChangeArrowheads="1"/>
                    </p:cNvSpPr>
                    <p:nvPr/>
                  </p:nvSpPr>
                  <p:spPr bwMode="auto">
                    <a:xfrm>
                      <a:off x="224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92" name="Oval 32"/>
                    <p:cNvSpPr>
                      <a:spLocks noChangeAspect="1" noChangeArrowheads="1"/>
                    </p:cNvSpPr>
                    <p:nvPr/>
                  </p:nvSpPr>
                  <p:spPr bwMode="auto">
                    <a:xfrm>
                      <a:off x="278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93" name="Oval 33"/>
                    <p:cNvSpPr>
                      <a:spLocks noChangeAspect="1" noChangeArrowheads="1"/>
                    </p:cNvSpPr>
                    <p:nvPr/>
                  </p:nvSpPr>
                  <p:spPr bwMode="auto">
                    <a:xfrm>
                      <a:off x="2421" y="396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sp>
                  <p:nvSpPr>
                    <p:cNvPr id="271394" name="Oval 34"/>
                    <p:cNvSpPr>
                      <a:spLocks noChangeAspect="1" noChangeArrowheads="1"/>
                    </p:cNvSpPr>
                    <p:nvPr/>
                  </p:nvSpPr>
                  <p:spPr bwMode="auto">
                    <a:xfrm>
                      <a:off x="2421" y="4324"/>
                      <a:ext cx="360" cy="360"/>
                    </a:xfrm>
                    <a:prstGeom prst="ellipse">
                      <a:avLst/>
                    </a:prstGeom>
                    <a:gradFill rotWithShape="0">
                      <a:gsLst>
                        <a:gs pos="0">
                          <a:srgbClr val="FFFFFF"/>
                        </a:gs>
                        <a:gs pos="100000">
                          <a:srgbClr val="800080"/>
                        </a:gs>
                      </a:gsLst>
                      <a:lin ang="5400000" scaled="1"/>
                    </a:gradFill>
                    <a:ln w="9525">
                      <a:solidFill>
                        <a:srgbClr val="000000"/>
                      </a:solidFill>
                      <a:round/>
                      <a:headEnd/>
                      <a:tailEnd/>
                    </a:ln>
                  </p:spPr>
                  <p:txBody>
                    <a:bodyPr/>
                    <a:lstStyle/>
                    <a:p>
                      <a:endParaRPr lang="ru-RU"/>
                    </a:p>
                  </p:txBody>
                </p:sp>
              </p:grpSp>
              <p:sp>
                <p:nvSpPr>
                  <p:cNvPr id="271395" name="Freeform 35"/>
                  <p:cNvSpPr>
                    <a:spLocks noChangeAspect="1"/>
                  </p:cNvSpPr>
                  <p:nvPr/>
                </p:nvSpPr>
                <p:spPr bwMode="auto">
                  <a:xfrm>
                    <a:off x="2759" y="4988"/>
                    <a:ext cx="1161" cy="1262"/>
                  </a:xfrm>
                  <a:custGeom>
                    <a:avLst/>
                    <a:gdLst>
                      <a:gd name="T0" fmla="*/ 58 w 1161"/>
                      <a:gd name="T1" fmla="*/ 1054 h 1262"/>
                      <a:gd name="T2" fmla="*/ 309 w 1161"/>
                      <a:gd name="T3" fmla="*/ 1242 h 1262"/>
                      <a:gd name="T4" fmla="*/ 880 w 1161"/>
                      <a:gd name="T5" fmla="*/ 1253 h 1262"/>
                      <a:gd name="T6" fmla="*/ 1131 w 1161"/>
                      <a:gd name="T7" fmla="*/ 909 h 1262"/>
                      <a:gd name="T8" fmla="*/ 1131 w 1161"/>
                      <a:gd name="T9" fmla="*/ 564 h 1262"/>
                      <a:gd name="T10" fmla="*/ 630 w 1161"/>
                      <a:gd name="T11" fmla="*/ 64 h 1262"/>
                      <a:gd name="T12" fmla="*/ 90 w 1161"/>
                      <a:gd name="T13" fmla="*/ 177 h 1262"/>
                      <a:gd name="T14" fmla="*/ 215 w 1161"/>
                      <a:gd name="T15" fmla="*/ 709 h 1262"/>
                      <a:gd name="T16" fmla="*/ 58 w 1161"/>
                      <a:gd name="T17" fmla="*/ 1054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1" h="1262">
                        <a:moveTo>
                          <a:pt x="58" y="1054"/>
                        </a:moveTo>
                        <a:cubicBezTo>
                          <a:pt x="161" y="1124"/>
                          <a:pt x="109" y="1166"/>
                          <a:pt x="309" y="1242"/>
                        </a:cubicBezTo>
                        <a:cubicBezTo>
                          <a:pt x="434" y="1245"/>
                          <a:pt x="768" y="1241"/>
                          <a:pt x="880" y="1253"/>
                        </a:cubicBezTo>
                        <a:cubicBezTo>
                          <a:pt x="1000" y="1262"/>
                          <a:pt x="1081" y="932"/>
                          <a:pt x="1131" y="909"/>
                        </a:cubicBezTo>
                        <a:cubicBezTo>
                          <a:pt x="1161" y="878"/>
                          <a:pt x="1131" y="564"/>
                          <a:pt x="1131" y="564"/>
                        </a:cubicBezTo>
                        <a:cubicBezTo>
                          <a:pt x="1078" y="450"/>
                          <a:pt x="772" y="143"/>
                          <a:pt x="630" y="64"/>
                        </a:cubicBezTo>
                        <a:cubicBezTo>
                          <a:pt x="457" y="0"/>
                          <a:pt x="159" y="70"/>
                          <a:pt x="90" y="177"/>
                        </a:cubicBezTo>
                        <a:cubicBezTo>
                          <a:pt x="0" y="290"/>
                          <a:pt x="220" y="563"/>
                          <a:pt x="215" y="709"/>
                        </a:cubicBezTo>
                        <a:cubicBezTo>
                          <a:pt x="210" y="855"/>
                          <a:pt x="91" y="982"/>
                          <a:pt x="58" y="1054"/>
                        </a:cubicBezTo>
                        <a:close/>
                      </a:path>
                    </a:pathLst>
                  </a:custGeom>
                  <a:noFill/>
                  <a:ln w="25400" cap="flat">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ru-RU"/>
                  </a:p>
                </p:txBody>
              </p:sp>
            </p:grpSp>
            <p:grpSp>
              <p:nvGrpSpPr>
                <p:cNvPr id="10" name="Group 36"/>
                <p:cNvGrpSpPr>
                  <a:grpSpLocks/>
                </p:cNvGrpSpPr>
                <p:nvPr/>
              </p:nvGrpSpPr>
              <p:grpSpPr bwMode="auto">
                <a:xfrm>
                  <a:off x="8395" y="4928"/>
                  <a:ext cx="2454" cy="2338"/>
                  <a:chOff x="8395" y="4928"/>
                  <a:chExt cx="2454" cy="2338"/>
                </a:xfrm>
              </p:grpSpPr>
              <p:grpSp>
                <p:nvGrpSpPr>
                  <p:cNvPr id="11" name="Group 37"/>
                  <p:cNvGrpSpPr>
                    <a:grpSpLocks noChangeAspect="1"/>
                  </p:cNvGrpSpPr>
                  <p:nvPr/>
                </p:nvGrpSpPr>
                <p:grpSpPr bwMode="auto">
                  <a:xfrm>
                    <a:off x="8711" y="5131"/>
                    <a:ext cx="2138" cy="2135"/>
                    <a:chOff x="7821" y="3607"/>
                    <a:chExt cx="1620" cy="1617"/>
                  </a:xfrm>
                </p:grpSpPr>
                <p:grpSp>
                  <p:nvGrpSpPr>
                    <p:cNvPr id="12" name="Group 38"/>
                    <p:cNvGrpSpPr>
                      <a:grpSpLocks noChangeAspect="1"/>
                    </p:cNvGrpSpPr>
                    <p:nvPr/>
                  </p:nvGrpSpPr>
                  <p:grpSpPr bwMode="auto">
                    <a:xfrm>
                      <a:off x="7821" y="3607"/>
                      <a:ext cx="1620" cy="1437"/>
                      <a:chOff x="7821" y="3607"/>
                      <a:chExt cx="1620" cy="1437"/>
                    </a:xfrm>
                  </p:grpSpPr>
                  <p:grpSp>
                    <p:nvGrpSpPr>
                      <p:cNvPr id="13" name="Group 39"/>
                      <p:cNvGrpSpPr>
                        <a:grpSpLocks noChangeAspect="1"/>
                      </p:cNvGrpSpPr>
                      <p:nvPr/>
                    </p:nvGrpSpPr>
                    <p:grpSpPr bwMode="auto">
                      <a:xfrm rot="-10800000">
                        <a:off x="7821" y="3607"/>
                        <a:ext cx="1440" cy="1260"/>
                        <a:chOff x="4941" y="3784"/>
                        <a:chExt cx="1440" cy="1260"/>
                      </a:xfrm>
                    </p:grpSpPr>
                    <p:sp>
                      <p:nvSpPr>
                        <p:cNvPr id="271400" name="Oval 40"/>
                        <p:cNvSpPr>
                          <a:spLocks noChangeAspect="1" noChangeArrowheads="1"/>
                        </p:cNvSpPr>
                        <p:nvPr/>
                      </p:nvSpPr>
                      <p:spPr bwMode="auto">
                        <a:xfrm>
                          <a:off x="548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nvGrpSpPr>
                        <p:cNvPr id="14" name="Group 41"/>
                        <p:cNvGrpSpPr>
                          <a:grpSpLocks noChangeAspect="1"/>
                        </p:cNvGrpSpPr>
                        <p:nvPr/>
                      </p:nvGrpSpPr>
                      <p:grpSpPr bwMode="auto">
                        <a:xfrm>
                          <a:off x="4941" y="3784"/>
                          <a:ext cx="1440" cy="1260"/>
                          <a:chOff x="2241" y="3784"/>
                          <a:chExt cx="1440" cy="1260"/>
                        </a:xfrm>
                      </p:grpSpPr>
                      <p:sp>
                        <p:nvSpPr>
                          <p:cNvPr id="271402" name="Oval 42"/>
                          <p:cNvSpPr>
                            <a:spLocks noChangeAspect="1" noChangeArrowheads="1"/>
                          </p:cNvSpPr>
                          <p:nvPr/>
                        </p:nvSpPr>
                        <p:spPr bwMode="auto">
                          <a:xfrm>
                            <a:off x="296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3" name="Oval 43"/>
                          <p:cNvSpPr>
                            <a:spLocks noChangeAspect="1" noChangeArrowheads="1"/>
                          </p:cNvSpPr>
                          <p:nvPr/>
                        </p:nvSpPr>
                        <p:spPr bwMode="auto">
                          <a:xfrm>
                            <a:off x="296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4" name="Oval 44"/>
                          <p:cNvSpPr>
                            <a:spLocks noChangeAspect="1" noChangeArrowheads="1"/>
                          </p:cNvSpPr>
                          <p:nvPr/>
                        </p:nvSpPr>
                        <p:spPr bwMode="auto">
                          <a:xfrm>
                            <a:off x="332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5" name="Oval 45"/>
                          <p:cNvSpPr>
                            <a:spLocks noChangeAspect="1" noChangeArrowheads="1"/>
                          </p:cNvSpPr>
                          <p:nvPr/>
                        </p:nvSpPr>
                        <p:spPr bwMode="auto">
                          <a:xfrm>
                            <a:off x="31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6" name="Oval 46"/>
                          <p:cNvSpPr>
                            <a:spLocks noChangeAspect="1" noChangeArrowheads="1"/>
                          </p:cNvSpPr>
                          <p:nvPr/>
                        </p:nvSpPr>
                        <p:spPr bwMode="auto">
                          <a:xfrm>
                            <a:off x="278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7" name="Oval 47"/>
                          <p:cNvSpPr>
                            <a:spLocks noChangeAspect="1" noChangeArrowheads="1"/>
                          </p:cNvSpPr>
                          <p:nvPr/>
                        </p:nvSpPr>
                        <p:spPr bwMode="auto">
                          <a:xfrm>
                            <a:off x="242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8" name="Oval 48"/>
                          <p:cNvSpPr>
                            <a:spLocks noChangeAspect="1" noChangeArrowheads="1"/>
                          </p:cNvSpPr>
                          <p:nvPr/>
                        </p:nvSpPr>
                        <p:spPr bwMode="auto">
                          <a:xfrm>
                            <a:off x="260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09" name="Oval 49"/>
                          <p:cNvSpPr>
                            <a:spLocks noChangeAspect="1" noChangeArrowheads="1"/>
                          </p:cNvSpPr>
                          <p:nvPr/>
                        </p:nvSpPr>
                        <p:spPr bwMode="auto">
                          <a:xfrm>
                            <a:off x="26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0" name="Oval 50"/>
                          <p:cNvSpPr>
                            <a:spLocks noChangeAspect="1" noChangeArrowheads="1"/>
                          </p:cNvSpPr>
                          <p:nvPr/>
                        </p:nvSpPr>
                        <p:spPr bwMode="auto">
                          <a:xfrm>
                            <a:off x="31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1" name="Oval 51"/>
                          <p:cNvSpPr>
                            <a:spLocks noChangeAspect="1" noChangeArrowheads="1"/>
                          </p:cNvSpPr>
                          <p:nvPr/>
                        </p:nvSpPr>
                        <p:spPr bwMode="auto">
                          <a:xfrm>
                            <a:off x="24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2" name="Oval 52"/>
                          <p:cNvSpPr>
                            <a:spLocks noChangeAspect="1" noChangeArrowheads="1"/>
                          </p:cNvSpPr>
                          <p:nvPr/>
                        </p:nvSpPr>
                        <p:spPr bwMode="auto">
                          <a:xfrm>
                            <a:off x="224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3" name="Oval 53"/>
                          <p:cNvSpPr>
                            <a:spLocks noChangeAspect="1" noChangeArrowheads="1"/>
                          </p:cNvSpPr>
                          <p:nvPr/>
                        </p:nvSpPr>
                        <p:spPr bwMode="auto">
                          <a:xfrm>
                            <a:off x="26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4" name="Oval 54"/>
                          <p:cNvSpPr>
                            <a:spLocks noChangeAspect="1" noChangeArrowheads="1"/>
                          </p:cNvSpPr>
                          <p:nvPr/>
                        </p:nvSpPr>
                        <p:spPr bwMode="auto">
                          <a:xfrm>
                            <a:off x="224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5" name="Oval 55"/>
                          <p:cNvSpPr>
                            <a:spLocks noChangeAspect="1" noChangeArrowheads="1"/>
                          </p:cNvSpPr>
                          <p:nvPr/>
                        </p:nvSpPr>
                        <p:spPr bwMode="auto">
                          <a:xfrm>
                            <a:off x="242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6" name="Oval 56"/>
                          <p:cNvSpPr>
                            <a:spLocks noChangeAspect="1" noChangeArrowheads="1"/>
                          </p:cNvSpPr>
                          <p:nvPr/>
                        </p:nvSpPr>
                        <p:spPr bwMode="auto">
                          <a:xfrm>
                            <a:off x="296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grpSp>
                  <p:sp>
                    <p:nvSpPr>
                      <p:cNvPr id="271417" name="Oval 57"/>
                      <p:cNvSpPr>
                        <a:spLocks noChangeAspect="1" noChangeArrowheads="1"/>
                      </p:cNvSpPr>
                      <p:nvPr/>
                    </p:nvSpPr>
                    <p:spPr bwMode="auto">
                      <a:xfrm>
                        <a:off x="782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8" name="Oval 58"/>
                      <p:cNvSpPr>
                        <a:spLocks noChangeAspect="1" noChangeArrowheads="1"/>
                      </p:cNvSpPr>
                      <p:nvPr/>
                    </p:nvSpPr>
                    <p:spPr bwMode="auto">
                      <a:xfrm>
                        <a:off x="818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19" name="Oval 59"/>
                      <p:cNvSpPr>
                        <a:spLocks noChangeAspect="1" noChangeArrowheads="1"/>
                      </p:cNvSpPr>
                      <p:nvPr/>
                    </p:nvSpPr>
                    <p:spPr bwMode="auto">
                      <a:xfrm>
                        <a:off x="7821" y="432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0" name="Oval 60"/>
                      <p:cNvSpPr>
                        <a:spLocks noChangeAspect="1" noChangeArrowheads="1"/>
                      </p:cNvSpPr>
                      <p:nvPr/>
                    </p:nvSpPr>
                    <p:spPr bwMode="auto">
                      <a:xfrm>
                        <a:off x="800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1" name="Oval 61"/>
                      <p:cNvSpPr>
                        <a:spLocks noChangeAspect="1" noChangeArrowheads="1"/>
                      </p:cNvSpPr>
                      <p:nvPr/>
                    </p:nvSpPr>
                    <p:spPr bwMode="auto">
                      <a:xfrm>
                        <a:off x="8541" y="37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2" name="Oval 62"/>
                      <p:cNvSpPr>
                        <a:spLocks noChangeAspect="1" noChangeArrowheads="1"/>
                      </p:cNvSpPr>
                      <p:nvPr/>
                    </p:nvSpPr>
                    <p:spPr bwMode="auto">
                      <a:xfrm>
                        <a:off x="872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3" name="Oval 63"/>
                      <p:cNvSpPr>
                        <a:spLocks noChangeAspect="1" noChangeArrowheads="1"/>
                      </p:cNvSpPr>
                      <p:nvPr/>
                    </p:nvSpPr>
                    <p:spPr bwMode="auto">
                      <a:xfrm>
                        <a:off x="854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4" name="Oval 64"/>
                      <p:cNvSpPr>
                        <a:spLocks noChangeAspect="1" noChangeArrowheads="1"/>
                      </p:cNvSpPr>
                      <p:nvPr/>
                    </p:nvSpPr>
                    <p:spPr bwMode="auto">
                      <a:xfrm>
                        <a:off x="9081" y="39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5" name="Oval 65"/>
                      <p:cNvSpPr>
                        <a:spLocks noChangeAspect="1" noChangeArrowheads="1"/>
                      </p:cNvSpPr>
                      <p:nvPr/>
                    </p:nvSpPr>
                    <p:spPr bwMode="auto">
                      <a:xfrm>
                        <a:off x="9081" y="450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6" name="Oval 66"/>
                      <p:cNvSpPr>
                        <a:spLocks noChangeAspect="1" noChangeArrowheads="1"/>
                      </p:cNvSpPr>
                      <p:nvPr/>
                    </p:nvSpPr>
                    <p:spPr bwMode="auto">
                      <a:xfrm>
                        <a:off x="9081" y="414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271427" name="Oval 67"/>
                    <p:cNvSpPr>
                      <a:spLocks noChangeAspect="1" noChangeArrowheads="1"/>
                    </p:cNvSpPr>
                    <p:nvPr/>
                  </p:nvSpPr>
                  <p:spPr bwMode="auto">
                    <a:xfrm>
                      <a:off x="854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8" name="Oval 68"/>
                    <p:cNvSpPr>
                      <a:spLocks noChangeAspect="1" noChangeArrowheads="1"/>
                    </p:cNvSpPr>
                    <p:nvPr/>
                  </p:nvSpPr>
                  <p:spPr bwMode="auto">
                    <a:xfrm>
                      <a:off x="836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29" name="Oval 69"/>
                    <p:cNvSpPr>
                      <a:spLocks noChangeAspect="1" noChangeArrowheads="1"/>
                    </p:cNvSpPr>
                    <p:nvPr/>
                  </p:nvSpPr>
                  <p:spPr bwMode="auto">
                    <a:xfrm>
                      <a:off x="8901" y="486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sp>
                  <p:nvSpPr>
                    <p:cNvPr id="271430" name="Oval 70"/>
                    <p:cNvSpPr>
                      <a:spLocks noChangeAspect="1" noChangeArrowheads="1"/>
                    </p:cNvSpPr>
                    <p:nvPr/>
                  </p:nvSpPr>
                  <p:spPr bwMode="auto">
                    <a:xfrm>
                      <a:off x="8901" y="4684"/>
                      <a:ext cx="360" cy="360"/>
                    </a:xfrm>
                    <a:prstGeom prst="ellipse">
                      <a:avLst/>
                    </a:prstGeom>
                    <a:gradFill rotWithShape="0">
                      <a:gsLst>
                        <a:gs pos="0">
                          <a:srgbClr val="993300"/>
                        </a:gs>
                        <a:gs pos="100000">
                          <a:srgbClr val="FFFFFF"/>
                        </a:gs>
                      </a:gsLst>
                      <a:lin ang="5400000" scaled="1"/>
                    </a:gradFill>
                    <a:ln w="9525">
                      <a:solidFill>
                        <a:srgbClr val="000000"/>
                      </a:solidFill>
                      <a:round/>
                      <a:headEnd/>
                      <a:tailEnd/>
                    </a:ln>
                  </p:spPr>
                  <p:txBody>
                    <a:bodyPr/>
                    <a:lstStyle/>
                    <a:p>
                      <a:endParaRPr lang="ru-RU"/>
                    </a:p>
                  </p:txBody>
                </p:sp>
              </p:grpSp>
              <p:sp>
                <p:nvSpPr>
                  <p:cNvPr id="271431" name="Freeform 71"/>
                  <p:cNvSpPr>
                    <a:spLocks noChangeAspect="1"/>
                  </p:cNvSpPr>
                  <p:nvPr/>
                </p:nvSpPr>
                <p:spPr bwMode="auto">
                  <a:xfrm>
                    <a:off x="8395" y="4928"/>
                    <a:ext cx="1501" cy="978"/>
                  </a:xfrm>
                  <a:custGeom>
                    <a:avLst/>
                    <a:gdLst>
                      <a:gd name="T0" fmla="*/ 683 w 1501"/>
                      <a:gd name="T1" fmla="*/ 957 h 978"/>
                      <a:gd name="T2" fmla="*/ 902 w 1501"/>
                      <a:gd name="T3" fmla="*/ 738 h 978"/>
                      <a:gd name="T4" fmla="*/ 1341 w 1501"/>
                      <a:gd name="T5" fmla="*/ 519 h 978"/>
                      <a:gd name="T6" fmla="*/ 1309 w 1501"/>
                      <a:gd name="T7" fmla="*/ 143 h 978"/>
                      <a:gd name="T8" fmla="*/ 564 w 1501"/>
                      <a:gd name="T9" fmla="*/ 50 h 978"/>
                      <a:gd name="T10" fmla="*/ 94 w 1501"/>
                      <a:gd name="T11" fmla="*/ 332 h 978"/>
                      <a:gd name="T12" fmla="*/ 57 w 1501"/>
                      <a:gd name="T13" fmla="*/ 801 h 978"/>
                      <a:gd name="T14" fmla="*/ 683 w 1501"/>
                      <a:gd name="T15" fmla="*/ 957 h 9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1" h="978">
                        <a:moveTo>
                          <a:pt x="683" y="957"/>
                        </a:moveTo>
                        <a:cubicBezTo>
                          <a:pt x="753" y="883"/>
                          <a:pt x="811" y="791"/>
                          <a:pt x="902" y="738"/>
                        </a:cubicBezTo>
                        <a:cubicBezTo>
                          <a:pt x="956" y="609"/>
                          <a:pt x="1328" y="675"/>
                          <a:pt x="1341" y="519"/>
                        </a:cubicBezTo>
                        <a:cubicBezTo>
                          <a:pt x="1193" y="371"/>
                          <a:pt x="1501" y="162"/>
                          <a:pt x="1309" y="143"/>
                        </a:cubicBezTo>
                        <a:cubicBezTo>
                          <a:pt x="1054" y="60"/>
                          <a:pt x="822" y="0"/>
                          <a:pt x="564" y="50"/>
                        </a:cubicBezTo>
                        <a:cubicBezTo>
                          <a:pt x="341" y="103"/>
                          <a:pt x="185" y="272"/>
                          <a:pt x="94" y="332"/>
                        </a:cubicBezTo>
                        <a:cubicBezTo>
                          <a:pt x="0" y="497"/>
                          <a:pt x="60" y="651"/>
                          <a:pt x="57" y="801"/>
                        </a:cubicBezTo>
                        <a:cubicBezTo>
                          <a:pt x="155" y="905"/>
                          <a:pt x="528" y="978"/>
                          <a:pt x="683" y="957"/>
                        </a:cubicBezTo>
                        <a:close/>
                      </a:path>
                    </a:pathLst>
                  </a:cu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ru-RU"/>
                  </a:p>
                </p:txBody>
              </p:sp>
            </p:grpSp>
            <p:sp>
              <p:nvSpPr>
                <p:cNvPr id="271432" name="Oval 72"/>
                <p:cNvSpPr>
                  <a:spLocks noChangeAspect="1" noChangeArrowheads="1"/>
                </p:cNvSpPr>
                <p:nvPr/>
              </p:nvSpPr>
              <p:spPr bwMode="auto">
                <a:xfrm>
                  <a:off x="7338" y="10264"/>
                  <a:ext cx="237" cy="238"/>
                </a:xfrm>
                <a:prstGeom prst="ellipse">
                  <a:avLst/>
                </a:prstGeom>
                <a:solidFill>
                  <a:srgbClr val="0000FF"/>
                </a:solidFill>
                <a:ln w="9525">
                  <a:solidFill>
                    <a:srgbClr val="000000"/>
                  </a:solidFill>
                  <a:round/>
                  <a:headEnd/>
                  <a:tailEnd/>
                </a:ln>
              </p:spPr>
              <p:txBody>
                <a:bodyPr/>
                <a:lstStyle/>
                <a:p>
                  <a:endParaRPr lang="ru-RU"/>
                </a:p>
              </p:txBody>
            </p:sp>
            <p:sp>
              <p:nvSpPr>
                <p:cNvPr id="271433" name="Text Box 73"/>
                <p:cNvSpPr txBox="1">
                  <a:spLocks noChangeAspect="1" noChangeArrowheads="1"/>
                </p:cNvSpPr>
                <p:nvPr/>
              </p:nvSpPr>
              <p:spPr bwMode="auto">
                <a:xfrm>
                  <a:off x="2349" y="3801"/>
                  <a:ext cx="1645" cy="1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altLang="ru-RU" sz="1600"/>
                </a:p>
              </p:txBody>
            </p:sp>
            <p:sp>
              <p:nvSpPr>
                <p:cNvPr id="271434" name="Text Box 74"/>
                <p:cNvSpPr txBox="1">
                  <a:spLocks noChangeAspect="1" noChangeArrowheads="1"/>
                </p:cNvSpPr>
                <p:nvPr/>
              </p:nvSpPr>
              <p:spPr bwMode="auto">
                <a:xfrm>
                  <a:off x="7461" y="3832"/>
                  <a:ext cx="1582" cy="1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altLang="ru-RU" sz="1600"/>
                </a:p>
              </p:txBody>
            </p:sp>
            <p:sp>
              <p:nvSpPr>
                <p:cNvPr id="271435" name="Text Box 75"/>
                <p:cNvSpPr txBox="1">
                  <a:spLocks noChangeAspect="1" noChangeArrowheads="1"/>
                </p:cNvSpPr>
                <p:nvPr/>
              </p:nvSpPr>
              <p:spPr bwMode="auto">
                <a:xfrm>
                  <a:off x="5661" y="8824"/>
                  <a:ext cx="1136" cy="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altLang="ru-RU" sz="1600"/>
                </a:p>
              </p:txBody>
            </p:sp>
          </p:grpSp>
          <p:graphicFrame>
            <p:nvGraphicFramePr>
              <p:cNvPr id="271439" name="Object 79"/>
              <p:cNvGraphicFramePr>
                <a:graphicFrameLocks noChangeAspect="1"/>
              </p:cNvGraphicFramePr>
              <p:nvPr/>
            </p:nvGraphicFramePr>
            <p:xfrm>
              <a:off x="672" y="240"/>
              <a:ext cx="540" cy="522"/>
            </p:xfrm>
            <a:graphic>
              <a:graphicData uri="http://schemas.openxmlformats.org/presentationml/2006/ole">
                <p:oleObj spid="_x0000_s193539" name="Microsoft Equation 3.0" r:id="rId4" imgW="457200" imgH="431800" progId="Equation.3">
                  <p:embed/>
                </p:oleObj>
              </a:graphicData>
            </a:graphic>
          </p:graphicFrame>
          <p:graphicFrame>
            <p:nvGraphicFramePr>
              <p:cNvPr id="271441" name="Object 81"/>
              <p:cNvGraphicFramePr>
                <a:graphicFrameLocks noChangeAspect="1"/>
              </p:cNvGraphicFramePr>
              <p:nvPr/>
            </p:nvGraphicFramePr>
            <p:xfrm>
              <a:off x="4320" y="336"/>
              <a:ext cx="516" cy="498"/>
            </p:xfrm>
            <a:graphic>
              <a:graphicData uri="http://schemas.openxmlformats.org/presentationml/2006/ole">
                <p:oleObj spid="_x0000_s193540" name="Microsoft Equation 3.0" r:id="rId5" imgW="457200" imgH="431800" progId="Equation.3">
                  <p:embed/>
                </p:oleObj>
              </a:graphicData>
            </a:graphic>
          </p:graphicFrame>
        </p:grpSp>
      </p:grpSp>
      <p:sp>
        <p:nvSpPr>
          <p:cNvPr id="271442" name="Rectangle 82"/>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43" name="Rectangle 83"/>
          <p:cNvSpPr>
            <a:spLocks noChangeArrowheads="1"/>
          </p:cNvSpPr>
          <p:nvPr/>
        </p:nvSpPr>
        <p:spPr bwMode="auto">
          <a:xfrm>
            <a:off x="1143001" y="339209"/>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tLang="ru-RU"/>
          </a:p>
        </p:txBody>
      </p:sp>
      <p:sp>
        <p:nvSpPr>
          <p:cNvPr id="271444" name="Rectangle 84"/>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45" name="Rectangle 85"/>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46" name="Rectangle 86"/>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47" name="Rectangle 87"/>
          <p:cNvSpPr>
            <a:spLocks noChangeArrowheads="1"/>
          </p:cNvSpPr>
          <p:nvPr/>
        </p:nvSpPr>
        <p:spPr bwMode="auto">
          <a:xfrm>
            <a:off x="1143001" y="273474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271448" name="Object 88"/>
          <p:cNvGraphicFramePr>
            <a:graphicFrameLocks noGrp="1" noChangeAspect="1"/>
          </p:cNvGraphicFramePr>
          <p:nvPr>
            <p:ph sz="half" idx="1"/>
          </p:nvPr>
        </p:nvGraphicFramePr>
        <p:xfrm>
          <a:off x="1547812" y="3922713"/>
          <a:ext cx="5454254" cy="704850"/>
        </p:xfrm>
        <a:graphic>
          <a:graphicData uri="http://schemas.openxmlformats.org/presentationml/2006/ole">
            <p:oleObj spid="_x0000_s193541" r:id="rId6" imgW="4267200" imgH="482600" progId="Equation.2">
              <p:embed/>
            </p:oleObj>
          </a:graphicData>
        </a:graphic>
      </p:graphicFrame>
      <p:sp>
        <p:nvSpPr>
          <p:cNvPr id="271449" name="Rectangle 89"/>
          <p:cNvSpPr>
            <a:spLocks noChangeArrowheads="1"/>
          </p:cNvSpPr>
          <p:nvPr/>
        </p:nvSpPr>
        <p:spPr bwMode="auto">
          <a:xfrm>
            <a:off x="1143001" y="30919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1450" name="Rectangle 90"/>
          <p:cNvSpPr>
            <a:spLocks noChangeArrowheads="1"/>
          </p:cNvSpPr>
          <p:nvPr/>
        </p:nvSpPr>
        <p:spPr bwMode="auto">
          <a:xfrm>
            <a:off x="822960" y="4581527"/>
            <a:ext cx="688157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GB" altLang="ru-RU" sz="2000" dirty="0"/>
              <a:t>Essentially, we are using the correlation depletion principle in the relative  four-velocity space  which enables us  to neglect the relative motion of not detected particles, namely the quantity            </a:t>
            </a:r>
          </a:p>
          <a:p>
            <a:r>
              <a:rPr lang="en-GB" altLang="ru-RU" sz="2000" dirty="0"/>
              <a:t>in the right-hand side of the above equation.</a:t>
            </a:r>
            <a:endParaRPr lang="en-US" altLang="ru-RU" sz="2000" dirty="0"/>
          </a:p>
        </p:txBody>
      </p:sp>
      <p:graphicFrame>
        <p:nvGraphicFramePr>
          <p:cNvPr id="271451" name="Object 91"/>
          <p:cNvGraphicFramePr>
            <a:graphicFrameLocks noGrp="1" noChangeAspect="1"/>
          </p:cNvGraphicFramePr>
          <p:nvPr>
            <p:ph sz="half" idx="2"/>
            <p:extLst>
              <p:ext uri="{D42A27DB-BD31-4B8C-83A1-F6EECF244321}">
                <p14:modId xmlns="" xmlns:p14="http://schemas.microsoft.com/office/powerpoint/2010/main" val="1419028136"/>
              </p:ext>
            </p:extLst>
          </p:nvPr>
        </p:nvGraphicFramePr>
        <p:xfrm>
          <a:off x="6072198" y="5715016"/>
          <a:ext cx="1403747" cy="471488"/>
        </p:xfrm>
        <a:graphic>
          <a:graphicData uri="http://schemas.openxmlformats.org/presentationml/2006/ole">
            <p:oleObj spid="_x0000_s193542" r:id="rId7" imgW="1167893" imgH="342751" progId="Equation.2">
              <p:embed/>
            </p:oleObj>
          </a:graphicData>
        </a:graphic>
      </p:graphicFrame>
      <p:sp>
        <p:nvSpPr>
          <p:cNvPr id="271452" name="Rectangle 92"/>
          <p:cNvSpPr>
            <a:spLocks noChangeArrowheads="1"/>
          </p:cNvSpPr>
          <p:nvPr/>
        </p:nvSpPr>
        <p:spPr bwMode="auto">
          <a:xfrm>
            <a:off x="822960" y="3284538"/>
            <a:ext cx="66148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GB" altLang="ru-RU" dirty="0"/>
              <a:t>The relationship between X</a:t>
            </a:r>
            <a:r>
              <a:rPr lang="en-GB" altLang="ru-RU" baseline="-25000" dirty="0"/>
              <a:t>1</a:t>
            </a:r>
            <a:r>
              <a:rPr lang="en-GB" altLang="ru-RU" dirty="0"/>
              <a:t> and X</a:t>
            </a:r>
            <a:r>
              <a:rPr lang="en-GB" altLang="ru-RU" baseline="-25000" dirty="0"/>
              <a:t>2</a:t>
            </a:r>
            <a:r>
              <a:rPr lang="en-GB" altLang="ru-RU" dirty="0"/>
              <a:t>  is described by the conservation laws written in the form</a:t>
            </a:r>
            <a:endParaRPr lang="en-US" altLang="ru-RU" dirty="0"/>
          </a:p>
        </p:txBody>
      </p:sp>
      <p:sp>
        <p:nvSpPr>
          <p:cNvPr id="271453" name="Rectangle 93"/>
          <p:cNvSpPr>
            <a:spLocks noChangeArrowheads="1"/>
          </p:cNvSpPr>
          <p:nvPr/>
        </p:nvSpPr>
        <p:spPr bwMode="auto">
          <a:xfrm>
            <a:off x="1143001" y="30919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271454" name="Object 94"/>
          <p:cNvGraphicFramePr>
            <a:graphicFrameLocks noChangeAspect="1"/>
          </p:cNvGraphicFramePr>
          <p:nvPr>
            <p:extLst>
              <p:ext uri="{D42A27DB-BD31-4B8C-83A1-F6EECF244321}">
                <p14:modId xmlns="" xmlns:p14="http://schemas.microsoft.com/office/powerpoint/2010/main" val="2912780251"/>
              </p:ext>
            </p:extLst>
          </p:nvPr>
        </p:nvGraphicFramePr>
        <p:xfrm>
          <a:off x="1711629" y="2499492"/>
          <a:ext cx="2106215" cy="519113"/>
        </p:xfrm>
        <a:graphic>
          <a:graphicData uri="http://schemas.openxmlformats.org/presentationml/2006/ole">
            <p:oleObj spid="_x0000_s193543" name="Формула" r:id="rId8" imgW="1651000" imgH="304800" progId="Equation.3">
              <p:embed/>
            </p:oleObj>
          </a:graphicData>
        </a:graphic>
      </p:graphicFrame>
      <p:sp>
        <p:nvSpPr>
          <p:cNvPr id="2" name="Заголовок 1"/>
          <p:cNvSpPr>
            <a:spLocks noGrp="1"/>
          </p:cNvSpPr>
          <p:nvPr>
            <p:ph type="title"/>
          </p:nvPr>
        </p:nvSpPr>
        <p:spPr>
          <a:xfrm>
            <a:off x="714778" y="286604"/>
            <a:ext cx="7651982" cy="1450757"/>
          </a:xfrm>
        </p:spPr>
        <p:txBody>
          <a:bodyPr>
            <a:normAutofit fontScale="90000"/>
          </a:bodyPr>
          <a:lstStyle/>
          <a:p>
            <a:r>
              <a:rPr lang="en-US" altLang="ru-RU" sz="4400" dirty="0" smtClean="0">
                <a:solidFill>
                  <a:schemeClr val="accent1">
                    <a:lumMod val="50000"/>
                  </a:schemeClr>
                </a:solidFill>
              </a:rPr>
              <a:t>General self-similarity </a:t>
            </a:r>
            <a:r>
              <a:rPr lang="en-US" altLang="ru-RU" sz="4400" dirty="0">
                <a:solidFill>
                  <a:schemeClr val="accent1">
                    <a:lumMod val="50000"/>
                  </a:schemeClr>
                </a:solidFill>
              </a:rPr>
              <a:t>solution for relativistic interacting particles</a:t>
            </a:r>
            <a:endParaRPr lang="ru-RU" sz="4400" dirty="0">
              <a:solidFill>
                <a:schemeClr val="accent1">
                  <a:lumMod val="50000"/>
                </a:schemeClr>
              </a:solidFill>
            </a:endParaRPr>
          </a:p>
        </p:txBody>
      </p:sp>
    </p:spTree>
    <p:extLst>
      <p:ext uri="{BB962C8B-B14F-4D97-AF65-F5344CB8AC3E}">
        <p14:creationId xmlns="" xmlns:p14="http://schemas.microsoft.com/office/powerpoint/2010/main" val="1454563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87" name="Rectangle 3"/>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88" name="Rectangle 4"/>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89" name="Rectangle 5"/>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90" name="Rectangle 6"/>
          <p:cNvSpPr>
            <a:spLocks noChangeArrowheads="1"/>
          </p:cNvSpPr>
          <p:nvPr/>
        </p:nvSpPr>
        <p:spPr bwMode="auto">
          <a:xfrm>
            <a:off x="1143001" y="339209"/>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tLang="ru-RU"/>
          </a:p>
        </p:txBody>
      </p:sp>
      <p:sp>
        <p:nvSpPr>
          <p:cNvPr id="272391" name="Rectangle 7"/>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92" name="Rectangle 8"/>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72393" name="Rectangle 9"/>
          <p:cNvSpPr>
            <a:spLocks noChangeArrowheads="1"/>
          </p:cNvSpPr>
          <p:nvPr/>
        </p:nvSpPr>
        <p:spPr bwMode="auto">
          <a:xfrm>
            <a:off x="1143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272394" name="Object 10"/>
          <p:cNvGraphicFramePr>
            <a:graphicFrameLocks noChangeAspect="1"/>
          </p:cNvGraphicFramePr>
          <p:nvPr/>
        </p:nvGraphicFramePr>
        <p:xfrm>
          <a:off x="2033588" y="4437063"/>
          <a:ext cx="3257550" cy="747712"/>
        </p:xfrm>
        <a:graphic>
          <a:graphicData uri="http://schemas.openxmlformats.org/presentationml/2006/ole">
            <p:oleObj spid="_x0000_s194562" name="Microsoft Equation 3.0" r:id="rId3" imgW="1943100" imgH="393700" progId="Equation.3">
              <p:embed/>
            </p:oleObj>
          </a:graphicData>
        </a:graphic>
      </p:graphicFrame>
      <p:sp>
        <p:nvSpPr>
          <p:cNvPr id="272395" name="Rectangle 11"/>
          <p:cNvSpPr>
            <a:spLocks noChangeArrowheads="1"/>
          </p:cNvSpPr>
          <p:nvPr/>
        </p:nvSpPr>
        <p:spPr bwMode="auto">
          <a:xfrm>
            <a:off x="1143001" y="2734747"/>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272396" name="Object 12"/>
          <p:cNvGraphicFramePr>
            <a:graphicFrameLocks noChangeAspect="1"/>
          </p:cNvGraphicFramePr>
          <p:nvPr/>
        </p:nvGraphicFramePr>
        <p:xfrm>
          <a:off x="1980010" y="5229227"/>
          <a:ext cx="3886200" cy="976313"/>
        </p:xfrm>
        <a:graphic>
          <a:graphicData uri="http://schemas.openxmlformats.org/presentationml/2006/ole">
            <p:oleObj spid="_x0000_s194563" name="Microsoft Equation 3.0" r:id="rId4" imgW="1892300" imgH="444500" progId="Equation.3">
              <p:embed/>
            </p:oleObj>
          </a:graphicData>
        </a:graphic>
      </p:graphicFrame>
      <p:graphicFrame>
        <p:nvGraphicFramePr>
          <p:cNvPr id="272397" name="Object 13"/>
          <p:cNvGraphicFramePr>
            <a:graphicFrameLocks noGrp="1" noChangeAspect="1"/>
          </p:cNvGraphicFramePr>
          <p:nvPr>
            <p:ph/>
            <p:extLst>
              <p:ext uri="{D42A27DB-BD31-4B8C-83A1-F6EECF244321}">
                <p14:modId xmlns="" xmlns:p14="http://schemas.microsoft.com/office/powerpoint/2010/main" val="3811382263"/>
              </p:ext>
            </p:extLst>
          </p:nvPr>
        </p:nvGraphicFramePr>
        <p:xfrm>
          <a:off x="1571604" y="1142984"/>
          <a:ext cx="5790545" cy="1234233"/>
        </p:xfrm>
        <a:graphic>
          <a:graphicData uri="http://schemas.openxmlformats.org/presentationml/2006/ole">
            <p:oleObj spid="_x0000_s194564" r:id="rId5" imgW="4330700" imgH="749300" progId="Equation.2">
              <p:embed/>
            </p:oleObj>
          </a:graphicData>
        </a:graphic>
      </p:graphicFrame>
      <p:sp>
        <p:nvSpPr>
          <p:cNvPr id="272398" name="Rectangle 14"/>
          <p:cNvSpPr>
            <a:spLocks noChangeArrowheads="1"/>
          </p:cNvSpPr>
          <p:nvPr/>
        </p:nvSpPr>
        <p:spPr bwMode="auto">
          <a:xfrm>
            <a:off x="994600" y="2000240"/>
            <a:ext cx="7363614"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pPr>
            <a:r>
              <a:rPr lang="en-GB" altLang="ru-RU" sz="2000" dirty="0"/>
              <a:t>In the  case of production of antiparticle with mass M</a:t>
            </a:r>
            <a:r>
              <a:rPr lang="en-GB" altLang="ru-RU" sz="2000" baseline="-25000" dirty="0"/>
              <a:t>3</a:t>
            </a:r>
            <a:r>
              <a:rPr lang="en-GB" altLang="ru-RU" sz="2000" dirty="0"/>
              <a:t>, the mass M</a:t>
            </a:r>
            <a:r>
              <a:rPr lang="en-GB" altLang="ru-RU" sz="2000" baseline="-25000" dirty="0"/>
              <a:t>4</a:t>
            </a:r>
            <a:r>
              <a:rPr lang="en-GB" altLang="ru-RU" sz="2000" dirty="0"/>
              <a:t> is equal to M</a:t>
            </a:r>
            <a:r>
              <a:rPr lang="en-GB" altLang="ru-RU" sz="2000" baseline="-25000" dirty="0"/>
              <a:t>3</a:t>
            </a:r>
            <a:r>
              <a:rPr lang="en-GB" altLang="ru-RU" sz="2000" dirty="0"/>
              <a:t>  as a consequence of conservation of quantum numbers.  In studying the production of protons and nuclear fragments </a:t>
            </a:r>
          </a:p>
          <a:p>
            <a:pPr>
              <a:lnSpc>
                <a:spcPct val="80000"/>
              </a:lnSpc>
              <a:spcBef>
                <a:spcPct val="20000"/>
              </a:spcBef>
            </a:pPr>
            <a:r>
              <a:rPr lang="en-GB" altLang="ru-RU" sz="2000" dirty="0"/>
              <a:t>M</a:t>
            </a:r>
            <a:r>
              <a:rPr lang="en-GB" altLang="ru-RU" sz="2000" baseline="-25000" dirty="0"/>
              <a:t>4</a:t>
            </a:r>
            <a:r>
              <a:rPr lang="en-GB" altLang="ru-RU" sz="2000" dirty="0"/>
              <a:t>  =  </a:t>
            </a:r>
            <a:r>
              <a:rPr lang="en-GB" altLang="ru-RU" sz="2000" dirty="0">
                <a:sym typeface="Symbol" panose="05050102010706020507" pitchFamily="18" charset="2"/>
              </a:rPr>
              <a:t></a:t>
            </a:r>
            <a:r>
              <a:rPr lang="en-GB" altLang="ru-RU" sz="2000" dirty="0"/>
              <a:t>M</a:t>
            </a:r>
            <a:r>
              <a:rPr lang="en-GB" altLang="ru-RU" sz="2000" baseline="-25000" dirty="0"/>
              <a:t>3</a:t>
            </a:r>
            <a:r>
              <a:rPr lang="en-GB" altLang="ru-RU" sz="2000" dirty="0"/>
              <a:t>  as far as the minimum value of  </a:t>
            </a:r>
            <a:r>
              <a:rPr lang="en-GB" altLang="ru-RU" sz="2000" dirty="0">
                <a:sym typeface="Symbol" panose="05050102010706020507" pitchFamily="18" charset="2"/>
              </a:rPr>
              <a:t></a:t>
            </a:r>
            <a:r>
              <a:rPr lang="en-GB" altLang="ru-RU" sz="2000" dirty="0"/>
              <a:t> corresponds to the case that no other additional particles are produced.  The values of X</a:t>
            </a:r>
            <a:r>
              <a:rPr lang="en-GB" altLang="ru-RU" sz="2000" baseline="-25000" dirty="0"/>
              <a:t>1</a:t>
            </a:r>
            <a:r>
              <a:rPr lang="en-GB" altLang="ru-RU" sz="2000" dirty="0"/>
              <a:t> and X</a:t>
            </a:r>
            <a:r>
              <a:rPr lang="en-GB" altLang="ru-RU" sz="2000" baseline="-25000" dirty="0"/>
              <a:t>2</a:t>
            </a:r>
            <a:r>
              <a:rPr lang="en-GB" altLang="ru-RU" sz="2000" dirty="0"/>
              <a:t>  obtained from the minimum </a:t>
            </a:r>
            <a:r>
              <a:rPr lang="en-GB" altLang="ru-RU" sz="2000" dirty="0">
                <a:sym typeface="Symbol" panose="05050102010706020507" pitchFamily="18" charset="2"/>
              </a:rPr>
              <a:t></a:t>
            </a:r>
            <a:r>
              <a:rPr lang="en-GB" altLang="ru-RU" sz="2000" dirty="0"/>
              <a:t> are used to construct a universal description of the A-dependencies. </a:t>
            </a:r>
          </a:p>
        </p:txBody>
      </p:sp>
      <p:sp>
        <p:nvSpPr>
          <p:cNvPr id="272399" name="Rectangle 15"/>
          <p:cNvSpPr>
            <a:spLocks noChangeArrowheads="1"/>
          </p:cNvSpPr>
          <p:nvPr/>
        </p:nvSpPr>
        <p:spPr bwMode="auto">
          <a:xfrm>
            <a:off x="1143001" y="3125272"/>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272400" name="Object 16"/>
          <p:cNvGraphicFramePr>
            <a:graphicFrameLocks noChangeAspect="1"/>
          </p:cNvGraphicFramePr>
          <p:nvPr/>
        </p:nvGraphicFramePr>
        <p:xfrm>
          <a:off x="6137672" y="4581525"/>
          <a:ext cx="1403747" cy="514350"/>
        </p:xfrm>
        <a:graphic>
          <a:graphicData uri="http://schemas.openxmlformats.org/presentationml/2006/ole">
            <p:oleObj spid="_x0000_s194565" name="Формула" r:id="rId6" imgW="863225" imgH="241195" progId="Equation.3">
              <p:embed/>
            </p:oleObj>
          </a:graphicData>
        </a:graphic>
      </p:graphicFrame>
      <p:sp>
        <p:nvSpPr>
          <p:cNvPr id="272402" name="Rectangle 18"/>
          <p:cNvSpPr>
            <a:spLocks noChangeArrowheads="1"/>
          </p:cNvSpPr>
          <p:nvPr/>
        </p:nvSpPr>
        <p:spPr bwMode="auto">
          <a:xfrm>
            <a:off x="1547814" y="692150"/>
            <a:ext cx="6118622" cy="21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1"/>
                </a:solidFill>
                <a:latin typeface="Arial" panose="020B0604020202020204" pitchFamily="34" charset="0"/>
              </a:defRPr>
            </a:lvl1pPr>
            <a:lvl2pPr>
              <a:defRPr sz="4400">
                <a:solidFill>
                  <a:schemeClr val="tx1"/>
                </a:solidFill>
                <a:latin typeface="Arial" panose="020B0604020202020204" pitchFamily="34" charset="0"/>
              </a:defRPr>
            </a:lvl2pPr>
            <a:lvl3pPr>
              <a:defRPr sz="4400">
                <a:solidFill>
                  <a:schemeClr val="tx1"/>
                </a:solidFill>
                <a:latin typeface="Arial" panose="020B0604020202020204" pitchFamily="34" charset="0"/>
              </a:defRPr>
            </a:lvl3pPr>
            <a:lvl4pPr>
              <a:defRPr sz="4400">
                <a:solidFill>
                  <a:schemeClr val="tx1"/>
                </a:solidFill>
                <a:latin typeface="Arial" panose="020B0604020202020204" pitchFamily="34" charset="0"/>
              </a:defRPr>
            </a:lvl4pPr>
            <a:lvl5pPr>
              <a:defRPr sz="4400">
                <a:solidFill>
                  <a:schemeClr val="tx1"/>
                </a:solidFill>
                <a:latin typeface="Arial" panose="020B0604020202020204" pitchFamily="34" charset="0"/>
              </a:defRPr>
            </a:lvl5pPr>
            <a:lvl6pPr marL="457200" fontAlgn="base">
              <a:spcBef>
                <a:spcPct val="0"/>
              </a:spcBef>
              <a:spcAft>
                <a:spcPct val="0"/>
              </a:spcAft>
              <a:defRPr sz="4400">
                <a:solidFill>
                  <a:schemeClr val="tx1"/>
                </a:solidFill>
                <a:latin typeface="Arial" panose="020B0604020202020204" pitchFamily="34" charset="0"/>
              </a:defRPr>
            </a:lvl6pPr>
            <a:lvl7pPr marL="914400" fontAlgn="base">
              <a:spcBef>
                <a:spcPct val="0"/>
              </a:spcBef>
              <a:spcAft>
                <a:spcPct val="0"/>
              </a:spcAft>
              <a:defRPr sz="4400">
                <a:solidFill>
                  <a:schemeClr val="tx1"/>
                </a:solidFill>
                <a:latin typeface="Arial" panose="020B0604020202020204" pitchFamily="34" charset="0"/>
              </a:defRPr>
            </a:lvl7pPr>
            <a:lvl8pPr marL="1371600" fontAlgn="base">
              <a:spcBef>
                <a:spcPct val="0"/>
              </a:spcBef>
              <a:spcAft>
                <a:spcPct val="0"/>
              </a:spcAft>
              <a:defRPr sz="4400">
                <a:solidFill>
                  <a:schemeClr val="tx1"/>
                </a:solidFill>
                <a:latin typeface="Arial" panose="020B0604020202020204" pitchFamily="34" charset="0"/>
              </a:defRPr>
            </a:lvl8pPr>
            <a:lvl9pPr marL="1828800" fontAlgn="base">
              <a:spcBef>
                <a:spcPct val="0"/>
              </a:spcBef>
              <a:spcAft>
                <a:spcPct val="0"/>
              </a:spcAft>
              <a:defRPr sz="4400">
                <a:solidFill>
                  <a:schemeClr val="tx1"/>
                </a:solidFill>
                <a:latin typeface="Arial" panose="020B0604020202020204" pitchFamily="34" charset="0"/>
              </a:defRPr>
            </a:lvl9pPr>
          </a:lstStyle>
          <a:p>
            <a:r>
              <a:rPr lang="en-US" altLang="ru-RU" sz="2400" dirty="0" smtClean="0">
                <a:solidFill>
                  <a:schemeClr val="hlink"/>
                </a:solidFill>
                <a:latin typeface="+mj-lt"/>
              </a:rPr>
              <a:t>General self-similarity </a:t>
            </a:r>
            <a:r>
              <a:rPr lang="en-US" altLang="ru-RU" sz="2400" dirty="0">
                <a:solidFill>
                  <a:schemeClr val="hlink"/>
                </a:solidFill>
                <a:latin typeface="+mj-lt"/>
              </a:rPr>
              <a:t>solution for relativistic interacting particles</a:t>
            </a:r>
            <a:endParaRPr lang="ru-RU" altLang="ru-RU" sz="2400" dirty="0">
              <a:solidFill>
                <a:schemeClr val="hlink"/>
              </a:solidFill>
              <a:latin typeface="+mj-lt"/>
            </a:endParaRPr>
          </a:p>
        </p:txBody>
      </p:sp>
    </p:spTree>
    <p:extLst>
      <p:ext uri="{BB962C8B-B14F-4D97-AF65-F5344CB8AC3E}">
        <p14:creationId xmlns="" xmlns:p14="http://schemas.microsoft.com/office/powerpoint/2010/main" val="4081663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altLang="ru-RU" sz="4400" dirty="0">
                <a:solidFill>
                  <a:schemeClr val="hlink"/>
                </a:solidFill>
              </a:rPr>
              <a:t>General self-similarity solution for relativistic interacting </a:t>
            </a:r>
            <a:r>
              <a:rPr lang="en-US" altLang="ru-RU" sz="4400" dirty="0" smtClean="0">
                <a:solidFill>
                  <a:schemeClr val="hlink"/>
                </a:solidFill>
              </a:rPr>
              <a:t>particles</a:t>
            </a:r>
            <a:endParaRPr lang="ru-RU" sz="4400" dirty="0"/>
          </a:p>
        </p:txBody>
      </p:sp>
      <p:pic>
        <p:nvPicPr>
          <p:cNvPr id="7" name="Объект 6"/>
          <p:cNvPicPr>
            <a:picLocks noGrp="1"/>
          </p:cNvPicPr>
          <p:nvPr>
            <p:ph idx="1"/>
          </p:nvPr>
        </p:nvPicPr>
        <p:blipFill>
          <a:blip r:embed="rId3"/>
          <a:srcRect/>
          <a:stretch>
            <a:fillRect/>
          </a:stretch>
        </p:blipFill>
        <p:spPr bwMode="auto">
          <a:xfrm>
            <a:off x="2214547" y="2769705"/>
            <a:ext cx="5214974" cy="3537934"/>
          </a:xfrm>
          <a:prstGeom prst="rect">
            <a:avLst/>
          </a:prstGeom>
          <a:noFill/>
          <a:ln w="9525">
            <a:noFill/>
            <a:miter lim="800000"/>
            <a:headEnd/>
            <a:tailEnd/>
          </a:ln>
        </p:spPr>
      </p:pic>
      <p:sp>
        <p:nvSpPr>
          <p:cNvPr id="12" name="Rectangle 9"/>
          <p:cNvSpPr>
            <a:spLocks noChangeArrowheads="1"/>
          </p:cNvSpPr>
          <p:nvPr/>
        </p:nvSpPr>
        <p:spPr bwMode="auto">
          <a:xfrm>
            <a:off x="2286746" y="1737360"/>
            <a:ext cx="1664568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ext uri="{D42A27DB-BD31-4B8C-83A1-F6EECF244321}">
                <p14:modId xmlns="" xmlns:p14="http://schemas.microsoft.com/office/powerpoint/2010/main" val="3772832500"/>
              </p:ext>
            </p:extLst>
          </p:nvPr>
        </p:nvGraphicFramePr>
        <p:xfrm>
          <a:off x="1500166" y="1840420"/>
          <a:ext cx="5643602" cy="913074"/>
        </p:xfrm>
        <a:graphic>
          <a:graphicData uri="http://schemas.openxmlformats.org/presentationml/2006/ole">
            <p:oleObj spid="_x0000_s195586" name="Формула" r:id="rId4" imgW="2590800" imgH="457200" progId="Equation.3">
              <p:embed/>
            </p:oleObj>
          </a:graphicData>
        </a:graphic>
      </p:graphicFrame>
    </p:spTree>
    <p:extLst>
      <p:ext uri="{BB962C8B-B14F-4D97-AF65-F5344CB8AC3E}">
        <p14:creationId xmlns="" xmlns:p14="http://schemas.microsoft.com/office/powerpoint/2010/main" val="2930687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4400" dirty="0" smtClean="0">
                <a:solidFill>
                  <a:schemeClr val="accent1">
                    <a:lumMod val="50000"/>
                  </a:schemeClr>
                </a:solidFill>
              </a:rPr>
              <a:t>Cumulative, twice cumulative, and antiparticle production</a:t>
            </a:r>
            <a:endParaRPr lang="ru-RU" sz="4400" dirty="0">
              <a:solidFill>
                <a:schemeClr val="accent1">
                  <a:lumMod val="50000"/>
                </a:schemeClr>
              </a:solidFill>
            </a:endParaRPr>
          </a:p>
        </p:txBody>
      </p:sp>
      <p:graphicFrame>
        <p:nvGraphicFramePr>
          <p:cNvPr id="6" name="Object 2"/>
          <p:cNvGraphicFramePr>
            <a:graphicFrameLocks noGrp="1" noChangeAspect="1"/>
          </p:cNvGraphicFramePr>
          <p:nvPr>
            <p:ph idx="1"/>
            <p:extLst>
              <p:ext uri="{D42A27DB-BD31-4B8C-83A1-F6EECF244321}">
                <p14:modId xmlns="" xmlns:p14="http://schemas.microsoft.com/office/powerpoint/2010/main" val="2176543568"/>
              </p:ext>
            </p:extLst>
          </p:nvPr>
        </p:nvGraphicFramePr>
        <p:xfrm>
          <a:off x="6007225" y="1737361"/>
          <a:ext cx="2741309" cy="3451923"/>
        </p:xfrm>
        <a:graphic>
          <a:graphicData uri="http://schemas.openxmlformats.org/presentationml/2006/ole">
            <p:oleObj spid="_x0000_s196610" name="Graph" r:id="rId3" imgW="3371088" imgH="3182112" progId="Origin50.Graph">
              <p:embed/>
            </p:oleObj>
          </a:graphicData>
        </a:graphic>
      </p:graphicFrame>
      <p:pic>
        <p:nvPicPr>
          <p:cNvPr id="1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44377" y="1871073"/>
            <a:ext cx="2702396" cy="2970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3128940" y="5308773"/>
            <a:ext cx="3062579"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altLang="ru-RU" sz="1200" b="0" dirty="0"/>
              <a:t>Jim Carroll </a:t>
            </a:r>
            <a:r>
              <a:rPr lang="en-GB" altLang="ru-RU" sz="1200" b="0" dirty="0" err="1"/>
              <a:t>Nucl</a:t>
            </a:r>
            <a:r>
              <a:rPr lang="en-GB" altLang="ru-RU" sz="1200" b="0" dirty="0"/>
              <a:t>. Phys.  A488 (1989) 2192.</a:t>
            </a:r>
            <a:endParaRPr lang="en-US" altLang="ru-RU" sz="1200" b="0" dirty="0"/>
          </a:p>
          <a:p>
            <a:r>
              <a:rPr lang="en-GB" altLang="ru-RU" sz="1200" b="0" dirty="0" err="1"/>
              <a:t>A.Shor</a:t>
            </a:r>
            <a:r>
              <a:rPr lang="en-GB" altLang="ru-RU" sz="1200" b="0" dirty="0"/>
              <a:t> et al. Phys. Rev. Lett. 62 (1989) 2192.</a:t>
            </a:r>
            <a:endParaRPr lang="en-US" altLang="ru-RU" sz="1200" b="0" dirty="0"/>
          </a:p>
          <a:p>
            <a:r>
              <a:rPr lang="en-GB" altLang="ru-RU" sz="1200" b="0" dirty="0" err="1"/>
              <a:t>A.A.Baldin</a:t>
            </a:r>
            <a:r>
              <a:rPr lang="en-GB" altLang="ru-RU" sz="1200" b="0" dirty="0"/>
              <a:t> et al. </a:t>
            </a:r>
            <a:r>
              <a:rPr lang="en-GB" altLang="ru-RU" sz="1200" b="0" dirty="0" err="1"/>
              <a:t>Nucl</a:t>
            </a:r>
            <a:r>
              <a:rPr lang="en-GB" altLang="ru-RU" sz="1200" b="0" dirty="0"/>
              <a:t>. Phys., A519 (1990) 407.</a:t>
            </a:r>
            <a:endParaRPr lang="en-US" altLang="ru-RU" sz="1200" b="0" dirty="0"/>
          </a:p>
          <a:p>
            <a:r>
              <a:rPr lang="en-GB" altLang="ru-RU" sz="1200" b="0" dirty="0" err="1"/>
              <a:t>A.A.Baldin</a:t>
            </a:r>
            <a:r>
              <a:rPr lang="en-GB" altLang="ru-RU" sz="1200" b="0" dirty="0"/>
              <a:t> et al. Rapid Communications </a:t>
            </a:r>
            <a:r>
              <a:rPr lang="en-GB" altLang="ru-RU" sz="1200" b="0" dirty="0" err="1"/>
              <a:t>JINR</a:t>
            </a:r>
            <a:r>
              <a:rPr lang="en-GB" altLang="ru-RU" sz="1200" b="0" dirty="0"/>
              <a:t>, 3-92 (1992) 20.</a:t>
            </a:r>
          </a:p>
        </p:txBody>
      </p:sp>
      <p:pic>
        <p:nvPicPr>
          <p:cNvPr id="12"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95669" y="1871073"/>
            <a:ext cx="2988257" cy="3318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7"/>
          <p:cNvSpPr>
            <a:spLocks noChangeArrowheads="1"/>
          </p:cNvSpPr>
          <p:nvPr/>
        </p:nvSpPr>
        <p:spPr bwMode="auto">
          <a:xfrm>
            <a:off x="669672" y="5318030"/>
            <a:ext cx="23713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ru-RU" sz="1200" dirty="0" err="1">
                <a:latin typeface="+mn-lt"/>
              </a:rPr>
              <a:t>S.V.Boyarinov</a:t>
            </a:r>
            <a:r>
              <a:rPr lang="en-GB" altLang="ru-RU" sz="1200" dirty="0">
                <a:latin typeface="+mn-lt"/>
              </a:rPr>
              <a:t>, et al. </a:t>
            </a:r>
            <a:r>
              <a:rPr lang="en-GB" altLang="ru-RU" sz="1200" dirty="0" err="1">
                <a:latin typeface="+mn-lt"/>
              </a:rPr>
              <a:t>Yad</a:t>
            </a:r>
            <a:r>
              <a:rPr lang="en-GB" altLang="ru-RU" sz="1200" dirty="0">
                <a:latin typeface="+mn-lt"/>
              </a:rPr>
              <a:t>. </a:t>
            </a:r>
            <a:r>
              <a:rPr lang="en-GB" altLang="ru-RU" sz="1200" dirty="0" err="1">
                <a:latin typeface="+mn-lt"/>
              </a:rPr>
              <a:t>Fis</a:t>
            </a:r>
            <a:r>
              <a:rPr lang="en-GB" altLang="ru-RU" sz="1200" dirty="0">
                <a:latin typeface="+mn-lt"/>
              </a:rPr>
              <a:t>. , v.57, N8, (1994) ,1452-1461</a:t>
            </a:r>
            <a:r>
              <a:rPr lang="en-GB" altLang="ru-RU" sz="1200" dirty="0" smtClean="0">
                <a:latin typeface="+mn-lt"/>
              </a:rPr>
              <a:t>.</a:t>
            </a:r>
          </a:p>
          <a:p>
            <a:pPr eaLnBrk="1" hangingPunct="1"/>
            <a:r>
              <a:rPr lang="en-GB" altLang="ru-RU" sz="1200" dirty="0" err="1">
                <a:latin typeface="+mn-lt"/>
              </a:rPr>
              <a:t>O.P.Gavrishchuk</a:t>
            </a:r>
            <a:r>
              <a:rPr lang="en-GB" altLang="ru-RU" sz="1200" dirty="0">
                <a:latin typeface="+mn-lt"/>
              </a:rPr>
              <a:t> et al. </a:t>
            </a:r>
            <a:r>
              <a:rPr lang="en-GB" altLang="ru-RU" sz="1200" dirty="0" err="1">
                <a:latin typeface="+mn-lt"/>
              </a:rPr>
              <a:t>Nucl</a:t>
            </a:r>
            <a:r>
              <a:rPr lang="en-GB" altLang="ru-RU" sz="1200" dirty="0">
                <a:latin typeface="+mn-lt"/>
              </a:rPr>
              <a:t>. Phys., A523 (1991) 589</a:t>
            </a:r>
            <a:r>
              <a:rPr lang="en-GB" altLang="ru-RU" sz="1200" dirty="0" smtClean="0">
                <a:latin typeface="+mn-lt"/>
              </a:rPr>
              <a:t>.</a:t>
            </a:r>
            <a:endParaRPr lang="en-GB" altLang="ru-RU" sz="1200" dirty="0">
              <a:latin typeface="+mn-lt"/>
            </a:endParaRPr>
          </a:p>
        </p:txBody>
      </p:sp>
      <p:sp>
        <p:nvSpPr>
          <p:cNvPr id="14" name="Прямоугольник 13"/>
          <p:cNvSpPr/>
          <p:nvPr/>
        </p:nvSpPr>
        <p:spPr>
          <a:xfrm>
            <a:off x="6251970" y="5062071"/>
            <a:ext cx="2969123" cy="1569660"/>
          </a:xfrm>
          <a:prstGeom prst="rect">
            <a:avLst/>
          </a:prstGeom>
        </p:spPr>
        <p:txBody>
          <a:bodyPr wrap="square">
            <a:spAutoFit/>
          </a:bodyPr>
          <a:lstStyle/>
          <a:p>
            <a:pPr algn="just">
              <a:spcAft>
                <a:spcPts val="0"/>
              </a:spcAft>
              <a:tabLst>
                <a:tab pos="228600" algn="l"/>
              </a:tabLst>
            </a:pPr>
            <a:r>
              <a:rPr lang="fr-FR" sz="1200" dirty="0">
                <a:ea typeface="Times New Roman" panose="02020603050405020304" pitchFamily="18" charset="0"/>
              </a:rPr>
              <a:t>A.A.Baldin, </a:t>
            </a:r>
            <a:r>
              <a:rPr lang="fr-FR" sz="1200" dirty="0" smtClean="0">
                <a:ea typeface="Times New Roman" panose="02020603050405020304" pitchFamily="18" charset="0"/>
              </a:rPr>
              <a:t>E.G.Baldina, Selected </a:t>
            </a:r>
            <a:r>
              <a:rPr lang="fr-FR" sz="1200" dirty="0">
                <a:ea typeface="Times New Roman" panose="02020603050405020304" pitchFamily="18" charset="0"/>
              </a:rPr>
              <a:t>Papers of </a:t>
            </a:r>
            <a:r>
              <a:rPr lang="fr-FR" sz="1200" dirty="0" smtClean="0">
                <a:ea typeface="Times New Roman" panose="02020603050405020304" pitchFamily="18" charset="0"/>
              </a:rPr>
              <a:t>(2000-2005) «Symmerties </a:t>
            </a:r>
            <a:r>
              <a:rPr lang="fr-FR" sz="1200" dirty="0">
                <a:ea typeface="Times New Roman" panose="02020603050405020304" pitchFamily="18" charset="0"/>
              </a:rPr>
              <a:t>and Integrable </a:t>
            </a:r>
            <a:r>
              <a:rPr lang="fr-FR" sz="1200" dirty="0" smtClean="0">
                <a:ea typeface="Times New Roman" panose="02020603050405020304" pitchFamily="18" charset="0"/>
              </a:rPr>
              <a:t>Systems» Ed.A.N.Sissakian  </a:t>
            </a:r>
            <a:r>
              <a:rPr lang="fr-FR" sz="1200" dirty="0">
                <a:ea typeface="Times New Roman" panose="02020603050405020304" pitchFamily="18" charset="0"/>
              </a:rPr>
              <a:t>Dubna JINR, 2006 V.1 </a:t>
            </a:r>
            <a:r>
              <a:rPr lang="fr-FR" sz="1200" dirty="0" smtClean="0">
                <a:ea typeface="Times New Roman" panose="02020603050405020304" pitchFamily="18" charset="0"/>
              </a:rPr>
              <a:t>p.41-50.</a:t>
            </a:r>
            <a:endParaRPr lang="ru-RU" sz="1200" dirty="0">
              <a:ea typeface="Times New Roman" panose="02020603050405020304" pitchFamily="18" charset="0"/>
            </a:endParaRPr>
          </a:p>
          <a:p>
            <a:pPr marL="228600" indent="-228600" algn="just">
              <a:spcAft>
                <a:spcPts val="0"/>
              </a:spcAft>
              <a:tabLst>
                <a:tab pos="228600" algn="l"/>
              </a:tabLst>
            </a:pPr>
            <a:r>
              <a:rPr lang="en-US" sz="1200" dirty="0" err="1" smtClean="0">
                <a:ea typeface="Times New Roman" panose="02020603050405020304" pitchFamily="18" charset="0"/>
              </a:rPr>
              <a:t>A.A.Baldin</a:t>
            </a:r>
            <a:r>
              <a:rPr lang="en-US" sz="1200" dirty="0" smtClean="0">
                <a:ea typeface="Times New Roman" panose="02020603050405020304" pitchFamily="18" charset="0"/>
              </a:rPr>
              <a:t> </a:t>
            </a:r>
            <a:r>
              <a:rPr lang="en-US" sz="1200" dirty="0">
                <a:ea typeface="Times New Roman" panose="02020603050405020304" pitchFamily="18" charset="0"/>
              </a:rPr>
              <a:t>et al., </a:t>
            </a:r>
            <a:r>
              <a:rPr lang="en-GB" sz="1200" dirty="0" err="1">
                <a:ea typeface="Times New Roman" panose="02020603050405020304" pitchFamily="18" charset="0"/>
              </a:rPr>
              <a:t>JINR</a:t>
            </a:r>
            <a:r>
              <a:rPr lang="en-GB" sz="1200" dirty="0">
                <a:ea typeface="Times New Roman" panose="02020603050405020304" pitchFamily="18" charset="0"/>
              </a:rPr>
              <a:t> Rapid Comm., 3 (92) (1992) 20.</a:t>
            </a:r>
            <a:endParaRPr lang="ru-RU" sz="1200" dirty="0">
              <a:ea typeface="Times New Roman" panose="02020603050405020304" pitchFamily="18" charset="0"/>
            </a:endParaRPr>
          </a:p>
          <a:p>
            <a:r>
              <a:rPr lang="en-US" sz="1200" dirty="0" err="1" smtClean="0">
                <a:ea typeface="Calibri" panose="020F0502020204030204" pitchFamily="34" charset="0"/>
                <a:cs typeface="Times New Roman" panose="02020603050405020304" pitchFamily="18" charset="0"/>
              </a:rPr>
              <a:t>A.A.Baldin</a:t>
            </a:r>
            <a:r>
              <a:rPr lang="en-US" sz="1200" dirty="0">
                <a:ea typeface="Calibri" panose="020F0502020204030204" pitchFamily="34" charset="0"/>
                <a:cs typeface="Times New Roman" panose="02020603050405020304" pitchFamily="18" charset="0"/>
              </a:rPr>
              <a:t>, </a:t>
            </a:r>
            <a:r>
              <a:rPr lang="en-US" sz="1200" dirty="0" err="1">
                <a:ea typeface="Calibri" panose="020F0502020204030204" pitchFamily="34" charset="0"/>
                <a:cs typeface="Times New Roman" panose="02020603050405020304" pitchFamily="18" charset="0"/>
              </a:rPr>
              <a:t>E.G.Baldina</a:t>
            </a:r>
            <a:r>
              <a:rPr lang="en-US" sz="1200" dirty="0">
                <a:ea typeface="Calibri" panose="020F0502020204030204" pitchFamily="34" charset="0"/>
                <a:cs typeface="Times New Roman" panose="02020603050405020304" pitchFamily="18" charset="0"/>
              </a:rPr>
              <a:t>, et al., </a:t>
            </a:r>
            <a:r>
              <a:rPr lang="en-US" sz="1200" dirty="0" err="1">
                <a:ea typeface="Calibri" panose="020F0502020204030204" pitchFamily="34" charset="0"/>
                <a:cs typeface="Times New Roman" panose="02020603050405020304" pitchFamily="18" charset="0"/>
              </a:rPr>
              <a:t>Phys.Part.Nucl</a:t>
            </a:r>
            <a:r>
              <a:rPr lang="en-US" sz="1200" dirty="0">
                <a:ea typeface="Calibri" panose="020F0502020204030204" pitchFamily="34" charset="0"/>
                <a:cs typeface="Times New Roman" panose="02020603050405020304" pitchFamily="18" charset="0"/>
              </a:rPr>
              <a:t>., 1 (4/121) (2004), 7</a:t>
            </a:r>
            <a:r>
              <a:rPr lang="en-US" sz="1200" dirty="0">
                <a:solidFill>
                  <a:srgbClr val="000000"/>
                </a:solidFill>
                <a:ea typeface="Calibri" panose="020F0502020204030204" pitchFamily="34" charset="0"/>
                <a:cs typeface="Times New Roman" panose="02020603050405020304" pitchFamily="18" charset="0"/>
              </a:rPr>
              <a:t>.</a:t>
            </a:r>
            <a:endParaRPr lang="ru-RU" sz="1200" dirty="0"/>
          </a:p>
        </p:txBody>
      </p:sp>
    </p:spTree>
    <p:extLst>
      <p:ext uri="{BB962C8B-B14F-4D97-AF65-F5344CB8AC3E}">
        <p14:creationId xmlns="" xmlns:p14="http://schemas.microsoft.com/office/powerpoint/2010/main" val="1372535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 y="286604"/>
            <a:ext cx="7543800" cy="1555076"/>
          </a:xfrm>
        </p:spPr>
        <p:txBody>
          <a:bodyPr>
            <a:normAutofit/>
          </a:bodyPr>
          <a:lstStyle/>
          <a:p>
            <a:r>
              <a:rPr lang="en-US" sz="4400" dirty="0">
                <a:solidFill>
                  <a:schemeClr val="accent1">
                    <a:lumMod val="50000"/>
                  </a:schemeClr>
                </a:solidFill>
              </a:rPr>
              <a:t>High-P</a:t>
            </a:r>
            <a:r>
              <a:rPr lang="en-US" sz="2400" dirty="0">
                <a:solidFill>
                  <a:schemeClr val="accent1">
                    <a:lumMod val="50000"/>
                  </a:schemeClr>
                </a:solidFill>
              </a:rPr>
              <a:t>T</a:t>
            </a:r>
            <a:r>
              <a:rPr lang="en-US" sz="4400" dirty="0">
                <a:solidFill>
                  <a:schemeClr val="accent1">
                    <a:lumMod val="50000"/>
                  </a:schemeClr>
                </a:solidFill>
              </a:rPr>
              <a:t> region</a:t>
            </a:r>
            <a:endParaRPr lang="ru-RU" sz="4400" dirty="0">
              <a:solidFill>
                <a:schemeClr val="accent1">
                  <a:lumMod val="50000"/>
                </a:schemeClr>
              </a:solidFill>
            </a:endParaRPr>
          </a:p>
        </p:txBody>
      </p:sp>
      <p:sp>
        <p:nvSpPr>
          <p:cNvPr id="3" name="Объект 2"/>
          <p:cNvSpPr>
            <a:spLocks noGrp="1"/>
          </p:cNvSpPr>
          <p:nvPr>
            <p:ph idx="1"/>
          </p:nvPr>
        </p:nvSpPr>
        <p:spPr>
          <a:xfrm>
            <a:off x="822960" y="5743977"/>
            <a:ext cx="7543800" cy="562998"/>
          </a:xfrm>
        </p:spPr>
        <p:txBody>
          <a:bodyPr>
            <a:normAutofit fontScale="77500" lnSpcReduction="20000"/>
          </a:bodyPr>
          <a:lstStyle/>
          <a:p>
            <a:r>
              <a:rPr lang="en-US" dirty="0"/>
              <a:t>V. V. </a:t>
            </a:r>
            <a:r>
              <a:rPr lang="en-US" dirty="0" err="1"/>
              <a:t>Ammosov</a:t>
            </a:r>
            <a:r>
              <a:rPr lang="en-US" dirty="0"/>
              <a:t>, et al., Phys. At. </a:t>
            </a:r>
            <a:r>
              <a:rPr lang="en-US" dirty="0" err="1"/>
              <a:t>Nucl</a:t>
            </a:r>
            <a:r>
              <a:rPr lang="en-US" dirty="0"/>
              <a:t>. </a:t>
            </a:r>
            <a:r>
              <a:rPr lang="en-US" b="1" dirty="0"/>
              <a:t>76</a:t>
            </a:r>
            <a:r>
              <a:rPr lang="en-US" dirty="0"/>
              <a:t>, 1213 (2013).</a:t>
            </a:r>
            <a:endParaRPr lang="ru-RU" dirty="0"/>
          </a:p>
        </p:txBody>
      </p:sp>
      <p:pic>
        <p:nvPicPr>
          <p:cNvPr id="4" name="Рисунок 3"/>
          <p:cNvPicPr/>
          <p:nvPr/>
        </p:nvPicPr>
        <p:blipFill>
          <a:blip r:embed="rId3"/>
          <a:srcRect/>
          <a:stretch>
            <a:fillRect/>
          </a:stretch>
        </p:blipFill>
        <p:spPr bwMode="auto">
          <a:xfrm>
            <a:off x="5572132" y="1428736"/>
            <a:ext cx="3356403" cy="4055537"/>
          </a:xfrm>
          <a:prstGeom prst="rect">
            <a:avLst/>
          </a:prstGeom>
          <a:noFill/>
          <a:ln w="9525">
            <a:noFill/>
            <a:miter lim="800000"/>
            <a:headEnd/>
            <a:tailEnd/>
          </a:ln>
        </p:spPr>
      </p:pic>
      <p:sp>
        <p:nvSpPr>
          <p:cNvPr id="10" name="Объект 2"/>
          <p:cNvSpPr txBox="1">
            <a:spLocks/>
          </p:cNvSpPr>
          <p:nvPr/>
        </p:nvSpPr>
        <p:spPr>
          <a:xfrm>
            <a:off x="357158" y="1428736"/>
            <a:ext cx="4714908" cy="34724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nSpc>
                <a:spcPct val="100000"/>
              </a:lnSpc>
              <a:spcBef>
                <a:spcPts val="0"/>
              </a:spcBef>
              <a:spcAft>
                <a:spcPts val="0"/>
              </a:spcAft>
            </a:pPr>
            <a:r>
              <a:rPr lang="en-US" dirty="0" smtClean="0"/>
              <a:t> </a:t>
            </a:r>
            <a:r>
              <a:rPr lang="en-US" dirty="0"/>
              <a:t>T</a:t>
            </a:r>
            <a:r>
              <a:rPr lang="en-US" dirty="0" smtClean="0"/>
              <a:t>he </a:t>
            </a:r>
            <a:r>
              <a:rPr lang="en-US" dirty="0"/>
              <a:t>А-dependence of the </a:t>
            </a:r>
            <a:r>
              <a:rPr lang="en-US" dirty="0" smtClean="0"/>
              <a:t>form</a:t>
            </a:r>
          </a:p>
          <a:p>
            <a:pPr marL="0">
              <a:lnSpc>
                <a:spcPct val="100000"/>
              </a:lnSpc>
              <a:spcBef>
                <a:spcPts val="0"/>
              </a:spcBef>
              <a:spcAft>
                <a:spcPts val="0"/>
              </a:spcAft>
            </a:pPr>
            <a:r>
              <a:rPr lang="en-US" dirty="0"/>
              <a:t>well describes the dynamic dependence of the cross sections on X2, while it fails to describe a stronger dependence on the mass number of the nucleus observed in this </a:t>
            </a:r>
            <a:r>
              <a:rPr lang="en-US" dirty="0" smtClean="0"/>
              <a:t>experiment.</a:t>
            </a:r>
          </a:p>
          <a:p>
            <a:pPr marL="0">
              <a:lnSpc>
                <a:spcPct val="100000"/>
              </a:lnSpc>
              <a:spcBef>
                <a:spcPts val="0"/>
              </a:spcBef>
              <a:spcAft>
                <a:spcPts val="0"/>
              </a:spcAft>
            </a:pPr>
            <a:r>
              <a:rPr lang="en-US" dirty="0" smtClean="0"/>
              <a:t> </a:t>
            </a:r>
          </a:p>
          <a:p>
            <a:pPr marL="0" indent="0">
              <a:lnSpc>
                <a:spcPct val="100000"/>
              </a:lnSpc>
              <a:spcBef>
                <a:spcPts val="0"/>
              </a:spcBef>
              <a:spcAft>
                <a:spcPts val="0"/>
              </a:spcAft>
              <a:buNone/>
            </a:pPr>
            <a:r>
              <a:rPr lang="en-US" dirty="0" smtClean="0"/>
              <a:t>Figure. Ratio </a:t>
            </a:r>
            <a:r>
              <a:rPr lang="en-US" dirty="0"/>
              <a:t>of cross sections of negative pion production on different nuclei multiplied by inverse </a:t>
            </a:r>
            <a:r>
              <a:rPr lang="ru-RU" dirty="0"/>
              <a:t>А</a:t>
            </a:r>
            <a:r>
              <a:rPr lang="en-US" dirty="0" smtClean="0"/>
              <a:t>-dependence.</a:t>
            </a:r>
          </a:p>
          <a:p>
            <a:pPr marL="0" indent="0">
              <a:lnSpc>
                <a:spcPct val="100000"/>
              </a:lnSpc>
              <a:spcBef>
                <a:spcPts val="0"/>
              </a:spcBef>
              <a:spcAft>
                <a:spcPts val="0"/>
              </a:spcAft>
              <a:buNone/>
            </a:pPr>
            <a:r>
              <a:rPr lang="en-US" dirty="0" smtClean="0"/>
              <a:t> (a)                                     (b) </a:t>
            </a:r>
          </a:p>
          <a:p>
            <a:pPr marL="0" indent="0">
              <a:lnSpc>
                <a:spcPct val="100000"/>
              </a:lnSpc>
              <a:spcBef>
                <a:spcPts val="0"/>
              </a:spcBef>
              <a:spcAft>
                <a:spcPts val="0"/>
              </a:spcAft>
              <a:buNone/>
            </a:pPr>
            <a:endParaRPr lang="en-US" dirty="0" smtClean="0"/>
          </a:p>
          <a:p>
            <a:pPr marL="0" indent="0">
              <a:lnSpc>
                <a:spcPct val="100000"/>
              </a:lnSpc>
              <a:spcBef>
                <a:spcPts val="0"/>
              </a:spcBef>
              <a:spcAft>
                <a:spcPts val="0"/>
              </a:spcAft>
              <a:buNone/>
            </a:pPr>
            <a:endParaRPr lang="ru-RU" dirty="0"/>
          </a:p>
        </p:txBody>
      </p:sp>
      <p:pic>
        <p:nvPicPr>
          <p:cNvPr id="21" name="Рисунок 20"/>
          <p:cNvPicPr>
            <a:picLocks noChangeAspect="1"/>
          </p:cNvPicPr>
          <p:nvPr/>
        </p:nvPicPr>
        <p:blipFill>
          <a:blip r:embed="rId4"/>
          <a:stretch>
            <a:fillRect/>
          </a:stretch>
        </p:blipFill>
        <p:spPr>
          <a:xfrm>
            <a:off x="3857620" y="1357298"/>
            <a:ext cx="857256" cy="465670"/>
          </a:xfrm>
          <a:prstGeom prst="rect">
            <a:avLst/>
          </a:prstGeom>
        </p:spPr>
      </p:pic>
      <p:graphicFrame>
        <p:nvGraphicFramePr>
          <p:cNvPr id="24" name="Объект 23"/>
          <p:cNvGraphicFramePr>
            <a:graphicFrameLocks noChangeAspect="1"/>
          </p:cNvGraphicFramePr>
          <p:nvPr>
            <p:extLst>
              <p:ext uri="{D42A27DB-BD31-4B8C-83A1-F6EECF244321}">
                <p14:modId xmlns="" xmlns:p14="http://schemas.microsoft.com/office/powerpoint/2010/main" val="786492194"/>
              </p:ext>
            </p:extLst>
          </p:nvPr>
        </p:nvGraphicFramePr>
        <p:xfrm>
          <a:off x="714348" y="4857760"/>
          <a:ext cx="1357322" cy="583360"/>
        </p:xfrm>
        <a:graphic>
          <a:graphicData uri="http://schemas.openxmlformats.org/presentationml/2006/ole">
            <p:oleObj spid="_x0000_s197634" name="Формула" r:id="rId5" imgW="507718" imgH="200167" progId="Equation.3">
              <p:embed/>
            </p:oleObj>
          </a:graphicData>
        </a:graphic>
      </p:graphicFrame>
      <p:sp>
        <p:nvSpPr>
          <p:cNvPr id="25" name="Rectangle 19"/>
          <p:cNvSpPr>
            <a:spLocks noChangeArrowheads="1"/>
          </p:cNvSpPr>
          <p:nvPr/>
        </p:nvSpPr>
        <p:spPr bwMode="auto">
          <a:xfrm>
            <a:off x="714348" y="5357826"/>
            <a:ext cx="1215429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ext uri="{D42A27DB-BD31-4B8C-83A1-F6EECF244321}">
                <p14:modId xmlns="" xmlns:p14="http://schemas.microsoft.com/office/powerpoint/2010/main" val="72767789"/>
              </p:ext>
            </p:extLst>
          </p:nvPr>
        </p:nvGraphicFramePr>
        <p:xfrm>
          <a:off x="3022202" y="4775898"/>
          <a:ext cx="1692674" cy="570924"/>
        </p:xfrm>
        <a:graphic>
          <a:graphicData uri="http://schemas.openxmlformats.org/presentationml/2006/ole">
            <p:oleObj spid="_x0000_s197635" name="Формула" r:id="rId6" imgW="634449" imgH="190335" progId="Equation.3">
              <p:embed/>
            </p:oleObj>
          </a:graphicData>
        </a:graphic>
      </p:graphicFrame>
    </p:spTree>
    <p:extLst>
      <p:ext uri="{BB962C8B-B14F-4D97-AF65-F5344CB8AC3E}">
        <p14:creationId xmlns="" xmlns:p14="http://schemas.microsoft.com/office/powerpoint/2010/main" val="1302236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642910" y="5000636"/>
            <a:ext cx="7993062" cy="1201738"/>
          </a:xfrm>
        </p:spPr>
        <p:txBody>
          <a:bodyPr/>
          <a:lstStyle/>
          <a:p>
            <a:pPr algn="l" eaLnBrk="1" hangingPunct="1">
              <a:lnSpc>
                <a:spcPct val="80000"/>
              </a:lnSpc>
            </a:pPr>
            <a:r>
              <a:rPr lang="en-GB" altLang="ja-JP" sz="2400" smtClean="0">
                <a:ea typeface="ＭＳ Ｐゴシック" pitchFamily="34" charset="-128"/>
              </a:rPr>
              <a:t>This is the way in which the self-similarity laws following from dimensionality considerations in the region  </a:t>
            </a:r>
          </a:p>
          <a:p>
            <a:pPr algn="l" eaLnBrk="1" hangingPunct="1">
              <a:lnSpc>
                <a:spcPct val="80000"/>
              </a:lnSpc>
            </a:pPr>
            <a:r>
              <a:rPr lang="en-GB" altLang="ja-JP" sz="2400" smtClean="0">
                <a:ea typeface="ＭＳ Ｐゴシック" pitchFamily="34" charset="-128"/>
              </a:rPr>
              <a:t>P</a:t>
            </a:r>
            <a:r>
              <a:rPr lang="en-GB" altLang="ja-JP" sz="2400" baseline="30000" smtClean="0">
                <a:ea typeface="ＭＳ Ｐゴシック" pitchFamily="34" charset="-128"/>
              </a:rPr>
              <a:t>2</a:t>
            </a:r>
            <a:r>
              <a:rPr lang="en-GB" altLang="ja-JP" sz="2400" smtClean="0">
                <a:ea typeface="ＭＳ Ｐゴシック" pitchFamily="34" charset="-128"/>
              </a:rPr>
              <a:t> &gt;&gt; M</a:t>
            </a:r>
            <a:r>
              <a:rPr lang="en-GB" altLang="ja-JP" sz="2400" baseline="30000" smtClean="0">
                <a:ea typeface="ＭＳ Ｐゴシック" pitchFamily="34" charset="-128"/>
              </a:rPr>
              <a:t>2</a:t>
            </a:r>
            <a:r>
              <a:rPr lang="en-GB" altLang="ja-JP" sz="2400" smtClean="0">
                <a:ea typeface="ＭＳ Ｐゴシック" pitchFamily="34" charset="-128"/>
              </a:rPr>
              <a:t> are extensively applied</a:t>
            </a:r>
            <a:r>
              <a:rPr lang="en-US" altLang="ja-JP" sz="2800" smtClean="0">
                <a:ea typeface="ＭＳ Ｐゴシック" pitchFamily="34" charset="-128"/>
              </a:rPr>
              <a:t> </a:t>
            </a:r>
            <a:endParaRPr lang="en-US" sz="2800" smtClean="0"/>
          </a:p>
        </p:txBody>
      </p:sp>
      <p:pic>
        <p:nvPicPr>
          <p:cNvPr id="8196" name="Picture 4" descr="\begin{figure}\begin{center}&#10;\psfig{figure=deepinelastic.eps,width=3in}&#10;\end{center}&#10;\end{figure}"/>
          <p:cNvPicPr>
            <a:picLocks noGrp="1" noChangeAspect="1" noChangeArrowheads="1"/>
          </p:cNvPicPr>
          <p:nvPr>
            <p:ph type="ctrTitle"/>
          </p:nvPr>
        </p:nvPicPr>
        <p:blipFill>
          <a:blip r:embed="rId3"/>
          <a:srcRect/>
          <a:stretch>
            <a:fillRect/>
          </a:stretch>
        </p:blipFill>
        <p:spPr>
          <a:xfrm>
            <a:off x="971550" y="404813"/>
            <a:ext cx="6696075" cy="3435350"/>
          </a:xfrm>
          <a:noFill/>
        </p:spPr>
      </p:pic>
      <p:sp>
        <p:nvSpPr>
          <p:cNvPr id="8197" name="Rectangle 6"/>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ru-RU"/>
          </a:p>
        </p:txBody>
      </p:sp>
      <p:graphicFrame>
        <p:nvGraphicFramePr>
          <p:cNvPr id="8194" name="Object 5"/>
          <p:cNvGraphicFramePr>
            <a:graphicFrameLocks noChangeAspect="1"/>
          </p:cNvGraphicFramePr>
          <p:nvPr/>
        </p:nvGraphicFramePr>
        <p:xfrm>
          <a:off x="3276600" y="3860800"/>
          <a:ext cx="1727200" cy="1104900"/>
        </p:xfrm>
        <a:graphic>
          <a:graphicData uri="http://schemas.openxmlformats.org/presentationml/2006/ole">
            <p:oleObj spid="_x0000_s75787" name="Формула" r:id="rId4" imgW="711200" imgH="45720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l="31344" t="2375" r="34124" b="15680"/>
          <a:stretch>
            <a:fillRect/>
          </a:stretch>
        </p:blipFill>
        <p:spPr bwMode="auto">
          <a:xfrm>
            <a:off x="4143372" y="428604"/>
            <a:ext cx="4643470" cy="4929198"/>
          </a:xfrm>
          <a:prstGeom prst="rect">
            <a:avLst/>
          </a:prstGeom>
          <a:noFill/>
          <a:ln w="9525">
            <a:noFill/>
            <a:miter lim="800000"/>
            <a:headEnd/>
            <a:tailEnd/>
          </a:ln>
        </p:spPr>
      </p:pic>
      <p:graphicFrame>
        <p:nvGraphicFramePr>
          <p:cNvPr id="211969" name="Object 1"/>
          <p:cNvGraphicFramePr>
            <a:graphicFrameLocks noGrp="1" noChangeAspect="1"/>
          </p:cNvGraphicFramePr>
          <p:nvPr/>
        </p:nvGraphicFramePr>
        <p:xfrm>
          <a:off x="357158" y="642918"/>
          <a:ext cx="3723180" cy="4689008"/>
        </p:xfrm>
        <a:graphic>
          <a:graphicData uri="http://schemas.openxmlformats.org/presentationml/2006/ole">
            <p:oleObj spid="_x0000_s211969" name="Graph" r:id="rId4" imgW="3371088" imgH="3182112" progId="Origin50.Graph">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ЛФВЭ\ISHEP2016\Про философию АМ\поляризуемость АМвенности  3-1002.jpg"/>
          <p:cNvPicPr>
            <a:picLocks noChangeAspect="1" noChangeArrowheads="1"/>
          </p:cNvPicPr>
          <p:nvPr/>
        </p:nvPicPr>
        <p:blipFill>
          <a:blip r:embed="rId2"/>
          <a:srcRect/>
          <a:stretch>
            <a:fillRect/>
          </a:stretch>
        </p:blipFill>
        <p:spPr bwMode="auto">
          <a:xfrm>
            <a:off x="4324350" y="252413"/>
            <a:ext cx="4819650" cy="6348412"/>
          </a:xfrm>
          <a:prstGeom prst="rect">
            <a:avLst/>
          </a:prstGeom>
          <a:noFill/>
          <a:ln w="9525">
            <a:noFill/>
            <a:miter lim="800000"/>
            <a:headEnd/>
            <a:tailEnd/>
          </a:ln>
        </p:spPr>
      </p:pic>
      <p:sp>
        <p:nvSpPr>
          <p:cNvPr id="19459" name="Rectangle 3"/>
          <p:cNvSpPr>
            <a:spLocks noChangeArrowheads="1"/>
          </p:cNvSpPr>
          <p:nvPr/>
        </p:nvSpPr>
        <p:spPr bwMode="auto">
          <a:xfrm>
            <a:off x="373063" y="4341813"/>
            <a:ext cx="3979862" cy="369887"/>
          </a:xfrm>
          <a:prstGeom prst="rect">
            <a:avLst/>
          </a:prstGeom>
          <a:solidFill>
            <a:srgbClr val="FFFFFF"/>
          </a:solidFill>
          <a:ln w="9525">
            <a:noFill/>
            <a:miter lim="800000"/>
            <a:headEnd/>
            <a:tailEnd/>
          </a:ln>
        </p:spPr>
        <p:txBody>
          <a:bodyPr anchor="ctr">
            <a:spAutoFit/>
          </a:bodyPr>
          <a:lstStyle/>
          <a:p>
            <a:pPr eaLnBrk="0" hangingPunct="0"/>
            <a:endParaRPr lang="ru-RU"/>
          </a:p>
        </p:txBody>
      </p:sp>
      <p:pic>
        <p:nvPicPr>
          <p:cNvPr id="19460" name="Рисунок 3" descr="https://upload.wikimedia.org/wikipedia/commons/b/bf/Robert_Hofstadter.jpg"/>
          <p:cNvPicPr>
            <a:picLocks noChangeAspect="1" noChangeArrowheads="1"/>
          </p:cNvPicPr>
          <p:nvPr/>
        </p:nvPicPr>
        <p:blipFill>
          <a:blip r:embed="rId3"/>
          <a:srcRect/>
          <a:stretch>
            <a:fillRect/>
          </a:stretch>
        </p:blipFill>
        <p:spPr bwMode="auto">
          <a:xfrm>
            <a:off x="1103313" y="727075"/>
            <a:ext cx="1314450" cy="1971675"/>
          </a:xfrm>
          <a:prstGeom prst="rect">
            <a:avLst/>
          </a:prstGeom>
          <a:noFill/>
          <a:ln w="9525">
            <a:noFill/>
            <a:miter lim="800000"/>
            <a:headEnd/>
            <a:tailEnd/>
          </a:ln>
        </p:spPr>
      </p:pic>
      <p:sp>
        <p:nvSpPr>
          <p:cNvPr id="19461" name="Rectangle 4"/>
          <p:cNvSpPr>
            <a:spLocks noChangeArrowheads="1"/>
          </p:cNvSpPr>
          <p:nvPr/>
        </p:nvSpPr>
        <p:spPr bwMode="auto">
          <a:xfrm>
            <a:off x="0" y="2662238"/>
            <a:ext cx="4279900" cy="954087"/>
          </a:xfrm>
          <a:prstGeom prst="rect">
            <a:avLst/>
          </a:prstGeom>
          <a:noFill/>
          <a:ln w="9525">
            <a:noFill/>
            <a:miter lim="800000"/>
            <a:headEnd/>
            <a:tailEnd/>
          </a:ln>
        </p:spPr>
        <p:txBody>
          <a:bodyPr anchor="ctr">
            <a:spAutoFit/>
          </a:bodyPr>
          <a:lstStyle/>
          <a:p>
            <a:pPr eaLnBrk="0" hangingPunct="0"/>
            <a:r>
              <a:rPr lang="en-US" sz="1400">
                <a:solidFill>
                  <a:srgbClr val="252525"/>
                </a:solidFill>
                <a:ea typeface="Calibri" pitchFamily="34" charset="0"/>
                <a:cs typeface="Arial" pitchFamily="34" charset="0"/>
              </a:rPr>
              <a:t>W. McAllister &amp; Robert Hofstadter, "Elastic Scattering of 188 MeV Electrons from Proton and the Alpha Particle,"</a:t>
            </a:r>
            <a:r>
              <a:rPr lang="en-US" sz="1400">
                <a:solidFill>
                  <a:srgbClr val="252525"/>
                </a:solidFill>
                <a:latin typeface="Calibri" pitchFamily="34" charset="0"/>
                <a:ea typeface="Calibri" pitchFamily="34" charset="0"/>
                <a:cs typeface="Arial" pitchFamily="34" charset="0"/>
              </a:rPr>
              <a:t> </a:t>
            </a:r>
            <a:r>
              <a:rPr lang="en-US" sz="1400" i="1">
                <a:solidFill>
                  <a:srgbClr val="252525"/>
                </a:solidFill>
                <a:ea typeface="Calibri" pitchFamily="34" charset="0"/>
                <a:cs typeface="Arial" pitchFamily="34" charset="0"/>
              </a:rPr>
              <a:t>Physical Review</a:t>
            </a:r>
            <a:r>
              <a:rPr lang="en-US" sz="1400">
                <a:solidFill>
                  <a:srgbClr val="252525"/>
                </a:solidFill>
                <a:ea typeface="Calibri" pitchFamily="34" charset="0"/>
                <a:cs typeface="Arial" pitchFamily="34" charset="0"/>
              </a:rPr>
              <a:t>, V102, p. 851 (1956).</a:t>
            </a:r>
            <a:endParaRPr lang="en-US">
              <a:ea typeface="Calibri" pitchFamily="34" charset="0"/>
              <a:cs typeface="Arial" pitchFamily="34" charset="0"/>
            </a:endParaRPr>
          </a:p>
        </p:txBody>
      </p:sp>
      <p:sp>
        <p:nvSpPr>
          <p:cNvPr id="19462" name="Rectangle 5"/>
          <p:cNvSpPr>
            <a:spLocks noChangeArrowheads="1"/>
          </p:cNvSpPr>
          <p:nvPr/>
        </p:nvSpPr>
        <p:spPr bwMode="auto">
          <a:xfrm>
            <a:off x="0" y="179388"/>
            <a:ext cx="4162425" cy="554037"/>
          </a:xfrm>
          <a:prstGeom prst="rect">
            <a:avLst/>
          </a:prstGeom>
          <a:solidFill>
            <a:srgbClr val="F9F9F9"/>
          </a:solidFill>
          <a:ln w="9525">
            <a:noFill/>
            <a:miter lim="800000"/>
            <a:headEnd/>
            <a:tailEnd/>
          </a:ln>
        </p:spPr>
        <p:txBody>
          <a:bodyPr anchor="ctr">
            <a:spAutoFit/>
          </a:bodyPr>
          <a:lstStyle/>
          <a:p>
            <a:pPr eaLnBrk="0" hangingPunct="0"/>
            <a:r>
              <a:rPr lang="en-US" sz="1400">
                <a:solidFill>
                  <a:srgbClr val="000000"/>
                </a:solidFill>
                <a:ea typeface="Calibri" pitchFamily="34" charset="0"/>
                <a:cs typeface="Arial" pitchFamily="34" charset="0"/>
              </a:rPr>
              <a:t>Robert Hofstadter (1961,</a:t>
            </a:r>
            <a:r>
              <a:rPr lang="en-US" sz="1400">
                <a:solidFill>
                  <a:srgbClr val="000000"/>
                </a:solidFill>
                <a:latin typeface="Calibri" pitchFamily="34" charset="0"/>
                <a:ea typeface="Calibri" pitchFamily="34" charset="0"/>
                <a:cs typeface="Arial" pitchFamily="34" charset="0"/>
              </a:rPr>
              <a:t> </a:t>
            </a:r>
            <a:r>
              <a:rPr lang="en-US" sz="1400">
                <a:solidFill>
                  <a:srgbClr val="0B0080"/>
                </a:solidFill>
                <a:ea typeface="Calibri" pitchFamily="34" charset="0"/>
                <a:cs typeface="Arial" pitchFamily="34" charset="0"/>
                <a:hlinkClick r:id="rId4" tooltip="Nobel Foundation"/>
              </a:rPr>
              <a:t>Nobel Foundation</a:t>
            </a:r>
            <a:r>
              <a:rPr lang="en-US" sz="1400">
                <a:solidFill>
                  <a:srgbClr val="000000"/>
                </a:solidFill>
                <a:ea typeface="Calibri" pitchFamily="34" charset="0"/>
                <a:cs typeface="Arial" pitchFamily="34" charset="0"/>
              </a:rPr>
              <a:t>photo)</a:t>
            </a:r>
            <a:endParaRPr lang="en-US" sz="1600">
              <a:solidFill>
                <a:srgbClr val="252525"/>
              </a:solidFill>
              <a:ea typeface="Calibri" pitchFamily="34" charset="0"/>
              <a:cs typeface="Arial" pitchFamily="34" charset="0"/>
            </a:endParaRPr>
          </a:p>
          <a:p>
            <a:pPr eaLnBrk="0" hangingPunct="0"/>
            <a:r>
              <a:rPr lang="en-US" sz="1600">
                <a:solidFill>
                  <a:srgbClr val="252525"/>
                </a:solidFill>
                <a:ea typeface="Calibri" pitchFamily="34" charset="0"/>
                <a:cs typeface="Arial" pitchFamily="34" charset="0"/>
              </a:rPr>
              <a:t>"Electron Scattering and Nuclear Structure".</a:t>
            </a:r>
            <a:r>
              <a:rPr lang="ru-RU" sz="600">
                <a:ea typeface="Calibri" pitchFamily="34" charset="0"/>
                <a:cs typeface="Arial" pitchFamily="34" charset="0"/>
              </a:rPr>
              <a:t> </a:t>
            </a:r>
            <a:endParaRPr lang="ru-RU">
              <a:ea typeface="Calibri" pitchFamily="34" charset="0"/>
              <a:cs typeface="Arial" pitchFamily="34" charset="0"/>
            </a:endParaRPr>
          </a:p>
        </p:txBody>
      </p:sp>
      <p:pic>
        <p:nvPicPr>
          <p:cNvPr id="19463" name="Рисунок 6" descr="D:\ЛФВЭ\ISHEP2016\Про философию АМ\Фейман.jpg"/>
          <p:cNvPicPr>
            <a:picLocks noChangeAspect="1" noChangeArrowheads="1"/>
          </p:cNvPicPr>
          <p:nvPr/>
        </p:nvPicPr>
        <p:blipFill>
          <a:blip r:embed="rId5"/>
          <a:srcRect/>
          <a:stretch>
            <a:fillRect/>
          </a:stretch>
        </p:blipFill>
        <p:spPr bwMode="auto">
          <a:xfrm>
            <a:off x="263525" y="3757613"/>
            <a:ext cx="1971675" cy="1862137"/>
          </a:xfrm>
          <a:prstGeom prst="rect">
            <a:avLst/>
          </a:prstGeom>
          <a:noFill/>
          <a:ln w="9525">
            <a:noFill/>
            <a:miter lim="800000"/>
            <a:headEnd/>
            <a:tailEnd/>
          </a:ln>
        </p:spPr>
      </p:pic>
      <p:sp>
        <p:nvSpPr>
          <p:cNvPr id="19464" name="Rectangle 6"/>
          <p:cNvSpPr>
            <a:spLocks noChangeArrowheads="1"/>
          </p:cNvSpPr>
          <p:nvPr/>
        </p:nvSpPr>
        <p:spPr bwMode="auto">
          <a:xfrm>
            <a:off x="263525" y="5619750"/>
            <a:ext cx="2125663" cy="769938"/>
          </a:xfrm>
          <a:prstGeom prst="rect">
            <a:avLst/>
          </a:prstGeom>
          <a:solidFill>
            <a:srgbClr val="FFFFFF"/>
          </a:solidFill>
          <a:ln w="9525">
            <a:noFill/>
            <a:miter lim="800000"/>
            <a:headEnd/>
            <a:tailEnd/>
          </a:ln>
        </p:spPr>
        <p:txBody>
          <a:bodyPr anchor="ctr">
            <a:spAutoFit/>
          </a:bodyPr>
          <a:lstStyle/>
          <a:p>
            <a:pPr eaLnBrk="0" hangingPunct="0"/>
            <a:r>
              <a:rPr lang="en-US" sz="1400">
                <a:solidFill>
                  <a:srgbClr val="252525"/>
                </a:solidFill>
                <a:ea typeface="Calibri" pitchFamily="34" charset="0"/>
                <a:cs typeface="Arial" pitchFamily="34" charset="0"/>
              </a:rPr>
              <a:t>Richard Feynman</a:t>
            </a:r>
            <a:endParaRPr lang="ru-RU" sz="600">
              <a:ea typeface="Calibri" pitchFamily="34" charset="0"/>
              <a:cs typeface="Arial" pitchFamily="34" charset="0"/>
            </a:endParaRPr>
          </a:p>
          <a:p>
            <a:pPr eaLnBrk="0" hangingPunct="0"/>
            <a:r>
              <a:rPr lang="en-US" sz="700">
                <a:solidFill>
                  <a:srgbClr val="252525"/>
                </a:solidFill>
                <a:ea typeface="Calibri" pitchFamily="34" charset="0"/>
                <a:cs typeface="Arial" pitchFamily="34" charset="0"/>
              </a:rPr>
              <a:t>  </a:t>
            </a:r>
            <a:r>
              <a:rPr lang="en-US" sz="1600">
                <a:solidFill>
                  <a:srgbClr val="252525"/>
                </a:solidFill>
                <a:ea typeface="Calibri" pitchFamily="34" charset="0"/>
                <a:cs typeface="Arial" pitchFamily="34" charset="0"/>
              </a:rPr>
              <a:t>The</a:t>
            </a:r>
            <a:r>
              <a:rPr lang="en-US" sz="1600">
                <a:solidFill>
                  <a:srgbClr val="252525"/>
                </a:solidFill>
                <a:latin typeface="Calibri" pitchFamily="34" charset="0"/>
                <a:ea typeface="Calibri" pitchFamily="34" charset="0"/>
                <a:cs typeface="Arial" pitchFamily="34" charset="0"/>
              </a:rPr>
              <a:t> </a:t>
            </a:r>
            <a:r>
              <a:rPr lang="en-US" sz="1600" u="sng">
                <a:solidFill>
                  <a:srgbClr val="0B0080"/>
                </a:solidFill>
                <a:ea typeface="Calibri" pitchFamily="34" charset="0"/>
                <a:cs typeface="Arial" pitchFamily="34" charset="0"/>
                <a:hlinkClick r:id="rId6" tooltip="Parton (particle physics)"/>
              </a:rPr>
              <a:t>parton</a:t>
            </a:r>
            <a:r>
              <a:rPr lang="en-US" sz="1600">
                <a:solidFill>
                  <a:srgbClr val="252525"/>
                </a:solidFill>
                <a:latin typeface="Calibri" pitchFamily="34" charset="0"/>
                <a:ea typeface="Calibri" pitchFamily="34" charset="0"/>
                <a:cs typeface="Arial" pitchFamily="34" charset="0"/>
              </a:rPr>
              <a:t> </a:t>
            </a:r>
            <a:r>
              <a:rPr lang="en-US" sz="1400">
                <a:solidFill>
                  <a:srgbClr val="252525"/>
                </a:solidFill>
                <a:ea typeface="Calibri" pitchFamily="34" charset="0"/>
                <a:cs typeface="Arial" pitchFamily="34" charset="0"/>
              </a:rPr>
              <a:t>model</a:t>
            </a:r>
            <a:r>
              <a:rPr lang="ru-RU" sz="1400">
                <a:latin typeface="Calibri" pitchFamily="34" charset="0"/>
                <a:ea typeface="Calibri" pitchFamily="34" charset="0"/>
                <a:cs typeface="Times New Roman" pitchFamily="18" charset="0"/>
              </a:rPr>
              <a:t> 1961</a:t>
            </a:r>
            <a:endParaRPr lang="ru-RU" sz="1400"/>
          </a:p>
        </p:txBody>
      </p:sp>
      <p:pic>
        <p:nvPicPr>
          <p:cNvPr id="19465" name="Рисунок 8" descr="http://lhe.jinr.ru/rus/wbaldin/b5/photo006.jpg"/>
          <p:cNvPicPr>
            <a:picLocks noChangeAspect="1" noChangeArrowheads="1"/>
          </p:cNvPicPr>
          <p:nvPr/>
        </p:nvPicPr>
        <p:blipFill>
          <a:blip r:embed="rId7"/>
          <a:srcRect/>
          <a:stretch>
            <a:fillRect/>
          </a:stretch>
        </p:blipFill>
        <p:spPr bwMode="auto">
          <a:xfrm>
            <a:off x="4024313" y="361950"/>
            <a:ext cx="1238250" cy="188118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ChangeArrowheads="1"/>
          </p:cNvSpPr>
          <p:nvPr/>
        </p:nvSpPr>
        <p:spPr bwMode="auto">
          <a:xfrm>
            <a:off x="0" y="1014413"/>
            <a:ext cx="9144000" cy="0"/>
          </a:xfrm>
          <a:prstGeom prst="rect">
            <a:avLst/>
          </a:prstGeom>
          <a:noFill/>
          <a:ln w="9525">
            <a:noFill/>
            <a:miter lim="800000"/>
            <a:headEnd/>
            <a:tailEnd/>
          </a:ln>
        </p:spPr>
        <p:txBody>
          <a:bodyPr wrap="none" anchor="ctr">
            <a:spAutoFit/>
          </a:bodyPr>
          <a:lstStyle/>
          <a:p>
            <a:endParaRPr lang="ru-RU"/>
          </a:p>
        </p:txBody>
      </p:sp>
      <p:graphicFrame>
        <p:nvGraphicFramePr>
          <p:cNvPr id="7170" name="Object 3"/>
          <p:cNvGraphicFramePr>
            <a:graphicFrameLocks noChangeAspect="1"/>
          </p:cNvGraphicFramePr>
          <p:nvPr/>
        </p:nvGraphicFramePr>
        <p:xfrm>
          <a:off x="0" y="2500306"/>
          <a:ext cx="4950787" cy="4143380"/>
        </p:xfrm>
        <a:graphic>
          <a:graphicData uri="http://schemas.openxmlformats.org/presentationml/2006/ole">
            <p:oleObj spid="_x0000_s2096" name="Graph" r:id="rId3" imgW="3575914" imgH="2991917" progId="Origin50.Graph">
              <p:embed/>
            </p:oleObj>
          </a:graphicData>
        </a:graphic>
      </p:graphicFrame>
      <p:sp>
        <p:nvSpPr>
          <p:cNvPr id="7174" name="Rectangle 34"/>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7171" name="Object 33"/>
          <p:cNvGraphicFramePr>
            <a:graphicFrameLocks noChangeAspect="1"/>
          </p:cNvGraphicFramePr>
          <p:nvPr/>
        </p:nvGraphicFramePr>
        <p:xfrm>
          <a:off x="5929322" y="1214422"/>
          <a:ext cx="2138382" cy="931617"/>
        </p:xfrm>
        <a:graphic>
          <a:graphicData uri="http://schemas.openxmlformats.org/presentationml/2006/ole">
            <p:oleObj spid="_x0000_s2097" name="Формула" r:id="rId4" imgW="1028254" imgH="444307" progId="Equation.3">
              <p:embed/>
            </p:oleObj>
          </a:graphicData>
        </a:graphic>
      </p:graphicFrame>
      <p:sp>
        <p:nvSpPr>
          <p:cNvPr id="7175" name="Rectangle 41"/>
          <p:cNvSpPr>
            <a:spLocks noChangeArrowheads="1"/>
          </p:cNvSpPr>
          <p:nvPr/>
        </p:nvSpPr>
        <p:spPr bwMode="auto">
          <a:xfrm>
            <a:off x="4572000" y="747713"/>
            <a:ext cx="4248150" cy="641350"/>
          </a:xfrm>
          <a:prstGeom prst="rect">
            <a:avLst/>
          </a:prstGeom>
          <a:noFill/>
          <a:ln w="9525">
            <a:noFill/>
            <a:miter lim="800000"/>
            <a:headEnd/>
            <a:tailEnd/>
          </a:ln>
        </p:spPr>
        <p:txBody>
          <a:bodyPr anchor="ctr">
            <a:spAutoFit/>
          </a:bodyPr>
          <a:lstStyle/>
          <a:p>
            <a:r>
              <a:rPr lang="de-DE" sz="1200"/>
              <a:t> </a:t>
            </a:r>
            <a:r>
              <a:rPr lang="de-DE"/>
              <a:t>A.M.Baldin, Dokl. Akad. Nauk, </a:t>
            </a:r>
            <a:r>
              <a:rPr lang="de-DE" b="1"/>
              <a:t>222</a:t>
            </a:r>
            <a:r>
              <a:rPr lang="de-DE"/>
              <a:t>, №5, 1064 (</a:t>
            </a:r>
            <a:r>
              <a:rPr lang="de-DE" b="1"/>
              <a:t>1975).</a:t>
            </a:r>
          </a:p>
        </p:txBody>
      </p:sp>
      <p:graphicFrame>
        <p:nvGraphicFramePr>
          <p:cNvPr id="7172" name="Object 48"/>
          <p:cNvGraphicFramePr>
            <a:graphicFrameLocks noChangeAspect="1"/>
          </p:cNvGraphicFramePr>
          <p:nvPr/>
        </p:nvGraphicFramePr>
        <p:xfrm>
          <a:off x="539750" y="260350"/>
          <a:ext cx="3527425" cy="2060575"/>
        </p:xfrm>
        <a:graphic>
          <a:graphicData uri="http://schemas.openxmlformats.org/presentationml/2006/ole">
            <p:oleObj spid="_x0000_s2098" name="Фотография Photo Editor" r:id="rId5" imgW="14752381" imgH="8621328" progId="">
              <p:embed/>
            </p:oleObj>
          </a:graphicData>
        </a:graphic>
      </p:graphicFrame>
      <p:graphicFrame>
        <p:nvGraphicFramePr>
          <p:cNvPr id="2054" name="Object 5"/>
          <p:cNvGraphicFramePr>
            <a:graphicFrameLocks noChangeAspect="1"/>
          </p:cNvGraphicFramePr>
          <p:nvPr/>
        </p:nvGraphicFramePr>
        <p:xfrm>
          <a:off x="5214942" y="4143380"/>
          <a:ext cx="2857500" cy="946150"/>
        </p:xfrm>
        <a:graphic>
          <a:graphicData uri="http://schemas.openxmlformats.org/presentationml/2006/ole">
            <p:oleObj spid="_x0000_s2099" name="Формула" r:id="rId6" imgW="1307532" imgH="431613" progId="Equation.3">
              <p:embed/>
            </p:oleObj>
          </a:graphicData>
        </a:graphic>
      </p:graphicFrame>
      <p:graphicFrame>
        <p:nvGraphicFramePr>
          <p:cNvPr id="2055" name="Object 4"/>
          <p:cNvGraphicFramePr>
            <a:graphicFrameLocks noChangeAspect="1"/>
          </p:cNvGraphicFramePr>
          <p:nvPr/>
        </p:nvGraphicFramePr>
        <p:xfrm>
          <a:off x="4572000" y="2643182"/>
          <a:ext cx="4176712" cy="1193800"/>
        </p:xfrm>
        <a:graphic>
          <a:graphicData uri="http://schemas.openxmlformats.org/presentationml/2006/ole">
            <p:oleObj spid="_x0000_s2100" name="Формула" r:id="rId7" imgW="2260600" imgH="647700" progId="Equation.3">
              <p:embed/>
            </p:oleObj>
          </a:graphicData>
        </a:graphic>
      </p:graphicFrame>
      <p:sp>
        <p:nvSpPr>
          <p:cNvPr id="11" name="Rectangle 7"/>
          <p:cNvSpPr>
            <a:spLocks noChangeArrowheads="1"/>
          </p:cNvSpPr>
          <p:nvPr/>
        </p:nvSpPr>
        <p:spPr bwMode="auto">
          <a:xfrm>
            <a:off x="5429256" y="5214950"/>
            <a:ext cx="1728788" cy="519113"/>
          </a:xfrm>
          <a:prstGeom prst="rect">
            <a:avLst/>
          </a:prstGeom>
          <a:noFill/>
          <a:ln w="9525">
            <a:noFill/>
            <a:miter lim="800000"/>
            <a:headEnd/>
            <a:tailEnd/>
          </a:ln>
        </p:spPr>
        <p:txBody>
          <a:bodyPr anchor="ctr">
            <a:spAutoFit/>
          </a:bodyPr>
          <a:lstStyle/>
          <a:p>
            <a:r>
              <a:rPr lang="ru-RU" sz="2800" i="1" dirty="0">
                <a:sym typeface="Symbol" pitchFamily="18" charset="2"/>
              </a:rPr>
              <a:t></a:t>
            </a:r>
            <a:r>
              <a:rPr lang="ru-RU" baseline="-25000" dirty="0">
                <a:sym typeface="Symbol" pitchFamily="18" charset="2"/>
              </a:rPr>
              <a:t></a:t>
            </a:r>
            <a:r>
              <a:rPr lang="ru-RU" dirty="0">
                <a:sym typeface="Symbol" pitchFamily="18" charset="2"/>
              </a:rPr>
              <a:t></a:t>
            </a:r>
            <a:r>
              <a:rPr lang="ru-RU" sz="2800" dirty="0">
                <a:sym typeface="Symbol" pitchFamily="18" charset="2"/>
              </a:rPr>
              <a:t></a:t>
            </a:r>
            <a:r>
              <a:rPr lang="ru-RU" sz="2800" baseline="30000" dirty="0">
                <a:sym typeface="Symbol" pitchFamily="18" charset="2"/>
              </a:rPr>
              <a:t></a:t>
            </a:r>
            <a:r>
              <a:rPr lang="en-US" sz="2800" dirty="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subTitle" idx="1"/>
          </p:nvPr>
        </p:nvSpPr>
        <p:spPr>
          <a:xfrm>
            <a:off x="228600" y="228600"/>
            <a:ext cx="3962400" cy="719138"/>
          </a:xfrm>
          <a:solidFill>
            <a:schemeClr val="accent1"/>
          </a:solidFill>
          <a:ln>
            <a:solidFill>
              <a:schemeClr val="tx1"/>
            </a:solidFill>
          </a:ln>
        </p:spPr>
        <p:txBody>
          <a:bodyPr/>
          <a:lstStyle/>
          <a:p>
            <a:pPr eaLnBrk="1" hangingPunct="1">
              <a:lnSpc>
                <a:spcPct val="80000"/>
              </a:lnSpc>
            </a:pPr>
            <a:r>
              <a:rPr lang="en-US" sz="2000" b="1" dirty="0" smtClean="0">
                <a:latin typeface="Times New Roman" pitchFamily="18" charset="0"/>
              </a:rPr>
              <a:t>Collaboration  </a:t>
            </a:r>
            <a:r>
              <a:rPr lang="en-US" sz="2000" b="1" dirty="0" smtClean="0">
                <a:solidFill>
                  <a:srgbClr val="FF3300"/>
                </a:solidFill>
                <a:latin typeface="Times New Roman" pitchFamily="18" charset="0"/>
              </a:rPr>
              <a:t>MARUSYA </a:t>
            </a:r>
          </a:p>
          <a:p>
            <a:pPr eaLnBrk="1" hangingPunct="1">
              <a:lnSpc>
                <a:spcPct val="80000"/>
              </a:lnSpc>
            </a:pPr>
            <a:r>
              <a:rPr lang="en-US" sz="2000" b="1" dirty="0" smtClean="0">
                <a:latin typeface="Times New Roman" pitchFamily="18" charset="0"/>
              </a:rPr>
              <a:t>Experiment    ITELEF</a:t>
            </a:r>
            <a:r>
              <a:rPr lang="en-US" sz="1800" dirty="0" smtClean="0"/>
              <a:t> </a:t>
            </a:r>
            <a:endParaRPr lang="ru-RU" sz="1800" dirty="0" smtClean="0"/>
          </a:p>
        </p:txBody>
      </p:sp>
      <p:pic>
        <p:nvPicPr>
          <p:cNvPr id="1028" name="Picture 4" descr="target2"/>
          <p:cNvPicPr>
            <a:picLocks noChangeAspect="1" noChangeArrowheads="1"/>
          </p:cNvPicPr>
          <p:nvPr/>
        </p:nvPicPr>
        <p:blipFill>
          <a:blip r:embed="rId3" cstate="print"/>
          <a:srcRect/>
          <a:stretch>
            <a:fillRect/>
          </a:stretch>
        </p:blipFill>
        <p:spPr bwMode="auto">
          <a:xfrm>
            <a:off x="4575812" y="152400"/>
            <a:ext cx="4388801" cy="2847972"/>
          </a:xfrm>
          <a:prstGeom prst="rect">
            <a:avLst/>
          </a:prstGeom>
          <a:noFill/>
          <a:ln w="9525">
            <a:noFill/>
            <a:miter lim="800000"/>
            <a:headEnd/>
            <a:tailEnd/>
          </a:ln>
        </p:spPr>
      </p:pic>
      <p:sp>
        <p:nvSpPr>
          <p:cNvPr id="1029" name="Rectangle 11"/>
          <p:cNvSpPr>
            <a:spLocks noGrp="1" noChangeArrowheads="1"/>
          </p:cNvSpPr>
          <p:nvPr>
            <p:ph type="ctrTitle"/>
          </p:nvPr>
        </p:nvSpPr>
        <p:spPr>
          <a:xfrm>
            <a:off x="152400" y="1219200"/>
            <a:ext cx="4191000" cy="1981200"/>
          </a:xfrm>
        </p:spPr>
        <p:txBody>
          <a:bodyPr/>
          <a:lstStyle/>
          <a:p>
            <a:pPr eaLnBrk="1" hangingPunct="1"/>
            <a:r>
              <a:rPr lang="en-US" sz="2000" dirty="0" smtClean="0">
                <a:solidFill>
                  <a:schemeClr val="accent2"/>
                </a:solidFill>
                <a:cs typeface="Times New Roman" pitchFamily="18" charset="0"/>
              </a:rPr>
              <a:t>The luminosity in these conditions is 10</a:t>
            </a:r>
            <a:r>
              <a:rPr lang="en-US" sz="2000" baseline="30000" dirty="0" smtClean="0">
                <a:solidFill>
                  <a:schemeClr val="accent2"/>
                </a:solidFill>
                <a:cs typeface="Times New Roman" pitchFamily="18" charset="0"/>
              </a:rPr>
              <a:t>33 </a:t>
            </a:r>
            <a:r>
              <a:rPr lang="en-US" sz="2000" dirty="0" smtClean="0">
                <a:solidFill>
                  <a:schemeClr val="accent2"/>
                </a:solidFill>
                <a:cs typeface="Times New Roman" pitchFamily="18" charset="0"/>
              </a:rPr>
              <a:t>÷10</a:t>
            </a:r>
            <a:r>
              <a:rPr lang="en-US" sz="2000" baseline="30000" dirty="0" smtClean="0">
                <a:solidFill>
                  <a:schemeClr val="accent2"/>
                </a:solidFill>
                <a:cs typeface="Times New Roman" pitchFamily="18" charset="0"/>
              </a:rPr>
              <a:t>35</a:t>
            </a:r>
            <a:r>
              <a:rPr lang="en-US" sz="2000" dirty="0" smtClean="0">
                <a:solidFill>
                  <a:schemeClr val="accent2"/>
                </a:solidFill>
                <a:cs typeface="Times New Roman" pitchFamily="18" charset="0"/>
              </a:rPr>
              <a:t> cm</a:t>
            </a:r>
            <a:r>
              <a:rPr lang="en-US" sz="2000" baseline="30000" dirty="0" smtClean="0">
                <a:solidFill>
                  <a:schemeClr val="accent2"/>
                </a:solidFill>
                <a:cs typeface="Times New Roman" pitchFamily="18" charset="0"/>
              </a:rPr>
              <a:t>-2</a:t>
            </a:r>
            <a:r>
              <a:rPr lang="en-US" sz="2000" dirty="0" smtClean="0">
                <a:solidFill>
                  <a:schemeClr val="accent2"/>
                </a:solidFill>
                <a:cs typeface="Times New Roman" pitchFamily="18" charset="0"/>
              </a:rPr>
              <a:t> sec</a:t>
            </a:r>
            <a:r>
              <a:rPr lang="en-US" sz="2000" baseline="30000" dirty="0" smtClean="0">
                <a:solidFill>
                  <a:schemeClr val="accent2"/>
                </a:solidFill>
                <a:cs typeface="Times New Roman" pitchFamily="18" charset="0"/>
              </a:rPr>
              <a:t>-1</a:t>
            </a:r>
            <a:r>
              <a:rPr lang="en-US" sz="2000" dirty="0" smtClean="0">
                <a:solidFill>
                  <a:schemeClr val="accent2"/>
                </a:solidFill>
                <a:cs typeface="Times New Roman" pitchFamily="18" charset="0"/>
              </a:rPr>
              <a:t>. </a:t>
            </a:r>
            <a:br>
              <a:rPr lang="en-US" sz="2000" dirty="0" smtClean="0">
                <a:solidFill>
                  <a:schemeClr val="accent2"/>
                </a:solidFill>
                <a:cs typeface="Times New Roman" pitchFamily="18" charset="0"/>
              </a:rPr>
            </a:br>
            <a:r>
              <a:rPr lang="en-US" sz="2000" dirty="0" smtClean="0">
                <a:solidFill>
                  <a:srgbClr val="FF3300"/>
                </a:solidFill>
                <a:cs typeface="Times New Roman" pitchFamily="18" charset="0"/>
              </a:rPr>
              <a:t>The processes with cross sections of the order of 10</a:t>
            </a:r>
            <a:r>
              <a:rPr lang="en-US" sz="2000" baseline="30000" dirty="0" smtClean="0">
                <a:solidFill>
                  <a:srgbClr val="FF3300"/>
                </a:solidFill>
                <a:cs typeface="Times New Roman" pitchFamily="18" charset="0"/>
              </a:rPr>
              <a:t>-2</a:t>
            </a:r>
            <a:r>
              <a:rPr lang="en-US" sz="2000" dirty="0" smtClean="0">
                <a:solidFill>
                  <a:srgbClr val="FF3300"/>
                </a:solidFill>
                <a:cs typeface="Times New Roman" pitchFamily="18" charset="0"/>
              </a:rPr>
              <a:t> </a:t>
            </a:r>
            <a:r>
              <a:rPr lang="en-US" sz="2000" dirty="0" err="1" smtClean="0">
                <a:solidFill>
                  <a:srgbClr val="FF3300"/>
                </a:solidFill>
                <a:cs typeface="Times New Roman" pitchFamily="18" charset="0"/>
              </a:rPr>
              <a:t>nb</a:t>
            </a:r>
            <a:r>
              <a:rPr lang="en-US" sz="2000" dirty="0" smtClean="0">
                <a:solidFill>
                  <a:srgbClr val="FF3300"/>
                </a:solidFill>
                <a:cs typeface="Times New Roman" pitchFamily="18" charset="0"/>
              </a:rPr>
              <a:t> become measurable.</a:t>
            </a:r>
            <a:r>
              <a:rPr lang="ru-RU" sz="2000" dirty="0" smtClean="0">
                <a:solidFill>
                  <a:schemeClr val="accent2"/>
                </a:solidFill>
              </a:rPr>
              <a:t> </a:t>
            </a:r>
          </a:p>
        </p:txBody>
      </p:sp>
      <p:graphicFrame>
        <p:nvGraphicFramePr>
          <p:cNvPr id="1026" name="Object 12"/>
          <p:cNvGraphicFramePr>
            <a:graphicFrameLocks noChangeAspect="1"/>
          </p:cNvGraphicFramePr>
          <p:nvPr/>
        </p:nvGraphicFramePr>
        <p:xfrm>
          <a:off x="4643438" y="3643314"/>
          <a:ext cx="4316203" cy="2963864"/>
        </p:xfrm>
        <a:graphic>
          <a:graphicData uri="http://schemas.openxmlformats.org/presentationml/2006/ole">
            <p:oleObj spid="_x0000_s5131" name="Фотография Photo Editor" r:id="rId4" imgW="7954485" imgH="5649114" progId="">
              <p:embed/>
            </p:oleObj>
          </a:graphicData>
        </a:graphic>
      </p:graphicFrame>
      <p:pic>
        <p:nvPicPr>
          <p:cNvPr id="1030" name="Picture 15"/>
          <p:cNvPicPr>
            <a:picLocks noChangeAspect="1" noChangeArrowheads="1"/>
          </p:cNvPicPr>
          <p:nvPr/>
        </p:nvPicPr>
        <p:blipFill>
          <a:blip r:embed="rId5"/>
          <a:srcRect/>
          <a:stretch>
            <a:fillRect/>
          </a:stretch>
        </p:blipFill>
        <p:spPr bwMode="auto">
          <a:xfrm>
            <a:off x="-142908" y="3089275"/>
            <a:ext cx="5334000" cy="37687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633412"/>
          </a:xfrm>
        </p:spPr>
        <p:txBody>
          <a:bodyPr>
            <a:normAutofit/>
          </a:bodyPr>
          <a:lstStyle/>
          <a:p>
            <a:pPr eaLnBrk="1" hangingPunct="1"/>
            <a:endParaRPr lang="en-US" sz="2000" dirty="0" smtClean="0"/>
          </a:p>
        </p:txBody>
      </p:sp>
      <p:sp>
        <p:nvSpPr>
          <p:cNvPr id="31747" name="Rectangle 3"/>
          <p:cNvSpPr>
            <a:spLocks noGrp="1" noChangeArrowheads="1"/>
          </p:cNvSpPr>
          <p:nvPr>
            <p:ph type="body" idx="1"/>
          </p:nvPr>
        </p:nvSpPr>
        <p:spPr>
          <a:xfrm>
            <a:off x="539750" y="1125538"/>
            <a:ext cx="8229600" cy="5327650"/>
          </a:xfrm>
        </p:spPr>
        <p:txBody>
          <a:bodyPr/>
          <a:lstStyle/>
          <a:p>
            <a:pPr marL="0" indent="0">
              <a:lnSpc>
                <a:spcPct val="80000"/>
              </a:lnSpc>
              <a:buNone/>
            </a:pPr>
            <a:r>
              <a:rPr lang="en-US" sz="2800" dirty="0" smtClean="0"/>
              <a:t>“The logical </a:t>
            </a:r>
            <a:r>
              <a:rPr lang="en-US" sz="2800" dirty="0"/>
              <a:t>form </a:t>
            </a:r>
            <a:r>
              <a:rPr lang="en-US" sz="2800" dirty="0" smtClean="0"/>
              <a:t>of </a:t>
            </a:r>
            <a:r>
              <a:rPr lang="en-US" sz="2800" dirty="0"/>
              <a:t>the </a:t>
            </a:r>
            <a:r>
              <a:rPr lang="en-US" sz="2800" dirty="0" smtClean="0"/>
              <a:t>theory </a:t>
            </a:r>
            <a:r>
              <a:rPr lang="en-US" sz="2800" dirty="0"/>
              <a:t>shall be such that it can be singled out, by means of empirical tests, in a negative sense: it must be possible for an empirical scientific system to be refuted by experience</a:t>
            </a:r>
            <a:r>
              <a:rPr lang="en-US" sz="2800" dirty="0" smtClean="0"/>
              <a:t>.” </a:t>
            </a:r>
          </a:p>
          <a:p>
            <a:pPr marL="0" indent="0">
              <a:lnSpc>
                <a:spcPct val="80000"/>
              </a:lnSpc>
              <a:buNone/>
            </a:pPr>
            <a:r>
              <a:rPr lang="en-US" sz="2800" dirty="0" smtClean="0"/>
              <a:t>Karl </a:t>
            </a:r>
            <a:r>
              <a:rPr lang="en-US" sz="2800" dirty="0"/>
              <a:t>Popper, </a:t>
            </a:r>
            <a:r>
              <a:rPr lang="en-US" sz="2800" dirty="0" smtClean="0"/>
              <a:t>1959.</a:t>
            </a:r>
            <a:endParaRPr lang="en-US" sz="1800" dirty="0" smtClean="0">
              <a:solidFill>
                <a:srgbClr val="00006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icture"/>
          <p:cNvPicPr>
            <a:picLocks noChangeAspect="1" noChangeArrowheads="1"/>
          </p:cNvPicPr>
          <p:nvPr/>
        </p:nvPicPr>
        <p:blipFill>
          <a:blip r:embed="rId2"/>
          <a:srcRect/>
          <a:stretch>
            <a:fillRect/>
          </a:stretch>
        </p:blipFill>
        <p:spPr bwMode="auto">
          <a:xfrm>
            <a:off x="5715008" y="214290"/>
            <a:ext cx="3238500" cy="2428875"/>
          </a:xfrm>
          <a:prstGeom prst="rect">
            <a:avLst/>
          </a:prstGeom>
          <a:noFill/>
          <a:ln w="9525">
            <a:noFill/>
            <a:miter lim="800000"/>
            <a:headEnd/>
            <a:tailEnd/>
          </a:ln>
        </p:spPr>
      </p:pic>
      <p:sp>
        <p:nvSpPr>
          <p:cNvPr id="3075" name="Rectangle 8"/>
          <p:cNvSpPr>
            <a:spLocks noGrp="1" noChangeArrowheads="1"/>
          </p:cNvSpPr>
          <p:nvPr>
            <p:ph type="ctrTitle"/>
          </p:nvPr>
        </p:nvSpPr>
        <p:spPr>
          <a:xfrm>
            <a:off x="539750" y="549275"/>
            <a:ext cx="4678363" cy="1470025"/>
          </a:xfrm>
        </p:spPr>
        <p:txBody>
          <a:bodyPr/>
          <a:lstStyle/>
          <a:p>
            <a:pPr eaLnBrk="1" hangingPunct="1"/>
            <a:endParaRPr lang="ru-RU" sz="3200" dirty="0" smtClean="0">
              <a:solidFill>
                <a:srgbClr val="CC0000"/>
              </a:solidFill>
            </a:endParaRPr>
          </a:p>
        </p:txBody>
      </p:sp>
      <p:sp>
        <p:nvSpPr>
          <p:cNvPr id="3076" name="Rectangle 9"/>
          <p:cNvSpPr>
            <a:spLocks noGrp="1" noChangeArrowheads="1"/>
          </p:cNvSpPr>
          <p:nvPr>
            <p:ph type="subTitle" idx="1"/>
          </p:nvPr>
        </p:nvSpPr>
        <p:spPr>
          <a:xfrm>
            <a:off x="142844" y="4071942"/>
            <a:ext cx="5286412" cy="2643206"/>
          </a:xfrm>
        </p:spPr>
        <p:txBody>
          <a:bodyPr>
            <a:noAutofit/>
          </a:bodyPr>
          <a:lstStyle/>
          <a:p>
            <a:pPr eaLnBrk="1" hangingPunct="1"/>
            <a:r>
              <a:rPr lang="en-US" sz="1600" dirty="0" smtClean="0">
                <a:solidFill>
                  <a:schemeClr val="tx2"/>
                </a:solidFill>
              </a:rPr>
              <a:t>That which was invented and works in the East, does not work in the West.</a:t>
            </a:r>
            <a:endParaRPr lang="ru-RU" sz="1600" dirty="0" smtClean="0">
              <a:solidFill>
                <a:schemeClr val="tx2"/>
              </a:solidFill>
            </a:endParaRPr>
          </a:p>
          <a:p>
            <a:r>
              <a:rPr lang="en-US" sz="1600" dirty="0" smtClean="0">
                <a:solidFill>
                  <a:schemeClr val="accent6">
                    <a:lumMod val="75000"/>
                  </a:schemeClr>
                </a:solidFill>
              </a:rPr>
              <a:t>That which was invented and works in the West, does not work in the East.</a:t>
            </a:r>
            <a:endParaRPr lang="ru-RU" sz="1600" dirty="0" smtClean="0">
              <a:solidFill>
                <a:schemeClr val="accent6">
                  <a:lumMod val="75000"/>
                </a:schemeClr>
              </a:solidFill>
            </a:endParaRPr>
          </a:p>
          <a:p>
            <a:r>
              <a:rPr lang="en-US" sz="1600" dirty="0" smtClean="0">
                <a:solidFill>
                  <a:srgbClr val="FF0000"/>
                </a:solidFill>
              </a:rPr>
              <a:t>All of those work in Russia, but in a different way</a:t>
            </a:r>
            <a:r>
              <a:rPr lang="ru-RU" sz="1600" dirty="0" smtClean="0">
                <a:solidFill>
                  <a:srgbClr val="FF0000"/>
                </a:solidFill>
              </a:rPr>
              <a:t>…</a:t>
            </a:r>
          </a:p>
          <a:p>
            <a:endParaRPr lang="ru-RU" sz="1600" dirty="0" smtClean="0">
              <a:solidFill>
                <a:schemeClr val="accent2"/>
              </a:solidFill>
            </a:endParaRPr>
          </a:p>
          <a:p>
            <a:r>
              <a:rPr lang="en-US" sz="1600" dirty="0" smtClean="0">
                <a:solidFill>
                  <a:schemeClr val="accent2"/>
                </a:solidFill>
              </a:rPr>
              <a:t>V. </a:t>
            </a:r>
            <a:r>
              <a:rPr lang="en-US" sz="1600" dirty="0" err="1" smtClean="0">
                <a:solidFill>
                  <a:schemeClr val="accent2"/>
                </a:solidFill>
              </a:rPr>
              <a:t>Luzanov’s</a:t>
            </a:r>
            <a:r>
              <a:rPr lang="en-US" sz="1600" dirty="0" smtClean="0">
                <a:solidFill>
                  <a:schemeClr val="accent2"/>
                </a:solidFill>
              </a:rPr>
              <a:t>  law.</a:t>
            </a:r>
            <a:endParaRPr lang="ru-RU" sz="1600" dirty="0" smtClean="0">
              <a:solidFill>
                <a:schemeClr val="accent2"/>
              </a:solidFill>
            </a:endParaRPr>
          </a:p>
          <a:p>
            <a:endParaRPr lang="ru-RU" sz="1600" dirty="0" smtClean="0">
              <a:solidFill>
                <a:schemeClr val="accent2"/>
              </a:solidFill>
            </a:endParaRPr>
          </a:p>
          <a:p>
            <a:pPr eaLnBrk="1" hangingPunct="1"/>
            <a:endParaRPr lang="ru-RU" sz="1600" dirty="0" smtClean="0">
              <a:solidFill>
                <a:schemeClr val="accent2"/>
              </a:solidFill>
            </a:endParaRPr>
          </a:p>
        </p:txBody>
      </p:sp>
      <p:pic>
        <p:nvPicPr>
          <p:cNvPr id="5" name="Picture 14" descr="DJI_0047.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5720" y="142852"/>
            <a:ext cx="4953034" cy="3714776"/>
          </a:xfrm>
          <a:prstGeom prst="rect">
            <a:avLst/>
          </a:prstGeom>
        </p:spPr>
      </p:pic>
      <p:pic>
        <p:nvPicPr>
          <p:cNvPr id="6" name="Picture 4" descr="nica-scheme-big.png"/>
          <p:cNvPicPr>
            <a:picLocks noChangeAspect="1"/>
          </p:cNvPicPr>
          <p:nvPr/>
        </p:nvPicPr>
        <p:blipFill>
          <a:blip r:embed="rId4" cstate="print"/>
          <a:srcRect/>
          <a:stretch>
            <a:fillRect/>
          </a:stretch>
        </p:blipFill>
        <p:spPr bwMode="auto">
          <a:xfrm>
            <a:off x="5626177" y="2571744"/>
            <a:ext cx="3517823" cy="2267652"/>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APA"/>
          <p:cNvPicPr>
            <a:picLocks noChangeAspect="1" noChangeArrowheads="1"/>
          </p:cNvPicPr>
          <p:nvPr/>
        </p:nvPicPr>
        <p:blipFill>
          <a:blip r:embed="rId2"/>
          <a:srcRect/>
          <a:stretch>
            <a:fillRect/>
          </a:stretch>
        </p:blipFill>
        <p:spPr bwMode="auto">
          <a:xfrm>
            <a:off x="791010" y="1071546"/>
            <a:ext cx="1606115" cy="5641992"/>
          </a:xfrm>
          <a:prstGeom prst="rect">
            <a:avLst/>
          </a:prstGeom>
          <a:noFill/>
          <a:ln w="9525">
            <a:noFill/>
            <a:miter lim="800000"/>
            <a:headEnd/>
            <a:tailEnd/>
          </a:ln>
        </p:spPr>
      </p:pic>
      <p:sp>
        <p:nvSpPr>
          <p:cNvPr id="29699" name="Rectangle 3"/>
          <p:cNvSpPr>
            <a:spLocks noChangeArrowheads="1"/>
          </p:cNvSpPr>
          <p:nvPr/>
        </p:nvSpPr>
        <p:spPr bwMode="auto">
          <a:xfrm>
            <a:off x="3492500" y="0"/>
            <a:ext cx="4832350" cy="320675"/>
          </a:xfrm>
          <a:prstGeom prst="rect">
            <a:avLst/>
          </a:prstGeom>
          <a:noFill/>
          <a:ln w="9525">
            <a:noFill/>
            <a:miter lim="800000"/>
            <a:headEnd/>
            <a:tailEnd/>
          </a:ln>
        </p:spPr>
        <p:txBody>
          <a:bodyPr bIns="0" anchor="ctr">
            <a:spAutoFit/>
          </a:bodyPr>
          <a:lstStyle/>
          <a:p>
            <a:pPr algn="ctr" eaLnBrk="0" hangingPunct="0"/>
            <a:endParaRPr lang="ru-RU" i="1">
              <a:solidFill>
                <a:srgbClr val="FF3300"/>
              </a:solidFill>
            </a:endParaRPr>
          </a:p>
        </p:txBody>
      </p:sp>
      <p:pic>
        <p:nvPicPr>
          <p:cNvPr id="29700" name="Picture 6" descr="am2"/>
          <p:cNvPicPr>
            <a:picLocks noChangeAspect="1" noChangeArrowheads="1"/>
          </p:cNvPicPr>
          <p:nvPr/>
        </p:nvPicPr>
        <p:blipFill>
          <a:blip r:embed="rId3" cstate="print"/>
          <a:srcRect/>
          <a:stretch>
            <a:fillRect/>
          </a:stretch>
        </p:blipFill>
        <p:spPr bwMode="auto">
          <a:xfrm>
            <a:off x="4357686" y="1164996"/>
            <a:ext cx="4089402" cy="5504092"/>
          </a:xfrm>
          <a:prstGeom prst="rect">
            <a:avLst/>
          </a:prstGeom>
          <a:noFill/>
          <a:ln w="9525">
            <a:noFill/>
            <a:miter lim="800000"/>
            <a:headEnd/>
            <a:tailEnd/>
          </a:ln>
        </p:spPr>
      </p:pic>
      <p:sp>
        <p:nvSpPr>
          <p:cNvPr id="5" name="TextBox 4"/>
          <p:cNvSpPr txBox="1"/>
          <p:nvPr/>
        </p:nvSpPr>
        <p:spPr>
          <a:xfrm>
            <a:off x="1071538" y="357166"/>
            <a:ext cx="7286676" cy="584775"/>
          </a:xfrm>
          <a:prstGeom prst="rect">
            <a:avLst/>
          </a:prstGeom>
          <a:noFill/>
        </p:spPr>
        <p:txBody>
          <a:bodyPr wrap="square" rtlCol="0">
            <a:spAutoFit/>
          </a:bodyPr>
          <a:lstStyle/>
          <a:p>
            <a:r>
              <a:rPr lang="en-US" sz="3200" cap="all" dirty="0" smtClean="0">
                <a:solidFill>
                  <a:srgbClr val="0070C0"/>
                </a:solidFill>
              </a:rPr>
              <a:t>Thank you for your attention!</a:t>
            </a:r>
            <a:endParaRPr lang="ru-RU" sz="3200" cap="all" dirty="0">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305342"/>
            <a:ext cx="7643866" cy="3662541"/>
          </a:xfrm>
          <a:prstGeom prst="rect">
            <a:avLst/>
          </a:prstGeom>
        </p:spPr>
        <p:txBody>
          <a:bodyPr wrap="square">
            <a:spAutoFit/>
          </a:bodyPr>
          <a:lstStyle/>
          <a:p>
            <a:r>
              <a:rPr lang="en-US" sz="4000" dirty="0" err="1">
                <a:solidFill>
                  <a:schemeClr val="tx2">
                    <a:lumMod val="75000"/>
                  </a:schemeClr>
                </a:solidFill>
              </a:rPr>
              <a:t>Ahiezer</a:t>
            </a:r>
            <a:r>
              <a:rPr lang="en-US" sz="4000" dirty="0">
                <a:solidFill>
                  <a:schemeClr val="tx2">
                    <a:lumMod val="75000"/>
                  </a:schemeClr>
                </a:solidFill>
              </a:rPr>
              <a:t> </a:t>
            </a:r>
            <a:r>
              <a:rPr lang="en-US" sz="4000" dirty="0" err="1">
                <a:solidFill>
                  <a:schemeClr val="tx2">
                    <a:lumMod val="75000"/>
                  </a:schemeClr>
                </a:solidFill>
              </a:rPr>
              <a:t>A.I</a:t>
            </a:r>
            <a:r>
              <a:rPr lang="en-US" sz="4000" dirty="0">
                <a:solidFill>
                  <a:schemeClr val="tx2">
                    <a:lumMod val="75000"/>
                  </a:schemeClr>
                </a:solidFill>
              </a:rPr>
              <a:t>., </a:t>
            </a:r>
            <a:r>
              <a:rPr lang="en-US" sz="4000" dirty="0" err="1">
                <a:solidFill>
                  <a:schemeClr val="tx2">
                    <a:lumMod val="75000"/>
                  </a:schemeClr>
                </a:solidFill>
              </a:rPr>
              <a:t>Rekalo</a:t>
            </a:r>
            <a:r>
              <a:rPr lang="en-US" sz="4000" dirty="0">
                <a:solidFill>
                  <a:schemeClr val="tx2">
                    <a:lumMod val="75000"/>
                  </a:schemeClr>
                </a:solidFill>
              </a:rPr>
              <a:t> </a:t>
            </a:r>
            <a:r>
              <a:rPr lang="en-US" sz="4000" dirty="0" err="1">
                <a:solidFill>
                  <a:schemeClr val="tx2">
                    <a:lumMod val="75000"/>
                  </a:schemeClr>
                </a:solidFill>
              </a:rPr>
              <a:t>M.P</a:t>
            </a:r>
            <a:r>
              <a:rPr lang="en-US" sz="4000" dirty="0">
                <a:solidFill>
                  <a:schemeClr val="tx2">
                    <a:lumMod val="75000"/>
                  </a:schemeClr>
                </a:solidFill>
              </a:rPr>
              <a:t>.</a:t>
            </a:r>
            <a:r>
              <a:rPr lang="ru-RU" sz="2400" dirty="0" smtClean="0">
                <a:solidFill>
                  <a:schemeClr val="tx2">
                    <a:lumMod val="75000"/>
                  </a:schemeClr>
                </a:solidFill>
              </a:rPr>
              <a:t>, 1979 :</a:t>
            </a:r>
          </a:p>
          <a:p>
            <a:r>
              <a:rPr lang="ru-RU" sz="2400" dirty="0" smtClean="0">
                <a:solidFill>
                  <a:schemeClr val="tx2">
                    <a:lumMod val="75000"/>
                  </a:schemeClr>
                </a:solidFill>
              </a:rPr>
              <a:t> “</a:t>
            </a:r>
            <a:r>
              <a:rPr lang="en-US" sz="2400" dirty="0" smtClean="0">
                <a:solidFill>
                  <a:schemeClr val="tx2">
                    <a:lumMod val="75000"/>
                  </a:schemeClr>
                </a:solidFill>
              </a:rPr>
              <a:t>It should be noted that it was assumed not long ago that an elementary particle cannot have a size and should necessarily be point-like. This  opinion was related to the fact that a non-point-like particle was considered as a solid rigid sphere. As, for example, in the well known textbook by Landau and </a:t>
            </a:r>
            <a:r>
              <a:rPr lang="en-US" sz="2400" dirty="0" err="1" smtClean="0">
                <a:solidFill>
                  <a:schemeClr val="tx2">
                    <a:lumMod val="75000"/>
                  </a:schemeClr>
                </a:solidFill>
              </a:rPr>
              <a:t>Lifshitz</a:t>
            </a:r>
            <a:r>
              <a:rPr lang="en-US" sz="2400" dirty="0" smtClean="0">
                <a:solidFill>
                  <a:schemeClr val="tx2">
                    <a:lumMod val="75000"/>
                  </a:schemeClr>
                </a:solidFill>
              </a:rPr>
              <a:t>…</a:t>
            </a:r>
          </a:p>
          <a:p>
            <a:r>
              <a:rPr lang="en-US" sz="2400" i="1" dirty="0" smtClean="0">
                <a:solidFill>
                  <a:schemeClr val="tx2">
                    <a:lumMod val="75000"/>
                  </a:schemeClr>
                </a:solidFill>
              </a:rPr>
              <a:t>In reality, however, the existence of a particle size is not equivalent to its rigidity.”</a:t>
            </a:r>
            <a:endParaRPr lang="ru-RU" sz="2400" dirty="0">
              <a:solidFill>
                <a:schemeClr val="tx2">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1485900" y="2143125"/>
            <a:ext cx="6172200" cy="3983038"/>
          </a:xfrm>
        </p:spPr>
        <p:txBody>
          <a:bodyPr>
            <a:normAutofit fontScale="47500" lnSpcReduction="20000"/>
          </a:bodyPr>
          <a:lstStyle/>
          <a:p>
            <a:pPr eaLnBrk="1" hangingPunct="1">
              <a:lnSpc>
                <a:spcPct val="90000"/>
              </a:lnSpc>
              <a:buFontTx/>
              <a:buNone/>
              <a:defRPr/>
            </a:pPr>
            <a:endParaRPr lang="en-US" sz="2400" dirty="0" smtClean="0"/>
          </a:p>
          <a:p>
            <a:pPr eaLnBrk="1" hangingPunct="1">
              <a:lnSpc>
                <a:spcPct val="90000"/>
              </a:lnSpc>
              <a:spcBef>
                <a:spcPts val="0"/>
              </a:spcBef>
              <a:spcAft>
                <a:spcPts val="600"/>
              </a:spcAft>
              <a:buFontTx/>
              <a:buNone/>
              <a:defRPr/>
            </a:pPr>
            <a:r>
              <a:rPr lang="en-US" u="sng" dirty="0" smtClean="0">
                <a:solidFill>
                  <a:schemeClr val="tx1"/>
                </a:solidFill>
              </a:rPr>
              <a:t>W. Heisenberg:</a:t>
            </a:r>
          </a:p>
          <a:p>
            <a:pPr>
              <a:spcBef>
                <a:spcPts val="0"/>
              </a:spcBef>
              <a:spcAft>
                <a:spcPts val="0"/>
              </a:spcAft>
              <a:buNone/>
              <a:defRPr/>
            </a:pPr>
            <a:r>
              <a:rPr lang="en-US" dirty="0" smtClean="0">
                <a:solidFill>
                  <a:schemeClr val="tx1"/>
                </a:solidFill>
              </a:rPr>
              <a:t>“</a:t>
            </a:r>
            <a:r>
              <a:rPr lang="en-US" dirty="0">
                <a:solidFill>
                  <a:schemeClr val="tx1"/>
                </a:solidFill>
              </a:rPr>
              <a:t>We have to </a:t>
            </a:r>
            <a:r>
              <a:rPr lang="en-US" dirty="0" smtClean="0">
                <a:solidFill>
                  <a:schemeClr val="tx1"/>
                </a:solidFill>
              </a:rPr>
              <a:t>remember</a:t>
            </a:r>
            <a:r>
              <a:rPr lang="en-US" dirty="0">
                <a:solidFill>
                  <a:schemeClr val="tx1"/>
                </a:solidFill>
              </a:rPr>
              <a:t> that what we observe is </a:t>
            </a:r>
            <a:r>
              <a:rPr lang="en-US" dirty="0" smtClean="0">
                <a:solidFill>
                  <a:schemeClr val="tx1"/>
                </a:solidFill>
              </a:rPr>
              <a:t>not nature</a:t>
            </a:r>
            <a:r>
              <a:rPr lang="en-US" dirty="0">
                <a:solidFill>
                  <a:schemeClr val="tx1"/>
                </a:solidFill>
              </a:rPr>
              <a:t> herself, but nature exposed to our </a:t>
            </a:r>
            <a:r>
              <a:rPr lang="en-US" dirty="0" smtClean="0">
                <a:solidFill>
                  <a:schemeClr val="tx1"/>
                </a:solidFill>
              </a:rPr>
              <a:t>method</a:t>
            </a:r>
            <a:r>
              <a:rPr lang="en-US" dirty="0">
                <a:solidFill>
                  <a:schemeClr val="tx1"/>
                </a:solidFill>
              </a:rPr>
              <a:t> of questioning</a:t>
            </a:r>
            <a:r>
              <a:rPr lang="en-US" dirty="0" smtClean="0">
                <a:solidFill>
                  <a:schemeClr val="tx1"/>
                </a:solidFill>
              </a:rPr>
              <a:t>.”</a:t>
            </a:r>
          </a:p>
          <a:p>
            <a:pPr>
              <a:buNone/>
              <a:defRPr/>
            </a:pPr>
            <a:r>
              <a:rPr lang="en-US" dirty="0" smtClean="0">
                <a:solidFill>
                  <a:schemeClr val="tx1"/>
                </a:solidFill>
              </a:rPr>
              <a:t>“</a:t>
            </a:r>
            <a:r>
              <a:rPr lang="en-US" dirty="0">
                <a:solidFill>
                  <a:schemeClr val="tx1"/>
                </a:solidFill>
              </a:rPr>
              <a:t>There is a fundamental </a:t>
            </a:r>
            <a:r>
              <a:rPr lang="en-US" dirty="0" smtClean="0">
                <a:solidFill>
                  <a:schemeClr val="tx1"/>
                </a:solidFill>
              </a:rPr>
              <a:t>error</a:t>
            </a:r>
            <a:r>
              <a:rPr lang="en-US" dirty="0">
                <a:solidFill>
                  <a:schemeClr val="tx1"/>
                </a:solidFill>
              </a:rPr>
              <a:t> in separating the parts from the </a:t>
            </a:r>
            <a:r>
              <a:rPr lang="en-US" dirty="0" smtClean="0">
                <a:solidFill>
                  <a:schemeClr val="tx1"/>
                </a:solidFill>
              </a:rPr>
              <a:t>whole, </a:t>
            </a:r>
            <a:r>
              <a:rPr lang="en-US" dirty="0">
                <a:solidFill>
                  <a:schemeClr val="tx1"/>
                </a:solidFill>
              </a:rPr>
              <a:t>the </a:t>
            </a:r>
            <a:r>
              <a:rPr lang="en-US" dirty="0" smtClean="0">
                <a:solidFill>
                  <a:schemeClr val="tx1"/>
                </a:solidFill>
              </a:rPr>
              <a:t>mistake</a:t>
            </a:r>
            <a:r>
              <a:rPr lang="en-US" dirty="0">
                <a:solidFill>
                  <a:schemeClr val="tx1"/>
                </a:solidFill>
              </a:rPr>
              <a:t> of </a:t>
            </a:r>
            <a:r>
              <a:rPr lang="en-US" dirty="0" smtClean="0">
                <a:solidFill>
                  <a:schemeClr val="tx1"/>
                </a:solidFill>
              </a:rPr>
              <a:t>atomizing</a:t>
            </a:r>
            <a:r>
              <a:rPr lang="en-US" dirty="0">
                <a:solidFill>
                  <a:schemeClr val="tx1"/>
                </a:solidFill>
              </a:rPr>
              <a:t> what should not be atomized. </a:t>
            </a:r>
            <a:r>
              <a:rPr lang="en-US" dirty="0" smtClean="0">
                <a:solidFill>
                  <a:schemeClr val="tx1"/>
                </a:solidFill>
              </a:rPr>
              <a:t>Unity</a:t>
            </a:r>
            <a:r>
              <a:rPr lang="en-US" dirty="0">
                <a:solidFill>
                  <a:schemeClr val="tx1"/>
                </a:solidFill>
              </a:rPr>
              <a:t> and </a:t>
            </a:r>
            <a:r>
              <a:rPr lang="en-US" dirty="0" smtClean="0">
                <a:solidFill>
                  <a:schemeClr val="tx1"/>
                </a:solidFill>
              </a:rPr>
              <a:t>complementarity</a:t>
            </a:r>
            <a:r>
              <a:rPr lang="en-US" dirty="0">
                <a:solidFill>
                  <a:schemeClr val="tx1"/>
                </a:solidFill>
              </a:rPr>
              <a:t> constitute </a:t>
            </a:r>
            <a:r>
              <a:rPr lang="en-US" dirty="0" smtClean="0">
                <a:solidFill>
                  <a:schemeClr val="tx1"/>
                </a:solidFill>
              </a:rPr>
              <a:t>reality.”</a:t>
            </a:r>
          </a:p>
          <a:p>
            <a:pPr>
              <a:spcBef>
                <a:spcPts val="0"/>
              </a:spcBef>
              <a:spcAft>
                <a:spcPts val="0"/>
              </a:spcAft>
              <a:buNone/>
              <a:defRPr/>
            </a:pPr>
            <a:endParaRPr lang="en-US" u="sng" dirty="0" smtClean="0">
              <a:solidFill>
                <a:schemeClr val="tx1"/>
              </a:solidFill>
            </a:endParaRPr>
          </a:p>
          <a:p>
            <a:pPr>
              <a:spcBef>
                <a:spcPts val="0"/>
              </a:spcBef>
              <a:spcAft>
                <a:spcPts val="600"/>
              </a:spcAft>
              <a:buNone/>
              <a:defRPr/>
            </a:pPr>
            <a:r>
              <a:rPr lang="en-US" u="sng" dirty="0" smtClean="0">
                <a:solidFill>
                  <a:schemeClr val="tx1"/>
                </a:solidFill>
              </a:rPr>
              <a:t>N. Bohr:</a:t>
            </a:r>
          </a:p>
          <a:p>
            <a:pPr>
              <a:spcBef>
                <a:spcPts val="0"/>
              </a:spcBef>
              <a:spcAft>
                <a:spcPts val="0"/>
              </a:spcAft>
              <a:buNone/>
              <a:defRPr/>
            </a:pPr>
            <a:r>
              <a:rPr lang="en-US" dirty="0">
                <a:solidFill>
                  <a:schemeClr val="tx1"/>
                </a:solidFill>
              </a:rPr>
              <a:t>When searching for harmony in life one must never forget that in the drama of existence we are ourselves both actors and spectators. </a:t>
            </a:r>
            <a:r>
              <a:rPr lang="en-US" dirty="0" smtClean="0">
                <a:solidFill>
                  <a:schemeClr val="tx1"/>
                </a:solidFill>
              </a:rPr>
              <a:t>”</a:t>
            </a:r>
            <a:r>
              <a:rPr lang="ru-RU" dirty="0">
                <a:solidFill>
                  <a:schemeClr val="tx1"/>
                </a:solidFill>
              </a:rPr>
              <a:t>	</a:t>
            </a:r>
            <a:endParaRPr lang="en-US" dirty="0" smtClean="0">
              <a:solidFill>
                <a:schemeClr val="tx1"/>
              </a:solidFill>
            </a:endParaRPr>
          </a:p>
          <a:p>
            <a:pPr marL="0" indent="0">
              <a:spcBef>
                <a:spcPts val="0"/>
              </a:spcBef>
              <a:spcAft>
                <a:spcPts val="0"/>
              </a:spcAft>
              <a:buNone/>
            </a:pPr>
            <a:endParaRPr lang="en-US" dirty="0" smtClean="0">
              <a:solidFill>
                <a:schemeClr val="tx1"/>
              </a:solidFill>
            </a:endParaRPr>
          </a:p>
          <a:p>
            <a:pPr marL="0" indent="0">
              <a:spcBef>
                <a:spcPts val="0"/>
              </a:spcBef>
              <a:spcAft>
                <a:spcPts val="600"/>
              </a:spcAft>
              <a:buNone/>
            </a:pPr>
            <a:r>
              <a:rPr lang="en-US" u="sng" dirty="0" smtClean="0">
                <a:solidFill>
                  <a:schemeClr val="tx1"/>
                </a:solidFill>
              </a:rPr>
              <a:t>B</a:t>
            </a:r>
            <a:r>
              <a:rPr lang="en-US" u="sng" dirty="0">
                <a:solidFill>
                  <a:schemeClr val="tx1"/>
                </a:solidFill>
              </a:rPr>
              <a:t>. </a:t>
            </a:r>
            <a:r>
              <a:rPr lang="en-US" u="sng" dirty="0" err="1">
                <a:solidFill>
                  <a:schemeClr val="tx1"/>
                </a:solidFill>
              </a:rPr>
              <a:t>Raushenbakh</a:t>
            </a:r>
            <a:r>
              <a:rPr lang="en-US" u="sng" dirty="0">
                <a:solidFill>
                  <a:schemeClr val="tx1"/>
                </a:solidFill>
              </a:rPr>
              <a:t>:</a:t>
            </a:r>
            <a:endParaRPr lang="ru-RU" u="sng" dirty="0">
              <a:solidFill>
                <a:schemeClr val="tx1"/>
              </a:solidFill>
            </a:endParaRPr>
          </a:p>
          <a:p>
            <a:pPr>
              <a:spcBef>
                <a:spcPts val="0"/>
              </a:spcBef>
              <a:spcAft>
                <a:spcPts val="0"/>
              </a:spcAft>
            </a:pPr>
            <a:r>
              <a:rPr lang="en-US" dirty="0" err="1" smtClean="0">
                <a:solidFill>
                  <a:schemeClr val="tx1"/>
                </a:solidFill>
              </a:rPr>
              <a:t>d'Alambert</a:t>
            </a:r>
            <a:r>
              <a:rPr lang="en-US" dirty="0" smtClean="0">
                <a:solidFill>
                  <a:schemeClr val="tx1"/>
                </a:solidFill>
              </a:rPr>
              <a:t> </a:t>
            </a:r>
            <a:r>
              <a:rPr lang="en-US" dirty="0">
                <a:solidFill>
                  <a:schemeClr val="tx1"/>
                </a:solidFill>
              </a:rPr>
              <a:t>told us that Nature does not show us anything but matter and motion. His successors, however, stated that the Universe consists of matter and motion, thus having transformed a reasonable statement into a dubious dogma</a:t>
            </a:r>
            <a:r>
              <a:rPr lang="en-US" dirty="0" smtClean="0">
                <a:solidFill>
                  <a:schemeClr val="tx1"/>
                </a:solidFill>
              </a:rPr>
              <a:t>.</a:t>
            </a:r>
            <a:endParaRPr lang="en-US" dirty="0">
              <a:solidFill>
                <a:schemeClr val="tx1"/>
              </a:solidFill>
            </a:endParaRPr>
          </a:p>
        </p:txBody>
      </p:sp>
      <p:pic>
        <p:nvPicPr>
          <p:cNvPr id="18435" name="Picture 2" descr="ÐÐ°ÑÑÐ¸Ð½ÐºÐ¸ Ð¿Ð¾ Ð·Ð°Ð¿ÑÐ¾ÑÑ ÑÐ¾ÑÐ¾ ÐÐµÐ¹Ð·ÐµÐ½Ð±ÐµÑÐ³"/>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85900" y="548679"/>
            <a:ext cx="1235869" cy="168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3"/>
          <a:stretch>
            <a:fillRect/>
          </a:stretch>
        </p:blipFill>
        <p:spPr>
          <a:xfrm>
            <a:off x="3700713" y="548679"/>
            <a:ext cx="1607344" cy="1689697"/>
          </a:xfrm>
          <a:prstGeom prst="rect">
            <a:avLst/>
          </a:prstGeom>
        </p:spPr>
      </p:pic>
      <p:pic>
        <p:nvPicPr>
          <p:cNvPr id="8" name="Picture 2" descr="ÐÐ°ÑÑÐ¸Ð½ÐºÐ¸ Ð¿Ð¾ Ð·Ð°Ð¿ÑÐ¾ÑÑ ÑÐ¾ÑÐ¾ Ð Ð Ð°ÑÑÐµÐ½Ð±Ð°Ñ"/>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87001" y="548679"/>
            <a:ext cx="1063616" cy="168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78615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1"/>
          <p:cNvSpPr>
            <a:spLocks noChangeArrowheads="1"/>
          </p:cNvSpPr>
          <p:nvPr/>
        </p:nvSpPr>
        <p:spPr bwMode="auto">
          <a:xfrm>
            <a:off x="336550" y="361950"/>
            <a:ext cx="7375525" cy="1477963"/>
          </a:xfrm>
          <a:prstGeom prst="rect">
            <a:avLst/>
          </a:prstGeom>
          <a:noFill/>
          <a:ln w="9525">
            <a:noFill/>
            <a:miter lim="800000"/>
            <a:headEnd/>
            <a:tailEnd/>
          </a:ln>
        </p:spPr>
        <p:txBody>
          <a:bodyPr>
            <a:spAutoFit/>
          </a:bodyPr>
          <a:lstStyle/>
          <a:p>
            <a:r>
              <a:rPr lang="en-US" b="1"/>
              <a:t>QUANTUM FIELD THEORY AND SYMMETRIES</a:t>
            </a:r>
            <a:r>
              <a:rPr lang="en-US"/>
              <a:t/>
            </a:r>
            <a:br>
              <a:rPr lang="en-US"/>
            </a:br>
            <a:r>
              <a:rPr lang="en-US" b="1"/>
              <a:t>IN NUCLEAR PHYSICS</a:t>
            </a:r>
            <a:r>
              <a:rPr lang="en-US"/>
              <a:t/>
            </a:r>
            <a:br>
              <a:rPr lang="en-US"/>
            </a:br>
            <a:r>
              <a:rPr lang="en-US" b="1" i="1"/>
              <a:t>A.M.Baldin</a:t>
            </a:r>
            <a:r>
              <a:rPr lang="ru-RU" b="1" i="1"/>
              <a:t> </a:t>
            </a:r>
            <a:r>
              <a:rPr lang="en-US" i="1"/>
              <a:t>Particles and Nuclei,Letters No.2[99]-2000</a:t>
            </a:r>
            <a:r>
              <a:rPr lang="en-US"/>
              <a:t/>
            </a:r>
            <a:br>
              <a:rPr lang="en-US"/>
            </a:br>
            <a:r>
              <a:rPr lang="en-US"/>
              <a:t> </a:t>
            </a:r>
            <a:br>
              <a:rPr lang="en-US"/>
            </a:br>
            <a:endParaRPr lang="ru-RU"/>
          </a:p>
        </p:txBody>
      </p:sp>
      <p:sp>
        <p:nvSpPr>
          <p:cNvPr id="18435" name="Rectangle 1"/>
          <p:cNvSpPr>
            <a:spLocks noChangeArrowheads="1"/>
          </p:cNvSpPr>
          <p:nvPr/>
        </p:nvSpPr>
        <p:spPr bwMode="auto">
          <a:xfrm>
            <a:off x="263525" y="1311275"/>
            <a:ext cx="8661400" cy="3570208"/>
          </a:xfrm>
          <a:prstGeom prst="rect">
            <a:avLst/>
          </a:prstGeom>
          <a:noFill/>
          <a:ln w="9525">
            <a:noFill/>
            <a:miter lim="800000"/>
            <a:headEnd/>
            <a:tailEnd/>
          </a:ln>
        </p:spPr>
        <p:txBody>
          <a:bodyPr anchor="ctr">
            <a:spAutoFit/>
          </a:bodyPr>
          <a:lstStyle/>
          <a:p>
            <a:pPr algn="just" eaLnBrk="0" hangingPunct="0"/>
            <a:r>
              <a:rPr lang="ru-RU" dirty="0" smtClean="0">
                <a:solidFill>
                  <a:srgbClr val="000000"/>
                </a:solidFill>
                <a:latin typeface="WTimes-Roman"/>
                <a:ea typeface="Calibri" pitchFamily="34" charset="0"/>
                <a:cs typeface="Times New Roman" pitchFamily="18" charset="0"/>
              </a:rPr>
              <a:t>«</a:t>
            </a:r>
            <a:r>
              <a:rPr lang="en-US" dirty="0" smtClean="0">
                <a:ea typeface="Calibri" pitchFamily="34" charset="0"/>
                <a:cs typeface="Times New Roman" pitchFamily="18" charset="0"/>
              </a:rPr>
              <a:t>Complicated </a:t>
            </a:r>
            <a:r>
              <a:rPr lang="en-US" dirty="0">
                <a:ea typeface="Calibri" pitchFamily="34" charset="0"/>
                <a:cs typeface="Times New Roman" pitchFamily="18" charset="0"/>
              </a:rPr>
              <a:t>real physical situations require simplified descriptions and determinations</a:t>
            </a:r>
            <a:r>
              <a:rPr lang="ru-RU" dirty="0">
                <a:ea typeface="Calibri" pitchFamily="34" charset="0"/>
                <a:cs typeface="Times New Roman" pitchFamily="18" charset="0"/>
              </a:rPr>
              <a:t> </a:t>
            </a:r>
            <a:r>
              <a:rPr lang="en-US" dirty="0">
                <a:ea typeface="Calibri" pitchFamily="34" charset="0"/>
                <a:cs typeface="Times New Roman" pitchFamily="18" charset="0"/>
              </a:rPr>
              <a:t>of the region of validity (measurability) of the introduced concepts. </a:t>
            </a:r>
            <a:r>
              <a:rPr lang="en-US" dirty="0">
                <a:solidFill>
                  <a:srgbClr val="C00000"/>
                </a:solidFill>
                <a:ea typeface="Calibri" pitchFamily="34" charset="0"/>
                <a:cs typeface="Times New Roman" pitchFamily="18" charset="0"/>
              </a:rPr>
              <a:t>We have to define the</a:t>
            </a:r>
            <a:r>
              <a:rPr lang="ru-RU" dirty="0">
                <a:solidFill>
                  <a:srgbClr val="C00000"/>
                </a:solidFill>
                <a:ea typeface="Calibri" pitchFamily="34" charset="0"/>
                <a:cs typeface="Times New Roman" pitchFamily="18" charset="0"/>
              </a:rPr>
              <a:t> </a:t>
            </a:r>
            <a:r>
              <a:rPr lang="en-US" dirty="0">
                <a:solidFill>
                  <a:srgbClr val="C00000"/>
                </a:solidFill>
                <a:ea typeface="Calibri" pitchFamily="34" charset="0"/>
                <a:cs typeface="Times New Roman" pitchFamily="18" charset="0"/>
              </a:rPr>
              <a:t>region of applicability of the concept "elementary particle". </a:t>
            </a:r>
            <a:r>
              <a:rPr lang="en-US" dirty="0">
                <a:ea typeface="Calibri" pitchFamily="34" charset="0"/>
                <a:cs typeface="Times New Roman" pitchFamily="18" charset="0"/>
              </a:rPr>
              <a:t>By tradition, the elementary</a:t>
            </a:r>
            <a:br>
              <a:rPr lang="en-US" dirty="0">
                <a:ea typeface="Calibri" pitchFamily="34" charset="0"/>
                <a:cs typeface="Times New Roman" pitchFamily="18" charset="0"/>
              </a:rPr>
            </a:br>
            <a:r>
              <a:rPr lang="en-US" dirty="0">
                <a:ea typeface="Calibri" pitchFamily="34" charset="0"/>
                <a:cs typeface="Times New Roman" pitchFamily="18" charset="0"/>
              </a:rPr>
              <a:t>particles are taken to mean indecomposable structure constituents of matter. This concept</a:t>
            </a:r>
            <a:br>
              <a:rPr lang="en-US" dirty="0">
                <a:ea typeface="Calibri" pitchFamily="34" charset="0"/>
                <a:cs typeface="Times New Roman" pitchFamily="18" charset="0"/>
              </a:rPr>
            </a:br>
            <a:r>
              <a:rPr lang="en-US" dirty="0">
                <a:ea typeface="Calibri" pitchFamily="34" charset="0"/>
                <a:cs typeface="Times New Roman" pitchFamily="18" charset="0"/>
              </a:rPr>
              <a:t>has been formed in a close connection with the idea about the discrete structure of matter </a:t>
            </a:r>
            <a:r>
              <a:rPr lang="en-US" dirty="0" smtClean="0">
                <a:ea typeface="Calibri" pitchFamily="34" charset="0"/>
                <a:cs typeface="Times New Roman" pitchFamily="18" charset="0"/>
              </a:rPr>
              <a:t>at</a:t>
            </a:r>
            <a:r>
              <a:rPr lang="ru-RU" dirty="0" smtClean="0">
                <a:ea typeface="Calibri" pitchFamily="34" charset="0"/>
                <a:cs typeface="Times New Roman" pitchFamily="18" charset="0"/>
              </a:rPr>
              <a:t> </a:t>
            </a:r>
            <a:r>
              <a:rPr lang="en-US" dirty="0" smtClean="0">
                <a:ea typeface="Calibri" pitchFamily="34" charset="0"/>
                <a:cs typeface="Times New Roman" pitchFamily="18" charset="0"/>
              </a:rPr>
              <a:t>the </a:t>
            </a:r>
            <a:r>
              <a:rPr lang="en-US" dirty="0">
                <a:ea typeface="Calibri" pitchFamily="34" charset="0"/>
                <a:cs typeface="Times New Roman" pitchFamily="18" charset="0"/>
              </a:rPr>
              <a:t>microscopic level. When constructing models, the elementary particles are thought of </a:t>
            </a:r>
            <a:r>
              <a:rPr lang="en-US" dirty="0" smtClean="0">
                <a:ea typeface="Calibri" pitchFamily="34" charset="0"/>
                <a:cs typeface="Times New Roman" pitchFamily="18" charset="0"/>
              </a:rPr>
              <a:t>as</a:t>
            </a:r>
            <a:r>
              <a:rPr lang="ru-RU" dirty="0" smtClean="0">
                <a:ea typeface="Calibri" pitchFamily="34" charset="0"/>
                <a:cs typeface="Times New Roman" pitchFamily="18" charset="0"/>
              </a:rPr>
              <a:t> </a:t>
            </a:r>
            <a:r>
              <a:rPr lang="en-US" dirty="0" smtClean="0">
                <a:ea typeface="Calibri" pitchFamily="34" charset="0"/>
                <a:cs typeface="Times New Roman" pitchFamily="18" charset="0"/>
              </a:rPr>
              <a:t>absolutely </a:t>
            </a:r>
            <a:r>
              <a:rPr lang="en-US" dirty="0">
                <a:ea typeface="Calibri" pitchFamily="34" charset="0"/>
                <a:cs typeface="Times New Roman" pitchFamily="18" charset="0"/>
              </a:rPr>
              <a:t>identical and their ensembles are described by the quantum fields which are </a:t>
            </a:r>
            <a:r>
              <a:rPr lang="en-US" dirty="0" smtClean="0">
                <a:ea typeface="Calibri" pitchFamily="34" charset="0"/>
                <a:cs typeface="Times New Roman" pitchFamily="18" charset="0"/>
              </a:rPr>
              <a:t>just</a:t>
            </a:r>
            <a:r>
              <a:rPr lang="ru-RU" dirty="0" smtClean="0">
                <a:ea typeface="Calibri" pitchFamily="34" charset="0"/>
                <a:cs typeface="Times New Roman" pitchFamily="18" charset="0"/>
              </a:rPr>
              <a:t> </a:t>
            </a:r>
            <a:r>
              <a:rPr lang="en-US" dirty="0" smtClean="0">
                <a:ea typeface="Calibri" pitchFamily="34" charset="0"/>
                <a:cs typeface="Times New Roman" pitchFamily="18" charset="0"/>
              </a:rPr>
              <a:t>the </a:t>
            </a:r>
            <a:r>
              <a:rPr lang="en-US" dirty="0">
                <a:ea typeface="Calibri" pitchFamily="34" charset="0"/>
                <a:cs typeface="Times New Roman" pitchFamily="18" charset="0"/>
              </a:rPr>
              <a:t>basis of the mathematical space of a model. </a:t>
            </a:r>
            <a:r>
              <a:rPr lang="en-US" dirty="0">
                <a:solidFill>
                  <a:srgbClr val="C00000"/>
                </a:solidFill>
                <a:ea typeface="Calibri" pitchFamily="34" charset="0"/>
                <a:cs typeface="Times New Roman" pitchFamily="18" charset="0"/>
              </a:rPr>
              <a:t>However quantum field theory is </a:t>
            </a:r>
            <a:r>
              <a:rPr lang="en-US" dirty="0" smtClean="0">
                <a:solidFill>
                  <a:srgbClr val="C00000"/>
                </a:solidFill>
                <a:ea typeface="Calibri" pitchFamily="34" charset="0"/>
                <a:cs typeface="Times New Roman" pitchFamily="18" charset="0"/>
              </a:rPr>
              <a:t>successfully</a:t>
            </a:r>
            <a:r>
              <a:rPr lang="ru-RU" dirty="0" smtClean="0">
                <a:solidFill>
                  <a:srgbClr val="C00000"/>
                </a:solidFill>
                <a:ea typeface="Calibri" pitchFamily="34" charset="0"/>
                <a:cs typeface="Times New Roman" pitchFamily="18" charset="0"/>
              </a:rPr>
              <a:t> </a:t>
            </a:r>
            <a:r>
              <a:rPr lang="en-US" dirty="0" smtClean="0">
                <a:solidFill>
                  <a:srgbClr val="C00000"/>
                </a:solidFill>
                <a:ea typeface="Calibri" pitchFamily="34" charset="0"/>
                <a:cs typeface="Times New Roman" pitchFamily="18" charset="0"/>
              </a:rPr>
              <a:t>applied </a:t>
            </a:r>
            <a:r>
              <a:rPr lang="en-US" dirty="0">
                <a:solidFill>
                  <a:srgbClr val="C00000"/>
                </a:solidFill>
                <a:ea typeface="Calibri" pitchFamily="34" charset="0"/>
                <a:cs typeface="Times New Roman" pitchFamily="18" charset="0"/>
              </a:rPr>
              <a:t>to both particles possessing inherent structure and decomposable objects, for </a:t>
            </a:r>
            <a:r>
              <a:rPr lang="en-US" dirty="0" smtClean="0">
                <a:solidFill>
                  <a:srgbClr val="C00000"/>
                </a:solidFill>
                <a:ea typeface="Calibri" pitchFamily="34" charset="0"/>
                <a:cs typeface="Times New Roman" pitchFamily="18" charset="0"/>
              </a:rPr>
              <a:t>example,</a:t>
            </a:r>
            <a:r>
              <a:rPr lang="ru-RU" dirty="0" smtClean="0">
                <a:solidFill>
                  <a:srgbClr val="C00000"/>
                </a:solidFill>
                <a:ea typeface="Calibri" pitchFamily="34" charset="0"/>
                <a:cs typeface="Times New Roman" pitchFamily="18" charset="0"/>
              </a:rPr>
              <a:t> </a:t>
            </a:r>
            <a:r>
              <a:rPr lang="en-US" dirty="0" smtClean="0">
                <a:solidFill>
                  <a:srgbClr val="C00000"/>
                </a:solidFill>
                <a:ea typeface="Calibri" pitchFamily="34" charset="0"/>
                <a:cs typeface="Times New Roman" pitchFamily="18" charset="0"/>
              </a:rPr>
              <a:t>helium </a:t>
            </a:r>
            <a:r>
              <a:rPr lang="en-US" dirty="0">
                <a:solidFill>
                  <a:srgbClr val="C00000"/>
                </a:solidFill>
                <a:ea typeface="Calibri" pitchFamily="34" charset="0"/>
                <a:cs typeface="Times New Roman" pitchFamily="18" charset="0"/>
              </a:rPr>
              <a:t>atoms at low temperatures.</a:t>
            </a:r>
            <a:r>
              <a:rPr lang="ru-RU" dirty="0">
                <a:solidFill>
                  <a:srgbClr val="C00000"/>
                </a:solidFill>
                <a:ea typeface="Calibri" pitchFamily="34" charset="0"/>
                <a:cs typeface="Times New Roman" pitchFamily="18" charset="0"/>
              </a:rPr>
              <a:t>»</a:t>
            </a:r>
          </a:p>
          <a:p>
            <a:pPr algn="just" eaLnBrk="0" hangingPunct="0"/>
            <a:endParaRPr lang="ru-RU" sz="1600" dirty="0">
              <a:solidFill>
                <a:srgbClr val="C00000"/>
              </a:solidFill>
              <a:ea typeface="Calibri" pitchFamily="34" charset="0"/>
              <a:cs typeface="Times New Roman" pitchFamily="18" charset="0"/>
            </a:endParaRPr>
          </a:p>
          <a:p>
            <a:pPr algn="just" eaLnBrk="0" hangingPunct="0"/>
            <a:endParaRPr lang="ru-RU" sz="1600" dirty="0">
              <a:solidFill>
                <a:srgbClr val="000000"/>
              </a:solidFill>
              <a:latin typeface="WTimes-Roman"/>
              <a:ea typeface="Calibri" pitchFamily="34" charset="0"/>
              <a:cs typeface="Times New Roman" pitchFamily="18" charset="0"/>
            </a:endParaRPr>
          </a:p>
          <a:p>
            <a:pPr eaLnBrk="0" hangingPunct="0"/>
            <a:endParaRPr lang="en-US" sz="1400" dirty="0">
              <a:ea typeface="Calibri" pitchFamily="34"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body" idx="1"/>
          </p:nvPr>
        </p:nvSpPr>
        <p:spPr>
          <a:xfrm>
            <a:off x="457200" y="533400"/>
            <a:ext cx="8229600" cy="5592763"/>
          </a:xfrm>
        </p:spPr>
        <p:txBody>
          <a:bodyPr/>
          <a:lstStyle/>
          <a:p>
            <a:pPr eaLnBrk="1" hangingPunct="1">
              <a:buFontTx/>
              <a:buNone/>
            </a:pPr>
            <a:r>
              <a:rPr lang="en-US" sz="2400" smtClean="0"/>
              <a:t>A</a:t>
            </a:r>
            <a:r>
              <a:rPr lang="ru-RU" sz="2400" smtClean="0"/>
              <a:t>.</a:t>
            </a:r>
            <a:r>
              <a:rPr lang="en-US" sz="2400" smtClean="0"/>
              <a:t>M</a:t>
            </a:r>
            <a:r>
              <a:rPr lang="ru-RU" sz="2400" smtClean="0"/>
              <a:t>.</a:t>
            </a:r>
            <a:r>
              <a:rPr lang="en-US" sz="2400" smtClean="0"/>
              <a:t>Baldin</a:t>
            </a:r>
            <a:r>
              <a:rPr lang="ru-RU" sz="2400" smtClean="0"/>
              <a:t> </a:t>
            </a:r>
            <a:r>
              <a:rPr lang="en-US" sz="2400" smtClean="0"/>
              <a:t>proposed</a:t>
            </a:r>
            <a:r>
              <a:rPr lang="ru-RU" sz="2400" smtClean="0"/>
              <a:t> </a:t>
            </a:r>
            <a:r>
              <a:rPr lang="en-US" sz="2400" smtClean="0"/>
              <a:t>a</a:t>
            </a:r>
            <a:r>
              <a:rPr lang="ru-RU" sz="2400" smtClean="0"/>
              <a:t> </a:t>
            </a:r>
            <a:r>
              <a:rPr lang="en-US" sz="2400" smtClean="0"/>
              <a:t>classification</a:t>
            </a:r>
            <a:r>
              <a:rPr lang="ru-RU" sz="2400" smtClean="0"/>
              <a:t> </a:t>
            </a:r>
            <a:r>
              <a:rPr lang="en-US" sz="2400" smtClean="0"/>
              <a:t>of</a:t>
            </a:r>
            <a:r>
              <a:rPr lang="ru-RU" sz="2400" smtClean="0"/>
              <a:t> </a:t>
            </a:r>
            <a:r>
              <a:rPr lang="en-US" sz="2400" smtClean="0"/>
              <a:t>applicability</a:t>
            </a:r>
            <a:r>
              <a:rPr lang="ru-RU" sz="2400" smtClean="0"/>
              <a:t> </a:t>
            </a:r>
            <a:r>
              <a:rPr lang="en-US" sz="2400" smtClean="0"/>
              <a:t>of</a:t>
            </a:r>
            <a:r>
              <a:rPr lang="ru-RU" sz="2400" smtClean="0"/>
              <a:t> </a:t>
            </a:r>
            <a:r>
              <a:rPr lang="en-US" sz="2400" smtClean="0"/>
              <a:t>the</a:t>
            </a:r>
            <a:r>
              <a:rPr lang="ru-RU" sz="2400" smtClean="0"/>
              <a:t> </a:t>
            </a:r>
            <a:r>
              <a:rPr lang="en-US" sz="2400" smtClean="0"/>
              <a:t>notion</a:t>
            </a:r>
            <a:r>
              <a:rPr lang="ru-RU" sz="2400" smtClean="0"/>
              <a:t> “</a:t>
            </a:r>
            <a:r>
              <a:rPr lang="en-US" sz="2400" smtClean="0"/>
              <a:t>elementary</a:t>
            </a:r>
            <a:r>
              <a:rPr lang="ru-RU" sz="2400" smtClean="0"/>
              <a:t> </a:t>
            </a:r>
            <a:r>
              <a:rPr lang="en-US" sz="2400" smtClean="0"/>
              <a:t>particle</a:t>
            </a:r>
            <a:r>
              <a:rPr lang="ru-RU" sz="2400" smtClean="0"/>
              <a:t>”  </a:t>
            </a:r>
            <a:r>
              <a:rPr lang="en-US" sz="2400" smtClean="0"/>
              <a:t>on the basis of the variable</a:t>
            </a:r>
            <a:r>
              <a:rPr lang="ru-RU" sz="2400" smtClean="0"/>
              <a:t> </a:t>
            </a:r>
            <a:r>
              <a:rPr lang="en-US" sz="2400" i="1" smtClean="0"/>
              <a:t>b</a:t>
            </a:r>
            <a:r>
              <a:rPr lang="en-US" sz="2400" i="1" baseline="-25000" smtClean="0"/>
              <a:t>ik</a:t>
            </a:r>
            <a:r>
              <a:rPr lang="ru-RU" sz="2400" smtClean="0"/>
              <a:t> </a:t>
            </a:r>
            <a:r>
              <a:rPr lang="en-US" sz="2400" smtClean="0"/>
              <a:t>introduced by him. </a:t>
            </a:r>
            <a:endParaRPr lang="en-US" smtClean="0"/>
          </a:p>
        </p:txBody>
      </p:sp>
      <p:sp>
        <p:nvSpPr>
          <p:cNvPr id="1029" name="Rectangle 3"/>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6" name="Object 4"/>
          <p:cNvGraphicFramePr>
            <a:graphicFrameLocks noChangeAspect="1"/>
          </p:cNvGraphicFramePr>
          <p:nvPr/>
        </p:nvGraphicFramePr>
        <p:xfrm>
          <a:off x="395288" y="2287588"/>
          <a:ext cx="7921625" cy="1130300"/>
        </p:xfrm>
        <a:graphic>
          <a:graphicData uri="http://schemas.openxmlformats.org/presentationml/2006/ole">
            <p:oleObj spid="_x0000_s143380" name="Microsoft Equation 3.0" r:id="rId3" imgW="3403600" imgH="482600" progId="Equation.3">
              <p:embed/>
            </p:oleObj>
          </a:graphicData>
        </a:graphic>
      </p:graphicFrame>
      <p:sp>
        <p:nvSpPr>
          <p:cNvPr id="1030" name="Rectangle 5"/>
          <p:cNvSpPr>
            <a:spLocks noChangeArrowheads="1"/>
          </p:cNvSpPr>
          <p:nvPr/>
        </p:nvSpPr>
        <p:spPr bwMode="auto">
          <a:xfrm>
            <a:off x="-900113" y="2997200"/>
            <a:ext cx="9144001" cy="0"/>
          </a:xfrm>
          <a:prstGeom prst="rect">
            <a:avLst/>
          </a:prstGeom>
          <a:noFill/>
          <a:ln w="9525">
            <a:noFill/>
            <a:miter lim="800000"/>
            <a:headEnd/>
            <a:tailEnd/>
          </a:ln>
        </p:spPr>
        <p:txBody>
          <a:bodyPr wrap="none" anchor="ctr">
            <a:spAutoFit/>
          </a:bodyPr>
          <a:lstStyle/>
          <a:p>
            <a:endParaRPr lang="ru-RU"/>
          </a:p>
        </p:txBody>
      </p:sp>
      <p:graphicFrame>
        <p:nvGraphicFramePr>
          <p:cNvPr id="1027" name="Object 6"/>
          <p:cNvGraphicFramePr>
            <a:graphicFrameLocks noChangeAspect="1"/>
          </p:cNvGraphicFramePr>
          <p:nvPr/>
        </p:nvGraphicFramePr>
        <p:xfrm>
          <a:off x="1116013" y="3860800"/>
          <a:ext cx="7200900" cy="820738"/>
        </p:xfrm>
        <a:graphic>
          <a:graphicData uri="http://schemas.openxmlformats.org/presentationml/2006/ole">
            <p:oleObj spid="_x0000_s143381" name="Microsoft Equation 3.0" r:id="rId4" imgW="2006600" imgH="2286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1752</Words>
  <Application>Microsoft Office PowerPoint</Application>
  <PresentationFormat>Экран (4:3)</PresentationFormat>
  <Paragraphs>282</Paragraphs>
  <Slides>54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6</vt:i4>
      </vt:variant>
      <vt:variant>
        <vt:lpstr>Заголовки слайдов</vt:lpstr>
      </vt:variant>
      <vt:variant>
        <vt:i4>54</vt:i4>
      </vt:variant>
    </vt:vector>
  </HeadingPairs>
  <TitlesOfParts>
    <vt:vector size="61" baseType="lpstr">
      <vt:lpstr>Тема Office</vt:lpstr>
      <vt:lpstr>Microsoft Equation 3.0</vt:lpstr>
      <vt:lpstr>Graph</vt:lpstr>
      <vt:lpstr>Equation</vt:lpstr>
      <vt:lpstr>Формула</vt:lpstr>
      <vt:lpstr>Microsoft Equation 2.0</vt:lpstr>
      <vt:lpstr>Фотография Photo Editor</vt:lpstr>
      <vt:lpstr> The ideas of A.M. Baldin on overcoming the reductionism principle in relativistic physics.</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Directed Nuclear Radiation</vt:lpstr>
      <vt:lpstr>Слайд 31</vt:lpstr>
      <vt:lpstr>Слайд 32</vt:lpstr>
      <vt:lpstr>ΣΙΜΜΕΤΡΙΑ</vt:lpstr>
      <vt:lpstr>Symmetry in living matter</vt:lpstr>
      <vt:lpstr>Symmetry in nonliving matter</vt:lpstr>
      <vt:lpstr>Symmetry in physics phenomena</vt:lpstr>
      <vt:lpstr> Mesons    Baryons </vt:lpstr>
      <vt:lpstr>Emmy Noether's first theorem  which derives conserved quantities from symmetries  (published exactly 100 years ago, in 1918)</vt:lpstr>
      <vt:lpstr>The Curie principle of symmetry:</vt:lpstr>
      <vt:lpstr>Слайд 40</vt:lpstr>
      <vt:lpstr>Self-similarity</vt:lpstr>
      <vt:lpstr>Bjorken variable – dimensional self-similarity</vt:lpstr>
      <vt:lpstr>General self-similarity solution for relativistic interacting particles</vt:lpstr>
      <vt:lpstr>Слайд 44</vt:lpstr>
      <vt:lpstr>General self-similarity solution for relativistic interacting particles</vt:lpstr>
      <vt:lpstr>Cumulative, twice cumulative, and antiparticle production</vt:lpstr>
      <vt:lpstr>High-PT region</vt:lpstr>
      <vt:lpstr>Слайд 48</vt:lpstr>
      <vt:lpstr>Слайд 49</vt:lpstr>
      <vt:lpstr>Слайд 50</vt:lpstr>
      <vt:lpstr>The luminosity in these conditions is 1033 ÷1035 cm-2 sec-1.  The processes with cross sections of the order of 10-2 nb become measurable. </vt:lpstr>
      <vt:lpstr>Слайд 52</vt:lpstr>
      <vt:lpstr>Слайд 53</vt:lpstr>
      <vt:lpstr>Слайд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IPI OMEGA</dc:creator>
  <cp:lastModifiedBy>Anton2017</cp:lastModifiedBy>
  <cp:revision>91</cp:revision>
  <dcterms:created xsi:type="dcterms:W3CDTF">2018-05-23T08:35:18Z</dcterms:created>
  <dcterms:modified xsi:type="dcterms:W3CDTF">2018-09-17T05:56:16Z</dcterms:modified>
</cp:coreProperties>
</file>