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16" r:id="rId1"/>
  </p:sldMasterIdLst>
  <p:notesMasterIdLst>
    <p:notesMasterId r:id="rId22"/>
  </p:notesMasterIdLst>
  <p:sldIdLst>
    <p:sldId id="256" r:id="rId2"/>
    <p:sldId id="302" r:id="rId3"/>
    <p:sldId id="260" r:id="rId4"/>
    <p:sldId id="261" r:id="rId5"/>
    <p:sldId id="262" r:id="rId6"/>
    <p:sldId id="263" r:id="rId7"/>
    <p:sldId id="270" r:id="rId8"/>
    <p:sldId id="271" r:id="rId9"/>
    <p:sldId id="273" r:id="rId10"/>
    <p:sldId id="309" r:id="rId11"/>
    <p:sldId id="308" r:id="rId12"/>
    <p:sldId id="267" r:id="rId13"/>
    <p:sldId id="269" r:id="rId14"/>
    <p:sldId id="325" r:id="rId15"/>
    <p:sldId id="318" r:id="rId16"/>
    <p:sldId id="320" r:id="rId17"/>
    <p:sldId id="322" r:id="rId18"/>
    <p:sldId id="321" r:id="rId19"/>
    <p:sldId id="312" r:id="rId20"/>
    <p:sldId id="279"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24"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2AEFB0-9547-4D96-8B19-DB9414813FF1}" type="datetimeFigureOut">
              <a:rPr lang="en-US" smtClean="0"/>
              <a:pPr/>
              <a:t>9/16/2018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534A8-3FAD-47BB-A321-D5DCDB1CA16D}" type="slidenum">
              <a:rPr lang="en-US" smtClean="0"/>
              <a:pPr/>
              <a:t>‹#›</a:t>
            </a:fld>
            <a:endParaRPr lang="en-US"/>
          </a:p>
        </p:txBody>
      </p:sp>
    </p:spTree>
    <p:extLst>
      <p:ext uri="{BB962C8B-B14F-4D97-AF65-F5344CB8AC3E}">
        <p14:creationId xmlns:p14="http://schemas.microsoft.com/office/powerpoint/2010/main" xmlns="" val="378865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534A8-3FAD-47BB-A321-D5DCDB1CA16D}" type="slidenum">
              <a:rPr lang="en-US" smtClean="0"/>
              <a:pPr/>
              <a:t>1</a:t>
            </a:fld>
            <a:endParaRPr lang="en-US"/>
          </a:p>
        </p:txBody>
      </p:sp>
    </p:spTree>
    <p:extLst>
      <p:ext uri="{BB962C8B-B14F-4D97-AF65-F5344CB8AC3E}">
        <p14:creationId xmlns:p14="http://schemas.microsoft.com/office/powerpoint/2010/main" xmlns="" val="1939631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16.09.2018</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16.09.2018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16.09.2018</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16.09.2018</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16.09.2018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16.09.2018</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3570" y="4786322"/>
            <a:ext cx="3297698" cy="923330"/>
          </a:xfrm>
          <a:prstGeom prst="rect">
            <a:avLst/>
          </a:prstGeom>
          <a:noFill/>
        </p:spPr>
        <p:txBody>
          <a:bodyPr wrap="none" rtlCol="0">
            <a:spAutoFit/>
          </a:bodyPr>
          <a:lstStyle/>
          <a:p>
            <a:pPr algn="ctr"/>
            <a:r>
              <a:rPr lang="ru-RU" dirty="0" err="1"/>
              <a:t>Н</a:t>
            </a:r>
            <a:r>
              <a:rPr lang="en-US" dirty="0" err="1" smtClean="0"/>
              <a:t>olomb</a:t>
            </a:r>
            <a:r>
              <a:rPr lang="en-US" dirty="0" smtClean="0"/>
              <a:t> </a:t>
            </a:r>
            <a:r>
              <a:rPr lang="en-US" dirty="0" smtClean="0"/>
              <a:t>Robert</a:t>
            </a:r>
          </a:p>
          <a:p>
            <a:r>
              <a:rPr lang="en-US" dirty="0" smtClean="0"/>
              <a:t>Brno University of Technology</a:t>
            </a:r>
          </a:p>
          <a:p>
            <a:r>
              <a:rPr lang="en-US" dirty="0" smtClean="0"/>
              <a:t>xholom05@stud.feec.vutbr.cz</a:t>
            </a:r>
            <a:endParaRPr lang="en-US" dirty="0"/>
          </a:p>
        </p:txBody>
      </p:sp>
      <p:sp>
        <p:nvSpPr>
          <p:cNvPr id="6" name="TextBox 5"/>
          <p:cNvSpPr txBox="1"/>
          <p:nvPr/>
        </p:nvSpPr>
        <p:spPr>
          <a:xfrm>
            <a:off x="-2232" y="6445410"/>
            <a:ext cx="9144000" cy="369332"/>
          </a:xfrm>
          <a:prstGeom prst="rect">
            <a:avLst/>
          </a:prstGeom>
          <a:noFill/>
        </p:spPr>
        <p:txBody>
          <a:bodyPr wrap="square" rtlCol="0">
            <a:spAutoFit/>
          </a:bodyPr>
          <a:lstStyle/>
          <a:p>
            <a:pPr algn="ctr"/>
            <a:r>
              <a:rPr lang="en-US" dirty="0" smtClean="0"/>
              <a:t>International </a:t>
            </a:r>
            <a:r>
              <a:rPr lang="en-US" dirty="0" err="1" smtClean="0"/>
              <a:t>Baldin</a:t>
            </a:r>
            <a:r>
              <a:rPr lang="en-US" dirty="0" smtClean="0"/>
              <a:t> Seminar. </a:t>
            </a:r>
            <a:r>
              <a:rPr lang="en-US" dirty="0" err="1" smtClean="0"/>
              <a:t>Dubna</a:t>
            </a:r>
            <a:r>
              <a:rPr lang="en-US" dirty="0" smtClean="0"/>
              <a:t>. 2018</a:t>
            </a:r>
            <a:endParaRPr lang="en-US" dirty="0"/>
          </a:p>
        </p:txBody>
      </p:sp>
      <p:sp>
        <p:nvSpPr>
          <p:cNvPr id="5" name="Rectangle 4"/>
          <p:cNvSpPr/>
          <p:nvPr/>
        </p:nvSpPr>
        <p:spPr>
          <a:xfrm>
            <a:off x="1005372" y="1916832"/>
            <a:ext cx="7128792" cy="1384995"/>
          </a:xfrm>
          <a:prstGeom prst="rect">
            <a:avLst/>
          </a:prstGeom>
        </p:spPr>
        <p:txBody>
          <a:bodyPr wrap="square">
            <a:spAutoFit/>
          </a:bodyPr>
          <a:lstStyle/>
          <a:p>
            <a:pPr algn="ctr"/>
            <a:r>
              <a:rPr lang="en-US" sz="2800" dirty="0">
                <a:solidFill>
                  <a:schemeClr val="bg1"/>
                </a:solidFill>
              </a:rPr>
              <a:t>CROSS-SECTIONS OF NUCLEAR </a:t>
            </a:r>
            <a:r>
              <a:rPr lang="en-US" sz="2800" dirty="0" smtClean="0">
                <a:solidFill>
                  <a:schemeClr val="bg1"/>
                </a:solidFill>
              </a:rPr>
              <a:t>ISOMERS</a:t>
            </a:r>
            <a:r>
              <a:rPr lang="ru-RU" sz="2800" dirty="0" smtClean="0">
                <a:solidFill>
                  <a:schemeClr val="bg1"/>
                </a:solidFill>
              </a:rPr>
              <a:t> </a:t>
            </a:r>
            <a:r>
              <a:rPr lang="en-US" sz="2800" dirty="0" smtClean="0">
                <a:solidFill>
                  <a:schemeClr val="bg1"/>
                </a:solidFill>
              </a:rPr>
              <a:t>IN </a:t>
            </a:r>
            <a:r>
              <a:rPr lang="en-US" sz="2800" dirty="0">
                <a:solidFill>
                  <a:schemeClr val="bg1"/>
                </a:solidFill>
              </a:rPr>
              <a:t>THE INTERACTION OF PROTONS ON THIN THORIUM TARGET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253" y="692696"/>
            <a:ext cx="8229600" cy="1066800"/>
          </a:xfrm>
        </p:spPr>
        <p:txBody>
          <a:bodyPr/>
          <a:lstStyle/>
          <a:p>
            <a:pPr algn="ctr"/>
            <a:r>
              <a:rPr lang="en-US" dirty="0"/>
              <a:t>Processing of gamma spectra</a:t>
            </a:r>
            <a:endParaRPr lang="ru-RU" dirty="0"/>
          </a:p>
        </p:txBody>
      </p:sp>
      <p:sp>
        <p:nvSpPr>
          <p:cNvPr id="3" name="Содержимое 2"/>
          <p:cNvSpPr>
            <a:spLocks noGrp="1"/>
          </p:cNvSpPr>
          <p:nvPr>
            <p:ph idx="1"/>
          </p:nvPr>
        </p:nvSpPr>
        <p:spPr>
          <a:xfrm>
            <a:off x="455253" y="1759496"/>
            <a:ext cx="8229600" cy="4325112"/>
          </a:xfrm>
        </p:spPr>
        <p:txBody>
          <a:bodyPr>
            <a:normAutofit fontScale="92500"/>
          </a:bodyPr>
          <a:lstStyle/>
          <a:p>
            <a:r>
              <a:rPr lang="en-US" dirty="0" err="1" smtClean="0"/>
              <a:t>Deimos</a:t>
            </a:r>
            <a:endParaRPr lang="en-US" dirty="0" smtClean="0"/>
          </a:p>
          <a:p>
            <a:r>
              <a:rPr lang="en-US" dirty="0"/>
              <a:t>A set of </a:t>
            </a:r>
            <a:r>
              <a:rPr lang="en-US" dirty="0" smtClean="0"/>
              <a:t>scripts</a:t>
            </a:r>
          </a:p>
          <a:p>
            <a:r>
              <a:rPr lang="en-US" dirty="0" smtClean="0"/>
              <a:t>Comparison </a:t>
            </a:r>
            <a:r>
              <a:rPr lang="en-US" dirty="0"/>
              <a:t>of the results obtained with data from the Los Alamos National Laboratory (MCNP6)</a:t>
            </a:r>
            <a:br>
              <a:rPr lang="en-US" dirty="0"/>
            </a:br>
            <a:r>
              <a:rPr lang="en-US" dirty="0" smtClean="0"/>
              <a:t>	MCNP </a:t>
            </a:r>
            <a:r>
              <a:rPr lang="en-US" dirty="0"/>
              <a:t>is a family of programs for modeling ionizing radiation in material systems using the Monte Carlo method. It can simulate the interaction of particles with the substance of the system (scattering, capture, as well as the division of nuclei).</a:t>
            </a:r>
            <a:endParaRPr lang="uk-UA" dirty="0" smtClean="0"/>
          </a:p>
        </p:txBody>
      </p:sp>
      <p:sp>
        <p:nvSpPr>
          <p:cNvPr id="4" name="TextBox 3"/>
          <p:cNvSpPr txBox="1"/>
          <p:nvPr/>
        </p:nvSpPr>
        <p:spPr>
          <a:xfrm>
            <a:off x="-2232" y="6445410"/>
            <a:ext cx="9144000" cy="369332"/>
          </a:xfrm>
          <a:prstGeom prst="rect">
            <a:avLst/>
          </a:prstGeom>
          <a:noFill/>
        </p:spPr>
        <p:txBody>
          <a:bodyPr wrap="square" rtlCol="0">
            <a:spAutoFit/>
          </a:bodyPr>
          <a:lstStyle/>
          <a:p>
            <a:pPr algn="ctr"/>
            <a:r>
              <a:rPr lang="en-US" dirty="0" smtClean="0"/>
              <a:t>International </a:t>
            </a:r>
            <a:r>
              <a:rPr lang="en-US" dirty="0" err="1" smtClean="0"/>
              <a:t>Baldin</a:t>
            </a:r>
            <a:r>
              <a:rPr lang="en-US" dirty="0" smtClean="0"/>
              <a:t> Seminar. </a:t>
            </a:r>
            <a:r>
              <a:rPr lang="en-US" dirty="0" err="1" smtClean="0"/>
              <a:t>Dubna</a:t>
            </a:r>
            <a:r>
              <a:rPr lang="en-US" dirty="0" smtClean="0"/>
              <a:t>. 2018</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Software</a:t>
            </a:r>
            <a:endParaRPr lang="ru-RU" dirty="0"/>
          </a:p>
        </p:txBody>
      </p:sp>
      <p:sp>
        <p:nvSpPr>
          <p:cNvPr id="3" name="Содержимое 2"/>
          <p:cNvSpPr>
            <a:spLocks noGrp="1"/>
          </p:cNvSpPr>
          <p:nvPr>
            <p:ph idx="1"/>
          </p:nvPr>
        </p:nvSpPr>
        <p:spPr>
          <a:xfrm>
            <a:off x="457200" y="2249424"/>
            <a:ext cx="8229600" cy="1971664"/>
          </a:xfrm>
        </p:spPr>
        <p:txBody>
          <a:bodyPr>
            <a:noAutofit/>
          </a:bodyPr>
          <a:lstStyle/>
          <a:p>
            <a:r>
              <a:rPr lang="en-US" sz="3600" dirty="0"/>
              <a:t>The software for processing γ-spectra is a set of programs written in the object-oriented programming language Ruby and the program Deimos32.</a:t>
            </a:r>
            <a:endParaRPr lang="en-US" sz="3600" dirty="0" smtClean="0"/>
          </a:p>
        </p:txBody>
      </p:sp>
      <p:sp>
        <p:nvSpPr>
          <p:cNvPr id="4" name="TextBox 3"/>
          <p:cNvSpPr txBox="1"/>
          <p:nvPr/>
        </p:nvSpPr>
        <p:spPr>
          <a:xfrm>
            <a:off x="-2232" y="6445410"/>
            <a:ext cx="9144000" cy="369332"/>
          </a:xfrm>
          <a:prstGeom prst="rect">
            <a:avLst/>
          </a:prstGeom>
          <a:noFill/>
        </p:spPr>
        <p:txBody>
          <a:bodyPr wrap="square" rtlCol="0">
            <a:spAutoFit/>
          </a:bodyPr>
          <a:lstStyle/>
          <a:p>
            <a:pPr algn="ctr"/>
            <a:r>
              <a:rPr lang="en-US" dirty="0" smtClean="0"/>
              <a:t>International </a:t>
            </a:r>
            <a:r>
              <a:rPr lang="en-US" dirty="0" err="1" smtClean="0"/>
              <a:t>Baldin</a:t>
            </a:r>
            <a:r>
              <a:rPr lang="en-US" dirty="0" smtClean="0"/>
              <a:t> Seminar. </a:t>
            </a:r>
            <a:r>
              <a:rPr lang="en-US" dirty="0" err="1" smtClean="0"/>
              <a:t>Dubna</a:t>
            </a:r>
            <a:r>
              <a:rPr lang="en-US" dirty="0" smtClean="0"/>
              <a:t>. 2018</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648072"/>
          </a:xfrm>
        </p:spPr>
        <p:txBody>
          <a:bodyPr>
            <a:normAutofit fontScale="90000"/>
          </a:bodyPr>
          <a:lstStyle/>
          <a:p>
            <a:pPr algn="ctr"/>
            <a:r>
              <a:rPr lang="en-US" dirty="0" err="1" smtClean="0"/>
              <a:t>Deimos</a:t>
            </a:r>
            <a:endParaRPr lang="ru-RU" dirty="0"/>
          </a:p>
        </p:txBody>
      </p:sp>
      <p:sp>
        <p:nvSpPr>
          <p:cNvPr id="3" name="Содержимое 2"/>
          <p:cNvSpPr>
            <a:spLocks noGrp="1"/>
          </p:cNvSpPr>
          <p:nvPr>
            <p:ph idx="1"/>
          </p:nvPr>
        </p:nvSpPr>
        <p:spPr>
          <a:xfrm>
            <a:off x="395536" y="836712"/>
            <a:ext cx="8229600" cy="432048"/>
          </a:xfrm>
        </p:spPr>
        <p:txBody>
          <a:bodyPr>
            <a:noAutofit/>
          </a:bodyPr>
          <a:lstStyle/>
          <a:p>
            <a:pPr>
              <a:buNone/>
            </a:pPr>
            <a:r>
              <a:rPr lang="en-US" sz="2400" dirty="0" smtClean="0"/>
              <a:t>Allows </a:t>
            </a:r>
            <a:r>
              <a:rPr lang="en-US" sz="2400" dirty="0"/>
              <a:t>to find peaks in the gamma spectra and determine their position and area.</a:t>
            </a:r>
            <a:endParaRPr lang="ru-RU" sz="2400" dirty="0"/>
          </a:p>
        </p:txBody>
      </p:sp>
      <p:pic>
        <p:nvPicPr>
          <p:cNvPr id="4" name="Picture 2" descr="D:\Deimos3.png"/>
          <p:cNvPicPr>
            <a:picLocks noChangeAspect="1" noChangeArrowheads="1"/>
          </p:cNvPicPr>
          <p:nvPr/>
        </p:nvPicPr>
        <p:blipFill>
          <a:blip r:embed="rId2" cstate="print"/>
          <a:srcRect/>
          <a:stretch>
            <a:fillRect/>
          </a:stretch>
        </p:blipFill>
        <p:spPr bwMode="auto">
          <a:xfrm>
            <a:off x="1187624" y="1581109"/>
            <a:ext cx="6696744" cy="4864301"/>
          </a:xfrm>
          <a:prstGeom prst="rect">
            <a:avLst/>
          </a:prstGeom>
          <a:noFill/>
        </p:spPr>
      </p:pic>
      <p:sp>
        <p:nvSpPr>
          <p:cNvPr id="5" name="TextBox 4"/>
          <p:cNvSpPr txBox="1"/>
          <p:nvPr/>
        </p:nvSpPr>
        <p:spPr>
          <a:xfrm>
            <a:off x="-2232" y="6445410"/>
            <a:ext cx="9144000" cy="369332"/>
          </a:xfrm>
          <a:prstGeom prst="rect">
            <a:avLst/>
          </a:prstGeom>
          <a:noFill/>
        </p:spPr>
        <p:txBody>
          <a:bodyPr wrap="square" rtlCol="0">
            <a:spAutoFit/>
          </a:bodyPr>
          <a:lstStyle/>
          <a:p>
            <a:pPr algn="ctr"/>
            <a:r>
              <a:rPr lang="en-US" dirty="0" smtClean="0"/>
              <a:t>International </a:t>
            </a:r>
            <a:r>
              <a:rPr lang="en-US" dirty="0" err="1" smtClean="0"/>
              <a:t>Baldin</a:t>
            </a:r>
            <a:r>
              <a:rPr lang="en-US" dirty="0" smtClean="0"/>
              <a:t> Seminar. </a:t>
            </a:r>
            <a:r>
              <a:rPr lang="en-US" dirty="0" err="1" smtClean="0"/>
              <a:t>Dubna</a:t>
            </a:r>
            <a:r>
              <a:rPr lang="en-US" dirty="0" smtClean="0"/>
              <a:t>. 2018</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066800"/>
          </a:xfrm>
        </p:spPr>
        <p:txBody>
          <a:bodyPr/>
          <a:lstStyle/>
          <a:p>
            <a:pPr algn="ctr"/>
            <a:r>
              <a:rPr lang="en-US" dirty="0"/>
              <a:t>Programs</a:t>
            </a:r>
            <a:endParaRPr lang="ru-RU" dirty="0"/>
          </a:p>
        </p:txBody>
      </p:sp>
      <p:sp>
        <p:nvSpPr>
          <p:cNvPr id="4" name="Содержимое 3"/>
          <p:cNvSpPr>
            <a:spLocks noGrp="1"/>
          </p:cNvSpPr>
          <p:nvPr>
            <p:ph idx="1"/>
          </p:nvPr>
        </p:nvSpPr>
        <p:spPr>
          <a:xfrm>
            <a:off x="467544" y="1556792"/>
            <a:ext cx="8229600" cy="4896544"/>
          </a:xfrm>
        </p:spPr>
        <p:txBody>
          <a:bodyPr>
            <a:normAutofit lnSpcReduction="10000"/>
          </a:bodyPr>
          <a:lstStyle/>
          <a:p>
            <a:pPr marL="624078" indent="-514350">
              <a:buFont typeface="+mj-lt"/>
              <a:buAutoNum type="arabicPeriod"/>
            </a:pPr>
            <a:r>
              <a:rPr lang="en-US" b="1" dirty="0" err="1" smtClean="0"/>
              <a:t>Timeconst</a:t>
            </a:r>
            <a:r>
              <a:rPr lang="ru-RU" dirty="0" smtClean="0"/>
              <a:t> -</a:t>
            </a:r>
            <a:r>
              <a:rPr lang="uk-UA" dirty="0" smtClean="0"/>
              <a:t> </a:t>
            </a:r>
            <a:r>
              <a:rPr lang="en-US" dirty="0"/>
              <a:t>creates an input file that is used as a list of important spectrum </a:t>
            </a:r>
            <a:r>
              <a:rPr lang="en-US" dirty="0" smtClean="0"/>
              <a:t>data</a:t>
            </a:r>
          </a:p>
          <a:p>
            <a:pPr marL="624078" indent="-514350">
              <a:buFont typeface="+mj-lt"/>
              <a:buAutoNum type="arabicPeriod"/>
            </a:pPr>
            <a:r>
              <a:rPr lang="en-US" b="1" dirty="0" err="1" smtClean="0"/>
              <a:t>Nonlin</a:t>
            </a:r>
            <a:r>
              <a:rPr lang="ru-RU" b="1" dirty="0" smtClean="0"/>
              <a:t>64</a:t>
            </a:r>
            <a:r>
              <a:rPr lang="ru-RU" dirty="0" smtClean="0"/>
              <a:t> -</a:t>
            </a:r>
            <a:r>
              <a:rPr lang="uk-UA" dirty="0" smtClean="0"/>
              <a:t> </a:t>
            </a:r>
            <a:r>
              <a:rPr lang="en-US" dirty="0"/>
              <a:t>correction for non-linearity of </a:t>
            </a:r>
            <a:r>
              <a:rPr lang="en-US" dirty="0" smtClean="0"/>
              <a:t>the equipment</a:t>
            </a:r>
            <a:r>
              <a:rPr lang="en-US" dirty="0"/>
              <a:t>.</a:t>
            </a:r>
            <a:endParaRPr lang="uk-UA" dirty="0" smtClean="0"/>
          </a:p>
          <a:p>
            <a:pPr marL="624078" indent="-514350">
              <a:buFont typeface="+mj-lt"/>
              <a:buAutoNum type="arabicPeriod"/>
            </a:pPr>
            <a:r>
              <a:rPr lang="ru-RU" b="1" dirty="0" smtClean="0"/>
              <a:t>Puregam</a:t>
            </a:r>
            <a:r>
              <a:rPr lang="ru-RU" dirty="0" smtClean="0"/>
              <a:t> - </a:t>
            </a:r>
            <a:r>
              <a:rPr lang="en-US" dirty="0"/>
              <a:t>filters out the background radioactivity</a:t>
            </a:r>
            <a:r>
              <a:rPr lang="uk-UA" dirty="0" smtClean="0"/>
              <a:t>.</a:t>
            </a:r>
          </a:p>
          <a:p>
            <a:pPr marL="624078" indent="-514350">
              <a:buFont typeface="+mj-lt"/>
              <a:buAutoNum type="arabicPeriod"/>
            </a:pPr>
            <a:r>
              <a:rPr lang="ru-RU" b="1" dirty="0" smtClean="0"/>
              <a:t>SepDepe</a:t>
            </a:r>
            <a:r>
              <a:rPr lang="ru-RU" dirty="0" smtClean="0"/>
              <a:t> – </a:t>
            </a:r>
            <a:r>
              <a:rPr lang="en-US" dirty="0" smtClean="0"/>
              <a:t>filters out annihilation </a:t>
            </a:r>
            <a:r>
              <a:rPr lang="en-US" dirty="0"/>
              <a:t>peaks</a:t>
            </a:r>
            <a:r>
              <a:rPr lang="uk-UA" dirty="0" smtClean="0"/>
              <a:t>. </a:t>
            </a:r>
          </a:p>
          <a:p>
            <a:pPr marL="624078" indent="-514350">
              <a:buFont typeface="+mj-lt"/>
              <a:buAutoNum type="arabicPeriod"/>
            </a:pPr>
            <a:r>
              <a:rPr lang="en-US" b="1" dirty="0" err="1" smtClean="0"/>
              <a:t>Effcor</a:t>
            </a:r>
            <a:r>
              <a:rPr lang="ru-RU" dirty="0" smtClean="0"/>
              <a:t> - </a:t>
            </a:r>
            <a:r>
              <a:rPr lang="en-US" dirty="0"/>
              <a:t>used for the full energy peak efficiency correction</a:t>
            </a:r>
            <a:r>
              <a:rPr lang="ru-RU" dirty="0" smtClean="0"/>
              <a:t>.</a:t>
            </a:r>
          </a:p>
          <a:p>
            <a:pPr marL="624078" indent="-514350">
              <a:buFont typeface="+mj-lt"/>
              <a:buAutoNum type="arabicPeriod"/>
            </a:pPr>
            <a:r>
              <a:rPr lang="en-US" b="1" dirty="0" err="1" smtClean="0"/>
              <a:t>Attcor</a:t>
            </a:r>
            <a:r>
              <a:rPr lang="uk-UA" b="1" dirty="0" smtClean="0"/>
              <a:t> - </a:t>
            </a:r>
            <a:r>
              <a:rPr lang="en-US" dirty="0"/>
              <a:t>determines the self-absorption correction coefficient</a:t>
            </a:r>
            <a:r>
              <a:rPr lang="uk-UA" dirty="0" smtClean="0"/>
              <a:t>.</a:t>
            </a:r>
          </a:p>
          <a:p>
            <a:pPr marL="624078" indent="-514350">
              <a:buFont typeface="+mj-lt"/>
              <a:buAutoNum type="arabicPeriod"/>
            </a:pPr>
            <a:endParaRPr lang="ru-RU" dirty="0" smtClean="0"/>
          </a:p>
          <a:p>
            <a:pPr marL="624078" indent="-514350">
              <a:buFont typeface="+mj-lt"/>
              <a:buAutoNum type="arabicPeriod"/>
            </a:pPr>
            <a:endParaRPr lang="uk-UA" dirty="0" smtClean="0"/>
          </a:p>
          <a:p>
            <a:pPr marL="624078" indent="-514350">
              <a:buFont typeface="+mj-lt"/>
              <a:buAutoNum type="arabicPeriod"/>
            </a:pPr>
            <a:endParaRPr lang="ru-RU" dirty="0"/>
          </a:p>
        </p:txBody>
      </p:sp>
      <p:sp>
        <p:nvSpPr>
          <p:cNvPr id="5" name="TextBox 4"/>
          <p:cNvSpPr txBox="1"/>
          <p:nvPr/>
        </p:nvSpPr>
        <p:spPr>
          <a:xfrm>
            <a:off x="-2232" y="6445410"/>
            <a:ext cx="9144000" cy="369332"/>
          </a:xfrm>
          <a:prstGeom prst="rect">
            <a:avLst/>
          </a:prstGeom>
          <a:noFill/>
        </p:spPr>
        <p:txBody>
          <a:bodyPr wrap="square" rtlCol="0">
            <a:spAutoFit/>
          </a:bodyPr>
          <a:lstStyle/>
          <a:p>
            <a:pPr algn="ctr"/>
            <a:r>
              <a:rPr lang="en-US" dirty="0" smtClean="0"/>
              <a:t>International </a:t>
            </a:r>
            <a:r>
              <a:rPr lang="en-US" dirty="0" err="1" smtClean="0"/>
              <a:t>Baldin</a:t>
            </a:r>
            <a:r>
              <a:rPr lang="en-US" dirty="0" smtClean="0"/>
              <a:t> Seminar. </a:t>
            </a:r>
            <a:r>
              <a:rPr lang="en-US" dirty="0" err="1" smtClean="0"/>
              <a:t>Dubna</a:t>
            </a:r>
            <a:r>
              <a:rPr lang="en-US" dirty="0" smtClean="0"/>
              <a:t>. 2018</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953848"/>
          </a:xfrm>
        </p:spPr>
        <p:txBody>
          <a:bodyPr/>
          <a:lstStyle/>
          <a:p>
            <a:pPr marL="624078" indent="-514350">
              <a:buFont typeface="+mj-lt"/>
              <a:buAutoNum type="arabicPeriod" startAt="7"/>
            </a:pPr>
            <a:r>
              <a:rPr lang="en-US" b="1" dirty="0" err="1" smtClean="0"/>
              <a:t>MidLit</a:t>
            </a:r>
            <a:r>
              <a:rPr lang="uk-UA" b="1" dirty="0" smtClean="0"/>
              <a:t>7</a:t>
            </a:r>
            <a:r>
              <a:rPr lang="ru-RU" dirty="0" smtClean="0"/>
              <a:t> - </a:t>
            </a:r>
            <a:r>
              <a:rPr lang="en-US" dirty="0"/>
              <a:t>The program reads necessary data for each </a:t>
            </a:r>
            <a:r>
              <a:rPr lang="en-US" dirty="0" smtClean="0"/>
              <a:t>isotope -</a:t>
            </a:r>
            <a:r>
              <a:rPr lang="en-US" dirty="0"/>
              <a:t>gamma line </a:t>
            </a:r>
            <a:r>
              <a:rPr lang="en-US" dirty="0" smtClean="0"/>
              <a:t>energy, </a:t>
            </a:r>
            <a:r>
              <a:rPr lang="en-US" dirty="0"/>
              <a:t>gamma line </a:t>
            </a:r>
            <a:r>
              <a:rPr lang="en-US" dirty="0" smtClean="0"/>
              <a:t>intensity, </a:t>
            </a:r>
            <a:r>
              <a:rPr lang="en-US" dirty="0"/>
              <a:t>isotope’s </a:t>
            </a:r>
            <a:r>
              <a:rPr lang="en-US" dirty="0" smtClean="0"/>
              <a:t>half-life and identifies the </a:t>
            </a:r>
            <a:r>
              <a:rPr lang="en-US" dirty="0" err="1" smtClean="0"/>
              <a:t>isitope</a:t>
            </a:r>
            <a:r>
              <a:rPr lang="uk-UA" dirty="0" smtClean="0"/>
              <a:t>.</a:t>
            </a:r>
          </a:p>
          <a:p>
            <a:pPr marL="624078" indent="-514350">
              <a:buFont typeface="+mj-lt"/>
              <a:buAutoNum type="arabicPeriod" startAt="7"/>
            </a:pPr>
            <a:r>
              <a:rPr lang="hu-HU" b="1" dirty="0" smtClean="0"/>
              <a:t>TransCs</a:t>
            </a:r>
            <a:r>
              <a:rPr lang="uk-UA" b="1" dirty="0" smtClean="0"/>
              <a:t>9</a:t>
            </a:r>
            <a:r>
              <a:rPr lang="ru-RU" dirty="0" smtClean="0"/>
              <a:t> - </a:t>
            </a:r>
            <a:r>
              <a:rPr lang="en-US" dirty="0"/>
              <a:t>determine the amount initially formed nuclei, r</a:t>
            </a:r>
            <a:r>
              <a:rPr lang="en-US" dirty="0" smtClean="0"/>
              <a:t>eaction rate and cross-section </a:t>
            </a:r>
            <a:r>
              <a:rPr lang="en-US" dirty="0"/>
              <a:t>for each detected isotope</a:t>
            </a:r>
            <a:r>
              <a:rPr lang="uk-UA" dirty="0" smtClean="0"/>
              <a:t>. </a:t>
            </a:r>
          </a:p>
          <a:p>
            <a:pPr marL="624078" indent="-514350">
              <a:buFont typeface="+mj-lt"/>
              <a:buAutoNum type="arabicPeriod" startAt="7"/>
            </a:pPr>
            <a:endParaRPr lang="uk-UA" dirty="0" smtClean="0"/>
          </a:p>
          <a:p>
            <a:pPr marL="624078" indent="-514350">
              <a:buFont typeface="+mj-lt"/>
              <a:buAutoNum type="arabicPeriod" startAt="7"/>
            </a:pPr>
            <a:endParaRPr lang="uk-UA" dirty="0" smtClean="0"/>
          </a:p>
          <a:p>
            <a:pPr marL="624078" indent="-514350">
              <a:buFont typeface="+mj-lt"/>
              <a:buAutoNum type="arabicPeriod" startAt="7"/>
            </a:pPr>
            <a:endParaRPr lang="uk-UA" dirty="0" smtClean="0"/>
          </a:p>
          <a:p>
            <a:pPr marL="624078" indent="-514350">
              <a:buFont typeface="+mj-lt"/>
              <a:buAutoNum type="arabicPeriod" startAt="7"/>
            </a:pPr>
            <a:endParaRPr lang="uk-UA" dirty="0" smtClean="0"/>
          </a:p>
          <a:p>
            <a:pPr marL="624078" indent="-514350">
              <a:buFont typeface="+mj-lt"/>
              <a:buAutoNum type="arabicPeriod" startAt="7"/>
            </a:pPr>
            <a:r>
              <a:rPr lang="en-US" b="1" dirty="0" err="1" smtClean="0"/>
              <a:t>SigmaJ</a:t>
            </a:r>
            <a:r>
              <a:rPr lang="uk-UA" b="1" dirty="0" smtClean="0"/>
              <a:t>7  - </a:t>
            </a:r>
            <a:r>
              <a:rPr lang="en-US" dirty="0"/>
              <a:t>sorting all data into a table.</a:t>
            </a:r>
            <a:endParaRPr lang="ru-RU" dirty="0" smtClean="0"/>
          </a:p>
          <a:p>
            <a:endParaRPr lang="ru-RU" dirty="0" smtClean="0"/>
          </a:p>
          <a:p>
            <a:pPr marL="624078" indent="-514350">
              <a:buFont typeface="+mj-lt"/>
              <a:buAutoNum type="arabicPeriod"/>
            </a:pPr>
            <a:endParaRPr lang="ru-RU" dirty="0" smtClean="0"/>
          </a:p>
        </p:txBody>
      </p:sp>
      <p:sp>
        <p:nvSpPr>
          <p:cNvPr id="1075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752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5536" y="4437112"/>
            <a:ext cx="7524328" cy="1092241"/>
          </a:xfrm>
          <a:prstGeom prst="rect">
            <a:avLst/>
          </a:prstGeom>
          <a:noFill/>
        </p:spPr>
      </p:pic>
      <p:sp>
        <p:nvSpPr>
          <p:cNvPr id="1075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752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60232" y="3861048"/>
            <a:ext cx="1656184" cy="977747"/>
          </a:xfrm>
          <a:prstGeom prst="rect">
            <a:avLst/>
          </a:prstGeom>
          <a:noFill/>
        </p:spPr>
      </p:pic>
      <p:sp>
        <p:nvSpPr>
          <p:cNvPr id="7" name="TextBox 6"/>
          <p:cNvSpPr txBox="1"/>
          <p:nvPr/>
        </p:nvSpPr>
        <p:spPr>
          <a:xfrm>
            <a:off x="-2232" y="6445410"/>
            <a:ext cx="9144000" cy="369332"/>
          </a:xfrm>
          <a:prstGeom prst="rect">
            <a:avLst/>
          </a:prstGeom>
          <a:noFill/>
        </p:spPr>
        <p:txBody>
          <a:bodyPr wrap="square" rtlCol="0">
            <a:spAutoFit/>
          </a:bodyPr>
          <a:lstStyle/>
          <a:p>
            <a:pPr algn="ctr"/>
            <a:r>
              <a:rPr lang="en-US" dirty="0" smtClean="0"/>
              <a:t>International </a:t>
            </a:r>
            <a:r>
              <a:rPr lang="en-US" dirty="0" err="1" smtClean="0"/>
              <a:t>Baldin</a:t>
            </a:r>
            <a:r>
              <a:rPr lang="en-US" dirty="0" smtClean="0"/>
              <a:t> Seminar. </a:t>
            </a:r>
            <a:r>
              <a:rPr lang="en-US" dirty="0" err="1" smtClean="0"/>
              <a:t>Dubna</a:t>
            </a:r>
            <a:r>
              <a:rPr lang="en-US" dirty="0" smtClean="0"/>
              <a:t>. 2018</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9"/>
          <p:cNvSpPr>
            <a:spLocks noChangeArrowheads="1"/>
          </p:cNvSpPr>
          <p:nvPr/>
        </p:nvSpPr>
        <p:spPr bwMode="auto">
          <a:xfrm>
            <a:off x="683568" y="2636912"/>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xmlns="" val="3322222830"/>
              </p:ext>
            </p:extLst>
          </p:nvPr>
        </p:nvGraphicFramePr>
        <p:xfrm>
          <a:off x="0" y="1839544"/>
          <a:ext cx="4716016" cy="3794319"/>
        </p:xfrm>
        <a:graphic>
          <a:graphicData uri="http://schemas.openxmlformats.org/presentationml/2006/ole">
            <p:oleObj spid="_x0000_s102508" name="Graph" r:id="rId3" imgW="3601711" imgH="2757313" progId="">
              <p:embed/>
            </p:oleObj>
          </a:graphicData>
        </a:graphic>
      </p:graphicFrame>
      <p:sp>
        <p:nvSpPr>
          <p:cNvPr id="4" name="Rectangle 51"/>
          <p:cNvSpPr>
            <a:spLocks noChangeArrowheads="1"/>
          </p:cNvSpPr>
          <p:nvPr/>
        </p:nvSpPr>
        <p:spPr bwMode="auto">
          <a:xfrm>
            <a:off x="6219825" y="45053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662528604"/>
              </p:ext>
            </p:extLst>
          </p:nvPr>
        </p:nvGraphicFramePr>
        <p:xfrm>
          <a:off x="4427984" y="1916831"/>
          <a:ext cx="4619955" cy="3717032"/>
        </p:xfrm>
        <a:graphic>
          <a:graphicData uri="http://schemas.openxmlformats.org/presentationml/2006/ole">
            <p:oleObj spid="_x0000_s102509" name="Graph" r:id="rId4" imgW="3601711" imgH="2757313" progId="">
              <p:embed/>
            </p:oleObj>
          </a:graphicData>
        </a:graphic>
      </p:graphicFrame>
      <p:sp>
        <p:nvSpPr>
          <p:cNvPr id="6" name="TextBox 5"/>
          <p:cNvSpPr txBox="1"/>
          <p:nvPr/>
        </p:nvSpPr>
        <p:spPr>
          <a:xfrm>
            <a:off x="-2232" y="6445410"/>
            <a:ext cx="9144000" cy="369332"/>
          </a:xfrm>
          <a:prstGeom prst="rect">
            <a:avLst/>
          </a:prstGeom>
          <a:noFill/>
        </p:spPr>
        <p:txBody>
          <a:bodyPr wrap="square" rtlCol="0">
            <a:spAutoFit/>
          </a:bodyPr>
          <a:lstStyle/>
          <a:p>
            <a:pPr algn="ctr"/>
            <a:r>
              <a:rPr lang="en-US" dirty="0" smtClean="0"/>
              <a:t>International </a:t>
            </a:r>
            <a:r>
              <a:rPr lang="en-US" dirty="0" err="1" smtClean="0"/>
              <a:t>Baldin</a:t>
            </a:r>
            <a:r>
              <a:rPr lang="en-US" dirty="0" smtClean="0"/>
              <a:t> Seminar. </a:t>
            </a:r>
            <a:r>
              <a:rPr lang="en-US" dirty="0" err="1" smtClean="0"/>
              <a:t>Dubna</a:t>
            </a:r>
            <a:r>
              <a:rPr lang="en-US" dirty="0" smtClean="0"/>
              <a:t>. 2018</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xmlns="" val="1598462263"/>
              </p:ext>
            </p:extLst>
          </p:nvPr>
        </p:nvGraphicFramePr>
        <p:xfrm>
          <a:off x="0" y="1412776"/>
          <a:ext cx="4659186" cy="3748596"/>
        </p:xfrm>
        <a:graphic>
          <a:graphicData uri="http://schemas.openxmlformats.org/presentationml/2006/ole">
            <p:oleObj spid="_x0000_s103534" name="Graph" r:id="rId3" imgW="3601711" imgH="2757313" progId="">
              <p:embed/>
            </p:oleObj>
          </a:graphicData>
        </a:graphic>
      </p:graphicFrame>
      <p:sp>
        <p:nvSpPr>
          <p:cNvPr id="4" name="Rectangle 55"/>
          <p:cNvSpPr>
            <a:spLocks noChangeArrowheads="1"/>
          </p:cNvSpPr>
          <p:nvPr/>
        </p:nvSpPr>
        <p:spPr bwMode="auto">
          <a:xfrm>
            <a:off x="5796136" y="2276872"/>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3332452361"/>
              </p:ext>
            </p:extLst>
          </p:nvPr>
        </p:nvGraphicFramePr>
        <p:xfrm>
          <a:off x="4499991" y="1412776"/>
          <a:ext cx="4644009" cy="3748596"/>
        </p:xfrm>
        <a:graphic>
          <a:graphicData uri="http://schemas.openxmlformats.org/presentationml/2006/ole">
            <p:oleObj spid="_x0000_s103535" name="Graph" r:id="rId4" imgW="3601711" imgH="2757313" progId="">
              <p:embed/>
            </p:oleObj>
          </a:graphicData>
        </a:graphic>
      </p:graphicFrame>
      <p:sp>
        <p:nvSpPr>
          <p:cNvPr id="6" name="TextBox 5"/>
          <p:cNvSpPr txBox="1"/>
          <p:nvPr/>
        </p:nvSpPr>
        <p:spPr>
          <a:xfrm>
            <a:off x="-2232" y="6445410"/>
            <a:ext cx="9144000" cy="369332"/>
          </a:xfrm>
          <a:prstGeom prst="rect">
            <a:avLst/>
          </a:prstGeom>
          <a:noFill/>
        </p:spPr>
        <p:txBody>
          <a:bodyPr wrap="square" rtlCol="0">
            <a:spAutoFit/>
          </a:bodyPr>
          <a:lstStyle/>
          <a:p>
            <a:pPr algn="ctr"/>
            <a:r>
              <a:rPr lang="en-US" dirty="0" smtClean="0"/>
              <a:t>International </a:t>
            </a:r>
            <a:r>
              <a:rPr lang="en-US" dirty="0" err="1" smtClean="0"/>
              <a:t>Baldin</a:t>
            </a:r>
            <a:r>
              <a:rPr lang="en-US" dirty="0" smtClean="0"/>
              <a:t> Seminar. </a:t>
            </a:r>
            <a:r>
              <a:rPr lang="en-US" dirty="0" err="1" smtClean="0"/>
              <a:t>Dubna</a:t>
            </a:r>
            <a:r>
              <a:rPr lang="en-US" dirty="0" smtClean="0"/>
              <a:t>. 2018</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xmlns="" val="3129583546"/>
              </p:ext>
            </p:extLst>
          </p:nvPr>
        </p:nvGraphicFramePr>
        <p:xfrm>
          <a:off x="0" y="1844824"/>
          <a:ext cx="4397526" cy="3556620"/>
        </p:xfrm>
        <a:graphic>
          <a:graphicData uri="http://schemas.openxmlformats.org/presentationml/2006/ole">
            <p:oleObj spid="_x0000_s105580" name="Graph" r:id="rId3" imgW="4631968" imgH="3554505" progId="">
              <p:embed/>
            </p:oleObj>
          </a:graphicData>
        </a:graphic>
      </p:graphicFrame>
      <p:sp>
        <p:nvSpPr>
          <p:cNvPr id="4" name="Rectangle 57"/>
          <p:cNvSpPr>
            <a:spLocks noChangeArrowheads="1"/>
          </p:cNvSpPr>
          <p:nvPr/>
        </p:nvSpPr>
        <p:spPr bwMode="auto">
          <a:xfrm>
            <a:off x="6057877" y="206084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2104309788"/>
              </p:ext>
            </p:extLst>
          </p:nvPr>
        </p:nvGraphicFramePr>
        <p:xfrm>
          <a:off x="4747260" y="1825774"/>
          <a:ext cx="4380878" cy="3575670"/>
        </p:xfrm>
        <a:graphic>
          <a:graphicData uri="http://schemas.openxmlformats.org/presentationml/2006/ole">
            <p:oleObj spid="_x0000_s105581" name="Graph" r:id="rId4" imgW="2939926" imgH="2250166" progId="">
              <p:embed/>
            </p:oleObj>
          </a:graphicData>
        </a:graphic>
      </p:graphicFrame>
      <p:sp>
        <p:nvSpPr>
          <p:cNvPr id="6" name="TextBox 5"/>
          <p:cNvSpPr txBox="1"/>
          <p:nvPr/>
        </p:nvSpPr>
        <p:spPr>
          <a:xfrm>
            <a:off x="-2232" y="6445410"/>
            <a:ext cx="9144000" cy="369332"/>
          </a:xfrm>
          <a:prstGeom prst="rect">
            <a:avLst/>
          </a:prstGeom>
          <a:noFill/>
        </p:spPr>
        <p:txBody>
          <a:bodyPr wrap="square" rtlCol="0">
            <a:spAutoFit/>
          </a:bodyPr>
          <a:lstStyle/>
          <a:p>
            <a:pPr algn="ctr"/>
            <a:r>
              <a:rPr lang="en-US" dirty="0" smtClean="0"/>
              <a:t>International </a:t>
            </a:r>
            <a:r>
              <a:rPr lang="en-US" dirty="0" err="1" smtClean="0"/>
              <a:t>Baldin</a:t>
            </a:r>
            <a:r>
              <a:rPr lang="en-US" dirty="0" smtClean="0"/>
              <a:t> Seminar. </a:t>
            </a:r>
            <a:r>
              <a:rPr lang="en-US" dirty="0" err="1" smtClean="0"/>
              <a:t>Dubna</a:t>
            </a:r>
            <a:r>
              <a:rPr lang="en-US" dirty="0" smtClean="0"/>
              <a:t>. 2018</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1897477235"/>
              </p:ext>
            </p:extLst>
          </p:nvPr>
        </p:nvGraphicFramePr>
        <p:xfrm>
          <a:off x="0" y="1719858"/>
          <a:ext cx="4308493" cy="3484612"/>
        </p:xfrm>
        <a:graphic>
          <a:graphicData uri="http://schemas.openxmlformats.org/presentationml/2006/ole">
            <p:oleObj spid="_x0000_s104559" name="Graph" r:id="rId3" imgW="4631968" imgH="3554505" progId="">
              <p:embed/>
            </p:oleObj>
          </a:graphicData>
        </a:graphic>
      </p:graphicFrame>
      <p:sp>
        <p:nvSpPr>
          <p:cNvPr id="6" name="Rectangle 78"/>
          <p:cNvSpPr>
            <a:spLocks noChangeArrowheads="1"/>
          </p:cNvSpPr>
          <p:nvPr/>
        </p:nvSpPr>
        <p:spPr bwMode="auto">
          <a:xfrm>
            <a:off x="6086475" y="2276872"/>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xmlns="" val="2668145748"/>
              </p:ext>
            </p:extLst>
          </p:nvPr>
        </p:nvGraphicFramePr>
        <p:xfrm>
          <a:off x="4851345" y="1700808"/>
          <a:ext cx="4292655" cy="3503662"/>
        </p:xfrm>
        <a:graphic>
          <a:graphicData uri="http://schemas.openxmlformats.org/presentationml/2006/ole">
            <p:oleObj spid="_x0000_s104560" name="Graph" r:id="rId4" imgW="2939926" imgH="2250166" progId="">
              <p:embed/>
            </p:oleObj>
          </a:graphicData>
        </a:graphic>
      </p:graphicFrame>
      <p:sp>
        <p:nvSpPr>
          <p:cNvPr id="8" name="TextBox 7"/>
          <p:cNvSpPr txBox="1"/>
          <p:nvPr/>
        </p:nvSpPr>
        <p:spPr>
          <a:xfrm>
            <a:off x="-2232" y="6445410"/>
            <a:ext cx="9144000" cy="369332"/>
          </a:xfrm>
          <a:prstGeom prst="rect">
            <a:avLst/>
          </a:prstGeom>
          <a:noFill/>
        </p:spPr>
        <p:txBody>
          <a:bodyPr wrap="square" rtlCol="0">
            <a:spAutoFit/>
          </a:bodyPr>
          <a:lstStyle/>
          <a:p>
            <a:pPr algn="ctr"/>
            <a:r>
              <a:rPr lang="en-US" dirty="0" smtClean="0"/>
              <a:t>International </a:t>
            </a:r>
            <a:r>
              <a:rPr lang="en-US" dirty="0" err="1" smtClean="0"/>
              <a:t>Baldin</a:t>
            </a:r>
            <a:r>
              <a:rPr lang="en-US" dirty="0" smtClean="0"/>
              <a:t> Seminar. </a:t>
            </a:r>
            <a:r>
              <a:rPr lang="en-US" dirty="0" err="1" smtClean="0"/>
              <a:t>Dubna</a:t>
            </a:r>
            <a:r>
              <a:rPr lang="en-US" dirty="0" smtClean="0"/>
              <a:t>. 2018</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066800"/>
          </a:xfrm>
        </p:spPr>
        <p:txBody>
          <a:bodyPr>
            <a:normAutofit fontScale="90000"/>
          </a:bodyPr>
          <a:lstStyle/>
          <a:p>
            <a:pPr algn="ctr"/>
            <a:r>
              <a:rPr lang="en-US" dirty="0"/>
              <a:t>Conclusions</a:t>
            </a:r>
            <a:r>
              <a:rPr lang="ru-RU" dirty="0" smtClean="0"/>
              <a:t/>
            </a:r>
            <a:br>
              <a:rPr lang="ru-RU" dirty="0" smtClean="0"/>
            </a:br>
            <a:endParaRPr lang="ru-RU" dirty="0"/>
          </a:p>
        </p:txBody>
      </p:sp>
      <p:sp>
        <p:nvSpPr>
          <p:cNvPr id="4" name="Содержимое 3"/>
          <p:cNvSpPr>
            <a:spLocks noGrp="1"/>
          </p:cNvSpPr>
          <p:nvPr>
            <p:ph idx="1"/>
          </p:nvPr>
        </p:nvSpPr>
        <p:spPr>
          <a:xfrm>
            <a:off x="457200" y="1052736"/>
            <a:ext cx="8229600" cy="5521800"/>
          </a:xfrm>
        </p:spPr>
        <p:txBody>
          <a:bodyPr>
            <a:normAutofit fontScale="77500" lnSpcReduction="20000"/>
          </a:bodyPr>
          <a:lstStyle/>
          <a:p>
            <a:r>
              <a:rPr lang="en-US" dirty="0"/>
              <a:t>The processing of experimental data on the fragmentation of the </a:t>
            </a:r>
            <a:r>
              <a:rPr lang="en-US" baseline="30000" dirty="0"/>
              <a:t>232</a:t>
            </a:r>
            <a:r>
              <a:rPr lang="en-US" dirty="0"/>
              <a:t>Th nucleus under the influence of protons in the energy of 100 and </a:t>
            </a:r>
            <a:r>
              <a:rPr lang="en-US" dirty="0" smtClean="0"/>
              <a:t>6</a:t>
            </a:r>
            <a:r>
              <a:rPr lang="ru-RU" dirty="0" smtClean="0"/>
              <a:t>0</a:t>
            </a:r>
            <a:r>
              <a:rPr lang="en-US" dirty="0" smtClean="0"/>
              <a:t>0 </a:t>
            </a:r>
            <a:r>
              <a:rPr lang="en-US" dirty="0"/>
              <a:t>MeV has been </a:t>
            </a:r>
            <a:r>
              <a:rPr lang="en-US" dirty="0" smtClean="0"/>
              <a:t>processed.</a:t>
            </a:r>
          </a:p>
          <a:p>
            <a:r>
              <a:rPr lang="en-US" dirty="0"/>
              <a:t>The cross-sections of fragmentation of the 232Th nucleus have been obtained, depending on the charge and mass number of the reaction fragments </a:t>
            </a:r>
            <a:r>
              <a:rPr lang="en-US" dirty="0" smtClean="0"/>
              <a:t>.</a:t>
            </a:r>
          </a:p>
          <a:p>
            <a:r>
              <a:rPr lang="en-US" dirty="0" smtClean="0"/>
              <a:t>For </a:t>
            </a:r>
            <a:r>
              <a:rPr lang="en-US" dirty="0"/>
              <a:t>100 MeV proton beam there were identified for 258 gamma lines that belong to 45 nuclides and identified 222 gamma lines that belong to 55 nuclides in the case of </a:t>
            </a:r>
            <a:r>
              <a:rPr lang="en-US" dirty="0" smtClean="0"/>
              <a:t>6</a:t>
            </a:r>
            <a:r>
              <a:rPr lang="ru-RU" dirty="0" smtClean="0"/>
              <a:t>0</a:t>
            </a:r>
            <a:r>
              <a:rPr lang="en-US" dirty="0" smtClean="0"/>
              <a:t>0 </a:t>
            </a:r>
            <a:r>
              <a:rPr lang="en-US" dirty="0"/>
              <a:t>MeV proton beam. </a:t>
            </a:r>
            <a:endParaRPr lang="en-US" dirty="0" smtClean="0"/>
          </a:p>
          <a:p>
            <a:r>
              <a:rPr lang="en-US" dirty="0"/>
              <a:t>For the Al collector 238 gamma lines belonging to 81 nuclides in the case of 100 MeV protons and 330 lines for 119 nuclides in the case of </a:t>
            </a:r>
            <a:r>
              <a:rPr lang="en-US" dirty="0" smtClean="0"/>
              <a:t>6</a:t>
            </a:r>
            <a:r>
              <a:rPr lang="ru-RU" dirty="0" smtClean="0"/>
              <a:t>0</a:t>
            </a:r>
            <a:r>
              <a:rPr lang="en-US" dirty="0" smtClean="0"/>
              <a:t>0 </a:t>
            </a:r>
            <a:r>
              <a:rPr lang="en-US" dirty="0"/>
              <a:t>MeV. </a:t>
            </a:r>
            <a:endParaRPr lang="en-US" dirty="0" smtClean="0"/>
          </a:p>
          <a:p>
            <a:r>
              <a:rPr lang="en-US" dirty="0"/>
              <a:t>The incommensurability of the number of lines for the target and the collector can be explained by the different distribution of fragments by kinetic energy. In the mass and charge spectra there are clearly separated fission and spallation reactions. </a:t>
            </a:r>
            <a:endParaRPr lang="ru-RU" dirty="0"/>
          </a:p>
        </p:txBody>
      </p:sp>
      <p:sp>
        <p:nvSpPr>
          <p:cNvPr id="5" name="TextBox 4"/>
          <p:cNvSpPr txBox="1"/>
          <p:nvPr/>
        </p:nvSpPr>
        <p:spPr>
          <a:xfrm>
            <a:off x="-2232" y="6445410"/>
            <a:ext cx="9144000" cy="369332"/>
          </a:xfrm>
          <a:prstGeom prst="rect">
            <a:avLst/>
          </a:prstGeom>
          <a:noFill/>
        </p:spPr>
        <p:txBody>
          <a:bodyPr wrap="square" rtlCol="0">
            <a:spAutoFit/>
          </a:bodyPr>
          <a:lstStyle/>
          <a:p>
            <a:pPr algn="ctr"/>
            <a:r>
              <a:rPr lang="en-US" dirty="0" smtClean="0"/>
              <a:t>International </a:t>
            </a:r>
            <a:r>
              <a:rPr lang="en-US" dirty="0" err="1" smtClean="0"/>
              <a:t>Baldin</a:t>
            </a:r>
            <a:r>
              <a:rPr lang="en-US" dirty="0" smtClean="0"/>
              <a:t> Seminar. </a:t>
            </a:r>
            <a:r>
              <a:rPr lang="en-US" dirty="0" err="1" smtClean="0"/>
              <a:t>Dubna</a:t>
            </a:r>
            <a:r>
              <a:rPr lang="en-US" dirty="0" smtClean="0"/>
              <a:t>. 2018</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29600" cy="650336"/>
          </a:xfrm>
        </p:spPr>
        <p:txBody>
          <a:bodyPr>
            <a:normAutofit fontScale="90000"/>
          </a:bodyPr>
          <a:lstStyle/>
          <a:p>
            <a:pPr algn="ctr"/>
            <a:r>
              <a:rPr lang="en-US" baseline="30000" dirty="0" smtClean="0"/>
              <a:t>238</a:t>
            </a:r>
            <a:r>
              <a:rPr lang="en-US" dirty="0" smtClean="0"/>
              <a:t>U and</a:t>
            </a:r>
            <a:r>
              <a:rPr lang="uk-UA" baseline="30000" dirty="0" smtClean="0"/>
              <a:t>232</a:t>
            </a:r>
            <a:r>
              <a:rPr lang="en-US" dirty="0" err="1" smtClean="0"/>
              <a:t>Th</a:t>
            </a:r>
            <a:r>
              <a:rPr lang="en-US" dirty="0" smtClean="0"/>
              <a:t> as an alternative for </a:t>
            </a:r>
            <a:r>
              <a:rPr lang="en-US" baseline="30000" dirty="0" smtClean="0"/>
              <a:t>235</a:t>
            </a:r>
            <a:r>
              <a:rPr lang="en-US" dirty="0" smtClean="0"/>
              <a:t>U</a:t>
            </a:r>
            <a:endParaRPr lang="ru-RU" dirty="0"/>
          </a:p>
        </p:txBody>
      </p:sp>
      <p:sp>
        <p:nvSpPr>
          <p:cNvPr id="3" name="Содержимое 2"/>
          <p:cNvSpPr>
            <a:spLocks noGrp="1"/>
          </p:cNvSpPr>
          <p:nvPr>
            <p:ph idx="1"/>
          </p:nvPr>
        </p:nvSpPr>
        <p:spPr>
          <a:xfrm>
            <a:off x="390735" y="4018872"/>
            <a:ext cx="8229600" cy="2160240"/>
          </a:xfrm>
        </p:spPr>
        <p:txBody>
          <a:bodyPr>
            <a:normAutofit/>
          </a:bodyPr>
          <a:lstStyle/>
          <a:p>
            <a:pPr>
              <a:buNone/>
            </a:pPr>
            <a:r>
              <a:rPr lang="en-US" sz="2400" dirty="0" smtClean="0"/>
              <a:t>Advantages:</a:t>
            </a:r>
            <a:r>
              <a:rPr lang="ru-RU" sz="2400" dirty="0" smtClean="0"/>
              <a:t> </a:t>
            </a:r>
          </a:p>
          <a:p>
            <a:r>
              <a:rPr lang="en-US" sz="2400" dirty="0"/>
              <a:t>Much more in </a:t>
            </a:r>
            <a:r>
              <a:rPr lang="en-US" sz="2400" dirty="0" smtClean="0"/>
              <a:t>nature</a:t>
            </a:r>
          </a:p>
          <a:p>
            <a:r>
              <a:rPr lang="en-US" sz="2400" dirty="0"/>
              <a:t>It is easier to </a:t>
            </a:r>
            <a:r>
              <a:rPr lang="en-US" sz="2400" dirty="0" smtClean="0"/>
              <a:t>obtain</a:t>
            </a:r>
          </a:p>
          <a:p>
            <a:pPr marL="109728" indent="0">
              <a:buNone/>
            </a:pPr>
            <a:r>
              <a:rPr lang="en-US" sz="2400" dirty="0"/>
              <a:t>Disadvantages</a:t>
            </a:r>
            <a:r>
              <a:rPr lang="en-US" sz="2400" dirty="0" smtClean="0"/>
              <a:t>:</a:t>
            </a:r>
          </a:p>
          <a:p>
            <a:r>
              <a:rPr lang="en-US" sz="2400" dirty="0"/>
              <a:t>For </a:t>
            </a:r>
            <a:r>
              <a:rPr lang="en-US" sz="2400" dirty="0" smtClean="0"/>
              <a:t>fission</a:t>
            </a:r>
            <a:r>
              <a:rPr lang="en-US" sz="2400" dirty="0"/>
              <a:t>, we need fast neutrons</a:t>
            </a:r>
            <a:endParaRPr lang="uk-UA" sz="2400" dirty="0" smtClean="0"/>
          </a:p>
        </p:txBody>
      </p:sp>
      <p:pic>
        <p:nvPicPr>
          <p:cNvPr id="43009" name="Picture 1" descr="C:\Users\Robi\Pictures\cross.png"/>
          <p:cNvPicPr>
            <a:picLocks noChangeAspect="1" noChangeArrowheads="1"/>
          </p:cNvPicPr>
          <p:nvPr/>
        </p:nvPicPr>
        <p:blipFill>
          <a:blip r:embed="rId2" cstate="print"/>
          <a:srcRect/>
          <a:stretch>
            <a:fillRect/>
          </a:stretch>
        </p:blipFill>
        <p:spPr bwMode="auto">
          <a:xfrm>
            <a:off x="0" y="2060848"/>
            <a:ext cx="4600985" cy="1872209"/>
          </a:xfrm>
          <a:prstGeom prst="rect">
            <a:avLst/>
          </a:prstGeom>
          <a:noFill/>
        </p:spPr>
      </p:pic>
      <p:sp>
        <p:nvSpPr>
          <p:cNvPr id="6" name="TextBox 5"/>
          <p:cNvSpPr txBox="1"/>
          <p:nvPr/>
        </p:nvSpPr>
        <p:spPr>
          <a:xfrm>
            <a:off x="0" y="1628800"/>
            <a:ext cx="3679212" cy="369332"/>
          </a:xfrm>
          <a:prstGeom prst="rect">
            <a:avLst/>
          </a:prstGeom>
          <a:noFill/>
        </p:spPr>
        <p:txBody>
          <a:bodyPr wrap="none" rtlCol="0">
            <a:spAutoFit/>
          </a:bodyPr>
          <a:lstStyle/>
          <a:p>
            <a:r>
              <a:rPr lang="en-US" dirty="0" smtClean="0"/>
              <a:t>Neutron cross-section for isotopes</a:t>
            </a:r>
            <a:endParaRPr lang="ru-RU" dirty="0"/>
          </a:p>
        </p:txBody>
      </p:sp>
      <p:sp>
        <p:nvSpPr>
          <p:cNvPr id="7" name="Прямоугольник 6"/>
          <p:cNvSpPr/>
          <p:nvPr/>
        </p:nvSpPr>
        <p:spPr>
          <a:xfrm>
            <a:off x="4355976" y="2132856"/>
            <a:ext cx="5040560" cy="1569660"/>
          </a:xfrm>
          <a:prstGeom prst="rect">
            <a:avLst/>
          </a:prstGeom>
        </p:spPr>
        <p:txBody>
          <a:bodyPr wrap="square">
            <a:spAutoFit/>
          </a:bodyPr>
          <a:lstStyle/>
          <a:p>
            <a:pPr algn="ctr">
              <a:buNone/>
            </a:pPr>
            <a:r>
              <a:rPr lang="en-US" sz="2400" dirty="0" smtClean="0"/>
              <a:t>      Natural Uranium</a:t>
            </a:r>
            <a:r>
              <a:rPr lang="uk-UA" sz="2400" dirty="0" smtClean="0"/>
              <a:t>:</a:t>
            </a:r>
          </a:p>
          <a:p>
            <a:pPr algn="ctr"/>
            <a:r>
              <a:rPr lang="en-US" sz="2400" baseline="30000" dirty="0" smtClean="0"/>
              <a:t>           238</a:t>
            </a:r>
            <a:r>
              <a:rPr lang="en-US" sz="2400" dirty="0" smtClean="0"/>
              <a:t>U</a:t>
            </a:r>
            <a:r>
              <a:rPr lang="uk-UA" sz="2400" dirty="0" smtClean="0"/>
              <a:t> - </a:t>
            </a:r>
            <a:r>
              <a:rPr lang="ru-RU" sz="2400" dirty="0" smtClean="0"/>
              <a:t>99,2745 %</a:t>
            </a:r>
            <a:endParaRPr lang="en-US" sz="2400" dirty="0" smtClean="0"/>
          </a:p>
          <a:p>
            <a:pPr algn="ctr"/>
            <a:r>
              <a:rPr lang="en-US" sz="2400" baseline="30000" dirty="0" smtClean="0"/>
              <a:t>235</a:t>
            </a:r>
            <a:r>
              <a:rPr lang="en-US" sz="2400" dirty="0" smtClean="0"/>
              <a:t>U</a:t>
            </a:r>
            <a:r>
              <a:rPr lang="uk-UA" sz="2400" dirty="0" smtClean="0"/>
              <a:t> - </a:t>
            </a:r>
            <a:r>
              <a:rPr lang="ru-RU" sz="2400" dirty="0" smtClean="0"/>
              <a:t>0,72 %</a:t>
            </a:r>
          </a:p>
          <a:p>
            <a:pPr algn="ctr"/>
            <a:r>
              <a:rPr lang="en-US" sz="2400" baseline="30000" dirty="0" smtClean="0"/>
              <a:t>        234</a:t>
            </a:r>
            <a:r>
              <a:rPr lang="en-US" sz="2400" dirty="0" smtClean="0"/>
              <a:t>U</a:t>
            </a:r>
            <a:r>
              <a:rPr lang="uk-UA" sz="2400" dirty="0" smtClean="0"/>
              <a:t> - </a:t>
            </a:r>
            <a:r>
              <a:rPr lang="ru-RU" sz="2400" dirty="0" smtClean="0"/>
              <a:t>0,0055 %</a:t>
            </a:r>
          </a:p>
        </p:txBody>
      </p:sp>
      <p:sp>
        <p:nvSpPr>
          <p:cNvPr id="8" name="TextBox 7"/>
          <p:cNvSpPr txBox="1"/>
          <p:nvPr/>
        </p:nvSpPr>
        <p:spPr>
          <a:xfrm>
            <a:off x="-2232" y="6445410"/>
            <a:ext cx="9144000" cy="369332"/>
          </a:xfrm>
          <a:prstGeom prst="rect">
            <a:avLst/>
          </a:prstGeom>
          <a:noFill/>
        </p:spPr>
        <p:txBody>
          <a:bodyPr wrap="square" rtlCol="0">
            <a:spAutoFit/>
          </a:bodyPr>
          <a:lstStyle/>
          <a:p>
            <a:pPr algn="ctr"/>
            <a:r>
              <a:rPr lang="en-US" dirty="0" smtClean="0"/>
              <a:t>International </a:t>
            </a:r>
            <a:r>
              <a:rPr lang="en-US" dirty="0" err="1" smtClean="0"/>
              <a:t>Baldin</a:t>
            </a:r>
            <a:r>
              <a:rPr lang="en-US" dirty="0" smtClean="0"/>
              <a:t> Seminar. </a:t>
            </a:r>
            <a:r>
              <a:rPr lang="en-US" dirty="0" err="1" smtClean="0"/>
              <a:t>Dubna</a:t>
            </a:r>
            <a:r>
              <a:rPr lang="en-US" dirty="0" smtClean="0"/>
              <a:t>. 2018</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chor="ctr">
            <a:normAutofit/>
          </a:bodyPr>
          <a:lstStyle/>
          <a:p>
            <a:pPr algn="ctr">
              <a:buNone/>
            </a:pPr>
            <a:r>
              <a:rPr lang="en-US" sz="7200" dirty="0" smtClean="0"/>
              <a:t>Thank </a:t>
            </a:r>
            <a:r>
              <a:rPr lang="en-US" sz="7200" dirty="0"/>
              <a:t>you for attention</a:t>
            </a:r>
            <a:endParaRPr lang="ru-RU" sz="7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problem of recycling</a:t>
            </a:r>
            <a:endParaRPr lang="ru-RU" dirty="0"/>
          </a:p>
        </p:txBody>
      </p:sp>
      <p:sp>
        <p:nvSpPr>
          <p:cNvPr id="3" name="Содержимое 2"/>
          <p:cNvSpPr>
            <a:spLocks noGrp="1"/>
          </p:cNvSpPr>
          <p:nvPr>
            <p:ph idx="1"/>
          </p:nvPr>
        </p:nvSpPr>
        <p:spPr/>
        <p:txBody>
          <a:bodyPr/>
          <a:lstStyle/>
          <a:p>
            <a:r>
              <a:rPr lang="en-US" dirty="0"/>
              <a:t>Burial in continental geological </a:t>
            </a:r>
            <a:r>
              <a:rPr lang="en-US" dirty="0" smtClean="0"/>
              <a:t>formations</a:t>
            </a:r>
          </a:p>
          <a:p>
            <a:r>
              <a:rPr lang="en-US" dirty="0" smtClean="0"/>
              <a:t>Burial </a:t>
            </a:r>
            <a:r>
              <a:rPr lang="en-US" dirty="0"/>
              <a:t>to the bottom of the </a:t>
            </a:r>
            <a:r>
              <a:rPr lang="en-US" dirty="0" smtClean="0"/>
              <a:t>ocean</a:t>
            </a:r>
          </a:p>
          <a:p>
            <a:r>
              <a:rPr lang="en-US" dirty="0" smtClean="0"/>
              <a:t>Burial </a:t>
            </a:r>
            <a:r>
              <a:rPr lang="en-US" dirty="0"/>
              <a:t>in the glacial </a:t>
            </a:r>
            <a:r>
              <a:rPr lang="en-US" dirty="0" smtClean="0"/>
              <a:t>zone</a:t>
            </a:r>
          </a:p>
          <a:p>
            <a:r>
              <a:rPr lang="en-US" dirty="0" smtClean="0"/>
              <a:t>Removing </a:t>
            </a:r>
            <a:r>
              <a:rPr lang="en-US" dirty="0"/>
              <a:t>beyond </a:t>
            </a:r>
            <a:r>
              <a:rPr lang="en-US" dirty="0" smtClean="0"/>
              <a:t>Earth</a:t>
            </a:r>
          </a:p>
          <a:p>
            <a:r>
              <a:rPr lang="en-US" b="1" dirty="0" smtClean="0"/>
              <a:t>Transmutation</a:t>
            </a:r>
            <a:endParaRPr lang="ru-RU" b="1" dirty="0"/>
          </a:p>
        </p:txBody>
      </p:sp>
      <p:sp>
        <p:nvSpPr>
          <p:cNvPr id="4" name="TextBox 3"/>
          <p:cNvSpPr txBox="1"/>
          <p:nvPr/>
        </p:nvSpPr>
        <p:spPr>
          <a:xfrm>
            <a:off x="-2232" y="6445410"/>
            <a:ext cx="9144000" cy="369332"/>
          </a:xfrm>
          <a:prstGeom prst="rect">
            <a:avLst/>
          </a:prstGeom>
          <a:noFill/>
        </p:spPr>
        <p:txBody>
          <a:bodyPr wrap="square" rtlCol="0">
            <a:spAutoFit/>
          </a:bodyPr>
          <a:lstStyle/>
          <a:p>
            <a:pPr algn="ctr"/>
            <a:r>
              <a:rPr lang="en-US" dirty="0" smtClean="0"/>
              <a:t>International </a:t>
            </a:r>
            <a:r>
              <a:rPr lang="en-US" dirty="0" err="1" smtClean="0"/>
              <a:t>Baldin</a:t>
            </a:r>
            <a:r>
              <a:rPr lang="en-US" dirty="0" smtClean="0"/>
              <a:t> Seminar. </a:t>
            </a:r>
            <a:r>
              <a:rPr lang="en-US" dirty="0" err="1" smtClean="0"/>
              <a:t>Dubna</a:t>
            </a:r>
            <a:r>
              <a:rPr lang="en-US" dirty="0" smtClean="0"/>
              <a:t>. 2018</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Transmutation</a:t>
            </a:r>
            <a:endParaRPr lang="ru-RU" b="1" dirty="0"/>
          </a:p>
        </p:txBody>
      </p:sp>
      <p:sp>
        <p:nvSpPr>
          <p:cNvPr id="3" name="Содержимое 2"/>
          <p:cNvSpPr>
            <a:spLocks noGrp="1"/>
          </p:cNvSpPr>
          <p:nvPr>
            <p:ph idx="1"/>
          </p:nvPr>
        </p:nvSpPr>
        <p:spPr/>
        <p:txBody>
          <a:bodyPr>
            <a:normAutofit/>
          </a:bodyPr>
          <a:lstStyle/>
          <a:p>
            <a:r>
              <a:rPr lang="en-US" sz="4000" dirty="0"/>
              <a:t>This is the transformation of an isotope of one element into an isotope of another element by one or more nuclear reactions.</a:t>
            </a:r>
            <a:endParaRPr lang="ru-RU" sz="4000" dirty="0"/>
          </a:p>
        </p:txBody>
      </p:sp>
      <p:sp>
        <p:nvSpPr>
          <p:cNvPr id="4" name="TextBox 3"/>
          <p:cNvSpPr txBox="1"/>
          <p:nvPr/>
        </p:nvSpPr>
        <p:spPr>
          <a:xfrm>
            <a:off x="-2232" y="6445410"/>
            <a:ext cx="9144000" cy="369332"/>
          </a:xfrm>
          <a:prstGeom prst="rect">
            <a:avLst/>
          </a:prstGeom>
          <a:noFill/>
        </p:spPr>
        <p:txBody>
          <a:bodyPr wrap="square" rtlCol="0">
            <a:spAutoFit/>
          </a:bodyPr>
          <a:lstStyle/>
          <a:p>
            <a:pPr algn="ctr"/>
            <a:r>
              <a:rPr lang="en-US" dirty="0" smtClean="0"/>
              <a:t>International </a:t>
            </a:r>
            <a:r>
              <a:rPr lang="en-US" dirty="0" err="1" smtClean="0"/>
              <a:t>Baldin</a:t>
            </a:r>
            <a:r>
              <a:rPr lang="en-US" dirty="0" smtClean="0"/>
              <a:t> Seminar. </a:t>
            </a:r>
            <a:r>
              <a:rPr lang="en-US" dirty="0" err="1" smtClean="0"/>
              <a:t>Dubna</a:t>
            </a:r>
            <a:r>
              <a:rPr lang="en-US" dirty="0" smtClean="0"/>
              <a:t>. 2018</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505475"/>
          </a:xfrm>
        </p:spPr>
        <p:txBody>
          <a:bodyPr/>
          <a:lstStyle/>
          <a:p>
            <a:pPr>
              <a:buNone/>
            </a:pPr>
            <a:r>
              <a:rPr lang="uk-UA" dirty="0" smtClean="0"/>
              <a:t>    </a:t>
            </a:r>
            <a:r>
              <a:rPr lang="en-US" dirty="0"/>
              <a:t>Creation of uranium-thorium-type nuclear power plants controlled by accelerators of high-energy particles (Accelerator Driven Systems - electronuclear systems controlled by a subcritical system accelerator, ADS).</a:t>
            </a:r>
            <a:endParaRPr lang="ru-RU" dirty="0"/>
          </a:p>
        </p:txBody>
      </p:sp>
      <p:sp>
        <p:nvSpPr>
          <p:cNvPr id="4" name="TextBox 3"/>
          <p:cNvSpPr txBox="1"/>
          <p:nvPr/>
        </p:nvSpPr>
        <p:spPr>
          <a:xfrm>
            <a:off x="-2232" y="6445410"/>
            <a:ext cx="9144000" cy="369332"/>
          </a:xfrm>
          <a:prstGeom prst="rect">
            <a:avLst/>
          </a:prstGeom>
          <a:noFill/>
        </p:spPr>
        <p:txBody>
          <a:bodyPr wrap="square" rtlCol="0">
            <a:spAutoFit/>
          </a:bodyPr>
          <a:lstStyle/>
          <a:p>
            <a:pPr algn="ctr"/>
            <a:r>
              <a:rPr lang="en-US" dirty="0" smtClean="0"/>
              <a:t>International </a:t>
            </a:r>
            <a:r>
              <a:rPr lang="en-US" dirty="0" err="1" smtClean="0"/>
              <a:t>Baldin</a:t>
            </a:r>
            <a:r>
              <a:rPr lang="en-US" dirty="0" smtClean="0"/>
              <a:t> Seminar. </a:t>
            </a:r>
            <a:r>
              <a:rPr lang="en-US" dirty="0" err="1" smtClean="0"/>
              <a:t>Dubna</a:t>
            </a:r>
            <a:r>
              <a:rPr lang="en-US" dirty="0" smtClean="0"/>
              <a:t>. 2018</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066800"/>
          </a:xfrm>
        </p:spPr>
        <p:txBody>
          <a:bodyPr>
            <a:normAutofit/>
          </a:bodyPr>
          <a:lstStyle/>
          <a:p>
            <a:r>
              <a:rPr lang="en-US" dirty="0"/>
              <a:t>Energy </a:t>
            </a:r>
            <a:r>
              <a:rPr lang="en-US" dirty="0" smtClean="0"/>
              <a:t>+</a:t>
            </a:r>
            <a:r>
              <a:rPr lang="en-US" dirty="0"/>
              <a:t> Transmutation</a:t>
            </a:r>
            <a:r>
              <a:rPr lang="en-US" dirty="0" smtClean="0"/>
              <a:t> project</a:t>
            </a:r>
            <a:endParaRPr lang="ru-RU" dirty="0"/>
          </a:p>
        </p:txBody>
      </p:sp>
      <p:pic>
        <p:nvPicPr>
          <p:cNvPr id="4" name="Содержимое 3"/>
          <p:cNvPicPr>
            <a:picLocks noGrp="1"/>
          </p:cNvPicPr>
          <p:nvPr>
            <p:ph idx="1"/>
          </p:nvPr>
        </p:nvPicPr>
        <p:blipFill>
          <a:blip r:embed="rId2" cstate="print"/>
          <a:stretch>
            <a:fillRect/>
          </a:stretch>
        </p:blipFill>
        <p:spPr bwMode="auto">
          <a:xfrm>
            <a:off x="0" y="2104532"/>
            <a:ext cx="5652120" cy="4324350"/>
          </a:xfrm>
          <a:prstGeom prst="rect">
            <a:avLst/>
          </a:prstGeom>
          <a:noFill/>
          <a:ln w="9525">
            <a:noFill/>
            <a:miter lim="800000"/>
            <a:headEnd/>
            <a:tailEnd/>
          </a:ln>
        </p:spPr>
      </p:pic>
      <p:sp>
        <p:nvSpPr>
          <p:cNvPr id="55297" name="Rectangle 1"/>
          <p:cNvSpPr>
            <a:spLocks noChangeArrowheads="1"/>
          </p:cNvSpPr>
          <p:nvPr/>
        </p:nvSpPr>
        <p:spPr bwMode="auto">
          <a:xfrm>
            <a:off x="0" y="90872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ctr" fontAlgn="base">
              <a:spcBef>
                <a:spcPct val="0"/>
              </a:spcBef>
              <a:spcAft>
                <a:spcPct val="0"/>
              </a:spcAft>
            </a:pPr>
            <a:r>
              <a:rPr lang="en-US" sz="2400" dirty="0"/>
              <a:t>In the mid 90's in the </a:t>
            </a:r>
            <a:r>
              <a:rPr lang="en-US" sz="2400" dirty="0" smtClean="0"/>
              <a:t>Joint Institute for Nuclear Research (</a:t>
            </a:r>
            <a:r>
              <a:rPr lang="en-US" sz="2400" dirty="0" err="1" smtClean="0"/>
              <a:t>Dubna</a:t>
            </a:r>
            <a:r>
              <a:rPr lang="en-US" sz="2400" dirty="0"/>
              <a:t>, Russia) was designed and created the installation "</a:t>
            </a:r>
            <a:r>
              <a:rPr lang="en-US" sz="2400" dirty="0" err="1" smtClean="0"/>
              <a:t>Enehrgy</a:t>
            </a:r>
            <a:r>
              <a:rPr lang="en-US" sz="2400" dirty="0" smtClean="0"/>
              <a:t> </a:t>
            </a:r>
            <a:r>
              <a:rPr lang="en-US" sz="2400" dirty="0"/>
              <a:t>+ transmutation" (E + T).</a:t>
            </a:r>
            <a:endParaRPr kumimoji="0" lang="uk-U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Содержимое 2"/>
          <p:cNvSpPr txBox="1">
            <a:spLocks/>
          </p:cNvSpPr>
          <p:nvPr/>
        </p:nvSpPr>
        <p:spPr>
          <a:xfrm>
            <a:off x="5436096" y="2104532"/>
            <a:ext cx="3707904" cy="4653136"/>
          </a:xfrm>
          <a:prstGeom prst="rect">
            <a:avLst/>
          </a:prstGeom>
        </p:spPr>
        <p:txBody>
          <a:bodyPr vert="horz">
            <a:normAutofit fontScale="70000" lnSpcReduction="20000"/>
          </a:bodyPr>
          <a:lstStyle/>
          <a:p>
            <a:pPr marL="365760" lvl="0" indent="-256032">
              <a:spcBef>
                <a:spcPts val="300"/>
              </a:spcBef>
              <a:buClr>
                <a:schemeClr val="accent3"/>
              </a:buClr>
              <a:defRPr/>
            </a:pPr>
            <a:r>
              <a:rPr kumimoji="0" lang="uk-UA" sz="2800" b="0" i="0" u="none" strike="noStrike" kern="1200" cap="none" spc="0" normalizeH="0" baseline="0" noProof="0" dirty="0" smtClean="0">
                <a:ln>
                  <a:noFill/>
                </a:ln>
                <a:solidFill>
                  <a:schemeClr val="tx1"/>
                </a:solidFill>
                <a:effectLst/>
                <a:uLnTx/>
                <a:uFillTx/>
                <a:latin typeface="+mn-lt"/>
                <a:ea typeface="+mn-ea"/>
                <a:cs typeface="+mn-cs"/>
              </a:rPr>
              <a:t> </a:t>
            </a:r>
            <a:r>
              <a:rPr lang="en-US" sz="2800" dirty="0"/>
              <a:t>In this project, the study of the generation of neutrons and energy in the lead target and the uranium target on relativistic nuclei is carried out, as well as the transmutation of radioactive waste from nuclear power.</a:t>
            </a:r>
            <a:br>
              <a:rPr lang="en-US" sz="2800" dirty="0"/>
            </a:br>
            <a:r>
              <a:rPr lang="en-US" sz="2800" dirty="0"/>
              <a:t>     </a:t>
            </a:r>
            <a:endParaRPr lang="en-US" sz="2800" dirty="0" smtClean="0"/>
          </a:p>
          <a:p>
            <a:pPr marL="365760" lvl="0" indent="-256032">
              <a:spcBef>
                <a:spcPts val="300"/>
              </a:spcBef>
              <a:buClr>
                <a:schemeClr val="accent3"/>
              </a:buClr>
              <a:defRPr/>
            </a:pPr>
            <a:r>
              <a:rPr lang="en-US" sz="2800" dirty="0"/>
              <a:t>	</a:t>
            </a:r>
            <a:r>
              <a:rPr lang="en-US" sz="2800" dirty="0" smtClean="0"/>
              <a:t>Goal</a:t>
            </a:r>
            <a:r>
              <a:rPr lang="en-US" sz="2800" dirty="0"/>
              <a:t>:</a:t>
            </a:r>
            <a:br>
              <a:rPr lang="en-US" sz="2800" dirty="0"/>
            </a:br>
            <a:r>
              <a:rPr lang="en-US" sz="2800" dirty="0"/>
              <a:t>     Investigation of space-energy distribution of neutrons in a system of "lead target + target from natural uranium".</a:t>
            </a: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2232" y="6445410"/>
            <a:ext cx="9144000" cy="369332"/>
          </a:xfrm>
          <a:prstGeom prst="rect">
            <a:avLst/>
          </a:prstGeom>
          <a:noFill/>
        </p:spPr>
        <p:txBody>
          <a:bodyPr wrap="square" rtlCol="0">
            <a:spAutoFit/>
          </a:bodyPr>
          <a:lstStyle/>
          <a:p>
            <a:pPr algn="ctr"/>
            <a:r>
              <a:rPr lang="en-US" dirty="0" smtClean="0"/>
              <a:t>International </a:t>
            </a:r>
            <a:r>
              <a:rPr lang="en-US" dirty="0" err="1" smtClean="0"/>
              <a:t>Baldin</a:t>
            </a:r>
            <a:r>
              <a:rPr lang="en-US" dirty="0" smtClean="0"/>
              <a:t> Seminar. </a:t>
            </a:r>
            <a:r>
              <a:rPr lang="en-US" dirty="0" err="1" smtClean="0"/>
              <a:t>Dubna</a:t>
            </a:r>
            <a:r>
              <a:rPr lang="en-US" dirty="0" smtClean="0"/>
              <a:t>. 2018</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864096"/>
          </a:xfrm>
        </p:spPr>
        <p:txBody>
          <a:bodyPr>
            <a:normAutofit fontScale="90000"/>
          </a:bodyPr>
          <a:lstStyle/>
          <a:p>
            <a:pPr algn="ctr"/>
            <a:r>
              <a:rPr lang="en-US" dirty="0"/>
              <a:t>The experiment of irradiation Th232</a:t>
            </a:r>
            <a:r>
              <a:rPr lang="ru-RU" dirty="0" smtClean="0"/>
              <a:t/>
            </a:r>
            <a:br>
              <a:rPr lang="ru-RU" dirty="0" smtClean="0"/>
            </a:br>
            <a:endParaRPr lang="ru-RU" dirty="0"/>
          </a:p>
        </p:txBody>
      </p:sp>
      <p:sp>
        <p:nvSpPr>
          <p:cNvPr id="3" name="Содержимое 2"/>
          <p:cNvSpPr>
            <a:spLocks noGrp="1"/>
          </p:cNvSpPr>
          <p:nvPr>
            <p:ph idx="1"/>
          </p:nvPr>
        </p:nvSpPr>
        <p:spPr>
          <a:xfrm>
            <a:off x="5004048" y="1268760"/>
            <a:ext cx="4139952" cy="5229200"/>
          </a:xfrm>
        </p:spPr>
        <p:txBody>
          <a:bodyPr anchor="t">
            <a:normAutofit/>
          </a:bodyPr>
          <a:lstStyle/>
          <a:p>
            <a:r>
              <a:rPr lang="en-US" sz="2400" dirty="0"/>
              <a:t>The energy of protons is -</a:t>
            </a:r>
            <a:r>
              <a:rPr lang="en-US" sz="2400" dirty="0" smtClean="0"/>
              <a:t>100</a:t>
            </a:r>
            <a:r>
              <a:rPr lang="ru-RU" sz="2400" dirty="0" smtClean="0"/>
              <a:t> </a:t>
            </a:r>
            <a:r>
              <a:rPr lang="en-US" sz="2400" dirty="0" smtClean="0"/>
              <a:t>and 600 MeV</a:t>
            </a:r>
          </a:p>
          <a:p>
            <a:r>
              <a:rPr lang="en-US" sz="2400" dirty="0" smtClean="0"/>
              <a:t>The </a:t>
            </a:r>
            <a:r>
              <a:rPr lang="en-US" sz="2400" dirty="0"/>
              <a:t>current is 0.3 </a:t>
            </a:r>
            <a:r>
              <a:rPr lang="en-US" sz="2400" dirty="0" err="1" smtClean="0"/>
              <a:t>μA</a:t>
            </a:r>
            <a:r>
              <a:rPr lang="en-US" sz="2400" dirty="0" smtClean="0"/>
              <a:t>.</a:t>
            </a:r>
          </a:p>
          <a:p>
            <a:r>
              <a:rPr lang="en-US" sz="2400" dirty="0" smtClean="0"/>
              <a:t>Thickness </a:t>
            </a:r>
            <a:r>
              <a:rPr lang="en-US" sz="2400" dirty="0"/>
              <a:t>of foil </a:t>
            </a:r>
            <a:r>
              <a:rPr lang="en-US" sz="2400" dirty="0" smtClean="0"/>
              <a:t>               </a:t>
            </a:r>
            <a:r>
              <a:rPr lang="en-US" sz="2400" dirty="0" err="1" smtClean="0"/>
              <a:t>Th</a:t>
            </a:r>
            <a:r>
              <a:rPr lang="en-US" sz="2400" dirty="0" smtClean="0"/>
              <a:t> - </a:t>
            </a:r>
            <a:r>
              <a:rPr lang="en-US" sz="2400" dirty="0"/>
              <a:t>100 </a:t>
            </a:r>
            <a:r>
              <a:rPr lang="en-US" sz="2400" dirty="0" smtClean="0"/>
              <a:t>microns.</a:t>
            </a:r>
          </a:p>
          <a:p>
            <a:r>
              <a:rPr lang="en-US" sz="2400" dirty="0" smtClean="0"/>
              <a:t>Weight </a:t>
            </a:r>
            <a:r>
              <a:rPr lang="en-US" sz="2400" dirty="0"/>
              <a:t>- 149.5mg. </a:t>
            </a:r>
            <a:endParaRPr lang="en-US" sz="2400" dirty="0" smtClean="0"/>
          </a:p>
          <a:p>
            <a:r>
              <a:rPr lang="en-US" sz="2400" dirty="0" smtClean="0"/>
              <a:t>Area - </a:t>
            </a:r>
            <a:r>
              <a:rPr lang="en-US" sz="2400" dirty="0"/>
              <a:t>1.5 </a:t>
            </a:r>
            <a:r>
              <a:rPr lang="en-US" sz="2400" dirty="0" smtClean="0"/>
              <a:t>cm2.</a:t>
            </a:r>
          </a:p>
          <a:p>
            <a:r>
              <a:rPr lang="en-US" sz="2400" dirty="0" smtClean="0"/>
              <a:t>To </a:t>
            </a:r>
            <a:r>
              <a:rPr lang="en-US" sz="2400" dirty="0"/>
              <a:t>determine the integral flux of protons used reaction </a:t>
            </a:r>
            <a:r>
              <a:rPr lang="en-US" sz="2400" dirty="0" smtClean="0"/>
              <a:t>                         27Al </a:t>
            </a:r>
            <a:r>
              <a:rPr lang="en-US" sz="2400" dirty="0"/>
              <a:t>+ p → </a:t>
            </a:r>
            <a:r>
              <a:rPr lang="en-US" sz="2400" dirty="0" smtClean="0"/>
              <a:t>24Na </a:t>
            </a:r>
            <a:r>
              <a:rPr lang="en-US" sz="2400" dirty="0"/>
              <a:t>+ </a:t>
            </a:r>
            <a:r>
              <a:rPr lang="en-US" sz="2400" dirty="0" smtClean="0"/>
              <a:t>α</a:t>
            </a:r>
          </a:p>
          <a:p>
            <a:r>
              <a:rPr lang="en-US" sz="2400" dirty="0" smtClean="0"/>
              <a:t>Thickness </a:t>
            </a:r>
            <a:r>
              <a:rPr lang="en-US" sz="2400" dirty="0"/>
              <a:t>27Al - 50 </a:t>
            </a:r>
            <a:r>
              <a:rPr lang="en-US" sz="2400" dirty="0" err="1" smtClean="0"/>
              <a:t>μm</a:t>
            </a:r>
            <a:endParaRPr lang="en-US" sz="2400" dirty="0" smtClean="0"/>
          </a:p>
          <a:p>
            <a:r>
              <a:rPr lang="en-US" sz="2400" dirty="0" smtClean="0"/>
              <a:t>Weight </a:t>
            </a:r>
            <a:r>
              <a:rPr lang="en-US" sz="2400" dirty="0"/>
              <a:t>- 20.5, 21 mg.</a:t>
            </a:r>
            <a:endParaRPr lang="ru-RU" sz="2400" dirty="0"/>
          </a:p>
        </p:txBody>
      </p:sp>
      <p:sp>
        <p:nvSpPr>
          <p:cNvPr id="5" name="TextBox 4"/>
          <p:cNvSpPr txBox="1"/>
          <p:nvPr/>
        </p:nvSpPr>
        <p:spPr>
          <a:xfrm>
            <a:off x="-2232" y="6445410"/>
            <a:ext cx="9144000" cy="369332"/>
          </a:xfrm>
          <a:prstGeom prst="rect">
            <a:avLst/>
          </a:prstGeom>
          <a:noFill/>
        </p:spPr>
        <p:txBody>
          <a:bodyPr wrap="square" rtlCol="0">
            <a:spAutoFit/>
          </a:bodyPr>
          <a:lstStyle/>
          <a:p>
            <a:pPr algn="ctr"/>
            <a:r>
              <a:rPr lang="en-US" dirty="0" smtClean="0"/>
              <a:t>International </a:t>
            </a:r>
            <a:r>
              <a:rPr lang="en-US" dirty="0" err="1" smtClean="0"/>
              <a:t>Baldin</a:t>
            </a:r>
            <a:r>
              <a:rPr lang="en-US" dirty="0" smtClean="0"/>
              <a:t> Seminar. </a:t>
            </a:r>
            <a:r>
              <a:rPr lang="en-US" dirty="0" err="1" smtClean="0"/>
              <a:t>Dubna</a:t>
            </a:r>
            <a:r>
              <a:rPr lang="en-US" dirty="0" smtClean="0"/>
              <a:t>. 2018</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2920" y="1163693"/>
            <a:ext cx="4893136" cy="554987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phasotron.jinr.ru/background/photo/gl_zal.jpg"/>
          <p:cNvPicPr>
            <a:picLocks noGrp="1"/>
          </p:cNvPicPr>
          <p:nvPr>
            <p:ph type="pic" idx="1"/>
          </p:nvPr>
        </p:nvPicPr>
        <p:blipFill>
          <a:blip r:embed="rId2" cstate="print">
            <a:extLst>
              <a:ext uri="{28A0092B-C50C-407E-A947-70E740481C1C}">
                <a14:useLocalDpi xmlns:a14="http://schemas.microsoft.com/office/drawing/2010/main" xmlns="" val="0"/>
              </a:ext>
            </a:extLst>
          </a:blip>
          <a:srcRect l="12500" r="12500"/>
          <a:stretch>
            <a:fillRect/>
          </a:stretch>
        </p:blipFill>
        <p:spPr bwMode="auto">
          <a:xfrm>
            <a:off x="1619672" y="692696"/>
            <a:ext cx="5688632" cy="4572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Текст 5"/>
          <p:cNvSpPr>
            <a:spLocks noGrp="1"/>
          </p:cNvSpPr>
          <p:nvPr>
            <p:ph type="body" sz="half" idx="2"/>
          </p:nvPr>
        </p:nvSpPr>
        <p:spPr>
          <a:xfrm>
            <a:off x="179512" y="5445224"/>
            <a:ext cx="8784976" cy="804862"/>
          </a:xfrm>
        </p:spPr>
        <p:txBody>
          <a:bodyPr>
            <a:normAutofit fontScale="92500"/>
          </a:bodyPr>
          <a:lstStyle/>
          <a:p>
            <a:r>
              <a:rPr lang="en-US" sz="2400" dirty="0"/>
              <a:t>The irradiation of the 232Th sample was </a:t>
            </a:r>
            <a:r>
              <a:rPr lang="en-US" sz="2400" dirty="0" smtClean="0"/>
              <a:t>processed on </a:t>
            </a:r>
            <a:r>
              <a:rPr lang="en-US" sz="2400" dirty="0"/>
              <a:t>the internal bundle of protons of the LNP </a:t>
            </a:r>
            <a:r>
              <a:rPr lang="en-US" sz="2400" dirty="0" smtClean="0"/>
              <a:t>on </a:t>
            </a:r>
            <a:r>
              <a:rPr lang="en-US" sz="2400" dirty="0"/>
              <a:t>the </a:t>
            </a:r>
            <a:r>
              <a:rPr lang="en-US" sz="2400" dirty="0" smtClean="0"/>
              <a:t>JINR </a:t>
            </a:r>
            <a:r>
              <a:rPr lang="en-US" sz="2400" dirty="0" err="1"/>
              <a:t>P</a:t>
            </a:r>
            <a:r>
              <a:rPr lang="en-US" sz="2400" dirty="0" err="1" smtClean="0"/>
              <a:t>hasotron</a:t>
            </a:r>
            <a:r>
              <a:rPr lang="en-US" sz="2400" dirty="0" smtClean="0"/>
              <a:t> </a:t>
            </a:r>
            <a:r>
              <a:rPr lang="en-US" sz="2400" dirty="0"/>
              <a:t>(</a:t>
            </a:r>
            <a:r>
              <a:rPr lang="en-US" sz="2400" dirty="0" err="1" smtClean="0"/>
              <a:t>Dubna</a:t>
            </a:r>
            <a:r>
              <a:rPr lang="en-US" sz="2400" dirty="0" smtClean="0"/>
              <a:t>).</a:t>
            </a:r>
            <a:endParaRPr lang="ru-RU" dirty="0"/>
          </a:p>
        </p:txBody>
      </p:sp>
      <p:sp>
        <p:nvSpPr>
          <p:cNvPr id="4" name="TextBox 3"/>
          <p:cNvSpPr txBox="1"/>
          <p:nvPr/>
        </p:nvSpPr>
        <p:spPr>
          <a:xfrm>
            <a:off x="-2232" y="6445410"/>
            <a:ext cx="9144000" cy="369332"/>
          </a:xfrm>
          <a:prstGeom prst="rect">
            <a:avLst/>
          </a:prstGeom>
          <a:noFill/>
        </p:spPr>
        <p:txBody>
          <a:bodyPr wrap="square" rtlCol="0">
            <a:spAutoFit/>
          </a:bodyPr>
          <a:lstStyle/>
          <a:p>
            <a:pPr algn="ctr"/>
            <a:r>
              <a:rPr lang="en-US" dirty="0" smtClean="0"/>
              <a:t>International </a:t>
            </a:r>
            <a:r>
              <a:rPr lang="en-US" dirty="0" err="1" smtClean="0"/>
              <a:t>Baldin</a:t>
            </a:r>
            <a:r>
              <a:rPr lang="en-US" dirty="0" smtClean="0"/>
              <a:t> Seminar. </a:t>
            </a:r>
            <a:r>
              <a:rPr lang="en-US" dirty="0" err="1" smtClean="0"/>
              <a:t>Dubna</a:t>
            </a:r>
            <a:r>
              <a:rPr lang="en-US" dirty="0" smtClean="0"/>
              <a:t>. 2018</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8229600" cy="1642194"/>
          </a:xfrm>
        </p:spPr>
        <p:txBody>
          <a:bodyPr>
            <a:noAutofit/>
          </a:bodyPr>
          <a:lstStyle/>
          <a:p>
            <a:r>
              <a:rPr lang="en-US" sz="2800" dirty="0"/>
              <a:t>The spectra of the γ-radiation of the 232Th and 27Al foil were measured using a CANBERRA </a:t>
            </a:r>
            <a:r>
              <a:rPr lang="en-US" sz="2800" dirty="0" err="1"/>
              <a:t>HPGe</a:t>
            </a:r>
            <a:r>
              <a:rPr lang="en-US" sz="2800" dirty="0"/>
              <a:t> detector with an efficiency of 18% and a resolution of 1.9 </a:t>
            </a:r>
            <a:r>
              <a:rPr lang="en-US" sz="2800" dirty="0" err="1"/>
              <a:t>keV</a:t>
            </a:r>
            <a:r>
              <a:rPr lang="en-US" sz="2800" dirty="0"/>
              <a:t> on a line of 1332 </a:t>
            </a:r>
            <a:r>
              <a:rPr lang="en-US" sz="2800" dirty="0" err="1"/>
              <a:t>keV</a:t>
            </a:r>
            <a:r>
              <a:rPr lang="en-US" sz="2800" dirty="0"/>
              <a:t> 60Co.</a:t>
            </a:r>
            <a:endParaRPr lang="ru-RU" sz="2800" dirty="0"/>
          </a:p>
        </p:txBody>
      </p:sp>
      <p:pic>
        <p:nvPicPr>
          <p:cNvPr id="4" name="Содержимое 3"/>
          <p:cNvPicPr>
            <a:picLocks noGrp="1"/>
          </p:cNvPicPr>
          <p:nvPr>
            <p:ph idx="1"/>
          </p:nvPr>
        </p:nvPicPr>
        <p:blipFill>
          <a:blip r:embed="rId2" cstate="print"/>
          <a:stretch>
            <a:fillRect/>
          </a:stretch>
        </p:blipFill>
        <p:spPr>
          <a:xfrm>
            <a:off x="2123728" y="2420888"/>
            <a:ext cx="4885715" cy="3666667"/>
          </a:xfrm>
          <a:prstGeom prst="rect">
            <a:avLst/>
          </a:prstGeom>
        </p:spPr>
      </p:pic>
      <p:sp>
        <p:nvSpPr>
          <p:cNvPr id="5" name="TextBox 4"/>
          <p:cNvSpPr txBox="1"/>
          <p:nvPr/>
        </p:nvSpPr>
        <p:spPr>
          <a:xfrm>
            <a:off x="-2232" y="6445410"/>
            <a:ext cx="9144000" cy="369332"/>
          </a:xfrm>
          <a:prstGeom prst="rect">
            <a:avLst/>
          </a:prstGeom>
          <a:noFill/>
        </p:spPr>
        <p:txBody>
          <a:bodyPr wrap="square" rtlCol="0">
            <a:spAutoFit/>
          </a:bodyPr>
          <a:lstStyle/>
          <a:p>
            <a:pPr algn="ctr"/>
            <a:r>
              <a:rPr lang="en-US" dirty="0" smtClean="0"/>
              <a:t>International </a:t>
            </a:r>
            <a:r>
              <a:rPr lang="en-US" dirty="0" err="1" smtClean="0"/>
              <a:t>Baldin</a:t>
            </a:r>
            <a:r>
              <a:rPr lang="en-US" dirty="0" smtClean="0"/>
              <a:t> Seminar. </a:t>
            </a:r>
            <a:r>
              <a:rPr lang="en-US" dirty="0" err="1" smtClean="0"/>
              <a:t>Dubna</a:t>
            </a:r>
            <a:r>
              <a:rPr lang="en-US" dirty="0" smtClean="0"/>
              <a:t>. 2018</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1987</TotalTime>
  <Words>832</Words>
  <Application>Microsoft Office PowerPoint</Application>
  <PresentationFormat>Экран (4:3)</PresentationFormat>
  <Paragraphs>89</Paragraphs>
  <Slides>20</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20</vt:i4>
      </vt:variant>
    </vt:vector>
  </HeadingPairs>
  <TitlesOfParts>
    <vt:vector size="22" baseType="lpstr">
      <vt:lpstr>Городская</vt:lpstr>
      <vt:lpstr>Graph</vt:lpstr>
      <vt:lpstr>Слайд 1</vt:lpstr>
      <vt:lpstr>238U and232Th as an alternative for 235U</vt:lpstr>
      <vt:lpstr>The problem of recycling</vt:lpstr>
      <vt:lpstr>Transmutation</vt:lpstr>
      <vt:lpstr>Слайд 5</vt:lpstr>
      <vt:lpstr>Energy + Transmutation project</vt:lpstr>
      <vt:lpstr>The experiment of irradiation Th232 </vt:lpstr>
      <vt:lpstr>Слайд 8</vt:lpstr>
      <vt:lpstr>The spectra of the γ-radiation of the 232Th and 27Al foil were measured using a CANBERRA HPGe detector with an efficiency of 18% and a resolution of 1.9 keV on a line of 1332 keV 60Co.</vt:lpstr>
      <vt:lpstr>Processing of gamma spectra</vt:lpstr>
      <vt:lpstr>Software</vt:lpstr>
      <vt:lpstr>Deimos</vt:lpstr>
      <vt:lpstr>Programs</vt:lpstr>
      <vt:lpstr>Слайд 14</vt:lpstr>
      <vt:lpstr>Слайд 15</vt:lpstr>
      <vt:lpstr>Слайд 16</vt:lpstr>
      <vt:lpstr>Слайд 17</vt:lpstr>
      <vt:lpstr>Слайд 18</vt:lpstr>
      <vt:lpstr>Conclusions </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ВЗАЄМОДІЯ ПРОТОНІВ З ЯДРАМИ 232Th,  НА ПУЧКОВІ ПРОТОНІВ З ЕНЕРГІЄЮ 100 МеВ</dc:title>
  <dc:creator>Robi</dc:creator>
  <cp:lastModifiedBy>user</cp:lastModifiedBy>
  <cp:revision>211</cp:revision>
  <dcterms:created xsi:type="dcterms:W3CDTF">2015-06-25T17:22:57Z</dcterms:created>
  <dcterms:modified xsi:type="dcterms:W3CDTF">2018-09-16T22:50:47Z</dcterms:modified>
</cp:coreProperties>
</file>