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4" r:id="rId1"/>
  </p:sldMasterIdLst>
  <p:notesMasterIdLst>
    <p:notesMasterId r:id="rId34"/>
  </p:notesMasterIdLst>
  <p:handoutMasterIdLst>
    <p:handoutMasterId r:id="rId35"/>
  </p:handoutMasterIdLst>
  <p:sldIdLst>
    <p:sldId id="742" r:id="rId2"/>
    <p:sldId id="1693" r:id="rId3"/>
    <p:sldId id="1652" r:id="rId4"/>
    <p:sldId id="1653" r:id="rId5"/>
    <p:sldId id="1654" r:id="rId6"/>
    <p:sldId id="1655" r:id="rId7"/>
    <p:sldId id="1656" r:id="rId8"/>
    <p:sldId id="1665" r:id="rId9"/>
    <p:sldId id="1629" r:id="rId10"/>
    <p:sldId id="1649" r:id="rId11"/>
    <p:sldId id="1650" r:id="rId12"/>
    <p:sldId id="1591" r:id="rId13"/>
    <p:sldId id="1651" r:id="rId14"/>
    <p:sldId id="1657" r:id="rId15"/>
    <p:sldId id="1663" r:id="rId16"/>
    <p:sldId id="1679" r:id="rId17"/>
    <p:sldId id="1659" r:id="rId18"/>
    <p:sldId id="1680" r:id="rId19"/>
    <p:sldId id="1681" r:id="rId20"/>
    <p:sldId id="1682" r:id="rId21"/>
    <p:sldId id="1683" r:id="rId22"/>
    <p:sldId id="1684" r:id="rId23"/>
    <p:sldId id="1666" r:id="rId24"/>
    <p:sldId id="1685" r:id="rId25"/>
    <p:sldId id="1670" r:id="rId26"/>
    <p:sldId id="1671" r:id="rId27"/>
    <p:sldId id="1672" r:id="rId28"/>
    <p:sldId id="1673" r:id="rId29"/>
    <p:sldId id="1689" r:id="rId30"/>
    <p:sldId id="1690" r:id="rId31"/>
    <p:sldId id="1691" r:id="rId32"/>
    <p:sldId id="1692" r:id="rId33"/>
  </p:sldIdLst>
  <p:sldSz cx="12192000" cy="6858000"/>
  <p:notesSz cx="7315200" cy="9601200"/>
  <p:embeddedFontLst>
    <p:embeddedFont>
      <p:font typeface="Lucida Calligraphy" panose="03010101010101010101" pitchFamily="66" charset="0"/>
      <p:regular r:id="rId36"/>
    </p:embeddedFont>
    <p:embeddedFont>
      <p:font typeface="Times" panose="02020603050405020304" pitchFamily="18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MS Mincho" panose="02020609040205080304" pitchFamily="49" charset="-128"/>
      <p:regular r:id="rId50"/>
    </p:embeddedFont>
    <p:embeddedFont>
      <p:font typeface="MT Symbol" panose="04000400000000000000" pitchFamily="82" charset="2"/>
      <p:regular r:id="rId51"/>
    </p:embeddedFont>
    <p:embeddedFont>
      <p:font typeface="Arial Unicode MS" panose="020B0604020202020204" pitchFamily="34" charset="-128"/>
      <p:regular r:id="rId5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96600"/>
    <a:srgbClr val="FF9900"/>
    <a:srgbClr val="FFCC00"/>
    <a:srgbClr val="996633"/>
    <a:srgbClr val="FF00FF"/>
    <a:srgbClr val="CC0066"/>
    <a:srgbClr val="A21E92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6" autoAdjust="0"/>
    <p:restoredTop sz="94591" autoAdjust="0"/>
  </p:normalViewPr>
  <p:slideViewPr>
    <p:cSldViewPr>
      <p:cViewPr varScale="1">
        <p:scale>
          <a:sx n="93" d="100"/>
          <a:sy n="93" d="100"/>
        </p:scale>
        <p:origin x="96" y="5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3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12" Type="http://schemas.openxmlformats.org/officeDocument/2006/relationships/image" Target="../media/image32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11" Type="http://schemas.openxmlformats.org/officeDocument/2006/relationships/image" Target="../media/image31.wmf"/><Relationship Id="rId5" Type="http://schemas.openxmlformats.org/officeDocument/2006/relationships/image" Target="../media/image25.wmf"/><Relationship Id="rId15" Type="http://schemas.openxmlformats.org/officeDocument/2006/relationships/image" Target="../media/image35.wmf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Relationship Id="rId14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1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865" cy="4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88" tIns="48345" rIns="96688" bIns="48345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335" y="0"/>
            <a:ext cx="3169865" cy="4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88" tIns="48345" rIns="96688" bIns="48345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662"/>
            <a:ext cx="3169865" cy="4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88" tIns="48345" rIns="96688" bIns="48345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335" y="9121662"/>
            <a:ext cx="3169865" cy="4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88" tIns="48345" rIns="96688" bIns="48345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CB01BA09-F328-4BDB-8E96-687798C67B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87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865" cy="4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88" tIns="48345" rIns="96688" bIns="48345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335" y="0"/>
            <a:ext cx="3169865" cy="4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88" tIns="48345" rIns="96688" bIns="48345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470" y="4561576"/>
            <a:ext cx="5364261" cy="432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88" tIns="48345" rIns="96688" bIns="483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662"/>
            <a:ext cx="3169865" cy="4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88" tIns="48345" rIns="96688" bIns="48345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335" y="9121662"/>
            <a:ext cx="3169865" cy="4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88" tIns="48345" rIns="96688" bIns="48345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732604-B59C-40EB-97DF-2F4BB3328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414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31CB95-0A60-4BE9-81CE-2F4C647ED08E}" type="slidenum">
              <a:rPr lang="en-US" altLang="en-US" sz="13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300" smtClean="0"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2037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8774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32604-B59C-40EB-97DF-2F4BB33286AD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39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32604-B59C-40EB-97DF-2F4BB33286A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350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32604-B59C-40EB-97DF-2F4BB33286AD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32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32604-B59C-40EB-97DF-2F4BB33286AD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039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732604-B59C-40EB-97DF-2F4BB33286AD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50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grpSp>
        <p:nvGrpSpPr>
          <p:cNvPr id="4102" name="Group 1030"/>
          <p:cNvGrpSpPr>
            <a:grpSpLocks/>
          </p:cNvGrpSpPr>
          <p:nvPr/>
        </p:nvGrpSpPr>
        <p:grpSpPr bwMode="auto">
          <a:xfrm>
            <a:off x="508000" y="0"/>
            <a:ext cx="11684000" cy="533400"/>
            <a:chOff x="288" y="625"/>
            <a:chExt cx="5136" cy="1008"/>
          </a:xfrm>
        </p:grpSpPr>
        <p:sp>
          <p:nvSpPr>
            <p:cNvPr id="4103" name="Arc 1031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104" name="Arc 1032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105" name="Arc 1033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106" name="AutoShape 1034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  <p:sp>
        <p:nvSpPr>
          <p:cNvPr id="4107" name="Rectangle 103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4108" name="Rectangle 103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97FF1F-FFFB-40D5-841E-876D6D18CD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846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D8FA-64B3-4E61-B7A9-837BC7F37C8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45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285750"/>
            <a:ext cx="2794000" cy="6419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85750"/>
            <a:ext cx="8178800" cy="6419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02D7E-C652-444E-AB15-268424C1B9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619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5750"/>
            <a:ext cx="71120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762000"/>
            <a:ext cx="5486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762000"/>
            <a:ext cx="5486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08000" y="0"/>
            <a:ext cx="6096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04000" y="0"/>
            <a:ext cx="7112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3741-E6B0-4FC5-8BD2-72662F9C57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514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08000" y="285750"/>
            <a:ext cx="71120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8000" y="762000"/>
            <a:ext cx="5486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762000"/>
            <a:ext cx="5486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8000" y="3810000"/>
            <a:ext cx="5486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810000"/>
            <a:ext cx="5486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508000" y="0"/>
            <a:ext cx="6096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604000" y="0"/>
            <a:ext cx="7112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3741-E6B0-4FC5-8BD2-72662F9C57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45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556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EC13A-D9ED-4A04-849F-34E591E581A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9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762000"/>
            <a:ext cx="5486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762000"/>
            <a:ext cx="5486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8CA52-2A4F-4B4B-934E-75A4FA56B2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86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8CF50-B202-45AC-A38F-7E4342C25E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87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FDF72-A2BA-4672-A714-13A03B0EA0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088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292C8-F84A-4569-B6D7-F870D79CD2F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00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1113-31AD-4653-B0B9-1A490CE015A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5ADA-6A43-487C-992C-EB975751C5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96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285750"/>
            <a:ext cx="711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762000"/>
            <a:ext cx="11176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8000" y="0"/>
            <a:ext cx="6096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0"/>
            <a:ext cx="711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B53741-E6B0-4FC5-8BD2-72662F9C57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508000" y="0"/>
            <a:ext cx="11684000" cy="533400"/>
            <a:chOff x="288" y="625"/>
            <a:chExt cx="5136" cy="1008"/>
          </a:xfrm>
        </p:grpSpPr>
        <p:sp>
          <p:nvSpPr>
            <p:cNvPr id="3079" name="Arc 7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3080" name="Arc 8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3081" name="Arc 9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3082" name="AutoShape 10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26209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130.png"/><Relationship Id="rId15" Type="http://schemas.openxmlformats.org/officeDocument/2006/relationships/image" Target="../media/image8.png"/><Relationship Id="rId10" Type="http://schemas.openxmlformats.org/officeDocument/2006/relationships/image" Target="../media/image120.png"/><Relationship Id="rId4" Type="http://schemas.openxmlformats.org/officeDocument/2006/relationships/image" Target="../media/image48.png"/><Relationship Id="rId9" Type="http://schemas.openxmlformats.org/officeDocument/2006/relationships/image" Target="../media/image114.pn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50.png"/><Relationship Id="rId1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59.png"/><Relationship Id="rId2" Type="http://schemas.openxmlformats.org/officeDocument/2006/relationships/image" Target="../media/image55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130.png"/><Relationship Id="rId5" Type="http://schemas.openxmlformats.org/officeDocument/2006/relationships/image" Target="../media/image48.png"/><Relationship Id="rId15" Type="http://schemas.openxmlformats.org/officeDocument/2006/relationships/image" Target="../media/image170.png"/><Relationship Id="rId10" Type="http://schemas.openxmlformats.org/officeDocument/2006/relationships/image" Target="../media/image120.png"/><Relationship Id="rId4" Type="http://schemas.openxmlformats.org/officeDocument/2006/relationships/image" Target="../media/image47.png"/><Relationship Id="rId9" Type="http://schemas.openxmlformats.org/officeDocument/2006/relationships/image" Target="../media/image114.png"/><Relationship Id="rId1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1" Type="http://schemas.openxmlformats.org/officeDocument/2006/relationships/image" Target="../media/image72.png"/><Relationship Id="rId7" Type="http://schemas.openxmlformats.org/officeDocument/2006/relationships/image" Target="../media/image710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49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214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1810.png"/><Relationship Id="rId9" Type="http://schemas.openxmlformats.org/officeDocument/2006/relationships/image" Target="../media/image56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210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73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jpg"/><Relationship Id="rId15" Type="http://schemas.openxmlformats.org/officeDocument/2006/relationships/image" Target="../media/image82.png"/><Relationship Id="rId10" Type="http://schemas.openxmlformats.org/officeDocument/2006/relationships/image" Target="../media/image180.png"/><Relationship Id="rId4" Type="http://schemas.openxmlformats.org/officeDocument/2006/relationships/image" Target="../media/image1211.png"/><Relationship Id="rId9" Type="http://schemas.openxmlformats.org/officeDocument/2006/relationships/image" Target="../media/image79.png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7" Type="http://schemas.openxmlformats.org/officeDocument/2006/relationships/image" Target="../media/image5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10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68.png"/><Relationship Id="rId3" Type="http://schemas.openxmlformats.org/officeDocument/2006/relationships/image" Target="../media/image87.png"/><Relationship Id="rId7" Type="http://schemas.openxmlformats.org/officeDocument/2006/relationships/image" Target="../media/image851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7" Type="http://schemas.openxmlformats.org/officeDocument/2006/relationships/image" Target="../media/image25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550.png"/><Relationship Id="rId5" Type="http://schemas.openxmlformats.org/officeDocument/2006/relationships/image" Target="../media/image249.png"/><Relationship Id="rId10" Type="http://schemas.openxmlformats.org/officeDocument/2006/relationships/image" Target="../media/image96.png"/><Relationship Id="rId4" Type="http://schemas.openxmlformats.org/officeDocument/2006/relationships/image" Target="../media/image248.png"/><Relationship Id="rId9" Type="http://schemas.openxmlformats.org/officeDocument/2006/relationships/image" Target="../media/image540.pn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image" Target="../media/image95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15" Type="http://schemas.openxmlformats.org/officeDocument/2006/relationships/image" Target="../media/image97.png"/><Relationship Id="rId4" Type="http://schemas.openxmlformats.org/officeDocument/2006/relationships/image" Target="../media/image248.png"/><Relationship Id="rId9" Type="http://schemas.openxmlformats.org/officeDocument/2006/relationships/image" Target="../media/image560.png"/><Relationship Id="rId14" Type="http://schemas.openxmlformats.org/officeDocument/2006/relationships/image" Target="../media/image9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7" Type="http://schemas.openxmlformats.org/officeDocument/2006/relationships/image" Target="../media/image25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15" Type="http://schemas.openxmlformats.org/officeDocument/2006/relationships/image" Target="../media/image67.png"/><Relationship Id="rId4" Type="http://schemas.openxmlformats.org/officeDocument/2006/relationships/image" Target="../media/image248.png"/><Relationship Id="rId1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106.gif"/><Relationship Id="rId18" Type="http://schemas.openxmlformats.org/officeDocument/2006/relationships/image" Target="../media/image61.png"/><Relationship Id="rId3" Type="http://schemas.openxmlformats.org/officeDocument/2006/relationships/image" Target="../media/image104.png"/><Relationship Id="rId21" Type="http://schemas.openxmlformats.org/officeDocument/2006/relationships/image" Target="../media/image72.png"/><Relationship Id="rId7" Type="http://schemas.openxmlformats.org/officeDocument/2006/relationships/image" Target="../media/image264.png"/><Relationship Id="rId12" Type="http://schemas.openxmlformats.org/officeDocument/2006/relationships/image" Target="../media/image103.wmf"/><Relationship Id="rId17" Type="http://schemas.openxmlformats.org/officeDocument/2006/relationships/image" Target="../media/image27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1.png"/><Relationship Id="rId20" Type="http://schemas.openxmlformats.org/officeDocument/2006/relationships/image" Target="../media/image71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3.png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262.png"/><Relationship Id="rId15" Type="http://schemas.openxmlformats.org/officeDocument/2006/relationships/image" Target="../media/image189.png"/><Relationship Id="rId10" Type="http://schemas.openxmlformats.org/officeDocument/2006/relationships/image" Target="../media/image105.png"/><Relationship Id="rId19" Type="http://schemas.openxmlformats.org/officeDocument/2006/relationships/image" Target="../media/image63.png"/><Relationship Id="rId4" Type="http://schemas.openxmlformats.org/officeDocument/2006/relationships/image" Target="../media/image186.png"/><Relationship Id="rId9" Type="http://schemas.openxmlformats.org/officeDocument/2006/relationships/image" Target="../media/image266.png"/><Relationship Id="rId14" Type="http://schemas.openxmlformats.org/officeDocument/2006/relationships/image" Target="../media/image269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109.jpeg"/><Relationship Id="rId3" Type="http://schemas.openxmlformats.org/officeDocument/2006/relationships/image" Target="../media/image107.png"/><Relationship Id="rId12" Type="http://schemas.openxmlformats.org/officeDocument/2006/relationships/image" Target="../media/image62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11.png"/><Relationship Id="rId15" Type="http://schemas.openxmlformats.org/officeDocument/2006/relationships/image" Target="../media/image66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3.png"/><Relationship Id="rId8" Type="http://schemas.openxmlformats.org/officeDocument/2006/relationships/image" Target="../media/image850.png"/><Relationship Id="rId26" Type="http://schemas.openxmlformats.org/officeDocument/2006/relationships/image" Target="../media/image122.png"/><Relationship Id="rId3" Type="http://schemas.openxmlformats.org/officeDocument/2006/relationships/image" Target="../media/image110.png"/><Relationship Id="rId21" Type="http://schemas.openxmlformats.org/officeDocument/2006/relationships/image" Target="../media/image117.png"/><Relationship Id="rId17" Type="http://schemas.openxmlformats.org/officeDocument/2006/relationships/image" Target="../media/image111.jpeg"/><Relationship Id="rId25" Type="http://schemas.openxmlformats.org/officeDocument/2006/relationships/image" Target="../media/image11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80.png"/><Relationship Id="rId24" Type="http://schemas.openxmlformats.org/officeDocument/2006/relationships/image" Target="../media/image121.png"/><Relationship Id="rId15" Type="http://schemas.openxmlformats.org/officeDocument/2006/relationships/image" Target="../media/image1050.png"/><Relationship Id="rId23" Type="http://schemas.openxmlformats.org/officeDocument/2006/relationships/image" Target="../media/image119.png"/><Relationship Id="rId19" Type="http://schemas.openxmlformats.org/officeDocument/2006/relationships/image" Target="../media/image112.png"/><Relationship Id="rId4" Type="http://schemas.openxmlformats.org/officeDocument/2006/relationships/image" Target="../media/image111.png"/><Relationship Id="rId14" Type="http://schemas.openxmlformats.org/officeDocument/2006/relationships/image" Target="../media/image1040.png"/><Relationship Id="rId22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124.png"/><Relationship Id="rId26" Type="http://schemas.openxmlformats.org/officeDocument/2006/relationships/image" Target="../media/image125.png"/><Relationship Id="rId3" Type="http://schemas.openxmlformats.org/officeDocument/2006/relationships/image" Target="../media/image59.png"/><Relationship Id="rId21" Type="http://schemas.openxmlformats.org/officeDocument/2006/relationships/image" Target="../media/image1110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2" Type="http://schemas.openxmlformats.org/officeDocument/2006/relationships/image" Target="../media/image60.png"/><Relationship Id="rId16" Type="http://schemas.openxmlformats.org/officeDocument/2006/relationships/image" Target="../media/image72.png"/><Relationship Id="rId20" Type="http://schemas.openxmlformats.org/officeDocument/2006/relationships/image" Target="../media/image1100.png"/><Relationship Id="rId29" Type="http://schemas.openxmlformats.org/officeDocument/2006/relationships/image" Target="../media/image12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124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1130.png"/><Relationship Id="rId28" Type="http://schemas.openxmlformats.org/officeDocument/2006/relationships/image" Target="../media/image1190.png"/><Relationship Id="rId10" Type="http://schemas.openxmlformats.org/officeDocument/2006/relationships/image" Target="../media/image66.png"/><Relationship Id="rId19" Type="http://schemas.openxmlformats.org/officeDocument/2006/relationships/image" Target="../media/image1090.png"/><Relationship Id="rId4" Type="http://schemas.openxmlformats.org/officeDocument/2006/relationships/image" Target="../media/image56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1120.png"/><Relationship Id="rId27" Type="http://schemas.openxmlformats.org/officeDocument/2006/relationships/image" Target="../media/image1180.png"/><Relationship Id="rId30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9.png"/><Relationship Id="rId7" Type="http://schemas.openxmlformats.org/officeDocument/2006/relationships/image" Target="../media/image13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13" Type="http://schemas.openxmlformats.org/officeDocument/2006/relationships/image" Target="../media/image141.png"/><Relationship Id="rId3" Type="http://schemas.openxmlformats.org/officeDocument/2006/relationships/image" Target="../media/image1310.png"/><Relationship Id="rId7" Type="http://schemas.openxmlformats.org/officeDocument/2006/relationships/image" Target="../media/image1350.png"/><Relationship Id="rId12" Type="http://schemas.openxmlformats.org/officeDocument/2006/relationships/image" Target="../media/image139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0.png"/><Relationship Id="rId11" Type="http://schemas.openxmlformats.org/officeDocument/2006/relationships/image" Target="../media/image142.png"/><Relationship Id="rId10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370.png"/><Relationship Id="rId14" Type="http://schemas.openxmlformats.org/officeDocument/2006/relationships/image" Target="../media/image14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10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0" Type="http://schemas.openxmlformats.org/officeDocument/2006/relationships/image" Target="../media/image121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5.gif"/><Relationship Id="rId3" Type="http://schemas.openxmlformats.org/officeDocument/2006/relationships/image" Target="../media/image1430.png"/><Relationship Id="rId12" Type="http://schemas.openxmlformats.org/officeDocument/2006/relationships/image" Target="../media/image144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43.png"/><Relationship Id="rId5" Type="http://schemas.openxmlformats.org/officeDocument/2006/relationships/image" Target="../media/image53.png"/><Relationship Id="rId10" Type="http://schemas.openxmlformats.org/officeDocument/2006/relationships/image" Target="../media/image144.png"/><Relationship Id="rId9" Type="http://schemas.openxmlformats.org/officeDocument/2006/relationships/image" Target="../media/image1010.png"/><Relationship Id="rId14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0.png"/><Relationship Id="rId4" Type="http://schemas.openxmlformats.org/officeDocument/2006/relationships/image" Target="../media/image1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9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9" Type="http://schemas.openxmlformats.org/officeDocument/2006/relationships/oleObject" Target="../embeddings/oleObject22.bin"/><Relationship Id="rId21" Type="http://schemas.openxmlformats.org/officeDocument/2006/relationships/image" Target="../media/image28.wmf"/><Relationship Id="rId34" Type="http://schemas.openxmlformats.org/officeDocument/2006/relationships/image" Target="../media/image32.wmf"/><Relationship Id="rId42" Type="http://schemas.openxmlformats.org/officeDocument/2006/relationships/image" Target="../media/image35.w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oleObject" Target="../embeddings/oleObject15.bin"/><Relationship Id="rId41" Type="http://schemas.openxmlformats.org/officeDocument/2006/relationships/oleObject" Target="../embeddings/oleObject2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image" Target="../media/image24.wmf"/><Relationship Id="rId24" Type="http://schemas.openxmlformats.org/officeDocument/2006/relationships/image" Target="../media/image37.jpeg"/><Relationship Id="rId32" Type="http://schemas.openxmlformats.org/officeDocument/2006/relationships/oleObject" Target="../embeddings/oleObject17.bin"/><Relationship Id="rId37" Type="http://schemas.openxmlformats.org/officeDocument/2006/relationships/oleObject" Target="../embeddings/oleObject20.bin"/><Relationship Id="rId40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wmf"/><Relationship Id="rId23" Type="http://schemas.openxmlformats.org/officeDocument/2006/relationships/image" Target="../media/image29.wmf"/><Relationship Id="rId28" Type="http://schemas.openxmlformats.org/officeDocument/2006/relationships/image" Target="../media/image30.wmf"/><Relationship Id="rId36" Type="http://schemas.openxmlformats.org/officeDocument/2006/relationships/image" Target="../media/image33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7.wmf"/><Relationship Id="rId31" Type="http://schemas.openxmlformats.org/officeDocument/2006/relationships/oleObject" Target="../embeddings/oleObject16.bin"/><Relationship Id="rId4" Type="http://schemas.openxmlformats.org/officeDocument/2006/relationships/image" Target="../media/image21.wmf"/><Relationship Id="rId9" Type="http://schemas.openxmlformats.org/officeDocument/2006/relationships/image" Target="../media/image36.png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31.wmf"/><Relationship Id="rId35" Type="http://schemas.openxmlformats.org/officeDocument/2006/relationships/oleObject" Target="../embeddings/oleObject19.bin"/><Relationship Id="rId8" Type="http://schemas.openxmlformats.org/officeDocument/2006/relationships/image" Target="../media/image23.wmf"/><Relationship Id="rId3" Type="http://schemas.openxmlformats.org/officeDocument/2006/relationships/oleObject" Target="../embeddings/oleObject1.bin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6.wmf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8.bin"/><Relationship Id="rId38" Type="http://schemas.openxmlformats.org/officeDocument/2006/relationships/oleObject" Target="../embeddings/oleObject2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oleObject" Target="../embeddings/oleObject29.bin"/><Relationship Id="rId18" Type="http://schemas.openxmlformats.org/officeDocument/2006/relationships/oleObject" Target="../embeddings/oleObject34.bin"/><Relationship Id="rId26" Type="http://schemas.openxmlformats.org/officeDocument/2006/relationships/image" Target="../media/image40.jpeg"/><Relationship Id="rId3" Type="http://schemas.openxmlformats.org/officeDocument/2006/relationships/oleObject" Target="../embeddings/oleObject24.bin"/><Relationship Id="rId21" Type="http://schemas.openxmlformats.org/officeDocument/2006/relationships/oleObject" Target="../embeddings/oleObject37.bin"/><Relationship Id="rId7" Type="http://schemas.openxmlformats.org/officeDocument/2006/relationships/image" Target="../media/image36.png"/><Relationship Id="rId12" Type="http://schemas.openxmlformats.org/officeDocument/2006/relationships/oleObject" Target="../embeddings/oleObject28.bin"/><Relationship Id="rId17" Type="http://schemas.openxmlformats.org/officeDocument/2006/relationships/oleObject" Target="../embeddings/oleObject33.bin"/><Relationship Id="rId25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11" Type="http://schemas.openxmlformats.org/officeDocument/2006/relationships/image" Target="../media/image38.wmf"/><Relationship Id="rId24" Type="http://schemas.openxmlformats.org/officeDocument/2006/relationships/oleObject" Target="../embeddings/oleObject39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1.bin"/><Relationship Id="rId23" Type="http://schemas.openxmlformats.org/officeDocument/2006/relationships/image" Target="../media/image39.wmf"/><Relationship Id="rId28" Type="http://schemas.openxmlformats.org/officeDocument/2006/relationships/image" Target="../media/image21.wmf"/><Relationship Id="rId10" Type="http://schemas.openxmlformats.org/officeDocument/2006/relationships/oleObject" Target="../embeddings/oleObject27.bin"/><Relationship Id="rId19" Type="http://schemas.openxmlformats.org/officeDocument/2006/relationships/oleObject" Target="../embeddings/oleObject35.bin"/><Relationship Id="rId4" Type="http://schemas.openxmlformats.org/officeDocument/2006/relationships/image" Target="../media/image22.wmf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30.bin"/><Relationship Id="rId22" Type="http://schemas.openxmlformats.org/officeDocument/2006/relationships/oleObject" Target="../embeddings/oleObject38.bin"/><Relationship Id="rId27" Type="http://schemas.openxmlformats.org/officeDocument/2006/relationships/oleObject" Target="../embeddings/oleObject4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8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3916" y="1193496"/>
            <a:ext cx="9677399" cy="2654604"/>
          </a:xfrm>
        </p:spPr>
        <p:txBody>
          <a:bodyPr/>
          <a:lstStyle/>
          <a:p>
            <a:r>
              <a:rPr lang="en-US" sz="3600" b="0" dirty="0" smtClean="0"/>
              <a:t>Exotic Hadrons with Heavy Quarks: </a:t>
            </a:r>
            <a:br>
              <a:rPr lang="en-US" sz="3600" b="0" dirty="0" smtClean="0"/>
            </a:br>
            <a:r>
              <a:rPr lang="en-US" sz="3600" b="0" dirty="0" smtClean="0"/>
              <a:t>Experimental Perspective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03989" y="3352800"/>
            <a:ext cx="7315200" cy="990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Tomasz Skwarnicki</a:t>
            </a:r>
          </a:p>
          <a:p>
            <a:pPr eaLnBrk="1" hangingPunct="1"/>
            <a:r>
              <a:rPr lang="en-US" altLang="en-US" sz="2000" i="1" dirty="0" smtClean="0"/>
              <a:t>Syracuse University, NY, USA</a:t>
            </a:r>
            <a:endParaRPr lang="en-US" altLang="en-US" sz="20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3989"/>
          <a:stretch/>
        </p:blipFill>
        <p:spPr>
          <a:xfrm>
            <a:off x="304800" y="5209683"/>
            <a:ext cx="1346058" cy="1286367"/>
          </a:xfrm>
          <a:prstGeom prst="rect">
            <a:avLst/>
          </a:prstGeom>
        </p:spPr>
      </p:pic>
      <p:pic>
        <p:nvPicPr>
          <p:cNvPr id="12" name="Picture 6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658" y="5223005"/>
            <a:ext cx="1230464" cy="123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329" t="16985" r="6329"/>
          <a:stretch/>
        </p:blipFill>
        <p:spPr>
          <a:xfrm>
            <a:off x="3577894" y="5265847"/>
            <a:ext cx="5257800" cy="1304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465" y="5263884"/>
            <a:ext cx="1658135" cy="1306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131" y="5279572"/>
            <a:ext cx="1658135" cy="130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9977" y="285048"/>
            <a:ext cx="7112000" cy="381000"/>
          </a:xfrm>
        </p:spPr>
        <p:txBody>
          <a:bodyPr/>
          <a:lstStyle/>
          <a:p>
            <a:r>
              <a:rPr lang="en-US" dirty="0" smtClean="0"/>
              <a:t>Hadron spectroscopy and heavy flavors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482" t="23703" r="37963" b="12630"/>
          <a:stretch/>
        </p:blipFill>
        <p:spPr>
          <a:xfrm>
            <a:off x="753413" y="4191000"/>
            <a:ext cx="1147969" cy="1600200"/>
          </a:xfrm>
          <a:prstGeom prst="rect">
            <a:avLst/>
          </a:prstGeom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4"/>
          <a:stretch>
            <a:fillRect/>
          </a:stretch>
        </p:blipFill>
        <p:spPr bwMode="auto">
          <a:xfrm>
            <a:off x="0" y="1744915"/>
            <a:ext cx="2160588" cy="24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1534084" y="3029513"/>
            <a:ext cx="10005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err="1">
                <a:latin typeface="Arial Unicode MS" panose="020B0604020202020204" pitchFamily="34" charset="-128"/>
              </a:rPr>
              <a:t>pBe</a:t>
            </a:r>
            <a:r>
              <a:rPr lang="en-US" altLang="en-US" sz="1600" dirty="0">
                <a:latin typeface="Arial Unicode MS" panose="020B0604020202020204" pitchFamily="34" charset="-128"/>
              </a:rPr>
              <a:t> </a:t>
            </a:r>
            <a:endParaRPr lang="en-US" altLang="en-US" sz="1600" dirty="0" smtClean="0">
              <a:latin typeface="Arial Unicode MS" panose="020B0604020202020204" pitchFamily="34" charset="-128"/>
            </a:endParaRPr>
          </a:p>
          <a:p>
            <a:r>
              <a:rPr lang="en-US" altLang="en-US" sz="1600" dirty="0" smtClean="0"/>
              <a:t>→ 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 err="1">
                <a:latin typeface="Symbol" panose="05050102010706020507" pitchFamily="18" charset="2"/>
              </a:rPr>
              <a:t>+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>
                <a:latin typeface="Symbol" panose="05050102010706020507" pitchFamily="18" charset="2"/>
              </a:rPr>
              <a:t>-</a:t>
            </a:r>
            <a:r>
              <a:rPr lang="en-US" altLang="en-US" sz="1600" baseline="-25000" dirty="0">
                <a:solidFill>
                  <a:schemeClr val="accent2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600" dirty="0">
                <a:latin typeface="Arial Unicode MS" panose="020B0604020202020204" pitchFamily="34" charset="-128"/>
              </a:rPr>
              <a:t>X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508125" y="2572003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CC0000"/>
                </a:solidFill>
              </a:rPr>
              <a:t>J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482" t="23703" r="37963" b="12630"/>
          <a:stretch/>
        </p:blipFill>
        <p:spPr>
          <a:xfrm flipH="1">
            <a:off x="3146547" y="4214203"/>
            <a:ext cx="1094165" cy="1500797"/>
          </a:xfrm>
          <a:prstGeom prst="rect">
            <a:avLst/>
          </a:prstGeom>
        </p:spPr>
      </p:pic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1905000" y="1526983"/>
            <a:ext cx="3333750" cy="2945944"/>
            <a:chOff x="672" y="624"/>
            <a:chExt cx="2100" cy="2318"/>
          </a:xfrm>
        </p:grpSpPr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92" b="63438"/>
            <a:stretch>
              <a:fillRect/>
            </a:stretch>
          </p:blipFill>
          <p:spPr bwMode="auto">
            <a:xfrm>
              <a:off x="672" y="624"/>
              <a:ext cx="2076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92" t="94016" b="-110"/>
            <a:stretch>
              <a:fillRect/>
            </a:stretch>
          </p:blipFill>
          <p:spPr bwMode="auto">
            <a:xfrm>
              <a:off x="696" y="2606"/>
              <a:ext cx="207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364" y="816"/>
              <a:ext cx="28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 rot="16200000">
            <a:off x="1683711" y="2263167"/>
            <a:ext cx="8842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Log-scale!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049754" y="1821865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 err="1">
                <a:latin typeface="Symbol" panose="05050102010706020507" pitchFamily="18" charset="2"/>
              </a:rPr>
              <a:t>+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>
                <a:latin typeface="Symbol" panose="05050102010706020507" pitchFamily="18" charset="2"/>
              </a:rPr>
              <a:t>-</a:t>
            </a:r>
            <a:r>
              <a:rPr lang="en-US" altLang="en-US" sz="1600" baseline="-25000" dirty="0">
                <a:solidFill>
                  <a:schemeClr val="accent2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600" dirty="0"/>
              <a:t>→ </a:t>
            </a:r>
            <a:r>
              <a:rPr lang="en-US" altLang="en-US" sz="1600" dirty="0">
                <a:latin typeface="Arial Unicode MS" panose="020B0604020202020204" pitchFamily="34" charset="-128"/>
              </a:rPr>
              <a:t>hadrons</a:t>
            </a:r>
            <a:endParaRPr lang="en-US" altLang="en-US" sz="1600" baseline="30000" dirty="0">
              <a:latin typeface="Arial Unicode MS" panose="020B0604020202020204" pitchFamily="34" charset="-128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3583154" y="2279065"/>
            <a:ext cx="46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CC0000"/>
                </a:solidFill>
                <a:latin typeface="Symbol" panose="05050102010706020507" pitchFamily="18" charset="2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8748" y="5721657"/>
                <a:ext cx="377808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Quarks are real </a:t>
                </a:r>
                <a:br>
                  <a:rPr lang="en-US" dirty="0" smtClean="0"/>
                </a:br>
                <a:r>
                  <a:rPr lang="en-US" dirty="0" smtClean="0"/>
                  <a:t>and </a:t>
                </a:r>
              </a:p>
              <a:p>
                <a:pPr algn="ctr"/>
                <a:r>
                  <a:rPr lang="en-US" dirty="0" smtClean="0"/>
                  <a:t>mesons are simple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 smtClean="0"/>
                  <a:t> systems!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48" y="5721657"/>
                <a:ext cx="3778086" cy="1015663"/>
              </a:xfrm>
              <a:prstGeom prst="rect">
                <a:avLst/>
              </a:prstGeom>
              <a:blipFill rotWithShape="0">
                <a:blip r:embed="rId6"/>
                <a:stretch>
                  <a:fillRect l="-1452" t="-3012" r="-1290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109602" y="803083"/>
            <a:ext cx="262123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en-US" dirty="0">
                <a:solidFill>
                  <a:srgbClr val="FF0000"/>
                </a:solidFill>
              </a:rPr>
              <a:t>November revolution 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of 1974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97"/>
          <a:stretch/>
        </p:blipFill>
        <p:spPr>
          <a:xfrm>
            <a:off x="5105400" y="1059882"/>
            <a:ext cx="3905250" cy="3733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37333" y="609600"/>
            <a:ext cx="167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Belle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2003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552420" y="1292201"/>
            <a:ext cx="1372380" cy="384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389886" y="1862644"/>
                <a:ext cx="9356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886" y="1862644"/>
                <a:ext cx="935641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238610" y="4725889"/>
                <a:ext cx="173079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610" y="4725889"/>
                <a:ext cx="1730795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26150" y="1202738"/>
                <a:ext cx="18192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150" y="1202738"/>
                <a:ext cx="1819280" cy="338554"/>
              </a:xfrm>
              <a:prstGeom prst="rect">
                <a:avLst/>
              </a:prstGeom>
              <a:blipFill rotWithShape="0">
                <a:blip r:embed="rId10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 bwMode="auto">
          <a:xfrm flipV="1">
            <a:off x="6563710" y="2957042"/>
            <a:ext cx="0" cy="989792"/>
          </a:xfrm>
          <a:prstGeom prst="line">
            <a:avLst/>
          </a:prstGeom>
          <a:noFill/>
          <a:ln w="38100" cap="flat" cmpd="sng" algn="ctr">
            <a:solidFill>
              <a:srgbClr val="CC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6384102" y="2641910"/>
            <a:ext cx="44435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CC00CC"/>
                </a:solidFill>
              </a:rPr>
              <a:t>DD</a:t>
            </a:r>
            <a:endParaRPr lang="en-US" altLang="en-US" sz="1400" dirty="0">
              <a:solidFill>
                <a:srgbClr val="CC00CC"/>
              </a:solidFill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6686550" y="2322914"/>
            <a:ext cx="515938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CC00CC"/>
                </a:solidFill>
              </a:rPr>
              <a:t>DD*</a:t>
            </a:r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>
            <a:off x="6902913" y="2370464"/>
            <a:ext cx="152400" cy="0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6884548" y="2607666"/>
            <a:ext cx="15110" cy="652490"/>
          </a:xfrm>
          <a:prstGeom prst="line">
            <a:avLst/>
          </a:prstGeom>
          <a:noFill/>
          <a:ln w="38100" cap="flat" cmpd="sng" algn="ctr">
            <a:solidFill>
              <a:srgbClr val="CC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6955752" y="2794952"/>
            <a:ext cx="128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baseline="-25000" dirty="0" smtClean="0">
                <a:latin typeface="+mn-lt"/>
              </a:rPr>
              <a:t>X(3872)</a:t>
            </a:r>
            <a:r>
              <a:rPr lang="en-US" sz="1600" dirty="0" smtClean="0">
                <a:latin typeface="+mn-lt"/>
              </a:rPr>
              <a:t> </a:t>
            </a:r>
          </a:p>
          <a:p>
            <a:r>
              <a:rPr lang="en-US" sz="1600" dirty="0" smtClean="0"/>
              <a:t>&lt;1.2 </a:t>
            </a:r>
            <a:r>
              <a:rPr lang="en-US" sz="1600" dirty="0"/>
              <a:t>MeV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25264" y="2561025"/>
            <a:ext cx="164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very narrow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6971339" y="2582878"/>
            <a:ext cx="1195556" cy="8131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12"/>
              <p:cNvSpPr>
                <a:spLocks noChangeArrowheads="1"/>
              </p:cNvSpPr>
              <p:nvPr/>
            </p:nvSpPr>
            <p:spPr bwMode="auto">
              <a:xfrm>
                <a:off x="6026150" y="903249"/>
                <a:ext cx="1931747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dirty="0" smtClean="0">
                    <a:latin typeface="Arial Unicode MS" panose="020B0604020202020204" pitchFamily="34" charset="-128"/>
                  </a:rPr>
                  <a:t>e</a:t>
                </a:r>
                <a:r>
                  <a:rPr lang="en-US" altLang="en-US" sz="1600" baseline="30000" dirty="0" err="1">
                    <a:latin typeface="Symbol" panose="05050102010706020507" pitchFamily="18" charset="2"/>
                  </a:rPr>
                  <a:t>+</a:t>
                </a:r>
                <a:r>
                  <a:rPr lang="en-US" altLang="en-US" sz="1600" dirty="0" err="1">
                    <a:latin typeface="Arial Unicode MS" panose="020B0604020202020204" pitchFamily="34" charset="-128"/>
                  </a:rPr>
                  <a:t>e</a:t>
                </a:r>
                <a:r>
                  <a:rPr lang="en-US" altLang="en-US" sz="1600" baseline="30000" dirty="0">
                    <a:latin typeface="Symbol" panose="05050102010706020507" pitchFamily="18" charset="2"/>
                  </a:rPr>
                  <a:t>-</a:t>
                </a:r>
                <a:r>
                  <a:rPr lang="en-US" altLang="en-US" sz="1600" baseline="-25000" dirty="0">
                    <a:solidFill>
                      <a:schemeClr val="accent2"/>
                    </a:solidFill>
                    <a:latin typeface="Arial Unicode MS" panose="020B0604020202020204" pitchFamily="34" charset="-128"/>
                  </a:rPr>
                  <a:t> </a:t>
                </a:r>
                <a:r>
                  <a:rPr lang="en-US" altLang="en-US" sz="1600" dirty="0"/>
                  <a:t>→ </a:t>
                </a:r>
                <a:r>
                  <a:rPr lang="en-US" altLang="en-US" sz="1600" dirty="0" smtClean="0">
                    <a:latin typeface="Arial Unicode MS" panose="020B0604020202020204" pitchFamily="34" charset="-128"/>
                  </a:rPr>
                  <a:t>Y(4S)</a:t>
                </a:r>
                <a:r>
                  <a:rPr lang="en-US" altLang="en-US" sz="1600" dirty="0"/>
                  <a:t> →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altLang="en-US" sz="1600" baseline="30000" dirty="0">
                  <a:latin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32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6150" y="903249"/>
                <a:ext cx="1931747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1899" t="-5357" r="-9494" b="-214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5320505" y="4781847"/>
            <a:ext cx="3161443" cy="2011525"/>
            <a:chOff x="5320505" y="4781847"/>
            <a:chExt cx="3161443" cy="20115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2"/>
            <a:srcRect l="20000" r="71250" b="68960"/>
            <a:stretch/>
          </p:blipFill>
          <p:spPr>
            <a:xfrm rot="514566">
              <a:off x="6619667" y="4781847"/>
              <a:ext cx="1180260" cy="165627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320505" y="6393262"/>
              <a:ext cx="3161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dirty="0" smtClean="0"/>
                <a:t>ot all mesons </a:t>
              </a:r>
              <a:r>
                <a:rPr lang="en-US" dirty="0"/>
                <a:t>are </a:t>
              </a:r>
              <a:r>
                <a:rPr lang="en-US" dirty="0" smtClean="0"/>
                <a:t>simple!</a:t>
              </a:r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2602" y="1456029"/>
            <a:ext cx="1604398" cy="1668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flipH="1">
                <a:off x="9079904" y="3733800"/>
                <a:ext cx="2883496" cy="2759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X(3872) J</a:t>
                </a:r>
                <a:r>
                  <a:rPr lang="en-US" baseline="30000" dirty="0" smtClean="0"/>
                  <a:t>PC</a:t>
                </a:r>
                <a:r>
                  <a:rPr lang="en-US" dirty="0" smtClean="0"/>
                  <a:t>=1</a:t>
                </a:r>
                <a:r>
                  <a:rPr lang="en-US" baseline="30000" dirty="0" smtClean="0"/>
                  <a:t>++</a:t>
                </a:r>
              </a:p>
              <a:p>
                <a:endParaRPr lang="en-US" baseline="30000" dirty="0" smtClean="0"/>
              </a:p>
              <a:p>
                <a:r>
                  <a:rPr lang="en-US" dirty="0" smtClean="0"/>
                  <a:t>Could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A21E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A21E9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A21E9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rgbClr val="A21E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A21E9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A21E9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solidFill>
                      <a:srgbClr val="A21E92"/>
                    </a:solidFill>
                  </a:rPr>
                  <a:t> </a:t>
                </a:r>
                <a:r>
                  <a:rPr lang="en-US" dirty="0" smtClean="0"/>
                  <a:t>but its isospin violating decay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(3872)→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an order of magnitude too large for a (pure)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dirty="0" smtClean="0"/>
                  <a:t> state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079904" y="3733800"/>
                <a:ext cx="2883496" cy="2759730"/>
              </a:xfrm>
              <a:prstGeom prst="rect">
                <a:avLst/>
              </a:prstGeom>
              <a:blipFill rotWithShape="0">
                <a:blip r:embed="rId14"/>
                <a:stretch>
                  <a:fillRect l="-2110" t="-1106" r="-211" b="-3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ooter Placeholder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838656" y="1192451"/>
            <a:ext cx="1546741" cy="1931925"/>
            <a:chOff x="10866710" y="1967713"/>
            <a:chExt cx="1546741" cy="1931925"/>
          </a:xfrm>
        </p:grpSpPr>
        <p:sp>
          <p:nvSpPr>
            <p:cNvPr id="44" name="TextBox 43"/>
            <p:cNvSpPr txBox="1"/>
            <p:nvPr/>
          </p:nvSpPr>
          <p:spPr>
            <a:xfrm>
              <a:off x="10866710" y="2898121"/>
              <a:ext cx="1330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dirty="0" smtClean="0"/>
                <a:t>r           ?</a:t>
              </a:r>
              <a:endParaRPr lang="en-US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678035" flipH="1">
              <a:off x="11220491" y="1967713"/>
              <a:ext cx="1192960" cy="193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28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20000" r="71250" b="68960"/>
          <a:stretch/>
        </p:blipFill>
        <p:spPr>
          <a:xfrm rot="514566">
            <a:off x="6619667" y="4781847"/>
            <a:ext cx="1180260" cy="1656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9977" y="285048"/>
            <a:ext cx="7112000" cy="381000"/>
          </a:xfrm>
        </p:spPr>
        <p:txBody>
          <a:bodyPr/>
          <a:lstStyle/>
          <a:p>
            <a:r>
              <a:rPr lang="en-US" dirty="0" smtClean="0"/>
              <a:t>Hadron spectroscopy and heavy flavors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482" t="23703" r="37963" b="12630"/>
          <a:stretch/>
        </p:blipFill>
        <p:spPr>
          <a:xfrm>
            <a:off x="753413" y="4191000"/>
            <a:ext cx="1147969" cy="1600200"/>
          </a:xfrm>
          <a:prstGeom prst="rect">
            <a:avLst/>
          </a:prstGeom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4"/>
          <a:stretch>
            <a:fillRect/>
          </a:stretch>
        </p:blipFill>
        <p:spPr bwMode="auto">
          <a:xfrm>
            <a:off x="0" y="1744915"/>
            <a:ext cx="2160588" cy="24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1534084" y="3029513"/>
            <a:ext cx="10005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err="1">
                <a:latin typeface="Arial Unicode MS" panose="020B0604020202020204" pitchFamily="34" charset="-128"/>
              </a:rPr>
              <a:t>pBe</a:t>
            </a:r>
            <a:r>
              <a:rPr lang="en-US" altLang="en-US" sz="1600" dirty="0">
                <a:latin typeface="Arial Unicode MS" panose="020B0604020202020204" pitchFamily="34" charset="-128"/>
              </a:rPr>
              <a:t> </a:t>
            </a:r>
            <a:endParaRPr lang="en-US" altLang="en-US" sz="1600" dirty="0" smtClean="0">
              <a:latin typeface="Arial Unicode MS" panose="020B0604020202020204" pitchFamily="34" charset="-128"/>
            </a:endParaRPr>
          </a:p>
          <a:p>
            <a:r>
              <a:rPr lang="en-US" altLang="en-US" sz="1600" dirty="0" smtClean="0"/>
              <a:t>→ 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 err="1">
                <a:latin typeface="Symbol" panose="05050102010706020507" pitchFamily="18" charset="2"/>
              </a:rPr>
              <a:t>+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>
                <a:latin typeface="Symbol" panose="05050102010706020507" pitchFamily="18" charset="2"/>
              </a:rPr>
              <a:t>-</a:t>
            </a:r>
            <a:r>
              <a:rPr lang="en-US" altLang="en-US" sz="1600" baseline="-25000" dirty="0">
                <a:solidFill>
                  <a:schemeClr val="accent2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600" dirty="0">
                <a:latin typeface="Arial Unicode MS" panose="020B0604020202020204" pitchFamily="34" charset="-128"/>
              </a:rPr>
              <a:t>X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508125" y="2572003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CC0000"/>
                </a:solidFill>
              </a:rPr>
              <a:t>J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482" t="23703" r="37963" b="12630"/>
          <a:stretch/>
        </p:blipFill>
        <p:spPr>
          <a:xfrm flipH="1">
            <a:off x="3146547" y="4214203"/>
            <a:ext cx="1094165" cy="1500797"/>
          </a:xfrm>
          <a:prstGeom prst="rect">
            <a:avLst/>
          </a:prstGeom>
        </p:spPr>
      </p:pic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1905000" y="1526983"/>
            <a:ext cx="3333750" cy="2945944"/>
            <a:chOff x="672" y="624"/>
            <a:chExt cx="2100" cy="2318"/>
          </a:xfrm>
        </p:grpSpPr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92" b="63438"/>
            <a:stretch>
              <a:fillRect/>
            </a:stretch>
          </p:blipFill>
          <p:spPr bwMode="auto">
            <a:xfrm>
              <a:off x="672" y="624"/>
              <a:ext cx="2076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92" t="94016" b="-110"/>
            <a:stretch>
              <a:fillRect/>
            </a:stretch>
          </p:blipFill>
          <p:spPr bwMode="auto">
            <a:xfrm>
              <a:off x="696" y="2606"/>
              <a:ext cx="207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364" y="816"/>
              <a:ext cx="28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 rot="16200000">
            <a:off x="1683711" y="2263167"/>
            <a:ext cx="8842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Log-scale!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049754" y="1821865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 err="1">
                <a:latin typeface="Symbol" panose="05050102010706020507" pitchFamily="18" charset="2"/>
              </a:rPr>
              <a:t>+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>
                <a:latin typeface="Symbol" panose="05050102010706020507" pitchFamily="18" charset="2"/>
              </a:rPr>
              <a:t>-</a:t>
            </a:r>
            <a:r>
              <a:rPr lang="en-US" altLang="en-US" sz="1600" baseline="-25000" dirty="0">
                <a:solidFill>
                  <a:schemeClr val="accent2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600" dirty="0"/>
              <a:t>→ </a:t>
            </a:r>
            <a:r>
              <a:rPr lang="en-US" altLang="en-US" sz="1600" dirty="0">
                <a:latin typeface="Arial Unicode MS" panose="020B0604020202020204" pitchFamily="34" charset="-128"/>
              </a:rPr>
              <a:t>hadrons</a:t>
            </a:r>
            <a:endParaRPr lang="en-US" altLang="en-US" sz="1600" baseline="30000" dirty="0">
              <a:latin typeface="Arial Unicode MS" panose="020B0604020202020204" pitchFamily="34" charset="-128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3583154" y="2279065"/>
            <a:ext cx="46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CC0000"/>
                </a:solidFill>
                <a:latin typeface="Symbol" panose="05050102010706020507" pitchFamily="18" charset="2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8748" y="5721657"/>
                <a:ext cx="377808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Quarks are real </a:t>
                </a:r>
                <a:br>
                  <a:rPr lang="en-US" dirty="0" smtClean="0"/>
                </a:br>
                <a:r>
                  <a:rPr lang="en-US" dirty="0" smtClean="0"/>
                  <a:t>and </a:t>
                </a:r>
              </a:p>
              <a:p>
                <a:pPr algn="ctr"/>
                <a:r>
                  <a:rPr lang="en-US" dirty="0" smtClean="0"/>
                  <a:t>mesons are simple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 smtClean="0"/>
                  <a:t> systems!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48" y="5721657"/>
                <a:ext cx="3778086" cy="1015663"/>
              </a:xfrm>
              <a:prstGeom prst="rect">
                <a:avLst/>
              </a:prstGeom>
              <a:blipFill rotWithShape="0">
                <a:blip r:embed="rId6"/>
                <a:stretch>
                  <a:fillRect l="-1452" t="-3012" r="-1290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109602" y="803083"/>
            <a:ext cx="262123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en-US" dirty="0">
                <a:solidFill>
                  <a:srgbClr val="FF0000"/>
                </a:solidFill>
              </a:rPr>
              <a:t>November revolution 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of 1974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97"/>
          <a:stretch/>
        </p:blipFill>
        <p:spPr>
          <a:xfrm>
            <a:off x="5105400" y="1059882"/>
            <a:ext cx="3905250" cy="3733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37333" y="609600"/>
            <a:ext cx="167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Belle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2003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552420" y="1292201"/>
            <a:ext cx="1372380" cy="384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389886" y="1862644"/>
                <a:ext cx="9356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886" y="1862644"/>
                <a:ext cx="935641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238610" y="4725889"/>
                <a:ext cx="173079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610" y="4725889"/>
                <a:ext cx="1730795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26150" y="1202738"/>
                <a:ext cx="18192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150" y="1202738"/>
                <a:ext cx="1819280" cy="338554"/>
              </a:xfrm>
              <a:prstGeom prst="rect">
                <a:avLst/>
              </a:prstGeom>
              <a:blipFill rotWithShape="0">
                <a:blip r:embed="rId10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 bwMode="auto">
          <a:xfrm flipV="1">
            <a:off x="6563710" y="2957042"/>
            <a:ext cx="0" cy="989792"/>
          </a:xfrm>
          <a:prstGeom prst="line">
            <a:avLst/>
          </a:prstGeom>
          <a:noFill/>
          <a:ln w="38100" cap="flat" cmpd="sng" algn="ctr">
            <a:solidFill>
              <a:srgbClr val="CC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6384102" y="2641910"/>
            <a:ext cx="44435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CC00CC"/>
                </a:solidFill>
              </a:rPr>
              <a:t>DD</a:t>
            </a:r>
            <a:endParaRPr lang="en-US" altLang="en-US" sz="1400" dirty="0">
              <a:solidFill>
                <a:srgbClr val="CC00CC"/>
              </a:solidFill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6686550" y="2322914"/>
            <a:ext cx="515938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CC00CC"/>
                </a:solidFill>
              </a:rPr>
              <a:t>DD*</a:t>
            </a:r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>
            <a:off x="6902913" y="2370464"/>
            <a:ext cx="152400" cy="0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6884548" y="2607666"/>
            <a:ext cx="15110" cy="652490"/>
          </a:xfrm>
          <a:prstGeom prst="line">
            <a:avLst/>
          </a:prstGeom>
          <a:noFill/>
          <a:ln w="38100" cap="flat" cmpd="sng" algn="ctr">
            <a:solidFill>
              <a:srgbClr val="CC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6955752" y="2794952"/>
            <a:ext cx="128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baseline="-25000" dirty="0" smtClean="0">
                <a:latin typeface="+mn-lt"/>
              </a:rPr>
              <a:t>X(3872)</a:t>
            </a:r>
            <a:r>
              <a:rPr lang="en-US" sz="1600" dirty="0" smtClean="0">
                <a:latin typeface="+mn-lt"/>
              </a:rPr>
              <a:t> </a:t>
            </a:r>
          </a:p>
          <a:p>
            <a:r>
              <a:rPr lang="en-US" sz="1600" dirty="0" smtClean="0"/>
              <a:t>&lt;1.2 </a:t>
            </a:r>
            <a:r>
              <a:rPr lang="en-US" sz="1600" dirty="0"/>
              <a:t>MeV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25264" y="2561025"/>
            <a:ext cx="1647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very narrow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6971339" y="2582878"/>
            <a:ext cx="1195556" cy="8131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12"/>
              <p:cNvSpPr>
                <a:spLocks noChangeArrowheads="1"/>
              </p:cNvSpPr>
              <p:nvPr/>
            </p:nvSpPr>
            <p:spPr bwMode="auto">
              <a:xfrm>
                <a:off x="6026150" y="903249"/>
                <a:ext cx="1931747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dirty="0" smtClean="0">
                    <a:latin typeface="Arial Unicode MS" panose="020B0604020202020204" pitchFamily="34" charset="-128"/>
                  </a:rPr>
                  <a:t>e</a:t>
                </a:r>
                <a:r>
                  <a:rPr lang="en-US" altLang="en-US" sz="1600" baseline="30000" dirty="0" err="1">
                    <a:latin typeface="Symbol" panose="05050102010706020507" pitchFamily="18" charset="2"/>
                  </a:rPr>
                  <a:t>+</a:t>
                </a:r>
                <a:r>
                  <a:rPr lang="en-US" altLang="en-US" sz="1600" dirty="0" err="1">
                    <a:latin typeface="Arial Unicode MS" panose="020B0604020202020204" pitchFamily="34" charset="-128"/>
                  </a:rPr>
                  <a:t>e</a:t>
                </a:r>
                <a:r>
                  <a:rPr lang="en-US" altLang="en-US" sz="1600" baseline="30000" dirty="0">
                    <a:latin typeface="Symbol" panose="05050102010706020507" pitchFamily="18" charset="2"/>
                  </a:rPr>
                  <a:t>-</a:t>
                </a:r>
                <a:r>
                  <a:rPr lang="en-US" altLang="en-US" sz="1600" baseline="-25000" dirty="0">
                    <a:solidFill>
                      <a:schemeClr val="accent2"/>
                    </a:solidFill>
                    <a:latin typeface="Arial Unicode MS" panose="020B0604020202020204" pitchFamily="34" charset="-128"/>
                  </a:rPr>
                  <a:t> </a:t>
                </a:r>
                <a:r>
                  <a:rPr lang="en-US" altLang="en-US" sz="1600" dirty="0"/>
                  <a:t>→ </a:t>
                </a:r>
                <a:r>
                  <a:rPr lang="en-US" altLang="en-US" sz="1600" dirty="0" smtClean="0">
                    <a:latin typeface="Arial Unicode MS" panose="020B0604020202020204" pitchFamily="34" charset="-128"/>
                  </a:rPr>
                  <a:t>Y(4S)</a:t>
                </a:r>
                <a:r>
                  <a:rPr lang="en-US" altLang="en-US" sz="1600" dirty="0"/>
                  <a:t> →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altLang="en-US" sz="1600" baseline="30000" dirty="0">
                  <a:latin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32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6150" y="903249"/>
                <a:ext cx="1931747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1899" t="-5357" r="-9494" b="-214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5320505" y="6393262"/>
            <a:ext cx="3161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ot all mesons </a:t>
            </a:r>
            <a:r>
              <a:rPr lang="en-US" dirty="0"/>
              <a:t>are </a:t>
            </a:r>
            <a:r>
              <a:rPr lang="en-US" dirty="0" smtClean="0"/>
              <a:t>simple!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466" r="101" b="7926"/>
          <a:stretch/>
        </p:blipFill>
        <p:spPr>
          <a:xfrm>
            <a:off x="8439150" y="1138709"/>
            <a:ext cx="3702766" cy="35094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20000" r="71250" b="68960"/>
          <a:stretch/>
        </p:blipFill>
        <p:spPr>
          <a:xfrm flipH="1">
            <a:off x="9241660" y="4685294"/>
            <a:ext cx="1048636" cy="184937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908347" y="6376885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neither are all baryons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9454974" y="534895"/>
            <a:ext cx="167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LHCb 2015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12"/>
              <p:cNvSpPr>
                <a:spLocks noChangeArrowheads="1"/>
              </p:cNvSpPr>
              <p:nvPr/>
            </p:nvSpPr>
            <p:spPr bwMode="auto">
              <a:xfrm>
                <a:off x="9560165" y="824216"/>
                <a:ext cx="131324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altLang="en-US" sz="1600" baseline="-25000" dirty="0" smtClean="0">
                    <a:solidFill>
                      <a:schemeClr val="accent2"/>
                    </a:solidFill>
                    <a:latin typeface="Arial Unicode MS" panose="020B0604020202020204" pitchFamily="34" charset="-128"/>
                  </a:rPr>
                  <a:t> </a:t>
                </a:r>
                <a:r>
                  <a:rPr lang="en-US" altLang="en-US" sz="1600" dirty="0" smtClean="0"/>
                  <a:t>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en-US" sz="16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en-US" sz="1600" b="0" i="1" dirty="0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altLang="en-US" sz="1600" baseline="30000" dirty="0">
                  <a:latin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41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0165" y="824216"/>
                <a:ext cx="1313245" cy="338554"/>
              </a:xfrm>
              <a:prstGeom prst="rect">
                <a:avLst/>
              </a:prstGeom>
              <a:blipFill rotWithShape="0">
                <a:blip r:embed="rId13"/>
                <a:stretch>
                  <a:fillRect t="-5357" b="-214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489458" y="1146007"/>
                <a:ext cx="15721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en-US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en-US" sz="16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458" y="1146007"/>
                <a:ext cx="1572161" cy="338554"/>
              </a:xfrm>
              <a:prstGeom prst="rect">
                <a:avLst/>
              </a:prstGeom>
              <a:blipFill rotWithShape="0">
                <a:blip r:embed="rId1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0943408" y="4648200"/>
                <a:ext cx="130574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408" y="4648200"/>
                <a:ext cx="1305742" cy="400110"/>
              </a:xfrm>
              <a:prstGeom prst="rect">
                <a:avLst/>
              </a:prstGeom>
              <a:blipFill rotWithShape="0">
                <a:blip r:embed="rId15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 bwMode="auto">
          <a:xfrm>
            <a:off x="9372600" y="1541292"/>
            <a:ext cx="393378" cy="448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0884221" y="1532352"/>
            <a:ext cx="757195" cy="289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759638" y="2772621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(4450)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74108" y="3710439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</a:t>
            </a:r>
            <a:r>
              <a:rPr lang="en-US" sz="1400" baseline="-25000" dirty="0" smtClean="0">
                <a:solidFill>
                  <a:srgbClr val="FF0000"/>
                </a:solidFill>
              </a:rPr>
              <a:t>c</a:t>
            </a:r>
            <a:r>
              <a:rPr lang="en-US" sz="1400" dirty="0" smtClean="0">
                <a:solidFill>
                  <a:srgbClr val="FF0000"/>
                </a:solidFill>
              </a:rPr>
              <a:t>(4380)</a:t>
            </a:r>
            <a:r>
              <a:rPr lang="en-US" sz="1400" baseline="30000" dirty="0" smtClean="0">
                <a:solidFill>
                  <a:srgbClr val="FF0000"/>
                </a:solidFill>
              </a:rPr>
              <a:t>+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9638" y="1510969"/>
            <a:ext cx="871241" cy="905872"/>
          </a:xfrm>
          <a:prstGeom prst="rect">
            <a:avLst/>
          </a:prstGeom>
        </p:spPr>
      </p:pic>
      <p:sp>
        <p:nvSpPr>
          <p:cNvPr id="33" name="Footer Placeholder 3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8903653" y="896681"/>
            <a:ext cx="3448258" cy="1931925"/>
            <a:chOff x="8903653" y="896681"/>
            <a:chExt cx="3448258" cy="19319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03653" y="1484561"/>
              <a:ext cx="1097681" cy="910949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10805170" y="896681"/>
              <a:ext cx="1546741" cy="1931925"/>
              <a:chOff x="10866710" y="1967713"/>
              <a:chExt cx="1546741" cy="1931925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10866710" y="2898121"/>
                <a:ext cx="13308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</a:t>
                </a:r>
                <a:r>
                  <a:rPr lang="en-US" dirty="0" smtClean="0"/>
                  <a:t>r           ?</a:t>
                </a:r>
                <a:endParaRPr lang="en-US" dirty="0"/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9678035" flipH="1">
                <a:off x="11220491" y="1967713"/>
                <a:ext cx="1192960" cy="19319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6375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4754"/>
            <a:ext cx="8839200" cy="381000"/>
          </a:xfrm>
        </p:spPr>
        <p:txBody>
          <a:bodyPr/>
          <a:lstStyle/>
          <a:p>
            <a:r>
              <a:rPr lang="en-US" dirty="0" smtClean="0"/>
              <a:t>New particle zoo: </a:t>
            </a:r>
            <a:r>
              <a:rPr lang="en-US" dirty="0" err="1" smtClean="0"/>
              <a:t>charmonium</a:t>
            </a:r>
            <a:r>
              <a:rPr lang="en-US" dirty="0" smtClean="0"/>
              <a:t> above flavor threshold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906418"/>
            <a:ext cx="5475481" cy="4641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716268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 narrative </a:t>
            </a:r>
            <a:r>
              <a:rPr lang="en-US" dirty="0" smtClean="0"/>
              <a:t>(before 2003)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95400" y="5972144"/>
                <a:ext cx="38466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Mesons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>
                    <a:solidFill>
                      <a:srgbClr val="0000FF"/>
                    </a:solidFill>
                  </a:rPr>
                  <a:t> bound states.  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972144"/>
                <a:ext cx="3846694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1743" t="-7692" r="-634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 bwMode="auto">
          <a:xfrm>
            <a:off x="1738086" y="2042886"/>
            <a:ext cx="381000" cy="3048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752600" y="2452914"/>
            <a:ext cx="381000" cy="3048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1752600" y="2819400"/>
            <a:ext cx="381000" cy="3048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799772" y="3262086"/>
            <a:ext cx="381000" cy="1524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85229" y="5547474"/>
            <a:ext cx="330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Figures from </a:t>
            </a:r>
            <a:r>
              <a:rPr lang="en-US" sz="1000" dirty="0" err="1" smtClean="0"/>
              <a:t>Olsen,Skwarnicki,Zieminska</a:t>
            </a:r>
            <a:r>
              <a:rPr lang="en-US" sz="1000" dirty="0" smtClean="0"/>
              <a:t> </a:t>
            </a:r>
          </a:p>
          <a:p>
            <a:r>
              <a:rPr lang="en-US" sz="1000" dirty="0" err="1" smtClean="0"/>
              <a:t>Rev.Mod.Phys</a:t>
            </a:r>
            <a:r>
              <a:rPr lang="en-US" sz="1000" dirty="0" smtClean="0"/>
              <a:t>. 90, 015003 (</a:t>
            </a:r>
            <a:r>
              <a:rPr lang="en-US" sz="1000" dirty="0"/>
              <a:t>2018</a:t>
            </a:r>
            <a:r>
              <a:rPr lang="en-US" sz="1000" dirty="0" smtClean="0"/>
              <a:t>); arXiv:1708.04012 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3589020" y="1447800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predicted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63257" y="3691890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measured</a:t>
            </a:r>
            <a:endParaRPr lang="en-US" sz="12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52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91" y="285519"/>
            <a:ext cx="11963400" cy="381000"/>
          </a:xfrm>
        </p:spPr>
        <p:txBody>
          <a:bodyPr/>
          <a:lstStyle/>
          <a:p>
            <a:r>
              <a:rPr lang="en-US" dirty="0" smtClean="0"/>
              <a:t>New particle zoo: </a:t>
            </a:r>
            <a:r>
              <a:rPr lang="en-US" dirty="0" err="1" smtClean="0"/>
              <a:t>charmonium</a:t>
            </a:r>
            <a:r>
              <a:rPr lang="en-US" dirty="0" smtClean="0"/>
              <a:t> above flavor threshold (mostly a freak show)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906418"/>
            <a:ext cx="5475481" cy="4641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716268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 narrative </a:t>
            </a:r>
            <a:r>
              <a:rPr lang="en-US" dirty="0" smtClean="0"/>
              <a:t>(before 2003)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95400" y="5972144"/>
                <a:ext cx="38466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Mesons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>
                    <a:solidFill>
                      <a:srgbClr val="0000FF"/>
                    </a:solidFill>
                  </a:rPr>
                  <a:t> bound states.  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972144"/>
                <a:ext cx="3846694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1743" t="-7692" r="-634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 bwMode="auto">
          <a:xfrm>
            <a:off x="1738086" y="2042886"/>
            <a:ext cx="381000" cy="3048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752600" y="2452914"/>
            <a:ext cx="381000" cy="3048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1752600" y="2819400"/>
            <a:ext cx="381000" cy="3048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799772" y="3262086"/>
            <a:ext cx="381000" cy="1524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10"/>
          <p:cNvGrpSpPr/>
          <p:nvPr/>
        </p:nvGrpSpPr>
        <p:grpSpPr>
          <a:xfrm>
            <a:off x="6477000" y="590147"/>
            <a:ext cx="5562600" cy="6243772"/>
            <a:chOff x="6477000" y="590147"/>
            <a:chExt cx="5562600" cy="6243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6705600" y="5510480"/>
                  <a:ext cx="533400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0000FF"/>
                      </a:solidFill>
                    </a:rPr>
                    <a:t>Mesons are </a:t>
                  </a:r>
                  <a:r>
                    <a:rPr lang="en-US" b="1" dirty="0" smtClean="0">
                      <a:solidFill>
                        <a:srgbClr val="0000FF"/>
                      </a:solidFill>
                    </a:rPr>
                    <a:t>predominantly</a:t>
                  </a:r>
                  <a:r>
                    <a:rPr lang="en-US" dirty="0" smtClean="0">
                      <a:solidFill>
                        <a:srgbClr val="0000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</m:oMath>
                  </a14:m>
                  <a:r>
                    <a:rPr lang="en-US" dirty="0" smtClean="0">
                      <a:solidFill>
                        <a:srgbClr val="0000FF"/>
                      </a:solidFill>
                    </a:rPr>
                    <a:t> bound states below the open flavor threshold. </a:t>
                  </a:r>
                  <a:r>
                    <a:rPr lang="en-US" b="1" dirty="0" smtClean="0">
                      <a:solidFill>
                        <a:srgbClr val="0000FF"/>
                      </a:solidFill>
                    </a:rPr>
                    <a:t>They are more complex structures above it, </a:t>
                  </a:r>
                  <a:r>
                    <a:rPr lang="en-US" dirty="0" smtClean="0">
                      <a:solidFill>
                        <a:srgbClr val="0000FF"/>
                      </a:solidFill>
                    </a:rPr>
                    <a:t>and we have not yet understood them.  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5510480"/>
                  <a:ext cx="5334000" cy="132343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57" t="-2304" r="-1829" b="-78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>
              <a:off x="6477000" y="590147"/>
              <a:ext cx="5468676" cy="4957327"/>
              <a:chOff x="6477000" y="590147"/>
              <a:chExt cx="5468676" cy="495732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77000" y="885855"/>
                <a:ext cx="5410200" cy="46616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6898910" y="590147"/>
                    <a:ext cx="504676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/>
                      <a:t>Above </a:t>
                    </a:r>
                    <a:r>
                      <a:rPr lang="en-US" sz="1400" dirty="0"/>
                      <a:t>the flavor </a:t>
                    </a:r>
                    <a:r>
                      <a:rPr lang="en-US" sz="1400" dirty="0" smtClean="0"/>
                      <a:t>threshold: More exotic states than </a:t>
                    </a:r>
                    <a14:m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a14:m>
                    <a:r>
                      <a:rPr lang="en-US" sz="1400" dirty="0" smtClean="0"/>
                      <a:t> states!</a:t>
                    </a:r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8910" y="590147"/>
                    <a:ext cx="5046766" cy="30777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362"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/>
            <p:cNvSpPr txBox="1"/>
            <p:nvPr/>
          </p:nvSpPr>
          <p:spPr>
            <a:xfrm>
              <a:off x="8686800" y="742890"/>
              <a:ext cx="1766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New narrative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5229" y="5547474"/>
            <a:ext cx="330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Figures from </a:t>
            </a:r>
            <a:r>
              <a:rPr lang="en-US" sz="1000" dirty="0" err="1" smtClean="0"/>
              <a:t>Olsen,Skwarnicki,Zieminska</a:t>
            </a:r>
            <a:r>
              <a:rPr lang="en-US" sz="1000" dirty="0" smtClean="0"/>
              <a:t> </a:t>
            </a:r>
          </a:p>
          <a:p>
            <a:r>
              <a:rPr lang="en-US" sz="1000" dirty="0" err="1" smtClean="0"/>
              <a:t>Rev.Mod.Phys</a:t>
            </a:r>
            <a:r>
              <a:rPr lang="en-US" sz="1000" dirty="0" smtClean="0"/>
              <a:t>. 90, 015003 (</a:t>
            </a:r>
            <a:r>
              <a:rPr lang="en-US" sz="1000" dirty="0"/>
              <a:t>2018</a:t>
            </a:r>
            <a:r>
              <a:rPr lang="en-US" sz="1000" dirty="0" smtClean="0"/>
              <a:t>); arXiv:1708.04012 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3589020" y="1447800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predicted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63257" y="3691890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measured</a:t>
            </a:r>
            <a:endParaRPr lang="en-US" sz="1200" i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4888" y="1307052"/>
            <a:ext cx="672978" cy="5584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2599255"/>
            <a:ext cx="381000" cy="3961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4856" y="2398673"/>
            <a:ext cx="580099" cy="2516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9865" y="1205333"/>
            <a:ext cx="650817" cy="3809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46929" y="2070296"/>
            <a:ext cx="555580" cy="418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9437" y="1589308"/>
            <a:ext cx="637275" cy="4414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82698" y="1871657"/>
            <a:ext cx="431430" cy="527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3123" y="2398673"/>
            <a:ext cx="375509" cy="4168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21715" y="1680001"/>
            <a:ext cx="480990" cy="5205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46251" y="3074298"/>
            <a:ext cx="485775" cy="5022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1475" y="1863936"/>
            <a:ext cx="480990" cy="5205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8526" y="2840354"/>
            <a:ext cx="219431" cy="3763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009259" y="2279369"/>
            <a:ext cx="424912" cy="5095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55792" y="2000896"/>
            <a:ext cx="210870" cy="27847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7632" y="1451827"/>
            <a:ext cx="316639" cy="29537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2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 flipV="1">
            <a:off x="4575133" y="568449"/>
            <a:ext cx="15110" cy="652490"/>
          </a:xfrm>
          <a:prstGeom prst="line">
            <a:avLst/>
          </a:prstGeom>
          <a:noFill/>
          <a:ln w="38100" cap="flat" cmpd="sng" algn="ctr">
            <a:solidFill>
              <a:srgbClr val="CC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912" y="444155"/>
            <a:ext cx="3727784" cy="381000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Dual nature of X(3872)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742" y="838200"/>
            <a:ext cx="3358494" cy="601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595541" y="824240"/>
            <a:ext cx="9906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4307205" y="323850"/>
            <a:ext cx="649537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CC00CC"/>
                </a:solidFill>
              </a:rPr>
              <a:t>D</a:t>
            </a:r>
            <a:r>
              <a:rPr lang="en-US" altLang="en-US" sz="1400" baseline="30000" dirty="0" smtClean="0">
                <a:solidFill>
                  <a:srgbClr val="CC00CC"/>
                </a:solidFill>
              </a:rPr>
              <a:t>0</a:t>
            </a:r>
            <a:r>
              <a:rPr lang="en-US" altLang="en-US" sz="1400" dirty="0" smtClean="0">
                <a:solidFill>
                  <a:srgbClr val="CC00CC"/>
                </a:solidFill>
              </a:rPr>
              <a:t>D*</a:t>
            </a:r>
            <a:r>
              <a:rPr lang="en-US" altLang="en-US" sz="1400" baseline="30000" dirty="0" smtClean="0">
                <a:solidFill>
                  <a:srgbClr val="CC00CC"/>
                </a:solidFill>
              </a:rPr>
              <a:t>0</a:t>
            </a:r>
            <a:endParaRPr lang="en-US" altLang="en-US" sz="1400" baseline="30000" dirty="0">
              <a:solidFill>
                <a:srgbClr val="CC00CC"/>
              </a:solidFill>
            </a:endParaRPr>
          </a:p>
        </p:txBody>
      </p:sp>
      <p:sp>
        <p:nvSpPr>
          <p:cNvPr id="9" name="Line 39"/>
          <p:cNvSpPr>
            <a:spLocks noChangeShapeType="1"/>
          </p:cNvSpPr>
          <p:nvPr/>
        </p:nvSpPr>
        <p:spPr bwMode="auto">
          <a:xfrm>
            <a:off x="4590243" y="380925"/>
            <a:ext cx="152400" cy="0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832" r="17802"/>
          <a:stretch/>
        </p:blipFill>
        <p:spPr>
          <a:xfrm>
            <a:off x="5807404" y="1661436"/>
            <a:ext cx="2300130" cy="1552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257664" y="3233484"/>
                <a:ext cx="1905715" cy="134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Huge fall-apart mode from the resonance tail above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</a:rPr>
                  <a:t> threshold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64" y="3233484"/>
                <a:ext cx="1905715" cy="1341970"/>
              </a:xfrm>
              <a:prstGeom prst="rect">
                <a:avLst/>
              </a:prstGeom>
              <a:blipFill rotWithShape="0">
                <a:blip r:embed="rId4"/>
                <a:stretch>
                  <a:fillRect t="-1357" b="-4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752" t="52418" r="60525" b="40355"/>
          <a:stretch/>
        </p:blipFill>
        <p:spPr>
          <a:xfrm>
            <a:off x="5865090" y="2461081"/>
            <a:ext cx="554958" cy="152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73" t="53615" r="60765" b="39158"/>
          <a:stretch/>
        </p:blipFill>
        <p:spPr>
          <a:xfrm rot="1129197">
            <a:off x="5999448" y="2568477"/>
            <a:ext cx="381001" cy="15240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5677270" y="2437719"/>
            <a:ext cx="165229" cy="234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6469" r="68803" b="62092"/>
          <a:stretch/>
        </p:blipFill>
        <p:spPr>
          <a:xfrm>
            <a:off x="990600" y="708891"/>
            <a:ext cx="1905000" cy="15009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89229" y="1621912"/>
            <a:ext cx="46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30000" dirty="0" smtClean="0"/>
              <a:t>0</a:t>
            </a:r>
            <a:endParaRPr lang="en-US" i="1" baseline="30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09800" y="1004274"/>
            <a:ext cx="564578" cy="400110"/>
            <a:chOff x="4113898" y="915871"/>
            <a:chExt cx="564578" cy="400110"/>
          </a:xfrm>
        </p:grpSpPr>
        <p:sp>
          <p:nvSpPr>
            <p:cNvPr id="31" name="TextBox 30"/>
            <p:cNvSpPr txBox="1"/>
            <p:nvPr/>
          </p:nvSpPr>
          <p:spPr>
            <a:xfrm>
              <a:off x="4113898" y="915871"/>
              <a:ext cx="564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D*</a:t>
              </a:r>
              <a:r>
                <a:rPr lang="en-US" i="1" baseline="30000" dirty="0" smtClean="0"/>
                <a:t>0</a:t>
              </a:r>
              <a:endParaRPr lang="en-US" i="1" baseline="30000" dirty="0"/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4283637" y="947405"/>
              <a:ext cx="106273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225360" y="947184"/>
                <a:ext cx="539187" cy="406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360" y="947184"/>
                <a:ext cx="539187" cy="406971"/>
              </a:xfrm>
              <a:prstGeom prst="rect">
                <a:avLst/>
              </a:prstGeom>
              <a:blipFill rotWithShape="0">
                <a:blip r:embed="rId6"/>
                <a:stretch>
                  <a:fillRect r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59398" y="1559294"/>
                <a:ext cx="5391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398" y="1559294"/>
                <a:ext cx="539187" cy="400110"/>
              </a:xfrm>
              <a:prstGeom prst="rect">
                <a:avLst/>
              </a:prstGeom>
              <a:blipFill rotWithShape="0">
                <a:blip r:embed="rId7"/>
                <a:stretch>
                  <a:fillRect r="-44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5638800" y="1066800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Known decay rates: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45613" y="5000323"/>
            <a:ext cx="234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only small admixture of </a:t>
            </a:r>
            <a:endParaRPr lang="en-US" sz="16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6469" r="68803" b="62092"/>
          <a:stretch/>
        </p:blipFill>
        <p:spPr>
          <a:xfrm>
            <a:off x="807094" y="5357091"/>
            <a:ext cx="1905000" cy="150090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80584" y="6334569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30000" dirty="0" smtClean="0"/>
              <a:t>+</a:t>
            </a:r>
            <a:endParaRPr lang="en-US" i="1" baseline="30000" dirty="0"/>
          </a:p>
        </p:txBody>
      </p:sp>
      <p:sp>
        <p:nvSpPr>
          <p:cNvPr id="40" name="TextBox 39"/>
          <p:cNvSpPr txBox="1"/>
          <p:nvPr/>
        </p:nvSpPr>
        <p:spPr>
          <a:xfrm>
            <a:off x="2026294" y="5638800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D* </a:t>
            </a:r>
            <a:r>
              <a:rPr lang="en-US" sz="2800" i="1" baseline="30000" dirty="0" smtClean="0"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endParaRPr lang="en-US" sz="2800" i="1" baseline="30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2161615" y="5675228"/>
            <a:ext cx="106273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041854" y="5567816"/>
                <a:ext cx="539187" cy="406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54" y="5567816"/>
                <a:ext cx="539187" cy="406971"/>
              </a:xfrm>
              <a:prstGeom prst="rect">
                <a:avLst/>
              </a:prstGeom>
              <a:blipFill rotWithShape="0">
                <a:blip r:embed="rId8"/>
                <a:stretch>
                  <a:fillRect r="-44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975892" y="6207494"/>
                <a:ext cx="5391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892" y="6207494"/>
                <a:ext cx="539187" cy="400110"/>
              </a:xfrm>
              <a:prstGeom prst="rect">
                <a:avLst/>
              </a:prstGeom>
              <a:blipFill rotWithShape="0">
                <a:blip r:embed="rId9"/>
                <a:stretch>
                  <a:fillRect r="-46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Left-Right Arrow 43"/>
          <p:cNvSpPr/>
          <p:nvPr/>
        </p:nvSpPr>
        <p:spPr bwMode="auto">
          <a:xfrm rot="17188806">
            <a:off x="5412849" y="3768818"/>
            <a:ext cx="1409734" cy="259217"/>
          </a:xfrm>
          <a:prstGeom prst="leftRightArrow">
            <a:avLst/>
          </a:prstGeom>
          <a:solidFill>
            <a:srgbClr val="6699FF"/>
          </a:solidFill>
          <a:ln w="952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050636" y="250898"/>
                <a:ext cx="32171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rgbClr val="FF0000"/>
                    </a:solidFill>
                  </a:rPr>
                  <a:t>Narrow width </a:t>
                </a:r>
              </a:p>
              <a:p>
                <a:pPr algn="ctr"/>
                <a:r>
                  <a:rPr lang="en-US" sz="1800" dirty="0" smtClean="0">
                    <a:solidFill>
                      <a:srgbClr val="FF0000"/>
                    </a:solidFill>
                  </a:rPr>
                  <a:t>in decays 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800" dirty="0" smtClean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636" y="250898"/>
                <a:ext cx="3217146" cy="646331"/>
              </a:xfrm>
              <a:prstGeom prst="rect">
                <a:avLst/>
              </a:prstGeom>
              <a:blipFill rotWithShape="0">
                <a:blip r:embed="rId10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3002901" y="6610350"/>
            <a:ext cx="1329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arXiv:1711.10626 </a:t>
            </a:r>
            <a:endParaRPr lang="en-US" sz="1100" dirty="0"/>
          </a:p>
        </p:txBody>
      </p:sp>
      <p:sp>
        <p:nvSpPr>
          <p:cNvPr id="49" name="TextBox 48"/>
          <p:cNvSpPr txBox="1"/>
          <p:nvPr/>
        </p:nvSpPr>
        <p:spPr>
          <a:xfrm>
            <a:off x="484843" y="2113217"/>
            <a:ext cx="2569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Enhanced isospin violating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45613" y="2720764"/>
                <a:ext cx="2249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13" y="2720764"/>
                <a:ext cx="2249718" cy="400110"/>
              </a:xfrm>
              <a:prstGeom prst="rect">
                <a:avLst/>
              </a:prstGeom>
              <a:blipFill rotWithShape="0"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 rot="16200000">
                <a:off x="2150239" y="2454834"/>
                <a:ext cx="16287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50239" y="2454834"/>
                <a:ext cx="1628716" cy="307777"/>
              </a:xfrm>
              <a:prstGeom prst="rect">
                <a:avLst/>
              </a:prstGeom>
              <a:blipFill rotWithShape="0">
                <a:blip r:embed="rId12"/>
                <a:stretch>
                  <a:fillRect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 rot="19281779">
                <a:off x="7351114" y="1550726"/>
                <a:ext cx="78669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smtClean="0"/>
                  <a:t>i.e.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1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1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1100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81779">
                <a:off x="7351114" y="1550726"/>
                <a:ext cx="786690" cy="261610"/>
              </a:xfrm>
              <a:prstGeom prst="rect">
                <a:avLst/>
              </a:prstGeom>
              <a:blipFill rotWithShape="0">
                <a:blip r:embed="rId13"/>
                <a:stretch>
                  <a:fillRect b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6415326" y="4750275"/>
            <a:ext cx="177805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Symbol" panose="05050102010706020507" pitchFamily="18" charset="2"/>
              </a:rPr>
              <a:t>0</a:t>
            </a:r>
            <a:r>
              <a:rPr lang="en-US" sz="1800" baseline="30000" dirty="0" smtClean="0">
                <a:latin typeface="Symbol" panose="05050102010706020507" pitchFamily="18" charset="2"/>
              </a:rPr>
              <a:t>-</a:t>
            </a:r>
            <a:r>
              <a:rPr lang="en-US" sz="1800" dirty="0" smtClean="0">
                <a:latin typeface="Symbol" panose="05050102010706020507" pitchFamily="18" charset="2"/>
              </a:rPr>
              <a:t>1</a:t>
            </a:r>
            <a:r>
              <a:rPr lang="en-US" sz="1800" baseline="30000" dirty="0" smtClean="0">
                <a:latin typeface="Symbol" panose="05050102010706020507" pitchFamily="18" charset="2"/>
              </a:rPr>
              <a:t>-</a:t>
            </a:r>
            <a:r>
              <a:rPr lang="en-US" sz="1800" dirty="0" smtClean="0"/>
              <a:t> interacting </a:t>
            </a:r>
          </a:p>
          <a:p>
            <a:pPr algn="ctr"/>
            <a:r>
              <a:rPr lang="en-US" sz="1800" dirty="0" smtClean="0"/>
              <a:t>in S-wave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compatible 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with </a:t>
            </a:r>
            <a:r>
              <a:rPr lang="en-US" sz="1800" dirty="0">
                <a:solidFill>
                  <a:srgbClr val="FF0000"/>
                </a:solidFill>
              </a:rPr>
              <a:t>J</a:t>
            </a:r>
            <a:r>
              <a:rPr lang="en-US" sz="1800" baseline="30000" dirty="0">
                <a:solidFill>
                  <a:srgbClr val="FF0000"/>
                </a:solidFill>
              </a:rPr>
              <a:t>PC</a:t>
            </a:r>
            <a:r>
              <a:rPr lang="en-US" sz="1800" dirty="0">
                <a:solidFill>
                  <a:srgbClr val="FF0000"/>
                </a:solidFill>
              </a:rPr>
              <a:t>=1</a:t>
            </a:r>
            <a:r>
              <a:rPr lang="en-US" sz="1800" baseline="30000" dirty="0" smtClean="0">
                <a:solidFill>
                  <a:srgbClr val="FF0000"/>
                </a:solidFill>
              </a:rPr>
              <a:t>++  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81200" y="258423"/>
            <a:ext cx="352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Mass near 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        threshold 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3063894"/>
            <a:ext cx="2338304" cy="1580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81115" y="3654600"/>
                <a:ext cx="5247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115" y="3654600"/>
                <a:ext cx="524759" cy="400110"/>
              </a:xfrm>
              <a:prstGeom prst="rect">
                <a:avLst/>
              </a:prstGeom>
              <a:blipFill rotWithShape="0">
                <a:blip r:embed="rId1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Left-Right Arrow 54"/>
          <p:cNvSpPr/>
          <p:nvPr/>
        </p:nvSpPr>
        <p:spPr bwMode="auto">
          <a:xfrm rot="16200000">
            <a:off x="1433606" y="4612009"/>
            <a:ext cx="497818" cy="260595"/>
          </a:xfrm>
          <a:prstGeom prst="leftRightArrow">
            <a:avLst/>
          </a:prstGeom>
          <a:solidFill>
            <a:srgbClr val="6699FF"/>
          </a:solidFill>
          <a:ln w="952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9564" y="3590709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Run I</a:t>
            </a:r>
          </a:p>
          <a:p>
            <a:pPr algn="ctr"/>
            <a:r>
              <a:rPr lang="en-US" sz="1200" b="1" dirty="0" smtClean="0"/>
              <a:t>3 fb</a:t>
            </a:r>
            <a:r>
              <a:rPr lang="en-US" sz="1200" b="1" baseline="30000" dirty="0" smtClean="0"/>
              <a:t>-1</a:t>
            </a:r>
            <a:endParaRPr lang="en-US" sz="1200" b="1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6861918" y="6211284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molecular </a:t>
            </a:r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features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16962" y="1212435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Run I</a:t>
            </a:r>
          </a:p>
          <a:p>
            <a:pPr algn="ctr"/>
            <a:r>
              <a:rPr lang="en-US" sz="1200" b="1" dirty="0" smtClean="0"/>
              <a:t>3 fb</a:t>
            </a:r>
            <a:r>
              <a:rPr lang="en-US" sz="1200" b="1" baseline="30000" dirty="0" smtClean="0"/>
              <a:t>-1</a:t>
            </a:r>
            <a:endParaRPr lang="en-US" sz="1200" b="1" baseline="30000" dirty="0"/>
          </a:p>
        </p:txBody>
      </p:sp>
      <p:sp>
        <p:nvSpPr>
          <p:cNvPr id="62" name="Left-Right Arrow 61"/>
          <p:cNvSpPr/>
          <p:nvPr/>
        </p:nvSpPr>
        <p:spPr bwMode="auto">
          <a:xfrm rot="20477322">
            <a:off x="2582583" y="713495"/>
            <a:ext cx="804792" cy="256582"/>
          </a:xfrm>
          <a:prstGeom prst="leftRightArrow">
            <a:avLst/>
          </a:prstGeom>
          <a:solidFill>
            <a:srgbClr val="6699FF"/>
          </a:solidFill>
          <a:ln w="952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12912628" y="5257800"/>
            <a:ext cx="9144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957469" y="6134620"/>
            <a:ext cx="1983331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Rectangle 73"/>
          <p:cNvSpPr/>
          <p:nvPr/>
        </p:nvSpPr>
        <p:spPr>
          <a:xfrm>
            <a:off x="704470" y="3081928"/>
            <a:ext cx="17171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LHCb-PAPER-2015-015</a:t>
            </a:r>
            <a:endParaRPr lang="en-U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6FDF72-A2BA-4672-A714-13A03B0EA0D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077200" y="587037"/>
            <a:ext cx="4159729" cy="6345531"/>
            <a:chOff x="8077200" y="587037"/>
            <a:chExt cx="4159729" cy="634553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77200" y="1400904"/>
              <a:ext cx="4114800" cy="3031481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0266286" y="2875728"/>
              <a:ext cx="17972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ATLAS JHEP01,717(2017)</a:t>
              </a:r>
              <a:endParaRPr lang="en-US" sz="105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220200" y="1697416"/>
              <a:ext cx="181972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ALICE, PL,B754,360(2016)</a:t>
              </a:r>
            </a:p>
            <a:p>
              <a:r>
                <a:rPr lang="en-US" sz="1050" dirty="0" smtClean="0"/>
                <a:t>PR,C93,029917(2016)</a:t>
              </a:r>
              <a:endParaRPr lang="en-US" sz="105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98448" y="4277380"/>
              <a:ext cx="3369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A.Esposito et al</a:t>
              </a:r>
              <a:r>
                <a:rPr lang="it-IT" sz="1400" dirty="0"/>
                <a:t>. </a:t>
              </a:r>
              <a:r>
                <a:rPr lang="en-US" sz="1400" dirty="0" smtClean="0"/>
                <a:t>PRD92</a:t>
              </a:r>
              <a:r>
                <a:rPr lang="en-US" sz="1400" dirty="0"/>
                <a:t>, 034028 (2015</a:t>
              </a:r>
              <a:r>
                <a:rPr lang="en-US" sz="1400" dirty="0" smtClean="0"/>
                <a:t>)</a:t>
              </a:r>
              <a:endParaRPr lang="it-IT" sz="1400" dirty="0" smtClean="0"/>
            </a:p>
            <a:p>
              <a:r>
                <a:rPr lang="it-IT" sz="1400" dirty="0" smtClean="0"/>
                <a:t>(ATLAS data inserted by S.Olsen)</a:t>
              </a:r>
              <a:endParaRPr lang="en-US" sz="14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163" y="6224682"/>
              <a:ext cx="12827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u</a:t>
              </a:r>
              <a:r>
                <a:rPr lang="en-US" dirty="0" smtClean="0">
                  <a:solidFill>
                    <a:srgbClr val="C00000"/>
                  </a:solidFill>
                </a:rPr>
                <a:t>nlike a</a:t>
              </a:r>
            </a:p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molecule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8882199" y="5345226"/>
                  <a:ext cx="3354730" cy="9164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en-US" sz="1600" dirty="0"/>
                              <m:t>BR</m:t>
                            </m:r>
                            <m:r>
                              <m:rPr>
                                <m:nor/>
                              </m:rPr>
                              <a:rPr lang="en-US" altLang="en-US" sz="1600" dirty="0"/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(3872)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</a:rPr>
                              <m:t>®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  <a:cs typeface="Arial" panose="020B0604020202020204" pitchFamily="34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  <a:cs typeface="Arial" panose="020B0604020202020204" pitchFamily="34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  <a:cs typeface="Arial" panose="020B0604020202020204" pitchFamily="34" charset="0"/>
                              </a:rPr>
                              <m:t>g</m:t>
                            </m:r>
                            <m:r>
                              <m:rPr>
                                <m:nor/>
                              </m:rPr>
                              <a:rPr lang="en-US" altLang="en-US" sz="1600" dirty="0"/>
                              <m:t>)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altLang="en-US" sz="1600" dirty="0"/>
                              <m:t>BR</m:t>
                            </m:r>
                            <m:r>
                              <m:rPr>
                                <m:nor/>
                              </m:rPr>
                              <a:rPr lang="en-US" altLang="en-US" sz="1600" dirty="0"/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(3872)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</a:rPr>
                              <m:t>®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J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/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  <a:cs typeface="Arial" panose="020B0604020202020204" pitchFamily="34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cs typeface="Arial" panose="020B0604020202020204" pitchFamily="34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  <a:cs typeface="Arial" panose="020B0604020202020204" pitchFamily="34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altLang="en-US" sz="1600" dirty="0">
                                <a:solidFill>
                                  <a:srgbClr val="0000FF"/>
                                </a:solidFill>
                                <a:latin typeface="Symbol" panose="05050102010706020507" pitchFamily="18" charset="2"/>
                                <a:cs typeface="Arial" panose="020B0604020202020204" pitchFamily="34" charset="0"/>
                              </a:rPr>
                              <m:t>g</m:t>
                            </m:r>
                            <m:r>
                              <m:rPr>
                                <m:nor/>
                              </m:rPr>
                              <a:rPr lang="en-US" altLang="en-US" sz="1600" b="0" i="0" dirty="0" smtClean="0">
                                <a:solidFill>
                                  <a:schemeClr val="tx1"/>
                                </a:solidFill>
                                <a:latin typeface="Symbol" panose="05050102010706020507" pitchFamily="18" charset="2"/>
                                <a:cs typeface="Arial" panose="020B0604020202020204" pitchFamily="34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US" altLang="en-US" sz="1600" dirty="0" smtClean="0">
                    <a:solidFill>
                      <a:srgbClr val="0000FF"/>
                    </a:solidFill>
                    <a:latin typeface="Symbol" panose="05050102010706020507" pitchFamily="18" charset="2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altLang="en-US" sz="1600" dirty="0" smtClean="0">
                      <a:solidFill>
                        <a:srgbClr val="FF0000"/>
                      </a:solidFill>
                    </a:rPr>
                    <a:t>= </a:t>
                  </a:r>
                  <a:r>
                    <a:rPr lang="en-US" altLang="en-US" sz="1600" dirty="0">
                      <a:solidFill>
                        <a:srgbClr val="FF0000"/>
                      </a:solidFill>
                    </a:rPr>
                    <a:t>2.48±0.64±0.29</a:t>
                  </a:r>
                  <a:r>
                    <a:rPr lang="en-US" altLang="en-US" sz="1800" dirty="0"/>
                    <a:t>  (&gt;0 at </a:t>
                  </a:r>
                  <a:r>
                    <a:rPr lang="en-US" altLang="en-US" sz="1800" dirty="0">
                      <a:solidFill>
                        <a:srgbClr val="FF0000"/>
                      </a:solidFill>
                    </a:rPr>
                    <a:t>4.4</a:t>
                  </a:r>
                  <a:r>
                    <a:rPr lang="en-US" altLang="en-US" sz="1800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s</a:t>
                  </a:r>
                  <a:r>
                    <a:rPr lang="en-US" altLang="en-US" sz="1800" dirty="0"/>
                    <a:t>)                </a:t>
                  </a:r>
                </a:p>
              </p:txBody>
            </p:sp>
          </mc:Choice>
          <mc:Fallback xmlns="">
            <p:sp>
              <p:nvSpPr>
                <p:cNvPr id="63" name="Text 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882199" y="5345226"/>
                  <a:ext cx="3354730" cy="91646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r="-28000" b="-6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 Box 4"/>
            <p:cNvSpPr txBox="1">
              <a:spLocks noChangeArrowheads="1"/>
            </p:cNvSpPr>
            <p:nvPr/>
          </p:nvSpPr>
          <p:spPr bwMode="auto">
            <a:xfrm>
              <a:off x="8722826" y="5481694"/>
              <a:ext cx="101822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LHCb    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526395" y="875522"/>
              <a:ext cx="27751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 smtClean="0">
                  <a:solidFill>
                    <a:srgbClr val="FF0000"/>
                  </a:solidFill>
                </a:rPr>
                <a:t>Charmonium</a:t>
              </a:r>
              <a:r>
                <a:rPr lang="en-US" sz="1800" dirty="0" smtClean="0">
                  <a:solidFill>
                    <a:srgbClr val="FF0000"/>
                  </a:solidFill>
                </a:rPr>
                <a:t>-like prompt </a:t>
              </a:r>
            </a:p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production rates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63066" y="4800600"/>
              <a:ext cx="27109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 smtClean="0">
                  <a:solidFill>
                    <a:srgbClr val="FF0000"/>
                  </a:solidFill>
                </a:rPr>
                <a:t>Charmonium</a:t>
              </a:r>
              <a:r>
                <a:rPr lang="en-US" sz="1800" dirty="0" smtClean="0">
                  <a:solidFill>
                    <a:srgbClr val="FF0000"/>
                  </a:solidFill>
                </a:rPr>
                <a:t>-like pattern</a:t>
              </a:r>
            </a:p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 of radiative decays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36836" y="6172200"/>
              <a:ext cx="171713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LHCb-PAPER-2014-008</a:t>
              </a:r>
            </a:p>
          </p:txBody>
        </p:sp>
        <p:sp>
          <p:nvSpPr>
            <p:cNvPr id="65" name="Oval 64"/>
            <p:cNvSpPr/>
            <p:nvPr/>
          </p:nvSpPr>
          <p:spPr>
            <a:xfrm>
              <a:off x="11399351" y="626394"/>
              <a:ext cx="716449" cy="669006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11465769" y="829866"/>
              <a:ext cx="266424" cy="2988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11771191" y="822761"/>
              <a:ext cx="266424" cy="29885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TextBox 31"/>
            <p:cNvSpPr txBox="1">
              <a:spLocks noChangeArrowheads="1"/>
            </p:cNvSpPr>
            <p:nvPr/>
          </p:nvSpPr>
          <p:spPr bwMode="auto">
            <a:xfrm>
              <a:off x="11785390" y="587037"/>
              <a:ext cx="306388" cy="36988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_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70" name="TextBox 69"/>
            <p:cNvSpPr txBox="1">
              <a:spLocks noChangeArrowheads="1"/>
            </p:cNvSpPr>
            <p:nvPr/>
          </p:nvSpPr>
          <p:spPr bwMode="auto">
            <a:xfrm>
              <a:off x="11739008" y="800283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+mn-lt"/>
                </a:rPr>
                <a:t>c</a:t>
              </a:r>
              <a:endParaRPr lang="en-US" b="1" i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433139" y="766008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c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Oval 74"/>
          <p:cNvSpPr/>
          <p:nvPr/>
        </p:nvSpPr>
        <p:spPr>
          <a:xfrm>
            <a:off x="121751" y="911498"/>
            <a:ext cx="716449" cy="669006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 bwMode="auto">
          <a:xfrm>
            <a:off x="182376" y="1114970"/>
            <a:ext cx="266424" cy="29885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TextBox 31"/>
          <p:cNvSpPr txBox="1">
            <a:spLocks noChangeArrowheads="1"/>
          </p:cNvSpPr>
          <p:nvPr/>
        </p:nvSpPr>
        <p:spPr bwMode="auto">
          <a:xfrm>
            <a:off x="152402" y="1057097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u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93591" y="1107865"/>
            <a:ext cx="266424" cy="29885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4590" y="1072928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c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80" name="TextBox 31"/>
          <p:cNvSpPr txBox="1">
            <a:spLocks noChangeArrowheads="1"/>
          </p:cNvSpPr>
          <p:nvPr/>
        </p:nvSpPr>
        <p:spPr bwMode="auto">
          <a:xfrm>
            <a:off x="483589" y="884583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56" y="1616994"/>
            <a:ext cx="716449" cy="669006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 bwMode="auto">
          <a:xfrm>
            <a:off x="182374" y="1820466"/>
            <a:ext cx="266424" cy="2988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487796" y="1813361"/>
            <a:ext cx="266424" cy="29885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TextBox 31"/>
          <p:cNvSpPr txBox="1">
            <a:spLocks noChangeArrowheads="1"/>
          </p:cNvSpPr>
          <p:nvPr/>
        </p:nvSpPr>
        <p:spPr bwMode="auto">
          <a:xfrm>
            <a:off x="501995" y="1551879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5" name="TextBox 31"/>
          <p:cNvSpPr txBox="1">
            <a:spLocks noChangeArrowheads="1"/>
          </p:cNvSpPr>
          <p:nvPr/>
        </p:nvSpPr>
        <p:spPr bwMode="auto">
          <a:xfrm>
            <a:off x="468239" y="1780000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u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49744" y="1756608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c</a:t>
            </a:r>
            <a:endParaRPr lang="en-US" b="1" i="1" dirty="0">
              <a:solidFill>
                <a:schemeClr val="bg1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193377" y="838200"/>
            <a:ext cx="0" cy="5902955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647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from X(3872)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644978"/>
                <a:ext cx="11887200" cy="4079421"/>
              </a:xfrm>
            </p:spPr>
            <p:txBody>
              <a:bodyPr/>
              <a:lstStyle/>
              <a:p>
                <a:r>
                  <a:rPr lang="en-US" sz="2400" dirty="0" smtClean="0"/>
                  <a:t>Answers to the nature of some of unusual hadrons don’t need to be simple; more than one binding mechanisms can be at play (</a:t>
                </a:r>
                <a:r>
                  <a:rPr lang="en-US" sz="2400" dirty="0" smtClean="0">
                    <a:solidFill>
                      <a:srgbClr val="0000FF"/>
                    </a:solidFill>
                  </a:rPr>
                  <a:t>X(3872)</a:t>
                </a:r>
                <a:r>
                  <a:rPr lang="en-US" sz="2400" dirty="0" smtClean="0"/>
                  <a:t>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smtClean="0"/>
                  <a:t>+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)</a:t>
                </a:r>
              </a:p>
              <a:p>
                <a:r>
                  <a:rPr lang="en-US" sz="2400" dirty="0" smtClean="0"/>
                  <a:t>Coincidence of conventional hadron with an S-wave hadron-hadron threshold can have a profound impact on properties of the state</a:t>
                </a:r>
              </a:p>
              <a:p>
                <a:r>
                  <a:rPr lang="en-US" sz="2400" dirty="0" smtClean="0"/>
                  <a:t>We have seen examples of the latter from lighter hadrons, too: 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(980)</m:t>
                    </m:r>
                  </m:oMath>
                </a14:m>
                <a:r>
                  <a:rPr lang="en-US" i="1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 smtClean="0"/>
                  <a:t>threshold (?);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1420</m:t>
                        </m:r>
                      </m:e>
                    </m:d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and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endParaRPr lang="en-US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1405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dirty="0" smtClean="0"/>
                  <a:t> threshold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2317</m:t>
                        </m:r>
                      </m:e>
                    </m:d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460</m:t>
                        </m:r>
                      </m:e>
                    </m:d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…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644978"/>
                <a:ext cx="11887200" cy="4079421"/>
              </a:xfrm>
              <a:blipFill rotWithShape="0">
                <a:blip r:embed="rId2"/>
                <a:stretch>
                  <a:fillRect l="-667" t="-1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52400" y="4211782"/>
            <a:ext cx="11515631" cy="2667000"/>
            <a:chOff x="152400" y="4211782"/>
            <a:chExt cx="11515631" cy="2667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52400" y="4883562"/>
                  <a:ext cx="4353296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Be aware that the </a:t>
                  </a:r>
                  <a14:m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+ </a:t>
                  </a:r>
                  <a14:m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 smtClean="0"/>
                    <a:t> interpration of X(3872) remains controversial:</a:t>
                  </a:r>
                </a:p>
                <a:p>
                  <a:endParaRPr lang="en-US" dirty="0"/>
                </a:p>
                <a:p>
                  <a:r>
                    <a:rPr lang="en-US" dirty="0">
                      <a:solidFill>
                        <a:srgbClr val="0000FF"/>
                      </a:solidFill>
                    </a:rPr>
                    <a:t>M</a:t>
                  </a:r>
                  <a:r>
                    <a:rPr lang="en-US" dirty="0" smtClean="0">
                      <a:solidFill>
                        <a:srgbClr val="0000FF"/>
                      </a:solidFill>
                    </a:rPr>
                    <a:t>ore data will be useful to clarify its nature! 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00" y="4883562"/>
                  <a:ext cx="4353296" cy="193899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01" t="-1258" b="-50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696" y="4211782"/>
              <a:ext cx="4476194" cy="2667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858992" y="5191339"/>
                  <a:ext cx="280903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Very weak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dirty="0" smtClean="0"/>
                    <a:t> binding</a:t>
                  </a:r>
                </a:p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 smtClean="0"/>
                    <a:t>very large state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8992" y="5191339"/>
                  <a:ext cx="2809039" cy="7078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169" t="-4310" r="-1518" b="-155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78035" flipH="1">
            <a:off x="10130583" y="2110554"/>
            <a:ext cx="1192960" cy="1931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3511" y="5864864"/>
            <a:ext cx="785489" cy="81671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94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X(3872), so far, is unique!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739140"/>
                <a:ext cx="7696200" cy="5962650"/>
              </a:xfrm>
            </p:spPr>
            <p:txBody>
              <a:bodyPr/>
              <a:lstStyle/>
              <a:p>
                <a:r>
                  <a:rPr lang="en-US" dirty="0" smtClean="0"/>
                  <a:t>The only exotic </a:t>
                </a:r>
                <a:r>
                  <a:rPr lang="en-US" dirty="0" err="1" smtClean="0"/>
                  <a:t>charmonium</a:t>
                </a:r>
                <a:r>
                  <a:rPr lang="en-US" dirty="0" smtClean="0"/>
                  <a:t>-like candidate which shows up consistently in many different productions mechanism, accompanying well-behaved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state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 smtClean="0"/>
                  <a:t>, and detected in many different decays modes</a:t>
                </a:r>
              </a:p>
              <a:p>
                <a:r>
                  <a:rPr lang="en-US" dirty="0" smtClean="0"/>
                  <a:t>If coincidence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A21E9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A21E9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A21E9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A21E92"/>
                    </a:solidFill>
                  </a:rPr>
                  <a:t> </a:t>
                </a:r>
                <a:r>
                  <a:rPr lang="en-US" dirty="0" smtClean="0"/>
                  <a:t>with the</a:t>
                </a:r>
                <a:r>
                  <a:rPr lang="en-US" dirty="0" smtClean="0">
                    <a:solidFill>
                      <a:srgbClr val="A21E92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9966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996633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663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99663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solidFill>
                                  <a:srgbClr val="9966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996633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rgbClr val="996633"/>
                            </a:solidFill>
                            <a:latin typeface="Cambria Math" panose="02040503050406030204" pitchFamily="18" charset="0"/>
                          </a:rPr>
                          <m:t>0∗</m:t>
                        </m:r>
                      </m:sup>
                    </m:sSup>
                  </m:oMath>
                </a14:m>
                <a:r>
                  <a:rPr lang="en-US" dirty="0" smtClean="0"/>
                  <a:t> threshold is responsible for it, then there is no narrow analog of it in </a:t>
                </a:r>
                <a:r>
                  <a:rPr lang="en-US" dirty="0" err="1" smtClean="0"/>
                  <a:t>bottomonium</a:t>
                </a:r>
                <a:endParaRPr lang="en-US" dirty="0" smtClean="0"/>
              </a:p>
              <a:p>
                <a:r>
                  <a:rPr lang="en-US" dirty="0" smtClean="0"/>
                  <a:t>Any other states like this, with conventional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 smtClean="0"/>
                  <a:t> and exotic properties mixed in?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39140"/>
                <a:ext cx="7696200" cy="5962650"/>
              </a:xfrm>
              <a:blipFill rotWithShape="0">
                <a:blip r:embed="rId2"/>
                <a:stretch>
                  <a:fillRect l="-1425" t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217"/>
          <a:stretch/>
        </p:blipFill>
        <p:spPr>
          <a:xfrm>
            <a:off x="9144000" y="762000"/>
            <a:ext cx="2895600" cy="5495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86746"/>
          <a:stretch/>
        </p:blipFill>
        <p:spPr>
          <a:xfrm>
            <a:off x="8153400" y="784860"/>
            <a:ext cx="838200" cy="5495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47810" y="1752600"/>
                <a:ext cx="64863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810" y="1752600"/>
                <a:ext cx="648639" cy="215444"/>
              </a:xfrm>
              <a:prstGeom prst="rect">
                <a:avLst/>
              </a:prstGeom>
              <a:blipFill rotWithShape="0">
                <a:blip r:embed="rId4"/>
                <a:stretch>
                  <a:fillRect l="-6604" r="-849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147810" y="1149578"/>
                <a:ext cx="64863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810" y="1149578"/>
                <a:ext cx="648639" cy="215444"/>
              </a:xfrm>
              <a:prstGeom prst="rect">
                <a:avLst/>
              </a:prstGeom>
              <a:blipFill rotWithShape="0">
                <a:blip r:embed="rId5"/>
                <a:stretch>
                  <a:fillRect l="-6604" r="-849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948849" y="1088023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predicted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9000" y="3581965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measured</a:t>
            </a:r>
            <a:endParaRPr lang="en-US" sz="12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205" t="76950" r="46385" b="18890"/>
          <a:stretch/>
        </p:blipFill>
        <p:spPr>
          <a:xfrm>
            <a:off x="9372600" y="2895600"/>
            <a:ext cx="152400" cy="22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9473" t="22275" r="74807" b="74951"/>
          <a:stretch/>
        </p:blipFill>
        <p:spPr>
          <a:xfrm>
            <a:off x="10192242" y="3659073"/>
            <a:ext cx="361704" cy="1524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9046642" y="1622539"/>
            <a:ext cx="804316" cy="1340078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78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21" name="Rectangle 33"/>
          <p:cNvSpPr>
            <a:spLocks noGrp="1" noChangeArrowheads="1"/>
          </p:cNvSpPr>
          <p:nvPr>
            <p:ph type="title"/>
          </p:nvPr>
        </p:nvSpPr>
        <p:spPr>
          <a:xfrm>
            <a:off x="1748003" y="69089"/>
            <a:ext cx="7022656" cy="703262"/>
          </a:xfrm>
          <a:noFill/>
        </p:spPr>
        <p:txBody>
          <a:bodyPr/>
          <a:lstStyle/>
          <a:p>
            <a:r>
              <a:rPr lang="en-US" altLang="en-US" dirty="0" smtClean="0"/>
              <a:t>Near-threshold states:</a:t>
            </a:r>
            <a:r>
              <a:rPr lang="en-US" altLang="en-US" dirty="0"/>
              <a:t> </a:t>
            </a:r>
            <a:r>
              <a:rPr lang="en-US" altLang="en-US" dirty="0" smtClean="0"/>
              <a:t>Z</a:t>
            </a:r>
            <a:r>
              <a:rPr lang="en-US" altLang="en-US" baseline="-25000" dirty="0" smtClean="0"/>
              <a:t>b</a:t>
            </a:r>
            <a:r>
              <a:rPr lang="en-US" altLang="en-US" baseline="30000" dirty="0"/>
              <a:t>+,0</a:t>
            </a:r>
            <a:r>
              <a:rPr lang="en-US" altLang="en-US" dirty="0"/>
              <a:t> and </a:t>
            </a:r>
            <a:r>
              <a:rPr lang="en-US" altLang="en-US" dirty="0" smtClean="0"/>
              <a:t>Z</a:t>
            </a:r>
            <a:r>
              <a:rPr lang="en-US" altLang="en-US" baseline="-25000" dirty="0" smtClean="0"/>
              <a:t>c</a:t>
            </a:r>
            <a:r>
              <a:rPr lang="en-US" altLang="en-US" baseline="30000" dirty="0" smtClean="0"/>
              <a:t>+,</a:t>
            </a:r>
            <a:r>
              <a:rPr lang="en-US" altLang="en-US" baseline="30000" dirty="0"/>
              <a:t>0</a:t>
            </a:r>
            <a:r>
              <a:rPr lang="en-US" altLang="en-US" dirty="0"/>
              <a:t> </a:t>
            </a:r>
            <a:r>
              <a:rPr lang="en-US" altLang="en-US" dirty="0" smtClean="0"/>
              <a:t>states</a:t>
            </a:r>
            <a:endParaRPr lang="en-US" altLang="en-US" dirty="0"/>
          </a:p>
        </p:txBody>
      </p:sp>
      <p:pic>
        <p:nvPicPr>
          <p:cNvPr id="268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3" t="55490" r="68135" b="15161"/>
          <a:stretch>
            <a:fillRect/>
          </a:stretch>
        </p:blipFill>
        <p:spPr bwMode="auto">
          <a:xfrm>
            <a:off x="596899" y="621652"/>
            <a:ext cx="228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r="33850"/>
          <a:stretch>
            <a:fillRect/>
          </a:stretch>
        </p:blipFill>
        <p:spPr bwMode="auto">
          <a:xfrm>
            <a:off x="139699" y="1323327"/>
            <a:ext cx="26797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5" t="19716" r="53723" b="71323"/>
          <a:stretch>
            <a:fillRect/>
          </a:stretch>
        </p:blipFill>
        <p:spPr bwMode="auto">
          <a:xfrm>
            <a:off x="1142999" y="393051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7" name="Text Box 9"/>
          <p:cNvSpPr txBox="1">
            <a:spLocks noChangeArrowheads="1"/>
          </p:cNvSpPr>
          <p:nvPr/>
        </p:nvSpPr>
        <p:spPr bwMode="auto">
          <a:xfrm>
            <a:off x="1079500" y="385114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/>
              <a:t>5</a:t>
            </a:r>
          </a:p>
        </p:txBody>
      </p:sp>
      <p:pic>
        <p:nvPicPr>
          <p:cNvPr id="2682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50639"/>
            <a:ext cx="4202113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2" y="2826689"/>
            <a:ext cx="2462212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30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1909115"/>
            <a:ext cx="11017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>
          <a:xfrm rot="5400000" flipH="1" flipV="1">
            <a:off x="3857625" y="3687114"/>
            <a:ext cx="3557587" cy="1588"/>
          </a:xfrm>
          <a:prstGeom prst="line">
            <a:avLst/>
          </a:prstGeom>
          <a:ln w="158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 flipV="1">
            <a:off x="4155281" y="3652983"/>
            <a:ext cx="3513137" cy="25400"/>
          </a:xfrm>
          <a:prstGeom prst="line">
            <a:avLst/>
          </a:prstGeom>
          <a:ln w="158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303" name="TextBox 38"/>
          <p:cNvSpPr txBox="1">
            <a:spLocks noChangeArrowheads="1"/>
          </p:cNvSpPr>
          <p:nvPr/>
        </p:nvSpPr>
        <p:spPr bwMode="auto">
          <a:xfrm>
            <a:off x="5656262" y="2063101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9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400">
                <a:solidFill>
                  <a:srgbClr val="00009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</a:t>
            </a:r>
            <a:r>
              <a:rPr lang="en-US" altLang="en-US" sz="140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400">
                <a:solidFill>
                  <a:srgbClr val="00009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(3S</a:t>
            </a:r>
            <a:r>
              <a:rPr lang="en-US" altLang="en-US" sz="1400"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268304" name="TextBox 39"/>
          <p:cNvSpPr txBox="1">
            <a:spLocks noChangeArrowheads="1"/>
          </p:cNvSpPr>
          <p:nvPr/>
        </p:nvSpPr>
        <p:spPr bwMode="auto">
          <a:xfrm>
            <a:off x="5789612" y="2826689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9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400" dirty="0">
                <a:solidFill>
                  <a:srgbClr val="00009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 </a:t>
            </a:r>
            <a:r>
              <a:rPr lang="en-US" altLang="en-US" sz="1400" dirty="0">
                <a:solidFill>
                  <a:srgbClr val="00009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(2S</a:t>
            </a:r>
            <a:r>
              <a:rPr lang="en-US" altLang="en-US" sz="1400" dirty="0"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altLang="en-US" sz="1400" dirty="0">
              <a:latin typeface="Calibri" panose="020F0502020204030204" pitchFamily="34" charset="0"/>
            </a:endParaRPr>
          </a:p>
        </p:txBody>
      </p:sp>
      <p:sp>
        <p:nvSpPr>
          <p:cNvPr id="268305" name="TextBox 40"/>
          <p:cNvSpPr txBox="1">
            <a:spLocks noChangeArrowheads="1"/>
          </p:cNvSpPr>
          <p:nvPr/>
        </p:nvSpPr>
        <p:spPr bwMode="auto">
          <a:xfrm>
            <a:off x="5815012" y="4363389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9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400">
                <a:solidFill>
                  <a:srgbClr val="00009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 </a:t>
            </a:r>
            <a:r>
              <a:rPr lang="en-US" altLang="en-US" sz="1400">
                <a:solidFill>
                  <a:srgbClr val="00009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(1S</a:t>
            </a:r>
            <a:r>
              <a:rPr lang="en-US" altLang="en-US" sz="1400"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268306" name="Text Box 11"/>
          <p:cNvSpPr txBox="1">
            <a:spLocks noChangeArrowheads="1"/>
          </p:cNvSpPr>
          <p:nvPr/>
        </p:nvSpPr>
        <p:spPr bwMode="auto">
          <a:xfrm>
            <a:off x="3721099" y="4016790"/>
            <a:ext cx="1689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0000FF"/>
                </a:solidFill>
                <a:latin typeface="Georgia" panose="02040502050405020303" pitchFamily="18" charset="0"/>
              </a:rPr>
              <a:t>M(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</a:t>
            </a:r>
            <a:r>
              <a:rPr lang="en-US" altLang="en-US" sz="1600" b="1" dirty="0">
                <a:solidFill>
                  <a:srgbClr val="0000FF"/>
                </a:solidFill>
                <a:latin typeface="Georgia" panose="02040502050405020303" pitchFamily="18" charset="0"/>
              </a:rPr>
              <a:t>(</a:t>
            </a:r>
            <a:r>
              <a:rPr lang="en-US" altLang="en-US" sz="16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nS</a:t>
            </a:r>
            <a:r>
              <a:rPr lang="en-US" altLang="en-US" sz="1600" b="1" dirty="0">
                <a:solidFill>
                  <a:srgbClr val="0000FF"/>
                </a:solidFill>
                <a:latin typeface="Georgia" panose="02040502050405020303" pitchFamily="18" charset="0"/>
              </a:rPr>
              <a:t>)</a:t>
            </a:r>
            <a:r>
              <a:rPr lang="el-GR" altLang="en-US" sz="1600" b="1" dirty="0">
                <a:solidFill>
                  <a:srgbClr val="0000FF"/>
                </a:solidFill>
                <a:latin typeface="Georgia" panose="02040502050405020303" pitchFamily="18" charset="0"/>
              </a:rPr>
              <a:t>π</a:t>
            </a:r>
            <a:r>
              <a:rPr lang="en-US" altLang="en-US" sz="1600" b="1" baseline="30000" dirty="0">
                <a:solidFill>
                  <a:srgbClr val="0000FF"/>
                </a:solidFill>
                <a:latin typeface="Georgia" panose="02040502050405020303" pitchFamily="18" charset="0"/>
              </a:rPr>
              <a:t>+</a:t>
            </a:r>
            <a:r>
              <a:rPr lang="en-US" altLang="en-US" sz="1600" b="1" dirty="0">
                <a:solidFill>
                  <a:srgbClr val="0000FF"/>
                </a:solidFill>
                <a:latin typeface="Georgia" panose="02040502050405020303" pitchFamily="18" charset="0"/>
              </a:rPr>
              <a:t>)</a:t>
            </a:r>
            <a:r>
              <a:rPr lang="en-US" altLang="en-US" sz="1600" b="1" baseline="-25000" dirty="0">
                <a:solidFill>
                  <a:srgbClr val="0000FF"/>
                </a:solidFill>
                <a:latin typeface="Georgia" panose="02040502050405020303" pitchFamily="18" charset="0"/>
              </a:rPr>
              <a:t>max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5103713" y="3802299"/>
            <a:ext cx="1071562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CC0000"/>
                </a:solidFill>
                <a:latin typeface="Calibri" panose="020F0502020204030204" pitchFamily="34" charset="0"/>
              </a:rPr>
              <a:t>10,610 MeV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5379463" y="3787479"/>
            <a:ext cx="1071563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CC0000"/>
                </a:solidFill>
                <a:latin typeface="Calibri" panose="020F0502020204030204" pitchFamily="34" charset="0"/>
              </a:rPr>
              <a:t>10,650 MeV</a:t>
            </a:r>
          </a:p>
        </p:txBody>
      </p:sp>
      <p:sp>
        <p:nvSpPr>
          <p:cNvPr id="268309" name="Line 21"/>
          <p:cNvSpPr>
            <a:spLocks noChangeShapeType="1"/>
          </p:cNvSpPr>
          <p:nvPr/>
        </p:nvSpPr>
        <p:spPr bwMode="auto">
          <a:xfrm>
            <a:off x="2997199" y="1688451"/>
            <a:ext cx="457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0" name="Line 22"/>
          <p:cNvSpPr>
            <a:spLocks noChangeShapeType="1"/>
          </p:cNvSpPr>
          <p:nvPr/>
        </p:nvSpPr>
        <p:spPr bwMode="auto">
          <a:xfrm>
            <a:off x="2998958" y="1529701"/>
            <a:ext cx="457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1" name="Text Box 23"/>
          <p:cNvSpPr txBox="1">
            <a:spLocks noChangeArrowheads="1"/>
          </p:cNvSpPr>
          <p:nvPr/>
        </p:nvSpPr>
        <p:spPr bwMode="auto">
          <a:xfrm>
            <a:off x="3403599" y="1536052"/>
            <a:ext cx="98296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err="1">
                <a:solidFill>
                  <a:srgbClr val="CC0000"/>
                </a:solidFill>
              </a:rPr>
              <a:t>Z</a:t>
            </a:r>
            <a:r>
              <a:rPr lang="en-US" altLang="en-US" sz="1400" b="1" baseline="-25000" dirty="0" err="1">
                <a:solidFill>
                  <a:srgbClr val="CC0000"/>
                </a:solidFill>
              </a:rPr>
              <a:t>b</a:t>
            </a:r>
            <a:r>
              <a:rPr lang="en-US" altLang="en-US" sz="1400" b="1" dirty="0">
                <a:solidFill>
                  <a:srgbClr val="CC0000"/>
                </a:solidFill>
              </a:rPr>
              <a:t>(10610</a:t>
            </a:r>
            <a:r>
              <a:rPr lang="en-US" altLang="en-US" sz="1400" b="1" dirty="0" smtClean="0">
                <a:solidFill>
                  <a:srgbClr val="CC0000"/>
                </a:solidFill>
              </a:rPr>
              <a:t>)</a:t>
            </a:r>
            <a:endParaRPr lang="en-US" altLang="en-US" sz="1400" b="1" dirty="0">
              <a:solidFill>
                <a:srgbClr val="CC0000"/>
              </a:solidFill>
            </a:endParaRPr>
          </a:p>
          <a:p>
            <a:endParaRPr lang="en-US" altLang="en-US" dirty="0"/>
          </a:p>
        </p:txBody>
      </p:sp>
      <p:sp>
        <p:nvSpPr>
          <p:cNvPr id="268312" name="Text Box 24"/>
          <p:cNvSpPr txBox="1">
            <a:spLocks noChangeArrowheads="1"/>
          </p:cNvSpPr>
          <p:nvPr/>
        </p:nvSpPr>
        <p:spPr bwMode="auto">
          <a:xfrm>
            <a:off x="3375817" y="1342377"/>
            <a:ext cx="103265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err="1">
                <a:solidFill>
                  <a:srgbClr val="CC0000"/>
                </a:solidFill>
              </a:rPr>
              <a:t>Z</a:t>
            </a:r>
            <a:r>
              <a:rPr lang="en-US" altLang="en-US" sz="1400" b="1" baseline="-25000" dirty="0" err="1">
                <a:solidFill>
                  <a:srgbClr val="CC0000"/>
                </a:solidFill>
              </a:rPr>
              <a:t>b</a:t>
            </a:r>
            <a:r>
              <a:rPr lang="en-US" altLang="en-US" sz="1400" b="1" dirty="0">
                <a:solidFill>
                  <a:srgbClr val="CC0000"/>
                </a:solidFill>
              </a:rPr>
              <a:t>(10650) </a:t>
            </a:r>
          </a:p>
          <a:p>
            <a:endParaRPr lang="en-US" altLang="en-US" dirty="0"/>
          </a:p>
        </p:txBody>
      </p:sp>
      <p:sp>
        <p:nvSpPr>
          <p:cNvPr id="268313" name="Text Box 25"/>
          <p:cNvSpPr txBox="1">
            <a:spLocks noChangeArrowheads="1"/>
          </p:cNvSpPr>
          <p:nvPr/>
        </p:nvSpPr>
        <p:spPr bwMode="auto">
          <a:xfrm>
            <a:off x="2679699" y="2817165"/>
            <a:ext cx="184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68314" name="Text Box 26"/>
          <p:cNvSpPr txBox="1">
            <a:spLocks noChangeArrowheads="1"/>
          </p:cNvSpPr>
          <p:nvPr/>
        </p:nvSpPr>
        <p:spPr bwMode="auto">
          <a:xfrm>
            <a:off x="2679699" y="1951977"/>
            <a:ext cx="184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68315" name="Line 27"/>
          <p:cNvSpPr>
            <a:spLocks noChangeShapeType="1"/>
          </p:cNvSpPr>
          <p:nvPr/>
        </p:nvSpPr>
        <p:spPr bwMode="auto">
          <a:xfrm flipV="1">
            <a:off x="2895600" y="1832915"/>
            <a:ext cx="2060575" cy="7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6" name="Line 28"/>
          <p:cNvSpPr>
            <a:spLocks noChangeShapeType="1"/>
          </p:cNvSpPr>
          <p:nvPr/>
        </p:nvSpPr>
        <p:spPr bwMode="auto">
          <a:xfrm>
            <a:off x="4724399" y="1694799"/>
            <a:ext cx="259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7" name="Line 29"/>
          <p:cNvSpPr>
            <a:spLocks noChangeShapeType="1"/>
          </p:cNvSpPr>
          <p:nvPr/>
        </p:nvSpPr>
        <p:spPr bwMode="auto">
          <a:xfrm>
            <a:off x="657224" y="1564626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8" name="Line 30"/>
          <p:cNvSpPr>
            <a:spLocks noChangeShapeType="1"/>
          </p:cNvSpPr>
          <p:nvPr/>
        </p:nvSpPr>
        <p:spPr bwMode="auto">
          <a:xfrm>
            <a:off x="1619250" y="1564626"/>
            <a:ext cx="1260475" cy="6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19" name="Line 31"/>
          <p:cNvSpPr>
            <a:spLocks noChangeShapeType="1"/>
          </p:cNvSpPr>
          <p:nvPr/>
        </p:nvSpPr>
        <p:spPr bwMode="auto">
          <a:xfrm flipV="1">
            <a:off x="4724399" y="1526525"/>
            <a:ext cx="259162" cy="47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2" name="Text Box 34"/>
          <p:cNvSpPr txBox="1">
            <a:spLocks noChangeArrowheads="1"/>
          </p:cNvSpPr>
          <p:nvPr/>
        </p:nvSpPr>
        <p:spPr bwMode="auto">
          <a:xfrm>
            <a:off x="4946649" y="1737665"/>
            <a:ext cx="387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BB</a:t>
            </a:r>
          </a:p>
        </p:txBody>
      </p:sp>
      <p:sp>
        <p:nvSpPr>
          <p:cNvPr id="268323" name="Text Box 35"/>
          <p:cNvSpPr txBox="1">
            <a:spLocks noChangeArrowheads="1"/>
          </p:cNvSpPr>
          <p:nvPr/>
        </p:nvSpPr>
        <p:spPr bwMode="auto">
          <a:xfrm>
            <a:off x="4960978" y="1564626"/>
            <a:ext cx="4619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CC0000"/>
                </a:solidFill>
              </a:rPr>
              <a:t>BB*</a:t>
            </a:r>
          </a:p>
        </p:txBody>
      </p:sp>
      <p:sp>
        <p:nvSpPr>
          <p:cNvPr id="268324" name="Text Box 36"/>
          <p:cNvSpPr txBox="1">
            <a:spLocks noChangeArrowheads="1"/>
          </p:cNvSpPr>
          <p:nvPr/>
        </p:nvSpPr>
        <p:spPr bwMode="auto">
          <a:xfrm>
            <a:off x="4951452" y="1402701"/>
            <a:ext cx="520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CC0000"/>
                </a:solidFill>
              </a:rPr>
              <a:t>B*B*</a:t>
            </a:r>
          </a:p>
        </p:txBody>
      </p:sp>
      <p:sp>
        <p:nvSpPr>
          <p:cNvPr id="268325" name="Line 37"/>
          <p:cNvSpPr>
            <a:spLocks noChangeShapeType="1"/>
          </p:cNvSpPr>
          <p:nvPr/>
        </p:nvSpPr>
        <p:spPr bwMode="auto">
          <a:xfrm>
            <a:off x="5218152" y="1450326"/>
            <a:ext cx="152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6" name="Line 38"/>
          <p:cNvSpPr>
            <a:spLocks noChangeShapeType="1"/>
          </p:cNvSpPr>
          <p:nvPr/>
        </p:nvSpPr>
        <p:spPr bwMode="auto">
          <a:xfrm>
            <a:off x="5127624" y="178370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7" name="Line 39"/>
          <p:cNvSpPr>
            <a:spLocks noChangeShapeType="1"/>
          </p:cNvSpPr>
          <p:nvPr/>
        </p:nvSpPr>
        <p:spPr bwMode="auto">
          <a:xfrm>
            <a:off x="5170527" y="1612251"/>
            <a:ext cx="152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8" name="Line 40"/>
          <p:cNvSpPr>
            <a:spLocks noChangeShapeType="1"/>
          </p:cNvSpPr>
          <p:nvPr/>
        </p:nvSpPr>
        <p:spPr bwMode="auto">
          <a:xfrm flipH="1">
            <a:off x="1600199" y="1612251"/>
            <a:ext cx="1371600" cy="7620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29" name="Line 41"/>
          <p:cNvSpPr>
            <a:spLocks noChangeShapeType="1"/>
          </p:cNvSpPr>
          <p:nvPr/>
        </p:nvSpPr>
        <p:spPr bwMode="auto">
          <a:xfrm flipH="1">
            <a:off x="1600199" y="1612251"/>
            <a:ext cx="1371600" cy="17526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30" name="Line 42"/>
          <p:cNvSpPr>
            <a:spLocks noChangeShapeType="1"/>
          </p:cNvSpPr>
          <p:nvPr/>
        </p:nvSpPr>
        <p:spPr bwMode="auto">
          <a:xfrm flipH="1">
            <a:off x="1523999" y="1612251"/>
            <a:ext cx="1447800" cy="35052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31" name="Line 43"/>
          <p:cNvSpPr>
            <a:spLocks noChangeShapeType="1"/>
          </p:cNvSpPr>
          <p:nvPr/>
        </p:nvSpPr>
        <p:spPr bwMode="auto">
          <a:xfrm>
            <a:off x="1638299" y="726426"/>
            <a:ext cx="1295400" cy="8382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32" name="Line 44"/>
          <p:cNvSpPr>
            <a:spLocks noChangeShapeType="1"/>
          </p:cNvSpPr>
          <p:nvPr/>
        </p:nvSpPr>
        <p:spPr bwMode="auto">
          <a:xfrm>
            <a:off x="2209799" y="2096440"/>
            <a:ext cx="3163888" cy="319087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33" name="Line 45"/>
          <p:cNvSpPr>
            <a:spLocks noChangeShapeType="1"/>
          </p:cNvSpPr>
          <p:nvPr/>
        </p:nvSpPr>
        <p:spPr bwMode="auto">
          <a:xfrm>
            <a:off x="1971674" y="2983851"/>
            <a:ext cx="2084388" cy="230188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34" name="Line 46"/>
          <p:cNvSpPr>
            <a:spLocks noChangeShapeType="1"/>
          </p:cNvSpPr>
          <p:nvPr/>
        </p:nvSpPr>
        <p:spPr bwMode="auto">
          <a:xfrm>
            <a:off x="1828799" y="4507852"/>
            <a:ext cx="685800" cy="92075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35" name="Text Box 47"/>
          <p:cNvSpPr txBox="1">
            <a:spLocks noChangeArrowheads="1"/>
          </p:cNvSpPr>
          <p:nvPr/>
        </p:nvSpPr>
        <p:spPr bwMode="auto">
          <a:xfrm>
            <a:off x="-21635" y="716326"/>
            <a:ext cx="6751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/>
              <a:t>Mass</a:t>
            </a:r>
          </a:p>
          <a:p>
            <a:r>
              <a:rPr lang="en-US" altLang="en-US" sz="1600" dirty="0"/>
              <a:t>MeV</a:t>
            </a:r>
          </a:p>
        </p:txBody>
      </p:sp>
      <p:sp>
        <p:nvSpPr>
          <p:cNvPr id="268336" name="Line 48"/>
          <p:cNvSpPr>
            <a:spLocks noChangeShapeType="1"/>
          </p:cNvSpPr>
          <p:nvPr/>
        </p:nvSpPr>
        <p:spPr bwMode="auto">
          <a:xfrm flipV="1">
            <a:off x="628649" y="1278876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337" name="Text Box 49"/>
          <p:cNvSpPr txBox="1">
            <a:spLocks noChangeArrowheads="1"/>
          </p:cNvSpPr>
          <p:nvPr/>
        </p:nvSpPr>
        <p:spPr bwMode="auto">
          <a:xfrm>
            <a:off x="2085974" y="72007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268338" name="Text Box 50"/>
          <p:cNvSpPr txBox="1">
            <a:spLocks noChangeArrowheads="1"/>
          </p:cNvSpPr>
          <p:nvPr/>
        </p:nvSpPr>
        <p:spPr bwMode="auto">
          <a:xfrm>
            <a:off x="1650999" y="186926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2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268339" name="Text Box 51"/>
          <p:cNvSpPr txBox="1">
            <a:spLocks noChangeArrowheads="1"/>
          </p:cNvSpPr>
          <p:nvPr/>
        </p:nvSpPr>
        <p:spPr bwMode="auto">
          <a:xfrm>
            <a:off x="1586078" y="2723342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268340" name="Text Box 52"/>
          <p:cNvSpPr txBox="1">
            <a:spLocks noChangeArrowheads="1"/>
          </p:cNvSpPr>
          <p:nvPr/>
        </p:nvSpPr>
        <p:spPr bwMode="auto">
          <a:xfrm>
            <a:off x="1389508" y="4367730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2"/>
                </a:solidFill>
                <a:latin typeface="Symbol" panose="05050102010706020507" pitchFamily="18" charset="2"/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8291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8999" y="5499418"/>
                <a:ext cx="10181801" cy="1282382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altLang="en-US" sz="2000" dirty="0" smtClean="0">
                    <a:solidFill>
                      <a:schemeClr val="accent2"/>
                    </a:solidFill>
                  </a:rPr>
                  <a:t>Near thresholds, narrow, large fall-apart modes, J</a:t>
                </a:r>
                <a:r>
                  <a:rPr lang="en-US" altLang="en-US" sz="2000" baseline="30000" dirty="0" smtClean="0">
                    <a:solidFill>
                      <a:schemeClr val="accent2"/>
                    </a:solidFill>
                  </a:rPr>
                  <a:t>P</a:t>
                </a:r>
                <a:r>
                  <a:rPr lang="en-US" altLang="en-US" sz="2000" dirty="0" smtClean="0">
                    <a:solidFill>
                      <a:schemeClr val="accent2"/>
                    </a:solidFill>
                  </a:rPr>
                  <a:t>=1</a:t>
                </a:r>
                <a:r>
                  <a:rPr lang="en-US" altLang="en-US" sz="2000" baseline="30000" dirty="0" smtClean="0">
                    <a:solidFill>
                      <a:schemeClr val="accent2"/>
                    </a:solidFill>
                  </a:rPr>
                  <a:t>+</a:t>
                </a:r>
                <a:r>
                  <a:rPr lang="en-US" altLang="en-US" sz="2000" dirty="0" smtClean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altLang="en-US" sz="2000" dirty="0" smtClean="0">
                    <a:solidFill>
                      <a:schemeClr val="accent2"/>
                    </a:solidFill>
                  </a:rPr>
                  <a:t>  molecular </a:t>
                </a:r>
                <a:r>
                  <a:rPr lang="en-US" altLang="en-US" sz="2000" dirty="0">
                    <a:solidFill>
                      <a:schemeClr val="accent2"/>
                    </a:solidFill>
                  </a:rPr>
                  <a:t>states</a:t>
                </a: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alt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en-US" sz="20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en-US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en-US" sz="2000" dirty="0"/>
                  <a:t>(very weakly bound or slightly </a:t>
                </a:r>
                <a:r>
                  <a:rPr lang="en-US" altLang="en-US" sz="2000" dirty="0" smtClean="0"/>
                  <a:t>virtual). </a:t>
                </a:r>
                <a:r>
                  <a:rPr lang="en-US" sz="2000" dirty="0">
                    <a:solidFill>
                      <a:srgbClr val="006600"/>
                    </a:solidFill>
                  </a:rPr>
                  <a:t>No sign of such states at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66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6600"/>
                    </a:solidFill>
                  </a:rPr>
                  <a:t>, hints at forces dominated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sz="2000" dirty="0">
                    <a:solidFill>
                      <a:srgbClr val="0066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6600"/>
                    </a:solidFill>
                  </a:rPr>
                  <a:t>exchange.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en-US" sz="2000" dirty="0" smtClean="0">
                    <a:solidFill>
                      <a:srgbClr val="C00000"/>
                    </a:solidFill>
                  </a:rPr>
                  <a:t>This is the  only clear spectroscopy emerging from new particle zoo. </a:t>
                </a:r>
                <a:r>
                  <a:rPr lang="en-US" altLang="en-US" sz="1800" dirty="0" smtClean="0"/>
                  <a:t>(Not everybody agrees: see e.g. </a:t>
                </a:r>
                <a:r>
                  <a:rPr lang="en-US" sz="1600" dirty="0"/>
                  <a:t>A. Ali, L. Maiani, A. Polosa, V. Riquer, </a:t>
                </a:r>
                <a:r>
                  <a:rPr lang="en-US" sz="1600" dirty="0" smtClean="0"/>
                  <a:t>PRD91, 017502 </a:t>
                </a:r>
                <a:r>
                  <a:rPr lang="en-US" sz="1600" dirty="0"/>
                  <a:t>(2015</a:t>
                </a:r>
                <a:r>
                  <a:rPr lang="en-US" sz="1600" dirty="0" smtClean="0"/>
                  <a:t>)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err="1" smtClean="0"/>
                  <a:t>tetraquarks</a:t>
                </a:r>
                <a:r>
                  <a:rPr lang="en-US" sz="1600" dirty="0" smtClean="0"/>
                  <a:t>.)</a:t>
                </a:r>
                <a:endParaRPr lang="en-US" sz="1400" dirty="0"/>
              </a:p>
              <a:p>
                <a:pPr>
                  <a:lnSpc>
                    <a:spcPct val="80000"/>
                  </a:lnSpc>
                </a:pPr>
                <a:endParaRPr lang="en-US" altLang="en-US" sz="20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82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99" y="5499418"/>
                <a:ext cx="10181801" cy="1282382"/>
              </a:xfrm>
              <a:blipFill rotWithShape="0">
                <a:blip r:embed="rId7"/>
                <a:stretch>
                  <a:fillRect l="-539" t="-6635" r="-1257" b="-12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Line 40"/>
          <p:cNvSpPr>
            <a:spLocks noChangeShapeType="1"/>
          </p:cNvSpPr>
          <p:nvPr/>
        </p:nvSpPr>
        <p:spPr bwMode="auto">
          <a:xfrm flipH="1">
            <a:off x="2027236" y="1665162"/>
            <a:ext cx="895351" cy="875776"/>
          </a:xfrm>
          <a:prstGeom prst="line">
            <a:avLst/>
          </a:prstGeom>
          <a:noFill/>
          <a:ln w="28575" cmpd="dbl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40"/>
          <p:cNvSpPr>
            <a:spLocks noChangeShapeType="1"/>
          </p:cNvSpPr>
          <p:nvPr/>
        </p:nvSpPr>
        <p:spPr bwMode="auto">
          <a:xfrm flipH="1">
            <a:off x="1952624" y="1714915"/>
            <a:ext cx="975451" cy="1878537"/>
          </a:xfrm>
          <a:prstGeom prst="line">
            <a:avLst/>
          </a:prstGeom>
          <a:noFill/>
          <a:ln w="28575" cmpd="dbl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9083" y="598488"/>
                <a:ext cx="5308106" cy="646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1800" b="1" dirty="0" smtClean="0">
                    <a:solidFill>
                      <a:srgbClr val="0033CC"/>
                    </a:solidFill>
                  </a:rPr>
                  <a:t>Charged</a:t>
                </a:r>
                <a:r>
                  <a:rPr lang="en-US" altLang="en-US" sz="1800" dirty="0">
                    <a:solidFill>
                      <a:srgbClr val="0033CC"/>
                    </a:solidFill>
                  </a:rPr>
                  <a:t> and </a:t>
                </a:r>
                <a:r>
                  <a:rPr lang="en-US" altLang="en-US" sz="1800" b="1" dirty="0">
                    <a:solidFill>
                      <a:srgbClr val="0033CC"/>
                    </a:solidFill>
                  </a:rPr>
                  <a:t>neutral</a:t>
                </a:r>
                <a:r>
                  <a:rPr lang="en-US" altLang="en-US" sz="1800" dirty="0">
                    <a:solidFill>
                      <a:srgbClr val="0033CC"/>
                    </a:solidFill>
                  </a:rPr>
                  <a:t> </a:t>
                </a:r>
                <a:r>
                  <a:rPr lang="en-US" altLang="en-US" sz="1800" dirty="0" smtClean="0">
                    <a:solidFill>
                      <a:srgbClr val="0033CC"/>
                    </a:solidFill>
                  </a:rPr>
                  <a:t>versions </a:t>
                </a:r>
                <a:r>
                  <a:rPr lang="en-US" altLang="en-US" sz="1800" dirty="0">
                    <a:solidFill>
                      <a:srgbClr val="0033CC"/>
                    </a:solidFill>
                  </a:rPr>
                  <a:t>detected </a:t>
                </a:r>
                <a:r>
                  <a:rPr lang="en-US" altLang="en-US" sz="1800" i="1" dirty="0">
                    <a:solidFill>
                      <a:srgbClr val="0033CC"/>
                    </a:solidFill>
                  </a:rPr>
                  <a:t>I </a:t>
                </a:r>
                <a:r>
                  <a:rPr lang="en-US" altLang="en-US" sz="1800" i="1" baseline="30000" dirty="0">
                    <a:solidFill>
                      <a:srgbClr val="0033CC"/>
                    </a:solidFill>
                  </a:rPr>
                  <a:t>G</a:t>
                </a:r>
                <a:r>
                  <a:rPr lang="en-US" altLang="en-US" sz="1800" i="1" dirty="0">
                    <a:solidFill>
                      <a:srgbClr val="0033CC"/>
                    </a:solidFill>
                  </a:rPr>
                  <a:t>=1</a:t>
                </a:r>
                <a:r>
                  <a:rPr lang="en-US" altLang="en-US" sz="1800" i="1" baseline="30000" dirty="0">
                    <a:solidFill>
                      <a:srgbClr val="0033CC"/>
                    </a:solidFill>
                  </a:rPr>
                  <a:t>+</a:t>
                </a:r>
              </a:p>
              <a:p>
                <a:pPr algn="ctr"/>
                <a:r>
                  <a:rPr lang="en-US" sz="1800" dirty="0" smtClean="0"/>
                  <a:t>no confusion with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𝑄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 smtClean="0"/>
                  <a:t> !</a:t>
                </a:r>
                <a:endParaRPr lang="en-US" sz="1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083" y="598488"/>
                <a:ext cx="5308106" cy="646908"/>
              </a:xfrm>
              <a:prstGeom prst="rect">
                <a:avLst/>
              </a:prstGeom>
              <a:blipFill rotWithShape="0">
                <a:blip r:embed="rId8"/>
                <a:stretch>
                  <a:fillRect t="-471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 Box 50"/>
          <p:cNvSpPr txBox="1">
            <a:spLocks noChangeArrowheads="1"/>
          </p:cNvSpPr>
          <p:nvPr/>
        </p:nvSpPr>
        <p:spPr bwMode="auto">
          <a:xfrm>
            <a:off x="1962149" y="202166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92D050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97" name="Text Box 50"/>
          <p:cNvSpPr txBox="1">
            <a:spLocks noChangeArrowheads="1"/>
          </p:cNvSpPr>
          <p:nvPr/>
        </p:nvSpPr>
        <p:spPr bwMode="auto">
          <a:xfrm>
            <a:off x="1886527" y="2960039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92D050"/>
                </a:solidFill>
                <a:latin typeface="Symbol" panose="05050102010706020507" pitchFamily="18" charset="2"/>
              </a:rPr>
              <a:t>p</a:t>
            </a:r>
          </a:p>
        </p:txBody>
      </p:sp>
      <p:cxnSp>
        <p:nvCxnSpPr>
          <p:cNvPr id="121" name="Straight Connector 120"/>
          <p:cNvCxnSpPr/>
          <p:nvPr/>
        </p:nvCxnSpPr>
        <p:spPr bwMode="auto">
          <a:xfrm>
            <a:off x="7835596" y="5104462"/>
            <a:ext cx="409575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Straight Connector 121"/>
          <p:cNvCxnSpPr/>
          <p:nvPr/>
        </p:nvCxnSpPr>
        <p:spPr bwMode="auto">
          <a:xfrm>
            <a:off x="7383390" y="5467475"/>
            <a:ext cx="409575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Connector 122"/>
          <p:cNvCxnSpPr/>
          <p:nvPr/>
        </p:nvCxnSpPr>
        <p:spPr bwMode="auto">
          <a:xfrm>
            <a:off x="7361618" y="3442731"/>
            <a:ext cx="409575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Connector 123"/>
          <p:cNvCxnSpPr/>
          <p:nvPr/>
        </p:nvCxnSpPr>
        <p:spPr bwMode="auto">
          <a:xfrm>
            <a:off x="8258329" y="3769303"/>
            <a:ext cx="409575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Connector 124"/>
          <p:cNvCxnSpPr/>
          <p:nvPr/>
        </p:nvCxnSpPr>
        <p:spPr bwMode="auto">
          <a:xfrm>
            <a:off x="8715529" y="4052331"/>
            <a:ext cx="409575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" name="Straight Connector 125"/>
          <p:cNvCxnSpPr/>
          <p:nvPr/>
        </p:nvCxnSpPr>
        <p:spPr bwMode="auto">
          <a:xfrm>
            <a:off x="8737297" y="3747531"/>
            <a:ext cx="409575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Straight Connector 126"/>
          <p:cNvCxnSpPr/>
          <p:nvPr/>
        </p:nvCxnSpPr>
        <p:spPr bwMode="auto">
          <a:xfrm>
            <a:off x="8726407" y="3595131"/>
            <a:ext cx="409575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9" name="TextBox 128"/>
          <p:cNvSpPr txBox="1"/>
          <p:nvPr/>
        </p:nvSpPr>
        <p:spPr>
          <a:xfrm>
            <a:off x="6722170" y="524848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3000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6726261" y="281568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3800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260830" y="5098938"/>
            <a:ext cx="668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233561" y="3100569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732429" y="4771571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3</a:t>
            </a:r>
            <a:r>
              <a:rPr lang="en-US" dirty="0"/>
              <a:t>S</a:t>
            </a:r>
            <a:r>
              <a:rPr lang="en-US" baseline="-25000" dirty="0"/>
              <a:t>1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719826" y="2818836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3</a:t>
            </a:r>
            <a:r>
              <a:rPr lang="en-US" dirty="0"/>
              <a:t>S</a:t>
            </a:r>
            <a:r>
              <a:rPr lang="en-US" baseline="-25000" dirty="0"/>
              <a:t>1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8141683" y="3402778"/>
            <a:ext cx="668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1</a:t>
            </a:r>
            <a:r>
              <a:rPr lang="en-US" dirty="0"/>
              <a:t>P</a:t>
            </a:r>
            <a:r>
              <a:rPr lang="en-US" baseline="-25000" dirty="0"/>
              <a:t>1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432443" y="3133049"/>
            <a:ext cx="973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3</a:t>
            </a:r>
            <a:r>
              <a:rPr lang="en-US" dirty="0"/>
              <a:t>P</a:t>
            </a:r>
            <a:r>
              <a:rPr lang="en-US" baseline="-25000" dirty="0"/>
              <a:t>0,1,2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698655" y="156462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4200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719756" y="401928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3400</a:t>
            </a:r>
          </a:p>
        </p:txBody>
      </p:sp>
      <p:sp>
        <p:nvSpPr>
          <p:cNvPr id="140" name="Line 30"/>
          <p:cNvSpPr>
            <a:spLocks noChangeShapeType="1"/>
          </p:cNvSpPr>
          <p:nvPr/>
        </p:nvSpPr>
        <p:spPr bwMode="auto">
          <a:xfrm flipV="1">
            <a:off x="7275191" y="2769787"/>
            <a:ext cx="4060633" cy="2285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" name="Line 30"/>
          <p:cNvSpPr>
            <a:spLocks noChangeShapeType="1"/>
          </p:cNvSpPr>
          <p:nvPr/>
        </p:nvSpPr>
        <p:spPr bwMode="auto">
          <a:xfrm flipV="1">
            <a:off x="7285198" y="3126229"/>
            <a:ext cx="4218491" cy="27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42" name="Straight Connector 141"/>
          <p:cNvCxnSpPr/>
          <p:nvPr/>
        </p:nvCxnSpPr>
        <p:spPr bwMode="auto">
          <a:xfrm>
            <a:off x="7808444" y="1489622"/>
            <a:ext cx="409575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" name="TextBox 142"/>
          <p:cNvSpPr txBox="1"/>
          <p:nvPr/>
        </p:nvSpPr>
        <p:spPr>
          <a:xfrm>
            <a:off x="7421291" y="1145273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Y(4260)</a:t>
            </a:r>
            <a:endParaRPr lang="en-US" baseline="-25000" dirty="0"/>
          </a:p>
        </p:txBody>
      </p:sp>
      <p:cxnSp>
        <p:nvCxnSpPr>
          <p:cNvPr id="144" name="Straight Connector 143"/>
          <p:cNvCxnSpPr/>
          <p:nvPr/>
        </p:nvCxnSpPr>
        <p:spPr bwMode="auto">
          <a:xfrm>
            <a:off x="7852658" y="3322463"/>
            <a:ext cx="409575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5" name="Line 21"/>
          <p:cNvSpPr>
            <a:spLocks noChangeShapeType="1"/>
          </p:cNvSpPr>
          <p:nvPr/>
        </p:nvSpPr>
        <p:spPr bwMode="auto">
          <a:xfrm>
            <a:off x="9561189" y="2721376"/>
            <a:ext cx="457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" name="Text Box 23"/>
          <p:cNvSpPr txBox="1">
            <a:spLocks noChangeArrowheads="1"/>
          </p:cNvSpPr>
          <p:nvPr/>
        </p:nvSpPr>
        <p:spPr bwMode="auto">
          <a:xfrm>
            <a:off x="9547861" y="2386266"/>
            <a:ext cx="8771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err="1">
                <a:solidFill>
                  <a:srgbClr val="CC0000"/>
                </a:solidFill>
              </a:rPr>
              <a:t>Z</a:t>
            </a:r>
            <a:r>
              <a:rPr lang="en-US" altLang="en-US" sz="1400" b="1" baseline="-25000" dirty="0" err="1">
                <a:solidFill>
                  <a:srgbClr val="CC0000"/>
                </a:solidFill>
              </a:rPr>
              <a:t>c</a:t>
            </a:r>
            <a:r>
              <a:rPr lang="en-US" altLang="en-US" sz="1400" b="1" dirty="0">
                <a:solidFill>
                  <a:srgbClr val="CC0000"/>
                </a:solidFill>
              </a:rPr>
              <a:t>(3900</a:t>
            </a:r>
            <a:r>
              <a:rPr lang="en-US" altLang="en-US" sz="1400" b="1" dirty="0" smtClean="0">
                <a:solidFill>
                  <a:srgbClr val="CC0000"/>
                </a:solidFill>
              </a:rPr>
              <a:t>)</a:t>
            </a:r>
            <a:endParaRPr lang="en-US" altLang="en-US" sz="1400" b="1" dirty="0">
              <a:solidFill>
                <a:srgbClr val="CC0000"/>
              </a:solidFill>
            </a:endParaRPr>
          </a:p>
          <a:p>
            <a:endParaRPr lang="en-US" altLang="en-US" dirty="0"/>
          </a:p>
        </p:txBody>
      </p:sp>
      <p:sp>
        <p:nvSpPr>
          <p:cNvPr id="147" name="Text Box 34"/>
          <p:cNvSpPr txBox="1">
            <a:spLocks noChangeArrowheads="1"/>
          </p:cNvSpPr>
          <p:nvPr/>
        </p:nvSpPr>
        <p:spPr bwMode="auto">
          <a:xfrm>
            <a:off x="11357857" y="2985532"/>
            <a:ext cx="4058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dirty="0"/>
              <a:t>DD</a:t>
            </a:r>
          </a:p>
        </p:txBody>
      </p:sp>
      <p:sp>
        <p:nvSpPr>
          <p:cNvPr id="148" name="Text Box 35"/>
          <p:cNvSpPr txBox="1">
            <a:spLocks noChangeArrowheads="1"/>
          </p:cNvSpPr>
          <p:nvPr/>
        </p:nvSpPr>
        <p:spPr bwMode="auto">
          <a:xfrm>
            <a:off x="11335824" y="2634693"/>
            <a:ext cx="4619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dirty="0">
                <a:solidFill>
                  <a:srgbClr val="CC0000"/>
                </a:solidFill>
              </a:rPr>
              <a:t>DD*</a:t>
            </a:r>
          </a:p>
        </p:txBody>
      </p:sp>
      <p:sp>
        <p:nvSpPr>
          <p:cNvPr id="149" name="Text Box 36"/>
          <p:cNvSpPr txBox="1">
            <a:spLocks noChangeArrowheads="1"/>
          </p:cNvSpPr>
          <p:nvPr/>
        </p:nvSpPr>
        <p:spPr bwMode="auto">
          <a:xfrm>
            <a:off x="11326489" y="2188510"/>
            <a:ext cx="520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dirty="0">
                <a:solidFill>
                  <a:srgbClr val="FF0000"/>
                </a:solidFill>
              </a:rPr>
              <a:t>D*D*</a:t>
            </a:r>
          </a:p>
        </p:txBody>
      </p:sp>
      <p:sp>
        <p:nvSpPr>
          <p:cNvPr id="150" name="Line 37"/>
          <p:cNvSpPr>
            <a:spLocks noChangeShapeType="1"/>
          </p:cNvSpPr>
          <p:nvPr/>
        </p:nvSpPr>
        <p:spPr bwMode="auto">
          <a:xfrm>
            <a:off x="11593189" y="2236135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" name="Line 38"/>
          <p:cNvSpPr>
            <a:spLocks noChangeShapeType="1"/>
          </p:cNvSpPr>
          <p:nvPr/>
        </p:nvSpPr>
        <p:spPr bwMode="auto">
          <a:xfrm>
            <a:off x="11538832" y="303156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" name="Line 39"/>
          <p:cNvSpPr>
            <a:spLocks noChangeShapeType="1"/>
          </p:cNvSpPr>
          <p:nvPr/>
        </p:nvSpPr>
        <p:spPr bwMode="auto">
          <a:xfrm>
            <a:off x="11545373" y="2682318"/>
            <a:ext cx="152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" name="Line 42"/>
          <p:cNvSpPr>
            <a:spLocks noChangeShapeType="1"/>
          </p:cNvSpPr>
          <p:nvPr/>
        </p:nvSpPr>
        <p:spPr bwMode="auto">
          <a:xfrm flipH="1">
            <a:off x="8365629" y="2717767"/>
            <a:ext cx="1204651" cy="2321166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Text Box 49"/>
          <p:cNvSpPr txBox="1">
            <a:spLocks noChangeArrowheads="1"/>
          </p:cNvSpPr>
          <p:nvPr/>
        </p:nvSpPr>
        <p:spPr bwMode="auto">
          <a:xfrm>
            <a:off x="8806028" y="1518952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2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155" name="Text Box 52"/>
          <p:cNvSpPr txBox="1">
            <a:spLocks noChangeArrowheads="1"/>
          </p:cNvSpPr>
          <p:nvPr/>
        </p:nvSpPr>
        <p:spPr bwMode="auto">
          <a:xfrm>
            <a:off x="8667903" y="4394536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2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156" name="Line 43"/>
          <p:cNvSpPr>
            <a:spLocks noChangeShapeType="1"/>
          </p:cNvSpPr>
          <p:nvPr/>
        </p:nvSpPr>
        <p:spPr bwMode="auto">
          <a:xfrm>
            <a:off x="8379111" y="1564625"/>
            <a:ext cx="1182078" cy="1114519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30"/>
          <p:cNvSpPr>
            <a:spLocks noChangeShapeType="1"/>
          </p:cNvSpPr>
          <p:nvPr/>
        </p:nvSpPr>
        <p:spPr bwMode="auto">
          <a:xfrm>
            <a:off x="7275190" y="2337267"/>
            <a:ext cx="4060633" cy="269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" name="Line 21"/>
          <p:cNvSpPr>
            <a:spLocks noChangeShapeType="1"/>
          </p:cNvSpPr>
          <p:nvPr/>
        </p:nvSpPr>
        <p:spPr bwMode="auto">
          <a:xfrm>
            <a:off x="9606529" y="2285974"/>
            <a:ext cx="457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Text Box 23"/>
          <p:cNvSpPr txBox="1">
            <a:spLocks noChangeArrowheads="1"/>
          </p:cNvSpPr>
          <p:nvPr/>
        </p:nvSpPr>
        <p:spPr bwMode="auto">
          <a:xfrm>
            <a:off x="9494941" y="1950975"/>
            <a:ext cx="8771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 err="1">
                <a:solidFill>
                  <a:srgbClr val="CC0000"/>
                </a:solidFill>
              </a:rPr>
              <a:t>Z</a:t>
            </a:r>
            <a:r>
              <a:rPr lang="en-US" altLang="en-US" sz="1400" b="1" baseline="-25000" dirty="0" err="1">
                <a:solidFill>
                  <a:srgbClr val="CC0000"/>
                </a:solidFill>
              </a:rPr>
              <a:t>c</a:t>
            </a:r>
            <a:r>
              <a:rPr lang="en-US" altLang="en-US" sz="1400" b="1" dirty="0">
                <a:solidFill>
                  <a:srgbClr val="CC0000"/>
                </a:solidFill>
              </a:rPr>
              <a:t>(4020</a:t>
            </a:r>
            <a:r>
              <a:rPr lang="en-US" altLang="en-US" sz="1400" b="1" dirty="0" smtClean="0">
                <a:solidFill>
                  <a:srgbClr val="CC0000"/>
                </a:solidFill>
              </a:rPr>
              <a:t>)</a:t>
            </a:r>
            <a:endParaRPr lang="en-US" altLang="en-US" sz="1400" b="1" dirty="0">
              <a:solidFill>
                <a:srgbClr val="CC0000"/>
              </a:solidFill>
            </a:endParaRPr>
          </a:p>
          <a:p>
            <a:endParaRPr lang="en-US" altLang="en-US" dirty="0"/>
          </a:p>
        </p:txBody>
      </p:sp>
      <p:sp>
        <p:nvSpPr>
          <p:cNvPr id="160" name="Line 43"/>
          <p:cNvSpPr>
            <a:spLocks noChangeShapeType="1"/>
          </p:cNvSpPr>
          <p:nvPr/>
        </p:nvSpPr>
        <p:spPr bwMode="auto">
          <a:xfrm>
            <a:off x="8418190" y="1537732"/>
            <a:ext cx="1075389" cy="858686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" name="Text Box 52"/>
          <p:cNvSpPr txBox="1">
            <a:spLocks noChangeArrowheads="1"/>
          </p:cNvSpPr>
          <p:nvPr/>
        </p:nvSpPr>
        <p:spPr bwMode="auto">
          <a:xfrm>
            <a:off x="8756932" y="272599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8000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8787763" y="594463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BES-III</a:t>
            </a:r>
          </a:p>
        </p:txBody>
      </p:sp>
      <p:sp>
        <p:nvSpPr>
          <p:cNvPr id="163" name="Line 40"/>
          <p:cNvSpPr>
            <a:spLocks noChangeShapeType="1"/>
          </p:cNvSpPr>
          <p:nvPr/>
        </p:nvSpPr>
        <p:spPr bwMode="auto">
          <a:xfrm flipH="1">
            <a:off x="8691131" y="2390011"/>
            <a:ext cx="751500" cy="1128921"/>
          </a:xfrm>
          <a:prstGeom prst="line">
            <a:avLst/>
          </a:prstGeom>
          <a:noFill/>
          <a:ln w="57150" cmpd="dbl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000"/>
          <a:stretch/>
        </p:blipFill>
        <p:spPr>
          <a:xfrm>
            <a:off x="9578293" y="361915"/>
            <a:ext cx="2275589" cy="1827067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 rotWithShape="1">
          <a:blip r:embed="rId10"/>
          <a:srcRect r="66561"/>
          <a:stretch/>
        </p:blipFill>
        <p:spPr>
          <a:xfrm>
            <a:off x="9664474" y="3302582"/>
            <a:ext cx="2076451" cy="1513013"/>
          </a:xfrm>
          <a:prstGeom prst="rect">
            <a:avLst/>
          </a:prstGeom>
        </p:spPr>
      </p:pic>
      <p:sp>
        <p:nvSpPr>
          <p:cNvPr id="167" name="TextBox 166"/>
          <p:cNvSpPr txBox="1"/>
          <p:nvPr/>
        </p:nvSpPr>
        <p:spPr>
          <a:xfrm>
            <a:off x="10968166" y="1405780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 dirty="0" err="1">
                <a:solidFill>
                  <a:srgbClr val="CC0000"/>
                </a:solidFill>
              </a:rPr>
              <a:t>Z</a:t>
            </a:r>
            <a:r>
              <a:rPr lang="en-US" altLang="en-US" sz="1200" b="1" baseline="-25000" dirty="0" err="1">
                <a:solidFill>
                  <a:srgbClr val="CC0000"/>
                </a:solidFill>
              </a:rPr>
              <a:t>c</a:t>
            </a:r>
            <a:r>
              <a:rPr lang="en-US" altLang="en-US" sz="1200" b="1" dirty="0">
                <a:solidFill>
                  <a:srgbClr val="CC0000"/>
                </a:solidFill>
              </a:rPr>
              <a:t>(4020</a:t>
            </a:r>
            <a:r>
              <a:rPr lang="en-US" altLang="en-US" sz="1200" b="1" dirty="0" smtClean="0">
                <a:solidFill>
                  <a:srgbClr val="CC0000"/>
                </a:solidFill>
              </a:rPr>
              <a:t>)</a:t>
            </a:r>
            <a:endParaRPr lang="en-US" altLang="en-US" sz="1200" b="1" dirty="0">
              <a:solidFill>
                <a:srgbClr val="CC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6502" y="3365450"/>
            <a:ext cx="908383" cy="377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8937" y="2390011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Belle</a:t>
            </a:r>
            <a:endParaRPr lang="en-US" dirty="0"/>
          </a:p>
        </p:txBody>
      </p:sp>
      <p:sp>
        <p:nvSpPr>
          <p:cNvPr id="168" name="TextBox 167"/>
          <p:cNvSpPr txBox="1"/>
          <p:nvPr/>
        </p:nvSpPr>
        <p:spPr>
          <a:xfrm>
            <a:off x="9697995" y="4682193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BES-III and Belle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174539" y="1749965"/>
            <a:ext cx="8865061" cy="4344545"/>
            <a:chOff x="3174539" y="1749965"/>
            <a:chExt cx="8865061" cy="4344545"/>
          </a:xfrm>
        </p:grpSpPr>
        <p:sp>
          <p:nvSpPr>
            <p:cNvPr id="169" name="TextBox 31"/>
            <p:cNvSpPr txBox="1">
              <a:spLocks noChangeArrowheads="1"/>
            </p:cNvSpPr>
            <p:nvPr/>
          </p:nvSpPr>
          <p:spPr bwMode="auto">
            <a:xfrm>
              <a:off x="10334003" y="5451422"/>
              <a:ext cx="306388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Calibri" charset="0"/>
                </a:rPr>
                <a:t>_</a:t>
              </a:r>
            </a:p>
          </p:txBody>
        </p:sp>
        <p:sp>
          <p:nvSpPr>
            <p:cNvPr id="170" name="Oval 169"/>
            <p:cNvSpPr/>
            <p:nvPr/>
          </p:nvSpPr>
          <p:spPr>
            <a:xfrm>
              <a:off x="11334068" y="5395936"/>
              <a:ext cx="705532" cy="649438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11390455" y="5581251"/>
              <a:ext cx="283451" cy="337359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72" name="TextBox 31"/>
            <p:cNvSpPr txBox="1">
              <a:spLocks noChangeArrowheads="1"/>
            </p:cNvSpPr>
            <p:nvPr/>
          </p:nvSpPr>
          <p:spPr bwMode="auto">
            <a:xfrm>
              <a:off x="11353892" y="5558155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Q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11667355" y="5580036"/>
              <a:ext cx="270781" cy="33857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74" name="TextBox 31"/>
            <p:cNvSpPr txBox="1">
              <a:spLocks noChangeArrowheads="1"/>
            </p:cNvSpPr>
            <p:nvPr/>
          </p:nvSpPr>
          <p:spPr bwMode="auto">
            <a:xfrm>
              <a:off x="11676880" y="5351620"/>
              <a:ext cx="306388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Calibri" charset="0"/>
                </a:rPr>
                <a:t>_</a:t>
              </a:r>
            </a:p>
          </p:txBody>
        </p:sp>
        <p:sp>
          <p:nvSpPr>
            <p:cNvPr id="175" name="TextBox 31"/>
            <p:cNvSpPr txBox="1">
              <a:spLocks noChangeArrowheads="1"/>
            </p:cNvSpPr>
            <p:nvPr/>
          </p:nvSpPr>
          <p:spPr bwMode="auto">
            <a:xfrm>
              <a:off x="11641551" y="5539105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q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10320379" y="5419790"/>
              <a:ext cx="712379" cy="674720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31"/>
            <p:cNvSpPr txBox="1">
              <a:spLocks noChangeArrowheads="1"/>
            </p:cNvSpPr>
            <p:nvPr/>
          </p:nvSpPr>
          <p:spPr bwMode="auto">
            <a:xfrm>
              <a:off x="10679880" y="5366370"/>
              <a:ext cx="306388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Calibri" charset="0"/>
                </a:rPr>
                <a:t>_</a:t>
              </a:r>
            </a:p>
          </p:txBody>
        </p:sp>
        <p:sp>
          <p:nvSpPr>
            <p:cNvPr id="178" name="Oval 177"/>
            <p:cNvSpPr/>
            <p:nvPr/>
          </p:nvSpPr>
          <p:spPr bwMode="auto">
            <a:xfrm>
              <a:off x="10424989" y="5598952"/>
              <a:ext cx="253933" cy="300608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0374831" y="5543345"/>
              <a:ext cx="34176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q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10683354" y="5606612"/>
              <a:ext cx="288127" cy="311998"/>
            </a:xfrm>
            <a:prstGeom prst="ellipse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10645816" y="5580220"/>
              <a:ext cx="38343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Q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82" name="TextBox 31"/>
            <p:cNvSpPr txBox="1">
              <a:spLocks noChangeArrowheads="1"/>
            </p:cNvSpPr>
            <p:nvPr/>
          </p:nvSpPr>
          <p:spPr bwMode="auto">
            <a:xfrm>
              <a:off x="10704862" y="5334000"/>
              <a:ext cx="306388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Calibri" charset="0"/>
                </a:rPr>
                <a:t>_</a:t>
              </a:r>
            </a:p>
          </p:txBody>
        </p:sp>
        <p:cxnSp>
          <p:nvCxnSpPr>
            <p:cNvPr id="183" name="Straight Connector 182"/>
            <p:cNvCxnSpPr/>
            <p:nvPr/>
          </p:nvCxnSpPr>
          <p:spPr bwMode="auto">
            <a:xfrm flipV="1">
              <a:off x="11032049" y="5774200"/>
              <a:ext cx="298372" cy="2046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" name="Straight Connector 183"/>
            <p:cNvCxnSpPr/>
            <p:nvPr/>
          </p:nvCxnSpPr>
          <p:spPr bwMode="auto">
            <a:xfrm flipV="1">
              <a:off x="11045802" y="5713510"/>
              <a:ext cx="298372" cy="2046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678035" flipH="1">
              <a:off x="3174539" y="1749965"/>
              <a:ext cx="1192960" cy="1931925"/>
            </a:xfrm>
            <a:prstGeom prst="rect">
              <a:avLst/>
            </a:prstGeom>
          </p:spPr>
        </p:pic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8166" y="6279410"/>
            <a:ext cx="485775" cy="50224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16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2" t="46943" r="71037" b="19936"/>
          <a:stretch/>
        </p:blipFill>
        <p:spPr bwMode="auto">
          <a:xfrm>
            <a:off x="7208079" y="2756931"/>
            <a:ext cx="107121" cy="280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2" t="46943" r="70757" b="16230"/>
          <a:stretch/>
        </p:blipFill>
        <p:spPr bwMode="auto">
          <a:xfrm>
            <a:off x="7198989" y="1232931"/>
            <a:ext cx="13615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7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5750"/>
            <a:ext cx="7645400" cy="381000"/>
          </a:xfrm>
        </p:spPr>
        <p:txBody>
          <a:bodyPr/>
          <a:lstStyle/>
          <a:p>
            <a:r>
              <a:rPr lang="en-US" dirty="0" smtClean="0"/>
              <a:t>Anomalous </a:t>
            </a:r>
            <a:r>
              <a:rPr lang="en-US" dirty="0" err="1" smtClean="0"/>
              <a:t>charmonium</a:t>
            </a:r>
            <a:r>
              <a:rPr lang="en-US" dirty="0" smtClean="0"/>
              <a:t>-like vector states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25966"/>
            <a:ext cx="6039600" cy="530204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2382000" y="3916841"/>
            <a:ext cx="0" cy="383916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2382000" y="2583341"/>
            <a:ext cx="0" cy="383916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58000" y="1560088"/>
                <a:ext cx="13572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4260</m:t>
                          </m:r>
                        </m:e>
                      </m:d>
                    </m:oMath>
                  </m:oMathPara>
                </a14:m>
                <a:endParaRPr lang="en-US" sz="1800" b="0" i="1" dirty="0" smtClean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(4220)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00" y="1560088"/>
                <a:ext cx="1357295" cy="646331"/>
              </a:xfrm>
              <a:prstGeom prst="rect">
                <a:avLst/>
              </a:prstGeom>
              <a:blipFill rotWithShape="0"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96250" y="1548774"/>
                <a:ext cx="12954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(4320)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50" y="1548774"/>
                <a:ext cx="1295400" cy="6771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35900" y="2884360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(4360)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900" y="2884360"/>
                <a:ext cx="12954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63000" y="3284096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(4660)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000" y="3284096"/>
                <a:ext cx="129540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15400" y="4224725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sz="1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(4660)</m:t>
                    </m:r>
                  </m:oMath>
                </a14:m>
                <a:r>
                  <a:rPr lang="en-US" sz="1800" dirty="0" smtClean="0">
                    <a:solidFill>
                      <a:srgbClr val="0000FF"/>
                    </a:solidFill>
                  </a:rPr>
                  <a:t>?</a:t>
                </a:r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400" y="4224725"/>
                <a:ext cx="1295400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 bwMode="auto">
          <a:xfrm>
            <a:off x="2516101" y="1885174"/>
            <a:ext cx="67869" cy="1032464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 rot="15953019">
            <a:off x="1986299" y="235098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same?</a:t>
            </a:r>
            <a:endParaRPr 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 bwMode="auto">
              <a:xfrm>
                <a:off x="6039600" y="609600"/>
                <a:ext cx="6152400" cy="1037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 smtClean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(4220</m:t>
                    </m:r>
                  </m:oMath>
                </a14:m>
                <a:r>
                  <a:rPr lang="en-US" sz="1800" dirty="0" smtClean="0">
                    <a:solidFill>
                      <a:srgbClr val="3333FF"/>
                    </a:solidFill>
                  </a:rPr>
                  <a:t>) </a:t>
                </a:r>
                <a:r>
                  <a:rPr lang="en-US" sz="1800" dirty="0" smtClean="0"/>
                  <a:t>and</a:t>
                </a:r>
                <a:r>
                  <a:rPr lang="en-US" sz="1800" dirty="0" smtClean="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(4320/4360)</m:t>
                    </m:r>
                  </m:oMath>
                </a14:m>
                <a:r>
                  <a:rPr lang="en-US" sz="1800" dirty="0" smtClean="0">
                    <a:solidFill>
                      <a:srgbClr val="3333FF"/>
                    </a:solidFill>
                  </a:rPr>
                  <a:t>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do not align with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states</a:t>
                </a:r>
                <a:endParaRPr lang="en-US" sz="1800" dirty="0" smtClean="0">
                  <a:solidFill>
                    <a:srgbClr val="3333FF"/>
                  </a:solidFill>
                </a:endParaRPr>
              </a:p>
              <a:p>
                <a:r>
                  <a:rPr lang="en-US" sz="1800" dirty="0" smtClean="0"/>
                  <a:t> </a:t>
                </a:r>
                <a:r>
                  <a:rPr lang="en-US" sz="1800" dirty="0" smtClean="0">
                    <a:latin typeface="Symbol" panose="05050102010706020507" pitchFamily="18" charset="2"/>
                  </a:rPr>
                  <a:t>G</a:t>
                </a:r>
                <a:r>
                  <a:rPr lang="en-US" sz="1800" baseline="-25000" dirty="0" smtClean="0"/>
                  <a:t>ee</a:t>
                </a:r>
                <a:r>
                  <a:rPr lang="en-US" sz="1800" dirty="0" smtClean="0"/>
                  <a:t> widths suppressed by 10</a:t>
                </a:r>
                <a:r>
                  <a:rPr lang="en-US" sz="1800" baseline="30000" dirty="0" smtClean="0"/>
                  <a:t>2-3</a:t>
                </a:r>
              </a:p>
              <a:p>
                <a:r>
                  <a:rPr lang="en-US" sz="1800" dirty="0" smtClean="0"/>
                  <a:t> </a:t>
                </a:r>
                <a:r>
                  <a:rPr lang="en-US" sz="1800" dirty="0" err="1" smtClean="0">
                    <a:latin typeface="Symbol" panose="05050102010706020507" pitchFamily="18" charset="2"/>
                  </a:rPr>
                  <a:t>G</a:t>
                </a:r>
                <a:r>
                  <a:rPr lang="en-US" sz="1800" baseline="-25000" dirty="0" err="1" smtClean="0">
                    <a:latin typeface="Symbol" panose="05050102010706020507" pitchFamily="18" charset="2"/>
                  </a:rPr>
                  <a:t>ppy</a:t>
                </a:r>
                <a:r>
                  <a:rPr lang="en-US" sz="1800" dirty="0" smtClean="0"/>
                  <a:t> widths huge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9600" y="609600"/>
                <a:ext cx="6152400" cy="1037917"/>
              </a:xfrm>
              <a:prstGeom prst="rect">
                <a:avLst/>
              </a:prstGeom>
              <a:blipFill rotWithShape="0">
                <a:blip r:embed="rId9"/>
                <a:stretch>
                  <a:fillRect l="-694" t="-2941" b="-8824"/>
                </a:stretch>
              </a:blipFill>
              <a:ln>
                <a:noFill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3726" y="61950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1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 smtClean="0">
                <a:latin typeface="+mn-lt"/>
              </a:rPr>
              <a:t>D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2633" y="615010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4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>
                <a:latin typeface="+mn-lt"/>
              </a:rPr>
              <a:t>S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7182" y="609600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3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 smtClean="0">
                <a:latin typeface="+mn-lt"/>
              </a:rPr>
              <a:t>S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28795" y="619502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2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 smtClean="0">
                <a:latin typeface="+mn-lt"/>
              </a:rPr>
              <a:t>D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l="18492" r="75978" b="48937"/>
          <a:stretch/>
        </p:blipFill>
        <p:spPr>
          <a:xfrm>
            <a:off x="6233870" y="2819720"/>
            <a:ext cx="457200" cy="27432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067372" y="1932742"/>
            <a:ext cx="2086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Hadron Spectrum Collaboration </a:t>
            </a:r>
            <a:r>
              <a:rPr lang="en-US" sz="1400" dirty="0" smtClean="0"/>
              <a:t>(LQCD </a:t>
            </a:r>
            <a:r>
              <a:rPr lang="en-US" sz="1400" dirty="0" err="1" smtClean="0"/>
              <a:t>m</a:t>
            </a:r>
            <a:r>
              <a:rPr lang="en-US" sz="1400" baseline="-25000" dirty="0" err="1" smtClean="0">
                <a:latin typeface="Symbol" panose="05050102010706020507" pitchFamily="18" charset="2"/>
              </a:rPr>
              <a:t>p</a:t>
            </a:r>
            <a:r>
              <a:rPr lang="en-US" sz="1400" dirty="0" smtClean="0"/>
              <a:t>=240 </a:t>
            </a:r>
            <a:r>
              <a:rPr lang="en-US" sz="1400" dirty="0"/>
              <a:t>MeV</a:t>
            </a:r>
            <a:r>
              <a:rPr lang="en-US" sz="1400" dirty="0" smtClean="0"/>
              <a:t>)</a:t>
            </a:r>
            <a:endParaRPr lang="en-US" sz="1400" b="1" dirty="0" smtClean="0"/>
          </a:p>
          <a:p>
            <a:r>
              <a:rPr lang="en-US" sz="1400" b="1" dirty="0" smtClean="0"/>
              <a:t>JHEP 1612, </a:t>
            </a:r>
            <a:r>
              <a:rPr lang="en-US" sz="1400" b="1" dirty="0"/>
              <a:t>089</a:t>
            </a:r>
            <a:r>
              <a:rPr lang="en-US" sz="1400" b="1" dirty="0" smtClean="0"/>
              <a:t> </a:t>
            </a:r>
            <a:r>
              <a:rPr lang="en-US" sz="1400" b="1" dirty="0"/>
              <a:t>(2016) </a:t>
            </a:r>
            <a:r>
              <a:rPr lang="en-US" sz="1400" dirty="0"/>
              <a:t> 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87317" y="4132011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Y(4260)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6513821" y="4293821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panose="05050102010706020507" pitchFamily="18" charset="2"/>
              </a:rPr>
              <a:t>y</a:t>
            </a:r>
            <a:r>
              <a:rPr lang="en-US" sz="1200" dirty="0" smtClean="0"/>
              <a:t>(4160)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6533700" y="4647549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panose="05050102010706020507" pitchFamily="18" charset="2"/>
              </a:rPr>
              <a:t>y</a:t>
            </a:r>
            <a:r>
              <a:rPr lang="en-US" sz="1200" dirty="0" smtClean="0"/>
              <a:t>(4020)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533700" y="5324706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panose="05050102010706020507" pitchFamily="18" charset="2"/>
              </a:rPr>
              <a:t>y</a:t>
            </a:r>
            <a:r>
              <a:rPr lang="en-US" sz="1200" dirty="0" smtClean="0"/>
              <a:t>(3770)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6582307" y="3626188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panose="05050102010706020507" pitchFamily="18" charset="2"/>
              </a:rPr>
              <a:t>y</a:t>
            </a:r>
            <a:r>
              <a:rPr lang="en-US" sz="1200" dirty="0" smtClean="0"/>
              <a:t>(4415)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6487317" y="3855012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Y(4360)</a:t>
            </a:r>
            <a:endParaRPr lang="en-US" sz="12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/>
          <a:srcRect l="8354" t="21907" r="87959" b="73838"/>
          <a:stretch/>
        </p:blipFill>
        <p:spPr>
          <a:xfrm>
            <a:off x="6051649" y="3069026"/>
            <a:ext cx="304800" cy="2286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278285" y="299803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hybrid (n=1,L=0)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/>
          <a:srcRect l="29491" t="20580" r="66822" b="75165"/>
          <a:stretch/>
        </p:blipFill>
        <p:spPr>
          <a:xfrm>
            <a:off x="6096000" y="3288908"/>
            <a:ext cx="304800" cy="228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400800" y="3181290"/>
                <a:ext cx="5087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99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i="1" dirty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3181290"/>
                <a:ext cx="508729" cy="400110"/>
              </a:xfrm>
              <a:prstGeom prst="rect">
                <a:avLst/>
              </a:prstGeom>
              <a:blipFill rotWithShape="0">
                <a:blip r:embed="rId11"/>
                <a:stretch>
                  <a:fillRect r="-43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/>
          <p:cNvSpPr/>
          <p:nvPr/>
        </p:nvSpPr>
        <p:spPr>
          <a:xfrm rot="5400000">
            <a:off x="10982780" y="2224660"/>
            <a:ext cx="361979" cy="136779"/>
          </a:xfrm>
          <a:prstGeom prst="ellipse">
            <a:avLst/>
          </a:prstGeom>
          <a:solidFill>
            <a:srgbClr val="00B0F0"/>
          </a:solidFill>
          <a:ln w="38100">
            <a:solidFill>
              <a:srgbClr val="FE2EF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10895727" y="1751381"/>
            <a:ext cx="253636" cy="3177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11019474" y="1794510"/>
            <a:ext cx="266424" cy="298857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184954" y="1857239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c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0655502" y="1751381"/>
            <a:ext cx="1079298" cy="1065888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 bwMode="auto">
          <a:xfrm>
            <a:off x="11042012" y="2460566"/>
            <a:ext cx="266424" cy="2988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014813" y="2419290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c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53" name="TextBox 31"/>
          <p:cNvSpPr txBox="1">
            <a:spLocks noChangeArrowheads="1"/>
          </p:cNvSpPr>
          <p:nvPr/>
        </p:nvSpPr>
        <p:spPr bwMode="auto">
          <a:xfrm>
            <a:off x="11051497" y="2197996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997184" y="1739189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c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7497124" y="2561227"/>
            <a:ext cx="4694876" cy="341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00CC"/>
                </a:solidFill>
              </a:rPr>
              <a:t>Hybrid-</a:t>
            </a:r>
            <a:r>
              <a:rPr lang="en-US" sz="1800" b="1" dirty="0" err="1" smtClean="0">
                <a:solidFill>
                  <a:srgbClr val="0000CC"/>
                </a:solidFill>
              </a:rPr>
              <a:t>charmonium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</a:rPr>
              <a:t>?</a:t>
            </a:r>
          </a:p>
          <a:p>
            <a:pPr lvl="1"/>
            <a:r>
              <a:rPr lang="en-US" sz="1600" dirty="0" smtClean="0"/>
              <a:t>Masses not too far from the predicted 1</a:t>
            </a:r>
            <a:r>
              <a:rPr lang="en-US" sz="1600" baseline="30000" dirty="0" smtClean="0"/>
              <a:t>- -</a:t>
            </a:r>
            <a:r>
              <a:rPr lang="en-US" sz="1600" dirty="0" smtClean="0"/>
              <a:t> hybrid by the lattice QCD:</a:t>
            </a:r>
          </a:p>
          <a:p>
            <a:pPr lvl="2"/>
            <a:r>
              <a:rPr lang="en-US" sz="1400" dirty="0" smtClean="0">
                <a:solidFill>
                  <a:srgbClr val="C00000"/>
                </a:solidFill>
              </a:rPr>
              <a:t>Only one 1</a:t>
            </a:r>
            <a:r>
              <a:rPr lang="en-US" sz="1400" baseline="30000" dirty="0" smtClean="0">
                <a:solidFill>
                  <a:srgbClr val="C00000"/>
                </a:solidFill>
              </a:rPr>
              <a:t>- -</a:t>
            </a:r>
            <a:r>
              <a:rPr lang="en-US" sz="1400" dirty="0" smtClean="0">
                <a:solidFill>
                  <a:srgbClr val="C00000"/>
                </a:solidFill>
              </a:rPr>
              <a:t> hybrid expected in this mass range</a:t>
            </a:r>
          </a:p>
          <a:p>
            <a:pPr lvl="2"/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  <a:latin typeface="Symbol" panose="05050102010706020507" pitchFamily="18" charset="2"/>
              </a:rPr>
              <a:t>y</a:t>
            </a:r>
            <a:r>
              <a:rPr lang="en-US" sz="1400" dirty="0" smtClean="0">
                <a:solidFill>
                  <a:srgbClr val="008000"/>
                </a:solidFill>
              </a:rPr>
              <a:t>(4020),</a:t>
            </a:r>
            <a:r>
              <a:rPr lang="en-US" sz="1400" dirty="0" smtClean="0">
                <a:solidFill>
                  <a:srgbClr val="008000"/>
                </a:solidFill>
                <a:latin typeface="Symbol" panose="05050102010706020507" pitchFamily="18" charset="2"/>
              </a:rPr>
              <a:t>y</a:t>
            </a:r>
            <a:r>
              <a:rPr lang="en-US" sz="1400" dirty="0" smtClean="0">
                <a:solidFill>
                  <a:srgbClr val="008000"/>
                </a:solidFill>
              </a:rPr>
              <a:t>(4160),</a:t>
            </a:r>
            <a:r>
              <a:rPr lang="en-US" sz="1400" dirty="0" smtClean="0">
                <a:solidFill>
                  <a:srgbClr val="008000"/>
                </a:solidFill>
                <a:latin typeface="Symbol" panose="05050102010706020507" pitchFamily="18" charset="2"/>
              </a:rPr>
              <a:t>y</a:t>
            </a:r>
            <a:r>
              <a:rPr lang="en-US" sz="1400" dirty="0" smtClean="0">
                <a:solidFill>
                  <a:srgbClr val="008000"/>
                </a:solidFill>
              </a:rPr>
              <a:t>(4415) not well reproduced by lattice</a:t>
            </a:r>
            <a:endParaRPr lang="en-US" sz="1800" dirty="0" smtClean="0"/>
          </a:p>
          <a:p>
            <a:pPr lvl="1"/>
            <a:r>
              <a:rPr lang="en-US" sz="1800" dirty="0" smtClean="0"/>
              <a:t>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baseline="-25000" dirty="0" smtClean="0"/>
              <a:t>ee</a:t>
            </a:r>
            <a:r>
              <a:rPr lang="en-US" sz="1600" dirty="0" smtClean="0"/>
              <a:t> suppressed by a spin-flip needed to produce cc in S=0 configuration</a:t>
            </a:r>
          </a:p>
          <a:p>
            <a:pPr lvl="1"/>
            <a:r>
              <a:rPr lang="en-US" sz="1600" dirty="0" smtClean="0"/>
              <a:t> </a:t>
            </a:r>
            <a:r>
              <a:rPr lang="en-US" sz="1600" dirty="0" err="1" smtClean="0">
                <a:latin typeface="Symbol" panose="05050102010706020507" pitchFamily="18" charset="2"/>
              </a:rPr>
              <a:t>ppy</a:t>
            </a:r>
            <a:r>
              <a:rPr lang="en-US" sz="1600" dirty="0" smtClean="0"/>
              <a:t> can proceed via DD** </a:t>
            </a:r>
            <a:r>
              <a:rPr lang="en-US" sz="1600" dirty="0" err="1" smtClean="0"/>
              <a:t>rescattering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However, expected to decay to DD</a:t>
            </a:r>
            <a:r>
              <a:rPr lang="en-US" sz="1600" baseline="30000" dirty="0" smtClean="0"/>
              <a:t>(*)</a:t>
            </a:r>
            <a:r>
              <a:rPr lang="en-US" sz="1600" dirty="0" smtClean="0">
                <a:latin typeface="Symbol" panose="05050102010706020507" pitchFamily="18" charset="2"/>
              </a:rPr>
              <a:t>p</a:t>
            </a:r>
            <a:r>
              <a:rPr lang="en-US" sz="1600" dirty="0" smtClean="0"/>
              <a:t>, but not observed </a:t>
            </a:r>
            <a:r>
              <a:rPr lang="en-US" sz="1200" dirty="0" smtClean="0"/>
              <a:t>[CLEO-c PR D80, 072001(2009)]</a:t>
            </a:r>
          </a:p>
          <a:p>
            <a:pPr lvl="1"/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5337742" y="5834627"/>
            <a:ext cx="59682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F.Close</a:t>
            </a:r>
            <a:r>
              <a:rPr lang="en-US" sz="1200" dirty="0"/>
              <a:t>, </a:t>
            </a:r>
            <a:r>
              <a:rPr lang="en-US" sz="1200" dirty="0" err="1"/>
              <a:t>P.Page</a:t>
            </a:r>
            <a:r>
              <a:rPr lang="en-US" sz="1200" dirty="0"/>
              <a:t> PL B628, 215 (</a:t>
            </a:r>
            <a:r>
              <a:rPr lang="en-US" sz="1200" dirty="0" smtClean="0"/>
              <a:t>2005</a:t>
            </a:r>
            <a:r>
              <a:rPr lang="en-US" sz="1200" dirty="0"/>
              <a:t>)</a:t>
            </a:r>
          </a:p>
          <a:p>
            <a:r>
              <a:rPr lang="en-US" sz="1200" dirty="0" err="1" smtClean="0"/>
              <a:t>E.Kou</a:t>
            </a:r>
            <a:r>
              <a:rPr lang="en-US" sz="1200" dirty="0" smtClean="0"/>
              <a:t>, </a:t>
            </a:r>
            <a:r>
              <a:rPr lang="en-US" sz="1200" dirty="0" err="1" smtClean="0"/>
              <a:t>O.Pene</a:t>
            </a:r>
            <a:r>
              <a:rPr lang="en-US" sz="1200" dirty="0" smtClean="0"/>
              <a:t>,  PL B631, 164 (2005)</a:t>
            </a:r>
          </a:p>
          <a:p>
            <a:r>
              <a:rPr lang="en-US" sz="1200" dirty="0" smtClean="0"/>
              <a:t>S-L. Zhu, PL B625, 212 (2005)</a:t>
            </a:r>
          </a:p>
          <a:p>
            <a:r>
              <a:rPr lang="en-US" sz="1200" dirty="0" err="1" smtClean="0"/>
              <a:t>P.Guo</a:t>
            </a:r>
            <a:r>
              <a:rPr lang="en-US" sz="1200" dirty="0"/>
              <a:t>, </a:t>
            </a:r>
            <a:r>
              <a:rPr lang="en-US" sz="1200" dirty="0" err="1" smtClean="0"/>
              <a:t>A.Szczepaniak</a:t>
            </a:r>
            <a:r>
              <a:rPr lang="en-US" sz="1200" dirty="0" smtClean="0"/>
              <a:t> </a:t>
            </a:r>
            <a:r>
              <a:rPr lang="it-IT" sz="1200" dirty="0" smtClean="0"/>
              <a:t>G.Galata</a:t>
            </a:r>
            <a:r>
              <a:rPr lang="it-IT" sz="1200" dirty="0"/>
              <a:t>, </a:t>
            </a:r>
            <a:r>
              <a:rPr lang="it-IT" sz="1200" dirty="0" smtClean="0"/>
              <a:t>A.Vassallo, E.Santopinto </a:t>
            </a:r>
            <a:r>
              <a:rPr lang="en-US" sz="1200" dirty="0" smtClean="0"/>
              <a:t>PRD78, 056003 (2008) … </a:t>
            </a:r>
          </a:p>
          <a:p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376192" y="896842"/>
                <a:ext cx="2647950" cy="983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Decays via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18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4260</m:t>
                          </m:r>
                        </m:e>
                      </m:d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8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80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+(0)</m:t>
                          </m:r>
                        </m:sup>
                      </m:sSup>
                      <m:sSup>
                        <m:sSupPr>
                          <m:ctrlPr>
                            <a:rPr lang="en-US" sz="18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−(0)</m:t>
                          </m:r>
                        </m:sup>
                      </m:sSup>
                    </m:oMath>
                  </m:oMathPara>
                </a14:m>
                <a:endParaRPr lang="en-US" sz="1800" dirty="0" smtClean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192" y="896842"/>
                <a:ext cx="2647950" cy="983026"/>
              </a:xfrm>
              <a:prstGeom prst="rect">
                <a:avLst/>
              </a:prstGeom>
              <a:blipFill rotWithShape="0">
                <a:blip r:embed="rId13"/>
                <a:stretch>
                  <a:fillRect l="-2074" t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/>
          <p:cNvSpPr txBox="1"/>
          <p:nvPr/>
        </p:nvSpPr>
        <p:spPr>
          <a:xfrm>
            <a:off x="2903552" y="4497423"/>
            <a:ext cx="2484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Dai et al., PRD96</a:t>
            </a:r>
            <a:r>
              <a:rPr lang="en-US" sz="1200" dirty="0"/>
              <a:t>, 116001 (2017)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1576534" y="559049"/>
            <a:ext cx="1578847" cy="629895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30508" y="6301310"/>
            <a:ext cx="1804531" cy="548285"/>
            <a:chOff x="1430508" y="6301310"/>
            <a:chExt cx="1804531" cy="54828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30508" y="6301310"/>
              <a:ext cx="480990" cy="52056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54049" y="6329030"/>
              <a:ext cx="480990" cy="520565"/>
            </a:xfrm>
            <a:prstGeom prst="rect">
              <a:avLst/>
            </a:prstGeom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087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5750"/>
            <a:ext cx="7645400" cy="381000"/>
          </a:xfrm>
        </p:spPr>
        <p:txBody>
          <a:bodyPr/>
          <a:lstStyle/>
          <a:p>
            <a:r>
              <a:rPr lang="en-US" dirty="0" smtClean="0"/>
              <a:t>Anomalous </a:t>
            </a:r>
            <a:r>
              <a:rPr lang="en-US" dirty="0" err="1" smtClean="0"/>
              <a:t>charmonium</a:t>
            </a:r>
            <a:r>
              <a:rPr lang="en-US" dirty="0" smtClean="0"/>
              <a:t>-like vector states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25966"/>
            <a:ext cx="6039600" cy="530204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385006" y="5462729"/>
            <a:ext cx="0" cy="383916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71636" y="5772277"/>
                <a:ext cx="1369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66CC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800" b="0" i="1" smtClean="0">
                                  <a:solidFill>
                                    <a:srgbClr val="FF66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solidFill>
                                    <a:srgbClr val="FF66CC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sz="1800" b="0" i="1" smtClean="0">
                              <a:solidFill>
                                <a:srgbClr val="FF66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FF66CC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en-US" sz="1800" dirty="0">
                  <a:solidFill>
                    <a:srgbClr val="FF66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636" y="5772277"/>
                <a:ext cx="136992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 bwMode="auto">
          <a:xfrm flipV="1">
            <a:off x="2382000" y="3916841"/>
            <a:ext cx="0" cy="383916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2382000" y="2583341"/>
            <a:ext cx="0" cy="383916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58000" y="1560088"/>
                <a:ext cx="13572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4260</m:t>
                          </m:r>
                        </m:e>
                      </m:d>
                    </m:oMath>
                  </m:oMathPara>
                </a14:m>
                <a:endParaRPr lang="en-US" sz="1800" b="0" i="1" dirty="0" smtClean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(4220)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00" y="1560088"/>
                <a:ext cx="1357295" cy="646331"/>
              </a:xfrm>
              <a:prstGeom prst="rect">
                <a:avLst/>
              </a:prstGeom>
              <a:blipFill rotWithShape="0"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96250" y="1548774"/>
                <a:ext cx="12954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(4320)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50" y="1548774"/>
                <a:ext cx="1295400" cy="6771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35900" y="2884360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(4360)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900" y="2884360"/>
                <a:ext cx="12954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63000" y="3284096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(4660)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000" y="3284096"/>
                <a:ext cx="129540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15400" y="4224725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sz="1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(4660)</m:t>
                    </m:r>
                  </m:oMath>
                </a14:m>
                <a:r>
                  <a:rPr lang="en-US" sz="1800" dirty="0" smtClean="0">
                    <a:solidFill>
                      <a:srgbClr val="0000FF"/>
                    </a:solidFill>
                  </a:rPr>
                  <a:t>?</a:t>
                </a:r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400" y="4224725"/>
                <a:ext cx="1295400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 bwMode="auto">
          <a:xfrm>
            <a:off x="2516101" y="1885174"/>
            <a:ext cx="67869" cy="1032464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 rot="15953019">
            <a:off x="1986299" y="235098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same?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3726" y="61950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1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 smtClean="0">
                <a:latin typeface="+mn-lt"/>
              </a:rPr>
              <a:t>D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2633" y="615010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4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>
                <a:latin typeface="+mn-lt"/>
              </a:rPr>
              <a:t>S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7182" y="609600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3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 smtClean="0">
                <a:latin typeface="+mn-lt"/>
              </a:rPr>
              <a:t>S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28795" y="619502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2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 smtClean="0">
                <a:latin typeface="+mn-lt"/>
              </a:rPr>
              <a:t>D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7751195" y="633202"/>
            <a:ext cx="306388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61" name="Oval 60"/>
          <p:cNvSpPr/>
          <p:nvPr/>
        </p:nvSpPr>
        <p:spPr>
          <a:xfrm>
            <a:off x="8751260" y="577716"/>
            <a:ext cx="705532" cy="649438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 bwMode="auto">
          <a:xfrm>
            <a:off x="8807647" y="763031"/>
            <a:ext cx="283451" cy="337359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8818709" y="701835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c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9084547" y="761816"/>
            <a:ext cx="270781" cy="33857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65" name="TextBox 31"/>
          <p:cNvSpPr txBox="1">
            <a:spLocks noChangeArrowheads="1"/>
          </p:cNvSpPr>
          <p:nvPr/>
        </p:nvSpPr>
        <p:spPr bwMode="auto">
          <a:xfrm>
            <a:off x="9094072" y="533400"/>
            <a:ext cx="306388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66" name="TextBox 31"/>
          <p:cNvSpPr txBox="1">
            <a:spLocks noChangeArrowheads="1"/>
          </p:cNvSpPr>
          <p:nvPr/>
        </p:nvSpPr>
        <p:spPr bwMode="auto">
          <a:xfrm>
            <a:off x="9058743" y="720885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q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7737571" y="601570"/>
            <a:ext cx="712379" cy="674720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31"/>
          <p:cNvSpPr txBox="1">
            <a:spLocks noChangeArrowheads="1"/>
          </p:cNvSpPr>
          <p:nvPr/>
        </p:nvSpPr>
        <p:spPr bwMode="auto">
          <a:xfrm>
            <a:off x="8097072" y="548150"/>
            <a:ext cx="306388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69" name="Oval 68"/>
          <p:cNvSpPr/>
          <p:nvPr/>
        </p:nvSpPr>
        <p:spPr bwMode="auto">
          <a:xfrm>
            <a:off x="7842181" y="780732"/>
            <a:ext cx="253933" cy="300608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792023" y="715600"/>
            <a:ext cx="3417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q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8100546" y="788392"/>
            <a:ext cx="288127" cy="311998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8091583" y="734650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3" name="TextBox 31"/>
          <p:cNvSpPr txBox="1">
            <a:spLocks noChangeArrowheads="1"/>
          </p:cNvSpPr>
          <p:nvPr/>
        </p:nvSpPr>
        <p:spPr bwMode="auto">
          <a:xfrm>
            <a:off x="8122054" y="534830"/>
            <a:ext cx="306388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315200" y="762000"/>
            <a:ext cx="46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solidFill>
                  <a:srgbClr val="FF00FF"/>
                </a:solidFill>
              </a:rPr>
              <a:t>D</a:t>
            </a:r>
            <a:r>
              <a:rPr lang="en-US" altLang="en-US" baseline="-25000" dirty="0" smtClean="0">
                <a:solidFill>
                  <a:srgbClr val="FF00FF"/>
                </a:solidFill>
              </a:rPr>
              <a:t>1</a:t>
            </a:r>
            <a:endParaRPr lang="en-US" baseline="-25000" dirty="0"/>
          </a:p>
        </p:txBody>
      </p:sp>
      <p:sp>
        <p:nvSpPr>
          <p:cNvPr id="75" name="TextBox 74"/>
          <p:cNvSpPr txBox="1"/>
          <p:nvPr/>
        </p:nvSpPr>
        <p:spPr>
          <a:xfrm>
            <a:off x="9442794" y="70491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solidFill>
                  <a:srgbClr val="FF00FF"/>
                </a:solidFill>
              </a:rPr>
              <a:t>D</a:t>
            </a:r>
            <a:endParaRPr lang="en-US" dirty="0"/>
          </a:p>
        </p:txBody>
      </p:sp>
      <p:cxnSp>
        <p:nvCxnSpPr>
          <p:cNvPr id="76" name="Straight Connector 75"/>
          <p:cNvCxnSpPr/>
          <p:nvPr/>
        </p:nvCxnSpPr>
        <p:spPr bwMode="auto">
          <a:xfrm flipH="1">
            <a:off x="7424429" y="829159"/>
            <a:ext cx="131167" cy="0"/>
          </a:xfrm>
          <a:prstGeom prst="lin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8449241" y="955980"/>
            <a:ext cx="298372" cy="2046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Connector 77"/>
          <p:cNvCxnSpPr/>
          <p:nvPr/>
        </p:nvCxnSpPr>
        <p:spPr bwMode="auto">
          <a:xfrm flipV="1">
            <a:off x="8462994" y="895290"/>
            <a:ext cx="298372" cy="2046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ontent Placeholder 2"/>
              <p:cNvSpPr txBox="1">
                <a:spLocks/>
              </p:cNvSpPr>
              <p:nvPr/>
            </p:nvSpPr>
            <p:spPr bwMode="auto">
              <a:xfrm>
                <a:off x="5943600" y="1219200"/>
                <a:ext cx="6263464" cy="796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66CC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FF66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FF66CC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FF66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FF66CC"/>
                        </a:solidFill>
                        <a:latin typeface="Cambria Math" panose="02040503050406030204" pitchFamily="18" charset="0"/>
                      </a:rPr>
                      <m:t>(2420)</m:t>
                    </m:r>
                  </m:oMath>
                </a14:m>
                <a:r>
                  <a:rPr lang="en-US" sz="2400" b="1" dirty="0" smtClean="0">
                    <a:solidFill>
                      <a:srgbClr val="0000CC"/>
                    </a:solidFill>
                  </a:rPr>
                  <a:t> molecule</a:t>
                </a:r>
                <a:r>
                  <a:rPr lang="en-US" sz="2400" b="1" dirty="0" smtClean="0"/>
                  <a:t>  </a:t>
                </a:r>
                <a:r>
                  <a:rPr lang="en-US" sz="1600" dirty="0" err="1" smtClean="0"/>
                  <a:t>Q.Wang</a:t>
                </a:r>
                <a:r>
                  <a:rPr lang="en-US" sz="1600" dirty="0"/>
                  <a:t>, </a:t>
                </a:r>
                <a:r>
                  <a:rPr lang="en-US" sz="1600" dirty="0" err="1" smtClean="0"/>
                  <a:t>C.Hanhart</a:t>
                </a:r>
                <a:r>
                  <a:rPr lang="en-US" sz="1600" dirty="0"/>
                  <a:t>, </a:t>
                </a:r>
                <a:r>
                  <a:rPr lang="en-US" sz="1600" dirty="0" err="1" smtClean="0"/>
                  <a:t>Q.Zhao</a:t>
                </a:r>
                <a:r>
                  <a:rPr lang="en-US" sz="1600" dirty="0"/>
                  <a:t>, </a:t>
                </a:r>
                <a:r>
                  <a:rPr lang="en-US" sz="1600" dirty="0" smtClean="0"/>
                  <a:t>  </a:t>
                </a:r>
                <a:r>
                  <a:rPr lang="en-US" sz="1600" b="1" dirty="0" smtClean="0"/>
                  <a:t>PRL 111 (</a:t>
                </a:r>
                <a:r>
                  <a:rPr lang="en-US" sz="1600" b="1" dirty="0"/>
                  <a:t>2013) </a:t>
                </a:r>
                <a:r>
                  <a:rPr lang="en-US" sz="1600" b="1" dirty="0" smtClean="0"/>
                  <a:t>132003 </a:t>
                </a:r>
              </a:p>
            </p:txBody>
          </p:sp>
        </mc:Choice>
        <mc:Fallback xmlns="">
          <p:sp>
            <p:nvSpPr>
              <p:cNvPr id="7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3600" y="1219200"/>
                <a:ext cx="6263464" cy="796992"/>
              </a:xfrm>
              <a:prstGeom prst="rect">
                <a:avLst/>
              </a:prstGeom>
              <a:blipFill rotWithShape="0">
                <a:blip r:embed="rId9"/>
                <a:stretch>
                  <a:fillRect l="-1461" t="-5344" r="-38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376192" y="896842"/>
                <a:ext cx="2647950" cy="983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Decays via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18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4260</m:t>
                          </m:r>
                        </m:e>
                      </m:d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8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80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+(0)</m:t>
                          </m:r>
                        </m:sup>
                      </m:sSup>
                      <m:sSup>
                        <m:sSupPr>
                          <m:ctrlPr>
                            <a:rPr lang="en-US" sz="18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−(0)</m:t>
                          </m:r>
                        </m:sup>
                      </m:sSup>
                    </m:oMath>
                  </m:oMathPara>
                </a14:m>
                <a:endParaRPr lang="en-US" sz="1800" dirty="0" smtClean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192" y="896842"/>
                <a:ext cx="2647950" cy="983026"/>
              </a:xfrm>
              <a:prstGeom prst="rect">
                <a:avLst/>
              </a:prstGeom>
              <a:blipFill rotWithShape="0">
                <a:blip r:embed="rId13"/>
                <a:stretch>
                  <a:fillRect l="-2074" t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/>
          <p:cNvSpPr txBox="1"/>
          <p:nvPr/>
        </p:nvSpPr>
        <p:spPr>
          <a:xfrm>
            <a:off x="6012793" y="2942534"/>
            <a:ext cx="6040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Asymmetric shape: </a:t>
            </a:r>
            <a:r>
              <a:rPr lang="en-US" sz="1800" dirty="0" err="1" smtClean="0"/>
              <a:t>M.Cleven</a:t>
            </a:r>
            <a:r>
              <a:rPr lang="en-US" sz="1800" dirty="0"/>
              <a:t>, </a:t>
            </a:r>
            <a:r>
              <a:rPr lang="en-US" sz="1800" dirty="0" err="1" smtClean="0"/>
              <a:t>Q.Wang</a:t>
            </a:r>
            <a:r>
              <a:rPr lang="en-US" sz="1800" dirty="0" smtClean="0"/>
              <a:t>, F.K. </a:t>
            </a:r>
            <a:r>
              <a:rPr lang="en-US" sz="1800" dirty="0" err="1" smtClean="0"/>
              <a:t>Guo</a:t>
            </a:r>
            <a:r>
              <a:rPr lang="en-US" sz="1800" dirty="0" smtClean="0"/>
              <a:t>, C. Hanhart, U-G</a:t>
            </a:r>
            <a:r>
              <a:rPr lang="en-US" sz="1800" dirty="0"/>
              <a:t>. </a:t>
            </a:r>
            <a:r>
              <a:rPr lang="en-US" sz="1800" dirty="0" err="1" smtClean="0"/>
              <a:t>Meißner</a:t>
            </a:r>
            <a:r>
              <a:rPr lang="en-US" sz="1800" dirty="0" smtClean="0"/>
              <a:t>, Q. Zhao, </a:t>
            </a:r>
            <a:r>
              <a:rPr lang="en-US" sz="1800" b="1" dirty="0" smtClean="0"/>
              <a:t>PRD90 </a:t>
            </a:r>
            <a:r>
              <a:rPr lang="en-US" sz="1800" b="1" dirty="0"/>
              <a:t>(2014) </a:t>
            </a:r>
            <a:r>
              <a:rPr lang="en-US" sz="1800" b="1" dirty="0" smtClean="0"/>
              <a:t>074039</a:t>
            </a:r>
            <a:r>
              <a:rPr lang="en-US" sz="1800" dirty="0"/>
              <a:t> </a:t>
            </a:r>
            <a:r>
              <a:rPr lang="en-US" sz="1800" dirty="0" smtClean="0"/>
              <a:t> 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39022" y="6096414"/>
                <a:ext cx="3771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2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4220</m:t>
                        </m:r>
                      </m:e>
                    </m:d>
                    <m:r>
                      <a:rPr lang="en-US" sz="12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-60 MeV binding? [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sz="12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(4360)</m:t>
                    </m:r>
                  </m:oMath>
                </a14:m>
                <a:r>
                  <a:rPr lang="en-US" sz="1200" dirty="0"/>
                  <a:t> +40 MeV ] </a:t>
                </a: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22" y="6096414"/>
                <a:ext cx="3771419" cy="276999"/>
              </a:xfrm>
              <a:prstGeom prst="rect">
                <a:avLst/>
              </a:prstGeom>
              <a:blipFill rotWithShape="0">
                <a:blip r:embed="rId14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/>
          <p:cNvSpPr txBox="1"/>
          <p:nvPr/>
        </p:nvSpPr>
        <p:spPr>
          <a:xfrm>
            <a:off x="2903552" y="4497423"/>
            <a:ext cx="2484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Dai et al., PRD96</a:t>
            </a:r>
            <a:r>
              <a:rPr lang="en-US" sz="1200" dirty="0"/>
              <a:t>, 116001 (2017)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611" b="60352"/>
          <a:stretch/>
        </p:blipFill>
        <p:spPr>
          <a:xfrm>
            <a:off x="7814443" y="1741874"/>
            <a:ext cx="2127249" cy="1066801"/>
          </a:xfrm>
          <a:prstGeom prst="rect">
            <a:avLst/>
          </a:prstGeom>
        </p:spPr>
      </p:pic>
      <p:sp>
        <p:nvSpPr>
          <p:cNvPr id="86" name="Content Placeholder 2"/>
          <p:cNvSpPr txBox="1">
            <a:spLocks/>
          </p:cNvSpPr>
          <p:nvPr/>
        </p:nvSpPr>
        <p:spPr bwMode="auto">
          <a:xfrm>
            <a:off x="6209539" y="4750041"/>
            <a:ext cx="5914121" cy="199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 smtClean="0"/>
          </a:p>
          <a:p>
            <a:r>
              <a:rPr lang="en-US" sz="2000" b="1" dirty="0" err="1" smtClean="0">
                <a:solidFill>
                  <a:srgbClr val="0000CC"/>
                </a:solidFill>
              </a:rPr>
              <a:t>Tetraquark</a:t>
            </a:r>
            <a:r>
              <a:rPr lang="en-US" sz="2000" b="1" dirty="0" smtClean="0">
                <a:solidFill>
                  <a:srgbClr val="0000CC"/>
                </a:solidFill>
              </a:rPr>
              <a:t> (</a:t>
            </a:r>
            <a:r>
              <a:rPr lang="en-US" sz="2000" b="1" dirty="0" err="1" smtClean="0">
                <a:solidFill>
                  <a:srgbClr val="0000CC"/>
                </a:solidFill>
              </a:rPr>
              <a:t>diaquarkonium</a:t>
            </a:r>
            <a:r>
              <a:rPr lang="en-US" sz="2000" b="1" dirty="0" smtClean="0">
                <a:solidFill>
                  <a:srgbClr val="0000CC"/>
                </a:solidFill>
              </a:rPr>
              <a:t>)</a:t>
            </a:r>
            <a:r>
              <a:rPr lang="en-US" sz="2000" b="1" dirty="0" smtClean="0"/>
              <a:t> </a:t>
            </a:r>
            <a:r>
              <a:rPr lang="en-US" sz="1200" dirty="0" err="1" smtClean="0"/>
              <a:t>L.Maiani</a:t>
            </a:r>
            <a:r>
              <a:rPr lang="en-US" sz="1200" dirty="0" smtClean="0"/>
              <a:t>, F. </a:t>
            </a:r>
            <a:r>
              <a:rPr lang="en-US" sz="1200" dirty="0" err="1" smtClean="0"/>
              <a:t>Piccinini</a:t>
            </a:r>
            <a:r>
              <a:rPr lang="en-US" sz="1200" dirty="0" smtClean="0"/>
              <a:t>, A. Polosa, V. Riquer, PR D89, 114010 (2014):</a:t>
            </a:r>
          </a:p>
          <a:p>
            <a:pPr lvl="1"/>
            <a:r>
              <a:rPr lang="en-US" sz="1600" dirty="0" err="1" smtClean="0"/>
              <a:t>Tetraquark</a:t>
            </a:r>
            <a:r>
              <a:rPr lang="en-US" altLang="en-US" sz="1600" dirty="0" err="1" smtClean="0">
                <a:latin typeface="Symbol" panose="05050102010706020507" pitchFamily="18" charset="2"/>
              </a:rPr>
              <a:t>®</a:t>
            </a:r>
            <a:r>
              <a:rPr lang="en-US" sz="1600" dirty="0" err="1" smtClean="0"/>
              <a:t>tetraquark</a:t>
            </a:r>
            <a:r>
              <a:rPr lang="en-US" sz="1600" dirty="0" smtClean="0"/>
              <a:t> transitions: Y(4260)</a:t>
            </a:r>
            <a:r>
              <a:rPr lang="en-US" altLang="en-US" sz="1600" dirty="0" smtClean="0">
                <a:latin typeface="Symbol" panose="05050102010706020507" pitchFamily="18" charset="2"/>
              </a:rPr>
              <a:t>®</a:t>
            </a:r>
            <a:r>
              <a:rPr lang="en-US" altLang="en-US" sz="1600" dirty="0" err="1" smtClean="0"/>
              <a:t>Z</a:t>
            </a:r>
            <a:r>
              <a:rPr lang="en-US" altLang="en-US" sz="1600" baseline="-25000" dirty="0" err="1" smtClean="0"/>
              <a:t>c</a:t>
            </a:r>
            <a:r>
              <a:rPr lang="en-US" altLang="en-US" sz="1600" dirty="0" smtClean="0"/>
              <a:t>(3900)</a:t>
            </a:r>
            <a:r>
              <a:rPr lang="en-US" altLang="en-US" sz="1600" dirty="0" smtClean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dirty="0" smtClean="0"/>
              <a:t>, Y(4260)</a:t>
            </a:r>
            <a:r>
              <a:rPr lang="en-US" altLang="en-US" sz="1600" dirty="0" smtClean="0">
                <a:latin typeface="Symbol" panose="05050102010706020507" pitchFamily="18" charset="2"/>
              </a:rPr>
              <a:t>®</a:t>
            </a:r>
            <a:r>
              <a:rPr lang="en-US" altLang="en-US" sz="1600" dirty="0" smtClean="0"/>
              <a:t>X(3872)</a:t>
            </a:r>
            <a:r>
              <a:rPr lang="en-US" altLang="en-US" sz="1600" dirty="0" smtClean="0">
                <a:latin typeface="Symbol" panose="05050102010706020507" pitchFamily="18" charset="2"/>
                <a:cs typeface="Arial" panose="020B0604020202020204" pitchFamily="34" charset="0"/>
              </a:rPr>
              <a:t>g </a:t>
            </a:r>
            <a:r>
              <a:rPr lang="en-US" sz="1600" dirty="0" smtClean="0"/>
              <a:t>(possibly observed by BESIII)</a:t>
            </a:r>
          </a:p>
        </p:txBody>
      </p:sp>
      <p:sp>
        <p:nvSpPr>
          <p:cNvPr id="87" name="Oval 86"/>
          <p:cNvSpPr/>
          <p:nvPr/>
        </p:nvSpPr>
        <p:spPr>
          <a:xfrm>
            <a:off x="8564057" y="4214616"/>
            <a:ext cx="667644" cy="459581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 bwMode="auto">
          <a:xfrm>
            <a:off x="8915848" y="4291093"/>
            <a:ext cx="250752" cy="314856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8862508" y="4225961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90" name="Oval 89"/>
          <p:cNvSpPr/>
          <p:nvPr/>
        </p:nvSpPr>
        <p:spPr bwMode="auto">
          <a:xfrm>
            <a:off x="8609461" y="4289532"/>
            <a:ext cx="289064" cy="31641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91" name="TextBox 31"/>
          <p:cNvSpPr txBox="1">
            <a:spLocks noChangeArrowheads="1"/>
          </p:cNvSpPr>
          <p:nvPr/>
        </p:nvSpPr>
        <p:spPr bwMode="auto">
          <a:xfrm>
            <a:off x="8609461" y="4228336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q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8315772" y="3641745"/>
            <a:ext cx="1141020" cy="1129224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8521846" y="3723034"/>
            <a:ext cx="703970" cy="47497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 bwMode="auto">
          <a:xfrm>
            <a:off x="8878068" y="3799999"/>
            <a:ext cx="297442" cy="325568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8878420" y="3746257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96" name="Oval 95"/>
          <p:cNvSpPr/>
          <p:nvPr/>
        </p:nvSpPr>
        <p:spPr bwMode="auto">
          <a:xfrm>
            <a:off x="8609461" y="3790977"/>
            <a:ext cx="254588" cy="33459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97" name="TextBox 31"/>
          <p:cNvSpPr txBox="1">
            <a:spLocks noChangeArrowheads="1"/>
          </p:cNvSpPr>
          <p:nvPr/>
        </p:nvSpPr>
        <p:spPr bwMode="auto">
          <a:xfrm>
            <a:off x="8564058" y="3764994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q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8" name="TextBox 31"/>
          <p:cNvSpPr txBox="1">
            <a:spLocks noChangeArrowheads="1"/>
          </p:cNvSpPr>
          <p:nvPr/>
        </p:nvSpPr>
        <p:spPr bwMode="auto">
          <a:xfrm>
            <a:off x="8595442" y="3562882"/>
            <a:ext cx="306388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99" name="TextBox 31"/>
          <p:cNvSpPr txBox="1">
            <a:spLocks noChangeArrowheads="1"/>
          </p:cNvSpPr>
          <p:nvPr/>
        </p:nvSpPr>
        <p:spPr bwMode="auto">
          <a:xfrm>
            <a:off x="8921804" y="3540194"/>
            <a:ext cx="306388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100" name="Oval 99"/>
          <p:cNvSpPr/>
          <p:nvPr/>
        </p:nvSpPr>
        <p:spPr bwMode="auto">
          <a:xfrm>
            <a:off x="1576534" y="559049"/>
            <a:ext cx="1578847" cy="629895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454333" y="6300709"/>
            <a:ext cx="1804531" cy="548285"/>
            <a:chOff x="1430508" y="6301310"/>
            <a:chExt cx="1804531" cy="548285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30508" y="6301310"/>
              <a:ext cx="480990" cy="520565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54049" y="6329030"/>
              <a:ext cx="480990" cy="520565"/>
            </a:xfrm>
            <a:prstGeom prst="rect">
              <a:avLst/>
            </a:prstGeom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50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connection to </a:t>
            </a:r>
            <a:r>
              <a:rPr lang="en-US" dirty="0" err="1" smtClean="0"/>
              <a:t>Dubna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23900"/>
            <a:ext cx="11836400" cy="1143000"/>
          </a:xfrm>
        </p:spPr>
        <p:txBody>
          <a:bodyPr/>
          <a:lstStyle/>
          <a:p>
            <a:r>
              <a:rPr lang="en-US" dirty="0" smtClean="0"/>
              <a:t>My mentor during Ph.D. research (Crystal Ball experiment at DESY)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1466790"/>
            <a:ext cx="2409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Bogdan </a:t>
            </a:r>
            <a:r>
              <a:rPr lang="en-US" dirty="0" err="1" smtClean="0"/>
              <a:t>Niczyporuk</a:t>
            </a:r>
            <a:endParaRPr lang="en-US" dirty="0" smtClean="0"/>
          </a:p>
          <a:p>
            <a:pPr algn="ctr"/>
            <a:r>
              <a:rPr lang="en-US" dirty="0" smtClean="0"/>
              <a:t>1936-2017</a:t>
            </a:r>
            <a:endParaRPr lang="en-US" dirty="0"/>
          </a:p>
        </p:txBody>
      </p:sp>
      <p:pic>
        <p:nvPicPr>
          <p:cNvPr id="83970" name="Picture 2" descr="Bogdan Niczypor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2" y="2209800"/>
            <a:ext cx="3905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00600" y="2117178"/>
            <a:ext cx="701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M. Curie - </a:t>
            </a:r>
            <a:r>
              <a:rPr lang="en-US" dirty="0" err="1"/>
              <a:t>Sklodowska</a:t>
            </a:r>
            <a:r>
              <a:rPr lang="en-US" dirty="0"/>
              <a:t> University, </a:t>
            </a:r>
            <a:r>
              <a:rPr lang="en-US" dirty="0" smtClean="0"/>
              <a:t>Lublin, 1956-58;</a:t>
            </a:r>
          </a:p>
          <a:p>
            <a:r>
              <a:rPr lang="en-US" dirty="0" smtClean="0"/>
              <a:t>M.S., </a:t>
            </a:r>
            <a:r>
              <a:rPr lang="en-US" dirty="0"/>
              <a:t>Moscow </a:t>
            </a:r>
            <a:r>
              <a:rPr lang="en-US" dirty="0" smtClean="0"/>
              <a:t>University </a:t>
            </a:r>
            <a:r>
              <a:rPr lang="en-US" dirty="0"/>
              <a:t>1962; </a:t>
            </a:r>
            <a:endParaRPr lang="en-US" dirty="0" smtClean="0"/>
          </a:p>
          <a:p>
            <a:r>
              <a:rPr lang="en-US" dirty="0" smtClean="0"/>
              <a:t>Ph.D</a:t>
            </a:r>
            <a:r>
              <a:rPr lang="en-US" dirty="0"/>
              <a:t>., </a:t>
            </a:r>
            <a:r>
              <a:rPr lang="en-US" dirty="0" err="1"/>
              <a:t>Jagiellonian</a:t>
            </a:r>
            <a:r>
              <a:rPr lang="en-US" dirty="0"/>
              <a:t> University, </a:t>
            </a:r>
            <a:r>
              <a:rPr lang="en-US" dirty="0" smtClean="0"/>
              <a:t>Krakow, 1973;</a:t>
            </a:r>
          </a:p>
          <a:p>
            <a:r>
              <a:rPr lang="en-US" dirty="0" err="1" smtClean="0"/>
              <a:t>Dr.hab</a:t>
            </a:r>
            <a:r>
              <a:rPr lang="en-US" dirty="0" smtClean="0"/>
              <a:t>. </a:t>
            </a:r>
            <a:r>
              <a:rPr lang="en-US" dirty="0"/>
              <a:t>Institute of Nuclear Physics, </a:t>
            </a:r>
            <a:r>
              <a:rPr lang="en-US" dirty="0" smtClean="0"/>
              <a:t>Krakow, 1983.</a:t>
            </a:r>
          </a:p>
          <a:p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R</a:t>
            </a:r>
            <a:r>
              <a:rPr lang="en-US" b="1" dirty="0" smtClean="0">
                <a:solidFill>
                  <a:srgbClr val="0000FF"/>
                </a:solidFill>
              </a:rPr>
              <a:t>esearch </a:t>
            </a:r>
            <a:r>
              <a:rPr lang="en-US" b="1" dirty="0">
                <a:solidFill>
                  <a:srgbClr val="0000FF"/>
                </a:solidFill>
              </a:rPr>
              <a:t>physicist, JINR, </a:t>
            </a:r>
            <a:r>
              <a:rPr lang="en-US" b="1" dirty="0" err="1" smtClean="0">
                <a:solidFill>
                  <a:srgbClr val="0000FF"/>
                </a:solidFill>
              </a:rPr>
              <a:t>Dubna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>
                <a:solidFill>
                  <a:srgbClr val="0000FF"/>
                </a:solidFill>
              </a:rPr>
              <a:t>1963-73; 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Adjunct</a:t>
            </a:r>
            <a:r>
              <a:rPr lang="en-US" dirty="0"/>
              <a:t>, </a:t>
            </a:r>
            <a:r>
              <a:rPr lang="en-US" dirty="0" smtClean="0"/>
              <a:t>Institute </a:t>
            </a:r>
            <a:r>
              <a:rPr lang="en-US" dirty="0"/>
              <a:t>of Nuclear Physics, Cracow, 1973-83; </a:t>
            </a:r>
            <a:endParaRPr lang="en-US" dirty="0" smtClean="0"/>
          </a:p>
          <a:p>
            <a:r>
              <a:rPr lang="en-US" dirty="0"/>
              <a:t>V</a:t>
            </a:r>
            <a:r>
              <a:rPr lang="en-US" dirty="0" smtClean="0"/>
              <a:t>isiting </a:t>
            </a:r>
            <a:r>
              <a:rPr lang="en-US" dirty="0"/>
              <a:t>P</a:t>
            </a:r>
            <a:r>
              <a:rPr lang="en-US" dirty="0" smtClean="0"/>
              <a:t>rof</a:t>
            </a:r>
            <a:r>
              <a:rPr lang="en-US" dirty="0"/>
              <a:t>., Stanford University (CA), 1983-88; 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enior </a:t>
            </a:r>
            <a:r>
              <a:rPr lang="en-US" dirty="0"/>
              <a:t>physicist, </a:t>
            </a:r>
            <a:r>
              <a:rPr lang="en-US" dirty="0" smtClean="0"/>
              <a:t>CEBAF (JLab) 1988-2003.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333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5750"/>
            <a:ext cx="7645400" cy="381000"/>
          </a:xfrm>
        </p:spPr>
        <p:txBody>
          <a:bodyPr/>
          <a:lstStyle/>
          <a:p>
            <a:r>
              <a:rPr lang="en-US" dirty="0" smtClean="0"/>
              <a:t>Anomalous </a:t>
            </a:r>
            <a:r>
              <a:rPr lang="en-US" dirty="0" err="1" smtClean="0"/>
              <a:t>charmonium</a:t>
            </a:r>
            <a:r>
              <a:rPr lang="en-US" dirty="0" smtClean="0"/>
              <a:t>-like vector states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25966"/>
            <a:ext cx="6039600" cy="530204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2382000" y="3916841"/>
            <a:ext cx="0" cy="383916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2382000" y="2583341"/>
            <a:ext cx="0" cy="383916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58000" y="1560088"/>
                <a:ext cx="13572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4260</m:t>
                          </m:r>
                        </m:e>
                      </m:d>
                    </m:oMath>
                  </m:oMathPara>
                </a14:m>
                <a:endParaRPr lang="en-US" sz="1800" b="0" i="1" dirty="0" smtClean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(4220)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00" y="1560088"/>
                <a:ext cx="1357295" cy="646331"/>
              </a:xfrm>
              <a:prstGeom prst="rect">
                <a:avLst/>
              </a:prstGeom>
              <a:blipFill rotWithShape="0"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96250" y="1548774"/>
                <a:ext cx="12954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(4320)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50" y="1548774"/>
                <a:ext cx="1295400" cy="67710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35900" y="2884360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(4360)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900" y="2884360"/>
                <a:ext cx="12954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763000" y="3284096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(4660)</m:t>
                      </m:r>
                    </m:oMath>
                  </m:oMathPara>
                </a14:m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000" y="3284096"/>
                <a:ext cx="129540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15400" y="4224725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sz="1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(4660)</m:t>
                    </m:r>
                  </m:oMath>
                </a14:m>
                <a:r>
                  <a:rPr lang="en-US" sz="1800" dirty="0" smtClean="0">
                    <a:solidFill>
                      <a:srgbClr val="0000FF"/>
                    </a:solidFill>
                  </a:rPr>
                  <a:t>?</a:t>
                </a:r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400" y="4224725"/>
                <a:ext cx="1295400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 bwMode="auto">
          <a:xfrm>
            <a:off x="2516101" y="1885174"/>
            <a:ext cx="67869" cy="1032464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 rot="15953019">
            <a:off x="1986299" y="235098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same?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3726" y="61950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1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 smtClean="0">
                <a:latin typeface="+mn-lt"/>
              </a:rPr>
              <a:t>D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2633" y="615010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4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>
                <a:latin typeface="+mn-lt"/>
              </a:rPr>
              <a:t>S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7182" y="609600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3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 smtClean="0">
                <a:latin typeface="+mn-lt"/>
              </a:rPr>
              <a:t>S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28795" y="619502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2</a:t>
            </a:r>
            <a:r>
              <a:rPr lang="en-US" sz="1400" b="1" baseline="30000" dirty="0" smtClean="0">
                <a:latin typeface="+mn-lt"/>
              </a:rPr>
              <a:t>3</a:t>
            </a:r>
            <a:r>
              <a:rPr lang="en-US" sz="1400" b="1" dirty="0" smtClean="0">
                <a:latin typeface="+mn-lt"/>
              </a:rPr>
              <a:t>D</a:t>
            </a:r>
            <a:r>
              <a:rPr lang="en-US" sz="1400" b="1" baseline="-25000" dirty="0" smtClean="0">
                <a:latin typeface="+mn-lt"/>
              </a:rPr>
              <a:t>1</a:t>
            </a:r>
            <a:endParaRPr lang="en-US" sz="1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376192" y="896842"/>
                <a:ext cx="2647950" cy="983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Decays via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sz="18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4260</m:t>
                          </m:r>
                        </m:e>
                      </m:d>
                      <m:r>
                        <a:rPr lang="en-US" sz="18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8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80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8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sup>
                          <m: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+(0)</m:t>
                          </m:r>
                        </m:sup>
                      </m:sSup>
                      <m:sSup>
                        <m:sSupPr>
                          <m:ctrlPr>
                            <a:rPr lang="en-US" sz="18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8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−(0)</m:t>
                          </m:r>
                        </m:sup>
                      </m:sSup>
                    </m:oMath>
                  </m:oMathPara>
                </a14:m>
                <a:endParaRPr lang="en-US" sz="1800" dirty="0" smtClean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192" y="896842"/>
                <a:ext cx="2647950" cy="983026"/>
              </a:xfrm>
              <a:prstGeom prst="rect">
                <a:avLst/>
              </a:prstGeom>
              <a:blipFill rotWithShape="0">
                <a:blip r:embed="rId13"/>
                <a:stretch>
                  <a:fillRect l="-2074" t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/>
          <p:cNvSpPr txBox="1"/>
          <p:nvPr/>
        </p:nvSpPr>
        <p:spPr>
          <a:xfrm>
            <a:off x="6392287" y="3253692"/>
            <a:ext cx="2484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Dai et al., PRD96</a:t>
            </a:r>
            <a:r>
              <a:rPr lang="en-US" sz="1200" dirty="0"/>
              <a:t>, 116001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392287" y="2571819"/>
                <a:ext cx="5185445" cy="2555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Y(4660): the same or different state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0000FF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(g)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 ?</a:t>
                </a:r>
              </a:p>
              <a:p>
                <a:endParaRPr lang="en-US" dirty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  <a:p>
                <a:endParaRPr lang="en-US" dirty="0" smtClean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  <a:p>
                <a:endParaRPr lang="en-US" dirty="0" smtClean="0">
                  <a:solidFill>
                    <a:srgbClr val="0000FF"/>
                  </a:solidFill>
                  <a:latin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y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(5</a:t>
                </a:r>
                <a:r>
                  <a:rPr lang="en-US" baseline="30000" dirty="0" smtClean="0">
                    <a:solidFill>
                      <a:srgbClr val="0000FF"/>
                    </a:solidFill>
                  </a:rPr>
                  <a:t>3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S</a:t>
                </a:r>
                <a:r>
                  <a:rPr lang="en-US" baseline="-25000" dirty="0" smtClean="0">
                    <a:solidFill>
                      <a:srgbClr val="0000FF"/>
                    </a:solidFill>
                  </a:rPr>
                  <a:t>1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) or </a:t>
                </a:r>
                <a:r>
                  <a:rPr lang="en-US" dirty="0" smtClean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y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(6</a:t>
                </a:r>
                <a:r>
                  <a:rPr lang="en-US" baseline="30000" dirty="0" smtClean="0">
                    <a:solidFill>
                      <a:srgbClr val="0000FF"/>
                    </a:solidFill>
                  </a:rPr>
                  <a:t>3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S</a:t>
                </a:r>
                <a:r>
                  <a:rPr lang="en-US" baseline="-25000" dirty="0" smtClean="0">
                    <a:solidFill>
                      <a:srgbClr val="0000FF"/>
                    </a:solidFill>
                  </a:rPr>
                  <a:t>1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) affected </a:t>
                </a:r>
                <a:r>
                  <a:rPr lang="en-US" dirty="0">
                    <a:solidFill>
                      <a:srgbClr val="0000FF"/>
                    </a:solidFill>
                  </a:rPr>
                  <a:t>by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𝛬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𝛬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dirty="0" err="1" smtClean="0"/>
                  <a:t>tetraquark</a:t>
                </a:r>
                <a:r>
                  <a:rPr lang="en-US" dirty="0"/>
                  <a:t>?</a:t>
                </a:r>
                <a:endParaRPr lang="en-US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dirty="0" err="1" smtClean="0">
                    <a:solidFill>
                      <a:srgbClr val="0000FF"/>
                    </a:solidFill>
                  </a:rPr>
                  <a:t>Baryonium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dirty="0" smtClean="0"/>
                  <a:t>?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287" y="2571819"/>
                <a:ext cx="5185445" cy="2555380"/>
              </a:xfrm>
              <a:prstGeom prst="rect">
                <a:avLst/>
              </a:prstGeom>
              <a:blipFill rotWithShape="0">
                <a:blip r:embed="rId14"/>
                <a:stretch>
                  <a:fillRect l="-1294" t="-1193" b="-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 bwMode="auto">
          <a:xfrm>
            <a:off x="2743950" y="2775299"/>
            <a:ext cx="1586750" cy="3625501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7708" y="5055281"/>
            <a:ext cx="4619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G.C. </a:t>
            </a:r>
            <a:r>
              <a:rPr lang="en-US" sz="1600" dirty="0" smtClean="0"/>
              <a:t>Rossi, G</a:t>
            </a:r>
            <a:r>
              <a:rPr lang="en-US" sz="1600" dirty="0"/>
              <a:t>. </a:t>
            </a:r>
            <a:r>
              <a:rPr lang="en-US" sz="1600" dirty="0" err="1"/>
              <a:t>Veneziano</a:t>
            </a:r>
            <a:r>
              <a:rPr lang="en-US" sz="1600" dirty="0"/>
              <a:t>, </a:t>
            </a:r>
            <a:r>
              <a:rPr lang="en-US" sz="1600" dirty="0" smtClean="0"/>
              <a:t>NP B123, 507 </a:t>
            </a:r>
            <a:r>
              <a:rPr lang="en-US" sz="1600" dirty="0"/>
              <a:t>(1977</a:t>
            </a:r>
            <a:r>
              <a:rPr lang="en-US" sz="1600" dirty="0" smtClean="0"/>
              <a:t>)!</a:t>
            </a:r>
            <a:endParaRPr lang="en-US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2514" y="6306402"/>
            <a:ext cx="480990" cy="52056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2598" y="6306402"/>
            <a:ext cx="480990" cy="5205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7980" y="6292057"/>
            <a:ext cx="480990" cy="52056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12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1971675"/>
            <a:ext cx="37846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3">
            <a:extLst>
              <a:ext uri="{FF2B5EF4-FFF2-40B4-BE49-F238E27FC236}">
                <a16:creationId xmlns:a16="http://schemas.microsoft.com/office/drawing/2014/main" xmlns="" id="{6EBDDBB2-29D3-41B8-8A2A-5D39CCA25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1" y="2095500"/>
            <a:ext cx="1068387" cy="3381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(1S)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+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–</a:t>
            </a:r>
            <a:endParaRPr lang="ru-RU" altLang="ru-RU" sz="1600" kern="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383" r="2979" b="45998"/>
          <a:stretch>
            <a:fillRect/>
          </a:stretch>
        </p:blipFill>
        <p:spPr bwMode="auto">
          <a:xfrm>
            <a:off x="5351463" y="166687"/>
            <a:ext cx="35544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9">
            <a:extLst>
              <a:ext uri="{FF2B5EF4-FFF2-40B4-BE49-F238E27FC236}">
                <a16:creationId xmlns:a16="http://schemas.microsoft.com/office/drawing/2014/main" xmlns="" id="{B3587D15-39E6-4A24-9B93-C95FE607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247650"/>
            <a:ext cx="635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kern="0" dirty="0">
                <a:solidFill>
                  <a:srgbClr val="CC0000"/>
                </a:solidFill>
                <a:sym typeface="Symbol" panose="05050102010706020507" pitchFamily="18" charset="2"/>
              </a:rPr>
              <a:t></a:t>
            </a:r>
            <a:r>
              <a:rPr lang="en-US" altLang="ru-RU" sz="1600" kern="0" dirty="0">
                <a:solidFill>
                  <a:srgbClr val="CC0000"/>
                </a:solidFill>
              </a:rPr>
              <a:t>(5S)</a:t>
            </a: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xmlns="" id="{258DCC58-753A-41F8-BCE6-D273F8E27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813" y="328612"/>
            <a:ext cx="635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kern="0" dirty="0">
                <a:solidFill>
                  <a:srgbClr val="CC0000"/>
                </a:solidFill>
                <a:sym typeface="Symbol" panose="05050102010706020507" pitchFamily="18" charset="2"/>
              </a:rPr>
              <a:t></a:t>
            </a:r>
            <a:r>
              <a:rPr lang="en-US" altLang="ru-RU" sz="1600" kern="0" dirty="0">
                <a:solidFill>
                  <a:srgbClr val="CC0000"/>
                </a:solidFill>
              </a:rPr>
              <a:t>(6S)</a:t>
            </a:r>
          </a:p>
        </p:txBody>
      </p:sp>
      <p:sp>
        <p:nvSpPr>
          <p:cNvPr id="11" name="Rectangle 33">
            <a:extLst>
              <a:ext uri="{FF2B5EF4-FFF2-40B4-BE49-F238E27FC236}">
                <a16:creationId xmlns:a16="http://schemas.microsoft.com/office/drawing/2014/main" xmlns="" id="{5F809607-EE2B-451A-BB4E-E11FF51FC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1" y="5243512"/>
            <a:ext cx="1068387" cy="3381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(3S)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+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–</a:t>
            </a:r>
            <a:endParaRPr lang="ru-RU" altLang="ru-RU" sz="1600" kern="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xmlns="" id="{27ED8CB3-E788-405A-B7E3-6883770E4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1" y="292100"/>
            <a:ext cx="388937" cy="3397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bb</a:t>
            </a:r>
            <a:endParaRPr lang="ru-RU" altLang="ru-RU" sz="1600" kern="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xmlns="" id="{F28E1A4B-607F-488D-BA1B-544851303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1" y="3573462"/>
            <a:ext cx="1068387" cy="3381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(2S)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+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–</a:t>
            </a:r>
            <a:endParaRPr lang="ru-RU" altLang="ru-RU" sz="1600" kern="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xmlns="" id="{ECC6D126-837B-410B-90A0-E6FB0619A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273" y="112712"/>
            <a:ext cx="27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4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_</a:t>
            </a:r>
            <a:endParaRPr lang="ru-RU" altLang="ru-RU" sz="1400" kern="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5" name="Text Box 65">
            <a:extLst>
              <a:ext uri="{FF2B5EF4-FFF2-40B4-BE49-F238E27FC236}">
                <a16:creationId xmlns:a16="http://schemas.microsoft.com/office/drawing/2014/main" xmlns="" id="{D8F5AD4D-AB5F-4B73-A556-1B27180AF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5486400"/>
            <a:ext cx="5065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4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134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134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134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134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47675" eaLnBrk="0" fontAlgn="base" hangingPunct="0">
              <a:lnSpc>
                <a:spcPct val="13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47675" eaLnBrk="0" fontAlgn="base" hangingPunct="0">
              <a:lnSpc>
                <a:spcPct val="13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47675" eaLnBrk="0" fontAlgn="base" hangingPunct="0">
              <a:lnSpc>
                <a:spcPct val="13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47675" eaLnBrk="0" fontAlgn="base" hangingPunct="0">
              <a:lnSpc>
                <a:spcPct val="134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ru-RU" sz="2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e</a:t>
            </a:r>
            <a:r>
              <a:rPr lang="en-US" altLang="ru-RU" sz="2400" baseline="30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+</a:t>
            </a:r>
            <a:r>
              <a:rPr lang="en-US" altLang="ru-RU" sz="2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e</a:t>
            </a:r>
            <a:r>
              <a:rPr lang="en-US" altLang="ru-RU" sz="2400" baseline="30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–</a:t>
            </a:r>
            <a:r>
              <a:rPr lang="en-US" altLang="ru-RU" sz="2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  (1S,2S,3S) </a:t>
            </a:r>
            <a:r>
              <a:rPr lang="en-US" altLang="ru-RU" sz="2400" baseline="30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+</a:t>
            </a:r>
            <a:r>
              <a:rPr lang="en-US" altLang="ru-RU" sz="2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2400" baseline="30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–</a:t>
            </a:r>
            <a:r>
              <a:rPr lang="en-US" altLang="ru-RU" sz="2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  </a:t>
            </a:r>
            <a:r>
              <a:rPr lang="en-US" altLang="ru-RU" sz="2000" dirty="0">
                <a:solidFill>
                  <a:srgbClr val="0000CC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and </a:t>
            </a:r>
            <a:r>
              <a:rPr lang="en-US" altLang="ru-RU" sz="2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 h</a:t>
            </a:r>
            <a:r>
              <a:rPr lang="en-US" altLang="ru-RU" sz="2400" baseline="-25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b</a:t>
            </a:r>
            <a:r>
              <a:rPr lang="en-US" altLang="ru-RU" sz="2000" dirty="0">
                <a:solidFill>
                  <a:schemeClr val="tx1"/>
                </a:solidFill>
                <a:sym typeface="Symbol" panose="05050102010706020507" pitchFamily="18" charset="2"/>
              </a:rPr>
              <a:t>(1P,2P) </a:t>
            </a:r>
            <a:r>
              <a:rPr lang="en-US" altLang="ru-RU" sz="2400" baseline="30000" dirty="0">
                <a:solidFill>
                  <a:schemeClr val="tx1"/>
                </a:solidFill>
                <a:sym typeface="Symbol" panose="05050102010706020507" pitchFamily="18" charset="2"/>
              </a:rPr>
              <a:t>+</a:t>
            </a:r>
            <a:r>
              <a:rPr lang="en-US" altLang="ru-RU" sz="2000" dirty="0">
                <a:solidFill>
                  <a:schemeClr val="tx1"/>
                </a:solidFill>
                <a:sym typeface="Symbol" panose="05050102010706020507" pitchFamily="18" charset="2"/>
              </a:rPr>
              <a:t></a:t>
            </a:r>
            <a:r>
              <a:rPr lang="en-US" altLang="ru-RU" sz="2400" baseline="30000" dirty="0">
                <a:solidFill>
                  <a:schemeClr val="tx1"/>
                </a:solidFill>
                <a:sym typeface="Symbol" panose="05050102010706020507" pitchFamily="18" charset="2"/>
              </a:rPr>
              <a:t>–</a:t>
            </a:r>
            <a:r>
              <a:rPr lang="en-US" altLang="ru-RU" sz="2000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ru-RU" sz="2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/>
            </a:r>
            <a:br>
              <a:rPr lang="en-US" altLang="ru-RU" sz="2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</a:br>
            <a:r>
              <a:rPr lang="en-US" altLang="ru-RU" sz="2000" dirty="0">
                <a:solidFill>
                  <a:srgbClr val="0000CC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proceed  via (5S), (6S)</a:t>
            </a:r>
            <a:endParaRPr lang="en-US" altLang="ru-RU" sz="2000" baseline="30000" dirty="0">
              <a:solidFill>
                <a:srgbClr val="0000CC"/>
              </a:solidFill>
              <a:latin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BDE4028C-DC60-421F-ADBF-1B7DC9EEA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6" y="5035550"/>
            <a:ext cx="176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400" dirty="0">
                <a:solidFill>
                  <a:srgbClr val="0000CC"/>
                </a:solidFill>
                <a:latin typeface="+mj-lt"/>
              </a:rPr>
              <a:t>PRD93,011101(2016)</a:t>
            </a:r>
            <a:endParaRPr lang="ru-RU" altLang="ru-RU" sz="1400" kern="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1085850"/>
            <a:ext cx="3746500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3">
            <a:extLst>
              <a:ext uri="{FF2B5EF4-FFF2-40B4-BE49-F238E27FC236}">
                <a16:creationId xmlns:a16="http://schemas.microsoft.com/office/drawing/2014/main" xmlns="" id="{50801B28-12A0-4AB4-88C2-C1861EF48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1131887"/>
            <a:ext cx="1114425" cy="3397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h</a:t>
            </a:r>
            <a:r>
              <a:rPr lang="en-US" altLang="ru-RU" sz="1600" kern="0" baseline="-2500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b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(1P)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+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–</a:t>
            </a:r>
            <a:endParaRPr lang="ru-RU" altLang="ru-RU" sz="1600" kern="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xmlns="" id="{3D0C2C38-CA5B-4921-A6DD-F84411772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6" y="4806950"/>
            <a:ext cx="1843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400" kern="0" dirty="0">
                <a:solidFill>
                  <a:srgbClr val="000099"/>
                </a:solidFill>
                <a:latin typeface="+mj-lt"/>
              </a:rPr>
              <a:t>PRL117,142001(2016)</a:t>
            </a:r>
            <a:endParaRPr lang="ru-RU" altLang="ru-RU" sz="1400" kern="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0" name="Rectangle 33">
            <a:extLst>
              <a:ext uri="{FF2B5EF4-FFF2-40B4-BE49-F238E27FC236}">
                <a16:creationId xmlns:a16="http://schemas.microsoft.com/office/drawing/2014/main" xmlns="" id="{D640F73D-5289-47DE-B1E6-BA52C3BC6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2824162"/>
            <a:ext cx="1114425" cy="3381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h</a:t>
            </a:r>
            <a:r>
              <a:rPr lang="en-US" altLang="ru-RU" sz="1600" kern="0" baseline="-2500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b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(2P)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+</a:t>
            </a:r>
            <a:r>
              <a:rPr lang="en-US" altLang="ru-RU" sz="1600" kern="0" dirty="0">
                <a:solidFill>
                  <a:srgbClr val="000099"/>
                </a:solidFill>
                <a:latin typeface="+mj-lt"/>
                <a:sym typeface="Symbol" panose="05050102010706020507" pitchFamily="18" charset="2"/>
              </a:rPr>
              <a:t></a:t>
            </a:r>
            <a:r>
              <a:rPr lang="en-US" altLang="ru-RU" sz="1600" kern="0" baseline="30000" dirty="0">
                <a:solidFill>
                  <a:srgbClr val="000099"/>
                </a:solidFill>
                <a:latin typeface="+mj-lt"/>
              </a:rPr>
              <a:t>–</a:t>
            </a:r>
            <a:endParaRPr lang="ru-RU" altLang="ru-RU" sz="1600" kern="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6641" y="6202362"/>
            <a:ext cx="279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Unlike in </a:t>
            </a:r>
            <a:r>
              <a:rPr lang="en-US" dirty="0" err="1" smtClean="0">
                <a:solidFill>
                  <a:srgbClr val="C00000"/>
                </a:solidFill>
              </a:rPr>
              <a:t>charmonium</a:t>
            </a:r>
            <a:r>
              <a:rPr lang="en-US" dirty="0" smtClean="0">
                <a:solidFill>
                  <a:srgbClr val="C00000"/>
                </a:solidFill>
              </a:rPr>
              <a:t>!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76200" y="285750"/>
            <a:ext cx="5256214" cy="77946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Anomalous behavior of  </a:t>
            </a:r>
            <a:r>
              <a:rPr lang="en-US" b="0" dirty="0" smtClean="0"/>
              <a:t>1</a:t>
            </a:r>
            <a:r>
              <a:rPr lang="en-US" b="0" baseline="30000" dirty="0" smtClean="0"/>
              <a:t>--</a:t>
            </a:r>
            <a:r>
              <a:rPr lang="en-US" dirty="0" smtClean="0"/>
              <a:t> states above open bottom threshold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196387" y="1876301"/>
            <a:ext cx="28468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However, 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</a:t>
            </a:r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(5S), 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</a:t>
            </a:r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(6S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) </a:t>
            </a:r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 (1S,2S,3S) </a:t>
            </a:r>
            <a:r>
              <a:rPr lang="en-US" altLang="ru-RU" sz="24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+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r>
              <a:rPr lang="en-US" altLang="ru-RU" sz="2400" baseline="30000" dirty="0" smtClean="0">
                <a:solidFill>
                  <a:srgbClr val="0000FF"/>
                </a:solidFill>
                <a:sym typeface="Symbol" panose="05050102010706020507" pitchFamily="18" charset="2"/>
              </a:rPr>
              <a:t>– </a:t>
            </a:r>
            <a:r>
              <a:rPr lang="en-US" dirty="0" smtClean="0">
                <a:solidFill>
                  <a:srgbClr val="0000FF"/>
                </a:solidFill>
              </a:rPr>
              <a:t> widths are 100 larger than 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</a:t>
            </a:r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(3S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), </a:t>
            </a:r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(2S)  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(</a:t>
            </a:r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1S) 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r>
              <a:rPr lang="en-US" altLang="ru-RU" sz="24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+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r>
              <a:rPr lang="en-US" altLang="ru-RU" sz="24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– </a:t>
            </a:r>
            <a:r>
              <a:rPr lang="en-US" altLang="ru-RU" sz="2400" baseline="30000" dirty="0" smtClean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</a:p>
          <a:p>
            <a:pPr algn="ctr"/>
            <a:r>
              <a:rPr lang="en-US" dirty="0"/>
              <a:t>OZI-rule </a:t>
            </a:r>
            <a:r>
              <a:rPr lang="en-US" dirty="0" smtClean="0"/>
              <a:t>violation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9345259" y="5640357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Like in </a:t>
            </a:r>
            <a:r>
              <a:rPr lang="en-US" dirty="0" err="1" smtClean="0">
                <a:solidFill>
                  <a:srgbClr val="C00000"/>
                </a:solidFill>
              </a:rPr>
              <a:t>charmonium</a:t>
            </a:r>
            <a:r>
              <a:rPr lang="en-US" dirty="0" smtClean="0">
                <a:solidFill>
                  <a:srgbClr val="C00000"/>
                </a:solidFill>
              </a:rPr>
              <a:t>!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05876" y="3925431"/>
            <a:ext cx="33623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Also widths for 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(5S), (6S)  </a:t>
            </a:r>
            <a:endParaRPr lang="en-US" altLang="ru-RU" dirty="0" smtClean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US" altLang="ru-RU" dirty="0" err="1" smtClean="0">
                <a:solidFill>
                  <a:srgbClr val="0000FF"/>
                </a:solidFill>
                <a:sym typeface="Symbol" panose="05050102010706020507" pitchFamily="18" charset="2"/>
              </a:rPr>
              <a:t>h</a:t>
            </a:r>
            <a:r>
              <a:rPr lang="en-US" altLang="ru-RU" baseline="-25000" dirty="0" err="1" smtClean="0">
                <a:solidFill>
                  <a:srgbClr val="0000FF"/>
                </a:solidFill>
                <a:sym typeface="Symbol" panose="05050102010706020507" pitchFamily="18" charset="2"/>
              </a:rPr>
              <a:t>b</a:t>
            </a:r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(1P),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altLang="ru-RU" dirty="0" err="1">
                <a:solidFill>
                  <a:srgbClr val="0000FF"/>
                </a:solidFill>
                <a:sym typeface="Symbol" panose="05050102010706020507" pitchFamily="18" charset="2"/>
              </a:rPr>
              <a:t>h</a:t>
            </a:r>
            <a:r>
              <a:rPr lang="en-US" altLang="ru-RU" baseline="-25000" dirty="0" err="1">
                <a:solidFill>
                  <a:srgbClr val="0000FF"/>
                </a:solidFill>
                <a:sym typeface="Symbol" panose="05050102010706020507" pitchFamily="18" charset="2"/>
              </a:rPr>
              <a:t>b</a:t>
            </a:r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(2P) 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r>
              <a:rPr lang="en-US" altLang="ru-RU" sz="24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+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r>
              <a:rPr lang="en-US" altLang="ru-RU" sz="2400" baseline="30000" dirty="0" smtClean="0">
                <a:solidFill>
                  <a:srgbClr val="0000FF"/>
                </a:solidFill>
                <a:sym typeface="Symbol" panose="05050102010706020507" pitchFamily="18" charset="2"/>
              </a:rPr>
              <a:t>– </a:t>
            </a:r>
          </a:p>
          <a:p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are </a:t>
            </a:r>
            <a:r>
              <a:rPr lang="en-US" altLang="ru-RU" dirty="0">
                <a:solidFill>
                  <a:srgbClr val="0000FF"/>
                </a:solidFill>
                <a:sym typeface="Symbol" panose="05050102010706020507" pitchFamily="18" charset="2"/>
              </a:rPr>
              <a:t>comparable, but require heavy quark spin </a:t>
            </a:r>
            <a:r>
              <a:rPr lang="en-US" altLang="ru-RU" dirty="0" smtClean="0">
                <a:solidFill>
                  <a:srgbClr val="0000FF"/>
                </a:solidFill>
                <a:sym typeface="Symbol" panose="05050102010706020507" pitchFamily="18" charset="2"/>
              </a:rPr>
              <a:t>flip</a:t>
            </a:r>
          </a:p>
          <a:p>
            <a:pPr algn="ctr"/>
            <a:r>
              <a:rPr lang="en-US" dirty="0" smtClean="0"/>
              <a:t>HQSS </a:t>
            </a:r>
            <a:r>
              <a:rPr lang="en-US" dirty="0"/>
              <a:t>violation</a:t>
            </a:r>
            <a:endParaRPr lang="en-US" sz="2400" dirty="0"/>
          </a:p>
          <a:p>
            <a:endParaRPr lang="en-US" altLang="ru-RU" dirty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F292C8-F84A-4569-B6D7-F870D79CD2FB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5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3467"/>
          <a:stretch/>
        </p:blipFill>
        <p:spPr>
          <a:xfrm>
            <a:off x="1828800" y="557559"/>
            <a:ext cx="7182851" cy="5690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</a:t>
            </a:r>
            <a:r>
              <a:rPr lang="en-US" dirty="0" err="1" smtClean="0"/>
              <a:t>charmonium</a:t>
            </a:r>
            <a:r>
              <a:rPr lang="en-US" dirty="0" smtClean="0"/>
              <a:t>-like states in B decays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503964" y="362072"/>
                <a:ext cx="3386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(dominated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 dirty="0" smtClean="0"/>
                  <a:t> resonances)</a:t>
                </a:r>
                <a:endParaRPr 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964" y="362072"/>
                <a:ext cx="3386120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541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16200000">
                <a:off x="3313815" y="3258437"/>
                <a:ext cx="922240" cy="272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44</m:t>
                              </m:r>
                              <m:r>
                                <a:rPr lang="en-US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baseline="30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313815" y="3258437"/>
                <a:ext cx="922240" cy="2727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 rot="16200000">
                <a:off x="5323589" y="3452306"/>
                <a:ext cx="922240" cy="272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  <m:t>4200</m:t>
                              </m:r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baseline="300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323589" y="3452306"/>
                <a:ext cx="922240" cy="27276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7590539" y="3658487"/>
                <a:ext cx="922240" cy="272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050</m:t>
                              </m:r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baseline="30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590539" y="3658487"/>
                <a:ext cx="922240" cy="27276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16200000">
                <a:off x="7752464" y="3658487"/>
                <a:ext cx="922240" cy="272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250</m:t>
                              </m:r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baseline="30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752464" y="3658487"/>
                <a:ext cx="922240" cy="27276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rot="16200000">
                <a:off x="5628389" y="3593496"/>
                <a:ext cx="922240" cy="272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44</m:t>
                              </m:r>
                              <m:r>
                                <a:rPr lang="en-US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baseline="30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28389" y="3593496"/>
                <a:ext cx="922240" cy="27276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3243215" y="4203950"/>
            <a:ext cx="628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J</a:t>
            </a:r>
            <a:r>
              <a:rPr lang="en-US" sz="1400" baseline="300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=1</a:t>
            </a:r>
            <a:r>
              <a:rPr lang="en-US" sz="1400" baseline="300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+</a:t>
            </a:r>
            <a:endParaRPr lang="en-US" sz="1400" baseline="300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48325" y="4224880"/>
            <a:ext cx="628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J</a:t>
            </a:r>
            <a:r>
              <a:rPr lang="en-US" sz="1400" baseline="300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=1</a:t>
            </a:r>
            <a:r>
              <a:rPr lang="en-US" sz="1400" baseline="30000" dirty="0" smtClean="0">
                <a:solidFill>
                  <a:srgbClr val="009900"/>
                </a:solidFill>
                <a:cs typeface="Times New Roman" panose="02020603050405020304" pitchFamily="18" charset="0"/>
              </a:rPr>
              <a:t>+</a:t>
            </a:r>
            <a:endParaRPr lang="en-US" sz="1400" baseline="30000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55418" y="4224880"/>
            <a:ext cx="558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J</a:t>
            </a:r>
            <a:r>
              <a:rPr lang="en-US" sz="1400" baseline="300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=?</a:t>
            </a:r>
            <a:endParaRPr lang="en-US" sz="1400" baseline="300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44" y="2515727"/>
            <a:ext cx="1804923" cy="17745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5531" y="2836314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4411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41493" y="3598691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4475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91537" y="3753395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4541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371600" y="3231925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4605</a:t>
            </a:r>
            <a:endParaRPr lang="en-US" sz="1200" dirty="0"/>
          </a:p>
        </p:txBody>
      </p:sp>
      <p:graphicFrame>
        <p:nvGraphicFramePr>
          <p:cNvPr id="30" name="Object 7"/>
          <p:cNvGraphicFramePr>
            <a:graphicFrameLocks noChangeAspect="1"/>
          </p:cNvGraphicFramePr>
          <p:nvPr>
            <p:extLst/>
          </p:nvPr>
        </p:nvGraphicFramePr>
        <p:xfrm>
          <a:off x="59725" y="1768610"/>
          <a:ext cx="1463625" cy="474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2" name="Equation" r:id="rId11" imgW="1447560" imgH="469800" progId="Equation.DSMT4">
                  <p:embed/>
                </p:oleObj>
              </mc:Choice>
              <mc:Fallback>
                <p:oleObj name="Equation" r:id="rId11" imgW="14475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25" y="1768610"/>
                        <a:ext cx="1463625" cy="4748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/>
          <p:nvPr/>
        </p:nvCxnSpPr>
        <p:spPr bwMode="auto">
          <a:xfrm>
            <a:off x="482076" y="2216010"/>
            <a:ext cx="167712" cy="68221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11105" y="1296205"/>
            <a:ext cx="1754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E5001B"/>
                </a:solidFill>
              </a:rPr>
              <a:t>Breit</a:t>
            </a:r>
            <a:r>
              <a:rPr lang="en-US" sz="1400" dirty="0" smtClean="0">
                <a:solidFill>
                  <a:srgbClr val="E5001B"/>
                </a:solidFill>
              </a:rPr>
              <a:t>-Wigner</a:t>
            </a:r>
          </a:p>
          <a:p>
            <a:r>
              <a:rPr lang="en-US" sz="1400" dirty="0" smtClean="0">
                <a:solidFill>
                  <a:srgbClr val="E5001B"/>
                </a:solidFill>
              </a:rPr>
              <a:t>amplitude</a:t>
            </a:r>
            <a:endParaRPr lang="en-US" sz="1400" dirty="0">
              <a:solidFill>
                <a:srgbClr val="E5001B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3140" y="2845355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4277 MeV</a:t>
            </a:r>
            <a:endParaRPr lang="en-US" sz="1200" dirty="0"/>
          </a:p>
        </p:txBody>
      </p:sp>
      <p:pic>
        <p:nvPicPr>
          <p:cNvPr id="35" name="Picture 2" descr="http://hep.phy.syr.edu/~tomasz/z4430lhcb.gif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6" t="89835" r="16294" b="3642"/>
          <a:stretch/>
        </p:blipFill>
        <p:spPr bwMode="auto">
          <a:xfrm>
            <a:off x="1276350" y="2654898"/>
            <a:ext cx="526414" cy="25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02759" y="257739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4344</a:t>
            </a:r>
            <a:endParaRPr lang="en-US" sz="1200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629612" y="3048807"/>
            <a:ext cx="646157" cy="47936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 rot="19389020">
                <a:off x="559237" y="2861362"/>
                <a:ext cx="19328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smtClean="0"/>
                  <a:t>M</a:t>
                </a:r>
                <a:r>
                  <a:rPr lang="en-US" sz="1200" i="1" baseline="-25000" dirty="0" err="1" smtClean="0">
                    <a:latin typeface="Symbol" panose="05050102010706020507" pitchFamily="18" charset="2"/>
                  </a:rPr>
                  <a:t>y</a:t>
                </a:r>
                <a:r>
                  <a:rPr lang="en-US" sz="1200" i="1" baseline="-25000" dirty="0" err="1" smtClean="0">
                    <a:latin typeface="+mn-lt"/>
                  </a:rPr>
                  <a:t>’</a:t>
                </a:r>
                <a:r>
                  <a:rPr lang="en-US" sz="1200" i="1" baseline="-25000" dirty="0" err="1" smtClean="0">
                    <a:latin typeface="Symbol" panose="05050102010706020507" pitchFamily="18" charset="2"/>
                  </a:rPr>
                  <a:t>p</a:t>
                </a:r>
                <a:r>
                  <a:rPr lang="en-US" sz="1200" i="1" baseline="-25000" dirty="0" smtClean="0">
                    <a:latin typeface="Symbol" panose="05050102010706020507" pitchFamily="18" charset="2"/>
                  </a:rPr>
                  <a:t>+</a:t>
                </a:r>
                <a:r>
                  <a:rPr lang="en-US" sz="1200" i="1" dirty="0" smtClean="0"/>
                  <a:t>=</a:t>
                </a:r>
                <a:r>
                  <a:rPr lang="en-US" sz="1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200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sz="1200" baseline="-25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89020">
                <a:off x="559237" y="2861362"/>
                <a:ext cx="1932834" cy="276999"/>
              </a:xfrm>
              <a:prstGeom prst="rect">
                <a:avLst/>
              </a:prstGeom>
              <a:blipFill rotWithShape="0">
                <a:blip r:embed="rId14"/>
                <a:stretch>
                  <a:fillRect b="-2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/>
          <p:cNvCxnSpPr/>
          <p:nvPr/>
        </p:nvCxnSpPr>
        <p:spPr bwMode="auto">
          <a:xfrm>
            <a:off x="615019" y="3170463"/>
            <a:ext cx="0" cy="1999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533400" y="3171825"/>
            <a:ext cx="0" cy="19996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31"/>
          <p:cNvSpPr txBox="1">
            <a:spLocks noChangeArrowheads="1"/>
          </p:cNvSpPr>
          <p:nvPr/>
        </p:nvSpPr>
        <p:spPr bwMode="auto">
          <a:xfrm>
            <a:off x="13028612" y="3651482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9074601" y="609600"/>
                <a:ext cx="3117399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  <m:t>4200</m:t>
                            </m:r>
                          </m:e>
                        </m:d>
                      </m:e>
                      <m:sup>
                        <m:r>
                          <a:rPr lang="en-US" sz="18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baseline="30000" dirty="0">
                    <a:solidFill>
                      <a:srgbClr val="009900"/>
                    </a:solidFill>
                  </a:rPr>
                  <a:t>,</a:t>
                </a:r>
                <a:r>
                  <a:rPr lang="en-US" sz="1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4050</m:t>
                            </m:r>
                          </m:e>
                        </m:d>
                      </m:e>
                      <m:sup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baseline="30000" dirty="0">
                    <a:solidFill>
                      <a:srgbClr val="0000FF"/>
                    </a:solidFill>
                  </a:rPr>
                  <a:t>,</a:t>
                </a:r>
                <a:r>
                  <a:rPr lang="en-US" sz="1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4250</m:t>
                            </m:r>
                          </m:e>
                        </m:d>
                      </m:e>
                      <m:sup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baseline="30000" dirty="0">
                    <a:solidFill>
                      <a:srgbClr val="0000FF"/>
                    </a:solidFill>
                  </a:rPr>
                  <a:t> </a:t>
                </a:r>
                <a:r>
                  <a:rPr lang="en-US" sz="1800" dirty="0"/>
                  <a:t>await confirmation</a:t>
                </a:r>
              </a:p>
              <a:p>
                <a:endParaRPr lang="en-US" sz="1800" i="1" dirty="0" smtClean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en-US" sz="1800" baseline="30000" dirty="0" smtClean="0">
                    <a:solidFill>
                      <a:srgbClr val="0000FF"/>
                    </a:solidFill>
                  </a:rPr>
                  <a:t>+</a:t>
                </a:r>
                <a:r>
                  <a:rPr lang="en-US" sz="18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1800" dirty="0" smtClean="0"/>
                  <a:t>and</a:t>
                </a:r>
                <a:r>
                  <a:rPr lang="en-US" sz="18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4020</m:t>
                        </m:r>
                      </m:e>
                    </m:d>
                  </m:oMath>
                </a14:m>
                <a:r>
                  <a:rPr lang="en-US" sz="1800" baseline="30000" dirty="0" smtClean="0">
                    <a:solidFill>
                      <a:srgbClr val="0000FF"/>
                    </a:solidFill>
                  </a:rPr>
                  <a:t>+</a:t>
                </a:r>
                <a:endParaRPr lang="en-US" sz="1800" baseline="30000" dirty="0">
                  <a:solidFill>
                    <a:srgbClr val="0000FF"/>
                  </a:solidFill>
                </a:endParaRPr>
              </a:p>
              <a:p>
                <a:r>
                  <a:rPr lang="en-US" sz="1800" dirty="0"/>
                  <a:t>o</a:t>
                </a:r>
                <a:r>
                  <a:rPr lang="en-US" sz="1800" dirty="0" smtClean="0"/>
                  <a:t>bserved 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baseline="30000" dirty="0" smtClean="0">
                    <a:solidFill>
                      <a:srgbClr val="0000FF"/>
                    </a:solidFill>
                  </a:rPr>
                  <a:t>+</a:t>
                </a:r>
                <a:r>
                  <a:rPr lang="en-US" sz="1800" dirty="0" smtClean="0"/>
                  <a:t>, not observed in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baseline="30000" dirty="0">
                    <a:solidFill>
                      <a:srgbClr val="0000FF"/>
                    </a:solidFill>
                  </a:rPr>
                  <a:t>+</a:t>
                </a:r>
                <a:r>
                  <a:rPr lang="en-US" sz="1800" dirty="0"/>
                  <a:t>, (and vice versa</a:t>
                </a:r>
                <a:r>
                  <a:rPr lang="en-US" sz="1800" dirty="0" smtClean="0"/>
                  <a:t>).</a:t>
                </a:r>
              </a:p>
              <a:p>
                <a:r>
                  <a:rPr lang="en-US" sz="1800" dirty="0" smtClean="0">
                    <a:solidFill>
                      <a:srgbClr val="0000FF"/>
                    </a:solidFill>
                  </a:rPr>
                  <a:t>Sensitivity to production mechanism, points to hadron-level interactions.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601" y="609600"/>
                <a:ext cx="3117399" cy="3139321"/>
              </a:xfrm>
              <a:prstGeom prst="rect">
                <a:avLst/>
              </a:prstGeom>
              <a:blipFill rotWithShape="0">
                <a:blip r:embed="rId15"/>
                <a:stretch>
                  <a:fillRect l="-1761" b="-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/>
          <p:cNvCxnSpPr/>
          <p:nvPr/>
        </p:nvCxnSpPr>
        <p:spPr bwMode="auto">
          <a:xfrm flipV="1">
            <a:off x="3808995" y="5619750"/>
            <a:ext cx="0" cy="383916"/>
          </a:xfrm>
          <a:prstGeom prst="line">
            <a:avLst/>
          </a:prstGeom>
          <a:noFill/>
          <a:ln w="1905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3095625" y="6183868"/>
                <a:ext cx="102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66CC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acc>
                        <m:accPr>
                          <m:chr m:val="̅"/>
                          <m:ctrlPr>
                            <a:rPr lang="en-US" sz="1800" b="0" i="1" smtClean="0">
                              <a:solidFill>
                                <a:srgbClr val="FF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solidFill>
                                <a:srgbClr val="FF66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1800" b="0" i="1" smtClean="0">
                          <a:solidFill>
                            <a:srgbClr val="FF66CC"/>
                          </a:solidFill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US" sz="1800" b="0" i="1" smtClean="0">
                          <a:solidFill>
                            <a:srgbClr val="FF66CC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800" b="0" i="1" smtClean="0">
                          <a:solidFill>
                            <a:srgbClr val="FF66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>
                  <a:solidFill>
                    <a:srgbClr val="FF66CC"/>
                  </a:solidFill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6183868"/>
                <a:ext cx="1029769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/>
          <p:cNvSpPr/>
          <p:nvPr/>
        </p:nvSpPr>
        <p:spPr>
          <a:xfrm>
            <a:off x="3402147" y="6520209"/>
            <a:ext cx="1846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66CC"/>
                </a:solidFill>
                <a:latin typeface="Symbol" panose="05050102010706020507" pitchFamily="18" charset="2"/>
              </a:rPr>
              <a:t>G</a:t>
            </a:r>
            <a:r>
              <a:rPr lang="en-US" sz="1400" baseline="-25000" dirty="0">
                <a:solidFill>
                  <a:srgbClr val="FF66CC"/>
                </a:solidFill>
              </a:rPr>
              <a:t>D(2600)</a:t>
            </a:r>
            <a:r>
              <a:rPr lang="en-US" sz="1400" dirty="0">
                <a:solidFill>
                  <a:srgbClr val="FF66CC"/>
                </a:solidFill>
              </a:rPr>
              <a:t>=104±20 MeV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583597" y="6349631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US" sz="1200" baseline="-25000" dirty="0" smtClean="0">
                <a:solidFill>
                  <a:srgbClr val="0000CC"/>
                </a:solidFill>
              </a:rPr>
              <a:t>Z(4430)</a:t>
            </a:r>
            <a:r>
              <a:rPr lang="en-US" sz="1200" dirty="0" smtClean="0">
                <a:solidFill>
                  <a:srgbClr val="0000CC"/>
                </a:solidFill>
              </a:rPr>
              <a:t>=181±31 MeV</a:t>
            </a:r>
            <a:endParaRPr lang="en-US" sz="12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4834640" y="6281219"/>
                <a:ext cx="1627369" cy="284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8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1200" baseline="-25000" dirty="0" smtClean="0">
                    <a:solidFill>
                      <a:srgbClr val="008000"/>
                    </a:solidFill>
                  </a:rPr>
                  <a:t>Z(4200)</a:t>
                </a:r>
                <a:r>
                  <a:rPr lang="en-US" sz="1200" dirty="0" smtClean="0">
                    <a:solidFill>
                      <a:srgbClr val="008000"/>
                    </a:solidFill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370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−150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+100</m:t>
                        </m:r>
                      </m:sup>
                    </m:sSubSup>
                  </m:oMath>
                </a14:m>
                <a:r>
                  <a:rPr lang="en-US" sz="1200" dirty="0" smtClean="0">
                    <a:solidFill>
                      <a:srgbClr val="008000"/>
                    </a:solidFill>
                  </a:rPr>
                  <a:t> MeV</a:t>
                </a:r>
                <a:endParaRPr lang="en-US" sz="12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640" y="6281219"/>
                <a:ext cx="1627369" cy="284501"/>
              </a:xfrm>
              <a:prstGeom prst="rect">
                <a:avLst/>
              </a:prstGeom>
              <a:blipFill rotWithShape="0">
                <a:blip r:embed="rId17"/>
                <a:stretch>
                  <a:fillRect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/>
          <p:cNvSpPr txBox="1"/>
          <p:nvPr/>
        </p:nvSpPr>
        <p:spPr>
          <a:xfrm>
            <a:off x="9160536" y="3940667"/>
            <a:ext cx="2931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No clear explanations.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Too broad to be molecular bound states</a:t>
            </a:r>
            <a:r>
              <a:rPr lang="en-US" sz="1800" dirty="0" smtClean="0"/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No </a:t>
            </a:r>
            <a:r>
              <a:rPr lang="en-US" sz="1800" dirty="0" err="1"/>
              <a:t>tetraquark</a:t>
            </a:r>
            <a:r>
              <a:rPr lang="en-US" sz="1800" dirty="0"/>
              <a:t> model can accommodate all of them</a:t>
            </a:r>
            <a:r>
              <a:rPr lang="en-US" sz="1800" dirty="0" smtClean="0"/>
              <a:t>.</a:t>
            </a:r>
            <a:endParaRPr lang="en-US" sz="18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err="1" smtClean="0"/>
              <a:t>Rescattering</a:t>
            </a:r>
            <a:r>
              <a:rPr lang="en-US" sz="1800" dirty="0" smtClean="0"/>
              <a:t> effects?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Artifacts of complicated amplitude analyses?</a:t>
            </a:r>
            <a:endParaRPr lang="en-US" sz="18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4465" y="2813436"/>
            <a:ext cx="580099" cy="2516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49968" y="2619338"/>
            <a:ext cx="555580" cy="418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986" y="1741646"/>
            <a:ext cx="498688" cy="6585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142" y="4249728"/>
            <a:ext cx="1517736" cy="1415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093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5750"/>
            <a:ext cx="8559800" cy="381000"/>
          </a:xfrm>
        </p:spPr>
        <p:txBody>
          <a:bodyPr/>
          <a:lstStyle/>
          <a:p>
            <a:r>
              <a:rPr lang="en-US" dirty="0" smtClean="0"/>
              <a:t>Many other strange animals with no clear interpretation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533400" y="1905000"/>
            <a:ext cx="3172470" cy="3776805"/>
            <a:chOff x="5742930" y="574441"/>
            <a:chExt cx="3172470" cy="37768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25382"/>
            <a:stretch/>
          </p:blipFill>
          <p:spPr>
            <a:xfrm>
              <a:off x="5742930" y="1738475"/>
              <a:ext cx="3172470" cy="245252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16200000">
              <a:off x="5937346" y="2174152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E2EFE"/>
                  </a:solidFill>
                </a:rPr>
                <a:t>X(4140)</a:t>
              </a:r>
              <a:endParaRPr lang="en-US" sz="1600" dirty="0"/>
            </a:p>
          </p:txBody>
        </p:sp>
        <p:sp>
          <p:nvSpPr>
            <p:cNvPr id="40" name="Rectangle 39"/>
            <p:cNvSpPr/>
            <p:nvPr/>
          </p:nvSpPr>
          <p:spPr>
            <a:xfrm rot="16200000">
              <a:off x="6275900" y="2042631"/>
              <a:ext cx="9140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CC"/>
                  </a:solidFill>
                </a:rPr>
                <a:t>X(4274)</a:t>
              </a:r>
              <a:endParaRPr lang="en-US" sz="160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7533518" y="2076908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X(4500)</a:t>
              </a:r>
              <a:endParaRPr lang="en-US" sz="1600" dirty="0"/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8253482" y="2452281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00FF"/>
                  </a:solidFill>
                </a:rPr>
                <a:t>X(4700)</a:t>
              </a:r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5946147" y="574441"/>
                  <a:ext cx="294471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𝝍𝝓</m:t>
                        </m:r>
                      </m:oMath>
                    </m:oMathPara>
                  </a14:m>
                  <a:endParaRPr lang="en-US" b="1" dirty="0" smtClean="0">
                    <a:solidFill>
                      <a:srgbClr val="0000FF"/>
                    </a:solidFill>
                  </a:endParaRPr>
                </a:p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molecules, </a:t>
                  </a:r>
                  <a:r>
                    <a:rPr lang="en-US" dirty="0" err="1" smtClean="0">
                      <a:solidFill>
                        <a:srgbClr val="C00000"/>
                      </a:solidFill>
                    </a:rPr>
                    <a:t>tetraquarks</a:t>
                  </a:r>
                  <a:r>
                    <a:rPr lang="en-US" b="1" dirty="0">
                      <a:solidFill>
                        <a:srgbClr val="C00000"/>
                      </a:solidFill>
                    </a:rPr>
                    <a:t>,</a:t>
                  </a:r>
                  <a:r>
                    <a:rPr lang="en-US" b="1" dirty="0" smtClean="0">
                      <a:solidFill>
                        <a:srgbClr val="C00000"/>
                      </a:solidFill>
                    </a:rPr>
                    <a:t> </a:t>
                  </a:r>
                </a:p>
                <a:p>
                  <a:r>
                    <a:rPr lang="en-US" dirty="0" smtClean="0">
                      <a:solidFill>
                        <a:srgbClr val="C00000"/>
                      </a:solidFill>
                    </a:rPr>
                    <a:t>3,4</a:t>
                  </a:r>
                  <a:r>
                    <a:rPr lang="en-US" baseline="30000" dirty="0" smtClean="0">
                      <a:solidFill>
                        <a:srgbClr val="C00000"/>
                      </a:solidFill>
                    </a:rPr>
                    <a:t>3</a:t>
                  </a:r>
                  <a:r>
                    <a:rPr lang="en-US" dirty="0" smtClean="0">
                      <a:solidFill>
                        <a:srgbClr val="C00000"/>
                      </a:solidFill>
                    </a:rPr>
                    <a:t>P</a:t>
                  </a:r>
                  <a:r>
                    <a:rPr lang="en-US" baseline="-25000" dirty="0" smtClean="0">
                      <a:solidFill>
                        <a:srgbClr val="C00000"/>
                      </a:solidFill>
                    </a:rPr>
                    <a:t>1,0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e>
                      </m:d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in the mix? </a:t>
                  </a:r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6147" y="574441"/>
                  <a:ext cx="2944717" cy="101566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070" r="-1242" b="-101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/>
            <p:cNvSpPr txBox="1"/>
            <p:nvPr/>
          </p:nvSpPr>
          <p:spPr>
            <a:xfrm>
              <a:off x="5925362" y="1481895"/>
              <a:ext cx="29219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(some seen also by CDF,D0,CMS)</a:t>
              </a:r>
              <a:endParaRPr lang="en-US" sz="1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510827" y="3975279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8000"/>
                  </a:solidFill>
                </a:rPr>
                <a:t>0</a:t>
              </a:r>
              <a:r>
                <a:rPr lang="en-US" sz="1800" b="1" baseline="30000" dirty="0" smtClean="0">
                  <a:solidFill>
                    <a:srgbClr val="008000"/>
                  </a:solidFill>
                </a:rPr>
                <a:t>++  </a:t>
              </a:r>
              <a:endParaRPr lang="en-US" sz="1800" b="1" dirty="0">
                <a:solidFill>
                  <a:srgbClr val="008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986905" y="3981914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CC00FF"/>
                  </a:solidFill>
                </a:rPr>
                <a:t>0</a:t>
              </a:r>
              <a:r>
                <a:rPr lang="en-US" sz="1800" b="1" baseline="30000" dirty="0" smtClean="0">
                  <a:solidFill>
                    <a:srgbClr val="CC00FF"/>
                  </a:solidFill>
                </a:rPr>
                <a:t>++  </a:t>
              </a:r>
              <a:endParaRPr lang="en-US" sz="1800" b="1" dirty="0">
                <a:solidFill>
                  <a:srgbClr val="CC00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92816" y="397003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FE2EFE"/>
                  </a:solidFill>
                </a:rPr>
                <a:t>1</a:t>
              </a:r>
              <a:r>
                <a:rPr lang="en-US" sz="1800" b="1" baseline="30000" dirty="0" smtClean="0">
                  <a:solidFill>
                    <a:srgbClr val="FE2EFE"/>
                  </a:solidFill>
                </a:rPr>
                <a:t>++</a:t>
              </a:r>
              <a:endParaRPr lang="en-US" sz="1800" b="1" baseline="30000" dirty="0">
                <a:solidFill>
                  <a:srgbClr val="FE2EFE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724917" y="397003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CC"/>
                  </a:solidFill>
                </a:rPr>
                <a:t>1</a:t>
              </a:r>
              <a:r>
                <a:rPr lang="en-US" sz="1800" b="1" baseline="30000" dirty="0" smtClean="0">
                  <a:solidFill>
                    <a:srgbClr val="0000CC"/>
                  </a:solidFill>
                </a:rPr>
                <a:t>++</a:t>
              </a:r>
              <a:endParaRPr lang="en-US" sz="1800" b="1" baseline="30000" dirty="0">
                <a:solidFill>
                  <a:srgbClr val="0000CC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10019" y="5599437"/>
            <a:ext cx="2716570" cy="1200834"/>
            <a:chOff x="2810219" y="4837437"/>
            <a:chExt cx="2716570" cy="120083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04063" y="4874539"/>
              <a:ext cx="922726" cy="540132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92420" y="5464003"/>
              <a:ext cx="829076" cy="57426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56674" y="4837437"/>
              <a:ext cx="549833" cy="671652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10219" y="5409601"/>
              <a:ext cx="566337" cy="628670"/>
            </a:xfrm>
            <a:prstGeom prst="rect">
              <a:avLst/>
            </a:prstGeom>
          </p:spPr>
        </p:pic>
      </p:grpSp>
      <p:grpSp>
        <p:nvGrpSpPr>
          <p:cNvPr id="147" name="Group 146"/>
          <p:cNvGrpSpPr/>
          <p:nvPr/>
        </p:nvGrpSpPr>
        <p:grpSpPr>
          <a:xfrm>
            <a:off x="9297082" y="2362200"/>
            <a:ext cx="2437718" cy="4122469"/>
            <a:chOff x="9925197" y="2749115"/>
            <a:chExt cx="2437718" cy="4122469"/>
          </a:xfrm>
        </p:grpSpPr>
        <p:sp>
          <p:nvSpPr>
            <p:cNvPr id="148" name="Oval 147"/>
            <p:cNvSpPr/>
            <p:nvPr/>
          </p:nvSpPr>
          <p:spPr>
            <a:xfrm>
              <a:off x="10687685" y="3406046"/>
              <a:ext cx="667644" cy="459581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11023804" y="3482524"/>
              <a:ext cx="266424" cy="298857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0986136" y="3417392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c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10739055" y="3480963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TextBox 31"/>
            <p:cNvSpPr txBox="1">
              <a:spLocks noChangeArrowheads="1"/>
            </p:cNvSpPr>
            <p:nvPr/>
          </p:nvSpPr>
          <p:spPr bwMode="auto">
            <a:xfrm>
              <a:off x="10714387" y="3418262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S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10439400" y="2833176"/>
              <a:ext cx="1141020" cy="1129224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0645474" y="2914465"/>
              <a:ext cx="703970" cy="47497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11032714" y="2991430"/>
              <a:ext cx="266424" cy="298857"/>
            </a:xfrm>
            <a:prstGeom prst="ellipse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1002048" y="2937688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c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>
              <a:off x="10721253" y="2982408"/>
              <a:ext cx="266424" cy="29885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TextBox 157"/>
            <p:cNvSpPr txBox="1">
              <a:spLocks noChangeArrowheads="1"/>
            </p:cNvSpPr>
            <p:nvPr/>
          </p:nvSpPr>
          <p:spPr bwMode="auto">
            <a:xfrm>
              <a:off x="10716075" y="2949034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s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59" name="TextBox 31"/>
            <p:cNvSpPr txBox="1">
              <a:spLocks noChangeArrowheads="1"/>
            </p:cNvSpPr>
            <p:nvPr/>
          </p:nvSpPr>
          <p:spPr bwMode="auto">
            <a:xfrm>
              <a:off x="11049000" y="2755865"/>
              <a:ext cx="306388" cy="36988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_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60" name="TextBox 31"/>
            <p:cNvSpPr txBox="1">
              <a:spLocks noChangeArrowheads="1"/>
            </p:cNvSpPr>
            <p:nvPr/>
          </p:nvSpPr>
          <p:spPr bwMode="auto">
            <a:xfrm>
              <a:off x="10731037" y="2749115"/>
              <a:ext cx="306388" cy="36988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_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9925197" y="5486589"/>
              <a:ext cx="2437718" cy="1384995"/>
              <a:chOff x="9925197" y="5486589"/>
              <a:chExt cx="2437718" cy="1384995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10098804" y="5486589"/>
                <a:ext cx="226411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CC"/>
                    </a:solidFill>
                  </a:rPr>
                  <a:t>F. </a:t>
                </a:r>
                <a:r>
                  <a:rPr lang="en-US" sz="1400" dirty="0" err="1">
                    <a:solidFill>
                      <a:srgbClr val="0000CC"/>
                    </a:solidFill>
                  </a:rPr>
                  <a:t>Stancu</a:t>
                </a:r>
                <a:r>
                  <a:rPr lang="en-US" sz="1400" dirty="0">
                    <a:solidFill>
                      <a:srgbClr val="0000CC"/>
                    </a:solidFill>
                  </a:rPr>
                  <a:t>, </a:t>
                </a:r>
                <a:r>
                  <a:rPr lang="en-US" sz="1400" dirty="0" err="1" smtClean="0">
                    <a:solidFill>
                      <a:srgbClr val="0000CC"/>
                    </a:solidFill>
                  </a:rPr>
                  <a:t>J.Phys</a:t>
                </a:r>
                <a:r>
                  <a:rPr lang="en-US" sz="1400" dirty="0" smtClean="0">
                    <a:solidFill>
                      <a:srgbClr val="0000CC"/>
                    </a:solidFill>
                  </a:rPr>
                  <a:t>. </a:t>
                </a:r>
                <a:r>
                  <a:rPr lang="en-US" sz="1400" dirty="0">
                    <a:solidFill>
                      <a:srgbClr val="0000CC"/>
                    </a:solidFill>
                  </a:rPr>
                  <a:t>G37, 075017 (2010</a:t>
                </a:r>
                <a:r>
                  <a:rPr lang="en-US" sz="1400" dirty="0" smtClean="0">
                    <a:solidFill>
                      <a:srgbClr val="0000CC"/>
                    </a:solidFill>
                  </a:rPr>
                  <a:t>) </a:t>
                </a:r>
                <a:endParaRPr lang="en-US" sz="1200" dirty="0">
                  <a:solidFill>
                    <a:srgbClr val="0000CC"/>
                  </a:solidFill>
                </a:endParaRPr>
              </a:p>
              <a:p>
                <a:r>
                  <a:rPr lang="en-US" sz="1400" dirty="0" smtClean="0"/>
                  <a:t>Predicted two 1</a:t>
                </a:r>
                <a:r>
                  <a:rPr lang="en-US" sz="1400" baseline="30000" dirty="0" smtClean="0"/>
                  <a:t>++</a:t>
                </a:r>
                <a:r>
                  <a:rPr lang="en-US" sz="1400" dirty="0" smtClean="0"/>
                  <a:t> </a:t>
                </a:r>
              </a:p>
              <a:p>
                <a:r>
                  <a:rPr lang="en-US" sz="1400" dirty="0" err="1" smtClean="0"/>
                  <a:t>tetraquarks</a:t>
                </a:r>
                <a:r>
                  <a:rPr lang="en-US" sz="1400" dirty="0" smtClean="0"/>
                  <a:t> in this mass range (S=0,1 </a:t>
                </a:r>
                <a:r>
                  <a:rPr lang="en-US" sz="1400" dirty="0" err="1" smtClean="0"/>
                  <a:t>diquarks</a:t>
                </a:r>
                <a:r>
                  <a:rPr lang="en-US" sz="1400" dirty="0" smtClean="0"/>
                  <a:t> in color triplet and sextet)</a:t>
                </a:r>
              </a:p>
            </p:txBody>
          </p:sp>
          <p:sp>
            <p:nvSpPr>
              <p:cNvPr id="163" name="Right Brace 162"/>
              <p:cNvSpPr/>
              <p:nvPr/>
            </p:nvSpPr>
            <p:spPr bwMode="auto">
              <a:xfrm>
                <a:off x="9925197" y="5577198"/>
                <a:ext cx="177404" cy="1221621"/>
              </a:xfrm>
              <a:prstGeom prst="rightBrace">
                <a:avLst/>
              </a:prstGeom>
              <a:noFill/>
              <a:ln w="9525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64" name="Group 163"/>
          <p:cNvGrpSpPr/>
          <p:nvPr/>
        </p:nvGrpSpPr>
        <p:grpSpPr>
          <a:xfrm>
            <a:off x="9306166" y="3568175"/>
            <a:ext cx="2273480" cy="1569660"/>
            <a:chOff x="9934281" y="3955090"/>
            <a:chExt cx="2273480" cy="1569660"/>
          </a:xfrm>
        </p:grpSpPr>
        <p:sp>
          <p:nvSpPr>
            <p:cNvPr id="165" name="Right Brace 164"/>
            <p:cNvSpPr/>
            <p:nvPr/>
          </p:nvSpPr>
          <p:spPr bwMode="auto">
            <a:xfrm>
              <a:off x="9934281" y="4159514"/>
              <a:ext cx="177404" cy="1221621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0170258" y="3955090"/>
              <a:ext cx="20375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rgbClr val="0000CC"/>
                  </a:solidFill>
                </a:rPr>
                <a:t>Postdiction by L.Maiani, A.D.Polosa,</a:t>
              </a:r>
              <a:r>
                <a:rPr lang="it-IT" sz="1200" dirty="0">
                  <a:solidFill>
                    <a:srgbClr val="0000CC"/>
                  </a:solidFill>
                </a:rPr>
                <a:t> </a:t>
              </a:r>
              <a:r>
                <a:rPr lang="it-IT" sz="1200" dirty="0" smtClean="0">
                  <a:solidFill>
                    <a:srgbClr val="0000CC"/>
                  </a:solidFill>
                </a:rPr>
                <a:t>V</a:t>
              </a:r>
              <a:r>
                <a:rPr lang="it-IT" sz="1200" dirty="0">
                  <a:solidFill>
                    <a:srgbClr val="0000CC"/>
                  </a:solidFill>
                </a:rPr>
                <a:t>. Riquer</a:t>
              </a:r>
              <a:r>
                <a:rPr lang="it-IT" sz="1200" dirty="0" smtClean="0">
                  <a:solidFill>
                    <a:srgbClr val="0000CC"/>
                  </a:solidFill>
                </a:rPr>
                <a:t> </a:t>
              </a:r>
              <a:r>
                <a:rPr lang="en-US" sz="1200" dirty="0" smtClean="0">
                  <a:solidFill>
                    <a:srgbClr val="0000CC"/>
                  </a:solidFill>
                </a:rPr>
                <a:t>PRD94</a:t>
              </a:r>
              <a:r>
                <a:rPr lang="en-US" sz="1200" dirty="0">
                  <a:solidFill>
                    <a:srgbClr val="0000CC"/>
                  </a:solidFill>
                </a:rPr>
                <a:t>, 054026 (2016</a:t>
              </a:r>
              <a:r>
                <a:rPr lang="en-US" sz="1200" dirty="0" smtClean="0">
                  <a:solidFill>
                    <a:srgbClr val="0000CC"/>
                  </a:solidFill>
                </a:rPr>
                <a:t>)</a:t>
              </a:r>
              <a:endParaRPr lang="en-US" sz="1200" dirty="0" smtClean="0"/>
            </a:p>
            <a:p>
              <a:r>
                <a:rPr lang="en-US" sz="1200" dirty="0" smtClean="0"/>
                <a:t>Possibly radially excited 0</a:t>
              </a:r>
              <a:r>
                <a:rPr lang="en-US" sz="1200" baseline="30000" dirty="0" smtClean="0"/>
                <a:t>++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tetraquarks</a:t>
              </a:r>
              <a:r>
                <a:rPr lang="en-US" sz="1200" dirty="0" smtClean="0"/>
                <a:t>. However, only one 1</a:t>
              </a:r>
              <a:r>
                <a:rPr lang="en-US" sz="1200" baseline="30000" dirty="0" smtClean="0"/>
                <a:t>++</a:t>
              </a:r>
              <a:r>
                <a:rPr lang="en-US" sz="1200" dirty="0" smtClean="0"/>
                <a:t> state with color triplet </a:t>
              </a:r>
              <a:r>
                <a:rPr lang="en-US" sz="1200" dirty="0" err="1" smtClean="0"/>
                <a:t>diquarks</a:t>
              </a:r>
              <a:r>
                <a:rPr lang="en-US" sz="1200" dirty="0" smtClean="0"/>
                <a:t>. </a:t>
              </a:r>
            </a:p>
            <a:p>
              <a:endParaRPr lang="en-US" sz="1200" dirty="0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4815354" y="3423085"/>
            <a:ext cx="3436858" cy="3071994"/>
            <a:chOff x="5443469" y="3810000"/>
            <a:chExt cx="3436858" cy="3071994"/>
          </a:xfrm>
        </p:grpSpPr>
        <p:sp>
          <p:nvSpPr>
            <p:cNvPr id="168" name="TextBox 167"/>
            <p:cNvSpPr txBox="1"/>
            <p:nvPr/>
          </p:nvSpPr>
          <p:spPr>
            <a:xfrm>
              <a:off x="7760946" y="6430817"/>
              <a:ext cx="11031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E2EFE"/>
                  </a:solidFill>
                </a:rPr>
                <a:t>+66±5 MeV</a:t>
              </a:r>
              <a:endParaRPr lang="en-US" sz="1400" dirty="0">
                <a:solidFill>
                  <a:srgbClr val="FE2EFE"/>
                </a:solidFill>
              </a:endParaRPr>
            </a:p>
          </p:txBody>
        </p:sp>
        <p:grpSp>
          <p:nvGrpSpPr>
            <p:cNvPr id="169" name="Group 168"/>
            <p:cNvGrpSpPr/>
            <p:nvPr/>
          </p:nvGrpSpPr>
          <p:grpSpPr>
            <a:xfrm>
              <a:off x="5443469" y="3810000"/>
              <a:ext cx="3436858" cy="3071994"/>
              <a:chOff x="5443469" y="3810000"/>
              <a:chExt cx="3436858" cy="3071994"/>
            </a:xfrm>
          </p:grpSpPr>
          <p:sp>
            <p:nvSpPr>
              <p:cNvPr id="170" name="TextBox 31"/>
              <p:cNvSpPr txBox="1">
                <a:spLocks noChangeArrowheads="1"/>
              </p:cNvSpPr>
              <p:nvPr/>
            </p:nvSpPr>
            <p:spPr bwMode="auto">
              <a:xfrm>
                <a:off x="6655977" y="5101372"/>
                <a:ext cx="306388" cy="369887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_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7544152" y="5002125"/>
                <a:ext cx="705532" cy="649438"/>
              </a:xfrm>
              <a:prstGeom prst="ellipse">
                <a:avLst/>
              </a:prstGeom>
              <a:noFill/>
              <a:ln w="76200" cmpd="dbl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 bwMode="auto">
              <a:xfrm>
                <a:off x="7617567" y="5187440"/>
                <a:ext cx="266424" cy="298857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3" name="TextBox 31"/>
              <p:cNvSpPr txBox="1">
                <a:spLocks noChangeArrowheads="1"/>
              </p:cNvSpPr>
              <p:nvPr/>
            </p:nvSpPr>
            <p:spPr bwMode="auto">
              <a:xfrm>
                <a:off x="7611600" y="5126244"/>
                <a:ext cx="306387" cy="400110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c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 bwMode="auto">
              <a:xfrm>
                <a:off x="7881796" y="5186225"/>
                <a:ext cx="266424" cy="2988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5" name="TextBox 31"/>
              <p:cNvSpPr txBox="1">
                <a:spLocks noChangeArrowheads="1"/>
              </p:cNvSpPr>
              <p:nvPr/>
            </p:nvSpPr>
            <p:spPr bwMode="auto">
              <a:xfrm>
                <a:off x="7886964" y="4949429"/>
                <a:ext cx="306388" cy="369887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_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176" name="TextBox 175"/>
              <p:cNvSpPr txBox="1">
                <a:spLocks noChangeArrowheads="1"/>
              </p:cNvSpPr>
              <p:nvPr/>
            </p:nvSpPr>
            <p:spPr bwMode="auto">
              <a:xfrm>
                <a:off x="7851634" y="5145294"/>
                <a:ext cx="306387" cy="400110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s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6642352" y="5069740"/>
                <a:ext cx="712379" cy="674720"/>
              </a:xfrm>
              <a:prstGeom prst="ellipse">
                <a:avLst/>
              </a:prstGeom>
              <a:noFill/>
              <a:ln w="76200" cmpd="dbl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TextBox 31"/>
              <p:cNvSpPr txBox="1">
                <a:spLocks noChangeArrowheads="1"/>
              </p:cNvSpPr>
              <p:nvPr/>
            </p:nvSpPr>
            <p:spPr bwMode="auto">
              <a:xfrm>
                <a:off x="7001854" y="4974280"/>
                <a:ext cx="306388" cy="369887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_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 bwMode="auto">
              <a:xfrm>
                <a:off x="6734473" y="5248902"/>
                <a:ext cx="266424" cy="29885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6696805" y="5183770"/>
                <a:ext cx="32733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i="1" dirty="0" smtClean="0">
                    <a:solidFill>
                      <a:schemeClr val="bg1"/>
                    </a:solidFill>
                  </a:rPr>
                  <a:t>s</a:t>
                </a:r>
                <a:endParaRPr 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 bwMode="auto">
              <a:xfrm>
                <a:off x="7027031" y="5256562"/>
                <a:ext cx="266424" cy="298857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6996365" y="5202820"/>
                <a:ext cx="32733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i="1" dirty="0" smtClean="0">
                    <a:solidFill>
                      <a:schemeClr val="bg1"/>
                    </a:solidFill>
                  </a:rPr>
                  <a:t>c</a:t>
                </a:r>
                <a:endParaRPr 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3" name="TextBox 31"/>
              <p:cNvSpPr txBox="1">
                <a:spLocks noChangeArrowheads="1"/>
              </p:cNvSpPr>
              <p:nvPr/>
            </p:nvSpPr>
            <p:spPr bwMode="auto">
              <a:xfrm>
                <a:off x="7026836" y="5010744"/>
                <a:ext cx="306388" cy="369887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_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cxnSp>
            <p:nvCxnSpPr>
              <p:cNvPr id="184" name="Straight Connector 183"/>
              <p:cNvCxnSpPr/>
              <p:nvPr/>
            </p:nvCxnSpPr>
            <p:spPr bwMode="auto">
              <a:xfrm>
                <a:off x="7399552" y="5384625"/>
                <a:ext cx="110366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7833475" y="6771589"/>
                <a:ext cx="475254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7794983" y="4619919"/>
                <a:ext cx="475254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7" name="TextBox 186"/>
              <p:cNvSpPr txBox="1"/>
              <p:nvPr/>
            </p:nvSpPr>
            <p:spPr>
              <a:xfrm>
                <a:off x="7071475" y="6519446"/>
                <a:ext cx="10363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D</a:t>
                </a:r>
                <a:r>
                  <a:rPr lang="en-US" sz="1600" baseline="-25000" dirty="0" err="1" smtClean="0"/>
                  <a:t>s</a:t>
                </a:r>
                <a:r>
                  <a:rPr lang="en-US" sz="1600" baseline="30000" dirty="0" err="1" smtClean="0"/>
                  <a:t>+</a:t>
                </a:r>
                <a:r>
                  <a:rPr lang="en-US" sz="1600" dirty="0" err="1" smtClean="0"/>
                  <a:t>D</a:t>
                </a:r>
                <a:r>
                  <a:rPr lang="en-US" sz="1600" baseline="-25000" dirty="0" err="1" smtClean="0"/>
                  <a:t>s</a:t>
                </a:r>
                <a:r>
                  <a:rPr lang="en-US" sz="1600" dirty="0" smtClean="0"/>
                  <a:t>*</a:t>
                </a:r>
                <a:r>
                  <a:rPr lang="en-US" baseline="30000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-</a:t>
                </a:r>
                <a:endParaRPr lang="en-US" baseline="300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6842875" y="4462046"/>
                <a:ext cx="11887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</a:t>
                </a:r>
                <a:r>
                  <a:rPr lang="en-US" sz="1600" baseline="-25000" dirty="0" smtClean="0"/>
                  <a:t>s0</a:t>
                </a:r>
                <a:r>
                  <a:rPr lang="en-US" sz="1600" baseline="30000" dirty="0" smtClean="0"/>
                  <a:t>+</a:t>
                </a:r>
                <a:r>
                  <a:rPr lang="en-US" sz="1600" dirty="0" smtClean="0"/>
                  <a:t>D</a:t>
                </a:r>
                <a:r>
                  <a:rPr lang="en-US" sz="1600" baseline="-25000" dirty="0" smtClean="0"/>
                  <a:t>s0</a:t>
                </a:r>
                <a:r>
                  <a:rPr lang="en-US" sz="1600" dirty="0" smtClean="0"/>
                  <a:t>*</a:t>
                </a:r>
                <a:r>
                  <a:rPr lang="en-US" baseline="30000" dirty="0" smtClean="0">
                    <a:latin typeface="Times" panose="02020603050405020304" pitchFamily="18" charset="0"/>
                    <a:cs typeface="Times" panose="02020603050405020304" pitchFamily="18" charset="0"/>
                  </a:rPr>
                  <a:t>-</a:t>
                </a:r>
                <a:endParaRPr lang="en-US" baseline="300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7528675" y="4273450"/>
                <a:ext cx="13516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C00FF"/>
                    </a:solidFill>
                  </a:rPr>
                  <a:t>+69±26 MeV</a:t>
                </a:r>
              </a:p>
              <a:p>
                <a:endParaRPr lang="en-US" dirty="0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 rot="16200000">
                <a:off x="5362543" y="4881526"/>
                <a:ext cx="1331403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Plenty of other thresholds, </a:t>
                </a:r>
              </a:p>
              <a:p>
                <a:pPr algn="ctr"/>
                <a:r>
                  <a:rPr lang="en-US" sz="1400" dirty="0" smtClean="0"/>
                  <a:t>but no matching J</a:t>
                </a:r>
                <a:r>
                  <a:rPr lang="en-US" sz="1400" baseline="30000" dirty="0" smtClean="0"/>
                  <a:t>PC</a:t>
                </a:r>
                <a:r>
                  <a:rPr lang="en-US" sz="1400" dirty="0" smtClean="0"/>
                  <a:t> numbers</a:t>
                </a:r>
                <a:endParaRPr lang="en-US" sz="1400" dirty="0"/>
              </a:p>
            </p:txBody>
          </p:sp>
          <p:cxnSp>
            <p:nvCxnSpPr>
              <p:cNvPr id="191" name="Straight Connector 190"/>
              <p:cNvCxnSpPr/>
              <p:nvPr/>
            </p:nvCxnSpPr>
            <p:spPr bwMode="auto">
              <a:xfrm>
                <a:off x="7391675" y="5324204"/>
                <a:ext cx="110366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2" name="TextBox 191"/>
              <p:cNvSpPr txBox="1"/>
              <p:nvPr/>
            </p:nvSpPr>
            <p:spPr>
              <a:xfrm>
                <a:off x="6732934" y="5739825"/>
                <a:ext cx="15728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/>
                  <a:t>No </a:t>
                </a:r>
                <a:r>
                  <a:rPr lang="en-US" sz="1600" dirty="0" smtClean="0">
                    <a:latin typeface="Symbol" panose="05050102010706020507" pitchFamily="18" charset="2"/>
                  </a:rPr>
                  <a:t>p</a:t>
                </a:r>
                <a:r>
                  <a:rPr lang="en-US" sz="1600" dirty="0" smtClean="0"/>
                  <a:t>-exchange</a:t>
                </a:r>
              </a:p>
              <a:p>
                <a:pPr algn="ctr"/>
                <a:r>
                  <a:rPr lang="en-US" sz="1600" dirty="0" smtClean="0"/>
                  <a:t> forces!</a:t>
                </a:r>
                <a:endParaRPr lang="en-US" sz="1600" dirty="0"/>
              </a:p>
            </p:txBody>
          </p:sp>
          <p:cxnSp>
            <p:nvCxnSpPr>
              <p:cNvPr id="193" name="Straight Connector 192"/>
              <p:cNvCxnSpPr/>
              <p:nvPr/>
            </p:nvCxnSpPr>
            <p:spPr bwMode="auto">
              <a:xfrm>
                <a:off x="6879001" y="4363028"/>
                <a:ext cx="831544" cy="522293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" name="Straight Connector 193"/>
              <p:cNvCxnSpPr/>
              <p:nvPr/>
            </p:nvCxnSpPr>
            <p:spPr bwMode="auto">
              <a:xfrm flipV="1">
                <a:off x="6869875" y="4343401"/>
                <a:ext cx="649674" cy="48830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5" name="TextBox 194"/>
              <p:cNvSpPr txBox="1"/>
              <p:nvPr/>
            </p:nvSpPr>
            <p:spPr>
              <a:xfrm>
                <a:off x="6401755" y="4035022"/>
                <a:ext cx="15840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/>
                  <a:t>No </a:t>
                </a:r>
                <a:r>
                  <a:rPr lang="en-US" sz="1600" dirty="0" smtClean="0">
                    <a:latin typeface="Symbol" panose="05050102010706020507" pitchFamily="18" charset="2"/>
                  </a:rPr>
                  <a:t>h</a:t>
                </a:r>
                <a:r>
                  <a:rPr lang="en-US" sz="1600" dirty="0" smtClean="0"/>
                  <a:t>-exchange</a:t>
                </a: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5479570" y="6543440"/>
                <a:ext cx="16193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Symbol" panose="05050102010706020507" pitchFamily="18" charset="2"/>
                  </a:rPr>
                  <a:t>h</a:t>
                </a:r>
                <a:r>
                  <a:rPr lang="en-US" sz="1600" dirty="0" smtClean="0"/>
                  <a:t>-exchange OK</a:t>
                </a:r>
              </a:p>
            </p:txBody>
          </p:sp>
          <p:cxnSp>
            <p:nvCxnSpPr>
              <p:cNvPr id="197" name="Straight Connector 196"/>
              <p:cNvCxnSpPr/>
              <p:nvPr/>
            </p:nvCxnSpPr>
            <p:spPr bwMode="auto">
              <a:xfrm flipV="1">
                <a:off x="8814816" y="3810000"/>
                <a:ext cx="0" cy="258681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1" name="Group 20"/>
          <p:cNvGrpSpPr/>
          <p:nvPr/>
        </p:nvGrpSpPr>
        <p:grpSpPr>
          <a:xfrm>
            <a:off x="7662560" y="3423085"/>
            <a:ext cx="1863822" cy="2928594"/>
            <a:chOff x="7662560" y="2548335"/>
            <a:chExt cx="1863822" cy="2928594"/>
          </a:xfrm>
        </p:grpSpPr>
        <p:sp>
          <p:nvSpPr>
            <p:cNvPr id="134" name="TextBox 133"/>
            <p:cNvSpPr txBox="1"/>
            <p:nvPr/>
          </p:nvSpPr>
          <p:spPr>
            <a:xfrm>
              <a:off x="8947377" y="3711988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8000"/>
                  </a:solidFill>
                </a:rPr>
                <a:t>0</a:t>
              </a:r>
              <a:r>
                <a:rPr lang="en-US" sz="1800" b="1" baseline="30000" dirty="0" smtClean="0">
                  <a:solidFill>
                    <a:srgbClr val="008000"/>
                  </a:solidFill>
                </a:rPr>
                <a:t>++  </a:t>
              </a:r>
              <a:endParaRPr lang="en-US" sz="1800" b="1" dirty="0">
                <a:solidFill>
                  <a:srgbClr val="008000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901657" y="2875282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CC00FF"/>
                  </a:solidFill>
                </a:rPr>
                <a:t>0</a:t>
              </a:r>
              <a:r>
                <a:rPr lang="en-US" sz="1800" b="1" baseline="30000" dirty="0" smtClean="0">
                  <a:solidFill>
                    <a:srgbClr val="CC00FF"/>
                  </a:solidFill>
                </a:rPr>
                <a:t>++  </a:t>
              </a:r>
              <a:endParaRPr lang="en-US" sz="1800" b="1" dirty="0">
                <a:solidFill>
                  <a:srgbClr val="CC00FF"/>
                </a:solidFill>
              </a:endParaRPr>
            </a:p>
          </p:txBody>
        </p:sp>
        <p:pic>
          <p:nvPicPr>
            <p:cNvPr id="136" name="Picture 135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67" t="4348" r="88815" b="40579"/>
            <a:stretch/>
          </p:blipFill>
          <p:spPr>
            <a:xfrm>
              <a:off x="7662560" y="2548335"/>
              <a:ext cx="533400" cy="2895600"/>
            </a:xfrm>
            <a:prstGeom prst="rect">
              <a:avLst/>
            </a:prstGeom>
          </p:spPr>
        </p:pic>
        <p:cxnSp>
          <p:nvCxnSpPr>
            <p:cNvPr id="137" name="Straight Connector 136"/>
            <p:cNvCxnSpPr/>
            <p:nvPr/>
          </p:nvCxnSpPr>
          <p:spPr bwMode="auto">
            <a:xfrm>
              <a:off x="8292057" y="5253435"/>
              <a:ext cx="685800" cy="0"/>
            </a:xfrm>
            <a:prstGeom prst="line">
              <a:avLst/>
            </a:prstGeom>
            <a:noFill/>
            <a:ln w="57150" cap="flat" cmpd="sng" algn="ctr">
              <a:solidFill>
                <a:srgbClr val="FE2E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8292057" y="4720035"/>
              <a:ext cx="685800" cy="0"/>
            </a:xfrm>
            <a:prstGeom prst="line">
              <a:avLst/>
            </a:prstGeom>
            <a:noFill/>
            <a:ln w="571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8292057" y="3881835"/>
              <a:ext cx="685800" cy="0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8261577" y="3081735"/>
              <a:ext cx="685800" cy="0"/>
            </a:xfrm>
            <a:prstGeom prst="line">
              <a:avLst/>
            </a:prstGeom>
            <a:noFill/>
            <a:ln w="5715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1" name="TextBox 140"/>
            <p:cNvSpPr txBox="1"/>
            <p:nvPr/>
          </p:nvSpPr>
          <p:spPr>
            <a:xfrm>
              <a:off x="8143573" y="4924212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E2EFE"/>
                  </a:solidFill>
                </a:rPr>
                <a:t>X(4140)</a:t>
              </a:r>
              <a:endParaRPr lang="en-US" sz="1600" dirty="0">
                <a:solidFill>
                  <a:srgbClr val="FE2EFE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77940" y="4394806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CC"/>
                  </a:solidFill>
                </a:rPr>
                <a:t>X(4274)</a:t>
              </a:r>
              <a:endParaRPr lang="en-US" sz="1600" dirty="0">
                <a:solidFill>
                  <a:srgbClr val="0000CC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144770" y="3558100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8000"/>
                  </a:solidFill>
                </a:rPr>
                <a:t>X(4500)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34885" y="2762809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C00FF"/>
                  </a:solidFill>
                </a:rPr>
                <a:t>X(4700)</a:t>
              </a:r>
              <a:endParaRPr lang="en-US" sz="1600" dirty="0">
                <a:solidFill>
                  <a:srgbClr val="CC00FF"/>
                </a:solidFill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8957962" y="5010723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FE2EFE"/>
                  </a:solidFill>
                </a:rPr>
                <a:t>1</a:t>
              </a:r>
              <a:r>
                <a:rPr lang="en-US" sz="1800" b="1" baseline="30000" dirty="0" smtClean="0">
                  <a:solidFill>
                    <a:srgbClr val="FE2EFE"/>
                  </a:solidFill>
                </a:rPr>
                <a:t>++</a:t>
              </a:r>
              <a:endParaRPr lang="en-US" sz="1800" b="1" baseline="30000" dirty="0">
                <a:solidFill>
                  <a:srgbClr val="FE2EFE"/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927944" y="447709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CC"/>
                  </a:solidFill>
                </a:rPr>
                <a:t>1</a:t>
              </a:r>
              <a:r>
                <a:rPr lang="en-US" sz="1800" b="1" baseline="30000" dirty="0" smtClean="0">
                  <a:solidFill>
                    <a:srgbClr val="0000CC"/>
                  </a:solidFill>
                </a:rPr>
                <a:t>++</a:t>
              </a:r>
              <a:endParaRPr lang="en-US" sz="1800" b="1" baseline="30000" dirty="0">
                <a:solidFill>
                  <a:srgbClr val="0000CC"/>
                </a:solidFill>
              </a:endParaRPr>
            </a:p>
          </p:txBody>
        </p:sp>
        <p:cxnSp>
          <p:nvCxnSpPr>
            <p:cNvPr id="198" name="Straight Connector 197"/>
            <p:cNvCxnSpPr/>
            <p:nvPr/>
          </p:nvCxnSpPr>
          <p:spPr bwMode="auto">
            <a:xfrm>
              <a:off x="8186701" y="2548335"/>
              <a:ext cx="14294" cy="2928594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9" name="Rectangle 198"/>
          <p:cNvSpPr/>
          <p:nvPr/>
        </p:nvSpPr>
        <p:spPr>
          <a:xfrm>
            <a:off x="966355" y="834323"/>
            <a:ext cx="2960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LHCb</a:t>
            </a:r>
            <a:r>
              <a:rPr lang="en-US" sz="1600" dirty="0" smtClean="0"/>
              <a:t> PRL118</a:t>
            </a:r>
            <a:r>
              <a:rPr lang="en-US" sz="1600" dirty="0"/>
              <a:t>, 022003 (2017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PRD95</a:t>
            </a:r>
            <a:r>
              <a:rPr lang="en-US" sz="1600" dirty="0"/>
              <a:t>, 012002 (2017)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98444" y="925527"/>
            <a:ext cx="3879413" cy="1668948"/>
            <a:chOff x="5098444" y="925527"/>
            <a:chExt cx="3879413" cy="16689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098444" y="1763478"/>
                  <a:ext cx="387941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Comparison with </a:t>
                  </a:r>
                  <a14:m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</m:t>
                      </m:r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lang="en-US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  <m:r>
                        <a:rPr lang="en-US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𝝍𝝎</m:t>
                      </m:r>
                    </m:oMath>
                  </a14:m>
                  <a:endParaRPr lang="en-US" sz="1600" b="1" dirty="0">
                    <a:solidFill>
                      <a:srgbClr val="0000FF"/>
                    </a:solidFill>
                  </a:endParaRPr>
                </a:p>
                <a:p>
                  <a:r>
                    <a:rPr lang="en-US" sz="1600" dirty="0" smtClean="0"/>
                    <a:t>and the strange J</a:t>
                  </a:r>
                  <a:r>
                    <a:rPr lang="en-US" sz="1600" baseline="30000" dirty="0" smtClean="0"/>
                    <a:t>P</a:t>
                  </a:r>
                  <a:r>
                    <a:rPr lang="en-US" sz="1600" dirty="0" smtClean="0"/>
                    <a:t> pattern speak against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lang="en-US" sz="1600" dirty="0" smtClean="0"/>
                    <a:t> interpretation 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8444" y="1763478"/>
                  <a:ext cx="3879413" cy="83099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785" t="-2190" r="-1413" b="-80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0" name="Oval 6"/>
            <p:cNvSpPr>
              <a:spLocks noChangeArrowheads="1"/>
            </p:cNvSpPr>
            <p:nvPr/>
          </p:nvSpPr>
          <p:spPr bwMode="auto">
            <a:xfrm>
              <a:off x="6694219" y="1294115"/>
              <a:ext cx="304800" cy="304800"/>
            </a:xfrm>
            <a:prstGeom prst="ellipse">
              <a:avLst/>
            </a:prstGeom>
            <a:solidFill>
              <a:srgbClr val="F7FF0C"/>
            </a:solidFill>
            <a:ln w="25400">
              <a:noFill/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6540676" y="925527"/>
              <a:ext cx="765697" cy="774101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 bwMode="auto">
            <a:xfrm>
              <a:off x="6693576" y="1294115"/>
              <a:ext cx="253636" cy="317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Oval 202"/>
            <p:cNvSpPr/>
            <p:nvPr/>
          </p:nvSpPr>
          <p:spPr bwMode="auto">
            <a:xfrm>
              <a:off x="6790903" y="1337304"/>
              <a:ext cx="266424" cy="298857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6752989" y="1276368"/>
              <a:ext cx="31290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i="1" dirty="0" smtClean="0">
                  <a:solidFill>
                    <a:schemeClr val="bg1"/>
                  </a:solidFill>
                </a:rPr>
                <a:t>c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  <p:sp>
          <p:nvSpPr>
            <p:cNvPr id="205" name="Oval 204"/>
            <p:cNvSpPr/>
            <p:nvPr/>
          </p:nvSpPr>
          <p:spPr bwMode="auto">
            <a:xfrm>
              <a:off x="6792063" y="997228"/>
              <a:ext cx="266424" cy="298857"/>
            </a:xfrm>
            <a:prstGeom prst="ellipse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6" name="TextBox 31"/>
            <p:cNvSpPr txBox="1">
              <a:spLocks noChangeArrowheads="1"/>
            </p:cNvSpPr>
            <p:nvPr/>
          </p:nvSpPr>
          <p:spPr bwMode="auto">
            <a:xfrm>
              <a:off x="6769286" y="949140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c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</p:grpSp>
      <p:sp>
        <p:nvSpPr>
          <p:cNvPr id="207" name="TextBox 31"/>
          <p:cNvSpPr txBox="1">
            <a:spLocks noChangeArrowheads="1"/>
          </p:cNvSpPr>
          <p:nvPr/>
        </p:nvSpPr>
        <p:spPr bwMode="auto">
          <a:xfrm>
            <a:off x="6783357" y="740342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976228" y="1465484"/>
            <a:ext cx="27790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Thomas </a:t>
            </a:r>
            <a:r>
              <a:rPr lang="en-US" sz="1050" dirty="0" smtClean="0"/>
              <a:t>Britton, PhD, Syracuse. 2016</a:t>
            </a:r>
          </a:p>
          <a:p>
            <a:r>
              <a:rPr lang="en-US" sz="1050" dirty="0"/>
              <a:t>https://surface.syr.edu/etd/510/</a:t>
            </a:r>
          </a:p>
          <a:p>
            <a:endParaRPr lang="en-US" dirty="0"/>
          </a:p>
        </p:txBody>
      </p:sp>
      <p:pic>
        <p:nvPicPr>
          <p:cNvPr id="210" name="Picture 4" descr="Image result for thomas britton syracuse university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" y="895032"/>
            <a:ext cx="873158" cy="97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50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85750"/>
            <a:ext cx="8559800" cy="381000"/>
          </a:xfrm>
        </p:spPr>
        <p:txBody>
          <a:bodyPr/>
          <a:lstStyle/>
          <a:p>
            <a:r>
              <a:rPr lang="en-US" dirty="0" smtClean="0"/>
              <a:t>Many other strange animals with no clear interpretation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415019" y="1807765"/>
            <a:ext cx="3242581" cy="3834017"/>
            <a:chOff x="8935371" y="616668"/>
            <a:chExt cx="3242581" cy="3834017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/>
            <a:srcRect l="64125"/>
            <a:stretch/>
          </p:blipFill>
          <p:spPr>
            <a:xfrm>
              <a:off x="8935371" y="1659533"/>
              <a:ext cx="3242581" cy="27056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9110992" y="616668"/>
                  <a:ext cx="2859999" cy="1025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b="1" dirty="0">
                    <a:solidFill>
                      <a:srgbClr val="0000FF"/>
                    </a:solidFill>
                  </a:endParaRPr>
                </a:p>
                <a:p>
                  <a:r>
                    <a:rPr lang="en-US" dirty="0" err="1" smtClean="0">
                      <a:solidFill>
                        <a:srgbClr val="C00000"/>
                      </a:solidFill>
                    </a:rPr>
                    <a:t>molecules,tetraquarks</a:t>
                  </a:r>
                  <a:r>
                    <a:rPr lang="en-US" b="1" dirty="0" smtClean="0">
                      <a:solidFill>
                        <a:srgbClr val="C00000"/>
                      </a:solidFill>
                    </a:rPr>
                    <a:t>, </a:t>
                  </a:r>
                  <a:r>
                    <a:rPr lang="en-US" dirty="0" smtClean="0">
                      <a:solidFill>
                        <a:srgbClr val="C00000"/>
                      </a:solidFill>
                    </a:rPr>
                    <a:t>triangle anomalies?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0992" y="616668"/>
                  <a:ext cx="2859999" cy="102560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345" r="-213" b="-101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/>
            <p:cNvSpPr txBox="1"/>
            <p:nvPr/>
          </p:nvSpPr>
          <p:spPr>
            <a:xfrm>
              <a:off x="9931404" y="4081353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J</a:t>
              </a:r>
              <a:r>
                <a:rPr lang="en-US" sz="1800" baseline="30000" dirty="0" smtClean="0"/>
                <a:t>P</a:t>
              </a:r>
              <a:r>
                <a:rPr lang="en-US" sz="1800" dirty="0" smtClean="0"/>
                <a:t>=?</a:t>
              </a:r>
              <a:endParaRPr lang="en-US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 rot="19880574">
                  <a:off x="9454928" y="3455841"/>
                  <a:ext cx="9529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E2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E2EFE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E2EF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1600" dirty="0" smtClean="0">
                      <a:solidFill>
                        <a:srgbClr val="FE2EFE"/>
                      </a:solidFill>
                    </a:rPr>
                    <a:t>(4380)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880574">
                  <a:off x="9454928" y="3455841"/>
                  <a:ext cx="952953" cy="338554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1600" r="-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080186" y="3038877"/>
                  <a:ext cx="9529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1600" dirty="0" smtClean="0">
                      <a:solidFill>
                        <a:srgbClr val="0000FF"/>
                      </a:solidFill>
                    </a:rPr>
                    <a:t>(4450)</a:t>
                  </a:r>
                  <a:endParaRPr 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0186" y="3038877"/>
                  <a:ext cx="952953" cy="33855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5455" r="-641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604000" y="-228600"/>
            <a:ext cx="711200" cy="228600"/>
          </a:xfrm>
        </p:spPr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11762" y="5527997"/>
            <a:ext cx="1451271" cy="667292"/>
            <a:chOff x="6821343" y="4863232"/>
            <a:chExt cx="1451271" cy="667292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98494" y="4863232"/>
              <a:ext cx="774120" cy="642430"/>
            </a:xfrm>
            <a:prstGeom prst="rect">
              <a:avLst/>
            </a:prstGeom>
          </p:spPr>
        </p:pic>
        <p:pic>
          <p:nvPicPr>
            <p:cNvPr id="83970" name="Picture 2" descr="Image result for hydra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343" y="4991359"/>
              <a:ext cx="758825" cy="539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/>
          <p:cNvGrpSpPr/>
          <p:nvPr/>
        </p:nvGrpSpPr>
        <p:grpSpPr>
          <a:xfrm>
            <a:off x="4882571" y="3298061"/>
            <a:ext cx="1836720" cy="864174"/>
            <a:chOff x="4953000" y="4439329"/>
            <a:chExt cx="1836720" cy="864174"/>
          </a:xfrm>
        </p:grpSpPr>
        <p:sp>
          <p:nvSpPr>
            <p:cNvPr id="67" name="TextBox 66"/>
            <p:cNvSpPr txBox="1"/>
            <p:nvPr/>
          </p:nvSpPr>
          <p:spPr>
            <a:xfrm>
              <a:off x="5954328" y="4439329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p</a:t>
              </a:r>
              <a:r>
                <a:rPr lang="en-US" dirty="0">
                  <a:solidFill>
                    <a:srgbClr val="008000"/>
                  </a:solidFill>
                  <a:latin typeface="Symbol" charset="2"/>
                </a:rPr>
                <a:t> c</a:t>
              </a:r>
              <a:r>
                <a:rPr lang="en-US" baseline="-25000" dirty="0">
                  <a:solidFill>
                    <a:srgbClr val="008000"/>
                  </a:solidFill>
                </a:rPr>
                <a:t>c1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4953000" y="4583049"/>
                  <a:ext cx="1018423" cy="720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1400" i="1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400" i="1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1400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1400" i="1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1400" i="1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000" dirty="0">
                    <a:solidFill>
                      <a:srgbClr val="0000FF"/>
                    </a:solidFill>
                  </a:endParaRPr>
                </a:p>
                <a:p>
                  <a:endParaRPr lang="en-US" sz="11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53" name="TextBox 1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0" y="4583049"/>
                  <a:ext cx="1018423" cy="72045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/>
            <p:cNvSpPr txBox="1"/>
            <p:nvPr/>
          </p:nvSpPr>
          <p:spPr>
            <a:xfrm>
              <a:off x="5785919" y="4861610"/>
              <a:ext cx="1003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+1±3 MeV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 bwMode="auto">
            <a:xfrm>
              <a:off x="5943600" y="4865156"/>
              <a:ext cx="684640" cy="1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Oval 70"/>
            <p:cNvSpPr/>
            <p:nvPr/>
          </p:nvSpPr>
          <p:spPr bwMode="auto">
            <a:xfrm>
              <a:off x="5437965" y="4545730"/>
              <a:ext cx="340836" cy="715740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240695" y="3951283"/>
            <a:ext cx="2174159" cy="896116"/>
            <a:chOff x="5311124" y="5092551"/>
            <a:chExt cx="2174159" cy="896116"/>
          </a:xfrm>
        </p:grpSpPr>
        <p:sp>
          <p:nvSpPr>
            <p:cNvPr id="73" name="Left Brace 72"/>
            <p:cNvSpPr/>
            <p:nvPr/>
          </p:nvSpPr>
          <p:spPr bwMode="auto">
            <a:xfrm>
              <a:off x="7126328" y="5092551"/>
              <a:ext cx="358955" cy="896116"/>
            </a:xfrm>
            <a:prstGeom prst="leftBrace">
              <a:avLst/>
            </a:prstGeom>
            <a:noFill/>
            <a:ln w="19050" cap="flat" cmpd="sng" algn="ctr">
              <a:solidFill>
                <a:srgbClr val="FE2E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311124" y="5319379"/>
              <a:ext cx="2004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E2EFE"/>
                  </a:solidFill>
                </a:rPr>
                <a:t>P</a:t>
              </a:r>
              <a:r>
                <a:rPr lang="en-US" sz="1400" baseline="-25000" dirty="0" smtClean="0">
                  <a:solidFill>
                    <a:srgbClr val="FE2EFE"/>
                  </a:solidFill>
                </a:rPr>
                <a:t>c</a:t>
              </a:r>
              <a:r>
                <a:rPr lang="en-US" sz="1400" dirty="0" smtClean="0">
                  <a:solidFill>
                    <a:srgbClr val="FE2EFE"/>
                  </a:solidFill>
                </a:rPr>
                <a:t>(4380)</a:t>
              </a:r>
              <a:r>
                <a:rPr lang="en-US" sz="1400" baseline="30000" dirty="0" smtClean="0">
                  <a:solidFill>
                    <a:srgbClr val="FE2EFE"/>
                  </a:solidFill>
                </a:rPr>
                <a:t>+</a:t>
              </a:r>
              <a:r>
                <a:rPr lang="en-US" sz="1400" dirty="0" smtClean="0">
                  <a:solidFill>
                    <a:srgbClr val="FE2EFE"/>
                  </a:solidFill>
                </a:rPr>
                <a:t> is too </a:t>
              </a:r>
            </a:p>
            <a:p>
              <a:pPr algn="ctr"/>
              <a:r>
                <a:rPr lang="en-US" sz="1400" dirty="0" smtClean="0">
                  <a:solidFill>
                    <a:srgbClr val="FE2EFE"/>
                  </a:solidFill>
                </a:rPr>
                <a:t>broad to be a molecule</a:t>
              </a:r>
              <a:endParaRPr lang="en-US" sz="1400" dirty="0">
                <a:solidFill>
                  <a:srgbClr val="FE2EF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453766" y="1917939"/>
                <a:ext cx="2533295" cy="742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3333FF"/>
                    </a:solidFill>
                  </a:rPr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sz="1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3333FF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3333FF"/>
                    </a:solidFill>
                  </a:rPr>
                  <a:t>molecules </a:t>
                </a:r>
              </a:p>
              <a:p>
                <a:pPr algn="ctr"/>
                <a:r>
                  <a:rPr lang="en-US" sz="1600" dirty="0" smtClean="0">
                    <a:solidFill>
                      <a:srgbClr val="3333FF"/>
                    </a:solidFill>
                  </a:rPr>
                  <a:t>in this mass range</a:t>
                </a:r>
                <a:endParaRPr lang="en-US" sz="1600" dirty="0">
                  <a:solidFill>
                    <a:srgbClr val="3333FF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766" y="1917939"/>
                <a:ext cx="2533295" cy="742639"/>
              </a:xfrm>
              <a:prstGeom prst="rect">
                <a:avLst/>
              </a:prstGeom>
              <a:blipFill rotWithShape="0">
                <a:blip r:embed="rId18"/>
                <a:stretch>
                  <a:fillRect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7244770" y="2638235"/>
            <a:ext cx="2478222" cy="3138363"/>
            <a:chOff x="7244770" y="2638235"/>
            <a:chExt cx="2478222" cy="313836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349" t="12589" r="49425" b="42254"/>
            <a:stretch/>
          </p:blipFill>
          <p:spPr>
            <a:xfrm>
              <a:off x="7244770" y="2638235"/>
              <a:ext cx="762001" cy="27432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619889" y="3288627"/>
                  <a:ext cx="476925" cy="6218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US" sz="16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∓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9889" y="3288627"/>
                  <a:ext cx="476925" cy="621837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 flipH="1">
                  <a:off x="8980383" y="3301633"/>
                  <a:ext cx="549807" cy="6168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US" sz="16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∓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980383" y="3301633"/>
                  <a:ext cx="549807" cy="616836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8833715" y="3440144"/>
              <a:ext cx="391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or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994608" y="3684239"/>
              <a:ext cx="457200" cy="53050"/>
            </a:xfrm>
            <a:prstGeom prst="rect">
              <a:avLst/>
            </a:prstGeom>
            <a:solidFill>
              <a:srgbClr val="0000CC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7815526" y="3357292"/>
              <a:ext cx="95891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dirty="0" smtClean="0">
                  <a:solidFill>
                    <a:srgbClr val="0000CC"/>
                  </a:solidFill>
                </a:rPr>
                <a:t>P</a:t>
              </a:r>
              <a:r>
                <a:rPr lang="en-US" altLang="en-US" sz="1400" b="1" baseline="-25000" dirty="0" smtClean="0">
                  <a:solidFill>
                    <a:srgbClr val="0000CC"/>
                  </a:solidFill>
                </a:rPr>
                <a:t>c</a:t>
              </a:r>
              <a:r>
                <a:rPr lang="en-US" altLang="en-US" sz="1400" b="1" dirty="0" smtClean="0">
                  <a:solidFill>
                    <a:srgbClr val="0000CC"/>
                  </a:solidFill>
                </a:rPr>
                <a:t>(4450)</a:t>
              </a:r>
              <a:r>
                <a:rPr lang="en-US" altLang="en-US" sz="1400" b="1" baseline="30000" dirty="0" smtClean="0">
                  <a:solidFill>
                    <a:srgbClr val="0000CC"/>
                  </a:solidFill>
                </a:rPr>
                <a:t>+</a:t>
              </a:r>
              <a:endParaRPr lang="en-US" altLang="en-US" sz="1400" b="1" dirty="0">
                <a:solidFill>
                  <a:srgbClr val="0000CC"/>
                </a:solidFill>
              </a:endParaRPr>
            </a:p>
            <a:p>
              <a:endParaRPr lang="en-US" altLang="en-US" dirty="0"/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8214806" y="3362901"/>
              <a:ext cx="88091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Rectangle 37"/>
            <p:cNvSpPr/>
            <p:nvPr/>
          </p:nvSpPr>
          <p:spPr bwMode="auto">
            <a:xfrm>
              <a:off x="8024916" y="4331173"/>
              <a:ext cx="457200" cy="53050"/>
            </a:xfrm>
            <a:prstGeom prst="rect">
              <a:avLst/>
            </a:prstGeom>
            <a:solidFill>
              <a:srgbClr val="FE2EFE"/>
            </a:solidFill>
            <a:ln w="28575" cap="flat" cmpd="sng" algn="ctr">
              <a:solidFill>
                <a:srgbClr val="FE2EF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7850390" y="3994238"/>
              <a:ext cx="95891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dirty="0" smtClean="0">
                  <a:solidFill>
                    <a:srgbClr val="FE2EFE"/>
                  </a:solidFill>
                </a:rPr>
                <a:t>P</a:t>
              </a:r>
              <a:r>
                <a:rPr lang="en-US" altLang="en-US" sz="1400" b="1" baseline="-25000" dirty="0" smtClean="0">
                  <a:solidFill>
                    <a:srgbClr val="FE2EFE"/>
                  </a:solidFill>
                </a:rPr>
                <a:t>c</a:t>
              </a:r>
              <a:r>
                <a:rPr lang="en-US" altLang="en-US" sz="1400" b="1" dirty="0" smtClean="0">
                  <a:solidFill>
                    <a:srgbClr val="FE2EFE"/>
                  </a:solidFill>
                </a:rPr>
                <a:t>(4380)</a:t>
              </a:r>
              <a:r>
                <a:rPr lang="en-US" altLang="en-US" sz="1400" b="1" baseline="30000" dirty="0" smtClean="0">
                  <a:solidFill>
                    <a:srgbClr val="FE2EFE"/>
                  </a:solidFill>
                </a:rPr>
                <a:t>+</a:t>
              </a:r>
              <a:endParaRPr lang="en-US" altLang="en-US" sz="1400" b="1" dirty="0">
                <a:solidFill>
                  <a:srgbClr val="FE2EFE"/>
                </a:solidFill>
              </a:endParaRPr>
            </a:p>
            <a:p>
              <a:endParaRPr lang="en-US" altLang="en-US" dirty="0">
                <a:solidFill>
                  <a:srgbClr val="FE2EFE"/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7833806" y="4009835"/>
              <a:ext cx="880911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9025664" y="3930353"/>
                  <a:ext cx="476925" cy="6218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solidFill>
                                  <a:srgbClr val="FE2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FE2E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solidFill>
                                      <a:srgbClr val="FE2EF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FE2EF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US" sz="1600" i="1" smtClean="0">
                                <a:solidFill>
                                  <a:srgbClr val="FE2EFE"/>
                                </a:solidFill>
                                <a:latin typeface="Cambria Math" panose="02040503050406030204" pitchFamily="18" charset="0"/>
                              </a:rPr>
                              <m:t>∓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E2EFE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5664" y="3930353"/>
                  <a:ext cx="476925" cy="621837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 flipH="1">
                  <a:off x="8583274" y="3943453"/>
                  <a:ext cx="549807" cy="6168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solidFill>
                                  <a:srgbClr val="FE2E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FE2E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FE2EF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FE2EF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US" sz="1600" i="1">
                                <a:solidFill>
                                  <a:srgbClr val="FE2EFE"/>
                                </a:solidFill>
                                <a:latin typeface="Cambria Math" panose="02040503050406030204" pitchFamily="18" charset="0"/>
                              </a:rPr>
                              <m:t>∓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rgbClr val="FE2EFE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83274" y="3943453"/>
                  <a:ext cx="549807" cy="616836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TextBox 57"/>
            <p:cNvSpPr txBox="1"/>
            <p:nvPr/>
          </p:nvSpPr>
          <p:spPr>
            <a:xfrm>
              <a:off x="8840990" y="4062818"/>
              <a:ext cx="391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or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22872" y="4699380"/>
              <a:ext cx="14001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</a:rPr>
                <a:t>J</a:t>
              </a:r>
              <a:r>
                <a:rPr lang="en-US" sz="1600" baseline="30000" dirty="0" smtClean="0">
                  <a:solidFill>
                    <a:srgbClr val="0000FF"/>
                  </a:solidFill>
                </a:rPr>
                <a:t>P</a:t>
              </a:r>
              <a:r>
                <a:rPr lang="en-US" sz="1600" dirty="0" smtClean="0">
                  <a:solidFill>
                    <a:srgbClr val="0000FF"/>
                  </a:solidFill>
                </a:rPr>
                <a:t> “preferred” rather than definitely</a:t>
              </a:r>
            </a:p>
            <a:p>
              <a:pPr algn="ctr"/>
              <a:r>
                <a:rPr lang="en-US" sz="1600" dirty="0" smtClean="0">
                  <a:solidFill>
                    <a:srgbClr val="0000FF"/>
                  </a:solidFill>
                </a:rPr>
                <a:t>determined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77" name="Left Brace 76"/>
            <p:cNvSpPr/>
            <p:nvPr/>
          </p:nvSpPr>
          <p:spPr bwMode="auto">
            <a:xfrm rot="16200000">
              <a:off x="8845627" y="4299514"/>
              <a:ext cx="235035" cy="657171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37019" y="480176"/>
            <a:ext cx="3341152" cy="3426567"/>
            <a:chOff x="4437019" y="480176"/>
            <a:chExt cx="3341152" cy="3426567"/>
          </a:xfrm>
        </p:grpSpPr>
        <p:grpSp>
          <p:nvGrpSpPr>
            <p:cNvPr id="99" name="Group 98"/>
            <p:cNvGrpSpPr/>
            <p:nvPr/>
          </p:nvGrpSpPr>
          <p:grpSpPr>
            <a:xfrm>
              <a:off x="4437019" y="480176"/>
              <a:ext cx="3341152" cy="3426567"/>
              <a:chOff x="2979320" y="708776"/>
              <a:chExt cx="3341152" cy="3426567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3211166" y="2866835"/>
                <a:ext cx="3109306" cy="1268508"/>
                <a:chOff x="4739294" y="3779503"/>
                <a:chExt cx="3109306" cy="1268508"/>
              </a:xfrm>
            </p:grpSpPr>
            <p:grpSp>
              <p:nvGrpSpPr>
                <p:cNvPr id="122" name="Group 121"/>
                <p:cNvGrpSpPr/>
                <p:nvPr/>
              </p:nvGrpSpPr>
              <p:grpSpPr>
                <a:xfrm>
                  <a:off x="6616626" y="3779503"/>
                  <a:ext cx="1231974" cy="1268508"/>
                  <a:chOff x="6505422" y="3779503"/>
                  <a:chExt cx="1231974" cy="1268508"/>
                </a:xfrm>
              </p:grpSpPr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6578371" y="4378427"/>
                    <a:ext cx="86914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err="1" smtClean="0">
                        <a:latin typeface="Symbol" charset="2"/>
                        <a:cs typeface="Symbol" charset="2"/>
                      </a:rPr>
                      <a:t>S</a:t>
                    </a:r>
                    <a:r>
                      <a:rPr lang="en-US" baseline="-25000" dirty="0" err="1" smtClean="0"/>
                      <a:t>c</a:t>
                    </a:r>
                    <a:r>
                      <a:rPr lang="en-US" baseline="30000" dirty="0" err="1" smtClean="0"/>
                      <a:t>+</a:t>
                    </a:r>
                    <a:r>
                      <a:rPr lang="en-US" dirty="0" err="1" smtClean="0"/>
                      <a:t>D</a:t>
                    </a:r>
                    <a:r>
                      <a:rPr lang="en-US" baseline="30000" dirty="0" smtClean="0"/>
                      <a:t>*0</a:t>
                    </a:r>
                    <a:endParaRPr lang="en-US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5" name="TextBox 124"/>
                      <p:cNvSpPr txBox="1"/>
                      <p:nvPr/>
                    </p:nvSpPr>
                    <p:spPr>
                      <a:xfrm>
                        <a:off x="6505422" y="3844895"/>
                        <a:ext cx="1018423" cy="6669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000" dirty="0">
                          <a:solidFill>
                            <a:schemeClr val="tx1"/>
                          </a:solidFill>
                        </a:endParaRPr>
                      </a:p>
                      <a:p>
                        <a:endParaRPr lang="en-US" sz="11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0" name="TextBox 11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505422" y="3844895"/>
                        <a:ext cx="1018423" cy="666977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6" name="TextBox 125"/>
                  <p:cNvSpPr txBox="1"/>
                  <p:nvPr/>
                </p:nvSpPr>
                <p:spPr>
                  <a:xfrm>
                    <a:off x="6629400" y="4740234"/>
                    <a:ext cx="110799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- 10±3 MeV</a:t>
                    </a:r>
                    <a:endParaRPr lang="en-US" sz="1400" b="1" dirty="0"/>
                  </a:p>
                </p:txBody>
              </p:sp>
              <p:sp>
                <p:nvSpPr>
                  <p:cNvPr id="127" name="Oval 126"/>
                  <p:cNvSpPr/>
                  <p:nvPr/>
                </p:nvSpPr>
                <p:spPr bwMode="auto">
                  <a:xfrm>
                    <a:off x="6960286" y="3779503"/>
                    <a:ext cx="340836" cy="715740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cxnSp>
                <p:nvCxnSpPr>
                  <p:cNvPr id="128" name="Straight Connector 127"/>
                  <p:cNvCxnSpPr/>
                  <p:nvPr/>
                </p:nvCxnSpPr>
                <p:spPr bwMode="auto">
                  <a:xfrm>
                    <a:off x="7012944" y="4442901"/>
                    <a:ext cx="262554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9" name="Straight Connector 128"/>
                  <p:cNvCxnSpPr/>
                  <p:nvPr/>
                </p:nvCxnSpPr>
                <p:spPr bwMode="auto">
                  <a:xfrm>
                    <a:off x="6668267" y="4759683"/>
                    <a:ext cx="684640" cy="1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30" name="Left Brace 129"/>
                  <p:cNvSpPr/>
                  <p:nvPr/>
                </p:nvSpPr>
                <p:spPr bwMode="auto">
                  <a:xfrm>
                    <a:off x="7352907" y="4040341"/>
                    <a:ext cx="94613" cy="709017"/>
                  </a:xfrm>
                  <a:prstGeom prst="leftBrac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3" name="TextBox 122"/>
                <p:cNvSpPr txBox="1"/>
                <p:nvPr/>
              </p:nvSpPr>
              <p:spPr>
                <a:xfrm>
                  <a:off x="4739294" y="3835581"/>
                  <a:ext cx="190468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 smtClean="0"/>
                    <a:t>Karliner,Rosner</a:t>
                  </a:r>
                  <a:r>
                    <a:rPr lang="en-US" sz="1200" dirty="0" smtClean="0"/>
                    <a:t> PRL115,</a:t>
                  </a:r>
                </a:p>
                <a:p>
                  <a:r>
                    <a:rPr lang="en-US" sz="1200" dirty="0" smtClean="0"/>
                    <a:t>122001(2015) and others</a:t>
                  </a:r>
                  <a:endParaRPr lang="en-US" sz="1200" dirty="0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2979320" y="708776"/>
                <a:ext cx="2433450" cy="1578267"/>
                <a:chOff x="2979320" y="708776"/>
                <a:chExt cx="2433450" cy="1578267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4127574" y="1349579"/>
                  <a:ext cx="716449" cy="669006"/>
                </a:xfrm>
                <a:prstGeom prst="ellipse">
                  <a:avLst/>
                </a:prstGeom>
                <a:noFill/>
                <a:ln w="76200" cmpd="dbl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 bwMode="auto">
                <a:xfrm>
                  <a:off x="4188199" y="1553051"/>
                  <a:ext cx="266424" cy="298857"/>
                </a:xfrm>
                <a:prstGeom prst="ellipse">
                  <a:avLst/>
                </a:prstGeom>
                <a:solidFill>
                  <a:srgbClr val="0066FF"/>
                </a:solidFill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4158225" y="1495178"/>
                  <a:ext cx="306387" cy="400110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i="1" dirty="0" smtClean="0">
                      <a:solidFill>
                        <a:schemeClr val="bg1"/>
                      </a:solidFill>
                      <a:latin typeface="Calibri" charset="0"/>
                    </a:rPr>
                    <a:t>u</a:t>
                  </a:r>
                  <a:endParaRPr lang="en-US" b="1" i="1" dirty="0">
                    <a:solidFill>
                      <a:schemeClr val="bg1"/>
                    </a:solidFill>
                    <a:latin typeface="Calibri" charset="0"/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 bwMode="auto">
                <a:xfrm>
                  <a:off x="4499414" y="1545946"/>
                  <a:ext cx="266424" cy="29885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4450413" y="1511009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b="1" i="1" dirty="0" smtClean="0">
                      <a:solidFill>
                        <a:schemeClr val="bg1"/>
                      </a:solidFill>
                    </a:rPr>
                    <a:t>c</a:t>
                  </a:r>
                  <a:endParaRPr lang="en-US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4489412" y="1322664"/>
                  <a:ext cx="306388" cy="369887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i="1" dirty="0" smtClean="0">
                      <a:solidFill>
                        <a:schemeClr val="bg1"/>
                      </a:solidFill>
                      <a:latin typeface="Calibri" charset="0"/>
                    </a:rPr>
                    <a:t>_</a:t>
                  </a:r>
                  <a:endParaRPr lang="en-US" b="1" i="1" dirty="0">
                    <a:solidFill>
                      <a:schemeClr val="bg1"/>
                    </a:solidFill>
                    <a:latin typeface="Calibri" charset="0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3215192" y="1196711"/>
                  <a:ext cx="638892" cy="499006"/>
                </a:xfrm>
                <a:prstGeom prst="ellipse">
                  <a:avLst/>
                </a:prstGeom>
                <a:noFill/>
                <a:ln w="38100"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 bwMode="auto">
                <a:xfrm>
                  <a:off x="3419079" y="1235685"/>
                  <a:ext cx="253636" cy="31778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 bwMode="auto">
                <a:xfrm>
                  <a:off x="3542826" y="1278814"/>
                  <a:ext cx="266424" cy="298857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3500527" y="1203035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b="1" i="1" dirty="0" smtClean="0">
                      <a:solidFill>
                        <a:schemeClr val="bg1"/>
                      </a:solidFill>
                    </a:rPr>
                    <a:t>c</a:t>
                  </a:r>
                  <a:endParaRPr lang="en-US" b="1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 bwMode="auto">
                <a:xfrm>
                  <a:off x="3268768" y="1269792"/>
                  <a:ext cx="266424" cy="298857"/>
                </a:xfrm>
                <a:prstGeom prst="ellipse">
                  <a:avLst/>
                </a:prstGeom>
                <a:solidFill>
                  <a:srgbClr val="0066FF"/>
                </a:solidFill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3217828" y="1226598"/>
                  <a:ext cx="306387" cy="400110"/>
                </a:xfrm>
                <a:prstGeom prst="rect">
                  <a:avLst/>
                </a:prstGeom>
                <a:noFill/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i="1" dirty="0" smtClean="0">
                      <a:solidFill>
                        <a:schemeClr val="bg1"/>
                      </a:solidFill>
                      <a:latin typeface="Calibri" charset="0"/>
                    </a:rPr>
                    <a:t>d</a:t>
                  </a:r>
                  <a:endParaRPr lang="en-US" b="1" i="1" dirty="0">
                    <a:solidFill>
                      <a:schemeClr val="bg1"/>
                    </a:solidFill>
                    <a:latin typeface="Calibri" charset="0"/>
                  </a:endParaRPr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3053853" y="1083494"/>
                  <a:ext cx="920321" cy="976857"/>
                </a:xfrm>
                <a:prstGeom prst="ellipse">
                  <a:avLst/>
                </a:prstGeom>
                <a:noFill/>
                <a:ln w="76200" cmpd="dbl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 bwMode="auto">
                <a:xfrm>
                  <a:off x="3378037" y="1697392"/>
                  <a:ext cx="266424" cy="29885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3329647" y="1640272"/>
                  <a:ext cx="341760" cy="4001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b="1" i="1" dirty="0" smtClean="0">
                      <a:solidFill>
                        <a:schemeClr val="bg1"/>
                      </a:solidFill>
                    </a:rPr>
                    <a:t>u</a:t>
                  </a:r>
                  <a:endParaRPr lang="en-US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7" name="Straight Connector 116"/>
                <p:cNvCxnSpPr/>
                <p:nvPr/>
              </p:nvCxnSpPr>
              <p:spPr bwMode="auto">
                <a:xfrm>
                  <a:off x="3965803" y="1551958"/>
                  <a:ext cx="154850" cy="27199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18" name="TextBox 117"/>
                <p:cNvSpPr txBox="1"/>
                <p:nvPr/>
              </p:nvSpPr>
              <p:spPr>
                <a:xfrm>
                  <a:off x="2979320" y="708776"/>
                  <a:ext cx="52129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latin typeface="Symbol" panose="05050102010706020507" pitchFamily="18" charset="2"/>
                      <a:cs typeface="Times" panose="02020603050405020304" pitchFamily="18" charset="0"/>
                    </a:rPr>
                    <a:t>S</a:t>
                  </a:r>
                  <a:r>
                    <a:rPr lang="en-US" baseline="-25000" dirty="0" err="1" smtClean="0">
                      <a:latin typeface="+mn-lt"/>
                      <a:cs typeface="Times" panose="02020603050405020304" pitchFamily="18" charset="0"/>
                    </a:rPr>
                    <a:t>c</a:t>
                  </a:r>
                  <a:r>
                    <a:rPr lang="en-US" baseline="30000" dirty="0" smtClean="0">
                      <a:latin typeface="+mn-lt"/>
                      <a:cs typeface="Times" panose="02020603050405020304" pitchFamily="18" charset="0"/>
                    </a:rPr>
                    <a:t>+</a:t>
                  </a:r>
                  <a:endParaRPr lang="en-US" baseline="30000" dirty="0">
                    <a:latin typeface="+mn-lt"/>
                  </a:endParaRPr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>
                  <a:off x="4848192" y="1579157"/>
                  <a:ext cx="56457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D*</a:t>
                  </a:r>
                  <a:r>
                    <a:rPr lang="en-US" baseline="30000" dirty="0" smtClean="0"/>
                    <a:t>0</a:t>
                  </a:r>
                  <a:endParaRPr lang="en-US" dirty="0"/>
                </a:p>
                <a:p>
                  <a:endParaRPr lang="en-US" dirty="0"/>
                </a:p>
              </p:txBody>
            </p:sp>
            <p:cxnSp>
              <p:nvCxnSpPr>
                <p:cNvPr id="120" name="Straight Connector 119"/>
                <p:cNvCxnSpPr/>
                <p:nvPr/>
              </p:nvCxnSpPr>
              <p:spPr bwMode="auto">
                <a:xfrm>
                  <a:off x="4956249" y="1644094"/>
                  <a:ext cx="262554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1" name="Straight Connector 120"/>
                <p:cNvCxnSpPr/>
                <p:nvPr/>
              </p:nvCxnSpPr>
              <p:spPr bwMode="auto">
                <a:xfrm>
                  <a:off x="3968253" y="1617947"/>
                  <a:ext cx="154850" cy="27199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31" name="TextBox 130"/>
            <p:cNvSpPr txBox="1"/>
            <p:nvPr/>
          </p:nvSpPr>
          <p:spPr>
            <a:xfrm>
              <a:off x="5599872" y="629878"/>
              <a:ext cx="1423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Molecules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28299" y="520326"/>
            <a:ext cx="3421196" cy="3974814"/>
            <a:chOff x="8828299" y="520326"/>
            <a:chExt cx="3421196" cy="3974814"/>
          </a:xfrm>
        </p:grpSpPr>
        <p:cxnSp>
          <p:nvCxnSpPr>
            <p:cNvPr id="95" name="Straight Arrow Connector 94"/>
            <p:cNvCxnSpPr/>
            <p:nvPr/>
          </p:nvCxnSpPr>
          <p:spPr bwMode="auto">
            <a:xfrm flipV="1">
              <a:off x="9662840" y="3673056"/>
              <a:ext cx="693" cy="602243"/>
            </a:xfrm>
            <a:prstGeom prst="straightConnector1">
              <a:avLst/>
            </a:prstGeom>
            <a:noFill/>
            <a:ln w="57150" cap="flat" cmpd="dbl" algn="ctr">
              <a:solidFill>
                <a:srgbClr val="FE2EFE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" name="Group 6"/>
            <p:cNvGrpSpPr/>
            <p:nvPr/>
          </p:nvGrpSpPr>
          <p:grpSpPr>
            <a:xfrm>
              <a:off x="8828299" y="520326"/>
              <a:ext cx="3421196" cy="3974814"/>
              <a:chOff x="8828299" y="520326"/>
              <a:chExt cx="3421196" cy="3974814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10377022" y="1061080"/>
                <a:ext cx="717954" cy="459294"/>
              </a:xfrm>
              <a:prstGeom prst="ellipse">
                <a:avLst/>
              </a:prstGeom>
              <a:noFill/>
              <a:ln w="38100">
                <a:solidFill>
                  <a:srgbClr val="FF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10511264" y="1091528"/>
                <a:ext cx="253636" cy="3177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 bwMode="auto">
              <a:xfrm>
                <a:off x="10764778" y="1134657"/>
                <a:ext cx="266424" cy="2988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0724506" y="1082072"/>
                <a:ext cx="32733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i="1" dirty="0" smtClean="0">
                    <a:solidFill>
                      <a:schemeClr val="bg1"/>
                    </a:solidFill>
                  </a:rPr>
                  <a:t>c</a:t>
                </a:r>
                <a:endParaRPr 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10465728" y="1125635"/>
                <a:ext cx="266424" cy="298857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3" name="TextBox 31"/>
              <p:cNvSpPr txBox="1">
                <a:spLocks noChangeArrowheads="1"/>
              </p:cNvSpPr>
              <p:nvPr/>
            </p:nvSpPr>
            <p:spPr bwMode="auto">
              <a:xfrm>
                <a:off x="10435754" y="1067762"/>
                <a:ext cx="306387" cy="400110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u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10068299" y="985423"/>
                <a:ext cx="1384734" cy="1417303"/>
              </a:xfrm>
              <a:prstGeom prst="ellipse">
                <a:avLst/>
              </a:prstGeom>
              <a:noFill/>
              <a:ln w="76200" cmpd="dbl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10427996" y="1797657"/>
                <a:ext cx="655847" cy="437698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>
                <a:off x="10740613" y="1878131"/>
                <a:ext cx="266424" cy="298857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0697414" y="1815706"/>
                <a:ext cx="341760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i="1" dirty="0" smtClean="0">
                    <a:solidFill>
                      <a:schemeClr val="bg1"/>
                    </a:solidFill>
                  </a:rPr>
                  <a:t>u</a:t>
                </a:r>
                <a:endParaRPr 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val 87"/>
              <p:cNvSpPr/>
              <p:nvPr/>
            </p:nvSpPr>
            <p:spPr bwMode="auto">
              <a:xfrm>
                <a:off x="10472924" y="1873749"/>
                <a:ext cx="266424" cy="298857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9" name="TextBox 31"/>
              <p:cNvSpPr txBox="1">
                <a:spLocks noChangeArrowheads="1"/>
              </p:cNvSpPr>
              <p:nvPr/>
            </p:nvSpPr>
            <p:spPr bwMode="auto">
              <a:xfrm>
                <a:off x="10454078" y="1804956"/>
                <a:ext cx="306387" cy="400110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d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0291226" y="1511902"/>
                <a:ext cx="938449" cy="816849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10615200" y="1571199"/>
                <a:ext cx="266424" cy="2988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0562488" y="1539421"/>
                <a:ext cx="32733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i="1" dirty="0" smtClean="0">
                    <a:solidFill>
                      <a:schemeClr val="bg1"/>
                    </a:solidFill>
                  </a:rPr>
                  <a:t>c</a:t>
                </a:r>
                <a:endParaRPr 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TextBox 31"/>
              <p:cNvSpPr txBox="1">
                <a:spLocks noChangeArrowheads="1"/>
              </p:cNvSpPr>
              <p:nvPr/>
            </p:nvSpPr>
            <p:spPr bwMode="auto">
              <a:xfrm>
                <a:off x="10614904" y="1342262"/>
                <a:ext cx="306388" cy="369887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_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9371837" y="3541033"/>
                <a:ext cx="277830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</a:rPr>
                  <a:t>Such mass difference </a:t>
                </a:r>
              </a:p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</a:rPr>
                  <a:t>and the opposite parity </a:t>
                </a:r>
              </a:p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</a:rPr>
                  <a:t>can be explained by </a:t>
                </a:r>
              </a:p>
              <a:p>
                <a:pPr algn="ctr"/>
                <a:r>
                  <a:rPr lang="en-US" sz="1400" i="1" dirty="0" smtClean="0">
                    <a:solidFill>
                      <a:srgbClr val="FE2EFE"/>
                    </a:solidFill>
                    <a:latin typeface="Symbol" panose="05050102010706020507" pitchFamily="18" charset="2"/>
                    <a:cs typeface="Times" panose="02020603050405020304" pitchFamily="18" charset="0"/>
                  </a:rPr>
                  <a:t>D</a:t>
                </a:r>
                <a:r>
                  <a:rPr lang="en-US" sz="1400" i="1" dirty="0" smtClean="0">
                    <a:solidFill>
                      <a:srgbClr val="FE2EFE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L=1 and </a:t>
                </a:r>
                <a:r>
                  <a:rPr lang="en-US" sz="1400" i="1" dirty="0" smtClean="0">
                    <a:solidFill>
                      <a:srgbClr val="FE2EFE"/>
                    </a:solidFill>
                    <a:latin typeface="Symbol" panose="05050102010706020507" pitchFamily="18" charset="2"/>
                    <a:cs typeface="Times" panose="02020603050405020304" pitchFamily="18" charset="0"/>
                  </a:rPr>
                  <a:t>D</a:t>
                </a:r>
                <a:r>
                  <a:rPr lang="en-US" sz="1400" i="1" dirty="0" smtClean="0">
                    <a:solidFill>
                      <a:srgbClr val="FE2EFE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S=1</a:t>
                </a:r>
                <a:endParaRPr lang="en-US" sz="1400" i="1" dirty="0">
                  <a:solidFill>
                    <a:srgbClr val="FE2EFE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  <p:cxnSp>
            <p:nvCxnSpPr>
              <p:cNvPr id="96" name="Straight Arrow Connector 95"/>
              <p:cNvCxnSpPr/>
              <p:nvPr/>
            </p:nvCxnSpPr>
            <p:spPr bwMode="auto">
              <a:xfrm flipH="1">
                <a:off x="8980384" y="2844606"/>
                <a:ext cx="338271" cy="44402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9172257" y="2354599"/>
                    <a:ext cx="3077238" cy="7426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3333FF"/>
                        </a:solidFill>
                      </a:rPr>
                      <a:t>Can accommodate 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US" sz="1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a14:m>
                    <a:r>
                      <a:rPr lang="en-US" sz="1600" dirty="0" smtClean="0">
                        <a:solidFill>
                          <a:srgbClr val="3333FF"/>
                        </a:solidFill>
                      </a:rPr>
                      <a:t>when at least one </a:t>
                    </a:r>
                    <a:r>
                      <a:rPr lang="en-US" sz="1600" dirty="0" err="1" smtClean="0">
                        <a:solidFill>
                          <a:srgbClr val="3333FF"/>
                        </a:solidFill>
                      </a:rPr>
                      <a:t>diquark</a:t>
                    </a:r>
                    <a:r>
                      <a:rPr lang="en-US" sz="1600" dirty="0" smtClean="0">
                        <a:solidFill>
                          <a:srgbClr val="3333FF"/>
                        </a:solidFill>
                      </a:rPr>
                      <a:t> in </a:t>
                    </a:r>
                    <a:r>
                      <a:rPr lang="en-US" sz="1600" i="1" dirty="0" smtClean="0">
                        <a:solidFill>
                          <a:srgbClr val="3333FF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rPr>
                      <a:t>S=1</a:t>
                    </a:r>
                    <a:r>
                      <a:rPr lang="en-US" sz="1600" dirty="0" smtClean="0">
                        <a:solidFill>
                          <a:srgbClr val="3333FF"/>
                        </a:solidFill>
                      </a:rPr>
                      <a:t> state</a:t>
                    </a:r>
                    <a:endParaRPr lang="en-US" sz="1600" dirty="0">
                      <a:solidFill>
                        <a:srgbClr val="3333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7" name="TextBox 9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2257" y="2354599"/>
                    <a:ext cx="3077238" cy="742639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 r="-595"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" name="TextBox 97"/>
              <p:cNvSpPr txBox="1"/>
              <p:nvPr/>
            </p:nvSpPr>
            <p:spPr>
              <a:xfrm>
                <a:off x="9684484" y="3043216"/>
                <a:ext cx="23839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Maiani et al PLB749, 289 </a:t>
                </a:r>
                <a:r>
                  <a:rPr lang="en-US" sz="1200" dirty="0"/>
                  <a:t>(2015</a:t>
                </a:r>
                <a:r>
                  <a:rPr lang="en-US" sz="1200" dirty="0" smtClean="0"/>
                  <a:t>)</a:t>
                </a:r>
              </a:p>
              <a:p>
                <a:r>
                  <a:rPr lang="en-US" sz="1200" dirty="0"/>
                  <a:t> </a:t>
                </a:r>
                <a:r>
                  <a:rPr lang="en-US" sz="1200" dirty="0" smtClean="0"/>
                  <a:t>                   and many others </a:t>
                </a:r>
                <a:endParaRPr lang="en-US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8828299" y="520326"/>
                <a:ext cx="33443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Tightly-bound </a:t>
                </a:r>
                <a:r>
                  <a:rPr lang="en-US" b="1" dirty="0" err="1" smtClean="0"/>
                  <a:t>penatquark</a:t>
                </a:r>
                <a:endParaRPr lang="en-US" b="1" dirty="0"/>
              </a:p>
            </p:txBody>
          </p:sp>
        </p:grpSp>
      </p:grpSp>
      <p:grpSp>
        <p:nvGrpSpPr>
          <p:cNvPr id="134" name="Group 133"/>
          <p:cNvGrpSpPr/>
          <p:nvPr/>
        </p:nvGrpSpPr>
        <p:grpSpPr>
          <a:xfrm>
            <a:off x="3657843" y="4315836"/>
            <a:ext cx="8004025" cy="2833441"/>
            <a:chOff x="135019" y="3033959"/>
            <a:chExt cx="8004025" cy="2833441"/>
          </a:xfrm>
        </p:grpSpPr>
        <p:sp>
          <p:nvSpPr>
            <p:cNvPr id="135" name="TextBox 134"/>
            <p:cNvSpPr txBox="1"/>
            <p:nvPr/>
          </p:nvSpPr>
          <p:spPr>
            <a:xfrm>
              <a:off x="3006742" y="4787365"/>
              <a:ext cx="51323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Realistic </a:t>
              </a:r>
              <a:r>
                <a:rPr lang="en-US" sz="1400" b="1" dirty="0" err="1"/>
                <a:t>r</a:t>
              </a:r>
              <a:r>
                <a:rPr lang="en-US" sz="1400" b="1" dirty="0" err="1" smtClean="0"/>
                <a:t>escattering</a:t>
              </a:r>
              <a:r>
                <a:rPr lang="en-US" sz="1400" b="1" dirty="0" smtClean="0"/>
                <a:t> mechanisms (cusps, triangle anomalies) </a:t>
              </a:r>
              <a:r>
                <a:rPr lang="en-US" sz="1400" dirty="0" smtClean="0">
                  <a:solidFill>
                    <a:srgbClr val="0000FF"/>
                  </a:solidFill>
                </a:rPr>
                <a:t>have the same J</a:t>
              </a:r>
              <a:r>
                <a:rPr lang="en-US" sz="1400" baseline="30000" dirty="0" smtClean="0">
                  <a:solidFill>
                    <a:srgbClr val="0000FF"/>
                  </a:solidFill>
                </a:rPr>
                <a:t>P</a:t>
              </a:r>
              <a:r>
                <a:rPr lang="en-US" sz="1400" dirty="0" smtClean="0">
                  <a:solidFill>
                    <a:srgbClr val="0000FF"/>
                  </a:solidFill>
                </a:rPr>
                <a:t> selection rules as realistic molecular models (must happen in S-wave)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401096" y="4654488"/>
              <a:ext cx="716449" cy="669006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461721" y="4857960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TextBox 31"/>
            <p:cNvSpPr txBox="1">
              <a:spLocks noChangeArrowheads="1"/>
            </p:cNvSpPr>
            <p:nvPr/>
          </p:nvSpPr>
          <p:spPr bwMode="auto">
            <a:xfrm>
              <a:off x="431747" y="4800087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c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772936" y="4850855"/>
              <a:ext cx="266424" cy="29885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23935" y="4815918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c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41" name="TextBox 31"/>
            <p:cNvSpPr txBox="1">
              <a:spLocks noChangeArrowheads="1"/>
            </p:cNvSpPr>
            <p:nvPr/>
          </p:nvSpPr>
          <p:spPr bwMode="auto">
            <a:xfrm>
              <a:off x="762934" y="4627573"/>
              <a:ext cx="306388" cy="36988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_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451234" y="3512431"/>
              <a:ext cx="638892" cy="49900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655121" y="3551405"/>
              <a:ext cx="253636" cy="317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778868" y="3594534"/>
              <a:ext cx="266424" cy="298857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736569" y="3518755"/>
              <a:ext cx="34176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u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504810" y="3585512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TextBox 31"/>
            <p:cNvSpPr txBox="1">
              <a:spLocks noChangeArrowheads="1"/>
            </p:cNvSpPr>
            <p:nvPr/>
          </p:nvSpPr>
          <p:spPr bwMode="auto">
            <a:xfrm>
              <a:off x="453870" y="3542318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d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289895" y="3399214"/>
              <a:ext cx="920321" cy="976857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614079" y="4013112"/>
              <a:ext cx="266424" cy="2988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65689" y="3955992"/>
              <a:ext cx="34176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u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38231" y="3033959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  <a:cs typeface="Times" panose="02020603050405020304" pitchFamily="18" charset="0"/>
                </a:rPr>
                <a:t>p</a:t>
              </a:r>
              <a:endParaRPr lang="en-US" baseline="30000" dirty="0">
                <a:latin typeface="+mn-lt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35019" y="5159514"/>
              <a:ext cx="5052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anose="05050102010706020507" pitchFamily="18" charset="2"/>
                </a:rPr>
                <a:t>c</a:t>
              </a:r>
              <a:r>
                <a:rPr lang="en-US" baseline="-25000" dirty="0" smtClean="0"/>
                <a:t>c1</a:t>
              </a:r>
              <a:endParaRPr lang="en-US" baseline="-25000" dirty="0"/>
            </a:p>
            <a:p>
              <a:endParaRPr lang="en-US" dirty="0"/>
            </a:p>
          </p:txBody>
        </p:sp>
        <p:sp>
          <p:nvSpPr>
            <p:cNvPr id="153" name="Oval 152"/>
            <p:cNvSpPr/>
            <p:nvPr/>
          </p:nvSpPr>
          <p:spPr>
            <a:xfrm>
              <a:off x="1913984" y="4685078"/>
              <a:ext cx="716449" cy="669006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 bwMode="auto">
            <a:xfrm>
              <a:off x="1974609" y="4888550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TextBox 31"/>
            <p:cNvSpPr txBox="1">
              <a:spLocks noChangeArrowheads="1"/>
            </p:cNvSpPr>
            <p:nvPr/>
          </p:nvSpPr>
          <p:spPr bwMode="auto">
            <a:xfrm>
              <a:off x="1944635" y="4830677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c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>
              <a:off x="2285824" y="4881445"/>
              <a:ext cx="266424" cy="29885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236823" y="4846508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c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58" name="TextBox 31"/>
            <p:cNvSpPr txBox="1">
              <a:spLocks noChangeArrowheads="1"/>
            </p:cNvSpPr>
            <p:nvPr/>
          </p:nvSpPr>
          <p:spPr bwMode="auto">
            <a:xfrm>
              <a:off x="2275822" y="4658163"/>
              <a:ext cx="306388" cy="36988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_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1984218" y="3491804"/>
              <a:ext cx="638892" cy="49900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2188105" y="3530778"/>
              <a:ext cx="253636" cy="317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>
              <a:off x="2311852" y="3573907"/>
              <a:ext cx="266424" cy="298857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269553" y="3498128"/>
              <a:ext cx="34176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u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2037794" y="3564885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TextBox 31"/>
            <p:cNvSpPr txBox="1">
              <a:spLocks noChangeArrowheads="1"/>
            </p:cNvSpPr>
            <p:nvPr/>
          </p:nvSpPr>
          <p:spPr bwMode="auto">
            <a:xfrm>
              <a:off x="1986854" y="3521691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d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1822879" y="3378587"/>
              <a:ext cx="920321" cy="976857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 bwMode="auto">
            <a:xfrm>
              <a:off x="2147063" y="3992485"/>
              <a:ext cx="266424" cy="2988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2098673" y="3935365"/>
              <a:ext cx="34176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u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758270" y="3409099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  <a:cs typeface="Times" panose="02020603050405020304" pitchFamily="18" charset="0"/>
                </a:rPr>
                <a:t>p</a:t>
              </a:r>
              <a:endParaRPr lang="en-US" baseline="30000" dirty="0">
                <a:latin typeface="+mn-lt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482249" y="5138887"/>
              <a:ext cx="5597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J</a:t>
              </a:r>
              <a:r>
                <a:rPr lang="en-US" dirty="0" smtClean="0">
                  <a:latin typeface="Symbol" panose="05050102010706020507" pitchFamily="18" charset="2"/>
                </a:rPr>
                <a:t>/y</a:t>
              </a:r>
              <a:endParaRPr lang="en-US" baseline="-25000" dirty="0"/>
            </a:p>
            <a:p>
              <a:endParaRPr lang="en-US" dirty="0"/>
            </a:p>
          </p:txBody>
        </p:sp>
        <p:sp>
          <p:nvSpPr>
            <p:cNvPr id="170" name="Curved Up Arrow 169"/>
            <p:cNvSpPr/>
            <p:nvPr/>
          </p:nvSpPr>
          <p:spPr bwMode="auto">
            <a:xfrm>
              <a:off x="1057548" y="4219397"/>
              <a:ext cx="924418" cy="261633"/>
            </a:xfrm>
            <a:prstGeom prst="curvedUp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Curved Up Arrow 170"/>
            <p:cNvSpPr/>
            <p:nvPr/>
          </p:nvSpPr>
          <p:spPr bwMode="auto">
            <a:xfrm flipV="1">
              <a:off x="1028622" y="4503256"/>
              <a:ext cx="1014821" cy="264210"/>
            </a:xfrm>
            <a:prstGeom prst="curvedUp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3" t="43334" r="36372" b="42030"/>
          <a:stretch/>
        </p:blipFill>
        <p:spPr>
          <a:xfrm>
            <a:off x="48433" y="814570"/>
            <a:ext cx="809658" cy="871702"/>
          </a:xfrm>
          <a:prstGeom prst="rect">
            <a:avLst/>
          </a:prstGeom>
        </p:spPr>
      </p:pic>
      <p:sp>
        <p:nvSpPr>
          <p:cNvPr id="174" name="Rectangle 173"/>
          <p:cNvSpPr/>
          <p:nvPr/>
        </p:nvSpPr>
        <p:spPr>
          <a:xfrm>
            <a:off x="814138" y="939168"/>
            <a:ext cx="3690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LHCb PRL </a:t>
            </a:r>
            <a:r>
              <a:rPr lang="en-US" dirty="0"/>
              <a:t>115, 072001 (2015)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862402" y="1315111"/>
            <a:ext cx="27790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Nathan </a:t>
            </a:r>
            <a:r>
              <a:rPr lang="en-US" sz="1050" dirty="0" smtClean="0"/>
              <a:t>Jurik. PhD Syracuse 2016</a:t>
            </a:r>
          </a:p>
          <a:p>
            <a:r>
              <a:rPr lang="en-US" sz="1050" dirty="0"/>
              <a:t>https://surface.syr.edu/etd/640</a:t>
            </a:r>
            <a:r>
              <a:rPr lang="en-US" sz="1050" dirty="0" smtClean="0"/>
              <a:t>/</a:t>
            </a:r>
            <a:endParaRPr lang="en-US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9985466" y="4609791"/>
            <a:ext cx="216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However, where are all the expected other excitations ?</a:t>
            </a:r>
            <a:endParaRPr 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433" y="6163322"/>
                <a:ext cx="3300968" cy="717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LHCb will have almost 10x</a:t>
                </a:r>
              </a:p>
              <a:p>
                <a:r>
                  <a:rPr lang="en-US" dirty="0" smtClean="0"/>
                  <a:t>more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𝒑𝑲</m:t>
                    </m:r>
                  </m:oMath>
                </a14:m>
                <a:r>
                  <a:rPr lang="en-US" b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dirty="0" smtClean="0"/>
                  <a:t>by Dec.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3" y="6163322"/>
                <a:ext cx="3300968" cy="717825"/>
              </a:xfrm>
              <a:prstGeom prst="rect">
                <a:avLst/>
              </a:prstGeom>
              <a:blipFill rotWithShape="0">
                <a:blip r:embed="rId26"/>
                <a:stretch>
                  <a:fillRect l="-2033" t="-3390" r="-1109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6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5446" y="286880"/>
            <a:ext cx="7112000" cy="381000"/>
          </a:xfrm>
        </p:spPr>
        <p:txBody>
          <a:bodyPr/>
          <a:lstStyle/>
          <a:p>
            <a:r>
              <a:rPr lang="en-US" dirty="0" smtClean="0"/>
              <a:t>Rethinking of light hadron spectroscopy?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31" y="1102333"/>
            <a:ext cx="5410200" cy="46616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2319" y="1523530"/>
            <a:ext cx="672978" cy="5584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831" y="2815733"/>
            <a:ext cx="381000" cy="3961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287" y="2615151"/>
            <a:ext cx="580099" cy="2516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296" y="1421811"/>
            <a:ext cx="650817" cy="3809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360" y="2286774"/>
            <a:ext cx="555580" cy="4181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6868" y="1805786"/>
            <a:ext cx="637275" cy="4414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0129" y="2088135"/>
            <a:ext cx="431430" cy="527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0554" y="2615151"/>
            <a:ext cx="375509" cy="4168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9146" y="1896479"/>
            <a:ext cx="480990" cy="520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3682" y="3290776"/>
            <a:ext cx="485775" cy="5022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8906" y="2080414"/>
            <a:ext cx="480990" cy="5205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5957" y="3056832"/>
            <a:ext cx="219431" cy="3763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246690" y="2495847"/>
            <a:ext cx="424912" cy="5095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3223" y="2217374"/>
            <a:ext cx="210870" cy="27847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5063" y="1668305"/>
            <a:ext cx="316639" cy="2953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7502" y="2714948"/>
            <a:ext cx="561857" cy="2601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6665" y="3382108"/>
            <a:ext cx="561857" cy="2601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-1398" y="5610861"/>
                <a:ext cx="6082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If </a:t>
                </a:r>
                <a:r>
                  <a:rPr lang="en-US" sz="1600" dirty="0" err="1" smtClean="0">
                    <a:solidFill>
                      <a:srgbClr val="FF0000"/>
                    </a:solidFill>
                  </a:rPr>
                  <a:t>charmonium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 is such a freak-show zoo above the open flavor threshold, we need to keep an open mind about </a:t>
                </a:r>
                <a:r>
                  <a:rPr lang="en-US" sz="1600" dirty="0" err="1" smtClean="0">
                    <a:solidFill>
                      <a:srgbClr val="FF0000"/>
                    </a:solidFill>
                  </a:rPr>
                  <a:t>multiquark</a:t>
                </a:r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or hybrid states altering expectations based on naïve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𝑞𝑞𝑞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</a:rPr>
                  <a:t> models. </a:t>
                </a:r>
                <a:r>
                  <a:rPr lang="en-US" sz="1600" dirty="0" smtClean="0">
                    <a:solidFill>
                      <a:srgbClr val="0000FF"/>
                    </a:solidFill>
                  </a:rPr>
                  <a:t>Analyzes of coupled channels, and of many observables are important for probing natures of the observed states.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8" y="5610861"/>
                <a:ext cx="6082881" cy="1323439"/>
              </a:xfrm>
              <a:prstGeom prst="rect">
                <a:avLst/>
              </a:prstGeom>
              <a:blipFill rotWithShape="0">
                <a:blip r:embed="rId18"/>
                <a:stretch>
                  <a:fillRect l="-601" t="-1376" r="-200" b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046045" y="3264988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045" y="3264988"/>
                <a:ext cx="412484" cy="307777"/>
              </a:xfrm>
              <a:prstGeom prst="rect">
                <a:avLst/>
              </a:prstGeom>
              <a:blipFill rotWithShape="0">
                <a:blip r:embed="rId19"/>
                <a:stretch>
                  <a:fillRect r="-31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667940" y="3210750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940" y="3210750"/>
                <a:ext cx="412484" cy="307777"/>
              </a:xfrm>
              <a:prstGeom prst="rect">
                <a:avLst/>
              </a:prstGeom>
              <a:blipFill rotWithShape="0">
                <a:blip r:embed="rId19"/>
                <a:stretch>
                  <a:fillRect r="-31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1636456" y="2789175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456" y="2789175"/>
                <a:ext cx="412484" cy="307777"/>
              </a:xfrm>
              <a:prstGeom prst="rect">
                <a:avLst/>
              </a:prstGeom>
              <a:blipFill rotWithShape="0">
                <a:blip r:embed="rId20"/>
                <a:stretch>
                  <a:fillRect r="-3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2269806" y="2258752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806" y="2258752"/>
                <a:ext cx="412484" cy="307777"/>
              </a:xfrm>
              <a:prstGeom prst="rect">
                <a:avLst/>
              </a:prstGeom>
              <a:blipFill rotWithShape="0">
                <a:blip r:embed="rId20"/>
                <a:stretch>
                  <a:fillRect r="-3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248840" y="1862900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840" y="1862900"/>
                <a:ext cx="412484" cy="307777"/>
              </a:xfrm>
              <a:prstGeom prst="rect">
                <a:avLst/>
              </a:prstGeom>
              <a:blipFill rotWithShape="0">
                <a:blip r:embed="rId19"/>
                <a:stretch>
                  <a:fillRect r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51715" y="3005900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715" y="3005900"/>
                <a:ext cx="412484" cy="307777"/>
              </a:xfrm>
              <a:prstGeom prst="rect">
                <a:avLst/>
              </a:prstGeom>
              <a:blipFill rotWithShape="0">
                <a:blip r:embed="rId21"/>
                <a:stretch>
                  <a:fillRect r="-3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551665" y="3779775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665" y="3779775"/>
                <a:ext cx="412484" cy="307777"/>
              </a:xfrm>
              <a:prstGeom prst="rect">
                <a:avLst/>
              </a:prstGeom>
              <a:blipFill rotWithShape="0">
                <a:blip r:embed="rId22"/>
                <a:stretch>
                  <a:fillRect r="-31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930190" y="3870827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190" y="3870827"/>
                <a:ext cx="412484" cy="307777"/>
              </a:xfrm>
              <a:prstGeom prst="rect">
                <a:avLst/>
              </a:prstGeom>
              <a:blipFill rotWithShape="0">
                <a:blip r:embed="rId23"/>
                <a:stretch>
                  <a:fillRect r="-31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3329681" y="4072700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681" y="4072700"/>
                <a:ext cx="412484" cy="307777"/>
              </a:xfrm>
              <a:prstGeom prst="rect">
                <a:avLst/>
              </a:prstGeom>
              <a:blipFill rotWithShape="0">
                <a:blip r:embed="rId21"/>
                <a:stretch>
                  <a:fillRect r="-3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708206" y="3858952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206" y="3858952"/>
                <a:ext cx="412484" cy="307777"/>
              </a:xfrm>
              <a:prstGeom prst="rect">
                <a:avLst/>
              </a:prstGeom>
              <a:blipFill rotWithShape="0">
                <a:blip r:embed="rId21"/>
                <a:stretch>
                  <a:fillRect r="-3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1667940" y="3525452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940" y="3525452"/>
                <a:ext cx="412484" cy="307777"/>
              </a:xfrm>
              <a:prstGeom prst="rect">
                <a:avLst/>
              </a:prstGeom>
              <a:blipFill rotWithShape="0">
                <a:blip r:embed="rId22"/>
                <a:stretch>
                  <a:fillRect r="-31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556115" y="3642227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115" y="3642227"/>
                <a:ext cx="412484" cy="307777"/>
              </a:xfrm>
              <a:prstGeom prst="rect">
                <a:avLst/>
              </a:prstGeom>
              <a:blipFill rotWithShape="0">
                <a:blip r:embed="rId21"/>
                <a:stretch>
                  <a:fillRect r="-3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1567990" y="4961377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990" y="4961377"/>
                <a:ext cx="412484" cy="307777"/>
              </a:xfrm>
              <a:prstGeom prst="rect">
                <a:avLst/>
              </a:prstGeom>
              <a:blipFill rotWithShape="0">
                <a:blip r:embed="rId20"/>
                <a:stretch>
                  <a:fillRect r="-30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2169856" y="4756527"/>
                <a:ext cx="4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856" y="4756527"/>
                <a:ext cx="412484" cy="307777"/>
              </a:xfrm>
              <a:prstGeom prst="rect">
                <a:avLst/>
              </a:prstGeom>
              <a:blipFill rotWithShape="0">
                <a:blip r:embed="rId22"/>
                <a:stretch>
                  <a:fillRect r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928668" y="5041930"/>
            <a:ext cx="6167406" cy="1816069"/>
            <a:chOff x="5928668" y="5041930"/>
            <a:chExt cx="6167406" cy="18160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5928668" y="5269154"/>
                  <a:ext cx="3438421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Enormous samples of light hadrons produced in decays of b-hadrons are largely unutilized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600" dirty="0" smtClean="0"/>
                    <a:t> opportunity for nuclear and high-energy communities to team up     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8668" y="5269154"/>
                  <a:ext cx="3438421" cy="1323439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l="-1064" t="-1382" r="-532" b="-5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25"/>
            <a:srcRect l="64886"/>
            <a:stretch/>
          </p:blipFill>
          <p:spPr>
            <a:xfrm>
              <a:off x="9257421" y="5041930"/>
              <a:ext cx="2838653" cy="1816069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 flipH="1">
              <a:off x="9906000" y="5440786"/>
              <a:ext cx="1401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(25k, we now </a:t>
              </a:r>
            </a:p>
            <a:p>
              <a:pPr algn="ctr"/>
              <a:r>
                <a:rPr lang="en-US" sz="1200" dirty="0" smtClean="0"/>
                <a:t>have 220k, many other channels…)</a:t>
              </a:r>
              <a:endParaRPr lang="en-US" sz="1200" dirty="0"/>
            </a:p>
          </p:txBody>
        </p:sp>
      </p:grpSp>
      <p:cxnSp>
        <p:nvCxnSpPr>
          <p:cNvPr id="88" name="Straight Connector 87"/>
          <p:cNvCxnSpPr/>
          <p:nvPr/>
        </p:nvCxnSpPr>
        <p:spPr bwMode="auto">
          <a:xfrm flipV="1">
            <a:off x="217782" y="3599836"/>
            <a:ext cx="897575" cy="5314"/>
          </a:xfrm>
          <a:prstGeom prst="line">
            <a:avLst/>
          </a:prstGeom>
          <a:noFill/>
          <a:ln w="762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Arrow Connector 92"/>
          <p:cNvCxnSpPr/>
          <p:nvPr/>
        </p:nvCxnSpPr>
        <p:spPr bwMode="auto">
          <a:xfrm flipV="1">
            <a:off x="253407" y="1102333"/>
            <a:ext cx="0" cy="2497503"/>
          </a:xfrm>
          <a:prstGeom prst="straightConnector1">
            <a:avLst/>
          </a:prstGeom>
          <a:noFill/>
          <a:ln w="76200" cap="flat" cmpd="sng" algn="ctr">
            <a:solidFill>
              <a:srgbClr val="9966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oup 5"/>
          <p:cNvGrpSpPr/>
          <p:nvPr/>
        </p:nvGrpSpPr>
        <p:grpSpPr>
          <a:xfrm>
            <a:off x="6081484" y="340762"/>
            <a:ext cx="5937320" cy="4672649"/>
            <a:chOff x="6081484" y="340762"/>
            <a:chExt cx="5937320" cy="467264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656890" y="340762"/>
              <a:ext cx="5181600" cy="435767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081484" y="3410009"/>
                  <a:ext cx="636328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9966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acc>
                          <m:accPr>
                            <m:chr m:val="̅"/>
                            <m:ctrlPr>
                              <a:rPr lang="en-US" i="1" dirty="0" smtClean="0">
                                <a:solidFill>
                                  <a:srgbClr val="99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rgbClr val="9966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9966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1484" y="3410009"/>
                  <a:ext cx="636328" cy="400110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 r="-317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TextBox 57"/>
            <p:cNvSpPr txBox="1"/>
            <p:nvPr/>
          </p:nvSpPr>
          <p:spPr>
            <a:xfrm>
              <a:off x="6151495" y="3658897"/>
              <a:ext cx="4780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996600"/>
                  </a:solidFill>
                  <a:latin typeface="Symbol" panose="05050102010706020507" pitchFamily="18" charset="2"/>
                </a:rPr>
                <a:t>p</a:t>
              </a:r>
              <a:r>
                <a:rPr lang="en-US" dirty="0" err="1">
                  <a:solidFill>
                    <a:srgbClr val="996600"/>
                  </a:solidFill>
                  <a:latin typeface="Symbol" panose="05050102010706020507" pitchFamily="18" charset="2"/>
                </a:rPr>
                <a:t>S</a:t>
              </a:r>
              <a:endParaRPr lang="en-US" dirty="0">
                <a:solidFill>
                  <a:srgbClr val="9966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 flipV="1">
              <a:off x="6656890" y="3601652"/>
              <a:ext cx="726050" cy="11875"/>
            </a:xfrm>
            <a:prstGeom prst="line">
              <a:avLst/>
            </a:prstGeom>
            <a:noFill/>
            <a:ln w="28575" cap="flat" cmpd="sng" algn="ctr">
              <a:solidFill>
                <a:srgbClr val="99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7399765" y="3606602"/>
              <a:ext cx="4326575" cy="6925"/>
            </a:xfrm>
            <a:prstGeom prst="line">
              <a:avLst/>
            </a:prstGeom>
            <a:noFill/>
            <a:ln w="28575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6620940" y="3858952"/>
              <a:ext cx="726050" cy="11875"/>
            </a:xfrm>
            <a:prstGeom prst="line">
              <a:avLst/>
            </a:prstGeom>
            <a:noFill/>
            <a:ln w="28575" cap="flat" cmpd="sng" algn="ctr">
              <a:solidFill>
                <a:srgbClr val="99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7852983" y="4178604"/>
                  <a:ext cx="5281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𝑢𝑑𝑠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983" y="4178604"/>
                  <a:ext cx="528158" cy="307777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TextBox 81"/>
            <p:cNvSpPr txBox="1"/>
            <p:nvPr/>
          </p:nvSpPr>
          <p:spPr>
            <a:xfrm>
              <a:off x="6959600" y="4613301"/>
              <a:ext cx="50097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96600"/>
                  </a:solidFill>
                </a:rPr>
                <a:t>States may be “missing” for a good reason</a:t>
              </a:r>
              <a:endParaRPr lang="en-US" dirty="0">
                <a:solidFill>
                  <a:srgbClr val="9966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8179539" y="3517901"/>
                  <a:ext cx="5281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𝑢𝑑𝑠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9539" y="3517901"/>
                  <a:ext cx="528158" cy="307777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635799" y="3544670"/>
              <a:ext cx="621622" cy="306350"/>
            </a:xfrm>
            <a:prstGeom prst="rect">
              <a:avLst/>
            </a:prstGeom>
          </p:spPr>
        </p:pic>
        <p:cxnSp>
          <p:nvCxnSpPr>
            <p:cNvPr id="90" name="Straight Connector 89"/>
            <p:cNvCxnSpPr/>
            <p:nvPr/>
          </p:nvCxnSpPr>
          <p:spPr bwMode="auto">
            <a:xfrm>
              <a:off x="11815604" y="3606602"/>
              <a:ext cx="203200" cy="119"/>
            </a:xfrm>
            <a:prstGeom prst="line">
              <a:avLst/>
            </a:prstGeom>
            <a:noFill/>
            <a:ln w="76200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V="1">
              <a:off x="11983257" y="1107375"/>
              <a:ext cx="0" cy="2497503"/>
            </a:xfrm>
            <a:prstGeom prst="straightConnector1">
              <a:avLst/>
            </a:prstGeom>
            <a:noFill/>
            <a:ln w="76200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5" name="TextBox 94"/>
          <p:cNvSpPr txBox="1"/>
          <p:nvPr/>
        </p:nvSpPr>
        <p:spPr>
          <a:xfrm>
            <a:off x="20105" y="672749"/>
            <a:ext cx="3291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6600"/>
                </a:solidFill>
              </a:rPr>
              <a:t>Above </a:t>
            </a:r>
            <a:r>
              <a:rPr lang="en-US" dirty="0" err="1" smtClean="0">
                <a:solidFill>
                  <a:srgbClr val="996600"/>
                </a:solidFill>
              </a:rPr>
              <a:t>multiquark</a:t>
            </a:r>
            <a:r>
              <a:rPr lang="en-US" dirty="0">
                <a:solidFill>
                  <a:srgbClr val="996600"/>
                </a:solidFill>
              </a:rPr>
              <a:t>-</a:t>
            </a:r>
            <a:r>
              <a:rPr lang="en-US" dirty="0" smtClean="0">
                <a:solidFill>
                  <a:srgbClr val="996600"/>
                </a:solidFill>
              </a:rPr>
              <a:t>threshold</a:t>
            </a:r>
            <a:endParaRPr lang="en-US" dirty="0">
              <a:solidFill>
                <a:srgbClr val="9966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6FDF72-A2BA-4672-A714-13A03B0EA0DB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83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285750"/>
            <a:ext cx="9527245" cy="381000"/>
          </a:xfrm>
        </p:spPr>
        <p:txBody>
          <a:bodyPr/>
          <a:lstStyle/>
          <a:p>
            <a:r>
              <a:rPr lang="en-US" dirty="0" smtClean="0"/>
              <a:t>Plenty of evidence for </a:t>
            </a:r>
            <a:r>
              <a:rPr lang="en-US" dirty="0" err="1" smtClean="0"/>
              <a:t>diquarks</a:t>
            </a:r>
            <a:r>
              <a:rPr lang="en-US" dirty="0" smtClean="0"/>
              <a:t> in heavy baryons (example)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489" y="3850634"/>
            <a:ext cx="3357575" cy="2999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8316" y="4746819"/>
            <a:ext cx="2363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W</a:t>
            </a:r>
            <a:r>
              <a:rPr lang="en-US" sz="2800" baseline="-25000" dirty="0" err="1" smtClean="0">
                <a:solidFill>
                  <a:srgbClr val="C00000"/>
                </a:solidFill>
                <a:latin typeface="+mn-lt"/>
              </a:rPr>
              <a:t>c</a:t>
            </a:r>
            <a:r>
              <a:rPr lang="en-US" sz="2800" baseline="30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** 0</a:t>
            </a:r>
            <a:r>
              <a:rPr lang="en-US" altLang="en-US" sz="2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® </a:t>
            </a:r>
            <a:r>
              <a:rPr lang="en-US" sz="28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X</a:t>
            </a:r>
            <a:r>
              <a:rPr lang="en-US" sz="2800" baseline="-25000" dirty="0" err="1" smtClean="0">
                <a:solidFill>
                  <a:srgbClr val="C00000"/>
                </a:solidFill>
              </a:rPr>
              <a:t>c</a:t>
            </a:r>
            <a:r>
              <a:rPr lang="en-US" sz="2800" baseline="300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+</a:t>
            </a:r>
            <a:r>
              <a:rPr lang="en-US" altLang="en-US" sz="2800" dirty="0" err="1" smtClean="0">
                <a:solidFill>
                  <a:srgbClr val="C00000"/>
                </a:solidFill>
              </a:rPr>
              <a:t>K</a:t>
            </a:r>
            <a:r>
              <a:rPr lang="en-US" altLang="en-US" sz="2800" baseline="30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-</a:t>
            </a:r>
            <a:r>
              <a:rPr lang="en-US" altLang="en-US" sz="2800" baseline="30000" dirty="0" smtClean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90793" y="5261368"/>
            <a:ext cx="241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(Strong decay)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5062019" y="3839329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C00000"/>
                </a:solidFill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lang="en-US" sz="1800" i="1" baseline="-25000" dirty="0" err="1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sz="1800" i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(3000)</a:t>
            </a:r>
            <a:endParaRPr lang="en-US" sz="1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310601" y="3457156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C00000"/>
                </a:solidFill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lang="en-US" sz="1800" i="1" baseline="-25000" dirty="0" err="1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sz="1800" i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(3050)</a:t>
            </a:r>
            <a:endParaRPr lang="en-US" sz="1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823366" y="3322396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C00000"/>
                </a:solidFill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lang="en-US" sz="1800" i="1" baseline="-25000" dirty="0" err="1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sz="1800" i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(3090)</a:t>
            </a:r>
            <a:endParaRPr lang="en-US" sz="1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580869" y="3246973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C00000"/>
                </a:solidFill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lang="en-US" sz="1800" i="1" baseline="-25000" dirty="0" err="1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sz="1800" i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(3066)</a:t>
            </a:r>
            <a:endParaRPr lang="en-US" sz="1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089688" y="3594366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C00000"/>
                </a:solidFill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lang="en-US" sz="1800" i="1" baseline="-25000" dirty="0" err="1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sz="1800" i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(3119)</a:t>
            </a:r>
            <a:endParaRPr lang="en-US" sz="1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8823" y="452484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rgbClr val="C00000"/>
                </a:solidFill>
                <a:latin typeface="Symbol" panose="05050102010706020507" pitchFamily="18" charset="2"/>
                <a:cs typeface="Times" panose="02020603050405020304" pitchFamily="18" charset="0"/>
              </a:rPr>
              <a:t>W</a:t>
            </a:r>
            <a:r>
              <a:rPr lang="en-US" sz="1800" i="1" baseline="-25000" dirty="0" err="1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sz="1800" i="1" dirty="0" smtClean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(3188) ?</a:t>
            </a:r>
            <a:endParaRPr lang="en-US" sz="18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5872512" y="4392795"/>
            <a:ext cx="10807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G</a:t>
            </a:r>
            <a:r>
              <a:rPr lang="en-US" sz="1000" dirty="0" smtClean="0"/>
              <a:t>=8.7±1.3 MeV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5683566" y="4241913"/>
            <a:ext cx="10583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G</a:t>
            </a:r>
            <a:r>
              <a:rPr lang="en-US" sz="1000" dirty="0" smtClean="0"/>
              <a:t>=3.5±0.4 MeV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507142" y="4658156"/>
            <a:ext cx="811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G</a:t>
            </a:r>
            <a:r>
              <a:rPr lang="en-US" sz="1000" dirty="0" smtClean="0"/>
              <a:t>&lt;1.2 MeV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6196647" y="4647633"/>
            <a:ext cx="811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G</a:t>
            </a:r>
            <a:r>
              <a:rPr lang="en-US" sz="1000" dirty="0" smtClean="0"/>
              <a:t>&lt;2.6 MeV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942841" y="4788192"/>
            <a:ext cx="10583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G</a:t>
            </a:r>
            <a:r>
              <a:rPr lang="en-US" sz="1000" dirty="0" smtClean="0"/>
              <a:t>=4.5±0.7 MeV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7060808" y="4869025"/>
            <a:ext cx="987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G</a:t>
            </a:r>
            <a:r>
              <a:rPr lang="en-US" sz="1000" dirty="0" smtClean="0"/>
              <a:t>=60±19 MeV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5491023" y="6071888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ymbol" panose="05050102010706020507" pitchFamily="18" charset="2"/>
              </a:rPr>
              <a:t>X</a:t>
            </a:r>
            <a:r>
              <a:rPr lang="en-US" baseline="-25000" dirty="0" err="1">
                <a:solidFill>
                  <a:schemeClr val="bg1"/>
                </a:solidFill>
              </a:rPr>
              <a:t>c</a:t>
            </a:r>
            <a:r>
              <a:rPr lang="en-US" baseline="30000" dirty="0" smtClean="0">
                <a:solidFill>
                  <a:schemeClr val="bg1"/>
                </a:solidFill>
                <a:latin typeface="Symbol" panose="05050102010706020507" pitchFamily="18" charset="2"/>
              </a:rPr>
              <a:t>+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sidebands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5221" y="4530133"/>
            <a:ext cx="376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LHCb PRL </a:t>
            </a:r>
            <a:r>
              <a:rPr lang="en-US" dirty="0"/>
              <a:t>118, 182001 (2017</a:t>
            </a:r>
            <a:r>
              <a:rPr lang="en-US" dirty="0" smtClean="0"/>
              <a:t>).</a:t>
            </a:r>
            <a:endParaRPr lang="en-US" dirty="0"/>
          </a:p>
          <a:p>
            <a:endParaRPr lang="en-US" sz="16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85145" y="5822782"/>
            <a:ext cx="428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</a:t>
            </a:r>
            <a:r>
              <a:rPr lang="en-US" dirty="0" smtClean="0">
                <a:solidFill>
                  <a:srgbClr val="C00000"/>
                </a:solidFill>
              </a:rPr>
              <a:t>narrow states observed </a:t>
            </a:r>
            <a:r>
              <a:rPr lang="en-US" dirty="0">
                <a:solidFill>
                  <a:srgbClr val="C00000"/>
                </a:solidFill>
              </a:rPr>
              <a:t>by LHCb </a:t>
            </a:r>
            <a:r>
              <a:rPr lang="en-US" dirty="0" smtClean="0">
                <a:solidFill>
                  <a:srgbClr val="C00000"/>
                </a:solidFill>
              </a:rPr>
              <a:t>are </a:t>
            </a:r>
            <a:r>
              <a:rPr lang="en-US" dirty="0">
                <a:solidFill>
                  <a:srgbClr val="C00000"/>
                </a:solidFill>
              </a:rPr>
              <a:t>likely </a:t>
            </a:r>
            <a:r>
              <a:rPr lang="en-US" dirty="0">
                <a:solidFill>
                  <a:srgbClr val="0033CC"/>
                </a:solidFill>
              </a:rPr>
              <a:t>1P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and</a:t>
            </a:r>
            <a:r>
              <a:rPr lang="en-US" dirty="0"/>
              <a:t> </a:t>
            </a:r>
            <a:r>
              <a:rPr lang="en-US" dirty="0" smtClean="0"/>
              <a:t>2S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smtClean="0"/>
              <a:t>c-(</a:t>
            </a:r>
            <a:r>
              <a:rPr lang="en-US" dirty="0" err="1" smtClean="0"/>
              <a:t>ss</a:t>
            </a:r>
            <a:r>
              <a:rPr lang="en-US" dirty="0" smtClean="0"/>
              <a:t> </a:t>
            </a:r>
            <a:r>
              <a:rPr lang="en-US" dirty="0" err="1" smtClean="0"/>
              <a:t>diaquark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97" name="Straight Connector 96"/>
          <p:cNvCxnSpPr/>
          <p:nvPr/>
        </p:nvCxnSpPr>
        <p:spPr bwMode="auto">
          <a:xfrm flipV="1">
            <a:off x="6981216" y="1142790"/>
            <a:ext cx="57607" cy="5329208"/>
          </a:xfrm>
          <a:prstGeom prst="line">
            <a:avLst/>
          </a:prstGeom>
          <a:noFill/>
          <a:ln w="38100" cap="flat" cmpd="sng" algn="ctr">
            <a:solidFill>
              <a:srgbClr val="FF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6076217" y="1909457"/>
                <a:ext cx="1309974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F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Ξ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algn="ctr"/>
                <a:r>
                  <a:rPr lang="en-US" dirty="0" smtClean="0"/>
                  <a:t>threshold </a:t>
                </a:r>
                <a:endParaRPr lang="en-US" dirty="0"/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217" y="1909457"/>
                <a:ext cx="1309974" cy="707886"/>
              </a:xfrm>
              <a:prstGeom prst="rect">
                <a:avLst/>
              </a:prstGeom>
              <a:blipFill rotWithShape="0">
                <a:blip r:embed="rId7"/>
                <a:stretch>
                  <a:fillRect l="-4147" r="-3687" b="-14407"/>
                </a:stretch>
              </a:blipFill>
              <a:ln>
                <a:solidFill>
                  <a:srgbClr val="FF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207" y="629379"/>
            <a:ext cx="11366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 of charm quark decouples because of its heavy mass: good place to study </a:t>
            </a:r>
            <a:r>
              <a:rPr lang="en-US" dirty="0" err="1" smtClean="0"/>
              <a:t>ss</a:t>
            </a:r>
            <a:r>
              <a:rPr lang="en-US" dirty="0" smtClean="0"/>
              <a:t> quark pairs: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81459" y="1023696"/>
            <a:ext cx="6704853" cy="3292118"/>
            <a:chOff x="81459" y="1023696"/>
            <a:chExt cx="6704853" cy="3292118"/>
          </a:xfrm>
        </p:grpSpPr>
        <p:sp>
          <p:nvSpPr>
            <p:cNvPr id="33" name="Oval 32"/>
            <p:cNvSpPr/>
            <p:nvPr/>
          </p:nvSpPr>
          <p:spPr>
            <a:xfrm>
              <a:off x="614859" y="1753557"/>
              <a:ext cx="638892" cy="49900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818746" y="1792531"/>
              <a:ext cx="253636" cy="317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942493" y="1835660"/>
              <a:ext cx="266424" cy="298857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00194" y="1759881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s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68435" y="1826638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TextBox 31"/>
            <p:cNvSpPr txBox="1">
              <a:spLocks noChangeArrowheads="1"/>
            </p:cNvSpPr>
            <p:nvPr/>
          </p:nvSpPr>
          <p:spPr bwMode="auto">
            <a:xfrm>
              <a:off x="647975" y="1763124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s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81459" y="1538700"/>
              <a:ext cx="1682321" cy="1586457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777704" y="2559038"/>
              <a:ext cx="266424" cy="2988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9314" y="2501918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3135380" y="1630802"/>
              <a:ext cx="253636" cy="317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259127" y="1673931"/>
              <a:ext cx="266424" cy="298857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216828" y="1598152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s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916292" y="2729357"/>
              <a:ext cx="1682321" cy="1586457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2432001" y="3676220"/>
              <a:ext cx="266424" cy="2988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83611" y="3619100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2698425" y="1295400"/>
              <a:ext cx="1267434" cy="1218006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3265446" y="2085135"/>
              <a:ext cx="266424" cy="298857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CC00FF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23566" y="2028614"/>
              <a:ext cx="34176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u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31"/>
            <p:cNvSpPr txBox="1">
              <a:spLocks noChangeArrowheads="1"/>
            </p:cNvSpPr>
            <p:nvPr/>
          </p:nvSpPr>
          <p:spPr bwMode="auto">
            <a:xfrm>
              <a:off x="2647636" y="2907190"/>
              <a:ext cx="306388" cy="36988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_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426478" y="1877338"/>
              <a:ext cx="1709225" cy="120768"/>
            </a:xfrm>
            <a:custGeom>
              <a:avLst/>
              <a:gdLst>
                <a:gd name="connsiteX0" fmla="*/ 0 w 1584251"/>
                <a:gd name="connsiteY0" fmla="*/ 223284 h 223284"/>
                <a:gd name="connsiteX1" fmla="*/ 808074 w 1584251"/>
                <a:gd name="connsiteY1" fmla="*/ 159488 h 223284"/>
                <a:gd name="connsiteX2" fmla="*/ 1584251 w 1584251"/>
                <a:gd name="connsiteY2" fmla="*/ 0 h 2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4251" h="223284">
                  <a:moveTo>
                    <a:pt x="0" y="223284"/>
                  </a:moveTo>
                  <a:cubicBezTo>
                    <a:pt x="272016" y="209993"/>
                    <a:pt x="544032" y="196702"/>
                    <a:pt x="808074" y="159488"/>
                  </a:cubicBezTo>
                  <a:cubicBezTo>
                    <a:pt x="1072116" y="122274"/>
                    <a:pt x="1328183" y="61137"/>
                    <a:pt x="1584251" y="0"/>
                  </a:cubicBez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 flipV="1">
              <a:off x="1088560" y="2799744"/>
              <a:ext cx="1323075" cy="876475"/>
            </a:xfrm>
            <a:custGeom>
              <a:avLst/>
              <a:gdLst>
                <a:gd name="connsiteX0" fmla="*/ 0 w 1584251"/>
                <a:gd name="connsiteY0" fmla="*/ 223284 h 223284"/>
                <a:gd name="connsiteX1" fmla="*/ 808074 w 1584251"/>
                <a:gd name="connsiteY1" fmla="*/ 159488 h 223284"/>
                <a:gd name="connsiteX2" fmla="*/ 1584251 w 1584251"/>
                <a:gd name="connsiteY2" fmla="*/ 0 h 2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4251" h="223284">
                  <a:moveTo>
                    <a:pt x="0" y="223284"/>
                  </a:moveTo>
                  <a:cubicBezTo>
                    <a:pt x="272016" y="209993"/>
                    <a:pt x="544032" y="196702"/>
                    <a:pt x="808074" y="159488"/>
                  </a:cubicBezTo>
                  <a:cubicBezTo>
                    <a:pt x="1072116" y="122274"/>
                    <a:pt x="1328183" y="61137"/>
                    <a:pt x="1584251" y="0"/>
                  </a:cubicBez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591512" y="2117073"/>
              <a:ext cx="561854" cy="806771"/>
            </a:xfrm>
            <a:custGeom>
              <a:avLst/>
              <a:gdLst>
                <a:gd name="connsiteX0" fmla="*/ 290833 w 939419"/>
                <a:gd name="connsiteY0" fmla="*/ 850604 h 850604"/>
                <a:gd name="connsiteX1" fmla="*/ 3754 w 939419"/>
                <a:gd name="connsiteY1" fmla="*/ 404037 h 850604"/>
                <a:gd name="connsiteX2" fmla="*/ 184507 w 939419"/>
                <a:gd name="connsiteY2" fmla="*/ 74428 h 850604"/>
                <a:gd name="connsiteX3" fmla="*/ 939419 w 939419"/>
                <a:gd name="connsiteY3" fmla="*/ 0 h 850604"/>
                <a:gd name="connsiteX4" fmla="*/ 939419 w 939419"/>
                <a:gd name="connsiteY4" fmla="*/ 0 h 850604"/>
                <a:gd name="connsiteX5" fmla="*/ 939419 w 939419"/>
                <a:gd name="connsiteY5" fmla="*/ 0 h 85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9419" h="850604">
                  <a:moveTo>
                    <a:pt x="290833" y="850604"/>
                  </a:moveTo>
                  <a:cubicBezTo>
                    <a:pt x="156154" y="692002"/>
                    <a:pt x="21475" y="533400"/>
                    <a:pt x="3754" y="404037"/>
                  </a:cubicBezTo>
                  <a:cubicBezTo>
                    <a:pt x="-13967" y="274674"/>
                    <a:pt x="28563" y="141767"/>
                    <a:pt x="184507" y="74428"/>
                  </a:cubicBezTo>
                  <a:cubicBezTo>
                    <a:pt x="340451" y="7089"/>
                    <a:pt x="939419" y="0"/>
                    <a:pt x="939419" y="0"/>
                  </a:cubicBezTo>
                  <a:lnTo>
                    <a:pt x="939419" y="0"/>
                  </a:lnTo>
                  <a:lnTo>
                    <a:pt x="939419" y="0"/>
                  </a:ln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 flipV="1">
              <a:off x="1209152" y="2245902"/>
              <a:ext cx="1406564" cy="966427"/>
            </a:xfrm>
            <a:custGeom>
              <a:avLst/>
              <a:gdLst>
                <a:gd name="connsiteX0" fmla="*/ 0 w 1584251"/>
                <a:gd name="connsiteY0" fmla="*/ 223284 h 223284"/>
                <a:gd name="connsiteX1" fmla="*/ 808074 w 1584251"/>
                <a:gd name="connsiteY1" fmla="*/ 159488 h 223284"/>
                <a:gd name="connsiteX2" fmla="*/ 1584251 w 1584251"/>
                <a:gd name="connsiteY2" fmla="*/ 0 h 2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4251" h="223284">
                  <a:moveTo>
                    <a:pt x="0" y="223284"/>
                  </a:moveTo>
                  <a:cubicBezTo>
                    <a:pt x="272016" y="209993"/>
                    <a:pt x="544032" y="196702"/>
                    <a:pt x="808074" y="159488"/>
                  </a:cubicBezTo>
                  <a:cubicBezTo>
                    <a:pt x="1072116" y="122274"/>
                    <a:pt x="1328183" y="61137"/>
                    <a:pt x="1584251" y="0"/>
                  </a:cubicBez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668858" y="2940284"/>
              <a:ext cx="590269" cy="59147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2882067" y="3122325"/>
              <a:ext cx="253636" cy="317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886941" y="2973951"/>
              <a:ext cx="266424" cy="298857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44642" y="2898172"/>
              <a:ext cx="34176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u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731756" y="3156432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TextBox 31"/>
            <p:cNvSpPr txBox="1">
              <a:spLocks noChangeArrowheads="1"/>
            </p:cNvSpPr>
            <p:nvPr/>
          </p:nvSpPr>
          <p:spPr bwMode="auto">
            <a:xfrm>
              <a:off x="2711296" y="3092918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s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62" name="TextBox 31"/>
            <p:cNvSpPr txBox="1">
              <a:spLocks noChangeArrowheads="1"/>
            </p:cNvSpPr>
            <p:nvPr/>
          </p:nvSpPr>
          <p:spPr bwMode="auto">
            <a:xfrm>
              <a:off x="3272344" y="1814674"/>
              <a:ext cx="306388" cy="36988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_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2185" y="3211537"/>
              <a:ext cx="1000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C00000"/>
                  </a:solidFill>
                  <a:latin typeface="Symbol" panose="05050102010706020507" pitchFamily="18" charset="2"/>
                </a:rPr>
                <a:t>W</a:t>
              </a:r>
              <a:r>
                <a:rPr lang="en-US" sz="2800" baseline="-25000" dirty="0" err="1">
                  <a:solidFill>
                    <a:srgbClr val="C00000"/>
                  </a:solidFill>
                </a:rPr>
                <a:t>c</a:t>
              </a:r>
              <a:r>
                <a:rPr lang="en-US" sz="2800" baseline="30000" dirty="0">
                  <a:solidFill>
                    <a:srgbClr val="C00000"/>
                  </a:solidFill>
                  <a:latin typeface="Symbol" panose="05050102010706020507" pitchFamily="18" charset="2"/>
                </a:rPr>
                <a:t>** 0</a:t>
              </a:r>
              <a:endParaRPr 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3583520" y="3761953"/>
                  <a:ext cx="7062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l-GR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3520" y="3761953"/>
                  <a:ext cx="706284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3965859" y="2062355"/>
                  <a:ext cx="75854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5859" y="2062355"/>
                  <a:ext cx="758541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101"/>
            <p:cNvSpPr txBox="1"/>
            <p:nvPr/>
          </p:nvSpPr>
          <p:spPr>
            <a:xfrm>
              <a:off x="4388152" y="1023696"/>
              <a:ext cx="23981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OZI allowed but rips the </a:t>
              </a:r>
              <a:r>
                <a:rPr lang="en-US" dirty="0" err="1" smtClean="0">
                  <a:solidFill>
                    <a:srgbClr val="0000FF"/>
                  </a:solidFill>
                </a:rPr>
                <a:t>diquark</a:t>
              </a:r>
              <a:r>
                <a:rPr lang="en-US" dirty="0" smtClean="0">
                  <a:solidFill>
                    <a:srgbClr val="0000FF"/>
                  </a:solidFill>
                </a:rPr>
                <a:t> apart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94325" y="2600338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narrow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Down Arrow 22"/>
            <p:cNvSpPr/>
            <p:nvPr/>
          </p:nvSpPr>
          <p:spPr bwMode="auto">
            <a:xfrm>
              <a:off x="5303263" y="1907721"/>
              <a:ext cx="168729" cy="677854"/>
            </a:xfrm>
            <a:prstGeom prst="downArrow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72254" y="1142790"/>
            <a:ext cx="4842683" cy="3814866"/>
            <a:chOff x="7472254" y="1142790"/>
            <a:chExt cx="4842683" cy="3814866"/>
          </a:xfrm>
        </p:grpSpPr>
        <p:sp>
          <p:nvSpPr>
            <p:cNvPr id="66" name="Oval 65"/>
            <p:cNvSpPr/>
            <p:nvPr/>
          </p:nvSpPr>
          <p:spPr>
            <a:xfrm>
              <a:off x="8005654" y="1676190"/>
              <a:ext cx="638892" cy="49900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8209541" y="1715164"/>
              <a:ext cx="253636" cy="317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8333288" y="1758293"/>
              <a:ext cx="266424" cy="298857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90989" y="1682514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s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8059230" y="1749271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TextBox 31"/>
            <p:cNvSpPr txBox="1">
              <a:spLocks noChangeArrowheads="1"/>
            </p:cNvSpPr>
            <p:nvPr/>
          </p:nvSpPr>
          <p:spPr bwMode="auto">
            <a:xfrm>
              <a:off x="8038770" y="1685757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s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7472254" y="1461333"/>
              <a:ext cx="1682321" cy="1586457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8168499" y="2481671"/>
              <a:ext cx="266424" cy="2988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120109" y="2424551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10520254" y="1357647"/>
              <a:ext cx="638892" cy="49900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10724141" y="1396621"/>
              <a:ext cx="253636" cy="317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10847888" y="1439750"/>
              <a:ext cx="266424" cy="298857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805589" y="1363971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s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10573830" y="1430728"/>
              <a:ext cx="266424" cy="298857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TextBox 31"/>
            <p:cNvSpPr txBox="1">
              <a:spLocks noChangeArrowheads="1"/>
            </p:cNvSpPr>
            <p:nvPr/>
          </p:nvSpPr>
          <p:spPr bwMode="auto">
            <a:xfrm>
              <a:off x="10553370" y="1367214"/>
              <a:ext cx="306387" cy="400110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s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9986854" y="1142790"/>
              <a:ext cx="1682321" cy="1586457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9822796" y="3598853"/>
              <a:ext cx="266424" cy="2988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774406" y="3541733"/>
              <a:ext cx="32733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9405220" y="2896584"/>
              <a:ext cx="1267434" cy="1218006"/>
            </a:xfrm>
            <a:prstGeom prst="ellipse">
              <a:avLst/>
            </a:prstGeom>
            <a:noFill/>
            <a:ln w="76200" cmpd="dbl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10698510" y="2171400"/>
              <a:ext cx="266424" cy="29885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650120" y="2114280"/>
              <a:ext cx="34176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q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10035244" y="3104910"/>
              <a:ext cx="266424" cy="298857"/>
            </a:xfrm>
            <a:prstGeom prst="ellipse">
              <a:avLst/>
            </a:prstGeom>
            <a:solidFill>
              <a:srgbClr val="0099CC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9986854" y="3054283"/>
              <a:ext cx="34176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smtClean="0">
                  <a:solidFill>
                    <a:schemeClr val="bg1"/>
                  </a:solidFill>
                </a:rPr>
                <a:t>q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89" name="TextBox 31"/>
            <p:cNvSpPr txBox="1">
              <a:spLocks noChangeArrowheads="1"/>
            </p:cNvSpPr>
            <p:nvPr/>
          </p:nvSpPr>
          <p:spPr bwMode="auto">
            <a:xfrm>
              <a:off x="10027100" y="2861274"/>
              <a:ext cx="306388" cy="369887"/>
            </a:xfrm>
            <a:prstGeom prst="rect">
              <a:avLst/>
            </a:prstGeom>
            <a:noFill/>
            <a:ln w="9525">
              <a:noFill/>
              <a:prstDash val="dash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Calibri" charset="0"/>
                </a:rPr>
                <a:t>_</a:t>
              </a:r>
              <a:endParaRPr lang="en-US" b="1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8817273" y="1697455"/>
              <a:ext cx="1584251" cy="223284"/>
            </a:xfrm>
            <a:custGeom>
              <a:avLst/>
              <a:gdLst>
                <a:gd name="connsiteX0" fmla="*/ 0 w 1584251"/>
                <a:gd name="connsiteY0" fmla="*/ 223284 h 223284"/>
                <a:gd name="connsiteX1" fmla="*/ 808074 w 1584251"/>
                <a:gd name="connsiteY1" fmla="*/ 159488 h 223284"/>
                <a:gd name="connsiteX2" fmla="*/ 1584251 w 1584251"/>
                <a:gd name="connsiteY2" fmla="*/ 0 h 2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4251" h="223284">
                  <a:moveTo>
                    <a:pt x="0" y="223284"/>
                  </a:moveTo>
                  <a:cubicBezTo>
                    <a:pt x="272016" y="209993"/>
                    <a:pt x="544032" y="196702"/>
                    <a:pt x="808074" y="159488"/>
                  </a:cubicBezTo>
                  <a:cubicBezTo>
                    <a:pt x="1072116" y="122274"/>
                    <a:pt x="1328183" y="61137"/>
                    <a:pt x="1584251" y="0"/>
                  </a:cubicBez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 flipV="1">
              <a:off x="8479355" y="2722377"/>
              <a:ext cx="1323075" cy="876475"/>
            </a:xfrm>
            <a:custGeom>
              <a:avLst/>
              <a:gdLst>
                <a:gd name="connsiteX0" fmla="*/ 0 w 1584251"/>
                <a:gd name="connsiteY0" fmla="*/ 223284 h 223284"/>
                <a:gd name="connsiteX1" fmla="*/ 808074 w 1584251"/>
                <a:gd name="connsiteY1" fmla="*/ 159488 h 223284"/>
                <a:gd name="connsiteX2" fmla="*/ 1584251 w 1584251"/>
                <a:gd name="connsiteY2" fmla="*/ 0 h 2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4251" h="223284">
                  <a:moveTo>
                    <a:pt x="0" y="223284"/>
                  </a:moveTo>
                  <a:cubicBezTo>
                    <a:pt x="272016" y="209993"/>
                    <a:pt x="544032" y="196702"/>
                    <a:pt x="808074" y="159488"/>
                  </a:cubicBezTo>
                  <a:cubicBezTo>
                    <a:pt x="1072116" y="122274"/>
                    <a:pt x="1328183" y="61137"/>
                    <a:pt x="1584251" y="0"/>
                  </a:cubicBez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9632226" y="2282246"/>
              <a:ext cx="939419" cy="850604"/>
            </a:xfrm>
            <a:custGeom>
              <a:avLst/>
              <a:gdLst>
                <a:gd name="connsiteX0" fmla="*/ 290833 w 939419"/>
                <a:gd name="connsiteY0" fmla="*/ 850604 h 850604"/>
                <a:gd name="connsiteX1" fmla="*/ 3754 w 939419"/>
                <a:gd name="connsiteY1" fmla="*/ 404037 h 850604"/>
                <a:gd name="connsiteX2" fmla="*/ 184507 w 939419"/>
                <a:gd name="connsiteY2" fmla="*/ 74428 h 850604"/>
                <a:gd name="connsiteX3" fmla="*/ 939419 w 939419"/>
                <a:gd name="connsiteY3" fmla="*/ 0 h 850604"/>
                <a:gd name="connsiteX4" fmla="*/ 939419 w 939419"/>
                <a:gd name="connsiteY4" fmla="*/ 0 h 850604"/>
                <a:gd name="connsiteX5" fmla="*/ 939419 w 939419"/>
                <a:gd name="connsiteY5" fmla="*/ 0 h 85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9419" h="850604">
                  <a:moveTo>
                    <a:pt x="290833" y="850604"/>
                  </a:moveTo>
                  <a:cubicBezTo>
                    <a:pt x="156154" y="692002"/>
                    <a:pt x="21475" y="533400"/>
                    <a:pt x="3754" y="404037"/>
                  </a:cubicBezTo>
                  <a:cubicBezTo>
                    <a:pt x="-13967" y="274674"/>
                    <a:pt x="28563" y="141767"/>
                    <a:pt x="184507" y="74428"/>
                  </a:cubicBezTo>
                  <a:cubicBezTo>
                    <a:pt x="340451" y="7089"/>
                    <a:pt x="939419" y="0"/>
                    <a:pt x="939419" y="0"/>
                  </a:cubicBezTo>
                  <a:lnTo>
                    <a:pt x="939419" y="0"/>
                  </a:lnTo>
                  <a:lnTo>
                    <a:pt x="939419" y="0"/>
                  </a:ln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11583283" y="1936018"/>
                  <a:ext cx="53251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3283" y="1936018"/>
                  <a:ext cx="532517" cy="58477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10435046" y="3820180"/>
                  <a:ext cx="54303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046" y="3820180"/>
                  <a:ext cx="543033" cy="52322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TextBox 94"/>
            <p:cNvSpPr txBox="1"/>
            <p:nvPr/>
          </p:nvSpPr>
          <p:spPr>
            <a:xfrm>
              <a:off x="7750131" y="3034223"/>
              <a:ext cx="1000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C00000"/>
                  </a:solidFill>
                  <a:latin typeface="Symbol" panose="05050102010706020507" pitchFamily="18" charset="2"/>
                </a:rPr>
                <a:t>W</a:t>
              </a:r>
              <a:r>
                <a:rPr lang="en-US" sz="2800" baseline="-25000" dirty="0" err="1">
                  <a:solidFill>
                    <a:srgbClr val="C00000"/>
                  </a:solidFill>
                </a:rPr>
                <a:t>c</a:t>
              </a:r>
              <a:r>
                <a:rPr lang="en-US" sz="2800" baseline="30000" dirty="0">
                  <a:solidFill>
                    <a:srgbClr val="C00000"/>
                  </a:solidFill>
                  <a:latin typeface="Symbol" panose="05050102010706020507" pitchFamily="18" charset="2"/>
                </a:rPr>
                <a:t>** 0</a:t>
              </a:r>
              <a:endParaRPr lang="en-US" sz="28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964934" y="2895408"/>
              <a:ext cx="13500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t</a:t>
              </a:r>
              <a:r>
                <a:rPr lang="en-US" dirty="0" smtClean="0">
                  <a:solidFill>
                    <a:srgbClr val="0000FF"/>
                  </a:solidFill>
                </a:rPr>
                <a:t>he </a:t>
              </a:r>
              <a:r>
                <a:rPr lang="en-US" dirty="0" err="1" smtClean="0">
                  <a:solidFill>
                    <a:srgbClr val="0000FF"/>
                  </a:solidFill>
                </a:rPr>
                <a:t>diquark</a:t>
              </a:r>
              <a:endParaRPr lang="en-US" dirty="0">
                <a:solidFill>
                  <a:srgbClr val="0000FF"/>
                </a:solidFill>
              </a:endParaRPr>
            </a:p>
            <a:p>
              <a:r>
                <a:rPr lang="en-US" dirty="0" smtClean="0">
                  <a:solidFill>
                    <a:srgbClr val="0000FF"/>
                  </a:solidFill>
                </a:rPr>
                <a:t>survives</a:t>
              </a:r>
            </a:p>
            <a:p>
              <a:endParaRPr lang="en-US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1132923" y="4557546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wide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9" name="Down Arrow 98"/>
            <p:cNvSpPr/>
            <p:nvPr/>
          </p:nvSpPr>
          <p:spPr bwMode="auto">
            <a:xfrm>
              <a:off x="11381738" y="3886200"/>
              <a:ext cx="168729" cy="677854"/>
            </a:xfrm>
            <a:prstGeom prst="downArrow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6FDF72-A2BA-4672-A714-13A03B0EA0DB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71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Doubly-flavored </a:t>
            </a:r>
            <a:r>
              <a:rPr lang="en-US" dirty="0" err="1" smtClean="0"/>
              <a:t>tetraquarks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1219200" y="747123"/>
            <a:ext cx="381000" cy="389104"/>
          </a:xfrm>
          <a:prstGeom prst="ellipse">
            <a:avLst/>
          </a:prstGeom>
          <a:solidFill>
            <a:srgbClr val="C0000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219200" y="1355098"/>
            <a:ext cx="381000" cy="401675"/>
          </a:xfrm>
          <a:prstGeom prst="ellipse">
            <a:avLst/>
          </a:prstGeom>
          <a:solidFill>
            <a:srgbClr val="0000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409700" y="1145955"/>
            <a:ext cx="0" cy="218871"/>
          </a:xfrm>
          <a:prstGeom prst="line">
            <a:avLst/>
          </a:prstGeom>
          <a:noFill/>
          <a:ln w="3810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val 9"/>
          <p:cNvSpPr/>
          <p:nvPr/>
        </p:nvSpPr>
        <p:spPr bwMode="auto">
          <a:xfrm>
            <a:off x="2867227" y="1174326"/>
            <a:ext cx="152400" cy="162128"/>
          </a:xfrm>
          <a:prstGeom prst="ellipse">
            <a:avLst/>
          </a:prstGeom>
          <a:solidFill>
            <a:srgbClr val="006600"/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457528" y="1255390"/>
            <a:ext cx="1361872" cy="2145"/>
          </a:xfrm>
          <a:prstGeom prst="line">
            <a:avLst/>
          </a:prstGeom>
          <a:noFill/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 flipH="1">
            <a:off x="1254869" y="1335642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1266216" y="737395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2809672" y="1100563"/>
            <a:ext cx="22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2019" y="600684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baryon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5" y="1899614"/>
            <a:ext cx="3954185" cy="29765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65629" y="1667867"/>
            <a:ext cx="2605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LHCb PRL 119, 112001 (2017)</a:t>
            </a:r>
            <a:endParaRPr lang="en-US" sz="14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452401" y="4839081"/>
            <a:ext cx="4011722" cy="799719"/>
            <a:chOff x="452401" y="4839081"/>
            <a:chExt cx="4011722" cy="79971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b="61444"/>
            <a:stretch/>
          </p:blipFill>
          <p:spPr>
            <a:xfrm>
              <a:off x="508000" y="5014593"/>
              <a:ext cx="3956123" cy="62420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52401" y="4839081"/>
              <a:ext cx="3258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Karliner,Rosner</a:t>
              </a:r>
              <a:r>
                <a:rPr lang="en-US" sz="1400" dirty="0" smtClean="0"/>
                <a:t> PRD90,094007 (2014)</a:t>
              </a:r>
              <a:endParaRPr lang="en-US" sz="1400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920" y="2105328"/>
            <a:ext cx="1899360" cy="103541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981700" y="2096889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dirty="0" err="1" smtClean="0">
                <a:latin typeface="Symbol" panose="05050102010706020507" pitchFamily="18" charset="2"/>
              </a:rPr>
              <a:t>L</a:t>
            </a:r>
            <a:r>
              <a:rPr lang="en-US" altLang="en-US" sz="1200" baseline="-25000" dirty="0" err="1" smtClean="0"/>
              <a:t>c</a:t>
            </a:r>
            <a:r>
              <a:rPr lang="en-US" altLang="en-US" sz="1200" baseline="30000" dirty="0" smtClean="0"/>
              <a:t>+</a:t>
            </a:r>
            <a:r>
              <a:rPr lang="en-US" altLang="en-US" sz="1200" baseline="-25000" dirty="0" smtClean="0"/>
              <a:t> </a:t>
            </a:r>
            <a:r>
              <a:rPr lang="en-US" altLang="en-US" sz="1200" dirty="0">
                <a:latin typeface="Symbol" panose="05050102010706020507" pitchFamily="18" charset="2"/>
              </a:rPr>
              <a:t>® </a:t>
            </a:r>
            <a:r>
              <a:rPr lang="en-US" altLang="en-US" sz="1200" dirty="0" err="1" smtClean="0"/>
              <a:t>pK</a:t>
            </a:r>
            <a:r>
              <a:rPr lang="en-US" altLang="en-US" sz="1200" baseline="30000" dirty="0" smtClean="0"/>
              <a:t>-</a:t>
            </a:r>
            <a:r>
              <a:rPr lang="en-US" sz="1200" dirty="0" smtClean="0">
                <a:latin typeface="Symbol" panose="05050102010706020507" pitchFamily="18" charset="2"/>
              </a:rPr>
              <a:t>p</a:t>
            </a:r>
            <a:r>
              <a:rPr lang="en-US" sz="1200" baseline="30000" dirty="0" smtClean="0">
                <a:latin typeface="Symbol" panose="05050102010706020507" pitchFamily="18" charset="2"/>
              </a:rPr>
              <a:t>+</a:t>
            </a:r>
            <a:endParaRPr lang="en-US" sz="1600" baseline="30000" dirty="0">
              <a:latin typeface="Symbol" panose="05050102010706020507" pitchFamily="18" charset="2"/>
            </a:endParaRPr>
          </a:p>
          <a:p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4643191" y="4114800"/>
            <a:ext cx="5766988" cy="2573609"/>
            <a:chOff x="4643191" y="4114800"/>
            <a:chExt cx="5766988" cy="2573609"/>
          </a:xfrm>
        </p:grpSpPr>
        <p:grpSp>
          <p:nvGrpSpPr>
            <p:cNvPr id="49" name="Group 48"/>
            <p:cNvGrpSpPr/>
            <p:nvPr/>
          </p:nvGrpSpPr>
          <p:grpSpPr>
            <a:xfrm>
              <a:off x="6436747" y="4704835"/>
              <a:ext cx="3973432" cy="1514861"/>
              <a:chOff x="3471809" y="1042563"/>
              <a:chExt cx="3973432" cy="1514861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495106" y="2001071"/>
                <a:ext cx="667644" cy="459581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4846897" y="2077548"/>
                <a:ext cx="250752" cy="314856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793557" y="2012416"/>
                <a:ext cx="341760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i="1" dirty="0" smtClean="0">
                    <a:solidFill>
                      <a:schemeClr val="bg1"/>
                    </a:solidFill>
                  </a:rPr>
                  <a:t>u</a:t>
                </a:r>
                <a:endParaRPr 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4540510" y="2075987"/>
                <a:ext cx="289064" cy="316417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57" name="TextBox 31"/>
              <p:cNvSpPr txBox="1">
                <a:spLocks noChangeArrowheads="1"/>
              </p:cNvSpPr>
              <p:nvPr/>
            </p:nvSpPr>
            <p:spPr bwMode="auto">
              <a:xfrm>
                <a:off x="4540510" y="2014791"/>
                <a:ext cx="306387" cy="400110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d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246821" y="1428200"/>
                <a:ext cx="1141020" cy="1129224"/>
              </a:xfrm>
              <a:prstGeom prst="ellipse">
                <a:avLst/>
              </a:prstGeom>
              <a:noFill/>
              <a:ln w="76200" cmpd="dbl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452895" y="1509489"/>
                <a:ext cx="703970" cy="47497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>
                <a:off x="4809117" y="1586454"/>
                <a:ext cx="297442" cy="325568"/>
              </a:xfrm>
              <a:prstGeom prst="ellipse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809469" y="1561740"/>
                <a:ext cx="341760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i="1" dirty="0" smtClean="0">
                    <a:solidFill>
                      <a:schemeClr val="bg1"/>
                    </a:solidFill>
                  </a:rPr>
                  <a:t>b</a:t>
                </a:r>
                <a:endParaRPr lang="en-US" b="1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4540510" y="1577432"/>
                <a:ext cx="254588" cy="33459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63" name="TextBox 31"/>
              <p:cNvSpPr txBox="1">
                <a:spLocks noChangeArrowheads="1"/>
              </p:cNvSpPr>
              <p:nvPr/>
            </p:nvSpPr>
            <p:spPr bwMode="auto">
              <a:xfrm>
                <a:off x="4495107" y="1580477"/>
                <a:ext cx="306387" cy="400110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  <a:latin typeface="Calibri" charset="0"/>
                  </a:rPr>
                  <a:t>b</a:t>
                </a:r>
                <a:endParaRPr lang="en-US" b="1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64" name="TextBox 31"/>
              <p:cNvSpPr txBox="1">
                <a:spLocks noChangeArrowheads="1"/>
              </p:cNvSpPr>
              <p:nvPr/>
            </p:nvSpPr>
            <p:spPr bwMode="auto">
              <a:xfrm>
                <a:off x="4526491" y="1349337"/>
                <a:ext cx="306388" cy="400110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>
                    <a:solidFill>
                      <a:schemeClr val="bg1"/>
                    </a:solidFill>
                    <a:latin typeface="Calibri" charset="0"/>
                  </a:rPr>
                  <a:t>_</a:t>
                </a:r>
              </a:p>
            </p:txBody>
          </p:sp>
          <p:sp>
            <p:nvSpPr>
              <p:cNvPr id="65" name="TextBox 31"/>
              <p:cNvSpPr txBox="1">
                <a:spLocks noChangeArrowheads="1"/>
              </p:cNvSpPr>
              <p:nvPr/>
            </p:nvSpPr>
            <p:spPr bwMode="auto">
              <a:xfrm>
                <a:off x="4852853" y="1326649"/>
                <a:ext cx="306388" cy="400110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i="1" dirty="0">
                    <a:solidFill>
                      <a:schemeClr val="bg1"/>
                    </a:solidFill>
                    <a:latin typeface="Calibri" charset="0"/>
                  </a:rPr>
                  <a:t>_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385392" y="1339351"/>
                <a:ext cx="20598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srgbClr val="FF00FF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471809" y="1042563"/>
                <a:ext cx="1168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Luciano Maiani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0341" y="4144078"/>
              <a:ext cx="2439260" cy="164393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4643191" y="4114800"/>
              <a:ext cx="28518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New holy grail of heavy quark spectroscopy 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53057" y="4871433"/>
              <a:ext cx="1191077" cy="1816976"/>
            </a:xfrm>
            <a:prstGeom prst="rect">
              <a:avLst/>
            </a:prstGeom>
          </p:spPr>
        </p:pic>
      </p:grpSp>
      <p:sp>
        <p:nvSpPr>
          <p:cNvPr id="73" name="Rectangle 72"/>
          <p:cNvSpPr/>
          <p:nvPr/>
        </p:nvSpPr>
        <p:spPr>
          <a:xfrm>
            <a:off x="2514084" y="2230878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latin typeface="Times" panose="02020603050405020304" pitchFamily="18" charset="0"/>
                <a:cs typeface="Times" panose="02020603050405020304" pitchFamily="18" charset="0"/>
              </a:rPr>
              <a:t>Part of Run II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1.7 fb</a:t>
            </a:r>
            <a:r>
              <a:rPr lang="en-US" baseline="30000" dirty="0" smtClean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endParaRPr lang="en-US" baseline="30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-31972" y="4515220"/>
            <a:ext cx="21141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ucida Grande"/>
              </a:rPr>
              <a:t>LHCb-PAPER-2017-018</a:t>
            </a:r>
            <a:endParaRPr lang="en-US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711370" y="381864"/>
            <a:ext cx="8653092" cy="6514920"/>
            <a:chOff x="3711370" y="381864"/>
            <a:chExt cx="8653092" cy="6514920"/>
          </a:xfrm>
        </p:grpSpPr>
        <p:grpSp>
          <p:nvGrpSpPr>
            <p:cNvPr id="4" name="Group 3"/>
            <p:cNvGrpSpPr/>
            <p:nvPr/>
          </p:nvGrpSpPr>
          <p:grpSpPr>
            <a:xfrm>
              <a:off x="3711370" y="381864"/>
              <a:ext cx="8653092" cy="6514920"/>
              <a:chOff x="3711370" y="381864"/>
              <a:chExt cx="8653092" cy="6514920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429592" y="2186172"/>
                <a:ext cx="3993654" cy="2826222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396045" y="6312009"/>
                <a:ext cx="59684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Consistent results predicted by LQCD:</a:t>
                </a:r>
              </a:p>
              <a:p>
                <a:pPr algn="ctr"/>
                <a:r>
                  <a:rPr lang="en-US" sz="1600" b="1" dirty="0" err="1" smtClean="0"/>
                  <a:t>Francis,Hudspith,Lewis,Maltman</a:t>
                </a:r>
                <a:r>
                  <a:rPr lang="en-US" sz="1600" b="1" dirty="0" smtClean="0"/>
                  <a:t> PRL 1118,142001 (2017)</a:t>
                </a:r>
                <a:endParaRPr lang="en-US" sz="1600" b="1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181600" y="381864"/>
                <a:ext cx="5932248" cy="1753089"/>
                <a:chOff x="5181600" y="381864"/>
                <a:chExt cx="5932248" cy="1753089"/>
              </a:xfrm>
            </p:grpSpPr>
            <p:cxnSp>
              <p:nvCxnSpPr>
                <p:cNvPr id="22" name="Straight Connector 21"/>
                <p:cNvCxnSpPr/>
                <p:nvPr/>
              </p:nvCxnSpPr>
              <p:spPr bwMode="auto">
                <a:xfrm>
                  <a:off x="9600388" y="1298346"/>
                  <a:ext cx="0" cy="21887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" name="Oval 22"/>
                <p:cNvSpPr/>
                <p:nvPr/>
              </p:nvSpPr>
              <p:spPr bwMode="auto">
                <a:xfrm>
                  <a:off x="10953344" y="1890114"/>
                  <a:ext cx="152400" cy="162128"/>
                </a:xfrm>
                <a:prstGeom prst="ellipse">
                  <a:avLst/>
                </a:prstGeom>
                <a:solidFill>
                  <a:srgbClr val="FFC000"/>
                </a:solidFill>
                <a:ln w="2857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 bwMode="auto">
                <a:xfrm flipV="1">
                  <a:off x="9648216" y="1407781"/>
                  <a:ext cx="1361872" cy="214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5" name="Oval 24"/>
                <p:cNvSpPr/>
                <p:nvPr/>
              </p:nvSpPr>
              <p:spPr bwMode="auto">
                <a:xfrm>
                  <a:off x="9296400" y="1468577"/>
                  <a:ext cx="562584" cy="531776"/>
                </a:xfrm>
                <a:prstGeom prst="ellipse">
                  <a:avLst/>
                </a:prstGeom>
                <a:solidFill>
                  <a:srgbClr val="0000FF"/>
                </a:solidFill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 bwMode="auto">
                <a:xfrm>
                  <a:off x="9296400" y="815210"/>
                  <a:ext cx="562584" cy="522048"/>
                </a:xfrm>
                <a:prstGeom prst="ellipse">
                  <a:avLst/>
                </a:prstGeom>
                <a:solidFill>
                  <a:srgbClr val="C00000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 bwMode="auto">
                <a:xfrm>
                  <a:off x="11010088" y="914105"/>
                  <a:ext cx="0" cy="98087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8" name="Oval 27"/>
                <p:cNvSpPr/>
                <p:nvPr/>
              </p:nvSpPr>
              <p:spPr bwMode="auto">
                <a:xfrm>
                  <a:off x="10943616" y="747114"/>
                  <a:ext cx="152400" cy="162128"/>
                </a:xfrm>
                <a:prstGeom prst="ellipse">
                  <a:avLst/>
                </a:prstGeom>
                <a:solidFill>
                  <a:srgbClr val="00B0F0"/>
                </a:solidFill>
                <a:ln w="28575" cap="flat" cmpd="sng" algn="ctr">
                  <a:solidFill>
                    <a:srgbClr val="00B0F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flipH="1">
                  <a:off x="10885248" y="1827176"/>
                  <a:ext cx="228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u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flipH="1">
                  <a:off x="10867416" y="685800"/>
                  <a:ext cx="228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d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 flipH="1">
                  <a:off x="9447176" y="881682"/>
                  <a:ext cx="2286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b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 flipH="1">
                  <a:off x="9448800" y="1528916"/>
                  <a:ext cx="2286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b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 bwMode="auto">
                <a:xfrm>
                  <a:off x="10980904" y="1919298"/>
                  <a:ext cx="8592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" name="Straight Connector 33"/>
                <p:cNvCxnSpPr/>
                <p:nvPr/>
              </p:nvCxnSpPr>
              <p:spPr bwMode="auto">
                <a:xfrm>
                  <a:off x="10972800" y="766570"/>
                  <a:ext cx="8592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5" name="TextBox 34"/>
                <p:cNvSpPr txBox="1"/>
                <p:nvPr/>
              </p:nvSpPr>
              <p:spPr>
                <a:xfrm>
                  <a:off x="9631358" y="381864"/>
                  <a:ext cx="13372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/>
                    <a:t>tetraquark</a:t>
                  </a:r>
                  <a:endParaRPr lang="en-US" dirty="0"/>
                </a:p>
              </p:txBody>
            </p:sp>
            <p:sp>
              <p:nvSpPr>
                <p:cNvPr id="36" name="Right Arrow 35"/>
                <p:cNvSpPr/>
                <p:nvPr/>
              </p:nvSpPr>
              <p:spPr bwMode="auto">
                <a:xfrm>
                  <a:off x="5181600" y="1295401"/>
                  <a:ext cx="1397000" cy="228599"/>
                </a:xfrm>
                <a:prstGeom prst="rightArrow">
                  <a:avLst/>
                </a:prstGeom>
                <a:noFill/>
                <a:ln w="28575" cap="flat" cmpd="sng" algn="ctr">
                  <a:solidFill>
                    <a:srgbClr val="CC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8350330" y="4971481"/>
                <a:ext cx="384166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err="1" smtClean="0"/>
                  <a:t>Karliner,Rosner</a:t>
                </a:r>
                <a:r>
                  <a:rPr lang="en-US" sz="1400" b="1" dirty="0" smtClean="0"/>
                  <a:t> PRL </a:t>
                </a:r>
                <a:r>
                  <a:rPr lang="en-US" sz="1400" b="1" dirty="0"/>
                  <a:t>119, 202001 (2017</a:t>
                </a:r>
                <a:r>
                  <a:rPr lang="en-US" sz="1400" b="1" dirty="0" smtClean="0"/>
                  <a:t>)</a:t>
                </a:r>
                <a:endParaRPr lang="en-US" sz="1400" b="1" dirty="0"/>
              </a:p>
              <a:p>
                <a:r>
                  <a:rPr lang="en-US" sz="1400" dirty="0" smtClean="0"/>
                  <a:t>See also: </a:t>
                </a:r>
              </a:p>
              <a:p>
                <a:r>
                  <a:rPr lang="en-US" sz="1400" dirty="0" err="1" smtClean="0"/>
                  <a:t>Eighten,Quigg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PRL 119, 202002 (2017</a:t>
                </a:r>
                <a:r>
                  <a:rPr lang="en-US" sz="1400" dirty="0" smtClean="0"/>
                  <a:t>);</a:t>
                </a:r>
              </a:p>
              <a:p>
                <a:r>
                  <a:rPr lang="en-US" sz="1400" dirty="0" err="1" smtClean="0"/>
                  <a:t>Czarnecki,Leng,Voloshin</a:t>
                </a:r>
                <a:r>
                  <a:rPr lang="en-US" sz="1400" dirty="0" smtClean="0"/>
                  <a:t> PL B778, 233 </a:t>
                </a:r>
                <a:r>
                  <a:rPr lang="en-US" sz="1400" dirty="0"/>
                  <a:t>(2018</a:t>
                </a:r>
                <a:r>
                  <a:rPr lang="en-US" sz="1400" dirty="0" smtClean="0"/>
                  <a:t>)</a:t>
                </a:r>
                <a:endParaRPr lang="en-US" sz="1400" dirty="0"/>
              </a:p>
              <a:p>
                <a:r>
                  <a:rPr lang="en-US" sz="1400" dirty="0" err="1" smtClean="0"/>
                  <a:t>Esposito,Papinutto,Pilloni,Polosa</a:t>
                </a:r>
                <a:r>
                  <a:rPr lang="en-US" sz="1400" dirty="0" smtClean="0"/>
                  <a:t>, et al </a:t>
                </a:r>
                <a:r>
                  <a:rPr lang="en-US" sz="1400" dirty="0"/>
                  <a:t>PRD88, 054029 (2013</a:t>
                </a:r>
                <a:r>
                  <a:rPr lang="en-US" sz="1400" dirty="0" smtClean="0"/>
                  <a:t>); and others </a:t>
                </a:r>
                <a:endParaRPr lang="en-US" sz="1400" dirty="0"/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10729423" y="4009814"/>
                <a:ext cx="561330" cy="643909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61739" y="3737046"/>
                <a:ext cx="20056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FF"/>
                    </a:solidFill>
                  </a:rPr>
                  <a:t>Stable </a:t>
                </a:r>
                <a:r>
                  <a:rPr lang="en-US" sz="1800" dirty="0" err="1" smtClean="0">
                    <a:solidFill>
                      <a:srgbClr val="0000FF"/>
                    </a:solidFill>
                  </a:rPr>
                  <a:t>tetraquark</a:t>
                </a:r>
                <a:r>
                  <a:rPr lang="en-US" sz="1800" dirty="0" smtClean="0">
                    <a:solidFill>
                      <a:srgbClr val="0000FF"/>
                    </a:solidFill>
                  </a:rPr>
                  <a:t>,</a:t>
                </a:r>
              </a:p>
              <a:p>
                <a:r>
                  <a:rPr lang="en-US" sz="1800" dirty="0" smtClean="0">
                    <a:solidFill>
                      <a:srgbClr val="0000FF"/>
                    </a:solidFill>
                  </a:rPr>
                  <a:t>will decay weakly</a:t>
                </a:r>
                <a:endParaRPr lang="en-US" sz="18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941686" y="3175210"/>
                <a:ext cx="19784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r>
                  <a:rPr lang="en-US" dirty="0" smtClean="0"/>
                  <a:t>he same toolkit</a:t>
                </a:r>
                <a:endParaRPr lang="en-US" dirty="0"/>
              </a:p>
            </p:txBody>
          </p:sp>
          <p:sp>
            <p:nvSpPr>
              <p:cNvPr id="45" name="Right Arrow 44"/>
              <p:cNvSpPr/>
              <p:nvPr/>
            </p:nvSpPr>
            <p:spPr bwMode="auto">
              <a:xfrm>
                <a:off x="5273473" y="3582984"/>
                <a:ext cx="1397000" cy="228599"/>
              </a:xfrm>
              <a:prstGeom prst="rightArrow">
                <a:avLst/>
              </a:prstGeom>
              <a:noFill/>
              <a:ln w="2857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421881" y="2310289"/>
                <a:ext cx="19992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The lightest 1</a:t>
                </a:r>
                <a:r>
                  <a:rPr lang="en-US" sz="1600" baseline="30000" dirty="0" smtClean="0"/>
                  <a:t>+</a:t>
                </a:r>
                <a:r>
                  <a:rPr lang="en-US" sz="1600" dirty="0" smtClean="0"/>
                  <a:t> state</a:t>
                </a:r>
                <a:endParaRPr lang="en-US" sz="16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711370" y="601343"/>
                <a:ext cx="48150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Replace the light quark with light anti-</a:t>
                </a:r>
                <a:r>
                  <a:rPr lang="en-US" sz="1800" dirty="0" err="1" smtClean="0"/>
                  <a:t>diquark</a:t>
                </a:r>
                <a:r>
                  <a:rPr lang="en-US" sz="1800" dirty="0" smtClean="0"/>
                  <a:t> in color triplet configuration</a:t>
                </a:r>
                <a:endParaRPr lang="en-US" sz="1800" dirty="0"/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8854365" y="3076996"/>
                <a:ext cx="332730" cy="432225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9129540" y="3184846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33CC"/>
                    </a:solidFill>
                  </a:rPr>
                  <a:t>?</a:t>
                </a:r>
                <a:endParaRPr lang="en-US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9530428" y="2875611"/>
                <a:ext cx="9669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 smtClean="0"/>
                  <a:t>0</a:t>
                </a:r>
                <a:r>
                  <a:rPr lang="en-US" sz="1800" baseline="30000" dirty="0" smtClean="0"/>
                  <a:t>+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state</a:t>
                </a: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0287000" y="3429000"/>
                <a:ext cx="9669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 smtClean="0"/>
                  <a:t>1</a:t>
                </a:r>
                <a:r>
                  <a:rPr lang="en-US" sz="1800" baseline="30000" dirty="0" smtClean="0"/>
                  <a:t>+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state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rot="16200000">
              <a:off x="6566146" y="3232622"/>
              <a:ext cx="205537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Distance from EM or strong</a:t>
              </a:r>
            </a:p>
            <a:p>
              <a:pPr algn="ctr"/>
              <a:r>
                <a:rPr lang="en-US" sz="1200" dirty="0" smtClean="0"/>
                <a:t> decay threshold (MeV)</a:t>
              </a:r>
              <a:endParaRPr lang="en-US" sz="1200" dirty="0"/>
            </a:p>
          </p:txBody>
        </p:sp>
      </p:grpSp>
      <p:sp>
        <p:nvSpPr>
          <p:cNvPr id="37" name="Footer Placeholder 3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3815" y="5885972"/>
                <a:ext cx="43476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Ebert,Faustov,Galkin,Martynenko</a:t>
                </a:r>
                <a:r>
                  <a:rPr lang="en-US" sz="1400" dirty="0" smtClean="0"/>
                  <a:t> </a:t>
                </a:r>
              </a:p>
              <a:p>
                <a:r>
                  <a:rPr lang="en-US" sz="1400" dirty="0" smtClean="0"/>
                  <a:t>PRD66, </a:t>
                </a:r>
                <a:r>
                  <a:rPr lang="en-US" sz="1400" dirty="0"/>
                  <a:t>014008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(</a:t>
                </a:r>
                <a:r>
                  <a:rPr lang="en-US" sz="1400" b="1" dirty="0"/>
                  <a:t>2002</a:t>
                </a:r>
                <a:r>
                  <a:rPr lang="en-US" sz="1400" dirty="0"/>
                  <a:t>) </a:t>
                </a:r>
                <a:r>
                  <a:rPr lang="en-US" sz="1400" dirty="0" smtClean="0"/>
                  <a:t>          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3620 </m:t>
                    </m:r>
                    <m:r>
                      <a:rPr lang="en-US" sz="1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                 </m:t>
                    </m:r>
                    <m:r>
                      <a:rPr lang="en-US" sz="1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3627 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" y="5885972"/>
                <a:ext cx="4347665" cy="523220"/>
              </a:xfrm>
              <a:prstGeom prst="rect">
                <a:avLst/>
              </a:prstGeom>
              <a:blipFill rotWithShape="0">
                <a:blip r:embed="rId8"/>
                <a:stretch>
                  <a:fillRect l="-421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033190" y="5663701"/>
                <a:ext cx="121950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 smtClean="0">
                    <a:solidFill>
                      <a:srgbClr val="C00000"/>
                    </a:solidFill>
                  </a:rPr>
                  <a:t>LHCb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3621</m:t>
                    </m:r>
                    <m:r>
                      <a:rPr lang="en-US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</m:t>
                    </m:r>
                  </m:oMath>
                </a14:m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190" y="5663701"/>
                <a:ext cx="1219501" cy="215444"/>
              </a:xfrm>
              <a:prstGeom prst="rect">
                <a:avLst/>
              </a:prstGeom>
              <a:blipFill rotWithShape="0">
                <a:blip r:embed="rId9"/>
                <a:stretch>
                  <a:fillRect l="-9000" t="-25714" r="-4000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4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of double Y production at LHC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4575212"/>
                <a:ext cx="12039600" cy="2282787"/>
              </a:xfrm>
            </p:spPr>
            <p:txBody>
              <a:bodyPr/>
              <a:lstStyle/>
              <a:p>
                <a:r>
                  <a:rPr lang="en-US" sz="1800" dirty="0" smtClean="0"/>
                  <a:t>First observation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1800" dirty="0" smtClean="0"/>
                  <a:t> production at LHC. An example, where high luminosity of CMS, and central region coverage, won over lower muon momentum thresholds in forward region at LHCb. </a:t>
                </a:r>
              </a:p>
              <a:p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smtClean="0"/>
                  <a:t>not in the same hadron yet. </a:t>
                </a:r>
              </a:p>
              <a:p>
                <a:r>
                  <a:rPr lang="en-US" sz="1800" dirty="0" smtClean="0"/>
                  <a:t>Can look for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𝑏𝑏</m:t>
                    </m:r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)(</m:t>
                    </m:r>
                    <m:acc>
                      <m:accPr>
                        <m:chr m:val="̅"/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 smtClean="0"/>
                  <a:t> </a:t>
                </a:r>
                <a:r>
                  <a:rPr lang="en-US" sz="1800" dirty="0" err="1" smtClean="0"/>
                  <a:t>tetraquark</a:t>
                </a:r>
                <a:r>
                  <a:rPr lang="en-US" sz="1800" dirty="0" smtClean="0"/>
                  <a:t> in decays to Y(1S)Y(1S) – some predicted it to be narrow.</a:t>
                </a:r>
              </a:p>
              <a:p>
                <a:r>
                  <a:rPr lang="en-US" sz="1800" dirty="0" smtClean="0"/>
                  <a:t>In stable </a:t>
                </a:r>
                <a:r>
                  <a:rPr lang="en-US" sz="1800" dirty="0" err="1" smtClean="0"/>
                  <a:t>teraquark</a:t>
                </a:r>
                <a:r>
                  <a:rPr lang="en-US" sz="1800" dirty="0" smtClean="0"/>
                  <a:t> need to look for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𝑐𝑊</m:t>
                    </m:r>
                  </m:oMath>
                </a14:m>
                <a:r>
                  <a:rPr lang="en-US" sz="1800" dirty="0" smtClean="0"/>
                  <a:t> decay. Look out for observations of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𝑏𝑏</m:t>
                    </m:r>
                    <m:r>
                      <a:rPr lang="en-US" sz="1800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smtClean="0"/>
                  <a:t>baryons, as signs of reaching sensitivity to detect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𝑏𝑏</m:t>
                        </m:r>
                      </m:e>
                    </m:d>
                    <m:d>
                      <m:dPr>
                        <m:ctrlPr>
                          <a:rPr lang="en-US" sz="18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8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e>
                        </m:acc>
                      </m:e>
                    </m:d>
                    <m:r>
                      <a:rPr lang="en-US" sz="1800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1800" dirty="0" smtClean="0"/>
                  <a:t>It will be hard to detect it even at LHCb Phase II upgrade. A better chance to detect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d>
                      <m:dPr>
                        <m:ctrlPr>
                          <a:rPr lang="en-US" sz="1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8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800" dirty="0" smtClean="0"/>
                  <a:t> if stable or narrow (thousands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lang="en-US" sz="1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800" dirty="0" smtClean="0"/>
                  <a:t> mesons have been already detected at LHC).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575212"/>
                <a:ext cx="12039600" cy="2282787"/>
              </a:xfrm>
              <a:blipFill rotWithShape="0">
                <a:blip r:embed="rId2"/>
                <a:stretch>
                  <a:fillRect l="-354" t="-1337" r="-304" b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5372100" cy="3771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0650" y="1778169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JHEP 05 (2017) 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22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23DA"/>
              </a:clrFrom>
              <a:clrTo>
                <a:srgbClr val="FF23DA">
                  <a:alpha val="0"/>
                </a:srgbClr>
              </a:clrTo>
            </a:clrChange>
          </a:blip>
          <a:srcRect l="70232" t="90706" r="11486" b="4833"/>
          <a:stretch/>
        </p:blipFill>
        <p:spPr>
          <a:xfrm>
            <a:off x="6783259" y="4944816"/>
            <a:ext cx="1447800" cy="22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23DA"/>
              </a:clrFrom>
              <a:clrTo>
                <a:srgbClr val="FF23DA">
                  <a:alpha val="0"/>
                </a:srgbClr>
              </a:clrTo>
            </a:clrChange>
          </a:blip>
          <a:srcRect r="12448"/>
          <a:stretch/>
        </p:blipFill>
        <p:spPr>
          <a:xfrm>
            <a:off x="0" y="304800"/>
            <a:ext cx="6934200" cy="512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200000">
                <a:off x="-493910" y="1484511"/>
                <a:ext cx="12355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93910" y="1484511"/>
                <a:ext cx="1235531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8815" y="5173416"/>
            <a:ext cx="1719680" cy="16845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802285" y="1526006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62000" y="812132"/>
            <a:ext cx="6104498" cy="677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440905" y="2322096"/>
            <a:ext cx="425593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460960" y="1588168"/>
            <a:ext cx="425593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4468" y="5151003"/>
            <a:ext cx="5822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2020</a:t>
            </a:r>
            <a:endParaRPr 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000366" y="2979989"/>
                <a:ext cx="446505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BES:</a:t>
                </a:r>
                <a:r>
                  <a:rPr lang="en-US" dirty="0" smtClean="0"/>
                  <a:t> highest luminosity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dirty="0" smtClean="0"/>
                  <a:t> experiment near the charm threshold (precision scanning)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366" y="2979989"/>
                <a:ext cx="4465052" cy="1015663"/>
              </a:xfrm>
              <a:prstGeom prst="rect">
                <a:avLst/>
              </a:prstGeom>
              <a:blipFill rotWithShape="0">
                <a:blip r:embed="rId6"/>
                <a:stretch>
                  <a:fillRect l="-1364" t="-3012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600700" y="2965784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6631032" y="310014"/>
            <a:ext cx="2176884" cy="1532570"/>
            <a:chOff x="6631032" y="310014"/>
            <a:chExt cx="2176884" cy="1532570"/>
          </a:xfrm>
        </p:grpSpPr>
        <p:sp>
          <p:nvSpPr>
            <p:cNvPr id="21" name="Oval 20"/>
            <p:cNvSpPr/>
            <p:nvPr/>
          </p:nvSpPr>
          <p:spPr bwMode="auto">
            <a:xfrm>
              <a:off x="7503400" y="725904"/>
              <a:ext cx="158458" cy="902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631032" y="310014"/>
              <a:ext cx="2176884" cy="1532570"/>
              <a:chOff x="6631032" y="310014"/>
              <a:chExt cx="2176884" cy="153257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315200" y="310014"/>
                <a:ext cx="1492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 err="1" smtClean="0">
                    <a:solidFill>
                      <a:srgbClr val="FF0000"/>
                    </a:solidFill>
                  </a:rPr>
                  <a:t>SuperKEKB</a:t>
                </a:r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 bwMode="auto">
              <a:xfrm flipH="1">
                <a:off x="6631032" y="780044"/>
                <a:ext cx="939565" cy="1062540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8" name="Rectangle 27"/>
          <p:cNvSpPr/>
          <p:nvPr/>
        </p:nvSpPr>
        <p:spPr bwMode="auto">
          <a:xfrm>
            <a:off x="6848304" y="609998"/>
            <a:ext cx="97928" cy="224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125013" y="1529371"/>
                <a:ext cx="1528688" cy="403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013" y="1529371"/>
                <a:ext cx="1528688" cy="40344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577556" y="2394028"/>
                <a:ext cx="1386020" cy="403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~4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556" y="2394028"/>
                <a:ext cx="1386020" cy="40344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7839893" y="5154559"/>
            <a:ext cx="5822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2030</a:t>
            </a:r>
            <a:endParaRPr lang="en-US" sz="14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7772400" y="1265002"/>
            <a:ext cx="4179967" cy="894758"/>
            <a:chOff x="7772400" y="1265002"/>
            <a:chExt cx="4179967" cy="894758"/>
          </a:xfrm>
        </p:grpSpPr>
        <p:sp>
          <p:nvSpPr>
            <p:cNvPr id="33" name="5-Point Star 32"/>
            <p:cNvSpPr/>
            <p:nvPr/>
          </p:nvSpPr>
          <p:spPr bwMode="auto">
            <a:xfrm>
              <a:off x="7772400" y="1421984"/>
              <a:ext cx="304800" cy="254416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61558" y="1265002"/>
              <a:ext cx="38908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Super Tau-Charm Factory (STCF)</a:t>
              </a:r>
            </a:p>
            <a:p>
              <a:r>
                <a:rPr lang="en-US" sz="1800" dirty="0" smtClean="0"/>
                <a:t>Proposed at Beijing and Novosibirsk</a:t>
              </a:r>
              <a:endParaRPr lang="en-US" sz="1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7781059" y="1756316"/>
                  <a:ext cx="2979405" cy="403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(energy up to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a14:m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1059" y="1756316"/>
                  <a:ext cx="2979405" cy="40344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045" t="-6061" r="-1431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7131" y="5243245"/>
            <a:ext cx="1526871" cy="14693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413240" y="2234129"/>
            <a:ext cx="2575331" cy="711220"/>
            <a:chOff x="6413240" y="2234129"/>
            <a:chExt cx="2575331" cy="711220"/>
          </a:xfrm>
        </p:grpSpPr>
        <p:cxnSp>
          <p:nvCxnSpPr>
            <p:cNvPr id="34" name="Straight Connector 33"/>
            <p:cNvCxnSpPr/>
            <p:nvPr/>
          </p:nvCxnSpPr>
          <p:spPr bwMode="auto">
            <a:xfrm flipH="1" flipV="1">
              <a:off x="6413240" y="2917108"/>
              <a:ext cx="1141723" cy="1552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6909156" y="2234129"/>
                  <a:ext cx="2079415" cy="711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Energy upgrade </a:t>
                  </a:r>
                </a:p>
                <a:p>
                  <a:r>
                    <a:rPr lang="en-US" dirty="0" smtClean="0"/>
                    <a:t>to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~4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.9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156" y="2234129"/>
                  <a:ext cx="2079415" cy="711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924" t="-3419" r="-2047" b="-145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itle 1"/>
              <p:cNvSpPr txBox="1">
                <a:spLocks/>
              </p:cNvSpPr>
              <p:nvPr/>
            </p:nvSpPr>
            <p:spPr bwMode="auto">
              <a:xfrm>
                <a:off x="1283026" y="663840"/>
                <a:ext cx="4469063" cy="952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rgbClr val="CC0000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Arial" panose="020B0604020202020204" pitchFamily="34" charset="0"/>
                  </a:defRPr>
                </a:lvl2pPr>
                <a:lvl3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Arial" panose="020B0604020202020204" pitchFamily="34" charset="0"/>
                  </a:defRPr>
                </a:lvl3pPr>
                <a:lvl4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Arial" panose="020B0604020202020204" pitchFamily="34" charset="0"/>
                  </a:defRPr>
                </a:lvl4pPr>
                <a:lvl5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Arial" panose="020B0604020202020204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Arial" panose="020B0604020202020204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Arial" panose="020B0604020202020204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Arial" panose="020B0604020202020204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 smtClean="0"/>
                  <a:t>Past and future: dedicated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 smtClean="0"/>
                  <a:t>quark experiments</a:t>
                </a:r>
                <a:endParaRPr lang="en-US" dirty="0"/>
              </a:p>
            </p:txBody>
          </p:sp>
        </mc:Choice>
        <mc:Fallback xmlns="">
          <p:sp>
            <p:nvSpPr>
              <p:cNvPr id="40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3026" y="663840"/>
                <a:ext cx="4469063" cy="952500"/>
              </a:xfrm>
              <a:prstGeom prst="rect">
                <a:avLst/>
              </a:prstGeom>
              <a:blipFill rotWithShape="0">
                <a:blip r:embed="rId12"/>
                <a:stretch>
                  <a:fillRect b="-89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399612" y="3925288"/>
            <a:ext cx="5014303" cy="2955271"/>
            <a:chOff x="7399612" y="3925288"/>
            <a:chExt cx="5014303" cy="2955271"/>
          </a:xfrm>
        </p:grpSpPr>
        <p:grpSp>
          <p:nvGrpSpPr>
            <p:cNvPr id="46" name="Group 45"/>
            <p:cNvGrpSpPr/>
            <p:nvPr/>
          </p:nvGrpSpPr>
          <p:grpSpPr>
            <a:xfrm>
              <a:off x="7948863" y="3925288"/>
              <a:ext cx="4465052" cy="2955271"/>
              <a:chOff x="7948863" y="3925288"/>
              <a:chExt cx="4465052" cy="2955271"/>
            </a:xfrm>
          </p:grpSpPr>
          <p:pic>
            <p:nvPicPr>
              <p:cNvPr id="41" name="Picture 10" descr="Image result for PANDA experimen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2703" y="4800600"/>
                <a:ext cx="3299664" cy="2079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7948863" y="3925288"/>
                    <a:ext cx="4465052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PANDA:</a:t>
                    </a:r>
                    <a:r>
                      <a:rPr lang="en-US" dirty="0" smtClean="0"/>
                      <a:t> highest luminosity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a14:m>
                    <a:endParaRPr lang="en-US" dirty="0"/>
                  </a:p>
                  <a:p>
                    <a:r>
                      <a:rPr lang="en-US" dirty="0" smtClean="0"/>
                      <a:t>experiment near the charm threshold</a:t>
                    </a:r>
                  </a:p>
                  <a:p>
                    <a:r>
                      <a:rPr lang="en-US" dirty="0" smtClean="0"/>
                      <a:t>(under construction; physics 2025- )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44" name="TextBox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48863" y="3925288"/>
                    <a:ext cx="4465052" cy="1015663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1503" t="-2994" b="-1018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" name="5-Point Star 1"/>
            <p:cNvSpPr/>
            <p:nvPr/>
          </p:nvSpPr>
          <p:spPr bwMode="auto">
            <a:xfrm>
              <a:off x="7399612" y="5101647"/>
              <a:ext cx="270502" cy="274885"/>
            </a:xfrm>
            <a:prstGeom prst="star5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96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358" y="252537"/>
            <a:ext cx="7112000" cy="381000"/>
          </a:xfrm>
        </p:spPr>
        <p:txBody>
          <a:bodyPr/>
          <a:lstStyle/>
          <a:p>
            <a:r>
              <a:rPr lang="en-US" dirty="0" smtClean="0"/>
              <a:t>From particle zoo to Quark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525" t="20763" r="4972" b="6002"/>
          <a:stretch/>
        </p:blipFill>
        <p:spPr>
          <a:xfrm>
            <a:off x="3151572" y="609600"/>
            <a:ext cx="41148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316" t="33105" r="23057" b="47042"/>
          <a:stretch/>
        </p:blipFill>
        <p:spPr>
          <a:xfrm>
            <a:off x="3160208" y="1124146"/>
            <a:ext cx="1509436" cy="533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686504" y="2882008"/>
            <a:ext cx="2774203" cy="240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0" y="533400"/>
            <a:ext cx="3733800" cy="2762837"/>
            <a:chOff x="0" y="533400"/>
            <a:chExt cx="3733800" cy="27628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19158" y="533400"/>
              <a:ext cx="1332414" cy="2001635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0" y="590746"/>
              <a:ext cx="3733800" cy="2705491"/>
              <a:chOff x="0" y="590746"/>
              <a:chExt cx="3733800" cy="2705491"/>
            </a:xfrm>
          </p:grpSpPr>
          <p:pic>
            <p:nvPicPr>
              <p:cNvPr id="12" name="Picture 9" descr="lambda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16"/>
              <a:stretch/>
            </p:blipFill>
            <p:spPr bwMode="auto">
              <a:xfrm>
                <a:off x="0" y="590746"/>
                <a:ext cx="1810522" cy="2705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Arrow Connector 13"/>
              <p:cNvCxnSpPr/>
              <p:nvPr/>
            </p:nvCxnSpPr>
            <p:spPr bwMode="auto">
              <a:xfrm flipH="1" flipV="1">
                <a:off x="905262" y="2647362"/>
                <a:ext cx="2828538" cy="393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 flipH="1">
                <a:off x="905262" y="1390846"/>
                <a:ext cx="1447296" cy="61039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TextBox 20"/>
              <p:cNvSpPr txBox="1"/>
              <p:nvPr/>
            </p:nvSpPr>
            <p:spPr>
              <a:xfrm>
                <a:off x="2020333" y="1629012"/>
                <a:ext cx="9300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K,</a:t>
                </a:r>
                <a:r>
                  <a:rPr lang="en-US" dirty="0" smtClean="0">
                    <a:latin typeface="Symbol" panose="05050102010706020507" pitchFamily="18" charset="2"/>
                  </a:rPr>
                  <a:t>L</a:t>
                </a:r>
                <a:r>
                  <a:rPr lang="en-US" dirty="0" smtClean="0"/>
                  <a:t>,…</a:t>
                </a:r>
                <a:endParaRPr lang="en-US" dirty="0"/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1810522" y="1981200"/>
            <a:ext cx="6866390" cy="4416866"/>
            <a:chOff x="1810522" y="1981200"/>
            <a:chExt cx="6866390" cy="441686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0522" y="2906411"/>
              <a:ext cx="6866390" cy="3491655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 bwMode="auto">
            <a:xfrm flipH="1">
              <a:off x="2089845" y="1981200"/>
              <a:ext cx="49411" cy="937341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H="1">
              <a:off x="3886200" y="2847987"/>
              <a:ext cx="928668" cy="1678265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TextBox 36"/>
          <p:cNvSpPr txBox="1"/>
          <p:nvPr/>
        </p:nvSpPr>
        <p:spPr>
          <a:xfrm>
            <a:off x="8898198" y="503872"/>
            <a:ext cx="3370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Strangely</a:t>
            </a:r>
            <a:r>
              <a:rPr lang="en-US" sz="1800" dirty="0" smtClean="0"/>
              <a:t> </a:t>
            </a:r>
            <a:r>
              <a:rPr lang="en-US" sz="1800" b="1" dirty="0" smtClean="0"/>
              <a:t>long-lived</a:t>
            </a:r>
          </a:p>
          <a:p>
            <a:r>
              <a:rPr lang="en-US" sz="1800" b="1" dirty="0" smtClean="0"/>
              <a:t>states</a:t>
            </a:r>
            <a:r>
              <a:rPr lang="en-US" sz="1800" dirty="0" smtClean="0"/>
              <a:t> gave us clues about the right </a:t>
            </a:r>
            <a:r>
              <a:rPr lang="en-US" sz="1800" b="1" dirty="0" smtClean="0"/>
              <a:t>underlying symmetries</a:t>
            </a:r>
            <a:r>
              <a:rPr lang="en-US" sz="1800" dirty="0" smtClean="0"/>
              <a:t>: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Quarks and flavor independence of strong interactions </a:t>
            </a:r>
            <a:endParaRPr lang="en-US" sz="1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635276" y="4699451"/>
                <a:ext cx="355672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FF"/>
                    </a:solidFill>
                  </a:rPr>
                  <a:t>QM sounded crazy at that time: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 smtClean="0"/>
                  <a:t>Particles with fractional Q and A not seen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</a:rPr>
                  <a:t> confinment</a:t>
                </a:r>
                <a:endParaRPr lang="en-US" sz="1600" dirty="0" smtClean="0">
                  <a:solidFill>
                    <a:srgbClr val="FF00FF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Symbol" panose="05050102010706020507" pitchFamily="18" charset="2"/>
                  </a:rPr>
                  <a:t>W </a:t>
                </a:r>
                <a:r>
                  <a:rPr lang="en-US" sz="1600" dirty="0" smtClean="0">
                    <a:latin typeface="Symbol" panose="05050102010706020507" pitchFamily="18" charset="2"/>
                  </a:rPr>
                  <a:t>: </a:t>
                </a:r>
                <a:r>
                  <a:rPr lang="en-US" sz="1600" dirty="0" smtClean="0"/>
                  <a:t>Can’t have three identical fermions in the same quantum state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color </a:t>
                </a:r>
                <a:endParaRPr lang="en-US" sz="1600" dirty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276" y="4699451"/>
                <a:ext cx="3556724" cy="1569660"/>
              </a:xfrm>
              <a:prstGeom prst="rect">
                <a:avLst/>
              </a:prstGeom>
              <a:blipFill rotWithShape="0">
                <a:blip r:embed="rId7"/>
                <a:stretch>
                  <a:fillRect l="-1029" t="-1167" b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10487434" y="5997714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QCD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(came later)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79554" y="4785079"/>
            <a:ext cx="8444263" cy="1871940"/>
            <a:chOff x="79554" y="4785079"/>
            <a:chExt cx="8444263" cy="1871940"/>
          </a:xfrm>
        </p:grpSpPr>
        <p:sp>
          <p:nvSpPr>
            <p:cNvPr id="39" name="Rectangle 38"/>
            <p:cNvSpPr/>
            <p:nvPr/>
          </p:nvSpPr>
          <p:spPr bwMode="auto">
            <a:xfrm>
              <a:off x="4495800" y="4857242"/>
              <a:ext cx="713172" cy="379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2880"/>
            <a:stretch/>
          </p:blipFill>
          <p:spPr>
            <a:xfrm>
              <a:off x="2880425" y="4785079"/>
              <a:ext cx="5486434" cy="187194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10092" y="4831427"/>
              <a:ext cx="713725" cy="92211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9554" y="4899986"/>
              <a:ext cx="1651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Quark Model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706851" y="6317431"/>
                  <a:ext cx="173707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(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6851" y="6317431"/>
                  <a:ext cx="1737079" cy="30777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8772" t="-23529" r="-5965" b="-50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TextBox 53"/>
          <p:cNvSpPr txBox="1"/>
          <p:nvPr/>
        </p:nvSpPr>
        <p:spPr>
          <a:xfrm>
            <a:off x="4810817" y="620416"/>
            <a:ext cx="1332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1950-ies</a:t>
            </a:r>
            <a:endParaRPr lang="en-US" sz="16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7266372" y="533400"/>
            <a:ext cx="4578829" cy="4166682"/>
            <a:chOff x="7266372" y="533400"/>
            <a:chExt cx="4578829" cy="41666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266372" y="533400"/>
              <a:ext cx="1368904" cy="221685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54130" y="2535035"/>
              <a:ext cx="3191071" cy="216504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792212" y="1657546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r>
                <a:rPr lang="en-US" dirty="0" smtClean="0">
                  <a:latin typeface="Symbol" panose="05050102010706020507" pitchFamily="18" charset="2"/>
                </a:rPr>
                <a:t>W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25765" y="2204045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Symbol" panose="05050102010706020507" pitchFamily="18" charset="2"/>
                </a:rPr>
                <a:t>W</a:t>
              </a:r>
              <a:r>
                <a:rPr lang="en-US" baseline="30000" dirty="0" smtClean="0">
                  <a:latin typeface="Symbol" panose="05050102010706020507" pitchFamily="18" charset="2"/>
                </a:rPr>
                <a:t>-</a:t>
              </a:r>
              <a:r>
                <a:rPr lang="en-US" dirty="0" smtClean="0"/>
                <a:t>  1964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8217283" y="2001239"/>
              <a:ext cx="417993" cy="672433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H="1">
              <a:off x="7391400" y="4093370"/>
              <a:ext cx="1281584" cy="440720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9554" y="5995263"/>
                <a:ext cx="4416246" cy="8627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C00000"/>
                    </a:solidFill>
                  </a:rPr>
                  <a:t>Why not: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acc>
                              <m:accPr>
                                <m:chr m:val="̅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acc>
                              <m:accPr>
                                <m:chr m:val="̅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e>
                    </m:d>
                  </m:oMath>
                </a14:m>
                <a:r>
                  <a:rPr lang="en-US" sz="1600" b="0" dirty="0" smtClean="0"/>
                  <a:t>,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acc>
                              <m:accPr>
                                <m:chr m:val="̅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𝑞𝑞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600" dirty="0" smtClean="0"/>
                  <a:t>,…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meson molecules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𝑞𝑞𝑞𝑞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b="0" dirty="0" smtClean="0"/>
                  <a:t>,… </a:t>
                </a:r>
                <a:r>
                  <a:rPr lang="en-US" sz="1600" b="0" dirty="0" smtClean="0">
                    <a:solidFill>
                      <a:srgbClr val="C00000"/>
                    </a:solidFill>
                  </a:rPr>
                  <a:t>tetra-, penta-quarks,…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4" y="5995263"/>
                <a:ext cx="4416246" cy="862737"/>
              </a:xfrm>
              <a:prstGeom prst="rect">
                <a:avLst/>
              </a:prstGeom>
              <a:blipFill rotWithShape="0">
                <a:blip r:embed="rId12"/>
                <a:stretch>
                  <a:fillRect l="-690" t="-2113"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64"/>
          <p:cNvGrpSpPr/>
          <p:nvPr/>
        </p:nvGrpSpPr>
        <p:grpSpPr>
          <a:xfrm>
            <a:off x="6346" y="5641457"/>
            <a:ext cx="4489454" cy="1199121"/>
            <a:chOff x="6346" y="5641457"/>
            <a:chExt cx="4489454" cy="1199121"/>
          </a:xfrm>
        </p:grpSpPr>
        <p:sp>
          <p:nvSpPr>
            <p:cNvPr id="62" name="Rectangle 61"/>
            <p:cNvSpPr/>
            <p:nvPr/>
          </p:nvSpPr>
          <p:spPr bwMode="auto">
            <a:xfrm>
              <a:off x="79554" y="5997714"/>
              <a:ext cx="4416246" cy="842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346" y="5641457"/>
              <a:ext cx="2346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Still investigating!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4520619" y="2311177"/>
            <a:ext cx="3257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 baseline="0" dirty="0"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4899952" y="2366475"/>
            <a:ext cx="3257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 baseline="0" dirty="0" smtClean="0">
                <a:latin typeface="Symbol" panose="05050102010706020507" pitchFamily="18" charset="2"/>
              </a:rPr>
              <a:t>p</a:t>
            </a:r>
            <a:endParaRPr lang="en-GB" altLang="en-US" b="1" baseline="0" dirty="0">
              <a:latin typeface="Symbol" panose="05050102010706020507" pitchFamily="18" charset="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96019" y="1995237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ymbol" panose="05050102010706020507" pitchFamily="18" charset="2"/>
                <a:ea typeface="MS Mincho" panose="02020609040205080304" pitchFamily="49" charset="-128"/>
                <a:cs typeface="CMMI10"/>
              </a:rPr>
              <a:t>h</a:t>
            </a:r>
            <a:r>
              <a:rPr lang="en-US" sz="1600" b="1" dirty="0" smtClean="0">
                <a:latin typeface="CMR12"/>
                <a:ea typeface="MS Mincho" panose="02020609040205080304" pitchFamily="49" charset="-128"/>
                <a:cs typeface="CMR12"/>
              </a:rPr>
              <a:t> </a:t>
            </a:r>
            <a:endParaRPr lang="en-US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930661" y="1720896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MMI10"/>
                <a:ea typeface="MS Mincho" panose="02020609040205080304" pitchFamily="49" charset="-128"/>
                <a:cs typeface="CMMI10"/>
              </a:rPr>
              <a:t>a</a:t>
            </a:r>
            <a:r>
              <a:rPr lang="en-US" sz="1600" b="1" baseline="-25000" dirty="0" smtClean="0">
                <a:latin typeface="CMR9"/>
                <a:ea typeface="MS Mincho" panose="02020609040205080304" pitchFamily="49" charset="-128"/>
                <a:cs typeface="CMR9"/>
              </a:rPr>
              <a:t>1</a:t>
            </a:r>
            <a:r>
              <a:rPr lang="en-US" sz="1800" b="1" dirty="0" smtClean="0">
                <a:latin typeface="CMR12"/>
                <a:ea typeface="MS Mincho" panose="02020609040205080304" pitchFamily="49" charset="-128"/>
                <a:cs typeface="CMR12"/>
              </a:rPr>
              <a:t> </a:t>
            </a:r>
            <a:endParaRPr lang="en-US" sz="18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5859414" y="237273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ymbol" panose="05050102010706020507" pitchFamily="18" charset="2"/>
                <a:ea typeface="MS Mincho" panose="02020609040205080304" pitchFamily="49" charset="-128"/>
                <a:cs typeface="CMMI10"/>
              </a:rPr>
              <a:t>h</a:t>
            </a:r>
            <a:r>
              <a:rPr lang="en-US" sz="1600" b="1" dirty="0" smtClean="0">
                <a:latin typeface="+mn-lt"/>
                <a:ea typeface="MS Mincho" panose="02020609040205080304" pitchFamily="49" charset="-128"/>
                <a:cs typeface="CMMI10"/>
              </a:rPr>
              <a:t>’</a:t>
            </a:r>
            <a:r>
              <a:rPr lang="en-US" sz="1600" b="1" dirty="0" smtClean="0">
                <a:latin typeface="CMR12"/>
                <a:ea typeface="MS Mincho" panose="02020609040205080304" pitchFamily="49" charset="-128"/>
                <a:cs typeface="CMR12"/>
              </a:rPr>
              <a:t> </a:t>
            </a:r>
            <a:endParaRPr lang="en-US" sz="16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568840" y="191637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MMI10"/>
                <a:ea typeface="MS Mincho" panose="02020609040205080304" pitchFamily="49" charset="-128"/>
                <a:cs typeface="CMMI10"/>
              </a:rPr>
              <a:t>b</a:t>
            </a:r>
            <a:r>
              <a:rPr lang="en-US" sz="1600" b="1" baseline="-25000" dirty="0" smtClean="0">
                <a:latin typeface="CMR9"/>
                <a:ea typeface="MS Mincho" panose="02020609040205080304" pitchFamily="49" charset="-128"/>
                <a:cs typeface="CMMI10"/>
              </a:rPr>
              <a:t>1</a:t>
            </a:r>
            <a:r>
              <a:rPr lang="en-US" sz="1800" b="1" dirty="0" smtClean="0">
                <a:latin typeface="CMR12"/>
                <a:ea typeface="MS Mincho" panose="02020609040205080304" pitchFamily="49" charset="-128"/>
                <a:cs typeface="CMR12"/>
              </a:rPr>
              <a:t> </a:t>
            </a:r>
            <a:endParaRPr lang="en-US" sz="18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255848" y="161950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Symbol" panose="05050102010706020507" pitchFamily="18" charset="2"/>
                <a:ea typeface="MS Mincho" panose="02020609040205080304" pitchFamily="49" charset="-128"/>
                <a:cs typeface="CMMI10"/>
              </a:rPr>
              <a:t>h</a:t>
            </a:r>
            <a:r>
              <a:rPr lang="en-US" sz="1400" b="1" dirty="0" smtClean="0">
                <a:latin typeface="Symbol" panose="05050102010706020507" pitchFamily="18" charset="2"/>
                <a:ea typeface="MS Mincho" panose="02020609040205080304" pitchFamily="49" charset="-128"/>
                <a:cs typeface="CMMI10"/>
              </a:rPr>
              <a:t>(1295)</a:t>
            </a:r>
            <a:r>
              <a:rPr lang="en-US" sz="1400" b="1" dirty="0" smtClean="0">
                <a:latin typeface="CMR12"/>
                <a:ea typeface="MS Mincho" panose="02020609040205080304" pitchFamily="49" charset="-128"/>
                <a:cs typeface="CMR12"/>
              </a:rPr>
              <a:t> </a:t>
            </a:r>
            <a:endParaRPr lang="en-US" sz="14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506545" y="2497045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MMI10"/>
                <a:ea typeface="MS Mincho" panose="02020609040205080304" pitchFamily="49" charset="-128"/>
                <a:cs typeface="CMMI10"/>
              </a:rPr>
              <a:t>h</a:t>
            </a:r>
            <a:r>
              <a:rPr lang="en-US" sz="1600" b="1" baseline="-25000" dirty="0" smtClean="0">
                <a:latin typeface="CMR9"/>
                <a:ea typeface="MS Mincho" panose="02020609040205080304" pitchFamily="49" charset="-128"/>
                <a:cs typeface="CMMI10"/>
              </a:rPr>
              <a:t>1</a:t>
            </a:r>
            <a:r>
              <a:rPr lang="en-US" sz="1800" b="1" dirty="0" smtClean="0">
                <a:latin typeface="CMR12"/>
                <a:ea typeface="MS Mincho" panose="02020609040205080304" pitchFamily="49" charset="-128"/>
                <a:cs typeface="CMR12"/>
              </a:rPr>
              <a:t> </a:t>
            </a:r>
            <a:endParaRPr lang="en-US" sz="18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4177253" y="22230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MMI10"/>
                <a:ea typeface="MS Mincho" panose="02020609040205080304" pitchFamily="49" charset="-128"/>
                <a:cs typeface="CMMI10"/>
              </a:rPr>
              <a:t>p</a:t>
            </a:r>
            <a:r>
              <a:rPr lang="en-US" sz="1800" b="1" dirty="0" smtClean="0">
                <a:latin typeface="CMR12"/>
                <a:ea typeface="MS Mincho" panose="02020609040205080304" pitchFamily="49" charset="-128"/>
                <a:cs typeface="CMR12"/>
              </a:rPr>
              <a:t> </a:t>
            </a:r>
            <a:endParaRPr lang="en-US" sz="18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3786949" y="224740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CMMI10"/>
                <a:ea typeface="MS Mincho" panose="02020609040205080304" pitchFamily="49" charset="-128"/>
                <a:cs typeface="CMMI10"/>
              </a:rPr>
              <a:t>n</a:t>
            </a:r>
            <a:r>
              <a:rPr lang="en-US" sz="1800" b="1" dirty="0" smtClean="0">
                <a:latin typeface="CMR12"/>
                <a:ea typeface="MS Mincho" panose="02020609040205080304" pitchFamily="49" charset="-128"/>
                <a:cs typeface="CMR12"/>
              </a:rPr>
              <a:t> </a:t>
            </a:r>
            <a:endParaRPr lang="en-US" sz="18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3405151" y="204710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Symbol" panose="05050102010706020507" pitchFamily="18" charset="2"/>
                <a:ea typeface="MS Mincho" panose="02020609040205080304" pitchFamily="49" charset="-128"/>
                <a:cs typeface="CMMI10"/>
              </a:rPr>
              <a:t>D</a:t>
            </a:r>
            <a:endParaRPr lang="en-US" sz="1800" b="1" dirty="0">
              <a:latin typeface="Symbol" panose="05050102010706020507" pitchFamily="18" charset="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82482" y="192260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Symbol" panose="05050102010706020507" pitchFamily="18" charset="2"/>
                <a:ea typeface="MS Mincho" panose="02020609040205080304" pitchFamily="49" charset="-128"/>
                <a:cs typeface="CMMI10"/>
              </a:rPr>
              <a:t>D(1600)</a:t>
            </a:r>
            <a:endParaRPr lang="en-US" sz="1800" b="1" dirty="0">
              <a:latin typeface="Symbol" panose="05050102010706020507" pitchFamily="18" charset="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43299" y="1636990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MMI10"/>
                <a:ea typeface="MS Mincho" panose="02020609040205080304" pitchFamily="49" charset="-128"/>
                <a:cs typeface="CMMI10"/>
              </a:rPr>
              <a:t>N(1440)</a:t>
            </a:r>
            <a:r>
              <a:rPr lang="en-US" sz="1400" b="1" dirty="0" smtClean="0">
                <a:latin typeface="CMR12"/>
                <a:ea typeface="MS Mincho" panose="02020609040205080304" pitchFamily="49" charset="-128"/>
                <a:cs typeface="CMR12"/>
              </a:rPr>
              <a:t> </a:t>
            </a:r>
            <a:endParaRPr lang="en-US" sz="14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5067013" y="2010501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ymbol" panose="05050102010706020507" pitchFamily="18" charset="2"/>
                <a:ea typeface="MS Mincho" panose="02020609040205080304" pitchFamily="49" charset="-128"/>
              </a:rPr>
              <a:t>N(1650)</a:t>
            </a:r>
            <a:endParaRPr lang="en-US" sz="1600" b="1" dirty="0">
              <a:latin typeface="Symbol" panose="05050102010706020507" pitchFamily="18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981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6" grpId="0"/>
      <p:bldP spid="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937" y="272415"/>
            <a:ext cx="8122063" cy="467407"/>
          </a:xfrm>
        </p:spPr>
        <p:txBody>
          <a:bodyPr/>
          <a:lstStyle/>
          <a:p>
            <a:r>
              <a:rPr lang="en-US" dirty="0" smtClean="0"/>
              <a:t>Past and future: experiments producing b-hadrons</a:t>
            </a:r>
            <a:endParaRPr lang="en-US" dirty="0"/>
          </a:p>
        </p:txBody>
      </p:sp>
      <p:pic>
        <p:nvPicPr>
          <p:cNvPr id="5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3386042" y="2543373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3386042" y="3105348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3384137" y="1981398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3386042" y="1375608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3395567" y="790773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3382232" y="3693993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2852642" y="790773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2843117" y="1369893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2833592" y="1947108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2835497" y="2554803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2833592" y="3109824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2829782" y="4261683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6740"/>
          <a:stretch/>
        </p:blipFill>
        <p:spPr bwMode="auto">
          <a:xfrm>
            <a:off x="2829782" y="3697803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15755" r="56041" b="66740"/>
          <a:stretch>
            <a:fillRect/>
          </a:stretch>
        </p:blipFill>
        <p:spPr bwMode="auto">
          <a:xfrm>
            <a:off x="960977" y="790773"/>
            <a:ext cx="19716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92660" y="297905"/>
            <a:ext cx="5334000" cy="381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0000FF"/>
                </a:solidFill>
              </a:rPr>
              <a:t>Colliders and bb rates</a:t>
            </a:r>
            <a:endParaRPr lang="en-US" altLang="en-US" dirty="0">
              <a:solidFill>
                <a:srgbClr val="0000FF"/>
              </a:solidFill>
            </a:endParaRPr>
          </a:p>
        </p:txBody>
      </p:sp>
      <p:pic>
        <p:nvPicPr>
          <p:cNvPr id="20" name="Picture 3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9" t="1750" r="5963" b="70241"/>
          <a:stretch>
            <a:fillRect/>
          </a:stretch>
        </p:blipFill>
        <p:spPr bwMode="auto">
          <a:xfrm>
            <a:off x="1127030" y="3661608"/>
            <a:ext cx="1676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15755" r="56041" b="66740"/>
          <a:stretch>
            <a:fillRect/>
          </a:stretch>
        </p:blipFill>
        <p:spPr bwMode="auto">
          <a:xfrm>
            <a:off x="966692" y="3128208"/>
            <a:ext cx="19716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15755" r="56041" b="66740"/>
          <a:stretch>
            <a:fillRect/>
          </a:stretch>
        </p:blipFill>
        <p:spPr bwMode="auto">
          <a:xfrm>
            <a:off x="965105" y="2537658"/>
            <a:ext cx="19716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15755" r="56041" b="66740"/>
          <a:stretch>
            <a:fillRect/>
          </a:stretch>
        </p:blipFill>
        <p:spPr bwMode="auto">
          <a:xfrm>
            <a:off x="966692" y="1985208"/>
            <a:ext cx="19716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15755" r="56041" b="66740"/>
          <a:stretch>
            <a:fillRect/>
          </a:stretch>
        </p:blipFill>
        <p:spPr bwMode="auto">
          <a:xfrm>
            <a:off x="966692" y="1375608"/>
            <a:ext cx="19716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15755" r="82120" b="66740"/>
          <a:stretch>
            <a:fillRect/>
          </a:stretch>
        </p:blipFill>
        <p:spPr bwMode="auto">
          <a:xfrm>
            <a:off x="965105" y="3699708"/>
            <a:ext cx="304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15755" r="84503" b="66740"/>
          <a:stretch>
            <a:fillRect/>
          </a:stretch>
        </p:blipFill>
        <p:spPr bwMode="auto">
          <a:xfrm>
            <a:off x="965105" y="4271208"/>
            <a:ext cx="152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 rot="16200000">
            <a:off x="-793051" y="2430501"/>
            <a:ext cx="2400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bb pairs produced (s</a:t>
            </a:r>
            <a:r>
              <a:rPr lang="en-US" altLang="en-US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612680" y="4195008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28555" y="3656846"/>
            <a:ext cx="48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631730" y="3028196"/>
            <a:ext cx="48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641255" y="2442408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628555" y="1889958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628555" y="1299408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3132708" y="3068669"/>
            <a:ext cx="9092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 II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2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9" t="80522" r="3406" b="13570"/>
          <a:stretch/>
        </p:blipFill>
        <p:spPr bwMode="auto">
          <a:xfrm>
            <a:off x="1042892" y="4806513"/>
            <a:ext cx="192405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736505" y="5134173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Text Box 26"/>
          <p:cNvSpPr txBox="1">
            <a:spLocks noChangeArrowheads="1"/>
          </p:cNvSpPr>
          <p:nvPr/>
        </p:nvSpPr>
        <p:spPr bwMode="auto">
          <a:xfrm>
            <a:off x="612680" y="4744601"/>
            <a:ext cx="48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1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Line 31"/>
          <p:cNvSpPr>
            <a:spLocks noChangeShapeType="1"/>
          </p:cNvSpPr>
          <p:nvPr/>
        </p:nvSpPr>
        <p:spPr bwMode="auto">
          <a:xfrm>
            <a:off x="3329022" y="341447"/>
            <a:ext cx="228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41" name="Picture 33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4" t="80522" r="3406" b="12477"/>
          <a:stretch>
            <a:fillRect/>
          </a:stretch>
        </p:blipFill>
        <p:spPr bwMode="auto">
          <a:xfrm>
            <a:off x="2585942" y="4806513"/>
            <a:ext cx="93345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35"/>
          <p:cNvSpPr txBox="1">
            <a:spLocks noChangeArrowheads="1"/>
          </p:cNvSpPr>
          <p:nvPr/>
        </p:nvSpPr>
        <p:spPr bwMode="auto">
          <a:xfrm rot="16200000">
            <a:off x="-673989" y="2497177"/>
            <a:ext cx="257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(within the angular acceptance)</a:t>
            </a:r>
          </a:p>
        </p:txBody>
      </p:sp>
      <p:sp>
        <p:nvSpPr>
          <p:cNvPr id="43" name="Oval 36"/>
          <p:cNvSpPr>
            <a:spLocks noChangeArrowheads="1"/>
          </p:cNvSpPr>
          <p:nvPr/>
        </p:nvSpPr>
        <p:spPr bwMode="auto">
          <a:xfrm>
            <a:off x="2014442" y="2575758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 rot="16200000">
            <a:off x="4500467" y="3852108"/>
            <a:ext cx="2082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10 GeV e</a:t>
            </a:r>
            <a:r>
              <a:rPr lang="en-US" altLang="en-US" sz="1600" baseline="30000"/>
              <a:t>+</a:t>
            </a:r>
            <a:r>
              <a:rPr lang="en-US" altLang="en-US" sz="1600"/>
              <a:t>e</a:t>
            </a:r>
            <a:r>
              <a:rPr lang="en-US" altLang="en-US" sz="1600" baseline="30000"/>
              <a:t>-</a:t>
            </a:r>
            <a:r>
              <a:rPr lang="en-US" altLang="en-US" sz="1600"/>
              <a:t> colliders</a:t>
            </a:r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>
            <a:off x="5329142" y="305518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45"/>
          <p:cNvSpPr>
            <a:spLocks noChangeShapeType="1"/>
          </p:cNvSpPr>
          <p:nvPr/>
        </p:nvSpPr>
        <p:spPr bwMode="auto">
          <a:xfrm flipV="1">
            <a:off x="318992" y="3461583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9" name="Picture 33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4" t="80522" r="3406" b="12477"/>
          <a:stretch>
            <a:fillRect/>
          </a:stretch>
        </p:blipFill>
        <p:spPr bwMode="auto">
          <a:xfrm>
            <a:off x="3119342" y="4800798"/>
            <a:ext cx="93345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3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4" t="80522" r="3406" b="12477"/>
          <a:stretch>
            <a:fillRect/>
          </a:stretch>
        </p:blipFill>
        <p:spPr bwMode="auto">
          <a:xfrm>
            <a:off x="3660362" y="4800798"/>
            <a:ext cx="93345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41255" y="5086548"/>
            <a:ext cx="4737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 panose="02020603050405020304" pitchFamily="18" charset="0"/>
                <a:cs typeface="Times" panose="02020603050405020304" pitchFamily="18" charset="0"/>
              </a:rPr>
              <a:t>2000 2005 2010 2015 2020 2025 2030 2035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2" name="Picture 33" descr="peak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4" t="80522" r="3406" b="12477"/>
          <a:stretch>
            <a:fillRect/>
          </a:stretch>
        </p:blipFill>
        <p:spPr bwMode="auto">
          <a:xfrm>
            <a:off x="4229957" y="4800798"/>
            <a:ext cx="93345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604742" y="714573"/>
            <a:ext cx="4924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1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18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6" name="Straight Connector 75"/>
          <p:cNvCxnSpPr>
            <a:endCxn id="78" idx="3"/>
          </p:cNvCxnSpPr>
          <p:nvPr/>
        </p:nvCxnSpPr>
        <p:spPr bwMode="auto">
          <a:xfrm flipV="1">
            <a:off x="3038380" y="3492707"/>
            <a:ext cx="417171" cy="725827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3519392" y="3452431"/>
            <a:ext cx="297180" cy="9152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AutoShape 23"/>
          <p:cNvSpPr>
            <a:spLocks noChangeArrowheads="1"/>
          </p:cNvSpPr>
          <p:nvPr/>
        </p:nvSpPr>
        <p:spPr bwMode="auto">
          <a:xfrm>
            <a:off x="3444392" y="3427666"/>
            <a:ext cx="76200" cy="76200"/>
          </a:xfrm>
          <a:prstGeom prst="flowChartConnector">
            <a:avLst/>
          </a:prstGeom>
          <a:solidFill>
            <a:schemeClr val="bg1"/>
          </a:solidFill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9" name="Picture 7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15755" r="56041" b="67966"/>
          <a:stretch/>
        </p:blipFill>
        <p:spPr bwMode="auto">
          <a:xfrm>
            <a:off x="3382232" y="4263588"/>
            <a:ext cx="1752600" cy="7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3" descr="peak_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2" t="82710" r="10860" b="13790"/>
          <a:stretch/>
        </p:blipFill>
        <p:spPr bwMode="auto">
          <a:xfrm>
            <a:off x="5024342" y="4896048"/>
            <a:ext cx="228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1" name="Group 140"/>
          <p:cNvGrpSpPr/>
          <p:nvPr/>
        </p:nvGrpSpPr>
        <p:grpSpPr>
          <a:xfrm>
            <a:off x="1147667" y="719187"/>
            <a:ext cx="4567333" cy="2164546"/>
            <a:chOff x="1147667" y="719187"/>
            <a:chExt cx="4567333" cy="2164546"/>
          </a:xfrm>
        </p:grpSpPr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1147667" y="2366208"/>
              <a:ext cx="88582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Tevatron</a:t>
              </a:r>
              <a:endPara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CDF,D0 </a:t>
              </a:r>
            </a:p>
          </p:txBody>
        </p:sp>
        <p:sp>
          <p:nvSpPr>
            <p:cNvPr id="45" name="Text Box 42"/>
            <p:cNvSpPr txBox="1">
              <a:spLocks noChangeArrowheads="1"/>
            </p:cNvSpPr>
            <p:nvPr/>
          </p:nvSpPr>
          <p:spPr bwMode="auto">
            <a:xfrm rot="16200000">
              <a:off x="4738687" y="1599445"/>
              <a:ext cx="16160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/>
                <a:t>hadron colliders</a:t>
              </a: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 flipH="1">
              <a:off x="5329141" y="790773"/>
              <a:ext cx="14287" cy="19596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3286541" y="1805345"/>
              <a:ext cx="975801" cy="1029880"/>
              <a:chOff x="3062799" y="1928972"/>
              <a:chExt cx="975801" cy="1029880"/>
            </a:xfrm>
          </p:grpSpPr>
          <p:sp>
            <p:nvSpPr>
              <p:cNvPr id="55" name="Text Box 34"/>
              <p:cNvSpPr txBox="1">
                <a:spLocks noChangeArrowheads="1"/>
              </p:cNvSpPr>
              <p:nvPr/>
            </p:nvSpPr>
            <p:spPr bwMode="auto">
              <a:xfrm>
                <a:off x="3062799" y="2127855"/>
                <a:ext cx="947695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</a:p>
              <a:p>
                <a:r>
                  <a:rPr lang="en-US" altLang="en-US" sz="1600" b="1" dirty="0" smtClean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Phase-I</a:t>
                </a:r>
              </a:p>
              <a:p>
                <a:r>
                  <a:rPr lang="en-US" altLang="en-US" sz="1600" b="1" dirty="0" smtClean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Upgrade</a:t>
                </a:r>
                <a:endParaRPr lang="en-US" altLang="en-US" sz="1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 flipH="1">
                <a:off x="3157538" y="2024955"/>
                <a:ext cx="279082" cy="9585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7" name="AutoShape 32"/>
              <p:cNvSpPr>
                <a:spLocks noChangeArrowheads="1"/>
              </p:cNvSpPr>
              <p:nvPr/>
            </p:nvSpPr>
            <p:spPr bwMode="auto">
              <a:xfrm>
                <a:off x="3231509" y="1928972"/>
                <a:ext cx="152400" cy="152400"/>
              </a:xfrm>
              <a:prstGeom prst="star5">
                <a:avLst/>
              </a:prstGeom>
              <a:solidFill>
                <a:schemeClr val="bg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 flipH="1">
                <a:off x="3703004" y="2020525"/>
                <a:ext cx="335596" cy="2555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 flipH="1" flipV="1">
                <a:off x="3409950" y="2023397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0" name="Group 59"/>
            <p:cNvGrpSpPr/>
            <p:nvPr/>
          </p:nvGrpSpPr>
          <p:grpSpPr>
            <a:xfrm>
              <a:off x="2729456" y="1299408"/>
              <a:ext cx="919476" cy="1091565"/>
              <a:chOff x="2505714" y="1423035"/>
              <a:chExt cx="919476" cy="1091565"/>
            </a:xfrm>
          </p:grpSpPr>
          <p:sp>
            <p:nvSpPr>
              <p:cNvPr id="61" name="AutoShape 19"/>
              <p:cNvSpPr>
                <a:spLocks noChangeArrowheads="1"/>
              </p:cNvSpPr>
              <p:nvPr/>
            </p:nvSpPr>
            <p:spPr bwMode="auto">
              <a:xfrm>
                <a:off x="2596515" y="1423035"/>
                <a:ext cx="152400" cy="152400"/>
              </a:xfrm>
              <a:prstGeom prst="star5">
                <a:avLst/>
              </a:prstGeom>
              <a:solidFill>
                <a:srgbClr val="339933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 flipV="1">
                <a:off x="2506016" y="2451735"/>
                <a:ext cx="389584" cy="1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3" name="AutoShape 12"/>
              <p:cNvSpPr>
                <a:spLocks noChangeArrowheads="1"/>
              </p:cNvSpPr>
              <p:nvPr/>
            </p:nvSpPr>
            <p:spPr bwMode="auto">
              <a:xfrm>
                <a:off x="2613660" y="2362200"/>
                <a:ext cx="152400" cy="152400"/>
              </a:xfrm>
              <a:prstGeom prst="star5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64" name="Straight Connector 63"/>
              <p:cNvCxnSpPr/>
              <p:nvPr/>
            </p:nvCxnSpPr>
            <p:spPr bwMode="auto">
              <a:xfrm flipV="1">
                <a:off x="2505714" y="1521144"/>
                <a:ext cx="155248" cy="206691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 flipV="1">
                <a:off x="2705105" y="1503045"/>
                <a:ext cx="156205" cy="6985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flipH="1">
                <a:off x="3160076" y="1506854"/>
                <a:ext cx="26511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 flipH="1">
                <a:off x="2863215" y="1503045"/>
                <a:ext cx="26511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3816572" y="719187"/>
              <a:ext cx="1390650" cy="452586"/>
              <a:chOff x="3592830" y="842814"/>
              <a:chExt cx="1390650" cy="452586"/>
            </a:xfrm>
          </p:grpSpPr>
          <p:cxnSp>
            <p:nvCxnSpPr>
              <p:cNvPr id="69" name="Straight Connector 68"/>
              <p:cNvCxnSpPr/>
              <p:nvPr/>
            </p:nvCxnSpPr>
            <p:spPr bwMode="auto">
              <a:xfrm flipH="1">
                <a:off x="3680461" y="1219200"/>
                <a:ext cx="35813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0" name="AutoShape 19"/>
              <p:cNvSpPr>
                <a:spLocks noChangeArrowheads="1"/>
              </p:cNvSpPr>
              <p:nvPr/>
            </p:nvSpPr>
            <p:spPr bwMode="auto">
              <a:xfrm>
                <a:off x="3592830" y="1143000"/>
                <a:ext cx="152400" cy="152400"/>
              </a:xfrm>
              <a:prstGeom prst="star5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71" name="Straight Connector 70"/>
              <p:cNvCxnSpPr/>
              <p:nvPr/>
            </p:nvCxnSpPr>
            <p:spPr bwMode="auto">
              <a:xfrm flipH="1" flipV="1">
                <a:off x="4254506" y="1219200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 flipH="1" flipV="1">
                <a:off x="4673606" y="1223010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Connector 72"/>
              <p:cNvCxnSpPr/>
              <p:nvPr/>
            </p:nvCxnSpPr>
            <p:spPr bwMode="auto">
              <a:xfrm flipH="1" flipV="1">
                <a:off x="4483106" y="1219200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 flipH="1" flipV="1">
                <a:off x="3996690" y="1219200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5" name="Text Box 29"/>
              <p:cNvSpPr txBox="1">
                <a:spLocks noChangeArrowheads="1"/>
              </p:cNvSpPr>
              <p:nvPr/>
            </p:nvSpPr>
            <p:spPr bwMode="auto">
              <a:xfrm>
                <a:off x="3828049" y="842814"/>
                <a:ext cx="92365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dirty="0" smtClean="0">
                    <a:solidFill>
                      <a:srgbClr val="008000"/>
                    </a:solidFill>
                  </a:rPr>
                  <a:t>HL-LHC</a:t>
                </a:r>
                <a:endParaRPr lang="en-US" altLang="en-US" sz="1600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1576292" y="937459"/>
              <a:ext cx="1278611" cy="1531619"/>
              <a:chOff x="1352550" y="1061086"/>
              <a:chExt cx="1278611" cy="1531619"/>
            </a:xfrm>
          </p:grpSpPr>
          <p:sp>
            <p:nvSpPr>
              <p:cNvPr id="82" name="Text Box 11"/>
              <p:cNvSpPr txBox="1">
                <a:spLocks noChangeArrowheads="1"/>
              </p:cNvSpPr>
              <p:nvPr/>
            </p:nvSpPr>
            <p:spPr bwMode="auto">
              <a:xfrm>
                <a:off x="1352550" y="2185035"/>
                <a:ext cx="7366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</a:p>
            </p:txBody>
          </p:sp>
          <p:sp>
            <p:nvSpPr>
              <p:cNvPr id="83" name="AutoShape 28"/>
              <p:cNvSpPr>
                <a:spLocks noChangeArrowheads="1"/>
              </p:cNvSpPr>
              <p:nvPr/>
            </p:nvSpPr>
            <p:spPr bwMode="auto">
              <a:xfrm>
                <a:off x="2006600" y="1819910"/>
                <a:ext cx="152400" cy="152400"/>
              </a:xfrm>
              <a:prstGeom prst="star5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4" name="Text Box 29"/>
              <p:cNvSpPr txBox="1">
                <a:spLocks noChangeArrowheads="1"/>
              </p:cNvSpPr>
              <p:nvPr/>
            </p:nvSpPr>
            <p:spPr bwMode="auto">
              <a:xfrm>
                <a:off x="1805661" y="1061086"/>
                <a:ext cx="825500" cy="581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dirty="0">
                    <a:solidFill>
                      <a:srgbClr val="008000"/>
                    </a:solidFill>
                  </a:rPr>
                  <a:t>CMS </a:t>
                </a:r>
              </a:p>
              <a:p>
                <a:r>
                  <a:rPr lang="en-US" altLang="en-US" sz="1600" dirty="0">
                    <a:solidFill>
                      <a:srgbClr val="008000"/>
                    </a:solidFill>
                  </a:rPr>
                  <a:t>ATLAS</a:t>
                </a:r>
              </a:p>
            </p:txBody>
          </p:sp>
          <p:cxnSp>
            <p:nvCxnSpPr>
              <p:cNvPr id="85" name="Straight Connector 84"/>
              <p:cNvCxnSpPr/>
              <p:nvPr/>
            </p:nvCxnSpPr>
            <p:spPr bwMode="auto">
              <a:xfrm flipV="1">
                <a:off x="2071353" y="2538095"/>
                <a:ext cx="160984" cy="1905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Connector 85"/>
              <p:cNvCxnSpPr/>
              <p:nvPr/>
            </p:nvCxnSpPr>
            <p:spPr bwMode="auto">
              <a:xfrm flipV="1">
                <a:off x="2104286" y="1687830"/>
                <a:ext cx="166657" cy="204258"/>
              </a:xfrm>
              <a:prstGeom prst="line">
                <a:avLst/>
              </a:prstGeom>
              <a:noFill/>
              <a:ln w="19050" cap="flat" cmpd="sng" algn="ctr">
                <a:solidFill>
                  <a:srgbClr val="33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7" name="AutoShape 12"/>
              <p:cNvSpPr>
                <a:spLocks noChangeArrowheads="1"/>
              </p:cNvSpPr>
              <p:nvPr/>
            </p:nvSpPr>
            <p:spPr bwMode="auto">
              <a:xfrm>
                <a:off x="2019300" y="2440305"/>
                <a:ext cx="152400" cy="152400"/>
              </a:xfrm>
              <a:prstGeom prst="star5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4325206" y="1376768"/>
              <a:ext cx="1003936" cy="1399113"/>
              <a:chOff x="4130040" y="1480185"/>
              <a:chExt cx="1003936" cy="1399113"/>
            </a:xfrm>
          </p:grpSpPr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4130040" y="1480185"/>
                <a:ext cx="152400" cy="152400"/>
              </a:xfrm>
              <a:prstGeom prst="star5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90" name="Straight Connector 89"/>
              <p:cNvCxnSpPr/>
              <p:nvPr/>
            </p:nvCxnSpPr>
            <p:spPr bwMode="auto">
              <a:xfrm flipH="1" flipV="1">
                <a:off x="4262126" y="1565910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Connector 90"/>
              <p:cNvCxnSpPr/>
              <p:nvPr/>
            </p:nvCxnSpPr>
            <p:spPr bwMode="auto">
              <a:xfrm flipH="1" flipV="1">
                <a:off x="4681226" y="1560195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Connector 91"/>
              <p:cNvCxnSpPr/>
              <p:nvPr/>
            </p:nvCxnSpPr>
            <p:spPr bwMode="auto">
              <a:xfrm flipH="1" flipV="1">
                <a:off x="4490726" y="1565910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3" name="Text Box 34"/>
              <p:cNvSpPr txBox="1">
                <a:spLocks noChangeArrowheads="1"/>
              </p:cNvSpPr>
              <p:nvPr/>
            </p:nvSpPr>
            <p:spPr bwMode="auto">
              <a:xfrm>
                <a:off x="4155823" y="2048301"/>
                <a:ext cx="978153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</a:p>
              <a:p>
                <a:r>
                  <a:rPr lang="en-US" altLang="en-US" sz="1600" b="1" dirty="0" smtClean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Phase-II </a:t>
                </a:r>
              </a:p>
              <a:p>
                <a:r>
                  <a:rPr lang="en-US" altLang="en-US" sz="1600" b="1" dirty="0" smtClean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Upgrade</a:t>
                </a:r>
                <a:endParaRPr lang="en-US" altLang="en-US" sz="1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AutoShape 32"/>
              <p:cNvSpPr>
                <a:spLocks noChangeArrowheads="1"/>
              </p:cNvSpPr>
              <p:nvPr/>
            </p:nvSpPr>
            <p:spPr bwMode="auto">
              <a:xfrm>
                <a:off x="4130041" y="1480185"/>
                <a:ext cx="152400" cy="152400"/>
              </a:xfrm>
              <a:prstGeom prst="star5">
                <a:avLst/>
              </a:prstGeom>
              <a:noFill/>
              <a:ln w="1905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95" name="Straight Connector 94"/>
              <p:cNvCxnSpPr/>
              <p:nvPr/>
            </p:nvCxnSpPr>
            <p:spPr bwMode="auto">
              <a:xfrm flipH="1" flipV="1">
                <a:off x="4262127" y="1565910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 flipH="1" flipV="1">
                <a:off x="4681227" y="1560195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 flipH="1" flipV="1">
                <a:off x="4490727" y="1565910"/>
                <a:ext cx="309874" cy="3523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98" name="Group 97"/>
          <p:cNvGrpSpPr/>
          <p:nvPr/>
        </p:nvGrpSpPr>
        <p:grpSpPr>
          <a:xfrm>
            <a:off x="2448213" y="1365291"/>
            <a:ext cx="2556316" cy="871701"/>
            <a:chOff x="2212955" y="1477536"/>
            <a:chExt cx="2556316" cy="871701"/>
          </a:xfrm>
        </p:grpSpPr>
        <p:sp>
          <p:nvSpPr>
            <p:cNvPr id="99" name="TextBox 98"/>
            <p:cNvSpPr txBox="1"/>
            <p:nvPr/>
          </p:nvSpPr>
          <p:spPr>
            <a:xfrm rot="16200000">
              <a:off x="2115012" y="1924095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LS1</a:t>
              </a:r>
              <a:endParaRPr lang="en-US" sz="1400" dirty="0"/>
            </a:p>
          </p:txBody>
        </p:sp>
        <p:sp>
          <p:nvSpPr>
            <p:cNvPr id="100" name="TextBox 99"/>
            <p:cNvSpPr txBox="1"/>
            <p:nvPr/>
          </p:nvSpPr>
          <p:spPr>
            <a:xfrm rot="16200000">
              <a:off x="2770771" y="1943516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LS2</a:t>
              </a:r>
              <a:endParaRPr lang="en-US" sz="1400" dirty="0"/>
            </a:p>
          </p:txBody>
        </p:sp>
        <p:sp>
          <p:nvSpPr>
            <p:cNvPr id="101" name="TextBox 100"/>
            <p:cNvSpPr txBox="1"/>
            <p:nvPr/>
          </p:nvSpPr>
          <p:spPr>
            <a:xfrm rot="16200000">
              <a:off x="3316649" y="1575479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LS3</a:t>
              </a:r>
              <a:endParaRPr lang="en-US" sz="1400" dirty="0"/>
            </a:p>
          </p:txBody>
        </p:sp>
        <p:sp>
          <p:nvSpPr>
            <p:cNvPr id="102" name="TextBox 101"/>
            <p:cNvSpPr txBox="1"/>
            <p:nvPr/>
          </p:nvSpPr>
          <p:spPr>
            <a:xfrm rot="16200000">
              <a:off x="3858724" y="1856149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LS4</a:t>
              </a:r>
              <a:endParaRPr lang="en-US" sz="1400" dirty="0"/>
            </a:p>
          </p:txBody>
        </p:sp>
        <p:sp>
          <p:nvSpPr>
            <p:cNvPr id="103" name="TextBox 102"/>
            <p:cNvSpPr txBox="1"/>
            <p:nvPr/>
          </p:nvSpPr>
          <p:spPr>
            <a:xfrm rot="16200000">
              <a:off x="4363551" y="1702301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LS5</a:t>
              </a:r>
              <a:endParaRPr 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 rot="16200000">
                <a:off x="-893628" y="2427831"/>
                <a:ext cx="1979966" cy="332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acc>
                        </m:sub>
                      </m:sSub>
                      <m:r>
                        <a:rPr lang="en-US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𝑔𝑒𝑜𝑚𝑒𝑡𝑟𝑖𝑐𝑎𝑙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93628" y="2427831"/>
                <a:ext cx="1979966" cy="332720"/>
              </a:xfrm>
              <a:prstGeom prst="rect">
                <a:avLst/>
              </a:prstGeom>
              <a:blipFill rotWithShape="0">
                <a:blip r:embed="rId3"/>
                <a:stretch>
                  <a:fillRect t="-1538" r="-27778" b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/>
          <p:cNvGrpSpPr/>
          <p:nvPr/>
        </p:nvGrpSpPr>
        <p:grpSpPr>
          <a:xfrm>
            <a:off x="-27018" y="5477281"/>
            <a:ext cx="7079853" cy="1401320"/>
            <a:chOff x="-27018" y="5401081"/>
            <a:chExt cx="7079853" cy="1401320"/>
          </a:xfrm>
        </p:grpSpPr>
        <p:grpSp>
          <p:nvGrpSpPr>
            <p:cNvPr id="106" name="Group 105"/>
            <p:cNvGrpSpPr/>
            <p:nvPr/>
          </p:nvGrpSpPr>
          <p:grpSpPr>
            <a:xfrm>
              <a:off x="412106" y="5715000"/>
              <a:ext cx="4998094" cy="899106"/>
              <a:chOff x="278825" y="5638582"/>
              <a:chExt cx="4998094" cy="899106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1665485" y="5648385"/>
                <a:ext cx="756938" cy="882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Run I </a:t>
                </a:r>
              </a:p>
              <a:p>
                <a:r>
                  <a:rPr lang="en-US" sz="1400" dirty="0" smtClean="0">
                    <a:solidFill>
                      <a:schemeClr val="accent2"/>
                    </a:solidFill>
                  </a:rPr>
                  <a:t>  3 fb</a:t>
                </a:r>
                <a:r>
                  <a:rPr lang="en-US" sz="1400" baseline="30000" dirty="0" smtClean="0">
                    <a:solidFill>
                      <a:schemeClr val="accent2"/>
                    </a:solidFill>
                  </a:rPr>
                  <a:t>-1  </a:t>
                </a:r>
              </a:p>
              <a:p>
                <a:r>
                  <a:rPr lang="en-US" sz="1400" dirty="0" smtClean="0">
                    <a:solidFill>
                      <a:srgbClr val="339933"/>
                    </a:solidFill>
                  </a:rPr>
                  <a:t>25 </a:t>
                </a:r>
                <a:r>
                  <a:rPr lang="en-US" sz="1400" dirty="0">
                    <a:solidFill>
                      <a:srgbClr val="339933"/>
                    </a:solidFill>
                  </a:rPr>
                  <a:t>fb</a:t>
                </a:r>
                <a:r>
                  <a:rPr lang="en-US" sz="1400" baseline="30000" dirty="0">
                    <a:solidFill>
                      <a:srgbClr val="339933"/>
                    </a:solidFill>
                  </a:rPr>
                  <a:t>-1</a:t>
                </a:r>
              </a:p>
              <a:p>
                <a:endParaRPr lang="en-US" sz="14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278825" y="5870839"/>
                <a:ext cx="1189236" cy="66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2"/>
                    </a:solidFill>
                  </a:rPr>
                  <a:t>LHCb</a:t>
                </a:r>
                <a:r>
                  <a:rPr lang="en-US" sz="1400" baseline="30000" dirty="0" smtClean="0">
                    <a:solidFill>
                      <a:schemeClr val="accent2"/>
                    </a:solidFill>
                  </a:rPr>
                  <a:t>  </a:t>
                </a:r>
              </a:p>
              <a:p>
                <a:r>
                  <a:rPr lang="en-US" sz="1400" dirty="0" smtClean="0">
                    <a:solidFill>
                      <a:srgbClr val="339933"/>
                    </a:solidFill>
                  </a:rPr>
                  <a:t>ATLAS,CMS</a:t>
                </a:r>
                <a:endParaRPr lang="en-US" sz="1400" baseline="30000" dirty="0">
                  <a:solidFill>
                    <a:srgbClr val="339933"/>
                  </a:solidFill>
                </a:endParaRPr>
              </a:p>
              <a:p>
                <a:endParaRPr lang="en-US" sz="14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2319058" y="5638582"/>
                <a:ext cx="2957861" cy="882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Run II     Run III   Run IV Run V+VI</a:t>
                </a:r>
              </a:p>
              <a:p>
                <a:r>
                  <a:rPr lang="en-US" sz="1400" dirty="0" smtClean="0">
                    <a:solidFill>
                      <a:schemeClr val="accent2"/>
                    </a:solidFill>
                  </a:rPr>
                  <a:t>    5 fb</a:t>
                </a:r>
                <a:r>
                  <a:rPr lang="en-US" sz="1400" baseline="30000" dirty="0" smtClean="0">
                    <a:solidFill>
                      <a:schemeClr val="accent2"/>
                    </a:solidFill>
                  </a:rPr>
                  <a:t>-1 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1400" dirty="0" smtClean="0">
                    <a:solidFill>
                      <a:schemeClr val="accent2"/>
                    </a:solidFill>
                  </a:rPr>
                  <a:t>         50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fb</a:t>
                </a:r>
                <a:r>
                  <a:rPr lang="en-US" sz="1400" baseline="30000" dirty="0">
                    <a:solidFill>
                      <a:schemeClr val="accent2"/>
                    </a:solidFill>
                  </a:rPr>
                  <a:t>-1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1400" dirty="0" smtClean="0">
                    <a:solidFill>
                      <a:schemeClr val="accent2"/>
                    </a:solidFill>
                  </a:rPr>
                  <a:t>       300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fb</a:t>
                </a:r>
                <a:r>
                  <a:rPr lang="en-US" sz="1400" baseline="30000" dirty="0">
                    <a:solidFill>
                      <a:schemeClr val="accent2"/>
                    </a:solidFill>
                  </a:rPr>
                  <a:t>-1 </a:t>
                </a:r>
                <a:endParaRPr lang="en-US" sz="1400" baseline="30000" dirty="0" smtClean="0">
                  <a:solidFill>
                    <a:schemeClr val="accent2"/>
                  </a:solidFill>
                </a:endParaRPr>
              </a:p>
              <a:p>
                <a:r>
                  <a:rPr lang="en-US" sz="1400" dirty="0" smtClean="0">
                    <a:solidFill>
                      <a:srgbClr val="339933"/>
                    </a:solidFill>
                  </a:rPr>
                  <a:t>        450 fb</a:t>
                </a:r>
                <a:r>
                  <a:rPr lang="en-US" sz="1400" baseline="30000" dirty="0" smtClean="0">
                    <a:solidFill>
                      <a:srgbClr val="339933"/>
                    </a:solidFill>
                  </a:rPr>
                  <a:t>-1                  </a:t>
                </a:r>
                <a:r>
                  <a:rPr lang="en-US" sz="1400" dirty="0">
                    <a:solidFill>
                      <a:srgbClr val="339933"/>
                    </a:solidFill>
                  </a:rPr>
                  <a:t>3000 </a:t>
                </a:r>
                <a:r>
                  <a:rPr lang="en-US" sz="1400" dirty="0" smtClean="0">
                    <a:solidFill>
                      <a:srgbClr val="339933"/>
                    </a:solidFill>
                  </a:rPr>
                  <a:t>fb</a:t>
                </a:r>
                <a:r>
                  <a:rPr lang="en-US" sz="1400" baseline="30000" dirty="0" smtClean="0">
                    <a:solidFill>
                      <a:srgbClr val="339933"/>
                    </a:solidFill>
                  </a:rPr>
                  <a:t>-1</a:t>
                </a:r>
                <a:endParaRPr lang="en-US" sz="1400" baseline="30000" dirty="0">
                  <a:solidFill>
                    <a:srgbClr val="339933"/>
                  </a:solidFill>
                </a:endParaRPr>
              </a:p>
              <a:p>
                <a:endParaRPr lang="en-US" sz="1400" baseline="300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612680" y="5401081"/>
              <a:ext cx="19912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CDF 10 fb</a:t>
              </a:r>
              <a:r>
                <a:rPr lang="en-US" sz="1400" baseline="30000" dirty="0" smtClean="0"/>
                <a:t>-1</a:t>
              </a:r>
              <a:r>
                <a:rPr lang="en-US" sz="1400" dirty="0" smtClean="0"/>
                <a:t> , D0 8 fb</a:t>
              </a:r>
              <a:r>
                <a:rPr lang="en-US" sz="1400" baseline="30000" dirty="0" smtClean="0"/>
                <a:t>-1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/>
                <p:cNvSpPr txBox="1"/>
                <p:nvPr/>
              </p:nvSpPr>
              <p:spPr>
                <a:xfrm>
                  <a:off x="-27018" y="5437458"/>
                  <a:ext cx="868234" cy="8188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800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018" y="5437458"/>
                  <a:ext cx="868234" cy="81887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/>
                <p:cNvSpPr txBox="1"/>
                <p:nvPr/>
              </p:nvSpPr>
              <p:spPr>
                <a:xfrm>
                  <a:off x="-18181" y="6337337"/>
                  <a:ext cx="803233" cy="4650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𝑝𝑝</m:t>
                                </m:r>
                              </m:sub>
                            </m:sSub>
                          </m:e>
                        </m:ra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7" name="TextBox 1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8181" y="6337337"/>
                  <a:ext cx="803233" cy="46506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0" name="TextBox 109"/>
            <p:cNvSpPr txBox="1"/>
            <p:nvPr/>
          </p:nvSpPr>
          <p:spPr>
            <a:xfrm>
              <a:off x="1618044" y="6400689"/>
              <a:ext cx="8875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7-8 </a:t>
              </a:r>
              <a:r>
                <a:rPr lang="en-US" sz="1600" dirty="0" err="1" smtClean="0"/>
                <a:t>TeV</a:t>
              </a:r>
              <a:endParaRPr lang="en-US" sz="16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512780" y="6407180"/>
              <a:ext cx="818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13 </a:t>
              </a:r>
              <a:r>
                <a:rPr lang="en-US" sz="1600" dirty="0" err="1" smtClean="0"/>
                <a:t>TeV</a:t>
              </a:r>
              <a:endParaRPr lang="en-US" sz="16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443322" y="6377404"/>
              <a:ext cx="818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 </a:t>
              </a:r>
              <a:r>
                <a:rPr lang="en-US" sz="1600" dirty="0" err="1" smtClean="0"/>
                <a:t>TeV</a:t>
              </a:r>
              <a:endParaRPr lang="en-US" sz="16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163407" y="6351906"/>
              <a:ext cx="18894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(27 </a:t>
              </a:r>
              <a:r>
                <a:rPr lang="en-US" sz="1600" dirty="0" err="1" smtClean="0"/>
                <a:t>TeV</a:t>
              </a:r>
              <a:r>
                <a:rPr lang="en-US" sz="1600" dirty="0"/>
                <a:t> </a:t>
              </a:r>
              <a:r>
                <a:rPr lang="en-US" sz="1600" dirty="0" smtClean="0"/>
                <a:t>HE-LHC?)</a:t>
              </a:r>
              <a:endParaRPr lang="en-US" sz="16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426678" y="6377404"/>
              <a:ext cx="818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 </a:t>
              </a:r>
              <a:r>
                <a:rPr lang="en-US" sz="1600" dirty="0" err="1" smtClean="0"/>
                <a:t>TeV</a:t>
              </a:r>
              <a:endParaRPr lang="en-US" sz="1600" dirty="0"/>
            </a:p>
          </p:txBody>
        </p:sp>
      </p:grpSp>
      <p:cxnSp>
        <p:nvCxnSpPr>
          <p:cNvPr id="119" name="Straight Connector 118"/>
          <p:cNvCxnSpPr/>
          <p:nvPr/>
        </p:nvCxnSpPr>
        <p:spPr bwMode="auto">
          <a:xfrm flipV="1">
            <a:off x="3067273" y="762000"/>
            <a:ext cx="38716" cy="611660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Content Placeholder 2"/>
              <p:cNvSpPr txBox="1">
                <a:spLocks/>
              </p:cNvSpPr>
              <p:nvPr/>
            </p:nvSpPr>
            <p:spPr>
              <a:xfrm>
                <a:off x="5869940" y="658635"/>
                <a:ext cx="6161787" cy="1343205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 smtClean="0"/>
                  <a:t>Decays of b-quark proved to be an excellent source of hadrons containing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US" sz="1800" dirty="0" smtClean="0"/>
              </a:p>
              <a:p>
                <a:r>
                  <a:rPr lang="en-US" sz="1800" dirty="0" smtClean="0"/>
                  <a:t>These experiment see directly produced charm as well</a:t>
                </a:r>
              </a:p>
            </p:txBody>
          </p:sp>
        </mc:Choice>
        <mc:Fallback xmlns="">
          <p:sp>
            <p:nvSpPr>
              <p:cNvPr id="1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940" y="658635"/>
                <a:ext cx="6161787" cy="1343205"/>
              </a:xfrm>
              <a:prstGeom prst="rect">
                <a:avLst/>
              </a:prstGeom>
              <a:blipFill rotWithShape="0">
                <a:blip r:embed="rId10"/>
                <a:stretch>
                  <a:fillRect l="-692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ectangle 25"/>
          <p:cNvSpPr>
            <a:spLocks noChangeArrowheads="1"/>
          </p:cNvSpPr>
          <p:nvPr/>
        </p:nvSpPr>
        <p:spPr bwMode="auto">
          <a:xfrm>
            <a:off x="2775997" y="4506238"/>
            <a:ext cx="655949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  <a:extLst/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6" name="Picture 4" descr="https://www-hep.phys.se.tmu.ac.jp/research/belle2/Belle2_subde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90" y="4192436"/>
            <a:ext cx="3164610" cy="22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 Box 21"/>
          <p:cNvSpPr txBox="1">
            <a:spLocks noChangeArrowheads="1"/>
          </p:cNvSpPr>
          <p:nvPr/>
        </p:nvSpPr>
        <p:spPr bwMode="auto">
          <a:xfrm>
            <a:off x="1753514" y="3774408"/>
            <a:ext cx="67197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 Box 21"/>
          <p:cNvSpPr txBox="1">
            <a:spLocks noChangeArrowheads="1"/>
          </p:cNvSpPr>
          <p:nvPr/>
        </p:nvSpPr>
        <p:spPr bwMode="auto">
          <a:xfrm>
            <a:off x="1403938" y="4549576"/>
            <a:ext cx="82586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BaBar</a:t>
            </a:r>
            <a:endParaRPr lang="en-US" altLang="en-US" sz="1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 Box 21"/>
          <p:cNvSpPr txBox="1">
            <a:spLocks noChangeArrowheads="1"/>
          </p:cNvSpPr>
          <p:nvPr/>
        </p:nvSpPr>
        <p:spPr bwMode="auto">
          <a:xfrm>
            <a:off x="6364391" y="4120514"/>
            <a:ext cx="90922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 II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5698018" y="1595761"/>
            <a:ext cx="4908353" cy="2611492"/>
            <a:chOff x="5698018" y="1595761"/>
            <a:chExt cx="4908353" cy="2611492"/>
          </a:xfrm>
        </p:grpSpPr>
        <p:pic>
          <p:nvPicPr>
            <p:cNvPr id="129" name="Picture 2" descr="Image result for LHCb upgrade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5"/>
            <a:stretch/>
          </p:blipFill>
          <p:spPr bwMode="auto">
            <a:xfrm>
              <a:off x="5830792" y="1686044"/>
              <a:ext cx="3873877" cy="2207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TextBox 129"/>
            <p:cNvSpPr txBox="1"/>
            <p:nvPr/>
          </p:nvSpPr>
          <p:spPr>
            <a:xfrm>
              <a:off x="5779929" y="1595761"/>
              <a:ext cx="2039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Upgraded LHCb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698018" y="3684033"/>
              <a:ext cx="49083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Good hadron ID, </a:t>
              </a:r>
              <a:r>
                <a:rPr lang="en-US" sz="1400" b="1" dirty="0" smtClean="0"/>
                <a:t>dedicated large-bandwidth triggers,</a:t>
              </a:r>
            </a:p>
            <a:p>
              <a:r>
                <a:rPr lang="en-US" sz="1400" dirty="0" smtClean="0"/>
                <a:t>Enormous rates of b-mesons and </a:t>
              </a:r>
              <a:r>
                <a:rPr lang="en-US" sz="1400" b="1" dirty="0" smtClean="0"/>
                <a:t>b-baryons</a:t>
              </a:r>
              <a:endParaRPr lang="en-US" sz="1400" b="1" dirty="0"/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7162800" y="6324600"/>
            <a:ext cx="405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Good hadron ID, </a:t>
            </a:r>
            <a:r>
              <a:rPr lang="en-US" sz="1400" b="1" dirty="0" smtClean="0"/>
              <a:t>good detection of neutrals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Good absolute reconstruction efficiencies.</a:t>
            </a:r>
            <a:endParaRPr lang="en-US" sz="1400" dirty="0"/>
          </a:p>
        </p:txBody>
      </p:sp>
      <p:grpSp>
        <p:nvGrpSpPr>
          <p:cNvPr id="145" name="Group 144"/>
          <p:cNvGrpSpPr/>
          <p:nvPr/>
        </p:nvGrpSpPr>
        <p:grpSpPr>
          <a:xfrm>
            <a:off x="9241600" y="1714877"/>
            <a:ext cx="2965042" cy="4539270"/>
            <a:chOff x="9241600" y="1714877"/>
            <a:chExt cx="2965042" cy="4539270"/>
          </a:xfrm>
        </p:grpSpPr>
        <p:pic>
          <p:nvPicPr>
            <p:cNvPr id="132" name="Picture 12" descr="Image result for CMS experimen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3742" y="2003941"/>
              <a:ext cx="2540695" cy="1829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TextBox 132"/>
            <p:cNvSpPr txBox="1"/>
            <p:nvPr/>
          </p:nvSpPr>
          <p:spPr>
            <a:xfrm>
              <a:off x="10515600" y="5409074"/>
              <a:ext cx="979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6600"/>
                  </a:solidFill>
                </a:rPr>
                <a:t>ATLAS</a:t>
              </a:r>
              <a:endParaRPr lang="en-US" dirty="0">
                <a:solidFill>
                  <a:srgbClr val="006600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0466285" y="1714877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6600"/>
                  </a:solidFill>
                </a:rPr>
                <a:t>CMS</a:t>
              </a:r>
              <a:endParaRPr lang="en-US" dirty="0">
                <a:solidFill>
                  <a:srgbClr val="006600"/>
                </a:solidFill>
              </a:endParaRPr>
            </a:p>
          </p:txBody>
        </p:sp>
        <p:pic>
          <p:nvPicPr>
            <p:cNvPr id="135" name="Picture 14" descr="Image result for ATLAS experimen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2615" y="3886200"/>
              <a:ext cx="2479896" cy="1614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TextBox 138"/>
            <p:cNvSpPr txBox="1"/>
            <p:nvPr/>
          </p:nvSpPr>
          <p:spPr>
            <a:xfrm>
              <a:off x="9241600" y="5730927"/>
              <a:ext cx="2965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Higher luminosities than LHCb.</a:t>
              </a:r>
            </a:p>
            <a:p>
              <a:r>
                <a:rPr lang="en-US" sz="1400" dirty="0" smtClean="0"/>
                <a:t>No hadron ID. Limited triggers. </a:t>
              </a:r>
              <a:endParaRPr lang="en-US" sz="14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6FDF72-A2BA-4672-A714-13A03B0EA0DB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50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Future: photo-production of  P</a:t>
            </a:r>
            <a:r>
              <a:rPr lang="en-US" baseline="-25000" dirty="0" smtClean="0"/>
              <a:t>c</a:t>
            </a:r>
            <a:r>
              <a:rPr lang="en-US" dirty="0" smtClean="0"/>
              <a:t> states at JLab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059" y="2286000"/>
            <a:ext cx="4105436" cy="3448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0077" y="4919579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E12-16-007</a:t>
            </a:r>
          </a:p>
        </p:txBody>
      </p:sp>
      <p:pic>
        <p:nvPicPr>
          <p:cNvPr id="8" name="Picture 8" descr="https://www.jlab.org/Hall-B/clas12-web/clas12-desig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624" y="2710123"/>
            <a:ext cx="3470570" cy="26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01200" y="4919579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CLAS12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9" y="1640466"/>
            <a:ext cx="3676279" cy="4974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1243982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GlueX</a:t>
            </a:r>
            <a:r>
              <a:rPr lang="en-US" dirty="0"/>
              <a:t> </a:t>
            </a:r>
            <a:r>
              <a:rPr lang="en-US" dirty="0" smtClean="0"/>
              <a:t>preliminary  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70275" y="676739"/>
                <a:ext cx="20203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275" y="676739"/>
                <a:ext cx="2020361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105400" y="5741175"/>
            <a:ext cx="2709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ill run in Spring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03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762000"/>
                <a:ext cx="11887200" cy="5943600"/>
              </a:xfrm>
            </p:spPr>
            <p:txBody>
              <a:bodyPr/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New particle zoo for </a:t>
                </a:r>
                <a:r>
                  <a:rPr lang="en-US" sz="2400" dirty="0" err="1" smtClean="0">
                    <a:solidFill>
                      <a:srgbClr val="0000FF"/>
                    </a:solidFill>
                  </a:rPr>
                  <a:t>charmonium</a:t>
                </a:r>
                <a:r>
                  <a:rPr lang="en-US" sz="2400" dirty="0" smtClean="0">
                    <a:solidFill>
                      <a:srgbClr val="0000FF"/>
                    </a:solidFill>
                  </a:rPr>
                  <a:t> above open flavor threshold: more “exotic” than conventional states</a:t>
                </a:r>
              </a:p>
              <a:p>
                <a:pPr lvl="1"/>
                <a:r>
                  <a:rPr lang="en-US" sz="2000" dirty="0"/>
                  <a:t>Interplay of conventional states and meson-meson thresholds (molecules?) in X(3872) and </a:t>
                </a:r>
                <a:r>
                  <a:rPr lang="en-US" sz="2000" dirty="0" smtClean="0"/>
                  <a:t>in a </a:t>
                </a:r>
                <a:r>
                  <a:rPr lang="en-US" sz="2000" dirty="0"/>
                  <a:t>few lighter hadrons  </a:t>
                </a:r>
                <a:endParaRPr lang="en-US" sz="2000" dirty="0" smtClean="0"/>
              </a:p>
              <a:p>
                <a:pPr lvl="1"/>
                <a:r>
                  <a:rPr lang="en-US" sz="2000" dirty="0" smtClean="0"/>
                  <a:t>Good evidence for meson-meson molecules from the threshold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,0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±,0</m:t>
                        </m:r>
                      </m:sup>
                    </m:sSubSup>
                  </m:oMath>
                </a14:m>
                <a:endParaRPr lang="en-US" sz="2000" dirty="0" smtClean="0"/>
              </a:p>
              <a:p>
                <a:pPr lvl="1"/>
                <a:r>
                  <a:rPr lang="en-US" sz="2000" dirty="0" smtClean="0"/>
                  <a:t>Many more weird states (including </a:t>
                </a:r>
                <a:r>
                  <a:rPr lang="en-US" sz="2000" dirty="0" err="1" smtClean="0"/>
                  <a:t>pentaquark</a:t>
                </a:r>
                <a:r>
                  <a:rPr lang="en-US" sz="2000" dirty="0" smtClean="0"/>
                  <a:t> candidates) without well-established explanation</a:t>
                </a:r>
              </a:p>
              <a:p>
                <a:r>
                  <a:rPr lang="en-US" sz="2400" dirty="0" smtClean="0"/>
                  <a:t>Possible implications for light-quark hadron spectroscopy?</a:t>
                </a:r>
              </a:p>
              <a:p>
                <a:r>
                  <a:rPr lang="en-US" sz="2400" dirty="0" smtClean="0"/>
                  <a:t>No well established states with gluon as a constituent, but experimental efforts continue. </a:t>
                </a:r>
                <a:endParaRPr lang="en-US" sz="2400" dirty="0"/>
              </a:p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Great prospects for orders of magnitude larger samples from on-going and future projects – expect resolution of existing questions but hopefully also new surprises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762000"/>
                <a:ext cx="11887200" cy="5943600"/>
              </a:xfrm>
              <a:blipFill rotWithShape="0">
                <a:blip r:embed="rId2"/>
                <a:stretch>
                  <a:fillRect l="-718" t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37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QCD and QCD motivated states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4473039" cy="588959"/>
          </a:xfrm>
          <a:prstGeom prst="rect">
            <a:avLst/>
          </a:prstGeom>
        </p:spPr>
      </p:pic>
      <p:sp>
        <p:nvSpPr>
          <p:cNvPr id="30" name="Rectangle 37"/>
          <p:cNvSpPr>
            <a:spLocks noChangeArrowheads="1"/>
          </p:cNvSpPr>
          <p:nvPr/>
        </p:nvSpPr>
        <p:spPr bwMode="auto">
          <a:xfrm>
            <a:off x="637308" y="1291434"/>
            <a:ext cx="90569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 dirty="0" smtClean="0">
                <a:solidFill>
                  <a:schemeClr val="bg1"/>
                </a:solidFill>
              </a:rPr>
              <a:t>q=</a:t>
            </a:r>
            <a:r>
              <a:rPr lang="en-US" altLang="en-US" sz="1200" b="1" dirty="0" err="1" smtClean="0">
                <a:solidFill>
                  <a:schemeClr val="bg1"/>
                </a:solidFill>
              </a:rPr>
              <a:t>u,d,s,c,b,t</a:t>
            </a:r>
            <a:endParaRPr lang="en-US" altLang="en-US" sz="1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674" y="1732276"/>
            <a:ext cx="1454726" cy="145472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76922" y="3181290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SU(3)</a:t>
            </a:r>
            <a:r>
              <a:rPr lang="en-US" baseline="-25000" dirty="0" smtClean="0"/>
              <a:t>color</a:t>
            </a:r>
            <a:endParaRPr lang="en-US" baseline="-250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316120" y="3592846"/>
            <a:ext cx="4000723" cy="1580832"/>
            <a:chOff x="316120" y="3592846"/>
            <a:chExt cx="4000723" cy="1580832"/>
          </a:xfrm>
        </p:grpSpPr>
        <p:sp>
          <p:nvSpPr>
            <p:cNvPr id="39" name="Explosion 2 38"/>
            <p:cNvSpPr/>
            <p:nvPr/>
          </p:nvSpPr>
          <p:spPr bwMode="auto">
            <a:xfrm rot="565381">
              <a:off x="366410" y="3592846"/>
              <a:ext cx="3950433" cy="1580832"/>
            </a:xfrm>
            <a:prstGeom prst="irregularSeal2">
              <a:avLst/>
            </a:prstGeom>
            <a:solidFill>
              <a:srgbClr val="FFC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16120" y="4021216"/>
                  <a:ext cx="376840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Gluons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 smtClean="0"/>
                    <a:t> with </a:t>
                  </a:r>
                </a:p>
                <a:p>
                  <a:pPr algn="ctr"/>
                  <a:r>
                    <a:rPr lang="en-US" dirty="0" smtClean="0">
                      <a:solidFill>
                        <a:srgbClr val="0000FF"/>
                      </a:solidFill>
                    </a:rPr>
                    <a:t>color</a:t>
                  </a:r>
                  <a:r>
                    <a:rPr lang="en-US" dirty="0" smtClean="0"/>
                    <a:t>-</a:t>
                  </a:r>
                  <a:r>
                    <a:rPr lang="en-US" dirty="0" err="1" smtClean="0">
                      <a:solidFill>
                        <a:srgbClr val="CC00FF"/>
                      </a:solidFill>
                    </a:rPr>
                    <a:t>anticolor</a:t>
                  </a:r>
                  <a:r>
                    <a:rPr lang="en-US" dirty="0" smtClean="0"/>
                    <a:t> charge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20" y="4021216"/>
                  <a:ext cx="3768406" cy="7078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310" b="-155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80734" y="5611606"/>
                <a:ext cx="4362413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C00000"/>
                    </a:solidFill>
                  </a:rPr>
                  <a:t>Expect: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1600" b="0" dirty="0" smtClean="0"/>
                  <a:t>,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𝑞𝑞𝑞𝑔</m:t>
                        </m:r>
                      </m:e>
                    </m:d>
                  </m:oMath>
                </a14:m>
                <a:r>
                  <a:rPr lang="en-US" sz="1600" dirty="0" smtClean="0"/>
                  <a:t>,…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hybrid mesons and baryons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b="0" dirty="0" smtClean="0"/>
                  <a:t>…                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glueballs</a:t>
                </a:r>
                <a:endParaRPr lang="en-US" sz="1600" b="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34" y="5611606"/>
                <a:ext cx="4362413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698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234946" y="5257800"/>
            <a:ext cx="4415147" cy="1199121"/>
            <a:chOff x="6346" y="5641457"/>
            <a:chExt cx="4415147" cy="1199121"/>
          </a:xfrm>
        </p:grpSpPr>
        <p:sp>
          <p:nvSpPr>
            <p:cNvPr id="37" name="Rectangle 36"/>
            <p:cNvSpPr/>
            <p:nvPr/>
          </p:nvSpPr>
          <p:spPr bwMode="auto">
            <a:xfrm>
              <a:off x="79554" y="5997714"/>
              <a:ext cx="4341939" cy="84286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46" y="5641457"/>
              <a:ext cx="4184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We are still looking for these!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98432" y="694503"/>
            <a:ext cx="3276055" cy="2429697"/>
            <a:chOff x="8849902" y="1211214"/>
            <a:chExt cx="3276055" cy="242969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9902" y="1211214"/>
              <a:ext cx="3276055" cy="2249739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 bwMode="auto">
            <a:xfrm>
              <a:off x="10896600" y="3130650"/>
              <a:ext cx="1229357" cy="214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977317" y="3117691"/>
              <a:ext cx="10679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66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Asymptotic </a:t>
              </a:r>
            </a:p>
            <a:p>
              <a:r>
                <a:rPr lang="en-US" sz="1400" dirty="0" smtClean="0">
                  <a:solidFill>
                    <a:srgbClr val="0066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freedom</a:t>
              </a:r>
              <a:endParaRPr lang="en-US" sz="1400" dirty="0">
                <a:solidFill>
                  <a:srgbClr val="0066FF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69288" y="3034772"/>
            <a:ext cx="3636512" cy="3862325"/>
            <a:chOff x="8458201" y="3034772"/>
            <a:chExt cx="3636512" cy="3862325"/>
          </a:xfrm>
        </p:grpSpPr>
        <p:pic>
          <p:nvPicPr>
            <p:cNvPr id="45" name="Picture 2" descr="https://marcofrasca.files.wordpress.com/2011/10/lattice-potential.jpg?w=450&amp;h=36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0" b="12187"/>
            <a:stretch/>
          </p:blipFill>
          <p:spPr bwMode="auto">
            <a:xfrm>
              <a:off x="8839199" y="3881911"/>
              <a:ext cx="2941954" cy="233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9616053" y="5612993"/>
              <a:ext cx="1657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Static qq potential </a:t>
              </a:r>
            </a:p>
            <a:p>
              <a:pPr algn="ctr"/>
              <a:r>
                <a:rPr lang="en-US" sz="1400" dirty="0"/>
                <a:t>in Lattice QCD</a:t>
              </a:r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>
              <a:off x="10314159" y="5703523"/>
              <a:ext cx="88901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TextBox 47"/>
            <p:cNvSpPr txBox="1"/>
            <p:nvPr/>
          </p:nvSpPr>
          <p:spPr>
            <a:xfrm>
              <a:off x="9703554" y="612141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0.5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607727" y="6136213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1.0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276762" y="6305490"/>
                  <a:ext cx="38266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6762" y="6305490"/>
                  <a:ext cx="382669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/>
            <p:cNvSpPr txBox="1"/>
            <p:nvPr/>
          </p:nvSpPr>
          <p:spPr>
            <a:xfrm rot="16200000">
              <a:off x="8352723" y="4774581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V(r)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260536" y="615961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</a:t>
              </a:r>
              <a:r>
                <a:rPr lang="en-US" dirty="0" err="1"/>
                <a:t>fm</a:t>
              </a:r>
              <a:r>
                <a:rPr lang="en-US" dirty="0"/>
                <a:t>]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333184" y="5280224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V~1/r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458731" y="3935713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V~ 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687345" y="3157750"/>
              <a:ext cx="10679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>
                  <a:solidFill>
                    <a:srgbClr val="0066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Asymptotic </a:t>
              </a:r>
            </a:p>
            <a:p>
              <a:pPr lvl="0"/>
              <a:r>
                <a:rPr lang="en-US" sz="1400" dirty="0">
                  <a:solidFill>
                    <a:srgbClr val="0066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freedom</a:t>
              </a:r>
            </a:p>
            <a:p>
              <a:endParaRPr lang="en-US" dirty="0"/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>
              <a:off x="9126022" y="3643654"/>
              <a:ext cx="0" cy="1220565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/>
            <p:nvPr/>
          </p:nvCxnSpPr>
          <p:spPr bwMode="auto">
            <a:xfrm flipV="1">
              <a:off x="9221305" y="3792639"/>
              <a:ext cx="2559848" cy="3771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TextBox 57"/>
            <p:cNvSpPr txBox="1"/>
            <p:nvPr/>
          </p:nvSpPr>
          <p:spPr>
            <a:xfrm>
              <a:off x="9808674" y="3461552"/>
              <a:ext cx="112242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C0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Confinement</a:t>
              </a:r>
              <a:endParaRPr lang="en-US" sz="14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  <a:p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49225" y="6558543"/>
              <a:ext cx="1545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</a:rPr>
                <a:t>1/0.2</a:t>
              </a:r>
              <a:r>
                <a:rPr lang="en-US" sz="1600" dirty="0" smtClean="0"/>
                <a:t>   [1/GeV]</a:t>
              </a:r>
              <a:endParaRPr lang="en-US" sz="16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628294" y="6542040"/>
              <a:ext cx="64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</a:rPr>
                <a:t>1/0.4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226606" y="651635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</a:rPr>
                <a:t>1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717412" y="6542040"/>
              <a:ext cx="58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1/10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 flipV="1">
              <a:off x="9375846" y="6181653"/>
              <a:ext cx="0" cy="3567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/>
            <p:cNvCxnSpPr/>
            <p:nvPr/>
          </p:nvCxnSpPr>
          <p:spPr bwMode="auto">
            <a:xfrm flipV="1">
              <a:off x="9132983" y="6194234"/>
              <a:ext cx="0" cy="3567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/>
            <p:nvPr/>
          </p:nvCxnSpPr>
          <p:spPr bwMode="auto">
            <a:xfrm>
              <a:off x="9333184" y="3197295"/>
              <a:ext cx="2015536" cy="3105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TextBox 65"/>
            <p:cNvSpPr txBox="1"/>
            <p:nvPr/>
          </p:nvSpPr>
          <p:spPr>
            <a:xfrm>
              <a:off x="9690873" y="3034772"/>
              <a:ext cx="111921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Hadron sizes</a:t>
              </a:r>
              <a:endParaRPr lang="en-US" sz="14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80" name="Rectangle 79"/>
          <p:cNvSpPr/>
          <p:nvPr/>
        </p:nvSpPr>
        <p:spPr bwMode="auto">
          <a:xfrm>
            <a:off x="5432392" y="3988747"/>
            <a:ext cx="1029176" cy="5940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5281550" y="4319196"/>
            <a:ext cx="6910450" cy="2325095"/>
            <a:chOff x="5281550" y="4319196"/>
            <a:chExt cx="6910450" cy="2325095"/>
          </a:xfrm>
        </p:grpSpPr>
        <p:sp>
          <p:nvSpPr>
            <p:cNvPr id="81" name="Rectangle 80"/>
            <p:cNvSpPr/>
            <p:nvPr/>
          </p:nvSpPr>
          <p:spPr bwMode="auto">
            <a:xfrm>
              <a:off x="5360343" y="4319196"/>
              <a:ext cx="7820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…</a:t>
              </a:r>
            </a:p>
          </p:txBody>
        </p:sp>
        <p:cxnSp>
          <p:nvCxnSpPr>
            <p:cNvPr id="82" name="Straight Connector 81"/>
            <p:cNvCxnSpPr/>
            <p:nvPr/>
          </p:nvCxnSpPr>
          <p:spPr bwMode="auto">
            <a:xfrm>
              <a:off x="5297662" y="5141026"/>
              <a:ext cx="37296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5306905" y="5033653"/>
              <a:ext cx="55335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5306905" y="4891644"/>
              <a:ext cx="772545" cy="816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5281550" y="5331526"/>
              <a:ext cx="202593" cy="247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5309259" y="4815444"/>
              <a:ext cx="925735" cy="8041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5329097" y="4424053"/>
              <a:ext cx="1607381" cy="1656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87"/>
            <p:cNvSpPr txBox="1"/>
            <p:nvPr/>
          </p:nvSpPr>
          <p:spPr>
            <a:xfrm>
              <a:off x="8150695" y="4397522"/>
              <a:ext cx="404130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A large number of hadronic states expected from radial and angular momentum excitations.</a:t>
              </a:r>
            </a:p>
            <a:p>
              <a:endParaRPr lang="en-US" dirty="0">
                <a:solidFill>
                  <a:srgbClr val="0000FF"/>
                </a:solidFill>
              </a:endParaRPr>
            </a:p>
            <a:p>
              <a:r>
                <a:rPr lang="en-US" dirty="0" smtClean="0">
                  <a:solidFill>
                    <a:srgbClr val="0000FF"/>
                  </a:solidFill>
                </a:rPr>
                <a:t>Unlike in QED, large fine and hyperfine structures for lower excitations.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8151108" y="788075"/>
                <a:ext cx="3989645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C00000"/>
                    </a:solidFill>
                  </a:rPr>
                  <a:t>Hadrons</a:t>
                </a:r>
                <a:r>
                  <a:rPr lang="en-US" sz="1800" dirty="0" smtClean="0"/>
                  <a:t> = </a:t>
                </a:r>
                <a:r>
                  <a:rPr lang="en-US" sz="1800" dirty="0" smtClean="0">
                    <a:solidFill>
                      <a:srgbClr val="C00000"/>
                    </a:solidFill>
                  </a:rPr>
                  <a:t>Non-perturbative QCD</a:t>
                </a:r>
              </a:p>
              <a:p>
                <a:endParaRPr lang="en-US" sz="1800" dirty="0" smtClean="0"/>
              </a:p>
              <a:p>
                <a:r>
                  <a:rPr lang="en-US" sz="1800" dirty="0" smtClean="0"/>
                  <a:t>Lattice QCD works well for lowest-excitations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𝑞𝑞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𝑞𝑞𝑞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   </m:t>
                    </m:r>
                  </m:oMath>
                </a14:m>
                <a:endParaRPr lang="en-US" sz="1800" b="0" dirty="0" smtClean="0"/>
              </a:p>
              <a:p>
                <a:endParaRPr lang="en-US" sz="1800" dirty="0" smtClean="0"/>
              </a:p>
              <a:p>
                <a:r>
                  <a:rPr lang="en-US" sz="1800" dirty="0" smtClean="0"/>
                  <a:t>Only approximate lattice simulations for </a:t>
                </a:r>
                <a:r>
                  <a:rPr lang="en-US" sz="1800" b="1" dirty="0" smtClean="0"/>
                  <a:t>unstable</a:t>
                </a:r>
                <a:r>
                  <a:rPr lang="en-US" sz="1800" dirty="0" smtClean="0"/>
                  <a:t> higher excitations</a:t>
                </a: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108" y="788075"/>
                <a:ext cx="3989645" cy="2031325"/>
              </a:xfrm>
              <a:prstGeom prst="rect">
                <a:avLst/>
              </a:prstGeom>
              <a:blipFill rotWithShape="0">
                <a:blip r:embed="rId10"/>
                <a:stretch>
                  <a:fillRect l="-1221" t="-1497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/>
          <p:cNvSpPr/>
          <p:nvPr/>
        </p:nvSpPr>
        <p:spPr>
          <a:xfrm>
            <a:off x="8182365" y="2999264"/>
            <a:ext cx="388620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/>
              <a:t>We have to </a:t>
            </a:r>
            <a:r>
              <a:rPr lang="en-US" sz="1800" b="1" dirty="0">
                <a:solidFill>
                  <a:srgbClr val="C00000"/>
                </a:solidFill>
              </a:rPr>
              <a:t>rely on data and QCD-motivated phenomenology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when trying to understand more complex hadronic structures.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96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9" grpId="0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6821977" y="1553033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7"/>
          <p:cNvSpPr txBox="1">
            <a:spLocks noChangeArrowheads="1"/>
          </p:cNvSpPr>
          <p:nvPr/>
        </p:nvSpPr>
        <p:spPr bwMode="auto">
          <a:xfrm>
            <a:off x="8167942" y="5736378"/>
            <a:ext cx="306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_</a:t>
            </a:r>
          </a:p>
        </p:txBody>
      </p:sp>
      <p:sp>
        <p:nvSpPr>
          <p:cNvPr id="6" name="Oval 5"/>
          <p:cNvSpPr/>
          <p:nvPr/>
        </p:nvSpPr>
        <p:spPr>
          <a:xfrm>
            <a:off x="1998846" y="3106357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237617" y="2591794"/>
            <a:ext cx="304800" cy="304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755426" y="2593216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98014" y="283890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61838" y="3308728"/>
            <a:ext cx="304800" cy="304800"/>
          </a:xfrm>
          <a:prstGeom prst="ellipse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0524" y="3315880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/>
          </p:nvPr>
        </p:nvGraphicFramePr>
        <p:xfrm>
          <a:off x="1333689" y="2830413"/>
          <a:ext cx="657225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18" name="Equation" r:id="rId3" imgW="164880" imgH="177480" progId="Equation.3">
                  <p:embed/>
                </p:oleObj>
              </mc:Choice>
              <mc:Fallback>
                <p:oleObj name="Equation" r:id="rId3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689" y="2830413"/>
                        <a:ext cx="657225" cy="5953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2723853" y="3030996"/>
          <a:ext cx="333844" cy="22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19" name="Equation" r:id="rId5" imgW="114300" imgH="63500" progId="Equation.3">
                  <p:embed/>
                </p:oleObj>
              </mc:Choice>
              <mc:Fallback>
                <p:oleObj name="Equation" r:id="rId5" imgW="114300" imgH="63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3853" y="3030996"/>
                        <a:ext cx="333844" cy="227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/>
          </p:nvPr>
        </p:nvGraphicFramePr>
        <p:xfrm>
          <a:off x="4803979" y="2904799"/>
          <a:ext cx="70326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0" name="Equation" r:id="rId7" imgW="164880" imgH="177480" progId="Equation.3">
                  <p:embed/>
                </p:oleObj>
              </mc:Choice>
              <mc:Fallback>
                <p:oleObj name="Equation" r:id="rId7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979" y="2904799"/>
                        <a:ext cx="703263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9"/>
          <p:cNvSpPr txBox="1">
            <a:spLocks/>
          </p:cNvSpPr>
          <p:nvPr/>
        </p:nvSpPr>
        <p:spPr>
          <a:xfrm>
            <a:off x="1509355" y="239940"/>
            <a:ext cx="7018867" cy="381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Mesons from quarks &amp; antiquarks in QCD</a:t>
            </a:r>
            <a:endParaRPr lang="en-US" dirty="0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3881758" y="5999905"/>
            <a:ext cx="304800" cy="304800"/>
          </a:xfrm>
          <a:prstGeom prst="ellipse">
            <a:avLst/>
          </a:prstGeom>
          <a:solidFill>
            <a:srgbClr val="F7FF0C"/>
          </a:solidFill>
          <a:ln w="25400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5822" y="4531322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(qq) meson</a:t>
            </a:r>
          </a:p>
          <a:p>
            <a:pPr algn="ctr"/>
            <a:r>
              <a:rPr lang="en-US" b="1" dirty="0" smtClean="0"/>
              <a:t>e.g. </a:t>
            </a:r>
            <a:r>
              <a:rPr lang="en-US" b="1" dirty="0" smtClean="0">
                <a:latin typeface="+mn-lt"/>
              </a:rPr>
              <a:t>K</a:t>
            </a:r>
            <a:r>
              <a:rPr lang="en-US" b="1" baseline="30000" dirty="0" smtClean="0">
                <a:latin typeface="Symbol" panose="05050102010706020507" pitchFamily="18" charset="2"/>
              </a:rPr>
              <a:t>+</a:t>
            </a:r>
            <a:endParaRPr lang="en-US" b="1" baseline="30000" dirty="0">
              <a:latin typeface="Symbol" panose="05050102010706020507" pitchFamily="18" charset="2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12634" y="5298279"/>
            <a:ext cx="1205053" cy="1113366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3881115" y="5999905"/>
            <a:ext cx="253636" cy="3177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978442" y="6043094"/>
            <a:ext cx="266424" cy="298857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40528" y="5982158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smtClean="0">
                <a:solidFill>
                  <a:schemeClr val="bg1"/>
                </a:solidFill>
              </a:rPr>
              <a:t>u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979602" y="5363496"/>
            <a:ext cx="266424" cy="298857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31"/>
          <p:cNvSpPr txBox="1">
            <a:spLocks noChangeArrowheads="1"/>
          </p:cNvSpPr>
          <p:nvPr/>
        </p:nvSpPr>
        <p:spPr bwMode="auto">
          <a:xfrm>
            <a:off x="3956825" y="5315408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s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3970896" y="5139811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855" y="5310383"/>
            <a:ext cx="176171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Color flux tube stretched between </a:t>
            </a:r>
          </a:p>
          <a:p>
            <a:pPr algn="ctr"/>
            <a:r>
              <a:rPr lang="en-US" sz="1400" dirty="0" smtClean="0"/>
              <a:t>quark and antiquark</a:t>
            </a:r>
          </a:p>
          <a:p>
            <a:pPr algn="ctr"/>
            <a:r>
              <a:rPr lang="en-US" sz="1400" dirty="0" smtClean="0"/>
              <a:t>with attractive </a:t>
            </a:r>
          </a:p>
          <a:p>
            <a:pPr algn="ctr"/>
            <a:r>
              <a:rPr lang="en-US" sz="1400" dirty="0" smtClean="0"/>
              <a:t>potential</a:t>
            </a:r>
            <a:endParaRPr lang="en-US" sz="1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970" y="568968"/>
            <a:ext cx="982133" cy="982133"/>
          </a:xfrm>
          <a:prstGeom prst="rect">
            <a:avLst/>
          </a:prstGeom>
        </p:spPr>
      </p:pic>
      <p:sp>
        <p:nvSpPr>
          <p:cNvPr id="27" name="TextBox 74"/>
          <p:cNvSpPr txBox="1">
            <a:spLocks noChangeArrowheads="1"/>
          </p:cNvSpPr>
          <p:nvPr/>
        </p:nvSpPr>
        <p:spPr bwMode="auto">
          <a:xfrm flipH="1">
            <a:off x="862203" y="3040819"/>
            <a:ext cx="3810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charset="0"/>
                <a:sym typeface="Symbol" charset="2"/>
              </a:rPr>
              <a:t>3</a:t>
            </a:r>
            <a:r>
              <a:rPr lang="en-US" sz="2800" b="1" dirty="0">
                <a:solidFill>
                  <a:srgbClr val="CC00CC"/>
                </a:solidFill>
                <a:latin typeface="Calibri" charset="0"/>
                <a:sym typeface="Symbol" charset="2"/>
              </a:rPr>
              <a:t> </a:t>
            </a:r>
            <a:endParaRPr lang="en-US" sz="2800" b="1" dirty="0">
              <a:solidFill>
                <a:srgbClr val="CC00CC"/>
              </a:solidFill>
              <a:latin typeface="Calibri" charset="0"/>
            </a:endParaRPr>
          </a:p>
        </p:txBody>
      </p:sp>
      <p:sp>
        <p:nvSpPr>
          <p:cNvPr id="28" name="TextBox 89"/>
          <p:cNvSpPr txBox="1">
            <a:spLocks noChangeArrowheads="1"/>
          </p:cNvSpPr>
          <p:nvPr/>
        </p:nvSpPr>
        <p:spPr bwMode="auto">
          <a:xfrm flipH="1">
            <a:off x="1980960" y="2387415"/>
            <a:ext cx="457200" cy="519113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charset="0"/>
                <a:sym typeface="Symbol" charset="2"/>
              </a:rPr>
              <a:t>_</a:t>
            </a:r>
            <a:r>
              <a:rPr lang="en-US" sz="2800" b="1" dirty="0">
                <a:latin typeface="Calibri" charset="0"/>
                <a:sym typeface="Symbol" charset="2"/>
              </a:rPr>
              <a:t> </a:t>
            </a:r>
            <a:endParaRPr lang="en-US" sz="2800" b="1" dirty="0">
              <a:latin typeface="Calibri" charset="0"/>
            </a:endParaRPr>
          </a:p>
        </p:txBody>
      </p:sp>
      <p:sp>
        <p:nvSpPr>
          <p:cNvPr id="29" name="TextBox 90"/>
          <p:cNvSpPr txBox="1">
            <a:spLocks noChangeArrowheads="1"/>
          </p:cNvSpPr>
          <p:nvPr/>
        </p:nvSpPr>
        <p:spPr bwMode="auto">
          <a:xfrm flipH="1">
            <a:off x="1969800" y="2688108"/>
            <a:ext cx="381000" cy="52322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charset="0"/>
                <a:sym typeface="Symbol" charset="2"/>
              </a:rPr>
              <a:t>3</a:t>
            </a:r>
            <a:r>
              <a:rPr lang="en-US" sz="2800" b="1" dirty="0">
                <a:solidFill>
                  <a:srgbClr val="CC00CC"/>
                </a:solidFill>
                <a:latin typeface="Calibri" charset="0"/>
                <a:sym typeface="Symbol" charset="2"/>
              </a:rPr>
              <a:t> </a:t>
            </a:r>
            <a:endParaRPr lang="en-US" sz="2800" b="1" dirty="0">
              <a:solidFill>
                <a:srgbClr val="CC00CC"/>
              </a:solidFill>
              <a:latin typeface="Calibri" charset="0"/>
            </a:endParaRPr>
          </a:p>
        </p:txBody>
      </p:sp>
      <p:sp>
        <p:nvSpPr>
          <p:cNvPr id="30" name="TextBox 74"/>
          <p:cNvSpPr txBox="1">
            <a:spLocks noChangeArrowheads="1"/>
          </p:cNvSpPr>
          <p:nvPr/>
        </p:nvSpPr>
        <p:spPr bwMode="auto">
          <a:xfrm flipH="1">
            <a:off x="3827629" y="2899589"/>
            <a:ext cx="381000" cy="52322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libri" charset="0"/>
                <a:sym typeface="Symbol" charset="2"/>
              </a:rPr>
              <a:t>1</a:t>
            </a:r>
            <a:r>
              <a:rPr lang="en-US" sz="2800" b="1" dirty="0" smtClean="0">
                <a:solidFill>
                  <a:srgbClr val="CC00CC"/>
                </a:solidFill>
                <a:latin typeface="Calibri" charset="0"/>
                <a:sym typeface="Symbol" charset="2"/>
              </a:rPr>
              <a:t> </a:t>
            </a:r>
            <a:endParaRPr lang="en-US" sz="2800" b="1" dirty="0">
              <a:solidFill>
                <a:srgbClr val="CC00CC"/>
              </a:solidFill>
              <a:latin typeface="Calibri" charset="0"/>
            </a:endParaRPr>
          </a:p>
        </p:txBody>
      </p:sp>
      <p:sp>
        <p:nvSpPr>
          <p:cNvPr id="31" name="TextBox 74"/>
          <p:cNvSpPr txBox="1">
            <a:spLocks noChangeArrowheads="1"/>
          </p:cNvSpPr>
          <p:nvPr/>
        </p:nvSpPr>
        <p:spPr bwMode="auto">
          <a:xfrm flipH="1">
            <a:off x="7323343" y="2778882"/>
            <a:ext cx="3810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libri" charset="0"/>
                <a:sym typeface="Symbol" charset="2"/>
              </a:rPr>
              <a:t>8</a:t>
            </a:r>
            <a:r>
              <a:rPr lang="en-US" sz="2800" b="1" dirty="0" smtClean="0">
                <a:solidFill>
                  <a:srgbClr val="CC00CC"/>
                </a:solidFill>
                <a:latin typeface="Calibri" charset="0"/>
                <a:sym typeface="Symbol" charset="2"/>
              </a:rPr>
              <a:t> </a:t>
            </a:r>
            <a:endParaRPr lang="en-US" sz="2800" b="1" dirty="0">
              <a:solidFill>
                <a:srgbClr val="CC00CC"/>
              </a:solidFill>
              <a:latin typeface="Calibri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25269" y="4089761"/>
            <a:ext cx="2034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</a:t>
            </a:r>
            <a:r>
              <a:rPr lang="en-US" sz="1600" dirty="0" smtClean="0">
                <a:solidFill>
                  <a:srgbClr val="FF0000"/>
                </a:solidFill>
              </a:rPr>
              <a:t>ttractive color force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86697" y="5411507"/>
            <a:ext cx="2020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repulsive color force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562897" y="140063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791497" y="1400633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055840" y="2988021"/>
            <a:ext cx="5251" cy="509902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794446" y="3259279"/>
            <a:ext cx="304800" cy="304800"/>
          </a:xfrm>
          <a:prstGeom prst="ellipse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023046" y="3259279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998348" y="3274620"/>
            <a:ext cx="126358" cy="27411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0" name="Object 6"/>
          <p:cNvGraphicFramePr>
            <a:graphicFrameLocks noChangeAspect="1"/>
          </p:cNvGraphicFramePr>
          <p:nvPr>
            <p:extLst/>
          </p:nvPr>
        </p:nvGraphicFramePr>
        <p:xfrm>
          <a:off x="3844995" y="2265742"/>
          <a:ext cx="304116" cy="50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1" name="Equation" r:id="rId10" imgW="253800" imgH="419040" progId="Equation.DSMT4">
                  <p:embed/>
                </p:oleObj>
              </mc:Choice>
              <mc:Fallback>
                <p:oleObj name="Equation" r:id="rId10" imgW="2538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995" y="2265742"/>
                        <a:ext cx="304116" cy="501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6"/>
          <p:cNvGraphicFramePr>
            <a:graphicFrameLocks noChangeAspect="1"/>
          </p:cNvGraphicFramePr>
          <p:nvPr>
            <p:extLst/>
          </p:nvPr>
        </p:nvGraphicFramePr>
        <p:xfrm>
          <a:off x="3460035" y="3450508"/>
          <a:ext cx="304116" cy="50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2" name="Equation" r:id="rId12" imgW="253800" imgH="419040" progId="Equation.DSMT4">
                  <p:embed/>
                </p:oleObj>
              </mc:Choice>
              <mc:Fallback>
                <p:oleObj name="Equation" r:id="rId12" imgW="2538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035" y="3450508"/>
                        <a:ext cx="304116" cy="501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6"/>
          <p:cNvGraphicFramePr>
            <a:graphicFrameLocks noChangeAspect="1"/>
          </p:cNvGraphicFramePr>
          <p:nvPr>
            <p:extLst/>
          </p:nvPr>
        </p:nvGraphicFramePr>
        <p:xfrm>
          <a:off x="4181648" y="3435994"/>
          <a:ext cx="304116" cy="50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3" name="Equation" r:id="rId13" imgW="253800" imgH="419040" progId="Equation.DSMT4">
                  <p:embed/>
                </p:oleObj>
              </mc:Choice>
              <mc:Fallback>
                <p:oleObj name="Equation" r:id="rId13" imgW="2538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1648" y="3435994"/>
                        <a:ext cx="304116" cy="501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6"/>
          <p:cNvGraphicFramePr>
            <a:graphicFrameLocks noChangeAspect="1"/>
          </p:cNvGraphicFramePr>
          <p:nvPr>
            <p:extLst/>
          </p:nvPr>
        </p:nvGraphicFramePr>
        <p:xfrm>
          <a:off x="6472217" y="2368093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4" name="Equation" r:id="rId14" imgW="380880" imgH="419040" progId="Equation.DSMT4">
                  <p:embed/>
                </p:oleObj>
              </mc:Choice>
              <mc:Fallback>
                <p:oleObj name="Equation" r:id="rId14" imgW="3808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2217" y="2368093"/>
                        <a:ext cx="4556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6"/>
          <p:cNvGraphicFramePr>
            <a:graphicFrameLocks noChangeAspect="1"/>
          </p:cNvGraphicFramePr>
          <p:nvPr>
            <p:extLst/>
          </p:nvPr>
        </p:nvGraphicFramePr>
        <p:xfrm>
          <a:off x="6314661" y="3594259"/>
          <a:ext cx="304116" cy="50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5" name="Equation" r:id="rId16" imgW="253800" imgH="419040" progId="Equation.DSMT4">
                  <p:embed/>
                </p:oleObj>
              </mc:Choice>
              <mc:Fallback>
                <p:oleObj name="Equation" r:id="rId16" imgW="2538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4661" y="3594259"/>
                        <a:ext cx="304116" cy="501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>
            <p:extLst/>
          </p:nvPr>
        </p:nvGraphicFramePr>
        <p:xfrm>
          <a:off x="6978370" y="3588709"/>
          <a:ext cx="304116" cy="50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6" name="Equation" r:id="rId18" imgW="253800" imgH="419040" progId="Equation.DSMT4">
                  <p:embed/>
                </p:oleObj>
              </mc:Choice>
              <mc:Fallback>
                <p:oleObj name="Equation" r:id="rId18" imgW="2538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370" y="3588709"/>
                        <a:ext cx="304116" cy="501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6"/>
          <p:cNvGraphicFramePr>
            <a:graphicFrameLocks noChangeAspect="1"/>
          </p:cNvGraphicFramePr>
          <p:nvPr>
            <p:extLst/>
          </p:nvPr>
        </p:nvGraphicFramePr>
        <p:xfrm>
          <a:off x="7896998" y="2311820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7" name="Equation" r:id="rId20" imgW="266400" imgH="406080" progId="Equation.DSMT4">
                  <p:embed/>
                </p:oleObj>
              </mc:Choice>
              <mc:Fallback>
                <p:oleObj name="Equation" r:id="rId20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998" y="2311820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"/>
          <p:cNvGraphicFramePr>
            <a:graphicFrameLocks noChangeAspect="1"/>
          </p:cNvGraphicFramePr>
          <p:nvPr>
            <p:extLst/>
          </p:nvPr>
        </p:nvGraphicFramePr>
        <p:xfrm>
          <a:off x="7782097" y="3610433"/>
          <a:ext cx="4572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8" name="Equation" r:id="rId22" imgW="380880" imgH="406080" progId="Equation.DSMT4">
                  <p:embed/>
                </p:oleObj>
              </mc:Choice>
              <mc:Fallback>
                <p:oleObj name="Equation" r:id="rId22" imgW="380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2097" y="3610433"/>
                        <a:ext cx="4572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165" descr="https://encrypted-tbn1.gstatic.com/images?q=tbn:ANd9GcQgRri5Q8HNmUGH5pSUjz3L5VxQbIX4yyINl62w28zsiq-b7t6jWw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2" t="8629" r="57139" b="12318"/>
          <a:stretch/>
        </p:blipFill>
        <p:spPr bwMode="auto">
          <a:xfrm>
            <a:off x="2462242" y="5189943"/>
            <a:ext cx="1016555" cy="140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/>
          <p:cNvCxnSpPr/>
          <p:nvPr/>
        </p:nvCxnSpPr>
        <p:spPr bwMode="auto">
          <a:xfrm>
            <a:off x="3617233" y="4627873"/>
            <a:ext cx="17245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6019973" y="5726506"/>
            <a:ext cx="309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q</a:t>
            </a:r>
            <a:r>
              <a:rPr lang="en-US" sz="1600" b="1" dirty="0" smtClean="0"/>
              <a:t>uarks will pull apart in any octet configuration</a:t>
            </a:r>
            <a:endParaRPr lang="en-US" sz="16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291061" y="6273225"/>
            <a:ext cx="2533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gluons happen to belong </a:t>
            </a:r>
          </a:p>
          <a:p>
            <a:pPr algn="ctr"/>
            <a:r>
              <a:rPr lang="en-US" sz="1600" i="1" dirty="0" smtClean="0"/>
              <a:t>to the color octet</a:t>
            </a:r>
            <a:endParaRPr lang="en-US" sz="1600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885996" y="4433301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144346" y="440487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2216399" y="4488745"/>
            <a:ext cx="172455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Oval 54"/>
          <p:cNvSpPr/>
          <p:nvPr/>
        </p:nvSpPr>
        <p:spPr>
          <a:xfrm>
            <a:off x="6562897" y="1781633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6791497" y="1781633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7" name="Object 6"/>
          <p:cNvGraphicFramePr>
            <a:graphicFrameLocks noChangeAspect="1"/>
          </p:cNvGraphicFramePr>
          <p:nvPr>
            <p:extLst/>
          </p:nvPr>
        </p:nvGraphicFramePr>
        <p:xfrm>
          <a:off x="6171102" y="1187130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29" name="Equation" r:id="rId25" imgW="266400" imgH="406080" progId="Equation.DSMT4">
                  <p:embed/>
                </p:oleObj>
              </mc:Choice>
              <mc:Fallback>
                <p:oleObj name="Equation" r:id="rId25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1102" y="1187130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6"/>
          <p:cNvGraphicFramePr>
            <a:graphicFrameLocks noChangeAspect="1"/>
          </p:cNvGraphicFramePr>
          <p:nvPr>
            <p:extLst/>
          </p:nvPr>
        </p:nvGraphicFramePr>
        <p:xfrm>
          <a:off x="6181897" y="1705433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0" name="Equation" r:id="rId26" imgW="266400" imgH="406080" progId="Equation.DSMT4">
                  <p:embed/>
                </p:oleObj>
              </mc:Choice>
              <mc:Fallback>
                <p:oleObj name="Equation" r:id="rId26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1897" y="1705433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6"/>
          <p:cNvGraphicFramePr>
            <a:graphicFrameLocks noChangeAspect="1"/>
          </p:cNvGraphicFramePr>
          <p:nvPr>
            <p:extLst/>
          </p:nvPr>
        </p:nvGraphicFramePr>
        <p:xfrm>
          <a:off x="8518697" y="1666368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1" name="Equation" r:id="rId27" imgW="266400" imgH="406080" progId="Equation.DSMT4">
                  <p:embed/>
                </p:oleObj>
              </mc:Choice>
              <mc:Fallback>
                <p:oleObj name="Equation" r:id="rId27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8697" y="1666368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6"/>
          <p:cNvGraphicFramePr>
            <a:graphicFrameLocks noChangeAspect="1"/>
          </p:cNvGraphicFramePr>
          <p:nvPr>
            <p:extLst/>
          </p:nvPr>
        </p:nvGraphicFramePr>
        <p:xfrm>
          <a:off x="8362804" y="1200608"/>
          <a:ext cx="45878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2" name="Equation" r:id="rId29" imgW="380880" imgH="406080" progId="Equation.DSMT4">
                  <p:embed/>
                </p:oleObj>
              </mc:Choice>
              <mc:Fallback>
                <p:oleObj name="Equation" r:id="rId29" imgW="380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2804" y="1200608"/>
                        <a:ext cx="458788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" name="Straight Connector 60"/>
          <p:cNvCxnSpPr/>
          <p:nvPr/>
        </p:nvCxnSpPr>
        <p:spPr bwMode="auto">
          <a:xfrm flipH="1" flipV="1">
            <a:off x="9174017" y="2987499"/>
            <a:ext cx="10160" cy="36575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Oval 61"/>
          <p:cNvSpPr/>
          <p:nvPr/>
        </p:nvSpPr>
        <p:spPr>
          <a:xfrm>
            <a:off x="8914937" y="2835099"/>
            <a:ext cx="304800" cy="304800"/>
          </a:xfrm>
          <a:prstGeom prst="ellipse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9143537" y="2835099"/>
            <a:ext cx="304800" cy="304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8925097" y="3200858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9153697" y="3200858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V="1">
            <a:off x="6908972" y="4601033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Oval 66"/>
          <p:cNvSpPr/>
          <p:nvPr/>
        </p:nvSpPr>
        <p:spPr>
          <a:xfrm>
            <a:off x="6649892" y="4448633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6878492" y="4448633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6649892" y="482963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6878492" y="4829633"/>
            <a:ext cx="304800" cy="304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71" name="Object 6"/>
          <p:cNvGraphicFramePr>
            <a:graphicFrameLocks noChangeAspect="1"/>
          </p:cNvGraphicFramePr>
          <p:nvPr>
            <p:extLst/>
          </p:nvPr>
        </p:nvGraphicFramePr>
        <p:xfrm>
          <a:off x="6258097" y="4235130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3" name="Equation" r:id="rId31" imgW="266400" imgH="406080" progId="Equation.DSMT4">
                  <p:embed/>
                </p:oleObj>
              </mc:Choice>
              <mc:Fallback>
                <p:oleObj name="Equation" r:id="rId31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8097" y="4235130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6"/>
          <p:cNvGraphicFramePr>
            <a:graphicFrameLocks noChangeAspect="1"/>
          </p:cNvGraphicFramePr>
          <p:nvPr>
            <p:extLst/>
          </p:nvPr>
        </p:nvGraphicFramePr>
        <p:xfrm>
          <a:off x="6268892" y="4753433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4" name="Equation" r:id="rId32" imgW="266400" imgH="406080" progId="Equation.DSMT4">
                  <p:embed/>
                </p:oleObj>
              </mc:Choice>
              <mc:Fallback>
                <p:oleObj name="Equation" r:id="rId32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8892" y="4753433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3" name="Straight Connector 72"/>
          <p:cNvCxnSpPr/>
          <p:nvPr/>
        </p:nvCxnSpPr>
        <p:spPr bwMode="auto">
          <a:xfrm flipV="1">
            <a:off x="8031652" y="1521300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Oval 73"/>
          <p:cNvSpPr/>
          <p:nvPr/>
        </p:nvSpPr>
        <p:spPr>
          <a:xfrm>
            <a:off x="7772572" y="13689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8001172" y="1368900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772572" y="1749900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8001172" y="1749900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 flipV="1">
            <a:off x="8041177" y="4581983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Oval 78"/>
          <p:cNvSpPr/>
          <p:nvPr/>
        </p:nvSpPr>
        <p:spPr>
          <a:xfrm>
            <a:off x="7782097" y="4429583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8010697" y="4429583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782097" y="481058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8010697" y="4810583"/>
            <a:ext cx="304800" cy="304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83" name="Object 6"/>
          <p:cNvGraphicFramePr>
            <a:graphicFrameLocks noChangeAspect="1"/>
          </p:cNvGraphicFramePr>
          <p:nvPr>
            <p:extLst/>
          </p:nvPr>
        </p:nvGraphicFramePr>
        <p:xfrm>
          <a:off x="8528222" y="4677233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5" name="Equation" r:id="rId33" imgW="266400" imgH="406080" progId="Equation.DSMT4">
                  <p:embed/>
                </p:oleObj>
              </mc:Choice>
              <mc:Fallback>
                <p:oleObj name="Equation" r:id="rId33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8222" y="4677233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6"/>
          <p:cNvGraphicFramePr>
            <a:graphicFrameLocks noChangeAspect="1"/>
          </p:cNvGraphicFramePr>
          <p:nvPr>
            <p:extLst/>
          </p:nvPr>
        </p:nvGraphicFramePr>
        <p:xfrm>
          <a:off x="8372329" y="4211473"/>
          <a:ext cx="45878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6" name="Equation" r:id="rId35" imgW="380880" imgH="406080" progId="Equation.DSMT4">
                  <p:embed/>
                </p:oleObj>
              </mc:Choice>
              <mc:Fallback>
                <p:oleObj name="Equation" r:id="rId35" imgW="380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2329" y="4211473"/>
                        <a:ext cx="458788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Straight Connector 84"/>
          <p:cNvCxnSpPr/>
          <p:nvPr/>
        </p:nvCxnSpPr>
        <p:spPr bwMode="auto">
          <a:xfrm flipH="1" flipV="1">
            <a:off x="5668817" y="3072026"/>
            <a:ext cx="10160" cy="36575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Oval 85"/>
          <p:cNvSpPr/>
          <p:nvPr/>
        </p:nvSpPr>
        <p:spPr>
          <a:xfrm>
            <a:off x="5409737" y="2919626"/>
            <a:ext cx="304800" cy="304800"/>
          </a:xfrm>
          <a:prstGeom prst="ellipse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5638337" y="2919626"/>
            <a:ext cx="304800" cy="304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5419897" y="3285385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5648497" y="3285385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90" name="Object 6"/>
          <p:cNvGraphicFramePr>
            <a:graphicFrameLocks noChangeAspect="1"/>
          </p:cNvGraphicFramePr>
          <p:nvPr>
            <p:extLst/>
          </p:nvPr>
        </p:nvGraphicFramePr>
        <p:xfrm>
          <a:off x="5494827" y="2350397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7" name="Equation" r:id="rId37" imgW="266400" imgH="406080" progId="Equation.DSMT4">
                  <p:embed/>
                </p:oleObj>
              </mc:Choice>
              <mc:Fallback>
                <p:oleObj name="Equation" r:id="rId37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827" y="2350397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6"/>
          <p:cNvGraphicFramePr>
            <a:graphicFrameLocks noChangeAspect="1"/>
          </p:cNvGraphicFramePr>
          <p:nvPr>
            <p:extLst/>
          </p:nvPr>
        </p:nvGraphicFramePr>
        <p:xfrm>
          <a:off x="5554199" y="3610433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8" name="Equation" r:id="rId38" imgW="266400" imgH="406080" progId="Equation.DSMT4">
                  <p:embed/>
                </p:oleObj>
              </mc:Choice>
              <mc:Fallback>
                <p:oleObj name="Equation" r:id="rId38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4199" y="3610433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6"/>
          <p:cNvGraphicFramePr>
            <a:graphicFrameLocks noChangeAspect="1"/>
          </p:cNvGraphicFramePr>
          <p:nvPr>
            <p:extLst/>
          </p:nvPr>
        </p:nvGraphicFramePr>
        <p:xfrm>
          <a:off x="8848897" y="2315033"/>
          <a:ext cx="45878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39" name="Equation" r:id="rId39" imgW="380880" imgH="406080" progId="Equation.DSMT4">
                  <p:embed/>
                </p:oleObj>
              </mc:Choice>
              <mc:Fallback>
                <p:oleObj name="Equation" r:id="rId39" imgW="380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8897" y="2315033"/>
                        <a:ext cx="458788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ct 6"/>
          <p:cNvGraphicFramePr>
            <a:graphicFrameLocks noChangeAspect="1"/>
          </p:cNvGraphicFramePr>
          <p:nvPr>
            <p:extLst/>
          </p:nvPr>
        </p:nvGraphicFramePr>
        <p:xfrm>
          <a:off x="9010822" y="3543758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40" name="Equation" r:id="rId41" imgW="266400" imgH="406080" progId="Equation.DSMT4">
                  <p:embed/>
                </p:oleObj>
              </mc:Choice>
              <mc:Fallback>
                <p:oleObj name="Equation" r:id="rId41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0822" y="3543758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4" name="Straight Connector 93"/>
          <p:cNvCxnSpPr/>
          <p:nvPr/>
        </p:nvCxnSpPr>
        <p:spPr>
          <a:xfrm>
            <a:off x="4010853" y="2797448"/>
            <a:ext cx="289644" cy="36923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3650460" y="2784207"/>
            <a:ext cx="397034" cy="45998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3476741" y="3331446"/>
            <a:ext cx="736509" cy="1949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4105447" y="3175159"/>
            <a:ext cx="304800" cy="3048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4334047" y="3175159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4302432" y="3211328"/>
            <a:ext cx="164965" cy="26863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362497" y="3191333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591097" y="3191333"/>
            <a:ext cx="304800" cy="304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3552245" y="3225143"/>
            <a:ext cx="162677" cy="2519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3743497" y="2762708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972097" y="2762708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3914143" y="2788967"/>
            <a:ext cx="191305" cy="2785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6" name="Straight Connector 105"/>
          <p:cNvCxnSpPr/>
          <p:nvPr/>
        </p:nvCxnSpPr>
        <p:spPr bwMode="auto">
          <a:xfrm>
            <a:off x="5322095" y="4241650"/>
            <a:ext cx="974046" cy="116765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Connector 106"/>
          <p:cNvCxnSpPr/>
          <p:nvPr/>
        </p:nvCxnSpPr>
        <p:spPr bwMode="auto">
          <a:xfrm flipV="1">
            <a:off x="6199987" y="1102509"/>
            <a:ext cx="2621605" cy="1335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Straight Connector 107"/>
          <p:cNvCxnSpPr/>
          <p:nvPr/>
        </p:nvCxnSpPr>
        <p:spPr bwMode="auto">
          <a:xfrm flipV="1">
            <a:off x="5337522" y="1098824"/>
            <a:ext cx="871994" cy="138265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Connector 108"/>
          <p:cNvCxnSpPr/>
          <p:nvPr/>
        </p:nvCxnSpPr>
        <p:spPr bwMode="auto">
          <a:xfrm>
            <a:off x="6314661" y="5419206"/>
            <a:ext cx="2447007" cy="953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Straight Connector 109"/>
          <p:cNvCxnSpPr/>
          <p:nvPr/>
        </p:nvCxnSpPr>
        <p:spPr bwMode="auto">
          <a:xfrm flipH="1">
            <a:off x="9572798" y="2452205"/>
            <a:ext cx="28401" cy="161160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Straight Connector 110"/>
          <p:cNvCxnSpPr/>
          <p:nvPr/>
        </p:nvCxnSpPr>
        <p:spPr bwMode="auto">
          <a:xfrm flipH="1">
            <a:off x="5333537" y="2452205"/>
            <a:ext cx="7970" cy="179640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Straight Connector 111"/>
          <p:cNvCxnSpPr/>
          <p:nvPr/>
        </p:nvCxnSpPr>
        <p:spPr bwMode="auto">
          <a:xfrm flipH="1" flipV="1">
            <a:off x="8783779" y="1098824"/>
            <a:ext cx="817421" cy="135925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Straight Connector 112"/>
          <p:cNvCxnSpPr/>
          <p:nvPr/>
        </p:nvCxnSpPr>
        <p:spPr bwMode="auto">
          <a:xfrm flipH="1">
            <a:off x="8772697" y="4071608"/>
            <a:ext cx="809626" cy="135713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Oval 113"/>
          <p:cNvSpPr/>
          <p:nvPr/>
        </p:nvSpPr>
        <p:spPr bwMode="auto">
          <a:xfrm>
            <a:off x="3133897" y="2276933"/>
            <a:ext cx="1759277" cy="180818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481602" y="1500165"/>
            <a:ext cx="947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olor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singlet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498391" y="695801"/>
            <a:ext cx="1682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color octet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25499" y="1588097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olor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triplet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583293" y="1559336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olor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antitriplet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>
            <a:off x="6782628" y="2883173"/>
            <a:ext cx="289644" cy="36923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6422235" y="2869932"/>
            <a:ext cx="397034" cy="45998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6248516" y="3417171"/>
            <a:ext cx="736509" cy="1949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6877222" y="3260884"/>
            <a:ext cx="304800" cy="30480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105822" y="3260884"/>
            <a:ext cx="304800" cy="3048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4" name="Oval 123"/>
          <p:cNvSpPr/>
          <p:nvPr/>
        </p:nvSpPr>
        <p:spPr bwMode="auto">
          <a:xfrm>
            <a:off x="7060318" y="3280153"/>
            <a:ext cx="169330" cy="26648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134272" y="3277058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362872" y="3277058"/>
            <a:ext cx="304800" cy="304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7" name="Oval 126"/>
          <p:cNvSpPr/>
          <p:nvPr/>
        </p:nvSpPr>
        <p:spPr bwMode="auto">
          <a:xfrm>
            <a:off x="6348302" y="3299203"/>
            <a:ext cx="138396" cy="2731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515272" y="284843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743872" y="2848433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6724821" y="2874957"/>
            <a:ext cx="133352" cy="2592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7782097" y="2838909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8010697" y="2838909"/>
            <a:ext cx="304800" cy="304800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7979014" y="2874958"/>
            <a:ext cx="140328" cy="2327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4" name="Straight Connector 133"/>
          <p:cNvCxnSpPr/>
          <p:nvPr/>
        </p:nvCxnSpPr>
        <p:spPr bwMode="auto">
          <a:xfrm>
            <a:off x="1047192" y="2524583"/>
            <a:ext cx="618023" cy="116354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Straight Connector 134"/>
          <p:cNvCxnSpPr/>
          <p:nvPr/>
        </p:nvCxnSpPr>
        <p:spPr bwMode="auto">
          <a:xfrm flipH="1">
            <a:off x="478915" y="2509409"/>
            <a:ext cx="568961" cy="119889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Straight Connector 135"/>
          <p:cNvCxnSpPr/>
          <p:nvPr/>
        </p:nvCxnSpPr>
        <p:spPr bwMode="auto">
          <a:xfrm>
            <a:off x="497204" y="3683930"/>
            <a:ext cx="1152277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Straight Connector 136"/>
          <p:cNvCxnSpPr/>
          <p:nvPr/>
        </p:nvCxnSpPr>
        <p:spPr bwMode="auto">
          <a:xfrm>
            <a:off x="1543027" y="2528424"/>
            <a:ext cx="1152277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Straight Connector 137"/>
          <p:cNvCxnSpPr/>
          <p:nvPr/>
        </p:nvCxnSpPr>
        <p:spPr bwMode="auto">
          <a:xfrm>
            <a:off x="1543027" y="2524583"/>
            <a:ext cx="618023" cy="116354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" name="Straight Connector 138"/>
          <p:cNvCxnSpPr/>
          <p:nvPr/>
        </p:nvCxnSpPr>
        <p:spPr bwMode="auto">
          <a:xfrm flipH="1">
            <a:off x="2155473" y="2516119"/>
            <a:ext cx="568961" cy="119889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0" name="TextBox 139"/>
          <p:cNvSpPr txBox="1"/>
          <p:nvPr/>
        </p:nvSpPr>
        <p:spPr>
          <a:xfrm>
            <a:off x="642316" y="3958588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quark</a:t>
            </a:r>
            <a:endParaRPr lang="en-US" b="1" dirty="0"/>
          </a:p>
        </p:txBody>
      </p:sp>
      <p:sp>
        <p:nvSpPr>
          <p:cNvPr id="141" name="TextBox 140"/>
          <p:cNvSpPr txBox="1"/>
          <p:nvPr/>
        </p:nvSpPr>
        <p:spPr>
          <a:xfrm>
            <a:off x="1598258" y="3972276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antiquark</a:t>
            </a: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F292C8-F84A-4569-B6D7-F870D79CD2F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5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0" grpId="0"/>
      <p:bldP spid="30" grpId="1"/>
      <p:bldP spid="31" grpId="0"/>
      <p:bldP spid="3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257848" y="2803688"/>
          <a:ext cx="333844" cy="22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0" name="Equation" r:id="rId3" imgW="114300" imgH="63500" progId="Equation.3">
                  <p:embed/>
                </p:oleObj>
              </mc:Choice>
              <mc:Fallback>
                <p:oleObj name="Equation" r:id="rId3" imgW="114300" imgH="63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7848" y="2803688"/>
                        <a:ext cx="333844" cy="227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5182737" y="2659381"/>
          <a:ext cx="70326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1" name="Equation" r:id="rId5" imgW="164880" imgH="177480" progId="Equation.3">
                  <p:embed/>
                </p:oleObj>
              </mc:Choice>
              <mc:Fallback>
                <p:oleObj name="Equation" r:id="rId5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2737" y="2659381"/>
                        <a:ext cx="703263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9"/>
          <p:cNvSpPr txBox="1">
            <a:spLocks/>
          </p:cNvSpPr>
          <p:nvPr/>
        </p:nvSpPr>
        <p:spPr>
          <a:xfrm>
            <a:off x="969804" y="171735"/>
            <a:ext cx="7018867" cy="381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mtClean="0"/>
              <a:t>(Colored) diquarks in QCD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88357" y="5486400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(qq) diquark</a:t>
            </a:r>
          </a:p>
        </p:txBody>
      </p:sp>
      <p:sp>
        <p:nvSpPr>
          <p:cNvPr id="8" name="TextBox 31"/>
          <p:cNvSpPr txBox="1">
            <a:spLocks noChangeArrowheads="1"/>
          </p:cNvSpPr>
          <p:nvPr/>
        </p:nvSpPr>
        <p:spPr bwMode="auto">
          <a:xfrm>
            <a:off x="3532688" y="4939996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918" y="349823"/>
            <a:ext cx="982133" cy="982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9502" y="4925781"/>
            <a:ext cx="54743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a</a:t>
            </a:r>
            <a:r>
              <a:rPr lang="en-US" sz="1600" dirty="0" smtClean="0">
                <a:solidFill>
                  <a:srgbClr val="FF0000"/>
                </a:solidFill>
              </a:rPr>
              <a:t>ttractive color force</a:t>
            </a:r>
          </a:p>
          <a:p>
            <a:pPr algn="ctr"/>
            <a:r>
              <a:rPr lang="en-US" sz="1800" b="1" dirty="0" smtClean="0"/>
              <a:t>(</a:t>
            </a:r>
            <a:r>
              <a:rPr lang="en-US" sz="1800" b="1" dirty="0" err="1" smtClean="0"/>
              <a:t>perturbatively</a:t>
            </a:r>
            <a:r>
              <a:rPr lang="en-US" sz="1800" b="1" dirty="0" smtClean="0"/>
              <a:t>: half </a:t>
            </a:r>
            <a:r>
              <a:rPr lang="en-US" sz="1800" b="1" dirty="0"/>
              <a:t>as strong as in the </a:t>
            </a:r>
            <a:r>
              <a:rPr lang="en-US" sz="1800" b="1" dirty="0" smtClean="0"/>
              <a:t>meson)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12146" y="4648200"/>
            <a:ext cx="309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q</a:t>
            </a:r>
            <a:r>
              <a:rPr lang="en-US" sz="1600" b="1" dirty="0" smtClean="0"/>
              <a:t>uarks will pull apart in any sextet configuration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6918" y="405139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64210" y="403339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94139" y="817575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olor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antitriplet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997" y="1531870"/>
            <a:ext cx="811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olor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triplet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6243" y="1504211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olor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triplet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4209462" y="2036752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/>
          <p:cNvSpPr/>
          <p:nvPr/>
        </p:nvSpPr>
        <p:spPr>
          <a:xfrm>
            <a:off x="3950382" y="188435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78982" y="1884352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950382" y="2265352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78982" y="226535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3" name="Object 6"/>
          <p:cNvGraphicFramePr>
            <a:graphicFrameLocks noChangeAspect="1"/>
          </p:cNvGraphicFramePr>
          <p:nvPr>
            <p:extLst/>
          </p:nvPr>
        </p:nvGraphicFramePr>
        <p:xfrm>
          <a:off x="4669036" y="1726114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2" name="Equation" r:id="rId8" imgW="266400" imgH="406080" progId="Equation.DSMT4">
                  <p:embed/>
                </p:oleObj>
              </mc:Choice>
              <mc:Fallback>
                <p:oleObj name="Equation" r:id="rId8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9036" y="1726114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"/>
          <p:cNvGraphicFramePr>
            <a:graphicFrameLocks noChangeAspect="1"/>
          </p:cNvGraphicFramePr>
          <p:nvPr>
            <p:extLst/>
          </p:nvPr>
        </p:nvGraphicFramePr>
        <p:xfrm>
          <a:off x="4528485" y="2183314"/>
          <a:ext cx="4572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3" name="Equation" r:id="rId10" imgW="380880" imgH="406080" progId="Equation.DSMT4">
                  <p:embed/>
                </p:oleObj>
              </mc:Choice>
              <mc:Fallback>
                <p:oleObj name="Equation" r:id="rId10" imgW="380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8485" y="2183314"/>
                        <a:ext cx="4572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/>
          <p:nvPr/>
        </p:nvSpPr>
        <p:spPr bwMode="auto">
          <a:xfrm>
            <a:off x="4103543" y="1884352"/>
            <a:ext cx="189740" cy="30480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4112307" y="2255826"/>
            <a:ext cx="189740" cy="30480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V="1">
            <a:off x="3447462" y="2021389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27"/>
          <p:cNvSpPr/>
          <p:nvPr/>
        </p:nvSpPr>
        <p:spPr>
          <a:xfrm>
            <a:off x="3188382" y="186898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416982" y="1868989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88382" y="2249989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416982" y="224998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32" name="Object 6"/>
          <p:cNvGraphicFramePr>
            <a:graphicFrameLocks noChangeAspect="1"/>
          </p:cNvGraphicFramePr>
          <p:nvPr>
            <p:extLst/>
          </p:nvPr>
        </p:nvGraphicFramePr>
        <p:xfrm>
          <a:off x="2796587" y="1697539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4" name="Equation" r:id="rId12" imgW="266400" imgH="406080" progId="Equation.DSMT4">
                  <p:embed/>
                </p:oleObj>
              </mc:Choice>
              <mc:Fallback>
                <p:oleObj name="Equation" r:id="rId12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6587" y="1697539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/>
          <p:cNvGraphicFramePr>
            <a:graphicFrameLocks noChangeAspect="1"/>
          </p:cNvGraphicFramePr>
          <p:nvPr>
            <p:extLst/>
          </p:nvPr>
        </p:nvGraphicFramePr>
        <p:xfrm>
          <a:off x="2673951" y="2154739"/>
          <a:ext cx="4572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5" name="Equation" r:id="rId13" imgW="380880" imgH="406080" progId="Equation.DSMT4">
                  <p:embed/>
                </p:oleObj>
              </mc:Choice>
              <mc:Fallback>
                <p:oleObj name="Equation" r:id="rId13" imgW="380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3951" y="2154739"/>
                        <a:ext cx="4572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33"/>
          <p:cNvSpPr/>
          <p:nvPr/>
        </p:nvSpPr>
        <p:spPr bwMode="auto">
          <a:xfrm>
            <a:off x="3341543" y="1868989"/>
            <a:ext cx="189740" cy="3048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3350307" y="2240463"/>
            <a:ext cx="189740" cy="3048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V="1">
            <a:off x="3859959" y="3006417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Oval 36"/>
          <p:cNvSpPr/>
          <p:nvPr/>
        </p:nvSpPr>
        <p:spPr>
          <a:xfrm>
            <a:off x="3600879" y="2854017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29479" y="2854017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600879" y="3235017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829479" y="3235017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41" name="Object 6"/>
          <p:cNvGraphicFramePr>
            <a:graphicFrameLocks noChangeAspect="1"/>
          </p:cNvGraphicFramePr>
          <p:nvPr>
            <p:extLst/>
          </p:nvPr>
        </p:nvGraphicFramePr>
        <p:xfrm>
          <a:off x="3209084" y="2640514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6" name="Equation" r:id="rId14" imgW="266400" imgH="406080" progId="Equation.DSMT4">
                  <p:embed/>
                </p:oleObj>
              </mc:Choice>
              <mc:Fallback>
                <p:oleObj name="Equation" r:id="rId14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084" y="2640514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6"/>
          <p:cNvGraphicFramePr>
            <a:graphicFrameLocks noChangeAspect="1"/>
          </p:cNvGraphicFramePr>
          <p:nvPr>
            <p:extLst/>
          </p:nvPr>
        </p:nvGraphicFramePr>
        <p:xfrm>
          <a:off x="3086448" y="3139767"/>
          <a:ext cx="4572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7" name="Equation" r:id="rId15" imgW="380880" imgH="406080" progId="Equation.DSMT4">
                  <p:embed/>
                </p:oleObj>
              </mc:Choice>
              <mc:Fallback>
                <p:oleObj name="Equation" r:id="rId15" imgW="380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448" y="3139767"/>
                        <a:ext cx="4572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42"/>
          <p:cNvSpPr/>
          <p:nvPr/>
        </p:nvSpPr>
        <p:spPr bwMode="auto">
          <a:xfrm>
            <a:off x="3754040" y="2854017"/>
            <a:ext cx="189740" cy="30480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3762804" y="3225491"/>
            <a:ext cx="189740" cy="30480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TextBox 89"/>
          <p:cNvSpPr txBox="1">
            <a:spLocks noChangeArrowheads="1"/>
          </p:cNvSpPr>
          <p:nvPr/>
        </p:nvSpPr>
        <p:spPr bwMode="auto">
          <a:xfrm flipH="1">
            <a:off x="3637293" y="2120240"/>
            <a:ext cx="457200" cy="519113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charset="0"/>
                <a:sym typeface="Symbol" charset="2"/>
              </a:rPr>
              <a:t>_</a:t>
            </a:r>
            <a:r>
              <a:rPr lang="en-US" sz="2800" b="1" dirty="0">
                <a:latin typeface="Calibri" charset="0"/>
                <a:sym typeface="Symbol" charset="2"/>
              </a:rPr>
              <a:t> </a:t>
            </a:r>
            <a:endParaRPr lang="en-US" sz="2800" b="1" dirty="0">
              <a:latin typeface="Calibri" charset="0"/>
            </a:endParaRPr>
          </a:p>
        </p:txBody>
      </p:sp>
      <p:sp>
        <p:nvSpPr>
          <p:cNvPr id="46" name="TextBox 90"/>
          <p:cNvSpPr txBox="1">
            <a:spLocks noChangeArrowheads="1"/>
          </p:cNvSpPr>
          <p:nvPr/>
        </p:nvSpPr>
        <p:spPr bwMode="auto">
          <a:xfrm flipH="1">
            <a:off x="3647696" y="2430964"/>
            <a:ext cx="381000" cy="52322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charset="0"/>
                <a:sym typeface="Symbol" charset="2"/>
              </a:rPr>
              <a:t>3</a:t>
            </a:r>
            <a:r>
              <a:rPr lang="en-US" sz="2800" b="1" dirty="0">
                <a:solidFill>
                  <a:srgbClr val="CC00CC"/>
                </a:solidFill>
                <a:latin typeface="Calibri" charset="0"/>
                <a:sym typeface="Symbol" charset="2"/>
              </a:rPr>
              <a:t> </a:t>
            </a:r>
            <a:endParaRPr lang="en-US" sz="2800" b="1" dirty="0">
              <a:solidFill>
                <a:srgbClr val="CC00CC"/>
              </a:solidFill>
              <a:latin typeface="Calibri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52737" y="382250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olor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sextet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V="1">
            <a:off x="7811817" y="2724624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Oval 48"/>
          <p:cNvSpPr/>
          <p:nvPr/>
        </p:nvSpPr>
        <p:spPr>
          <a:xfrm>
            <a:off x="7552737" y="2572224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781337" y="2572224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552737" y="2953224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781337" y="2953224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3" name="Object 6"/>
          <p:cNvGraphicFramePr>
            <a:graphicFrameLocks noChangeAspect="1"/>
          </p:cNvGraphicFramePr>
          <p:nvPr>
            <p:extLst/>
          </p:nvPr>
        </p:nvGraphicFramePr>
        <p:xfrm>
          <a:off x="8114712" y="2368246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8" name="Equation" r:id="rId16" imgW="266400" imgH="406080" progId="Equation.DSMT4">
                  <p:embed/>
                </p:oleObj>
              </mc:Choice>
              <mc:Fallback>
                <p:oleObj name="Equation" r:id="rId16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4712" y="2368246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Oval 53"/>
          <p:cNvSpPr/>
          <p:nvPr/>
        </p:nvSpPr>
        <p:spPr bwMode="auto">
          <a:xfrm>
            <a:off x="7705898" y="2572224"/>
            <a:ext cx="189740" cy="30480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7714662" y="2943698"/>
            <a:ext cx="189740" cy="30480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flipV="1">
            <a:off x="6857493" y="2734149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Oval 56"/>
          <p:cNvSpPr/>
          <p:nvPr/>
        </p:nvSpPr>
        <p:spPr>
          <a:xfrm>
            <a:off x="6598413" y="258174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6827013" y="2581749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6598413" y="2962749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6827013" y="296274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751574" y="2581749"/>
            <a:ext cx="189740" cy="3048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6760338" y="2953223"/>
            <a:ext cx="189740" cy="3048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flipV="1">
            <a:off x="7409862" y="1668318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Oval 63"/>
          <p:cNvSpPr/>
          <p:nvPr/>
        </p:nvSpPr>
        <p:spPr>
          <a:xfrm>
            <a:off x="7150782" y="1515918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379382" y="1515918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150782" y="1896918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379382" y="1896918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8" name="Object 6"/>
          <p:cNvGraphicFramePr>
            <a:graphicFrameLocks noChangeAspect="1"/>
          </p:cNvGraphicFramePr>
          <p:nvPr>
            <p:extLst/>
          </p:nvPr>
        </p:nvGraphicFramePr>
        <p:xfrm>
          <a:off x="6738667" y="1282396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9" name="Equation" r:id="rId17" imgW="266400" imgH="406080" progId="Equation.DSMT4">
                  <p:embed/>
                </p:oleObj>
              </mc:Choice>
              <mc:Fallback>
                <p:oleObj name="Equation" r:id="rId17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667" y="1282396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Oval 68"/>
          <p:cNvSpPr/>
          <p:nvPr/>
        </p:nvSpPr>
        <p:spPr bwMode="auto">
          <a:xfrm>
            <a:off x="7303943" y="1515918"/>
            <a:ext cx="189740" cy="30480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7312707" y="1887392"/>
            <a:ext cx="189740" cy="30480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TextBox 90"/>
          <p:cNvSpPr txBox="1">
            <a:spLocks noChangeArrowheads="1"/>
          </p:cNvSpPr>
          <p:nvPr/>
        </p:nvSpPr>
        <p:spPr bwMode="auto">
          <a:xfrm flipH="1">
            <a:off x="7158011" y="2647507"/>
            <a:ext cx="381000" cy="52322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libri" charset="0"/>
                <a:sym typeface="Symbol" charset="2"/>
              </a:rPr>
              <a:t>6</a:t>
            </a:r>
            <a:endParaRPr lang="en-US" sz="2800" b="1" dirty="0">
              <a:solidFill>
                <a:srgbClr val="CC00CC"/>
              </a:solidFill>
              <a:latin typeface="Calibri" charset="0"/>
            </a:endParaRPr>
          </a:p>
        </p:txBody>
      </p:sp>
      <p:graphicFrame>
        <p:nvGraphicFramePr>
          <p:cNvPr id="72" name="Object 6"/>
          <p:cNvGraphicFramePr>
            <a:graphicFrameLocks noChangeAspect="1"/>
          </p:cNvGraphicFramePr>
          <p:nvPr>
            <p:extLst/>
          </p:nvPr>
        </p:nvGraphicFramePr>
        <p:xfrm>
          <a:off x="6220507" y="2854021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0" name="Equation" r:id="rId18" imgW="266400" imgH="406080" progId="Equation.DSMT4">
                  <p:embed/>
                </p:oleObj>
              </mc:Choice>
              <mc:Fallback>
                <p:oleObj name="Equation" r:id="rId18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0507" y="2854021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6"/>
          <p:cNvGraphicFramePr>
            <a:graphicFrameLocks noChangeAspect="1"/>
          </p:cNvGraphicFramePr>
          <p:nvPr>
            <p:extLst/>
          </p:nvPr>
        </p:nvGraphicFramePr>
        <p:xfrm>
          <a:off x="8125507" y="2901646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1" name="Equation" r:id="rId19" imgW="266400" imgH="406080" progId="Equation.DSMT4">
                  <p:embed/>
                </p:oleObj>
              </mc:Choice>
              <mc:Fallback>
                <p:oleObj name="Equation" r:id="rId19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5507" y="2901646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6"/>
          <p:cNvGraphicFramePr>
            <a:graphicFrameLocks noChangeAspect="1"/>
          </p:cNvGraphicFramePr>
          <p:nvPr>
            <p:extLst/>
          </p:nvPr>
        </p:nvGraphicFramePr>
        <p:xfrm>
          <a:off x="6753907" y="1793762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2" name="Equation" r:id="rId20" imgW="266400" imgH="406080" progId="Equation.DSMT4">
                  <p:embed/>
                </p:oleObj>
              </mc:Choice>
              <mc:Fallback>
                <p:oleObj name="Equation" r:id="rId20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3907" y="1793762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Oval 74"/>
          <p:cNvSpPr/>
          <p:nvPr/>
        </p:nvSpPr>
        <p:spPr>
          <a:xfrm>
            <a:off x="6007782" y="3644596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6236382" y="3644596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103157" y="3644596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7331757" y="3644596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065182" y="3644596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8293782" y="3644596"/>
            <a:ext cx="304800" cy="304800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81" name="Object 6"/>
          <p:cNvGraphicFramePr>
            <a:graphicFrameLocks noChangeAspect="1"/>
          </p:cNvGraphicFramePr>
          <p:nvPr>
            <p:extLst/>
          </p:nvPr>
        </p:nvGraphicFramePr>
        <p:xfrm>
          <a:off x="6206618" y="2368246"/>
          <a:ext cx="3206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3" name="Equation" r:id="rId21" imgW="266400" imgH="406080" progId="Equation.DSMT4">
                  <p:embed/>
                </p:oleObj>
              </mc:Choice>
              <mc:Fallback>
                <p:oleObj name="Equation" r:id="rId21" imgW="26640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6618" y="2368246"/>
                        <a:ext cx="3206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6"/>
          <p:cNvGraphicFramePr>
            <a:graphicFrameLocks noChangeAspect="1"/>
          </p:cNvGraphicFramePr>
          <p:nvPr>
            <p:extLst/>
          </p:nvPr>
        </p:nvGraphicFramePr>
        <p:xfrm>
          <a:off x="6202716" y="3931665"/>
          <a:ext cx="206375" cy="33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4" name="Equation" r:id="rId22" imgW="101520" imgH="164880" progId="Equation.DSMT4">
                  <p:embed/>
                </p:oleObj>
              </mc:Choice>
              <mc:Fallback>
                <p:oleObj name="Equation" r:id="rId22" imgW="1015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2716" y="3931665"/>
                        <a:ext cx="206375" cy="335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6"/>
          <p:cNvGraphicFramePr>
            <a:graphicFrameLocks noChangeAspect="1"/>
          </p:cNvGraphicFramePr>
          <p:nvPr>
            <p:extLst/>
          </p:nvPr>
        </p:nvGraphicFramePr>
        <p:xfrm>
          <a:off x="7294761" y="3923797"/>
          <a:ext cx="206375" cy="33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5" name="Equation" r:id="rId24" imgW="101520" imgH="164880" progId="Equation.DSMT4">
                  <p:embed/>
                </p:oleObj>
              </mc:Choice>
              <mc:Fallback>
                <p:oleObj name="Equation" r:id="rId24" imgW="1015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4761" y="3923797"/>
                        <a:ext cx="206375" cy="335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6"/>
          <p:cNvGraphicFramePr>
            <a:graphicFrameLocks noChangeAspect="1"/>
          </p:cNvGraphicFramePr>
          <p:nvPr>
            <p:extLst/>
          </p:nvPr>
        </p:nvGraphicFramePr>
        <p:xfrm>
          <a:off x="8251695" y="3902248"/>
          <a:ext cx="206375" cy="33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6" name="Equation" r:id="rId25" imgW="101520" imgH="164880" progId="Equation.DSMT4">
                  <p:embed/>
                </p:oleObj>
              </mc:Choice>
              <mc:Fallback>
                <p:oleObj name="Equation" r:id="rId25" imgW="1015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1695" y="3902248"/>
                        <a:ext cx="206375" cy="335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Straight Connector 84"/>
          <p:cNvCxnSpPr/>
          <p:nvPr/>
        </p:nvCxnSpPr>
        <p:spPr bwMode="auto">
          <a:xfrm flipV="1">
            <a:off x="5360463" y="332172"/>
            <a:ext cx="1931278" cy="395431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Connector 85"/>
          <p:cNvCxnSpPr/>
          <p:nvPr/>
        </p:nvCxnSpPr>
        <p:spPr bwMode="auto">
          <a:xfrm flipH="1" flipV="1">
            <a:off x="7284102" y="364930"/>
            <a:ext cx="1924080" cy="390175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Connector 86"/>
          <p:cNvCxnSpPr/>
          <p:nvPr/>
        </p:nvCxnSpPr>
        <p:spPr bwMode="auto">
          <a:xfrm>
            <a:off x="5311588" y="4276456"/>
            <a:ext cx="3945028" cy="366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Connector 87"/>
          <p:cNvCxnSpPr/>
          <p:nvPr/>
        </p:nvCxnSpPr>
        <p:spPr bwMode="auto">
          <a:xfrm>
            <a:off x="2292631" y="1653250"/>
            <a:ext cx="3113979" cy="2232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Connector 88"/>
          <p:cNvCxnSpPr/>
          <p:nvPr/>
        </p:nvCxnSpPr>
        <p:spPr bwMode="auto">
          <a:xfrm>
            <a:off x="2292631" y="1653250"/>
            <a:ext cx="1504322" cy="337310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Connector 89"/>
          <p:cNvCxnSpPr/>
          <p:nvPr/>
        </p:nvCxnSpPr>
        <p:spPr bwMode="auto">
          <a:xfrm flipH="1">
            <a:off x="3797982" y="1687554"/>
            <a:ext cx="1608628" cy="334153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1" name="Picture 105" descr="https://encrypted-tbn2.gstatic.com/images?q=tbn:ANd9GcRsgkuTjba1KZpMcn74dVmt5xrj_8evXDbLKxn13OfZqbvZ6jqUxA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7" r="56925" b="59085"/>
          <a:stretch/>
        </p:blipFill>
        <p:spPr bwMode="auto">
          <a:xfrm>
            <a:off x="1779673" y="5894150"/>
            <a:ext cx="1066800" cy="7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6380925" y="4317454"/>
            <a:ext cx="2020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repulsive color force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777618" y="533400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(antisymmetric)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7757140" y="1029455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(symmetric</a:t>
            </a:r>
            <a:r>
              <a:rPr lang="en-US" dirty="0"/>
              <a:t>)</a:t>
            </a:r>
          </a:p>
        </p:txBody>
      </p:sp>
      <p:sp>
        <p:nvSpPr>
          <p:cNvPr id="95" name="Oval 94"/>
          <p:cNvSpPr/>
          <p:nvPr/>
        </p:nvSpPr>
        <p:spPr>
          <a:xfrm>
            <a:off x="3416982" y="5929562"/>
            <a:ext cx="792618" cy="699838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 bwMode="auto">
          <a:xfrm>
            <a:off x="3638325" y="6088726"/>
            <a:ext cx="253636" cy="3177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3891839" y="6131855"/>
            <a:ext cx="266424" cy="298857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855496" y="6055635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3488014" y="6122833"/>
            <a:ext cx="266424" cy="29885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TextBox 31"/>
          <p:cNvSpPr txBox="1">
            <a:spLocks noChangeArrowheads="1"/>
          </p:cNvSpPr>
          <p:nvPr/>
        </p:nvSpPr>
        <p:spPr bwMode="auto">
          <a:xfrm>
            <a:off x="3474780" y="6055635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s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95299" y="26289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59123" y="3098720"/>
            <a:ext cx="304800" cy="304800"/>
          </a:xfrm>
          <a:prstGeom prst="ellipse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47809" y="3105872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04" name="Object 2"/>
          <p:cNvGraphicFramePr>
            <a:graphicFrameLocks noChangeAspect="1"/>
          </p:cNvGraphicFramePr>
          <p:nvPr>
            <p:extLst/>
          </p:nvPr>
        </p:nvGraphicFramePr>
        <p:xfrm>
          <a:off x="1016682" y="2590800"/>
          <a:ext cx="657225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7" name="Equation" r:id="rId27" imgW="164880" imgH="177480" progId="Equation.3">
                  <p:embed/>
                </p:oleObj>
              </mc:Choice>
              <mc:Fallback>
                <p:oleObj name="Equation" r:id="rId27" imgW="164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682" y="2590800"/>
                        <a:ext cx="657225" cy="5953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TextBox 74"/>
          <p:cNvSpPr txBox="1">
            <a:spLocks noChangeArrowheads="1"/>
          </p:cNvSpPr>
          <p:nvPr/>
        </p:nvSpPr>
        <p:spPr bwMode="auto">
          <a:xfrm flipH="1">
            <a:off x="459488" y="2830811"/>
            <a:ext cx="3810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charset="0"/>
                <a:sym typeface="Symbol" charset="2"/>
              </a:rPr>
              <a:t>3</a:t>
            </a:r>
            <a:r>
              <a:rPr lang="en-US" sz="2800" b="1" dirty="0">
                <a:solidFill>
                  <a:srgbClr val="CC00CC"/>
                </a:solidFill>
                <a:latin typeface="Calibri" charset="0"/>
                <a:sym typeface="Symbol" charset="2"/>
              </a:rPr>
              <a:t> </a:t>
            </a:r>
            <a:endParaRPr lang="en-US" sz="2800" b="1" dirty="0">
              <a:solidFill>
                <a:srgbClr val="CC00CC"/>
              </a:solidFill>
              <a:latin typeface="Calibri" charset="0"/>
            </a:endParaRPr>
          </a:p>
        </p:txBody>
      </p:sp>
      <p:cxnSp>
        <p:nvCxnSpPr>
          <p:cNvPr id="106" name="Straight Connector 105"/>
          <p:cNvCxnSpPr/>
          <p:nvPr/>
        </p:nvCxnSpPr>
        <p:spPr bwMode="auto">
          <a:xfrm>
            <a:off x="644477" y="2314575"/>
            <a:ext cx="618023" cy="116354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Connector 106"/>
          <p:cNvCxnSpPr/>
          <p:nvPr/>
        </p:nvCxnSpPr>
        <p:spPr bwMode="auto">
          <a:xfrm flipH="1">
            <a:off x="76200" y="2299401"/>
            <a:ext cx="568961" cy="119889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Straight Connector 107"/>
          <p:cNvCxnSpPr/>
          <p:nvPr/>
        </p:nvCxnSpPr>
        <p:spPr bwMode="auto">
          <a:xfrm>
            <a:off x="94489" y="3473922"/>
            <a:ext cx="1152277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" name="Oval 108"/>
          <p:cNvSpPr/>
          <p:nvPr/>
        </p:nvSpPr>
        <p:spPr>
          <a:xfrm>
            <a:off x="1724007" y="263580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987831" y="3105623"/>
            <a:ext cx="304800" cy="304800"/>
          </a:xfrm>
          <a:prstGeom prst="ellipse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476517" y="3112775"/>
            <a:ext cx="304800" cy="3048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" name="TextBox 74"/>
          <p:cNvSpPr txBox="1">
            <a:spLocks noChangeArrowheads="1"/>
          </p:cNvSpPr>
          <p:nvPr/>
        </p:nvSpPr>
        <p:spPr bwMode="auto">
          <a:xfrm flipH="1">
            <a:off x="1688196" y="2837714"/>
            <a:ext cx="381000" cy="52387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charset="0"/>
                <a:sym typeface="Symbol" charset="2"/>
              </a:rPr>
              <a:t>3</a:t>
            </a:r>
            <a:r>
              <a:rPr lang="en-US" sz="2800" b="1" dirty="0">
                <a:solidFill>
                  <a:srgbClr val="CC00CC"/>
                </a:solidFill>
                <a:latin typeface="Calibri" charset="0"/>
                <a:sym typeface="Symbol" charset="2"/>
              </a:rPr>
              <a:t> </a:t>
            </a:r>
            <a:endParaRPr lang="en-US" sz="2800" b="1" dirty="0">
              <a:solidFill>
                <a:srgbClr val="CC00CC"/>
              </a:solidFill>
              <a:latin typeface="Calibri" charset="0"/>
            </a:endParaRPr>
          </a:p>
        </p:txBody>
      </p:sp>
      <p:cxnSp>
        <p:nvCxnSpPr>
          <p:cNvPr id="113" name="Straight Connector 112"/>
          <p:cNvCxnSpPr/>
          <p:nvPr/>
        </p:nvCxnSpPr>
        <p:spPr bwMode="auto">
          <a:xfrm>
            <a:off x="1873185" y="2321478"/>
            <a:ext cx="618023" cy="116354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Connector 113"/>
          <p:cNvCxnSpPr/>
          <p:nvPr/>
        </p:nvCxnSpPr>
        <p:spPr bwMode="auto">
          <a:xfrm flipH="1">
            <a:off x="1304908" y="2306304"/>
            <a:ext cx="568961" cy="1198896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Connector 114"/>
          <p:cNvCxnSpPr/>
          <p:nvPr/>
        </p:nvCxnSpPr>
        <p:spPr bwMode="auto">
          <a:xfrm>
            <a:off x="1323197" y="3480825"/>
            <a:ext cx="1152277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" name="TextBox 115"/>
          <p:cNvSpPr txBox="1"/>
          <p:nvPr/>
        </p:nvSpPr>
        <p:spPr>
          <a:xfrm>
            <a:off x="4207177" y="5874603"/>
            <a:ext cx="200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 a particle, just a building block in QCD</a:t>
            </a:r>
            <a:endParaRPr lang="en-US" sz="1600" dirty="0"/>
          </a:p>
        </p:txBody>
      </p:sp>
      <p:sp>
        <p:nvSpPr>
          <p:cNvPr id="117" name="TextBox 116"/>
          <p:cNvSpPr txBox="1"/>
          <p:nvPr/>
        </p:nvSpPr>
        <p:spPr>
          <a:xfrm>
            <a:off x="239601" y="3748580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quark</a:t>
            </a:r>
            <a:endParaRPr lang="en-US" b="1" dirty="0"/>
          </a:p>
        </p:txBody>
      </p:sp>
      <p:sp>
        <p:nvSpPr>
          <p:cNvPr id="118" name="TextBox 117"/>
          <p:cNvSpPr txBox="1"/>
          <p:nvPr/>
        </p:nvSpPr>
        <p:spPr>
          <a:xfrm>
            <a:off x="1237082" y="3762268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quark</a:t>
            </a:r>
            <a:endParaRPr lang="en-US" b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6260626" y="5571595"/>
            <a:ext cx="5910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Diquark can go in a place of antiquark in a hadron;</a:t>
            </a:r>
          </a:p>
          <a:p>
            <a:pPr algn="ctr"/>
            <a:r>
              <a:rPr lang="en-US" dirty="0" err="1">
                <a:solidFill>
                  <a:srgbClr val="0000FF"/>
                </a:solidFill>
              </a:rPr>
              <a:t>a</a:t>
            </a:r>
            <a:r>
              <a:rPr lang="en-US" dirty="0" err="1" smtClean="0">
                <a:solidFill>
                  <a:srgbClr val="0000FF"/>
                </a:solidFill>
              </a:rPr>
              <a:t>ntidiquark</a:t>
            </a:r>
            <a:r>
              <a:rPr lang="en-US" dirty="0" smtClean="0">
                <a:solidFill>
                  <a:srgbClr val="0000FF"/>
                </a:solidFill>
              </a:rPr>
              <a:t> in place of quark.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F292C8-F84A-4569-B6D7-F870D79CD2F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3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5" grpId="1"/>
      <p:bldP spid="112" grpId="0"/>
      <p:bldP spid="1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Hadrons from </a:t>
            </a:r>
            <a:r>
              <a:rPr lang="en-US" dirty="0" err="1" smtClean="0"/>
              <a:t>diquarks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46068"/>
            <a:ext cx="4033838" cy="2692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74" y="3854781"/>
            <a:ext cx="4284129" cy="2466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681" y="3854780"/>
            <a:ext cx="5477772" cy="2622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393" y="1220192"/>
            <a:ext cx="3605213" cy="2387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3975" y="2214101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01200" y="1645649"/>
            <a:ext cx="2769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and heavy baryon spectroscopy is sensitive to this question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46587" y="728246"/>
            <a:ext cx="355578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Role of </a:t>
            </a:r>
            <a:r>
              <a:rPr lang="en-US" sz="1600" dirty="0" err="1" smtClean="0">
                <a:solidFill>
                  <a:srgbClr val="C00000"/>
                </a:solidFill>
              </a:rPr>
              <a:t>diquarks</a:t>
            </a:r>
            <a:r>
              <a:rPr lang="en-US" sz="1600" dirty="0" smtClean="0">
                <a:solidFill>
                  <a:srgbClr val="C00000"/>
                </a:solidFill>
              </a:rPr>
              <a:t> in building hadrons?</a:t>
            </a:r>
            <a:endParaRPr lang="en-US" sz="1600" b="0" dirty="0" smtClean="0">
              <a:solidFill>
                <a:srgbClr val="C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00800" y="338815"/>
            <a:ext cx="3625319" cy="727985"/>
            <a:chOff x="6347" y="5641457"/>
            <a:chExt cx="3967708" cy="119912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2340" y="6282919"/>
              <a:ext cx="3941715" cy="55765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7" y="5641457"/>
              <a:ext cx="3085675" cy="659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Still an open question! 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623961" y="4038600"/>
            <a:ext cx="2769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motivation for existence of tetra- and penta-quarks.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537361" y="6172200"/>
            <a:ext cx="7086600" cy="717774"/>
            <a:chOff x="2537361" y="6172200"/>
            <a:chExt cx="7086600" cy="717774"/>
          </a:xfrm>
        </p:grpSpPr>
        <p:sp>
          <p:nvSpPr>
            <p:cNvPr id="16" name="TextBox 15"/>
            <p:cNvSpPr txBox="1"/>
            <p:nvPr/>
          </p:nvSpPr>
          <p:spPr>
            <a:xfrm>
              <a:off x="2537361" y="6489864"/>
              <a:ext cx="7086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Does effective mechanism to suppress rapid fall-apart exist?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4724400" y="6172200"/>
              <a:ext cx="838200" cy="317664"/>
            </a:xfrm>
            <a:prstGeom prst="straightConnector1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7749639" y="6246872"/>
              <a:ext cx="784761" cy="306328"/>
            </a:xfrm>
            <a:prstGeom prst="straightConnector1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6FDF72-A2BA-4672-A714-13A03B0EA0DB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3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7208" y="284807"/>
            <a:ext cx="11049000" cy="381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err="1" smtClean="0"/>
              <a:t>Tetraquarks</a:t>
            </a:r>
            <a:r>
              <a:rPr lang="en-US" dirty="0" smtClean="0"/>
              <a:t> (</a:t>
            </a:r>
            <a:r>
              <a:rPr lang="en-US" dirty="0" err="1" smtClean="0"/>
              <a:t>pentaquarks</a:t>
            </a:r>
            <a:r>
              <a:rPr lang="en-US" dirty="0" smtClean="0"/>
              <a:t>)  vs meson-meson (meson-baryon) molecules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490" y="673512"/>
            <a:ext cx="12063662" cy="135742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</a:t>
            </a:r>
            <a:r>
              <a:rPr lang="en-US" sz="2000" dirty="0" smtClean="0"/>
              <a:t>he same quark content can, in principle, create a meson-meson molecule or a </a:t>
            </a:r>
            <a:r>
              <a:rPr lang="en-US" sz="2000" dirty="0" err="1" smtClean="0"/>
              <a:t>tetraquark</a:t>
            </a:r>
            <a:endParaRPr lang="en-US" sz="2000" dirty="0" smtClean="0"/>
          </a:p>
          <a:p>
            <a:r>
              <a:rPr lang="en-US" sz="2000" dirty="0" smtClean="0"/>
              <a:t>However, mass spectrum from these two types of bindings are very different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>
            <a:off x="805754" y="3299932"/>
            <a:ext cx="792618" cy="699838"/>
          </a:xfrm>
          <a:prstGeom prst="ellipse">
            <a:avLst/>
          </a:prstGeom>
          <a:noFill/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1027097" y="3459096"/>
            <a:ext cx="253636" cy="3177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70142" y="3502225"/>
            <a:ext cx="266424" cy="29885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892" y="3457904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smtClean="0">
                <a:solidFill>
                  <a:schemeClr val="bg1"/>
                </a:solidFill>
              </a:rPr>
              <a:t>d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233882" y="3525094"/>
            <a:ext cx="266424" cy="298857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1229689" y="3447875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s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1325" y="2501569"/>
            <a:ext cx="1601380" cy="1539097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0911" y="1675577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((</a:t>
            </a:r>
            <a:r>
              <a:rPr lang="en-US" b="1" dirty="0" err="1" smtClean="0"/>
              <a:t>qq</a:t>
            </a:r>
            <a:r>
              <a:rPr lang="en-US" b="1" dirty="0" smtClean="0"/>
              <a:t>)(</a:t>
            </a:r>
            <a:r>
              <a:rPr lang="en-US" b="1" dirty="0" err="1" smtClean="0"/>
              <a:t>qq</a:t>
            </a:r>
            <a:r>
              <a:rPr lang="en-US" b="1" dirty="0" smtClean="0"/>
              <a:t>)) </a:t>
            </a:r>
          </a:p>
          <a:p>
            <a:r>
              <a:rPr lang="en-US" b="1" dirty="0" err="1" smtClean="0"/>
              <a:t>tetraquark</a:t>
            </a:r>
            <a:endParaRPr lang="en-US" b="1" dirty="0" smtClean="0"/>
          </a:p>
        </p:txBody>
      </p:sp>
      <p:sp>
        <p:nvSpPr>
          <p:cNvPr id="14" name="Oval 13"/>
          <p:cNvSpPr/>
          <p:nvPr/>
        </p:nvSpPr>
        <p:spPr>
          <a:xfrm>
            <a:off x="800900" y="2556982"/>
            <a:ext cx="792618" cy="69983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1022243" y="2716146"/>
            <a:ext cx="253636" cy="3177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275757" y="2704330"/>
            <a:ext cx="266424" cy="298857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7743" y="2691953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smtClean="0">
                <a:solidFill>
                  <a:schemeClr val="bg1"/>
                </a:solidFill>
              </a:rPr>
              <a:t>u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71932" y="2750253"/>
            <a:ext cx="266424" cy="29885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876570" y="2706846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Calibri" charset="0"/>
              </a:rPr>
              <a:t>u</a:t>
            </a:r>
          </a:p>
        </p:txBody>
      </p: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877100" y="2490307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1" name="TextBox 31"/>
          <p:cNvSpPr txBox="1">
            <a:spLocks noChangeArrowheads="1"/>
          </p:cNvSpPr>
          <p:nvPr/>
        </p:nvSpPr>
        <p:spPr bwMode="auto">
          <a:xfrm>
            <a:off x="1275562" y="2490307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622498" y="1789937"/>
            <a:ext cx="17739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822523" y="1789937"/>
            <a:ext cx="17739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6724700" y="3401196"/>
            <a:ext cx="253636" cy="3177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693985" y="2763701"/>
            <a:ext cx="266424" cy="29885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1735" y="2719380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smtClean="0">
                <a:solidFill>
                  <a:schemeClr val="bg1"/>
                </a:solidFill>
              </a:rPr>
              <a:t>d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800255" y="3702263"/>
            <a:ext cx="266424" cy="298857"/>
          </a:xfrm>
          <a:prstGeom prst="ellipse">
            <a:avLst/>
          </a:prstGeom>
          <a:solidFill>
            <a:srgbClr val="0066FF"/>
          </a:solidFill>
          <a:ln>
            <a:solidFill>
              <a:srgbClr val="0066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6794311" y="3658856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s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58860" y="2371524"/>
            <a:ext cx="869059" cy="798363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 bwMode="auto">
          <a:xfrm>
            <a:off x="6843784" y="2480217"/>
            <a:ext cx="266424" cy="298857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25887" y="2447109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smtClean="0">
                <a:solidFill>
                  <a:schemeClr val="bg1"/>
                </a:solidFill>
              </a:rPr>
              <a:t>u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6613985" y="3427265"/>
            <a:ext cx="266424" cy="29885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Box 31"/>
          <p:cNvSpPr txBox="1">
            <a:spLocks noChangeArrowheads="1"/>
          </p:cNvSpPr>
          <p:nvPr/>
        </p:nvSpPr>
        <p:spPr bwMode="auto">
          <a:xfrm>
            <a:off x="6618623" y="3383858"/>
            <a:ext cx="306387" cy="40011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u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6618622" y="3177592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5" name="TextBox 31"/>
          <p:cNvSpPr txBox="1">
            <a:spLocks noChangeArrowheads="1"/>
          </p:cNvSpPr>
          <p:nvPr/>
        </p:nvSpPr>
        <p:spPr bwMode="auto">
          <a:xfrm>
            <a:off x="6864730" y="2235948"/>
            <a:ext cx="306388" cy="36988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" charset="0"/>
              </a:rPr>
              <a:t>_</a:t>
            </a:r>
            <a:endParaRPr lang="en-US" b="1" i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17359" y="3326253"/>
            <a:ext cx="869059" cy="798363"/>
          </a:xfrm>
          <a:prstGeom prst="ellipse">
            <a:avLst/>
          </a:prstGeom>
          <a:noFill/>
          <a:ln w="76200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6824981" y="3156326"/>
            <a:ext cx="0" cy="20626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6906458" y="3134016"/>
            <a:ext cx="0" cy="20626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5410200" y="1675577"/>
            <a:ext cx="3105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qq</a:t>
            </a:r>
            <a:r>
              <a:rPr lang="en-US" b="1" dirty="0" smtClean="0"/>
              <a:t>)-(</a:t>
            </a:r>
            <a:r>
              <a:rPr lang="en-US" b="1" dirty="0" err="1" smtClean="0"/>
              <a:t>qq</a:t>
            </a:r>
            <a:r>
              <a:rPr lang="en-US" b="1" dirty="0" smtClean="0"/>
              <a:t>) </a:t>
            </a:r>
          </a:p>
          <a:p>
            <a:pPr algn="ctr"/>
            <a:r>
              <a:rPr lang="en-US" b="1" dirty="0" smtClean="0"/>
              <a:t>meson-meson molecule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6647169" y="1751783"/>
            <a:ext cx="17739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7221332" y="1762416"/>
            <a:ext cx="177391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946672" y="4113660"/>
            <a:ext cx="6271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6600"/>
                </a:solidFill>
              </a:rPr>
              <a:t>We don’t know if either one exist  (“exotic hadron”)</a:t>
            </a:r>
            <a:endParaRPr lang="en-US" sz="1800" dirty="0">
              <a:solidFill>
                <a:srgbClr val="006600"/>
              </a:solidFill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32698" y="4332634"/>
            <a:ext cx="4968276" cy="2567513"/>
            <a:chOff x="32698" y="4332634"/>
            <a:chExt cx="4968276" cy="2567513"/>
          </a:xfrm>
        </p:grpSpPr>
        <p:pic>
          <p:nvPicPr>
            <p:cNvPr id="80" name="Picture 2" descr="https://marcofrasca.files.wordpress.com/2011/10/lattice-potential.jpg?w=450&amp;h=36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0" b="12187"/>
            <a:stretch/>
          </p:blipFill>
          <p:spPr bwMode="auto">
            <a:xfrm>
              <a:off x="147831" y="4720899"/>
              <a:ext cx="2277425" cy="1811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80"/>
            <p:cNvSpPr/>
            <p:nvPr/>
          </p:nvSpPr>
          <p:spPr bwMode="auto">
            <a:xfrm>
              <a:off x="400911" y="4848143"/>
              <a:ext cx="7820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13941" y="6500037"/>
              <a:ext cx="2696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391325" y="5638800"/>
              <a:ext cx="838364" cy="1061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698" y="4332634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V(r)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454570" y="4745711"/>
              <a:ext cx="25464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Very rich mass </a:t>
              </a:r>
              <a:r>
                <a:rPr lang="en-US" sz="1800" dirty="0"/>
                <a:t>and J</a:t>
              </a:r>
              <a:r>
                <a:rPr lang="en-US" sz="1800" baseline="30000" dirty="0"/>
                <a:t>P </a:t>
              </a:r>
              <a:r>
                <a:rPr lang="en-US" sz="1800" dirty="0" smtClean="0"/>
                <a:t>spectrum expected!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However, states can be undetectable if extremely broad.</a:t>
              </a:r>
              <a:endParaRPr lang="en-US" sz="1800" dirty="0"/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338230" y="5669973"/>
              <a:ext cx="37296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347473" y="5562600"/>
              <a:ext cx="553354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347473" y="5420591"/>
              <a:ext cx="772545" cy="816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322118" y="5860473"/>
              <a:ext cx="202593" cy="247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349827" y="5344391"/>
              <a:ext cx="925735" cy="8041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369665" y="4953000"/>
              <a:ext cx="1607381" cy="1656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" name="Group 85"/>
          <p:cNvGrpSpPr/>
          <p:nvPr/>
        </p:nvGrpSpPr>
        <p:grpSpPr>
          <a:xfrm>
            <a:off x="5410200" y="4334929"/>
            <a:ext cx="6887386" cy="2095904"/>
            <a:chOff x="5407495" y="2789076"/>
            <a:chExt cx="6887386" cy="3874217"/>
          </a:xfrm>
        </p:grpSpPr>
        <p:pic>
          <p:nvPicPr>
            <p:cNvPr id="87" name="Picture 4" descr="http://physics-database.group.shef.ac.uk/phy303/np-10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864"/>
            <a:stretch/>
          </p:blipFill>
          <p:spPr bwMode="auto">
            <a:xfrm>
              <a:off x="5407495" y="4841258"/>
              <a:ext cx="3064241" cy="182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8574617" y="2789076"/>
              <a:ext cx="3720264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Typically expect only </a:t>
              </a:r>
              <a:r>
                <a:rPr lang="en-US" sz="1800" b="1" dirty="0">
                  <a:solidFill>
                    <a:schemeClr val="accent2"/>
                  </a:solidFill>
                </a:rPr>
                <a:t>one state  </a:t>
              </a:r>
              <a:r>
                <a:rPr lang="en-US" sz="1800" i="1" dirty="0" smtClean="0">
                  <a:solidFill>
                    <a:srgbClr val="996633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n=1,</a:t>
              </a:r>
              <a:r>
                <a:rPr lang="en-US" sz="1800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1800" i="1" dirty="0" smtClean="0">
                  <a:solidFill>
                    <a:srgbClr val="0000FF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L=0.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Fall apart prevented by spatial separation – long-lived states if below threshold. </a:t>
              </a:r>
            </a:p>
            <a:p>
              <a:endParaRPr lang="en-US" sz="1800" dirty="0"/>
            </a:p>
            <a:p>
              <a:r>
                <a:rPr lang="en-US" sz="1800" dirty="0" smtClean="0"/>
                <a:t>Mass and J</a:t>
              </a:r>
              <a:r>
                <a:rPr lang="en-US" sz="1800" baseline="30000" dirty="0" smtClean="0"/>
                <a:t>P</a:t>
              </a:r>
              <a:r>
                <a:rPr lang="en-US" sz="1800" dirty="0" smtClean="0"/>
                <a:t> fairly constrained from the constituents.</a:t>
              </a:r>
              <a:endParaRPr lang="en-US" sz="1800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F292C8-F84A-4569-B6D7-F870D79CD2FB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9977" y="285048"/>
            <a:ext cx="7112000" cy="381000"/>
          </a:xfrm>
        </p:spPr>
        <p:txBody>
          <a:bodyPr/>
          <a:lstStyle/>
          <a:p>
            <a:r>
              <a:rPr lang="en-US" dirty="0" smtClean="0"/>
              <a:t>Hadron spectroscopy and heavy flavors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482" t="23703" r="37963" b="12630"/>
          <a:stretch/>
        </p:blipFill>
        <p:spPr>
          <a:xfrm>
            <a:off x="753413" y="4191000"/>
            <a:ext cx="1147969" cy="1600200"/>
          </a:xfrm>
          <a:prstGeom prst="rect">
            <a:avLst/>
          </a:prstGeom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4"/>
          <a:stretch>
            <a:fillRect/>
          </a:stretch>
        </p:blipFill>
        <p:spPr bwMode="auto">
          <a:xfrm>
            <a:off x="0" y="1744915"/>
            <a:ext cx="2160588" cy="24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1534084" y="3029513"/>
            <a:ext cx="10005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err="1">
                <a:latin typeface="Arial Unicode MS" panose="020B0604020202020204" pitchFamily="34" charset="-128"/>
              </a:rPr>
              <a:t>pBe</a:t>
            </a:r>
            <a:r>
              <a:rPr lang="en-US" altLang="en-US" sz="1600" dirty="0">
                <a:latin typeface="Arial Unicode MS" panose="020B0604020202020204" pitchFamily="34" charset="-128"/>
              </a:rPr>
              <a:t> </a:t>
            </a:r>
            <a:endParaRPr lang="en-US" altLang="en-US" sz="1600" dirty="0" smtClean="0">
              <a:latin typeface="Arial Unicode MS" panose="020B0604020202020204" pitchFamily="34" charset="-128"/>
            </a:endParaRPr>
          </a:p>
          <a:p>
            <a:r>
              <a:rPr lang="en-US" altLang="en-US" sz="1600" dirty="0" smtClean="0"/>
              <a:t>→ 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 err="1">
                <a:latin typeface="Symbol" panose="05050102010706020507" pitchFamily="18" charset="2"/>
              </a:rPr>
              <a:t>+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>
                <a:latin typeface="Symbol" panose="05050102010706020507" pitchFamily="18" charset="2"/>
              </a:rPr>
              <a:t>-</a:t>
            </a:r>
            <a:r>
              <a:rPr lang="en-US" altLang="en-US" sz="1600" baseline="-25000" dirty="0">
                <a:solidFill>
                  <a:schemeClr val="accent2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600" dirty="0">
                <a:latin typeface="Arial Unicode MS" panose="020B0604020202020204" pitchFamily="34" charset="-128"/>
              </a:rPr>
              <a:t>X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508125" y="2572003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CC0000"/>
                </a:solidFill>
              </a:rPr>
              <a:t>J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482" t="23703" r="37963" b="12630"/>
          <a:stretch/>
        </p:blipFill>
        <p:spPr>
          <a:xfrm flipH="1">
            <a:off x="3146547" y="4214203"/>
            <a:ext cx="1094165" cy="1500797"/>
          </a:xfrm>
          <a:prstGeom prst="rect">
            <a:avLst/>
          </a:prstGeom>
        </p:spPr>
      </p:pic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1905000" y="1526983"/>
            <a:ext cx="3333750" cy="2945944"/>
            <a:chOff x="672" y="624"/>
            <a:chExt cx="2100" cy="2318"/>
          </a:xfrm>
        </p:grpSpPr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92" b="63438"/>
            <a:stretch>
              <a:fillRect/>
            </a:stretch>
          </p:blipFill>
          <p:spPr bwMode="auto">
            <a:xfrm>
              <a:off x="672" y="624"/>
              <a:ext cx="2076" cy="2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92" t="94016" b="-110"/>
            <a:stretch>
              <a:fillRect/>
            </a:stretch>
          </p:blipFill>
          <p:spPr bwMode="auto">
            <a:xfrm>
              <a:off x="696" y="2606"/>
              <a:ext cx="207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364" y="816"/>
              <a:ext cx="28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 rot="16200000">
            <a:off x="1683711" y="2263167"/>
            <a:ext cx="8842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Log-scale!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049754" y="1821865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 err="1">
                <a:latin typeface="Symbol" panose="05050102010706020507" pitchFamily="18" charset="2"/>
              </a:rPr>
              <a:t>+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e</a:t>
            </a:r>
            <a:r>
              <a:rPr lang="en-US" altLang="en-US" sz="1600" baseline="30000" dirty="0">
                <a:latin typeface="Symbol" panose="05050102010706020507" pitchFamily="18" charset="2"/>
              </a:rPr>
              <a:t>-</a:t>
            </a:r>
            <a:r>
              <a:rPr lang="en-US" altLang="en-US" sz="1600" baseline="-25000" dirty="0">
                <a:solidFill>
                  <a:schemeClr val="accent2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600" dirty="0"/>
              <a:t>→ </a:t>
            </a:r>
            <a:r>
              <a:rPr lang="en-US" altLang="en-US" sz="1600" dirty="0">
                <a:latin typeface="Arial Unicode MS" panose="020B0604020202020204" pitchFamily="34" charset="-128"/>
              </a:rPr>
              <a:t>hadrons</a:t>
            </a:r>
            <a:endParaRPr lang="en-US" altLang="en-US" sz="1600" baseline="30000" dirty="0">
              <a:latin typeface="Arial Unicode MS" panose="020B0604020202020204" pitchFamily="34" charset="-128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3583154" y="2279065"/>
            <a:ext cx="46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CC0000"/>
                </a:solidFill>
                <a:latin typeface="Symbol" panose="05050102010706020507" pitchFamily="18" charset="2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8748" y="5721657"/>
                <a:ext cx="377808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Quarks are real </a:t>
                </a:r>
                <a:br>
                  <a:rPr lang="en-US" dirty="0" smtClean="0"/>
                </a:br>
                <a:r>
                  <a:rPr lang="en-US" dirty="0" smtClean="0"/>
                  <a:t>and </a:t>
                </a:r>
              </a:p>
              <a:p>
                <a:pPr algn="ctr"/>
                <a:r>
                  <a:rPr lang="en-US" dirty="0" smtClean="0"/>
                  <a:t>mesons are simple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 smtClean="0"/>
                  <a:t> systems!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48" y="5721657"/>
                <a:ext cx="3778086" cy="1015663"/>
              </a:xfrm>
              <a:prstGeom prst="rect">
                <a:avLst/>
              </a:prstGeom>
              <a:blipFill rotWithShape="0">
                <a:blip r:embed="rId6"/>
                <a:stretch>
                  <a:fillRect l="-1452" t="-3012" r="-1290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109602" y="803083"/>
            <a:ext cx="262123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en-US" dirty="0">
                <a:solidFill>
                  <a:srgbClr val="FF0000"/>
                </a:solidFill>
              </a:rPr>
              <a:t>November revolution 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of 1974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t="36815" b="1"/>
          <a:stretch/>
        </p:blipFill>
        <p:spPr>
          <a:xfrm>
            <a:off x="5298595" y="1513057"/>
            <a:ext cx="5475481" cy="29324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t="2123" r="94995" b="73249"/>
          <a:stretch/>
        </p:blipFill>
        <p:spPr>
          <a:xfrm>
            <a:off x="5342141" y="1518024"/>
            <a:ext cx="274063" cy="1143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443875" y="4432606"/>
            <a:ext cx="2647950" cy="2238945"/>
            <a:chOff x="2362200" y="1566862"/>
            <a:chExt cx="4381500" cy="3857625"/>
          </a:xfrm>
        </p:grpSpPr>
        <p:pic>
          <p:nvPicPr>
            <p:cNvPr id="23" name="Picture 2" descr="Image result for charmonium spectroscop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566862"/>
              <a:ext cx="4381500" cy="3857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 bwMode="auto">
            <a:xfrm>
              <a:off x="2971800" y="1905000"/>
              <a:ext cx="1219200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638800" y="1894609"/>
              <a:ext cx="879764" cy="236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410200" y="1905000"/>
              <a:ext cx="2286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72000" y="3733800"/>
              <a:ext cx="838200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457700" y="3748088"/>
              <a:ext cx="762000" cy="1281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267200" y="3962400"/>
              <a:ext cx="304800" cy="294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064000" y="4724400"/>
              <a:ext cx="393700" cy="355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991100" y="4170976"/>
              <a:ext cx="419100" cy="294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511893" y="4681779"/>
            <a:ext cx="1899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6600"/>
                </a:solidFill>
              </a:rPr>
              <a:t>2</a:t>
            </a:r>
            <a:r>
              <a:rPr lang="en-US" i="1" baseline="30000" dirty="0" smtClean="0">
                <a:solidFill>
                  <a:srgbClr val="006600"/>
                </a:solidFill>
              </a:rPr>
              <a:t>3</a:t>
            </a:r>
            <a:r>
              <a:rPr lang="en-US" i="1" dirty="0" smtClean="0">
                <a:solidFill>
                  <a:srgbClr val="006600"/>
                </a:solidFill>
              </a:rPr>
              <a:t>S</a:t>
            </a:r>
            <a:r>
              <a:rPr lang="en-US" i="1" baseline="-25000" dirty="0" smtClean="0">
                <a:solidFill>
                  <a:srgbClr val="006600"/>
                </a:solidFill>
              </a:rPr>
              <a:t>1</a:t>
            </a:r>
            <a:r>
              <a:rPr lang="en-US" altLang="en-US" i="1" dirty="0" smtClean="0">
                <a:solidFill>
                  <a:srgbClr val="006600"/>
                </a:solidFill>
                <a:latin typeface="Symbol" panose="05050102010706020507" pitchFamily="18" charset="2"/>
              </a:rPr>
              <a:t>®</a:t>
            </a:r>
            <a:r>
              <a:rPr lang="en-US" altLang="en-US" dirty="0" smtClean="0">
                <a:solidFill>
                  <a:srgbClr val="006600"/>
                </a:solidFill>
                <a:latin typeface="Symbol" panose="05050102010706020507" pitchFamily="18" charset="2"/>
              </a:rPr>
              <a:t>g</a:t>
            </a:r>
            <a:r>
              <a:rPr lang="en-US" altLang="en-US" i="1" dirty="0" smtClean="0">
                <a:solidFill>
                  <a:srgbClr val="006600"/>
                </a:solidFill>
                <a:latin typeface="Symbol" panose="05050102010706020507" pitchFamily="18" charset="2"/>
              </a:rPr>
              <a:t> </a:t>
            </a:r>
            <a:r>
              <a:rPr lang="en-US" i="1" dirty="0" smtClean="0">
                <a:solidFill>
                  <a:srgbClr val="006600"/>
                </a:solidFill>
              </a:rPr>
              <a:t>1</a:t>
            </a:r>
            <a:r>
              <a:rPr lang="en-US" i="1" baseline="30000" dirty="0" smtClean="0">
                <a:solidFill>
                  <a:srgbClr val="006600"/>
                </a:solidFill>
              </a:rPr>
              <a:t>3</a:t>
            </a:r>
            <a:r>
              <a:rPr lang="en-US" i="1" dirty="0" smtClean="0">
                <a:solidFill>
                  <a:srgbClr val="006600"/>
                </a:solidFill>
              </a:rPr>
              <a:t>P</a:t>
            </a:r>
            <a:r>
              <a:rPr lang="en-US" i="1" baseline="-25000" dirty="0" smtClean="0">
                <a:solidFill>
                  <a:srgbClr val="006600"/>
                </a:solidFill>
              </a:rPr>
              <a:t>2,1,0</a:t>
            </a:r>
            <a:endParaRPr lang="en-US" i="1" dirty="0">
              <a:solidFill>
                <a:srgbClr val="0066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317302" y="4781244"/>
            <a:ext cx="837631" cy="1059580"/>
          </a:xfrm>
          <a:prstGeom prst="ellipse">
            <a:avLst/>
          </a:prstGeom>
          <a:noFill/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30528" y="6525769"/>
            <a:ext cx="11514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</a:t>
            </a:r>
            <a:r>
              <a:rPr lang="en-US" sz="1600" dirty="0" err="1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 [MeV]</a:t>
            </a:r>
            <a:endParaRPr lang="en-US" sz="1600" dirty="0"/>
          </a:p>
        </p:txBody>
      </p:sp>
      <p:sp>
        <p:nvSpPr>
          <p:cNvPr id="35" name="Oval 34"/>
          <p:cNvSpPr/>
          <p:nvPr/>
        </p:nvSpPr>
        <p:spPr bwMode="auto">
          <a:xfrm>
            <a:off x="6991103" y="5247561"/>
            <a:ext cx="629531" cy="862805"/>
          </a:xfrm>
          <a:prstGeom prst="ellipse">
            <a:avLst/>
          </a:prstGeom>
          <a:noFill/>
          <a:ln w="952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30538" y="4826144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6600"/>
                </a:solidFill>
              </a:rPr>
              <a:t>1</a:t>
            </a:r>
            <a:r>
              <a:rPr lang="en-US" i="1" baseline="30000" dirty="0" smtClean="0">
                <a:solidFill>
                  <a:srgbClr val="006600"/>
                </a:solidFill>
              </a:rPr>
              <a:t>3</a:t>
            </a:r>
            <a:r>
              <a:rPr lang="en-US" i="1" dirty="0" smtClean="0">
                <a:solidFill>
                  <a:srgbClr val="006600"/>
                </a:solidFill>
              </a:rPr>
              <a:t>P</a:t>
            </a:r>
            <a:r>
              <a:rPr lang="en-US" i="1" baseline="-25000" dirty="0" smtClean="0">
                <a:solidFill>
                  <a:srgbClr val="006600"/>
                </a:solidFill>
              </a:rPr>
              <a:t>2,1,0</a:t>
            </a:r>
            <a:r>
              <a:rPr lang="en-US" i="1" dirty="0" smtClean="0">
                <a:solidFill>
                  <a:srgbClr val="006600"/>
                </a:solidFill>
              </a:rPr>
              <a:t> </a:t>
            </a:r>
            <a:r>
              <a:rPr lang="en-US" altLang="en-US" i="1" dirty="0">
                <a:solidFill>
                  <a:srgbClr val="006600"/>
                </a:solidFill>
                <a:latin typeface="Symbol" panose="05050102010706020507" pitchFamily="18" charset="2"/>
              </a:rPr>
              <a:t>®</a:t>
            </a:r>
            <a:r>
              <a:rPr lang="en-US" altLang="en-US" dirty="0" smtClean="0">
                <a:solidFill>
                  <a:srgbClr val="006600"/>
                </a:solidFill>
                <a:latin typeface="Symbol" panose="05050102010706020507" pitchFamily="18" charset="2"/>
              </a:rPr>
              <a:t>g</a:t>
            </a:r>
            <a:r>
              <a:rPr lang="en-US" altLang="en-US" i="1" dirty="0" smtClean="0">
                <a:solidFill>
                  <a:srgbClr val="006600"/>
                </a:solidFill>
              </a:rPr>
              <a:t>1</a:t>
            </a:r>
            <a:r>
              <a:rPr lang="en-US" i="1" baseline="30000" dirty="0" smtClean="0">
                <a:solidFill>
                  <a:srgbClr val="006600"/>
                </a:solidFill>
              </a:rPr>
              <a:t>3</a:t>
            </a:r>
            <a:r>
              <a:rPr lang="en-US" i="1" dirty="0" smtClean="0">
                <a:solidFill>
                  <a:srgbClr val="006600"/>
                </a:solidFill>
              </a:rPr>
              <a:t>S</a:t>
            </a:r>
            <a:r>
              <a:rPr lang="en-US" i="1" baseline="-25000" dirty="0" smtClean="0">
                <a:solidFill>
                  <a:srgbClr val="006600"/>
                </a:solidFill>
              </a:rPr>
              <a:t>1</a:t>
            </a:r>
            <a:endParaRPr lang="en-US" i="1" dirty="0">
              <a:solidFill>
                <a:srgbClr val="0066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68673" y="6533052"/>
            <a:ext cx="1494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PRD 34 </a:t>
            </a:r>
            <a:r>
              <a:rPr lang="en-US" sz="1200" dirty="0"/>
              <a:t>(1986) 711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27638" y="4539497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(at SPEAR)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1277" y="4789821"/>
            <a:ext cx="2623523" cy="206817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9557451" y="4559498"/>
            <a:ext cx="2073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1400" cap="all" dirty="0" smtClean="0">
                <a:solidFill>
                  <a:srgbClr val="000000"/>
                </a:solidFill>
                <a:latin typeface="+mn-lt"/>
              </a:rPr>
              <a:t>PRL 119 </a:t>
            </a:r>
            <a:r>
              <a:rPr lang="en-US" sz="1400" cap="all" dirty="0">
                <a:solidFill>
                  <a:srgbClr val="000000"/>
                </a:solidFill>
                <a:latin typeface="+mn-lt"/>
              </a:rPr>
              <a:t>(2017) 221801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9479771" y="3993889"/>
            <a:ext cx="1431324" cy="5870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7677127" y="5721657"/>
            <a:ext cx="2189869" cy="0"/>
          </a:xfrm>
          <a:prstGeom prst="straightConnector1">
            <a:avLst/>
          </a:prstGeom>
          <a:noFill/>
          <a:ln w="9525" cap="flat" cmpd="sng" algn="ctr">
            <a:solidFill>
              <a:srgbClr val="0066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6865256" y="1752543"/>
            <a:ext cx="381000" cy="3048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6912428" y="2195229"/>
            <a:ext cx="381000" cy="152400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6865256" y="1752543"/>
            <a:ext cx="422086" cy="525497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8581972" y="1959371"/>
            <a:ext cx="409629" cy="388258"/>
          </a:xfrm>
          <a:prstGeom prst="straightConnector1">
            <a:avLst/>
          </a:prstGeom>
          <a:noFill/>
          <a:ln w="9525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1" name="Group 60"/>
          <p:cNvGrpSpPr/>
          <p:nvPr/>
        </p:nvGrpSpPr>
        <p:grpSpPr>
          <a:xfrm>
            <a:off x="8890608" y="2652362"/>
            <a:ext cx="1871289" cy="1311110"/>
            <a:chOff x="9716032" y="3209076"/>
            <a:chExt cx="1871289" cy="1311110"/>
          </a:xfrm>
        </p:grpSpPr>
        <p:sp>
          <p:nvSpPr>
            <p:cNvPr id="62" name="Freeform 7"/>
            <p:cNvSpPr>
              <a:spLocks/>
            </p:cNvSpPr>
            <p:nvPr/>
          </p:nvSpPr>
          <p:spPr bwMode="auto">
            <a:xfrm flipH="1">
              <a:off x="10141344" y="3773282"/>
              <a:ext cx="654325" cy="239783"/>
            </a:xfrm>
            <a:custGeom>
              <a:avLst/>
              <a:gdLst>
                <a:gd name="T0" fmla="*/ 2147483646 w 240"/>
                <a:gd name="T1" fmla="*/ 0 h 624"/>
                <a:gd name="T2" fmla="*/ 0 w 240"/>
                <a:gd name="T3" fmla="*/ 2147483646 h 624"/>
                <a:gd name="T4" fmla="*/ 2147483646 w 240"/>
                <a:gd name="T5" fmla="*/ 2147483646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624">
                  <a:moveTo>
                    <a:pt x="240" y="0"/>
                  </a:moveTo>
                  <a:cubicBezTo>
                    <a:pt x="120" y="116"/>
                    <a:pt x="0" y="232"/>
                    <a:pt x="0" y="336"/>
                  </a:cubicBezTo>
                  <a:cubicBezTo>
                    <a:pt x="0" y="440"/>
                    <a:pt x="120" y="532"/>
                    <a:pt x="240" y="624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10936114" y="3503750"/>
              <a:ext cx="307730" cy="939168"/>
            </a:xfrm>
            <a:custGeom>
              <a:avLst/>
              <a:gdLst>
                <a:gd name="T0" fmla="*/ 2147483646 w 240"/>
                <a:gd name="T1" fmla="*/ 0 h 624"/>
                <a:gd name="T2" fmla="*/ 0 w 240"/>
                <a:gd name="T3" fmla="*/ 2147483646 h 624"/>
                <a:gd name="T4" fmla="*/ 2147483646 w 240"/>
                <a:gd name="T5" fmla="*/ 2147483646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624">
                  <a:moveTo>
                    <a:pt x="240" y="0"/>
                  </a:moveTo>
                  <a:cubicBezTo>
                    <a:pt x="120" y="116"/>
                    <a:pt x="0" y="232"/>
                    <a:pt x="0" y="336"/>
                  </a:cubicBezTo>
                  <a:cubicBezTo>
                    <a:pt x="0" y="440"/>
                    <a:pt x="120" y="532"/>
                    <a:pt x="240" y="624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4" name="Freeform 7"/>
            <p:cNvSpPr>
              <a:spLocks/>
            </p:cNvSpPr>
            <p:nvPr/>
          </p:nvSpPr>
          <p:spPr bwMode="auto">
            <a:xfrm flipV="1">
              <a:off x="11136113" y="4036983"/>
              <a:ext cx="193583" cy="310463"/>
            </a:xfrm>
            <a:custGeom>
              <a:avLst/>
              <a:gdLst>
                <a:gd name="T0" fmla="*/ 2147483646 w 240"/>
                <a:gd name="T1" fmla="*/ 0 h 624"/>
                <a:gd name="T2" fmla="*/ 0 w 240"/>
                <a:gd name="T3" fmla="*/ 2147483646 h 624"/>
                <a:gd name="T4" fmla="*/ 2147483646 w 240"/>
                <a:gd name="T5" fmla="*/ 2147483646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624">
                  <a:moveTo>
                    <a:pt x="240" y="0"/>
                  </a:moveTo>
                  <a:cubicBezTo>
                    <a:pt x="120" y="116"/>
                    <a:pt x="0" y="232"/>
                    <a:pt x="0" y="336"/>
                  </a:cubicBezTo>
                  <a:cubicBezTo>
                    <a:pt x="0" y="440"/>
                    <a:pt x="120" y="532"/>
                    <a:pt x="240" y="624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 flipV="1">
              <a:off x="11125674" y="3627288"/>
              <a:ext cx="165795" cy="305792"/>
            </a:xfrm>
            <a:custGeom>
              <a:avLst/>
              <a:gdLst>
                <a:gd name="T0" fmla="*/ 2147483646 w 240"/>
                <a:gd name="T1" fmla="*/ 0 h 624"/>
                <a:gd name="T2" fmla="*/ 0 w 240"/>
                <a:gd name="T3" fmla="*/ 2147483646 h 624"/>
                <a:gd name="T4" fmla="*/ 2147483646 w 240"/>
                <a:gd name="T5" fmla="*/ 2147483646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624">
                  <a:moveTo>
                    <a:pt x="240" y="0"/>
                  </a:moveTo>
                  <a:cubicBezTo>
                    <a:pt x="120" y="116"/>
                    <a:pt x="0" y="232"/>
                    <a:pt x="0" y="336"/>
                  </a:cubicBezTo>
                  <a:cubicBezTo>
                    <a:pt x="0" y="440"/>
                    <a:pt x="120" y="532"/>
                    <a:pt x="240" y="624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66" name="Text Box 8"/>
            <p:cNvSpPr txBox="1">
              <a:spLocks noChangeArrowheads="1"/>
            </p:cNvSpPr>
            <p:nvPr/>
          </p:nvSpPr>
          <p:spPr bwMode="auto">
            <a:xfrm>
              <a:off x="9717855" y="3536137"/>
              <a:ext cx="49244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err="1" smtClean="0">
                  <a:solidFill>
                    <a:srgbClr val="0000FF"/>
                  </a:solidFill>
                </a:rPr>
                <a:t>c,b</a:t>
              </a:r>
              <a:endParaRPr lang="en-US" alt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67" name="Text Box 8"/>
            <p:cNvSpPr txBox="1">
              <a:spLocks noChangeArrowheads="1"/>
            </p:cNvSpPr>
            <p:nvPr/>
          </p:nvSpPr>
          <p:spPr bwMode="auto">
            <a:xfrm>
              <a:off x="9716032" y="3829574"/>
              <a:ext cx="49244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err="1" smtClean="0">
                  <a:solidFill>
                    <a:srgbClr val="0000FF"/>
                  </a:solidFill>
                </a:rPr>
                <a:t>c,b</a:t>
              </a:r>
              <a:endParaRPr lang="en-US" alt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207441" y="320907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600" dirty="0">
                  <a:solidFill>
                    <a:srgbClr val="0000FF"/>
                  </a:solidFill>
                </a:rPr>
                <a:t>q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266990" y="346130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600" dirty="0">
                  <a:solidFill>
                    <a:srgbClr val="0000FF"/>
                  </a:solidFill>
                </a:rPr>
                <a:t>q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278907" y="364048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600" dirty="0">
                  <a:solidFill>
                    <a:srgbClr val="0000FF"/>
                  </a:solidFill>
                </a:rPr>
                <a:t>q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272996" y="381193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600" dirty="0">
                  <a:solidFill>
                    <a:srgbClr val="0000FF"/>
                  </a:solidFill>
                </a:rPr>
                <a:t>q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1288841" y="400583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600" dirty="0">
                  <a:solidFill>
                    <a:srgbClr val="0000FF"/>
                  </a:solidFill>
                </a:rPr>
                <a:t>q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1225371" y="418163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600" dirty="0">
                  <a:solidFill>
                    <a:srgbClr val="0000FF"/>
                  </a:solidFill>
                </a:rPr>
                <a:t>q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74" name="Line 17"/>
            <p:cNvSpPr>
              <a:spLocks noChangeShapeType="1"/>
            </p:cNvSpPr>
            <p:nvPr/>
          </p:nvSpPr>
          <p:spPr bwMode="auto">
            <a:xfrm>
              <a:off x="11320621" y="3548636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5" name="Line 17"/>
            <p:cNvSpPr>
              <a:spLocks noChangeShapeType="1"/>
            </p:cNvSpPr>
            <p:nvPr/>
          </p:nvSpPr>
          <p:spPr bwMode="auto">
            <a:xfrm>
              <a:off x="11349196" y="3910586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>
              <a:off x="11301571" y="4282061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77" name="Line 17"/>
            <p:cNvSpPr>
              <a:spLocks noChangeShapeType="1"/>
            </p:cNvSpPr>
            <p:nvPr/>
          </p:nvSpPr>
          <p:spPr bwMode="auto">
            <a:xfrm>
              <a:off x="9777571" y="3929636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78" name="Line 17"/>
            <p:cNvSpPr>
              <a:spLocks noChangeShapeType="1"/>
            </p:cNvSpPr>
            <p:nvPr/>
          </p:nvSpPr>
          <p:spPr bwMode="auto">
            <a:xfrm>
              <a:off x="9968071" y="3901061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3403915" y="3510338"/>
            <a:ext cx="688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i="1" dirty="0" smtClean="0">
                <a:solidFill>
                  <a:srgbClr val="006600"/>
                </a:solidFill>
              </a:rPr>
              <a:t>1</a:t>
            </a:r>
            <a:r>
              <a:rPr lang="en-US" i="1" baseline="30000" dirty="0" smtClean="0">
                <a:solidFill>
                  <a:srgbClr val="006600"/>
                </a:solidFill>
              </a:rPr>
              <a:t>3</a:t>
            </a:r>
            <a:r>
              <a:rPr lang="en-US" i="1" dirty="0" smtClean="0">
                <a:solidFill>
                  <a:srgbClr val="006600"/>
                </a:solidFill>
              </a:rPr>
              <a:t>S</a:t>
            </a:r>
            <a:r>
              <a:rPr lang="en-US" i="1" baseline="-25000" dirty="0" smtClean="0">
                <a:solidFill>
                  <a:srgbClr val="006600"/>
                </a:solidFill>
              </a:rPr>
              <a:t>1</a:t>
            </a:r>
            <a:endParaRPr lang="en-US" i="1" dirty="0">
              <a:solidFill>
                <a:srgbClr val="006600"/>
              </a:solidFill>
            </a:endParaRPr>
          </a:p>
          <a:p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7989380" y="5826071"/>
            <a:ext cx="22060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6600"/>
                </a:solidFill>
              </a:rPr>
              <a:t>1</a:t>
            </a:r>
            <a:r>
              <a:rPr lang="en-US" i="1" baseline="30000" dirty="0" smtClean="0">
                <a:solidFill>
                  <a:srgbClr val="006600"/>
                </a:solidFill>
              </a:rPr>
              <a:t>3</a:t>
            </a:r>
            <a:r>
              <a:rPr lang="en-US" i="1" dirty="0" smtClean="0">
                <a:solidFill>
                  <a:srgbClr val="006600"/>
                </a:solidFill>
              </a:rPr>
              <a:t>P</a:t>
            </a:r>
            <a:r>
              <a:rPr lang="en-US" i="1" baseline="-25000" dirty="0" smtClean="0">
                <a:solidFill>
                  <a:srgbClr val="006600"/>
                </a:solidFill>
              </a:rPr>
              <a:t>1,2</a:t>
            </a:r>
            <a:r>
              <a:rPr lang="en-US" i="1" dirty="0" smtClean="0">
                <a:solidFill>
                  <a:srgbClr val="006600"/>
                </a:solidFill>
              </a:rPr>
              <a:t> </a:t>
            </a:r>
            <a:r>
              <a:rPr lang="en-US" altLang="en-US" i="1" dirty="0" smtClean="0">
                <a:solidFill>
                  <a:srgbClr val="006600"/>
                </a:solidFill>
                <a:latin typeface="Symbol" panose="05050102010706020507" pitchFamily="18" charset="2"/>
              </a:rPr>
              <a:t>® </a:t>
            </a:r>
            <a:r>
              <a:rPr lang="en-US" altLang="en-US" dirty="0" smtClean="0">
                <a:solidFill>
                  <a:srgbClr val="006600"/>
                </a:solidFill>
                <a:latin typeface="Symbol" panose="05050102010706020507" pitchFamily="18" charset="2"/>
              </a:rPr>
              <a:t>m</a:t>
            </a:r>
            <a:r>
              <a:rPr lang="en-US" altLang="en-US" baseline="30000" dirty="0" smtClean="0">
                <a:solidFill>
                  <a:srgbClr val="006600"/>
                </a:solidFill>
                <a:latin typeface="Symbol" panose="05050102010706020507" pitchFamily="18" charset="2"/>
              </a:rPr>
              <a:t>+</a:t>
            </a:r>
            <a:r>
              <a:rPr lang="en-US" altLang="en-US" dirty="0" smtClean="0">
                <a:solidFill>
                  <a:srgbClr val="006600"/>
                </a:solidFill>
                <a:latin typeface="Symbol" panose="05050102010706020507" pitchFamily="18" charset="2"/>
              </a:rPr>
              <a:t>m</a:t>
            </a:r>
            <a:r>
              <a:rPr lang="en-US" altLang="en-US" baseline="30000" dirty="0" smtClean="0">
                <a:solidFill>
                  <a:srgbClr val="006600"/>
                </a:solidFill>
                <a:latin typeface="Symbol" panose="05050102010706020507" pitchFamily="18" charset="2"/>
              </a:rPr>
              <a:t>-</a:t>
            </a:r>
            <a:r>
              <a:rPr lang="en-US" altLang="en-US" i="1" dirty="0" smtClean="0">
                <a:solidFill>
                  <a:srgbClr val="006600"/>
                </a:solidFill>
              </a:rPr>
              <a:t>1</a:t>
            </a:r>
            <a:r>
              <a:rPr lang="en-US" i="1" baseline="30000" dirty="0" smtClean="0">
                <a:solidFill>
                  <a:srgbClr val="006600"/>
                </a:solidFill>
              </a:rPr>
              <a:t>3</a:t>
            </a:r>
            <a:r>
              <a:rPr lang="en-US" i="1" dirty="0" smtClean="0">
                <a:solidFill>
                  <a:srgbClr val="006600"/>
                </a:solidFill>
              </a:rPr>
              <a:t>S</a:t>
            </a:r>
            <a:r>
              <a:rPr lang="en-US" i="1" baseline="-25000" dirty="0" smtClean="0">
                <a:solidFill>
                  <a:srgbClr val="006600"/>
                </a:solidFill>
              </a:rPr>
              <a:t>1</a:t>
            </a:r>
            <a:endParaRPr lang="en-US" i="1" dirty="0">
              <a:solidFill>
                <a:srgbClr val="0066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19800" y="228600"/>
            <a:ext cx="6067310" cy="1505555"/>
            <a:chOff x="6019800" y="228600"/>
            <a:chExt cx="6067310" cy="1505555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6865256" y="1723269"/>
              <a:ext cx="381000" cy="10886"/>
            </a:xfrm>
            <a:prstGeom prst="straightConnector1">
              <a:avLst/>
            </a:prstGeom>
            <a:noFill/>
            <a:ln w="9525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Freeform 4"/>
            <p:cNvSpPr>
              <a:spLocks/>
            </p:cNvSpPr>
            <p:nvPr/>
          </p:nvSpPr>
          <p:spPr bwMode="auto">
            <a:xfrm>
              <a:off x="8026159" y="504988"/>
              <a:ext cx="1074342" cy="327790"/>
            </a:xfrm>
            <a:custGeom>
              <a:avLst/>
              <a:gdLst>
                <a:gd name="T0" fmla="*/ 0 w 1152"/>
                <a:gd name="T1" fmla="*/ 2147483646 h 288"/>
                <a:gd name="T2" fmla="*/ 2147483646 w 1152"/>
                <a:gd name="T3" fmla="*/ 2147483646 h 288"/>
                <a:gd name="T4" fmla="*/ 2147483646 w 1152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52" h="288">
                  <a:moveTo>
                    <a:pt x="0" y="288"/>
                  </a:moveTo>
                  <a:cubicBezTo>
                    <a:pt x="216" y="288"/>
                    <a:pt x="432" y="288"/>
                    <a:pt x="624" y="240"/>
                  </a:cubicBezTo>
                  <a:cubicBezTo>
                    <a:pt x="816" y="192"/>
                    <a:pt x="1064" y="40"/>
                    <a:pt x="1152" y="0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84" name="Freeform 5"/>
            <p:cNvSpPr>
              <a:spLocks/>
            </p:cNvSpPr>
            <p:nvPr/>
          </p:nvSpPr>
          <p:spPr bwMode="auto">
            <a:xfrm flipV="1">
              <a:off x="8065555" y="918151"/>
              <a:ext cx="981848" cy="317940"/>
            </a:xfrm>
            <a:custGeom>
              <a:avLst/>
              <a:gdLst>
                <a:gd name="T0" fmla="*/ 0 w 1152"/>
                <a:gd name="T1" fmla="*/ 2147483646 h 288"/>
                <a:gd name="T2" fmla="*/ 2147483646 w 1152"/>
                <a:gd name="T3" fmla="*/ 2147483646 h 288"/>
                <a:gd name="T4" fmla="*/ 2147483646 w 1152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52" h="288">
                  <a:moveTo>
                    <a:pt x="0" y="288"/>
                  </a:moveTo>
                  <a:cubicBezTo>
                    <a:pt x="216" y="288"/>
                    <a:pt x="432" y="288"/>
                    <a:pt x="624" y="240"/>
                  </a:cubicBezTo>
                  <a:cubicBezTo>
                    <a:pt x="816" y="192"/>
                    <a:pt x="1064" y="40"/>
                    <a:pt x="1152" y="0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85" name="Freeform 7"/>
            <p:cNvSpPr>
              <a:spLocks/>
            </p:cNvSpPr>
            <p:nvPr/>
          </p:nvSpPr>
          <p:spPr bwMode="auto">
            <a:xfrm>
              <a:off x="8881843" y="620262"/>
              <a:ext cx="260461" cy="498658"/>
            </a:xfrm>
            <a:custGeom>
              <a:avLst/>
              <a:gdLst>
                <a:gd name="T0" fmla="*/ 2147483646 w 240"/>
                <a:gd name="T1" fmla="*/ 0 h 624"/>
                <a:gd name="T2" fmla="*/ 0 w 240"/>
                <a:gd name="T3" fmla="*/ 2147483646 h 624"/>
                <a:gd name="T4" fmla="*/ 2147483646 w 240"/>
                <a:gd name="T5" fmla="*/ 2147483646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0" h="624">
                  <a:moveTo>
                    <a:pt x="240" y="0"/>
                  </a:moveTo>
                  <a:cubicBezTo>
                    <a:pt x="120" y="116"/>
                    <a:pt x="0" y="232"/>
                    <a:pt x="0" y="336"/>
                  </a:cubicBezTo>
                  <a:cubicBezTo>
                    <a:pt x="0" y="440"/>
                    <a:pt x="120" y="532"/>
                    <a:pt x="240" y="624"/>
                  </a:cubicBezTo>
                </a:path>
              </a:pathLst>
            </a:cu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86" name="Text Box 8"/>
            <p:cNvSpPr txBox="1">
              <a:spLocks noChangeArrowheads="1"/>
            </p:cNvSpPr>
            <p:nvPr/>
          </p:nvSpPr>
          <p:spPr bwMode="auto">
            <a:xfrm>
              <a:off x="7373728" y="457925"/>
              <a:ext cx="8002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rgbClr val="0000FF"/>
                  </a:solidFill>
                </a:rPr>
                <a:t>s, c, b</a:t>
              </a:r>
              <a:endParaRPr lang="en-US" alt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9080953" y="228600"/>
              <a:ext cx="6719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err="1" smtClean="0">
                  <a:solidFill>
                    <a:srgbClr val="0000FF"/>
                  </a:solidFill>
                </a:rPr>
                <a:t>s,c,b</a:t>
              </a:r>
              <a:endParaRPr lang="en-US" alt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88" name="Text Box 12"/>
            <p:cNvSpPr txBox="1">
              <a:spLocks noChangeArrowheads="1"/>
            </p:cNvSpPr>
            <p:nvPr/>
          </p:nvSpPr>
          <p:spPr bwMode="auto">
            <a:xfrm>
              <a:off x="9097119" y="456541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rgbClr val="0000FF"/>
                  </a:solidFill>
                </a:rPr>
                <a:t>q</a:t>
              </a:r>
              <a:endParaRPr lang="en-US" alt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89" name="Line 13"/>
            <p:cNvSpPr>
              <a:spLocks noChangeShapeType="1"/>
            </p:cNvSpPr>
            <p:nvPr/>
          </p:nvSpPr>
          <p:spPr bwMode="auto">
            <a:xfrm>
              <a:off x="9173319" y="556553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90" name="Text Box 15"/>
            <p:cNvSpPr txBox="1">
              <a:spLocks noChangeArrowheads="1"/>
            </p:cNvSpPr>
            <p:nvPr/>
          </p:nvSpPr>
          <p:spPr bwMode="auto">
            <a:xfrm>
              <a:off x="7346804" y="814554"/>
              <a:ext cx="81304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rgbClr val="0000FF"/>
                  </a:solidFill>
                </a:rPr>
                <a:t>q, c, b</a:t>
              </a:r>
              <a:endParaRPr lang="en-US" alt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91" name="Text Box 16"/>
            <p:cNvSpPr txBox="1">
              <a:spLocks noChangeArrowheads="1"/>
            </p:cNvSpPr>
            <p:nvPr/>
          </p:nvSpPr>
          <p:spPr bwMode="auto">
            <a:xfrm>
              <a:off x="9076232" y="986851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rgbClr val="0000FF"/>
                  </a:solidFill>
                </a:rPr>
                <a:t>q</a:t>
              </a:r>
              <a:endParaRPr lang="en-US" alt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92" name="Line 17"/>
            <p:cNvSpPr>
              <a:spLocks noChangeShapeType="1"/>
            </p:cNvSpPr>
            <p:nvPr/>
          </p:nvSpPr>
          <p:spPr bwMode="auto">
            <a:xfrm>
              <a:off x="7672376" y="918806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93" name="Text Box 20"/>
            <p:cNvSpPr txBox="1">
              <a:spLocks noChangeArrowheads="1"/>
            </p:cNvSpPr>
            <p:nvPr/>
          </p:nvSpPr>
          <p:spPr bwMode="auto">
            <a:xfrm>
              <a:off x="9511533" y="333654"/>
              <a:ext cx="92525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 </a:t>
              </a:r>
              <a:r>
                <a:rPr lang="en-US" altLang="en-US" sz="2000" dirty="0" smtClean="0">
                  <a:solidFill>
                    <a:srgbClr val="0000FF"/>
                  </a:solidFill>
                </a:rPr>
                <a:t>K,D,B</a:t>
              </a:r>
              <a:endParaRPr lang="en-US" altLang="en-US" sz="2000" baseline="30000" dirty="0">
                <a:solidFill>
                  <a:srgbClr val="0000F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4" name="Line 17"/>
            <p:cNvSpPr>
              <a:spLocks noChangeShapeType="1"/>
            </p:cNvSpPr>
            <p:nvPr/>
          </p:nvSpPr>
          <p:spPr bwMode="auto">
            <a:xfrm>
              <a:off x="7409538" y="918151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95" name="Text Box 15"/>
            <p:cNvSpPr txBox="1">
              <a:spLocks noChangeArrowheads="1"/>
            </p:cNvSpPr>
            <p:nvPr/>
          </p:nvSpPr>
          <p:spPr bwMode="auto">
            <a:xfrm>
              <a:off x="8944726" y="1219925"/>
              <a:ext cx="68480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err="1" smtClean="0">
                  <a:solidFill>
                    <a:srgbClr val="0000FF"/>
                  </a:solidFill>
                </a:rPr>
                <a:t>q,c,b</a:t>
              </a:r>
              <a:endParaRPr lang="en-US" alt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96" name="Line 17"/>
            <p:cNvSpPr>
              <a:spLocks noChangeShapeType="1"/>
            </p:cNvSpPr>
            <p:nvPr/>
          </p:nvSpPr>
          <p:spPr bwMode="auto">
            <a:xfrm>
              <a:off x="9198831" y="1300725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97" name="Line 17"/>
            <p:cNvSpPr>
              <a:spLocks noChangeShapeType="1"/>
            </p:cNvSpPr>
            <p:nvPr/>
          </p:nvSpPr>
          <p:spPr bwMode="auto">
            <a:xfrm>
              <a:off x="8992901" y="1306573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98" name="Text Box 20"/>
            <p:cNvSpPr txBox="1">
              <a:spLocks noChangeArrowheads="1"/>
            </p:cNvSpPr>
            <p:nvPr/>
          </p:nvSpPr>
          <p:spPr bwMode="auto">
            <a:xfrm>
              <a:off x="6019800" y="609176"/>
              <a:ext cx="137547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0000FF"/>
                  </a:solidFill>
                </a:rPr>
                <a:t>K*, </a:t>
              </a:r>
              <a:r>
                <a:rPr lang="en-US" altLang="en-US" sz="2000" dirty="0">
                  <a:solidFill>
                    <a:srgbClr val="0000FF"/>
                  </a:solidFill>
                  <a:latin typeface="Symbol" panose="05050102010706020507" pitchFamily="18" charset="2"/>
                </a:rPr>
                <a:t>y</a:t>
              </a:r>
              <a:r>
                <a:rPr lang="en-US" altLang="en-US" sz="2000" dirty="0" smtClean="0">
                  <a:solidFill>
                    <a:srgbClr val="0000FF"/>
                  </a:solidFill>
                </a:rPr>
                <a:t>’’, </a:t>
              </a:r>
              <a:r>
                <a:rPr lang="en-US" altLang="en-US" sz="2000" dirty="0">
                  <a:solidFill>
                    <a:srgbClr val="0000FF"/>
                  </a:solidFill>
                  <a:latin typeface="MT Symbol" panose="04000400000000000000" pitchFamily="82" charset="2"/>
                </a:rPr>
                <a:t>¡</a:t>
              </a:r>
              <a:r>
                <a:rPr lang="en-US" altLang="en-US" sz="2000" dirty="0">
                  <a:solidFill>
                    <a:srgbClr val="0000FF"/>
                  </a:solidFill>
                </a:rPr>
                <a:t>’’’</a:t>
              </a:r>
              <a:endParaRPr lang="en-US" altLang="en-US" sz="2000" baseline="30000" dirty="0">
                <a:solidFill>
                  <a:srgbClr val="0000F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934837" y="1212695"/>
              <a:ext cx="963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(q=u or d)</a:t>
              </a:r>
              <a:endParaRPr lang="en-US" sz="1400" dirty="0"/>
            </a:p>
          </p:txBody>
        </p:sp>
        <p:sp>
          <p:nvSpPr>
            <p:cNvPr id="100" name="Line 17"/>
            <p:cNvSpPr>
              <a:spLocks noChangeShapeType="1"/>
            </p:cNvSpPr>
            <p:nvPr/>
          </p:nvSpPr>
          <p:spPr bwMode="auto">
            <a:xfrm>
              <a:off x="7917467" y="877025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01" name="Line 17"/>
            <p:cNvSpPr>
              <a:spLocks noChangeShapeType="1"/>
            </p:cNvSpPr>
            <p:nvPr/>
          </p:nvSpPr>
          <p:spPr bwMode="auto">
            <a:xfrm>
              <a:off x="9412892" y="1296125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2" name="Text Box 20"/>
            <p:cNvSpPr txBox="1">
              <a:spLocks noChangeArrowheads="1"/>
            </p:cNvSpPr>
            <p:nvPr/>
          </p:nvSpPr>
          <p:spPr bwMode="auto">
            <a:xfrm>
              <a:off x="9582598" y="1048415"/>
              <a:ext cx="88197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solidFill>
                    <a:srgbClr val="0000FF"/>
                  </a:solidFill>
                  <a:latin typeface="Symbol" panose="05050102010706020507" pitchFamily="18" charset="2"/>
                </a:rPr>
                <a:t>p, </a:t>
              </a:r>
              <a:r>
                <a:rPr lang="en-US" altLang="en-US" sz="2000" dirty="0" smtClean="0">
                  <a:solidFill>
                    <a:srgbClr val="0000FF"/>
                  </a:solidFill>
                  <a:latin typeface="+mn-lt"/>
                </a:rPr>
                <a:t>D,B</a:t>
              </a:r>
              <a:endParaRPr lang="en-US" altLang="en-US" sz="2000" baseline="30000" dirty="0">
                <a:solidFill>
                  <a:srgbClr val="0000FF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03" name="Line 17"/>
            <p:cNvSpPr>
              <a:spLocks noChangeShapeType="1"/>
            </p:cNvSpPr>
            <p:nvPr/>
          </p:nvSpPr>
          <p:spPr bwMode="auto">
            <a:xfrm>
              <a:off x="9975351" y="1100871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4" name="Line 17"/>
            <p:cNvSpPr>
              <a:spLocks noChangeShapeType="1"/>
            </p:cNvSpPr>
            <p:nvPr/>
          </p:nvSpPr>
          <p:spPr bwMode="auto">
            <a:xfrm>
              <a:off x="10222517" y="1096100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74350" y="620262"/>
              <a:ext cx="1412760" cy="749628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11037882" y="1306573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wide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04000" y="3751632"/>
            <a:ext cx="4434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Long-lived and non-relativistic! </a:t>
            </a:r>
            <a:endParaRPr lang="en-US" dirty="0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Exotic Hadrons, Dubna, Sep.18,2018 Tomasz Skwarnicki</a:t>
            </a:r>
            <a:endParaRPr lang="en-US" altLang="en-US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10937134" y="1784972"/>
            <a:ext cx="1192960" cy="2491722"/>
            <a:chOff x="10937134" y="1784972"/>
            <a:chExt cx="1192960" cy="2491722"/>
          </a:xfrm>
        </p:grpSpPr>
        <p:sp>
          <p:nvSpPr>
            <p:cNvPr id="107" name="TextBox 106"/>
            <p:cNvSpPr txBox="1"/>
            <p:nvPr/>
          </p:nvSpPr>
          <p:spPr>
            <a:xfrm>
              <a:off x="11011260" y="3876584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narrow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678035" flipH="1">
              <a:off x="10937134" y="1784972"/>
              <a:ext cx="1192960" cy="193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7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nimal-landscape">
  <a:themeElements>
    <a:clrScheme name="minimal-landscap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inimal-landscap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inimal-landscap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-landscap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-landscap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-landscap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-landscap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-landscap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-landscap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kwarnicki.potm" id="{8F83530A-91C2-4A3C-8AF1-C260C8DC8DF7}" vid="{831ABFDF-A975-4AF8-AA31-63E7ED370DB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Skwarnicki</Template>
  <TotalTime>151396</TotalTime>
  <Words>3285</Words>
  <Application>Microsoft Office PowerPoint</Application>
  <PresentationFormat>Widescreen</PresentationFormat>
  <Paragraphs>1018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Lucida Calligraphy</vt:lpstr>
      <vt:lpstr>CMR12</vt:lpstr>
      <vt:lpstr>Times</vt:lpstr>
      <vt:lpstr>Cambria Math</vt:lpstr>
      <vt:lpstr>Calibri</vt:lpstr>
      <vt:lpstr>Symbol</vt:lpstr>
      <vt:lpstr>CMR9</vt:lpstr>
      <vt:lpstr>CMMI10</vt:lpstr>
      <vt:lpstr>Georgia</vt:lpstr>
      <vt:lpstr>MS Mincho</vt:lpstr>
      <vt:lpstr>Times New Roman</vt:lpstr>
      <vt:lpstr>Arial</vt:lpstr>
      <vt:lpstr>MT Symbol</vt:lpstr>
      <vt:lpstr>Lucida Grande</vt:lpstr>
      <vt:lpstr>Arial Unicode MS</vt:lpstr>
      <vt:lpstr>Wingdings</vt:lpstr>
      <vt:lpstr>minimal-landscape</vt:lpstr>
      <vt:lpstr>Equation</vt:lpstr>
      <vt:lpstr>Exotic Hadrons with Heavy Quarks:  Experimental Perspective </vt:lpstr>
      <vt:lpstr>My connection to Dubna</vt:lpstr>
      <vt:lpstr>From particle zoo to Quark Model</vt:lpstr>
      <vt:lpstr>QCD and QCD motivated states</vt:lpstr>
      <vt:lpstr>PowerPoint Presentation</vt:lpstr>
      <vt:lpstr>PowerPoint Presentation</vt:lpstr>
      <vt:lpstr>Hadrons from diquarks?</vt:lpstr>
      <vt:lpstr>PowerPoint Presentation</vt:lpstr>
      <vt:lpstr>Hadron spectroscopy and heavy flavors</vt:lpstr>
      <vt:lpstr>Hadron spectroscopy and heavy flavors</vt:lpstr>
      <vt:lpstr>Hadron spectroscopy and heavy flavors</vt:lpstr>
      <vt:lpstr>New particle zoo: charmonium above flavor threshold</vt:lpstr>
      <vt:lpstr>New particle zoo: charmonium above flavor threshold (mostly a freak show)</vt:lpstr>
      <vt:lpstr>Dual nature of X(3872) </vt:lpstr>
      <vt:lpstr>Lessons from X(3872)</vt:lpstr>
      <vt:lpstr>X(3872), so far, is unique!</vt:lpstr>
      <vt:lpstr>Near-threshold states: Zb+,0 and Zc+,0 states</vt:lpstr>
      <vt:lpstr>Anomalous charmonium-like vector states</vt:lpstr>
      <vt:lpstr>Anomalous charmonium-like vector states</vt:lpstr>
      <vt:lpstr>Anomalous charmonium-like vector states</vt:lpstr>
      <vt:lpstr>PowerPoint Presentation</vt:lpstr>
      <vt:lpstr>Charged charmonium-like states in B decays</vt:lpstr>
      <vt:lpstr>Many other strange animals with no clear interpretation</vt:lpstr>
      <vt:lpstr>Many other strange animals with no clear interpretation</vt:lpstr>
      <vt:lpstr>Rethinking of light hadron spectroscopy?</vt:lpstr>
      <vt:lpstr>Plenty of evidence for diquarks in heavy baryons (example)</vt:lpstr>
      <vt:lpstr>Doubly-flavored tetraquarks</vt:lpstr>
      <vt:lpstr>Observation of double Y production at LHC</vt:lpstr>
      <vt:lpstr>PowerPoint Presentation</vt:lpstr>
      <vt:lpstr>Past and future: experiments producing b-hadrons</vt:lpstr>
      <vt:lpstr>Future: photo-production of  Pc states at JLab</vt:lpstr>
      <vt:lpstr>Conclusion</vt:lpstr>
    </vt:vector>
  </TitlesOfParts>
  <Company>Syracuse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Exotic hadrons with heavy quarks</dc:title>
  <dc:creator>tskwarni@syr.edu</dc:creator>
  <cp:lastModifiedBy>tomasz</cp:lastModifiedBy>
  <cp:revision>3116</cp:revision>
  <cp:lastPrinted>2018-08-08T03:11:34Z</cp:lastPrinted>
  <dcterms:created xsi:type="dcterms:W3CDTF">2005-09-01T19:41:52Z</dcterms:created>
  <dcterms:modified xsi:type="dcterms:W3CDTF">2018-09-17T19:16:59Z</dcterms:modified>
</cp:coreProperties>
</file>