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2" r:id="rId4"/>
    <p:sldId id="275" r:id="rId5"/>
    <p:sldId id="264" r:id="rId6"/>
    <p:sldId id="260" r:id="rId7"/>
    <p:sldId id="283" r:id="rId8"/>
    <p:sldId id="281" r:id="rId9"/>
    <p:sldId id="282" r:id="rId10"/>
    <p:sldId id="261" r:id="rId11"/>
    <p:sldId id="266" r:id="rId12"/>
    <p:sldId id="265" r:id="rId13"/>
    <p:sldId id="267" r:id="rId14"/>
    <p:sldId id="268" r:id="rId15"/>
    <p:sldId id="269" r:id="rId16"/>
    <p:sldId id="277" r:id="rId17"/>
    <p:sldId id="270" r:id="rId18"/>
    <p:sldId id="280" r:id="rId19"/>
    <p:sldId id="271" r:id="rId20"/>
    <p:sldId id="272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93B2F-66DD-4707-B35A-6257C07FB8D0}" type="datetimeFigureOut">
              <a:rPr lang="pl-PL" smtClean="0"/>
              <a:t>2018-09-12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32F95-30B3-4185-B6F7-32761854DB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44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15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875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93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380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99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85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40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6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69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05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4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5EC6D-2430-4B6D-986B-50D2D28CE0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72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j.nimb.2014.12.084" TargetMode="External"/><Relationship Id="rId2" Type="http://schemas.openxmlformats.org/officeDocument/2006/relationships/hyperlink" Target="https://doi.org/10.1515/nuka-2018-0003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Np-237 transmutation effectiveness dependence on beam particle and energy in QUINTA setup</a:t>
            </a:r>
            <a:endParaRPr lang="en-US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S. Kilim, E. Strugalska-Gola, M. Szuta, S.I. </a:t>
            </a:r>
            <a:r>
              <a:rPr lang="pl-PL" dirty="0" err="1" smtClean="0"/>
              <a:t>Tyutyunnikov</a:t>
            </a:r>
            <a:r>
              <a:rPr lang="pl-PL" dirty="0" smtClean="0"/>
              <a:t>, J. Adam, V.I. </a:t>
            </a:r>
            <a:r>
              <a:rPr lang="pl-PL" dirty="0" err="1" smtClean="0"/>
              <a:t>Stegajlov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69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Basic gamma lines identified</a:t>
            </a:r>
            <a:endParaRPr lang="en-US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894764"/>
              </p:ext>
            </p:extLst>
          </p:nvPr>
        </p:nvGraphicFramePr>
        <p:xfrm>
          <a:off x="457200" y="1196752"/>
          <a:ext cx="8229600" cy="236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E-gamma</a:t>
                      </a:r>
                      <a:r>
                        <a:rPr lang="pl-PL" sz="1100" dirty="0" smtClean="0">
                          <a:effectLst/>
                        </a:rPr>
                        <a:t>, </a:t>
                      </a:r>
                      <a:r>
                        <a:rPr lang="pl-PL" sz="1100" dirty="0" err="1" smtClean="0">
                          <a:effectLst/>
                        </a:rPr>
                        <a:t>keV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Isotope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Source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T1/2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Fission yield </a:t>
                      </a:r>
                      <a:r>
                        <a:rPr lang="en-US" sz="1100" dirty="0" smtClean="0">
                          <a:effectLst/>
                        </a:rPr>
                        <a:t>[%]</a:t>
                      </a:r>
                      <a:r>
                        <a:rPr lang="pl-PL" sz="1100" dirty="0" smtClean="0">
                          <a:effectLst/>
                        </a:rPr>
                        <a:t> [5]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I-gamma </a:t>
                      </a:r>
                      <a:r>
                        <a:rPr lang="en-US" sz="1100" dirty="0" smtClean="0">
                          <a:effectLst/>
                        </a:rPr>
                        <a:t>[%]</a:t>
                      </a:r>
                      <a:r>
                        <a:rPr lang="pl-PL" sz="1100" dirty="0" smtClean="0">
                          <a:effectLst/>
                        </a:rPr>
                        <a:t> [4]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529.87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</a:t>
                      </a:r>
                      <a:r>
                        <a:rPr lang="pl-PL" sz="1100" dirty="0" smtClean="0">
                          <a:effectLst/>
                        </a:rPr>
                        <a:t>-</a:t>
                      </a:r>
                      <a:r>
                        <a:rPr lang="en-US" sz="1200" dirty="0" smtClean="0">
                          <a:effectLst/>
                        </a:rPr>
                        <a:t>133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20.87h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6.46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87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658.08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Zr-97-</a:t>
                      </a:r>
                      <a:r>
                        <a:rPr lang="pl-PL" sz="1100" dirty="0">
                          <a:effectLst/>
                        </a:rPr>
                        <a:t>&gt;97Nb</a:t>
                      </a:r>
                      <a:r>
                        <a:rPr lang="pl-PL" sz="1100" dirty="0" smtClean="0">
                          <a:effectLst/>
                        </a:rPr>
                        <a:t>*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FP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16.744h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6.11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98.23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667.71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Te-132-&gt;I-132** 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FP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3.26d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4.85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98.7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743.36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Zr-97 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FP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16.744h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6.11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93.6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772.6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Te-132-&gt;I-132**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FP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3.26d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4.85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75.6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1131.51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I-135 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FP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6.57h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6.71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22.6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1260.41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I-135 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FP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6.57h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6.71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28.7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923.98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Np-238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CP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2.117d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N/A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2.869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962.77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Np-238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CP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2.117d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N/A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0.702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984.45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Np-238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CP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2.117d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N/A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27.8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1025.87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Np-238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CP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2.117d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N/A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9.65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1028.54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Np-238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CP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2.117d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N/A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</a:rPr>
                        <a:t>20.38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467544" y="3709481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FP – fission product. CP – neutron capture product.</a:t>
            </a:r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*Line 6</a:t>
            </a:r>
            <a:r>
              <a:rPr lang="pl-PL" sz="1200" dirty="0" smtClean="0"/>
              <a:t>58.08</a:t>
            </a:r>
            <a:r>
              <a:rPr lang="en-US" sz="1200" dirty="0" smtClean="0"/>
              <a:t> </a:t>
            </a:r>
            <a:r>
              <a:rPr lang="en-US" sz="1200" dirty="0" err="1" smtClean="0"/>
              <a:t>keV</a:t>
            </a:r>
            <a:r>
              <a:rPr lang="en-US" sz="1200" dirty="0" smtClean="0"/>
              <a:t> stems in fact from Nb-97 beta decay (T</a:t>
            </a:r>
            <a:r>
              <a:rPr lang="en-US" sz="1200" baseline="-25000" dirty="0" smtClean="0"/>
              <a:t>1/2</a:t>
            </a:r>
            <a:r>
              <a:rPr lang="en-US" sz="1200" dirty="0" smtClean="0"/>
              <a:t> = 72.1 min), but its quantity is modified by Zr-97 decay rate (T</a:t>
            </a:r>
            <a:r>
              <a:rPr lang="en-US" sz="1200" baseline="-25000" dirty="0" smtClean="0"/>
              <a:t>1/2</a:t>
            </a:r>
            <a:r>
              <a:rPr lang="en-US" sz="1200" dirty="0" smtClean="0"/>
              <a:t> = 16.744h) [4]. Therefore Zr-97 decay constant (16.744h) approximates the line </a:t>
            </a:r>
            <a:r>
              <a:rPr lang="pl-PL" sz="1200" dirty="0" smtClean="0"/>
              <a:t>658.08</a:t>
            </a:r>
            <a:r>
              <a:rPr lang="en-US" sz="1200" dirty="0" smtClean="0"/>
              <a:t> activity decreasing.</a:t>
            </a:r>
          </a:p>
          <a:p>
            <a:endParaRPr lang="en-US" sz="1200" dirty="0" smtClean="0"/>
          </a:p>
          <a:p>
            <a:r>
              <a:rPr lang="en-US" sz="1200" dirty="0" smtClean="0"/>
              <a:t>**Lines 667.71 and 772.6 </a:t>
            </a:r>
            <a:r>
              <a:rPr lang="en-US" sz="1200" dirty="0" err="1" smtClean="0"/>
              <a:t>keV</a:t>
            </a:r>
            <a:r>
              <a:rPr lang="en-US" sz="1200" dirty="0" smtClean="0"/>
              <a:t> stem from I-132 (T</a:t>
            </a:r>
            <a:r>
              <a:rPr lang="en-US" sz="1200" baseline="-25000" dirty="0" smtClean="0"/>
              <a:t>1/2</a:t>
            </a:r>
            <a:r>
              <a:rPr lang="en-US" sz="1200" dirty="0" smtClean="0"/>
              <a:t> = 2.295h) but their activities are modified by Te-132 decay rate (T</a:t>
            </a:r>
            <a:r>
              <a:rPr lang="en-US" sz="1200" baseline="-25000" dirty="0" smtClean="0"/>
              <a:t>1/2</a:t>
            </a:r>
            <a:r>
              <a:rPr lang="en-US" sz="1200" dirty="0" smtClean="0"/>
              <a:t> = 3.26d) [4].  Therefore Te-132 decay constant (3.26d) approximates the lines activity decreasing.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2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Np-237 fission and capture rate example partial results put together – experiment with 0.66 GeV proton beam</a:t>
            </a:r>
            <a:endParaRPr lang="pl-PL" sz="2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403648" y="5282742"/>
            <a:ext cx="637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Np-237 sample located in QUINTA’s left side window in lead shield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53638"/>
            <a:ext cx="39624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863" y="2050463"/>
            <a:ext cx="3876675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5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Np-237 fission and capture rate example partial results put together – experiment with 0.66 GeV proton beam</a:t>
            </a:r>
            <a:endParaRPr lang="en-US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403648" y="5282742"/>
            <a:ext cx="421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Np-237 sample located on top of section 4.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36" y="2074863"/>
            <a:ext cx="4340225" cy="271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56" y="2074863"/>
            <a:ext cx="4425950" cy="271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25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Np-237 fission and capture rate example partial results put together – experiment with 0.66 GeV proton beam</a:t>
            </a:r>
            <a:endParaRPr lang="en-US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403648" y="5282742"/>
            <a:ext cx="421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Np-237 sample located on top of section </a:t>
            </a:r>
            <a:r>
              <a:rPr lang="pl-PL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29" y="2074863"/>
            <a:ext cx="4346575" cy="271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488" y="2074863"/>
            <a:ext cx="4425950" cy="271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25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Np-237 fission and capture rate results dependence on </a:t>
            </a:r>
            <a:r>
              <a:rPr lang="en-US" sz="2400" dirty="0"/>
              <a:t>beam </a:t>
            </a:r>
            <a:r>
              <a:rPr lang="en-US" sz="2400" dirty="0" smtClean="0"/>
              <a:t>particle</a:t>
            </a:r>
            <a:r>
              <a:rPr lang="pl-PL" sz="2400" dirty="0" smtClean="0"/>
              <a:t>, </a:t>
            </a:r>
            <a:r>
              <a:rPr lang="en-US" sz="2400" dirty="0" smtClean="0"/>
              <a:t>beam ion energy </a:t>
            </a:r>
            <a:r>
              <a:rPr lang="pl-PL" sz="2400" dirty="0" smtClean="0"/>
              <a:t>at</a:t>
            </a:r>
            <a:r>
              <a:rPr lang="en-US" sz="2400" dirty="0" smtClean="0"/>
              <a:t> sample location – QUINTA’s left side window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21" y="1406009"/>
            <a:ext cx="7432887" cy="439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971600" y="5805264"/>
            <a:ext cx="4171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pl-PL" sz="1200" dirty="0" smtClean="0"/>
              <a:t>:</a:t>
            </a:r>
            <a:r>
              <a:rPr lang="en-US" sz="1200" dirty="0" smtClean="0"/>
              <a:t> reaction/particle – for example F/p – fission/proton.</a:t>
            </a:r>
          </a:p>
          <a:p>
            <a:r>
              <a:rPr lang="en-US" sz="1200" dirty="0"/>
              <a:t>Reactions: F </a:t>
            </a:r>
            <a:r>
              <a:rPr lang="en-US" sz="1200"/>
              <a:t>– </a:t>
            </a:r>
            <a:r>
              <a:rPr lang="en-US" sz="1200" smtClean="0"/>
              <a:t>fission, </a:t>
            </a:r>
            <a:r>
              <a:rPr lang="en-US" sz="1200" dirty="0"/>
              <a:t>C – neutron </a:t>
            </a:r>
            <a:r>
              <a:rPr lang="en-US" sz="1200" dirty="0" smtClean="0"/>
              <a:t>capture</a:t>
            </a:r>
            <a:r>
              <a:rPr lang="pl-PL" sz="1200" dirty="0" smtClean="0"/>
              <a:t>. </a:t>
            </a:r>
          </a:p>
          <a:p>
            <a:r>
              <a:rPr lang="en-US" sz="1200" dirty="0" smtClean="0"/>
              <a:t>Particles: p </a:t>
            </a:r>
            <a:r>
              <a:rPr lang="en-US" sz="1200" smtClean="0"/>
              <a:t>– proton, </a:t>
            </a:r>
            <a:r>
              <a:rPr lang="en-US" sz="1200" dirty="0" smtClean="0"/>
              <a:t>d </a:t>
            </a:r>
            <a:r>
              <a:rPr lang="en-US" sz="1200" smtClean="0"/>
              <a:t>– deuteron, </a:t>
            </a:r>
            <a:r>
              <a:rPr lang="en-US" sz="1200" dirty="0" smtClean="0"/>
              <a:t>C6+ - carbon 6-times ionized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1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Np-237 fission and capture rate dependence on sample location for proton beam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2052638"/>
            <a:ext cx="4627563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0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Np-237 fission to capture ratio dependence on beam particle and energy</a:t>
            </a:r>
            <a:endParaRPr lang="en-US" sz="2400" dirty="0"/>
          </a:p>
        </p:txBody>
      </p:sp>
      <p:pic>
        <p:nvPicPr>
          <p:cNvPr id="3074" name="Picture 2" descr="C:\Users\KilimS\Pictures\Figs for NUKLEONIKA v3\Fig 6 - Np-237 fission to capture rat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89" y="2051418"/>
            <a:ext cx="4571622" cy="275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2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Np-237 fission to capture ratio dependence on sample location for proton beam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2052638"/>
            <a:ext cx="4614863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8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Basic Np-237 incineration parameters for each </a:t>
            </a:r>
            <a:r>
              <a:rPr lang="en-US" sz="2400" b="1" dirty="0" smtClean="0"/>
              <a:t>experiment</a:t>
            </a:r>
            <a:endParaRPr lang="pl-PL" sz="24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150612"/>
              </p:ext>
            </p:extLst>
          </p:nvPr>
        </p:nvGraphicFramePr>
        <p:xfrm>
          <a:off x="467544" y="1307184"/>
          <a:ext cx="7884000" cy="2434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000"/>
                <a:gridCol w="828000"/>
                <a:gridCol w="828000"/>
                <a:gridCol w="828000"/>
                <a:gridCol w="828000"/>
                <a:gridCol w="828000"/>
                <a:gridCol w="936000"/>
                <a:gridCol w="936000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Particle energy/particle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\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Avg. fission and capture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0.66GeV/p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2GeV/d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4GeV/d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8GeV/d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24GeV/C6+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0.66GeV/p/TS2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0.66GeV/p/TS4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fission </a:t>
                      </a:r>
                      <a:r>
                        <a:rPr lang="en-US" sz="1000" dirty="0" smtClean="0">
                          <a:effectLst/>
                        </a:rPr>
                        <a:t>(</a:t>
                      </a:r>
                      <a:r>
                        <a:rPr lang="en-US" sz="1000" dirty="0">
                          <a:effectLst/>
                        </a:rPr>
                        <a:t>10</a:t>
                      </a:r>
                      <a:r>
                        <a:rPr lang="en-US" sz="1000" baseline="30000" dirty="0">
                          <a:effectLst/>
                        </a:rPr>
                        <a:t>-5</a:t>
                      </a:r>
                      <a:r>
                        <a:rPr lang="en-US" sz="1000" dirty="0">
                          <a:effectLst/>
                        </a:rPr>
                        <a:t> g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p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1.67(35)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5.56(87)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8.95(12)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13.3(24)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</a:rPr>
                        <a:t>51.08(135</a:t>
                      </a: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1.38(25)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1.28(30)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capture </a:t>
                      </a:r>
                      <a:r>
                        <a:rPr lang="en-US" sz="1000" dirty="0" smtClean="0">
                          <a:effectLst/>
                        </a:rPr>
                        <a:t>(</a:t>
                      </a:r>
                      <a:r>
                        <a:rPr lang="en-US" sz="1000" dirty="0">
                          <a:effectLst/>
                        </a:rPr>
                        <a:t>10</a:t>
                      </a:r>
                      <a:r>
                        <a:rPr lang="en-US" sz="1000" baseline="30000" dirty="0">
                          <a:effectLst/>
                        </a:rPr>
                        <a:t>-5</a:t>
                      </a:r>
                      <a:r>
                        <a:rPr lang="en-US" sz="1000" dirty="0">
                          <a:effectLst/>
                        </a:rPr>
                        <a:t> g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p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2.40(42)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10.10(43)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20.40(14)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22.6(14)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</a:rPr>
                        <a:t>86.06(84</a:t>
                      </a: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1.75(36)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1.85(33)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fission (10</a:t>
                      </a:r>
                      <a:r>
                        <a:rPr lang="en-US" sz="1000" baseline="30000" dirty="0" smtClean="0">
                          <a:effectLst/>
                        </a:rPr>
                        <a:t>-5</a:t>
                      </a:r>
                      <a:r>
                        <a:rPr lang="en-US" sz="1000" dirty="0" smtClean="0">
                          <a:effectLst/>
                        </a:rPr>
                        <a:t> g</a:t>
                      </a:r>
                      <a:r>
                        <a:rPr lang="en-US" sz="1000" baseline="30000" dirty="0" smtClean="0">
                          <a:effectLst/>
                        </a:rPr>
                        <a:t>-1</a:t>
                      </a:r>
                      <a:r>
                        <a:rPr lang="en-US" sz="1000" dirty="0" smtClean="0">
                          <a:effectLst/>
                        </a:rPr>
                        <a:t>p</a:t>
                      </a:r>
                      <a:r>
                        <a:rPr lang="en-US" sz="1000" baseline="30000" dirty="0" smtClean="0">
                          <a:effectLst/>
                        </a:rPr>
                        <a:t>-1</a:t>
                      </a:r>
                      <a:r>
                        <a:rPr lang="en-US" sz="1000" dirty="0" smtClean="0">
                          <a:effectLst/>
                        </a:rPr>
                        <a:t>nucleon</a:t>
                      </a:r>
                      <a:r>
                        <a:rPr lang="en-US" sz="1000" baseline="30000" dirty="0" smtClean="0">
                          <a:effectLst/>
                        </a:rPr>
                        <a:t>-1</a:t>
                      </a:r>
                      <a:r>
                        <a:rPr lang="en-US" sz="1000" dirty="0" smtClean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1.67(35)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2.78(43)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4.47(60)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6.65(12)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4.26(11)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1.38(25)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1.28(30)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 capture (10</a:t>
                      </a:r>
                      <a:r>
                        <a:rPr lang="en-US" sz="1000" baseline="30000" dirty="0">
                          <a:effectLst/>
                        </a:rPr>
                        <a:t>-5</a:t>
                      </a:r>
                      <a:r>
                        <a:rPr lang="en-US" sz="1000" dirty="0">
                          <a:effectLst/>
                        </a:rPr>
                        <a:t> g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p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nucleon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2.40(42)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5.22(22)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10.21(71)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11.31(7)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7.17(7)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1.75(36)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1.85(33)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 fission (10</a:t>
                      </a:r>
                      <a:r>
                        <a:rPr lang="en-US" sz="1000" baseline="30000" dirty="0">
                          <a:effectLst/>
                        </a:rPr>
                        <a:t>-5</a:t>
                      </a:r>
                      <a:r>
                        <a:rPr lang="en-US" sz="1000" dirty="0">
                          <a:effectLst/>
                        </a:rPr>
                        <a:t> g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p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nucleon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GeV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2.53(53)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1.39(22)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1.12(15)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0.83(15)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0.18(5)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2.09(38)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1.93(46)</a:t>
                      </a:r>
                    </a:p>
                  </a:txBody>
                  <a:tcPr marL="44450" marR="44450" marT="0" marB="0" anchor="ctr"/>
                </a:tc>
              </a:tr>
              <a:tr h="19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 capture (g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p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nucleon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GeV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3.63(63)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2.61(11)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2.55(18)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1.41(9)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0.30(3)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2.64(54)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2.81(49)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 fission (10</a:t>
                      </a:r>
                      <a:r>
                        <a:rPr lang="en-US" sz="1000" baseline="30000" dirty="0">
                          <a:effectLst/>
                        </a:rPr>
                        <a:t>-5</a:t>
                      </a:r>
                      <a:r>
                        <a:rPr lang="en-US" sz="1000" dirty="0">
                          <a:effectLst/>
                        </a:rPr>
                        <a:t> g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p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proton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GeV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2.53(53)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2.78(43)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2.24(30)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1.66(30)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0.35(9)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2.09(38)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1.93(46)</a:t>
                      </a:r>
                    </a:p>
                  </a:txBody>
                  <a:tcPr marL="44450" marR="44450" marT="0" marB="0" anchor="ctr"/>
                </a:tc>
              </a:tr>
              <a:tr h="191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 capture (10</a:t>
                      </a:r>
                      <a:r>
                        <a:rPr lang="en-US" sz="1000" baseline="30000" dirty="0">
                          <a:effectLst/>
                        </a:rPr>
                        <a:t>-5</a:t>
                      </a:r>
                      <a:r>
                        <a:rPr lang="en-US" sz="1000" dirty="0">
                          <a:effectLst/>
                        </a:rPr>
                        <a:t> g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p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proton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GeV</a:t>
                      </a:r>
                      <a:r>
                        <a:rPr lang="en-US" sz="1000" baseline="30000" dirty="0">
                          <a:effectLst/>
                        </a:rPr>
                        <a:t>-1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3.63(63)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5.22(22)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5.11(35)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2.83(18)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0.60(6)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2.64(54)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2.81(49)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F/C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0.70(19)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0.53(9)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0.44(7)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0.59(11)</a:t>
                      </a:r>
                      <a:endParaRPr lang="pl-PL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0.59(17)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0.79(22)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0.69(20)</a:t>
                      </a:r>
                      <a:endParaRPr lang="pl-PL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F/A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0.41(11)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0.35(6)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0.30(5)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0.37(7)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0.37(11)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0.44(12)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0.41(12)</a:t>
                      </a:r>
                      <a:endParaRPr lang="pl-PL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827584" y="5662989"/>
            <a:ext cx="3721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TS2 – top of section 2.  TS4 – top of section 4 of QUINTA.</a:t>
            </a:r>
          </a:p>
          <a:p>
            <a:r>
              <a:rPr lang="en-US" sz="1200" dirty="0" smtClean="0"/>
              <a:t>Remain</a:t>
            </a:r>
            <a:r>
              <a:rPr lang="pl-PL" sz="1200" dirty="0" err="1" smtClean="0"/>
              <a:t>ding</a:t>
            </a:r>
            <a:r>
              <a:rPr lang="en-US" sz="1200" dirty="0" smtClean="0"/>
              <a:t> – sample in side window in lead shield</a:t>
            </a:r>
            <a:endParaRPr lang="en-US" sz="1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3568" y="458112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Notes: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Experiments with samples at TS2 and TS4 position – QUINTA with no lead shield. The remaining – QUINTA in lead shield.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Experiments with 0.66 GeV proton beam (0.66 GeV/p, 0.66 GeV/p/TS2, 0.66 GeV/p/TS4)  - both fission and capture rate  and fission to capture ratio  are very close to each other.</a:t>
            </a:r>
            <a:endParaRPr lang="en-US" sz="1200" dirty="0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6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Conclusions</a:t>
            </a:r>
            <a:endParaRPr lang="en-US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187624" y="1844824"/>
            <a:ext cx="6984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dirty="0" smtClean="0"/>
              <a:t>Fission rate per beam energy unit suggests proton beam to be the best one for Np-237 incineration. It suggests that neutron contained in beam particle nucleus gives much less contribution than proton to target nuclei spallation.</a:t>
            </a:r>
          </a:p>
          <a:p>
            <a:pPr marL="342900" indent="-342900" algn="just">
              <a:buAutoNum type="arabicPeriod"/>
            </a:pPr>
            <a:r>
              <a:rPr lang="en-US" dirty="0" smtClean="0"/>
              <a:t>The presented data show transmutation rate dependence on beam energy, but it is impossible to state where the maximum is.</a:t>
            </a:r>
          </a:p>
          <a:p>
            <a:pPr marL="342900" indent="-342900" algn="just">
              <a:buAutoNum type="arabicPeriod"/>
            </a:pPr>
            <a:r>
              <a:rPr lang="en-US" dirty="0" smtClean="0"/>
              <a:t>For fixed beam particle (proton) and beam energy the incineration rate shows </a:t>
            </a:r>
            <a:r>
              <a:rPr lang="pl-PL" dirty="0" smtClean="0"/>
              <a:t>no</a:t>
            </a:r>
            <a:r>
              <a:rPr lang="en-US" dirty="0" smtClean="0"/>
              <a:t> dependence on Np-237 position. Fission to capture ratio shows no dependence on sample position what suggests the neutron spectrum to be uniform throughout entire QUINTA body.</a:t>
            </a:r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4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Np-237 introductory data</a:t>
            </a:r>
            <a:endParaRPr lang="en-US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195736" y="1988840"/>
            <a:ext cx="40328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Radioactive, </a:t>
            </a:r>
            <a:r>
              <a:rPr lang="en-US" dirty="0" smtClean="0"/>
              <a:t>T</a:t>
            </a:r>
            <a:r>
              <a:rPr lang="en-US" baseline="-25000" dirty="0" smtClean="0"/>
              <a:t>1/2</a:t>
            </a:r>
            <a:r>
              <a:rPr lang="en-US" dirty="0" smtClean="0"/>
              <a:t> = 2.144</a:t>
            </a:r>
            <a:r>
              <a:rPr lang="en-US" dirty="0" smtClean="0">
                <a:sym typeface="Symbol"/>
              </a:rPr>
              <a:t>10</a:t>
            </a:r>
            <a:r>
              <a:rPr lang="en-US" baseline="30000" dirty="0" smtClean="0">
                <a:sym typeface="Symbol"/>
              </a:rPr>
              <a:t>6</a:t>
            </a:r>
            <a:r>
              <a:rPr lang="en-US" dirty="0" smtClean="0">
                <a:sym typeface="Symbol"/>
              </a:rPr>
              <a:t> y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Produced in a reactor as a nuclear waste.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Difficult to burn in PWR</a:t>
            </a:r>
            <a:r>
              <a:rPr lang="pl-PL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. It accumulates</a:t>
            </a:r>
            <a:r>
              <a:rPr lang="pl-PL" dirty="0" smtClean="0">
                <a:sym typeface="Symbol"/>
              </a:rPr>
              <a:t>.</a:t>
            </a:r>
            <a:endParaRPr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5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References</a:t>
            </a:r>
            <a:endParaRPr lang="en-US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187624" y="1556792"/>
            <a:ext cx="748883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endParaRPr lang="pl-PL" sz="1400" dirty="0"/>
          </a:p>
          <a:p>
            <a:pPr marL="342900" lvl="0" indent="-342900">
              <a:buAutoNum type="arabicPeriod"/>
            </a:pPr>
            <a:endParaRPr lang="pl-PL" sz="1400" dirty="0"/>
          </a:p>
          <a:p>
            <a:pPr marL="342900" lvl="0" indent="-342900">
              <a:buAutoNum type="arabicPeriod"/>
            </a:pPr>
            <a:r>
              <a:rPr lang="en-US" sz="1400" dirty="0" smtClean="0"/>
              <a:t>S. Kilim et al.; Np-237 incineration study in various beams in ADS setup QUINTA; </a:t>
            </a:r>
            <a:r>
              <a:rPr lang="en-US" sz="1400" dirty="0" err="1" smtClean="0"/>
              <a:t>Nukleonika</a:t>
            </a:r>
            <a:r>
              <a:rPr lang="en-US" sz="1400" dirty="0" smtClean="0"/>
              <a:t> 63,    17–22, 2018, </a:t>
            </a:r>
            <a:r>
              <a:rPr lang="en-US" sz="1400" dirty="0" smtClean="0">
                <a:hlinkClick r:id="rId2"/>
              </a:rPr>
              <a:t>https://doi.org/10.1515/nuka-2018-0003</a:t>
            </a:r>
            <a:endParaRPr lang="en-US" sz="1400" dirty="0" smtClean="0"/>
          </a:p>
          <a:p>
            <a:pPr marL="342900" lvl="0" indent="-342900">
              <a:buAutoNum type="arabicPeriod"/>
            </a:pPr>
            <a:r>
              <a:rPr lang="en-US" sz="1400" dirty="0" smtClean="0"/>
              <a:t>W. Furman et al.; Recent results of the study of ADS with 500 kg natural uranium target assembly QUINTA irradiated by deuterons with energies from 1 to 8 GeV at JINR NUCLOTRON</a:t>
            </a:r>
            <a:r>
              <a:rPr lang="en-US" sz="1400" i="1" dirty="0" smtClean="0"/>
              <a:t>; </a:t>
            </a:r>
            <a:r>
              <a:rPr lang="en-US" sz="1400" i="1" dirty="0" err="1" smtClean="0"/>
              <a:t>PoS</a:t>
            </a:r>
            <a:r>
              <a:rPr lang="en-US" sz="1400" i="1" dirty="0" smtClean="0"/>
              <a:t>(</a:t>
            </a:r>
            <a:r>
              <a:rPr lang="en-US" sz="1400" i="1" dirty="0" err="1" smtClean="0"/>
              <a:t>Baldin</a:t>
            </a:r>
            <a:r>
              <a:rPr lang="en-US" sz="1400" i="1" dirty="0" smtClean="0"/>
              <a:t> ISHEPP XXI)086.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S. Kilim et al.; Measurements of Np-237 incineration in ADS setup QUINTA; </a:t>
            </a:r>
            <a:r>
              <a:rPr lang="en-US" sz="1400" i="1" dirty="0" err="1" smtClean="0"/>
              <a:t>PoS</a:t>
            </a:r>
            <a:r>
              <a:rPr lang="en-US" sz="1400" i="1" dirty="0" smtClean="0"/>
              <a:t>(</a:t>
            </a:r>
            <a:r>
              <a:rPr lang="en-US" sz="1400" i="1" dirty="0" err="1" smtClean="0"/>
              <a:t>Baldin</a:t>
            </a:r>
            <a:r>
              <a:rPr lang="en-US" sz="1400" i="1" dirty="0" smtClean="0"/>
              <a:t> ISHEP XXII)056</a:t>
            </a:r>
            <a:endParaRPr lang="en-US" sz="1400" dirty="0" smtClean="0"/>
          </a:p>
          <a:p>
            <a:pPr marL="342900" lvl="0" indent="-342900">
              <a:buAutoNum type="arabicPeriod"/>
            </a:pPr>
            <a:r>
              <a:rPr lang="en-US" sz="1400" dirty="0" smtClean="0"/>
              <a:t>Evaluated Nuclear Data File (ENDF). Interpreted ENDF file. Np-237(</a:t>
            </a:r>
            <a:r>
              <a:rPr lang="en-US" sz="1400" dirty="0" err="1" smtClean="0"/>
              <a:t>FY_cum</a:t>
            </a:r>
            <a:r>
              <a:rPr lang="en-US" sz="1400" dirty="0" smtClean="0"/>
              <a:t>) Cumulative Fission-Product Yields and (n, </a:t>
            </a:r>
            <a:r>
              <a:rPr lang="en-US" sz="1400" dirty="0" err="1" smtClean="0"/>
              <a:t>ind_Fy</a:t>
            </a:r>
            <a:r>
              <a:rPr lang="en-US" sz="1400" dirty="0" smtClean="0"/>
              <a:t>) Independent Fission-Product Yields.</a:t>
            </a:r>
          </a:p>
          <a:p>
            <a:pPr marL="342900" lvl="0" indent="-342900">
              <a:buAutoNum type="arabicPeriod"/>
            </a:pPr>
            <a:r>
              <a:rPr lang="en-US" sz="1400" dirty="0" smtClean="0"/>
              <a:t>TABLE OF ISOTOPES, 8E</a:t>
            </a:r>
          </a:p>
          <a:p>
            <a:pPr marL="342900" lvl="0" indent="-342900">
              <a:buAutoNum type="arabicPeriod"/>
            </a:pPr>
            <a:r>
              <a:rPr lang="en-US" sz="1400" dirty="0" smtClean="0"/>
              <a:t>L. </a:t>
            </a:r>
            <a:r>
              <a:rPr lang="en-US" sz="1400" dirty="0" err="1" smtClean="0"/>
              <a:t>Zavorka</a:t>
            </a:r>
            <a:r>
              <a:rPr lang="en-US" sz="1400" dirty="0" smtClean="0"/>
              <a:t> et al. (2015); Neutron-induced transmutation reactions in 237Np, 238Pu, and 239Pu at the massive natural uranium spallation target; </a:t>
            </a:r>
            <a:r>
              <a:rPr lang="en-US" sz="1400" i="1" dirty="0" smtClean="0"/>
              <a:t>Nuclear Instruments and Methods in Physics Research B 349 (2015) 31–38;</a:t>
            </a:r>
            <a:r>
              <a:rPr lang="en-US" sz="1400" dirty="0" smtClean="0"/>
              <a:t> Retrieved September 14, 2015 from </a:t>
            </a:r>
            <a:r>
              <a:rPr lang="en-US" sz="1400" u="sng" dirty="0" smtClean="0">
                <a:hlinkClick r:id="rId3"/>
              </a:rPr>
              <a:t>http://dx.doi.org/10.1016/j.nimb.2014.12.084</a:t>
            </a:r>
            <a:r>
              <a:rPr lang="en-US" sz="1400" dirty="0" smtClean="0"/>
              <a:t>; 0168-583X/_ 2015 Elsevier B.V. </a:t>
            </a:r>
          </a:p>
          <a:p>
            <a:pPr marL="342900" lvl="0" indent="-342900">
              <a:buAutoNum type="arabicPeriod"/>
            </a:pPr>
            <a:r>
              <a:rPr lang="en-US" sz="1400" dirty="0" smtClean="0"/>
              <a:t>S. R. </a:t>
            </a:r>
            <a:r>
              <a:rPr lang="en-US" sz="1400" dirty="0" err="1" smtClean="0"/>
              <a:t>Hashemi-Nezhad</a:t>
            </a:r>
            <a:r>
              <a:rPr lang="en-US" sz="1400" dirty="0" smtClean="0"/>
              <a:t> et al. “Optimal ion beam, target type and size for accelerator driven systems: implications to the associated accelerator power,” </a:t>
            </a:r>
            <a:r>
              <a:rPr lang="en-US" sz="1400" i="1" dirty="0" smtClean="0"/>
              <a:t>Ann. </a:t>
            </a:r>
            <a:r>
              <a:rPr lang="en-US" sz="1400" i="1" dirty="0" err="1" smtClean="0"/>
              <a:t>Nucl</a:t>
            </a:r>
            <a:r>
              <a:rPr lang="en-US" sz="1400" i="1" dirty="0" smtClean="0"/>
              <a:t>. Energy 38, 1144–1155 (2011).</a:t>
            </a:r>
            <a:endParaRPr lang="en-US" sz="14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4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Basic Np-237 interaction modes with neutrons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52564"/>
              </p:ext>
            </p:extLst>
          </p:nvPr>
        </p:nvGraphicFramePr>
        <p:xfrm>
          <a:off x="755576" y="3881373"/>
          <a:ext cx="29146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r:id="rId3" imgW="2908300" imgH="1524000" progId="Equation.3">
                  <p:embed/>
                </p:oleObj>
              </mc:Choice>
              <mc:Fallback>
                <p:oleObj r:id="rId3" imgW="2908300" imgH="152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881373"/>
                        <a:ext cx="291465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ostokąt 4"/>
          <p:cNvSpPr/>
          <p:nvPr/>
        </p:nvSpPr>
        <p:spPr>
          <a:xfrm>
            <a:off x="697722" y="5528265"/>
            <a:ext cx="30821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Basic Np-237 interaction modes with neutrons</a:t>
            </a:r>
            <a:endParaRPr lang="pl-PL" sz="12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395" y="1052736"/>
            <a:ext cx="4999037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3923928" y="444814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Np-237 fission and neutron capture CS dependence on energy</a:t>
            </a:r>
            <a:endParaRPr lang="pl-PL" sz="1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95536" y="1484784"/>
            <a:ext cx="2736304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Neutron capture produces another actinide. Np-237 fission is in fact the only way to get rid of its long lived activity. High energy neutrons  needed to make fission prevail over capture. </a:t>
            </a:r>
            <a:endParaRPr lang="en-US" sz="1600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2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QUINTA setup core vertical-axial cross section and 3D view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49" b="17477"/>
          <a:stretch/>
        </p:blipFill>
        <p:spPr bwMode="auto">
          <a:xfrm>
            <a:off x="467544" y="1628800"/>
            <a:ext cx="4392000" cy="27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08920"/>
            <a:ext cx="4200508" cy="25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8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Experiment data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2051720" y="3697287"/>
            <a:ext cx="4806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*Particles: p </a:t>
            </a:r>
            <a:r>
              <a:rPr lang="fr-FR" sz="1400"/>
              <a:t>– </a:t>
            </a:r>
            <a:r>
              <a:rPr lang="fr-FR" sz="1400" smtClean="0"/>
              <a:t>proton, </a:t>
            </a:r>
            <a:r>
              <a:rPr lang="fr-FR" sz="1400" dirty="0"/>
              <a:t>d </a:t>
            </a:r>
            <a:r>
              <a:rPr lang="fr-FR" sz="1400"/>
              <a:t>– </a:t>
            </a:r>
            <a:r>
              <a:rPr lang="fr-FR" sz="1400" smtClean="0"/>
              <a:t>deuteron, </a:t>
            </a:r>
            <a:r>
              <a:rPr lang="fr-FR" sz="1400" dirty="0"/>
              <a:t>C6+ - carbon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014434"/>
              </p:ext>
            </p:extLst>
          </p:nvPr>
        </p:nvGraphicFramePr>
        <p:xfrm>
          <a:off x="1115616" y="1713874"/>
          <a:ext cx="7057776" cy="1840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222"/>
                <a:gridCol w="882222"/>
                <a:gridCol w="882222"/>
                <a:gridCol w="882222"/>
                <a:gridCol w="882222"/>
                <a:gridCol w="882222"/>
                <a:gridCol w="882222"/>
                <a:gridCol w="882222"/>
              </a:tblGrid>
              <a:tr h="7175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Beam energy/particle*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0.66 GeV/p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2 GeV/d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4 GeV/d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8 GeV/d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24 GeV/C6+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 smtClean="0">
                          <a:effectLst/>
                        </a:rPr>
                        <a:t>0.66 GeV/p</a:t>
                      </a:r>
                      <a:endParaRPr lang="pl-PL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7429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</a:rPr>
                        <a:t>Date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08 Nov 2014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</a:rPr>
                        <a:t>04 Dec 2012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</a:rPr>
                        <a:t>13 Dec 2012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</a:rPr>
                        <a:t>22 Dec 2012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</a:rPr>
                        <a:t>18 Dec 2013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en-US" sz="11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Jun 2017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7429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</a:rPr>
                        <a:t>Irradiation time (h)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5.72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</a:rPr>
                        <a:t>6.27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</a:rPr>
                        <a:t>9.35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</a:rPr>
                        <a:t>16.17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</a:rPr>
                        <a:t>22.8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6637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Total number of beam particles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8.64x10</a:t>
                      </a:r>
                      <a:r>
                        <a:rPr lang="en-US" sz="900" kern="150" baseline="30000" dirty="0">
                          <a:effectLst/>
                        </a:rPr>
                        <a:t>14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3.052(9)x10</a:t>
                      </a:r>
                      <a:r>
                        <a:rPr lang="en-US" sz="900" kern="150" baseline="30000" dirty="0">
                          <a:effectLst/>
                        </a:rPr>
                        <a:t>13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3.569(15) x10</a:t>
                      </a:r>
                      <a:r>
                        <a:rPr lang="en-US" sz="900" kern="150" baseline="30000" dirty="0">
                          <a:effectLst/>
                        </a:rPr>
                        <a:t>13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1.390(8) x10</a:t>
                      </a:r>
                      <a:r>
                        <a:rPr lang="en-US" sz="900" kern="150" baseline="30000" dirty="0">
                          <a:effectLst/>
                        </a:rPr>
                        <a:t>13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</a:rPr>
                        <a:t>1.75 x10</a:t>
                      </a:r>
                      <a:r>
                        <a:rPr lang="en-US" sz="900" kern="150" baseline="30000" dirty="0">
                          <a:effectLst/>
                        </a:rPr>
                        <a:t>11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7.78(9)x10</a:t>
                      </a:r>
                      <a:r>
                        <a:rPr lang="pl-PL" sz="11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  <a:tr h="16637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Sample position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Left side window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Left side window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Left side window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Left side window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Left side window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Top of section 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Top of section 4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400506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During the 22.06.2017 experiment the Np-237 samples were located on top of section 2 and section 4 of QUINTA while during the remaining ones in the left side window in lead shield.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During the 22.06.2017 experiment QUINTA was configured without lead shield.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25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400" dirty="0"/>
              <a:t>Experimental data work-out details</a:t>
            </a:r>
            <a:endParaRPr lang="pl-PL" sz="24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17304"/>
              </p:ext>
            </p:extLst>
          </p:nvPr>
        </p:nvGraphicFramePr>
        <p:xfrm>
          <a:off x="2762250" y="1340768"/>
          <a:ext cx="3619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Równanie" r:id="rId3" imgW="3619440" imgH="469800" progId="Equation.3">
                  <p:embed/>
                </p:oleObj>
              </mc:Choice>
              <mc:Fallback>
                <p:oleObj name="Równanie" r:id="rId3" imgW="36194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250" y="1340768"/>
                        <a:ext cx="36195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785124" y="2132856"/>
            <a:ext cx="28953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I</a:t>
            </a:r>
            <a:r>
              <a:rPr lang="en-US" sz="1000" i="1" baseline="-25000" dirty="0" smtClean="0"/>
              <a:t>f</a:t>
            </a:r>
            <a:r>
              <a:rPr lang="en-US" sz="1000" i="1" baseline="-25000" dirty="0" smtClean="0">
                <a:sym typeface="Symbol"/>
              </a:rPr>
              <a:t></a:t>
            </a:r>
            <a:r>
              <a:rPr lang="en-US" sz="1000" dirty="0" smtClean="0"/>
              <a:t> – actinide fission rate, per deuteron and per gram</a:t>
            </a:r>
          </a:p>
          <a:p>
            <a:r>
              <a:rPr lang="en-US" sz="1000" i="1" dirty="0" smtClean="0">
                <a:sym typeface="Symbol"/>
              </a:rPr>
              <a:t></a:t>
            </a:r>
            <a:r>
              <a:rPr lang="en-US" sz="1000" dirty="0" smtClean="0"/>
              <a:t> – gamma line index</a:t>
            </a:r>
          </a:p>
          <a:p>
            <a:r>
              <a:rPr lang="en-US" sz="1000" i="1" dirty="0" smtClean="0"/>
              <a:t>f</a:t>
            </a:r>
            <a:r>
              <a:rPr lang="en-US" sz="1000" dirty="0" smtClean="0"/>
              <a:t> – reaction index (</a:t>
            </a:r>
            <a:r>
              <a:rPr lang="en-US" sz="1000" i="1" dirty="0" smtClean="0"/>
              <a:t>f</a:t>
            </a:r>
            <a:r>
              <a:rPr lang="en-US" sz="1000" dirty="0" smtClean="0"/>
              <a:t> = fission)</a:t>
            </a:r>
          </a:p>
          <a:p>
            <a:r>
              <a:rPr lang="en-US" sz="1000" i="1" dirty="0" smtClean="0"/>
              <a:t>S</a:t>
            </a:r>
            <a:r>
              <a:rPr lang="en-US" sz="1000" i="1" baseline="-25000" dirty="0" smtClean="0">
                <a:sym typeface="Symbol"/>
              </a:rPr>
              <a:t></a:t>
            </a:r>
            <a:r>
              <a:rPr lang="en-US" sz="1000" dirty="0" smtClean="0"/>
              <a:t> – gamma peak area</a:t>
            </a:r>
          </a:p>
          <a:p>
            <a:r>
              <a:rPr lang="en-US" sz="1000" i="1" dirty="0" smtClean="0">
                <a:sym typeface="Symbol"/>
              </a:rPr>
              <a:t></a:t>
            </a:r>
            <a:r>
              <a:rPr lang="en-US" sz="1000" i="1" baseline="-25000" dirty="0" smtClean="0"/>
              <a:t>f</a:t>
            </a:r>
            <a:r>
              <a:rPr lang="en-US" sz="1000" dirty="0" smtClean="0"/>
              <a:t> – isotope production </a:t>
            </a:r>
            <a:r>
              <a:rPr lang="pl-PL" sz="1000" dirty="0" err="1" smtClean="0"/>
              <a:t>yield</a:t>
            </a:r>
            <a:r>
              <a:rPr lang="en-US" sz="1000" dirty="0" smtClean="0"/>
              <a:t> [%]</a:t>
            </a:r>
          </a:p>
          <a:p>
            <a:r>
              <a:rPr lang="en-US" sz="1000" i="1" dirty="0" smtClean="0"/>
              <a:t>m</a:t>
            </a:r>
            <a:r>
              <a:rPr lang="en-US" sz="1000" dirty="0" smtClean="0"/>
              <a:t> – activation sample mass [g]</a:t>
            </a:r>
          </a:p>
          <a:p>
            <a:r>
              <a:rPr lang="en-US" sz="1000" i="1" dirty="0" smtClean="0">
                <a:sym typeface="Symbol"/>
              </a:rPr>
              <a:t></a:t>
            </a:r>
            <a:r>
              <a:rPr lang="en-US" sz="1000" i="1" baseline="-25000" dirty="0" smtClean="0"/>
              <a:t>p</a:t>
            </a:r>
            <a:r>
              <a:rPr lang="en-US" sz="1000" dirty="0" smtClean="0"/>
              <a:t> – gamma spectrometer efficiency</a:t>
            </a:r>
          </a:p>
          <a:p>
            <a:r>
              <a:rPr lang="en-US" sz="1000" i="1" dirty="0" smtClean="0"/>
              <a:t>I</a:t>
            </a:r>
            <a:r>
              <a:rPr lang="en-US" sz="1000" i="1" baseline="-25000" dirty="0" smtClean="0">
                <a:sym typeface="Symbol"/>
              </a:rPr>
              <a:t></a:t>
            </a:r>
            <a:r>
              <a:rPr lang="en-US" sz="1000" dirty="0" smtClean="0"/>
              <a:t> – gamma line intensity [%]</a:t>
            </a:r>
            <a:endParaRPr lang="en-US" sz="1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745564" y="2132856"/>
            <a:ext cx="266611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sym typeface="Symbol"/>
              </a:rPr>
              <a:t></a:t>
            </a:r>
            <a:r>
              <a:rPr lang="en-US" sz="1000" dirty="0" smtClean="0"/>
              <a:t> - deuteron beam integral</a:t>
            </a:r>
          </a:p>
          <a:p>
            <a:r>
              <a:rPr lang="en-US" sz="1000" i="1" dirty="0" smtClean="0"/>
              <a:t>COI</a:t>
            </a:r>
            <a:r>
              <a:rPr lang="en-US" sz="1000" dirty="0" smtClean="0"/>
              <a:t> – correction for gamma quanta coincidence</a:t>
            </a:r>
          </a:p>
          <a:p>
            <a:r>
              <a:rPr lang="en-US" sz="1000" i="1" dirty="0" smtClean="0">
                <a:sym typeface="Symbol"/>
              </a:rPr>
              <a:t></a:t>
            </a:r>
            <a:r>
              <a:rPr lang="en-US" sz="1000" i="1" baseline="-25000" dirty="0" smtClean="0"/>
              <a:t>k</a:t>
            </a:r>
            <a:r>
              <a:rPr lang="en-US" sz="1000" dirty="0" smtClean="0"/>
              <a:t> – isotope decay constant</a:t>
            </a:r>
          </a:p>
          <a:p>
            <a:r>
              <a:rPr lang="en-US" sz="1000" i="1" dirty="0" smtClean="0"/>
              <a:t>t</a:t>
            </a:r>
            <a:r>
              <a:rPr lang="en-US" sz="1000" i="1" baseline="-25000" dirty="0" smtClean="0"/>
              <a:t>+</a:t>
            </a:r>
            <a:r>
              <a:rPr lang="en-US" sz="1000" dirty="0" smtClean="0"/>
              <a:t> – cooling time</a:t>
            </a:r>
          </a:p>
          <a:p>
            <a:r>
              <a:rPr lang="en-US" sz="1000" i="1" dirty="0" err="1" smtClean="0"/>
              <a:t>t</a:t>
            </a:r>
            <a:r>
              <a:rPr lang="en-US" sz="1000" i="1" baseline="-25000" dirty="0" err="1" smtClean="0"/>
              <a:t>ir</a:t>
            </a:r>
            <a:r>
              <a:rPr lang="en-US" sz="1000" dirty="0" smtClean="0"/>
              <a:t> – irradiation time</a:t>
            </a:r>
          </a:p>
          <a:p>
            <a:r>
              <a:rPr lang="en-US" sz="1000" i="1" dirty="0" err="1" smtClean="0"/>
              <a:t>t</a:t>
            </a:r>
            <a:r>
              <a:rPr lang="en-US" sz="1000" i="1" baseline="-25000" dirty="0" err="1" smtClean="0"/>
              <a:t>real</a:t>
            </a:r>
            <a:r>
              <a:rPr lang="en-US" sz="1000" dirty="0" smtClean="0"/>
              <a:t> – real time of measurement</a:t>
            </a:r>
          </a:p>
          <a:p>
            <a:r>
              <a:rPr lang="en-US" sz="1000" i="1" dirty="0" err="1" smtClean="0"/>
              <a:t>t</a:t>
            </a:r>
            <a:r>
              <a:rPr lang="en-US" sz="1000" i="1" baseline="-25000" dirty="0" err="1" smtClean="0"/>
              <a:t>live</a:t>
            </a:r>
            <a:r>
              <a:rPr lang="en-US" sz="1000" dirty="0" smtClean="0"/>
              <a:t> – live time of measurement</a:t>
            </a:r>
            <a:endParaRPr lang="en-US" sz="1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82" y="3645036"/>
            <a:ext cx="4242857" cy="14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29200"/>
            <a:ext cx="28575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0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400" dirty="0"/>
              <a:t>Experimental data work-out details</a:t>
            </a:r>
            <a:endParaRPr lang="pl-PL" sz="24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417946"/>
              </p:ext>
            </p:extLst>
          </p:nvPr>
        </p:nvGraphicFramePr>
        <p:xfrm>
          <a:off x="2762250" y="1052736"/>
          <a:ext cx="3619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Równanie" r:id="rId3" imgW="3619440" imgH="469800" progId="Equation.3">
                  <p:embed/>
                </p:oleObj>
              </mc:Choice>
              <mc:Fallback>
                <p:oleObj name="Równanie" r:id="rId3" imgW="36194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250" y="1052736"/>
                        <a:ext cx="36195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785124" y="1844824"/>
            <a:ext cx="28953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I</a:t>
            </a:r>
            <a:r>
              <a:rPr lang="en-US" sz="1000" i="1" baseline="-25000" dirty="0" smtClean="0"/>
              <a:t>f</a:t>
            </a:r>
            <a:r>
              <a:rPr lang="en-US" sz="1000" i="1" baseline="-25000" dirty="0" smtClean="0">
                <a:sym typeface="Symbol"/>
              </a:rPr>
              <a:t></a:t>
            </a:r>
            <a:r>
              <a:rPr lang="en-US" sz="1000" dirty="0" smtClean="0"/>
              <a:t> – actinide fission rate, per deuteron and per gram</a:t>
            </a:r>
          </a:p>
          <a:p>
            <a:r>
              <a:rPr lang="en-US" sz="1000" i="1" dirty="0" smtClean="0">
                <a:sym typeface="Symbol"/>
              </a:rPr>
              <a:t></a:t>
            </a:r>
            <a:r>
              <a:rPr lang="en-US" sz="1000" dirty="0" smtClean="0"/>
              <a:t> – gamma line index</a:t>
            </a:r>
          </a:p>
          <a:p>
            <a:r>
              <a:rPr lang="en-US" sz="1000" i="1" dirty="0" smtClean="0"/>
              <a:t>f</a:t>
            </a:r>
            <a:r>
              <a:rPr lang="en-US" sz="1000" dirty="0" smtClean="0"/>
              <a:t> – reaction index (</a:t>
            </a:r>
            <a:r>
              <a:rPr lang="en-US" sz="1000" i="1" dirty="0" smtClean="0"/>
              <a:t>f</a:t>
            </a:r>
            <a:r>
              <a:rPr lang="en-US" sz="1000" dirty="0" smtClean="0"/>
              <a:t> = fission)</a:t>
            </a:r>
          </a:p>
          <a:p>
            <a:r>
              <a:rPr lang="en-US" sz="1000" i="1" dirty="0" smtClean="0"/>
              <a:t>S</a:t>
            </a:r>
            <a:r>
              <a:rPr lang="en-US" sz="1000" i="1" baseline="-25000" dirty="0" smtClean="0">
                <a:sym typeface="Symbol"/>
              </a:rPr>
              <a:t></a:t>
            </a:r>
            <a:r>
              <a:rPr lang="en-US" sz="1000" dirty="0" smtClean="0"/>
              <a:t> – gamma peak area</a:t>
            </a:r>
          </a:p>
          <a:p>
            <a:r>
              <a:rPr lang="en-US" sz="1000" i="1" dirty="0" smtClean="0">
                <a:sym typeface="Symbol"/>
              </a:rPr>
              <a:t></a:t>
            </a:r>
            <a:r>
              <a:rPr lang="en-US" sz="1000" i="1" baseline="-25000" dirty="0" smtClean="0"/>
              <a:t>f</a:t>
            </a:r>
            <a:r>
              <a:rPr lang="en-US" sz="1000" dirty="0" smtClean="0"/>
              <a:t> – isotope production </a:t>
            </a:r>
            <a:r>
              <a:rPr lang="pl-PL" sz="1000" dirty="0" err="1" smtClean="0"/>
              <a:t>yield</a:t>
            </a:r>
            <a:r>
              <a:rPr lang="en-US" sz="1000" dirty="0" smtClean="0"/>
              <a:t> [%]</a:t>
            </a:r>
          </a:p>
          <a:p>
            <a:r>
              <a:rPr lang="en-US" sz="1000" i="1" dirty="0" smtClean="0"/>
              <a:t>m</a:t>
            </a:r>
            <a:r>
              <a:rPr lang="en-US" sz="1000" dirty="0" smtClean="0"/>
              <a:t> – activation sample mass [g]</a:t>
            </a:r>
          </a:p>
          <a:p>
            <a:r>
              <a:rPr lang="en-US" sz="1000" i="1" dirty="0" smtClean="0">
                <a:sym typeface="Symbol"/>
              </a:rPr>
              <a:t></a:t>
            </a:r>
            <a:r>
              <a:rPr lang="en-US" sz="1000" i="1" baseline="-25000" dirty="0" smtClean="0"/>
              <a:t>p</a:t>
            </a:r>
            <a:r>
              <a:rPr lang="en-US" sz="1000" dirty="0" smtClean="0"/>
              <a:t> – gamma spectrometer efficiency</a:t>
            </a:r>
          </a:p>
          <a:p>
            <a:r>
              <a:rPr lang="en-US" sz="1000" i="1" dirty="0" smtClean="0"/>
              <a:t>I</a:t>
            </a:r>
            <a:r>
              <a:rPr lang="en-US" sz="1000" i="1" baseline="-25000" dirty="0" smtClean="0">
                <a:sym typeface="Symbol"/>
              </a:rPr>
              <a:t></a:t>
            </a:r>
            <a:r>
              <a:rPr lang="en-US" sz="1000" dirty="0" smtClean="0"/>
              <a:t> – gamma line intensity [%]</a:t>
            </a:r>
            <a:endParaRPr lang="en-US" sz="1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745564" y="1844824"/>
            <a:ext cx="266611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sym typeface="Symbol"/>
              </a:rPr>
              <a:t></a:t>
            </a:r>
            <a:r>
              <a:rPr lang="en-US" sz="1000" dirty="0" smtClean="0"/>
              <a:t> - deuteron beam integral</a:t>
            </a:r>
          </a:p>
          <a:p>
            <a:r>
              <a:rPr lang="en-US" sz="1000" i="1" dirty="0" smtClean="0"/>
              <a:t>COI</a:t>
            </a:r>
            <a:r>
              <a:rPr lang="en-US" sz="1000" dirty="0" smtClean="0"/>
              <a:t> – correction for gamma quanta coincidence</a:t>
            </a:r>
          </a:p>
          <a:p>
            <a:r>
              <a:rPr lang="en-US" sz="1000" i="1" dirty="0" smtClean="0">
                <a:sym typeface="Symbol"/>
              </a:rPr>
              <a:t></a:t>
            </a:r>
            <a:r>
              <a:rPr lang="en-US" sz="1000" i="1" baseline="-25000" dirty="0" smtClean="0"/>
              <a:t>k</a:t>
            </a:r>
            <a:r>
              <a:rPr lang="en-US" sz="1000" dirty="0" smtClean="0"/>
              <a:t> – isotope decay constant</a:t>
            </a:r>
          </a:p>
          <a:p>
            <a:r>
              <a:rPr lang="en-US" sz="1000" i="1" dirty="0" smtClean="0"/>
              <a:t>t</a:t>
            </a:r>
            <a:r>
              <a:rPr lang="en-US" sz="1000" i="1" baseline="-25000" dirty="0" smtClean="0"/>
              <a:t>+</a:t>
            </a:r>
            <a:r>
              <a:rPr lang="en-US" sz="1000" dirty="0" smtClean="0"/>
              <a:t> – cooling time</a:t>
            </a:r>
          </a:p>
          <a:p>
            <a:r>
              <a:rPr lang="en-US" sz="1000" i="1" dirty="0" err="1" smtClean="0"/>
              <a:t>t</a:t>
            </a:r>
            <a:r>
              <a:rPr lang="en-US" sz="1000" i="1" baseline="-25000" dirty="0" err="1" smtClean="0"/>
              <a:t>ir</a:t>
            </a:r>
            <a:r>
              <a:rPr lang="en-US" sz="1000" dirty="0" smtClean="0"/>
              <a:t> – irradiation time</a:t>
            </a:r>
          </a:p>
          <a:p>
            <a:r>
              <a:rPr lang="en-US" sz="1000" i="1" dirty="0" err="1" smtClean="0"/>
              <a:t>t</a:t>
            </a:r>
            <a:r>
              <a:rPr lang="en-US" sz="1000" i="1" baseline="-25000" dirty="0" err="1" smtClean="0"/>
              <a:t>real</a:t>
            </a:r>
            <a:r>
              <a:rPr lang="en-US" sz="1000" dirty="0" smtClean="0"/>
              <a:t> – real time of measurement</a:t>
            </a:r>
          </a:p>
          <a:p>
            <a:r>
              <a:rPr lang="en-US" sz="1000" i="1" dirty="0" err="1" smtClean="0"/>
              <a:t>t</a:t>
            </a:r>
            <a:r>
              <a:rPr lang="en-US" sz="1000" i="1" baseline="-25000" dirty="0" err="1" smtClean="0"/>
              <a:t>live</a:t>
            </a:r>
            <a:r>
              <a:rPr lang="en-US" sz="1000" dirty="0" smtClean="0"/>
              <a:t> – live time of measurement</a:t>
            </a:r>
            <a:endParaRPr lang="en-US" sz="1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73" y="3284984"/>
            <a:ext cx="3213480" cy="195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802873" y="5445224"/>
            <a:ext cx="2469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Example detector efficiency function</a:t>
            </a:r>
            <a:endParaRPr lang="en-US" sz="1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11960" y="3573016"/>
            <a:ext cx="4341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smtClean="0"/>
              <a:t>ε</a:t>
            </a:r>
            <a:r>
              <a:rPr lang="pl-PL" sz="1200" baseline="-25000" dirty="0" smtClean="0"/>
              <a:t>p</a:t>
            </a:r>
            <a:r>
              <a:rPr lang="pl-PL" sz="1200" dirty="0" smtClean="0"/>
              <a:t> </a:t>
            </a:r>
            <a:r>
              <a:rPr lang="pl-PL" sz="1200" dirty="0"/>
              <a:t>= 2.0027x5 + 1.0373x4 - 1.0403x3 - 1.0105x2 + 0.3977x - </a:t>
            </a:r>
            <a:r>
              <a:rPr lang="pl-PL" sz="1200" dirty="0" smtClean="0"/>
              <a:t>9.5181</a:t>
            </a:r>
          </a:p>
          <a:p>
            <a:r>
              <a:rPr lang="pl-PL" sz="1200" dirty="0" smtClean="0"/>
              <a:t>x = </a:t>
            </a:r>
            <a:r>
              <a:rPr lang="pl-PL" sz="1200" dirty="0" err="1" smtClean="0"/>
              <a:t>ln</a:t>
            </a:r>
            <a:r>
              <a:rPr lang="pl-PL" sz="1200" dirty="0" smtClean="0"/>
              <a:t>(</a:t>
            </a:r>
            <a:r>
              <a:rPr lang="pl-PL" sz="1200" dirty="0" err="1" smtClean="0"/>
              <a:t>E</a:t>
            </a:r>
            <a:r>
              <a:rPr lang="pl-PL" sz="1200" baseline="-25000" dirty="0" err="1" smtClean="0"/>
              <a:t>g</a:t>
            </a:r>
            <a:r>
              <a:rPr lang="pl-PL" sz="1200" dirty="0" smtClean="0"/>
              <a:t>)</a:t>
            </a:r>
          </a:p>
          <a:p>
            <a:r>
              <a:rPr lang="pl-PL" sz="1200" dirty="0" smtClean="0"/>
              <a:t>R² </a:t>
            </a:r>
            <a:r>
              <a:rPr lang="pl-PL" sz="1200" dirty="0"/>
              <a:t>= 0.8745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45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400" dirty="0"/>
              <a:t>Basic Np-237 FP identified decay </a:t>
            </a:r>
            <a:r>
              <a:rPr lang="en-US" sz="2400" dirty="0" smtClean="0"/>
              <a:t>chains</a:t>
            </a:r>
            <a:r>
              <a:rPr lang="pl-PL" sz="2400" dirty="0" smtClean="0"/>
              <a:t> – part 1/2</a:t>
            </a:r>
            <a:endParaRPr lang="pl-PL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874" y="1378854"/>
            <a:ext cx="4610366" cy="471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400" dirty="0"/>
              <a:t>Basic Np-237 FP identified decay </a:t>
            </a:r>
            <a:r>
              <a:rPr lang="en-US" sz="2400" dirty="0" smtClean="0"/>
              <a:t>chains</a:t>
            </a:r>
            <a:r>
              <a:rPr lang="pl-PL" sz="2400" dirty="0" smtClean="0"/>
              <a:t> – part 2/2</a:t>
            </a:r>
            <a:endParaRPr lang="pl-PL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58" y="1268760"/>
            <a:ext cx="4610366" cy="476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40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1563</Words>
  <Application>Microsoft Office PowerPoint</Application>
  <PresentationFormat>Pokaz na ekranie (4:3)</PresentationFormat>
  <Paragraphs>361</Paragraphs>
  <Slides>20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Motyw pakietu Office</vt:lpstr>
      <vt:lpstr>Equation.3</vt:lpstr>
      <vt:lpstr>Równanie</vt:lpstr>
      <vt:lpstr>Np-237 transmutation effectiveness dependence on beam particle and energy in QUINTA setup</vt:lpstr>
      <vt:lpstr>Some Np-237 introductory data</vt:lpstr>
      <vt:lpstr>Basic Np-237 interaction modes with neutrons</vt:lpstr>
      <vt:lpstr>QUINTA setup core vertical-axial cross section and 3D view</vt:lpstr>
      <vt:lpstr>Experiment data</vt:lpstr>
      <vt:lpstr>Experimental data work-out details</vt:lpstr>
      <vt:lpstr>Experimental data work-out details</vt:lpstr>
      <vt:lpstr>Basic Np-237 FP identified decay chains – part 1/2</vt:lpstr>
      <vt:lpstr>Basic Np-237 FP identified decay chains – part 2/2</vt:lpstr>
      <vt:lpstr>Basic gamma lines identified</vt:lpstr>
      <vt:lpstr>Np-237 fission and capture rate example partial results put together – experiment with 0.66 GeV proton beam</vt:lpstr>
      <vt:lpstr>Np-237 fission and capture rate example partial results put together – experiment with 0.66 GeV proton beam</vt:lpstr>
      <vt:lpstr>Np-237 fission and capture rate example partial results put together – experiment with 0.66 GeV proton beam</vt:lpstr>
      <vt:lpstr>Np-237 fission and capture rate results dependence on beam particle, beam ion energy at sample location – QUINTA’s left side window</vt:lpstr>
      <vt:lpstr>Np-237 fission and capture rate dependence on sample location for proton beam</vt:lpstr>
      <vt:lpstr>Np-237 fission to capture ratio dependence on beam particle and energy</vt:lpstr>
      <vt:lpstr>Np-237 fission to capture ratio dependence on sample location for proton beam</vt:lpstr>
      <vt:lpstr>Basic Np-237 incineration parameters for each experiment</vt:lpstr>
      <vt:lpstr>Conclusions</vt:lpstr>
      <vt:lpstr>References</vt:lpstr>
    </vt:vector>
  </TitlesOfParts>
  <Company>Narodowe Centrum Badań Jądrowych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Np-237 transmutation effectiveness dependence on beam particle in QUINTA setup</dc:title>
  <dc:creator>Kilim Stanisław</dc:creator>
  <cp:lastModifiedBy>user</cp:lastModifiedBy>
  <cp:revision>79</cp:revision>
  <dcterms:created xsi:type="dcterms:W3CDTF">2018-04-23T11:32:37Z</dcterms:created>
  <dcterms:modified xsi:type="dcterms:W3CDTF">2018-09-12T19:34:47Z</dcterms:modified>
</cp:coreProperties>
</file>